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273" r:id="rId4"/>
    <p:sldId id="278" r:id="rId5"/>
    <p:sldId id="280" r:id="rId6"/>
    <p:sldId id="281" r:id="rId7"/>
    <p:sldId id="274" r:id="rId8"/>
    <p:sldId id="285" r:id="rId9"/>
    <p:sldId id="286" r:id="rId10"/>
    <p:sldId id="287" r:id="rId11"/>
    <p:sldId id="290" r:id="rId12"/>
    <p:sldId id="288" r:id="rId13"/>
    <p:sldId id="296" r:id="rId14"/>
    <p:sldId id="297" r:id="rId15"/>
    <p:sldId id="323" r:id="rId16"/>
    <p:sldId id="298" r:id="rId17"/>
    <p:sldId id="257" r:id="rId18"/>
    <p:sldId id="258" r:id="rId19"/>
    <p:sldId id="299" r:id="rId20"/>
    <p:sldId id="300" r:id="rId21"/>
    <p:sldId id="324" r:id="rId22"/>
    <p:sldId id="282" r:id="rId23"/>
    <p:sldId id="293" r:id="rId24"/>
    <p:sldId id="294" r:id="rId25"/>
    <p:sldId id="295" r:id="rId26"/>
    <p:sldId id="283" r:id="rId27"/>
    <p:sldId id="284" r:id="rId28"/>
    <p:sldId id="275" r:id="rId29"/>
    <p:sldId id="318" r:id="rId30"/>
    <p:sldId id="291" r:id="rId31"/>
    <p:sldId id="301" r:id="rId32"/>
    <p:sldId id="302" r:id="rId33"/>
    <p:sldId id="303" r:id="rId34"/>
    <p:sldId id="276" r:id="rId35"/>
    <p:sldId id="304" r:id="rId36"/>
    <p:sldId id="305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77" r:id="rId46"/>
    <p:sldId id="319" r:id="rId47"/>
    <p:sldId id="320" r:id="rId48"/>
    <p:sldId id="321" r:id="rId49"/>
    <p:sldId id="326" r:id="rId50"/>
    <p:sldId id="325" r:id="rId51"/>
    <p:sldId id="261" r:id="rId52"/>
    <p:sldId id="26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9:57:41.34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6938A-0A26-444C-9712-1248AA2248D8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05969-A8BE-48B0-B3BA-63A3593AA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4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Gyakran használt „</a:t>
            </a:r>
            <a:r>
              <a:rPr lang="hu-HU" dirty="0" err="1"/>
              <a:t>score</a:t>
            </a:r>
            <a:r>
              <a:rPr lang="hu-HU" dirty="0"/>
              <a:t> rendszerek” az</a:t>
            </a:r>
            <a:r>
              <a:rPr lang="hu-HU" baseline="0" dirty="0"/>
              <a:t> esendőség megítélésére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56C3-849E-4CDA-BB95-CFE04DCB934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6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öregedés</a:t>
            </a:r>
            <a:r>
              <a:rPr lang="hu-HU" baseline="0" dirty="0"/>
              <a:t> </a:t>
            </a:r>
            <a:r>
              <a:rPr lang="hu-HU" dirty="0"/>
              <a:t>olyan biológiai folyamatok aktiválódásával jár, mint a gyulladás, oxidatív stressz, </a:t>
            </a:r>
            <a:r>
              <a:rPr lang="hu-HU" dirty="0" err="1"/>
              <a:t>mitokondriális</a:t>
            </a:r>
            <a:r>
              <a:rPr lang="hu-HU" dirty="0"/>
              <a:t> diszfunkció, sejtek öregedése és </a:t>
            </a:r>
            <a:r>
              <a:rPr lang="hu-HU" dirty="0" err="1"/>
              <a:t>genomiális</a:t>
            </a:r>
            <a:r>
              <a:rPr lang="hu-HU" dirty="0"/>
              <a:t> instabilitás.</a:t>
            </a:r>
            <a:r>
              <a:rPr lang="hu-HU" baseline="0" dirty="0"/>
              <a:t> Ez különböző</a:t>
            </a:r>
            <a:r>
              <a:rPr lang="hu-HU" dirty="0"/>
              <a:t> társbetegségek kialakulásához, az izomtömeg és -funkció elvesztéséhez (</a:t>
            </a:r>
            <a:r>
              <a:rPr lang="hu-HU" dirty="0" err="1"/>
              <a:t>sarcopenia</a:t>
            </a:r>
            <a:r>
              <a:rPr lang="hu-HU" dirty="0"/>
              <a:t>), valamint esendőséghez (</a:t>
            </a:r>
            <a:r>
              <a:rPr lang="hu-HU" dirty="0" err="1"/>
              <a:t>frailty</a:t>
            </a:r>
            <a:r>
              <a:rPr lang="hu-HU" dirty="0"/>
              <a:t>) vezet</a:t>
            </a:r>
            <a:r>
              <a:rPr lang="hu-HU" baseline="0" dirty="0"/>
              <a:t>. </a:t>
            </a:r>
            <a:r>
              <a:rPr lang="hu-HU" dirty="0"/>
              <a:t>Az esendőség fokozott sebezhetőséget jelent, különösen akkor, ha akut stressz (műtét vagy sérülés) van jelen. A </a:t>
            </a:r>
            <a:r>
              <a:rPr lang="hu-HU" dirty="0" err="1"/>
              <a:t>sarcopenia</a:t>
            </a:r>
            <a:r>
              <a:rPr lang="hu-HU" dirty="0"/>
              <a:t> ehhez</a:t>
            </a:r>
            <a:r>
              <a:rPr lang="hu-HU" baseline="0" dirty="0"/>
              <a:t> </a:t>
            </a:r>
            <a:r>
              <a:rPr lang="hu-HU" dirty="0"/>
              <a:t>az ördögi körhöz kapcsolódik, mert az erő és az aktivitás csökkenése súly- és étvágycsökkenéshez vezet, ami az állapotot tovább súlyosbítja. A </a:t>
            </a:r>
            <a:r>
              <a:rPr lang="hu-HU" dirty="0" err="1"/>
              <a:t>sarcopenia</a:t>
            </a:r>
            <a:r>
              <a:rPr lang="hu-HU" dirty="0"/>
              <a:t> az</a:t>
            </a:r>
            <a:r>
              <a:rPr lang="hu-HU" baseline="0" dirty="0"/>
              <a:t> esendőség egyik </a:t>
            </a:r>
            <a:r>
              <a:rPr lang="hu-HU" dirty="0"/>
              <a:t>jó jelzője.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56C3-849E-4CDA-BB95-CFE04DCB934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88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56C3-849E-4CDA-BB95-CFE04DCB9342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85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 esendőség megítélése, a betegek ennek megfelelően</a:t>
            </a:r>
            <a:r>
              <a:rPr lang="hu-HU" baseline="0" dirty="0"/>
              <a:t> történő ellátása javítja a kimenetelt: </a:t>
            </a:r>
            <a:r>
              <a:rPr lang="hu-HU" dirty="0"/>
              <a:t>9000 felnőtt, </a:t>
            </a:r>
            <a:r>
              <a:rPr lang="hu-HU" dirty="0" err="1"/>
              <a:t>elektív</a:t>
            </a:r>
            <a:r>
              <a:rPr lang="hu-HU" dirty="0"/>
              <a:t>,</a:t>
            </a:r>
            <a:r>
              <a:rPr lang="hu-HU" baseline="0" dirty="0"/>
              <a:t> nem cardialis műtétre érkező</a:t>
            </a:r>
            <a:r>
              <a:rPr lang="hu-HU" dirty="0"/>
              <a:t> beteg adatait</a:t>
            </a:r>
            <a:r>
              <a:rPr lang="hu-HU" baseline="0" dirty="0"/>
              <a:t> vizsgáló </a:t>
            </a:r>
            <a:r>
              <a:rPr lang="hu-HU" baseline="0" dirty="0" err="1"/>
              <a:t>prospektív</a:t>
            </a:r>
            <a:r>
              <a:rPr lang="hu-HU" baseline="0" dirty="0"/>
              <a:t> vizsgálat alapján.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56C3-849E-4CDA-BB95-CFE04DCB9342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5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0E799E-B3A3-60F7-790D-D9A9CA741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44BD0D0-355E-BECB-8C4C-C9200767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9B4CA2-90FE-BC70-FA89-D5C954DB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2D4B5-79AE-41CC-D478-73861E48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0A87D0-8079-F92E-3744-D42DA7E2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B87146-F84F-4264-84CC-3E76C002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7483D8-6859-087C-A7B5-2B3212EB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AD9C26-0959-52C9-BD77-B22BB6EC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8D32D2-5748-4F4A-779D-D5DCF4A3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203EA4-9676-4C8B-5EF6-6ED267F9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3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0CDB65-98C7-A32A-D2B3-99845681E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920DA2E-E61B-E58E-B32A-3CF9E66E3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3B2CCCC-4BB8-6CE5-F64D-F06154AE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6F72F1-4815-0094-6770-91AAC48B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2DC2005-62AE-6FD9-2F6C-B448C174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2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00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72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04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31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6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928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29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0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EBC5B4-CD04-A976-62D5-0B69B83F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094E03-9041-B340-353A-5A2451C27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12FE24-C4E4-532A-857B-EE2F5178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FB6330-9165-02D8-E30C-3287FF68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99D1C7-4A0C-5380-A3C9-E751EA09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4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7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8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79C6-A61F-48ED-9AAE-AC3CC685F05A}" type="datetimeFigureOut">
              <a:rPr lang="hu-HU" smtClean="0"/>
              <a:t>2023. 09. 28.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EDAC-735A-4F17-B39C-8ADFD72D5D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2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AC555-80A5-8A6C-2FBD-523D41CD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DF649EE-D190-DCBE-779C-780FC616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B4A67F-C720-8BF2-8476-950C8CFF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392978-0F4A-16CB-B4D4-EB69FAFB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3FBE74-4C49-A840-3A26-62C9C5D1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05021F-F95A-42FE-B899-86BCB2D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43C472-2F46-3EC6-2497-642D74C1C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A81E3A8-A490-8BD5-DB3D-E17E2E432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34135C-8729-08DB-9DCE-22FC1863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A8FF29-9985-7F4D-1EDA-1067684F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CA84421-2A1C-C3BC-ED60-3AC7CB54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3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788B15-06B3-3DCA-2E18-453AD942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EEC6E-CBB5-850E-4C27-7775E0E89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5136B55-6719-57D8-526A-E4B01563E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D7B53BD-3B86-388A-81DB-37C8901D9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25A1133-B2FB-8E6F-FA9D-3E6BC6B85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BAC5555-0F67-67B3-1B24-3D128224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F48EF4C-D141-E993-09BA-DCD474C8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2C2BEE3-BC03-766B-299C-3C107E8E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8EE11D-C3A0-CEE1-AD22-AA4D5BB8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22E712B-746F-6EA0-DB81-8F8FFA17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3399B79-9871-8587-E13D-7B752ADC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A7C9C88-5D64-B917-C034-9CD49764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1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ECB2D9C-D37B-9D22-716F-54AC77A2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5312B75-38D8-6A0B-3761-B19BE397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CC66C76-8293-B2BB-57F0-FA36A78A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BFA8B4-675E-F130-F64C-48D793BE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AB55CE-DA28-FB0C-2113-D2641C1A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09CA7C2-4460-F1D6-9103-8E24C9BF5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C063FD-B42A-8BB6-4C71-6F0EA2B9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22A918-440F-F6A0-F5E0-A6935251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ADBE75-375F-9E72-8933-F391E69E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9FFC58-F478-1570-8FC2-5911F08D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B1DE86B-D22D-D267-6E69-705DD2ECB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601A440-2D71-43D0-3032-23245776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C7E4D2-6517-7A4C-B7B9-08D698E6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B4ED84-F757-4F6F-7EB7-8AEB6D3B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D861806-54D1-A005-C64A-BDCB6F6F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1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D807DAC-DEEC-847A-874F-8DEDAD88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47B0D1-C118-EB95-BD3B-17F08CEB9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868AC6-76AE-4AB3-3875-9FF652E1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AE2A-AA36-448D-88E2-E4BB5C89F21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FD14EE-DDF1-90FB-343C-13A016B51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15812A-F029-226F-B02A-C04D76EC0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B4CF-D69E-4982-9A70-BFE79A701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9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E9179C6-A61F-48ED-9AAE-AC3CC685F05A}" type="datetimeFigureOut">
              <a:rPr lang="hu-HU" smtClean="0"/>
              <a:pPr/>
              <a:t>2023. 09. 28.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D5EEDAC-735A-4F17-B39C-8ADFD72D5D5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53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9388CE-9C68-54D4-567C-25E7937A8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2895"/>
            <a:ext cx="9144000" cy="194242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esendő beteg aneszteziológiai kihívásai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29D86DA-EE4D-1F66-6B65-53598921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5253"/>
            <a:ext cx="9144000" cy="970384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Szabó Péter</a:t>
            </a:r>
          </a:p>
          <a:p>
            <a:r>
              <a:rPr lang="hu-H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MIRA, 2023.09.29.</a:t>
            </a:r>
            <a:endParaRPr lang="en-GB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9970" t="5655" b="2492"/>
          <a:stretch/>
        </p:blipFill>
        <p:spPr>
          <a:xfrm>
            <a:off x="0" y="0"/>
            <a:ext cx="2364509" cy="12098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5" y="3253"/>
            <a:ext cx="4100945" cy="12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726A5-94D0-681E-C027-7BEE3109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17232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esendőség diagnózisa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7AB64C-EA6E-616B-EE40-683CA9A1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7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53" y="261257"/>
            <a:ext cx="11438935" cy="592933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70085" y="6190593"/>
            <a:ext cx="10331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British Journal of </a:t>
            </a:r>
            <a:r>
              <a:rPr lang="en-US" sz="1200" dirty="0" err="1"/>
              <a:t>Anaesthesia</a:t>
            </a:r>
            <a:r>
              <a:rPr lang="en-US" sz="1200" dirty="0"/>
              <a:t>, 123 (1): 37e50 (2019) </a:t>
            </a:r>
            <a:r>
              <a:rPr lang="en-US" sz="1200" dirty="0" err="1"/>
              <a:t>doi</a:t>
            </a:r>
            <a:r>
              <a:rPr lang="en-US" sz="1200" dirty="0"/>
              <a:t>: 10.1016/j.bja.2019.03.034 Advance Access Publication Date: 3 May 2019 Review Article </a:t>
            </a:r>
            <a:endParaRPr lang="hu-HU" sz="1200" dirty="0"/>
          </a:p>
          <a:p>
            <a:r>
              <a:rPr lang="en-US" sz="1200" dirty="0"/>
              <a:t>Frailty assessment: from clinical to radiological tools </a:t>
            </a:r>
            <a:r>
              <a:rPr lang="en-US" sz="1200" dirty="0" err="1"/>
              <a:t>Itay</a:t>
            </a:r>
            <a:r>
              <a:rPr lang="en-US" sz="1200" dirty="0"/>
              <a:t> Bentov1, *, Stephen J. Kaplan2 , Tam N. Pham3 and May J. Reed4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7402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D64203-1F5B-D17F-848F-04666811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Fenotípusmodell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5AE1C6-B387-4DA7-55A2-7014C57C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33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legalább 3/5 kritérium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29A12548-341E-38CE-96F5-C94747E07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32387"/>
              </p:ext>
            </p:extLst>
          </p:nvPr>
        </p:nvGraphicFramePr>
        <p:xfrm>
          <a:off x="1772816" y="2500605"/>
          <a:ext cx="8920066" cy="3069772"/>
        </p:xfrm>
        <a:graphic>
          <a:graphicData uri="http://schemas.openxmlformats.org/drawingml/2006/table">
            <a:tbl>
              <a:tblPr firstRow="1" firstCol="1" bandRow="1"/>
              <a:tblGrid>
                <a:gridCol w="1809612">
                  <a:extLst>
                    <a:ext uri="{9D8B030D-6E8A-4147-A177-3AD203B41FA5}">
                      <a16:colId xmlns:a16="http://schemas.microsoft.com/office/drawing/2014/main" val="3057627066"/>
                    </a:ext>
                  </a:extLst>
                </a:gridCol>
                <a:gridCol w="7110454">
                  <a:extLst>
                    <a:ext uri="{9D8B030D-6E8A-4147-A177-3AD203B41FA5}">
                      <a16:colId xmlns:a16="http://schemas.microsoft.com/office/drawing/2014/main" val="834404735"/>
                    </a:ext>
                  </a:extLst>
                </a:gridCol>
              </a:tblGrid>
              <a:tr h="4885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Fogyás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4,5 kg nem szándékos testsúlycsökkenés az elmúlt 1 évben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468034"/>
                  </a:ext>
                </a:extLst>
              </a:tr>
              <a:tr h="4885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Gyengeség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ökölbe szorítás ereje kézi dinamométerrel mérve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392035"/>
                  </a:ext>
                </a:extLst>
              </a:tr>
              <a:tr h="5686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Kimerültség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saját bevallás alapján alacsony energiaszint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508673"/>
                  </a:ext>
                </a:extLst>
              </a:tr>
              <a:tr h="4885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Meglassultság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csökkent járássebesség, 5 méter megtételéhez szükséges idő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354730"/>
                  </a:ext>
                </a:extLst>
              </a:tr>
              <a:tr h="10354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Aktivitáscsökkenés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heti aktivitás kilokalóriában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6766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226AC683-996F-9166-6772-D0AE7E9584CA}"/>
              </a:ext>
            </a:extLst>
          </p:cNvPr>
          <p:cNvSpPr txBox="1"/>
          <p:nvPr/>
        </p:nvSpPr>
        <p:spPr>
          <a:xfrm>
            <a:off x="1772816" y="5838373"/>
            <a:ext cx="892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Fried LP, </a:t>
            </a:r>
            <a:r>
              <a:rPr lang="en-GB" sz="1200" dirty="0" err="1"/>
              <a:t>Tangen</a:t>
            </a:r>
            <a:r>
              <a:rPr lang="en-GB" sz="1200" dirty="0"/>
              <a:t> CM, Walston J, et al. Frailty in older adults: evidence for a phenotype. </a:t>
            </a:r>
            <a:r>
              <a:rPr lang="en-GB" sz="1200" i="1" dirty="0"/>
              <a:t>J </a:t>
            </a:r>
            <a:r>
              <a:rPr lang="en-GB" sz="1200" i="1" dirty="0" err="1"/>
              <a:t>Gerontol</a:t>
            </a:r>
            <a:r>
              <a:rPr lang="en-GB" sz="1200" i="1" dirty="0"/>
              <a:t> A </a:t>
            </a:r>
            <a:r>
              <a:rPr lang="en-GB" sz="1200" i="1" dirty="0" err="1"/>
              <a:t>Biol</a:t>
            </a:r>
            <a:r>
              <a:rPr lang="en-GB" sz="1200" i="1" dirty="0"/>
              <a:t> Sci Med Sci</a:t>
            </a:r>
            <a:r>
              <a:rPr lang="en-GB" sz="1200" dirty="0"/>
              <a:t>. 2001;56(3):M146-M156. doi:10.1093/</a:t>
            </a:r>
            <a:r>
              <a:rPr lang="en-GB" sz="1200" dirty="0" err="1"/>
              <a:t>gerona</a:t>
            </a:r>
            <a:r>
              <a:rPr lang="en-GB" sz="1200" dirty="0"/>
              <a:t>/56.3.m146</a:t>
            </a:r>
          </a:p>
        </p:txBody>
      </p:sp>
    </p:spTree>
    <p:extLst>
      <p:ext uri="{BB962C8B-B14F-4D97-AF65-F5344CB8AC3E}">
        <p14:creationId xmlns:p14="http://schemas.microsoft.com/office/powerpoint/2010/main" val="226115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B26D50-B3CA-3B72-0726-D7C936D2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Frailty</a:t>
            </a:r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05026B-33CA-BCA8-4A70-3D46EF03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Mitnitski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Kumulatív deficit modell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Hiányosságok halmozódása – tünetek, jelek, funkcionális gyengeségek, laboratóriumi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abnormalitások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Értékeli az egyén betegségének mértékét és mortalitás esélyét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Deficitek számát hangsúlyozza, egyenlő súllyal veszi figyelembe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Sikeres öregedés – hatékony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deficitek halmozódása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5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1C5578-41C1-8247-15C4-1A8DA7BC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Frailty</a:t>
            </a:r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75C860-85B8-917A-7CF8-9CB490F1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Esendőségi index</a:t>
            </a: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Rockwood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Esendőségi index= egyénre jellemző deficitek száma/felmért deficitek száma</a:t>
            </a:r>
          </a:p>
          <a:p>
            <a:pPr marL="0" indent="0" algn="ctr">
              <a:buNone/>
            </a:pPr>
            <a:endParaRPr lang="hu-H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Határérték: 0,5</a:t>
            </a:r>
          </a:p>
          <a:p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Túl sok változót kell figyelembe venni, időigényes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7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F9A230-0EC9-3E62-13D9-55A8F50D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frailty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 - </a:t>
            </a:r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mFI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463A1F-62D0-53BD-6577-BED0CDDE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119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mFI-11</a:t>
            </a: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Velanovich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 0 és 1 között van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mFI-11 &gt; 0,27 (=3/11) =&gt; posztoperatív szövődmények gyakorisága, kórházi tartózkodás hossza nő 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mFI-5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 0 és 5 között van;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mFI-5 &gt;1, akkor morbiditás, mortalitás magasabb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2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6D4DE-1FD4-EEFF-9875-94EF9211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mFI-11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C6FDB4-2D70-A61E-032A-81852CA3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2"/>
            <a:ext cx="10515600" cy="4943993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diabetes mellitus,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 életviteli kapacitás,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súlyos COPD (krónikus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obstruktív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tüdőbetegség) vagy jelenlegi tüdőgyulladás,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anamnézisben 6 hónapon belüli szívinfarktus,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hónapon belüli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perkután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koszorúérbeavatkozás vagy szívműtét vagy angina,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pangásos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szívelégtelenség a műtétet megelőző 30 napban,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gyógyszeres kezelést igénylő magas vérnyomás,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károsodott érzékelés,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cerebrovaszkuláris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problémák, mint átmeneti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ischaemiás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zavar,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stroke,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csökkent perifériás pulzus vagy amputáció perifériás érbetegség következtében vagy nyugalmi fájdalom vagy üszkösödés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1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6D4DE-1FD4-EEFF-9875-94EF9211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mFI-5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C6FDB4-2D70-A61E-032A-81852CA3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608"/>
            <a:ext cx="10515600" cy="4537853"/>
          </a:xfrm>
        </p:spPr>
        <p:txBody>
          <a:bodyPr>
            <a:noAutofit/>
          </a:bodyPr>
          <a:lstStyle/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diabetes mellitus,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pangásos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szívelégtelenség (a krónikus </a:t>
            </a: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pangásos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szívelégtelenség új diagnózisa vagy súlyosbodása a műtétet követő 30 napon belül),  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gyógyszeres kezelést igénylő magas vérnyomás,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súlyos COPD vagy jelenlegi tüdőgyulladás,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 életviteli kapacitás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8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05AD2-3201-5929-2D9A-6B0F66CA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FRAIL </a:t>
            </a:r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103A83-B04E-866A-C54D-29D9C2AC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Esendőség skála:</a:t>
            </a:r>
          </a:p>
          <a:p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atigue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fáradékonyság</a:t>
            </a:r>
          </a:p>
          <a:p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esistance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erőnlét</a:t>
            </a:r>
          </a:p>
          <a:p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mbulation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aerob izommunka</a:t>
            </a:r>
          </a:p>
          <a:p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llnesses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társbetegségek</a:t>
            </a:r>
          </a:p>
          <a:p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súlycsökkenés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Esendőség szindróma: FRAIL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8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15" y="0"/>
            <a:ext cx="8779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2EC45-ABD9-F1C4-971A-CE8D0C72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99789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esendőség fogalma, élettani változások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BEB219-8687-B207-30D0-3E665D847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7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u-H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minute </a:t>
            </a:r>
            <a:r>
              <a:rPr lang="hu-H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impression</a:t>
            </a:r>
            <a:r>
              <a:rPr lang="hu-H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O’Neill et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in front of me fit for the proposed operation?’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(testtartás, mozgékonyság, kézszorítás ereje, tápláltság, kognitív funkciók)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halálozási kockázat volt a „sérülékeny” csoportban</a:t>
            </a:r>
          </a:p>
        </p:txBody>
      </p:sp>
    </p:spTree>
    <p:extLst>
      <p:ext uri="{BB962C8B-B14F-4D97-AF65-F5344CB8AC3E}">
        <p14:creationId xmlns:p14="http://schemas.microsoft.com/office/powerpoint/2010/main" val="331987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77B09-D82F-F7C7-218C-5E1F90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Szarkopénia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7D8EC-5006-70B2-06DF-627D2EFB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izomtömeg- és erő életkorral összefüggő csökkenés (30-50% 40 és 80 éves kor között)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Romló állóképesség, teljesítmény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Másodlagos sérülések, progresszív egészségromlás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3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11" y="1646503"/>
            <a:ext cx="3245689" cy="4611329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587061" y="624110"/>
            <a:ext cx="9917551" cy="794787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szarkopénia</a:t>
            </a:r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diagnosztikája I.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149295" y="1646503"/>
            <a:ext cx="8915400" cy="5127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Vizsgálómódszerek:</a:t>
            </a:r>
          </a:p>
          <a:p>
            <a:pPr marL="457200" indent="-457200">
              <a:buAutoNum type="arabicPeriod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Izomerő megítélése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Kéz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szorítóerejének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vizsgálata (kóros, ha: férfi &lt; 27 kg, nő &lt; 16 kg)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Székből történő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ötszöri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felálláshoz és leüléshez szükséges idő (kóros, ha &gt; 15 mp)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Vázizomtömeg: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DEXA, bioelektromosimpedancia-analízis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CT, MRI (L3-as csigolya izomterület/testmagasság² - cm²/m²): kóros, ha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férfi &lt; 50, nő &lt; 39)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UH: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quadriceps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megjelenését, esetleges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myosteatosist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vizsgál.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Középkarizom-körfogat (mid-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MAMC)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Lábikrakörfogat</a:t>
            </a:r>
          </a:p>
          <a:p>
            <a:pPr marL="0" indent="0">
              <a:buNone/>
            </a:pPr>
            <a:endParaRPr lang="hu-HU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5021C62F-6F63-EB05-C732-4AAD579C1CB1}"/>
                  </a:ext>
                </a:extLst>
              </p14:cNvPr>
              <p14:cNvContentPartPr/>
              <p14:nvPr/>
            </p14:nvContentPartPr>
            <p14:xfrm>
              <a:off x="1865968" y="485001"/>
              <a:ext cx="360" cy="36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5021C62F-6F63-EB05-C732-4AAD579C1C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6968" y="47600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18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13185" y="624110"/>
            <a:ext cx="9791427" cy="805297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szarkopénia</a:t>
            </a:r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diagnosztikája II.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424"/>
            <a:ext cx="6095984" cy="421990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4" y="1753423"/>
            <a:ext cx="6096016" cy="421990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591726" y="6297345"/>
            <a:ext cx="11600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Anaesthesia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123 (1): 37e50 (2019)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10.1016/j.bja.2019.03.034 Advance Access Publication Date: 3 May 2019 Review Article 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Frailty assessment: from clinical to radiological tools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*, Stephen J. Kaplan , Tam N. Pham and May J. Reed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8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76248" y="624110"/>
            <a:ext cx="9728364" cy="742235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szarkopénia</a:t>
            </a:r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diagnosztikája III.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401524" y="1782146"/>
            <a:ext cx="10289733" cy="4674637"/>
          </a:xfrm>
        </p:spPr>
        <p:txBody>
          <a:bodyPr>
            <a:noAutofit/>
          </a:bodyPr>
          <a:lstStyle/>
          <a:p>
            <a:pPr>
              <a:buAutoNum type="arabicPeriod" startAt="3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Fizikai teljesítőképesség: 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Járássebesség: 4 méter megtételéhez szükséges idő. Kóros, ha értéke mind férfiaknál, mind nőknél &lt; 0,8 m/mp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perces járásteszt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Timed-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-and-go teszt: A felállás, 3 méter járás oda-vissza és a leülés időtartama.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Szarkopéniára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utal, ha az ehhez szükséges idő ≥20 mp.) 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Rövid Fizikai Teljesítmény Próba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Peformance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komplex teszt, melynek összetevői: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Járási sebesség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Egyensúly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Székből felállás próbája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1564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77B09-D82F-F7C7-218C-5E1F90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Szarkopénia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okai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7D8EC-5006-70B2-06DF-627D2EFB2C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62100" y="1844675"/>
            <a:ext cx="10629900" cy="4024313"/>
          </a:xfrm>
        </p:spPr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034491E-5734-4528-E64F-EFF8113D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32" y="1844675"/>
            <a:ext cx="8528677" cy="378460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8CC6ABE-E5A6-5A6E-BE1A-944755E84698}"/>
              </a:ext>
            </a:extLst>
          </p:cNvPr>
          <p:cNvSpPr txBox="1"/>
          <p:nvPr/>
        </p:nvSpPr>
        <p:spPr>
          <a:xfrm>
            <a:off x="1701031" y="5868988"/>
            <a:ext cx="8528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Walston JD. Sarcopenia in older adults.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 Nov;24(6):623-7.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10.1097/BOR.0b013e328358d59b. PMID: 22955023; PMCID: PMC4066461.</a:t>
            </a:r>
          </a:p>
        </p:txBody>
      </p:sp>
    </p:spTree>
    <p:extLst>
      <p:ext uri="{BB962C8B-B14F-4D97-AF65-F5344CB8AC3E}">
        <p14:creationId xmlns:p14="http://schemas.microsoft.com/office/powerpoint/2010/main" val="222560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77B09-D82F-F7C7-218C-5E1F90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Szarkopénia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okai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7D8EC-5006-70B2-06DF-627D2EFB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147"/>
            <a:ext cx="10629900" cy="4710728"/>
          </a:xfrm>
        </p:spPr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Fizikai aktivitás csökkenése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Komorbiditás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Endokrin rendszer változásai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Gyulladásos folyamatok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Mitokondriális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rendellenességek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Neuromuszkuláris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junkciók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számának csökkenése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Tápláltság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7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726A5-94D0-681E-C027-7BEE3109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4237"/>
            <a:ext cx="10515600" cy="1954763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Társbetegségek és esendőség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7AB64C-EA6E-616B-EE40-683CA9A1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4473" y="624110"/>
            <a:ext cx="10470139" cy="862945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Életkor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4057" y="1925595"/>
            <a:ext cx="11088292" cy="41113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előrehaladott életkor a posztoperatív kimenetel független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rizikófaktora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80 évnél idősebb, intenzív osztályon kezelt betegek csupán 25%-a tér vissza a kiindulási állapotához egy évvel az intenzív osztályra való felvétel után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kronológiai kor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azonban csak részben felelős a posztoperatív időszakban kialakuló szövődményekért. A kockázatot fokozó tényezők a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sürgősségi sebészi beavatkozások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szükségessége, valamint a szignifikáns </a:t>
            </a:r>
            <a:r>
              <a:rPr lang="hu-H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komorbiditások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(szív-érrendszeri, tüdő- vagy vesebetegség a kórelőzményben) </a:t>
            </a:r>
          </a:p>
        </p:txBody>
      </p:sp>
    </p:spTree>
    <p:extLst>
      <p:ext uri="{BB962C8B-B14F-4D97-AF65-F5344CB8AC3E}">
        <p14:creationId xmlns:p14="http://schemas.microsoft.com/office/powerpoint/2010/main" val="109516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76248" y="624110"/>
            <a:ext cx="8971620" cy="752745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Életkor - esendőség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0" y="1639614"/>
            <a:ext cx="11415675" cy="445638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27240" y="6143695"/>
            <a:ext cx="10008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Anaesthesia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123 (1): 37e50 (2019)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10.1016/j.bja.2019.03.034 Advance Access Publication Date: 3 May 2019 Review Article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Frailty assessment: from clinical to radiological tools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*, Stephen J. Kaplan , Tam N. Pham and May J. Reed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9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77B09-D82F-F7C7-218C-5E1F90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7D8EC-5006-70B2-06DF-627D2EFB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Fiziológiai tartalékok beszűkülése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Stresszorokkal szembeni csökkent ellenállóképesség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Emelkedő posztoperatív mortalitás és morbiditás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Szoros összefüggés az idős korral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7F87C3-69DB-3E5A-37C9-C53924D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Kardiovaszkuláris betegségek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7528B1-DE76-E306-A450-636FC932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478"/>
            <a:ext cx="10515600" cy="4701397"/>
          </a:xfrm>
        </p:spPr>
        <p:txBody>
          <a:bodyPr/>
          <a:lstStyle/>
          <a:p>
            <a:pPr marL="0" indent="0" algn="ctr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Esendőség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Kardiovaszkuláris betegségek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Csökkent fizikai tartalékok, fokozott sérülékenység</a:t>
            </a: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Patofiziológiai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elváltozások: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Gyulladásos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citokinek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fokozott felszabadulása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Oxidatív stressz =&gt; DNS-károsodás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Mitokondriális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diszfunkció</a:t>
            </a:r>
          </a:p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Krónikus szisztémás gyulladás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Inzulinrezisztencia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21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7F87C3-69DB-3E5A-37C9-C53924D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Kardiovaszkuláris betegségek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7528B1-DE76-E306-A450-636FC932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478"/>
            <a:ext cx="10515600" cy="4701397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Öregedő sejtek - SASP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Senescence-associated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phenotype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lokális és szisztémás gyulladás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DNS-károsodási válasz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proinflammatorikus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citokinek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kemokinek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proteázok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gyulladásos, növekedésserkentő,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remodelling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faktorok =&gt; sejtek mikrokörnyezete megváltozik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IL-6, TNFα, MMP, IGFBP, MCP-1, stb. szöveti koncentrációja  megemelkedik =&gt; steril gyulladás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SASP: az öregedéssel összefüggő krónikus gyulladás fenntartója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3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C1E385-AEDA-3C18-98BE-CEDD3AB7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Mentális betegségek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B10F3F-81D7-72A7-EF3E-F0B7DB14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Esendőség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Mentális zavarok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Depresszió, demencia, delírium: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Rizikófaktor?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Ok-okozati viszony?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Esendőség =&gt; fizikai, mentális hanyatlás?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Kognitív esendőség (2013)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Fizikai tünetek + kognitív funkciók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DACB59-04EA-2D68-52FE-EB014578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121" y="2566115"/>
            <a:ext cx="4230991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726A5-94D0-681E-C027-7BEE3109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186"/>
            <a:ext cx="10515600" cy="1500187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 és anesztézia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7AB64C-EA6E-616B-EE40-683CA9A1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32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DF0F3F-53BC-73C5-F1B8-7DC4711B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Műtéti megterhelés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94417B-59A4-F476-10BE-CDCB0E07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Szöveti sérülés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Altatás/érzéstelenítés –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fájdalomcsillapítók, anesztetikumok,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Perioperatív fájdalom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Vérvesztés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Éhezés, szomjazás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Posztoperatív hányinger, hányás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Immobilitás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Idegen környezet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15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D51A0C-8A90-09DC-CD1F-D8994A7F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8402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Műtéti megterhelés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 descr="A képen szöveg, diagram, sor, Diagram látható&#10;&#10;Automatikusan generált leírás">
            <a:extLst>
              <a:ext uri="{FF2B5EF4-FFF2-40B4-BE49-F238E27FC236}">
                <a16:creationId xmlns:a16="http://schemas.microsoft.com/office/drawing/2014/main" id="{BD365E93-CA17-9584-D9AE-1388B933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2" y="1623528"/>
            <a:ext cx="7668775" cy="4164628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58B3C6D-60CE-8578-67FA-163F76E1681B}"/>
              </a:ext>
            </a:extLst>
          </p:cNvPr>
          <p:cNvSpPr txBox="1"/>
          <p:nvPr/>
        </p:nvSpPr>
        <p:spPr>
          <a:xfrm>
            <a:off x="2102992" y="5969654"/>
            <a:ext cx="7737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Desserud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KF, Veen T,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Søreide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Emergency general surgery in the geriatric patient.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J Surg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2016;103(2):e52-e61. doi:10.1002/bjs.10044</a:t>
            </a:r>
          </a:p>
        </p:txBody>
      </p:sp>
    </p:spTree>
    <p:extLst>
      <p:ext uri="{BB962C8B-B14F-4D97-AF65-F5344CB8AC3E}">
        <p14:creationId xmlns:p14="http://schemas.microsoft.com/office/powerpoint/2010/main" val="2735308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3283" y="624110"/>
            <a:ext cx="10201329" cy="784276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Farmakológiai megfontolások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5043" y="1847463"/>
            <a:ext cx="10636469" cy="4488024"/>
          </a:xfrm>
        </p:spPr>
        <p:txBody>
          <a:bodyPr>
            <a:no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lipofil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vegyületek megoszlási térfogata, és ezáltal a hatástartama nő. 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hidrofil vegyületeknél magasabb plazma csúcskoncentrációval kell számolnunk.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májban történő gyógyszer metabolizmus lassul (csökkent vérátáramlás,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citochrom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P450 enzimrendszer aktivitása csökken) 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gyógyszerek vesén keresztüli kiválasztása csökken, a szérum kreatinin nem minden esetben jelzi megfelelően a vesefunkció romlását (csökkent izomtömeg).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Nephrotoxikus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gyógyszerek adása lehetőség szerint kerülendő.</a:t>
            </a:r>
          </a:p>
          <a:p>
            <a:pPr>
              <a:buAutoNum type="arabicPeriod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99790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1545" y="645130"/>
            <a:ext cx="10537660" cy="794787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7037" y="1702676"/>
            <a:ext cx="10846676" cy="472440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esendő, vagy magas kockázatú beteg esetében a regionális anesztézia alkalmazása csökkentheti a perioperatív komplikációk egy részét pl. tüdőgyulladás, vagy posztoperatív delírium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Kérdéses, hogy a regionális anesztézia képes-e a mortalitás csökkentésére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perifériás idegblokádok alkalmazása a posztoperatív szakban csökkenti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szükségletet, ezáltal a légzésdepresszió, valamint az elesések kockázatát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regionális anesztézia hatékonysága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dexamethason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dexmedetomidine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adásával tovább fokozható </a:t>
            </a:r>
          </a:p>
        </p:txBody>
      </p:sp>
    </p:spTree>
    <p:extLst>
      <p:ext uri="{BB962C8B-B14F-4D97-AF65-F5344CB8AC3E}">
        <p14:creationId xmlns:p14="http://schemas.microsoft.com/office/powerpoint/2010/main" val="84857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66648" y="645131"/>
            <a:ext cx="10337964" cy="836828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0831" y="1932155"/>
            <a:ext cx="10489598" cy="438335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Javasolt a narkózis mélységének monitorozása (pl. BIS). 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narkózis mélységének monitorozásával elkerülhető a túlzott anesztetikum használat, csökkenthető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intraoperatív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hipotenzió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posztoperatív delírium kockázata.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Izomrelaxáns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szükségessége esetén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reziduális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neuromuszkuláris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blokkot elkerülendő, javasolt: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rövidebb hatású szerek alkalmazása, </a:t>
            </a:r>
          </a:p>
          <a:p>
            <a:pPr>
              <a:buFontTx/>
              <a:buChar char="-"/>
            </a:pPr>
            <a:r>
              <a:rPr lang="hu-H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relaxometria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valamint a műtét végén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relaxáns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hatásának felfüggesztése.</a:t>
            </a:r>
          </a:p>
          <a:p>
            <a:pPr>
              <a:buFont typeface="+mj-lt"/>
              <a:buAutoNum type="arabicPeriod" startAt="5"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99917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66649" y="645131"/>
            <a:ext cx="10337964" cy="76325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4328" y="1991710"/>
            <a:ext cx="10242605" cy="4866290"/>
          </a:xfrm>
        </p:spPr>
        <p:txBody>
          <a:bodyPr>
            <a:no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opioidok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körültekintő használata javasolt az eltérő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farmakokinetikai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farmakodinámiai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hatások, a megnövekedett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érzékenység miatt.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Intraoperatív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alkalmazott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dexmedetomidine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csökkenti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felhasználást,  perioperatív időszakban alkalmazva pedig csökkenti a posztoperatív delírium rizikóját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iv. 1,5-3 mg/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ttkg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/óra dózisban alkalmazott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lidokain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szignifikánsan csökkenti a posztoperatív fájdalmat,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igényt, ezáltal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használattal összefüggő mellékhatásokat.  </a:t>
            </a:r>
          </a:p>
        </p:txBody>
      </p:sp>
    </p:spTree>
    <p:extLst>
      <p:ext uri="{BB962C8B-B14F-4D97-AF65-F5344CB8AC3E}">
        <p14:creationId xmlns:p14="http://schemas.microsoft.com/office/powerpoint/2010/main" val="92531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77B09-D82F-F7C7-218C-5E1F90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 kialakulása, következményei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7D8EC-5006-70B2-06DF-627D2EFB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Környezeti, genetikai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epigenetikai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hatások =&gt; molekuláris és sejtszintű károsodások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Fiziológiai hanyatlás: vázizomzat, csontrendszer, keringési– és légzőrendszer, immun- és endokrin rendszer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Élettani tartalékok felgyorsult elvesztése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Fokozott sérülékenység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0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5836" y="1826869"/>
            <a:ext cx="10491433" cy="4676568"/>
          </a:xfrm>
        </p:spPr>
        <p:txBody>
          <a:bodyPr>
            <a:noAutofit/>
          </a:bodyPr>
          <a:lstStyle/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folyadékterápia: a túlzott folyadékbevitel kerülendő (belek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ödémásodása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légzési elégtelenség).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Fokozott a dekompenzáció kockázata. 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kockázatú műtétek során célszerű lehet invazív hemodinamikai monitorozás bevezetése. 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Kerülendő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intraoperatív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hipotermia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(sebgyógyulási zavarok, infekciós szövődmények,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koagulopátia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magasabb transzfúziós igény).</a:t>
            </a:r>
          </a:p>
          <a:p>
            <a:pPr marL="0" indent="0">
              <a:buNone/>
            </a:pPr>
            <a:r>
              <a:rPr lang="hu-HU" sz="2400" dirty="0"/>
              <a:t>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77158" y="651641"/>
            <a:ext cx="10327453" cy="767255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51070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443" y="1583738"/>
            <a:ext cx="11185114" cy="4705095"/>
          </a:xfrm>
        </p:spPr>
        <p:txBody>
          <a:bodyPr>
            <a:norm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Posztoperatív fájdalomcsillapítás: multimodális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analgézia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alkalmazása. 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NSAID-ok használatát a szív-érrendszeri kockázatoktól, valamint a veseelégtelenségtől való félelem korlátozza, de újabb adatok alapján az NSAID-ok nem növelik a perioperatív akut veseelégtelenség kockázatát. </a:t>
            </a: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Ketamin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perioperatív alkalmazásával csökkenthető az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szükséglet, továbbá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analgetikus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dózisban adva nem növeli a posztoperatív delírium kockázatát.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77160" y="662152"/>
            <a:ext cx="10327452" cy="725214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4469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6890" y="2024744"/>
            <a:ext cx="10358219" cy="4425175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Gabapentinoidok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pregabalin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gabapentin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az FDA nem javasolja az adásukat, különösen nem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opiopidokkal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együtt. Ugyanakkor rendszeres szedés esetén elhagyásuk nem javasolt</a:t>
            </a:r>
          </a:p>
          <a:p>
            <a:pPr marL="0" indent="0">
              <a:buNone/>
            </a:pP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Amerikai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Geriátriai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Társaság ajánlása alapján a műtétet követően javasolt a betegek korai mobilizálása - esendő betegek esetében erre egyelőre kevés az evidencia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77159" y="662152"/>
            <a:ext cx="10327453" cy="81980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90786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1089" y="2133600"/>
            <a:ext cx="9959591" cy="379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posztoperatív delírium gyakori esendő betegek esetében. 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Elkerülése érdekében javasolt: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korai mobilizáció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korlátozó intézkedések kerülése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 oxigenizáció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folyadékbevitel biztosítása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 táplálás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alvás javítása.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77159" y="655641"/>
            <a:ext cx="10327452" cy="815807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 megfontolások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21703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726A5-94D0-681E-C027-7BEE3109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816"/>
            <a:ext cx="10515600" cy="1985184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Kimenetel, szövődmények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7AB64C-EA6E-616B-EE40-683CA9A1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19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254" y="630621"/>
            <a:ext cx="11004333" cy="830317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 - kimenetel</a:t>
            </a:r>
            <a:endParaRPr lang="hu-HU" b="1" dirty="0"/>
          </a:p>
        </p:txBody>
      </p:sp>
      <p:sp>
        <p:nvSpPr>
          <p:cNvPr id="5" name="Tartalom helye 4"/>
          <p:cNvSpPr txBox="1">
            <a:spLocks noGrp="1"/>
          </p:cNvSpPr>
          <p:nvPr>
            <p:ph idx="1"/>
          </p:nvPr>
        </p:nvSpPr>
        <p:spPr>
          <a:xfrm>
            <a:off x="767254" y="1770709"/>
            <a:ext cx="11004333" cy="473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esendőség a fejlett társadalmakban a mortalitás 28%-ért felel. 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tanulmány szerint nőkben gyakrabban figyelhető meg, mint férfiakban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vizsgálatok arra következtettek, hogy az esendő betegek 29%-a nagy kockázatú, nem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kardiális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műtétet követő 90 napon belül: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tartós intézeti ellátást igényel</a:t>
            </a:r>
          </a:p>
          <a:p>
            <a:pPr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”új fogyatékkal” megy haza</a:t>
            </a: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47095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1338" y="2047691"/>
            <a:ext cx="10489324" cy="404519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Noha a legtöbb tanulmány a magas kockázatú műtétre kerülő betegeket vizsgálja, azt is fontos felismerni, hogy a jellemzően alacsonyabb kockázatúnak ítélt műtétek (pl.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appendectomia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cholecystectomia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esetében is kedvezőtlenebb a kimenetel egy esendőbb betegnél. 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Hernia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emlő-, pajzsmirigy vagy mellékpajzsmirigy műtétet követően az esendőség a szövődmények háromszoros növekedését okozza.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760607" y="624110"/>
            <a:ext cx="10464088" cy="76325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 - kimenetel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23073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2055" y="1807780"/>
            <a:ext cx="10665893" cy="4275780"/>
          </a:xfrm>
        </p:spPr>
        <p:txBody>
          <a:bodyPr>
            <a:no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National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(NSQIP) tanulmánya alapján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preoperatív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esendőség a szívmegállás és a mortalitás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prediktora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esendőség megítélése az ASA besorolásnál jobb mutatója a posztoperatív mortalitásnak</a:t>
            </a: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esendőség megítélése, és a betegek ennek megfelelően történő ellátása a műtétet megelőző időszakban segítséget nyújt a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műtéti tervezéshez, kiszűri az előzetes előkészítést igénylő betegeket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ezáltal mind a rövid-, mind pedig a hosszabb távú kimenetelt javítja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987972" y="624110"/>
            <a:ext cx="10583918" cy="868359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 - kimenetel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60851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6FC8AD-E6E6-3779-1B90-5FBF645D18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2932" y="519112"/>
            <a:ext cx="10515600" cy="1957387"/>
          </a:xfrm>
        </p:spPr>
        <p:txBody>
          <a:bodyPr>
            <a:normAutofit/>
          </a:bodyPr>
          <a:lstStyle/>
          <a:p>
            <a:pPr algn="ctr"/>
            <a:r>
              <a:rPr lang="hu-H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en-GB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Emberi arc, Emberi szakáll, ruházat, személy látható&#10;&#10;Automatikusan generált leírás">
            <a:extLst>
              <a:ext uri="{FF2B5EF4-FFF2-40B4-BE49-F238E27FC236}">
                <a16:creationId xmlns:a16="http://schemas.microsoft.com/office/drawing/2014/main" id="{C1828169-65CE-1D0E-79C7-52393DF1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32" y="2476499"/>
            <a:ext cx="89154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3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rgbClr val="0070C0"/>
                </a:solidFill>
              </a:rPr>
              <a:t>Források: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51504"/>
            <a:ext cx="10515600" cy="4441371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/>
              <a:t>Tov </a:t>
            </a:r>
            <a:r>
              <a:rPr lang="hu-HU" sz="4500" dirty="0"/>
              <a:t>LS, </a:t>
            </a:r>
            <a:r>
              <a:rPr lang="en-US" sz="4500" dirty="0" err="1"/>
              <a:t>Matot</a:t>
            </a:r>
            <a:r>
              <a:rPr lang="hu-HU" sz="4500" dirty="0"/>
              <a:t> I. </a:t>
            </a:r>
            <a:r>
              <a:rPr lang="hu-HU" sz="4500" dirty="0" err="1"/>
              <a:t>Frailty</a:t>
            </a:r>
            <a:r>
              <a:rPr lang="hu-HU" sz="4500" dirty="0"/>
              <a:t> and </a:t>
            </a:r>
            <a:r>
              <a:rPr lang="hu-HU" sz="4500" dirty="0" err="1"/>
              <a:t>anesthesia</a:t>
            </a:r>
            <a:r>
              <a:rPr lang="hu-HU" sz="4500" dirty="0"/>
              <a:t>. </a:t>
            </a:r>
            <a:r>
              <a:rPr lang="hu-HU" sz="4500" dirty="0" err="1"/>
              <a:t>Curr</a:t>
            </a:r>
            <a:r>
              <a:rPr lang="hu-HU" sz="4500" dirty="0"/>
              <a:t> </a:t>
            </a:r>
            <a:r>
              <a:rPr lang="hu-HU" sz="4500" dirty="0" err="1"/>
              <a:t>Opin</a:t>
            </a:r>
            <a:r>
              <a:rPr lang="hu-HU" sz="4500" dirty="0"/>
              <a:t> </a:t>
            </a:r>
            <a:r>
              <a:rPr lang="hu-HU" sz="4500" dirty="0" err="1"/>
              <a:t>Anesthesiol</a:t>
            </a:r>
            <a:r>
              <a:rPr lang="hu-HU" sz="4500" dirty="0"/>
              <a:t> 2017, 30:409–417</a:t>
            </a:r>
          </a:p>
          <a:p>
            <a:r>
              <a:rPr lang="en-US" sz="4500" dirty="0" err="1"/>
              <a:t>Kavanagha</a:t>
            </a:r>
            <a:r>
              <a:rPr lang="hu-HU" sz="4500" dirty="0"/>
              <a:t> T,</a:t>
            </a:r>
            <a:r>
              <a:rPr lang="en-US" sz="4500" dirty="0"/>
              <a:t> </a:t>
            </a:r>
            <a:r>
              <a:rPr lang="en-US" sz="4500" dirty="0" err="1"/>
              <a:t>Buggya</a:t>
            </a:r>
            <a:r>
              <a:rPr lang="hu-HU" sz="4500" dirty="0"/>
              <a:t> DJ. </a:t>
            </a:r>
            <a:r>
              <a:rPr lang="hu-HU" sz="4500" dirty="0" err="1"/>
              <a:t>Can</a:t>
            </a:r>
            <a:r>
              <a:rPr lang="hu-HU" sz="4500" dirty="0"/>
              <a:t> </a:t>
            </a:r>
            <a:r>
              <a:rPr lang="hu-HU" sz="4500" dirty="0" err="1"/>
              <a:t>anaesthetic</a:t>
            </a:r>
            <a:r>
              <a:rPr lang="hu-HU" sz="4500" dirty="0"/>
              <a:t> </a:t>
            </a:r>
            <a:r>
              <a:rPr lang="hu-HU" sz="4500" dirty="0" err="1"/>
              <a:t>technique</a:t>
            </a:r>
            <a:r>
              <a:rPr lang="hu-HU" sz="4500" dirty="0"/>
              <a:t> </a:t>
            </a:r>
            <a:r>
              <a:rPr lang="hu-HU" sz="4500" dirty="0" err="1"/>
              <a:t>effect</a:t>
            </a:r>
            <a:r>
              <a:rPr lang="hu-HU" sz="4500" dirty="0"/>
              <a:t> </a:t>
            </a:r>
            <a:r>
              <a:rPr lang="hu-HU" sz="4500" dirty="0" err="1"/>
              <a:t>postoperative</a:t>
            </a:r>
            <a:r>
              <a:rPr lang="hu-HU" sz="4500" dirty="0"/>
              <a:t> </a:t>
            </a:r>
            <a:r>
              <a:rPr lang="hu-HU" sz="4500" dirty="0" err="1"/>
              <a:t>outcome</a:t>
            </a:r>
            <a:r>
              <a:rPr lang="hu-HU" sz="4500" dirty="0"/>
              <a:t>? </a:t>
            </a:r>
            <a:r>
              <a:rPr lang="hu-HU" sz="4500" dirty="0" err="1"/>
              <a:t>Curr</a:t>
            </a:r>
            <a:r>
              <a:rPr lang="hu-HU" sz="4500" dirty="0"/>
              <a:t> </a:t>
            </a:r>
            <a:r>
              <a:rPr lang="hu-HU" sz="4500" dirty="0" err="1"/>
              <a:t>Opin</a:t>
            </a:r>
            <a:r>
              <a:rPr lang="hu-HU" sz="4500" dirty="0"/>
              <a:t> </a:t>
            </a:r>
            <a:r>
              <a:rPr lang="hu-HU" sz="4500" dirty="0" err="1"/>
              <a:t>Anesthesiol</a:t>
            </a:r>
            <a:r>
              <a:rPr lang="hu-HU" sz="4500" dirty="0"/>
              <a:t> 2012, 25:185–198</a:t>
            </a:r>
          </a:p>
          <a:p>
            <a:r>
              <a:rPr lang="en-US" sz="4500" dirty="0"/>
              <a:t>Hubbard</a:t>
            </a:r>
            <a:r>
              <a:rPr lang="hu-HU" sz="4500" dirty="0"/>
              <a:t> RE,</a:t>
            </a:r>
            <a:r>
              <a:rPr lang="en-US" sz="4500" dirty="0"/>
              <a:t> Story</a:t>
            </a:r>
            <a:r>
              <a:rPr lang="hu-HU" sz="4500" dirty="0"/>
              <a:t> DA. </a:t>
            </a:r>
            <a:r>
              <a:rPr lang="en-US" sz="4500" dirty="0"/>
              <a:t>Patient frailty: the elephant in the operating room</a:t>
            </a:r>
            <a:r>
              <a:rPr lang="hu-HU" sz="4500" dirty="0"/>
              <a:t>. </a:t>
            </a:r>
            <a:r>
              <a:rPr lang="hu-HU" sz="4500" dirty="0" err="1"/>
              <a:t>Anaesthesia</a:t>
            </a:r>
            <a:r>
              <a:rPr lang="hu-HU" sz="4500" dirty="0"/>
              <a:t> 2014, 69 (</a:t>
            </a:r>
            <a:r>
              <a:rPr lang="hu-HU" sz="4500" dirty="0" err="1"/>
              <a:t>Suppl</a:t>
            </a:r>
            <a:r>
              <a:rPr lang="hu-HU" sz="4500" dirty="0"/>
              <a:t>. 1): 26–34</a:t>
            </a:r>
          </a:p>
          <a:p>
            <a:r>
              <a:rPr lang="hu-HU" sz="4500" dirty="0" err="1"/>
              <a:t>Strøm</a:t>
            </a:r>
            <a:r>
              <a:rPr lang="hu-HU" sz="4500" dirty="0"/>
              <a:t> C, Rasmussen  LS, </a:t>
            </a:r>
            <a:r>
              <a:rPr lang="hu-HU" sz="4500" dirty="0" err="1"/>
              <a:t>Steinmetz</a:t>
            </a:r>
            <a:r>
              <a:rPr lang="hu-HU" sz="4500" dirty="0"/>
              <a:t> J. </a:t>
            </a:r>
            <a:r>
              <a:rPr lang="en-US" sz="4500" dirty="0"/>
              <a:t>Practical Management of </a:t>
            </a:r>
            <a:r>
              <a:rPr lang="en-US" sz="4500" dirty="0" err="1"/>
              <a:t>Anaesthesia</a:t>
            </a:r>
            <a:r>
              <a:rPr lang="en-US" sz="4500" dirty="0"/>
              <a:t> in the Elderly</a:t>
            </a:r>
            <a:r>
              <a:rPr lang="hu-HU" sz="4500" dirty="0"/>
              <a:t>. </a:t>
            </a:r>
            <a:r>
              <a:rPr lang="hu-HU" sz="4500" dirty="0" err="1"/>
              <a:t>Drugs</a:t>
            </a:r>
            <a:r>
              <a:rPr lang="hu-HU" sz="4500" dirty="0"/>
              <a:t> </a:t>
            </a:r>
            <a:r>
              <a:rPr lang="hu-HU" sz="4500" dirty="0" err="1"/>
              <a:t>Aging</a:t>
            </a:r>
            <a:r>
              <a:rPr lang="hu-HU" sz="4500" dirty="0"/>
              <a:t> (2016) 33:765–777</a:t>
            </a:r>
          </a:p>
          <a:p>
            <a:r>
              <a:rPr lang="hu-HU" sz="4500" dirty="0" err="1"/>
              <a:t>Hoogendijk</a:t>
            </a:r>
            <a:r>
              <a:rPr lang="hu-HU" sz="4500" dirty="0"/>
              <a:t> EO, </a:t>
            </a:r>
            <a:r>
              <a:rPr lang="hu-HU" sz="4500" dirty="0" err="1"/>
              <a:t>Afilalo</a:t>
            </a:r>
            <a:r>
              <a:rPr lang="hu-HU" sz="4500" dirty="0"/>
              <a:t> J, </a:t>
            </a:r>
            <a:r>
              <a:rPr lang="hu-HU" sz="4500" dirty="0" err="1"/>
              <a:t>Ensrud</a:t>
            </a:r>
            <a:r>
              <a:rPr lang="hu-HU" sz="4500" dirty="0"/>
              <a:t> KE, </a:t>
            </a:r>
            <a:r>
              <a:rPr lang="hu-HU" sz="4500" dirty="0" err="1"/>
              <a:t>Kowal</a:t>
            </a:r>
            <a:r>
              <a:rPr lang="hu-HU" sz="4500" dirty="0"/>
              <a:t> P, </a:t>
            </a:r>
            <a:r>
              <a:rPr lang="hu-HU" sz="4500" dirty="0" err="1"/>
              <a:t>Onder</a:t>
            </a:r>
            <a:r>
              <a:rPr lang="hu-HU" sz="4500" dirty="0"/>
              <a:t> G, </a:t>
            </a:r>
            <a:r>
              <a:rPr lang="hu-HU" sz="4500" dirty="0" err="1"/>
              <a:t>Fried</a:t>
            </a:r>
            <a:r>
              <a:rPr lang="hu-HU" sz="4500" dirty="0"/>
              <a:t> LP. </a:t>
            </a:r>
            <a:r>
              <a:rPr lang="hu-HU" sz="4500" dirty="0" err="1"/>
              <a:t>Frailty</a:t>
            </a:r>
            <a:r>
              <a:rPr lang="hu-HU" sz="4500" dirty="0"/>
              <a:t>: </a:t>
            </a:r>
            <a:r>
              <a:rPr lang="hu-HU" sz="4500" dirty="0" err="1"/>
              <a:t>implications</a:t>
            </a:r>
            <a:r>
              <a:rPr lang="hu-HU" sz="4500" dirty="0"/>
              <a:t> </a:t>
            </a:r>
            <a:r>
              <a:rPr lang="hu-HU" sz="4500" dirty="0" err="1"/>
              <a:t>for</a:t>
            </a:r>
            <a:r>
              <a:rPr lang="hu-HU" sz="4500" dirty="0"/>
              <a:t> </a:t>
            </a:r>
            <a:r>
              <a:rPr lang="hu-HU" sz="4500" dirty="0" err="1"/>
              <a:t>clinical</a:t>
            </a:r>
            <a:r>
              <a:rPr lang="hu-HU" sz="4500" dirty="0"/>
              <a:t> </a:t>
            </a:r>
            <a:r>
              <a:rPr lang="hu-HU" sz="4500" dirty="0" err="1"/>
              <a:t>practice</a:t>
            </a:r>
            <a:r>
              <a:rPr lang="hu-HU" sz="4500" dirty="0"/>
              <a:t> and </a:t>
            </a:r>
            <a:r>
              <a:rPr lang="hu-HU" sz="4500" dirty="0" err="1"/>
              <a:t>public</a:t>
            </a:r>
            <a:r>
              <a:rPr lang="hu-HU" sz="4500" dirty="0"/>
              <a:t> </a:t>
            </a:r>
            <a:r>
              <a:rPr lang="hu-HU" sz="4500" dirty="0" err="1"/>
              <a:t>health</a:t>
            </a:r>
            <a:r>
              <a:rPr lang="hu-HU" sz="4500" dirty="0"/>
              <a:t>. </a:t>
            </a:r>
            <a:r>
              <a:rPr lang="hu-HU" sz="4500" dirty="0" err="1"/>
              <a:t>Lancet</a:t>
            </a:r>
            <a:r>
              <a:rPr lang="hu-HU" sz="4500" dirty="0"/>
              <a:t>. 2019;394(10206):1365-1375 </a:t>
            </a:r>
          </a:p>
          <a:p>
            <a:r>
              <a:rPr lang="hu-HU" sz="4500" dirty="0"/>
              <a:t>McIsaac DI, MacDonald DB, </a:t>
            </a:r>
            <a:r>
              <a:rPr lang="hu-HU" sz="4500" dirty="0" err="1"/>
              <a:t>Aucoin</a:t>
            </a:r>
            <a:r>
              <a:rPr lang="hu-HU" sz="4500" dirty="0"/>
              <a:t> SD. </a:t>
            </a:r>
            <a:r>
              <a:rPr lang="hu-HU" sz="4500" dirty="0" err="1"/>
              <a:t>Frailty</a:t>
            </a:r>
            <a:r>
              <a:rPr lang="hu-HU" sz="4500" dirty="0"/>
              <a:t> </a:t>
            </a:r>
            <a:r>
              <a:rPr lang="hu-HU" sz="4500" dirty="0" err="1"/>
              <a:t>for</a:t>
            </a:r>
            <a:r>
              <a:rPr lang="hu-HU" sz="4500" dirty="0"/>
              <a:t> </a:t>
            </a:r>
            <a:r>
              <a:rPr lang="hu-HU" sz="4500" dirty="0" err="1"/>
              <a:t>Perioperative</a:t>
            </a:r>
            <a:r>
              <a:rPr lang="hu-HU" sz="4500" dirty="0"/>
              <a:t> </a:t>
            </a:r>
            <a:r>
              <a:rPr lang="hu-HU" sz="4500" dirty="0" err="1"/>
              <a:t>Clinicians</a:t>
            </a:r>
            <a:r>
              <a:rPr lang="hu-HU" sz="4500" dirty="0"/>
              <a:t>: A </a:t>
            </a:r>
            <a:r>
              <a:rPr lang="hu-HU" sz="4500" dirty="0" err="1"/>
              <a:t>Narrative</a:t>
            </a:r>
            <a:r>
              <a:rPr lang="hu-HU" sz="4500" dirty="0"/>
              <a:t> </a:t>
            </a:r>
            <a:r>
              <a:rPr lang="hu-HU" sz="4500" dirty="0" err="1"/>
              <a:t>Review</a:t>
            </a:r>
            <a:r>
              <a:rPr lang="hu-HU" sz="4500" dirty="0"/>
              <a:t>. </a:t>
            </a:r>
            <a:r>
              <a:rPr lang="hu-HU" sz="4500" dirty="0" err="1"/>
              <a:t>Anesth</a:t>
            </a:r>
            <a:r>
              <a:rPr lang="hu-HU" sz="4500" dirty="0"/>
              <a:t> </a:t>
            </a:r>
            <a:r>
              <a:rPr lang="hu-HU" sz="4500" dirty="0" err="1"/>
              <a:t>Analg</a:t>
            </a:r>
            <a:r>
              <a:rPr lang="hu-HU" sz="4500" dirty="0"/>
              <a:t>. 2020;130(6):1450-1460</a:t>
            </a:r>
          </a:p>
          <a:p>
            <a:r>
              <a:rPr lang="en-GB" sz="4500" dirty="0" err="1"/>
              <a:t>Gottesman</a:t>
            </a:r>
            <a:r>
              <a:rPr lang="en-GB" sz="4500" dirty="0"/>
              <a:t> D, McIsaac DI. Frailty and emergency surgery: identification and evidence-based care for vulnerable older adults. Anaesthesia. 2022;77(12):1430-1438</a:t>
            </a:r>
          </a:p>
          <a:p>
            <a:endParaRPr lang="hu-HU" sz="4500" dirty="0"/>
          </a:p>
          <a:p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233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77B09-D82F-F7C7-218C-5E1F90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Esendőség következményei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7D8EC-5006-70B2-06DF-627D2EFB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295"/>
            <a:ext cx="10515600" cy="4351338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Kimerülő tartalék kapacitások: kisebb ártalom – nagy mértékű károsodás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Lassú felépülés, gyors progresszió – ördögi kör!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Gyakoribb és hosszabb kórházi ellátás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mortalitás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03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6D4DE-1FD4-EEFF-9875-94EF9211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Források: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C6FDB4-2D70-A61E-032A-81852CA3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420"/>
            <a:ext cx="10515600" cy="42081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 HS,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Watts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JN,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NM, Hubbard RE.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Frailty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post-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BMC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Geriatr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2016;16(1):157.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Aug 31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Armstrong JJ,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Mitnitski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Andrew MK,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LJ, White LR, Rockwood K. Cumulative impact of health deficits, social vulnerabilities, and protective factors on cognitive dynamics in late life: a multistate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2015;7(1):38. Published 2015 Jun 5.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Tsiouris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Hammoud ZT,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Velanovich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Hodari A, Borgi J, Rubinfeld I. A modified frailty index to assess morbidity and mortality after lobectomy. J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Res. 2013;183(1):40-46.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Subramaniam S,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Aalberg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JJ, Soriano RP,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CM. New 5-Factor Modified Frailty Index Using American College of Surgeons NSQIP Data. J Am Coll Surg. 2018;226(2):173-181.e8.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S. Perioperative nonsteroidal anti-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infammatory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 (NSAID) administration and acute kidney injury (AKI) in major gastrointestinal surgery: a prospective, multicentre, propensity matched cohort study. Ann Surg. 2020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Cavalcante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Sprung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Schroeder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Weingarten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Multimodal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analgesic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gabapentin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34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6D4DE-1FD4-EEFF-9875-94EF9211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Források: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C6FDB4-2D70-A61E-032A-81852CA3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576"/>
            <a:ext cx="10515600" cy="4499299"/>
          </a:xfrm>
        </p:spPr>
        <p:txBody>
          <a:bodyPr>
            <a:normAutofit fontScale="775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McIsaac DI,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Taljaard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Bryson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Frailty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Prospective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McIsaac DI, Moloo H, Bryson GL, van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Walraven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The association of frailty with outcomes and resource use after emergency general surgery: a Population-Based Cohort Study.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2017;124:1653–1661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Rochefort H, Chomsky-Higgins K, et al. Association of patient frailty with increased morbidity after common ambulatory general surgery operations. JAMA Surg. 2018;153:160–168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Czobor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Lehot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JJ,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Holndonner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-Kirst E, Tully PJ, Gal J,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Szekely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Frailty In Patients Undergoing Vascular Surgery: A Narrative Review Of Current Evidence.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 Risk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2019;15:1217-1232. Published 2019 Oct 17. 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Kelaiditi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Cesari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Canevelli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et al. IANA/IAGG. Cognitive frailty: rational and definition from an (I.A.N.A./I.A.G.G.) international consensus group. J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Aging. 2013 Sep;17(9):726-34.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Larsen KD, Rubinfeld IS. Changing risk of perioperative myocardial infarction. Perm J. 2012;16(4):4-9.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7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726A5-94D0-681E-C027-7BEE3109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457"/>
            <a:ext cx="10515600" cy="1817232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esendőség </a:t>
            </a:r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markerei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7AB64C-EA6E-616B-EE40-683CA9A1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1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0B15C-40FF-4784-0D81-DD3CC8D1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Biomarkerek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707A1-B3FD-5442-6186-F71ECCE9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euro-immuno-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endokrin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diszreguláció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Proinflamatorikus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paraméterek (CRP, IL-6, TNF-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emelkedése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Anabolikus hormonok (GH,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tesztoszeron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csökkenése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Továbbra is hiányoznak az általánosan elfogadott, specifikus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biomarkerek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2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0B15C-40FF-4784-0D81-DD3CC8D1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Immunosenescence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inflammaging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707A1-B3FD-5442-6186-F71ECCE9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mmunosenescence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 immunválasz életkor előrehaladtával történő romlása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Inflammaging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alacsony fokú, krónikus, szisztémás gyulladás, fertőzés nélkül – az esendőség hátterében álló fő mechanizmus!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CRP, IL-6, TNFα koncentrációja nő, IL-10-é csökken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ígéretes paraméterek: pl.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albumin, 25OH-kolekalciferol, tesztoszteron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0B15C-40FF-4784-0D81-DD3CC8D1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Immunosenescence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707A1-B3FD-5442-6186-F71ECCE9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Naív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T-sejtek száma csökken, memória T-sejtek és NK-sejtek száma nő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Krónikus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proinflammatorikus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állapot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sejtproliferáció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nagyobb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apoptózissal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szembeni ellenállás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limfocitaszám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fertőzésekre való fogékonyság =&gt; rosszabb kimenetel, nagyobb mortalitás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5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</TotalTime>
  <Words>2759</Words>
  <Application>Microsoft Office PowerPoint</Application>
  <PresentationFormat>Szélesvásznú</PresentationFormat>
  <Paragraphs>352</Paragraphs>
  <Slides>51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Office-téma</vt:lpstr>
      <vt:lpstr>1_Office-téma</vt:lpstr>
      <vt:lpstr>Az esendő beteg aneszteziológiai kihívásai</vt:lpstr>
      <vt:lpstr>Az esendőség fogalma, élettani változások</vt:lpstr>
      <vt:lpstr>Esendőség</vt:lpstr>
      <vt:lpstr>Esendőség kialakulása, következményei</vt:lpstr>
      <vt:lpstr>Esendőség következményei</vt:lpstr>
      <vt:lpstr>Az esendőség markerei</vt:lpstr>
      <vt:lpstr>Biomarkerek</vt:lpstr>
      <vt:lpstr>Immunosenescence és inflammaging </vt:lpstr>
      <vt:lpstr>Immunosenescence</vt:lpstr>
      <vt:lpstr>Az esendőség diagnózisa</vt:lpstr>
      <vt:lpstr>PowerPoint-bemutató</vt:lpstr>
      <vt:lpstr>Fenotípusmodell</vt:lpstr>
      <vt:lpstr>Frailty index</vt:lpstr>
      <vt:lpstr>Frailty index</vt:lpstr>
      <vt:lpstr>Modified frailty index - mFI</vt:lpstr>
      <vt:lpstr>mFI-11</vt:lpstr>
      <vt:lpstr>mFI-5</vt:lpstr>
      <vt:lpstr>FRAIL scale</vt:lpstr>
      <vt:lpstr>PowerPoint-bemutató</vt:lpstr>
      <vt:lpstr>‘First minute impression’</vt:lpstr>
      <vt:lpstr>Szarkopénia</vt:lpstr>
      <vt:lpstr>A szarkopénia diagnosztikája I.</vt:lpstr>
      <vt:lpstr>A szarkopénia diagnosztikája II.</vt:lpstr>
      <vt:lpstr>A szarkopénia diagnosztikája III.</vt:lpstr>
      <vt:lpstr>Szarkopénia okai</vt:lpstr>
      <vt:lpstr>Szarkopénia okai</vt:lpstr>
      <vt:lpstr>Társbetegségek és esendőség</vt:lpstr>
      <vt:lpstr>Életkor</vt:lpstr>
      <vt:lpstr>Életkor - esendőség</vt:lpstr>
      <vt:lpstr>Kardiovaszkuláris betegségek</vt:lpstr>
      <vt:lpstr>Kardiovaszkuláris betegségek</vt:lpstr>
      <vt:lpstr>Mentális betegségek</vt:lpstr>
      <vt:lpstr>Esendőség és anesztézia</vt:lpstr>
      <vt:lpstr>Műtéti megterhelés</vt:lpstr>
      <vt:lpstr>Műtéti megterhelés</vt:lpstr>
      <vt:lpstr>Farmakológiai megfontolások</vt:lpstr>
      <vt:lpstr>Aneszteziológiai megfontolások</vt:lpstr>
      <vt:lpstr>Aneszteziológiai megfontolások</vt:lpstr>
      <vt:lpstr>Aneszteziológiai megfontolások</vt:lpstr>
      <vt:lpstr>Aneszteziológiai megfontolások</vt:lpstr>
      <vt:lpstr>Aneszteziológiai megfontolások</vt:lpstr>
      <vt:lpstr>Aneszteziológiai megfontolások</vt:lpstr>
      <vt:lpstr>Aneszteziológiai megfontolások</vt:lpstr>
      <vt:lpstr>Kimenetel, szövődmények</vt:lpstr>
      <vt:lpstr>Esendőség - kimenetel</vt:lpstr>
      <vt:lpstr>Esendőség - kimenetel</vt:lpstr>
      <vt:lpstr>Esendőség - kimenetel</vt:lpstr>
      <vt:lpstr>Köszönöm a figyelmet!</vt:lpstr>
      <vt:lpstr>Források:</vt:lpstr>
      <vt:lpstr>Források:</vt:lpstr>
      <vt:lpstr>Források: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esendő beteg aneszteziológiai kihívásai</dc:title>
  <dc:creator>Péter Szabó</dc:creator>
  <cp:lastModifiedBy>Péter Szabó</cp:lastModifiedBy>
  <cp:revision>27</cp:revision>
  <dcterms:created xsi:type="dcterms:W3CDTF">2023-09-17T08:58:45Z</dcterms:created>
  <dcterms:modified xsi:type="dcterms:W3CDTF">2023-09-28T21:56:40Z</dcterms:modified>
</cp:coreProperties>
</file>