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6" r:id="rId4"/>
    <p:sldId id="287" r:id="rId5"/>
    <p:sldId id="288" r:id="rId6"/>
    <p:sldId id="289" r:id="rId7"/>
    <p:sldId id="291" r:id="rId8"/>
    <p:sldId id="292" r:id="rId9"/>
    <p:sldId id="294" r:id="rId10"/>
    <p:sldId id="295" r:id="rId11"/>
    <p:sldId id="296" r:id="rId12"/>
    <p:sldId id="297" r:id="rId13"/>
    <p:sldId id="298" r:id="rId14"/>
    <p:sldId id="300" r:id="rId15"/>
    <p:sldId id="301" r:id="rId16"/>
    <p:sldId id="302" r:id="rId17"/>
    <p:sldId id="303" r:id="rId18"/>
    <p:sldId id="305" r:id="rId19"/>
    <p:sldId id="306" r:id="rId20"/>
    <p:sldId id="308" r:id="rId21"/>
    <p:sldId id="30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8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634F-098A-40EF-8813-E4F63BBE29F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D1F-8D3A-4D18-A76E-2712FCAB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2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634F-098A-40EF-8813-E4F63BBE29F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D1F-8D3A-4D18-A76E-2712FCAB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6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634F-098A-40EF-8813-E4F63BBE29F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D1F-8D3A-4D18-A76E-2712FCAB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10" descr="Kép 10"/>
          <p:cNvPicPr>
            <a:picLocks/>
          </p:cNvPicPr>
          <p:nvPr userDrawn="1"/>
        </p:nvPicPr>
        <p:blipFill>
          <a:blip r:embed="rId2"/>
          <a:srcRect l="33196"/>
          <a:stretch>
            <a:fillRect/>
          </a:stretch>
        </p:blipFill>
        <p:spPr>
          <a:xfrm flipH="1">
            <a:off x="7840800" y="345600"/>
            <a:ext cx="4352400" cy="65232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800" y="2966400"/>
            <a:ext cx="9079200" cy="925200"/>
          </a:xfrm>
          <a:prstGeom prst="rect">
            <a:avLst/>
          </a:prstGeom>
        </p:spPr>
        <p:txBody>
          <a:bodyPr lIns="90000" tIns="46800" rIns="90000" bIns="46800" anchor="t" anchorCtr="0"/>
          <a:lstStyle>
            <a:lvl1pPr algn="l">
              <a:lnSpc>
                <a:spcPct val="100000"/>
              </a:lnSpc>
              <a:defRPr sz="54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1600" y="4201200"/>
            <a:ext cx="4172400" cy="1004400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l">
              <a:lnSpc>
                <a:spcPts val="2391"/>
              </a:lnSpc>
              <a:spcBef>
                <a:spcPts val="0"/>
              </a:spcBef>
              <a:buNone/>
              <a:defRPr sz="1800"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 algn="ctr">
              <a:buNone/>
              <a:defRPr sz="2000"/>
            </a:lvl2pPr>
            <a:lvl3pPr marL="914399" indent="0" algn="ctr">
              <a:buNone/>
              <a:defRPr sz="1801"/>
            </a:lvl3pPr>
            <a:lvl4pPr marL="1371599" indent="0" algn="ctr">
              <a:buNone/>
              <a:defRPr sz="1600"/>
            </a:lvl4pPr>
            <a:lvl5pPr marL="1828798" indent="0" algn="ctr">
              <a:buNone/>
              <a:defRPr sz="1600"/>
            </a:lvl5pPr>
            <a:lvl6pPr marL="2285997" indent="0" algn="ctr">
              <a:buNone/>
              <a:defRPr sz="1600"/>
            </a:lvl6pPr>
            <a:lvl7pPr marL="2743197" indent="0" algn="ctr">
              <a:buNone/>
              <a:defRPr sz="1600"/>
            </a:lvl7pPr>
            <a:lvl8pPr marL="3200396" indent="0" algn="ctr">
              <a:buNone/>
              <a:defRPr sz="1600"/>
            </a:lvl8pPr>
            <a:lvl9pPr marL="3657596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pic>
        <p:nvPicPr>
          <p:cNvPr id="8" name="Ábra 4" descr="Ábra 4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400" y="723600"/>
            <a:ext cx="3358800" cy="72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zöveg helye 20"/>
          <p:cNvSpPr>
            <a:spLocks noGrp="1"/>
          </p:cNvSpPr>
          <p:nvPr>
            <p:ph type="body" sz="quarter" idx="10"/>
          </p:nvPr>
        </p:nvSpPr>
        <p:spPr>
          <a:xfrm>
            <a:off x="741600" y="6134400"/>
            <a:ext cx="4172400" cy="367200"/>
          </a:xfrm>
          <a:prstGeom prst="rect">
            <a:avLst/>
          </a:prstGeom>
        </p:spPr>
        <p:txBody>
          <a:bodyPr wrap="none" lIns="90000" tIns="46800" rIns="90000" bIns="46800"/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05092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2" descr="Kép 2"/>
          <p:cNvPicPr>
            <a:picLocks/>
          </p:cNvPicPr>
          <p:nvPr userDrawn="1"/>
        </p:nvPicPr>
        <p:blipFill>
          <a:blip r:embed="rId2"/>
          <a:srcRect t="15778" r="25348"/>
          <a:stretch>
            <a:fillRect/>
          </a:stretch>
        </p:blipFill>
        <p:spPr>
          <a:xfrm>
            <a:off x="10144057" y="0"/>
            <a:ext cx="2048400" cy="2235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10749375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>
          <a:xfrm>
            <a:off x="741600" y="2264400"/>
            <a:ext cx="10526625" cy="3532618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12" name="Ábra 4" descr="Ábra 4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7741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634F-098A-40EF-8813-E4F63BBE29F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D1F-8D3A-4D18-A76E-2712FCAB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0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634F-098A-40EF-8813-E4F63BBE29F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D1F-8D3A-4D18-A76E-2712FCAB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5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634F-098A-40EF-8813-E4F63BBE29F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D1F-8D3A-4D18-A76E-2712FCAB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3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634F-098A-40EF-8813-E4F63BBE29F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D1F-8D3A-4D18-A76E-2712FCAB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4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634F-098A-40EF-8813-E4F63BBE29F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D1F-8D3A-4D18-A76E-2712FCAB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7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634F-098A-40EF-8813-E4F63BBE29F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D1F-8D3A-4D18-A76E-2712FCAB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1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634F-098A-40EF-8813-E4F63BBE29F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D1F-8D3A-4D18-A76E-2712FCAB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1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634F-098A-40EF-8813-E4F63BBE29F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D1F-8D3A-4D18-A76E-2712FCAB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6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8634F-098A-40EF-8813-E4F63BBE29F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C7D1F-8D3A-4D18-A76E-2712FCAB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5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o.gov/publication/5822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41600" y="2656800"/>
            <a:ext cx="9079200" cy="925200"/>
          </a:xfrm>
        </p:spPr>
        <p:txBody>
          <a:bodyPr>
            <a:normAutofit/>
          </a:bodyPr>
          <a:lstStyle/>
          <a:p>
            <a:pPr algn="ctr"/>
            <a:r>
              <a:rPr lang="hu-HU" sz="4800" dirty="0" err="1">
                <a:latin typeface="+mn-lt"/>
              </a:rPr>
              <a:t>Opiátok</a:t>
            </a:r>
            <a:r>
              <a:rPr lang="hu-HU" sz="4800" dirty="0">
                <a:latin typeface="+mn-lt"/>
              </a:rPr>
              <a:t> szerepe az anesztéziában</a:t>
            </a:r>
            <a:endParaRPr lang="en-US" sz="4800" dirty="0"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195000" y="4124700"/>
            <a:ext cx="4172400" cy="10044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hu-HU" sz="12800" dirty="0">
                <a:latin typeface="+mn-lt"/>
              </a:rPr>
              <a:t>Németh Márton Ferenc</a:t>
            </a:r>
            <a:endParaRPr lang="en-US" sz="12800" dirty="0">
              <a:latin typeface="+mn-lt"/>
            </a:endParaRPr>
          </a:p>
          <a:p>
            <a:pPr algn="ctr"/>
            <a:endParaRPr lang="en-US" dirty="0">
              <a:latin typeface="+mn-lt"/>
            </a:endParaRPr>
          </a:p>
          <a:p>
            <a:pPr algn="ctr"/>
            <a:r>
              <a:rPr lang="en-US" sz="9600" dirty="0">
                <a:latin typeface="+mn-lt"/>
              </a:rPr>
              <a:t>PTE </a:t>
            </a:r>
            <a:r>
              <a:rPr lang="en-US" sz="9600" dirty="0" err="1">
                <a:latin typeface="+mn-lt"/>
              </a:rPr>
              <a:t>KK</a:t>
            </a:r>
            <a:r>
              <a:rPr lang="en-US" sz="9600" dirty="0">
                <a:latin typeface="+mn-lt"/>
              </a:rPr>
              <a:t> </a:t>
            </a:r>
            <a:r>
              <a:rPr lang="en-US" sz="9600" dirty="0" err="1">
                <a:latin typeface="+mn-lt"/>
              </a:rPr>
              <a:t>AITI</a:t>
            </a:r>
            <a:endParaRPr lang="hu-HU" sz="9600" dirty="0">
              <a:latin typeface="+mn-lt"/>
            </a:endParaRPr>
          </a:p>
          <a:p>
            <a:pPr algn="ctr"/>
            <a:endParaRPr lang="hu-HU" sz="9600" dirty="0">
              <a:latin typeface="+mn-lt"/>
            </a:endParaRPr>
          </a:p>
          <a:p>
            <a:pPr algn="ctr"/>
            <a:r>
              <a:rPr lang="hu-HU" sz="8000" dirty="0">
                <a:latin typeface="+mn-lt"/>
                <a:cs typeface="Poppins Regular" panose="00000500000000000000" pitchFamily="2" charset="-18"/>
              </a:rPr>
              <a:t>Pécs, 2023 szeptember 29.</a:t>
            </a:r>
            <a:endParaRPr lang="hu-HU" sz="8000" dirty="0">
              <a:latin typeface="+mn-lt"/>
            </a:endParaRPr>
          </a:p>
          <a:p>
            <a:pPr algn="ctr"/>
            <a:endParaRPr lang="en-US" sz="9600" dirty="0">
              <a:latin typeface="+mn-lt"/>
            </a:endParaRPr>
          </a:p>
        </p:txBody>
      </p:sp>
      <p:pic>
        <p:nvPicPr>
          <p:cNvPr id="7" name="Kép 6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xmlns="" id="{AE0FDC55-40E1-8E4A-9814-56D1DE54B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442789" cy="191895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700" y="104400"/>
            <a:ext cx="2952771" cy="181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1"/>
          <p:cNvSpPr txBox="1">
            <a:spLocks/>
          </p:cNvSpPr>
          <p:nvPr/>
        </p:nvSpPr>
        <p:spPr>
          <a:xfrm>
            <a:off x="0" y="146004"/>
            <a:ext cx="10504770" cy="5544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rgbClr val="121D46"/>
                </a:solidFill>
                <a:latin typeface="Poppins Bold" panose="00000800000000000000" pitchFamily="2" charset="-18"/>
                <a:ea typeface="+mj-ea"/>
                <a:cs typeface="Poppins Bold" panose="00000800000000000000" pitchFamily="2" charset="-18"/>
              </a:defRPr>
            </a:lvl1pPr>
          </a:lstStyle>
          <a:p>
            <a:r>
              <a:rPr lang="hu-HU" b="1" dirty="0" err="1">
                <a:latin typeface="+mj-lt"/>
              </a:rPr>
              <a:t>Opioid</a:t>
            </a:r>
            <a:r>
              <a:rPr lang="hu-HU" b="1" dirty="0">
                <a:latin typeface="+mj-lt"/>
              </a:rPr>
              <a:t> indukálta </a:t>
            </a:r>
            <a:r>
              <a:rPr lang="hu-HU" b="1" dirty="0" err="1">
                <a:latin typeface="+mj-lt"/>
              </a:rPr>
              <a:t>tumorgenezis</a:t>
            </a:r>
            <a:endParaRPr lang="hu-HU" b="1" dirty="0">
              <a:latin typeface="+mj-lt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121769" y="3781406"/>
            <a:ext cx="72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666892" y="2127738"/>
            <a:ext cx="1494693" cy="43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285935" y="1295849"/>
            <a:ext cx="4628570" cy="5677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  <a:p>
            <a:r>
              <a:rPr lang="hu-HU" altLang="hu-HU" dirty="0" err="1"/>
              <a:t>MCF-7</a:t>
            </a:r>
            <a:r>
              <a:rPr lang="hu-HU" altLang="hu-HU" dirty="0"/>
              <a:t> </a:t>
            </a:r>
            <a:r>
              <a:rPr lang="hu-HU" altLang="hu-HU" dirty="0" err="1"/>
              <a:t>emlőtumor</a:t>
            </a:r>
            <a:r>
              <a:rPr lang="hu-HU" altLang="hu-HU" dirty="0"/>
              <a:t> </a:t>
            </a:r>
            <a:r>
              <a:rPr lang="hu-HU" altLang="hu-HU" dirty="0" err="1"/>
              <a:t>xenograft</a:t>
            </a:r>
            <a:r>
              <a:rPr lang="hu-HU" altLang="hu-HU" dirty="0"/>
              <a:t> egérben </a:t>
            </a:r>
          </a:p>
          <a:p>
            <a:endParaRPr lang="hu-HU" altLang="hu-HU" sz="800" dirty="0"/>
          </a:p>
          <a:p>
            <a:r>
              <a:rPr lang="hu-HU" altLang="hu-HU" dirty="0"/>
              <a:t>Egérbe </a:t>
            </a:r>
            <a:r>
              <a:rPr lang="hu-HU" altLang="hu-HU" dirty="0" err="1"/>
              <a:t>inokulált</a:t>
            </a:r>
            <a:r>
              <a:rPr lang="hu-HU" altLang="hu-HU" dirty="0"/>
              <a:t> </a:t>
            </a:r>
            <a:r>
              <a:rPr lang="hu-HU" altLang="hu-HU" dirty="0" err="1"/>
              <a:t>emlőtumor</a:t>
            </a:r>
            <a:r>
              <a:rPr lang="hu-HU" altLang="hu-HU" dirty="0"/>
              <a:t> </a:t>
            </a:r>
            <a:r>
              <a:rPr lang="hu-HU" altLang="hu-HU" dirty="0" err="1"/>
              <a:t>duktális</a:t>
            </a:r>
            <a:r>
              <a:rPr lang="hu-HU" altLang="hu-HU" dirty="0"/>
              <a:t> </a:t>
            </a:r>
            <a:r>
              <a:rPr lang="hu-HU" altLang="hu-HU" dirty="0" err="1"/>
              <a:t>carcinoma</a:t>
            </a:r>
            <a:r>
              <a:rPr lang="hu-HU" altLang="hu-HU" dirty="0"/>
              <a:t> sejt  </a:t>
            </a:r>
          </a:p>
          <a:p>
            <a:endParaRPr lang="hu-HU" altLang="hu-HU" sz="800" dirty="0"/>
          </a:p>
          <a:p>
            <a:r>
              <a:rPr lang="hu-HU" altLang="hu-HU" dirty="0"/>
              <a:t> vad-típusú és </a:t>
            </a:r>
            <a:r>
              <a:rPr lang="hu-HU" altLang="hu-HU" dirty="0" err="1"/>
              <a:t>MOR-</a:t>
            </a:r>
            <a:r>
              <a:rPr lang="hu-HU" altLang="hu-HU" dirty="0"/>
              <a:t> </a:t>
            </a:r>
            <a:r>
              <a:rPr lang="hu-HU" altLang="hu-HU" dirty="0" err="1"/>
              <a:t>konckout</a:t>
            </a:r>
            <a:r>
              <a:rPr lang="hu-HU" altLang="hu-HU" dirty="0"/>
              <a:t> egerek +  </a:t>
            </a:r>
            <a:r>
              <a:rPr lang="hu-HU" altLang="hu-HU" dirty="0" err="1"/>
              <a:t>B16</a:t>
            </a:r>
            <a:r>
              <a:rPr lang="hu-HU" altLang="hu-HU" dirty="0"/>
              <a:t> </a:t>
            </a:r>
            <a:r>
              <a:rPr lang="hu-HU" altLang="hu-HU" dirty="0" err="1"/>
              <a:t>melanoma</a:t>
            </a:r>
            <a:r>
              <a:rPr lang="hu-HU" altLang="hu-HU" dirty="0"/>
              <a:t> sejtek </a:t>
            </a:r>
            <a:r>
              <a:rPr lang="hu-HU" altLang="hu-HU" dirty="0" err="1"/>
              <a:t>MOR</a:t>
            </a:r>
            <a:r>
              <a:rPr lang="hu-HU" altLang="hu-HU" dirty="0"/>
              <a:t> </a:t>
            </a:r>
            <a:r>
              <a:rPr lang="hu-HU" altLang="hu-HU" dirty="0" err="1"/>
              <a:t>expresszióval</a:t>
            </a:r>
            <a:endParaRPr lang="hu-HU" altLang="hu-HU" dirty="0"/>
          </a:p>
          <a:p>
            <a:r>
              <a:rPr lang="hu-HU" altLang="hu-HU" dirty="0" err="1"/>
              <a:t>Neuroblastoma</a:t>
            </a:r>
            <a:r>
              <a:rPr lang="hu-HU" altLang="hu-HU" dirty="0"/>
              <a:t> </a:t>
            </a:r>
            <a:r>
              <a:rPr lang="hu-HU" altLang="hu-HU" dirty="0" err="1"/>
              <a:t>xenograft</a:t>
            </a:r>
            <a:r>
              <a:rPr lang="hu-HU" altLang="hu-HU" dirty="0"/>
              <a:t> egerekbe+</a:t>
            </a:r>
            <a:r>
              <a:rPr lang="hu-HU" altLang="hu-HU" dirty="0" err="1"/>
              <a:t>naltrexon</a:t>
            </a:r>
            <a:r>
              <a:rPr lang="hu-HU" altLang="hu-HU" dirty="0"/>
              <a:t> kezelés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altLang="hu-HU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38" y="950709"/>
            <a:ext cx="5551243" cy="762654"/>
          </a:xfrm>
          <a:prstGeom prst="rect">
            <a:avLst/>
          </a:prstGeom>
        </p:spPr>
      </p:pic>
      <p:sp>
        <p:nvSpPr>
          <p:cNvPr id="14" name="Tartalom helye 2"/>
          <p:cNvSpPr txBox="1">
            <a:spLocks/>
          </p:cNvSpPr>
          <p:nvPr/>
        </p:nvSpPr>
        <p:spPr>
          <a:xfrm>
            <a:off x="6596520" y="1309040"/>
            <a:ext cx="4792693" cy="567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dirty="0"/>
          </a:p>
          <a:p>
            <a:r>
              <a:rPr lang="hu-HU" altLang="hu-HU" dirty="0"/>
              <a:t>Morfin </a:t>
            </a:r>
            <a:r>
              <a:rPr lang="hu-HU" altLang="hu-HU" dirty="0" err="1"/>
              <a:t>angiogenezist</a:t>
            </a:r>
            <a:r>
              <a:rPr lang="hu-HU" altLang="hu-HU" dirty="0"/>
              <a:t> indukál</a:t>
            </a:r>
          </a:p>
          <a:p>
            <a:pPr marL="0" indent="0">
              <a:buNone/>
            </a:pPr>
            <a:endParaRPr lang="hu-HU" altLang="hu-HU" sz="3200" dirty="0"/>
          </a:p>
          <a:p>
            <a:r>
              <a:rPr lang="hu-HU" altLang="hu-HU" dirty="0" err="1"/>
              <a:t>MO</a:t>
            </a:r>
            <a:r>
              <a:rPr lang="hu-HU" altLang="hu-HU" dirty="0"/>
              <a:t> gyorsabb tumor progresszió + rövidebb túlélés</a:t>
            </a:r>
          </a:p>
          <a:p>
            <a:pPr marL="0" indent="0">
              <a:buNone/>
            </a:pPr>
            <a:endParaRPr lang="hu-HU" altLang="hu-HU" sz="1200" dirty="0"/>
          </a:p>
          <a:p>
            <a:r>
              <a:rPr lang="hu-HU" altLang="hu-HU" dirty="0" err="1"/>
              <a:t>MOR-knockout</a:t>
            </a:r>
            <a:r>
              <a:rPr lang="hu-HU" altLang="hu-HU" dirty="0"/>
              <a:t> egereknél csökkent tumor növekedés + magas immunsejt infiltráció  </a:t>
            </a:r>
          </a:p>
          <a:p>
            <a:endParaRPr lang="hu-HU" altLang="hu-HU" sz="2400" dirty="0"/>
          </a:p>
          <a:p>
            <a:r>
              <a:rPr lang="hu-HU" altLang="hu-HU" dirty="0"/>
              <a:t>Tumor progresszió csökkenés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444196" y="1073802"/>
            <a:ext cx="5868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/>
              <a:t>Preklinikai</a:t>
            </a:r>
            <a:r>
              <a:rPr lang="hu-HU" sz="3200" dirty="0"/>
              <a:t> vizsgálatok</a:t>
            </a:r>
            <a:endParaRPr lang="en-US" sz="3200" dirty="0"/>
          </a:p>
        </p:txBody>
      </p:sp>
      <p:cxnSp>
        <p:nvCxnSpPr>
          <p:cNvPr id="19" name="Egyenes összekötő nyíllal 18"/>
          <p:cNvCxnSpPr/>
          <p:nvPr/>
        </p:nvCxnSpPr>
        <p:spPr>
          <a:xfrm>
            <a:off x="5081953" y="2057400"/>
            <a:ext cx="1213339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5049714" y="3194538"/>
            <a:ext cx="1213339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5099537" y="4278923"/>
            <a:ext cx="1213339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5193320" y="6031523"/>
            <a:ext cx="1213339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63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1"/>
          <p:cNvSpPr txBox="1">
            <a:spLocks/>
          </p:cNvSpPr>
          <p:nvPr/>
        </p:nvSpPr>
        <p:spPr>
          <a:xfrm>
            <a:off x="0" y="146004"/>
            <a:ext cx="10504770" cy="5544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rgbClr val="121D46"/>
                </a:solidFill>
                <a:latin typeface="Poppins Bold" panose="00000800000000000000" pitchFamily="2" charset="-18"/>
                <a:ea typeface="+mj-ea"/>
                <a:cs typeface="Poppins Bold" panose="00000800000000000000" pitchFamily="2" charset="-18"/>
              </a:defRPr>
            </a:lvl1pPr>
          </a:lstStyle>
          <a:p>
            <a:r>
              <a:rPr lang="hu-HU" b="1" dirty="0" err="1">
                <a:latin typeface="+mj-lt"/>
              </a:rPr>
              <a:t>Opioid</a:t>
            </a:r>
            <a:r>
              <a:rPr lang="hu-HU" b="1" dirty="0">
                <a:latin typeface="+mj-lt"/>
              </a:rPr>
              <a:t> indukálta </a:t>
            </a:r>
            <a:r>
              <a:rPr lang="hu-HU" b="1" dirty="0" err="1">
                <a:latin typeface="+mj-lt"/>
              </a:rPr>
              <a:t>tumorgenezis</a:t>
            </a:r>
            <a:endParaRPr lang="hu-HU" b="1" dirty="0">
              <a:latin typeface="+mj-lt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121769" y="3781406"/>
            <a:ext cx="72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666892" y="2127738"/>
            <a:ext cx="1494693" cy="43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artalom helye 2"/>
          <p:cNvSpPr txBox="1">
            <a:spLocks/>
          </p:cNvSpPr>
          <p:nvPr/>
        </p:nvSpPr>
        <p:spPr>
          <a:xfrm>
            <a:off x="285935" y="1295849"/>
            <a:ext cx="4628570" cy="50937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  <a:p>
            <a:r>
              <a:rPr lang="hu-HU" altLang="hu-HU" sz="3200" dirty="0"/>
              <a:t>Onkológiai palliatív kezelés: </a:t>
            </a:r>
            <a:r>
              <a:rPr lang="hu-HU" altLang="hu-HU" sz="3200" dirty="0" err="1"/>
              <a:t>intrathekális</a:t>
            </a:r>
            <a:r>
              <a:rPr lang="hu-HU" altLang="hu-HU" sz="3200" dirty="0"/>
              <a:t> </a:t>
            </a:r>
            <a:r>
              <a:rPr lang="hu-HU" altLang="hu-HU" sz="3200" dirty="0" err="1"/>
              <a:t>vs</a:t>
            </a:r>
            <a:r>
              <a:rPr lang="hu-HU" altLang="hu-HU" sz="3200" dirty="0"/>
              <a:t> szisztémás morfin</a:t>
            </a:r>
          </a:p>
          <a:p>
            <a:r>
              <a:rPr lang="hu-HU" altLang="hu-HU" sz="3200" dirty="0"/>
              <a:t>Emlőtumoros nőknél (5-24%-ban) A118G MOR polimorfizmus</a:t>
            </a:r>
          </a:p>
          <a:p>
            <a:r>
              <a:rPr lang="hu-HU" altLang="hu-HU" sz="3200" dirty="0"/>
              <a:t> humán </a:t>
            </a:r>
            <a:r>
              <a:rPr lang="hu-HU" altLang="hu-HU" sz="3200" dirty="0" err="1"/>
              <a:t>melanoma</a:t>
            </a:r>
            <a:r>
              <a:rPr lang="hu-HU" altLang="hu-HU" sz="3200" dirty="0"/>
              <a:t> sejteken B-endorfin </a:t>
            </a:r>
            <a:r>
              <a:rPr lang="hu-HU" altLang="hu-HU" sz="3200" dirty="0" err="1"/>
              <a:t>overexpresszió</a:t>
            </a:r>
            <a:endParaRPr lang="hu-HU" altLang="hu-HU" sz="3200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988" y="154001"/>
            <a:ext cx="7109776" cy="976772"/>
          </a:xfrm>
          <a:prstGeom prst="rect">
            <a:avLst/>
          </a:prstGeom>
        </p:spPr>
      </p:pic>
      <p:sp>
        <p:nvSpPr>
          <p:cNvPr id="23" name="Tartalom helye 2"/>
          <p:cNvSpPr txBox="1">
            <a:spLocks/>
          </p:cNvSpPr>
          <p:nvPr/>
        </p:nvSpPr>
        <p:spPr>
          <a:xfrm>
            <a:off x="6648036" y="1366189"/>
            <a:ext cx="4792693" cy="516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dirty="0"/>
          </a:p>
          <a:p>
            <a:r>
              <a:rPr lang="hu-HU" altLang="hu-HU" sz="3200" dirty="0" smtClean="0"/>
              <a:t>180 napos túlélés: az </a:t>
            </a:r>
            <a:r>
              <a:rPr lang="hu-HU" altLang="hu-HU" sz="3200" dirty="0" err="1" smtClean="0"/>
              <a:t>intratekális</a:t>
            </a:r>
            <a:r>
              <a:rPr lang="hu-HU" altLang="hu-HU" sz="3200" dirty="0" smtClean="0"/>
              <a:t> 54% </a:t>
            </a:r>
            <a:r>
              <a:rPr lang="hu-HU" altLang="hu-HU" sz="3200" dirty="0" err="1" smtClean="0"/>
              <a:t>vs</a:t>
            </a:r>
            <a:r>
              <a:rPr lang="hu-HU" altLang="hu-HU" sz="3200" dirty="0" smtClean="0"/>
              <a:t> szisztémás 37%</a:t>
            </a:r>
          </a:p>
          <a:p>
            <a:r>
              <a:rPr lang="hu-HU" altLang="hu-HU" sz="3200" dirty="0" smtClean="0"/>
              <a:t>Fokozott </a:t>
            </a:r>
            <a:r>
              <a:rPr lang="hu-HU" altLang="hu-HU" sz="3200" dirty="0" err="1" smtClean="0"/>
              <a:t>rezisztenica</a:t>
            </a:r>
            <a:r>
              <a:rPr lang="hu-HU" altLang="hu-HU" sz="3200" dirty="0" smtClean="0"/>
              <a:t> </a:t>
            </a:r>
            <a:r>
              <a:rPr lang="hu-HU" altLang="hu-HU" sz="3200" dirty="0" err="1" smtClean="0"/>
              <a:t>opiátokra</a:t>
            </a:r>
            <a:r>
              <a:rPr lang="hu-HU" altLang="hu-HU" sz="3200" dirty="0" smtClean="0"/>
              <a:t> és hosszabb túlélés</a:t>
            </a:r>
          </a:p>
          <a:p>
            <a:r>
              <a:rPr lang="hu-HU" altLang="hu-HU" sz="3200" dirty="0" smtClean="0"/>
              <a:t>Rövidebb </a:t>
            </a:r>
            <a:r>
              <a:rPr lang="hu-HU" altLang="hu-HU" sz="3200" dirty="0"/>
              <a:t>túlélési idő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444196" y="1073802"/>
            <a:ext cx="5868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Retrospektív  vizsgálatok</a:t>
            </a:r>
            <a:endParaRPr lang="en-US" sz="3200" dirty="0"/>
          </a:p>
        </p:txBody>
      </p:sp>
      <p:cxnSp>
        <p:nvCxnSpPr>
          <p:cNvPr id="25" name="Egyenes összekötő nyíllal 24"/>
          <p:cNvCxnSpPr/>
          <p:nvPr/>
        </p:nvCxnSpPr>
        <p:spPr>
          <a:xfrm>
            <a:off x="5002429" y="2057400"/>
            <a:ext cx="1213339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>
            <a:off x="5020014" y="3493474"/>
            <a:ext cx="1213339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>
            <a:off x="4992597" y="4932561"/>
            <a:ext cx="1213339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1"/>
          <p:cNvSpPr txBox="1">
            <a:spLocks/>
          </p:cNvSpPr>
          <p:nvPr/>
        </p:nvSpPr>
        <p:spPr>
          <a:xfrm>
            <a:off x="0" y="146004"/>
            <a:ext cx="10504770" cy="5544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rgbClr val="121D46"/>
                </a:solidFill>
                <a:latin typeface="Poppins Bold" panose="00000800000000000000" pitchFamily="2" charset="-18"/>
                <a:ea typeface="+mj-ea"/>
                <a:cs typeface="Poppins Bold" panose="00000800000000000000" pitchFamily="2" charset="-18"/>
              </a:defRPr>
            </a:lvl1pPr>
          </a:lstStyle>
          <a:p>
            <a:r>
              <a:rPr lang="hu-HU" b="1" dirty="0" err="1">
                <a:latin typeface="+mj-lt"/>
              </a:rPr>
              <a:t>Opiátok</a:t>
            </a:r>
            <a:r>
              <a:rPr lang="hu-HU" b="1" dirty="0">
                <a:latin typeface="+mj-lt"/>
              </a:rPr>
              <a:t> indukálta </a:t>
            </a:r>
            <a:r>
              <a:rPr lang="hu-HU" b="1" dirty="0" err="1">
                <a:latin typeface="+mj-lt"/>
              </a:rPr>
              <a:t>paradigmaváltás-1</a:t>
            </a:r>
            <a:r>
              <a:rPr lang="hu-HU" b="1" dirty="0">
                <a:latin typeface="+mj-lt"/>
              </a:rPr>
              <a:t> ?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121769" y="3781406"/>
            <a:ext cx="72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666892" y="2127738"/>
            <a:ext cx="1494693" cy="43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artalom helye 2"/>
          <p:cNvSpPr txBox="1">
            <a:spLocks/>
          </p:cNvSpPr>
          <p:nvPr/>
        </p:nvSpPr>
        <p:spPr>
          <a:xfrm>
            <a:off x="401465" y="1774167"/>
            <a:ext cx="3794997" cy="46137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sz="2600" dirty="0" err="1" smtClean="0"/>
              <a:t>Anesztetikum</a:t>
            </a:r>
            <a:r>
              <a:rPr lang="hu-HU" altLang="hu-HU" sz="2600" dirty="0" smtClean="0"/>
              <a:t> +</a:t>
            </a:r>
            <a:endParaRPr lang="hu-HU" altLang="hu-HU" sz="2600" dirty="0"/>
          </a:p>
          <a:p>
            <a:r>
              <a:rPr lang="hu-HU" altLang="hu-HU" b="1" dirty="0">
                <a:solidFill>
                  <a:srgbClr val="FF0000"/>
                </a:solidFill>
              </a:rPr>
              <a:t>Major </a:t>
            </a:r>
            <a:r>
              <a:rPr lang="hu-HU" altLang="hu-HU" b="1" dirty="0" err="1">
                <a:solidFill>
                  <a:srgbClr val="FF0000"/>
                </a:solidFill>
              </a:rPr>
              <a:t>opiát</a:t>
            </a:r>
            <a:endParaRPr lang="hu-HU" altLang="hu-HU" b="1" dirty="0">
              <a:solidFill>
                <a:srgbClr val="FF0000"/>
              </a:solidFill>
            </a:endParaRPr>
          </a:p>
          <a:p>
            <a:r>
              <a:rPr lang="hu-HU" altLang="hu-HU" sz="2200" dirty="0" err="1"/>
              <a:t>Neuraxiális</a:t>
            </a:r>
            <a:r>
              <a:rPr lang="hu-HU" altLang="hu-HU" sz="2200" dirty="0"/>
              <a:t> anesztézia</a:t>
            </a:r>
          </a:p>
          <a:p>
            <a:r>
              <a:rPr lang="hu-HU" altLang="hu-HU" sz="2200" dirty="0" err="1"/>
              <a:t>Regionál</a:t>
            </a:r>
            <a:r>
              <a:rPr lang="hu-HU" altLang="hu-HU" sz="2200" dirty="0"/>
              <a:t> anesztézia</a:t>
            </a:r>
          </a:p>
          <a:p>
            <a:r>
              <a:rPr lang="hu-HU" altLang="hu-HU" sz="2200" dirty="0" err="1"/>
              <a:t>Adjuváns</a:t>
            </a:r>
            <a:r>
              <a:rPr lang="hu-HU" altLang="hu-HU" sz="2200" dirty="0"/>
              <a:t> </a:t>
            </a:r>
            <a:r>
              <a:rPr lang="hu-HU" altLang="hu-HU" sz="2200" dirty="0" err="1"/>
              <a:t>analgetikumok</a:t>
            </a:r>
            <a:endParaRPr lang="hu-HU" altLang="hu-HU" sz="22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93368" y="806664"/>
            <a:ext cx="43362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err="1"/>
              <a:t>Opiát</a:t>
            </a:r>
            <a:r>
              <a:rPr lang="hu-HU" sz="3000" b="1" dirty="0"/>
              <a:t> „alapú” anesztézia</a:t>
            </a:r>
            <a:r>
              <a:rPr lang="hu-HU" sz="2800" b="1" dirty="0"/>
              <a:t/>
            </a:r>
            <a:br>
              <a:rPr lang="hu-HU" sz="2800" b="1" dirty="0"/>
            </a:br>
            <a:r>
              <a:rPr lang="hu-HU" sz="1600" dirty="0"/>
              <a:t>(multimodális </a:t>
            </a:r>
            <a:r>
              <a:rPr lang="hu-HU" sz="1600" dirty="0" err="1"/>
              <a:t>analgézia</a:t>
            </a:r>
            <a:r>
              <a:rPr lang="hu-HU" sz="1600" dirty="0"/>
              <a:t>)</a:t>
            </a:r>
            <a:endParaRPr lang="en-US" sz="16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5611275" y="791578"/>
            <a:ext cx="41766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err="1"/>
              <a:t>Opiát</a:t>
            </a:r>
            <a:r>
              <a:rPr lang="hu-HU" sz="3000" b="1" dirty="0"/>
              <a:t> spóroló anesztézia</a:t>
            </a:r>
          </a:p>
          <a:p>
            <a:r>
              <a:rPr lang="hu-HU" sz="2600" dirty="0"/>
              <a:t>(multimodális </a:t>
            </a:r>
            <a:r>
              <a:rPr lang="hu-HU" sz="2600" dirty="0" err="1"/>
              <a:t>analgézia</a:t>
            </a:r>
            <a:r>
              <a:rPr lang="hu-HU" sz="2600" dirty="0"/>
              <a:t>)</a:t>
            </a:r>
            <a:endParaRPr lang="en-US" sz="2600" dirty="0"/>
          </a:p>
        </p:txBody>
      </p:sp>
      <p:sp>
        <p:nvSpPr>
          <p:cNvPr id="19" name="Tartalom helye 2"/>
          <p:cNvSpPr txBox="1">
            <a:spLocks/>
          </p:cNvSpPr>
          <p:nvPr/>
        </p:nvSpPr>
        <p:spPr>
          <a:xfrm>
            <a:off x="5611275" y="1867637"/>
            <a:ext cx="3794997" cy="3408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sz="2600" dirty="0" err="1" smtClean="0"/>
              <a:t>Anesztetikum</a:t>
            </a:r>
            <a:r>
              <a:rPr lang="hu-HU" altLang="hu-HU" sz="2600" dirty="0" smtClean="0"/>
              <a:t> +</a:t>
            </a:r>
            <a:endParaRPr lang="hu-HU" altLang="hu-HU" sz="2600" dirty="0"/>
          </a:p>
          <a:p>
            <a:r>
              <a:rPr lang="hu-HU" altLang="hu-HU" sz="2600" b="1" dirty="0" err="1">
                <a:solidFill>
                  <a:srgbClr val="FF0000"/>
                </a:solidFill>
              </a:rPr>
              <a:t>Neuraxiális</a:t>
            </a:r>
            <a:r>
              <a:rPr lang="hu-HU" altLang="hu-HU" sz="2600" b="1" dirty="0">
                <a:solidFill>
                  <a:srgbClr val="FF0000"/>
                </a:solidFill>
              </a:rPr>
              <a:t> anesztézia</a:t>
            </a:r>
          </a:p>
          <a:p>
            <a:r>
              <a:rPr lang="hu-HU" altLang="hu-HU" sz="2600" b="1" dirty="0" err="1">
                <a:solidFill>
                  <a:srgbClr val="FF0000"/>
                </a:solidFill>
              </a:rPr>
              <a:t>Regionál</a:t>
            </a:r>
            <a:r>
              <a:rPr lang="hu-HU" altLang="hu-HU" sz="2600" b="1" dirty="0">
                <a:solidFill>
                  <a:srgbClr val="FF0000"/>
                </a:solidFill>
              </a:rPr>
              <a:t> anesztézia</a:t>
            </a:r>
          </a:p>
          <a:p>
            <a:r>
              <a:rPr lang="hu-HU" altLang="hu-HU" sz="2600" b="1" dirty="0" err="1">
                <a:solidFill>
                  <a:srgbClr val="FF0000"/>
                </a:solidFill>
              </a:rPr>
              <a:t>Adjuváns</a:t>
            </a:r>
            <a:r>
              <a:rPr lang="hu-HU" altLang="hu-HU" sz="2600" b="1" dirty="0">
                <a:solidFill>
                  <a:srgbClr val="FF0000"/>
                </a:solidFill>
              </a:rPr>
              <a:t> </a:t>
            </a:r>
            <a:r>
              <a:rPr lang="hu-HU" altLang="hu-HU" sz="2600" b="1" dirty="0" err="1">
                <a:solidFill>
                  <a:srgbClr val="FF0000"/>
                </a:solidFill>
              </a:rPr>
              <a:t>analgetikumok</a:t>
            </a:r>
            <a:endParaRPr lang="hu-HU" altLang="hu-HU" sz="2600" b="1" dirty="0">
              <a:solidFill>
                <a:srgbClr val="FF0000"/>
              </a:solidFill>
            </a:endParaRPr>
          </a:p>
          <a:p>
            <a:r>
              <a:rPr lang="hu-HU" altLang="hu-HU" sz="2200" dirty="0"/>
              <a:t>Major </a:t>
            </a:r>
            <a:r>
              <a:rPr lang="hu-HU" altLang="hu-HU" sz="2200" dirty="0" err="1"/>
              <a:t>opiát</a:t>
            </a:r>
            <a:endParaRPr lang="hu-HU" altLang="hu-HU" sz="2200" dirty="0"/>
          </a:p>
        </p:txBody>
      </p:sp>
      <p:pic>
        <p:nvPicPr>
          <p:cNvPr id="21" name="Picture 14" descr="Tweets with replies by ERAS (@ERASinfo) / Twitter">
            <a:extLst>
              <a:ext uri="{FF2B5EF4-FFF2-40B4-BE49-F238E27FC236}">
                <a16:creationId xmlns:a16="http://schemas.microsoft.com/office/drawing/2014/main" xmlns="" id="{9CDD5EFF-C6CD-D247-AD15-60F0B1463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07" y="4460815"/>
            <a:ext cx="1603692" cy="160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11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1"/>
          <p:cNvSpPr txBox="1">
            <a:spLocks/>
          </p:cNvSpPr>
          <p:nvPr/>
        </p:nvSpPr>
        <p:spPr>
          <a:xfrm>
            <a:off x="0" y="146004"/>
            <a:ext cx="10504770" cy="5544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rgbClr val="121D46"/>
                </a:solidFill>
                <a:latin typeface="Poppins Bold" panose="00000800000000000000" pitchFamily="2" charset="-18"/>
                <a:ea typeface="+mj-ea"/>
                <a:cs typeface="Poppins Bold" panose="00000800000000000000" pitchFamily="2" charset="-18"/>
              </a:defRPr>
            </a:lvl1pPr>
          </a:lstStyle>
          <a:p>
            <a:r>
              <a:rPr lang="hu-HU" b="1" dirty="0" err="1">
                <a:latin typeface="+mj-lt"/>
              </a:rPr>
              <a:t>ERAS</a:t>
            </a:r>
            <a:r>
              <a:rPr lang="hu-HU" b="1" dirty="0">
                <a:latin typeface="+mj-lt"/>
              </a:rPr>
              <a:t> – </a:t>
            </a:r>
            <a:r>
              <a:rPr lang="hu-HU" b="1" dirty="0" err="1">
                <a:latin typeface="+mj-lt"/>
              </a:rPr>
              <a:t>peripoeratív</a:t>
            </a:r>
            <a:r>
              <a:rPr lang="hu-HU" b="1" dirty="0">
                <a:latin typeface="+mj-lt"/>
              </a:rPr>
              <a:t> </a:t>
            </a:r>
            <a:r>
              <a:rPr lang="hu-HU" b="1" dirty="0" err="1">
                <a:latin typeface="+mj-lt"/>
              </a:rPr>
              <a:t>analgézia</a:t>
            </a:r>
            <a:endParaRPr lang="hu-HU" b="1" dirty="0">
              <a:latin typeface="+mj-lt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121769" y="3781406"/>
            <a:ext cx="72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666892" y="2127738"/>
            <a:ext cx="1494693" cy="43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artalom helye 2"/>
          <p:cNvSpPr txBox="1">
            <a:spLocks/>
          </p:cNvSpPr>
          <p:nvPr/>
        </p:nvSpPr>
        <p:spPr>
          <a:xfrm>
            <a:off x="201270" y="917449"/>
            <a:ext cx="11513652" cy="57279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sz="3000" dirty="0" err="1"/>
              <a:t>Multimodális</a:t>
            </a:r>
            <a:r>
              <a:rPr lang="hu-HU" altLang="hu-HU" sz="3000" dirty="0"/>
              <a:t> evidencia alapú, beavatkozás specifikus standardizált </a:t>
            </a:r>
            <a:r>
              <a:rPr lang="hu-HU" altLang="hu-HU" sz="3000" dirty="0" err="1"/>
              <a:t>analgézia</a:t>
            </a:r>
            <a:r>
              <a:rPr lang="hu-HU" altLang="hu-HU" sz="3000" dirty="0"/>
              <a:t> </a:t>
            </a:r>
          </a:p>
          <a:p>
            <a:r>
              <a:rPr lang="hu-HU" altLang="hu-HU" sz="3000" dirty="0"/>
              <a:t>Cél: optimális </a:t>
            </a:r>
            <a:r>
              <a:rPr lang="hu-HU" altLang="hu-HU" sz="3000" dirty="0" err="1"/>
              <a:t>analgézia</a:t>
            </a:r>
            <a:r>
              <a:rPr lang="hu-HU" altLang="hu-HU" sz="3000" dirty="0"/>
              <a:t> + minimális mellékhatásokkal az </a:t>
            </a:r>
            <a:r>
              <a:rPr lang="hu-HU" altLang="hu-HU" sz="3000" dirty="0" err="1"/>
              <a:t>ERAS</a:t>
            </a:r>
            <a:r>
              <a:rPr lang="hu-HU" altLang="hu-HU" sz="3000" dirty="0"/>
              <a:t> végpontjait mint a korai mobilizálás és </a:t>
            </a:r>
            <a:r>
              <a:rPr lang="hu-HU" altLang="hu-HU" sz="3000" dirty="0" err="1"/>
              <a:t>enterális</a:t>
            </a:r>
            <a:r>
              <a:rPr lang="hu-HU" altLang="hu-HU" sz="3000" dirty="0"/>
              <a:t> táplálás szem előtt </a:t>
            </a:r>
            <a:r>
              <a:rPr lang="hu-HU" altLang="hu-HU" sz="3000" dirty="0" smtClean="0"/>
              <a:t>tartva </a:t>
            </a:r>
            <a:endParaRPr lang="hu-HU" altLang="hu-HU" sz="2600" dirty="0"/>
          </a:p>
          <a:p>
            <a:r>
              <a:rPr lang="hu-HU" altLang="hu-HU" dirty="0" err="1"/>
              <a:t>Thorakális</a:t>
            </a:r>
            <a:r>
              <a:rPr lang="hu-HU" altLang="hu-HU" dirty="0"/>
              <a:t> </a:t>
            </a:r>
            <a:r>
              <a:rPr lang="hu-HU" altLang="hu-HU" dirty="0" err="1"/>
              <a:t>epidurális</a:t>
            </a:r>
            <a:r>
              <a:rPr lang="hu-HU" altLang="hu-HU" dirty="0"/>
              <a:t> anesztézia (</a:t>
            </a:r>
            <a:r>
              <a:rPr lang="hu-HU" altLang="hu-HU" dirty="0" err="1"/>
              <a:t>Th6-11</a:t>
            </a:r>
            <a:r>
              <a:rPr lang="hu-HU" altLang="hu-HU" dirty="0"/>
              <a:t>):</a:t>
            </a:r>
          </a:p>
          <a:p>
            <a:pPr lvl="2"/>
            <a:r>
              <a:rPr lang="hu-HU" altLang="hu-HU" sz="2200" dirty="0"/>
              <a:t>LA + </a:t>
            </a:r>
            <a:r>
              <a:rPr lang="hu-HU" altLang="hu-HU" sz="2200" dirty="0" err="1"/>
              <a:t>opiát</a:t>
            </a:r>
            <a:r>
              <a:rPr lang="hu-HU" altLang="hu-HU" sz="2200" dirty="0"/>
              <a:t> = jobb </a:t>
            </a:r>
            <a:r>
              <a:rPr lang="hu-HU" altLang="hu-HU" sz="2200" dirty="0" err="1"/>
              <a:t>analgetikus</a:t>
            </a:r>
            <a:r>
              <a:rPr lang="hu-HU" altLang="hu-HU" sz="2200" dirty="0"/>
              <a:t> hatás</a:t>
            </a:r>
          </a:p>
          <a:p>
            <a:pPr lvl="2"/>
            <a:endParaRPr lang="hu-HU" altLang="hu-HU" sz="2200" dirty="0"/>
          </a:p>
          <a:p>
            <a:pPr lvl="2"/>
            <a:r>
              <a:rPr lang="hu-HU" altLang="hu-HU" sz="2200" dirty="0"/>
              <a:t>LA + morfin =  vizeletretenció rizikója</a:t>
            </a:r>
          </a:p>
          <a:p>
            <a:pPr lvl="2"/>
            <a:endParaRPr lang="hu-HU" altLang="hu-HU" sz="2200" dirty="0"/>
          </a:p>
          <a:p>
            <a:pPr lvl="2"/>
            <a:r>
              <a:rPr lang="hu-HU" altLang="hu-HU" sz="2200" dirty="0"/>
              <a:t>LA + </a:t>
            </a:r>
            <a:r>
              <a:rPr lang="hu-HU" altLang="hu-HU" sz="2200" dirty="0" err="1"/>
              <a:t>fentanyl</a:t>
            </a:r>
            <a:r>
              <a:rPr lang="hu-HU" altLang="hu-HU" sz="2200" dirty="0"/>
              <a:t> =optimális </a:t>
            </a:r>
            <a:r>
              <a:rPr lang="hu-HU" altLang="hu-HU" sz="2200" dirty="0" err="1"/>
              <a:t>analgézia</a:t>
            </a:r>
            <a:r>
              <a:rPr lang="hu-HU" altLang="hu-HU" sz="2200" dirty="0"/>
              <a:t> + minimális mellékhatás (</a:t>
            </a:r>
            <a:r>
              <a:rPr lang="hu-HU" altLang="hu-HU" sz="2200" dirty="0" err="1"/>
              <a:t>bupivakain</a:t>
            </a:r>
            <a:r>
              <a:rPr lang="hu-HU" altLang="hu-HU" sz="2200" dirty="0"/>
              <a:t> 0.1 mg/ml + </a:t>
            </a:r>
            <a:r>
              <a:rPr lang="hu-HU" altLang="hu-HU" sz="2200" dirty="0" err="1"/>
              <a:t>fentanyl</a:t>
            </a:r>
            <a:r>
              <a:rPr lang="hu-HU" altLang="hu-HU" sz="2200" dirty="0"/>
              <a:t> 3mcg/ml)</a:t>
            </a:r>
          </a:p>
          <a:p>
            <a:pPr lvl="2"/>
            <a:endParaRPr lang="hu-HU" altLang="hu-HU" sz="2200" dirty="0"/>
          </a:p>
          <a:p>
            <a:pPr lvl="2"/>
            <a:r>
              <a:rPr lang="hu-HU" altLang="hu-HU" sz="2200" dirty="0"/>
              <a:t>LA +</a:t>
            </a:r>
            <a:r>
              <a:rPr lang="hu-HU" altLang="hu-HU" sz="2200" dirty="0" err="1"/>
              <a:t>fentanyl</a:t>
            </a:r>
            <a:r>
              <a:rPr lang="hu-HU" altLang="hu-HU" sz="2200" dirty="0"/>
              <a:t> +adrenalin (</a:t>
            </a:r>
            <a:r>
              <a:rPr lang="hu-HU" altLang="hu-HU" sz="2200" dirty="0" err="1"/>
              <a:t>1.5-2mcg</a:t>
            </a:r>
            <a:r>
              <a:rPr lang="hu-HU" altLang="hu-HU" sz="2200" dirty="0"/>
              <a:t>/ml): mellékhatás profil javul</a:t>
            </a:r>
          </a:p>
        </p:txBody>
      </p:sp>
      <p:pic>
        <p:nvPicPr>
          <p:cNvPr id="15" name="Picture 14" descr="Tweets with replies by ERAS (@ERASinfo) / Twitter">
            <a:extLst>
              <a:ext uri="{FF2B5EF4-FFF2-40B4-BE49-F238E27FC236}">
                <a16:creationId xmlns:a16="http://schemas.microsoft.com/office/drawing/2014/main" xmlns="" id="{9CDD5EFF-C6CD-D247-AD15-60F0B1463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587" y="5143411"/>
            <a:ext cx="1603692" cy="160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92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1"/>
          <p:cNvSpPr txBox="1">
            <a:spLocks/>
          </p:cNvSpPr>
          <p:nvPr/>
        </p:nvSpPr>
        <p:spPr>
          <a:xfrm>
            <a:off x="0" y="146004"/>
            <a:ext cx="10504770" cy="5544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rgbClr val="121D46"/>
                </a:solidFill>
                <a:latin typeface="Poppins Bold" panose="00000800000000000000" pitchFamily="2" charset="-18"/>
                <a:ea typeface="+mj-ea"/>
                <a:cs typeface="Poppins Bold" panose="00000800000000000000" pitchFamily="2" charset="-18"/>
              </a:defRPr>
            </a:lvl1pPr>
          </a:lstStyle>
          <a:p>
            <a:r>
              <a:rPr lang="hu-HU" b="1" dirty="0" err="1">
                <a:latin typeface="+mj-lt"/>
              </a:rPr>
              <a:t>ERAS</a:t>
            </a:r>
            <a:r>
              <a:rPr lang="hu-HU" b="1" dirty="0">
                <a:latin typeface="+mj-lt"/>
              </a:rPr>
              <a:t> – </a:t>
            </a:r>
            <a:r>
              <a:rPr lang="hu-HU" b="1" dirty="0" err="1">
                <a:latin typeface="+mj-lt"/>
              </a:rPr>
              <a:t>peripoeratív</a:t>
            </a:r>
            <a:r>
              <a:rPr lang="hu-HU" b="1" dirty="0">
                <a:latin typeface="+mj-lt"/>
              </a:rPr>
              <a:t> </a:t>
            </a:r>
            <a:r>
              <a:rPr lang="hu-HU" b="1" dirty="0" err="1">
                <a:latin typeface="+mj-lt"/>
              </a:rPr>
              <a:t>analgézia</a:t>
            </a:r>
            <a:endParaRPr lang="hu-HU" b="1" dirty="0">
              <a:latin typeface="+mj-lt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121769" y="3781406"/>
            <a:ext cx="72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666892" y="2127738"/>
            <a:ext cx="1494693" cy="43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14" descr="Tweets with replies by ERAS (@ERASinfo) / Twitter">
            <a:extLst>
              <a:ext uri="{FF2B5EF4-FFF2-40B4-BE49-F238E27FC236}">
                <a16:creationId xmlns:a16="http://schemas.microsoft.com/office/drawing/2014/main" xmlns="" id="{9CDD5EFF-C6CD-D247-AD15-60F0B1463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587" y="5143411"/>
            <a:ext cx="1603692" cy="160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artalom helye 2"/>
          <p:cNvSpPr txBox="1">
            <a:spLocks/>
          </p:cNvSpPr>
          <p:nvPr/>
        </p:nvSpPr>
        <p:spPr>
          <a:xfrm>
            <a:off x="224881" y="962125"/>
            <a:ext cx="11513652" cy="48151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u-HU" altLang="hu-HU" sz="2600" dirty="0"/>
          </a:p>
          <a:p>
            <a:r>
              <a:rPr lang="hu-HU" altLang="hu-HU" dirty="0" err="1"/>
              <a:t>Intrathekális</a:t>
            </a:r>
            <a:r>
              <a:rPr lang="hu-HU" altLang="hu-HU" dirty="0"/>
              <a:t> morfin alkalmazása</a:t>
            </a:r>
          </a:p>
          <a:p>
            <a:pPr lvl="2"/>
            <a:r>
              <a:rPr lang="hu-HU" altLang="hu-HU" sz="2200" dirty="0"/>
              <a:t>Megfelelő </a:t>
            </a:r>
            <a:r>
              <a:rPr lang="hu-HU" altLang="hu-HU" sz="2200" dirty="0" err="1"/>
              <a:t>analgézia</a:t>
            </a:r>
            <a:r>
              <a:rPr lang="hu-HU" altLang="hu-HU" sz="2200" dirty="0"/>
              <a:t> – azonban </a:t>
            </a:r>
            <a:r>
              <a:rPr lang="hu-HU" altLang="hu-HU" sz="2200" dirty="0" err="1">
                <a:solidFill>
                  <a:srgbClr val="FF0000"/>
                </a:solidFill>
              </a:rPr>
              <a:t>pruritus</a:t>
            </a:r>
            <a:r>
              <a:rPr lang="hu-HU" altLang="hu-HU" sz="2200" dirty="0"/>
              <a:t> és </a:t>
            </a:r>
            <a:r>
              <a:rPr lang="hu-HU" altLang="hu-HU" sz="2200" dirty="0">
                <a:solidFill>
                  <a:srgbClr val="FF0000"/>
                </a:solidFill>
              </a:rPr>
              <a:t>légzésdeprimáló hatás</a:t>
            </a:r>
            <a:r>
              <a:rPr lang="hu-HU" altLang="hu-HU" sz="2200" dirty="0"/>
              <a:t> és </a:t>
            </a:r>
            <a:r>
              <a:rPr lang="hu-HU" altLang="hu-HU" sz="2200" dirty="0">
                <a:solidFill>
                  <a:srgbClr val="FF0000"/>
                </a:solidFill>
              </a:rPr>
              <a:t>vizelet elakadás </a:t>
            </a:r>
            <a:r>
              <a:rPr lang="hu-HU" altLang="hu-HU" sz="2200" dirty="0"/>
              <a:t>kifejezettebb szisztémás morfin adásával szemben</a:t>
            </a:r>
          </a:p>
          <a:p>
            <a:pPr lvl="2"/>
            <a:r>
              <a:rPr lang="hu-HU" altLang="hu-HU" sz="2200" dirty="0"/>
              <a:t>Magas rizikójú betegeknél </a:t>
            </a:r>
            <a:r>
              <a:rPr lang="hu-HU" altLang="hu-HU" sz="2200" dirty="0" err="1"/>
              <a:t>multimodális</a:t>
            </a:r>
            <a:r>
              <a:rPr lang="hu-HU" altLang="hu-HU" sz="2200" dirty="0"/>
              <a:t> </a:t>
            </a:r>
            <a:r>
              <a:rPr lang="hu-HU" altLang="hu-HU" sz="2200" dirty="0" err="1"/>
              <a:t>analgézia</a:t>
            </a:r>
            <a:r>
              <a:rPr lang="hu-HU" altLang="hu-HU" sz="2200" dirty="0"/>
              <a:t>+ egyéb regionális anesztézia javasolt </a:t>
            </a:r>
          </a:p>
          <a:p>
            <a:pPr lvl="2"/>
            <a:endParaRPr lang="hu-HU" altLang="hu-HU" dirty="0"/>
          </a:p>
          <a:p>
            <a:r>
              <a:rPr lang="hu-HU" altLang="hu-HU" dirty="0"/>
              <a:t>+ modalitások az </a:t>
            </a:r>
            <a:r>
              <a:rPr lang="hu-HU" altLang="hu-HU" dirty="0" err="1"/>
              <a:t>ERAS-ban</a:t>
            </a:r>
            <a:r>
              <a:rPr lang="hu-HU" altLang="hu-HU" dirty="0"/>
              <a:t>:</a:t>
            </a:r>
          </a:p>
          <a:p>
            <a:pPr lvl="2"/>
            <a:r>
              <a:rPr lang="hu-HU" altLang="hu-HU" sz="2200" dirty="0"/>
              <a:t>Intravénás </a:t>
            </a:r>
            <a:r>
              <a:rPr lang="hu-HU" altLang="hu-HU" sz="2200" dirty="0" err="1"/>
              <a:t>lidokain</a:t>
            </a:r>
            <a:endParaRPr lang="hu-HU" altLang="hu-HU" sz="2200" dirty="0"/>
          </a:p>
          <a:p>
            <a:pPr lvl="2"/>
            <a:r>
              <a:rPr lang="hu-HU" altLang="hu-HU" sz="2200" dirty="0"/>
              <a:t>Folyamatos </a:t>
            </a:r>
            <a:r>
              <a:rPr lang="hu-HU" altLang="hu-HU" sz="2200" dirty="0" err="1"/>
              <a:t>sebinfiltráció</a:t>
            </a:r>
            <a:endParaRPr lang="hu-HU" altLang="hu-HU" sz="2200" dirty="0"/>
          </a:p>
          <a:p>
            <a:pPr lvl="2"/>
            <a:r>
              <a:rPr lang="hu-HU" altLang="hu-HU" sz="2200" dirty="0" err="1"/>
              <a:t>TAP</a:t>
            </a:r>
            <a:r>
              <a:rPr lang="hu-HU" altLang="hu-HU" sz="2200" dirty="0"/>
              <a:t> és </a:t>
            </a:r>
            <a:r>
              <a:rPr lang="hu-HU" altLang="hu-HU" sz="2200" dirty="0" err="1"/>
              <a:t>rectus</a:t>
            </a:r>
            <a:r>
              <a:rPr lang="hu-HU" altLang="hu-HU" sz="2200" dirty="0"/>
              <a:t> hüvely blokk</a:t>
            </a:r>
          </a:p>
          <a:p>
            <a:pPr lvl="2"/>
            <a:r>
              <a:rPr lang="hu-HU" altLang="hu-HU" sz="2200" dirty="0" err="1"/>
              <a:t>Intraperitoneális</a:t>
            </a:r>
            <a:r>
              <a:rPr lang="hu-HU" altLang="hu-HU" sz="2200" dirty="0"/>
              <a:t> lokál anesztézia </a:t>
            </a:r>
          </a:p>
          <a:p>
            <a:pPr lvl="2"/>
            <a:r>
              <a:rPr lang="hu-HU" altLang="hu-HU" sz="2200" dirty="0" err="1"/>
              <a:t>Multimodális</a:t>
            </a:r>
            <a:r>
              <a:rPr lang="hu-HU" altLang="hu-HU" sz="2200" dirty="0"/>
              <a:t> </a:t>
            </a:r>
            <a:r>
              <a:rPr lang="hu-HU" altLang="hu-HU" sz="2200" dirty="0" err="1"/>
              <a:t>analgézia</a:t>
            </a:r>
            <a:r>
              <a:rPr lang="hu-HU" altLang="hu-HU" sz="2200" dirty="0"/>
              <a:t> további gyógyszerei: </a:t>
            </a:r>
            <a:r>
              <a:rPr lang="hu-HU" altLang="hu-HU" sz="2200" dirty="0" err="1"/>
              <a:t>NSAID</a:t>
            </a:r>
            <a:r>
              <a:rPr lang="hu-HU" altLang="hu-HU" sz="2200" dirty="0"/>
              <a:t>; </a:t>
            </a:r>
            <a:r>
              <a:rPr lang="hu-HU" altLang="hu-HU" sz="2200" dirty="0" err="1"/>
              <a:t>paracetamol</a:t>
            </a:r>
            <a:r>
              <a:rPr lang="hu-HU" altLang="hu-HU" sz="2200" dirty="0"/>
              <a:t>, </a:t>
            </a:r>
            <a:r>
              <a:rPr lang="hu-HU" altLang="hu-HU" sz="2200" dirty="0" err="1"/>
              <a:t>COX-2</a:t>
            </a:r>
            <a:r>
              <a:rPr lang="hu-HU" altLang="hu-HU" sz="2200" dirty="0"/>
              <a:t> gátlók</a:t>
            </a:r>
          </a:p>
          <a:p>
            <a:pPr lvl="2"/>
            <a:endParaRPr lang="hu-HU" altLang="hu-HU" sz="2200" dirty="0"/>
          </a:p>
          <a:p>
            <a:endParaRPr lang="hu-HU" altLang="hu-HU" sz="2600" dirty="0"/>
          </a:p>
        </p:txBody>
      </p:sp>
    </p:spTree>
    <p:extLst>
      <p:ext uri="{BB962C8B-B14F-4D97-AF65-F5344CB8AC3E}">
        <p14:creationId xmlns:p14="http://schemas.microsoft.com/office/powerpoint/2010/main" val="1128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1"/>
          <p:cNvSpPr txBox="1">
            <a:spLocks/>
          </p:cNvSpPr>
          <p:nvPr/>
        </p:nvSpPr>
        <p:spPr>
          <a:xfrm>
            <a:off x="0" y="146004"/>
            <a:ext cx="10504770" cy="5544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rgbClr val="121D46"/>
                </a:solidFill>
                <a:latin typeface="Poppins Bold" panose="00000800000000000000" pitchFamily="2" charset="-18"/>
                <a:ea typeface="+mj-ea"/>
                <a:cs typeface="Poppins Bold" panose="00000800000000000000" pitchFamily="2" charset="-18"/>
              </a:defRPr>
            </a:lvl1pPr>
          </a:lstStyle>
          <a:p>
            <a:r>
              <a:rPr lang="hu-HU" b="1" dirty="0" err="1">
                <a:latin typeface="+mj-lt"/>
              </a:rPr>
              <a:t>ERAS</a:t>
            </a:r>
            <a:r>
              <a:rPr lang="hu-HU" b="1" dirty="0">
                <a:latin typeface="+mj-lt"/>
              </a:rPr>
              <a:t> – </a:t>
            </a:r>
            <a:r>
              <a:rPr lang="hu-HU" b="1" dirty="0" err="1">
                <a:latin typeface="+mj-lt"/>
              </a:rPr>
              <a:t>peripoeratív</a:t>
            </a:r>
            <a:r>
              <a:rPr lang="hu-HU" b="1" dirty="0">
                <a:latin typeface="+mj-lt"/>
              </a:rPr>
              <a:t> </a:t>
            </a:r>
            <a:r>
              <a:rPr lang="hu-HU" b="1" dirty="0" err="1">
                <a:latin typeface="+mj-lt"/>
              </a:rPr>
              <a:t>analgézia</a:t>
            </a:r>
            <a:endParaRPr lang="hu-HU" b="1" dirty="0">
              <a:latin typeface="+mj-lt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121769" y="3781406"/>
            <a:ext cx="72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666892" y="2127738"/>
            <a:ext cx="1494693" cy="43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14" descr="Tweets with replies by ERAS (@ERASinfo) / Twitter">
            <a:extLst>
              <a:ext uri="{FF2B5EF4-FFF2-40B4-BE49-F238E27FC236}">
                <a16:creationId xmlns:a16="http://schemas.microsoft.com/office/drawing/2014/main" xmlns="" id="{9CDD5EFF-C6CD-D247-AD15-60F0B1463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587" y="5143411"/>
            <a:ext cx="1603692" cy="160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456" y="3442984"/>
            <a:ext cx="4867275" cy="177165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7079"/>
            <a:ext cx="3990714" cy="135828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92731"/>
            <a:ext cx="4157598" cy="150533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4794" y="3498068"/>
            <a:ext cx="3778250" cy="1962038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8560" y="1891126"/>
            <a:ext cx="5058939" cy="1580918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405022"/>
            <a:ext cx="4759715" cy="1494006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0714" y="609056"/>
            <a:ext cx="4093422" cy="1323001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8666" y="5214634"/>
            <a:ext cx="4186711" cy="164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5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1"/>
          <p:cNvSpPr txBox="1">
            <a:spLocks/>
          </p:cNvSpPr>
          <p:nvPr/>
        </p:nvSpPr>
        <p:spPr>
          <a:xfrm>
            <a:off x="0" y="146004"/>
            <a:ext cx="10504770" cy="5544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rgbClr val="121D46"/>
                </a:solidFill>
                <a:latin typeface="Poppins Bold" panose="00000800000000000000" pitchFamily="2" charset="-18"/>
                <a:ea typeface="+mj-ea"/>
                <a:cs typeface="Poppins Bold" panose="00000800000000000000" pitchFamily="2" charset="-18"/>
              </a:defRPr>
            </a:lvl1pPr>
          </a:lstStyle>
          <a:p>
            <a:r>
              <a:rPr lang="hu-HU" b="1" dirty="0" err="1">
                <a:latin typeface="+mj-lt"/>
              </a:rPr>
              <a:t>Opiátok</a:t>
            </a:r>
            <a:r>
              <a:rPr lang="hu-HU" b="1" dirty="0">
                <a:latin typeface="+mj-lt"/>
              </a:rPr>
              <a:t> indukálta </a:t>
            </a:r>
            <a:r>
              <a:rPr lang="hu-HU" b="1" dirty="0" err="1">
                <a:latin typeface="+mj-lt"/>
              </a:rPr>
              <a:t>paradigmaváltás-2</a:t>
            </a:r>
            <a:r>
              <a:rPr lang="hu-HU" b="1" dirty="0">
                <a:latin typeface="+mj-lt"/>
              </a:rPr>
              <a:t> ?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121769" y="3781406"/>
            <a:ext cx="72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666892" y="2127738"/>
            <a:ext cx="1494693" cy="43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5951176" y="1309288"/>
            <a:ext cx="525344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000" b="1" dirty="0" err="1">
                <a:solidFill>
                  <a:srgbClr val="FF0000"/>
                </a:solidFill>
              </a:rPr>
              <a:t>Opioidmentes</a:t>
            </a:r>
            <a:r>
              <a:rPr lang="hu-HU" sz="3000" b="1" dirty="0">
                <a:solidFill>
                  <a:srgbClr val="FF0000"/>
                </a:solidFill>
              </a:rPr>
              <a:t> anesztézia</a:t>
            </a:r>
          </a:p>
        </p:txBody>
      </p:sp>
      <p:sp>
        <p:nvSpPr>
          <p:cNvPr id="16" name="Tartalom helye 2"/>
          <p:cNvSpPr txBox="1">
            <a:spLocks/>
          </p:cNvSpPr>
          <p:nvPr/>
        </p:nvSpPr>
        <p:spPr>
          <a:xfrm>
            <a:off x="6680398" y="2277557"/>
            <a:ext cx="3794997" cy="3408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sz="2600" dirty="0" err="1" smtClean="0"/>
              <a:t>Anesztetikum</a:t>
            </a:r>
            <a:r>
              <a:rPr lang="hu-HU" altLang="hu-HU" sz="2600" dirty="0" smtClean="0"/>
              <a:t> +</a:t>
            </a:r>
            <a:endParaRPr lang="hu-HU" altLang="hu-HU" sz="2600" dirty="0"/>
          </a:p>
          <a:p>
            <a:r>
              <a:rPr lang="hu-HU" altLang="hu-HU" sz="2600" b="1" dirty="0" err="1">
                <a:solidFill>
                  <a:srgbClr val="FF0000"/>
                </a:solidFill>
              </a:rPr>
              <a:t>Neuraxiális</a:t>
            </a:r>
            <a:r>
              <a:rPr lang="hu-HU" altLang="hu-HU" sz="2600" b="1" dirty="0">
                <a:solidFill>
                  <a:srgbClr val="FF0000"/>
                </a:solidFill>
              </a:rPr>
              <a:t> anesztézia</a:t>
            </a:r>
          </a:p>
          <a:p>
            <a:r>
              <a:rPr lang="hu-HU" altLang="hu-HU" sz="2600" b="1" dirty="0" err="1">
                <a:solidFill>
                  <a:srgbClr val="FF0000"/>
                </a:solidFill>
              </a:rPr>
              <a:t>Regionál</a:t>
            </a:r>
            <a:r>
              <a:rPr lang="hu-HU" altLang="hu-HU" sz="2600" b="1" dirty="0">
                <a:solidFill>
                  <a:srgbClr val="FF0000"/>
                </a:solidFill>
              </a:rPr>
              <a:t> anesztézia</a:t>
            </a:r>
          </a:p>
          <a:p>
            <a:r>
              <a:rPr lang="hu-HU" altLang="hu-HU" sz="2600" b="1" dirty="0" err="1">
                <a:solidFill>
                  <a:srgbClr val="FF0000"/>
                </a:solidFill>
              </a:rPr>
              <a:t>Adjuváns</a:t>
            </a:r>
            <a:r>
              <a:rPr lang="hu-HU" altLang="hu-HU" sz="2600" b="1" dirty="0">
                <a:solidFill>
                  <a:srgbClr val="FF0000"/>
                </a:solidFill>
              </a:rPr>
              <a:t> </a:t>
            </a:r>
            <a:r>
              <a:rPr lang="hu-HU" altLang="hu-HU" sz="2600" b="1" dirty="0" err="1">
                <a:solidFill>
                  <a:srgbClr val="FF0000"/>
                </a:solidFill>
              </a:rPr>
              <a:t>analgetikumok</a:t>
            </a:r>
            <a:endParaRPr lang="hu-HU" altLang="hu-HU" sz="2600" b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908642" y="1254609"/>
            <a:ext cx="41766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err="1"/>
              <a:t>Opiát</a:t>
            </a:r>
            <a:r>
              <a:rPr lang="hu-HU" sz="3000" b="1" dirty="0"/>
              <a:t> spóroló anesztézia</a:t>
            </a:r>
          </a:p>
          <a:p>
            <a:r>
              <a:rPr lang="hu-HU" sz="2600" dirty="0"/>
              <a:t>(multimodális </a:t>
            </a:r>
            <a:r>
              <a:rPr lang="hu-HU" sz="2600" dirty="0" err="1"/>
              <a:t>analgézia</a:t>
            </a:r>
            <a:r>
              <a:rPr lang="hu-HU" sz="2600" dirty="0"/>
              <a:t>)</a:t>
            </a:r>
            <a:endParaRPr lang="en-US" sz="2600" dirty="0"/>
          </a:p>
        </p:txBody>
      </p:sp>
      <p:sp>
        <p:nvSpPr>
          <p:cNvPr id="13" name="Tartalom helye 2"/>
          <p:cNvSpPr txBox="1">
            <a:spLocks/>
          </p:cNvSpPr>
          <p:nvPr/>
        </p:nvSpPr>
        <p:spPr>
          <a:xfrm>
            <a:off x="908642" y="2330668"/>
            <a:ext cx="3794997" cy="3408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sz="2600" dirty="0" err="1" smtClean="0"/>
              <a:t>Anesztetikum</a:t>
            </a:r>
            <a:r>
              <a:rPr lang="hu-HU" altLang="hu-HU" sz="2600" dirty="0" smtClean="0"/>
              <a:t> +</a:t>
            </a:r>
            <a:endParaRPr lang="hu-HU" altLang="hu-HU" sz="2600" dirty="0"/>
          </a:p>
          <a:p>
            <a:r>
              <a:rPr lang="hu-HU" altLang="hu-HU" sz="2600" b="1" dirty="0" err="1">
                <a:solidFill>
                  <a:srgbClr val="FF0000"/>
                </a:solidFill>
              </a:rPr>
              <a:t>Neuraxiális</a:t>
            </a:r>
            <a:r>
              <a:rPr lang="hu-HU" altLang="hu-HU" sz="2600" b="1" dirty="0">
                <a:solidFill>
                  <a:srgbClr val="FF0000"/>
                </a:solidFill>
              </a:rPr>
              <a:t> anesztézia</a:t>
            </a:r>
          </a:p>
          <a:p>
            <a:r>
              <a:rPr lang="hu-HU" altLang="hu-HU" sz="2600" b="1" dirty="0" err="1">
                <a:solidFill>
                  <a:srgbClr val="FF0000"/>
                </a:solidFill>
              </a:rPr>
              <a:t>Regionál</a:t>
            </a:r>
            <a:r>
              <a:rPr lang="hu-HU" altLang="hu-HU" sz="2600" b="1" dirty="0">
                <a:solidFill>
                  <a:srgbClr val="FF0000"/>
                </a:solidFill>
              </a:rPr>
              <a:t> anesztézia</a:t>
            </a:r>
          </a:p>
          <a:p>
            <a:r>
              <a:rPr lang="hu-HU" altLang="hu-HU" sz="2600" b="1" dirty="0" err="1">
                <a:solidFill>
                  <a:srgbClr val="FF0000"/>
                </a:solidFill>
              </a:rPr>
              <a:t>Adjuváns</a:t>
            </a:r>
            <a:r>
              <a:rPr lang="hu-HU" altLang="hu-HU" sz="2600" b="1" dirty="0">
                <a:solidFill>
                  <a:srgbClr val="FF0000"/>
                </a:solidFill>
              </a:rPr>
              <a:t> </a:t>
            </a:r>
            <a:r>
              <a:rPr lang="hu-HU" altLang="hu-HU" sz="2600" b="1" dirty="0" err="1">
                <a:solidFill>
                  <a:srgbClr val="FF0000"/>
                </a:solidFill>
              </a:rPr>
              <a:t>analgetikumok</a:t>
            </a:r>
            <a:endParaRPr lang="hu-HU" altLang="hu-HU" sz="2600" b="1" dirty="0">
              <a:solidFill>
                <a:srgbClr val="FF0000"/>
              </a:solidFill>
            </a:endParaRPr>
          </a:p>
          <a:p>
            <a:r>
              <a:rPr lang="hu-HU" altLang="hu-HU" sz="2200" dirty="0"/>
              <a:t>Major </a:t>
            </a:r>
            <a:r>
              <a:rPr lang="hu-HU" altLang="hu-HU" sz="2200" dirty="0" err="1"/>
              <a:t>opiát</a:t>
            </a:r>
            <a:endParaRPr lang="hu-HU" altLang="hu-HU" sz="2200" dirty="0"/>
          </a:p>
        </p:txBody>
      </p:sp>
    </p:spTree>
    <p:extLst>
      <p:ext uri="{BB962C8B-B14F-4D97-AF65-F5344CB8AC3E}">
        <p14:creationId xmlns:p14="http://schemas.microsoft.com/office/powerpoint/2010/main" val="382521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1"/>
          <p:cNvSpPr txBox="1">
            <a:spLocks/>
          </p:cNvSpPr>
          <p:nvPr/>
        </p:nvSpPr>
        <p:spPr>
          <a:xfrm>
            <a:off x="0" y="146004"/>
            <a:ext cx="10504770" cy="5544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rgbClr val="121D46"/>
                </a:solidFill>
                <a:latin typeface="Poppins Bold" panose="00000800000000000000" pitchFamily="2" charset="-18"/>
                <a:ea typeface="+mj-ea"/>
                <a:cs typeface="Poppins Bold" panose="00000800000000000000" pitchFamily="2" charset="-18"/>
              </a:defRPr>
            </a:lvl1pPr>
          </a:lstStyle>
          <a:p>
            <a:r>
              <a:rPr lang="hu-HU" b="1" dirty="0" err="1">
                <a:latin typeface="+mj-lt"/>
              </a:rPr>
              <a:t>Opioid</a:t>
            </a:r>
            <a:r>
              <a:rPr lang="hu-HU" b="1" dirty="0">
                <a:latin typeface="+mj-lt"/>
              </a:rPr>
              <a:t> mentes anesztézia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121769" y="3781406"/>
            <a:ext cx="720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666892" y="2127738"/>
            <a:ext cx="1494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9" name="Ellipszis 8"/>
          <p:cNvSpPr/>
          <p:nvPr/>
        </p:nvSpPr>
        <p:spPr>
          <a:xfrm>
            <a:off x="2243233" y="3143504"/>
            <a:ext cx="6503831" cy="175152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3" name="Egyenes összekötő 12"/>
          <p:cNvCxnSpPr>
            <a:stCxn id="9" idx="2"/>
            <a:endCxn id="14" idx="6"/>
          </p:cNvCxnSpPr>
          <p:nvPr/>
        </p:nvCxnSpPr>
        <p:spPr>
          <a:xfrm flipH="1" flipV="1">
            <a:off x="1609725" y="3949891"/>
            <a:ext cx="633508" cy="693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0" y="3616920"/>
            <a:ext cx="1609725" cy="665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err="1"/>
              <a:t>NSAID</a:t>
            </a:r>
            <a:endParaRPr lang="en-US" sz="2800" dirty="0"/>
          </a:p>
        </p:txBody>
      </p:sp>
      <p:cxnSp>
        <p:nvCxnSpPr>
          <p:cNvPr id="17" name="Egyenes összekötő 16"/>
          <p:cNvCxnSpPr>
            <a:stCxn id="9" idx="1"/>
            <a:endCxn id="19" idx="4"/>
          </p:cNvCxnSpPr>
          <p:nvPr/>
        </p:nvCxnSpPr>
        <p:spPr>
          <a:xfrm flipH="1" flipV="1">
            <a:off x="1442434" y="2953167"/>
            <a:ext cx="1753263" cy="446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zis 18"/>
          <p:cNvSpPr/>
          <p:nvPr/>
        </p:nvSpPr>
        <p:spPr>
          <a:xfrm>
            <a:off x="0" y="2238797"/>
            <a:ext cx="2884867" cy="7143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err="1"/>
              <a:t>paracetamol</a:t>
            </a:r>
            <a:endParaRPr lang="en-US" sz="2800" dirty="0"/>
          </a:p>
        </p:txBody>
      </p:sp>
      <p:cxnSp>
        <p:nvCxnSpPr>
          <p:cNvPr id="20" name="Egyenes összekötő 19"/>
          <p:cNvCxnSpPr>
            <a:stCxn id="9" idx="0"/>
            <a:endCxn id="21" idx="4"/>
          </p:cNvCxnSpPr>
          <p:nvPr/>
        </p:nvCxnSpPr>
        <p:spPr>
          <a:xfrm flipH="1" flipV="1">
            <a:off x="3824241" y="2167061"/>
            <a:ext cx="1670908" cy="9764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zis 20"/>
          <p:cNvSpPr/>
          <p:nvPr/>
        </p:nvSpPr>
        <p:spPr>
          <a:xfrm>
            <a:off x="2566941" y="1452691"/>
            <a:ext cx="2514599" cy="7143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err="1"/>
              <a:t>ketamin</a:t>
            </a:r>
            <a:endParaRPr lang="en-US" sz="2800" dirty="0"/>
          </a:p>
        </p:txBody>
      </p:sp>
      <p:sp>
        <p:nvSpPr>
          <p:cNvPr id="22" name="Ellipszis 21"/>
          <p:cNvSpPr/>
          <p:nvPr/>
        </p:nvSpPr>
        <p:spPr>
          <a:xfrm>
            <a:off x="5753803" y="1485381"/>
            <a:ext cx="2646265" cy="7143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magnézium</a:t>
            </a:r>
            <a:endParaRPr lang="en-US" sz="2800" dirty="0"/>
          </a:p>
        </p:txBody>
      </p:sp>
      <p:cxnSp>
        <p:nvCxnSpPr>
          <p:cNvPr id="23" name="Egyenes összekötő 22"/>
          <p:cNvCxnSpPr>
            <a:stCxn id="9" idx="0"/>
            <a:endCxn id="22" idx="4"/>
          </p:cNvCxnSpPr>
          <p:nvPr/>
        </p:nvCxnSpPr>
        <p:spPr>
          <a:xfrm flipV="1">
            <a:off x="5495149" y="2199751"/>
            <a:ext cx="1581787" cy="9437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zis 23"/>
          <p:cNvSpPr/>
          <p:nvPr/>
        </p:nvSpPr>
        <p:spPr>
          <a:xfrm>
            <a:off x="8400068" y="2074867"/>
            <a:ext cx="2514599" cy="6829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err="1"/>
              <a:t>i</a:t>
            </a:r>
            <a:r>
              <a:rPr lang="hu-HU" sz="2800" dirty="0" err="1" smtClean="0"/>
              <a:t>v</a:t>
            </a:r>
            <a:r>
              <a:rPr lang="hu-HU" sz="2800" dirty="0" smtClean="0"/>
              <a:t> </a:t>
            </a:r>
            <a:r>
              <a:rPr lang="hu-HU" sz="2800" dirty="0" err="1" smtClean="0"/>
              <a:t>lidokain</a:t>
            </a:r>
            <a:endParaRPr lang="en-US" sz="2800" dirty="0"/>
          </a:p>
        </p:txBody>
      </p:sp>
      <p:cxnSp>
        <p:nvCxnSpPr>
          <p:cNvPr id="25" name="Egyenes összekötő 24"/>
          <p:cNvCxnSpPr>
            <a:stCxn id="9" idx="7"/>
            <a:endCxn id="24" idx="3"/>
          </p:cNvCxnSpPr>
          <p:nvPr/>
        </p:nvCxnSpPr>
        <p:spPr>
          <a:xfrm flipV="1">
            <a:off x="7794600" y="2657805"/>
            <a:ext cx="973722" cy="7422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zis 25"/>
          <p:cNvSpPr/>
          <p:nvPr/>
        </p:nvSpPr>
        <p:spPr>
          <a:xfrm>
            <a:off x="9473969" y="3147431"/>
            <a:ext cx="2718031" cy="967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err="1"/>
              <a:t>gabapentin</a:t>
            </a:r>
            <a:endParaRPr lang="en-US" sz="2800" dirty="0"/>
          </a:p>
        </p:txBody>
      </p:sp>
      <p:cxnSp>
        <p:nvCxnSpPr>
          <p:cNvPr id="27" name="Egyenes összekötő 26"/>
          <p:cNvCxnSpPr>
            <a:stCxn id="9" idx="6"/>
            <a:endCxn id="26" idx="2"/>
          </p:cNvCxnSpPr>
          <p:nvPr/>
        </p:nvCxnSpPr>
        <p:spPr>
          <a:xfrm flipV="1">
            <a:off x="8747064" y="3631242"/>
            <a:ext cx="726905" cy="3880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zis 27"/>
          <p:cNvSpPr/>
          <p:nvPr/>
        </p:nvSpPr>
        <p:spPr>
          <a:xfrm rot="10800000" flipV="1">
            <a:off x="8801764" y="4776492"/>
            <a:ext cx="2858805" cy="840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err="1"/>
              <a:t>r</a:t>
            </a:r>
            <a:r>
              <a:rPr lang="hu-HU" sz="2800" dirty="0" err="1" smtClean="0"/>
              <a:t>egionál</a:t>
            </a:r>
            <a:r>
              <a:rPr lang="hu-HU" sz="2800" dirty="0" smtClean="0"/>
              <a:t> </a:t>
            </a:r>
            <a:r>
              <a:rPr lang="hu-HU" sz="2800" dirty="0"/>
              <a:t>anesztézia</a:t>
            </a:r>
            <a:endParaRPr lang="en-US" sz="2800" dirty="0"/>
          </a:p>
        </p:txBody>
      </p:sp>
      <p:cxnSp>
        <p:nvCxnSpPr>
          <p:cNvPr id="29" name="Egyenes összekötő 28"/>
          <p:cNvCxnSpPr>
            <a:stCxn id="9" idx="5"/>
            <a:endCxn id="28" idx="0"/>
          </p:cNvCxnSpPr>
          <p:nvPr/>
        </p:nvCxnSpPr>
        <p:spPr>
          <a:xfrm>
            <a:off x="7794600" y="4638526"/>
            <a:ext cx="2436566" cy="1379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zis 29"/>
          <p:cNvSpPr/>
          <p:nvPr/>
        </p:nvSpPr>
        <p:spPr>
          <a:xfrm rot="10800000" flipV="1">
            <a:off x="3082507" y="5718639"/>
            <a:ext cx="3287431" cy="840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err="1"/>
              <a:t>dexamethason</a:t>
            </a:r>
            <a:endParaRPr lang="en-US" sz="2800" dirty="0"/>
          </a:p>
        </p:txBody>
      </p:sp>
      <p:cxnSp>
        <p:nvCxnSpPr>
          <p:cNvPr id="31" name="Egyenes összekötő 30"/>
          <p:cNvCxnSpPr>
            <a:endCxn id="30" idx="0"/>
          </p:cNvCxnSpPr>
          <p:nvPr/>
        </p:nvCxnSpPr>
        <p:spPr>
          <a:xfrm flipH="1">
            <a:off x="4726222" y="4895031"/>
            <a:ext cx="154872" cy="823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zis 31"/>
          <p:cNvSpPr/>
          <p:nvPr/>
        </p:nvSpPr>
        <p:spPr>
          <a:xfrm rot="10800000" flipV="1">
            <a:off x="0" y="4868075"/>
            <a:ext cx="3082506" cy="11234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n</a:t>
            </a:r>
            <a:r>
              <a:rPr lang="hu-HU" sz="2400" dirty="0" smtClean="0"/>
              <a:t>on- </a:t>
            </a:r>
            <a:r>
              <a:rPr lang="hu-HU" sz="2400" dirty="0" err="1"/>
              <a:t>farmakolgiai</a:t>
            </a:r>
            <a:r>
              <a:rPr lang="hu-HU" sz="2400" dirty="0"/>
              <a:t> eljárások</a:t>
            </a:r>
            <a:endParaRPr lang="en-US" sz="2400" dirty="0"/>
          </a:p>
        </p:txBody>
      </p:sp>
      <p:cxnSp>
        <p:nvCxnSpPr>
          <p:cNvPr id="33" name="Egyenes összekötő 32"/>
          <p:cNvCxnSpPr>
            <a:stCxn id="9" idx="3"/>
            <a:endCxn id="32" idx="0"/>
          </p:cNvCxnSpPr>
          <p:nvPr/>
        </p:nvCxnSpPr>
        <p:spPr>
          <a:xfrm flipH="1">
            <a:off x="1541253" y="4638526"/>
            <a:ext cx="1654444" cy="2295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zis 33"/>
          <p:cNvSpPr/>
          <p:nvPr/>
        </p:nvSpPr>
        <p:spPr>
          <a:xfrm rot="10800000" flipV="1">
            <a:off x="6574862" y="5594749"/>
            <a:ext cx="3082506" cy="840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err="1"/>
              <a:t>esmolol</a:t>
            </a:r>
            <a:endParaRPr lang="en-US" sz="2800" dirty="0"/>
          </a:p>
        </p:txBody>
      </p:sp>
      <p:cxnSp>
        <p:nvCxnSpPr>
          <p:cNvPr id="35" name="Egyenes összekötő 34"/>
          <p:cNvCxnSpPr>
            <a:stCxn id="9" idx="5"/>
            <a:endCxn id="34" idx="0"/>
          </p:cNvCxnSpPr>
          <p:nvPr/>
        </p:nvCxnSpPr>
        <p:spPr>
          <a:xfrm>
            <a:off x="7794600" y="4638526"/>
            <a:ext cx="321515" cy="9562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zövegdoboz 56"/>
          <p:cNvSpPr txBox="1"/>
          <p:nvPr/>
        </p:nvSpPr>
        <p:spPr>
          <a:xfrm>
            <a:off x="2603842" y="3700678"/>
            <a:ext cx="578261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FF0000"/>
                </a:solidFill>
              </a:rPr>
              <a:t> </a:t>
            </a:r>
            <a:r>
              <a:rPr lang="hu-HU" sz="2800" b="1" dirty="0" err="1">
                <a:solidFill>
                  <a:srgbClr val="FF0000"/>
                </a:solidFill>
              </a:rPr>
              <a:t>Analgézia</a:t>
            </a:r>
            <a:r>
              <a:rPr lang="hu-HU" sz="2800" b="1" dirty="0">
                <a:solidFill>
                  <a:srgbClr val="FF0000"/>
                </a:solidFill>
              </a:rPr>
              <a:t> OMA-hoz</a:t>
            </a:r>
          </a:p>
        </p:txBody>
      </p:sp>
    </p:spTree>
    <p:extLst>
      <p:ext uri="{BB962C8B-B14F-4D97-AF65-F5344CB8AC3E}">
        <p14:creationId xmlns:p14="http://schemas.microsoft.com/office/powerpoint/2010/main" val="170713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1"/>
          <p:cNvSpPr txBox="1">
            <a:spLocks/>
          </p:cNvSpPr>
          <p:nvPr/>
        </p:nvSpPr>
        <p:spPr>
          <a:xfrm>
            <a:off x="0" y="146004"/>
            <a:ext cx="10504770" cy="5544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rgbClr val="121D46"/>
                </a:solidFill>
                <a:latin typeface="Poppins Bold" panose="00000800000000000000" pitchFamily="2" charset="-18"/>
                <a:ea typeface="+mj-ea"/>
                <a:cs typeface="Poppins Bold" panose="00000800000000000000" pitchFamily="2" charset="-18"/>
              </a:defRPr>
            </a:lvl1pPr>
          </a:lstStyle>
          <a:p>
            <a:r>
              <a:rPr lang="hu-HU" b="1" dirty="0" err="1">
                <a:latin typeface="+mj-lt"/>
              </a:rPr>
              <a:t>Opioid</a:t>
            </a:r>
            <a:r>
              <a:rPr lang="hu-HU" b="1" dirty="0">
                <a:latin typeface="+mj-lt"/>
              </a:rPr>
              <a:t> mentes anesztézia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121769" y="3781406"/>
            <a:ext cx="72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666892" y="2127738"/>
            <a:ext cx="1494693" cy="43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Szövegdoboz 8"/>
          <p:cNvSpPr txBox="1"/>
          <p:nvPr/>
        </p:nvSpPr>
        <p:spPr>
          <a:xfrm>
            <a:off x="1" y="1251129"/>
            <a:ext cx="560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Indikációk (javasolt beteg csoportok)</a:t>
            </a:r>
            <a:endParaRPr lang="en-US" sz="2800" dirty="0"/>
          </a:p>
        </p:txBody>
      </p:sp>
      <p:sp>
        <p:nvSpPr>
          <p:cNvPr id="13" name="Tartalom helye 2"/>
          <p:cNvSpPr txBox="1">
            <a:spLocks/>
          </p:cNvSpPr>
          <p:nvPr/>
        </p:nvSpPr>
        <p:spPr>
          <a:xfrm>
            <a:off x="806740" y="1863410"/>
            <a:ext cx="3794997" cy="4785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hu-HU" sz="2600" dirty="0"/>
              <a:t>Enhanced recovery after surgery</a:t>
            </a:r>
            <a:r>
              <a:rPr lang="hu-HU" altLang="hu-HU" sz="2600" dirty="0"/>
              <a:t> </a:t>
            </a:r>
            <a:r>
              <a:rPr lang="en-US" altLang="hu-HU" sz="2600" dirty="0"/>
              <a:t>and anesthesia (ERAS)</a:t>
            </a:r>
          </a:p>
          <a:p>
            <a:r>
              <a:rPr lang="hu-HU" altLang="hu-HU" sz="2400" dirty="0"/>
              <a:t>Súlyos </a:t>
            </a:r>
            <a:r>
              <a:rPr lang="hu-HU" altLang="hu-HU" sz="2400" dirty="0" err="1"/>
              <a:t>obesitas</a:t>
            </a:r>
            <a:r>
              <a:rPr lang="hu-HU" altLang="hu-HU" sz="2400" dirty="0"/>
              <a:t>, </a:t>
            </a:r>
          </a:p>
          <a:p>
            <a:r>
              <a:rPr lang="hu-HU" altLang="hu-HU" sz="2400" dirty="0" err="1"/>
              <a:t>OSAS</a:t>
            </a:r>
            <a:endParaRPr lang="hu-HU" altLang="hu-HU" sz="2400" dirty="0"/>
          </a:p>
          <a:p>
            <a:r>
              <a:rPr lang="hu-HU" altLang="hu-HU" sz="2400" dirty="0"/>
              <a:t>Narkotikum-abúzus</a:t>
            </a:r>
          </a:p>
          <a:p>
            <a:r>
              <a:rPr lang="hu-HU" altLang="hu-HU" sz="2400" dirty="0"/>
              <a:t>Krónikus </a:t>
            </a:r>
            <a:r>
              <a:rPr lang="hu-HU" altLang="hu-HU" sz="2400" dirty="0" err="1"/>
              <a:t>fájdalomszindróma</a:t>
            </a:r>
            <a:endParaRPr lang="hu-HU" altLang="hu-HU" sz="2400" dirty="0"/>
          </a:p>
          <a:p>
            <a:r>
              <a:rPr lang="hu-HU" altLang="hu-HU" sz="2400" dirty="0" err="1"/>
              <a:t>PONV</a:t>
            </a:r>
            <a:r>
              <a:rPr lang="hu-HU" altLang="hu-HU" sz="2400" dirty="0"/>
              <a:t>, </a:t>
            </a:r>
          </a:p>
          <a:p>
            <a:r>
              <a:rPr lang="hu-HU" altLang="hu-HU" sz="2400" dirty="0" smtClean="0"/>
              <a:t>Súlyos légzőszervi megbetegedés (</a:t>
            </a:r>
            <a:r>
              <a:rPr lang="hu-HU" altLang="hu-HU" sz="2400" dirty="0" err="1" smtClean="0"/>
              <a:t>COPD</a:t>
            </a:r>
            <a:r>
              <a:rPr lang="hu-HU" altLang="hu-HU" sz="2400" dirty="0" smtClean="0"/>
              <a:t>) </a:t>
            </a:r>
            <a:endParaRPr lang="hu-HU" altLang="hu-HU" sz="2400" dirty="0"/>
          </a:p>
          <a:p>
            <a:r>
              <a:rPr lang="hu-HU" altLang="hu-HU" sz="2400" dirty="0" err="1"/>
              <a:t>Opiátokra</a:t>
            </a:r>
            <a:r>
              <a:rPr lang="hu-HU" altLang="hu-HU" sz="2400" dirty="0"/>
              <a:t> gyógyszerallergia</a:t>
            </a:r>
            <a:endParaRPr lang="hu-HU" altLang="hu-HU" sz="2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altLang="hu-HU" sz="2600" b="1" dirty="0">
              <a:solidFill>
                <a:srgbClr val="FF00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5951177" y="1254609"/>
            <a:ext cx="52534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„</a:t>
            </a:r>
            <a:r>
              <a:rPr lang="hu-HU" sz="2800" dirty="0" err="1"/>
              <a:t>Kontraindikációk</a:t>
            </a:r>
            <a:r>
              <a:rPr lang="hu-HU" sz="2800" dirty="0"/>
              <a:t>”</a:t>
            </a: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7132366" y="1958636"/>
            <a:ext cx="3794997" cy="4785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sz="2600" dirty="0"/>
              <a:t>Idős, elesett állapotú beteg</a:t>
            </a:r>
          </a:p>
          <a:p>
            <a:r>
              <a:rPr lang="hu-HU" altLang="hu-HU" sz="2600" dirty="0"/>
              <a:t>Sokkos állapot</a:t>
            </a:r>
          </a:p>
          <a:p>
            <a:r>
              <a:rPr lang="hu-HU" altLang="hu-HU" sz="2400" dirty="0"/>
              <a:t>AV-blokk, </a:t>
            </a:r>
            <a:r>
              <a:rPr lang="hu-HU" altLang="hu-HU" sz="2400" dirty="0" err="1"/>
              <a:t>bradycardia</a:t>
            </a:r>
            <a:endParaRPr lang="hu-HU" altLang="hu-HU" sz="2400" dirty="0"/>
          </a:p>
          <a:p>
            <a:r>
              <a:rPr lang="hu-HU" altLang="hu-HU" sz="2600" dirty="0" err="1"/>
              <a:t>Myokardiális</a:t>
            </a:r>
            <a:r>
              <a:rPr lang="hu-HU" altLang="hu-HU" sz="2600" dirty="0"/>
              <a:t> </a:t>
            </a:r>
            <a:r>
              <a:rPr lang="hu-HU" altLang="hu-HU" sz="2600" dirty="0" err="1"/>
              <a:t>iszkémia</a:t>
            </a:r>
            <a:endParaRPr lang="hu-HU" altLang="hu-HU" sz="2600" dirty="0"/>
          </a:p>
          <a:p>
            <a:r>
              <a:rPr lang="hu-HU" altLang="hu-HU" sz="2600" dirty="0" err="1"/>
              <a:t>Cerebrovaszkuláris</a:t>
            </a:r>
            <a:r>
              <a:rPr lang="hu-HU" altLang="hu-HU" sz="2600" dirty="0"/>
              <a:t> </a:t>
            </a:r>
            <a:r>
              <a:rPr lang="hu-HU" altLang="hu-HU" sz="2600" dirty="0" err="1"/>
              <a:t>iszkémia</a:t>
            </a:r>
            <a:endParaRPr lang="hu-HU" altLang="hu-HU" sz="2600" dirty="0"/>
          </a:p>
          <a:p>
            <a:endParaRPr lang="hu-HU" altLang="hu-HU" sz="2600" dirty="0"/>
          </a:p>
          <a:p>
            <a:pPr marL="0" indent="0">
              <a:buNone/>
            </a:pPr>
            <a:endParaRPr lang="hu-HU" altLang="hu-HU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2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1"/>
          <p:cNvSpPr txBox="1">
            <a:spLocks/>
          </p:cNvSpPr>
          <p:nvPr/>
        </p:nvSpPr>
        <p:spPr>
          <a:xfrm>
            <a:off x="0" y="146004"/>
            <a:ext cx="10504770" cy="5544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rgbClr val="121D46"/>
                </a:solidFill>
                <a:latin typeface="Poppins Bold" panose="00000800000000000000" pitchFamily="2" charset="-18"/>
                <a:ea typeface="+mj-ea"/>
                <a:cs typeface="Poppins Bold" panose="00000800000000000000" pitchFamily="2" charset="-18"/>
              </a:defRPr>
            </a:lvl1pPr>
          </a:lstStyle>
          <a:p>
            <a:r>
              <a:rPr lang="hu-HU" b="1" dirty="0" err="1">
                <a:latin typeface="+mj-lt"/>
              </a:rPr>
              <a:t>Opioid</a:t>
            </a:r>
            <a:r>
              <a:rPr lang="hu-HU" b="1" dirty="0">
                <a:latin typeface="+mj-lt"/>
              </a:rPr>
              <a:t> mentes anesztézia - eredmények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121769" y="3781406"/>
            <a:ext cx="72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666892" y="2127738"/>
            <a:ext cx="1494693" cy="43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artalom helye 2"/>
          <p:cNvSpPr txBox="1">
            <a:spLocks/>
          </p:cNvSpPr>
          <p:nvPr/>
        </p:nvSpPr>
        <p:spPr>
          <a:xfrm>
            <a:off x="175675" y="899489"/>
            <a:ext cx="11567380" cy="478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dirty="0"/>
              <a:t>38 klinikai vizsgálat</a:t>
            </a:r>
          </a:p>
          <a:p>
            <a:endParaRPr lang="hu-HU" altLang="hu-HU" dirty="0"/>
          </a:p>
          <a:p>
            <a:r>
              <a:rPr lang="hu-HU" altLang="hu-HU" dirty="0"/>
              <a:t>heterogén műtéttípusok</a:t>
            </a:r>
          </a:p>
          <a:p>
            <a:endParaRPr lang="hu-HU" altLang="hu-HU" dirty="0"/>
          </a:p>
          <a:p>
            <a:r>
              <a:rPr lang="hu-HU" altLang="hu-HU" dirty="0" err="1"/>
              <a:t>Opioid</a:t>
            </a:r>
            <a:r>
              <a:rPr lang="hu-HU" altLang="hu-HU" dirty="0"/>
              <a:t> mentes anesztézia :  </a:t>
            </a:r>
          </a:p>
          <a:p>
            <a:pPr lvl="1"/>
            <a:r>
              <a:rPr lang="hu-HU" altLang="hu-HU" sz="2800" dirty="0">
                <a:solidFill>
                  <a:srgbClr val="FF0000"/>
                </a:solidFill>
              </a:rPr>
              <a:t>kedvezőbb </a:t>
            </a:r>
            <a:r>
              <a:rPr lang="hu-HU" altLang="hu-HU" sz="2800" dirty="0" err="1">
                <a:solidFill>
                  <a:srgbClr val="FF0000"/>
                </a:solidFill>
              </a:rPr>
              <a:t>posztoperatív</a:t>
            </a:r>
            <a:r>
              <a:rPr lang="hu-HU" altLang="hu-HU" sz="2800" dirty="0">
                <a:solidFill>
                  <a:srgbClr val="FF0000"/>
                </a:solidFill>
              </a:rPr>
              <a:t>  fájdalomcsillapítás</a:t>
            </a:r>
            <a:r>
              <a:rPr lang="hu-HU" altLang="hu-HU" sz="2800" dirty="0"/>
              <a:t> a műtétet követően és a 24 óra múlva</a:t>
            </a:r>
          </a:p>
          <a:p>
            <a:pPr lvl="1"/>
            <a:r>
              <a:rPr lang="hu-HU" altLang="hu-HU" sz="2800" dirty="0"/>
              <a:t>Kedvezőbb ébredés, kevesebb hányinger, hányás</a:t>
            </a:r>
          </a:p>
          <a:p>
            <a:pPr lvl="1"/>
            <a:endParaRPr lang="hu-HU" altLang="hu-HU" sz="2800" dirty="0"/>
          </a:p>
          <a:p>
            <a:r>
              <a:rPr lang="hu-HU" altLang="hu-HU" b="1" dirty="0"/>
              <a:t>Azonban:  </a:t>
            </a:r>
            <a:r>
              <a:rPr lang="hu-HU" altLang="hu-HU" dirty="0"/>
              <a:t>gyakoribb </a:t>
            </a:r>
            <a:r>
              <a:rPr lang="hu-HU" altLang="hu-HU" dirty="0" err="1"/>
              <a:t>hemodinamikai</a:t>
            </a:r>
            <a:r>
              <a:rPr lang="hu-HU" altLang="hu-HU" dirty="0"/>
              <a:t> instabilitás: </a:t>
            </a:r>
            <a:r>
              <a:rPr lang="hu-HU" altLang="hu-HU" dirty="0" err="1">
                <a:solidFill>
                  <a:srgbClr val="FF0000"/>
                </a:solidFill>
              </a:rPr>
              <a:t>hipotenzió</a:t>
            </a:r>
            <a:r>
              <a:rPr lang="hu-HU" altLang="hu-HU" dirty="0">
                <a:solidFill>
                  <a:srgbClr val="FF0000"/>
                </a:solidFill>
              </a:rPr>
              <a:t>, </a:t>
            </a:r>
            <a:r>
              <a:rPr lang="hu-HU" altLang="hu-HU" dirty="0" err="1">
                <a:solidFill>
                  <a:srgbClr val="FF0000"/>
                </a:solidFill>
              </a:rPr>
              <a:t>bradikardia</a:t>
            </a:r>
            <a:endParaRPr lang="hu-HU" altLang="hu-HU" dirty="0">
              <a:solidFill>
                <a:srgbClr val="FF0000"/>
              </a:solidFill>
            </a:endParaRPr>
          </a:p>
          <a:p>
            <a:endParaRPr lang="hu-HU" altLang="hu-HU" dirty="0"/>
          </a:p>
          <a:p>
            <a:r>
              <a:rPr lang="hu-HU" altLang="hu-HU" dirty="0"/>
              <a:t>A szerzők további, jól megtervezett vizsgálatok elvégzését javasolták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850" y="613821"/>
            <a:ext cx="5819775" cy="18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8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97476" y="2332976"/>
            <a:ext cx="9144000" cy="23876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rgbClr val="121D46"/>
                </a:solidFill>
                <a:latin typeface="Poppins Bold" panose="00000800000000000000" pitchFamily="2" charset="-18"/>
                <a:ea typeface="+mj-ea"/>
                <a:cs typeface="Poppins Bold" panose="00000800000000000000" pitchFamily="2" charset="-18"/>
              </a:defRPr>
            </a:lvl1pPr>
          </a:lstStyle>
          <a:p>
            <a:r>
              <a:rPr lang="hu-HU" sz="2800" dirty="0">
                <a:latin typeface="+mn-lt"/>
              </a:rPr>
              <a:t>„A gyógymódok közül amit a mindenható Isten az embernek adott a szenvedései enyhítésére, egyik sem olyan univerzális </a:t>
            </a:r>
            <a:r>
              <a:rPr lang="en-US" sz="2800" dirty="0">
                <a:latin typeface="+mn-lt"/>
              </a:rPr>
              <a:t> </a:t>
            </a:r>
            <a:r>
              <a:rPr lang="hu-HU" sz="2800" dirty="0">
                <a:latin typeface="+mn-lt"/>
              </a:rPr>
              <a:t>és hatékony mint az ópium”</a:t>
            </a:r>
            <a:br>
              <a:rPr lang="hu-HU" sz="2800" dirty="0">
                <a:latin typeface="+mn-lt"/>
              </a:rPr>
            </a:br>
            <a:r>
              <a:rPr lang="hu-HU" sz="2800" dirty="0">
                <a:latin typeface="+mn-lt"/>
              </a:rPr>
              <a:t>                                      </a:t>
            </a:r>
            <a:r>
              <a:rPr lang="hu-HU" sz="2400" dirty="0">
                <a:latin typeface="+mn-lt"/>
              </a:rPr>
              <a:t>Sir Thomas </a:t>
            </a:r>
            <a:r>
              <a:rPr lang="hu-HU" sz="2400" dirty="0" err="1">
                <a:latin typeface="+mn-lt"/>
              </a:rPr>
              <a:t>Syndeham</a:t>
            </a:r>
            <a:r>
              <a:rPr lang="hu-HU" sz="2400" dirty="0">
                <a:latin typeface="+mn-lt"/>
              </a:rPr>
              <a:t> (1624 – 1689)</a:t>
            </a:r>
            <a:endParaRPr lang="en-US" sz="2400" dirty="0">
              <a:latin typeface="+mn-l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476" y="2054002"/>
            <a:ext cx="2486025" cy="3248025"/>
          </a:xfrm>
          <a:prstGeom prst="rect">
            <a:avLst/>
          </a:prstGeom>
        </p:spPr>
      </p:pic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460344" y="523674"/>
            <a:ext cx="10749375" cy="554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1"/>
          <p:cNvSpPr txBox="1">
            <a:spLocks/>
          </p:cNvSpPr>
          <p:nvPr/>
        </p:nvSpPr>
        <p:spPr>
          <a:xfrm>
            <a:off x="0" y="146004"/>
            <a:ext cx="10504770" cy="5544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rgbClr val="121D46"/>
                </a:solidFill>
                <a:latin typeface="Poppins Bold" panose="00000800000000000000" pitchFamily="2" charset="-18"/>
                <a:ea typeface="+mj-ea"/>
                <a:cs typeface="Poppins Bold" panose="00000800000000000000" pitchFamily="2" charset="-18"/>
              </a:defRPr>
            </a:lvl1pPr>
          </a:lstStyle>
          <a:p>
            <a:r>
              <a:rPr lang="hu-HU" b="1" dirty="0">
                <a:latin typeface="+mj-lt"/>
              </a:rPr>
              <a:t>A cél nem változik…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121769" y="3781406"/>
            <a:ext cx="72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666892" y="2127738"/>
            <a:ext cx="1494693" cy="43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artalom helye 2"/>
          <p:cNvSpPr txBox="1">
            <a:spLocks/>
          </p:cNvSpPr>
          <p:nvPr/>
        </p:nvSpPr>
        <p:spPr>
          <a:xfrm>
            <a:off x="214312" y="1388886"/>
            <a:ext cx="11567380" cy="4785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altLang="hu-HU" sz="22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136" y="1895777"/>
            <a:ext cx="6136464" cy="343598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28" y="1913360"/>
            <a:ext cx="6240822" cy="3418396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207214" y="5589151"/>
            <a:ext cx="9297556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200" dirty="0"/>
              <a:t>Adekvát </a:t>
            </a:r>
            <a:r>
              <a:rPr lang="hu-HU" sz="3200" dirty="0" err="1"/>
              <a:t>analgézia</a:t>
            </a:r>
            <a:r>
              <a:rPr lang="hu-HU" sz="3200" dirty="0"/>
              <a:t> megfelelő betegbiztonság mellett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978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1"/>
          <p:cNvSpPr txBox="1">
            <a:spLocks/>
          </p:cNvSpPr>
          <p:nvPr/>
        </p:nvSpPr>
        <p:spPr>
          <a:xfrm>
            <a:off x="0" y="146004"/>
            <a:ext cx="10504770" cy="5544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rgbClr val="121D46"/>
                </a:solidFill>
                <a:latin typeface="Poppins Bold" panose="00000800000000000000" pitchFamily="2" charset="-18"/>
                <a:ea typeface="+mj-ea"/>
                <a:cs typeface="Poppins Bold" panose="00000800000000000000" pitchFamily="2" charset="-18"/>
              </a:defRPr>
            </a:lvl1pPr>
          </a:lstStyle>
          <a:p>
            <a:r>
              <a:rPr lang="hu-HU" b="1" dirty="0">
                <a:latin typeface="+mj-lt"/>
              </a:rPr>
              <a:t>Köszönöm a figyelmet!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121769" y="3781406"/>
            <a:ext cx="72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666892" y="2127738"/>
            <a:ext cx="1494693" cy="43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artalom helye 2"/>
          <p:cNvSpPr txBox="1">
            <a:spLocks/>
          </p:cNvSpPr>
          <p:nvPr/>
        </p:nvSpPr>
        <p:spPr>
          <a:xfrm>
            <a:off x="214312" y="1388886"/>
            <a:ext cx="11567380" cy="4785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altLang="hu-HU" sz="2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2338"/>
            <a:ext cx="10272670" cy="6278758"/>
          </a:xfrm>
          <a:prstGeom prst="rect">
            <a:avLst/>
          </a:prstGeom>
        </p:spPr>
      </p:pic>
      <p:pic>
        <p:nvPicPr>
          <p:cNvPr id="8" name="Kép 7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xmlns="" id="{AE0FDC55-40E1-8E4A-9814-56D1DE54B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0" y="5049753"/>
            <a:ext cx="1993621" cy="86109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82" y="3954147"/>
            <a:ext cx="1325002" cy="81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5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7041433" y="2547098"/>
            <a:ext cx="346900" cy="5477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91" y="1039637"/>
            <a:ext cx="9927695" cy="4816040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165141" y="4095482"/>
            <a:ext cx="268109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accent2">
                    <a:lumMod val="75000"/>
                  </a:schemeClr>
                </a:solidFill>
              </a:rPr>
              <a:t>Autonóm idegrendszeri válasz kontrollja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99245" y="4855335"/>
            <a:ext cx="244698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dirty="0" err="1"/>
              <a:t>Talamusz</a:t>
            </a:r>
            <a:endParaRPr lang="hu-HU" b="1" dirty="0"/>
          </a:p>
          <a:p>
            <a:r>
              <a:rPr lang="hu-HU" b="1" dirty="0"/>
              <a:t>Agytörzs</a:t>
            </a:r>
          </a:p>
          <a:p>
            <a:r>
              <a:rPr lang="hu-HU" b="1" dirty="0" err="1"/>
              <a:t>Spinotalamikus</a:t>
            </a:r>
            <a:r>
              <a:rPr lang="hu-HU" b="1" dirty="0"/>
              <a:t> pálya</a:t>
            </a:r>
            <a:endParaRPr lang="en-US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6350841" y="2174664"/>
            <a:ext cx="41275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002060"/>
                </a:solidFill>
              </a:rPr>
              <a:t>Eszméletlenség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368426" y="2750655"/>
            <a:ext cx="173808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dirty="0" err="1"/>
              <a:t>Kortex</a:t>
            </a:r>
            <a:r>
              <a:rPr lang="hu-HU" b="1" dirty="0"/>
              <a:t> </a:t>
            </a:r>
          </a:p>
          <a:p>
            <a:r>
              <a:rPr lang="hu-HU" b="1" dirty="0" err="1"/>
              <a:t>Talamusz</a:t>
            </a:r>
            <a:endParaRPr lang="hu-HU" b="1" dirty="0"/>
          </a:p>
          <a:p>
            <a:r>
              <a:rPr lang="hu-HU" b="1" dirty="0"/>
              <a:t>Agytörzs</a:t>
            </a:r>
            <a:endParaRPr lang="en-US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6350840" y="907937"/>
            <a:ext cx="41275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002060"/>
                </a:solidFill>
              </a:rPr>
              <a:t>Amnézia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6368426" y="1465037"/>
            <a:ext cx="17380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dirty="0" err="1"/>
              <a:t>Hippokampusz</a:t>
            </a:r>
            <a:endParaRPr lang="hu-HU" b="1" dirty="0"/>
          </a:p>
          <a:p>
            <a:r>
              <a:rPr lang="hu-HU" b="1" dirty="0" err="1"/>
              <a:t>Amigdala</a:t>
            </a:r>
            <a:endParaRPr lang="hu-HU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6368426" y="3754731"/>
            <a:ext cx="26347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600" b="1" dirty="0" err="1">
                <a:solidFill>
                  <a:srgbClr val="7030A0"/>
                </a:solidFill>
              </a:rPr>
              <a:t>Immobilitás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6345842" y="4341703"/>
            <a:ext cx="39810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dirty="0"/>
              <a:t>Gerincvelői központi mintázat generátor</a:t>
            </a:r>
          </a:p>
        </p:txBody>
      </p:sp>
      <p:sp>
        <p:nvSpPr>
          <p:cNvPr id="24" name="Cím 1"/>
          <p:cNvSpPr>
            <a:spLocks noGrp="1"/>
          </p:cNvSpPr>
          <p:nvPr>
            <p:ph type="title"/>
          </p:nvPr>
        </p:nvSpPr>
        <p:spPr>
          <a:xfrm>
            <a:off x="0" y="146004"/>
            <a:ext cx="10504770" cy="554400"/>
          </a:xfrm>
        </p:spPr>
        <p:txBody>
          <a:bodyPr/>
          <a:lstStyle/>
          <a:p>
            <a:r>
              <a:rPr lang="hu-HU" b="1" dirty="0" smtClean="0">
                <a:latin typeface="+mj-lt"/>
              </a:rPr>
              <a:t>Adekvát anesztézia</a:t>
            </a:r>
            <a:endParaRPr lang="hu-H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169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1"/>
          <p:cNvSpPr txBox="1">
            <a:spLocks/>
          </p:cNvSpPr>
          <p:nvPr/>
        </p:nvSpPr>
        <p:spPr>
          <a:xfrm>
            <a:off x="0" y="146004"/>
            <a:ext cx="10504770" cy="5544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rgbClr val="121D46"/>
                </a:solidFill>
                <a:latin typeface="Poppins Bold" panose="00000800000000000000" pitchFamily="2" charset="-18"/>
                <a:ea typeface="+mj-ea"/>
                <a:cs typeface="Poppins Bold" panose="00000800000000000000" pitchFamily="2" charset="-18"/>
              </a:defRPr>
            </a:lvl1pPr>
          </a:lstStyle>
          <a:p>
            <a:r>
              <a:rPr lang="hu-HU" b="1" dirty="0" err="1">
                <a:latin typeface="+mj-lt"/>
              </a:rPr>
              <a:t>Opioidok</a:t>
            </a:r>
            <a:r>
              <a:rPr lang="hu-HU" b="1" dirty="0">
                <a:latin typeface="+mj-lt"/>
              </a:rPr>
              <a:t> hatás-mellékhatás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121769" y="3781406"/>
            <a:ext cx="72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666892" y="2127738"/>
            <a:ext cx="1494693" cy="43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453815" y="1052753"/>
            <a:ext cx="493153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dirty="0" err="1"/>
              <a:t>ANS</a:t>
            </a:r>
            <a:r>
              <a:rPr lang="hu-HU" sz="3200" dirty="0"/>
              <a:t> válasz blokk/csökkentése</a:t>
            </a:r>
          </a:p>
          <a:p>
            <a:r>
              <a:rPr lang="hu-HU" sz="3200" dirty="0" err="1"/>
              <a:t>Analgézia</a:t>
            </a:r>
            <a:endParaRPr lang="hu-HU" sz="3200" dirty="0"/>
          </a:p>
          <a:p>
            <a:r>
              <a:rPr lang="hu-HU" sz="3200" dirty="0" err="1"/>
              <a:t>Szedáció</a:t>
            </a:r>
            <a:r>
              <a:rPr lang="hu-HU" sz="3200" dirty="0"/>
              <a:t> </a:t>
            </a:r>
          </a:p>
          <a:p>
            <a:r>
              <a:rPr lang="hu-HU" sz="3200" dirty="0"/>
              <a:t>Eufória</a:t>
            </a:r>
          </a:p>
          <a:p>
            <a:endParaRPr lang="hu-HU" dirty="0"/>
          </a:p>
          <a:p>
            <a:endParaRPr lang="en-US" dirty="0"/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5987603" y="998946"/>
            <a:ext cx="4931535" cy="59360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4100" dirty="0"/>
              <a:t>Légzés depresszió</a:t>
            </a:r>
          </a:p>
          <a:p>
            <a:r>
              <a:rPr lang="hu-HU" sz="4100" dirty="0"/>
              <a:t>Köhögési reflex csökkentése</a:t>
            </a:r>
          </a:p>
          <a:p>
            <a:r>
              <a:rPr lang="hu-HU" sz="4100" dirty="0" err="1"/>
              <a:t>Intestinális</a:t>
            </a:r>
            <a:r>
              <a:rPr lang="hu-HU" sz="4100" dirty="0"/>
              <a:t> traktus </a:t>
            </a:r>
            <a:r>
              <a:rPr lang="hu-HU" sz="4100" dirty="0" err="1"/>
              <a:t>hypomotilitása</a:t>
            </a:r>
            <a:r>
              <a:rPr lang="hu-HU" sz="4100" dirty="0"/>
              <a:t>/</a:t>
            </a:r>
            <a:r>
              <a:rPr lang="hu-HU" sz="4100" dirty="0" err="1"/>
              <a:t>obstipáció</a:t>
            </a:r>
            <a:endParaRPr lang="hu-HU" sz="4100" dirty="0"/>
          </a:p>
          <a:p>
            <a:r>
              <a:rPr lang="hu-HU" sz="4100" dirty="0" err="1"/>
              <a:t>Nausea</a:t>
            </a:r>
            <a:r>
              <a:rPr lang="hu-HU" sz="4100" dirty="0"/>
              <a:t>/</a:t>
            </a:r>
            <a:r>
              <a:rPr lang="hu-HU" sz="4100" dirty="0" err="1"/>
              <a:t>vomitus</a:t>
            </a:r>
            <a:endParaRPr lang="hu-HU" sz="4100" dirty="0"/>
          </a:p>
          <a:p>
            <a:r>
              <a:rPr lang="hu-HU" sz="4100" dirty="0" err="1"/>
              <a:t>Pruritus</a:t>
            </a:r>
            <a:endParaRPr lang="hu-HU" sz="4100" dirty="0"/>
          </a:p>
          <a:p>
            <a:r>
              <a:rPr lang="hu-HU" sz="4100" dirty="0"/>
              <a:t>Alvászavar</a:t>
            </a:r>
          </a:p>
          <a:p>
            <a:r>
              <a:rPr lang="hu-HU" sz="4100" dirty="0" err="1"/>
              <a:t>Myosis</a:t>
            </a:r>
            <a:endParaRPr lang="hu-HU" sz="4100" dirty="0"/>
          </a:p>
          <a:p>
            <a:r>
              <a:rPr lang="hu-HU" sz="4100" dirty="0"/>
              <a:t>Tumor moduláló hatás</a:t>
            </a:r>
          </a:p>
          <a:p>
            <a:r>
              <a:rPr lang="hu-HU" sz="4100" dirty="0"/>
              <a:t>Tolerancia/ </a:t>
            </a:r>
            <a:r>
              <a:rPr lang="hu-HU" sz="4100" dirty="0" err="1"/>
              <a:t>Dependencia</a:t>
            </a:r>
            <a:endParaRPr lang="hu-HU" sz="4100" dirty="0"/>
          </a:p>
          <a:p>
            <a:r>
              <a:rPr lang="hu-HU" sz="4100" dirty="0" err="1"/>
              <a:t>Hiperalgézia</a:t>
            </a:r>
            <a:endParaRPr lang="hu-HU" sz="4100" dirty="0"/>
          </a:p>
          <a:p>
            <a:endParaRPr lang="en-US" dirty="0"/>
          </a:p>
        </p:txBody>
      </p:sp>
      <p:sp>
        <p:nvSpPr>
          <p:cNvPr id="3" name="Téglalap 2"/>
          <p:cNvSpPr/>
          <p:nvPr/>
        </p:nvSpPr>
        <p:spPr>
          <a:xfrm>
            <a:off x="5987603" y="4886361"/>
            <a:ext cx="4661347" cy="16529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Egyenes összekötő 3"/>
          <p:cNvCxnSpPr/>
          <p:nvPr/>
        </p:nvCxnSpPr>
        <p:spPr>
          <a:xfrm flipV="1">
            <a:off x="8197850" y="5769377"/>
            <a:ext cx="2254165" cy="27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04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1"/>
          <p:cNvSpPr txBox="1">
            <a:spLocks/>
          </p:cNvSpPr>
          <p:nvPr/>
        </p:nvSpPr>
        <p:spPr>
          <a:xfrm>
            <a:off x="0" y="146004"/>
            <a:ext cx="10504770" cy="5544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rgbClr val="121D46"/>
                </a:solidFill>
                <a:latin typeface="Poppins Bold" panose="00000800000000000000" pitchFamily="2" charset="-18"/>
                <a:ea typeface="+mj-ea"/>
                <a:cs typeface="Poppins Bold" panose="00000800000000000000" pitchFamily="2" charset="-18"/>
              </a:defRPr>
            </a:lvl1pPr>
          </a:lstStyle>
          <a:p>
            <a:r>
              <a:rPr lang="hu-HU" b="1" dirty="0" err="1">
                <a:latin typeface="+mj-lt"/>
              </a:rPr>
              <a:t>Opioid</a:t>
            </a:r>
            <a:r>
              <a:rPr lang="hu-HU" b="1" dirty="0">
                <a:latin typeface="+mj-lt"/>
              </a:rPr>
              <a:t> krízis az USA-ban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121769" y="3781406"/>
            <a:ext cx="72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666892" y="2127738"/>
            <a:ext cx="1494693" cy="43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18" y="1076553"/>
            <a:ext cx="8629386" cy="548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églalap 15"/>
          <p:cNvSpPr>
            <a:spLocks noChangeArrowheads="1"/>
          </p:cNvSpPr>
          <p:nvPr/>
        </p:nvSpPr>
        <p:spPr bwMode="auto">
          <a:xfrm>
            <a:off x="1654575" y="5584907"/>
            <a:ext cx="2639249" cy="76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u-HU" altLang="hu-HU" sz="2177" dirty="0">
                <a:solidFill>
                  <a:srgbClr val="7030A0"/>
                </a:solidFill>
              </a:rPr>
              <a:t>Felírt </a:t>
            </a:r>
            <a:r>
              <a:rPr lang="hu-HU" altLang="hu-HU" sz="2177" dirty="0" err="1">
                <a:solidFill>
                  <a:srgbClr val="7030A0"/>
                </a:solidFill>
              </a:rPr>
              <a:t>opioidok</a:t>
            </a:r>
            <a:r>
              <a:rPr lang="hu-HU" altLang="hu-HU" sz="2177" dirty="0">
                <a:solidFill>
                  <a:srgbClr val="7030A0"/>
                </a:solidFill>
              </a:rPr>
              <a:t> miatt</a:t>
            </a:r>
          </a:p>
          <a:p>
            <a:r>
              <a:rPr lang="hu-HU" altLang="hu-HU" sz="2177" dirty="0">
                <a:solidFill>
                  <a:srgbClr val="7030A0"/>
                </a:solidFill>
              </a:rPr>
              <a:t>halálozás emelkedése</a:t>
            </a:r>
          </a:p>
        </p:txBody>
      </p:sp>
      <p:sp>
        <p:nvSpPr>
          <p:cNvPr id="14" name="Téglalap 16"/>
          <p:cNvSpPr>
            <a:spLocks noChangeArrowheads="1"/>
          </p:cNvSpPr>
          <p:nvPr/>
        </p:nvSpPr>
        <p:spPr bwMode="auto">
          <a:xfrm>
            <a:off x="4723536" y="5584907"/>
            <a:ext cx="2678681" cy="76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hu-HU" altLang="hu-HU" sz="2177" dirty="0" err="1">
                <a:solidFill>
                  <a:srgbClr val="FABE00"/>
                </a:solidFill>
              </a:rPr>
              <a:t>Heroinhalálozás</a:t>
            </a:r>
            <a:endParaRPr lang="hu-HU" altLang="hu-HU" sz="2177" dirty="0">
              <a:solidFill>
                <a:srgbClr val="FABE00"/>
              </a:solidFill>
            </a:endParaRPr>
          </a:p>
          <a:p>
            <a:pPr algn="r"/>
            <a:r>
              <a:rPr lang="hu-HU" altLang="hu-HU" sz="2177" dirty="0">
                <a:solidFill>
                  <a:srgbClr val="FABE00"/>
                </a:solidFill>
              </a:rPr>
              <a:t>növekedése</a:t>
            </a:r>
          </a:p>
        </p:txBody>
      </p:sp>
      <p:sp>
        <p:nvSpPr>
          <p:cNvPr id="15" name="Téglalap 14"/>
          <p:cNvSpPr/>
          <p:nvPr/>
        </p:nvSpPr>
        <p:spPr>
          <a:xfrm>
            <a:off x="7598078" y="5584907"/>
            <a:ext cx="3070402" cy="7623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hu-HU" altLang="hu-HU" sz="2177" dirty="0">
                <a:solidFill>
                  <a:schemeClr val="accent6">
                    <a:lumMod val="75000"/>
                  </a:schemeClr>
                </a:solidFill>
              </a:rPr>
              <a:t>Szintetikus </a:t>
            </a:r>
            <a:r>
              <a:rPr lang="hu-HU" altLang="hu-HU" sz="2177" dirty="0" err="1">
                <a:solidFill>
                  <a:schemeClr val="accent6">
                    <a:lumMod val="75000"/>
                  </a:schemeClr>
                </a:solidFill>
              </a:rPr>
              <a:t>opioid-</a:t>
            </a:r>
            <a:endParaRPr lang="hu-HU" altLang="hu-HU" sz="2177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hu-HU" sz="2177" dirty="0">
                <a:solidFill>
                  <a:schemeClr val="accent6">
                    <a:lumMod val="75000"/>
                  </a:schemeClr>
                </a:solidFill>
              </a:rPr>
              <a:t>halálozás emelkedése 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8981068" y="6443915"/>
            <a:ext cx="355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www.cbo.gov/publication/58221</a:t>
            </a:r>
            <a:endParaRPr lang="hu-HU" dirty="0"/>
          </a:p>
        </p:txBody>
      </p:sp>
      <p:cxnSp>
        <p:nvCxnSpPr>
          <p:cNvPr id="17" name="Egyenes összekötő 16"/>
          <p:cNvCxnSpPr/>
          <p:nvPr/>
        </p:nvCxnSpPr>
        <p:spPr>
          <a:xfrm flipH="1">
            <a:off x="2550017" y="1287887"/>
            <a:ext cx="25758" cy="3490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flipH="1">
            <a:off x="6716478" y="1287887"/>
            <a:ext cx="25758" cy="3490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flipH="1">
            <a:off x="7829720" y="1287887"/>
            <a:ext cx="25758" cy="3490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2402699" y="97894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1. hullám</a:t>
            </a:r>
            <a:endParaRPr lang="en-US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6157857" y="95628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2. hullám</a:t>
            </a:r>
            <a:endParaRPr lang="en-US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7206905" y="95108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3. hullám</a:t>
            </a:r>
            <a:endParaRPr lang="en-US" dirty="0"/>
          </a:p>
        </p:txBody>
      </p:sp>
      <p:sp>
        <p:nvSpPr>
          <p:cNvPr id="25" name="Téglalap 11"/>
          <p:cNvSpPr>
            <a:spLocks noChangeArrowheads="1"/>
          </p:cNvSpPr>
          <p:nvPr/>
        </p:nvSpPr>
        <p:spPr bwMode="auto">
          <a:xfrm>
            <a:off x="8986374" y="1285243"/>
            <a:ext cx="1227525" cy="31075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lvl="1"/>
            <a:endParaRPr lang="hu-HU" altLang="hu-HU" sz="2177" dirty="0">
              <a:solidFill>
                <a:srgbClr val="FFC000"/>
              </a:solidFill>
            </a:endParaRPr>
          </a:p>
          <a:p>
            <a:pPr lvl="1"/>
            <a:endParaRPr lang="hu-HU" altLang="hu-HU" sz="2177" dirty="0">
              <a:solidFill>
                <a:srgbClr val="FFC000"/>
              </a:solidFill>
            </a:endParaRPr>
          </a:p>
          <a:p>
            <a:pPr lvl="1"/>
            <a:endParaRPr lang="hu-HU" altLang="hu-HU" sz="2177" dirty="0">
              <a:solidFill>
                <a:srgbClr val="FFC000"/>
              </a:solidFill>
            </a:endParaRPr>
          </a:p>
          <a:p>
            <a:pPr lvl="1"/>
            <a:endParaRPr lang="hu-HU" altLang="hu-HU" sz="2177" dirty="0">
              <a:solidFill>
                <a:srgbClr val="FFC000"/>
              </a:solidFill>
            </a:endParaRPr>
          </a:p>
          <a:p>
            <a:pPr lvl="1"/>
            <a:endParaRPr lang="hu-HU" altLang="hu-HU" sz="2177" dirty="0">
              <a:solidFill>
                <a:srgbClr val="FFC000"/>
              </a:solidFill>
            </a:endParaRPr>
          </a:p>
          <a:p>
            <a:pPr lvl="1"/>
            <a:endParaRPr lang="hu-HU" altLang="hu-HU" sz="2177" dirty="0">
              <a:solidFill>
                <a:srgbClr val="FFC000"/>
              </a:solidFill>
            </a:endParaRPr>
          </a:p>
          <a:p>
            <a:pPr lvl="1"/>
            <a:endParaRPr lang="hu-HU" altLang="hu-HU" sz="2177" dirty="0">
              <a:solidFill>
                <a:srgbClr val="FFC000"/>
              </a:solidFill>
            </a:endParaRPr>
          </a:p>
          <a:p>
            <a:pPr lvl="1"/>
            <a:endParaRPr lang="hu-HU" altLang="hu-HU" sz="2177" dirty="0">
              <a:solidFill>
                <a:srgbClr val="FFC000"/>
              </a:solidFill>
            </a:endParaRPr>
          </a:p>
          <a:p>
            <a:pPr lvl="1"/>
            <a:endParaRPr lang="hu-HU" altLang="hu-HU" sz="2177" dirty="0">
              <a:solidFill>
                <a:srgbClr val="FFC000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9176688" y="1261336"/>
            <a:ext cx="1430135" cy="10974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altLang="hu-HU" sz="2177" b="1" dirty="0">
                <a:solidFill>
                  <a:schemeClr val="accent5">
                    <a:lumMod val="50000"/>
                  </a:schemeClr>
                </a:solidFill>
              </a:rPr>
              <a:t>Szintetikus</a:t>
            </a:r>
          </a:p>
          <a:p>
            <a:pPr>
              <a:defRPr/>
            </a:pPr>
            <a:r>
              <a:rPr lang="hu-HU" sz="2177" b="1" dirty="0" err="1">
                <a:solidFill>
                  <a:schemeClr val="accent5">
                    <a:lumMod val="50000"/>
                  </a:schemeClr>
                </a:solidFill>
              </a:rPr>
              <a:t>opioidok</a:t>
            </a:r>
            <a:endParaRPr lang="hu-HU" sz="2177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hu-HU" sz="2177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hu-HU" sz="2177" dirty="0" err="1">
                <a:solidFill>
                  <a:schemeClr val="accent5">
                    <a:lumMod val="50000"/>
                  </a:schemeClr>
                </a:solidFill>
              </a:rPr>
              <a:t>fentanyl</a:t>
            </a:r>
            <a:r>
              <a:rPr lang="hu-HU" sz="2177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090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1"/>
          <p:cNvSpPr txBox="1">
            <a:spLocks/>
          </p:cNvSpPr>
          <p:nvPr/>
        </p:nvSpPr>
        <p:spPr>
          <a:xfrm>
            <a:off x="0" y="146004"/>
            <a:ext cx="10504770" cy="5544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rgbClr val="121D46"/>
                </a:solidFill>
                <a:latin typeface="Poppins Bold" panose="00000800000000000000" pitchFamily="2" charset="-18"/>
                <a:ea typeface="+mj-ea"/>
                <a:cs typeface="Poppins Bold" panose="00000800000000000000" pitchFamily="2" charset="-18"/>
              </a:defRPr>
            </a:lvl1pPr>
          </a:lstStyle>
          <a:p>
            <a:r>
              <a:rPr lang="hu-HU" b="1" dirty="0" err="1">
                <a:latin typeface="+mj-lt"/>
              </a:rPr>
              <a:t>Opioid</a:t>
            </a:r>
            <a:r>
              <a:rPr lang="hu-HU" b="1" dirty="0">
                <a:latin typeface="+mj-lt"/>
              </a:rPr>
              <a:t> krízis az USA-ban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121769" y="3781406"/>
            <a:ext cx="72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666892" y="2127738"/>
            <a:ext cx="1494693" cy="43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églalap 11"/>
          <p:cNvSpPr>
            <a:spLocks noChangeArrowheads="1"/>
          </p:cNvSpPr>
          <p:nvPr/>
        </p:nvSpPr>
        <p:spPr bwMode="auto">
          <a:xfrm>
            <a:off x="8986374" y="1285243"/>
            <a:ext cx="1227525" cy="31075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lvl="1"/>
            <a:endParaRPr lang="hu-HU" altLang="hu-HU" sz="2177" dirty="0">
              <a:solidFill>
                <a:srgbClr val="FFC000"/>
              </a:solidFill>
            </a:endParaRPr>
          </a:p>
          <a:p>
            <a:pPr lvl="1"/>
            <a:endParaRPr lang="hu-HU" altLang="hu-HU" sz="2177" dirty="0">
              <a:solidFill>
                <a:srgbClr val="FFC000"/>
              </a:solidFill>
            </a:endParaRPr>
          </a:p>
          <a:p>
            <a:pPr lvl="1"/>
            <a:endParaRPr lang="hu-HU" altLang="hu-HU" sz="2177" dirty="0">
              <a:solidFill>
                <a:srgbClr val="FFC000"/>
              </a:solidFill>
            </a:endParaRPr>
          </a:p>
          <a:p>
            <a:pPr lvl="1"/>
            <a:endParaRPr lang="hu-HU" altLang="hu-HU" sz="2177" dirty="0">
              <a:solidFill>
                <a:srgbClr val="FFC000"/>
              </a:solidFill>
            </a:endParaRPr>
          </a:p>
          <a:p>
            <a:pPr lvl="1"/>
            <a:endParaRPr lang="hu-HU" altLang="hu-HU" sz="2177" dirty="0">
              <a:solidFill>
                <a:srgbClr val="FFC000"/>
              </a:solidFill>
            </a:endParaRPr>
          </a:p>
          <a:p>
            <a:pPr lvl="1"/>
            <a:endParaRPr lang="hu-HU" altLang="hu-HU" sz="2177" dirty="0">
              <a:solidFill>
                <a:srgbClr val="FFC000"/>
              </a:solidFill>
            </a:endParaRPr>
          </a:p>
          <a:p>
            <a:pPr lvl="1"/>
            <a:endParaRPr lang="hu-HU" altLang="hu-HU" sz="2177" dirty="0">
              <a:solidFill>
                <a:srgbClr val="FFC000"/>
              </a:solidFill>
            </a:endParaRPr>
          </a:p>
          <a:p>
            <a:pPr lvl="1"/>
            <a:endParaRPr lang="hu-HU" altLang="hu-HU" sz="2177" dirty="0">
              <a:solidFill>
                <a:srgbClr val="FFC000"/>
              </a:solidFill>
            </a:endParaRPr>
          </a:p>
          <a:p>
            <a:pPr lvl="1"/>
            <a:endParaRPr lang="hu-HU" altLang="hu-HU" sz="2177" dirty="0">
              <a:solidFill>
                <a:srgbClr val="FFC000"/>
              </a:solidFill>
            </a:endParaRPr>
          </a:p>
        </p:txBody>
      </p:sp>
      <p:sp>
        <p:nvSpPr>
          <p:cNvPr id="26" name="Tartalom helye 2"/>
          <p:cNvSpPr txBox="1">
            <a:spLocks/>
          </p:cNvSpPr>
          <p:nvPr/>
        </p:nvSpPr>
        <p:spPr>
          <a:xfrm>
            <a:off x="652200" y="590218"/>
            <a:ext cx="10515600" cy="626778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  <a:p>
            <a:r>
              <a:rPr lang="hu-HU" sz="3200" dirty="0">
                <a:solidFill>
                  <a:srgbClr val="C00000"/>
                </a:solidFill>
              </a:rPr>
              <a:t>11882 narkotikumot kapó betegnél 4-nél alakult ki </a:t>
            </a:r>
            <a:r>
              <a:rPr lang="hu-HU" sz="3200" dirty="0" err="1">
                <a:solidFill>
                  <a:srgbClr val="C00000"/>
                </a:solidFill>
              </a:rPr>
              <a:t>posztoperatív</a:t>
            </a:r>
            <a:r>
              <a:rPr lang="hu-HU" sz="3200" dirty="0">
                <a:solidFill>
                  <a:srgbClr val="C00000"/>
                </a:solidFill>
              </a:rPr>
              <a:t> függőség, 1 esetben súlyos </a:t>
            </a:r>
            <a:r>
              <a:rPr lang="hu-HU" sz="3200" dirty="0" err="1">
                <a:solidFill>
                  <a:srgbClr val="C00000"/>
                </a:solidFill>
              </a:rPr>
              <a:t>addikció</a:t>
            </a:r>
            <a:endParaRPr lang="hu-HU" sz="3200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3200" dirty="0"/>
              <a:t>  </a:t>
            </a:r>
          </a:p>
          <a:p>
            <a:r>
              <a:rPr lang="hu-HU" sz="3200" dirty="0"/>
              <a:t>2000 óta 500000 haláleset </a:t>
            </a:r>
          </a:p>
          <a:p>
            <a:endParaRPr lang="hu-HU" sz="3200" dirty="0"/>
          </a:p>
          <a:p>
            <a:r>
              <a:rPr lang="hu-HU" sz="3200" dirty="0"/>
              <a:t>Halálos túladagolások 32%-a felírt gyógyszertől következett be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3200" dirty="0"/>
              <a:t> </a:t>
            </a:r>
          </a:p>
          <a:p>
            <a:r>
              <a:rPr lang="hu-HU" sz="3200" dirty="0"/>
              <a:t>A krónikus </a:t>
            </a:r>
            <a:r>
              <a:rPr lang="hu-HU" sz="3200" dirty="0" err="1"/>
              <a:t>opioid</a:t>
            </a:r>
            <a:r>
              <a:rPr lang="hu-HU" sz="3200" dirty="0"/>
              <a:t> terápia 27%-a műtét után kezdődött.</a:t>
            </a:r>
          </a:p>
          <a:p>
            <a:endParaRPr lang="hu-HU" altLang="hu-HU" sz="3200" dirty="0">
              <a:solidFill>
                <a:srgbClr val="C00000"/>
              </a:solidFill>
            </a:endParaRPr>
          </a:p>
          <a:p>
            <a:r>
              <a:rPr lang="hu-HU" altLang="hu-HU" sz="3200" dirty="0"/>
              <a:t>6%-ban kis műtét után.</a:t>
            </a:r>
          </a:p>
          <a:p>
            <a:endParaRPr lang="hu-HU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680684" y="6199331"/>
            <a:ext cx="5511316" cy="98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hu-HU" altLang="hu-HU" dirty="0" err="1">
                <a:solidFill>
                  <a:srgbClr val="FF0000"/>
                </a:solidFill>
              </a:rPr>
              <a:t>Lavand’homme</a:t>
            </a:r>
            <a:r>
              <a:rPr lang="hu-HU" altLang="hu-HU" dirty="0">
                <a:solidFill>
                  <a:srgbClr val="FF0000"/>
                </a:solidFill>
              </a:rPr>
              <a:t> P, </a:t>
            </a:r>
            <a:r>
              <a:rPr lang="hu-HU" altLang="hu-HU" dirty="0" err="1">
                <a:solidFill>
                  <a:srgbClr val="FF0000"/>
                </a:solidFill>
              </a:rPr>
              <a:t>Estebe</a:t>
            </a:r>
            <a:r>
              <a:rPr lang="hu-HU" altLang="hu-HU" dirty="0">
                <a:solidFill>
                  <a:srgbClr val="FF0000"/>
                </a:solidFill>
              </a:rPr>
              <a:t> </a:t>
            </a:r>
            <a:r>
              <a:rPr lang="hu-HU" altLang="hu-HU" dirty="0" err="1">
                <a:solidFill>
                  <a:srgbClr val="FF0000"/>
                </a:solidFill>
              </a:rPr>
              <a:t>J-P</a:t>
            </a:r>
            <a:r>
              <a:rPr lang="en-US" altLang="hu-HU" dirty="0">
                <a:solidFill>
                  <a:srgbClr val="FF0000"/>
                </a:solidFill>
              </a:rPr>
              <a:t>: C</a:t>
            </a:r>
            <a:r>
              <a:rPr lang="hu-HU" altLang="hu-HU" dirty="0" err="1">
                <a:solidFill>
                  <a:srgbClr val="FF0000"/>
                </a:solidFill>
              </a:rPr>
              <a:t>urr</a:t>
            </a:r>
            <a:r>
              <a:rPr lang="hu-HU" altLang="hu-HU" dirty="0">
                <a:solidFill>
                  <a:srgbClr val="FF0000"/>
                </a:solidFill>
              </a:rPr>
              <a:t> </a:t>
            </a:r>
            <a:r>
              <a:rPr lang="hu-HU" altLang="hu-HU" dirty="0" err="1">
                <a:solidFill>
                  <a:srgbClr val="FF0000"/>
                </a:solidFill>
              </a:rPr>
              <a:t>Opin</a:t>
            </a:r>
            <a:r>
              <a:rPr lang="hu-HU" altLang="hu-HU" dirty="0">
                <a:solidFill>
                  <a:srgbClr val="FF0000"/>
                </a:solidFill>
              </a:rPr>
              <a:t> </a:t>
            </a:r>
            <a:r>
              <a:rPr lang="hu-HU" altLang="hu-HU" dirty="0" err="1">
                <a:solidFill>
                  <a:srgbClr val="FF0000"/>
                </a:solidFill>
              </a:rPr>
              <a:t>Anesthesiol</a:t>
            </a:r>
            <a:r>
              <a:rPr lang="en-US" altLang="hu-HU" dirty="0">
                <a:solidFill>
                  <a:srgbClr val="FF0000"/>
                </a:solidFill>
              </a:rPr>
              <a:t> 20</a:t>
            </a:r>
            <a:r>
              <a:rPr lang="hu-HU" altLang="hu-HU" dirty="0">
                <a:solidFill>
                  <a:srgbClr val="FF0000"/>
                </a:solidFill>
              </a:rPr>
              <a:t>18</a:t>
            </a:r>
            <a:endParaRPr lang="en-US" altLang="hu-HU" dirty="0">
              <a:solidFill>
                <a:srgbClr val="FF0000"/>
              </a:solidFill>
            </a:endParaRPr>
          </a:p>
          <a:p>
            <a:pPr algn="r"/>
            <a:r>
              <a:rPr lang="hu-HU" altLang="hu-HU" dirty="0" err="1">
                <a:solidFill>
                  <a:srgbClr val="FF0000"/>
                </a:solidFill>
              </a:rPr>
              <a:t>Kharasch</a:t>
            </a:r>
            <a:r>
              <a:rPr lang="hu-HU" altLang="hu-HU" dirty="0">
                <a:solidFill>
                  <a:srgbClr val="FF0000"/>
                </a:solidFill>
              </a:rPr>
              <a:t> </a:t>
            </a:r>
            <a:r>
              <a:rPr lang="hu-HU" altLang="hu-HU" dirty="0" err="1">
                <a:solidFill>
                  <a:srgbClr val="FF0000"/>
                </a:solidFill>
              </a:rPr>
              <a:t>ED</a:t>
            </a:r>
            <a:r>
              <a:rPr lang="hu-HU" altLang="hu-HU" dirty="0">
                <a:solidFill>
                  <a:srgbClr val="FF0000"/>
                </a:solidFill>
              </a:rPr>
              <a:t>, </a:t>
            </a:r>
            <a:r>
              <a:rPr lang="hu-HU" altLang="hu-HU" dirty="0" err="1">
                <a:solidFill>
                  <a:srgbClr val="FF0000"/>
                </a:solidFill>
              </a:rPr>
              <a:t>Brunt</a:t>
            </a:r>
            <a:r>
              <a:rPr lang="hu-HU" altLang="hu-HU" dirty="0">
                <a:solidFill>
                  <a:srgbClr val="FF0000"/>
                </a:solidFill>
              </a:rPr>
              <a:t> LM</a:t>
            </a:r>
            <a:r>
              <a:rPr lang="en-US" altLang="hu-HU" dirty="0">
                <a:solidFill>
                  <a:srgbClr val="FF0000"/>
                </a:solidFill>
              </a:rPr>
              <a:t>: </a:t>
            </a:r>
            <a:r>
              <a:rPr lang="en-US" altLang="hu-HU" dirty="0" err="1">
                <a:solidFill>
                  <a:srgbClr val="FF0000"/>
                </a:solidFill>
              </a:rPr>
              <a:t>Anes</a:t>
            </a:r>
            <a:r>
              <a:rPr lang="hu-HU" altLang="hu-HU" dirty="0" err="1">
                <a:solidFill>
                  <a:srgbClr val="FF0000"/>
                </a:solidFill>
              </a:rPr>
              <a:t>thesiology</a:t>
            </a:r>
            <a:r>
              <a:rPr lang="en-US" altLang="hu-HU" dirty="0">
                <a:solidFill>
                  <a:srgbClr val="FF0000"/>
                </a:solidFill>
              </a:rPr>
              <a:t> 20</a:t>
            </a:r>
            <a:r>
              <a:rPr lang="hu-HU" altLang="hu-HU" dirty="0">
                <a:solidFill>
                  <a:srgbClr val="FF0000"/>
                </a:solidFill>
              </a:rPr>
              <a:t>16</a:t>
            </a:r>
          </a:p>
          <a:p>
            <a:pPr algn="r"/>
            <a:endParaRPr lang="en-US" altLang="hu-HU" sz="2177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7892194" y="1758406"/>
            <a:ext cx="2538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err="1">
                <a:solidFill>
                  <a:srgbClr val="FF0000"/>
                </a:solidFill>
              </a:rPr>
              <a:t>Porter</a:t>
            </a:r>
            <a:r>
              <a:rPr lang="hu-HU" dirty="0">
                <a:solidFill>
                  <a:srgbClr val="FF0000"/>
                </a:solidFill>
              </a:rPr>
              <a:t> et </a:t>
            </a:r>
            <a:r>
              <a:rPr lang="hu-HU" dirty="0" err="1">
                <a:solidFill>
                  <a:srgbClr val="FF0000"/>
                </a:solidFill>
              </a:rPr>
              <a:t>al</a:t>
            </a:r>
            <a:r>
              <a:rPr lang="hu-HU" dirty="0">
                <a:solidFill>
                  <a:srgbClr val="FF0000"/>
                </a:solidFill>
              </a:rPr>
              <a:t>: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 </a:t>
            </a:r>
            <a:r>
              <a:rPr kumimoji="0" lang="hu-HU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</a:rPr>
              <a:t>NEJM</a:t>
            </a:r>
            <a:r>
              <a:rPr kumimoji="0" lang="hu-H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1980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5893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1"/>
          <p:cNvSpPr txBox="1">
            <a:spLocks/>
          </p:cNvSpPr>
          <p:nvPr/>
        </p:nvSpPr>
        <p:spPr>
          <a:xfrm>
            <a:off x="0" y="146004"/>
            <a:ext cx="10504770" cy="5544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rgbClr val="121D46"/>
                </a:solidFill>
                <a:latin typeface="Poppins Bold" panose="00000800000000000000" pitchFamily="2" charset="-18"/>
                <a:ea typeface="+mj-ea"/>
                <a:cs typeface="Poppins Bold" panose="00000800000000000000" pitchFamily="2" charset="-18"/>
              </a:defRPr>
            </a:lvl1pPr>
          </a:lstStyle>
          <a:p>
            <a:r>
              <a:rPr lang="hu-HU" b="1" dirty="0" err="1">
                <a:latin typeface="+mj-lt"/>
              </a:rPr>
              <a:t>Opioid</a:t>
            </a:r>
            <a:r>
              <a:rPr lang="hu-HU" b="1" dirty="0">
                <a:latin typeface="+mj-lt"/>
              </a:rPr>
              <a:t> indukálta </a:t>
            </a:r>
            <a:r>
              <a:rPr lang="hu-HU" b="1" dirty="0" err="1">
                <a:latin typeface="+mj-lt"/>
              </a:rPr>
              <a:t>hiperalgézia</a:t>
            </a:r>
            <a:endParaRPr lang="hu-HU" b="1" dirty="0">
              <a:latin typeface="+mj-lt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121769" y="3781406"/>
            <a:ext cx="72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666892" y="2127738"/>
            <a:ext cx="1494693" cy="43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artalom helye 2"/>
          <p:cNvSpPr txBox="1">
            <a:spLocks/>
          </p:cNvSpPr>
          <p:nvPr/>
        </p:nvSpPr>
        <p:spPr>
          <a:xfrm>
            <a:off x="805077" y="857055"/>
            <a:ext cx="10515600" cy="56775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  <a:p>
            <a:r>
              <a:rPr lang="hu-HU" altLang="hu-HU" sz="3500" dirty="0" err="1">
                <a:solidFill>
                  <a:srgbClr val="C00000"/>
                </a:solidFill>
              </a:rPr>
              <a:t>NMDA</a:t>
            </a:r>
            <a:r>
              <a:rPr lang="hu-HU" altLang="hu-HU" sz="3500" dirty="0">
                <a:solidFill>
                  <a:srgbClr val="C00000"/>
                </a:solidFill>
              </a:rPr>
              <a:t> receptor aktiváció</a:t>
            </a:r>
          </a:p>
          <a:p>
            <a:endParaRPr lang="hu-HU" altLang="hu-HU" sz="3500" dirty="0">
              <a:solidFill>
                <a:srgbClr val="C00000"/>
              </a:solidFill>
            </a:endParaRPr>
          </a:p>
          <a:p>
            <a:r>
              <a:rPr lang="hu-HU" altLang="hu-HU" sz="3500" dirty="0" err="1">
                <a:solidFill>
                  <a:srgbClr val="C00000"/>
                </a:solidFill>
              </a:rPr>
              <a:t>Glutamáterg</a:t>
            </a:r>
            <a:r>
              <a:rPr lang="hu-HU" altLang="hu-HU" sz="3500" dirty="0">
                <a:solidFill>
                  <a:srgbClr val="C00000"/>
                </a:solidFill>
              </a:rPr>
              <a:t> transzport rendszer kóros gátlás </a:t>
            </a:r>
          </a:p>
          <a:p>
            <a:endParaRPr lang="hu-HU" altLang="hu-HU" sz="3500" dirty="0"/>
          </a:p>
          <a:p>
            <a:r>
              <a:rPr lang="hu-HU" altLang="hu-HU" sz="3500" dirty="0" err="1"/>
              <a:t>Kálcium</a:t>
            </a:r>
            <a:r>
              <a:rPr lang="hu-HU" altLang="hu-HU" sz="3500" dirty="0"/>
              <a:t> </a:t>
            </a:r>
            <a:r>
              <a:rPr lang="hu-HU" altLang="hu-HU" sz="3500" dirty="0" err="1"/>
              <a:t>mediálta</a:t>
            </a:r>
            <a:r>
              <a:rPr lang="hu-HU" altLang="hu-HU" sz="3500" dirty="0"/>
              <a:t> </a:t>
            </a:r>
            <a:r>
              <a:rPr lang="hu-HU" altLang="hu-HU" sz="3500" dirty="0" err="1"/>
              <a:t>Protein-kináz</a:t>
            </a:r>
            <a:r>
              <a:rPr lang="hu-HU" altLang="hu-HU" sz="3500" dirty="0"/>
              <a:t> C </a:t>
            </a:r>
            <a:r>
              <a:rPr lang="hu-HU" altLang="hu-HU" sz="3500" dirty="0" smtClean="0"/>
              <a:t>diszfunkció</a:t>
            </a:r>
          </a:p>
          <a:p>
            <a:endParaRPr lang="hu-HU" altLang="hu-HU" sz="3500" dirty="0"/>
          </a:p>
          <a:p>
            <a:r>
              <a:rPr lang="hu-HU" sz="3500" dirty="0"/>
              <a:t>Hosszantartó morfin alkalmazása </a:t>
            </a:r>
            <a:r>
              <a:rPr lang="hu-HU" sz="3500" dirty="0" err="1"/>
              <a:t>neurotoxikus</a:t>
            </a:r>
            <a:r>
              <a:rPr lang="hu-HU" sz="3500" dirty="0"/>
              <a:t> az </a:t>
            </a:r>
            <a:r>
              <a:rPr lang="hu-HU" sz="3500" dirty="0" err="1"/>
              <a:t>NMDA</a:t>
            </a:r>
            <a:r>
              <a:rPr lang="hu-HU" sz="3500" dirty="0"/>
              <a:t> receptor </a:t>
            </a:r>
            <a:r>
              <a:rPr lang="hu-HU" sz="3500" dirty="0" err="1"/>
              <a:t>mediálta</a:t>
            </a:r>
            <a:r>
              <a:rPr lang="hu-HU" sz="3500" dirty="0"/>
              <a:t> </a:t>
            </a:r>
            <a:r>
              <a:rPr lang="hu-HU" sz="3500" dirty="0" err="1"/>
              <a:t>apopotikus</a:t>
            </a:r>
            <a:r>
              <a:rPr lang="hu-HU" sz="3500" dirty="0"/>
              <a:t> folyamatok során a gerincvelői hátsó szarvban </a:t>
            </a:r>
          </a:p>
          <a:p>
            <a:endParaRPr lang="hu-HU" sz="3500" dirty="0"/>
          </a:p>
          <a:p>
            <a:r>
              <a:rPr lang="hu-HU" altLang="hu-HU" sz="3500" dirty="0"/>
              <a:t>A </a:t>
            </a:r>
            <a:r>
              <a:rPr lang="hu-HU" altLang="hu-HU" sz="3500" dirty="0">
                <a:solidFill>
                  <a:srgbClr val="C00000"/>
                </a:solidFill>
              </a:rPr>
              <a:t>gerincvelői </a:t>
            </a:r>
            <a:r>
              <a:rPr lang="hu-HU" altLang="hu-HU" sz="3500" dirty="0" err="1">
                <a:solidFill>
                  <a:srgbClr val="C00000"/>
                </a:solidFill>
              </a:rPr>
              <a:t>nociceptív</a:t>
            </a:r>
            <a:r>
              <a:rPr lang="hu-HU" altLang="hu-HU" sz="3500" dirty="0">
                <a:solidFill>
                  <a:srgbClr val="C00000"/>
                </a:solidFill>
              </a:rPr>
              <a:t> C-rostok</a:t>
            </a:r>
            <a:r>
              <a:rPr lang="hu-HU" altLang="hu-HU" sz="3500" dirty="0"/>
              <a:t> és a </a:t>
            </a:r>
            <a:r>
              <a:rPr lang="hu-HU" altLang="hu-HU" sz="3500" dirty="0" smtClean="0"/>
              <a:t>központi idegrendszeri neuronok </a:t>
            </a:r>
            <a:r>
              <a:rPr lang="hu-HU" altLang="hu-HU" sz="3500" dirty="0"/>
              <a:t>közötti hosszas aktiváció</a:t>
            </a:r>
            <a:endParaRPr lang="hu-HU" sz="350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528560" y="6452071"/>
            <a:ext cx="3663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i="1" dirty="0">
                <a:solidFill>
                  <a:srgbClr val="C00000"/>
                </a:solidFill>
              </a:rPr>
              <a:t>Marion Lee</a:t>
            </a:r>
            <a:r>
              <a:rPr lang="hu-HU" i="1" dirty="0">
                <a:solidFill>
                  <a:srgbClr val="C00000"/>
                </a:solidFill>
              </a:rPr>
              <a:t> et </a:t>
            </a:r>
            <a:r>
              <a:rPr lang="hu-HU" i="1" dirty="0" err="1">
                <a:solidFill>
                  <a:srgbClr val="C00000"/>
                </a:solidFill>
              </a:rPr>
              <a:t>al</a:t>
            </a:r>
            <a:r>
              <a:rPr lang="hu-HU" i="1" dirty="0">
                <a:solidFill>
                  <a:srgbClr val="C00000"/>
                </a:solidFill>
              </a:rPr>
              <a:t>: </a:t>
            </a:r>
            <a:r>
              <a:rPr lang="en-US" i="1" dirty="0">
                <a:solidFill>
                  <a:srgbClr val="C00000"/>
                </a:solidFill>
              </a:rPr>
              <a:t>Pain Physician 2011</a:t>
            </a:r>
            <a:endParaRPr lang="en-US" altLang="hu-H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8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1"/>
          <p:cNvSpPr txBox="1">
            <a:spLocks/>
          </p:cNvSpPr>
          <p:nvPr/>
        </p:nvSpPr>
        <p:spPr>
          <a:xfrm>
            <a:off x="0" y="146004"/>
            <a:ext cx="10504770" cy="5544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rgbClr val="121D46"/>
                </a:solidFill>
                <a:latin typeface="Poppins Bold" panose="00000800000000000000" pitchFamily="2" charset="-18"/>
                <a:ea typeface="+mj-ea"/>
                <a:cs typeface="Poppins Bold" panose="00000800000000000000" pitchFamily="2" charset="-18"/>
              </a:defRPr>
            </a:lvl1pPr>
          </a:lstStyle>
          <a:p>
            <a:r>
              <a:rPr lang="hu-HU" b="1" dirty="0" err="1">
                <a:latin typeface="+mj-lt"/>
              </a:rPr>
              <a:t>Opioid</a:t>
            </a:r>
            <a:r>
              <a:rPr lang="hu-HU" b="1" dirty="0">
                <a:latin typeface="+mj-lt"/>
              </a:rPr>
              <a:t> indukálta </a:t>
            </a:r>
            <a:r>
              <a:rPr lang="hu-HU" b="1" dirty="0" err="1">
                <a:latin typeface="+mj-lt"/>
              </a:rPr>
              <a:t>hiperalgézia</a:t>
            </a:r>
            <a:endParaRPr lang="hu-HU" b="1" dirty="0">
              <a:latin typeface="+mj-lt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121769" y="3781406"/>
            <a:ext cx="72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666892" y="2127738"/>
            <a:ext cx="1494693" cy="43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0" y="821180"/>
            <a:ext cx="5029008" cy="176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églalap 7"/>
          <p:cNvSpPr>
            <a:spLocks noChangeArrowheads="1"/>
          </p:cNvSpPr>
          <p:nvPr/>
        </p:nvSpPr>
        <p:spPr bwMode="auto">
          <a:xfrm>
            <a:off x="8034550" y="6433144"/>
            <a:ext cx="4157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u-HU" altLang="hu-HU" sz="2000" dirty="0" err="1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  <a:t>Mauermann</a:t>
            </a:r>
            <a:r>
              <a:rPr lang="hu-HU" altLang="hu-HU" sz="2000" dirty="0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  <a:t> E et </a:t>
            </a:r>
            <a:r>
              <a:rPr lang="hu-HU" altLang="hu-HU" sz="2000" dirty="0" err="1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  <a:t>al</a:t>
            </a:r>
            <a:r>
              <a:rPr lang="hu-HU" altLang="hu-HU" sz="2000" dirty="0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  <a:t>: </a:t>
            </a:r>
            <a:r>
              <a:rPr lang="en-US" altLang="hu-HU" sz="2000" dirty="0" err="1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  <a:t>Anesthes</a:t>
            </a:r>
            <a:r>
              <a:rPr lang="hu-HU" altLang="hu-HU" sz="2000" dirty="0" err="1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  <a:t>iol</a:t>
            </a:r>
            <a:r>
              <a:rPr lang="hu-HU" altLang="hu-HU" sz="2000" dirty="0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  <a:t>,</a:t>
            </a:r>
            <a:r>
              <a:rPr lang="en-US" altLang="hu-HU" sz="2000" dirty="0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  <a:t> 2016</a:t>
            </a:r>
            <a:endParaRPr lang="hu-HU" altLang="hu-HU" sz="2000" dirty="0">
              <a:solidFill>
                <a:srgbClr val="000000"/>
              </a:solidFill>
              <a:cs typeface="Arial" pitchFamily="34" charset="0"/>
              <a:sym typeface="Wingdings" pitchFamily="2" charset="2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0" y="2528829"/>
            <a:ext cx="7969300" cy="219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99" y="4833441"/>
            <a:ext cx="7836805" cy="218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New pictur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48" y="1371317"/>
            <a:ext cx="4463029" cy="119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Szövegdoboz 2"/>
          <p:cNvSpPr txBox="1">
            <a:spLocks noChangeArrowheads="1"/>
          </p:cNvSpPr>
          <p:nvPr/>
        </p:nvSpPr>
        <p:spPr bwMode="auto">
          <a:xfrm>
            <a:off x="5778293" y="1035763"/>
            <a:ext cx="2644118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 sz="1633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21 férfi, életkorátlag: 27 év</a:t>
            </a:r>
            <a:endParaRPr lang="hu-HU" sz="1633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1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1"/>
          <p:cNvSpPr txBox="1">
            <a:spLocks/>
          </p:cNvSpPr>
          <p:nvPr/>
        </p:nvSpPr>
        <p:spPr>
          <a:xfrm>
            <a:off x="0" y="146004"/>
            <a:ext cx="10504770" cy="5544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rgbClr val="121D46"/>
                </a:solidFill>
                <a:latin typeface="Poppins Bold" panose="00000800000000000000" pitchFamily="2" charset="-18"/>
                <a:ea typeface="+mj-ea"/>
                <a:cs typeface="Poppins Bold" panose="00000800000000000000" pitchFamily="2" charset="-18"/>
              </a:defRPr>
            </a:lvl1pPr>
          </a:lstStyle>
          <a:p>
            <a:r>
              <a:rPr lang="hu-HU" b="1" dirty="0" err="1">
                <a:latin typeface="+mj-lt"/>
              </a:rPr>
              <a:t>Opioid</a:t>
            </a:r>
            <a:r>
              <a:rPr lang="hu-HU" b="1" dirty="0">
                <a:latin typeface="+mj-lt"/>
              </a:rPr>
              <a:t> indukálta </a:t>
            </a:r>
            <a:r>
              <a:rPr lang="hu-HU" b="1" dirty="0" err="1">
                <a:latin typeface="+mj-lt"/>
              </a:rPr>
              <a:t>hiperalgézia</a:t>
            </a:r>
            <a:endParaRPr lang="hu-HU" b="1" dirty="0">
              <a:latin typeface="+mj-lt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121769" y="3781406"/>
            <a:ext cx="72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666892" y="2127738"/>
            <a:ext cx="1494693" cy="43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0" y="821180"/>
            <a:ext cx="5029008" cy="176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églalap 7"/>
          <p:cNvSpPr>
            <a:spLocks noChangeArrowheads="1"/>
          </p:cNvSpPr>
          <p:nvPr/>
        </p:nvSpPr>
        <p:spPr bwMode="auto">
          <a:xfrm>
            <a:off x="8034550" y="6457890"/>
            <a:ext cx="4157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u-HU" altLang="hu-HU" sz="2000" dirty="0" err="1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  <a:t>Mauermann</a:t>
            </a:r>
            <a:r>
              <a:rPr lang="hu-HU" altLang="hu-HU" sz="2000" dirty="0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  <a:t> E et </a:t>
            </a:r>
            <a:r>
              <a:rPr lang="hu-HU" altLang="hu-HU" sz="2000" dirty="0" err="1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  <a:t>al</a:t>
            </a:r>
            <a:r>
              <a:rPr lang="hu-HU" altLang="hu-HU" sz="2000" dirty="0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  <a:t>: </a:t>
            </a:r>
            <a:r>
              <a:rPr lang="en-US" altLang="hu-HU" sz="2000" dirty="0" err="1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  <a:t>Anesthes</a:t>
            </a:r>
            <a:r>
              <a:rPr lang="hu-HU" altLang="hu-HU" sz="2000" dirty="0" err="1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  <a:t>iol</a:t>
            </a:r>
            <a:r>
              <a:rPr lang="hu-HU" altLang="hu-HU" sz="2000" dirty="0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  <a:t>,</a:t>
            </a:r>
            <a:r>
              <a:rPr lang="en-US" altLang="hu-HU" sz="2000" dirty="0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  <a:t> 2016</a:t>
            </a:r>
            <a:endParaRPr lang="hu-HU" altLang="hu-HU" sz="2000" dirty="0">
              <a:solidFill>
                <a:srgbClr val="000000"/>
              </a:solidFill>
              <a:cs typeface="Arial" pitchFamily="34" charset="0"/>
              <a:sym typeface="Wingdings" pitchFamily="2" charset="2"/>
            </a:endParaRPr>
          </a:p>
        </p:txBody>
      </p:sp>
      <p:pic>
        <p:nvPicPr>
          <p:cNvPr id="15" name="New pictur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48" y="1371317"/>
            <a:ext cx="4463029" cy="119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Szövegdoboz 2"/>
          <p:cNvSpPr txBox="1">
            <a:spLocks noChangeArrowheads="1"/>
          </p:cNvSpPr>
          <p:nvPr/>
        </p:nvSpPr>
        <p:spPr bwMode="auto">
          <a:xfrm>
            <a:off x="5778293" y="1035763"/>
            <a:ext cx="2644118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 sz="1633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21 férfi, életkorátlag: 27 év</a:t>
            </a:r>
            <a:endParaRPr lang="hu-HU" sz="1633">
              <a:solidFill>
                <a:srgbClr val="FF0000"/>
              </a:solidFill>
            </a:endParaRPr>
          </a:p>
        </p:txBody>
      </p:sp>
      <p:sp>
        <p:nvSpPr>
          <p:cNvPr id="11" name="Tartalom helye 2"/>
          <p:cNvSpPr txBox="1">
            <a:spLocks/>
          </p:cNvSpPr>
          <p:nvPr/>
        </p:nvSpPr>
        <p:spPr>
          <a:xfrm>
            <a:off x="127140" y="2127739"/>
            <a:ext cx="10515600" cy="46412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  <a:p>
            <a:pPr>
              <a:lnSpc>
                <a:spcPct val="150000"/>
              </a:lnSpc>
            </a:pPr>
            <a:r>
              <a:rPr lang="hu-HU" altLang="hu-HU" dirty="0"/>
              <a:t>Az egy órás, 10 </a:t>
            </a:r>
            <a:r>
              <a:rPr lang="hu-HU" altLang="hu-HU" dirty="0" err="1"/>
              <a:t>µg</a:t>
            </a:r>
            <a:r>
              <a:rPr lang="hu-HU" altLang="hu-HU" dirty="0"/>
              <a:t>/</a:t>
            </a:r>
            <a:r>
              <a:rPr lang="hu-HU" altLang="hu-HU" dirty="0" err="1"/>
              <a:t>ttkg</a:t>
            </a:r>
            <a:r>
              <a:rPr lang="hu-HU" altLang="hu-HU" dirty="0"/>
              <a:t> </a:t>
            </a:r>
            <a:r>
              <a:rPr lang="hu-HU" altLang="hu-HU" dirty="0" err="1"/>
              <a:t>iv</a:t>
            </a:r>
            <a:r>
              <a:rPr lang="hu-HU" altLang="hu-HU" dirty="0"/>
              <a:t>. </a:t>
            </a:r>
            <a:r>
              <a:rPr lang="hu-HU" altLang="hu-HU" dirty="0" err="1"/>
              <a:t>fentanyl</a:t>
            </a:r>
            <a:r>
              <a:rPr lang="hu-HU" altLang="hu-HU" dirty="0"/>
              <a:t> - 4-6 órával később emelte a hideg fájdalomküszöböt, de</a:t>
            </a:r>
          </a:p>
          <a:p>
            <a:pPr>
              <a:lnSpc>
                <a:spcPct val="150000"/>
              </a:lnSpc>
            </a:pPr>
            <a:r>
              <a:rPr lang="hu-HU" altLang="hu-HU" dirty="0"/>
              <a:t> - jelentősen növelte az elektromos áram okozta </a:t>
            </a:r>
            <a:r>
              <a:rPr lang="hu-HU" altLang="hu-HU" dirty="0" err="1"/>
              <a:t>hiperalgéziát</a:t>
            </a:r>
            <a:endParaRPr lang="hu-HU" altLang="hu-HU" dirty="0"/>
          </a:p>
          <a:p>
            <a:pPr>
              <a:lnSpc>
                <a:spcPct val="150000"/>
              </a:lnSpc>
            </a:pPr>
            <a:r>
              <a:rPr lang="hu-HU" altLang="hu-HU" dirty="0"/>
              <a:t>A </a:t>
            </a:r>
            <a:r>
              <a:rPr lang="hu-HU" altLang="hu-HU" dirty="0" err="1"/>
              <a:t>remifentanil</a:t>
            </a:r>
            <a:r>
              <a:rPr lang="hu-HU" altLang="hu-HU" dirty="0"/>
              <a:t>, </a:t>
            </a:r>
            <a:r>
              <a:rPr lang="hu-HU" altLang="hu-HU" dirty="0" err="1"/>
              <a:t>sufentanil</a:t>
            </a:r>
            <a:r>
              <a:rPr lang="hu-HU" altLang="hu-HU" dirty="0"/>
              <a:t> is </a:t>
            </a:r>
            <a:r>
              <a:rPr lang="hu-HU" altLang="hu-HU" dirty="0" err="1"/>
              <a:t>hiperalgéziát</a:t>
            </a:r>
            <a:r>
              <a:rPr lang="hu-HU" altLang="hu-HU" dirty="0"/>
              <a:t> okoz!</a:t>
            </a:r>
          </a:p>
        </p:txBody>
      </p:sp>
    </p:spTree>
    <p:extLst>
      <p:ext uri="{BB962C8B-B14F-4D97-AF65-F5344CB8AC3E}">
        <p14:creationId xmlns:p14="http://schemas.microsoft.com/office/powerpoint/2010/main" val="317392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5509</TotalTime>
  <Words>772</Words>
  <Application>Microsoft Office PowerPoint</Application>
  <PresentationFormat>Szélesvásznú</PresentationFormat>
  <Paragraphs>221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DejaVu Sans</vt:lpstr>
      <vt:lpstr>Poppins Bold</vt:lpstr>
      <vt:lpstr>Poppins regular</vt:lpstr>
      <vt:lpstr>Poppins regular</vt:lpstr>
      <vt:lpstr>Wingdings</vt:lpstr>
      <vt:lpstr>Office-téma</vt:lpstr>
      <vt:lpstr>Opiátok szerepe az anesztéziában</vt:lpstr>
      <vt:lpstr>PowerPoint bemutató</vt:lpstr>
      <vt:lpstr>Adekvát anesztézia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</dc:creator>
  <cp:lastModifiedBy>f</cp:lastModifiedBy>
  <cp:revision>139</cp:revision>
  <dcterms:created xsi:type="dcterms:W3CDTF">2023-09-23T08:56:41Z</dcterms:created>
  <dcterms:modified xsi:type="dcterms:W3CDTF">2023-09-29T06:50:16Z</dcterms:modified>
</cp:coreProperties>
</file>