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1" r:id="rId4"/>
    <p:sldId id="291" r:id="rId5"/>
    <p:sldId id="290" r:id="rId6"/>
    <p:sldId id="294" r:id="rId7"/>
    <p:sldId id="276" r:id="rId8"/>
    <p:sldId id="297" r:id="rId9"/>
    <p:sldId id="278" r:id="rId10"/>
    <p:sldId id="302" r:id="rId11"/>
    <p:sldId id="298" r:id="rId12"/>
    <p:sldId id="299" r:id="rId13"/>
    <p:sldId id="303" r:id="rId14"/>
    <p:sldId id="300" r:id="rId15"/>
    <p:sldId id="296" r:id="rId16"/>
    <p:sldId id="270" r:id="rId17"/>
    <p:sldId id="272" r:id="rId18"/>
    <p:sldId id="274" r:id="rId19"/>
    <p:sldId id="275" r:id="rId20"/>
    <p:sldId id="292" r:id="rId21"/>
    <p:sldId id="279" r:id="rId22"/>
    <p:sldId id="306" r:id="rId23"/>
    <p:sldId id="277" r:id="rId24"/>
    <p:sldId id="301" r:id="rId25"/>
    <p:sldId id="280" r:id="rId26"/>
    <p:sldId id="281" r:id="rId27"/>
    <p:sldId id="282" r:id="rId28"/>
    <p:sldId id="284" r:id="rId29"/>
    <p:sldId id="285" r:id="rId30"/>
    <p:sldId id="286" r:id="rId31"/>
    <p:sldId id="305" r:id="rId32"/>
    <p:sldId id="287" r:id="rId33"/>
    <p:sldId id="288" r:id="rId34"/>
    <p:sldId id="304" r:id="rId35"/>
    <p:sldId id="269" r:id="rId36"/>
  </p:sldIdLst>
  <p:sldSz cx="12192000" cy="6858000"/>
  <p:notesSz cx="6858000" cy="9144000"/>
  <p:embeddedFontLst>
    <p:embeddedFont>
      <p:font typeface="Poppins" panose="020B0604020202020204" charset="-18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qhiCRY/6wb6mRhbm6ftrzu/VM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EC794D-73B7-419E-A1E4-86AEB77DFF82}">
  <a:tblStyle styleId="{A9EC794D-73B7-419E-A1E4-86AEB77DFF8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5654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106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hu-HU" dirty="0" smtClean="0"/>
              <a:t>A pajzsmirigy műtétek az</a:t>
            </a:r>
            <a:r>
              <a:rPr lang="hu-HU" baseline="0" dirty="0" smtClean="0"/>
              <a:t> egyik leggyakrabban végzett endokrin sebészeti beavatkozás. Az Amerikai Egyesült Államokban egyedül mintegy 118.000 – 166.000 beteget operálnak valamilyen </a:t>
            </a:r>
            <a:r>
              <a:rPr lang="hu-HU" baseline="0" dirty="0" err="1" smtClean="0"/>
              <a:t>benignus</a:t>
            </a:r>
            <a:r>
              <a:rPr lang="hu-HU" baseline="0" dirty="0" smtClean="0"/>
              <a:t> vagy </a:t>
            </a:r>
            <a:r>
              <a:rPr lang="hu-HU" baseline="0" dirty="0" err="1" smtClean="0"/>
              <a:t>malignus</a:t>
            </a:r>
            <a:r>
              <a:rPr lang="hu-HU" baseline="0" dirty="0" smtClean="0"/>
              <a:t> pajzsmirigy betegség </a:t>
            </a:r>
            <a:r>
              <a:rPr lang="hu-HU" baseline="0" dirty="0" smtClean="0"/>
              <a:t>kapcsán</a:t>
            </a:r>
          </a:p>
          <a:p>
            <a:pPr marL="158750" indent="0">
              <a:buNone/>
            </a:pPr>
            <a:r>
              <a:rPr lang="hu-HU" baseline="0" dirty="0" smtClean="0"/>
              <a:t>A </a:t>
            </a:r>
            <a:r>
              <a:rPr lang="hu-HU" baseline="0" dirty="0" smtClean="0"/>
              <a:t>műtét alapjául a </a:t>
            </a:r>
            <a:r>
              <a:rPr lang="hu-HU" baseline="0" dirty="0" err="1" smtClean="0"/>
              <a:t>Basedow</a:t>
            </a:r>
            <a:r>
              <a:rPr lang="hu-HU" baseline="0" dirty="0" smtClean="0"/>
              <a:t>/</a:t>
            </a:r>
            <a:r>
              <a:rPr lang="hu-HU" baseline="0" dirty="0" err="1" smtClean="0"/>
              <a:t>Graves</a:t>
            </a:r>
            <a:r>
              <a:rPr lang="hu-HU" baseline="0" dirty="0" smtClean="0"/>
              <a:t> betegség, obstrukciót okozó vagy </a:t>
            </a:r>
            <a:r>
              <a:rPr lang="hu-HU" baseline="0" dirty="0" err="1" smtClean="0"/>
              <a:t>substernalis</a:t>
            </a:r>
            <a:r>
              <a:rPr lang="hu-HU" baseline="0" dirty="0" smtClean="0"/>
              <a:t> strúma, </a:t>
            </a:r>
            <a:r>
              <a:rPr lang="hu-HU" baseline="0" dirty="0" err="1" smtClean="0"/>
              <a:t>thyreotoxicosis</a:t>
            </a:r>
            <a:r>
              <a:rPr lang="hu-HU" baseline="0" dirty="0" smtClean="0"/>
              <a:t> vagy valamilyen </a:t>
            </a:r>
            <a:r>
              <a:rPr lang="hu-HU" baseline="0" dirty="0" err="1" smtClean="0"/>
              <a:t>tumorsebészeti</a:t>
            </a:r>
            <a:r>
              <a:rPr lang="hu-HU" baseline="0" dirty="0" smtClean="0"/>
              <a:t> beavatkozás </a:t>
            </a:r>
            <a:r>
              <a:rPr lang="hu-HU" baseline="0" dirty="0" smtClean="0"/>
              <a:t>szerepelnek.</a:t>
            </a:r>
          </a:p>
          <a:p>
            <a:pPr marL="158750" indent="0">
              <a:buNone/>
            </a:pPr>
            <a:r>
              <a:rPr lang="hu-HU" baseline="0" dirty="0" smtClean="0"/>
              <a:t>Sebészeti </a:t>
            </a:r>
            <a:r>
              <a:rPr lang="hu-HU" baseline="0" dirty="0" smtClean="0"/>
              <a:t>szempontból </a:t>
            </a:r>
            <a:r>
              <a:rPr lang="hu-HU" sz="1200" dirty="0" err="1" smtClean="0"/>
              <a:t>hemithyroidectomia</a:t>
            </a:r>
            <a:r>
              <a:rPr lang="hu-HU" sz="1200" dirty="0" smtClean="0"/>
              <a:t>, </a:t>
            </a:r>
            <a:r>
              <a:rPr lang="hu-HU" sz="1200" dirty="0" err="1" smtClean="0"/>
              <a:t>subtotalis-</a:t>
            </a:r>
            <a:r>
              <a:rPr lang="hu-HU" sz="1200" dirty="0" smtClean="0"/>
              <a:t>, részleges-, </a:t>
            </a:r>
            <a:r>
              <a:rPr lang="hu-HU" sz="1200" dirty="0" err="1" smtClean="0"/>
              <a:t>near</a:t>
            </a:r>
            <a:r>
              <a:rPr lang="hu-HU" sz="1200" dirty="0" smtClean="0"/>
              <a:t> </a:t>
            </a:r>
            <a:r>
              <a:rPr lang="hu-HU" sz="1200" dirty="0" err="1" smtClean="0"/>
              <a:t>total</a:t>
            </a:r>
            <a:r>
              <a:rPr lang="hu-HU" sz="1200" dirty="0" smtClean="0"/>
              <a:t> </a:t>
            </a:r>
            <a:r>
              <a:rPr lang="hu-HU" sz="1200" dirty="0" err="1" smtClean="0"/>
              <a:t>thyroidectomia</a:t>
            </a:r>
            <a:r>
              <a:rPr lang="hu-HU" sz="1200" dirty="0" smtClean="0"/>
              <a:t>, </a:t>
            </a:r>
            <a:r>
              <a:rPr lang="hu-HU" sz="1200" dirty="0" err="1" smtClean="0"/>
              <a:t>total</a:t>
            </a:r>
            <a:r>
              <a:rPr lang="hu-HU" sz="1200" dirty="0" smtClean="0"/>
              <a:t> </a:t>
            </a:r>
            <a:r>
              <a:rPr lang="hu-HU" sz="1200" dirty="0" err="1" smtClean="0"/>
              <a:t>thyroidectomia</a:t>
            </a:r>
            <a:r>
              <a:rPr lang="hu-HU" sz="1200" dirty="0" smtClean="0"/>
              <a:t>, </a:t>
            </a:r>
            <a:r>
              <a:rPr lang="hu-HU" sz="1200" dirty="0" err="1" smtClean="0"/>
              <a:t>Hartley-Dunhill</a:t>
            </a:r>
            <a:r>
              <a:rPr lang="hu-HU" sz="1200" dirty="0" smtClean="0"/>
              <a:t> műtét szerepelhetnek.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95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Diakép hely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15950" lvl="1" indent="0" algn="just">
              <a:buNone/>
            </a:pPr>
            <a:r>
              <a:rPr lang="hu-HU" dirty="0" smtClean="0"/>
              <a:t>Az</a:t>
            </a:r>
            <a:r>
              <a:rPr lang="hu-HU" baseline="0" dirty="0" smtClean="0"/>
              <a:t> </a:t>
            </a:r>
            <a:r>
              <a:rPr lang="hu-HU" baseline="0" dirty="0" smtClean="0"/>
              <a:t>Amerikai </a:t>
            </a:r>
            <a:r>
              <a:rPr lang="hu-HU" baseline="0" dirty="0" err="1" smtClean="0"/>
              <a:t>Fej-Nyak</a:t>
            </a:r>
            <a:r>
              <a:rPr lang="hu-HU" baseline="0" dirty="0" smtClean="0"/>
              <a:t> Sebészeti Társaság legutóbbi, 2016-os, ajánlása alapján a hangszalag vizsgálata ajánlott, műtéti típustól függetlenül:</a:t>
            </a:r>
          </a:p>
          <a:p>
            <a:pPr lvl="1" algn="just"/>
            <a:r>
              <a:rPr lang="hu-HU" sz="2200" dirty="0" smtClean="0"/>
              <a:t>rekedtség vagy a hangszín megváltozása,</a:t>
            </a:r>
          </a:p>
          <a:p>
            <a:pPr lvl="1" algn="just"/>
            <a:r>
              <a:rPr lang="hu-HU" sz="2200" dirty="0" smtClean="0"/>
              <a:t>nyaki és/vagy </a:t>
            </a:r>
            <a:r>
              <a:rPr lang="hu-HU" sz="2200" dirty="0" err="1" smtClean="0"/>
              <a:t>mediastinalis</a:t>
            </a:r>
            <a:r>
              <a:rPr lang="hu-HU" sz="2200" dirty="0" smtClean="0"/>
              <a:t> műtét az anamnézisben,</a:t>
            </a:r>
          </a:p>
          <a:p>
            <a:pPr lvl="1" algn="just"/>
            <a:r>
              <a:rPr lang="hu-HU" sz="2200" dirty="0" smtClean="0"/>
              <a:t>pajzsmirigyen kívüli </a:t>
            </a:r>
            <a:r>
              <a:rPr lang="hu-HU" sz="2200" dirty="0" err="1" smtClean="0"/>
              <a:t>posterior</a:t>
            </a:r>
            <a:r>
              <a:rPr lang="hu-HU" sz="2200" dirty="0" smtClean="0"/>
              <a:t> irányú tumor terjedés,</a:t>
            </a:r>
          </a:p>
          <a:p>
            <a:pPr lvl="1" algn="just"/>
            <a:r>
              <a:rPr lang="hu-HU" sz="2200" dirty="0" smtClean="0"/>
              <a:t>centrális </a:t>
            </a:r>
            <a:r>
              <a:rPr lang="hu-HU" sz="2200" dirty="0" err="1" smtClean="0"/>
              <a:t>compartmentben</a:t>
            </a:r>
            <a:r>
              <a:rPr lang="hu-HU" sz="2200" dirty="0" smtClean="0"/>
              <a:t> vagy a </a:t>
            </a:r>
            <a:r>
              <a:rPr lang="hu-HU" sz="2200" dirty="0" err="1" smtClean="0"/>
              <a:t>jugularis</a:t>
            </a:r>
            <a:r>
              <a:rPr lang="hu-HU" sz="2200" dirty="0" smtClean="0"/>
              <a:t> nyirokcsomó láncolatában terjedelmes nyirokcsomó szaporulat esetén.</a:t>
            </a:r>
          </a:p>
        </p:txBody>
      </p:sp>
      <p:sp>
        <p:nvSpPr>
          <p:cNvPr id="16387" name="Dia számának hely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7F1197-1AA2-4EB6-BA57-6185E9D55449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427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iakép hely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 indent="0">
              <a:spcBef>
                <a:spcPct val="0"/>
              </a:spcBef>
              <a:buNone/>
            </a:pPr>
            <a:r>
              <a:rPr lang="hu-HU" dirty="0" smtClean="0"/>
              <a:t>Az</a:t>
            </a:r>
            <a:r>
              <a:rPr lang="hu-HU" baseline="0" dirty="0" smtClean="0"/>
              <a:t> idegsérülésre </a:t>
            </a:r>
            <a:r>
              <a:rPr lang="hu-HU" baseline="0" dirty="0" err="1" smtClean="0"/>
              <a:t>predisponáló</a:t>
            </a:r>
            <a:r>
              <a:rPr lang="hu-HU" baseline="0" dirty="0" smtClean="0"/>
              <a:t> tényezők között magával a műtéttel összefüggő okok, </a:t>
            </a:r>
            <a:r>
              <a:rPr lang="hu-HU" baseline="0" dirty="0" err="1" smtClean="0"/>
              <a:t>kiterjeszett</a:t>
            </a:r>
            <a:r>
              <a:rPr lang="hu-HU" baseline="0" dirty="0" smtClean="0"/>
              <a:t> műtét, </a:t>
            </a:r>
            <a:r>
              <a:rPr lang="hu-HU" baseline="0" dirty="0" err="1" smtClean="0"/>
              <a:t>reoperációk</a:t>
            </a:r>
            <a:r>
              <a:rPr lang="hu-HU" baseline="0" dirty="0" smtClean="0"/>
              <a:t> vagy vérzéses szövődmények szerepelnek. Ugyancsak idegsérüléshez vezethetnek olyan </a:t>
            </a:r>
            <a:r>
              <a:rPr lang="hu-HU" baseline="0" dirty="0" err="1" smtClean="0"/>
              <a:t>anatomiai</a:t>
            </a:r>
            <a:r>
              <a:rPr lang="hu-HU" baseline="0" dirty="0" smtClean="0"/>
              <a:t> okok, mint a korábbi nyaki sugárkezelés vagy az ideg lefutásának variánsai. </a:t>
            </a:r>
          </a:p>
          <a:p>
            <a:pPr marL="158750" indent="0">
              <a:spcBef>
                <a:spcPct val="0"/>
              </a:spcBef>
              <a:buNone/>
            </a:pPr>
            <a:r>
              <a:rPr lang="hu-HU" baseline="0" dirty="0" smtClean="0"/>
              <a:t>Irodalmi források </a:t>
            </a:r>
            <a:r>
              <a:rPr lang="hu-HU" baseline="0" dirty="0" err="1" smtClean="0"/>
              <a:t>predisponáló</a:t>
            </a:r>
            <a:r>
              <a:rPr lang="hu-HU" baseline="0" dirty="0" smtClean="0"/>
              <a:t> tényezőként említik meg a kevesebb gyakorlattal bíró operatőrt is, mint lehetséges forrást.</a:t>
            </a:r>
          </a:p>
        </p:txBody>
      </p:sp>
      <p:sp>
        <p:nvSpPr>
          <p:cNvPr id="20483" name="Dia számának hely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46B854-DAFB-4D03-8080-A05A883AE38E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710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hu-HU" dirty="0" smtClean="0"/>
              <a:t>Korábbi monitorozási technikák voltak pl. a direkt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laryngoscopiával</a:t>
            </a:r>
            <a:r>
              <a:rPr lang="hu-HU" baseline="0" dirty="0" smtClean="0"/>
              <a:t> vagy a </a:t>
            </a:r>
            <a:r>
              <a:rPr lang="hu-HU" baseline="0" dirty="0" err="1" smtClean="0"/>
              <a:t>lig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cricothyroideumon</a:t>
            </a:r>
            <a:r>
              <a:rPr lang="hu-HU" baseline="0" dirty="0" smtClean="0"/>
              <a:t> átvezetett tű elektródákkal a mm. </a:t>
            </a:r>
            <a:r>
              <a:rPr lang="hu-HU" baseline="0" dirty="0" err="1" smtClean="0"/>
              <a:t>vocalesek</a:t>
            </a:r>
            <a:r>
              <a:rPr lang="hu-HU" baseline="0" dirty="0" smtClean="0"/>
              <a:t> ingerlése, a </a:t>
            </a:r>
            <a:r>
              <a:rPr lang="hu-HU" baseline="0" dirty="0" err="1" smtClean="0"/>
              <a:t>cricoid</a:t>
            </a:r>
            <a:r>
              <a:rPr lang="hu-HU" baseline="0" dirty="0" smtClean="0"/>
              <a:t> porc mögött területtel szembeni felszíni elektródák alkalmazása, vagy pl. az </a:t>
            </a:r>
            <a:r>
              <a:rPr lang="hu-HU" baseline="0" dirty="0" err="1" smtClean="0"/>
              <a:t>endotrachealis</a:t>
            </a:r>
            <a:r>
              <a:rPr lang="hu-HU" baseline="0" dirty="0" smtClean="0"/>
              <a:t> tubushoz csatlakoztatott elektródák segítségével elektromos ingerlés kiváltása, és az a kiváltott válasz vizsgálata.</a:t>
            </a:r>
          </a:p>
          <a:p>
            <a:pPr marL="158750" indent="0">
              <a:buNone/>
            </a:pPr>
            <a:r>
              <a:rPr lang="hu-HU" baseline="0" dirty="0" smtClean="0"/>
              <a:t>Ezen technikák hátránya több-kevésbé bonyolult kivitelezése mellett a beteg nyakának hátrahajtásával és pozicionálásával a </a:t>
            </a:r>
            <a:r>
              <a:rPr lang="hu-HU" baseline="0" dirty="0" err="1" smtClean="0"/>
              <a:t>malpozíció</a:t>
            </a:r>
            <a:r>
              <a:rPr lang="hu-HU" baseline="0" dirty="0" smtClean="0"/>
              <a:t> lehetősége.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663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583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r>
              <a:rPr lang="hu-HU" dirty="0" smtClean="0"/>
              <a:t>Az</a:t>
            </a:r>
            <a:r>
              <a:rPr lang="hu-HU" baseline="0" dirty="0" smtClean="0"/>
              <a:t> ábra a </a:t>
            </a:r>
            <a:r>
              <a:rPr lang="hu-HU" baseline="0" dirty="0" err="1" smtClean="0"/>
              <a:t>neuromonitorozás</a:t>
            </a:r>
            <a:r>
              <a:rPr lang="hu-HU" baseline="0" dirty="0" smtClean="0"/>
              <a:t> elvét mutatja be vázlatosan. A kép baloldala az érzékelő részt (REC - érzékelő elektróda) mutatja a betegen levő földeléssel (GND). A kép jobb oldala a stimulációs oldal, a stimuláló elektróddal (</a:t>
            </a:r>
            <a:r>
              <a:rPr lang="hu-HU" baseline="0" dirty="0" err="1" smtClean="0"/>
              <a:t>Stimulator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Probe</a:t>
            </a:r>
            <a:r>
              <a:rPr lang="hu-HU" baseline="0" dirty="0" smtClean="0"/>
              <a:t>), a betegen levő földeléssel (GND), valamint a hozzájuk csatlakozó </a:t>
            </a:r>
            <a:r>
              <a:rPr lang="hu-HU" baseline="0" dirty="0" err="1" smtClean="0"/>
              <a:t>interface-el</a:t>
            </a:r>
            <a:r>
              <a:rPr lang="hu-HU" baseline="0" dirty="0" smtClean="0"/>
              <a:t> és a </a:t>
            </a:r>
            <a:r>
              <a:rPr lang="hu-HU" baseline="0" dirty="0" err="1" smtClean="0"/>
              <a:t>neuromonitorral</a:t>
            </a:r>
            <a:r>
              <a:rPr lang="hu-HU" baseline="0" dirty="0" smtClean="0"/>
              <a:t>.</a:t>
            </a:r>
          </a:p>
          <a:p>
            <a:pPr marL="158750" indent="0">
              <a:buNone/>
            </a:pPr>
            <a:r>
              <a:rPr lang="hu-HU" baseline="0" dirty="0" smtClean="0"/>
              <a:t>A stimuláló elektródákat a szegycsontra vagy a vállakon helyezik el, az elektromos ingerlést érzékelő elektróda az </a:t>
            </a:r>
            <a:r>
              <a:rPr lang="hu-HU" baseline="0" dirty="0" err="1" smtClean="0"/>
              <a:t>endotrachealis</a:t>
            </a:r>
            <a:r>
              <a:rPr lang="hu-HU" baseline="0" dirty="0" smtClean="0"/>
              <a:t> tubusban foglal helyet.</a:t>
            </a:r>
          </a:p>
          <a:p>
            <a:pPr marL="158750" indent="0">
              <a:buNone/>
            </a:pPr>
            <a:r>
              <a:rPr lang="hu-HU" baseline="0" dirty="0" smtClean="0"/>
              <a:t>Elsőként a kipreparálás és az erek lekötése után a </a:t>
            </a:r>
            <a:r>
              <a:rPr lang="hu-HU" baseline="0" dirty="0" err="1" smtClean="0"/>
              <a:t>n.vagus</a:t>
            </a:r>
            <a:r>
              <a:rPr lang="hu-HU" baseline="0" dirty="0" smtClean="0"/>
              <a:t> stimulálásával ellenőrzik, hogy a </a:t>
            </a:r>
            <a:r>
              <a:rPr lang="hu-HU" baseline="0" dirty="0" err="1" smtClean="0"/>
              <a:t>neuromonitorozás</a:t>
            </a:r>
            <a:r>
              <a:rPr lang="hu-HU" baseline="0" dirty="0" smtClean="0"/>
              <a:t> megfelelően működik-e, ezt a n. </a:t>
            </a:r>
            <a:r>
              <a:rPr lang="hu-HU" baseline="0" dirty="0" err="1" smtClean="0"/>
              <a:t>laryngeus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recurrens</a:t>
            </a:r>
            <a:r>
              <a:rPr lang="hu-HU" baseline="0" dirty="0" smtClean="0"/>
              <a:t> direkt vizualizációja és stimulációja követi. Az elektromos ingereket az operatőr adja le egy stimuláló elektródon keresztül – ez 0.5 – 2 </a:t>
            </a:r>
            <a:r>
              <a:rPr lang="hu-HU" baseline="0" dirty="0" err="1" smtClean="0"/>
              <a:t>mAmper-es</a:t>
            </a:r>
            <a:r>
              <a:rPr lang="hu-HU" baseline="0" dirty="0" smtClean="0"/>
              <a:t> áramerősségű jeleket jelent.</a:t>
            </a:r>
          </a:p>
          <a:p>
            <a:pPr marL="158750" indent="0">
              <a:buNone/>
            </a:pPr>
            <a:r>
              <a:rPr lang="hu-HU" baseline="0" dirty="0" smtClean="0"/>
              <a:t>Az elektromos ingerlés hatására generált idegimpulzusokat a tubusban levő elektróda érzékeli, majd az </a:t>
            </a:r>
            <a:r>
              <a:rPr lang="hu-HU" baseline="0" dirty="0" err="1" smtClean="0"/>
              <a:t>interface</a:t>
            </a:r>
            <a:r>
              <a:rPr lang="hu-HU" baseline="0" dirty="0" smtClean="0"/>
              <a:t> részen keresztül a monitor irányába továbbítja. </a:t>
            </a:r>
          </a:p>
          <a:p>
            <a:pPr marL="158750" indent="0">
              <a:buNone/>
            </a:pPr>
            <a:r>
              <a:rPr lang="hu-HU" baseline="0" dirty="0" smtClean="0"/>
              <a:t>Sikeres ingerlés esetén, amelyet a hangszalagok mozgása jelez, a hang effekt mellett </a:t>
            </a:r>
            <a:r>
              <a:rPr lang="hu-HU" baseline="0" dirty="0" err="1" smtClean="0"/>
              <a:t>sinusoid</a:t>
            </a:r>
            <a:r>
              <a:rPr lang="hu-HU" baseline="0" dirty="0" smtClean="0"/>
              <a:t> görbe jelenik meg a monitoron, egyre alacsonyabb áramerősségű ingereket alkalmazásakor is – átlag: 0.4 mA (IQ: 0.1 – 0.85 mA). </a:t>
            </a:r>
            <a:r>
              <a:rPr lang="hu-HU" baseline="0" dirty="0" err="1" smtClean="0"/>
              <a:t>Szupramaximális</a:t>
            </a:r>
            <a:r>
              <a:rPr lang="hu-HU" baseline="0" dirty="0" smtClean="0"/>
              <a:t> inger 1mA.</a:t>
            </a:r>
          </a:p>
          <a:p>
            <a:pPr marL="158750" indent="0">
              <a:buNone/>
            </a:pPr>
            <a:r>
              <a:rPr lang="hu-HU" dirty="0" smtClean="0"/>
              <a:t>Az idegmonitorozás előnye, hogy a megjelenített biofizikai</a:t>
            </a:r>
            <a:r>
              <a:rPr lang="hu-HU" baseline="0" dirty="0" smtClean="0"/>
              <a:t> paramétereken </a:t>
            </a:r>
            <a:r>
              <a:rPr lang="hu-HU" baseline="0" dirty="0" err="1" smtClean="0"/>
              <a:t>amplitudó</a:t>
            </a:r>
            <a:r>
              <a:rPr lang="hu-HU" baseline="0" dirty="0" smtClean="0"/>
              <a:t>, ingerküszöb, </a:t>
            </a:r>
            <a:r>
              <a:rPr lang="hu-HU" baseline="0" dirty="0" err="1" smtClean="0"/>
              <a:t>latencia</a:t>
            </a:r>
            <a:r>
              <a:rPr lang="hu-HU" baseline="0" dirty="0" smtClean="0"/>
              <a:t>, folyamatos monitorozásra is lehetőség nyílik. Így az esetleges idegsérülés hamarabb észlelhető.</a:t>
            </a:r>
          </a:p>
          <a:p>
            <a:pPr marL="158750" indent="0">
              <a:buNone/>
            </a:pPr>
            <a:r>
              <a:rPr lang="hu-HU" dirty="0" smtClean="0"/>
              <a:t>A műtét végén valódi negatív eredményről,</a:t>
            </a:r>
            <a:r>
              <a:rPr lang="hu-HU" baseline="0" dirty="0" smtClean="0"/>
              <a:t> azaz az idegsérülés kizárható, ha az ingerlést követően észlelt normál jel mellett azt a direkt </a:t>
            </a:r>
            <a:r>
              <a:rPr lang="hu-HU" baseline="0" dirty="0" err="1" smtClean="0"/>
              <a:t>larinogszkópia</a:t>
            </a:r>
            <a:r>
              <a:rPr lang="hu-HU" baseline="0" dirty="0" smtClean="0"/>
              <a:t> is megerősíti.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4266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hu-HU" dirty="0" smtClean="0"/>
              <a:t>A </a:t>
            </a:r>
            <a:r>
              <a:rPr lang="hu-HU" dirty="0" err="1" smtClean="0"/>
              <a:t>neuromonitorozás</a:t>
            </a:r>
            <a:r>
              <a:rPr lang="hu-HU" dirty="0" smtClean="0"/>
              <a:t> céljára</a:t>
            </a:r>
            <a:r>
              <a:rPr lang="hu-HU" baseline="0" dirty="0" smtClean="0"/>
              <a:t> kifejlesztett </a:t>
            </a:r>
            <a:r>
              <a:rPr lang="hu-HU" sz="1200" dirty="0" smtClean="0"/>
              <a:t>NIM </a:t>
            </a:r>
            <a:r>
              <a:rPr lang="hu-HU" sz="1200" dirty="0" err="1" smtClean="0"/>
              <a:t>TriVantage</a:t>
            </a:r>
            <a:r>
              <a:rPr lang="hu-HU" sz="1200" dirty="0" smtClean="0"/>
              <a:t> EMG </a:t>
            </a:r>
            <a:r>
              <a:rPr lang="hu-HU" sz="1200" dirty="0" err="1" smtClean="0"/>
              <a:t>endotrachealis</a:t>
            </a:r>
            <a:r>
              <a:rPr lang="hu-HU" sz="1200" baseline="0" dirty="0" smtClean="0"/>
              <a:t> tubus tehát egy olyan tubus, amelynek a </a:t>
            </a:r>
            <a:r>
              <a:rPr lang="hu-HU" sz="1200" baseline="0" dirty="0" err="1" smtClean="0"/>
              <a:t>a</a:t>
            </a:r>
            <a:r>
              <a:rPr lang="hu-HU" sz="1200" baseline="0" dirty="0" smtClean="0"/>
              <a:t> felszínén színkódolt elektródok helyezkednek el, ezek látják el az érzékelő elektród szerepét. </a:t>
            </a:r>
          </a:p>
          <a:p>
            <a:pPr marL="158750" indent="0">
              <a:buNone/>
            </a:pPr>
            <a:r>
              <a:rPr lang="hu-HU" sz="1200" baseline="0" dirty="0" err="1" smtClean="0"/>
              <a:t>Intubáláskor</a:t>
            </a:r>
            <a:r>
              <a:rPr lang="hu-HU" sz="1200" baseline="0" dirty="0" smtClean="0"/>
              <a:t> a tubus felszíni elektródjai kell, hogy érintkezzenek a hangszalagokkal. </a:t>
            </a:r>
          </a:p>
          <a:p>
            <a:pPr marL="158750" indent="0">
              <a:buNone/>
            </a:pPr>
            <a:r>
              <a:rPr lang="hu-HU" sz="1200" baseline="0" dirty="0" smtClean="0"/>
              <a:t>A tubus bevezetésekor szem kontroll és direkt </a:t>
            </a:r>
            <a:r>
              <a:rPr lang="hu-HU" sz="1200" baseline="0" dirty="0" err="1" smtClean="0"/>
              <a:t>laryngoscopia</a:t>
            </a:r>
            <a:r>
              <a:rPr lang="hu-HU" sz="1200" baseline="0" dirty="0" smtClean="0"/>
              <a:t> mellett javasolják a </a:t>
            </a:r>
            <a:r>
              <a:rPr lang="hu-HU" sz="1200" baseline="0" dirty="0" err="1" smtClean="0"/>
              <a:t>fiberoscopos</a:t>
            </a:r>
            <a:r>
              <a:rPr lang="hu-HU" sz="1200" baseline="0" dirty="0" smtClean="0"/>
              <a:t> kontrollt a tubus pozíciójának korrekt ellenőrzéséhez.</a:t>
            </a:r>
          </a:p>
          <a:p>
            <a:pPr marL="158750" indent="0">
              <a:buNone/>
            </a:pPr>
            <a:r>
              <a:rPr lang="hu-HU" sz="1200" baseline="0" dirty="0" smtClean="0"/>
              <a:t>Az ingerlés hatására, amelyet az operatőr által használ, steril </a:t>
            </a:r>
            <a:r>
              <a:rPr lang="hu-HU" sz="1200" baseline="0" dirty="0" err="1" smtClean="0"/>
              <a:t>transzducer</a:t>
            </a:r>
            <a:r>
              <a:rPr lang="hu-HU" sz="1200" baseline="0" dirty="0" smtClean="0"/>
              <a:t> segítségével történik, az ideg által generált elektromos jeleket, illetve a potenciál változásokat rögzíti és konvertálja, az </a:t>
            </a:r>
            <a:r>
              <a:rPr lang="hu-HU" sz="1200" baseline="0" dirty="0" err="1" smtClean="0"/>
              <a:t>interface-n</a:t>
            </a:r>
            <a:r>
              <a:rPr lang="hu-HU" sz="1200" baseline="0" dirty="0" smtClean="0"/>
              <a:t> keresztül látható-hallható jelekké.</a:t>
            </a:r>
          </a:p>
          <a:p>
            <a:pPr marL="158750" indent="0">
              <a:buNone/>
            </a:pPr>
            <a:r>
              <a:rPr lang="hu-HU" sz="1200" baseline="0" dirty="0" smtClean="0"/>
              <a:t>Az ingerlés megszakított jellegű, kezdeti értékei általában 1mA áramerősség, 4Hz-es frekvencia, és kb. 100 </a:t>
            </a:r>
            <a:r>
              <a:rPr lang="hu-HU" sz="1200" baseline="0" dirty="0" err="1" smtClean="0"/>
              <a:t>msec-os</a:t>
            </a:r>
            <a:r>
              <a:rPr lang="hu-HU" sz="1200" baseline="0" dirty="0" smtClean="0"/>
              <a:t> impulzus idő.</a:t>
            </a:r>
          </a:p>
          <a:p>
            <a:pPr marL="158750" indent="0">
              <a:buNone/>
            </a:pPr>
            <a:r>
              <a:rPr lang="hu-HU" sz="1200" baseline="0" dirty="0" smtClean="0"/>
              <a:t>A hangszalagok látható mozgásán túl tehát a kiváltott izomválasz a m. </a:t>
            </a:r>
            <a:r>
              <a:rPr lang="hu-HU" sz="1200" baseline="0" dirty="0" err="1" smtClean="0"/>
              <a:t>cricoarytenoideus</a:t>
            </a:r>
            <a:r>
              <a:rPr lang="hu-HU" sz="1200" baseline="0" dirty="0" smtClean="0"/>
              <a:t> </a:t>
            </a:r>
            <a:r>
              <a:rPr lang="hu-HU" sz="1200" baseline="0" dirty="0" err="1" smtClean="0"/>
              <a:t>posterior</a:t>
            </a:r>
            <a:r>
              <a:rPr lang="hu-HU" sz="1200" baseline="0" dirty="0" smtClean="0"/>
              <a:t> kontrakciója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2611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0" lvl="1" indent="0">
              <a:buFont typeface="Wingdings" panose="05000000000000000000" pitchFamily="2" charset="2"/>
              <a:buNone/>
            </a:pP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NMT-vel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8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ntermittálóan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végzett</a:t>
            </a:r>
            <a:r>
              <a:rPr lang="hu-HU" sz="8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IONM </a:t>
            </a:r>
            <a:r>
              <a:rPr lang="hu-HU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értékes információt nyújt pajzsmirigy műtétek esetén.</a:t>
            </a:r>
            <a:r>
              <a:rPr lang="hu-HU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</a:t>
            </a:r>
            <a:r>
              <a:rPr lang="hu-HU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orlátokat</a:t>
            </a:r>
            <a:r>
              <a:rPr lang="hu-HU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stimuláló és az érzékelő elektródák jelentik, melyekből a legtöbb technikai probléma is adódik:</a:t>
            </a:r>
            <a:r>
              <a:rPr lang="hu-HU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felületelektród-alapú NMT elektródái</a:t>
            </a:r>
            <a:r>
              <a:rPr lang="hu-HU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és a hangszalagok nem megfelelő érintkezése. </a:t>
            </a:r>
            <a:endParaRPr lang="hu-HU" sz="8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Napjainkban a különböző rögzítő elektródák hatékonyságát vizsgálják. Az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ETT-elektródákhoz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hasonlóan biztonságos felvételek készíthetők az olyan rögzítő elektródákkal, mint a pajzsmirigy- vagy a hátsó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cricoarytenoid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izomra (PCA) alkalmazott tűelektródák, a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PCA-ra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alkalmazott felületi elektródák, valamint a légcsőporcra vagy a bőrre alkalmazott tű- vagy ragasztóelektródák.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invazivitásuk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ellenére a tűelektródák nagyobb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elektromiográfiás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(EMG) amplitúdókat rögzítenek, mint a csőelektródák. A ragasztófelületi elektródák biztonságos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EMG-felvételeket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készítenek, bár ezen elektródák amplitúdói általában alacsonyabbak, mint a csőelektródáké. Ezeket a különböző típusú elektródákat kevésbé befolyásolják a légcsővel végzett manipulációk, és az </a:t>
            </a:r>
            <a:r>
              <a:rPr lang="hu-HU" sz="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amplitúdóváltozások</a:t>
            </a:r>
            <a:r>
              <a:rPr lang="hu-H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kisebbek a csőelektródákhoz képest.</a:t>
            </a:r>
          </a:p>
          <a:p>
            <a:pPr marL="158750" indent="0">
              <a:buNone/>
            </a:pPr>
            <a:r>
              <a:rPr lang="hu-HU" dirty="0" smtClean="0"/>
              <a:t>A LAR ív szenzoros, centrális és motoros komponenseit használja, amely egy automatikus, primitív agytörzsi reflex, amely a légcső-nyelőcsőfát védi az idegen test aspirációjától. A LAR </a:t>
            </a:r>
            <a:r>
              <a:rPr lang="hu-HU" dirty="0" err="1" smtClean="0"/>
              <a:t>afferens</a:t>
            </a:r>
            <a:r>
              <a:rPr lang="hu-HU" dirty="0" smtClean="0"/>
              <a:t> pályája a gége nyálkahártyáját a gégefőideg belső ágán keresztül kommunikálja az agytörzzsel, az </a:t>
            </a:r>
            <a:r>
              <a:rPr lang="hu-HU" dirty="0" err="1" smtClean="0"/>
              <a:t>efferens</a:t>
            </a:r>
            <a:r>
              <a:rPr lang="hu-HU" dirty="0" smtClean="0"/>
              <a:t> pálya pedig a gégefőidegen keresztül jut el a gégefőhöz. A LAR aktivációjának teljes eredménye a gége bejáratának lezárása a kétoldali hangszalag-összehúzódás révén. </a:t>
            </a:r>
          </a:p>
          <a:p>
            <a:pPr marL="158750" indent="0">
              <a:buNone/>
            </a:pPr>
            <a:r>
              <a:rPr lang="hu-HU" dirty="0" smtClean="0"/>
              <a:t>A LAR-CIONM során a felületelektród-alapú ETT egyik oldaláról egy elektróda ad ingerületet, és a LAR </a:t>
            </a:r>
            <a:r>
              <a:rPr lang="hu-HU" dirty="0" err="1" smtClean="0"/>
              <a:t>amplitúdóválaszát</a:t>
            </a:r>
            <a:r>
              <a:rPr lang="hu-HU" dirty="0" smtClean="0"/>
              <a:t> a hangszálon a műtéti oldalon követjük.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481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00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775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93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Napjainkban számos </a:t>
            </a:r>
            <a:r>
              <a:rPr lang="hu-HU" dirty="0" err="1" smtClean="0"/>
              <a:t>diszciplina</a:t>
            </a:r>
            <a:r>
              <a:rPr lang="hu-HU" dirty="0" smtClean="0"/>
              <a:t> használja,</a:t>
            </a:r>
            <a:r>
              <a:rPr lang="hu-HU" baseline="0" dirty="0" smtClean="0"/>
              <a:t> de az </a:t>
            </a:r>
            <a:r>
              <a:rPr lang="hu-HU" dirty="0" smtClean="0"/>
              <a:t>IONM története az idegsebészet területéről indul. Wilder </a:t>
            </a:r>
            <a:r>
              <a:rPr lang="hu-HU" dirty="0" err="1" smtClean="0"/>
              <a:t>Penfield</a:t>
            </a:r>
            <a:r>
              <a:rPr lang="hu-HU" dirty="0" smtClean="0"/>
              <a:t> kanadai idegsebész, akit egykor a „legnagyobb élő kanadainak" tartottak, az első ember volt a világon, aki műtét közben vizsgálta az IONM szerepét, helyét. Az 1930-as években epilepszi</a:t>
            </a:r>
            <a:r>
              <a:rPr lang="hu-HU" baseline="0" dirty="0" smtClean="0"/>
              <a:t>a ellenes </a:t>
            </a:r>
            <a:r>
              <a:rPr lang="hu-HU" dirty="0" smtClean="0"/>
              <a:t>műtét során közvetlen agykérgi stimulációt végzett az agykérgi működés helyettesítő tesztjeként. Ez biztosította az első betekintést az emberi agyműködés megfigyelésébe egy öntudatlan emberi alanyon. </a:t>
            </a:r>
            <a:r>
              <a:rPr lang="hu-HU" dirty="0" err="1" smtClean="0"/>
              <a:t>Penfield</a:t>
            </a:r>
            <a:r>
              <a:rPr lang="hu-HU" dirty="0" smtClean="0"/>
              <a:t> később tovább bővítette az idegsebészet módszereit, beleértve az agy számos régiójának funkcióinak feltérképezését.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Ezt követően az idegműködés és az epilepsziás régiók azonosítása érdekében a műtét során kiváltott potenciálokat, </a:t>
            </a:r>
            <a:r>
              <a:rPr lang="hu-HU" sz="1100" dirty="0" err="1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elektromiográfiát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és </a:t>
            </a:r>
            <a:r>
              <a:rPr lang="hu-HU" sz="1100" dirty="0" err="1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elektrokortikográfiát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alkalmaztak. Ezeket a technikákat azóta is használják, modern módosításokkal.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Nem sokkal később,</a:t>
            </a:r>
            <a:r>
              <a:rPr lang="hu-HU" sz="1100" baseline="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az 1960-as évektől, 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szívműtétek során EEG-t alkalmaztak az agyi </a:t>
            </a:r>
            <a:r>
              <a:rPr lang="hu-HU" sz="1100" dirty="0" err="1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iszkémia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monitorozására, és ez ma is jó indikátornak bizonyul.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Az érzékszervi és motoros kiváltott potenciálokat szintén alkalmazták a gerincvelő monitorozásában. Az 1980-as években a motoros kiváltott potenciálokat, vagy </a:t>
            </a:r>
            <a:r>
              <a:rPr lang="hu-HU" sz="1100" dirty="0" err="1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MEP-eket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hu-HU" sz="1100" dirty="0" err="1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kortikospinális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traktus értékelésére alkalmazták. Eleinte </a:t>
            </a:r>
            <a:r>
              <a:rPr lang="hu-HU" sz="1100" dirty="0" err="1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transzkraniális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mágneses stimulációt alkalmaztak az</a:t>
            </a:r>
            <a:r>
              <a:rPr lang="hu-HU" sz="1100" baseline="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agy</a:t>
            </a:r>
            <a:r>
              <a:rPr lang="hu-HU" sz="1100" dirty="0" smtClean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kéregben, de erről kiderült, hogy nem lehetett kényelmesen elvégezni a műtőben vagy altatott betegeknél.</a:t>
            </a:r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65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1981-re a technika forradalma az IONM fejlődését is elősegítette.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Az </a:t>
            </a:r>
            <a:r>
              <a:rPr lang="hu-HU" dirty="0" err="1" smtClean="0"/>
              <a:t>IONM-eljárások</a:t>
            </a:r>
            <a:r>
              <a:rPr lang="hu-HU" dirty="0" smtClean="0"/>
              <a:t> kiegészültek az </a:t>
            </a:r>
            <a:r>
              <a:rPr lang="hu-HU" dirty="0" err="1" smtClean="0"/>
              <a:t>elektromiográfiával</a:t>
            </a:r>
            <a:r>
              <a:rPr lang="hu-HU" dirty="0" smtClean="0"/>
              <a:t> (EMG) és az agytörzsi akusztikus kiváltott potenciálokkal, amely</a:t>
            </a:r>
            <a:r>
              <a:rPr lang="hu-HU" baseline="0" dirty="0" smtClean="0"/>
              <a:t> által </a:t>
            </a:r>
            <a:r>
              <a:rPr lang="hu-HU" dirty="0" smtClean="0"/>
              <a:t>a perifériától a koponyaidegekig és a hallókéregig vezető hallási útvonalat nyomon követhetővé vált. Ez lehetővé tette a gerincvelő, az agytörzs, a kéregállomány, és a perifériás idegek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intraoperatív</a:t>
            </a:r>
            <a:r>
              <a:rPr lang="hu-HU" baseline="0" dirty="0" smtClean="0"/>
              <a:t> funkcionális vizsgálatát</a:t>
            </a:r>
            <a:r>
              <a:rPr lang="hu-HU" dirty="0" smtClean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David </a:t>
            </a:r>
            <a:r>
              <a:rPr lang="hu-HU" dirty="0" err="1" smtClean="0"/>
              <a:t>Burke</a:t>
            </a:r>
            <a:r>
              <a:rPr lang="hu-HU" dirty="0" smtClean="0"/>
              <a:t> ausztrál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profefesszor</a:t>
            </a:r>
            <a:r>
              <a:rPr lang="hu-HU" baseline="0" dirty="0" smtClean="0"/>
              <a:t> </a:t>
            </a:r>
            <a:r>
              <a:rPr lang="hu-HU" dirty="0" smtClean="0"/>
              <a:t>egy olyan elektromos stimulációs módszert</a:t>
            </a:r>
            <a:r>
              <a:rPr lang="hu-HU" baseline="0" dirty="0" smtClean="0"/>
              <a:t> </a:t>
            </a:r>
            <a:r>
              <a:rPr lang="hu-HU" dirty="0" smtClean="0"/>
              <a:t>fejlesztett ki, amelyet altatott betegeknél is lehetett alkalmazni.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Mielőtt az IONM eszközei a kereskedelmi forgalomban széles körben elterjedtek,</a:t>
            </a:r>
            <a:r>
              <a:rPr lang="hu-HU" baseline="0" dirty="0" smtClean="0"/>
              <a:t> </a:t>
            </a:r>
            <a:r>
              <a:rPr lang="hu-HU" dirty="0" smtClean="0"/>
              <a:t>az orvosok és a </a:t>
            </a:r>
            <a:r>
              <a:rPr lang="hu-HU" dirty="0" err="1" smtClean="0"/>
              <a:t>neurofiziológusok</a:t>
            </a:r>
            <a:r>
              <a:rPr lang="hu-HU" dirty="0" smtClean="0"/>
              <a:t> saját maguk építettek e célra különböző berendezéseket, vagy az EEG- és </a:t>
            </a:r>
            <a:r>
              <a:rPr lang="hu-HU" dirty="0" err="1" smtClean="0"/>
              <a:t>EMG-készülékeket</a:t>
            </a:r>
            <a:r>
              <a:rPr lang="hu-HU" dirty="0" smtClean="0"/>
              <a:t> alakították át </a:t>
            </a:r>
            <a:r>
              <a:rPr lang="hu-HU" dirty="0" err="1" smtClean="0"/>
              <a:t>intraoperatív</a:t>
            </a:r>
            <a:r>
              <a:rPr lang="hu-HU" dirty="0" smtClean="0"/>
              <a:t> használatra.</a:t>
            </a:r>
            <a:endParaRPr dirty="0"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421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Az </a:t>
            </a:r>
            <a:r>
              <a:rPr lang="hu-HU" dirty="0" smtClean="0"/>
              <a:t>IONM </a:t>
            </a:r>
            <a:r>
              <a:rPr lang="hu-HU" dirty="0" smtClean="0"/>
              <a:t>történelmében</a:t>
            </a:r>
            <a:r>
              <a:rPr lang="hu-HU" baseline="0" dirty="0" smtClean="0"/>
              <a:t> </a:t>
            </a:r>
            <a:r>
              <a:rPr lang="hu-HU" dirty="0" smtClean="0"/>
              <a:t>kulcsszerepet </a:t>
            </a:r>
            <a:r>
              <a:rPr lang="hu-HU" dirty="0" smtClean="0"/>
              <a:t>játszott az </a:t>
            </a:r>
            <a:r>
              <a:rPr lang="hu-HU" dirty="0" err="1" smtClean="0"/>
              <a:t>anesztéziológia</a:t>
            </a:r>
            <a:r>
              <a:rPr lang="hu-HU" baseline="0" dirty="0" smtClean="0"/>
              <a:t> fejlődése</a:t>
            </a:r>
            <a:r>
              <a:rPr lang="hu-HU" dirty="0" smtClean="0"/>
              <a:t> </a:t>
            </a:r>
            <a:r>
              <a:rPr lang="hu-HU" dirty="0" smtClean="0"/>
              <a:t>is. </a:t>
            </a: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Mint </a:t>
            </a:r>
            <a:r>
              <a:rPr lang="hu-HU" dirty="0" err="1" smtClean="0"/>
              <a:t>ösmeretes</a:t>
            </a:r>
            <a:r>
              <a:rPr lang="hu-HU" dirty="0" smtClean="0"/>
              <a:t>, általános </a:t>
            </a:r>
            <a:r>
              <a:rPr lang="hu-HU" dirty="0" smtClean="0"/>
              <a:t>érzéstelenítésben </a:t>
            </a:r>
            <a:r>
              <a:rPr lang="hu-HU" dirty="0" smtClean="0"/>
              <a:t>során az altatós</a:t>
            </a:r>
            <a:r>
              <a:rPr lang="hu-HU" baseline="0" dirty="0" smtClean="0"/>
              <a:t> orvos által adagolt gyógyszerek </a:t>
            </a:r>
            <a:r>
              <a:rPr lang="hu-HU" dirty="0" smtClean="0"/>
              <a:t>az idegi </a:t>
            </a:r>
            <a:r>
              <a:rPr lang="hu-HU" dirty="0" smtClean="0"/>
              <a:t>aktivitást, </a:t>
            </a:r>
            <a:r>
              <a:rPr lang="hu-HU" dirty="0" smtClean="0"/>
              <a:t>EEG jeleket is befolyásolják, így az </a:t>
            </a:r>
            <a:r>
              <a:rPr lang="hu-HU" dirty="0" err="1" smtClean="0"/>
              <a:t>IONM-et</a:t>
            </a:r>
            <a:r>
              <a:rPr lang="hu-HU" dirty="0" smtClean="0"/>
              <a:t> addig nem lehetett </a:t>
            </a:r>
            <a:r>
              <a:rPr lang="hu-HU" dirty="0" smtClean="0"/>
              <a:t>teljes biztonsággal használni a </a:t>
            </a:r>
            <a:r>
              <a:rPr lang="hu-HU" dirty="0" smtClean="0"/>
              <a:t>műtőben, amíg nem történt </a:t>
            </a:r>
            <a:r>
              <a:rPr lang="hu-HU" dirty="0" smtClean="0"/>
              <a:t>előrelépés </a:t>
            </a:r>
            <a:r>
              <a:rPr lang="hu-HU" dirty="0" smtClean="0"/>
              <a:t>az intravénás </a:t>
            </a:r>
            <a:r>
              <a:rPr lang="hu-HU" dirty="0" err="1" smtClean="0"/>
              <a:t>anesztetikumok</a:t>
            </a:r>
            <a:r>
              <a:rPr lang="hu-HU" dirty="0" smtClean="0"/>
              <a:t> területén.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 TIVA</a:t>
            </a:r>
            <a:r>
              <a:rPr lang="hu-HU" baseline="0" dirty="0" smtClean="0"/>
              <a:t> </a:t>
            </a:r>
            <a:r>
              <a:rPr lang="hu-HU" dirty="0" smtClean="0"/>
              <a:t>a </a:t>
            </a:r>
            <a:r>
              <a:rPr lang="hu-HU" dirty="0" err="1" smtClean="0"/>
              <a:t>neuromonitorozás</a:t>
            </a:r>
            <a:r>
              <a:rPr lang="hu-HU" dirty="0" smtClean="0"/>
              <a:t> szempontjából a </a:t>
            </a:r>
            <a:r>
              <a:rPr lang="hu-HU" dirty="0" smtClean="0"/>
              <a:t>monitorozás legkevésbé </a:t>
            </a:r>
            <a:r>
              <a:rPr lang="hu-HU" dirty="0" smtClean="0"/>
              <a:t>akadályozó formájának bizonyult. </a:t>
            </a: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Az 1990-es </a:t>
            </a:r>
            <a:r>
              <a:rPr lang="hu-HU" dirty="0" smtClean="0"/>
              <a:t>években a </a:t>
            </a:r>
            <a:r>
              <a:rPr lang="hu-HU" dirty="0" err="1" smtClean="0"/>
              <a:t>transzkraniális</a:t>
            </a:r>
            <a:r>
              <a:rPr lang="hu-HU" dirty="0" smtClean="0"/>
              <a:t> motoros kiváltott potenciálok népszerű módszerré váltak a gerincvelői aktivitás monitorozására, valamint a </a:t>
            </a:r>
            <a:r>
              <a:rPr lang="hu-HU" dirty="0" err="1" smtClean="0"/>
              <a:t>posztoperatív</a:t>
            </a:r>
            <a:r>
              <a:rPr lang="hu-HU" dirty="0" smtClean="0"/>
              <a:t> motoros deficitek előrejelzésére. </a:t>
            </a: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Azóta </a:t>
            </a:r>
            <a:r>
              <a:rPr lang="hu-HU" dirty="0" smtClean="0"/>
              <a:t>a </a:t>
            </a:r>
            <a:r>
              <a:rPr lang="hu-HU" dirty="0" smtClean="0"/>
              <a:t>technológia és az informatikai </a:t>
            </a:r>
            <a:r>
              <a:rPr lang="hu-HU" dirty="0" err="1" smtClean="0"/>
              <a:t>instrumentárium</a:t>
            </a:r>
            <a:r>
              <a:rPr lang="hu-HU" dirty="0" smtClean="0"/>
              <a:t> fejlődése lehetővé </a:t>
            </a:r>
            <a:r>
              <a:rPr lang="hu-HU" dirty="0" smtClean="0"/>
              <a:t>tette az IONM területén a további </a:t>
            </a:r>
            <a:r>
              <a:rPr lang="hu-HU" dirty="0" smtClean="0"/>
              <a:t>fejlődését.</a:t>
            </a:r>
            <a:endParaRPr dirty="0"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262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494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58750" indent="0">
              <a:buNone/>
            </a:pPr>
            <a:r>
              <a:rPr lang="hu-HU" dirty="0" smtClean="0"/>
              <a:t>Az</a:t>
            </a:r>
            <a:r>
              <a:rPr lang="hu-HU" baseline="0" dirty="0" smtClean="0"/>
              <a:t> ábra a </a:t>
            </a:r>
            <a:r>
              <a:rPr lang="hu-HU" baseline="0" dirty="0" err="1" smtClean="0"/>
              <a:t>neuromonitorozás</a:t>
            </a:r>
            <a:r>
              <a:rPr lang="hu-HU" baseline="0" dirty="0" smtClean="0"/>
              <a:t> elvét mutatja be vázlatosan. A kép baloldala az érzékelő részt (REC - érzékelő elektróda) mutatja </a:t>
            </a:r>
            <a:r>
              <a:rPr lang="hu-HU" baseline="0" dirty="0" smtClean="0"/>
              <a:t>a </a:t>
            </a:r>
            <a:r>
              <a:rPr lang="hu-HU" baseline="0" dirty="0" smtClean="0"/>
              <a:t>betegen levő földeléssel (GND). A kép jobb oldala a stimulációs oldal, a stimuláló elektróddal (</a:t>
            </a:r>
            <a:r>
              <a:rPr lang="hu-HU" baseline="0" dirty="0" err="1" smtClean="0"/>
              <a:t>Stimulator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Probe</a:t>
            </a:r>
            <a:r>
              <a:rPr lang="hu-HU" baseline="0" dirty="0" smtClean="0"/>
              <a:t>), a betegen levő földeléssel (GND), valamint a hozzájuk csatlakozó </a:t>
            </a:r>
            <a:r>
              <a:rPr lang="hu-HU" baseline="0" dirty="0" err="1" smtClean="0"/>
              <a:t>interface-el</a:t>
            </a:r>
            <a:r>
              <a:rPr lang="hu-HU" baseline="0" dirty="0" smtClean="0"/>
              <a:t> és a </a:t>
            </a:r>
            <a:r>
              <a:rPr lang="hu-HU" baseline="0" dirty="0" err="1" smtClean="0"/>
              <a:t>neuromonitorral</a:t>
            </a:r>
            <a:r>
              <a:rPr lang="hu-HU" baseline="0" dirty="0" smtClean="0"/>
              <a:t>.</a:t>
            </a:r>
          </a:p>
          <a:p>
            <a:pPr marL="158750" indent="0">
              <a:buNone/>
            </a:pPr>
            <a:r>
              <a:rPr lang="hu-HU" baseline="0" dirty="0" smtClean="0"/>
              <a:t>Az </a:t>
            </a:r>
            <a:r>
              <a:rPr lang="hu-HU" baseline="0" dirty="0" smtClean="0"/>
              <a:t>elektromos ingereket az operatőr adja le egy stimuláló elektródon keresztül – ez 0.5 – 2 </a:t>
            </a:r>
            <a:r>
              <a:rPr lang="hu-HU" baseline="0" dirty="0" err="1" smtClean="0"/>
              <a:t>mAmper-es</a:t>
            </a:r>
            <a:r>
              <a:rPr lang="hu-HU" baseline="0" dirty="0" smtClean="0"/>
              <a:t> áramerősségű jeleket jelent.</a:t>
            </a:r>
          </a:p>
          <a:p>
            <a:pPr marL="158750" indent="0">
              <a:buNone/>
            </a:pPr>
            <a:r>
              <a:rPr lang="hu-HU" baseline="0" dirty="0" smtClean="0"/>
              <a:t>Az elektromos ingerlés hatására generált idegimpulzusokat </a:t>
            </a:r>
            <a:r>
              <a:rPr lang="hu-HU" baseline="0" dirty="0" smtClean="0"/>
              <a:t>az érzékelő elektróda egy </a:t>
            </a:r>
            <a:r>
              <a:rPr lang="hu-HU" baseline="0" dirty="0" err="1" smtClean="0"/>
              <a:t>interface</a:t>
            </a:r>
            <a:r>
              <a:rPr lang="hu-HU" baseline="0" dirty="0" smtClean="0"/>
              <a:t> </a:t>
            </a:r>
            <a:r>
              <a:rPr lang="hu-HU" baseline="0" dirty="0" smtClean="0"/>
              <a:t>részen keresztül a monitor irányába továbbítja. </a:t>
            </a:r>
          </a:p>
          <a:p>
            <a:pPr marL="158750" indent="0">
              <a:buNone/>
            </a:pPr>
            <a:r>
              <a:rPr lang="hu-HU" baseline="0" dirty="0" smtClean="0"/>
              <a:t>Sikeres ingerlés </a:t>
            </a:r>
            <a:r>
              <a:rPr lang="hu-HU" baseline="0" dirty="0" smtClean="0"/>
              <a:t>esetén a </a:t>
            </a:r>
            <a:r>
              <a:rPr lang="hu-HU" baseline="0" dirty="0" smtClean="0"/>
              <a:t>hang effekt mellett </a:t>
            </a:r>
            <a:r>
              <a:rPr lang="hu-HU" baseline="0" dirty="0" err="1" smtClean="0"/>
              <a:t>sinusoid</a:t>
            </a:r>
            <a:r>
              <a:rPr lang="hu-HU" baseline="0" dirty="0" smtClean="0"/>
              <a:t> görbe jelenik meg a monitoron, egyre alacsonyabb áramerősségű ingereket alkalmazásakor is – átlag: 0.4 mA (IQ: 0.1 – 0.85 mA). </a:t>
            </a:r>
            <a:r>
              <a:rPr lang="hu-HU" baseline="0" dirty="0" err="1" smtClean="0"/>
              <a:t>Szupramaximális</a:t>
            </a:r>
            <a:r>
              <a:rPr lang="hu-HU" baseline="0" dirty="0" smtClean="0"/>
              <a:t> inger 1mA.</a:t>
            </a:r>
          </a:p>
          <a:p>
            <a:pPr marL="158750" indent="0">
              <a:buNone/>
            </a:pPr>
            <a:r>
              <a:rPr lang="hu-HU" dirty="0" smtClean="0"/>
              <a:t>Az idegmonitorozás előnye, hogy a megjelenített biofizikai</a:t>
            </a:r>
            <a:r>
              <a:rPr lang="hu-HU" baseline="0" dirty="0" smtClean="0"/>
              <a:t> paramétereken </a:t>
            </a:r>
            <a:r>
              <a:rPr lang="hu-HU" baseline="0" dirty="0" err="1" smtClean="0"/>
              <a:t>amplitudó</a:t>
            </a:r>
            <a:r>
              <a:rPr lang="hu-HU" baseline="0" dirty="0" smtClean="0"/>
              <a:t>, ingerküszöb, </a:t>
            </a:r>
            <a:r>
              <a:rPr lang="hu-HU" baseline="0" dirty="0" err="1" smtClean="0"/>
              <a:t>latencia</a:t>
            </a:r>
            <a:r>
              <a:rPr lang="hu-HU" baseline="0" dirty="0" smtClean="0"/>
              <a:t>, folyamatos monitorozásra is lehetőség nyílik. Így az esetleges idegsérülés hamarabb észlelhető</a:t>
            </a:r>
            <a:r>
              <a:rPr lang="hu-HU" baseline="0" dirty="0" smtClean="0"/>
              <a:t>.</a:t>
            </a: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5C0CF2-D99C-476F-B40A-BAEA39936A98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0181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hu-HU" dirty="0" smtClean="0"/>
              <a:t>További vizsgálatok szükségességét javasolta beleértve a </a:t>
            </a:r>
            <a:r>
              <a:rPr lang="hu-HU" dirty="0" err="1" smtClean="0"/>
              <a:t>multicentrikus</a:t>
            </a:r>
            <a:r>
              <a:rPr lang="hu-HU" dirty="0" smtClean="0"/>
              <a:t>, </a:t>
            </a:r>
            <a:r>
              <a:rPr lang="hu-HU" dirty="0" err="1" smtClean="0"/>
              <a:t>prospektív</a:t>
            </a:r>
            <a:r>
              <a:rPr lang="hu-HU" dirty="0" smtClean="0"/>
              <a:t>, </a:t>
            </a:r>
            <a:r>
              <a:rPr lang="hu-HU" dirty="0" err="1" smtClean="0"/>
              <a:t>randomizált</a:t>
            </a:r>
            <a:r>
              <a:rPr lang="hu-HU" dirty="0" smtClean="0"/>
              <a:t>, szigorú standardizálási kritériumokon alapuló vizsgálatokat,</a:t>
            </a:r>
            <a:r>
              <a:rPr lang="hu-HU" baseline="0" dirty="0" smtClean="0"/>
              <a:t> </a:t>
            </a:r>
            <a:r>
              <a:rPr lang="hu-HU" dirty="0" smtClean="0"/>
              <a:t>és az ezt követő klaszteres </a:t>
            </a:r>
            <a:r>
              <a:rPr lang="hu-HU" dirty="0" err="1" smtClean="0"/>
              <a:t>metaanalízist</a:t>
            </a:r>
            <a:r>
              <a:rPr lang="hu-HU" dirty="0" smtClean="0"/>
              <a:t>, hogy az érdeklődésre számot tartó eredményeket ellenőrizni lehessen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82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50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"/>
          <p:cNvSpPr/>
          <p:nvPr/>
        </p:nvSpPr>
        <p:spPr>
          <a:xfrm>
            <a:off x="-147528" y="1838649"/>
            <a:ext cx="10831615" cy="418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dirty="0" smtClean="0">
                <a:solidFill>
                  <a:srgbClr val="121D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NEUROMONITOROZÁS </a:t>
            </a: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dirty="0" smtClean="0">
                <a:solidFill>
                  <a:srgbClr val="121D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A </a:t>
            </a: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dirty="0" smtClean="0">
                <a:solidFill>
                  <a:srgbClr val="121D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FÜL-ORR-GÉGE ANESZTÉZIÁBAN</a:t>
            </a: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2800" b="1" dirty="0">
              <a:solidFill>
                <a:srgbClr val="121D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2800" dirty="0" smtClean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Dr. </a:t>
            </a:r>
            <a:r>
              <a:rPr lang="hu-HU" sz="2400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Loibl</a:t>
            </a:r>
            <a:r>
              <a:rPr lang="hu-HU" sz="24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 Csaba, </a:t>
            </a:r>
            <a:r>
              <a:rPr lang="hu-HU" sz="2400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Ph.D</a:t>
            </a:r>
            <a:r>
              <a:rPr lang="hu-HU" sz="24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., OF-3</a:t>
            </a:r>
            <a:endParaRPr sz="2400" dirty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0" y="174199"/>
            <a:ext cx="3778180" cy="1097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33" y="2781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</a:t>
            </a:r>
            <a:r>
              <a:rPr lang="hu-H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intraoperatív</a:t>
            </a: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alkalmazásával kapcsolatos szempontok a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műtéteknél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77437"/>
            <a:ext cx="12157153" cy="5583773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>
                <a:latin typeface="+mn-lt"/>
              </a:rPr>
              <a:t>A fül – orr – gégészeti oldalról fontos szempontok mellett az </a:t>
            </a:r>
            <a:r>
              <a:rPr lang="hu-HU" dirty="0" err="1" smtClean="0">
                <a:latin typeface="+mn-lt"/>
              </a:rPr>
              <a:t>aneszteziológiai</a:t>
            </a:r>
            <a:r>
              <a:rPr lang="hu-HU" dirty="0" smtClean="0">
                <a:latin typeface="+mn-lt"/>
              </a:rPr>
              <a:t> szolgálat szempontjai</a:t>
            </a:r>
          </a:p>
          <a:p>
            <a:pPr marL="114300" indent="0">
              <a:buNone/>
            </a:pPr>
            <a:endParaRPr lang="hu-HU" b="1" dirty="0" smtClean="0">
              <a:latin typeface="+mn-lt"/>
            </a:endParaRPr>
          </a:p>
          <a:p>
            <a:r>
              <a:rPr lang="hu-HU" b="1" dirty="0" smtClean="0">
                <a:latin typeface="+mn-lt"/>
              </a:rPr>
              <a:t>Inhalációs </a:t>
            </a:r>
            <a:r>
              <a:rPr lang="hu-HU" b="1" dirty="0" err="1" smtClean="0">
                <a:latin typeface="+mn-lt"/>
              </a:rPr>
              <a:t>anesztetikum</a:t>
            </a:r>
            <a:r>
              <a:rPr lang="hu-HU" b="1" dirty="0" smtClean="0">
                <a:latin typeface="+mn-lt"/>
              </a:rPr>
              <a:t> vs. TIVA alkalmazása</a:t>
            </a:r>
          </a:p>
          <a:p>
            <a:pPr marL="114300" indent="0">
              <a:buNone/>
            </a:pPr>
            <a:endParaRPr lang="hu-HU" dirty="0" smtClean="0">
              <a:latin typeface="+mn-lt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hu-HU" b="1" dirty="0" err="1" smtClean="0">
                <a:latin typeface="+mn-lt"/>
              </a:rPr>
              <a:t>Li</a:t>
            </a:r>
            <a:r>
              <a:rPr lang="hu-HU" b="1" dirty="0" smtClean="0">
                <a:latin typeface="+mn-lt"/>
              </a:rPr>
              <a:t>, és </a:t>
            </a:r>
            <a:r>
              <a:rPr lang="hu-HU" b="1" dirty="0" err="1" smtClean="0">
                <a:latin typeface="+mn-lt"/>
              </a:rPr>
              <a:t>mtsai</a:t>
            </a:r>
            <a:r>
              <a:rPr lang="hu-HU" b="1" dirty="0" smtClean="0">
                <a:latin typeface="+mn-lt"/>
              </a:rPr>
              <a:t>: </a:t>
            </a:r>
            <a:r>
              <a:rPr lang="hu-HU" dirty="0">
                <a:latin typeface="+mn-lt"/>
              </a:rPr>
              <a:t>p</a:t>
            </a:r>
            <a:r>
              <a:rPr lang="hu-HU" dirty="0" smtClean="0">
                <a:latin typeface="+mn-lt"/>
              </a:rPr>
              <a:t>ajzsmirigy műtét (n = 40 fő), intravénás &amp; inhalációs </a:t>
            </a:r>
            <a:r>
              <a:rPr lang="hu-HU" dirty="0" err="1" smtClean="0">
                <a:latin typeface="+mn-lt"/>
              </a:rPr>
              <a:t>anesztetikum</a:t>
            </a:r>
            <a:r>
              <a:rPr lang="hu-HU" dirty="0" smtClean="0">
                <a:latin typeface="+mn-lt"/>
              </a:rPr>
              <a:t> (</a:t>
            </a:r>
            <a:r>
              <a:rPr lang="hu-HU" i="1" dirty="0" smtClean="0">
                <a:latin typeface="+mn-lt"/>
              </a:rPr>
              <a:t>S csoport</a:t>
            </a:r>
            <a:r>
              <a:rPr lang="hu-HU" dirty="0" smtClean="0">
                <a:latin typeface="+mn-lt"/>
              </a:rPr>
              <a:t>) vs. </a:t>
            </a:r>
          </a:p>
          <a:p>
            <a:pPr marL="11430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hu-HU" dirty="0">
                <a:latin typeface="+mn-lt"/>
              </a:rPr>
              <a:t> </a:t>
            </a:r>
            <a:r>
              <a:rPr lang="hu-HU" dirty="0" smtClean="0">
                <a:latin typeface="+mn-lt"/>
              </a:rPr>
              <a:t>    TIVA (</a:t>
            </a:r>
            <a:r>
              <a:rPr lang="hu-HU" i="1" dirty="0" smtClean="0">
                <a:latin typeface="+mn-lt"/>
              </a:rPr>
              <a:t>P csoport</a:t>
            </a:r>
            <a:r>
              <a:rPr lang="hu-HU" dirty="0" smtClean="0">
                <a:latin typeface="+mn-lt"/>
              </a:rPr>
              <a:t>) használata</a:t>
            </a:r>
          </a:p>
          <a:p>
            <a:pPr marL="114300" indent="0">
              <a:buNone/>
            </a:pPr>
            <a:endParaRPr lang="hu-HU" dirty="0" smtClean="0">
              <a:latin typeface="+mn-lt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hu-HU" b="1" dirty="0">
                <a:latin typeface="+mn-lt"/>
              </a:rPr>
              <a:t>Az első pozitív </a:t>
            </a:r>
            <a:r>
              <a:rPr lang="hu-HU" b="1" dirty="0" smtClean="0">
                <a:latin typeface="+mn-lt"/>
              </a:rPr>
              <a:t>EMG jel </a:t>
            </a:r>
            <a:r>
              <a:rPr lang="hu-HU" b="1" dirty="0">
                <a:latin typeface="+mn-lt"/>
              </a:rPr>
              <a:t>észleléséig eltelt idő szignifikánsan hosszabb volt az S csoportban </a:t>
            </a:r>
            <a:r>
              <a:rPr lang="hu-HU" dirty="0">
                <a:latin typeface="+mn-lt"/>
              </a:rPr>
              <a:t>(medián </a:t>
            </a:r>
            <a:r>
              <a:rPr lang="hu-HU" dirty="0" smtClean="0">
                <a:latin typeface="+mn-lt"/>
              </a:rPr>
              <a:t>érték: 41 sec [IQR: 37.5-49.3 sec]), </a:t>
            </a:r>
            <a:r>
              <a:rPr lang="hu-HU" dirty="0">
                <a:latin typeface="+mn-lt"/>
              </a:rPr>
              <a:t>mint a P csoportban </a:t>
            </a:r>
            <a:r>
              <a:rPr lang="hu-HU" dirty="0" smtClean="0">
                <a:latin typeface="+mn-lt"/>
              </a:rPr>
              <a:t>(medián érték: 37 sec [IQR: 33.3-41.5 sec], p </a:t>
            </a:r>
            <a:r>
              <a:rPr lang="hu-HU" dirty="0">
                <a:latin typeface="+mn-lt"/>
              </a:rPr>
              <a:t>= </a:t>
            </a:r>
            <a:r>
              <a:rPr lang="hu-HU" dirty="0" smtClean="0">
                <a:latin typeface="+mn-lt"/>
              </a:rPr>
              <a:t>0.028</a:t>
            </a:r>
            <a:r>
              <a:rPr lang="hu-HU" i="1" dirty="0">
                <a:latin typeface="+mn-lt"/>
              </a:rPr>
              <a:t>). </a:t>
            </a:r>
            <a:r>
              <a:rPr lang="hu-HU" b="1" dirty="0">
                <a:latin typeface="+mn-lt"/>
              </a:rPr>
              <a:t>A P csoport minden betegénél pozitív EMG jel volt a </a:t>
            </a:r>
            <a:r>
              <a:rPr lang="hu-HU" b="1" dirty="0" smtClean="0">
                <a:latin typeface="+mn-lt"/>
              </a:rPr>
              <a:t>kezdeti monitorozáskor</a:t>
            </a:r>
            <a:r>
              <a:rPr lang="hu-HU" b="1" dirty="0">
                <a:latin typeface="+mn-lt"/>
              </a:rPr>
              <a:t>,</a:t>
            </a:r>
            <a:r>
              <a:rPr lang="hu-HU" dirty="0">
                <a:latin typeface="+mn-lt"/>
              </a:rPr>
              <a:t> míg az S csoportban 8 </a:t>
            </a:r>
            <a:r>
              <a:rPr lang="hu-HU" dirty="0" smtClean="0">
                <a:latin typeface="+mn-lt"/>
              </a:rPr>
              <a:t>betegénél </a:t>
            </a:r>
            <a:r>
              <a:rPr lang="hu-HU" dirty="0">
                <a:latin typeface="+mn-lt"/>
              </a:rPr>
              <a:t>(</a:t>
            </a:r>
            <a:r>
              <a:rPr lang="hu-HU" dirty="0" smtClean="0">
                <a:latin typeface="+mn-lt"/>
              </a:rPr>
              <a:t>40%) </a:t>
            </a:r>
            <a:r>
              <a:rPr lang="hu-HU" dirty="0">
                <a:latin typeface="+mn-lt"/>
              </a:rPr>
              <a:t>nem </a:t>
            </a:r>
            <a:r>
              <a:rPr lang="hu-HU" dirty="0" smtClean="0">
                <a:latin typeface="+mn-lt"/>
              </a:rPr>
              <a:t>volt észlelhető. </a:t>
            </a:r>
            <a:r>
              <a:rPr lang="hu-HU" b="1" dirty="0">
                <a:latin typeface="+mn-lt"/>
              </a:rPr>
              <a:t>A pozitív </a:t>
            </a:r>
            <a:r>
              <a:rPr lang="hu-HU" b="1" dirty="0" err="1">
                <a:latin typeface="+mn-lt"/>
              </a:rPr>
              <a:t>EMG-jelek</a:t>
            </a:r>
            <a:r>
              <a:rPr lang="hu-HU" b="1" dirty="0">
                <a:latin typeface="+mn-lt"/>
              </a:rPr>
              <a:t> aránya a kezdeti monitorozáskor szignifikánsan magasabb volt a P csoportban, </a:t>
            </a:r>
            <a:r>
              <a:rPr lang="hu-HU" dirty="0">
                <a:latin typeface="+mn-lt"/>
              </a:rPr>
              <a:t>mint az S csoportban </a:t>
            </a:r>
            <a:r>
              <a:rPr lang="hu-HU" dirty="0" smtClean="0">
                <a:latin typeface="+mn-lt"/>
              </a:rPr>
              <a:t>(p </a:t>
            </a:r>
            <a:r>
              <a:rPr lang="hu-HU" dirty="0">
                <a:latin typeface="+mn-lt"/>
              </a:rPr>
              <a:t>= </a:t>
            </a:r>
            <a:r>
              <a:rPr lang="hu-HU" dirty="0" smtClean="0">
                <a:latin typeface="+mn-lt"/>
              </a:rPr>
              <a:t>0.006)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25915" y="3377903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Li</a:t>
            </a:r>
            <a:r>
              <a:rPr lang="hu-HU" sz="800" dirty="0" smtClean="0"/>
              <a:t> </a:t>
            </a:r>
            <a:r>
              <a:rPr lang="hu-HU" sz="800" dirty="0"/>
              <a:t>X, </a:t>
            </a:r>
            <a:r>
              <a:rPr lang="hu-HU" sz="800" dirty="0" smtClean="0"/>
              <a:t>et </a:t>
            </a:r>
            <a:r>
              <a:rPr lang="hu-HU" sz="800" dirty="0" err="1" smtClean="0"/>
              <a:t>al</a:t>
            </a:r>
            <a:r>
              <a:rPr lang="hu-HU" sz="800" dirty="0" smtClean="0"/>
              <a:t>. </a:t>
            </a:r>
            <a:r>
              <a:rPr lang="hu-HU" sz="800" i="1" dirty="0" err="1" smtClean="0"/>
              <a:t>Otolaryngology</a:t>
            </a:r>
            <a:r>
              <a:rPr lang="hu-HU" sz="800" i="1" dirty="0" smtClean="0"/>
              <a:t>–Head </a:t>
            </a:r>
            <a:r>
              <a:rPr lang="hu-HU" sz="800" i="1" dirty="0"/>
              <a:t>and </a:t>
            </a:r>
            <a:r>
              <a:rPr lang="hu-HU" sz="800" i="1" dirty="0" err="1"/>
              <a:t>Neck</a:t>
            </a:r>
            <a:r>
              <a:rPr lang="hu-HU" sz="800" i="1" dirty="0"/>
              <a:t> </a:t>
            </a:r>
            <a:r>
              <a:rPr lang="hu-HU" sz="800" i="1" dirty="0" err="1"/>
              <a:t>Surgery</a:t>
            </a:r>
            <a:r>
              <a:rPr lang="hu-HU" sz="800" dirty="0"/>
              <a:t> 2020; 162 (6): 853 – 59</a:t>
            </a:r>
            <a:r>
              <a:rPr lang="hu-HU" sz="800" dirty="0" smtClean="0"/>
              <a:t>.]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2">
            <a:alphaModFix/>
          </a:blip>
          <a:srcRect t="15777" r="25348"/>
          <a:stretch/>
        </p:blipFill>
        <p:spPr>
          <a:xfrm>
            <a:off x="10696933" y="0"/>
            <a:ext cx="1495068" cy="142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561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33" y="2781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</a:t>
            </a:r>
            <a:r>
              <a:rPr lang="hu-H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intraoperatív</a:t>
            </a: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alkalmazásával kapcsolatos szempontok a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műtéteknél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7437"/>
            <a:ext cx="11723428" cy="5583773"/>
          </a:xfrm>
        </p:spPr>
        <p:txBody>
          <a:bodyPr>
            <a:normAutofit/>
          </a:bodyPr>
          <a:lstStyle/>
          <a:p>
            <a:pPr algn="just"/>
            <a:r>
              <a:rPr lang="hu-HU" sz="2400" dirty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Cernea</a:t>
            </a:r>
            <a:r>
              <a:rPr lang="hu-HU" sz="2400" b="1" dirty="0" smtClean="0">
                <a:latin typeface="+mn-lt"/>
              </a:rPr>
              <a:t>, és </a:t>
            </a:r>
            <a:r>
              <a:rPr lang="hu-HU" sz="2400" b="1" dirty="0" err="1" smtClean="0">
                <a:latin typeface="+mn-lt"/>
              </a:rPr>
              <a:t>mtsai</a:t>
            </a:r>
            <a:r>
              <a:rPr lang="hu-HU" sz="2400" b="1" dirty="0" smtClean="0">
                <a:latin typeface="+mn-lt"/>
              </a:rPr>
              <a:t>: </a:t>
            </a:r>
          </a:p>
          <a:p>
            <a:pPr marL="114300" indent="0" algn="just">
              <a:buNone/>
            </a:pPr>
            <a:endParaRPr lang="hu-HU" sz="2400" dirty="0" smtClean="0">
              <a:latin typeface="+mn-lt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+mn-lt"/>
              </a:rPr>
              <a:t>a vizsgálatok </a:t>
            </a:r>
            <a:r>
              <a:rPr lang="hu-HU" sz="2400" dirty="0">
                <a:latin typeface="+mn-lt"/>
              </a:rPr>
              <a:t>sok ellentmondást </a:t>
            </a:r>
            <a:r>
              <a:rPr lang="hu-HU" sz="2400" dirty="0" smtClean="0">
                <a:latin typeface="+mn-lt"/>
              </a:rPr>
              <a:t>tartalmaznak (…)</a:t>
            </a:r>
          </a:p>
          <a:p>
            <a:pPr lvl="2" algn="just">
              <a:buFont typeface="Wingdings" panose="05000000000000000000" pitchFamily="2" charset="2"/>
              <a:buChar char="§"/>
            </a:pPr>
            <a:endParaRPr lang="hu-HU" sz="2400" dirty="0" smtClean="0">
              <a:latin typeface="+mn-lt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hu-HU" sz="2400" dirty="0">
                <a:latin typeface="+mn-lt"/>
              </a:rPr>
              <a:t>e</a:t>
            </a:r>
            <a:r>
              <a:rPr lang="hu-HU" sz="2400" dirty="0" smtClean="0">
                <a:latin typeface="+mn-lt"/>
              </a:rPr>
              <a:t>gyes </a:t>
            </a:r>
            <a:r>
              <a:rPr lang="hu-HU" sz="2400" dirty="0">
                <a:latin typeface="+mn-lt"/>
              </a:rPr>
              <a:t>szerzők </a:t>
            </a:r>
            <a:r>
              <a:rPr lang="hu-HU" sz="2400" dirty="0" smtClean="0">
                <a:latin typeface="+mn-lt"/>
              </a:rPr>
              <a:t>véleménye: IONM alkalmazása arányosan </a:t>
            </a:r>
            <a:r>
              <a:rPr lang="hu-HU" sz="2400" i="1" dirty="0" smtClean="0">
                <a:latin typeface="+mn-lt"/>
              </a:rPr>
              <a:t>nem csökkenti kevésbé</a:t>
            </a:r>
            <a:r>
              <a:rPr lang="hu-HU" sz="2400" dirty="0" smtClean="0">
                <a:latin typeface="+mn-lt"/>
              </a:rPr>
              <a:t> a n. </a:t>
            </a:r>
            <a:r>
              <a:rPr lang="hu-HU" sz="2400" dirty="0" err="1" smtClean="0">
                <a:latin typeface="+mn-lt"/>
              </a:rPr>
              <a:t>laryngeus</a:t>
            </a:r>
            <a:r>
              <a:rPr lang="hu-HU" sz="2400" dirty="0" smtClean="0">
                <a:latin typeface="+mn-lt"/>
              </a:rPr>
              <a:t> </a:t>
            </a:r>
            <a:r>
              <a:rPr lang="hu-HU" sz="2400" dirty="0" err="1" smtClean="0">
                <a:latin typeface="+mn-lt"/>
              </a:rPr>
              <a:t>inferior</a:t>
            </a:r>
            <a:r>
              <a:rPr lang="hu-HU" sz="2400" dirty="0" smtClean="0">
                <a:latin typeface="+mn-lt"/>
              </a:rPr>
              <a:t> bénulásának esélyét pajzsmirigy műtéteknél </a:t>
            </a:r>
          </a:p>
          <a:p>
            <a:pPr lvl="2" algn="just">
              <a:buFont typeface="Wingdings" panose="05000000000000000000" pitchFamily="2" charset="2"/>
              <a:buChar char="§"/>
            </a:pPr>
            <a:endParaRPr lang="hu-HU" sz="2400" dirty="0" smtClean="0">
              <a:latin typeface="+mn-lt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+mn-lt"/>
              </a:rPr>
              <a:t>más szerzők: </a:t>
            </a:r>
            <a:r>
              <a:rPr lang="hu-HU" sz="2400" i="1" dirty="0" smtClean="0">
                <a:latin typeface="+mn-lt"/>
              </a:rPr>
              <a:t>csak </a:t>
            </a:r>
            <a:r>
              <a:rPr lang="hu-HU" sz="2400" i="1" dirty="0">
                <a:latin typeface="+mn-lt"/>
              </a:rPr>
              <a:t>kiválasztott esetekben</a:t>
            </a:r>
            <a:r>
              <a:rPr lang="hu-HU" sz="2400" dirty="0">
                <a:latin typeface="+mn-lt"/>
              </a:rPr>
              <a:t> és nagyon speciális helyzetekben </a:t>
            </a:r>
            <a:r>
              <a:rPr lang="hu-HU" sz="2400" dirty="0" smtClean="0">
                <a:latin typeface="+mn-lt"/>
              </a:rPr>
              <a:t>látják indokoltnak alkalmazását </a:t>
            </a:r>
          </a:p>
          <a:p>
            <a:pPr lvl="2" algn="just">
              <a:buFont typeface="Wingdings" panose="05000000000000000000" pitchFamily="2" charset="2"/>
              <a:buChar char="§"/>
            </a:pPr>
            <a:endParaRPr lang="hu-HU" sz="2400" dirty="0" smtClean="0">
              <a:latin typeface="+mn-lt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+mn-lt"/>
              </a:rPr>
              <a:t>megint más szerzők: </a:t>
            </a:r>
            <a:r>
              <a:rPr lang="hu-HU" sz="2400" dirty="0" err="1" smtClean="0">
                <a:latin typeface="+mn-lt"/>
              </a:rPr>
              <a:t>neuromonitorozás</a:t>
            </a:r>
            <a:r>
              <a:rPr lang="hu-HU" sz="2400" dirty="0" smtClean="0">
                <a:latin typeface="+mn-lt"/>
              </a:rPr>
              <a:t> </a:t>
            </a:r>
            <a:r>
              <a:rPr lang="hu-HU" sz="2400" i="1" dirty="0">
                <a:latin typeface="+mn-lt"/>
              </a:rPr>
              <a:t>rutinszerű </a:t>
            </a:r>
            <a:r>
              <a:rPr lang="hu-HU" sz="2400" dirty="0">
                <a:latin typeface="+mn-lt"/>
              </a:rPr>
              <a:t>alkalmazása mellett </a:t>
            </a:r>
            <a:r>
              <a:rPr lang="hu-HU" sz="2400" dirty="0" smtClean="0">
                <a:latin typeface="+mn-lt"/>
              </a:rPr>
              <a:t>érvelnek </a:t>
            </a:r>
            <a:r>
              <a:rPr lang="hu-HU" sz="2400" i="1" dirty="0">
                <a:latin typeface="+mn-lt"/>
              </a:rPr>
              <a:t>minden</a:t>
            </a:r>
            <a:r>
              <a:rPr lang="hu-HU" sz="2400" dirty="0">
                <a:latin typeface="+mn-lt"/>
              </a:rPr>
              <a:t> </a:t>
            </a:r>
            <a:r>
              <a:rPr lang="hu-HU" sz="2400" dirty="0" smtClean="0">
                <a:latin typeface="+mn-lt"/>
              </a:rPr>
              <a:t>pajzsmirigy műtétnél</a:t>
            </a:r>
            <a:endParaRPr lang="hu-HU" sz="240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8015737" y="6284142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Cernea</a:t>
            </a:r>
            <a:r>
              <a:rPr lang="hu-HU" sz="800" dirty="0" smtClean="0"/>
              <a:t> </a:t>
            </a:r>
            <a:r>
              <a:rPr lang="hu-HU" sz="800" dirty="0"/>
              <a:t>CR, </a:t>
            </a:r>
            <a:r>
              <a:rPr lang="hu-HU" sz="800" dirty="0" smtClean="0"/>
              <a:t>et </a:t>
            </a:r>
            <a:r>
              <a:rPr lang="hu-HU" sz="800" dirty="0" err="1" smtClean="0"/>
              <a:t>al</a:t>
            </a:r>
            <a:r>
              <a:rPr lang="hu-HU" sz="800" dirty="0" smtClean="0"/>
              <a:t>. </a:t>
            </a:r>
            <a:r>
              <a:rPr lang="hu-HU" sz="800" i="1" dirty="0" err="1" smtClean="0"/>
              <a:t>Curr</a:t>
            </a:r>
            <a:r>
              <a:rPr lang="hu-HU" sz="800" i="1" dirty="0" smtClean="0"/>
              <a:t> </a:t>
            </a:r>
            <a:r>
              <a:rPr lang="hu-HU" sz="800" i="1" dirty="0" err="1"/>
              <a:t>Opin</a:t>
            </a:r>
            <a:r>
              <a:rPr lang="hu-HU" sz="800" i="1" dirty="0"/>
              <a:t> </a:t>
            </a:r>
            <a:r>
              <a:rPr lang="hu-HU" sz="800" i="1" dirty="0" err="1"/>
              <a:t>Otolaryngol</a:t>
            </a:r>
            <a:r>
              <a:rPr lang="hu-HU" sz="800" i="1" dirty="0"/>
              <a:t> Head </a:t>
            </a:r>
            <a:r>
              <a:rPr lang="hu-HU" sz="800" i="1" dirty="0" err="1"/>
              <a:t>Neck</a:t>
            </a:r>
            <a:r>
              <a:rPr lang="hu-HU" sz="800" i="1" dirty="0"/>
              <a:t> </a:t>
            </a:r>
            <a:r>
              <a:rPr lang="hu-HU" sz="800" i="1" dirty="0" err="1"/>
              <a:t>Surg</a:t>
            </a:r>
            <a:r>
              <a:rPr lang="hu-HU" sz="800" i="1" dirty="0"/>
              <a:t>.</a:t>
            </a:r>
            <a:r>
              <a:rPr lang="hu-HU" sz="800" dirty="0"/>
              <a:t> 2012;20:125–129</a:t>
            </a:r>
            <a:r>
              <a:rPr lang="hu-HU" sz="800" dirty="0" smtClean="0"/>
              <a:t>.]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2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312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33" y="2781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</a:t>
            </a:r>
            <a:r>
              <a:rPr lang="hu-H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intraoperatív</a:t>
            </a: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alkalmazásával kapcsolatos szempontok a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műtéteknél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77437"/>
            <a:ext cx="10144055" cy="5583773"/>
          </a:xfrm>
        </p:spPr>
        <p:txBody>
          <a:bodyPr>
            <a:normAutofit/>
          </a:bodyPr>
          <a:lstStyle/>
          <a:p>
            <a:pPr algn="just"/>
            <a:r>
              <a:rPr lang="hu-HU" b="1" dirty="0" err="1" smtClean="0">
                <a:latin typeface="+mn-lt"/>
              </a:rPr>
              <a:t>Dionigi</a:t>
            </a:r>
            <a:r>
              <a:rPr lang="hu-HU" b="1" dirty="0" smtClean="0">
                <a:latin typeface="+mn-lt"/>
              </a:rPr>
              <a:t>, és </a:t>
            </a:r>
            <a:r>
              <a:rPr lang="hu-HU" b="1" dirty="0" err="1" smtClean="0">
                <a:latin typeface="+mn-lt"/>
              </a:rPr>
              <a:t>mtsai</a:t>
            </a:r>
            <a:r>
              <a:rPr lang="hu-HU" b="1" dirty="0" smtClean="0">
                <a:latin typeface="+mn-lt"/>
              </a:rPr>
              <a:t>:</a:t>
            </a:r>
          </a:p>
          <a:p>
            <a:pPr marL="114300" indent="0" algn="just">
              <a:buNone/>
            </a:pPr>
            <a:endParaRPr lang="hu-HU" dirty="0" smtClean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olaszországi adatok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az </a:t>
            </a:r>
            <a:r>
              <a:rPr lang="hu-HU" dirty="0" err="1" smtClean="0">
                <a:latin typeface="+mn-lt"/>
              </a:rPr>
              <a:t>IONM-t</a:t>
            </a:r>
            <a:r>
              <a:rPr lang="hu-HU" dirty="0" smtClean="0">
                <a:latin typeface="+mn-lt"/>
              </a:rPr>
              <a:t> </a:t>
            </a:r>
            <a:r>
              <a:rPr lang="hu-HU" i="1" dirty="0" smtClean="0">
                <a:latin typeface="+mn-lt"/>
              </a:rPr>
              <a:t>nem használó </a:t>
            </a:r>
            <a:r>
              <a:rPr lang="hu-HU" dirty="0" smtClean="0">
                <a:latin typeface="+mn-lt"/>
              </a:rPr>
              <a:t>pajzsmirigy műtét átlagosan: </a:t>
            </a:r>
            <a:r>
              <a:rPr lang="hu-HU" i="1" dirty="0" smtClean="0">
                <a:latin typeface="+mn-lt"/>
              </a:rPr>
              <a:t>3.400 EUR</a:t>
            </a:r>
            <a:r>
              <a:rPr lang="hu-HU" dirty="0" smtClean="0">
                <a:latin typeface="+mn-lt"/>
              </a:rPr>
              <a:t>, ennek költségtényezői a fogyóeszközök (25%), a műtő (16%) és a személyzet (14%), illetve egyéb (45%) teszik ki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i="1" dirty="0" err="1" smtClean="0">
                <a:latin typeface="+mn-lt"/>
              </a:rPr>
              <a:t>IONM-mel</a:t>
            </a:r>
            <a:r>
              <a:rPr lang="hu-HU" dirty="0" smtClean="0">
                <a:latin typeface="+mn-lt"/>
              </a:rPr>
              <a:t> végzett pajzsmirigy műtét átlagosan: </a:t>
            </a:r>
            <a:r>
              <a:rPr lang="hu-HU" i="1" dirty="0" smtClean="0">
                <a:latin typeface="+mn-lt"/>
              </a:rPr>
              <a:t>3700 EUR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pajzsmirigy műtéteknél a kórházi költségeket </a:t>
            </a:r>
            <a:r>
              <a:rPr lang="hu-HU" b="1" dirty="0" smtClean="0">
                <a:latin typeface="+mn-lt"/>
              </a:rPr>
              <a:t>5-8%-al növeli </a:t>
            </a:r>
            <a:r>
              <a:rPr lang="hu-HU" dirty="0" smtClean="0">
                <a:latin typeface="+mn-lt"/>
              </a:rPr>
              <a:t>az IONM használata</a:t>
            </a: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7680777" y="6284142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Dionigi</a:t>
            </a:r>
            <a:r>
              <a:rPr lang="hu-HU" sz="800" dirty="0" smtClean="0"/>
              <a:t> G, et </a:t>
            </a:r>
            <a:r>
              <a:rPr lang="hu-HU" sz="800" dirty="0" err="1" smtClean="0"/>
              <a:t>al</a:t>
            </a:r>
            <a:r>
              <a:rPr lang="hu-HU" sz="800" dirty="0" smtClean="0"/>
              <a:t>. </a:t>
            </a:r>
            <a:r>
              <a:rPr lang="hu-HU" sz="800" i="1" dirty="0" smtClean="0"/>
              <a:t>World J </a:t>
            </a:r>
            <a:r>
              <a:rPr lang="hu-HU" sz="800" i="1" dirty="0" err="1" smtClean="0"/>
              <a:t>Surg</a:t>
            </a:r>
            <a:r>
              <a:rPr lang="hu-HU" sz="800" i="1" dirty="0" smtClean="0"/>
              <a:t>.</a:t>
            </a:r>
            <a:r>
              <a:rPr lang="hu-HU" sz="800" dirty="0" smtClean="0"/>
              <a:t> 2012;36:748–754.]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2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340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33" y="2781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</a:t>
            </a:r>
            <a:r>
              <a:rPr lang="hu-H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intraoperatív</a:t>
            </a: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alkalmazásával kapcsolatos szempontok a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műtéteknél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5963"/>
            <a:ext cx="12192000" cy="5583773"/>
          </a:xfrm>
        </p:spPr>
        <p:txBody>
          <a:bodyPr>
            <a:normAutofit/>
          </a:bodyPr>
          <a:lstStyle/>
          <a:p>
            <a:pPr algn="just"/>
            <a:r>
              <a:rPr lang="hu-HU" sz="2400" b="1" dirty="0" err="1" smtClean="0">
                <a:latin typeface="+mn-lt"/>
              </a:rPr>
              <a:t>Pisanu</a:t>
            </a:r>
            <a:r>
              <a:rPr lang="hu-HU" sz="2400" b="1" dirty="0" smtClean="0">
                <a:latin typeface="+mn-lt"/>
              </a:rPr>
              <a:t> A, és </a:t>
            </a:r>
            <a:r>
              <a:rPr lang="hu-HU" sz="2400" b="1" dirty="0" err="1" smtClean="0">
                <a:latin typeface="+mn-lt"/>
              </a:rPr>
              <a:t>mtsai</a:t>
            </a:r>
            <a:r>
              <a:rPr lang="hu-HU" sz="2400" b="1" dirty="0" smtClean="0">
                <a:latin typeface="+mn-lt"/>
              </a:rPr>
              <a:t>: </a:t>
            </a:r>
          </a:p>
          <a:p>
            <a:pPr algn="just"/>
            <a:endParaRPr lang="hu-HU" sz="24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b="1" dirty="0" smtClean="0">
                <a:latin typeface="+mn-lt"/>
              </a:rPr>
              <a:t>nem volt statisztikailag </a:t>
            </a:r>
            <a:r>
              <a:rPr lang="hu-HU" b="1" dirty="0">
                <a:latin typeface="+mn-lt"/>
              </a:rPr>
              <a:t>szignifikáns </a:t>
            </a:r>
            <a:r>
              <a:rPr lang="hu-HU" b="1" dirty="0" smtClean="0">
                <a:latin typeface="+mn-lt"/>
              </a:rPr>
              <a:t>különbség </a:t>
            </a:r>
            <a:r>
              <a:rPr lang="hu-HU" dirty="0" smtClean="0">
                <a:latin typeface="+mn-lt"/>
              </a:rPr>
              <a:t>a n. </a:t>
            </a:r>
            <a:r>
              <a:rPr lang="hu-HU" dirty="0" err="1" smtClean="0">
                <a:latin typeface="+mn-lt"/>
              </a:rPr>
              <a:t>laryngeus</a:t>
            </a:r>
            <a:r>
              <a:rPr lang="hu-HU" dirty="0" smtClean="0">
                <a:latin typeface="+mn-lt"/>
              </a:rPr>
              <a:t> </a:t>
            </a:r>
            <a:r>
              <a:rPr lang="hu-HU" dirty="0" err="1" smtClean="0">
                <a:latin typeface="+mn-lt"/>
              </a:rPr>
              <a:t>inferior</a:t>
            </a:r>
            <a:r>
              <a:rPr lang="hu-HU" dirty="0">
                <a:latin typeface="+mn-lt"/>
              </a:rPr>
              <a:t> </a:t>
            </a:r>
            <a:r>
              <a:rPr lang="hu-HU" dirty="0" smtClean="0">
                <a:latin typeface="+mn-lt"/>
              </a:rPr>
              <a:t>bénulás </a:t>
            </a:r>
            <a:r>
              <a:rPr lang="hu-HU" dirty="0">
                <a:latin typeface="+mn-lt"/>
              </a:rPr>
              <a:t>előfordulási </a:t>
            </a:r>
            <a:r>
              <a:rPr lang="hu-HU" dirty="0" smtClean="0">
                <a:latin typeface="+mn-lt"/>
              </a:rPr>
              <a:t>gyakoriságában pajzsmirigy műtéteknél – IONM használat vs. az ideg direkt vizualizálása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az </a:t>
            </a:r>
            <a:r>
              <a:rPr lang="hu-HU" dirty="0">
                <a:latin typeface="+mn-lt"/>
              </a:rPr>
              <a:t>eredményeket azonban óvatosan kell </a:t>
            </a:r>
            <a:r>
              <a:rPr lang="hu-HU" dirty="0" smtClean="0">
                <a:latin typeface="+mn-lt"/>
              </a:rPr>
              <a:t>értékelni, </a:t>
            </a:r>
            <a:r>
              <a:rPr lang="hu-HU" dirty="0">
                <a:latin typeface="+mn-lt"/>
              </a:rPr>
              <a:t>mivel főként nem </a:t>
            </a:r>
            <a:r>
              <a:rPr lang="hu-HU" dirty="0" err="1">
                <a:latin typeface="+mn-lt"/>
              </a:rPr>
              <a:t>randomizált</a:t>
            </a:r>
            <a:r>
              <a:rPr lang="hu-HU" dirty="0">
                <a:latin typeface="+mn-lt"/>
              </a:rPr>
              <a:t> </a:t>
            </a:r>
            <a:r>
              <a:rPr lang="hu-HU" dirty="0" smtClean="0">
                <a:latin typeface="+mn-lt"/>
              </a:rPr>
              <a:t>vizsgálatokból származó </a:t>
            </a:r>
            <a:r>
              <a:rPr lang="hu-HU" dirty="0">
                <a:latin typeface="+mn-lt"/>
              </a:rPr>
              <a:t>adatokon </a:t>
            </a:r>
            <a:r>
              <a:rPr lang="hu-HU" dirty="0" smtClean="0">
                <a:latin typeface="+mn-lt"/>
              </a:rPr>
              <a:t>alapultak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további vizsgálatok szükségességét javasolta (…)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887418" y="6499586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Pisanu</a:t>
            </a:r>
            <a:r>
              <a:rPr lang="hu-HU" sz="800" dirty="0" smtClean="0"/>
              <a:t> A, et </a:t>
            </a:r>
            <a:r>
              <a:rPr lang="hu-HU" sz="800" dirty="0" err="1" smtClean="0"/>
              <a:t>al</a:t>
            </a:r>
            <a:r>
              <a:rPr lang="hu-HU" sz="800" dirty="0" smtClean="0"/>
              <a:t>.. </a:t>
            </a:r>
            <a:r>
              <a:rPr lang="hu-HU" sz="800" i="1" dirty="0"/>
              <a:t>Journal of </a:t>
            </a:r>
            <a:r>
              <a:rPr lang="hu-HU" sz="800" i="1" dirty="0" err="1"/>
              <a:t>Surgical</a:t>
            </a:r>
            <a:r>
              <a:rPr lang="hu-HU" sz="800" i="1" dirty="0"/>
              <a:t> Research</a:t>
            </a:r>
            <a:r>
              <a:rPr lang="hu-HU" sz="800" dirty="0"/>
              <a:t> </a:t>
            </a:r>
            <a:r>
              <a:rPr lang="hu-HU" sz="800" dirty="0" err="1"/>
              <a:t>Volume</a:t>
            </a:r>
            <a:r>
              <a:rPr lang="hu-HU" sz="800" dirty="0"/>
              <a:t> 188, </a:t>
            </a:r>
            <a:r>
              <a:rPr lang="hu-HU" sz="800" dirty="0" err="1"/>
              <a:t>Issue</a:t>
            </a:r>
            <a:r>
              <a:rPr lang="hu-HU" sz="800" dirty="0"/>
              <a:t> 1, </a:t>
            </a:r>
            <a:r>
              <a:rPr lang="hu-HU" sz="800" dirty="0" err="1"/>
              <a:t>1</a:t>
            </a:r>
            <a:r>
              <a:rPr lang="hu-HU" sz="800" dirty="0"/>
              <a:t> May 2014, </a:t>
            </a:r>
            <a:r>
              <a:rPr lang="hu-HU" sz="800" dirty="0" err="1"/>
              <a:t>Pages</a:t>
            </a:r>
            <a:r>
              <a:rPr lang="hu-HU" sz="800" dirty="0"/>
              <a:t> </a:t>
            </a:r>
            <a:r>
              <a:rPr lang="hu-HU" sz="800" dirty="0" smtClean="0"/>
              <a:t>152-161].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098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33" y="2781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</a:t>
            </a:r>
            <a:r>
              <a:rPr lang="hu-H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intraoperatív</a:t>
            </a: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alkalmazásával kapcsolatos szempontok a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műtéteknél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77437"/>
            <a:ext cx="10890913" cy="5583773"/>
          </a:xfrm>
        </p:spPr>
        <p:txBody>
          <a:bodyPr>
            <a:normAutofit/>
          </a:bodyPr>
          <a:lstStyle/>
          <a:p>
            <a:r>
              <a:rPr lang="hu-HU" b="1" dirty="0" err="1" smtClean="0">
                <a:latin typeface="+mn-lt"/>
              </a:rPr>
              <a:t>Cirocchi</a:t>
            </a:r>
            <a:r>
              <a:rPr lang="hu-HU" b="1" dirty="0" smtClean="0">
                <a:latin typeface="+mn-lt"/>
              </a:rPr>
              <a:t> A, és </a:t>
            </a:r>
            <a:r>
              <a:rPr lang="hu-HU" b="1" dirty="0" err="1" smtClean="0">
                <a:latin typeface="+mn-lt"/>
              </a:rPr>
              <a:t>mtsai</a:t>
            </a:r>
            <a:r>
              <a:rPr lang="hu-HU" b="1" dirty="0" smtClean="0">
                <a:latin typeface="+mn-lt"/>
              </a:rPr>
              <a:t>:</a:t>
            </a:r>
          </a:p>
          <a:p>
            <a:pPr marL="114300" indent="0">
              <a:buNone/>
            </a:pPr>
            <a:endParaRPr lang="hu-HU" dirty="0" smtClean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pajzsmirigy műtétek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5 darab </a:t>
            </a:r>
            <a:r>
              <a:rPr lang="hu-HU" dirty="0" err="1" smtClean="0">
                <a:latin typeface="+mn-lt"/>
              </a:rPr>
              <a:t>randomizált</a:t>
            </a:r>
            <a:r>
              <a:rPr lang="hu-HU" dirty="0" smtClean="0">
                <a:latin typeface="+mn-lt"/>
              </a:rPr>
              <a:t>, kontroll vizsgálat adatai; 1558 fő betegállomány (781 főnél IONM történt, 777 főnél csak az ideg direkt vizualizálása)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dirty="0" smtClean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b="1" dirty="0" smtClean="0">
                <a:latin typeface="+mn-lt"/>
              </a:rPr>
              <a:t>a szerzők nem találtak a vizsgálat idején meggyőző bizonyítékot </a:t>
            </a:r>
            <a:r>
              <a:rPr lang="hu-HU" b="1" dirty="0">
                <a:latin typeface="+mn-lt"/>
              </a:rPr>
              <a:t>arra, hogy az IONM bármelyik mért eredmény tekintetében jobb vagy rosszabb lenne, mint a kizárólag </a:t>
            </a:r>
            <a:r>
              <a:rPr lang="hu-HU" b="1" dirty="0" smtClean="0">
                <a:latin typeface="+mn-lt"/>
              </a:rPr>
              <a:t>az ideg direkt vizualizálása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845755" y="5761203"/>
            <a:ext cx="7045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Cirocchi</a:t>
            </a:r>
            <a:r>
              <a:rPr lang="hu-HU" sz="800" dirty="0" smtClean="0"/>
              <a:t> R, et </a:t>
            </a:r>
            <a:r>
              <a:rPr lang="hu-HU" sz="800" dirty="0" err="1" smtClean="0"/>
              <a:t>al</a:t>
            </a:r>
            <a:r>
              <a:rPr lang="hu-HU" sz="800" dirty="0" smtClean="0"/>
              <a:t>.  </a:t>
            </a:r>
            <a:r>
              <a:rPr lang="hu-HU" sz="800" i="1" dirty="0" err="1"/>
              <a:t>Cochrane</a:t>
            </a:r>
            <a:r>
              <a:rPr lang="hu-HU" sz="800" i="1" dirty="0"/>
              <a:t> </a:t>
            </a:r>
            <a:r>
              <a:rPr lang="hu-HU" sz="800" i="1" dirty="0" err="1"/>
              <a:t>Database</a:t>
            </a:r>
            <a:r>
              <a:rPr lang="hu-HU" sz="800" i="1" dirty="0"/>
              <a:t> of </a:t>
            </a:r>
            <a:r>
              <a:rPr lang="hu-HU" sz="800" i="1" dirty="0" err="1"/>
              <a:t>Systematic</a:t>
            </a:r>
            <a:r>
              <a:rPr lang="hu-HU" sz="800" i="1" dirty="0"/>
              <a:t> </a:t>
            </a:r>
            <a:r>
              <a:rPr lang="hu-HU" sz="800" i="1" dirty="0" err="1"/>
              <a:t>Reviews</a:t>
            </a:r>
            <a:r>
              <a:rPr lang="hu-HU" sz="800" i="1" dirty="0"/>
              <a:t> </a:t>
            </a:r>
            <a:r>
              <a:rPr lang="hu-HU" sz="800" dirty="0"/>
              <a:t>Version </a:t>
            </a:r>
            <a:r>
              <a:rPr lang="hu-HU" sz="800" dirty="0" err="1"/>
              <a:t>published</a:t>
            </a:r>
            <a:r>
              <a:rPr lang="hu-HU" sz="800" dirty="0"/>
              <a:t>: 19 </a:t>
            </a:r>
            <a:r>
              <a:rPr lang="hu-HU" sz="800" dirty="0" err="1"/>
              <a:t>January</a:t>
            </a:r>
            <a:r>
              <a:rPr lang="hu-HU" sz="800" dirty="0"/>
              <a:t> 2019, https://</a:t>
            </a:r>
            <a:r>
              <a:rPr lang="hu-HU" sz="800" dirty="0" smtClean="0"/>
              <a:t>doi.org/10.1002/14651858.CD012483.pub2]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2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487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97;p2"/>
          <p:cNvSpPr txBox="1"/>
          <p:nvPr/>
        </p:nvSpPr>
        <p:spPr>
          <a:xfrm>
            <a:off x="-1787857" y="2136357"/>
            <a:ext cx="12192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Az </a:t>
            </a:r>
            <a:r>
              <a:rPr lang="en-US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IONM </a:t>
            </a:r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szerepe</a:t>
            </a:r>
            <a:endParaRPr lang="hu-HU" sz="5400" b="1" dirty="0" smtClean="0">
              <a:solidFill>
                <a:srgbClr val="FFFFFF"/>
              </a:solidFill>
              <a:ea typeface="Poppins"/>
              <a:cs typeface="Poppins"/>
              <a:sym typeface="Poppins"/>
            </a:endParaRPr>
          </a:p>
          <a:p>
            <a:pPr algn="ctr"/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a </a:t>
            </a:r>
            <a:endParaRPr lang="hu-HU" sz="5400" b="1" dirty="0" smtClean="0">
              <a:solidFill>
                <a:srgbClr val="FFFFFF"/>
              </a:solidFill>
              <a:ea typeface="Poppins"/>
              <a:cs typeface="Poppins"/>
              <a:sym typeface="Poppins"/>
            </a:endParaRPr>
          </a:p>
          <a:p>
            <a:pPr algn="ctr"/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pajzsmirigy sebészetében</a:t>
            </a:r>
            <a:endParaRPr lang="en-US" sz="5400" b="1" dirty="0">
              <a:solidFill>
                <a:srgbClr val="FFFFFF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122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251F579-E90A-4E1A-8E98-11727E31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latin typeface="+mj-lt"/>
              </a:rPr>
              <a:t>Pajzsmirigy műtétek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E1D0768-7E36-41E1-B2BF-AC72993CB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516"/>
            <a:ext cx="9103300" cy="526238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u-HU" sz="2400" b="1" dirty="0">
                <a:latin typeface="+mn-lt"/>
              </a:rPr>
              <a:t>Egyik leggyakrabban végzett endokrin sebészeti beavatkozás</a:t>
            </a:r>
            <a:r>
              <a:rPr lang="hu-HU" sz="2400" dirty="0">
                <a:latin typeface="+mn-lt"/>
              </a:rPr>
              <a:t> </a:t>
            </a:r>
          </a:p>
          <a:p>
            <a:pPr marL="0" indent="0" algn="just">
              <a:buNone/>
            </a:pPr>
            <a:r>
              <a:rPr lang="hu-HU" sz="2400" dirty="0">
                <a:latin typeface="+mn-lt"/>
              </a:rPr>
              <a:t>     </a:t>
            </a:r>
            <a:r>
              <a:rPr lang="hu-HU" sz="1100" dirty="0">
                <a:latin typeface="+mn-lt"/>
              </a:rPr>
              <a:t>[Cohen et </a:t>
            </a:r>
            <a:r>
              <a:rPr lang="hu-HU" sz="1100" dirty="0" err="1">
                <a:latin typeface="+mn-lt"/>
              </a:rPr>
              <a:t>al</a:t>
            </a:r>
            <a:r>
              <a:rPr lang="hu-HU" sz="1100" dirty="0">
                <a:latin typeface="+mn-lt"/>
              </a:rPr>
              <a:t>. </a:t>
            </a:r>
            <a:r>
              <a:rPr lang="hu-HU" sz="1100" i="1" dirty="0" err="1">
                <a:latin typeface="+mn-lt"/>
              </a:rPr>
              <a:t>Otolaryngol</a:t>
            </a:r>
            <a:r>
              <a:rPr lang="hu-HU" sz="1100" i="1" dirty="0">
                <a:latin typeface="+mn-lt"/>
              </a:rPr>
              <a:t> Head </a:t>
            </a:r>
            <a:r>
              <a:rPr lang="hu-HU" sz="1100" i="1" dirty="0" err="1">
                <a:latin typeface="+mn-lt"/>
              </a:rPr>
              <a:t>Neck</a:t>
            </a:r>
            <a:r>
              <a:rPr lang="hu-HU" sz="1100" i="1" dirty="0">
                <a:latin typeface="+mn-lt"/>
              </a:rPr>
              <a:t> </a:t>
            </a:r>
            <a:r>
              <a:rPr lang="hu-HU" sz="1100" i="1" dirty="0" err="1">
                <a:latin typeface="+mn-lt"/>
              </a:rPr>
              <a:t>Surg</a:t>
            </a:r>
            <a:r>
              <a:rPr lang="hu-HU" sz="1100" dirty="0">
                <a:latin typeface="+mn-lt"/>
              </a:rPr>
              <a:t> 2012; 147: 1099-1107]</a:t>
            </a:r>
            <a:endParaRPr lang="hu-HU" sz="1100" dirty="0">
              <a:latin typeface="+mn-lt"/>
              <a:sym typeface="Wingdings" panose="05000000000000000000" pitchFamily="2" charset="2"/>
            </a:endParaRPr>
          </a:p>
          <a:p>
            <a:pPr algn="just"/>
            <a:endParaRPr lang="hu-HU" sz="2400" dirty="0">
              <a:latin typeface="+mn-lt"/>
            </a:endParaRPr>
          </a:p>
          <a:p>
            <a:pPr algn="just"/>
            <a:r>
              <a:rPr lang="hu-HU" sz="2400" b="1" dirty="0">
                <a:latin typeface="+mn-lt"/>
              </a:rPr>
              <a:t>Indikációk:</a:t>
            </a:r>
            <a:r>
              <a:rPr lang="hu-HU" sz="2400" dirty="0">
                <a:latin typeface="+mn-lt"/>
              </a:rPr>
              <a:t> </a:t>
            </a:r>
            <a:endParaRPr lang="hu-HU" sz="2400" dirty="0" smtClean="0">
              <a:latin typeface="+mn-lt"/>
            </a:endParaRPr>
          </a:p>
          <a:p>
            <a:pPr marL="114300" indent="0" algn="just">
              <a:buNone/>
            </a:pPr>
            <a:endParaRPr lang="hu-HU" sz="24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+mn-lt"/>
              </a:rPr>
              <a:t>Basedow</a:t>
            </a:r>
            <a:r>
              <a:rPr lang="hu-HU" sz="2000" dirty="0" smtClean="0">
                <a:latin typeface="+mn-lt"/>
              </a:rPr>
              <a:t> / </a:t>
            </a:r>
            <a:r>
              <a:rPr lang="hu-HU" sz="2000" dirty="0" err="1" smtClean="0">
                <a:latin typeface="+mn-lt"/>
              </a:rPr>
              <a:t>Graves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– betegség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+mn-lt"/>
              </a:rPr>
              <a:t>Trachea obstrukciót okozó / </a:t>
            </a:r>
            <a:r>
              <a:rPr lang="hu-HU" sz="2000" dirty="0" err="1">
                <a:latin typeface="+mn-lt"/>
              </a:rPr>
              <a:t>substernalis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latin typeface="+mn-lt"/>
              </a:rPr>
              <a:t>struma</a:t>
            </a:r>
            <a:endParaRPr lang="hu-HU" sz="20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000" dirty="0" err="1">
                <a:latin typeface="+mn-lt"/>
              </a:rPr>
              <a:t>Thyreotoxicosis</a:t>
            </a:r>
            <a:endParaRPr lang="hu-HU" sz="20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000" dirty="0" err="1">
                <a:latin typeface="+mn-lt"/>
              </a:rPr>
              <a:t>Tumorsebészeti</a:t>
            </a:r>
            <a:r>
              <a:rPr lang="hu-HU" sz="2000" dirty="0">
                <a:latin typeface="+mn-lt"/>
              </a:rPr>
              <a:t> beavatkozás (</a:t>
            </a:r>
            <a:r>
              <a:rPr lang="hu-HU" sz="2000" dirty="0" err="1">
                <a:latin typeface="+mn-lt"/>
              </a:rPr>
              <a:t>anaplasticus-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follicularis-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medullaris-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papillaris</a:t>
            </a:r>
            <a:r>
              <a:rPr lang="hu-HU" sz="2000" dirty="0">
                <a:latin typeface="+mn-lt"/>
              </a:rPr>
              <a:t> pajzsmirigy rák, </a:t>
            </a:r>
            <a:r>
              <a:rPr lang="hu-HU" sz="2000" dirty="0" err="1">
                <a:latin typeface="+mn-lt"/>
              </a:rPr>
              <a:t>lymphoma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metastasis</a:t>
            </a:r>
            <a:r>
              <a:rPr lang="hu-HU" sz="2000" dirty="0">
                <a:latin typeface="+mn-lt"/>
              </a:rPr>
              <a:t>)		</a:t>
            </a:r>
          </a:p>
          <a:p>
            <a:pPr marL="457200" lvl="1" indent="0" algn="just">
              <a:buNone/>
            </a:pPr>
            <a:r>
              <a:rPr lang="hu-HU" sz="1400" dirty="0" smtClean="0">
                <a:latin typeface="+mn-lt"/>
              </a:rPr>
              <a:t>  </a:t>
            </a:r>
            <a:r>
              <a:rPr lang="hu-HU" sz="1100" dirty="0" smtClean="0">
                <a:latin typeface="+mn-lt"/>
              </a:rPr>
              <a:t>[</a:t>
            </a:r>
            <a:r>
              <a:rPr lang="hu-HU" sz="1100" dirty="0" err="1">
                <a:latin typeface="+mn-lt"/>
              </a:rPr>
              <a:t>Haugen</a:t>
            </a:r>
            <a:r>
              <a:rPr lang="hu-HU" sz="1100" dirty="0">
                <a:latin typeface="+mn-lt"/>
              </a:rPr>
              <a:t> et </a:t>
            </a:r>
            <a:r>
              <a:rPr lang="hu-HU" sz="1100" dirty="0" err="1">
                <a:latin typeface="+mn-lt"/>
              </a:rPr>
              <a:t>al</a:t>
            </a:r>
            <a:r>
              <a:rPr lang="hu-HU" sz="1100" dirty="0">
                <a:latin typeface="+mn-lt"/>
              </a:rPr>
              <a:t>. </a:t>
            </a:r>
            <a:r>
              <a:rPr lang="hu-HU" sz="1100" i="1" dirty="0" err="1">
                <a:latin typeface="+mn-lt"/>
              </a:rPr>
              <a:t>Thyroid</a:t>
            </a:r>
            <a:r>
              <a:rPr lang="hu-HU" sz="1100" i="1" dirty="0">
                <a:latin typeface="+mn-lt"/>
              </a:rPr>
              <a:t> </a:t>
            </a:r>
            <a:r>
              <a:rPr lang="hu-HU" sz="1100" dirty="0">
                <a:latin typeface="+mn-lt"/>
              </a:rPr>
              <a:t>2016; 26:1]</a:t>
            </a:r>
          </a:p>
          <a:p>
            <a:pPr marL="457200" lvl="1" indent="0" algn="just">
              <a:buNone/>
            </a:pPr>
            <a:endParaRPr lang="hu-HU" sz="1400" dirty="0">
              <a:latin typeface="+mn-lt"/>
            </a:endParaRPr>
          </a:p>
          <a:p>
            <a:pPr algn="just"/>
            <a:r>
              <a:rPr lang="hu-HU" sz="2400" b="1" dirty="0">
                <a:latin typeface="+mn-lt"/>
              </a:rPr>
              <a:t>Több féle műtéti típus</a:t>
            </a:r>
            <a:r>
              <a:rPr lang="hu-HU" sz="2400" dirty="0">
                <a:latin typeface="+mn-lt"/>
              </a:rPr>
              <a:t>: </a:t>
            </a:r>
            <a:r>
              <a:rPr lang="hu-HU" sz="2400" dirty="0" err="1">
                <a:latin typeface="+mn-lt"/>
              </a:rPr>
              <a:t>hemithyroidectomia</a:t>
            </a:r>
            <a:r>
              <a:rPr lang="hu-HU" sz="2400" dirty="0">
                <a:latin typeface="+mn-lt"/>
              </a:rPr>
              <a:t>, </a:t>
            </a:r>
            <a:r>
              <a:rPr lang="hu-HU" sz="2400" dirty="0" err="1">
                <a:latin typeface="+mn-lt"/>
              </a:rPr>
              <a:t>subtotalis-</a:t>
            </a:r>
            <a:r>
              <a:rPr lang="hu-HU" sz="2400" dirty="0">
                <a:latin typeface="+mn-lt"/>
              </a:rPr>
              <a:t>, részleges-, </a:t>
            </a:r>
            <a:r>
              <a:rPr lang="hu-HU" sz="2400" dirty="0" err="1">
                <a:latin typeface="+mn-lt"/>
              </a:rPr>
              <a:t>near</a:t>
            </a:r>
            <a:r>
              <a:rPr lang="hu-HU" sz="2400" dirty="0">
                <a:latin typeface="+mn-lt"/>
              </a:rPr>
              <a:t> </a:t>
            </a:r>
            <a:r>
              <a:rPr lang="hu-HU" sz="2400" dirty="0" err="1">
                <a:latin typeface="+mn-lt"/>
              </a:rPr>
              <a:t>total</a:t>
            </a:r>
            <a:r>
              <a:rPr lang="hu-HU" sz="2400" dirty="0">
                <a:latin typeface="+mn-lt"/>
              </a:rPr>
              <a:t> </a:t>
            </a:r>
            <a:r>
              <a:rPr lang="hu-HU" sz="2400" dirty="0" err="1">
                <a:latin typeface="+mn-lt"/>
              </a:rPr>
              <a:t>thyroidectomia</a:t>
            </a:r>
            <a:r>
              <a:rPr lang="hu-HU" sz="2400" dirty="0">
                <a:latin typeface="+mn-lt"/>
              </a:rPr>
              <a:t>, </a:t>
            </a:r>
            <a:r>
              <a:rPr lang="hu-HU" sz="2400" dirty="0" err="1">
                <a:latin typeface="+mn-lt"/>
              </a:rPr>
              <a:t>total</a:t>
            </a:r>
            <a:r>
              <a:rPr lang="hu-HU" sz="2400" dirty="0">
                <a:latin typeface="+mn-lt"/>
              </a:rPr>
              <a:t> </a:t>
            </a:r>
            <a:r>
              <a:rPr lang="hu-HU" sz="2400" dirty="0" err="1">
                <a:latin typeface="+mn-lt"/>
              </a:rPr>
              <a:t>thyroidectomia</a:t>
            </a:r>
            <a:r>
              <a:rPr lang="hu-HU" sz="2400" dirty="0">
                <a:latin typeface="+mn-lt"/>
              </a:rPr>
              <a:t>, </a:t>
            </a:r>
            <a:r>
              <a:rPr lang="hu-HU" sz="2400" dirty="0" err="1">
                <a:latin typeface="+mn-lt"/>
              </a:rPr>
              <a:t>Hartley-Dunhill</a:t>
            </a:r>
            <a:r>
              <a:rPr lang="hu-HU" sz="2400" dirty="0">
                <a:latin typeface="+mn-lt"/>
              </a:rPr>
              <a:t> műtét</a:t>
            </a:r>
          </a:p>
          <a:p>
            <a:pPr marL="0" indent="0" algn="just">
              <a:buNone/>
            </a:pPr>
            <a:r>
              <a:rPr lang="hu-HU" sz="2400" dirty="0">
                <a:latin typeface="+mn-lt"/>
              </a:rPr>
              <a:t>     </a:t>
            </a:r>
            <a:r>
              <a:rPr lang="hu-HU" sz="1100" dirty="0">
                <a:latin typeface="+mn-lt"/>
              </a:rPr>
              <a:t>[</a:t>
            </a:r>
            <a:r>
              <a:rPr lang="hu-HU" sz="1100" dirty="0" err="1">
                <a:latin typeface="+mn-lt"/>
              </a:rPr>
              <a:t>Mathur</a:t>
            </a:r>
            <a:r>
              <a:rPr lang="hu-HU" sz="1100" dirty="0">
                <a:latin typeface="+mn-lt"/>
              </a:rPr>
              <a:t> et </a:t>
            </a:r>
            <a:r>
              <a:rPr lang="hu-HU" sz="1100" dirty="0" err="1">
                <a:latin typeface="+mn-lt"/>
              </a:rPr>
              <a:t>al</a:t>
            </a:r>
            <a:r>
              <a:rPr lang="hu-HU" sz="1100" dirty="0">
                <a:latin typeface="+mn-lt"/>
              </a:rPr>
              <a:t>. </a:t>
            </a:r>
            <a:r>
              <a:rPr lang="hu-HU" sz="1100" i="1" dirty="0" err="1">
                <a:latin typeface="+mn-lt"/>
              </a:rPr>
              <a:t>Current</a:t>
            </a:r>
            <a:r>
              <a:rPr lang="hu-HU" sz="1100" i="1" dirty="0">
                <a:latin typeface="+mn-lt"/>
              </a:rPr>
              <a:t> </a:t>
            </a:r>
            <a:r>
              <a:rPr lang="hu-HU" sz="1100" i="1" dirty="0" err="1">
                <a:latin typeface="+mn-lt"/>
              </a:rPr>
              <a:t>Procedures</a:t>
            </a:r>
            <a:r>
              <a:rPr lang="hu-HU" sz="1100" i="1" dirty="0">
                <a:latin typeface="+mn-lt"/>
              </a:rPr>
              <a:t>: </a:t>
            </a:r>
            <a:r>
              <a:rPr lang="hu-HU" sz="1100" i="1" dirty="0" err="1">
                <a:latin typeface="+mn-lt"/>
              </a:rPr>
              <a:t>Surgery</a:t>
            </a:r>
            <a:r>
              <a:rPr lang="hu-HU" sz="1100" i="1" dirty="0">
                <a:latin typeface="+mn-lt"/>
              </a:rPr>
              <a:t>.</a:t>
            </a:r>
            <a:r>
              <a:rPr lang="hu-HU" sz="1100" dirty="0">
                <a:latin typeface="+mn-lt"/>
              </a:rPr>
              <a:t> 2010]</a:t>
            </a:r>
          </a:p>
          <a:p>
            <a:pPr algn="just"/>
            <a:endParaRPr lang="hu-HU" sz="2400" dirty="0">
              <a:latin typeface="+mn-lt"/>
            </a:endParaRPr>
          </a:p>
          <a:p>
            <a:pPr marL="457200" lvl="1" indent="0" algn="just">
              <a:buNone/>
            </a:pPr>
            <a:endParaRPr lang="hu-HU" dirty="0">
              <a:latin typeface="+mn-lt"/>
            </a:endParaRPr>
          </a:p>
          <a:p>
            <a:pPr algn="just"/>
            <a:endParaRPr lang="hu-HU" sz="1800" dirty="0">
              <a:latin typeface="+mn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300" y="2862282"/>
            <a:ext cx="2883176" cy="2160094"/>
          </a:xfrm>
          <a:prstGeom prst="rect">
            <a:avLst/>
          </a:prstGeom>
        </p:spPr>
      </p:pic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1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819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08672" y="-25194"/>
            <a:ext cx="91440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sz="3000" b="1" dirty="0">
                <a:latin typeface="+mj-lt"/>
              </a:rPr>
              <a:t>Pajzsmirigy műtétek </a:t>
            </a:r>
            <a:r>
              <a:rPr lang="hu-HU" sz="3000" b="1" dirty="0" err="1">
                <a:latin typeface="+mj-lt"/>
              </a:rPr>
              <a:t>preoperatív</a:t>
            </a:r>
            <a:r>
              <a:rPr lang="hu-HU" sz="3000" b="1" dirty="0">
                <a:latin typeface="+mj-lt"/>
              </a:rPr>
              <a:t> ellátása</a:t>
            </a:r>
            <a:endParaRPr lang="hu-HU" sz="3000" b="1" dirty="0">
              <a:latin typeface="+mj-lt"/>
              <a:cs typeface="Times New Roman" pitchFamily="18" charset="0"/>
            </a:endParaRPr>
          </a:p>
        </p:txBody>
      </p:sp>
      <p:sp>
        <p:nvSpPr>
          <p:cNvPr id="15362" name="Tartalom helye 2"/>
          <p:cNvSpPr>
            <a:spLocks noGrp="1"/>
          </p:cNvSpPr>
          <p:nvPr>
            <p:ph idx="1"/>
          </p:nvPr>
        </p:nvSpPr>
        <p:spPr>
          <a:xfrm>
            <a:off x="335564" y="958208"/>
            <a:ext cx="6269952" cy="6115235"/>
          </a:xfrm>
        </p:spPr>
        <p:txBody>
          <a:bodyPr>
            <a:normAutofit/>
          </a:bodyPr>
          <a:lstStyle/>
          <a:p>
            <a:pPr lvl="1" algn="just">
              <a:buFont typeface="Arial" panose="020B0604020202020204" pitchFamily="34" charset="0"/>
              <a:buChar char="•"/>
            </a:pPr>
            <a:endParaRPr lang="hu-HU" sz="2200" dirty="0">
              <a:latin typeface="+mn-lt"/>
              <a:cs typeface="Times New Roman" pitchFamily="18" charset="0"/>
            </a:endParaRPr>
          </a:p>
          <a:p>
            <a:pPr algn="just"/>
            <a:r>
              <a:rPr lang="hu-HU" sz="2200" b="1" dirty="0" err="1">
                <a:solidFill>
                  <a:schemeClr val="tx1"/>
                </a:solidFill>
                <a:latin typeface="+mn-lt"/>
              </a:rPr>
              <a:t>Preoperatív</a:t>
            </a:r>
            <a:r>
              <a:rPr lang="hu-HU" sz="2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2200" b="1" dirty="0" smtClean="0">
                <a:solidFill>
                  <a:schemeClr val="tx1"/>
                </a:solidFill>
                <a:latin typeface="+mn-lt"/>
              </a:rPr>
              <a:t>hangszalag vizsgálat ajánlott:</a:t>
            </a:r>
            <a:endParaRPr lang="hu-HU" sz="2200" b="1" dirty="0">
              <a:solidFill>
                <a:schemeClr val="tx1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  <a:latin typeface="+mn-lt"/>
              </a:rPr>
              <a:t>     (AHNS alapján)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200" dirty="0">
                <a:latin typeface="+mn-lt"/>
              </a:rPr>
              <a:t>rekedtség vagy a hangszín megváltozása</a:t>
            </a:r>
          </a:p>
          <a:p>
            <a:pPr marL="800100" lvl="1" algn="just">
              <a:buFont typeface="Wingdings" panose="05000000000000000000" pitchFamily="2" charset="2"/>
              <a:buChar char="§"/>
            </a:pPr>
            <a:endParaRPr lang="hu-HU" sz="22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200" dirty="0">
                <a:latin typeface="+mn-lt"/>
              </a:rPr>
              <a:t>nyaki és/vagy </a:t>
            </a:r>
            <a:r>
              <a:rPr lang="hu-HU" sz="2200" dirty="0" err="1">
                <a:latin typeface="+mn-lt"/>
              </a:rPr>
              <a:t>mediastinalis</a:t>
            </a:r>
            <a:r>
              <a:rPr lang="hu-HU" sz="2200" dirty="0">
                <a:latin typeface="+mn-lt"/>
              </a:rPr>
              <a:t> műtét az anamnézisben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hu-HU" sz="22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200" dirty="0">
                <a:latin typeface="+mn-lt"/>
              </a:rPr>
              <a:t>pajzsmirigyen kívüli </a:t>
            </a:r>
            <a:r>
              <a:rPr lang="hu-HU" sz="2200" dirty="0" err="1">
                <a:latin typeface="+mn-lt"/>
              </a:rPr>
              <a:t>posterior</a:t>
            </a:r>
            <a:r>
              <a:rPr lang="hu-HU" sz="2200" dirty="0">
                <a:latin typeface="+mn-lt"/>
              </a:rPr>
              <a:t> irányú tumor terjedés</a:t>
            </a:r>
          </a:p>
          <a:p>
            <a:pPr marL="800100" lvl="1" algn="just">
              <a:buFont typeface="Wingdings" panose="05000000000000000000" pitchFamily="2" charset="2"/>
              <a:buChar char="§"/>
            </a:pPr>
            <a:endParaRPr lang="hu-HU" sz="2200" dirty="0">
              <a:latin typeface="+mn-lt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hu-HU" sz="2200" dirty="0">
                <a:latin typeface="+mn-lt"/>
              </a:rPr>
              <a:t>centrális </a:t>
            </a:r>
            <a:r>
              <a:rPr lang="hu-HU" sz="2200" dirty="0" err="1">
                <a:latin typeface="+mn-lt"/>
              </a:rPr>
              <a:t>compartmentben</a:t>
            </a:r>
            <a:r>
              <a:rPr lang="hu-HU" sz="2200" dirty="0">
                <a:latin typeface="+mn-lt"/>
              </a:rPr>
              <a:t> vagy a </a:t>
            </a:r>
            <a:r>
              <a:rPr lang="hu-HU" sz="2200" dirty="0" err="1">
                <a:latin typeface="+mn-lt"/>
              </a:rPr>
              <a:t>jugularis</a:t>
            </a:r>
            <a:r>
              <a:rPr lang="hu-HU" sz="2200" dirty="0">
                <a:latin typeface="+mn-lt"/>
              </a:rPr>
              <a:t> nyirokcsomó láncolatában terjedelmes nyirokcsomó szaporulat</a:t>
            </a:r>
          </a:p>
          <a:p>
            <a:pPr marL="457200" lvl="1" indent="0" algn="just">
              <a:buNone/>
            </a:pPr>
            <a:endParaRPr lang="hu-HU" sz="2200" dirty="0" smtClean="0">
              <a:latin typeface="+mn-lt"/>
            </a:endParaRPr>
          </a:p>
          <a:p>
            <a:pPr marL="457200" lvl="1" indent="0" algn="just">
              <a:buNone/>
            </a:pPr>
            <a:r>
              <a:rPr lang="hu-HU" sz="1000" dirty="0" smtClean="0">
                <a:latin typeface="+mn-lt"/>
              </a:rPr>
              <a:t>		[Sinclair et </a:t>
            </a:r>
            <a:r>
              <a:rPr lang="hu-HU" sz="1000" dirty="0" err="1" smtClean="0">
                <a:latin typeface="+mn-lt"/>
              </a:rPr>
              <a:t>al</a:t>
            </a:r>
            <a:r>
              <a:rPr lang="hu-HU" sz="1000" dirty="0" smtClean="0">
                <a:latin typeface="+mn-lt"/>
              </a:rPr>
              <a:t>. </a:t>
            </a:r>
            <a:r>
              <a:rPr lang="hu-HU" sz="1000" i="1" dirty="0" smtClean="0">
                <a:latin typeface="+mn-lt"/>
              </a:rPr>
              <a:t>AHNS </a:t>
            </a:r>
            <a:r>
              <a:rPr lang="hu-HU" sz="1000" i="1" dirty="0" err="1" smtClean="0">
                <a:latin typeface="+mn-lt"/>
              </a:rPr>
              <a:t>Consensus</a:t>
            </a:r>
            <a:r>
              <a:rPr lang="hu-HU" sz="1000" i="1" dirty="0" smtClean="0">
                <a:latin typeface="+mn-lt"/>
              </a:rPr>
              <a:t> </a:t>
            </a:r>
            <a:r>
              <a:rPr lang="hu-HU" sz="1000" i="1" dirty="0" err="1" smtClean="0">
                <a:latin typeface="+mn-lt"/>
              </a:rPr>
              <a:t>Statement</a:t>
            </a:r>
            <a:r>
              <a:rPr lang="hu-HU" sz="1000" i="1" dirty="0" smtClean="0">
                <a:latin typeface="+mn-lt"/>
              </a:rPr>
              <a:t> Head </a:t>
            </a:r>
            <a:r>
              <a:rPr lang="hu-HU" sz="1000" i="1" dirty="0" err="1" smtClean="0">
                <a:latin typeface="+mn-lt"/>
              </a:rPr>
              <a:t>Neck</a:t>
            </a:r>
            <a:r>
              <a:rPr lang="hu-HU" sz="1000" i="1" dirty="0" smtClean="0">
                <a:latin typeface="+mn-lt"/>
              </a:rPr>
              <a:t> </a:t>
            </a:r>
            <a:r>
              <a:rPr lang="hu-HU" sz="1000" dirty="0" smtClean="0">
                <a:latin typeface="+mn-lt"/>
              </a:rPr>
              <a:t>2016; 38: 811]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hu-HU" sz="22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528" y="2587075"/>
            <a:ext cx="2857500" cy="2857500"/>
          </a:xfrm>
          <a:prstGeom prst="rect">
            <a:avLst/>
          </a:prstGeom>
        </p:spPr>
      </p:pic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5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7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>
                <a:latin typeface="+mn-lt"/>
                <a:cs typeface="Times New Roman" pitchFamily="18" charset="0"/>
              </a:rPr>
              <a:t>N. </a:t>
            </a:r>
            <a:r>
              <a:rPr lang="hu-HU" sz="2800" b="1" dirty="0" err="1">
                <a:latin typeface="+mn-lt"/>
                <a:cs typeface="Times New Roman" pitchFamily="18" charset="0"/>
              </a:rPr>
              <a:t>laryngeus</a:t>
            </a:r>
            <a:r>
              <a:rPr lang="hu-HU" sz="2800" b="1" dirty="0">
                <a:latin typeface="+mn-lt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+mn-lt"/>
                <a:cs typeface="Times New Roman" pitchFamily="18" charset="0"/>
              </a:rPr>
              <a:t>inferior</a:t>
            </a:r>
            <a:r>
              <a:rPr lang="hu-HU" sz="2800" b="1" dirty="0" smtClean="0">
                <a:latin typeface="+mn-lt"/>
                <a:cs typeface="Times New Roman" pitchFamily="18" charset="0"/>
              </a:rPr>
              <a:t> </a:t>
            </a:r>
            <a:r>
              <a:rPr lang="hu-HU" sz="2800" b="1" dirty="0">
                <a:latin typeface="+mn-lt"/>
                <a:cs typeface="Times New Roman" pitchFamily="18" charset="0"/>
              </a:rPr>
              <a:t>bénulás</a:t>
            </a:r>
            <a:endParaRPr lang="hu-HU" sz="2800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17793"/>
            <a:ext cx="9144000" cy="583264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90000"/>
              </a:lnSpc>
            </a:pPr>
            <a:endParaRPr lang="hu-HU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3600" b="1" dirty="0">
                <a:latin typeface="+mn-lt"/>
                <a:cs typeface="Times New Roman" pitchFamily="18" charset="0"/>
              </a:rPr>
              <a:t>Előfordulása</a:t>
            </a:r>
            <a:r>
              <a:rPr lang="hu-HU" sz="3600" b="1" dirty="0" smtClean="0">
                <a:latin typeface="+mn-lt"/>
                <a:cs typeface="Times New Roman" pitchFamily="18" charset="0"/>
              </a:rPr>
              <a:t>:</a:t>
            </a:r>
          </a:p>
          <a:p>
            <a:pPr marL="114300" indent="0" algn="just">
              <a:lnSpc>
                <a:spcPct val="90000"/>
              </a:lnSpc>
              <a:buNone/>
            </a:pPr>
            <a:endParaRPr lang="hu-HU" sz="2400" b="1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600" b="1" dirty="0">
                <a:latin typeface="+mn-lt"/>
                <a:cs typeface="Times New Roman" pitchFamily="18" charset="0"/>
              </a:rPr>
              <a:t>0.4 – 3.9 %-ban átmeneti </a:t>
            </a: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600" b="1" dirty="0">
                <a:latin typeface="+mn-lt"/>
                <a:cs typeface="Times New Roman" pitchFamily="18" charset="0"/>
              </a:rPr>
              <a:t>3.6% </a:t>
            </a:r>
            <a:r>
              <a:rPr lang="hu-HU" sz="2600" b="1" dirty="0" err="1">
                <a:latin typeface="+mn-lt"/>
                <a:cs typeface="Times New Roman" pitchFamily="18" charset="0"/>
              </a:rPr>
              <a:t>-ban</a:t>
            </a:r>
            <a:r>
              <a:rPr lang="hu-HU" sz="2600" b="1" dirty="0">
                <a:latin typeface="+mn-lt"/>
                <a:cs typeface="Times New Roman" pitchFamily="18" charset="0"/>
              </a:rPr>
              <a:t> végleges </a:t>
            </a:r>
          </a:p>
          <a:p>
            <a:pPr marL="457200" lvl="1" indent="0" algn="just">
              <a:buNone/>
            </a:pPr>
            <a:r>
              <a:rPr lang="hu-HU" sz="2000" dirty="0">
                <a:latin typeface="+mn-lt"/>
                <a:cs typeface="Times New Roman" pitchFamily="18" charset="0"/>
              </a:rPr>
              <a:t>     </a:t>
            </a:r>
            <a:r>
              <a:rPr lang="hu-HU" sz="1400" dirty="0">
                <a:latin typeface="+mn-lt"/>
                <a:cs typeface="Times New Roman" pitchFamily="18" charset="0"/>
              </a:rPr>
              <a:t>[</a:t>
            </a:r>
            <a:r>
              <a:rPr lang="hu-HU" sz="1400" dirty="0" err="1">
                <a:latin typeface="+mn-lt"/>
                <a:cs typeface="Times New Roman" pitchFamily="18" charset="0"/>
              </a:rPr>
              <a:t>Julien</a:t>
            </a:r>
            <a:r>
              <a:rPr lang="hu-HU" sz="1400" dirty="0">
                <a:latin typeface="+mn-lt"/>
                <a:cs typeface="Times New Roman" pitchFamily="18" charset="0"/>
              </a:rPr>
              <a:t> et </a:t>
            </a:r>
            <a:r>
              <a:rPr lang="hu-HU" sz="1400" dirty="0" err="1">
                <a:latin typeface="+mn-lt"/>
                <a:cs typeface="Times New Roman" pitchFamily="18" charset="0"/>
              </a:rPr>
              <a:t>al</a:t>
            </a:r>
            <a:r>
              <a:rPr lang="hu-HU" sz="1400" dirty="0">
                <a:latin typeface="+mn-lt"/>
                <a:cs typeface="Times New Roman" pitchFamily="18" charset="0"/>
              </a:rPr>
              <a:t>. </a:t>
            </a:r>
            <a:r>
              <a:rPr lang="hu-HU" sz="1400" i="1" dirty="0">
                <a:latin typeface="+mn-lt"/>
                <a:cs typeface="Times New Roman" pitchFamily="18" charset="0"/>
              </a:rPr>
              <a:t>European </a:t>
            </a:r>
            <a:r>
              <a:rPr lang="hu-HU" sz="1400" i="1" dirty="0" err="1">
                <a:latin typeface="+mn-lt"/>
                <a:cs typeface="Times New Roman" pitchFamily="18" charset="0"/>
              </a:rPr>
              <a:t>Annals</a:t>
            </a:r>
            <a:r>
              <a:rPr lang="hu-HU" sz="1400" i="1" dirty="0">
                <a:latin typeface="+mn-lt"/>
                <a:cs typeface="Times New Roman" pitchFamily="18" charset="0"/>
              </a:rPr>
              <a:t> of </a:t>
            </a:r>
            <a:r>
              <a:rPr lang="hu-HU" sz="1400" i="1" dirty="0" err="1">
                <a:latin typeface="+mn-lt"/>
                <a:cs typeface="Times New Roman" pitchFamily="18" charset="0"/>
              </a:rPr>
              <a:t>Otorhinolarnygology</a:t>
            </a:r>
            <a:r>
              <a:rPr lang="hu-HU" sz="1400" i="1" dirty="0">
                <a:latin typeface="+mn-lt"/>
                <a:cs typeface="Times New Roman" pitchFamily="18" charset="0"/>
              </a:rPr>
              <a:t>, Head and </a:t>
            </a:r>
            <a:r>
              <a:rPr lang="hu-HU" sz="1400" i="1" dirty="0" err="1">
                <a:latin typeface="+mn-lt"/>
                <a:cs typeface="Times New Roman" pitchFamily="18" charset="0"/>
              </a:rPr>
              <a:t>Neck</a:t>
            </a:r>
            <a:r>
              <a:rPr lang="hu-HU" sz="1400" i="1" dirty="0">
                <a:latin typeface="+mn-lt"/>
                <a:cs typeface="Times New Roman" pitchFamily="18" charset="0"/>
              </a:rPr>
              <a:t> </a:t>
            </a:r>
            <a:r>
              <a:rPr lang="hu-HU" sz="1400" i="1" dirty="0" err="1">
                <a:latin typeface="+mn-lt"/>
                <a:cs typeface="Times New Roman" pitchFamily="18" charset="0"/>
              </a:rPr>
              <a:t>diseases</a:t>
            </a:r>
            <a:r>
              <a:rPr lang="hu-HU" sz="1400" i="1" dirty="0">
                <a:latin typeface="+mn-lt"/>
                <a:cs typeface="Times New Roman" pitchFamily="18" charset="0"/>
              </a:rPr>
              <a:t> </a:t>
            </a:r>
            <a:r>
              <a:rPr lang="hu-HU" sz="1400" dirty="0">
                <a:latin typeface="+mn-lt"/>
                <a:cs typeface="Times New Roman" pitchFamily="18" charset="0"/>
              </a:rPr>
              <a:t>(2012) 129; 69 – 76]</a:t>
            </a:r>
            <a:endParaRPr lang="hu-HU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hu-HU" sz="24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3600" b="1" dirty="0">
                <a:latin typeface="+mn-lt"/>
                <a:cs typeface="Times New Roman" pitchFamily="18" charset="0"/>
              </a:rPr>
              <a:t>Idegsérülés lehetséges okai</a:t>
            </a:r>
            <a:r>
              <a:rPr lang="hu-HU" sz="3600" b="1" dirty="0" smtClean="0">
                <a:latin typeface="+mn-lt"/>
                <a:cs typeface="Times New Roman" pitchFamily="18" charset="0"/>
              </a:rPr>
              <a:t>:</a:t>
            </a:r>
          </a:p>
          <a:p>
            <a:pPr marL="114300" indent="0" algn="just">
              <a:lnSpc>
                <a:spcPct val="90000"/>
              </a:lnSpc>
              <a:buNone/>
            </a:pPr>
            <a:endParaRPr lang="hu-HU" sz="2400" b="1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>
                <a:latin typeface="+mn-lt"/>
                <a:cs typeface="Times New Roman" pitchFamily="18" charset="0"/>
              </a:rPr>
              <a:t>mechanikus ártalom (</a:t>
            </a:r>
            <a:r>
              <a:rPr lang="hu-HU" sz="2900" dirty="0" err="1">
                <a:latin typeface="+mn-lt"/>
                <a:cs typeface="Times New Roman" pitchFamily="18" charset="0"/>
              </a:rPr>
              <a:t>ligáció</a:t>
            </a:r>
            <a:r>
              <a:rPr lang="hu-HU" sz="2900" dirty="0">
                <a:latin typeface="+mn-lt"/>
                <a:cs typeface="Times New Roman" pitchFamily="18" charset="0"/>
              </a:rPr>
              <a:t>, </a:t>
            </a:r>
            <a:r>
              <a:rPr lang="hu-HU" sz="2900" dirty="0" err="1">
                <a:latin typeface="+mn-lt"/>
                <a:cs typeface="Times New Roman" pitchFamily="18" charset="0"/>
              </a:rPr>
              <a:t>vongálás</a:t>
            </a:r>
            <a:r>
              <a:rPr lang="hu-HU" sz="2900" dirty="0">
                <a:latin typeface="+mn-lt"/>
                <a:cs typeface="Times New Roman" pitchFamily="18" charset="0"/>
              </a:rPr>
              <a:t>)</a:t>
            </a: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>
                <a:latin typeface="+mn-lt"/>
                <a:cs typeface="Times New Roman" pitchFamily="18" charset="0"/>
              </a:rPr>
              <a:t>hőhatás</a:t>
            </a: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 err="1" smtClean="0">
                <a:latin typeface="+mn-lt"/>
                <a:cs typeface="Times New Roman" pitchFamily="18" charset="0"/>
              </a:rPr>
              <a:t>iszkémia</a:t>
            </a:r>
            <a:endParaRPr lang="hu-HU" sz="2900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>
                <a:latin typeface="+mn-lt"/>
                <a:cs typeface="Times New Roman" pitchFamily="18" charset="0"/>
              </a:rPr>
              <a:t>gyulladás</a:t>
            </a: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 smtClean="0">
                <a:latin typeface="+mn-lt"/>
                <a:cs typeface="Times New Roman" pitchFamily="18" charset="0"/>
              </a:rPr>
              <a:t>ö</a:t>
            </a:r>
            <a:r>
              <a:rPr lang="hu-HU" sz="2900" dirty="0" smtClean="0">
                <a:latin typeface="+mn-lt"/>
                <a:cs typeface="Times New Roman" pitchFamily="18" charset="0"/>
              </a:rPr>
              <a:t>déma </a:t>
            </a:r>
            <a:endParaRPr lang="hu-HU" sz="2900" dirty="0">
              <a:latin typeface="+mn-lt"/>
              <a:cs typeface="Times New Roman" pitchFamily="18" charset="0"/>
            </a:endParaRPr>
          </a:p>
          <a:p>
            <a:pPr marL="457200" lvl="1" indent="0" algn="just">
              <a:buNone/>
            </a:pPr>
            <a:r>
              <a:rPr lang="hu-HU" sz="2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   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[</a:t>
            </a:r>
            <a:r>
              <a:rPr lang="hu-HU" sz="140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Snyder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et </a:t>
            </a:r>
            <a:r>
              <a:rPr lang="hu-HU" sz="140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al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. </a:t>
            </a:r>
            <a:r>
              <a:rPr lang="hu-HU" sz="1400" i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J Am Coll </a:t>
            </a:r>
            <a:r>
              <a:rPr lang="hu-HU" sz="1400" i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Surg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2008; 206; 123 – 30]</a:t>
            </a:r>
            <a:endParaRPr lang="hu-HU" sz="200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</a:pPr>
            <a:endParaRPr lang="hu-HU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hu-HU" sz="24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sz="3600" b="1" dirty="0">
                <a:latin typeface="+mn-lt"/>
                <a:cs typeface="Times New Roman" pitchFamily="18" charset="0"/>
              </a:rPr>
              <a:t>Idegsérülésre </a:t>
            </a:r>
            <a:r>
              <a:rPr lang="hu-HU" sz="3600" b="1" dirty="0" err="1">
                <a:latin typeface="+mn-lt"/>
                <a:cs typeface="Times New Roman" pitchFamily="18" charset="0"/>
              </a:rPr>
              <a:t>predisponál</a:t>
            </a:r>
            <a:r>
              <a:rPr lang="hu-HU" sz="3600" b="1" dirty="0" smtClean="0">
                <a:latin typeface="+mn-lt"/>
                <a:cs typeface="Times New Roman" pitchFamily="18" charset="0"/>
              </a:rPr>
              <a:t>:</a:t>
            </a:r>
          </a:p>
          <a:p>
            <a:pPr marL="114300" indent="0" algn="just">
              <a:lnSpc>
                <a:spcPct val="90000"/>
              </a:lnSpc>
              <a:buNone/>
            </a:pPr>
            <a:endParaRPr lang="hu-HU" sz="2400" b="1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>
                <a:latin typeface="+mn-lt"/>
                <a:cs typeface="Times New Roman" pitchFamily="18" charset="0"/>
              </a:rPr>
              <a:t>sebészeti tényezők</a:t>
            </a: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 smtClean="0">
                <a:latin typeface="+mn-lt"/>
                <a:cs typeface="Times New Roman" pitchFamily="18" charset="0"/>
              </a:rPr>
              <a:t>anatómiai </a:t>
            </a:r>
            <a:r>
              <a:rPr lang="hu-HU" sz="2900" dirty="0">
                <a:latin typeface="+mn-lt"/>
                <a:cs typeface="Times New Roman" pitchFamily="18" charset="0"/>
              </a:rPr>
              <a:t>tényezők</a:t>
            </a:r>
          </a:p>
          <a:p>
            <a:pPr lvl="1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sz="2900" dirty="0">
                <a:latin typeface="+mn-lt"/>
                <a:cs typeface="Times New Roman" pitchFamily="18" charset="0"/>
              </a:rPr>
              <a:t>operatőr kevesebb tapasztalata </a:t>
            </a:r>
          </a:p>
          <a:p>
            <a:pPr marL="457200" lvl="1" indent="-4763" algn="just">
              <a:buNone/>
            </a:pPr>
            <a:r>
              <a:rPr lang="hu-HU" sz="2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   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[</a:t>
            </a:r>
            <a:r>
              <a:rPr lang="hu-HU" sz="140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Dralle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et </a:t>
            </a:r>
            <a:r>
              <a:rPr lang="hu-HU" sz="140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al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. </a:t>
            </a:r>
            <a:r>
              <a:rPr lang="hu-HU" sz="1400" i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Surgery</a:t>
            </a:r>
            <a:r>
              <a:rPr lang="hu-HU" sz="1400" i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hu-H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2004; 136(6); 1310 – 22]</a:t>
            </a:r>
            <a:endParaRPr lang="hu-HU" sz="210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</a:pPr>
            <a:endParaRPr lang="hu-HU" sz="20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783" y="2154532"/>
            <a:ext cx="4154245" cy="3384376"/>
          </a:xfrm>
          <a:prstGeom prst="rect">
            <a:avLst/>
          </a:prstGeom>
        </p:spPr>
      </p:pic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pic>
        <p:nvPicPr>
          <p:cNvPr id="9" name="Google Shape;129;p6"/>
          <p:cNvPicPr preferRelativeResize="0"/>
          <p:nvPr/>
        </p:nvPicPr>
        <p:blipFill rotWithShape="1">
          <a:blip r:embed="rId5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440184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47509" y="58057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>
                <a:latin typeface="+mj-lt"/>
                <a:cs typeface="Times New Roman" pitchFamily="18" charset="0"/>
              </a:rPr>
              <a:t>A n. </a:t>
            </a:r>
            <a:r>
              <a:rPr lang="hu-HU" sz="3000" b="1" dirty="0" err="1">
                <a:latin typeface="+mj-lt"/>
                <a:cs typeface="Times New Roman" pitchFamily="18" charset="0"/>
              </a:rPr>
              <a:t>laryngeus</a:t>
            </a:r>
            <a:r>
              <a:rPr lang="hu-HU" sz="3000" b="1" dirty="0">
                <a:latin typeface="+mj-lt"/>
                <a:cs typeface="Times New Roman" pitchFamily="18" charset="0"/>
              </a:rPr>
              <a:t> </a:t>
            </a:r>
            <a:r>
              <a:rPr lang="hu-HU" sz="3000" b="1" dirty="0" err="1" smtClean="0">
                <a:latin typeface="+mj-lt"/>
                <a:cs typeface="Times New Roman" pitchFamily="18" charset="0"/>
              </a:rPr>
              <a:t>inferior</a:t>
            </a:r>
            <a:r>
              <a:rPr lang="hu-HU" sz="3000" b="1" dirty="0" smtClean="0">
                <a:latin typeface="+mj-lt"/>
                <a:cs typeface="Times New Roman" pitchFamily="18" charset="0"/>
              </a:rPr>
              <a:t> </a:t>
            </a:r>
            <a:br>
              <a:rPr lang="hu-HU" sz="3000" b="1" dirty="0" smtClean="0">
                <a:latin typeface="+mj-lt"/>
                <a:cs typeface="Times New Roman" pitchFamily="18" charset="0"/>
              </a:rPr>
            </a:br>
            <a:r>
              <a:rPr lang="hu-HU" sz="3000" b="1" dirty="0" smtClean="0">
                <a:latin typeface="+mj-lt"/>
                <a:cs typeface="Times New Roman" pitchFamily="18" charset="0"/>
              </a:rPr>
              <a:t>azonosításának </a:t>
            </a:r>
            <a:r>
              <a:rPr lang="hu-HU" sz="3000" b="1" dirty="0">
                <a:latin typeface="+mj-lt"/>
                <a:cs typeface="Times New Roman" pitchFamily="18" charset="0"/>
              </a:rPr>
              <a:t>lehetőségei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887836"/>
            <a:ext cx="7291998" cy="592399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endParaRPr lang="hu-HU" sz="14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hu-HU" sz="2000" b="1" dirty="0">
                <a:latin typeface="+mn-lt"/>
                <a:cs typeface="Times New Roman" pitchFamily="18" charset="0"/>
              </a:rPr>
              <a:t>Gold standard: direkt vizualizálás</a:t>
            </a:r>
            <a:r>
              <a:rPr lang="hu-HU" sz="1600" b="1" dirty="0">
                <a:latin typeface="+mn-lt"/>
                <a:cs typeface="Times New Roman" pitchFamily="18" charset="0"/>
              </a:rPr>
              <a:t>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hu-HU" sz="1400" b="1" dirty="0">
                <a:latin typeface="+mn-lt"/>
                <a:cs typeface="Times New Roman" pitchFamily="18" charset="0"/>
              </a:rPr>
              <a:t>    </a:t>
            </a:r>
            <a:r>
              <a:rPr lang="hu-HU" sz="1000" b="1" dirty="0">
                <a:latin typeface="+mn-lt"/>
                <a:cs typeface="Times New Roman" pitchFamily="18" charset="0"/>
              </a:rPr>
              <a:t> </a:t>
            </a:r>
            <a:r>
              <a:rPr lang="hu-HU" sz="1000" dirty="0">
                <a:latin typeface="+mn-lt"/>
                <a:cs typeface="Times New Roman" pitchFamily="18" charset="0"/>
              </a:rPr>
              <a:t>[</a:t>
            </a:r>
            <a:r>
              <a:rPr lang="hu-HU" sz="1000" dirty="0" err="1">
                <a:latin typeface="+mn-lt"/>
                <a:cs typeface="Times New Roman" pitchFamily="18" charset="0"/>
              </a:rPr>
              <a:t>Vieni</a:t>
            </a:r>
            <a:r>
              <a:rPr lang="hu-HU" sz="1000" dirty="0">
                <a:latin typeface="+mn-lt"/>
                <a:cs typeface="Times New Roman" pitchFamily="18" charset="0"/>
              </a:rPr>
              <a:t> et </a:t>
            </a:r>
            <a:r>
              <a:rPr lang="hu-HU" sz="1000" dirty="0" err="1">
                <a:latin typeface="+mn-lt"/>
                <a:cs typeface="Times New Roman" pitchFamily="18" charset="0"/>
              </a:rPr>
              <a:t>al</a:t>
            </a:r>
            <a:r>
              <a:rPr lang="hu-HU" sz="1000" dirty="0">
                <a:latin typeface="+mn-lt"/>
                <a:cs typeface="Times New Roman" pitchFamily="18" charset="0"/>
              </a:rPr>
              <a:t>. </a:t>
            </a:r>
            <a:r>
              <a:rPr lang="en-US" sz="1000" i="1" dirty="0">
                <a:latin typeface="+mn-lt"/>
              </a:rPr>
              <a:t>Ann Ital </a:t>
            </a:r>
            <a:r>
              <a:rPr lang="en-US" sz="1000" i="1" dirty="0" err="1">
                <a:latin typeface="+mn-lt"/>
              </a:rPr>
              <a:t>Chir</a:t>
            </a:r>
            <a:r>
              <a:rPr lang="en-US" sz="1000" dirty="0">
                <a:latin typeface="+mn-lt"/>
              </a:rPr>
              <a:t>. 2005 Jan-Feb;76(1):5-7</a:t>
            </a:r>
            <a:r>
              <a:rPr lang="hu-HU" sz="1000" dirty="0">
                <a:latin typeface="+mn-lt"/>
              </a:rPr>
              <a:t>]</a:t>
            </a:r>
            <a:endParaRPr lang="hu-HU" sz="1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endParaRPr lang="hu-HU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hu-HU" sz="2000" b="1" dirty="0">
                <a:latin typeface="+mn-lt"/>
                <a:cs typeface="Times New Roman" pitchFamily="18" charset="0"/>
              </a:rPr>
              <a:t>Korábbi technikák: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hu-HU" sz="1400" dirty="0">
                <a:latin typeface="+mn-lt"/>
                <a:cs typeface="Times New Roman" pitchFamily="18" charset="0"/>
              </a:rPr>
              <a:t>     </a:t>
            </a:r>
            <a:r>
              <a:rPr lang="hu-HU" sz="1000" dirty="0">
                <a:latin typeface="+mn-lt"/>
                <a:cs typeface="Times New Roman" pitchFamily="18" charset="0"/>
              </a:rPr>
              <a:t>[Marcus et </a:t>
            </a:r>
            <a:r>
              <a:rPr lang="hu-HU" sz="1000" dirty="0" err="1">
                <a:latin typeface="+mn-lt"/>
                <a:cs typeface="Times New Roman" pitchFamily="18" charset="0"/>
              </a:rPr>
              <a:t>al</a:t>
            </a:r>
            <a:r>
              <a:rPr lang="hu-HU" sz="1000" dirty="0">
                <a:latin typeface="+mn-lt"/>
                <a:cs typeface="Times New Roman" pitchFamily="18" charset="0"/>
              </a:rPr>
              <a:t>. </a:t>
            </a:r>
            <a:r>
              <a:rPr lang="hu-HU" sz="1000" i="1" dirty="0" err="1">
                <a:latin typeface="+mn-lt"/>
                <a:cs typeface="Times New Roman" pitchFamily="18" charset="0"/>
              </a:rPr>
              <a:t>Laryngoscope</a:t>
            </a:r>
            <a:r>
              <a:rPr lang="hu-HU" sz="1000" dirty="0">
                <a:latin typeface="+mn-lt"/>
                <a:cs typeface="Times New Roman" pitchFamily="18" charset="0"/>
              </a:rPr>
              <a:t> (2003) 113: 356-61]</a:t>
            </a:r>
          </a:p>
          <a:p>
            <a:pPr marL="0" indent="0" algn="just">
              <a:lnSpc>
                <a:spcPct val="80000"/>
              </a:lnSpc>
              <a:buNone/>
            </a:pPr>
            <a:endParaRPr lang="hu-HU" sz="1400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80000"/>
              </a:lnSpc>
            </a:pPr>
            <a:r>
              <a:rPr lang="hu-HU" sz="1600" dirty="0">
                <a:latin typeface="+mn-lt"/>
                <a:cs typeface="Times New Roman" pitchFamily="18" charset="0"/>
              </a:rPr>
              <a:t>direkt módszerek (</a:t>
            </a:r>
            <a:r>
              <a:rPr lang="hu-HU" sz="1600" dirty="0" err="1">
                <a:latin typeface="+mn-lt"/>
                <a:cs typeface="Times New Roman" pitchFamily="18" charset="0"/>
              </a:rPr>
              <a:t>laryngoscopia</a:t>
            </a:r>
            <a:r>
              <a:rPr lang="hu-HU" sz="1600" dirty="0">
                <a:latin typeface="+mn-lt"/>
                <a:cs typeface="Times New Roman" pitchFamily="18" charset="0"/>
              </a:rPr>
              <a:t>, </a:t>
            </a:r>
            <a:r>
              <a:rPr lang="hu-HU" sz="1600" dirty="0" smtClean="0">
                <a:latin typeface="+mn-lt"/>
                <a:cs typeface="Times New Roman" pitchFamily="18" charset="0"/>
              </a:rPr>
              <a:t>mm. </a:t>
            </a:r>
            <a:r>
              <a:rPr lang="hu-HU" sz="1600" dirty="0" err="1" smtClean="0">
                <a:latin typeface="+mn-lt"/>
                <a:cs typeface="Times New Roman" pitchFamily="18" charset="0"/>
              </a:rPr>
              <a:t>vocales-ok</a:t>
            </a:r>
            <a:r>
              <a:rPr lang="hu-HU" sz="1600" dirty="0" smtClean="0">
                <a:latin typeface="+mn-lt"/>
                <a:cs typeface="Times New Roman" pitchFamily="18" charset="0"/>
              </a:rPr>
              <a:t> </a:t>
            </a:r>
            <a:r>
              <a:rPr lang="hu-HU" sz="1600" dirty="0">
                <a:latin typeface="+mn-lt"/>
                <a:cs typeface="Times New Roman" pitchFamily="18" charset="0"/>
              </a:rPr>
              <a:t>ingerlése)</a:t>
            </a:r>
          </a:p>
          <a:p>
            <a:pPr marL="457200" lvl="1" indent="0" algn="just">
              <a:lnSpc>
                <a:spcPct val="80000"/>
              </a:lnSpc>
              <a:buNone/>
            </a:pPr>
            <a:endParaRPr lang="hu-HU" sz="1600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80000"/>
              </a:lnSpc>
            </a:pPr>
            <a:r>
              <a:rPr lang="hu-HU" sz="1600" dirty="0">
                <a:latin typeface="+mn-lt"/>
                <a:cs typeface="Times New Roman" pitchFamily="18" charset="0"/>
              </a:rPr>
              <a:t>felszíni elektródák alkalmazása</a:t>
            </a:r>
          </a:p>
          <a:p>
            <a:pPr marL="457200" lvl="1" indent="0" algn="just">
              <a:lnSpc>
                <a:spcPct val="80000"/>
              </a:lnSpc>
              <a:buNone/>
            </a:pPr>
            <a:endParaRPr lang="hu-HU" sz="1600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80000"/>
              </a:lnSpc>
            </a:pPr>
            <a:r>
              <a:rPr lang="hu-HU" sz="1600" dirty="0" err="1">
                <a:latin typeface="+mn-lt"/>
                <a:cs typeface="Times New Roman" pitchFamily="18" charset="0"/>
              </a:rPr>
              <a:t>endotrachealis</a:t>
            </a:r>
            <a:r>
              <a:rPr lang="hu-HU" sz="1600" dirty="0">
                <a:latin typeface="+mn-lt"/>
                <a:cs typeface="Times New Roman" pitchFamily="18" charset="0"/>
              </a:rPr>
              <a:t> tubushoz csatlakoztatott elektródák</a:t>
            </a:r>
          </a:p>
          <a:p>
            <a:pPr marL="457200" lvl="1" indent="0" algn="just">
              <a:lnSpc>
                <a:spcPct val="80000"/>
              </a:lnSpc>
              <a:buNone/>
            </a:pPr>
            <a:endParaRPr lang="hu-HU" sz="1600" dirty="0">
              <a:latin typeface="+mn-lt"/>
              <a:cs typeface="Times New Roman" pitchFamily="18" charset="0"/>
            </a:endParaRPr>
          </a:p>
          <a:p>
            <a:pPr lvl="1" algn="just">
              <a:lnSpc>
                <a:spcPct val="80000"/>
              </a:lnSpc>
            </a:pPr>
            <a:r>
              <a:rPr lang="hu-HU" sz="1600" dirty="0">
                <a:latin typeface="+mn-lt"/>
                <a:cs typeface="Times New Roman" pitchFamily="18" charset="0"/>
              </a:rPr>
              <a:t>hátrány: </a:t>
            </a:r>
            <a:r>
              <a:rPr lang="hu-HU" sz="1600" dirty="0" err="1">
                <a:latin typeface="+mn-lt"/>
                <a:cs typeface="Times New Roman" pitchFamily="18" charset="0"/>
              </a:rPr>
              <a:t>malpozíció</a:t>
            </a:r>
            <a:r>
              <a:rPr lang="hu-HU" sz="1600" dirty="0">
                <a:latin typeface="+mn-lt"/>
                <a:cs typeface="Times New Roman" pitchFamily="18" charset="0"/>
              </a:rPr>
              <a:t> lehetősége</a:t>
            </a:r>
          </a:p>
          <a:p>
            <a:pPr algn="just">
              <a:lnSpc>
                <a:spcPct val="80000"/>
              </a:lnSpc>
            </a:pPr>
            <a:endParaRPr lang="hu-HU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hu-HU" sz="2000" b="1" dirty="0" err="1">
                <a:latin typeface="+mn-lt"/>
                <a:cs typeface="Times New Roman" pitchFamily="18" charset="0"/>
              </a:rPr>
              <a:t>Intraoperatív</a:t>
            </a:r>
            <a:r>
              <a:rPr lang="hu-HU" sz="2000" b="1" dirty="0">
                <a:latin typeface="+mn-lt"/>
                <a:cs typeface="Times New Roman" pitchFamily="18" charset="0"/>
              </a:rPr>
              <a:t> </a:t>
            </a:r>
            <a:r>
              <a:rPr lang="hu-HU" sz="2000" b="1" dirty="0" err="1">
                <a:latin typeface="+mn-lt"/>
                <a:cs typeface="Times New Roman" pitchFamily="18" charset="0"/>
              </a:rPr>
              <a:t>neuromonitorozás</a:t>
            </a:r>
            <a:r>
              <a:rPr lang="hu-HU" sz="2000" b="1" dirty="0">
                <a:latin typeface="+mn-lt"/>
                <a:cs typeface="Times New Roman" pitchFamily="18" charset="0"/>
              </a:rPr>
              <a:t> (IONM)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hu-HU" sz="1000" b="1" dirty="0">
                <a:latin typeface="+mn-lt"/>
                <a:cs typeface="Times New Roman" pitchFamily="18" charset="0"/>
              </a:rPr>
              <a:t>      </a:t>
            </a:r>
            <a:r>
              <a:rPr lang="hu-HU" sz="1000" dirty="0">
                <a:latin typeface="+mn-lt"/>
                <a:cs typeface="Times New Roman" pitchFamily="18" charset="0"/>
              </a:rPr>
              <a:t>[</a:t>
            </a:r>
            <a:r>
              <a:rPr lang="hu-HU" sz="1000" dirty="0" err="1">
                <a:latin typeface="+mn-lt"/>
                <a:cs typeface="Times New Roman" pitchFamily="18" charset="0"/>
              </a:rPr>
              <a:t>Tomoda</a:t>
            </a:r>
            <a:r>
              <a:rPr lang="hu-HU" sz="1000" dirty="0">
                <a:latin typeface="+mn-lt"/>
                <a:cs typeface="Times New Roman" pitchFamily="18" charset="0"/>
              </a:rPr>
              <a:t> et </a:t>
            </a:r>
            <a:r>
              <a:rPr lang="hu-HU" sz="1000" dirty="0" err="1">
                <a:latin typeface="+mn-lt"/>
                <a:cs typeface="Times New Roman" pitchFamily="18" charset="0"/>
              </a:rPr>
              <a:t>al</a:t>
            </a:r>
            <a:r>
              <a:rPr lang="hu-HU" sz="1000" dirty="0">
                <a:latin typeface="+mn-lt"/>
                <a:cs typeface="Times New Roman" pitchFamily="18" charset="0"/>
              </a:rPr>
              <a:t>. World J </a:t>
            </a:r>
            <a:r>
              <a:rPr lang="hu-HU" sz="1000" dirty="0" err="1">
                <a:latin typeface="+mn-lt"/>
                <a:cs typeface="Times New Roman" pitchFamily="18" charset="0"/>
              </a:rPr>
              <a:t>Surg</a:t>
            </a:r>
            <a:r>
              <a:rPr lang="hu-HU" sz="1000" dirty="0">
                <a:latin typeface="+mn-lt"/>
                <a:cs typeface="Times New Roman" pitchFamily="18" charset="0"/>
              </a:rPr>
              <a:t> (2006) 30: 1230-33]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hu-HU" sz="1000" dirty="0">
                <a:latin typeface="+mn-lt"/>
                <a:cs typeface="Times New Roman" pitchFamily="18" charset="0"/>
              </a:rPr>
              <a:t>      </a:t>
            </a:r>
            <a:r>
              <a:rPr lang="hu-HU" sz="1000" dirty="0" smtClean="0">
                <a:latin typeface="+mn-lt"/>
                <a:cs typeface="Times New Roman" pitchFamily="18" charset="0"/>
              </a:rPr>
              <a:t>[</a:t>
            </a:r>
            <a:r>
              <a:rPr lang="hu-HU" sz="1000" dirty="0" err="1">
                <a:latin typeface="+mn-lt"/>
                <a:cs typeface="Times New Roman" pitchFamily="18" charset="0"/>
              </a:rPr>
              <a:t>Chen</a:t>
            </a:r>
            <a:r>
              <a:rPr lang="hu-HU" sz="1000" dirty="0">
                <a:latin typeface="+mn-lt"/>
                <a:cs typeface="Times New Roman" pitchFamily="18" charset="0"/>
              </a:rPr>
              <a:t> </a:t>
            </a:r>
            <a:r>
              <a:rPr lang="hu-HU" sz="1000" dirty="0" err="1">
                <a:latin typeface="+mn-lt"/>
                <a:cs typeface="Times New Roman" pitchFamily="18" charset="0"/>
              </a:rPr>
              <a:t>Lu</a:t>
            </a:r>
            <a:r>
              <a:rPr lang="hu-HU" sz="1000" dirty="0">
                <a:latin typeface="+mn-lt"/>
                <a:cs typeface="Times New Roman" pitchFamily="18" charset="0"/>
              </a:rPr>
              <a:t> et </a:t>
            </a:r>
            <a:r>
              <a:rPr lang="hu-HU" sz="1000" dirty="0" err="1">
                <a:latin typeface="+mn-lt"/>
                <a:cs typeface="Times New Roman" pitchFamily="18" charset="0"/>
              </a:rPr>
              <a:t>al</a:t>
            </a:r>
            <a:r>
              <a:rPr lang="hu-HU" sz="1000" dirty="0">
                <a:latin typeface="+mn-lt"/>
                <a:cs typeface="Times New Roman" pitchFamily="18" charset="0"/>
              </a:rPr>
              <a:t>. </a:t>
            </a:r>
            <a:r>
              <a:rPr lang="hu-HU" sz="1000" i="1" dirty="0">
                <a:latin typeface="+mn-lt"/>
                <a:cs typeface="Times New Roman" pitchFamily="18" charset="0"/>
              </a:rPr>
              <a:t>World J </a:t>
            </a:r>
            <a:r>
              <a:rPr lang="hu-HU" sz="1000" i="1" dirty="0" err="1">
                <a:latin typeface="+mn-lt"/>
                <a:cs typeface="Times New Roman" pitchFamily="18" charset="0"/>
              </a:rPr>
              <a:t>Surg</a:t>
            </a:r>
            <a:r>
              <a:rPr lang="hu-HU" sz="1000" i="1" dirty="0">
                <a:latin typeface="+mn-lt"/>
                <a:cs typeface="Times New Roman" pitchFamily="18" charset="0"/>
              </a:rPr>
              <a:t> </a:t>
            </a:r>
            <a:r>
              <a:rPr lang="hu-HU" sz="1000" dirty="0">
                <a:latin typeface="+mn-lt"/>
                <a:cs typeface="Times New Roman" pitchFamily="18" charset="0"/>
              </a:rPr>
              <a:t>(2008) 32: 1935 – 39]</a:t>
            </a:r>
            <a:endParaRPr lang="hu-HU" sz="1000" dirty="0">
              <a:latin typeface="+mn-lt"/>
            </a:endParaRPr>
          </a:p>
          <a:p>
            <a:pPr algn="just">
              <a:lnSpc>
                <a:spcPct val="80000"/>
              </a:lnSpc>
            </a:pPr>
            <a:endParaRPr lang="hu-HU" sz="1400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98" y="1265870"/>
            <a:ext cx="3250242" cy="4941168"/>
          </a:xfrm>
          <a:prstGeom prst="rect">
            <a:avLst/>
          </a:prstGeom>
        </p:spPr>
      </p:pic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08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97;p2"/>
          <p:cNvSpPr txBox="1"/>
          <p:nvPr/>
        </p:nvSpPr>
        <p:spPr>
          <a:xfrm>
            <a:off x="-832514" y="2483617"/>
            <a:ext cx="12192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hu-HU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Az </a:t>
            </a:r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IONM </a:t>
            </a:r>
            <a:r>
              <a:rPr lang="en-US" sz="5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– </a:t>
            </a:r>
            <a:endParaRPr lang="hu-HU" sz="5400" b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oppins"/>
              <a:cs typeface="Poppins"/>
              <a:sym typeface="Poppins"/>
            </a:endParaRPr>
          </a:p>
          <a:p>
            <a:pPr lvl="0" algn="ctr"/>
            <a:r>
              <a:rPr lang="hu-HU" sz="54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i</a:t>
            </a:r>
            <a:r>
              <a:rPr lang="en-US" sz="54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ntraoperatív</a:t>
            </a:r>
            <a:r>
              <a:rPr lang="hu-HU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neuromonitorozás</a:t>
            </a:r>
            <a:r>
              <a:rPr lang="hu-HU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 története</a:t>
            </a:r>
            <a:endParaRPr lang="en-US" sz="5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97;p2"/>
          <p:cNvSpPr txBox="1"/>
          <p:nvPr/>
        </p:nvSpPr>
        <p:spPr>
          <a:xfrm>
            <a:off x="-1446663" y="2388083"/>
            <a:ext cx="12192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IONM </a:t>
            </a:r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esetismertetés</a:t>
            </a:r>
            <a:endParaRPr lang="en-US" sz="5400" b="1" dirty="0">
              <a:solidFill>
                <a:srgbClr val="FFFFFF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014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FB1BBEF-0967-4A3A-AFE1-815C8A93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2706"/>
            <a:ext cx="8229600" cy="1143000"/>
          </a:xfrm>
        </p:spPr>
        <p:txBody>
          <a:bodyPr/>
          <a:lstStyle/>
          <a:p>
            <a:pPr algn="ctr"/>
            <a:r>
              <a:rPr lang="hu-HU" sz="3000" b="1" dirty="0">
                <a:latin typeface="+mj-lt"/>
              </a:rPr>
              <a:t>Esetismertetés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43000"/>
            <a:ext cx="9021170" cy="4525963"/>
          </a:xfrm>
        </p:spPr>
        <p:txBody>
          <a:bodyPr>
            <a:noAutofit/>
          </a:bodyPr>
          <a:lstStyle/>
          <a:p>
            <a:pPr algn="just"/>
            <a:r>
              <a:rPr lang="hu-HU" sz="1400" dirty="0">
                <a:latin typeface="+mn-lt"/>
              </a:rPr>
              <a:t>14 éves kishölgy jobb oldali pajzsmirigy </a:t>
            </a:r>
            <a:r>
              <a:rPr lang="hu-HU" sz="1400" dirty="0" err="1">
                <a:latin typeface="+mn-lt"/>
              </a:rPr>
              <a:t>lobectomia</a:t>
            </a:r>
            <a:r>
              <a:rPr lang="hu-HU" sz="1400" dirty="0">
                <a:latin typeface="+mn-lt"/>
              </a:rPr>
              <a:t> </a:t>
            </a:r>
            <a:r>
              <a:rPr lang="hu-HU" sz="1400" dirty="0" smtClean="0">
                <a:latin typeface="+mn-lt"/>
              </a:rPr>
              <a:t>céljából </a:t>
            </a:r>
            <a:r>
              <a:rPr lang="hu-HU" sz="1400" dirty="0">
                <a:latin typeface="+mn-lt"/>
              </a:rPr>
              <a:t>felvétel </a:t>
            </a:r>
            <a:r>
              <a:rPr lang="hu-HU" sz="1400" dirty="0" smtClean="0">
                <a:latin typeface="+mn-lt"/>
              </a:rPr>
              <a:t>a </a:t>
            </a:r>
            <a:r>
              <a:rPr lang="hu-HU" sz="1400" dirty="0">
                <a:latin typeface="+mn-lt"/>
              </a:rPr>
              <a:t>PTE KK </a:t>
            </a:r>
            <a:r>
              <a:rPr lang="hu-HU" sz="1400" dirty="0" err="1">
                <a:latin typeface="+mn-lt"/>
              </a:rPr>
              <a:t>Fül-Orr-Gégészeti</a:t>
            </a:r>
            <a:r>
              <a:rPr lang="hu-HU" sz="1400" dirty="0">
                <a:latin typeface="+mn-lt"/>
              </a:rPr>
              <a:t> és </a:t>
            </a:r>
            <a:r>
              <a:rPr lang="hu-HU" sz="1400" dirty="0" err="1">
                <a:latin typeface="+mn-lt"/>
              </a:rPr>
              <a:t>Fej-Nyaksebészeti</a:t>
            </a:r>
            <a:r>
              <a:rPr lang="hu-HU" sz="1400" dirty="0">
                <a:latin typeface="+mn-lt"/>
              </a:rPr>
              <a:t> </a:t>
            </a:r>
            <a:r>
              <a:rPr lang="hu-HU" sz="1400" dirty="0" smtClean="0">
                <a:latin typeface="+mn-lt"/>
              </a:rPr>
              <a:t>Klinikára</a:t>
            </a:r>
          </a:p>
          <a:p>
            <a:pPr algn="just"/>
            <a:endParaRPr lang="hu-HU" sz="1400" dirty="0">
              <a:latin typeface="+mn-lt"/>
            </a:endParaRPr>
          </a:p>
          <a:p>
            <a:pPr algn="just"/>
            <a:r>
              <a:rPr lang="hu-HU" sz="1400" dirty="0" smtClean="0">
                <a:latin typeface="+mn-lt"/>
              </a:rPr>
              <a:t>ASA: 1</a:t>
            </a:r>
            <a:endParaRPr lang="hu-HU" sz="1400" dirty="0">
              <a:latin typeface="+mn-lt"/>
            </a:endParaRPr>
          </a:p>
          <a:p>
            <a:pPr algn="just"/>
            <a:endParaRPr lang="hu-HU" sz="1400" dirty="0">
              <a:latin typeface="+mn-lt"/>
            </a:endParaRPr>
          </a:p>
          <a:p>
            <a:pPr algn="just"/>
            <a:r>
              <a:rPr lang="hu-HU" sz="1400" dirty="0" err="1" smtClean="0">
                <a:latin typeface="+mn-lt"/>
              </a:rPr>
              <a:t>Premedikáció</a:t>
            </a:r>
            <a:r>
              <a:rPr lang="hu-HU" sz="1400" dirty="0" smtClean="0">
                <a:latin typeface="+mn-lt"/>
              </a:rPr>
              <a:t> a tervezett anesztézia indukciója előtt 40 perccel: </a:t>
            </a:r>
            <a:r>
              <a:rPr lang="hu-HU" sz="1400" dirty="0">
                <a:latin typeface="+mn-lt"/>
              </a:rPr>
              <a:t>per </a:t>
            </a:r>
            <a:r>
              <a:rPr lang="hu-HU" sz="1400" dirty="0" err="1">
                <a:latin typeface="+mn-lt"/>
              </a:rPr>
              <a:t>os</a:t>
            </a:r>
            <a:r>
              <a:rPr lang="hu-HU" sz="1400" dirty="0">
                <a:latin typeface="+mn-lt"/>
              </a:rPr>
              <a:t> 3.75 mg </a:t>
            </a:r>
            <a:r>
              <a:rPr lang="hu-HU" sz="1400" dirty="0" err="1">
                <a:latin typeface="+mn-lt"/>
              </a:rPr>
              <a:t>midazolam</a:t>
            </a:r>
            <a:endParaRPr lang="hu-HU" sz="1400" dirty="0">
              <a:latin typeface="+mn-lt"/>
            </a:endParaRPr>
          </a:p>
          <a:p>
            <a:pPr algn="just"/>
            <a:endParaRPr lang="hu-HU" sz="1400" dirty="0">
              <a:latin typeface="+mn-lt"/>
            </a:endParaRPr>
          </a:p>
          <a:p>
            <a:pPr algn="just"/>
            <a:r>
              <a:rPr lang="hu-HU" sz="1400" dirty="0" smtClean="0">
                <a:latin typeface="+mn-lt"/>
              </a:rPr>
              <a:t>Indukciót megelőzően:  </a:t>
            </a:r>
            <a:r>
              <a:rPr lang="hu-HU" sz="1400" dirty="0">
                <a:latin typeface="+mn-lt"/>
              </a:rPr>
              <a:t>20G PVK, rutin monitorozási </a:t>
            </a:r>
            <a:r>
              <a:rPr lang="hu-HU" sz="1400" dirty="0" smtClean="0">
                <a:latin typeface="+mn-lt"/>
              </a:rPr>
              <a:t>eszközök</a:t>
            </a:r>
          </a:p>
          <a:p>
            <a:pPr algn="just"/>
            <a:endParaRPr lang="hu-HU" sz="1400" dirty="0">
              <a:latin typeface="+mn-lt"/>
            </a:endParaRPr>
          </a:p>
          <a:p>
            <a:pPr algn="just"/>
            <a:r>
              <a:rPr lang="hu-HU" sz="1400" dirty="0" smtClean="0">
                <a:latin typeface="+mn-lt"/>
              </a:rPr>
              <a:t>Indukció kapcsán adott gyógyszerek</a:t>
            </a:r>
            <a:r>
              <a:rPr lang="hu-HU" sz="1400" dirty="0">
                <a:latin typeface="+mn-lt"/>
              </a:rPr>
              <a:t>: </a:t>
            </a:r>
            <a:r>
              <a:rPr lang="hu-HU" sz="1400" dirty="0" err="1">
                <a:latin typeface="+mn-lt"/>
              </a:rPr>
              <a:t>iv</a:t>
            </a:r>
            <a:r>
              <a:rPr lang="hu-HU" sz="1400" dirty="0">
                <a:latin typeface="+mn-lt"/>
              </a:rPr>
              <a:t>. 4 mg </a:t>
            </a:r>
            <a:r>
              <a:rPr lang="hu-HU" sz="1400" dirty="0" err="1">
                <a:latin typeface="+mn-lt"/>
              </a:rPr>
              <a:t>dexamethasone</a:t>
            </a:r>
            <a:r>
              <a:rPr lang="hu-HU" sz="1400" dirty="0">
                <a:latin typeface="+mn-lt"/>
              </a:rPr>
              <a:t>, 100 </a:t>
            </a:r>
            <a:r>
              <a:rPr lang="hu-HU" sz="1400" dirty="0" err="1">
                <a:latin typeface="+mn-lt"/>
              </a:rPr>
              <a:t>ug</a:t>
            </a:r>
            <a:r>
              <a:rPr lang="hu-HU" sz="1400" dirty="0">
                <a:latin typeface="+mn-lt"/>
              </a:rPr>
              <a:t> </a:t>
            </a:r>
            <a:r>
              <a:rPr lang="hu-HU" sz="1400" dirty="0" err="1">
                <a:latin typeface="+mn-lt"/>
              </a:rPr>
              <a:t>fentanyl</a:t>
            </a:r>
            <a:r>
              <a:rPr lang="hu-HU" sz="1400" dirty="0">
                <a:latin typeface="+mn-lt"/>
              </a:rPr>
              <a:t>, 150 mg </a:t>
            </a:r>
            <a:r>
              <a:rPr lang="hu-HU" sz="1400" dirty="0" err="1">
                <a:latin typeface="+mn-lt"/>
              </a:rPr>
              <a:t>propofol</a:t>
            </a:r>
            <a:r>
              <a:rPr lang="hu-HU" sz="1400" dirty="0">
                <a:latin typeface="+mn-lt"/>
              </a:rPr>
              <a:t>, </a:t>
            </a:r>
            <a:endParaRPr lang="hu-HU" sz="1400" dirty="0" smtClean="0">
              <a:latin typeface="+mn-lt"/>
            </a:endParaRPr>
          </a:p>
          <a:p>
            <a:pPr marL="114300" indent="0" algn="just">
              <a:buNone/>
            </a:pPr>
            <a:r>
              <a:rPr lang="hu-HU" sz="1400" dirty="0">
                <a:latin typeface="+mn-lt"/>
              </a:rPr>
              <a:t>	</a:t>
            </a:r>
            <a:r>
              <a:rPr lang="hu-HU" sz="1400" dirty="0" smtClean="0">
                <a:latin typeface="+mn-lt"/>
              </a:rPr>
              <a:t>valamint 30 </a:t>
            </a:r>
            <a:r>
              <a:rPr lang="hu-HU" sz="1400" dirty="0">
                <a:latin typeface="+mn-lt"/>
              </a:rPr>
              <a:t>mg </a:t>
            </a:r>
            <a:r>
              <a:rPr lang="hu-HU" sz="1400" dirty="0" err="1" smtClean="0">
                <a:latin typeface="+mn-lt"/>
              </a:rPr>
              <a:t>atracurium</a:t>
            </a:r>
            <a:r>
              <a:rPr lang="hu-HU" sz="1400" dirty="0" smtClean="0">
                <a:latin typeface="+mn-lt"/>
              </a:rPr>
              <a:t> </a:t>
            </a:r>
          </a:p>
          <a:p>
            <a:pPr algn="just"/>
            <a:endParaRPr lang="hu-HU" sz="1400" dirty="0">
              <a:latin typeface="+mn-lt"/>
            </a:endParaRPr>
          </a:p>
          <a:p>
            <a:pPr algn="just"/>
            <a:r>
              <a:rPr lang="hu-HU" sz="1400" dirty="0" smtClean="0">
                <a:latin typeface="+mn-lt"/>
              </a:rPr>
              <a:t>Emeltszintű </a:t>
            </a:r>
            <a:r>
              <a:rPr lang="hu-HU" sz="1400" dirty="0" err="1">
                <a:latin typeface="+mn-lt"/>
              </a:rPr>
              <a:t>légútbiztosításhoz</a:t>
            </a:r>
            <a:r>
              <a:rPr lang="hu-HU" sz="1400" dirty="0">
                <a:latin typeface="+mn-lt"/>
              </a:rPr>
              <a:t> </a:t>
            </a:r>
            <a:r>
              <a:rPr lang="hu-HU" sz="1400" b="1" dirty="0">
                <a:latin typeface="+mn-lt"/>
              </a:rPr>
              <a:t>„NIM </a:t>
            </a:r>
            <a:r>
              <a:rPr lang="hu-HU" sz="1400" b="1" dirty="0" err="1">
                <a:latin typeface="+mn-lt"/>
              </a:rPr>
              <a:t>TriVantage</a:t>
            </a:r>
            <a:r>
              <a:rPr lang="hu-HU" sz="1400" b="1" dirty="0">
                <a:latin typeface="+mn-lt"/>
              </a:rPr>
              <a:t> EMG ETT</a:t>
            </a:r>
            <a:r>
              <a:rPr lang="hu-HU" sz="1400" b="1" dirty="0" smtClean="0">
                <a:latin typeface="+mn-lt"/>
              </a:rPr>
              <a:t>”</a:t>
            </a:r>
            <a:r>
              <a:rPr lang="hu-HU" sz="1400" b="1" baseline="30000" dirty="0" smtClean="0">
                <a:latin typeface="+mn-lt"/>
              </a:rPr>
              <a:t>® </a:t>
            </a:r>
            <a:r>
              <a:rPr lang="hu-HU" sz="1400" dirty="0" smtClean="0">
                <a:latin typeface="+mn-lt"/>
              </a:rPr>
              <a:t>(</a:t>
            </a:r>
            <a:r>
              <a:rPr lang="hu-HU" sz="1400" dirty="0">
                <a:latin typeface="+mn-lt"/>
              </a:rPr>
              <a:t>7.0#) (</a:t>
            </a:r>
            <a:r>
              <a:rPr lang="hu-HU" sz="1400" dirty="0" err="1">
                <a:latin typeface="+mn-lt"/>
              </a:rPr>
              <a:t>Medtronic</a:t>
            </a:r>
            <a:r>
              <a:rPr lang="hu-HU" sz="1400" dirty="0">
                <a:latin typeface="+mn-lt"/>
              </a:rPr>
              <a:t> </a:t>
            </a:r>
            <a:r>
              <a:rPr lang="hu-HU" sz="1400" dirty="0" err="1">
                <a:latin typeface="+mn-lt"/>
              </a:rPr>
              <a:t>Xomed</a:t>
            </a:r>
            <a:r>
              <a:rPr lang="hu-HU" sz="1400" dirty="0">
                <a:latin typeface="+mn-lt"/>
              </a:rPr>
              <a:t> Inc.) </a:t>
            </a:r>
            <a:endParaRPr lang="hu-HU" sz="1400" dirty="0" smtClean="0">
              <a:latin typeface="+mn-lt"/>
            </a:endParaRPr>
          </a:p>
          <a:p>
            <a:pPr algn="just"/>
            <a:endParaRPr lang="hu-HU" sz="1400" dirty="0">
              <a:latin typeface="+mn-lt"/>
            </a:endParaRPr>
          </a:p>
          <a:p>
            <a:pPr algn="just"/>
            <a:r>
              <a:rPr lang="hu-HU" sz="1400" dirty="0" smtClean="0">
                <a:latin typeface="+mn-lt"/>
              </a:rPr>
              <a:t>NMT: </a:t>
            </a:r>
            <a:r>
              <a:rPr lang="hu-HU" sz="1400" b="1" dirty="0" smtClean="0">
                <a:latin typeface="+mn-lt"/>
              </a:rPr>
              <a:t>20.5 cm-nél, középvonalban </a:t>
            </a:r>
            <a:r>
              <a:rPr lang="hu-HU" sz="1400" dirty="0" smtClean="0">
                <a:latin typeface="+mn-lt"/>
              </a:rPr>
              <a:t>rögzítve</a:t>
            </a:r>
            <a:r>
              <a:rPr lang="hu-HU" sz="1400" dirty="0">
                <a:latin typeface="+mn-lt"/>
              </a:rPr>
              <a:t>;</a:t>
            </a:r>
            <a:r>
              <a:rPr lang="hu-HU" sz="1400" dirty="0" smtClean="0">
                <a:latin typeface="+mn-lt"/>
              </a:rPr>
              <a:t> </a:t>
            </a:r>
            <a:r>
              <a:rPr lang="hu-HU" sz="1400" dirty="0">
                <a:latin typeface="+mn-lt"/>
              </a:rPr>
              <a:t>MP: 1, </a:t>
            </a:r>
            <a:r>
              <a:rPr lang="hu-HU" sz="1400" dirty="0" smtClean="0">
                <a:latin typeface="+mn-lt"/>
              </a:rPr>
              <a:t>Cook: </a:t>
            </a:r>
            <a:r>
              <a:rPr lang="hu-HU" sz="1400" dirty="0">
                <a:latin typeface="+mn-lt"/>
              </a:rPr>
              <a:t>1 viszonyok mellett </a:t>
            </a:r>
          </a:p>
          <a:p>
            <a:pPr marL="0" indent="0" algn="just">
              <a:buNone/>
            </a:pPr>
            <a:endParaRPr lang="hu-HU" sz="1400" dirty="0">
              <a:latin typeface="+mn-lt"/>
            </a:endParaRPr>
          </a:p>
          <a:p>
            <a:pPr algn="just"/>
            <a:r>
              <a:rPr lang="hu-HU" sz="1400" b="1" dirty="0" err="1">
                <a:latin typeface="+mn-lt"/>
              </a:rPr>
              <a:t>Neuromonitorozás</a:t>
            </a:r>
            <a:r>
              <a:rPr lang="hu-HU" sz="1400" b="1" dirty="0">
                <a:latin typeface="+mn-lt"/>
              </a:rPr>
              <a:t>: „NIM Monitor 3.0</a:t>
            </a:r>
            <a:r>
              <a:rPr lang="hu-HU" sz="1400" b="1" dirty="0" smtClean="0">
                <a:latin typeface="+mn-lt"/>
              </a:rPr>
              <a:t>”</a:t>
            </a:r>
            <a:r>
              <a:rPr lang="hu-HU" sz="1400" b="1" baseline="30000" dirty="0"/>
              <a:t> ®</a:t>
            </a:r>
            <a:r>
              <a:rPr lang="hu-HU" sz="1400" b="1" dirty="0" smtClean="0">
                <a:latin typeface="+mn-lt"/>
              </a:rPr>
              <a:t> </a:t>
            </a:r>
            <a:r>
              <a:rPr lang="hu-HU" sz="1400" b="1" dirty="0">
                <a:latin typeface="+mn-lt"/>
              </a:rPr>
              <a:t>idegmonitor  </a:t>
            </a:r>
          </a:p>
          <a:p>
            <a:pPr algn="just"/>
            <a:endParaRPr lang="hu-HU" sz="1400" dirty="0">
              <a:latin typeface="+mn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083" y="2562218"/>
            <a:ext cx="3635433" cy="2419215"/>
          </a:xfrm>
          <a:prstGeom prst="rect">
            <a:avLst/>
          </a:prstGeom>
        </p:spPr>
      </p:pic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81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0CBE39B-5BAE-4EA0-93A3-77B18BEA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10" y="105447"/>
            <a:ext cx="9163798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 smtClean="0">
                <a:latin typeface="+mj-lt"/>
              </a:rPr>
              <a:t>A </a:t>
            </a:r>
            <a:r>
              <a:rPr lang="hu-HU" sz="3000" b="1" dirty="0" err="1" smtClean="0">
                <a:latin typeface="+mj-lt"/>
              </a:rPr>
              <a:t>neuromonitoros</a:t>
            </a:r>
            <a:r>
              <a:rPr lang="hu-HU" sz="3000" b="1" dirty="0" smtClean="0">
                <a:latin typeface="+mj-lt"/>
              </a:rPr>
              <a:t> tubus (NMT)</a:t>
            </a:r>
            <a:r>
              <a:rPr lang="hu-HU" sz="3000" b="1" dirty="0" smtClean="0">
                <a:latin typeface="+mj-lt"/>
              </a:rPr>
              <a:t> </a:t>
            </a:r>
            <a:br>
              <a:rPr lang="hu-HU" sz="3000" b="1" dirty="0" smtClean="0">
                <a:latin typeface="+mj-lt"/>
              </a:rPr>
            </a:br>
            <a:r>
              <a:rPr lang="hu-HU" sz="3000" b="1" dirty="0" smtClean="0">
                <a:latin typeface="+mj-lt"/>
              </a:rPr>
              <a:t>működési elve</a:t>
            </a:r>
            <a:endParaRPr lang="hu-HU" sz="3000" b="1" dirty="0">
              <a:latin typeface="+mj-l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1847" r="5922" b="14689"/>
          <a:stretch/>
        </p:blipFill>
        <p:spPr>
          <a:xfrm>
            <a:off x="5568285" y="1375617"/>
            <a:ext cx="4487835" cy="385951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72370" y="1040562"/>
            <a:ext cx="4139951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hu-HU" sz="2400" dirty="0">
                <a:solidFill>
                  <a:prstClr val="black"/>
                </a:solidFill>
                <a:latin typeface="+mn-lt"/>
              </a:rPr>
              <a:t>Stimuláló elektróda: </a:t>
            </a:r>
            <a:r>
              <a:rPr lang="hu-HU" sz="2400" dirty="0" smtClean="0">
                <a:solidFill>
                  <a:prstClr val="black"/>
                </a:solidFill>
                <a:latin typeface="+mn-lt"/>
              </a:rPr>
              <a:t>szegycsonton vagy a vállakon</a:t>
            </a: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hu-HU" sz="2400" dirty="0">
                <a:solidFill>
                  <a:prstClr val="black"/>
                </a:solidFill>
                <a:latin typeface="+mn-lt"/>
              </a:rPr>
              <a:t>Érzékelő elektróda: </a:t>
            </a:r>
            <a:r>
              <a:rPr lang="hu-HU" sz="2400" dirty="0" err="1" smtClean="0">
                <a:solidFill>
                  <a:prstClr val="black"/>
                </a:solidFill>
                <a:latin typeface="+mn-lt"/>
              </a:rPr>
              <a:t>COETT-ben</a:t>
            </a:r>
            <a:r>
              <a:rPr lang="hu-HU" sz="2400" dirty="0" smtClean="0">
                <a:solidFill>
                  <a:prstClr val="black"/>
                </a:solidFill>
                <a:latin typeface="+mn-lt"/>
              </a:rPr>
              <a:t> a jel érzékelése</a:t>
            </a: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hu-HU" sz="2400" dirty="0" err="1">
                <a:solidFill>
                  <a:prstClr val="black"/>
                </a:solidFill>
                <a:latin typeface="+mn-lt"/>
              </a:rPr>
              <a:t>Interface</a:t>
            </a:r>
            <a:r>
              <a:rPr lang="hu-HU" sz="2400" dirty="0">
                <a:solidFill>
                  <a:prstClr val="black"/>
                </a:solidFill>
                <a:latin typeface="+mn-lt"/>
              </a:rPr>
              <a:t>: jel </a:t>
            </a:r>
            <a:r>
              <a:rPr lang="hu-HU" sz="2400" dirty="0" smtClean="0">
                <a:solidFill>
                  <a:prstClr val="black"/>
                </a:solidFill>
                <a:latin typeface="+mn-lt"/>
              </a:rPr>
              <a:t>továbbítása, </a:t>
            </a:r>
            <a:r>
              <a:rPr lang="hu-HU" sz="2400" dirty="0">
                <a:solidFill>
                  <a:prstClr val="black"/>
                </a:solidFill>
                <a:latin typeface="+mn-lt"/>
              </a:rPr>
              <a:t>majd hangeffektus mellett a monitoron megjelenítése </a:t>
            </a:r>
          </a:p>
        </p:txBody>
      </p:sp>
      <p:sp>
        <p:nvSpPr>
          <p:cNvPr id="20" name="Tartalom helye 2">
            <a:extLst>
              <a:ext uri="{FF2B5EF4-FFF2-40B4-BE49-F238E27FC236}">
                <a16:creationId xmlns:a16="http://schemas.microsoft.com/office/drawing/2014/main" xmlns="" id="{5040CAF6-D6D8-4DB7-82A9-0EC043EE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69" y="4705802"/>
            <a:ext cx="10099929" cy="1824757"/>
          </a:xfrm>
        </p:spPr>
        <p:txBody>
          <a:bodyPr>
            <a:normAutofit fontScale="92500"/>
          </a:bodyPr>
          <a:lstStyle/>
          <a:p>
            <a:pPr algn="just"/>
            <a:endParaRPr lang="hu-HU" sz="2400" dirty="0" smtClean="0">
              <a:latin typeface="+mn-lt"/>
            </a:endParaRPr>
          </a:p>
          <a:p>
            <a:pPr marL="0" indent="0" algn="just">
              <a:buNone/>
            </a:pPr>
            <a:endParaRPr lang="hu-HU" sz="2400" dirty="0">
              <a:latin typeface="+mn-lt"/>
            </a:endParaRPr>
          </a:p>
          <a:p>
            <a:pPr algn="just"/>
            <a:r>
              <a:rPr lang="hu-HU" sz="2400" dirty="0">
                <a:latin typeface="+mn-lt"/>
              </a:rPr>
              <a:t>Előny: folyamatos monitorozás </a:t>
            </a:r>
            <a:r>
              <a:rPr lang="hu-HU" sz="2400" dirty="0" smtClean="0">
                <a:latin typeface="+mn-lt"/>
              </a:rPr>
              <a:t>lehetősége</a:t>
            </a:r>
          </a:p>
          <a:p>
            <a:pPr algn="just"/>
            <a:r>
              <a:rPr lang="hu-HU" sz="2400" b="1" dirty="0" smtClean="0">
                <a:latin typeface="+mn-lt"/>
              </a:rPr>
              <a:t>Op. végén valódi negatív eredmény: negatív jel + direkt laringoszkópia</a:t>
            </a:r>
            <a:endParaRPr lang="hu-HU" sz="2400" b="1" dirty="0">
              <a:latin typeface="+mn-lt"/>
            </a:endParaRPr>
          </a:p>
          <a:p>
            <a:pPr algn="just"/>
            <a:endParaRPr lang="hu-HU" sz="2400" dirty="0">
              <a:latin typeface="+mn-lt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548780" y="5296630"/>
            <a:ext cx="516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800" b="1" u="sng" dirty="0" smtClean="0">
                <a:latin typeface="+mn-lt"/>
              </a:rPr>
              <a:t>Kép forrása: </a:t>
            </a:r>
            <a:r>
              <a:rPr lang="hu-HU" sz="800" dirty="0" err="1" smtClean="0">
                <a:latin typeface="+mn-lt"/>
              </a:rPr>
              <a:t>Cirocchi</a:t>
            </a:r>
            <a:r>
              <a:rPr lang="hu-HU" sz="800" dirty="0" smtClean="0">
                <a:latin typeface="+mn-lt"/>
              </a:rPr>
              <a:t> </a:t>
            </a:r>
            <a:r>
              <a:rPr lang="hu-HU" sz="800" dirty="0">
                <a:latin typeface="+mn-lt"/>
              </a:rPr>
              <a:t>et </a:t>
            </a:r>
            <a:r>
              <a:rPr lang="hu-HU" sz="800" dirty="0" err="1">
                <a:latin typeface="+mn-lt"/>
              </a:rPr>
              <a:t>al</a:t>
            </a:r>
            <a:r>
              <a:rPr lang="hu-HU" sz="800" dirty="0">
                <a:latin typeface="+mn-lt"/>
              </a:rPr>
              <a:t>. </a:t>
            </a:r>
            <a:r>
              <a:rPr lang="hu-HU" sz="800" dirty="0" err="1">
                <a:latin typeface="+mn-lt"/>
              </a:rPr>
              <a:t>Cochrane</a:t>
            </a:r>
            <a:r>
              <a:rPr lang="hu-HU" sz="800" dirty="0">
                <a:latin typeface="+mn-lt"/>
              </a:rPr>
              <a:t> </a:t>
            </a:r>
            <a:r>
              <a:rPr lang="hu-HU" sz="800" dirty="0" err="1">
                <a:latin typeface="+mn-lt"/>
              </a:rPr>
              <a:t>Dabase</a:t>
            </a:r>
            <a:r>
              <a:rPr lang="hu-HU" sz="800" dirty="0">
                <a:latin typeface="+mn-lt"/>
              </a:rPr>
              <a:t> </a:t>
            </a:r>
            <a:r>
              <a:rPr lang="hu-HU" sz="800" dirty="0" err="1">
                <a:latin typeface="+mn-lt"/>
              </a:rPr>
              <a:t>Systematic</a:t>
            </a:r>
            <a:r>
              <a:rPr lang="hu-HU" sz="800" dirty="0">
                <a:latin typeface="+mn-lt"/>
              </a:rPr>
              <a:t> </a:t>
            </a:r>
            <a:r>
              <a:rPr lang="hu-HU" sz="800" dirty="0" err="1">
                <a:latin typeface="+mn-lt"/>
              </a:rPr>
              <a:t>Reviews</a:t>
            </a:r>
            <a:r>
              <a:rPr lang="hu-HU" sz="800" dirty="0">
                <a:latin typeface="+mn-lt"/>
              </a:rPr>
              <a:t> 2016, </a:t>
            </a:r>
            <a:r>
              <a:rPr lang="hu-HU" sz="800" dirty="0" err="1">
                <a:latin typeface="+mn-lt"/>
              </a:rPr>
              <a:t>Issue</a:t>
            </a:r>
            <a:r>
              <a:rPr lang="hu-HU" sz="800" dirty="0">
                <a:latin typeface="+mn-lt"/>
              </a:rPr>
              <a:t> 12. Art. No</a:t>
            </a:r>
            <a:r>
              <a:rPr lang="hu-HU" sz="800" dirty="0" smtClean="0">
                <a:latin typeface="+mn-lt"/>
              </a:rPr>
              <a:t>.: CD012483</a:t>
            </a:r>
            <a:r>
              <a:rPr lang="hu-HU" sz="800" dirty="0">
                <a:latin typeface="+mn-lt"/>
              </a:rPr>
              <a:t>]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568285" y="6540402"/>
            <a:ext cx="51683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+mn-lt"/>
              </a:rPr>
              <a:t>[Atlas et </a:t>
            </a:r>
            <a:r>
              <a:rPr lang="hu-HU" sz="1050" dirty="0" err="1">
                <a:latin typeface="+mn-lt"/>
              </a:rPr>
              <a:t>al</a:t>
            </a:r>
            <a:r>
              <a:rPr lang="hu-HU" sz="1050" dirty="0">
                <a:latin typeface="+mn-lt"/>
              </a:rPr>
              <a:t>. J </a:t>
            </a:r>
            <a:r>
              <a:rPr lang="hu-HU" sz="1050" dirty="0" err="1">
                <a:latin typeface="+mn-lt"/>
              </a:rPr>
              <a:t>Anesthesiol</a:t>
            </a:r>
            <a:r>
              <a:rPr lang="hu-HU" sz="1050" dirty="0">
                <a:latin typeface="+mn-lt"/>
              </a:rPr>
              <a:t> </a:t>
            </a:r>
            <a:r>
              <a:rPr lang="hu-HU" sz="1050" dirty="0" err="1">
                <a:latin typeface="+mn-lt"/>
              </a:rPr>
              <a:t>Clin</a:t>
            </a:r>
            <a:r>
              <a:rPr lang="hu-HU" sz="1050" dirty="0">
                <a:latin typeface="+mn-lt"/>
              </a:rPr>
              <a:t> </a:t>
            </a:r>
            <a:r>
              <a:rPr lang="hu-HU" sz="1050" dirty="0" err="1">
                <a:latin typeface="+mn-lt"/>
              </a:rPr>
              <a:t>Pharmacol</a:t>
            </a:r>
            <a:r>
              <a:rPr lang="hu-HU" sz="1050" dirty="0">
                <a:latin typeface="+mn-lt"/>
              </a:rPr>
              <a:t>. 2013 </a:t>
            </a:r>
            <a:r>
              <a:rPr lang="hu-HU" sz="1050" dirty="0" err="1">
                <a:latin typeface="+mn-lt"/>
              </a:rPr>
              <a:t>Jul-Sep</a:t>
            </a:r>
            <a:r>
              <a:rPr lang="hu-HU" sz="1050" dirty="0">
                <a:latin typeface="+mn-lt"/>
              </a:rPr>
              <a:t>; 29(3): 403-04]</a:t>
            </a:r>
          </a:p>
        </p:txBody>
      </p:sp>
      <p:sp>
        <p:nvSpPr>
          <p:cNvPr id="10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5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019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07C2886-ACF5-489F-B180-69FA1C81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61" y="1028280"/>
            <a:ext cx="4336413" cy="6114602"/>
          </a:xfrm>
        </p:spPr>
        <p:txBody>
          <a:bodyPr>
            <a:normAutofit/>
          </a:bodyPr>
          <a:lstStyle/>
          <a:p>
            <a:pPr algn="just"/>
            <a:r>
              <a:rPr lang="hu-HU" sz="2200" b="1" dirty="0">
                <a:solidFill>
                  <a:schemeClr val="tx1"/>
                </a:solidFill>
                <a:latin typeface="+mn-lt"/>
              </a:rPr>
              <a:t>Az </a:t>
            </a:r>
            <a:r>
              <a:rPr lang="hu-HU" sz="2200" b="1" dirty="0" err="1">
                <a:solidFill>
                  <a:schemeClr val="tx1"/>
                </a:solidFill>
                <a:latin typeface="+mn-lt"/>
              </a:rPr>
              <a:t>endotrachealis</a:t>
            </a:r>
            <a:r>
              <a:rPr lang="hu-HU" sz="2200" b="1" dirty="0">
                <a:solidFill>
                  <a:schemeClr val="tx1"/>
                </a:solidFill>
                <a:latin typeface="+mn-lt"/>
              </a:rPr>
              <a:t> tubus felszíni elektródáinak rögzítése a hangszalagok szintjében</a:t>
            </a:r>
          </a:p>
          <a:p>
            <a:pPr marL="0" indent="0" algn="just">
              <a:buNone/>
            </a:pPr>
            <a:endParaRPr lang="hu-HU" sz="22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hu-HU" sz="2200" dirty="0">
                <a:solidFill>
                  <a:schemeClr val="tx1"/>
                </a:solidFill>
                <a:latin typeface="+mn-lt"/>
              </a:rPr>
              <a:t>Az ideg ingerlése által generált elektromos jel átalakítása</a:t>
            </a:r>
          </a:p>
          <a:p>
            <a:pPr marL="0" indent="0" algn="just">
              <a:buNone/>
            </a:pPr>
            <a:endParaRPr lang="hu-HU" sz="22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hu-HU" sz="2200" dirty="0">
                <a:solidFill>
                  <a:schemeClr val="tx1"/>
                </a:solidFill>
                <a:latin typeface="+mn-lt"/>
              </a:rPr>
              <a:t>Potenciálok rögzítése</a:t>
            </a:r>
          </a:p>
          <a:p>
            <a:pPr marL="0" indent="0" algn="just">
              <a:buNone/>
            </a:pPr>
            <a:endParaRPr lang="hu-HU" sz="22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hu-HU" sz="2200" dirty="0">
                <a:solidFill>
                  <a:schemeClr val="tx1"/>
                </a:solidFill>
                <a:latin typeface="+mn-lt"/>
              </a:rPr>
              <a:t>N. </a:t>
            </a:r>
            <a:r>
              <a:rPr lang="hu-HU" sz="2200" dirty="0" err="1">
                <a:solidFill>
                  <a:schemeClr val="tx1"/>
                </a:solidFill>
                <a:latin typeface="+mn-lt"/>
              </a:rPr>
              <a:t>laryngeus</a:t>
            </a:r>
            <a:r>
              <a:rPr lang="hu-HU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2200" dirty="0" err="1" smtClean="0">
                <a:solidFill>
                  <a:schemeClr val="tx1"/>
                </a:solidFill>
                <a:latin typeface="+mn-lt"/>
              </a:rPr>
              <a:t>inferior</a:t>
            </a:r>
            <a:r>
              <a:rPr lang="hu-HU" sz="2200" dirty="0" smtClean="0">
                <a:solidFill>
                  <a:schemeClr val="tx1"/>
                </a:solidFill>
                <a:latin typeface="+mn-lt"/>
              </a:rPr>
              <a:t> ingerlése az ún. </a:t>
            </a:r>
            <a:r>
              <a:rPr lang="hu-HU" sz="2200" dirty="0" err="1" smtClean="0">
                <a:solidFill>
                  <a:schemeClr val="tx1"/>
                </a:solidFill>
                <a:latin typeface="+mn-lt"/>
              </a:rPr>
              <a:t>intermittáló</a:t>
            </a:r>
            <a:r>
              <a:rPr lang="hu-HU" sz="2200" dirty="0" smtClean="0">
                <a:solidFill>
                  <a:schemeClr val="tx1"/>
                </a:solidFill>
                <a:latin typeface="+mn-lt"/>
              </a:rPr>
              <a:t> technikával</a:t>
            </a:r>
            <a:endParaRPr lang="hu-HU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9735" b="8093"/>
          <a:stretch/>
        </p:blipFill>
        <p:spPr>
          <a:xfrm>
            <a:off x="5303913" y="1140670"/>
            <a:ext cx="5364088" cy="459258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308154" y="5820738"/>
            <a:ext cx="5408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latin typeface="+mn-lt"/>
              </a:rPr>
              <a:t>[</a:t>
            </a:r>
            <a:r>
              <a:rPr lang="hu-HU" sz="1000" dirty="0" err="1">
                <a:latin typeface="+mn-lt"/>
              </a:rPr>
              <a:t>Cirocchi</a:t>
            </a:r>
            <a:r>
              <a:rPr lang="hu-HU" sz="1000" dirty="0">
                <a:latin typeface="+mn-lt"/>
              </a:rPr>
              <a:t> et </a:t>
            </a:r>
            <a:r>
              <a:rPr lang="hu-HU" sz="1000" dirty="0" err="1">
                <a:latin typeface="+mn-lt"/>
              </a:rPr>
              <a:t>al</a:t>
            </a:r>
            <a:r>
              <a:rPr lang="hu-HU" sz="1000" dirty="0">
                <a:latin typeface="+mn-lt"/>
              </a:rPr>
              <a:t>. </a:t>
            </a:r>
            <a:r>
              <a:rPr lang="hu-HU" sz="1000" dirty="0" err="1">
                <a:latin typeface="+mn-lt"/>
              </a:rPr>
              <a:t>Cochrane</a:t>
            </a:r>
            <a:r>
              <a:rPr lang="hu-HU" sz="1000" dirty="0">
                <a:latin typeface="+mn-lt"/>
              </a:rPr>
              <a:t> </a:t>
            </a:r>
            <a:r>
              <a:rPr lang="hu-HU" sz="1000" dirty="0" err="1">
                <a:latin typeface="+mn-lt"/>
              </a:rPr>
              <a:t>Dabase</a:t>
            </a:r>
            <a:r>
              <a:rPr lang="hu-HU" sz="1000" dirty="0">
                <a:latin typeface="+mn-lt"/>
              </a:rPr>
              <a:t> </a:t>
            </a:r>
            <a:r>
              <a:rPr lang="hu-HU" sz="1000" dirty="0" err="1">
                <a:latin typeface="+mn-lt"/>
              </a:rPr>
              <a:t>Systematic</a:t>
            </a:r>
            <a:r>
              <a:rPr lang="hu-HU" sz="1000" dirty="0">
                <a:latin typeface="+mn-lt"/>
              </a:rPr>
              <a:t> </a:t>
            </a:r>
            <a:r>
              <a:rPr lang="hu-HU" sz="1000" dirty="0" err="1">
                <a:latin typeface="+mn-lt"/>
              </a:rPr>
              <a:t>Reviews</a:t>
            </a:r>
            <a:r>
              <a:rPr lang="hu-HU" sz="1000" dirty="0">
                <a:latin typeface="+mn-lt"/>
              </a:rPr>
              <a:t> 2016, </a:t>
            </a:r>
            <a:r>
              <a:rPr lang="hu-HU" sz="1000" dirty="0" err="1">
                <a:latin typeface="+mn-lt"/>
              </a:rPr>
              <a:t>Issue</a:t>
            </a:r>
            <a:r>
              <a:rPr lang="hu-HU" sz="1000" dirty="0">
                <a:latin typeface="+mn-lt"/>
              </a:rPr>
              <a:t> 12. Art. No.: CD012483]</a:t>
            </a:r>
          </a:p>
        </p:txBody>
      </p:sp>
      <p:sp>
        <p:nvSpPr>
          <p:cNvPr id="10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668001" y="0"/>
            <a:ext cx="1524000" cy="153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3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xmlns="" id="{60CBE39B-5BAE-4EA0-93A3-77B18BEA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10" y="105447"/>
            <a:ext cx="9163798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 smtClean="0">
                <a:latin typeface="+mj-lt"/>
              </a:rPr>
              <a:t>A </a:t>
            </a:r>
            <a:r>
              <a:rPr lang="hu-HU" sz="3000" b="1" dirty="0" err="1" smtClean="0">
                <a:latin typeface="+mj-lt"/>
              </a:rPr>
              <a:t>neuromonitoros</a:t>
            </a:r>
            <a:r>
              <a:rPr lang="hu-HU" sz="3000" b="1" dirty="0" smtClean="0">
                <a:latin typeface="+mj-lt"/>
              </a:rPr>
              <a:t> tubus (NMT)</a:t>
            </a:r>
            <a:r>
              <a:rPr lang="hu-HU" sz="3000" b="1" dirty="0" smtClean="0">
                <a:latin typeface="+mj-lt"/>
              </a:rPr>
              <a:t> </a:t>
            </a:r>
            <a:br>
              <a:rPr lang="hu-HU" sz="3000" b="1" dirty="0" smtClean="0">
                <a:latin typeface="+mj-lt"/>
              </a:rPr>
            </a:br>
            <a:r>
              <a:rPr lang="hu-HU" sz="3000" b="1" dirty="0" smtClean="0">
                <a:latin typeface="+mj-lt"/>
              </a:rPr>
              <a:t>működési elve</a:t>
            </a:r>
            <a:endParaRPr lang="hu-HU" sz="3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2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16" y="7899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u-HU" sz="2400" b="1" dirty="0" smtClean="0">
                <a:latin typeface="+mj-lt"/>
              </a:rPr>
              <a:t>NMT és IONM </a:t>
            </a:r>
            <a:r>
              <a:rPr lang="hu-HU" sz="2400" b="1" dirty="0" err="1" smtClean="0">
                <a:latin typeface="+mj-lt"/>
              </a:rPr>
              <a:t>intraoperatív</a:t>
            </a:r>
            <a:r>
              <a:rPr lang="hu-HU" sz="2400" b="1" dirty="0" smtClean="0">
                <a:latin typeface="+mj-lt"/>
              </a:rPr>
              <a:t> alkalmazásával kapcsolatos szempontok pajzsmirigy műtéteknél</a:t>
            </a:r>
            <a:endParaRPr lang="hu-HU" sz="2400" b="1" dirty="0"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8904"/>
            <a:ext cx="9171296" cy="5583773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hu-HU" sz="3700" dirty="0" smtClean="0">
                <a:latin typeface="+mn-lt"/>
              </a:rPr>
              <a:t>Módszerei: </a:t>
            </a:r>
            <a:r>
              <a:rPr lang="hu-HU" sz="3700" dirty="0" err="1" smtClean="0">
                <a:latin typeface="+mn-lt"/>
              </a:rPr>
              <a:t>intermittálóan</a:t>
            </a:r>
            <a:r>
              <a:rPr lang="hu-HU" sz="3700" dirty="0" smtClean="0">
                <a:latin typeface="+mn-lt"/>
              </a:rPr>
              <a:t> (</a:t>
            </a:r>
            <a:r>
              <a:rPr lang="hu-HU" sz="3700" dirty="0">
                <a:latin typeface="+mn-lt"/>
              </a:rPr>
              <a:t>I-IONM) vagy folyamatosan </a:t>
            </a:r>
            <a:r>
              <a:rPr lang="hu-HU" sz="3700" dirty="0" smtClean="0">
                <a:latin typeface="+mn-lt"/>
              </a:rPr>
              <a:t>(C-IONM)</a:t>
            </a:r>
          </a:p>
          <a:p>
            <a:pPr algn="just"/>
            <a:endParaRPr lang="hu-HU" dirty="0" smtClean="0">
              <a:latin typeface="+mn-lt"/>
            </a:endParaRPr>
          </a:p>
          <a:p>
            <a:pPr algn="just"/>
            <a:r>
              <a:rPr lang="hu-HU" sz="3700" b="1" dirty="0" err="1" smtClean="0">
                <a:latin typeface="+mn-lt"/>
              </a:rPr>
              <a:t>NMT-vel</a:t>
            </a:r>
            <a:r>
              <a:rPr lang="hu-HU" sz="3700" b="1" dirty="0" smtClean="0">
                <a:latin typeface="+mn-lt"/>
              </a:rPr>
              <a:t> végzett I-IONM: </a:t>
            </a:r>
          </a:p>
          <a:p>
            <a:pPr marL="114300" indent="0" algn="just">
              <a:buNone/>
            </a:pPr>
            <a:endParaRPr lang="hu-HU" dirty="0" smtClean="0">
              <a:latin typeface="+mn-lt"/>
            </a:endParaRP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>
                <a:latin typeface="+mn-lt"/>
              </a:rPr>
              <a:t>értékes </a:t>
            </a:r>
            <a:r>
              <a:rPr lang="hu-HU" sz="3400" dirty="0" smtClean="0">
                <a:latin typeface="+mn-lt"/>
              </a:rPr>
              <a:t>információt nyújt pajzsmirigy műtétek esetén</a:t>
            </a:r>
            <a:endParaRPr lang="hu-HU" sz="3400" dirty="0">
              <a:latin typeface="+mn-lt"/>
            </a:endParaRP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b="1" dirty="0" smtClean="0">
                <a:latin typeface="+mn-lt"/>
              </a:rPr>
              <a:t>legtöbb </a:t>
            </a:r>
            <a:r>
              <a:rPr lang="hu-HU" sz="3400" b="1" dirty="0">
                <a:latin typeface="+mn-lt"/>
              </a:rPr>
              <a:t>technikai </a:t>
            </a:r>
            <a:r>
              <a:rPr lang="hu-HU" sz="3400" b="1" dirty="0" smtClean="0">
                <a:latin typeface="+mn-lt"/>
              </a:rPr>
              <a:t>probléma: </a:t>
            </a:r>
            <a:r>
              <a:rPr lang="hu-HU" sz="3400" b="1" dirty="0">
                <a:latin typeface="+mn-lt"/>
              </a:rPr>
              <a:t>a felületelektród-alapú </a:t>
            </a:r>
            <a:r>
              <a:rPr lang="hu-HU" sz="3400" b="1" dirty="0" smtClean="0">
                <a:latin typeface="+mn-lt"/>
              </a:rPr>
              <a:t>NMT elektródáinak </a:t>
            </a:r>
            <a:r>
              <a:rPr lang="hu-HU" sz="3400" b="1" dirty="0">
                <a:latin typeface="+mn-lt"/>
              </a:rPr>
              <a:t>és a hangszalagok nem megfelelő érintkezésével kapcsolatos 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 smtClean="0">
                <a:latin typeface="+mn-lt"/>
              </a:rPr>
              <a:t>egyéb lehetőségek: a </a:t>
            </a:r>
            <a:r>
              <a:rPr lang="hu-HU" sz="3400" dirty="0">
                <a:latin typeface="+mn-lt"/>
              </a:rPr>
              <a:t>pajzsmirigy- vagy a hátsó </a:t>
            </a:r>
            <a:r>
              <a:rPr lang="hu-HU" sz="3400" dirty="0" err="1">
                <a:latin typeface="+mn-lt"/>
              </a:rPr>
              <a:t>cricoarytenoid</a:t>
            </a:r>
            <a:r>
              <a:rPr lang="hu-HU" sz="3400" dirty="0">
                <a:latin typeface="+mn-lt"/>
              </a:rPr>
              <a:t> </a:t>
            </a:r>
            <a:r>
              <a:rPr lang="hu-HU" sz="3400" dirty="0" smtClean="0">
                <a:latin typeface="+mn-lt"/>
              </a:rPr>
              <a:t>izmon </a:t>
            </a:r>
            <a:r>
              <a:rPr lang="hu-HU" sz="3400" dirty="0">
                <a:latin typeface="+mn-lt"/>
              </a:rPr>
              <a:t>(PCA) alkalmazott tűelektródák, a </a:t>
            </a:r>
            <a:r>
              <a:rPr lang="hu-HU" sz="3400" dirty="0" err="1">
                <a:latin typeface="+mn-lt"/>
              </a:rPr>
              <a:t>PCA-ra</a:t>
            </a:r>
            <a:r>
              <a:rPr lang="hu-HU" sz="3400" dirty="0">
                <a:latin typeface="+mn-lt"/>
              </a:rPr>
              <a:t> alkalmazott felületi elektródák, </a:t>
            </a:r>
            <a:r>
              <a:rPr lang="hu-HU" sz="3400" dirty="0" smtClean="0">
                <a:latin typeface="+mn-lt"/>
              </a:rPr>
              <a:t>stb. </a:t>
            </a:r>
            <a:endParaRPr lang="hu-HU" sz="3400" dirty="0">
              <a:latin typeface="+mn-lt"/>
            </a:endParaRP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 err="1">
                <a:latin typeface="+mn-lt"/>
              </a:rPr>
              <a:t>invazivitásuk</a:t>
            </a:r>
            <a:r>
              <a:rPr lang="hu-HU" sz="3400" dirty="0">
                <a:latin typeface="+mn-lt"/>
              </a:rPr>
              <a:t> ellenére </a:t>
            </a:r>
            <a:r>
              <a:rPr lang="hu-HU" sz="3400" b="1" dirty="0" smtClean="0">
                <a:latin typeface="+mn-lt"/>
              </a:rPr>
              <a:t>nagyobb EMG </a:t>
            </a:r>
            <a:r>
              <a:rPr lang="hu-HU" sz="3400" b="1" dirty="0">
                <a:latin typeface="+mn-lt"/>
              </a:rPr>
              <a:t>amplitúdókat rögzítenek</a:t>
            </a:r>
            <a:r>
              <a:rPr lang="hu-HU" sz="3400" dirty="0">
                <a:latin typeface="+mn-lt"/>
              </a:rPr>
              <a:t>, és az </a:t>
            </a:r>
            <a:r>
              <a:rPr lang="hu-HU" sz="3400" b="1" dirty="0" err="1">
                <a:latin typeface="+mn-lt"/>
              </a:rPr>
              <a:t>amplitudó</a:t>
            </a:r>
            <a:r>
              <a:rPr lang="hu-HU" sz="3400" b="1" dirty="0">
                <a:latin typeface="+mn-lt"/>
              </a:rPr>
              <a:t> változások is kisebbek</a:t>
            </a:r>
            <a:r>
              <a:rPr lang="hu-HU" sz="3400" dirty="0">
                <a:latin typeface="+mn-lt"/>
              </a:rPr>
              <a:t> mint a csőelektródák </a:t>
            </a:r>
            <a:r>
              <a:rPr lang="hu-HU" sz="3400" dirty="0" smtClean="0">
                <a:latin typeface="+mn-lt"/>
              </a:rPr>
              <a:t>esetén </a:t>
            </a:r>
            <a:endParaRPr lang="hu-HU" sz="3400" dirty="0">
              <a:latin typeface="+mn-lt"/>
            </a:endParaRPr>
          </a:p>
          <a:p>
            <a:pPr lvl="1" algn="just"/>
            <a:endParaRPr lang="hu-HU" dirty="0" smtClean="0">
              <a:latin typeface="+mn-lt"/>
            </a:endParaRPr>
          </a:p>
          <a:p>
            <a:pPr algn="just"/>
            <a:endParaRPr lang="hu-HU" dirty="0">
              <a:latin typeface="+mn-lt"/>
            </a:endParaRPr>
          </a:p>
          <a:p>
            <a:pPr algn="just"/>
            <a:r>
              <a:rPr lang="hu-HU" sz="3700" b="1" dirty="0" err="1" smtClean="0">
                <a:latin typeface="+mn-lt"/>
              </a:rPr>
              <a:t>NMT-vel</a:t>
            </a:r>
            <a:r>
              <a:rPr lang="hu-HU" sz="3700" b="1" dirty="0" smtClean="0">
                <a:latin typeface="+mn-lt"/>
              </a:rPr>
              <a:t> végzett C-IONM:</a:t>
            </a:r>
          </a:p>
          <a:p>
            <a:pPr algn="just"/>
            <a:endParaRPr lang="hu-HU" dirty="0">
              <a:latin typeface="+mn-lt"/>
            </a:endParaRP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>
                <a:latin typeface="+mn-lt"/>
              </a:rPr>
              <a:t>egy további </a:t>
            </a:r>
            <a:r>
              <a:rPr lang="hu-HU" sz="3400" dirty="0" smtClean="0">
                <a:latin typeface="+mn-lt"/>
              </a:rPr>
              <a:t>stimuláló elektródát alkalmazása </a:t>
            </a:r>
            <a:r>
              <a:rPr lang="hu-HU" sz="3400" dirty="0">
                <a:latin typeface="+mn-lt"/>
              </a:rPr>
              <a:t>a </a:t>
            </a:r>
            <a:r>
              <a:rPr lang="hu-HU" sz="3400" b="1" dirty="0" err="1">
                <a:latin typeface="+mn-lt"/>
              </a:rPr>
              <a:t>nervus</a:t>
            </a:r>
            <a:r>
              <a:rPr lang="hu-HU" sz="3400" b="1" dirty="0">
                <a:latin typeface="+mn-lt"/>
              </a:rPr>
              <a:t> </a:t>
            </a:r>
            <a:r>
              <a:rPr lang="hu-HU" sz="3400" b="1" dirty="0" err="1" smtClean="0">
                <a:latin typeface="+mn-lt"/>
              </a:rPr>
              <a:t>vagus-on</a:t>
            </a:r>
            <a:r>
              <a:rPr lang="hu-HU" sz="3400" dirty="0" smtClean="0">
                <a:latin typeface="+mn-lt"/>
              </a:rPr>
              <a:t>, </a:t>
            </a:r>
            <a:r>
              <a:rPr lang="hu-HU" sz="3400" dirty="0">
                <a:latin typeface="+mn-lt"/>
              </a:rPr>
              <a:t>miután az ideget körkörösen </a:t>
            </a:r>
            <a:r>
              <a:rPr lang="hu-HU" sz="3400" dirty="0" smtClean="0">
                <a:latin typeface="+mn-lt"/>
              </a:rPr>
              <a:t>kipreparálták </a:t>
            </a:r>
            <a:endParaRPr lang="hu-HU" sz="3400" dirty="0">
              <a:latin typeface="+mn-lt"/>
            </a:endParaRP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>
                <a:latin typeface="+mn-lt"/>
              </a:rPr>
              <a:t>a </a:t>
            </a:r>
            <a:r>
              <a:rPr lang="hu-HU" sz="3400" b="1" dirty="0" err="1">
                <a:latin typeface="+mn-lt"/>
              </a:rPr>
              <a:t>gégeadductor</a:t>
            </a:r>
            <a:r>
              <a:rPr lang="hu-HU" sz="3400" b="1" dirty="0">
                <a:latin typeface="+mn-lt"/>
              </a:rPr>
              <a:t> reflex </a:t>
            </a:r>
            <a:r>
              <a:rPr lang="hu-HU" sz="3400" b="1" dirty="0" err="1">
                <a:latin typeface="+mn-lt"/>
              </a:rPr>
              <a:t>CIONM-et</a:t>
            </a:r>
            <a:r>
              <a:rPr lang="hu-HU" sz="3400" b="1" dirty="0">
                <a:latin typeface="+mn-lt"/>
              </a:rPr>
              <a:t> (LAR-CIONM) </a:t>
            </a:r>
            <a:r>
              <a:rPr lang="hu-HU" sz="3400" dirty="0">
                <a:latin typeface="+mn-lt"/>
              </a:rPr>
              <a:t>alkalmazták, amely a LAR ív szenzoros, centrális és motoros komponenseit használja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>
                <a:latin typeface="+mn-lt"/>
              </a:rPr>
              <a:t>a</a:t>
            </a:r>
            <a:r>
              <a:rPr lang="hu-HU" sz="3400" dirty="0" smtClean="0">
                <a:latin typeface="+mn-lt"/>
              </a:rPr>
              <a:t> </a:t>
            </a:r>
            <a:r>
              <a:rPr lang="hu-HU" sz="3400" dirty="0">
                <a:latin typeface="+mn-lt"/>
              </a:rPr>
              <a:t>LAR </a:t>
            </a:r>
            <a:r>
              <a:rPr lang="hu-HU" sz="3400" dirty="0" smtClean="0">
                <a:latin typeface="+mn-lt"/>
              </a:rPr>
              <a:t>aktivációja: a </a:t>
            </a:r>
            <a:r>
              <a:rPr lang="hu-HU" sz="3400" dirty="0">
                <a:latin typeface="+mn-lt"/>
              </a:rPr>
              <a:t>gége </a:t>
            </a:r>
            <a:r>
              <a:rPr lang="hu-HU" sz="3400" dirty="0" smtClean="0">
                <a:latin typeface="+mn-lt"/>
              </a:rPr>
              <a:t>bemenet lezárása </a:t>
            </a:r>
            <a:r>
              <a:rPr lang="hu-HU" sz="3400" dirty="0">
                <a:latin typeface="+mn-lt"/>
              </a:rPr>
              <a:t>a kétoldali hangszalag-összehúzódás </a:t>
            </a:r>
            <a:r>
              <a:rPr lang="hu-HU" sz="3400" dirty="0" smtClean="0">
                <a:latin typeface="+mn-lt"/>
              </a:rPr>
              <a:t>révén </a:t>
            </a:r>
            <a:endParaRPr lang="hu-HU" sz="3400" dirty="0">
              <a:latin typeface="+mn-lt"/>
            </a:endParaRPr>
          </a:p>
          <a:p>
            <a:pPr lvl="1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3400" dirty="0">
                <a:latin typeface="+mn-lt"/>
              </a:rPr>
              <a:t>a</a:t>
            </a:r>
            <a:r>
              <a:rPr lang="hu-HU" sz="3400" dirty="0" smtClean="0">
                <a:latin typeface="+mn-lt"/>
              </a:rPr>
              <a:t> LAR C-IONM </a:t>
            </a:r>
            <a:r>
              <a:rPr lang="hu-HU" sz="3400" dirty="0">
                <a:latin typeface="+mn-lt"/>
              </a:rPr>
              <a:t>során a felületelektród-alapú </a:t>
            </a:r>
            <a:r>
              <a:rPr lang="hu-HU" sz="3400" dirty="0" smtClean="0">
                <a:latin typeface="+mn-lt"/>
              </a:rPr>
              <a:t>NMT egyik </a:t>
            </a:r>
            <a:r>
              <a:rPr lang="hu-HU" sz="3400" dirty="0">
                <a:latin typeface="+mn-lt"/>
              </a:rPr>
              <a:t>oldaláról egy elektróda ad ingerületet, és a LAR </a:t>
            </a:r>
            <a:r>
              <a:rPr lang="hu-HU" sz="3400" dirty="0" err="1" smtClean="0">
                <a:latin typeface="+mn-lt"/>
              </a:rPr>
              <a:t>amplitúdóválasza</a:t>
            </a:r>
            <a:r>
              <a:rPr lang="hu-HU" sz="3400" dirty="0" smtClean="0">
                <a:latin typeface="+mn-lt"/>
              </a:rPr>
              <a:t> </a:t>
            </a:r>
            <a:r>
              <a:rPr lang="hu-HU" sz="3400" dirty="0">
                <a:latin typeface="+mn-lt"/>
              </a:rPr>
              <a:t>a </a:t>
            </a:r>
            <a:r>
              <a:rPr lang="hu-HU" sz="3400" dirty="0" smtClean="0">
                <a:latin typeface="+mn-lt"/>
              </a:rPr>
              <a:t>hangszalagon </a:t>
            </a:r>
            <a:r>
              <a:rPr lang="hu-HU" sz="3400" dirty="0">
                <a:latin typeface="+mn-lt"/>
              </a:rPr>
              <a:t>a műtéti oldalon </a:t>
            </a:r>
            <a:r>
              <a:rPr lang="hu-HU" sz="3400" dirty="0" smtClean="0">
                <a:latin typeface="+mn-lt"/>
              </a:rPr>
              <a:t>követhető</a:t>
            </a:r>
            <a:endParaRPr lang="hu-HU" dirty="0" smtClean="0">
              <a:latin typeface="+mn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65756" y="6642556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Aygun</a:t>
            </a:r>
            <a:r>
              <a:rPr lang="hu-HU" sz="800" dirty="0" smtClean="0"/>
              <a:t> </a:t>
            </a:r>
            <a:r>
              <a:rPr lang="hu-HU" sz="800" dirty="0"/>
              <a:t>N, </a:t>
            </a:r>
            <a:r>
              <a:rPr lang="hu-HU" sz="800" dirty="0" smtClean="0"/>
              <a:t>et </a:t>
            </a:r>
            <a:r>
              <a:rPr lang="hu-HU" sz="800" dirty="0" err="1" smtClean="0"/>
              <a:t>al</a:t>
            </a:r>
            <a:r>
              <a:rPr lang="hu-HU" sz="800" dirty="0" smtClean="0"/>
              <a:t>. </a:t>
            </a:r>
            <a:r>
              <a:rPr lang="hu-HU" sz="800" i="1" dirty="0" smtClean="0"/>
              <a:t>The </a:t>
            </a:r>
            <a:r>
              <a:rPr lang="hu-HU" sz="800" i="1" dirty="0" err="1"/>
              <a:t>Medical</a:t>
            </a:r>
            <a:r>
              <a:rPr lang="hu-HU" sz="800" i="1" dirty="0"/>
              <a:t> Bulletin of </a:t>
            </a:r>
            <a:r>
              <a:rPr lang="hu-HU" sz="800" i="1" dirty="0" err="1"/>
              <a:t>Sisli</a:t>
            </a:r>
            <a:r>
              <a:rPr lang="hu-HU" sz="800" i="1" dirty="0"/>
              <a:t> </a:t>
            </a:r>
            <a:r>
              <a:rPr lang="hu-HU" sz="800" i="1" dirty="0" err="1"/>
              <a:t>Etfal</a:t>
            </a:r>
            <a:r>
              <a:rPr lang="hu-HU" sz="800" i="1" dirty="0"/>
              <a:t> </a:t>
            </a:r>
            <a:r>
              <a:rPr lang="hu-HU" sz="800" i="1" dirty="0" err="1"/>
              <a:t>Hospital</a:t>
            </a:r>
            <a:r>
              <a:rPr lang="hu-HU" sz="800" dirty="0"/>
              <a:t> 2021;55(3):273–285</a:t>
            </a:r>
            <a:r>
              <a:rPr lang="hu-HU" sz="800" dirty="0" smtClean="0"/>
              <a:t>.]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11" name="Kép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34305" r="27414" b="15555"/>
          <a:stretch/>
        </p:blipFill>
        <p:spPr bwMode="auto">
          <a:xfrm>
            <a:off x="9140232" y="4445632"/>
            <a:ext cx="3051768" cy="15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8373529" y="5197438"/>
            <a:ext cx="114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+mn-lt"/>
              </a:rPr>
              <a:t>=</a:t>
            </a:r>
            <a:endParaRPr lang="hu-HU" sz="2400" b="1" dirty="0">
              <a:latin typeface="+mn-lt"/>
            </a:endParaRPr>
          </a:p>
        </p:txBody>
      </p:sp>
      <p:cxnSp>
        <p:nvCxnSpPr>
          <p:cNvPr id="12" name="Egyenes összekötő 11"/>
          <p:cNvCxnSpPr/>
          <p:nvPr/>
        </p:nvCxnSpPr>
        <p:spPr>
          <a:xfrm flipV="1">
            <a:off x="8796610" y="5223555"/>
            <a:ext cx="300251" cy="4094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9519940" y="6011588"/>
            <a:ext cx="29131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600" dirty="0" smtClean="0"/>
              <a:t>[</a:t>
            </a:r>
            <a:r>
              <a:rPr lang="hu-HU" sz="600" dirty="0" err="1" smtClean="0"/>
              <a:t>Loibl</a:t>
            </a:r>
            <a:r>
              <a:rPr lang="hu-HU" sz="600" dirty="0" smtClean="0"/>
              <a:t>, et </a:t>
            </a:r>
            <a:r>
              <a:rPr lang="hu-HU" sz="600" dirty="0" err="1" smtClean="0"/>
              <a:t>al</a:t>
            </a:r>
            <a:r>
              <a:rPr lang="hu-HU" sz="600" dirty="0" smtClean="0"/>
              <a:t>. </a:t>
            </a:r>
            <a:r>
              <a:rPr lang="en-US" sz="600" dirty="0"/>
              <a:t>Clinical </a:t>
            </a:r>
            <a:r>
              <a:rPr lang="en-US" sz="600" dirty="0" err="1"/>
              <a:t>Hemorheology</a:t>
            </a:r>
            <a:r>
              <a:rPr lang="en-US" sz="600" dirty="0"/>
              <a:t> and </a:t>
            </a:r>
            <a:r>
              <a:rPr lang="en-US" sz="600" dirty="0" smtClean="0"/>
              <a:t>Microcirculation</a:t>
            </a:r>
            <a:r>
              <a:rPr lang="hu-HU" sz="600" dirty="0" smtClean="0"/>
              <a:t>. 2021; 77(1):</a:t>
            </a:r>
            <a:r>
              <a:rPr lang="en-US" sz="600" dirty="0" smtClean="0"/>
              <a:t>17-26]</a:t>
            </a:r>
            <a:endParaRPr lang="hu-HU" sz="600" dirty="0"/>
          </a:p>
        </p:txBody>
      </p:sp>
    </p:spTree>
    <p:extLst>
      <p:ext uri="{BB962C8B-B14F-4D97-AF65-F5344CB8AC3E}">
        <p14:creationId xmlns:p14="http://schemas.microsoft.com/office/powerpoint/2010/main" val="20977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04" y="1711361"/>
            <a:ext cx="7832162" cy="4405592"/>
          </a:xfrm>
          <a:prstGeom prst="rect">
            <a:avLst/>
          </a:prstGeom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xmlns="" id="{76E76FCD-46CE-4075-BBEA-E93BFBF8C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7613" y="192873"/>
            <a:ext cx="9143999" cy="1338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>
                <a:latin typeface="+mj-lt"/>
              </a:rPr>
              <a:t>„NIM </a:t>
            </a:r>
            <a:r>
              <a:rPr lang="hu-HU" sz="3000" b="1" dirty="0" err="1">
                <a:latin typeface="+mj-lt"/>
              </a:rPr>
              <a:t>TriVantage</a:t>
            </a:r>
            <a:r>
              <a:rPr lang="hu-HU" sz="3000" b="1" dirty="0">
                <a:latin typeface="+mj-lt"/>
              </a:rPr>
              <a:t> EMG ETT”</a:t>
            </a:r>
            <a:r>
              <a:rPr lang="hu-HU" sz="3000" b="1" baseline="30000" dirty="0">
                <a:latin typeface="+mj-lt"/>
              </a:rPr>
              <a:t>® </a:t>
            </a:r>
            <a:r>
              <a:rPr lang="hu-HU" sz="3000" b="1" baseline="30000" dirty="0" smtClean="0">
                <a:latin typeface="+mj-lt"/>
              </a:rPr>
              <a:t/>
            </a:r>
            <a:br>
              <a:rPr lang="hu-HU" sz="3000" b="1" baseline="30000" dirty="0" smtClean="0">
                <a:latin typeface="+mj-lt"/>
              </a:rPr>
            </a:br>
            <a:r>
              <a:rPr lang="hu-HU" sz="3000" b="1" dirty="0" smtClean="0">
                <a:latin typeface="+mj-lt"/>
              </a:rPr>
              <a:t>(</a:t>
            </a:r>
            <a:r>
              <a:rPr lang="hu-HU" sz="3000" b="1" dirty="0" err="1">
                <a:latin typeface="+mj-lt"/>
              </a:rPr>
              <a:t>Medtronic</a:t>
            </a:r>
            <a:r>
              <a:rPr lang="hu-HU" sz="3000" b="1" dirty="0">
                <a:latin typeface="+mj-lt"/>
              </a:rPr>
              <a:t> </a:t>
            </a:r>
            <a:r>
              <a:rPr lang="hu-HU" sz="3000" b="1" dirty="0" err="1">
                <a:latin typeface="+mj-lt"/>
              </a:rPr>
              <a:t>Xomed</a:t>
            </a:r>
            <a:r>
              <a:rPr lang="hu-HU" sz="3000" b="1" dirty="0">
                <a:latin typeface="+mj-lt"/>
              </a:rPr>
              <a:t> Inc</a:t>
            </a:r>
            <a:r>
              <a:rPr lang="hu-HU" sz="3000" b="1" dirty="0" smtClean="0">
                <a:latin typeface="+mj-lt"/>
              </a:rPr>
              <a:t>.)</a:t>
            </a:r>
            <a:br>
              <a:rPr lang="hu-HU" sz="3000" b="1" dirty="0" smtClean="0">
                <a:latin typeface="+mj-lt"/>
              </a:rPr>
            </a:br>
            <a:r>
              <a:rPr lang="hu-HU" sz="3000" b="1" dirty="0" err="1" smtClean="0">
                <a:latin typeface="+mj-lt"/>
              </a:rPr>
              <a:t>endotrachealis</a:t>
            </a:r>
            <a:r>
              <a:rPr lang="hu-HU" sz="3000" b="1" dirty="0" smtClean="0">
                <a:latin typeface="+mj-lt"/>
              </a:rPr>
              <a:t> </a:t>
            </a:r>
            <a:r>
              <a:rPr lang="hu-HU" sz="3000" b="1" dirty="0">
                <a:latin typeface="+mj-lt"/>
              </a:rPr>
              <a:t>tubus</a:t>
            </a:r>
          </a:p>
        </p:txBody>
      </p:sp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099731" y="6116953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3652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r="2829"/>
          <a:stretch/>
        </p:blipFill>
        <p:spPr>
          <a:xfrm>
            <a:off x="2306471" y="1650817"/>
            <a:ext cx="7506269" cy="4432110"/>
          </a:xfrm>
          <a:prstGeom prst="rect">
            <a:avLst/>
          </a:prstGeom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xmlns="" id="{76E76FCD-46CE-4075-BBEA-E93BFBF8C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999" y="146356"/>
            <a:ext cx="9143999" cy="1338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>
                <a:latin typeface="+mj-lt"/>
              </a:rPr>
              <a:t>„NIM </a:t>
            </a:r>
            <a:r>
              <a:rPr lang="hu-HU" sz="3000" b="1" dirty="0" err="1">
                <a:latin typeface="+mj-lt"/>
              </a:rPr>
              <a:t>TriVantage</a:t>
            </a:r>
            <a:r>
              <a:rPr lang="hu-HU" sz="3000" b="1" dirty="0">
                <a:latin typeface="+mj-lt"/>
              </a:rPr>
              <a:t> EMG ETT”</a:t>
            </a:r>
            <a:r>
              <a:rPr lang="hu-HU" sz="3000" b="1" baseline="30000" dirty="0">
                <a:latin typeface="+mj-lt"/>
              </a:rPr>
              <a:t>® </a:t>
            </a:r>
            <a:r>
              <a:rPr lang="hu-HU" sz="3000" b="1" baseline="30000" dirty="0" smtClean="0">
                <a:latin typeface="+mj-lt"/>
              </a:rPr>
              <a:t/>
            </a:r>
            <a:br>
              <a:rPr lang="hu-HU" sz="3000" b="1" baseline="30000" dirty="0" smtClean="0">
                <a:latin typeface="+mj-lt"/>
              </a:rPr>
            </a:br>
            <a:r>
              <a:rPr lang="hu-HU" sz="3000" b="1" dirty="0" smtClean="0">
                <a:latin typeface="+mj-lt"/>
              </a:rPr>
              <a:t>(</a:t>
            </a:r>
            <a:r>
              <a:rPr lang="hu-HU" sz="3000" b="1" dirty="0" err="1">
                <a:latin typeface="+mj-lt"/>
              </a:rPr>
              <a:t>Medtronic</a:t>
            </a:r>
            <a:r>
              <a:rPr lang="hu-HU" sz="3000" b="1" dirty="0">
                <a:latin typeface="+mj-lt"/>
              </a:rPr>
              <a:t> </a:t>
            </a:r>
            <a:r>
              <a:rPr lang="hu-HU" sz="3000" b="1" dirty="0" err="1">
                <a:latin typeface="+mj-lt"/>
              </a:rPr>
              <a:t>Xomed</a:t>
            </a:r>
            <a:r>
              <a:rPr lang="hu-HU" sz="3000" b="1" dirty="0">
                <a:latin typeface="+mj-lt"/>
              </a:rPr>
              <a:t> Inc.)</a:t>
            </a:r>
          </a:p>
          <a:p>
            <a:pPr algn="ctr"/>
            <a:r>
              <a:rPr lang="hu-HU" sz="3000" b="1" dirty="0" err="1">
                <a:latin typeface="+mj-lt"/>
              </a:rPr>
              <a:t>endotrachealis</a:t>
            </a:r>
            <a:r>
              <a:rPr lang="hu-HU" sz="3000" b="1" dirty="0">
                <a:latin typeface="+mj-lt"/>
              </a:rPr>
              <a:t> tubus</a:t>
            </a:r>
          </a:p>
        </p:txBody>
      </p:sp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099731" y="6116953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4364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17"/>
          <a:stretch/>
        </p:blipFill>
        <p:spPr>
          <a:xfrm>
            <a:off x="2470245" y="1639590"/>
            <a:ext cx="7146346" cy="4752528"/>
          </a:xfrm>
          <a:prstGeom prst="rect">
            <a:avLst/>
          </a:prstGeom>
        </p:spPr>
      </p:pic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5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Cím 4">
            <a:extLst>
              <a:ext uri="{FF2B5EF4-FFF2-40B4-BE49-F238E27FC236}">
                <a16:creationId xmlns:a16="http://schemas.microsoft.com/office/drawing/2014/main" xmlns="" id="{76E76FCD-46CE-4075-BBEA-E93BFBF8C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999" y="146356"/>
            <a:ext cx="9143999" cy="1338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>
                <a:latin typeface="+mj-lt"/>
              </a:rPr>
              <a:t>„NIM </a:t>
            </a:r>
            <a:r>
              <a:rPr lang="hu-HU" sz="3000" b="1" dirty="0" err="1">
                <a:latin typeface="+mj-lt"/>
              </a:rPr>
              <a:t>TriVantage</a:t>
            </a:r>
            <a:r>
              <a:rPr lang="hu-HU" sz="3000" b="1" dirty="0">
                <a:latin typeface="+mj-lt"/>
              </a:rPr>
              <a:t> EMG ETT”</a:t>
            </a:r>
            <a:r>
              <a:rPr lang="hu-HU" sz="3000" b="1" baseline="30000" dirty="0">
                <a:latin typeface="+mj-lt"/>
              </a:rPr>
              <a:t>® </a:t>
            </a:r>
            <a:r>
              <a:rPr lang="hu-HU" sz="3000" b="1" baseline="30000" dirty="0" smtClean="0">
                <a:latin typeface="+mj-lt"/>
              </a:rPr>
              <a:t/>
            </a:r>
            <a:br>
              <a:rPr lang="hu-HU" sz="3000" b="1" baseline="30000" dirty="0" smtClean="0">
                <a:latin typeface="+mj-lt"/>
              </a:rPr>
            </a:br>
            <a:r>
              <a:rPr lang="hu-HU" sz="3000" b="1" dirty="0" smtClean="0">
                <a:latin typeface="+mj-lt"/>
              </a:rPr>
              <a:t>(</a:t>
            </a:r>
            <a:r>
              <a:rPr lang="hu-HU" sz="3000" b="1" dirty="0" err="1">
                <a:latin typeface="+mj-lt"/>
              </a:rPr>
              <a:t>Medtronic</a:t>
            </a:r>
            <a:r>
              <a:rPr lang="hu-HU" sz="3000" b="1" dirty="0">
                <a:latin typeface="+mj-lt"/>
              </a:rPr>
              <a:t> </a:t>
            </a:r>
            <a:r>
              <a:rPr lang="hu-HU" sz="3000" b="1" dirty="0" err="1">
                <a:latin typeface="+mj-lt"/>
              </a:rPr>
              <a:t>Xomed</a:t>
            </a:r>
            <a:r>
              <a:rPr lang="hu-HU" sz="3000" b="1" dirty="0">
                <a:latin typeface="+mj-lt"/>
              </a:rPr>
              <a:t> Inc.)</a:t>
            </a:r>
          </a:p>
          <a:p>
            <a:pPr algn="ctr"/>
            <a:r>
              <a:rPr lang="hu-HU" sz="3000" b="1" dirty="0" err="1">
                <a:latin typeface="+mj-lt"/>
              </a:rPr>
              <a:t>endotrachealis</a:t>
            </a:r>
            <a:r>
              <a:rPr lang="hu-HU" sz="3000" b="1" dirty="0">
                <a:latin typeface="+mj-lt"/>
              </a:rPr>
              <a:t> tubus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086956" y="6377287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12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818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45AD0D1-EBA0-4049-B024-599708E4C1CE}"/>
              </a:ext>
            </a:extLst>
          </p:cNvPr>
          <p:cNvSpPr txBox="1"/>
          <p:nvPr/>
        </p:nvSpPr>
        <p:spPr>
          <a:xfrm>
            <a:off x="1577752" y="298701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+mj-lt"/>
              </a:rPr>
              <a:t>Beteg fektetése és a </a:t>
            </a:r>
            <a:r>
              <a:rPr lang="hu-HU" sz="3200" b="1" dirty="0" smtClean="0">
                <a:latin typeface="+mj-lt"/>
              </a:rPr>
              <a:t>NMT </a:t>
            </a:r>
            <a:r>
              <a:rPr lang="hu-HU" sz="3200" b="1" dirty="0">
                <a:latin typeface="+mj-lt"/>
              </a:rPr>
              <a:t>pozíciója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6688" y="2188722"/>
            <a:ext cx="4437112" cy="249587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/>
          <a:stretch/>
        </p:blipFill>
        <p:spPr>
          <a:xfrm>
            <a:off x="2729806" y="1218104"/>
            <a:ext cx="3941604" cy="4437112"/>
          </a:xfrm>
          <a:prstGeom prst="rect">
            <a:avLst/>
          </a:prstGeom>
        </p:spPr>
      </p:pic>
      <p:sp>
        <p:nvSpPr>
          <p:cNvPr id="6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918209" y="-1"/>
            <a:ext cx="1273792" cy="12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1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283145" y="5129241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-293428" y="5655216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Képek forrásai:</a:t>
            </a:r>
            <a:r>
              <a:rPr lang="hu-HU" sz="800" dirty="0" smtClean="0"/>
              <a:t> saját felvételek</a:t>
            </a:r>
            <a:endParaRPr lang="hu-HU" sz="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7782" r="10991"/>
          <a:stretch/>
        </p:blipFill>
        <p:spPr>
          <a:xfrm>
            <a:off x="6653266" y="3633124"/>
            <a:ext cx="5520591" cy="322487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/>
          <a:stretch/>
        </p:blipFill>
        <p:spPr>
          <a:xfrm>
            <a:off x="6671410" y="1218104"/>
            <a:ext cx="5502447" cy="2903281"/>
          </a:xfrm>
          <a:prstGeom prst="rect">
            <a:avLst/>
          </a:prstGeom>
        </p:spPr>
      </p:pic>
      <p:sp>
        <p:nvSpPr>
          <p:cNvPr id="15" name="Jobbra nyíl 14"/>
          <p:cNvSpPr/>
          <p:nvPr/>
        </p:nvSpPr>
        <p:spPr>
          <a:xfrm rot="16200000">
            <a:off x="9479915" y="3124010"/>
            <a:ext cx="867494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Jobbra nyíl 15"/>
          <p:cNvSpPr/>
          <p:nvPr/>
        </p:nvSpPr>
        <p:spPr>
          <a:xfrm rot="16200000">
            <a:off x="8742115" y="5879479"/>
            <a:ext cx="858260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Jobbra nyíl 16"/>
          <p:cNvSpPr/>
          <p:nvPr/>
        </p:nvSpPr>
        <p:spPr>
          <a:xfrm rot="16200000">
            <a:off x="3924135" y="4886925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3103153" y="5655216"/>
            <a:ext cx="262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NMT a középvonalban</a:t>
            </a:r>
            <a:endParaRPr lang="hu-HU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7861059" y="6482824"/>
            <a:ext cx="262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Főhörgők oszlása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8669021" y="3793761"/>
            <a:ext cx="262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NMT érzékelő része (REC)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023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01" y="769263"/>
            <a:ext cx="3936055" cy="295204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78" y="3701153"/>
            <a:ext cx="3929163" cy="2931890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xmlns="" id="{A76DD109-DC2C-46BE-BE42-3F4A09AEE3E5}"/>
              </a:ext>
            </a:extLst>
          </p:cNvPr>
          <p:cNvSpPr txBox="1">
            <a:spLocks/>
          </p:cNvSpPr>
          <p:nvPr/>
        </p:nvSpPr>
        <p:spPr bwMode="auto">
          <a:xfrm>
            <a:off x="1560512" y="-1677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hu-HU" sz="3000" b="1" dirty="0" smtClean="0">
                <a:cs typeface="Times New Roman" pitchFamily="18" charset="0"/>
              </a:rPr>
              <a:t>Az IONM </a:t>
            </a:r>
            <a:r>
              <a:rPr lang="hu-HU" sz="3000" b="1" dirty="0" err="1" smtClean="0">
                <a:cs typeface="Times New Roman" pitchFamily="18" charset="0"/>
              </a:rPr>
              <a:t>instrumentáriuma</a:t>
            </a:r>
            <a:endParaRPr lang="hu-HU" sz="3000" b="1" dirty="0">
              <a:cs typeface="Times New Roman" pitchFamily="18" charset="0"/>
            </a:endParaRPr>
          </a:p>
        </p:txBody>
      </p:sp>
      <p:sp>
        <p:nvSpPr>
          <p:cNvPr id="10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5804" y="280616"/>
            <a:ext cx="2931889" cy="390918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02" y="3701153"/>
            <a:ext cx="3936054" cy="293189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1560512" y="6294489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697178" y="6294489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507475" y="717793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5513695" y="3290978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22" name="Google Shape;92;p1"/>
          <p:cNvSpPr/>
          <p:nvPr/>
        </p:nvSpPr>
        <p:spPr>
          <a:xfrm>
            <a:off x="-6597" y="6460493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037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/>
          <p:nvPr/>
        </p:nvSpPr>
        <p:spPr>
          <a:xfrm>
            <a:off x="633452" y="721817"/>
            <a:ext cx="90785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IONM – </a:t>
            </a:r>
            <a:r>
              <a:rPr lang="hu-HU" sz="30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Intraoperatív</a:t>
            </a:r>
            <a:r>
              <a:rPr lang="hu-HU" sz="30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hu-HU" sz="30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neuromonitorozás</a:t>
            </a:r>
            <a:endParaRPr sz="3000" b="1" dirty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633452" y="1371637"/>
            <a:ext cx="6978899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Számos </a:t>
            </a:r>
            <a:r>
              <a:rPr lang="hu-HU" sz="1600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diszciplina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használja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</a:pPr>
            <a:endParaRPr sz="1600" dirty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285750" lvl="0" indent="-285750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1930 – </a:t>
            </a:r>
            <a:r>
              <a:rPr lang="hu-HU" sz="1600" b="1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as</a:t>
            </a: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évek: </a:t>
            </a:r>
            <a:r>
              <a:rPr lang="hu-HU" sz="1600" i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W. </a:t>
            </a:r>
            <a:r>
              <a:rPr lang="hu-HU" sz="1600" i="1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Penfield</a:t>
            </a:r>
            <a:r>
              <a:rPr lang="hu-HU" sz="1600" i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kanadai idegsebész elsőként vizsgálta az IONM szerepét (agykérgi stimuláció) műtét kapcsán</a:t>
            </a:r>
          </a:p>
          <a:p>
            <a:pPr lvl="0">
              <a:lnSpc>
                <a:spcPct val="150000"/>
              </a:lnSpc>
              <a:buClr>
                <a:srgbClr val="121D46"/>
              </a:buClr>
              <a:buSzPts val="1600"/>
            </a:pPr>
            <a:endParaRPr lang="hu-HU" sz="1600" dirty="0" smtClean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285750" lvl="0" indent="-285750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Ezt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követően az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idegi működés, és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az epilepsziás régiók azonosítása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céljából </a:t>
            </a:r>
            <a:r>
              <a:rPr lang="hu-HU" sz="1600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intraoperatív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kiváltott potenciálok, </a:t>
            </a:r>
            <a:r>
              <a:rPr lang="hu-HU" sz="1600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elektromiográfia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, </a:t>
            </a:r>
            <a:r>
              <a:rPr lang="hu-HU" sz="1600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elektrokortikográfia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alkalmazása</a:t>
            </a:r>
          </a:p>
          <a:p>
            <a:pPr lvl="0">
              <a:lnSpc>
                <a:spcPct val="150000"/>
              </a:lnSpc>
              <a:buClr>
                <a:srgbClr val="121D46"/>
              </a:buClr>
              <a:buSzPts val="1600"/>
            </a:pPr>
            <a:endParaRPr lang="hu-HU" sz="1600" dirty="0" smtClean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285750" lvl="0" indent="-285750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1960 – </a:t>
            </a:r>
            <a:r>
              <a:rPr lang="hu-HU" sz="1600" b="1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as</a:t>
            </a: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évek: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az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agyi </a:t>
            </a:r>
            <a:r>
              <a:rPr lang="hu-HU" sz="1600" dirty="0" err="1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iszkémia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monitorozása EEG használatával szívsebészeti műtétek során</a:t>
            </a:r>
          </a:p>
          <a:p>
            <a:pPr lvl="0">
              <a:lnSpc>
                <a:spcPct val="150000"/>
              </a:lnSpc>
              <a:buClr>
                <a:srgbClr val="121D46"/>
              </a:buClr>
              <a:buSzPts val="1600"/>
            </a:pPr>
            <a:endParaRPr lang="hu-HU" sz="1600" dirty="0" smtClean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285750" lvl="0" indent="-285750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1980 – </a:t>
            </a:r>
            <a:r>
              <a:rPr lang="hu-HU" sz="1600" b="1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as</a:t>
            </a: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évek: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 </a:t>
            </a:r>
            <a:r>
              <a:rPr lang="hu-HU" sz="1600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kortikospinális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traktus értékelése motoros kiváltott potenciál (MEP) segítségével</a:t>
            </a:r>
            <a:endParaRPr sz="1600" dirty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094" y="2259603"/>
            <a:ext cx="4107929" cy="27371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052793" y="5020724"/>
            <a:ext cx="4984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Wilder </a:t>
            </a:r>
            <a:r>
              <a:rPr lang="hu-HU" b="1" dirty="0" err="1" smtClean="0"/>
              <a:t>Penfield</a:t>
            </a:r>
            <a:r>
              <a:rPr lang="hu-HU" b="1" dirty="0" smtClean="0"/>
              <a:t> [1891 - 1976]</a:t>
            </a:r>
          </a:p>
          <a:p>
            <a:pPr algn="ctr"/>
            <a:endParaRPr lang="hu-HU" b="1" dirty="0" smtClean="0"/>
          </a:p>
          <a:p>
            <a:pPr algn="just"/>
            <a:r>
              <a:rPr lang="hu-HU" sz="800" u="sng" dirty="0" smtClean="0"/>
              <a:t>Kép forrása</a:t>
            </a:r>
            <a:r>
              <a:rPr lang="hu-HU" sz="800" dirty="0" smtClean="0"/>
              <a:t>: https</a:t>
            </a:r>
            <a:r>
              <a:rPr lang="hu-HU" sz="800" dirty="0"/>
              <a:t>://www.vox.com/science-and-health/2018/1/26/16932476/wilder-penfield-brain-surgery-epilepsy-google-doodle</a:t>
            </a:r>
          </a:p>
        </p:txBody>
      </p:sp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2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21697" t="17254" r="19928" b="23711"/>
          <a:stretch/>
        </p:blipFill>
        <p:spPr>
          <a:xfrm>
            <a:off x="11305028" y="4676012"/>
            <a:ext cx="293995" cy="320722"/>
          </a:xfrm>
          <a:prstGeom prst="rect">
            <a:avLst/>
          </a:prstGeom>
        </p:spPr>
      </p:pic>
      <p:pic>
        <p:nvPicPr>
          <p:cNvPr id="13" name="Google Shape;129;p6"/>
          <p:cNvPicPr preferRelativeResize="0"/>
          <p:nvPr/>
        </p:nvPicPr>
        <p:blipFill rotWithShape="1">
          <a:blip r:embed="rId6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2F221D7-F3C8-4A43-85AE-2A470D44E179}"/>
              </a:ext>
            </a:extLst>
          </p:cNvPr>
          <p:cNvSpPr txBox="1"/>
          <p:nvPr/>
        </p:nvSpPr>
        <p:spPr>
          <a:xfrm>
            <a:off x="1631504" y="139954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 smtClean="0">
                <a:latin typeface="+mj-lt"/>
              </a:rPr>
              <a:t>Az idegmonitoron látott jel </a:t>
            </a:r>
          </a:p>
          <a:p>
            <a:pPr algn="ctr"/>
            <a:r>
              <a:rPr lang="hu-HU" sz="3000" b="1" dirty="0" smtClean="0">
                <a:latin typeface="+mj-lt"/>
              </a:rPr>
              <a:t>az áramerősség csökkentésével</a:t>
            </a:r>
            <a:endParaRPr lang="hu-HU" sz="3000" b="1" dirty="0">
              <a:latin typeface="+mj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8"/>
          <a:stretch/>
        </p:blipFill>
        <p:spPr>
          <a:xfrm rot="5400000">
            <a:off x="-958040" y="2069249"/>
            <a:ext cx="5137224" cy="3234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r="31076"/>
          <a:stretch/>
        </p:blipFill>
        <p:spPr>
          <a:xfrm>
            <a:off x="2629724" y="1107247"/>
            <a:ext cx="4804938" cy="51372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1000" r="19017"/>
          <a:stretch/>
        </p:blipFill>
        <p:spPr>
          <a:xfrm>
            <a:off x="5190977" y="1110699"/>
            <a:ext cx="6977577" cy="5144331"/>
          </a:xfrm>
          <a:prstGeom prst="rect">
            <a:avLst/>
          </a:prstGeom>
        </p:spPr>
      </p:pic>
      <p:sp>
        <p:nvSpPr>
          <p:cNvPr id="8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29;p6"/>
          <p:cNvPicPr preferRelativeResize="0"/>
          <p:nvPr/>
        </p:nvPicPr>
        <p:blipFill rotWithShape="1">
          <a:blip r:embed="rId5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-293428" y="6244472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12" name="Google Shape;92;p1"/>
          <p:cNvSpPr/>
          <p:nvPr/>
        </p:nvSpPr>
        <p:spPr>
          <a:xfrm>
            <a:off x="-6597" y="6460493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850277" y="6207241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080009" y="6195785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  <p:sp>
        <p:nvSpPr>
          <p:cNvPr id="3" name="Jobbra nyíl 2"/>
          <p:cNvSpPr/>
          <p:nvPr/>
        </p:nvSpPr>
        <p:spPr>
          <a:xfrm>
            <a:off x="4977543" y="2152864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2232409" y="1910548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Jobbra nyíl 15"/>
          <p:cNvSpPr/>
          <p:nvPr/>
        </p:nvSpPr>
        <p:spPr>
          <a:xfrm rot="16200000">
            <a:off x="8810310" y="5512952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08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FB1BBEF-0967-4A3A-AFE1-815C8A93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8057"/>
            <a:ext cx="8229600" cy="1143000"/>
          </a:xfrm>
        </p:spPr>
        <p:txBody>
          <a:bodyPr/>
          <a:lstStyle/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Esetismertetés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75012"/>
            <a:ext cx="9021170" cy="4525963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endParaRPr lang="hu-HU" sz="1800" dirty="0">
              <a:latin typeface="+mn-lt"/>
            </a:endParaRPr>
          </a:p>
          <a:p>
            <a:pPr algn="just"/>
            <a:r>
              <a:rPr lang="hu-HU" sz="1800" dirty="0" err="1">
                <a:latin typeface="+mn-lt"/>
              </a:rPr>
              <a:t>Intraop</a:t>
            </a:r>
            <a:r>
              <a:rPr lang="hu-HU" sz="1800" dirty="0">
                <a:latin typeface="+mn-lt"/>
              </a:rPr>
              <a:t>. időszak: összesen további 200 </a:t>
            </a:r>
            <a:r>
              <a:rPr lang="hu-HU" sz="1800" dirty="0" err="1">
                <a:latin typeface="+mn-lt"/>
              </a:rPr>
              <a:t>ug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iv</a:t>
            </a:r>
            <a:r>
              <a:rPr lang="hu-HU" sz="1800" dirty="0">
                <a:latin typeface="+mn-lt"/>
              </a:rPr>
              <a:t>. </a:t>
            </a:r>
            <a:r>
              <a:rPr lang="hu-HU" sz="1800" dirty="0" err="1">
                <a:latin typeface="+mn-lt"/>
              </a:rPr>
              <a:t>fentanyl</a:t>
            </a:r>
            <a:r>
              <a:rPr lang="hu-HU" sz="1800" dirty="0">
                <a:latin typeface="+mn-lt"/>
              </a:rPr>
              <a:t> adása, 2%-os </a:t>
            </a:r>
            <a:r>
              <a:rPr lang="hu-HU" sz="1800" dirty="0" err="1">
                <a:latin typeface="+mn-lt"/>
              </a:rPr>
              <a:t>propofol</a:t>
            </a:r>
            <a:r>
              <a:rPr lang="hu-HU" sz="1800" dirty="0">
                <a:latin typeface="+mn-lt"/>
              </a:rPr>
              <a:t> folyamatos adásával </a:t>
            </a:r>
            <a:r>
              <a:rPr lang="hu-HU" sz="1800" b="1" dirty="0" smtClean="0">
                <a:latin typeface="+mn-lt"/>
              </a:rPr>
              <a:t>TIVA</a:t>
            </a:r>
          </a:p>
          <a:p>
            <a:pPr marL="114300" indent="0" algn="just">
              <a:buNone/>
            </a:pPr>
            <a:r>
              <a:rPr lang="hu-HU" sz="1800" dirty="0" smtClean="0">
                <a:latin typeface="+mn-lt"/>
              </a:rPr>
              <a:t> </a:t>
            </a:r>
          </a:p>
          <a:p>
            <a:pPr algn="just"/>
            <a:r>
              <a:rPr lang="hu-HU" sz="1800" dirty="0" smtClean="0">
                <a:latin typeface="+mn-lt"/>
              </a:rPr>
              <a:t>A </a:t>
            </a:r>
            <a:r>
              <a:rPr lang="hu-HU" sz="1800" dirty="0">
                <a:latin typeface="+mn-lt"/>
              </a:rPr>
              <a:t>műtét végén PONV prevenciójaként </a:t>
            </a:r>
            <a:r>
              <a:rPr lang="hu-HU" sz="1800" dirty="0" err="1">
                <a:latin typeface="+mn-lt"/>
              </a:rPr>
              <a:t>iv</a:t>
            </a:r>
            <a:r>
              <a:rPr lang="hu-HU" sz="1800" dirty="0">
                <a:latin typeface="+mn-lt"/>
              </a:rPr>
              <a:t>. 4mg </a:t>
            </a:r>
            <a:r>
              <a:rPr lang="hu-HU" sz="1800" dirty="0" err="1">
                <a:latin typeface="+mn-lt"/>
              </a:rPr>
              <a:t>ondansetron</a:t>
            </a:r>
            <a:r>
              <a:rPr lang="hu-HU" sz="1800" dirty="0">
                <a:latin typeface="+mn-lt"/>
              </a:rPr>
              <a:t> / 100ml </a:t>
            </a:r>
            <a:r>
              <a:rPr lang="hu-HU" sz="1800" dirty="0" err="1">
                <a:latin typeface="+mn-lt"/>
              </a:rPr>
              <a:t>NaCl</a:t>
            </a:r>
            <a:r>
              <a:rPr lang="hu-HU" sz="1800" dirty="0">
                <a:latin typeface="+mn-lt"/>
              </a:rPr>
              <a:t> 0.9</a:t>
            </a:r>
            <a:r>
              <a:rPr lang="hu-HU" sz="1800" dirty="0" smtClean="0">
                <a:latin typeface="+mn-lt"/>
              </a:rPr>
              <a:t>% </a:t>
            </a:r>
            <a:r>
              <a:rPr lang="hu-HU" sz="1800" dirty="0" err="1" smtClean="0">
                <a:latin typeface="+mn-lt"/>
              </a:rPr>
              <a:t>iv</a:t>
            </a:r>
            <a:endParaRPr lang="hu-HU" sz="1800" dirty="0" smtClean="0">
              <a:latin typeface="+mn-lt"/>
            </a:endParaRPr>
          </a:p>
          <a:p>
            <a:pPr algn="just"/>
            <a:endParaRPr lang="hu-HU" sz="1800" dirty="0" smtClean="0">
              <a:latin typeface="+mn-lt"/>
            </a:endParaRPr>
          </a:p>
          <a:p>
            <a:pPr algn="just"/>
            <a:r>
              <a:rPr lang="hu-HU" sz="1800" dirty="0" smtClean="0">
                <a:latin typeface="+mn-lt"/>
              </a:rPr>
              <a:t>Szövődménymentes </a:t>
            </a:r>
            <a:r>
              <a:rPr lang="hu-HU" sz="1800" dirty="0">
                <a:latin typeface="+mn-lt"/>
              </a:rPr>
              <a:t>ébresztés, </a:t>
            </a:r>
            <a:r>
              <a:rPr lang="hu-HU" sz="1800" dirty="0" err="1" smtClean="0">
                <a:latin typeface="+mn-lt"/>
              </a:rPr>
              <a:t>extubáció</a:t>
            </a:r>
            <a:r>
              <a:rPr lang="hu-HU" sz="1800" dirty="0" smtClean="0">
                <a:latin typeface="+mn-lt"/>
              </a:rPr>
              <a:t> majd direkt laringoszkópia</a:t>
            </a:r>
          </a:p>
          <a:p>
            <a:pPr algn="just"/>
            <a:endParaRPr lang="hu-HU" sz="1800" b="1" dirty="0">
              <a:latin typeface="+mn-lt"/>
            </a:endParaRPr>
          </a:p>
          <a:p>
            <a:pPr algn="just"/>
            <a:r>
              <a:rPr lang="hu-HU" sz="1800" b="1" dirty="0" smtClean="0">
                <a:latin typeface="+mn-lt"/>
              </a:rPr>
              <a:t>Direkt laringoszkópia eredménye: </a:t>
            </a:r>
            <a:r>
              <a:rPr lang="hu-HU" sz="1800" b="1" dirty="0">
                <a:latin typeface="+mn-lt"/>
              </a:rPr>
              <a:t>a hangszalagok mindkét oldalon egyformán </a:t>
            </a:r>
            <a:r>
              <a:rPr lang="hu-HU" sz="1800" b="1" dirty="0" smtClean="0">
                <a:latin typeface="+mn-lt"/>
              </a:rPr>
              <a:t>mozogtak, </a:t>
            </a:r>
            <a:r>
              <a:rPr lang="hu-HU" sz="1800" b="1" dirty="0" err="1" smtClean="0">
                <a:latin typeface="+mn-lt"/>
              </a:rPr>
              <a:t>aneszteziológiai</a:t>
            </a:r>
            <a:r>
              <a:rPr lang="hu-HU" sz="1800" b="1" dirty="0" smtClean="0">
                <a:latin typeface="+mn-lt"/>
              </a:rPr>
              <a:t> jegyzőkönyvön írásban rögzítve</a:t>
            </a:r>
            <a:endParaRPr lang="hu-HU" sz="1800" dirty="0" smtClean="0">
              <a:latin typeface="+mn-lt"/>
            </a:endParaRPr>
          </a:p>
          <a:p>
            <a:pPr algn="just"/>
            <a:endParaRPr lang="hu-HU" sz="1800" dirty="0">
              <a:latin typeface="+mn-lt"/>
            </a:endParaRPr>
          </a:p>
          <a:p>
            <a:pPr algn="just"/>
            <a:r>
              <a:rPr lang="hu-HU" sz="1800" dirty="0" smtClean="0">
                <a:latin typeface="+mn-lt"/>
              </a:rPr>
              <a:t>Stabil </a:t>
            </a:r>
            <a:r>
              <a:rPr lang="hu-HU" sz="1800" dirty="0">
                <a:latin typeface="+mn-lt"/>
              </a:rPr>
              <a:t>vitális paraméterekkel </a:t>
            </a:r>
            <a:r>
              <a:rPr lang="hu-HU" sz="1800" dirty="0" err="1">
                <a:latin typeface="+mn-lt"/>
              </a:rPr>
              <a:t>posztoperatív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smtClean="0">
                <a:latin typeface="+mn-lt"/>
              </a:rPr>
              <a:t>őrző kórterembe </a:t>
            </a:r>
            <a:r>
              <a:rPr lang="hu-HU" sz="1800" dirty="0" err="1" smtClean="0">
                <a:latin typeface="+mn-lt"/>
              </a:rPr>
              <a:t>diszlokáció</a:t>
            </a:r>
            <a:endParaRPr lang="hu-HU" sz="1800" dirty="0">
              <a:latin typeface="+mn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170" y="2375557"/>
            <a:ext cx="3096903" cy="2060848"/>
          </a:xfrm>
          <a:prstGeom prst="rect">
            <a:avLst/>
          </a:prstGeom>
        </p:spPr>
      </p:pic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-6597" y="6460493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87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F157356-D31E-46A8-B338-8DF65ADC8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>
                <a:latin typeface="+mj-lt"/>
              </a:rPr>
              <a:t>Konklúziók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B41FCD3E-CAD5-43BA-B1E1-E69E7DB4E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89193"/>
            <a:ext cx="9321421" cy="3199085"/>
          </a:xfrm>
        </p:spPr>
        <p:txBody>
          <a:bodyPr>
            <a:noAutofit/>
          </a:bodyPr>
          <a:lstStyle/>
          <a:p>
            <a:pPr algn="just"/>
            <a:r>
              <a:rPr lang="hu-HU" sz="2000" dirty="0">
                <a:latin typeface="+mn-lt"/>
              </a:rPr>
              <a:t>Rövid hatású </a:t>
            </a:r>
            <a:r>
              <a:rPr lang="hu-HU" sz="2000" dirty="0" err="1" smtClean="0">
                <a:latin typeface="+mn-lt"/>
              </a:rPr>
              <a:t>izomrelaxáns</a:t>
            </a:r>
            <a:r>
              <a:rPr lang="hu-HU" sz="2000" dirty="0">
                <a:latin typeface="+mn-lt"/>
              </a:rPr>
              <a:t>, amennyiben nincs </a:t>
            </a:r>
            <a:r>
              <a:rPr lang="hu-HU" sz="2000" dirty="0" smtClean="0">
                <a:latin typeface="+mn-lt"/>
              </a:rPr>
              <a:t>ellenjavallat: </a:t>
            </a:r>
            <a:r>
              <a:rPr lang="hu-HU" sz="2000" dirty="0" err="1">
                <a:latin typeface="+mn-lt"/>
              </a:rPr>
              <a:t>szukcinil-kolin</a:t>
            </a:r>
            <a:r>
              <a:rPr lang="hu-HU" sz="2000" dirty="0">
                <a:latin typeface="+mn-lt"/>
              </a:rPr>
              <a:t> </a:t>
            </a:r>
          </a:p>
          <a:p>
            <a:pPr marL="0" indent="0" algn="just">
              <a:buNone/>
            </a:pPr>
            <a:r>
              <a:rPr lang="hu-HU" sz="2000" dirty="0">
                <a:latin typeface="+mn-lt"/>
              </a:rPr>
              <a:t>     </a:t>
            </a:r>
            <a:r>
              <a:rPr lang="hu-HU" sz="1000" dirty="0">
                <a:latin typeface="+mn-lt"/>
              </a:rPr>
              <a:t>[</a:t>
            </a:r>
            <a:r>
              <a:rPr lang="hu-HU" sz="1000" dirty="0" err="1">
                <a:latin typeface="+mn-lt"/>
              </a:rPr>
              <a:t>Macias</a:t>
            </a:r>
            <a:r>
              <a:rPr lang="hu-HU" sz="1000" dirty="0">
                <a:latin typeface="+mn-lt"/>
              </a:rPr>
              <a:t> et </a:t>
            </a:r>
            <a:r>
              <a:rPr lang="hu-HU" sz="1000" dirty="0" err="1">
                <a:latin typeface="+mn-lt"/>
              </a:rPr>
              <a:t>al</a:t>
            </a:r>
            <a:r>
              <a:rPr lang="hu-HU" sz="1000" dirty="0">
                <a:latin typeface="+mn-lt"/>
              </a:rPr>
              <a:t>. </a:t>
            </a:r>
            <a:r>
              <a:rPr lang="hu-HU" sz="1000" i="1" dirty="0" err="1">
                <a:latin typeface="+mn-lt"/>
              </a:rPr>
              <a:t>Head&amp;Neck</a:t>
            </a:r>
            <a:r>
              <a:rPr lang="hu-HU" sz="1000" dirty="0">
                <a:latin typeface="+mn-lt"/>
              </a:rPr>
              <a:t> – DOI 10.1002/HED </a:t>
            </a:r>
            <a:r>
              <a:rPr lang="hu-HU" sz="1000" dirty="0" err="1">
                <a:latin typeface="+mn-lt"/>
              </a:rPr>
              <a:t>October</a:t>
            </a:r>
            <a:r>
              <a:rPr lang="hu-HU" sz="1000" dirty="0">
                <a:latin typeface="+mn-lt"/>
              </a:rPr>
              <a:t> 2016]</a:t>
            </a:r>
          </a:p>
          <a:p>
            <a:pPr algn="just"/>
            <a:endParaRPr lang="hu-HU" sz="2000" dirty="0">
              <a:latin typeface="+mn-lt"/>
            </a:endParaRPr>
          </a:p>
          <a:p>
            <a:pPr algn="just"/>
            <a:r>
              <a:rPr lang="hu-HU" sz="2000" b="1" dirty="0">
                <a:latin typeface="+mn-lt"/>
              </a:rPr>
              <a:t>Beteg pozicionálás fontossága</a:t>
            </a:r>
          </a:p>
          <a:p>
            <a:pPr algn="just"/>
            <a:endParaRPr lang="hu-HU" sz="2000" dirty="0">
              <a:latin typeface="+mn-lt"/>
            </a:endParaRPr>
          </a:p>
          <a:p>
            <a:pPr algn="just"/>
            <a:r>
              <a:rPr lang="hu-HU" sz="2000" dirty="0">
                <a:latin typeface="+mn-lt"/>
              </a:rPr>
              <a:t>Helyi érzéstelenítők, izomlazítók használatának minimalizálása</a:t>
            </a:r>
          </a:p>
          <a:p>
            <a:pPr marL="0" indent="0" algn="just">
              <a:buNone/>
            </a:pPr>
            <a:r>
              <a:rPr lang="hu-HU" sz="2000" dirty="0">
                <a:latin typeface="+mn-lt"/>
              </a:rPr>
              <a:t>     </a:t>
            </a:r>
            <a:r>
              <a:rPr lang="hu-HU" sz="1000" dirty="0">
                <a:latin typeface="+mn-lt"/>
              </a:rPr>
              <a:t>[Atlas et </a:t>
            </a:r>
            <a:r>
              <a:rPr lang="hu-HU" sz="1000" dirty="0" err="1">
                <a:latin typeface="+mn-lt"/>
              </a:rPr>
              <a:t>al</a:t>
            </a:r>
            <a:r>
              <a:rPr lang="hu-HU" sz="1000" dirty="0">
                <a:latin typeface="+mn-lt"/>
              </a:rPr>
              <a:t>. J </a:t>
            </a:r>
            <a:r>
              <a:rPr lang="hu-HU" sz="1000" dirty="0" err="1">
                <a:latin typeface="+mn-lt"/>
              </a:rPr>
              <a:t>Anaesthesiol</a:t>
            </a:r>
            <a:r>
              <a:rPr lang="hu-HU" sz="1000" dirty="0">
                <a:latin typeface="+mn-lt"/>
              </a:rPr>
              <a:t> </a:t>
            </a:r>
            <a:r>
              <a:rPr lang="hu-HU" sz="1000" dirty="0" err="1">
                <a:latin typeface="+mn-lt"/>
              </a:rPr>
              <a:t>Clin</a:t>
            </a:r>
            <a:r>
              <a:rPr lang="hu-HU" sz="1000" dirty="0">
                <a:latin typeface="+mn-lt"/>
              </a:rPr>
              <a:t> </a:t>
            </a:r>
            <a:r>
              <a:rPr lang="hu-HU" sz="1000" dirty="0" err="1">
                <a:latin typeface="+mn-lt"/>
              </a:rPr>
              <a:t>Pharmacol</a:t>
            </a:r>
            <a:r>
              <a:rPr lang="hu-HU" sz="1000" dirty="0">
                <a:latin typeface="+mn-lt"/>
              </a:rPr>
              <a:t> 2013 </a:t>
            </a:r>
            <a:r>
              <a:rPr lang="hu-HU" sz="1000" dirty="0" err="1">
                <a:latin typeface="+mn-lt"/>
              </a:rPr>
              <a:t>Jul-Sep</a:t>
            </a:r>
            <a:r>
              <a:rPr lang="hu-HU" sz="1000" dirty="0">
                <a:latin typeface="+mn-lt"/>
              </a:rPr>
              <a:t>; 29 (3): 403-404.]</a:t>
            </a:r>
          </a:p>
          <a:p>
            <a:pPr algn="just"/>
            <a:endParaRPr lang="hu-HU" sz="2000" dirty="0">
              <a:latin typeface="+mn-lt"/>
            </a:endParaRPr>
          </a:p>
          <a:p>
            <a:pPr algn="just"/>
            <a:r>
              <a:rPr lang="hu-HU" sz="2000" b="1" dirty="0" err="1" smtClean="0">
                <a:latin typeface="+mn-lt"/>
              </a:rPr>
              <a:t>Fiberoszkóp</a:t>
            </a:r>
            <a:r>
              <a:rPr lang="hu-HU" sz="2000" b="1" dirty="0" smtClean="0">
                <a:latin typeface="+mn-lt"/>
              </a:rPr>
              <a:t> vagy</a:t>
            </a:r>
            <a:r>
              <a:rPr lang="hu-HU" sz="2000" b="1" dirty="0" smtClean="0">
                <a:latin typeface="+mn-lt"/>
              </a:rPr>
              <a:t> VL </a:t>
            </a:r>
            <a:r>
              <a:rPr lang="hu-HU" sz="2000" b="1" dirty="0">
                <a:latin typeface="+mn-lt"/>
              </a:rPr>
              <a:t>kontroll</a:t>
            </a:r>
          </a:p>
          <a:p>
            <a:pPr marL="0" indent="0" algn="just">
              <a:buNone/>
            </a:pPr>
            <a:r>
              <a:rPr lang="hu-HU" sz="2000" dirty="0">
                <a:latin typeface="+mn-lt"/>
              </a:rPr>
              <a:t>     </a:t>
            </a:r>
            <a:r>
              <a:rPr lang="hu-HU" sz="1000" dirty="0">
                <a:latin typeface="+mn-lt"/>
              </a:rPr>
              <a:t>[</a:t>
            </a:r>
            <a:r>
              <a:rPr lang="hu-HU" sz="1000" dirty="0" err="1">
                <a:latin typeface="+mn-lt"/>
              </a:rPr>
              <a:t>Macias</a:t>
            </a:r>
            <a:r>
              <a:rPr lang="hu-HU" sz="1000" dirty="0">
                <a:latin typeface="+mn-lt"/>
              </a:rPr>
              <a:t> et </a:t>
            </a:r>
            <a:r>
              <a:rPr lang="hu-HU" sz="1000" dirty="0" err="1">
                <a:latin typeface="+mn-lt"/>
              </a:rPr>
              <a:t>al</a:t>
            </a:r>
            <a:r>
              <a:rPr lang="hu-HU" sz="1000" dirty="0">
                <a:latin typeface="+mn-lt"/>
              </a:rPr>
              <a:t>. </a:t>
            </a:r>
            <a:r>
              <a:rPr lang="hu-HU" sz="1000" i="1" dirty="0" err="1">
                <a:latin typeface="+mn-lt"/>
              </a:rPr>
              <a:t>Head&amp;Neck</a:t>
            </a:r>
            <a:r>
              <a:rPr lang="hu-HU" sz="1000" dirty="0">
                <a:latin typeface="+mn-lt"/>
              </a:rPr>
              <a:t> – DOI 10.1002/HED </a:t>
            </a:r>
            <a:r>
              <a:rPr lang="hu-HU" sz="1000" dirty="0" err="1">
                <a:latin typeface="+mn-lt"/>
              </a:rPr>
              <a:t>October</a:t>
            </a:r>
            <a:r>
              <a:rPr lang="hu-HU" sz="1000" dirty="0">
                <a:latin typeface="+mn-lt"/>
              </a:rPr>
              <a:t> 2016]</a:t>
            </a:r>
          </a:p>
          <a:p>
            <a:pPr marL="0" indent="0" algn="just">
              <a:buNone/>
            </a:pPr>
            <a:endParaRPr lang="hu-HU" sz="2000" dirty="0">
              <a:latin typeface="+mn-lt"/>
            </a:endParaRPr>
          </a:p>
          <a:p>
            <a:pPr algn="just"/>
            <a:r>
              <a:rPr lang="hu-HU" sz="2000" dirty="0" err="1">
                <a:latin typeface="+mn-lt"/>
              </a:rPr>
              <a:t>Légútbiztosításban</a:t>
            </a:r>
            <a:r>
              <a:rPr lang="hu-HU" sz="2000" dirty="0">
                <a:latin typeface="+mn-lt"/>
              </a:rPr>
              <a:t> tapasztaltabb </a:t>
            </a:r>
            <a:r>
              <a:rPr lang="hu-HU" sz="2000" dirty="0" smtClean="0">
                <a:latin typeface="+mn-lt"/>
              </a:rPr>
              <a:t>aneszteziológus </a:t>
            </a:r>
            <a:endParaRPr lang="hu-HU" sz="2000" dirty="0">
              <a:latin typeface="+mn-lt"/>
            </a:endParaRPr>
          </a:p>
          <a:p>
            <a:pPr marL="0" indent="0" algn="just">
              <a:buNone/>
            </a:pPr>
            <a:r>
              <a:rPr lang="hu-HU" sz="2000" dirty="0">
                <a:latin typeface="+mn-lt"/>
              </a:rPr>
              <a:t>      </a:t>
            </a:r>
            <a:r>
              <a:rPr lang="hu-HU" sz="1000" dirty="0">
                <a:latin typeface="+mn-lt"/>
              </a:rPr>
              <a:t>[</a:t>
            </a:r>
            <a:r>
              <a:rPr lang="hu-HU" sz="1000" dirty="0" err="1">
                <a:latin typeface="+mn-lt"/>
              </a:rPr>
              <a:t>Chen</a:t>
            </a:r>
            <a:r>
              <a:rPr lang="hu-HU" sz="1000" dirty="0">
                <a:latin typeface="+mn-lt"/>
              </a:rPr>
              <a:t> et </a:t>
            </a:r>
            <a:r>
              <a:rPr lang="hu-HU" sz="1000" dirty="0" err="1">
                <a:latin typeface="+mn-lt"/>
              </a:rPr>
              <a:t>al</a:t>
            </a:r>
            <a:r>
              <a:rPr lang="hu-HU" sz="1000" dirty="0">
                <a:latin typeface="+mn-lt"/>
              </a:rPr>
              <a:t>. </a:t>
            </a:r>
            <a:r>
              <a:rPr lang="hu-HU" sz="1000" i="1" dirty="0" err="1">
                <a:latin typeface="+mn-lt"/>
              </a:rPr>
              <a:t>Cell</a:t>
            </a:r>
            <a:r>
              <a:rPr lang="hu-HU" sz="1000" i="1" dirty="0">
                <a:latin typeface="+mn-lt"/>
              </a:rPr>
              <a:t> </a:t>
            </a:r>
            <a:r>
              <a:rPr lang="hu-HU" sz="1000" i="1" dirty="0" err="1">
                <a:latin typeface="+mn-lt"/>
              </a:rPr>
              <a:t>Biochem</a:t>
            </a:r>
            <a:r>
              <a:rPr lang="hu-HU" sz="1000" i="1" dirty="0">
                <a:latin typeface="+mn-lt"/>
              </a:rPr>
              <a:t> </a:t>
            </a:r>
            <a:r>
              <a:rPr lang="hu-HU" sz="1000" i="1" dirty="0" err="1">
                <a:latin typeface="+mn-lt"/>
              </a:rPr>
              <a:t>Biophys</a:t>
            </a:r>
            <a:r>
              <a:rPr lang="hu-HU" sz="1000" i="1" dirty="0">
                <a:latin typeface="+mn-lt"/>
              </a:rPr>
              <a:t> </a:t>
            </a:r>
            <a:r>
              <a:rPr lang="hu-HU" sz="1000" dirty="0">
                <a:latin typeface="+mn-lt"/>
              </a:rPr>
              <a:t>(2015) 71: 1029 – 33]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968" y="2407014"/>
            <a:ext cx="3648379" cy="2561461"/>
          </a:xfrm>
          <a:prstGeom prst="rect">
            <a:avLst/>
          </a:prstGeom>
        </p:spPr>
      </p:pic>
      <p:sp>
        <p:nvSpPr>
          <p:cNvPr id="8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1" name="Google Shape;92;p1"/>
          <p:cNvSpPr/>
          <p:nvPr/>
        </p:nvSpPr>
        <p:spPr>
          <a:xfrm>
            <a:off x="-6597" y="6460493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6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1631" y="-902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>
                <a:latin typeface="+mj-lt"/>
              </a:rPr>
              <a:t>Konklúziók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729188"/>
            <a:ext cx="8925636" cy="3991174"/>
          </a:xfrm>
        </p:spPr>
        <p:txBody>
          <a:bodyPr>
            <a:noAutofit/>
          </a:bodyPr>
          <a:lstStyle/>
          <a:p>
            <a:r>
              <a:rPr lang="hu-HU" sz="2400" b="1" dirty="0">
                <a:latin typeface="+mn-lt"/>
              </a:rPr>
              <a:t>Az anyagköltségeket megnövelheti </a:t>
            </a:r>
          </a:p>
          <a:p>
            <a:pPr marL="0" indent="0">
              <a:buNone/>
            </a:pPr>
            <a:r>
              <a:rPr lang="hu-HU" sz="2000" dirty="0">
                <a:latin typeface="+mn-lt"/>
              </a:rPr>
              <a:t>    </a:t>
            </a:r>
            <a:r>
              <a:rPr lang="hu-HU" sz="1000" dirty="0">
                <a:latin typeface="+mn-lt"/>
              </a:rPr>
              <a:t>[</a:t>
            </a:r>
            <a:r>
              <a:rPr lang="hu-HU" sz="1000" dirty="0" err="1">
                <a:latin typeface="+mn-lt"/>
              </a:rPr>
              <a:t>Dixit</a:t>
            </a:r>
            <a:r>
              <a:rPr lang="hu-HU" sz="1000" dirty="0">
                <a:latin typeface="+mn-lt"/>
              </a:rPr>
              <a:t> et </a:t>
            </a:r>
            <a:r>
              <a:rPr lang="hu-HU" sz="1000" dirty="0" err="1">
                <a:latin typeface="+mn-lt"/>
              </a:rPr>
              <a:t>al</a:t>
            </a:r>
            <a:r>
              <a:rPr lang="hu-HU" sz="1000" dirty="0">
                <a:latin typeface="+mn-lt"/>
              </a:rPr>
              <a:t>. </a:t>
            </a:r>
            <a:r>
              <a:rPr lang="hu-HU" sz="1000" i="1" dirty="0" err="1">
                <a:latin typeface="+mn-lt"/>
              </a:rPr>
              <a:t>Indian</a:t>
            </a:r>
            <a:r>
              <a:rPr lang="hu-HU" sz="1000" i="1" dirty="0">
                <a:latin typeface="+mn-lt"/>
              </a:rPr>
              <a:t> J </a:t>
            </a:r>
            <a:r>
              <a:rPr lang="hu-HU" sz="1000" i="1" dirty="0" err="1">
                <a:latin typeface="+mn-lt"/>
              </a:rPr>
              <a:t>Anaesth</a:t>
            </a:r>
            <a:r>
              <a:rPr lang="hu-HU" sz="1000" i="1" dirty="0">
                <a:latin typeface="+mn-lt"/>
              </a:rPr>
              <a:t>. </a:t>
            </a:r>
            <a:r>
              <a:rPr lang="hu-HU" sz="1000" dirty="0">
                <a:latin typeface="+mn-lt"/>
              </a:rPr>
              <a:t>2017 May; 61(5): 435-437]</a:t>
            </a:r>
          </a:p>
          <a:p>
            <a:pPr marL="0" indent="0">
              <a:buNone/>
            </a:pPr>
            <a:endParaRPr lang="hu-HU" sz="2000" b="1" dirty="0">
              <a:latin typeface="+mn-lt"/>
            </a:endParaRPr>
          </a:p>
          <a:p>
            <a:r>
              <a:rPr lang="hu-HU" sz="2400" b="1" dirty="0" err="1">
                <a:latin typeface="+mn-lt"/>
              </a:rPr>
              <a:t>Reoperáció</a:t>
            </a:r>
            <a:r>
              <a:rPr lang="hu-HU" sz="2400" b="1" dirty="0">
                <a:latin typeface="+mn-lt"/>
              </a:rPr>
              <a:t> / szövődmény rátát mérsékelheti</a:t>
            </a:r>
          </a:p>
          <a:p>
            <a:pPr marL="0" indent="0">
              <a:buNone/>
            </a:pPr>
            <a:r>
              <a:rPr lang="hu-HU" sz="2000" dirty="0">
                <a:solidFill>
                  <a:prstClr val="black"/>
                </a:solidFill>
                <a:latin typeface="+mn-lt"/>
              </a:rPr>
              <a:t>   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 [</a:t>
            </a:r>
            <a:r>
              <a:rPr lang="hu-HU" sz="1000" dirty="0" err="1">
                <a:solidFill>
                  <a:prstClr val="black"/>
                </a:solidFill>
                <a:latin typeface="+mn-lt"/>
              </a:rPr>
              <a:t>Randolph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 et </a:t>
            </a:r>
            <a:r>
              <a:rPr lang="hu-HU" sz="1000" dirty="0" err="1">
                <a:solidFill>
                  <a:prstClr val="black"/>
                </a:solidFill>
                <a:latin typeface="+mn-lt"/>
              </a:rPr>
              <a:t>al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.</a:t>
            </a:r>
            <a:r>
              <a:rPr lang="hu-HU" sz="1000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sz="1000" i="1" dirty="0" err="1">
                <a:solidFill>
                  <a:prstClr val="black"/>
                </a:solidFill>
                <a:latin typeface="+mn-lt"/>
              </a:rPr>
              <a:t>Laryngoscope</a:t>
            </a:r>
            <a:r>
              <a:rPr lang="hu-HU" sz="1000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2017 May; 127: 280-6] </a:t>
            </a:r>
            <a:endParaRPr lang="hu-HU" sz="1000" dirty="0">
              <a:latin typeface="+mn-lt"/>
            </a:endParaRPr>
          </a:p>
          <a:p>
            <a:pPr marL="0" indent="0">
              <a:buNone/>
            </a:pPr>
            <a:endParaRPr lang="hu-HU" sz="2000" dirty="0">
              <a:latin typeface="+mn-lt"/>
            </a:endParaRPr>
          </a:p>
          <a:p>
            <a:r>
              <a:rPr lang="hu-HU" sz="2400" dirty="0">
                <a:latin typeface="+mn-lt"/>
              </a:rPr>
              <a:t>További vizsgálatok szükségessége a tényleges indikáció felállításához</a:t>
            </a:r>
          </a:p>
          <a:p>
            <a:pPr marL="0" indent="0">
              <a:buNone/>
            </a:pPr>
            <a:r>
              <a:rPr lang="hu-HU" sz="1000" dirty="0">
                <a:solidFill>
                  <a:prstClr val="black"/>
                </a:solidFill>
                <a:latin typeface="+mn-lt"/>
              </a:rPr>
              <a:t>    [</a:t>
            </a:r>
            <a:r>
              <a:rPr lang="hu-HU" sz="1000" dirty="0" err="1">
                <a:solidFill>
                  <a:prstClr val="black"/>
                </a:solidFill>
                <a:latin typeface="+mn-lt"/>
              </a:rPr>
              <a:t>Vasileiadis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 I et </a:t>
            </a:r>
            <a:r>
              <a:rPr lang="hu-HU" sz="1000" dirty="0" err="1">
                <a:solidFill>
                  <a:prstClr val="black"/>
                </a:solidFill>
                <a:latin typeface="+mn-lt"/>
              </a:rPr>
              <a:t>al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. </a:t>
            </a:r>
            <a:r>
              <a:rPr lang="hu-HU" sz="1000" i="1" dirty="0">
                <a:solidFill>
                  <a:prstClr val="black"/>
                </a:solidFill>
                <a:latin typeface="+mn-lt"/>
              </a:rPr>
              <a:t>JAMA </a:t>
            </a:r>
            <a:r>
              <a:rPr lang="hu-HU" sz="1000" i="1" dirty="0" err="1">
                <a:solidFill>
                  <a:prstClr val="black"/>
                </a:solidFill>
                <a:latin typeface="+mn-lt"/>
              </a:rPr>
              <a:t>Otolaryngol</a:t>
            </a:r>
            <a:r>
              <a:rPr lang="hu-HU" sz="1000" i="1" dirty="0">
                <a:solidFill>
                  <a:prstClr val="black"/>
                </a:solidFill>
                <a:latin typeface="+mn-lt"/>
              </a:rPr>
              <a:t> Head </a:t>
            </a:r>
            <a:r>
              <a:rPr lang="hu-HU" sz="1000" i="1" dirty="0" err="1">
                <a:solidFill>
                  <a:prstClr val="black"/>
                </a:solidFill>
                <a:latin typeface="+mn-lt"/>
              </a:rPr>
              <a:t>Neck</a:t>
            </a:r>
            <a:r>
              <a:rPr lang="hu-HU" sz="1000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sz="1000" i="1" dirty="0" err="1">
                <a:solidFill>
                  <a:prstClr val="black"/>
                </a:solidFill>
                <a:latin typeface="+mn-lt"/>
              </a:rPr>
              <a:t>Surg</a:t>
            </a:r>
            <a:r>
              <a:rPr lang="hu-HU" sz="1000" i="1" dirty="0">
                <a:solidFill>
                  <a:prstClr val="black"/>
                </a:solidFill>
                <a:latin typeface="+mn-lt"/>
              </a:rPr>
              <a:t>. </a:t>
            </a:r>
            <a:r>
              <a:rPr lang="hu-HU" sz="1000" dirty="0">
                <a:solidFill>
                  <a:prstClr val="black"/>
                </a:solidFill>
                <a:latin typeface="+mn-lt"/>
              </a:rPr>
              <a:t>2016; 142:994-1001] </a:t>
            </a:r>
          </a:p>
          <a:p>
            <a:endParaRPr lang="hu-HU" sz="2000" dirty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endParaRPr lang="hu-HU" sz="2000" dirty="0">
              <a:latin typeface="+mn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481" y="2535248"/>
            <a:ext cx="2857500" cy="1895475"/>
          </a:xfrm>
          <a:prstGeom prst="rect">
            <a:avLst/>
          </a:prstGeom>
        </p:spPr>
      </p:pic>
      <p:sp>
        <p:nvSpPr>
          <p:cNvPr id="8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1" name="Google Shape;92;p1"/>
          <p:cNvSpPr/>
          <p:nvPr/>
        </p:nvSpPr>
        <p:spPr>
          <a:xfrm>
            <a:off x="-6597" y="6460493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6103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74" y="116115"/>
            <a:ext cx="12203374" cy="6741886"/>
          </a:xfrm>
          <a:prstGeom prst="rect">
            <a:avLst/>
          </a:prstGeom>
        </p:spPr>
      </p:pic>
      <p:sp>
        <p:nvSpPr>
          <p:cNvPr id="4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7" name="Google Shape;332;p14"/>
          <p:cNvSpPr txBox="1"/>
          <p:nvPr/>
        </p:nvSpPr>
        <p:spPr>
          <a:xfrm>
            <a:off x="1767856" y="17113"/>
            <a:ext cx="907858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dirty="0" smtClean="0">
                <a:solidFill>
                  <a:srgbClr val="121D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Kérdésekre várva…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Google Shape;92;p1"/>
          <p:cNvSpPr/>
          <p:nvPr/>
        </p:nvSpPr>
        <p:spPr>
          <a:xfrm>
            <a:off x="-851485" y="639637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897714" y="6581001"/>
            <a:ext cx="3897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600" u="sng" dirty="0" smtClean="0"/>
          </a:p>
          <a:p>
            <a:pPr algn="ctr"/>
            <a:r>
              <a:rPr lang="hu-HU" sz="600" u="sng" dirty="0" smtClean="0"/>
              <a:t>Kép forrása:</a:t>
            </a:r>
            <a:r>
              <a:rPr lang="hu-HU" sz="600" dirty="0" smtClean="0"/>
              <a:t> </a:t>
            </a:r>
            <a:r>
              <a:rPr lang="hu-HU" sz="600" dirty="0"/>
              <a:t>https://www.cbr.com/star-wars-grogu-short-revealed-disney-plus/</a:t>
            </a:r>
            <a:endParaRPr lang="hu-HU" sz="600" dirty="0"/>
          </a:p>
        </p:txBody>
      </p:sp>
    </p:spTree>
    <p:extLst>
      <p:ext uri="{BB962C8B-B14F-4D97-AF65-F5344CB8AC3E}">
        <p14:creationId xmlns:p14="http://schemas.microsoft.com/office/powerpoint/2010/main" val="407993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/>
        </p:nvSpPr>
        <p:spPr>
          <a:xfrm>
            <a:off x="3555997" y="3007745"/>
            <a:ext cx="907858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dirty="0" smtClean="0">
                <a:solidFill>
                  <a:srgbClr val="121D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"/>
                <a:cs typeface="Poppins"/>
                <a:sym typeface="Poppins"/>
              </a:rPr>
              <a:t>KÖSZÖNÖM A FIGYELMET!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33" name="Google Shape;333;p14"/>
          <p:cNvPicPr preferRelativeResize="0"/>
          <p:nvPr/>
        </p:nvPicPr>
        <p:blipFill rotWithShape="1">
          <a:blip r:embed="rId3">
            <a:alphaModFix/>
          </a:blip>
          <a:srcRect t="14601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8581AC2D-302A-C664-3D0D-3E35DA7C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457" y="198457"/>
            <a:ext cx="3778180" cy="1097848"/>
          </a:xfrm>
          <a:prstGeom prst="rect">
            <a:avLst/>
          </a:prstGeom>
        </p:spPr>
      </p:pic>
      <p:sp>
        <p:nvSpPr>
          <p:cNvPr id="6" name="Google Shape;92;p1"/>
          <p:cNvSpPr/>
          <p:nvPr/>
        </p:nvSpPr>
        <p:spPr>
          <a:xfrm>
            <a:off x="3675954" y="603950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/>
          <p:nvPr/>
        </p:nvSpPr>
        <p:spPr>
          <a:xfrm>
            <a:off x="532733" y="712248"/>
            <a:ext cx="90785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IONM – </a:t>
            </a:r>
            <a:r>
              <a:rPr lang="hu-HU" sz="30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Intraoperatív</a:t>
            </a:r>
            <a:r>
              <a:rPr lang="hu-HU" sz="30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hu-HU" sz="30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neuromonitorozás</a:t>
            </a:r>
            <a:endParaRPr sz="3000" b="1" dirty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120635" y="1610602"/>
            <a:ext cx="769262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Az </a:t>
            </a:r>
            <a:r>
              <a:rPr lang="hu-HU" sz="1600" b="1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1980 – </a:t>
            </a:r>
            <a:r>
              <a:rPr lang="hu-HU" sz="1600" b="1" dirty="0" err="1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as</a:t>
            </a:r>
            <a:r>
              <a:rPr lang="hu-HU" sz="1600" b="1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 évek </a:t>
            </a: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technikai forradalma elősegítette az IONM fejlődését is</a:t>
            </a: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</a:pPr>
            <a:endParaRPr lang="hu-HU" sz="1600" dirty="0" smtClean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IONM-eljárások</a:t>
            </a: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 kiegészültek </a:t>
            </a:r>
            <a:r>
              <a:rPr lang="hu-HU" sz="1600" dirty="0" err="1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elektromiográfiával</a:t>
            </a: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 (EMG) és agytörzsi </a:t>
            </a:r>
            <a:r>
              <a:rPr lang="hu-HU" sz="1600" dirty="0" err="1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akusztitkus</a:t>
            </a: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 kiváltott potenciálokkal (AEP) - a perifériától </a:t>
            </a:r>
            <a:r>
              <a:rPr lang="hu-HU" sz="1600" dirty="0" smtClean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a hallókéregig </a:t>
            </a: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vezető hallási </a:t>
            </a:r>
            <a:r>
              <a:rPr lang="hu-HU" sz="1600" dirty="0" smtClean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útvonal </a:t>
            </a:r>
            <a:r>
              <a:rPr lang="hu-HU" sz="1600" dirty="0">
                <a:solidFill>
                  <a:srgbClr val="121D46"/>
                </a:solidFill>
                <a:ea typeface="Poppins"/>
                <a:cs typeface="Poppins"/>
                <a:sym typeface="Poppins"/>
              </a:rPr>
              <a:t>nyomon követése</a:t>
            </a: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</a:pPr>
            <a:endParaRPr lang="hu-HU" sz="1600" dirty="0" smtClean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D.J. </a:t>
            </a:r>
            <a:r>
              <a:rPr lang="hu-HU" sz="16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Burke</a:t>
            </a: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: altatott betegeknél is jól használható </a:t>
            </a:r>
            <a:r>
              <a:rPr lang="hu-HU" sz="1600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neurostimulációs</a:t>
            </a: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 módszer kifejlesztése</a:t>
            </a:r>
          </a:p>
          <a:p>
            <a:pPr lvl="0" algn="just"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Mielőtt </a:t>
            </a:r>
            <a:r>
              <a:rPr lang="hu-HU" sz="1600" dirty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a kereskedelmi </a:t>
            </a: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forgalomban széles körben elterjedtek a szakemberek </a:t>
            </a:r>
            <a:r>
              <a:rPr lang="hu-HU" sz="1600" dirty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(</a:t>
            </a: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orvosok, </a:t>
            </a:r>
            <a:r>
              <a:rPr lang="hu-HU" sz="1600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neurofiziológusok</a:t>
            </a: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) a saját maguk által készített berendezéseket használták vagy </a:t>
            </a:r>
            <a:r>
              <a:rPr lang="hu-HU" sz="1600" dirty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EEG- és </a:t>
            </a:r>
            <a:r>
              <a:rPr lang="hu-HU" sz="1600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EMG készülékeket  alakítottak át IONM céljából</a:t>
            </a:r>
            <a:endParaRPr lang="hu-HU" sz="1600" dirty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5795" t="12656"/>
          <a:stretch/>
        </p:blipFill>
        <p:spPr>
          <a:xfrm>
            <a:off x="8079631" y="2264190"/>
            <a:ext cx="3589204" cy="332777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393215" y="5755851"/>
            <a:ext cx="305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Prof. David J. </a:t>
            </a:r>
            <a:r>
              <a:rPr lang="hu-HU" b="1" dirty="0" err="1" smtClean="0"/>
              <a:t>Burke</a:t>
            </a:r>
            <a:r>
              <a:rPr lang="hu-HU" b="1" dirty="0" smtClean="0"/>
              <a:t> [1944 – ]</a:t>
            </a:r>
          </a:p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https</a:t>
            </a:r>
            <a:r>
              <a:rPr lang="hu-HU" sz="800" dirty="0"/>
              <a:t>://aoccn2020.com/faculties.php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746" y="5077852"/>
            <a:ext cx="392089" cy="514117"/>
          </a:xfrm>
          <a:prstGeom prst="rect">
            <a:avLst/>
          </a:prstGeom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4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12" name="Google Shape;129;p6"/>
          <p:cNvPicPr preferRelativeResize="0"/>
          <p:nvPr/>
        </p:nvPicPr>
        <p:blipFill rotWithShape="1">
          <a:blip r:embed="rId6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0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/>
          <p:nvPr/>
        </p:nvSpPr>
        <p:spPr>
          <a:xfrm>
            <a:off x="741687" y="913153"/>
            <a:ext cx="90785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IONM – </a:t>
            </a:r>
            <a:r>
              <a:rPr lang="hu-HU" sz="30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Intraoperatív</a:t>
            </a:r>
            <a:r>
              <a:rPr lang="hu-HU" sz="3000" b="1" dirty="0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hu-HU" sz="3000" b="1" dirty="0" err="1" smtClean="0">
                <a:solidFill>
                  <a:srgbClr val="121D46"/>
                </a:solidFill>
                <a:latin typeface="+mj-lt"/>
                <a:ea typeface="Poppins"/>
                <a:cs typeface="Poppins"/>
                <a:sym typeface="Poppins"/>
              </a:rPr>
              <a:t>neuromonitorozás</a:t>
            </a:r>
            <a:endParaRPr sz="3000" b="1" dirty="0">
              <a:solidFill>
                <a:srgbClr val="121D46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741687" y="1903278"/>
            <a:ext cx="822489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Az IONM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történelmében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kulcsszerepet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játszott az </a:t>
            </a:r>
            <a:r>
              <a:rPr lang="hu-HU" sz="1600" b="1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aneszteziológia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fejlődése is</a:t>
            </a: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TIVA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az IONM szempontjából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monitorozás legkevésbé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akadályozó formájának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bizonyult</a:t>
            </a:r>
          </a:p>
          <a:p>
            <a:pPr lvl="0" algn="just"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1990 - es évek: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a </a:t>
            </a:r>
            <a:r>
              <a:rPr lang="hu-HU" sz="1600" dirty="0" err="1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transzkraniális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MEP használatának elterjedése a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gerincvelői aktivitás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monitorozásában,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valamint a </a:t>
            </a:r>
            <a:r>
              <a:rPr lang="hu-HU" sz="1600" dirty="0" err="1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posztoperatív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motoros deficitek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előrejelzésében </a:t>
            </a: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 smtClean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A technológia és az informatikai </a:t>
            </a:r>
            <a:r>
              <a:rPr lang="hu-HU" sz="1600" dirty="0" err="1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instrumentárium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 napjainkban is tartó fejlődése lehetővé </a:t>
            </a:r>
            <a:r>
              <a:rPr lang="hu-HU" sz="1600" dirty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tette az IONM területén a további </a:t>
            </a:r>
            <a:r>
              <a:rPr lang="hu-HU" sz="1600" dirty="0" smtClean="0">
                <a:solidFill>
                  <a:srgbClr val="121D46"/>
                </a:solidFill>
                <a:latin typeface="+mn-lt"/>
                <a:ea typeface="Poppins"/>
                <a:cs typeface="Poppins"/>
                <a:sym typeface="Poppins"/>
              </a:rPr>
              <a:t>előrelépéseket</a:t>
            </a:r>
            <a:endParaRPr sz="1600" dirty="0">
              <a:solidFill>
                <a:srgbClr val="121D46"/>
              </a:solidFill>
              <a:latin typeface="+mn-lt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20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t="-5" r="16020" b="-2"/>
          <a:stretch/>
        </p:blipFill>
        <p:spPr>
          <a:xfrm rot="5400000">
            <a:off x="8609712" y="2718218"/>
            <a:ext cx="3702594" cy="298886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861165" y="6134877"/>
            <a:ext cx="305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 – </a:t>
            </a:r>
            <a:r>
              <a:rPr lang="hu-HU" sz="800" dirty="0" err="1" smtClean="0"/>
              <a:t>Heeresgeschichtliches</a:t>
            </a:r>
            <a:r>
              <a:rPr lang="hu-HU" sz="800" dirty="0" smtClean="0"/>
              <a:t> Museum, Wien, </a:t>
            </a:r>
            <a:r>
              <a:rPr lang="hu-HU" sz="800" dirty="0" err="1" smtClean="0"/>
              <a:t>Österreich</a:t>
            </a:r>
            <a:endParaRPr lang="hu-HU" sz="800" dirty="0"/>
          </a:p>
        </p:txBody>
      </p:sp>
      <p:pic>
        <p:nvPicPr>
          <p:cNvPr id="13" name="Google Shape;129;p6"/>
          <p:cNvPicPr preferRelativeResize="0"/>
          <p:nvPr/>
        </p:nvPicPr>
        <p:blipFill rotWithShape="1">
          <a:blip r:embed="rId5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"/>
          <p:cNvSpPr/>
          <p:nvPr/>
        </p:nvSpPr>
        <p:spPr>
          <a:xfrm>
            <a:off x="-6597" y="6405901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97;p2"/>
          <p:cNvSpPr txBox="1"/>
          <p:nvPr/>
        </p:nvSpPr>
        <p:spPr>
          <a:xfrm>
            <a:off x="-1787857" y="2136357"/>
            <a:ext cx="12192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Az </a:t>
            </a:r>
            <a:r>
              <a:rPr lang="en-US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IONM </a:t>
            </a:r>
            <a:endParaRPr lang="hu-HU" sz="5400" b="1" dirty="0" smtClean="0">
              <a:solidFill>
                <a:srgbClr val="FFFFFF"/>
              </a:solidFill>
              <a:ea typeface="Poppins"/>
              <a:cs typeface="Poppins"/>
              <a:sym typeface="Poppins"/>
            </a:endParaRPr>
          </a:p>
          <a:p>
            <a:pPr algn="ctr"/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a fül – orr – gégészet és </a:t>
            </a:r>
          </a:p>
          <a:p>
            <a:pPr algn="ctr"/>
            <a:r>
              <a:rPr lang="hu-HU" sz="5400" b="1" dirty="0" smtClea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fej – nyaksebészetben</a:t>
            </a:r>
            <a:endParaRPr lang="en-US" sz="5400" b="1" dirty="0">
              <a:solidFill>
                <a:srgbClr val="FFFFFF"/>
              </a:solidFill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396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0CBE39B-5BAE-4EA0-93A3-77B18BEA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10" y="177210"/>
            <a:ext cx="9163798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 smtClean="0">
                <a:latin typeface="+mj-lt"/>
              </a:rPr>
              <a:t>IONM</a:t>
            </a:r>
            <a:r>
              <a:rPr lang="hu-HU" sz="3000" b="1" dirty="0">
                <a:latin typeface="+mj-lt"/>
              </a:rPr>
              <a:t> </a:t>
            </a:r>
            <a:r>
              <a:rPr lang="hu-HU" sz="3000" b="1" dirty="0" smtClean="0">
                <a:latin typeface="+mj-lt"/>
              </a:rPr>
              <a:t>működési elve</a:t>
            </a:r>
            <a:endParaRPr lang="hu-HU" sz="3000" b="1" dirty="0">
              <a:latin typeface="+mj-l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1847" r="5922" b="14689"/>
          <a:stretch/>
        </p:blipFill>
        <p:spPr>
          <a:xfrm>
            <a:off x="5568285" y="1375617"/>
            <a:ext cx="4487835" cy="385951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72370" y="1301145"/>
            <a:ext cx="4139951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hu-HU" sz="2400" dirty="0">
                <a:solidFill>
                  <a:prstClr val="black"/>
                </a:solidFill>
                <a:latin typeface="+mn-lt"/>
              </a:rPr>
              <a:t>Stimuláló elektróda: </a:t>
            </a:r>
            <a:r>
              <a:rPr lang="hu-HU" sz="2400" dirty="0" smtClean="0">
                <a:solidFill>
                  <a:prstClr val="black"/>
                </a:solidFill>
                <a:latin typeface="+mn-lt"/>
              </a:rPr>
              <a:t>ideg ingerlése</a:t>
            </a: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hu-HU" sz="2400" dirty="0">
                <a:solidFill>
                  <a:prstClr val="black"/>
                </a:solidFill>
                <a:latin typeface="+mn-lt"/>
              </a:rPr>
              <a:t>Érzékelő elektróda: jel érzékelés</a:t>
            </a: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endParaRPr lang="hu-HU" sz="2400" dirty="0">
              <a:solidFill>
                <a:prstClr val="black"/>
              </a:solidFill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hu-HU" sz="2400" dirty="0" err="1">
                <a:solidFill>
                  <a:prstClr val="black"/>
                </a:solidFill>
                <a:latin typeface="+mn-lt"/>
              </a:rPr>
              <a:t>Interface</a:t>
            </a:r>
            <a:r>
              <a:rPr lang="hu-HU" sz="2400" dirty="0">
                <a:solidFill>
                  <a:prstClr val="black"/>
                </a:solidFill>
                <a:latin typeface="+mn-lt"/>
              </a:rPr>
              <a:t>: jel </a:t>
            </a:r>
            <a:r>
              <a:rPr lang="hu-HU" sz="2400" dirty="0" smtClean="0">
                <a:solidFill>
                  <a:prstClr val="black"/>
                </a:solidFill>
                <a:latin typeface="+mn-lt"/>
              </a:rPr>
              <a:t>továbbítása, </a:t>
            </a:r>
            <a:r>
              <a:rPr lang="hu-HU" sz="2400" dirty="0">
                <a:solidFill>
                  <a:prstClr val="black"/>
                </a:solidFill>
                <a:latin typeface="+mn-lt"/>
              </a:rPr>
              <a:t>majd hangeffektus mellett a monitoron megjelenítése </a:t>
            </a:r>
          </a:p>
        </p:txBody>
      </p:sp>
      <p:sp>
        <p:nvSpPr>
          <p:cNvPr id="20" name="Tartalom helye 2">
            <a:extLst>
              <a:ext uri="{FF2B5EF4-FFF2-40B4-BE49-F238E27FC236}">
                <a16:creationId xmlns:a16="http://schemas.microsoft.com/office/drawing/2014/main" xmlns="" id="{5040CAF6-D6D8-4DB7-82A9-0EC043EE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70" y="4469883"/>
            <a:ext cx="9036496" cy="1824757"/>
          </a:xfrm>
        </p:spPr>
        <p:txBody>
          <a:bodyPr>
            <a:normAutofit/>
          </a:bodyPr>
          <a:lstStyle/>
          <a:p>
            <a:pPr algn="just"/>
            <a:endParaRPr lang="hu-HU" sz="2400" dirty="0" smtClean="0">
              <a:latin typeface="+mn-lt"/>
            </a:endParaRPr>
          </a:p>
          <a:p>
            <a:pPr marL="0" indent="0" algn="just">
              <a:buNone/>
            </a:pPr>
            <a:endParaRPr lang="hu-HU" sz="2400" dirty="0">
              <a:latin typeface="+mn-lt"/>
            </a:endParaRPr>
          </a:p>
          <a:p>
            <a:pPr algn="just"/>
            <a:r>
              <a:rPr lang="hu-HU" sz="2400" dirty="0">
                <a:latin typeface="+mn-lt"/>
              </a:rPr>
              <a:t>Előny: folyamatos monitorozás lehetősége</a:t>
            </a:r>
          </a:p>
          <a:p>
            <a:pPr algn="just"/>
            <a:endParaRPr lang="hu-HU" sz="2400" dirty="0">
              <a:latin typeface="+mn-lt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548780" y="5296630"/>
            <a:ext cx="516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800" b="1" u="sng" dirty="0" smtClean="0">
                <a:latin typeface="+mn-lt"/>
              </a:rPr>
              <a:t>Kép forrása: </a:t>
            </a:r>
            <a:r>
              <a:rPr lang="hu-HU" sz="800" dirty="0" err="1" smtClean="0">
                <a:latin typeface="+mn-lt"/>
              </a:rPr>
              <a:t>Cirocchi</a:t>
            </a:r>
            <a:r>
              <a:rPr lang="hu-HU" sz="800" dirty="0" smtClean="0">
                <a:latin typeface="+mn-lt"/>
              </a:rPr>
              <a:t> </a:t>
            </a:r>
            <a:r>
              <a:rPr lang="hu-HU" sz="800" dirty="0">
                <a:latin typeface="+mn-lt"/>
              </a:rPr>
              <a:t>et </a:t>
            </a:r>
            <a:r>
              <a:rPr lang="hu-HU" sz="800" dirty="0" err="1">
                <a:latin typeface="+mn-lt"/>
              </a:rPr>
              <a:t>al</a:t>
            </a:r>
            <a:r>
              <a:rPr lang="hu-HU" sz="800" dirty="0">
                <a:latin typeface="+mn-lt"/>
              </a:rPr>
              <a:t>. </a:t>
            </a:r>
            <a:r>
              <a:rPr lang="hu-HU" sz="800" dirty="0" err="1">
                <a:latin typeface="+mn-lt"/>
              </a:rPr>
              <a:t>Cochrane</a:t>
            </a:r>
            <a:r>
              <a:rPr lang="hu-HU" sz="800" dirty="0">
                <a:latin typeface="+mn-lt"/>
              </a:rPr>
              <a:t> </a:t>
            </a:r>
            <a:r>
              <a:rPr lang="hu-HU" sz="800" dirty="0" err="1">
                <a:latin typeface="+mn-lt"/>
              </a:rPr>
              <a:t>Dabase</a:t>
            </a:r>
            <a:r>
              <a:rPr lang="hu-HU" sz="800" dirty="0">
                <a:latin typeface="+mn-lt"/>
              </a:rPr>
              <a:t> </a:t>
            </a:r>
            <a:r>
              <a:rPr lang="hu-HU" sz="800" dirty="0" err="1">
                <a:latin typeface="+mn-lt"/>
              </a:rPr>
              <a:t>Systematic</a:t>
            </a:r>
            <a:r>
              <a:rPr lang="hu-HU" sz="800" dirty="0">
                <a:latin typeface="+mn-lt"/>
              </a:rPr>
              <a:t> </a:t>
            </a:r>
            <a:r>
              <a:rPr lang="hu-HU" sz="800" dirty="0" err="1">
                <a:latin typeface="+mn-lt"/>
              </a:rPr>
              <a:t>Reviews</a:t>
            </a:r>
            <a:r>
              <a:rPr lang="hu-HU" sz="800" dirty="0">
                <a:latin typeface="+mn-lt"/>
              </a:rPr>
              <a:t> 2016, </a:t>
            </a:r>
            <a:r>
              <a:rPr lang="hu-HU" sz="800" dirty="0" err="1">
                <a:latin typeface="+mn-lt"/>
              </a:rPr>
              <a:t>Issue</a:t>
            </a:r>
            <a:r>
              <a:rPr lang="hu-HU" sz="800" dirty="0">
                <a:latin typeface="+mn-lt"/>
              </a:rPr>
              <a:t> 12. Art. No</a:t>
            </a:r>
            <a:r>
              <a:rPr lang="hu-HU" sz="800" dirty="0" smtClean="0">
                <a:latin typeface="+mn-lt"/>
              </a:rPr>
              <a:t>.: CD012483</a:t>
            </a:r>
            <a:r>
              <a:rPr lang="hu-HU" sz="800" dirty="0">
                <a:latin typeface="+mn-lt"/>
              </a:rPr>
              <a:t>]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1659568" y="6021665"/>
            <a:ext cx="51683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>
                <a:latin typeface="+mn-lt"/>
              </a:rPr>
              <a:t>[Atlas et </a:t>
            </a:r>
            <a:r>
              <a:rPr lang="hu-HU" sz="1050" dirty="0" err="1">
                <a:latin typeface="+mn-lt"/>
              </a:rPr>
              <a:t>al</a:t>
            </a:r>
            <a:r>
              <a:rPr lang="hu-HU" sz="1050" dirty="0">
                <a:latin typeface="+mn-lt"/>
              </a:rPr>
              <a:t>. J </a:t>
            </a:r>
            <a:r>
              <a:rPr lang="hu-HU" sz="1050" dirty="0" err="1">
                <a:latin typeface="+mn-lt"/>
              </a:rPr>
              <a:t>Anesthesiol</a:t>
            </a:r>
            <a:r>
              <a:rPr lang="hu-HU" sz="1050" dirty="0">
                <a:latin typeface="+mn-lt"/>
              </a:rPr>
              <a:t> </a:t>
            </a:r>
            <a:r>
              <a:rPr lang="hu-HU" sz="1050" dirty="0" err="1">
                <a:latin typeface="+mn-lt"/>
              </a:rPr>
              <a:t>Clin</a:t>
            </a:r>
            <a:r>
              <a:rPr lang="hu-HU" sz="1050" dirty="0">
                <a:latin typeface="+mn-lt"/>
              </a:rPr>
              <a:t> </a:t>
            </a:r>
            <a:r>
              <a:rPr lang="hu-HU" sz="1050" dirty="0" err="1">
                <a:latin typeface="+mn-lt"/>
              </a:rPr>
              <a:t>Pharmacol</a:t>
            </a:r>
            <a:r>
              <a:rPr lang="hu-HU" sz="1050" dirty="0">
                <a:latin typeface="+mn-lt"/>
              </a:rPr>
              <a:t>. 2013 </a:t>
            </a:r>
            <a:r>
              <a:rPr lang="hu-HU" sz="1050" dirty="0" err="1">
                <a:latin typeface="+mn-lt"/>
              </a:rPr>
              <a:t>Jul-Sep</a:t>
            </a:r>
            <a:r>
              <a:rPr lang="hu-HU" sz="1050" dirty="0">
                <a:latin typeface="+mn-lt"/>
              </a:rPr>
              <a:t>; 29(3): 403-04]</a:t>
            </a:r>
          </a:p>
        </p:txBody>
      </p:sp>
      <p:sp>
        <p:nvSpPr>
          <p:cNvPr id="10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9;p6"/>
          <p:cNvPicPr preferRelativeResize="0"/>
          <p:nvPr/>
        </p:nvPicPr>
        <p:blipFill rotWithShape="1">
          <a:blip r:embed="rId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5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8319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472" y="30834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lehetséges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műtéti </a:t>
            </a:r>
            <a:r>
              <a:rPr lang="hu-H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alkalmazásai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1" y="1451346"/>
            <a:ext cx="7308304" cy="5583773"/>
          </a:xfrm>
        </p:spPr>
        <p:txBody>
          <a:bodyPr/>
          <a:lstStyle/>
          <a:p>
            <a:r>
              <a:rPr lang="hu-HU" dirty="0" err="1" smtClean="0">
                <a:latin typeface="+mn-lt"/>
              </a:rPr>
              <a:t>Cochlearis</a:t>
            </a:r>
            <a:r>
              <a:rPr lang="hu-HU" dirty="0" smtClean="0">
                <a:latin typeface="+mn-lt"/>
              </a:rPr>
              <a:t> implantáció (CI)</a:t>
            </a:r>
            <a:endParaRPr lang="hu-HU" dirty="0">
              <a:latin typeface="+mn-lt"/>
            </a:endParaRPr>
          </a:p>
          <a:p>
            <a:r>
              <a:rPr lang="hu-HU" dirty="0" err="1" smtClean="0">
                <a:latin typeface="+mn-lt"/>
              </a:rPr>
              <a:t>Hemithyroidectomia</a:t>
            </a:r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Nyaki </a:t>
            </a:r>
            <a:r>
              <a:rPr lang="hu-HU" dirty="0" err="1" smtClean="0">
                <a:latin typeface="+mn-lt"/>
              </a:rPr>
              <a:t>biopszia</a:t>
            </a:r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Nyaki </a:t>
            </a:r>
            <a:r>
              <a:rPr lang="hu-HU" dirty="0" err="1" smtClean="0">
                <a:latin typeface="+mn-lt"/>
              </a:rPr>
              <a:t>blokkdisszekció</a:t>
            </a:r>
            <a:r>
              <a:rPr lang="hu-HU" dirty="0" smtClean="0">
                <a:latin typeface="+mn-lt"/>
              </a:rPr>
              <a:t> (ND)</a:t>
            </a:r>
            <a:endParaRPr lang="hu-HU" dirty="0">
              <a:latin typeface="+mn-lt"/>
            </a:endParaRPr>
          </a:p>
          <a:p>
            <a:r>
              <a:rPr lang="hu-HU" dirty="0" err="1">
                <a:latin typeface="+mn-lt"/>
              </a:rPr>
              <a:t>Parathyroidectomia</a:t>
            </a:r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Részleges </a:t>
            </a:r>
            <a:r>
              <a:rPr lang="hu-HU" dirty="0" err="1">
                <a:latin typeface="+mn-lt"/>
              </a:rPr>
              <a:t>laryngectomia</a:t>
            </a:r>
            <a:endParaRPr lang="hu-HU" dirty="0">
              <a:latin typeface="+mn-lt"/>
            </a:endParaRPr>
          </a:p>
          <a:p>
            <a:r>
              <a:rPr lang="hu-HU" dirty="0" err="1">
                <a:latin typeface="+mn-lt"/>
              </a:rPr>
              <a:t>Substernalis</a:t>
            </a:r>
            <a:r>
              <a:rPr lang="hu-HU" dirty="0">
                <a:latin typeface="+mn-lt"/>
              </a:rPr>
              <a:t> golyva</a:t>
            </a:r>
          </a:p>
          <a:p>
            <a:r>
              <a:rPr lang="hu-HU" dirty="0" err="1" smtClean="0">
                <a:latin typeface="+mn-lt"/>
              </a:rPr>
              <a:t>Thyroidectomia</a:t>
            </a:r>
            <a:endParaRPr lang="hu-HU" dirty="0" smtClean="0">
              <a:latin typeface="+mn-lt"/>
            </a:endParaRPr>
          </a:p>
          <a:p>
            <a:r>
              <a:rPr lang="hu-HU" dirty="0" smtClean="0"/>
              <a:t>stb.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32942" y="6265006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Cernea</a:t>
            </a:r>
            <a:r>
              <a:rPr lang="hu-HU" sz="800" dirty="0" smtClean="0"/>
              <a:t> CR, et </a:t>
            </a:r>
            <a:r>
              <a:rPr lang="hu-HU" sz="800" dirty="0" err="1" smtClean="0"/>
              <a:t>al</a:t>
            </a:r>
            <a:r>
              <a:rPr lang="hu-HU" sz="800" dirty="0" smtClean="0"/>
              <a:t>. </a:t>
            </a:r>
            <a:r>
              <a:rPr lang="hu-HU" sz="800" i="1" dirty="0" err="1" smtClean="0"/>
              <a:t>Curr</a:t>
            </a:r>
            <a:r>
              <a:rPr lang="hu-HU" sz="800" i="1" dirty="0" smtClean="0"/>
              <a:t> </a:t>
            </a:r>
            <a:r>
              <a:rPr lang="hu-HU" sz="800" i="1" dirty="0" err="1"/>
              <a:t>Opin</a:t>
            </a:r>
            <a:r>
              <a:rPr lang="hu-HU" sz="800" i="1" dirty="0"/>
              <a:t> </a:t>
            </a:r>
            <a:r>
              <a:rPr lang="hu-HU" sz="800" i="1" dirty="0" err="1"/>
              <a:t>Otolaryngol</a:t>
            </a:r>
            <a:r>
              <a:rPr lang="hu-HU" sz="800" i="1" dirty="0"/>
              <a:t> Head </a:t>
            </a:r>
            <a:r>
              <a:rPr lang="hu-HU" sz="800" i="1" dirty="0" err="1"/>
              <a:t>Neck</a:t>
            </a:r>
            <a:r>
              <a:rPr lang="hu-HU" sz="800" i="1" dirty="0"/>
              <a:t> </a:t>
            </a:r>
            <a:r>
              <a:rPr lang="hu-HU" sz="800" i="1" dirty="0" err="1"/>
              <a:t>Surg</a:t>
            </a:r>
            <a:r>
              <a:rPr lang="hu-HU" sz="800" i="1" dirty="0"/>
              <a:t>.</a:t>
            </a:r>
            <a:r>
              <a:rPr lang="hu-HU" sz="800" dirty="0"/>
              <a:t> 2012;20:125–129</a:t>
            </a:r>
            <a:r>
              <a:rPr lang="hu-HU" sz="800" dirty="0" smtClean="0"/>
              <a:t>.]</a:t>
            </a:r>
            <a:endParaRPr lang="hu-HU" sz="800" dirty="0"/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2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r="5324"/>
          <a:stretch/>
        </p:blipFill>
        <p:spPr>
          <a:xfrm>
            <a:off x="6096000" y="2290995"/>
            <a:ext cx="4763069" cy="3904473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948984" y="6279057"/>
            <a:ext cx="305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800" u="sng" dirty="0" smtClean="0"/>
          </a:p>
          <a:p>
            <a:pPr algn="ctr"/>
            <a:r>
              <a:rPr lang="hu-HU" sz="800" u="sng" dirty="0" smtClean="0"/>
              <a:t>Kép forrása:</a:t>
            </a:r>
            <a:r>
              <a:rPr lang="hu-HU" sz="800" dirty="0" smtClean="0"/>
              <a:t> </a:t>
            </a:r>
            <a:r>
              <a:rPr lang="hu-HU" sz="800" dirty="0" smtClean="0"/>
              <a:t>saját felvétel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8990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FF44976-11EC-411C-AFEE-2BBC5E14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333" y="2781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IONM </a:t>
            </a:r>
            <a:r>
              <a:rPr lang="hu-H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intraoperatív</a:t>
            </a: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alkalmazásával kapcsolatos szempontok a fül – orr- gégészeti és </a:t>
            </a:r>
            <a:b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fej – nyaksebészeti műtéteknél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9E38AD6-577F-42DA-B5BD-639B759B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0035"/>
            <a:ext cx="8731461" cy="5583773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+mn-lt"/>
              </a:rPr>
              <a:t>IONM során: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az </a:t>
            </a:r>
            <a:r>
              <a:rPr lang="hu-HU" dirty="0">
                <a:latin typeface="+mn-lt"/>
              </a:rPr>
              <a:t>idegek </a:t>
            </a:r>
            <a:r>
              <a:rPr lang="hu-HU" dirty="0" smtClean="0">
                <a:latin typeface="+mn-lt"/>
              </a:rPr>
              <a:t>azonosítása elektródával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az idegi válasz </a:t>
            </a:r>
            <a:r>
              <a:rPr lang="hu-HU" dirty="0">
                <a:latin typeface="+mn-lt"/>
              </a:rPr>
              <a:t>mérése </a:t>
            </a:r>
            <a:endParaRPr lang="hu-HU" dirty="0" smtClean="0">
              <a:latin typeface="+mn-lt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az </a:t>
            </a:r>
            <a:r>
              <a:rPr lang="hu-HU" dirty="0">
                <a:latin typeface="+mn-lt"/>
              </a:rPr>
              <a:t>elektromos </a:t>
            </a:r>
            <a:r>
              <a:rPr lang="hu-HU" dirty="0" smtClean="0">
                <a:latin typeface="+mn-lt"/>
              </a:rPr>
              <a:t>jel átalakítása akusztikus jellé</a:t>
            </a:r>
          </a:p>
          <a:p>
            <a:pPr marL="1028700" lvl="2" indent="0">
              <a:buNone/>
            </a:pPr>
            <a:endParaRPr lang="hu-HU" dirty="0" smtClean="0">
              <a:latin typeface="+mn-lt"/>
            </a:endParaRPr>
          </a:p>
          <a:p>
            <a:r>
              <a:rPr lang="hu-HU" dirty="0" smtClean="0">
                <a:latin typeface="+mn-lt"/>
              </a:rPr>
              <a:t>Cél: az </a:t>
            </a:r>
            <a:r>
              <a:rPr lang="hu-HU" dirty="0">
                <a:latin typeface="+mn-lt"/>
              </a:rPr>
              <a:t>idegek </a:t>
            </a:r>
            <a:r>
              <a:rPr lang="hu-HU" dirty="0" smtClean="0">
                <a:latin typeface="+mn-lt"/>
              </a:rPr>
              <a:t>lokalizációjának megkönnyítése, valamint az </a:t>
            </a:r>
            <a:r>
              <a:rPr lang="hu-HU" dirty="0" err="1" smtClean="0">
                <a:latin typeface="+mn-lt"/>
              </a:rPr>
              <a:t>intraoperatív</a:t>
            </a:r>
            <a:r>
              <a:rPr lang="hu-HU" dirty="0" smtClean="0">
                <a:latin typeface="+mn-lt"/>
              </a:rPr>
              <a:t> sérülés megelőzése</a:t>
            </a:r>
          </a:p>
          <a:p>
            <a:pPr marL="114300" indent="0">
              <a:buNone/>
            </a:pPr>
            <a:endParaRPr lang="hu-HU" dirty="0" smtClean="0">
              <a:latin typeface="+mn-lt"/>
            </a:endParaRPr>
          </a:p>
          <a:p>
            <a:r>
              <a:rPr lang="hu-HU" dirty="0">
                <a:latin typeface="+mn-lt"/>
              </a:rPr>
              <a:t>I</a:t>
            </a:r>
            <a:r>
              <a:rPr lang="hu-HU" dirty="0" smtClean="0">
                <a:latin typeface="+mn-lt"/>
              </a:rPr>
              <a:t>deg </a:t>
            </a:r>
            <a:r>
              <a:rPr lang="hu-HU" dirty="0">
                <a:latin typeface="+mn-lt"/>
              </a:rPr>
              <a:t>integritásának </a:t>
            </a:r>
            <a:r>
              <a:rPr lang="hu-HU" dirty="0" smtClean="0">
                <a:latin typeface="+mn-lt"/>
              </a:rPr>
              <a:t>védelmén túl egyéb lehetséges előnyök: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 </a:t>
            </a:r>
            <a:r>
              <a:rPr lang="hu-HU" dirty="0">
                <a:latin typeface="+mn-lt"/>
              </a:rPr>
              <a:t>beteg anesztézia alatti mozgására való </a:t>
            </a:r>
            <a:r>
              <a:rPr lang="hu-HU" dirty="0" smtClean="0">
                <a:latin typeface="+mn-lt"/>
              </a:rPr>
              <a:t>figyelmeztetése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a </a:t>
            </a:r>
            <a:r>
              <a:rPr lang="hu-HU" dirty="0">
                <a:latin typeface="+mn-lt"/>
              </a:rPr>
              <a:t>műtéti idő </a:t>
            </a:r>
            <a:r>
              <a:rPr lang="hu-HU" dirty="0" smtClean="0">
                <a:latin typeface="+mn-lt"/>
              </a:rPr>
              <a:t>csökkentése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 smtClean="0">
                <a:latin typeface="+mn-lt"/>
              </a:rPr>
              <a:t>tapasztalat javítása a sebészi oldalról</a:t>
            </a:r>
          </a:p>
        </p:txBody>
      </p:sp>
      <p:sp>
        <p:nvSpPr>
          <p:cNvPr id="7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29;p6"/>
          <p:cNvPicPr preferRelativeResize="0"/>
          <p:nvPr/>
        </p:nvPicPr>
        <p:blipFill rotWithShape="1">
          <a:blip r:embed="rId2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70245" cy="717794"/>
          </a:xfrm>
          <a:prstGeom prst="rect">
            <a:avLst/>
          </a:prstGeom>
        </p:spPr>
      </p:pic>
      <p:sp>
        <p:nvSpPr>
          <p:cNvPr id="10" name="Google Shape;92;p1"/>
          <p:cNvSpPr/>
          <p:nvPr/>
        </p:nvSpPr>
        <p:spPr>
          <a:xfrm>
            <a:off x="0" y="6499586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M.I.R.A.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, 202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3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 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szeptember 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 2</a:t>
            </a:r>
            <a:r>
              <a:rPr lang="hu-HU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9</a:t>
            </a:r>
            <a:r>
              <a:rPr lang="en-US" sz="1200" dirty="0" smtClean="0">
                <a:solidFill>
                  <a:srgbClr val="9DA8C4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rgbClr val="9DA8C4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058825" y="4321423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[K </a:t>
            </a:r>
            <a:r>
              <a:rPr lang="hu-HU" sz="800" dirty="0" err="1"/>
              <a:t>Casano</a:t>
            </a:r>
            <a:r>
              <a:rPr lang="hu-HU" sz="800" dirty="0"/>
              <a:t>, </a:t>
            </a:r>
            <a:r>
              <a:rPr lang="hu-HU" sz="800" dirty="0" smtClean="0"/>
              <a:t>et </a:t>
            </a:r>
            <a:r>
              <a:rPr lang="hu-HU" sz="800" dirty="0" err="1"/>
              <a:t>al</a:t>
            </a:r>
            <a:r>
              <a:rPr lang="hu-HU" sz="800" dirty="0"/>
              <a:t>. </a:t>
            </a:r>
            <a:r>
              <a:rPr lang="hu-HU" sz="800" i="1" dirty="0" err="1" smtClean="0"/>
              <a:t>Otolaryngology</a:t>
            </a:r>
            <a:r>
              <a:rPr lang="hu-HU" sz="800" i="1" dirty="0" smtClean="0"/>
              <a:t>–Head </a:t>
            </a:r>
            <a:r>
              <a:rPr lang="hu-HU" sz="800" i="1" dirty="0"/>
              <a:t>and </a:t>
            </a:r>
            <a:r>
              <a:rPr lang="hu-HU" sz="800" i="1" dirty="0" err="1"/>
              <a:t>Neck</a:t>
            </a:r>
            <a:r>
              <a:rPr lang="hu-HU" sz="800" i="1" dirty="0"/>
              <a:t> </a:t>
            </a:r>
            <a:r>
              <a:rPr lang="hu-HU" sz="800" i="1" dirty="0" err="1"/>
              <a:t>Surgery</a:t>
            </a:r>
            <a:r>
              <a:rPr lang="hu-HU" sz="800" dirty="0"/>
              <a:t> 2020; 13 (3): 572 – 76</a:t>
            </a:r>
            <a:r>
              <a:rPr lang="hu-HU" sz="800" dirty="0" smtClean="0"/>
              <a:t>.]</a:t>
            </a:r>
            <a:endParaRPr lang="hu-HU" sz="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058825" y="6622676"/>
            <a:ext cx="6304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[</a:t>
            </a:r>
            <a:r>
              <a:rPr lang="hu-HU" sz="800" dirty="0" err="1" smtClean="0"/>
              <a:t>Kuryga</a:t>
            </a:r>
            <a:r>
              <a:rPr lang="hu-HU" sz="800" dirty="0" smtClean="0"/>
              <a:t> D, et </a:t>
            </a:r>
            <a:r>
              <a:rPr lang="hu-HU" sz="800" dirty="0" err="1"/>
              <a:t>al</a:t>
            </a:r>
            <a:r>
              <a:rPr lang="hu-HU" sz="800" dirty="0"/>
              <a:t>. </a:t>
            </a:r>
            <a:r>
              <a:rPr lang="hu-HU" sz="800" i="1" dirty="0" err="1" smtClean="0"/>
              <a:t>Archives</a:t>
            </a:r>
            <a:r>
              <a:rPr lang="hu-HU" sz="800" i="1" dirty="0" smtClean="0"/>
              <a:t> </a:t>
            </a:r>
            <a:r>
              <a:rPr lang="hu-HU" sz="800" i="1" dirty="0"/>
              <a:t>of </a:t>
            </a:r>
            <a:r>
              <a:rPr lang="hu-HU" sz="800" i="1" dirty="0" err="1" smtClean="0"/>
              <a:t>Medical</a:t>
            </a:r>
            <a:r>
              <a:rPr lang="hu-HU" sz="800" i="1" dirty="0" smtClean="0"/>
              <a:t> </a:t>
            </a:r>
            <a:r>
              <a:rPr lang="hu-HU" sz="800" i="1" dirty="0"/>
              <a:t>Science</a:t>
            </a:r>
            <a:r>
              <a:rPr lang="hu-HU" sz="800" dirty="0"/>
              <a:t> 2021; 17(5): 1294–1302</a:t>
            </a:r>
            <a:r>
              <a:rPr lang="hu-HU" sz="800" dirty="0" smtClean="0"/>
              <a:t>.]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9797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7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3928</Words>
  <Application>Microsoft Office PowerPoint</Application>
  <PresentationFormat>Szélesvásznú</PresentationFormat>
  <Paragraphs>436</Paragraphs>
  <Slides>35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1" baseType="lpstr">
      <vt:lpstr>Times New Roman</vt:lpstr>
      <vt:lpstr>Arial</vt:lpstr>
      <vt:lpstr>Wingdings</vt:lpstr>
      <vt:lpstr>Poppins</vt:lpstr>
      <vt:lpstr>Calibri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IONM működési elve</vt:lpstr>
      <vt:lpstr>IONM lehetséges fül – orr- gégészeti és  fej – nyaksebészeti műtéti alkalmazásai</vt:lpstr>
      <vt:lpstr>IONM intraoperatív alkalmazásával kapcsolatos szempontok a fül – orr- gégészeti és  fej – nyaksebészeti műtéteknél</vt:lpstr>
      <vt:lpstr>IONM intraoperatív alkalmazásával kapcsolatos szempontok a fül – orr- gégészeti és  fej – nyaksebészeti műtéteknél</vt:lpstr>
      <vt:lpstr>IONM intraoperatív alkalmazásával kapcsolatos szempontok a fül – orr- gégészeti és  fej – nyaksebészeti műtéteknél</vt:lpstr>
      <vt:lpstr>IONM intraoperatív alkalmazásával kapcsolatos szempontok a fül – orr- gégészeti és  fej – nyaksebészeti műtéteknél</vt:lpstr>
      <vt:lpstr>IONM intraoperatív alkalmazásával kapcsolatos szempontok a fül – orr- gégészeti és  fej – nyaksebészeti műtéteknél</vt:lpstr>
      <vt:lpstr>IONM intraoperatív alkalmazásával kapcsolatos szempontok a fül – orr- gégészeti és  fej – nyaksebészeti műtéteknél</vt:lpstr>
      <vt:lpstr>PowerPoint bemutató</vt:lpstr>
      <vt:lpstr>Pajzsmirigy műtétek</vt:lpstr>
      <vt:lpstr>Pajzsmirigy műtétek preoperatív ellátása</vt:lpstr>
      <vt:lpstr>N. laryngeus inferior bénulás</vt:lpstr>
      <vt:lpstr>A n. laryngeus inferior  azonosításának lehetőségei</vt:lpstr>
      <vt:lpstr>PowerPoint bemutató</vt:lpstr>
      <vt:lpstr>Esetismertetés</vt:lpstr>
      <vt:lpstr>A neuromonitoros tubus (NMT)  működési elve</vt:lpstr>
      <vt:lpstr>A neuromonitoros tubus (NMT)  működési elve</vt:lpstr>
      <vt:lpstr>NMT és IONM intraoperatív alkalmazásával kapcsolatos szempontok pajzsmirigy műtéteknél</vt:lpstr>
      <vt:lpstr>„NIM TriVantage EMG ETT”®  (Medtronic Xomed Inc.) endotrachealis tubus</vt:lpstr>
      <vt:lpstr>„NIM TriVantage EMG ETT”®  (Medtronic Xomed Inc.) endotrachealis tubus</vt:lpstr>
      <vt:lpstr>„NIM TriVantage EMG ETT”®  (Medtronic Xomed Inc.) endotrachealis tubus</vt:lpstr>
      <vt:lpstr>PowerPoint bemutató</vt:lpstr>
      <vt:lpstr>PowerPoint bemutató</vt:lpstr>
      <vt:lpstr>PowerPoint bemutató</vt:lpstr>
      <vt:lpstr>Esetismertetés</vt:lpstr>
      <vt:lpstr>Konklúziók</vt:lpstr>
      <vt:lpstr>Konklúziók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Dr.Loibl Csaba</cp:lastModifiedBy>
  <cp:revision>74</cp:revision>
  <dcterms:created xsi:type="dcterms:W3CDTF">2020-12-03T17:17:37Z</dcterms:created>
  <dcterms:modified xsi:type="dcterms:W3CDTF">2023-04-30T16:08:28Z</dcterms:modified>
</cp:coreProperties>
</file>