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2" r:id="rId4"/>
    <p:sldId id="280" r:id="rId5"/>
    <p:sldId id="283" r:id="rId6"/>
    <p:sldId id="258" r:id="rId7"/>
    <p:sldId id="284" r:id="rId8"/>
    <p:sldId id="291" r:id="rId9"/>
    <p:sldId id="265" r:id="rId10"/>
    <p:sldId id="285" r:id="rId11"/>
    <p:sldId id="281" r:id="rId12"/>
    <p:sldId id="293" r:id="rId13"/>
    <p:sldId id="287" r:id="rId14"/>
    <p:sldId id="286" r:id="rId15"/>
    <p:sldId id="289" r:id="rId16"/>
    <p:sldId id="290" r:id="rId17"/>
    <p:sldId id="26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alatino Linotype" panose="02040502050505030304" pitchFamily="18" charset="0"/>
      <p:regular r:id="rId24"/>
      <p:bold r:id="rId25"/>
      <p:italic r:id="rId26"/>
      <p:boldItalic r:id="rId27"/>
    </p:embeddedFont>
    <p:embeddedFont>
      <p:font typeface="Poppins" pitchFamily="2" charset="77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qhiCRY/6wb6mRhbm6ftrzu/VM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EC794D-73B7-419E-A1E4-86AEB77DFF82}">
  <a:tblStyle styleId="{A9EC794D-73B7-419E-A1E4-86AEB77DFF8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427" autoAdjust="0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845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812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3863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213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77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1357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9859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4835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6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555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175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246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741685" y="1876245"/>
            <a:ext cx="9078589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5400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3D </a:t>
            </a:r>
            <a:r>
              <a:rPr lang="en-US" sz="5400" b="1" dirty="0" err="1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nyomtatott</a:t>
            </a:r>
            <a:r>
              <a:rPr lang="en-US" sz="5400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videolaringoszkópok</a:t>
            </a:r>
            <a:r>
              <a:rPr lang="en-US" sz="5400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kísérletes</a:t>
            </a:r>
            <a:r>
              <a:rPr lang="en-US" sz="5400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vizsgálatai</a:t>
            </a:r>
            <a:endParaRPr lang="en-US" sz="5400" dirty="0"/>
          </a:p>
        </p:txBody>
      </p:sp>
      <p:sp>
        <p:nvSpPr>
          <p:cNvPr id="90" name="Google Shape;90;p1"/>
          <p:cNvSpPr/>
          <p:nvPr/>
        </p:nvSpPr>
        <p:spPr>
          <a:xfrm>
            <a:off x="741685" y="4720958"/>
            <a:ext cx="4173213" cy="82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Bacher Viktor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PTE KK AITI</a:t>
            </a:r>
            <a:endParaRPr sz="18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l="33197"/>
          <a:stretch/>
        </p:blipFill>
        <p:spPr>
          <a:xfrm flipH="1">
            <a:off x="7839490" y="345740"/>
            <a:ext cx="4352510" cy="652178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741686" y="6134877"/>
            <a:ext cx="41732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MIRA 2023</a:t>
            </a:r>
            <a:endParaRPr sz="1200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" name="Kép 10" descr="A képen szöveg látható&#10;&#10;Automatikusan generált leírás">
            <a:extLst>
              <a:ext uri="{FF2B5EF4-FFF2-40B4-BE49-F238E27FC236}">
                <a16:creationId xmlns:a16="http://schemas.microsoft.com/office/drawing/2014/main" id="{2B38A9FB-532A-00D1-1588-43EDFF00A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20" y="174199"/>
            <a:ext cx="3778180" cy="1097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Statisztikai</a:t>
            </a: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módszerek</a:t>
            </a:r>
            <a:endParaRPr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741687" y="2582166"/>
            <a:ext cx="940236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Wingdings" pitchFamily="2" charset="2"/>
              <a:buChar char="Ø"/>
            </a:pP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SPSS 22.0 (IBM Corporation, Armonk NY, USA)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használata</a:t>
            </a:r>
            <a:endParaRPr lang="en-US" sz="18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Wingdings" pitchFamily="2" charset="2"/>
              <a:buChar char="Ø"/>
            </a:pP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Kolmogorov-Smirnov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és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Shapiro-Wilk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teszt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alapján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az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adatok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nem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normális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eloszlásúak</a:t>
            </a:r>
            <a:endParaRPr lang="en-US" sz="18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Wingdings" pitchFamily="2" charset="2"/>
              <a:buChar char="Ø"/>
            </a:pP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Non-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parametrikus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Kruskall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-Wallis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egytényezős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variancianalízis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(ANOVA), post-hoc Dunn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teszttel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kiegészítve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feltárási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(LT),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tubus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behelyezési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(TIT)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és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intubálási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(IT)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idők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, ill. POGO score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és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felhasználói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elégedettség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esetében</a:t>
            </a:r>
            <a:endParaRPr lang="en-US" sz="18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Wingdings" pitchFamily="2" charset="2"/>
              <a:buChar char="Ø"/>
            </a:pP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Khí-négyzet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próba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sikerarány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oesophageális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intubáció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fogsérülés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és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lágy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merev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vezető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használata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esetében</a:t>
            </a:r>
            <a:endParaRPr lang="en-US" sz="18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741686" y="731785"/>
            <a:ext cx="9078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MIRA 2023</a:t>
            </a:r>
            <a:endParaRPr sz="1200" b="1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3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728986" y="2967335"/>
            <a:ext cx="907858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Eredmények</a:t>
            </a:r>
            <a:endParaRPr sz="5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69972"/>
          <a:stretch/>
        </p:blipFill>
        <p:spPr>
          <a:xfrm rot="10800000">
            <a:off x="8204199" y="-1"/>
            <a:ext cx="398780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79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Normál</a:t>
            </a: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légút</a:t>
            </a:r>
            <a:endParaRPr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12"/>
          <p:cNvSpPr txBox="1"/>
          <p:nvPr/>
        </p:nvSpPr>
        <p:spPr>
          <a:xfrm>
            <a:off x="741686" y="731785"/>
            <a:ext cx="9078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MIRA 2023 </a:t>
            </a:r>
            <a:endParaRPr sz="1200" b="1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ED649C8-53EA-9C79-FC2F-45F832BB59BD}"/>
              </a:ext>
            </a:extLst>
          </p:cNvPr>
          <p:cNvGraphicFramePr>
            <a:graphicFrameLocks noGrp="1"/>
          </p:cNvGraphicFramePr>
          <p:nvPr/>
        </p:nvGraphicFramePr>
        <p:xfrm>
          <a:off x="728986" y="1913486"/>
          <a:ext cx="10734028" cy="4055810"/>
        </p:xfrm>
        <a:graphic>
          <a:graphicData uri="http://schemas.openxmlformats.org/drawingml/2006/table">
            <a:tbl>
              <a:tblPr firstRow="1" firstCol="1" bandRow="1">
                <a:tableStyleId>{A9EC794D-73B7-419E-A1E4-86AEB77DFF82}</a:tableStyleId>
              </a:tblPr>
              <a:tblGrid>
                <a:gridCol w="2178189">
                  <a:extLst>
                    <a:ext uri="{9D8B030D-6E8A-4147-A177-3AD203B41FA5}">
                      <a16:colId xmlns:a16="http://schemas.microsoft.com/office/drawing/2014/main" val="797580355"/>
                    </a:ext>
                  </a:extLst>
                </a:gridCol>
                <a:gridCol w="1711826">
                  <a:extLst>
                    <a:ext uri="{9D8B030D-6E8A-4147-A177-3AD203B41FA5}">
                      <a16:colId xmlns:a16="http://schemas.microsoft.com/office/drawing/2014/main" val="4253009844"/>
                    </a:ext>
                  </a:extLst>
                </a:gridCol>
                <a:gridCol w="1710729">
                  <a:extLst>
                    <a:ext uri="{9D8B030D-6E8A-4147-A177-3AD203B41FA5}">
                      <a16:colId xmlns:a16="http://schemas.microsoft.com/office/drawing/2014/main" val="2366358677"/>
                    </a:ext>
                  </a:extLst>
                </a:gridCol>
                <a:gridCol w="1710729">
                  <a:extLst>
                    <a:ext uri="{9D8B030D-6E8A-4147-A177-3AD203B41FA5}">
                      <a16:colId xmlns:a16="http://schemas.microsoft.com/office/drawing/2014/main" val="2873619837"/>
                    </a:ext>
                  </a:extLst>
                </a:gridCol>
                <a:gridCol w="1710729">
                  <a:extLst>
                    <a:ext uri="{9D8B030D-6E8A-4147-A177-3AD203B41FA5}">
                      <a16:colId xmlns:a16="http://schemas.microsoft.com/office/drawing/2014/main" val="4094571243"/>
                    </a:ext>
                  </a:extLst>
                </a:gridCol>
                <a:gridCol w="1711826">
                  <a:extLst>
                    <a:ext uri="{9D8B030D-6E8A-4147-A177-3AD203B41FA5}">
                      <a16:colId xmlns:a16="http://schemas.microsoft.com/office/drawing/2014/main" val="1161044840"/>
                    </a:ext>
                  </a:extLst>
                </a:gridCol>
              </a:tblGrid>
              <a:tr h="55460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DL</a:t>
                      </a:r>
                      <a:endParaRPr lang="de-AT" sz="12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(n=48)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3DVL</a:t>
                      </a:r>
                      <a:endParaRPr lang="de-AT" sz="12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(n=48)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KV</a:t>
                      </a:r>
                      <a:endParaRPr lang="de-AT" sz="12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(n=48)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AAB</a:t>
                      </a:r>
                      <a:endParaRPr lang="de-AT" sz="12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(n=48)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VT</a:t>
                      </a:r>
                      <a:endParaRPr lang="de-AT" sz="12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(n=48)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3489904"/>
                  </a:ext>
                </a:extLst>
              </a:tr>
              <a:tr h="55460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kísérletek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száma</a:t>
                      </a:r>
                      <a:endParaRPr lang="de-AT" sz="12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(n, 1/2/3/</a:t>
                      </a:r>
                      <a:r>
                        <a:rPr lang="en-US" sz="1200" dirty="0" err="1">
                          <a:effectLst/>
                        </a:rPr>
                        <a:t>sikertelen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43/2/1/2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46/2/0/0¶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45/2/0/1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38/9/0/1§#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48/0/0/0¶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632669"/>
                  </a:ext>
                </a:extLst>
              </a:tr>
              <a:tr h="2616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feltárási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idő</a:t>
                      </a:r>
                      <a:r>
                        <a:rPr lang="en-US" sz="1200" dirty="0">
                          <a:effectLst/>
                        </a:rPr>
                        <a:t> (</a:t>
                      </a:r>
                      <a:r>
                        <a:rPr lang="en-US" sz="1200" dirty="0" err="1">
                          <a:effectLst/>
                        </a:rPr>
                        <a:t>mp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8.12[6.79-10.46]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7.44[5.82-9.74]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7.1[5.55-9.37]¶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8.95[7.76-12.1]†§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7.14[5.65-9.02]¶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6439442"/>
                  </a:ext>
                </a:extLst>
              </a:tr>
              <a:tr h="2616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tubus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behelyezési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idő</a:t>
                      </a:r>
                      <a:r>
                        <a:rPr lang="en-US" sz="1200" dirty="0">
                          <a:effectLst/>
                        </a:rPr>
                        <a:t> (</a:t>
                      </a:r>
                      <a:r>
                        <a:rPr lang="en-US" sz="1200" dirty="0" err="1">
                          <a:effectLst/>
                        </a:rPr>
                        <a:t>mp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5.46[3.67-8.44]¶†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6.12[3.25-10.25]†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3.5[2.21-5.45]*¶ #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8.64[5.1-16.1] *†§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5.62[3.1-7.1]¶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9516281"/>
                  </a:ext>
                </a:extLst>
              </a:tr>
              <a:tr h="2616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intubációs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idő</a:t>
                      </a:r>
                      <a:r>
                        <a:rPr lang="en-US" sz="1200" dirty="0">
                          <a:effectLst/>
                        </a:rPr>
                        <a:t> (</a:t>
                      </a:r>
                      <a:r>
                        <a:rPr lang="en-US" sz="1200" dirty="0" err="1">
                          <a:effectLst/>
                        </a:rPr>
                        <a:t>mp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14.12[11.69-18.22]¶†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14.23[9.97-20.6]†¶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11.12[8.8-12.9] ]*¶ #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18.68[14.3-25.1]*†§#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12.25[9.98-15.29]¶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6505742"/>
                  </a:ext>
                </a:extLst>
              </a:tr>
              <a:tr h="2616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POGO (%)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70 [50, 80]†§#¶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90[85-95]*§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95[80-100]*§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90[70-95]*§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100[95-100]*#†¶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9340327"/>
                  </a:ext>
                </a:extLst>
              </a:tr>
              <a:tr h="2616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technikai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használat</a:t>
                      </a:r>
                      <a:r>
                        <a:rPr lang="en-US" sz="1200" dirty="0">
                          <a:effectLst/>
                        </a:rPr>
                        <a:t> (1-5)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 [2-3]§¶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2[2-3]§¶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2[1-2]¶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3[3-4]*#†§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1[1-2]*#¶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5890514"/>
                  </a:ext>
                </a:extLst>
              </a:tr>
              <a:tr h="2616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fizikai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használat</a:t>
                      </a:r>
                      <a:r>
                        <a:rPr lang="en-US" sz="1200" dirty="0">
                          <a:effectLst/>
                        </a:rPr>
                        <a:t> (1-5)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2 [2-3]†§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2[1-3]¶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1[1-2]*¶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3[2-3]#†§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1[1-2]*¶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1377265"/>
                  </a:ext>
                </a:extLst>
              </a:tr>
              <a:tr h="2616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hajlandóság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újrahasználatra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 (1-5)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4 [3-5]†¶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4[3-5]†¶§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5[4-5]*#¶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3[2-3]*#†§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5[4-5]#¶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9300358"/>
                  </a:ext>
                </a:extLst>
              </a:tr>
              <a:tr h="2616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lágyvezető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használata</a:t>
                      </a:r>
                      <a:r>
                        <a:rPr lang="en-US" sz="1200" dirty="0">
                          <a:effectLst/>
                        </a:rPr>
                        <a:t> (n)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1127950"/>
                  </a:ext>
                </a:extLst>
              </a:tr>
              <a:tr h="2616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merev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vezető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használata</a:t>
                      </a:r>
                      <a:r>
                        <a:rPr lang="en-US" sz="1200" dirty="0">
                          <a:effectLst/>
                        </a:rPr>
                        <a:t> (n)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17†§#¶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0*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0*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38*†§#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0*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5401927"/>
                  </a:ext>
                </a:extLst>
              </a:tr>
              <a:tr h="2616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fogsérülés</a:t>
                      </a:r>
                      <a:r>
                        <a:rPr lang="en-US" sz="1200" dirty="0">
                          <a:effectLst/>
                        </a:rPr>
                        <a:t> (n)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17†§#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2*¶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1*¶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9§†#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1*¶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8080590"/>
                  </a:ext>
                </a:extLst>
              </a:tr>
              <a:tr h="2616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oesophageális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intubáció</a:t>
                      </a:r>
                      <a:r>
                        <a:rPr lang="en-US" sz="1200" dirty="0">
                          <a:effectLst/>
                        </a:rPr>
                        <a:t> (n)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1885303"/>
                  </a:ext>
                </a:extLst>
              </a:tr>
            </a:tbl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3A066E20-24A8-135C-4B85-04C4D2099571}"/>
              </a:ext>
            </a:extLst>
          </p:cNvPr>
          <p:cNvSpPr txBox="1"/>
          <p:nvPr/>
        </p:nvSpPr>
        <p:spPr>
          <a:xfrm>
            <a:off x="-387645" y="6108484"/>
            <a:ext cx="11850659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6080" lvl="2" algn="just">
              <a:lnSpc>
                <a:spcPct val="95000"/>
              </a:lnSpc>
            </a:pP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*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Szignifikáns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különbség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DL-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hez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képest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, 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#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Szignifikáns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különbség</a:t>
            </a:r>
            <a:r>
              <a:rPr lang="en-US" sz="1200" dirty="0"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3DV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L-hez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képest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, 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†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Szignifikáns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különbség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KV-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hez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képest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, </a:t>
            </a:r>
          </a:p>
          <a:p>
            <a:pPr marL="1656080" lvl="2" algn="just">
              <a:lnSpc>
                <a:spcPct val="95000"/>
              </a:lnSpc>
            </a:pP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¶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Szignifikáns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különbség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AAB-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hez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képest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, 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§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Szignifikáns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különbség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VT-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hez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képest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. 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DL: 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D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ire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t lar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i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ngos</a:t>
            </a:r>
            <a:r>
              <a:rPr lang="hu-HU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zkóp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(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Macintosh); 3DVL: 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3DNYVK által készített eszköz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; KV: King Vision®; AAB: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AirAngel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Blade®; VT: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VividTrac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®. POGO: Percent of Glottic Opening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18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Nehéz</a:t>
            </a: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légút</a:t>
            </a: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(MILS </a:t>
            </a:r>
            <a:r>
              <a:rPr lang="en-US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helyzet</a:t>
            </a: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12"/>
          <p:cNvSpPr txBox="1"/>
          <p:nvPr/>
        </p:nvSpPr>
        <p:spPr>
          <a:xfrm>
            <a:off x="741686" y="731785"/>
            <a:ext cx="9078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MIRA 2023 </a:t>
            </a:r>
            <a:endParaRPr sz="1200" b="1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FAC6812-0710-D38D-EA68-83CD6B97C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6245"/>
              </p:ext>
            </p:extLst>
          </p:nvPr>
        </p:nvGraphicFramePr>
        <p:xfrm>
          <a:off x="728986" y="1913486"/>
          <a:ext cx="10734026" cy="4069166"/>
        </p:xfrm>
        <a:graphic>
          <a:graphicData uri="http://schemas.openxmlformats.org/drawingml/2006/table">
            <a:tbl>
              <a:tblPr firstRow="1" firstCol="1" bandRow="1">
                <a:tableStyleId>{A9EC794D-73B7-419E-A1E4-86AEB77DFF82}</a:tableStyleId>
              </a:tblPr>
              <a:tblGrid>
                <a:gridCol w="2178189">
                  <a:extLst>
                    <a:ext uri="{9D8B030D-6E8A-4147-A177-3AD203B41FA5}">
                      <a16:colId xmlns:a16="http://schemas.microsoft.com/office/drawing/2014/main" val="3685451140"/>
                    </a:ext>
                  </a:extLst>
                </a:gridCol>
                <a:gridCol w="1711825">
                  <a:extLst>
                    <a:ext uri="{9D8B030D-6E8A-4147-A177-3AD203B41FA5}">
                      <a16:colId xmlns:a16="http://schemas.microsoft.com/office/drawing/2014/main" val="2082971016"/>
                    </a:ext>
                  </a:extLst>
                </a:gridCol>
                <a:gridCol w="1710729">
                  <a:extLst>
                    <a:ext uri="{9D8B030D-6E8A-4147-A177-3AD203B41FA5}">
                      <a16:colId xmlns:a16="http://schemas.microsoft.com/office/drawing/2014/main" val="3264869172"/>
                    </a:ext>
                  </a:extLst>
                </a:gridCol>
                <a:gridCol w="1710729">
                  <a:extLst>
                    <a:ext uri="{9D8B030D-6E8A-4147-A177-3AD203B41FA5}">
                      <a16:colId xmlns:a16="http://schemas.microsoft.com/office/drawing/2014/main" val="1556774089"/>
                    </a:ext>
                  </a:extLst>
                </a:gridCol>
                <a:gridCol w="1710729">
                  <a:extLst>
                    <a:ext uri="{9D8B030D-6E8A-4147-A177-3AD203B41FA5}">
                      <a16:colId xmlns:a16="http://schemas.microsoft.com/office/drawing/2014/main" val="2116795779"/>
                    </a:ext>
                  </a:extLst>
                </a:gridCol>
                <a:gridCol w="1711825">
                  <a:extLst>
                    <a:ext uri="{9D8B030D-6E8A-4147-A177-3AD203B41FA5}">
                      <a16:colId xmlns:a16="http://schemas.microsoft.com/office/drawing/2014/main" val="3077484100"/>
                    </a:ext>
                  </a:extLst>
                </a:gridCol>
              </a:tblGrid>
              <a:tr h="55659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DL</a:t>
                      </a:r>
                      <a:endParaRPr lang="de-AT" sz="12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(n=48)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3DVL</a:t>
                      </a:r>
                      <a:endParaRPr lang="de-AT" sz="12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(n=48)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KV</a:t>
                      </a:r>
                      <a:endParaRPr lang="de-AT" sz="12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(n=48)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AAB</a:t>
                      </a:r>
                      <a:endParaRPr lang="de-AT" sz="12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(n=48)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VT</a:t>
                      </a:r>
                      <a:endParaRPr lang="de-AT" sz="12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(n=48)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5591157"/>
                  </a:ext>
                </a:extLst>
              </a:tr>
              <a:tr h="55659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kísérletek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száma</a:t>
                      </a:r>
                      <a:endParaRPr lang="de-AT" sz="12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(n, 1/2/3/</a:t>
                      </a:r>
                      <a:r>
                        <a:rPr lang="en-US" sz="1200" dirty="0" err="1">
                          <a:effectLst/>
                        </a:rPr>
                        <a:t>sikertelen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43/1/1/3¶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46/2/0/0†¶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37/5/1/5#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33/11/1/3*#§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45/2/1/0¶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6676732"/>
                  </a:ext>
                </a:extLst>
              </a:tr>
              <a:tr h="26257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feltárási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idő</a:t>
                      </a:r>
                      <a:r>
                        <a:rPr lang="en-US" sz="1200" dirty="0">
                          <a:effectLst/>
                        </a:rPr>
                        <a:t> (</a:t>
                      </a:r>
                      <a:r>
                        <a:rPr lang="en-US" sz="1200" dirty="0" err="1">
                          <a:effectLst/>
                        </a:rPr>
                        <a:t>mp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12.18[9.03-18]†§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10.2[7.7-13.3]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8.6[7-14.5]*¶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12.8[7.37-11.7]†§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8.7[6.9-10.3]*¶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4266170"/>
                  </a:ext>
                </a:extLst>
              </a:tr>
              <a:tr h="2625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err="1">
                          <a:effectLst/>
                        </a:rPr>
                        <a:t>tubus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behelyezési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idő</a:t>
                      </a:r>
                      <a:r>
                        <a:rPr lang="en-US" sz="1200" dirty="0">
                          <a:effectLst/>
                        </a:rPr>
                        <a:t> (</a:t>
                      </a:r>
                      <a:r>
                        <a:rPr lang="en-US" sz="1200" dirty="0" err="1">
                          <a:effectLst/>
                        </a:rPr>
                        <a:t>mp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6.3[3.8-11.1]#†§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2.6[1.5-4.2]*¶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3.4[2.1-5.2]*¶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8.1[4.3-11.4]#†§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4.2[2.4-6.7]*¶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8915509"/>
                  </a:ext>
                </a:extLst>
              </a:tr>
              <a:tr h="26257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intubációs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idő</a:t>
                      </a:r>
                      <a:r>
                        <a:rPr lang="en-US" sz="1200" dirty="0">
                          <a:effectLst/>
                        </a:rPr>
                        <a:t> (</a:t>
                      </a:r>
                      <a:r>
                        <a:rPr lang="en-US" sz="1200" dirty="0" err="1">
                          <a:effectLst/>
                        </a:rPr>
                        <a:t>mp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19.5[14.9-26.1]#†§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14.5[9.8-16.8]*¶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13[10.3-20.1]*¶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21.2[16.5-26.7]#†§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13.3[10.3-18.1]*¶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0675359"/>
                  </a:ext>
                </a:extLst>
              </a:tr>
              <a:tr h="26257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POGO (%)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50[32.5-60]#†§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65[50-84]*¶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70[50-80]*¶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50[30-65]#†§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72.5[60-90]*¶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503724"/>
                  </a:ext>
                </a:extLst>
              </a:tr>
              <a:tr h="26257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technikai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használat</a:t>
                      </a:r>
                      <a:r>
                        <a:rPr lang="en-US" sz="1200" dirty="0">
                          <a:effectLst/>
                        </a:rPr>
                        <a:t> (1-5)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3[2-4]#†§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2[2-3]*¶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2[2-3]*¶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3[3-4]#†§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2[2-3]*¶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0746777"/>
                  </a:ext>
                </a:extLst>
              </a:tr>
              <a:tr h="2625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err="1">
                          <a:effectLst/>
                        </a:rPr>
                        <a:t>fizikai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használat</a:t>
                      </a:r>
                      <a:r>
                        <a:rPr lang="en-US" sz="1200" dirty="0">
                          <a:effectLst/>
                        </a:rPr>
                        <a:t> (1-5)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3[2-4]#†§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2[1-3]*¶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2[1-3]*¶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3[3-4]#†§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2[1-2]*¶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2768037"/>
                  </a:ext>
                </a:extLst>
              </a:tr>
              <a:tr h="26257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hajlandóság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újrahasználatra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 (1-5)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3[2-4]†§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4[3-5]¶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5[4-5]*¶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3[2-3]#†§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4[4-5]*¶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6453688"/>
                  </a:ext>
                </a:extLst>
              </a:tr>
              <a:tr h="26257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lágyvezető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használata</a:t>
                      </a:r>
                      <a:r>
                        <a:rPr lang="en-US" sz="1200" dirty="0">
                          <a:effectLst/>
                        </a:rPr>
                        <a:t> (n)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6#†§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0*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0*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0*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1524161"/>
                  </a:ext>
                </a:extLst>
              </a:tr>
              <a:tr h="26257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merev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vezető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használata</a:t>
                      </a:r>
                      <a:r>
                        <a:rPr lang="en-US" sz="1200" dirty="0">
                          <a:effectLst/>
                        </a:rPr>
                        <a:t> (n)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21#†¶§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0*¶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0*¶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41*#†§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0*¶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2733137"/>
                  </a:ext>
                </a:extLst>
              </a:tr>
              <a:tr h="26257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fogsérülés</a:t>
                      </a:r>
                      <a:r>
                        <a:rPr lang="en-US" sz="1200" dirty="0">
                          <a:effectLst/>
                        </a:rPr>
                        <a:t> (n)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26¶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26¶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35#†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30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987157"/>
                  </a:ext>
                </a:extLst>
              </a:tr>
              <a:tr h="26257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oesophageális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intubáció</a:t>
                      </a:r>
                      <a:r>
                        <a:rPr lang="en-US" sz="1200" dirty="0">
                          <a:effectLst/>
                        </a:rPr>
                        <a:t> (n)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de-AT" sz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de-AT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6924523"/>
                  </a:ext>
                </a:extLst>
              </a:tr>
            </a:tbl>
          </a:graphicData>
        </a:graphic>
      </p:graphicFrame>
      <p:sp>
        <p:nvSpPr>
          <p:cNvPr id="2" name="Szövegdoboz 1">
            <a:extLst>
              <a:ext uri="{FF2B5EF4-FFF2-40B4-BE49-F238E27FC236}">
                <a16:creationId xmlns:a16="http://schemas.microsoft.com/office/drawing/2014/main" id="{9166FCC1-451D-6B74-0D65-251687189B2B}"/>
              </a:ext>
            </a:extLst>
          </p:cNvPr>
          <p:cNvSpPr txBox="1"/>
          <p:nvPr/>
        </p:nvSpPr>
        <p:spPr>
          <a:xfrm>
            <a:off x="-387645" y="6108484"/>
            <a:ext cx="1185065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6080" lvl="2" algn="just">
              <a:lnSpc>
                <a:spcPct val="95000"/>
              </a:lnSpc>
            </a:pP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*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Szignifikáns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különbség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DL-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hez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képest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, 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#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Szignifikáns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különbség</a:t>
            </a:r>
            <a:r>
              <a:rPr lang="en-US" sz="1200" dirty="0"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3DV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L-hez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képest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, 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†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Szignifikáns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különbség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KV-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hez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képest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, </a:t>
            </a:r>
          </a:p>
          <a:p>
            <a:pPr marL="1656080" lvl="2" algn="just">
              <a:lnSpc>
                <a:spcPct val="95000"/>
              </a:lnSpc>
            </a:pP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¶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Szignifikáns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különbség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AAB-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hez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képest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, 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§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Szignifikáns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különbség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VT-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hez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képest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. 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DL: 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D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ire</a:t>
            </a:r>
            <a:r>
              <a:rPr lang="hu-HU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k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t lar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i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ngos</a:t>
            </a:r>
            <a:r>
              <a:rPr lang="hu-HU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zkóp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(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Macintosh); 3DVL: </a:t>
            </a:r>
            <a:r>
              <a:rPr lang="hu-HU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3DNYVK által készített eszköz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; KV: King Vision®; AAB: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AirAngel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Blade®; VT: </a:t>
            </a:r>
            <a:r>
              <a:rPr lang="en-US" sz="1200" dirty="0" err="1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VividTrac</a:t>
            </a:r>
            <a:r>
              <a:rPr lang="en-US" sz="1200" dirty="0">
                <a:solidFill>
                  <a:srgbClr val="000000"/>
                </a:solidFill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®. POGO: Percent of Glottic Opening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08802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Eredmények</a:t>
            </a: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összegzése</a:t>
            </a:r>
            <a:endParaRPr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741686" y="731785"/>
            <a:ext cx="9078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MIRA 2023</a:t>
            </a:r>
            <a:endParaRPr sz="1200" b="1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1;p6">
            <a:extLst>
              <a:ext uri="{FF2B5EF4-FFF2-40B4-BE49-F238E27FC236}">
                <a16:creationId xmlns:a16="http://schemas.microsoft.com/office/drawing/2014/main" id="{C6FCCBF5-11C2-34C9-167F-C398B0B66AF8}"/>
              </a:ext>
            </a:extLst>
          </p:cNvPr>
          <p:cNvSpPr/>
          <p:nvPr/>
        </p:nvSpPr>
        <p:spPr>
          <a:xfrm>
            <a:off x="437322" y="2613127"/>
            <a:ext cx="11622156" cy="429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Wingdings" pitchFamily="2" charset="2"/>
              <a:buChar char="Ø"/>
            </a:pP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 3DVL mind a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normál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mind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pedig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nehéz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légút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esetében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zömében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jobb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teljesítményt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mutatott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végpontok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vonatkozásában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, mint a DL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Wingdings" pitchFamily="2" charset="2"/>
              <a:buChar char="Ø"/>
            </a:pP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vezetőcsatorna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nélküli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3D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eszközzel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(AAB)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összevetve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még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szignifikánsabb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különbséget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találtunk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a 3DVL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javára</a:t>
            </a:r>
            <a:endParaRPr lang="en-US" sz="18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Wingdings" pitchFamily="2" charset="2"/>
              <a:buChar char="Ø"/>
            </a:pP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kereskedelmi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forgalomban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kapható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KV-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és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a VT-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összevetve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a 3DVL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jobb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vagy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klinikai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szempontból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nem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szignifikánsan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rosszabb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eredményt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mutatott</a:t>
            </a:r>
            <a:endParaRPr lang="hu-HU" sz="18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</a:pPr>
            <a:endParaRPr lang="en-US" sz="20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endParaRPr lang="en-US" sz="18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0097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728986" y="2967335"/>
            <a:ext cx="907858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Következtetések</a:t>
            </a:r>
            <a:endParaRPr sz="5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r="69972"/>
          <a:stretch/>
        </p:blipFill>
        <p:spPr>
          <a:xfrm rot="10800000" flipH="1">
            <a:off x="8204199" y="-1"/>
            <a:ext cx="398780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6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Take home message </a:t>
            </a:r>
            <a:endParaRPr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304801" y="2729581"/>
            <a:ext cx="11357112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121D46"/>
              </a:buClr>
              <a:buSzPts val="1600"/>
              <a:buFont typeface="Wingdings" pitchFamily="2" charset="2"/>
              <a:buChar char="Ø"/>
            </a:pPr>
            <a:r>
              <a:rPr lang="hu-HU" sz="20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Vizsgálatunk alapján a </a:t>
            </a:r>
            <a:r>
              <a:rPr lang="hu-HU" sz="2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3D technológiának lehet szerepe VL gyártásában</a:t>
            </a:r>
            <a:r>
              <a:rPr lang="hu-HU" sz="20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, amennyiben a szűkös erőforrások vagy az ellátási láncok sérülése nem teszi lehetővé a kereskedelmi forgalomban lévő eszközök beszerzését</a:t>
            </a:r>
          </a:p>
          <a:p>
            <a:pPr marL="342900" indent="-342900" algn="just">
              <a:lnSpc>
                <a:spcPct val="150000"/>
              </a:lnSpc>
              <a:buClr>
                <a:srgbClr val="121D46"/>
              </a:buClr>
              <a:buSzPts val="1600"/>
              <a:buFont typeface="Wingdings" pitchFamily="2" charset="2"/>
              <a:buChar char="Ø"/>
            </a:pPr>
            <a:endParaRPr lang="hu-HU" sz="20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indent="-342900" algn="just">
              <a:lnSpc>
                <a:spcPct val="150000"/>
              </a:lnSpc>
              <a:buClr>
                <a:srgbClr val="121D46"/>
              </a:buClr>
              <a:buSzPts val="1600"/>
              <a:buFont typeface="Wingdings" pitchFamily="2" charset="2"/>
              <a:buChar char="Ø"/>
            </a:pPr>
            <a:r>
              <a:rPr lang="hu-HU" sz="20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Mint ahogy azt az AAB példája is mutatja, a 3D nyomtatás mint technológia </a:t>
            </a:r>
            <a:r>
              <a:rPr lang="hu-HU" sz="2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önmagában nem garancia </a:t>
            </a:r>
            <a:r>
              <a:rPr lang="hu-HU" sz="20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 használható termékre, azonban megfelelő tervezés és tesztelés mellett készíthető vele jó teljesítményt nyújtó eszköz is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Wingdings" pitchFamily="2" charset="2"/>
              <a:buChar char="Ø"/>
            </a:pPr>
            <a:endParaRPr lang="en-US" sz="20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741686" y="731785"/>
            <a:ext cx="9078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MIRA 2023</a:t>
            </a:r>
            <a:endParaRPr sz="1200" b="1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/>
          <p:nvPr/>
        </p:nvSpPr>
        <p:spPr>
          <a:xfrm>
            <a:off x="2581849" y="2401850"/>
            <a:ext cx="9078589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Köszönöm</a:t>
            </a:r>
            <a:r>
              <a:rPr lang="en-US" sz="54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54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megtisztelő</a:t>
            </a:r>
            <a:r>
              <a:rPr lang="en-US" sz="54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figyelmet</a:t>
            </a:r>
            <a:r>
              <a:rPr lang="en-US" sz="54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 dirty="0"/>
          </a:p>
        </p:txBody>
      </p:sp>
      <p:pic>
        <p:nvPicPr>
          <p:cNvPr id="333" name="Google Shape;333;p14"/>
          <p:cNvPicPr preferRelativeResize="0"/>
          <p:nvPr/>
        </p:nvPicPr>
        <p:blipFill rotWithShape="1">
          <a:blip r:embed="rId3">
            <a:alphaModFix/>
          </a:blip>
          <a:srcRect t="14601" r="55677"/>
          <a:stretch/>
        </p:blipFill>
        <p:spPr>
          <a:xfrm flipH="1">
            <a:off x="-2" y="0"/>
            <a:ext cx="3555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ép 1" descr="A képen szöveg látható&#10;&#10;Automatikusan generált leírás">
            <a:extLst>
              <a:ext uri="{FF2B5EF4-FFF2-40B4-BE49-F238E27FC236}">
                <a16:creationId xmlns:a16="http://schemas.microsoft.com/office/drawing/2014/main" id="{8581AC2D-302A-C664-3D0D-3E35DA7C8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457" y="198457"/>
            <a:ext cx="3778180" cy="1097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728986" y="2967335"/>
            <a:ext cx="907858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Bevezetés</a:t>
            </a:r>
            <a:endParaRPr sz="5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r="70737"/>
          <a:stretch/>
        </p:blipFill>
        <p:spPr>
          <a:xfrm>
            <a:off x="8305799" y="0"/>
            <a:ext cx="38862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348843" y="1256747"/>
            <a:ext cx="1003833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Miért</a:t>
            </a: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hu-HU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és mikor</a:t>
            </a: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használunk</a:t>
            </a: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videolaringoszkópot</a:t>
            </a: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348842" y="2235614"/>
            <a:ext cx="10802087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</a:t>
            </a:r>
            <a:r>
              <a:rPr lang="en-US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ideolaringoszkóp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(VL) 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használatának számos bizonyított előnye van: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endParaRPr lang="hu-HU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lvl="3">
              <a:lnSpc>
                <a:spcPct val="150000"/>
              </a:lnSpc>
              <a:buClr>
                <a:srgbClr val="121D46"/>
              </a:buClr>
              <a:buSzPts val="1600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		- </a:t>
            </a:r>
            <a:r>
              <a:rPr lang="en-US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javul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hangrés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vizualizációja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(POGO)</a:t>
            </a:r>
          </a:p>
          <a:p>
            <a:pPr lvl="8">
              <a:lnSpc>
                <a:spcPct val="150000"/>
              </a:lnSpc>
              <a:buClr>
                <a:srgbClr val="121D46"/>
              </a:buClr>
              <a:buSzPts val="1600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		- magasabb a sikeres első </a:t>
            </a:r>
            <a:r>
              <a:rPr lang="hu-HU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intubációs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kísérletek száma („</a:t>
            </a:r>
            <a:r>
              <a:rPr lang="hu-HU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first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hu-HU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pass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hu-HU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success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hu-HU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rate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”)</a:t>
            </a:r>
          </a:p>
          <a:p>
            <a:pPr lvl="8">
              <a:lnSpc>
                <a:spcPct val="150000"/>
              </a:lnSpc>
              <a:buClr>
                <a:srgbClr val="121D46"/>
              </a:buClr>
              <a:buSzPts val="1600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		- gyorsan tanulható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</a:pPr>
            <a:endParaRPr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VL </a:t>
            </a:r>
            <a:r>
              <a:rPr lang="en-US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használatát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nemzetközi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ajánlások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támogatják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: ASA (2022)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, COVID-19 (2020), 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DAS (2015)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endParaRPr lang="hu-HU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COVID-19 </a:t>
            </a:r>
            <a:r>
              <a:rPr lang="en-US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pandémia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során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drámain </a:t>
            </a:r>
            <a:r>
              <a:rPr lang="en-US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nőtt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kereslet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a VL 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ránt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</a:pPr>
            <a:endParaRPr lang="en-US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lternatív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gyártási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technológiák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megjelenése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: 3D </a:t>
            </a:r>
            <a:r>
              <a:rPr lang="en-US" sz="16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nyomtatás</a:t>
            </a:r>
            <a:endParaRPr lang="en-US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741686" y="731785"/>
            <a:ext cx="9078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MIRA 2023</a:t>
            </a:r>
            <a:endParaRPr sz="1200" b="1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2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728986" y="2967335"/>
            <a:ext cx="907858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Célkitűzések</a:t>
            </a:r>
            <a:endParaRPr sz="5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69972"/>
          <a:stretch/>
        </p:blipFill>
        <p:spPr>
          <a:xfrm rot="10800000">
            <a:off x="8204199" y="-1"/>
            <a:ext cx="398780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8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PTE 3DNYVK </a:t>
            </a:r>
            <a:r>
              <a:rPr lang="en-US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által</a:t>
            </a: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hu-HU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készített</a:t>
            </a: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VL </a:t>
            </a:r>
            <a:r>
              <a:rPr lang="en-US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vizsgálata</a:t>
            </a: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1241068" y="3156860"/>
            <a:ext cx="907858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</a:pPr>
            <a:r>
              <a:rPr lang="hu-HU" sz="22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Az általunk tervezett és készített eszköz </a:t>
            </a:r>
            <a:r>
              <a:rPr lang="hu-HU" sz="22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„non-</a:t>
            </a:r>
            <a:r>
              <a:rPr lang="hu-HU" sz="22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inferiority</a:t>
            </a:r>
            <a:r>
              <a:rPr lang="hu-HU" sz="22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” vizsgálata </a:t>
            </a:r>
            <a:r>
              <a:rPr lang="hu-HU" sz="22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4 másik eszközzel történő összehasonlításban.</a:t>
            </a:r>
          </a:p>
        </p:txBody>
      </p:sp>
      <p:sp>
        <p:nvSpPr>
          <p:cNvPr id="134" name="Google Shape;134;p6"/>
          <p:cNvSpPr txBox="1"/>
          <p:nvPr/>
        </p:nvSpPr>
        <p:spPr>
          <a:xfrm>
            <a:off x="741686" y="731785"/>
            <a:ext cx="9078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MIRA 2023</a:t>
            </a:r>
            <a:endParaRPr sz="1200" b="1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7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728986" y="2967335"/>
            <a:ext cx="907858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Módszerek</a:t>
            </a:r>
            <a:endParaRPr sz="5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69972"/>
          <a:stretch/>
        </p:blipFill>
        <p:spPr>
          <a:xfrm rot="10800000">
            <a:off x="8204199" y="-1"/>
            <a:ext cx="39878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Study design</a:t>
            </a:r>
            <a:endParaRPr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728986" y="2099804"/>
            <a:ext cx="11258529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elyszín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: PTE ÁOK OKIK</a:t>
            </a:r>
            <a:endParaRPr sz="18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égútbiztosításban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tapasztalatlan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felhasználók</a:t>
            </a:r>
            <a:r>
              <a:rPr lang="hu-HU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(n=48)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kontrollált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körülmények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egységes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oktatást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követően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standardizáció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r>
              <a:rPr lang="hu-HU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szimulált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környezetben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–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intubációs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tréner</a:t>
            </a:r>
            <a:r>
              <a:rPr lang="hu-HU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(Laerdal Airway Management Trainer®)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ormál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légút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valamint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MILS (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nehéz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légút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helyzet</a:t>
            </a:r>
            <a:endParaRPr lang="en-US" sz="18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izsgált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paraméterek</a:t>
            </a:r>
            <a:r>
              <a:rPr lang="en-US" sz="18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</a:p>
          <a:p>
            <a:pPr lvl="8">
              <a:lnSpc>
                <a:spcPct val="150000"/>
              </a:lnSpc>
              <a:buClr>
                <a:srgbClr val="121D46"/>
              </a:buClr>
              <a:buSzPts val="1600"/>
            </a:pP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	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intubációs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sikerarány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elsődleges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végpont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  <a:p>
            <a:pPr lvl="8">
              <a:lnSpc>
                <a:spcPct val="150000"/>
              </a:lnSpc>
              <a:buClr>
                <a:srgbClr val="121D46"/>
              </a:buClr>
              <a:buSzPts val="1600"/>
            </a:pP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	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sikeres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feltáráshoz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(LT) , 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tubus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behelyezéshez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(TIT) 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és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intubáláshoz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(IT) 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szükséges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idő</a:t>
            </a:r>
            <a:r>
              <a:rPr lang="hu-HU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</a:t>
            </a:r>
          </a:p>
          <a:p>
            <a:pPr lvl="8">
              <a:lnSpc>
                <a:spcPct val="150000"/>
              </a:lnSpc>
              <a:buClr>
                <a:srgbClr val="121D46"/>
              </a:buClr>
              <a:buSzPts val="1600"/>
            </a:pPr>
            <a:r>
              <a:rPr lang="hu-HU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	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hangrés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feltárásának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sikeressége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(POGO)</a:t>
            </a:r>
          </a:p>
          <a:p>
            <a:pPr lvl="8">
              <a:lnSpc>
                <a:spcPct val="150000"/>
              </a:lnSpc>
              <a:buClr>
                <a:srgbClr val="121D46"/>
              </a:buClr>
              <a:buSzPts val="1600"/>
            </a:pP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	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komplikációk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oesophageális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intubáció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és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fogsérülés</a:t>
            </a:r>
            <a:r>
              <a:rPr lang="hu-HU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gyakorisága</a:t>
            </a:r>
            <a:endParaRPr lang="en-US" sz="15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lvl="8">
              <a:lnSpc>
                <a:spcPct val="150000"/>
              </a:lnSpc>
              <a:buClr>
                <a:srgbClr val="121D46"/>
              </a:buClr>
              <a:buSzPts val="1600"/>
            </a:pP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	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felhasználói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elégedettség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(Likert-</a:t>
            </a:r>
            <a:r>
              <a:rPr lang="en-US" sz="1500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skála</a:t>
            </a:r>
            <a:r>
              <a:rPr lang="en-US" sz="15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</p:txBody>
      </p:sp>
      <p:sp>
        <p:nvSpPr>
          <p:cNvPr id="134" name="Google Shape;134;p6"/>
          <p:cNvSpPr txBox="1"/>
          <p:nvPr/>
        </p:nvSpPr>
        <p:spPr>
          <a:xfrm>
            <a:off x="741686" y="731785"/>
            <a:ext cx="9078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MIRA 2023</a:t>
            </a:r>
            <a:endParaRPr sz="1200" b="1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5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8D0BB84-BFE4-AB6D-85CF-5E78FC3F8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80" y="1932957"/>
            <a:ext cx="6099911" cy="4317069"/>
          </a:xfrm>
          <a:prstGeom prst="rect">
            <a:avLst/>
          </a:prstGeom>
        </p:spPr>
      </p:pic>
      <p:sp>
        <p:nvSpPr>
          <p:cNvPr id="172" name="Google Shape;172;p10"/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vizsgált</a:t>
            </a: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eszközök</a:t>
            </a:r>
            <a:endParaRPr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741686" y="731785"/>
            <a:ext cx="9078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MIRA 2023 </a:t>
            </a:r>
            <a:endParaRPr sz="1200" b="1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741686" y="5624509"/>
            <a:ext cx="342343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D</a:t>
            </a:r>
            <a:r>
              <a:rPr lang="en-US" b="1" dirty="0" err="1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irekt</a:t>
            </a:r>
            <a:r>
              <a:rPr lang="en-US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US" b="1" dirty="0" err="1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laringoszkóp</a:t>
            </a:r>
            <a:r>
              <a:rPr lang="en-US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Macintosh </a:t>
            </a:r>
            <a:r>
              <a:rPr lang="en-US" b="1" dirty="0" err="1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lapoccal</a:t>
            </a:r>
            <a:r>
              <a:rPr lang="hu-HU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 (DL)</a:t>
            </a:r>
            <a:endParaRPr dirty="0"/>
          </a:p>
        </p:txBody>
      </p:sp>
      <p:sp>
        <p:nvSpPr>
          <p:cNvPr id="183" name="Google Shape;183;p10"/>
          <p:cNvSpPr txBox="1"/>
          <p:nvPr/>
        </p:nvSpPr>
        <p:spPr>
          <a:xfrm>
            <a:off x="3429255" y="6148273"/>
            <a:ext cx="3423435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VividTrac</a:t>
            </a:r>
            <a:r>
              <a:rPr lang="en-US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®</a:t>
            </a:r>
            <a:r>
              <a:rPr lang="hu-HU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 (VT)</a:t>
            </a:r>
            <a:endParaRPr dirty="0"/>
          </a:p>
        </p:txBody>
      </p:sp>
      <p:sp>
        <p:nvSpPr>
          <p:cNvPr id="184" name="Google Shape;184;p10"/>
          <p:cNvSpPr txBox="1"/>
          <p:nvPr/>
        </p:nvSpPr>
        <p:spPr>
          <a:xfrm>
            <a:off x="7698070" y="4575203"/>
            <a:ext cx="342343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PTE 3D NYVK</a:t>
            </a:r>
            <a:r>
              <a:rPr lang="en-US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3D </a:t>
            </a:r>
            <a:r>
              <a:rPr lang="en-US" b="1" dirty="0" err="1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nyomtatott</a:t>
            </a:r>
            <a:r>
              <a:rPr lang="en-US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 VL</a:t>
            </a:r>
            <a:r>
              <a:rPr lang="hu-HU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 (3DVL)</a:t>
            </a:r>
            <a:endParaRPr dirty="0"/>
          </a:p>
        </p:txBody>
      </p:sp>
      <p:sp>
        <p:nvSpPr>
          <p:cNvPr id="185" name="Google Shape;185;p10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76;p10">
            <a:extLst>
              <a:ext uri="{FF2B5EF4-FFF2-40B4-BE49-F238E27FC236}">
                <a16:creationId xmlns:a16="http://schemas.microsoft.com/office/drawing/2014/main" id="{E951E370-0B47-171C-B2C8-8C3B0C102703}"/>
              </a:ext>
            </a:extLst>
          </p:cNvPr>
          <p:cNvSpPr txBox="1"/>
          <p:nvPr/>
        </p:nvSpPr>
        <p:spPr>
          <a:xfrm>
            <a:off x="1334044" y="3597350"/>
            <a:ext cx="3423435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King Vision®</a:t>
            </a:r>
            <a:r>
              <a:rPr lang="hu-HU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 (KV)</a:t>
            </a:r>
            <a:endParaRPr dirty="0"/>
          </a:p>
        </p:txBody>
      </p:sp>
      <p:sp>
        <p:nvSpPr>
          <p:cNvPr id="5" name="Google Shape;176;p10">
            <a:extLst>
              <a:ext uri="{FF2B5EF4-FFF2-40B4-BE49-F238E27FC236}">
                <a16:creationId xmlns:a16="http://schemas.microsoft.com/office/drawing/2014/main" id="{6FC35B8E-45F4-1ACA-610B-6DAB5944EF41}"/>
              </a:ext>
            </a:extLst>
          </p:cNvPr>
          <p:cNvSpPr txBox="1"/>
          <p:nvPr/>
        </p:nvSpPr>
        <p:spPr>
          <a:xfrm>
            <a:off x="5678747" y="6133662"/>
            <a:ext cx="3423435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AirAngel</a:t>
            </a:r>
            <a:r>
              <a:rPr lang="en-US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 Blade®</a:t>
            </a:r>
            <a:r>
              <a:rPr lang="hu-HU" b="1" dirty="0">
                <a:solidFill>
                  <a:srgbClr val="121D46"/>
                </a:solidFill>
                <a:latin typeface="Poppins"/>
                <a:cs typeface="Poppins"/>
                <a:sym typeface="Poppins"/>
              </a:rPr>
              <a:t> (AAB)</a:t>
            </a:r>
            <a:endParaRPr dirty="0"/>
          </a:p>
        </p:txBody>
      </p:sp>
      <p:pic>
        <p:nvPicPr>
          <p:cNvPr id="6" name="Kép 10">
            <a:extLst>
              <a:ext uri="{FF2B5EF4-FFF2-40B4-BE49-F238E27FC236}">
                <a16:creationId xmlns:a16="http://schemas.microsoft.com/office/drawing/2014/main" id="{E3A3B2BB-964F-7D28-27D7-E2BD8EEE0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683559" y="1304691"/>
            <a:ext cx="3481294" cy="26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/>
        </p:nvSpPr>
        <p:spPr>
          <a:xfrm>
            <a:off x="741686" y="731785"/>
            <a:ext cx="9078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MIRA 2023 </a:t>
            </a:r>
            <a:endParaRPr sz="1200" b="1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A7E48413-54CF-C60A-5D15-BF7E2472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70" y="2814184"/>
            <a:ext cx="11497260" cy="2309986"/>
          </a:xfrm>
          <a:prstGeom prst="rect">
            <a:avLst/>
          </a:prstGeom>
        </p:spPr>
      </p:pic>
      <p:sp>
        <p:nvSpPr>
          <p:cNvPr id="12" name="Google Shape;172;p10">
            <a:extLst>
              <a:ext uri="{FF2B5EF4-FFF2-40B4-BE49-F238E27FC236}">
                <a16:creationId xmlns:a16="http://schemas.microsoft.com/office/drawing/2014/main" id="{0EDBCD02-4361-C00E-4428-E96A41DF07A2}"/>
              </a:ext>
            </a:extLst>
          </p:cNvPr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vizsgál</a:t>
            </a:r>
            <a:r>
              <a:rPr lang="hu-HU" sz="3000" b="1" dirty="0" err="1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ati</a:t>
            </a:r>
            <a:r>
              <a:rPr lang="hu-HU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helyzetek</a:t>
            </a:r>
            <a:endParaRPr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Microsoft Macintosh PowerPoint</Application>
  <PresentationFormat>Breitbild</PresentationFormat>
  <Paragraphs>242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Poppins</vt:lpstr>
      <vt:lpstr>Calibri</vt:lpstr>
      <vt:lpstr>Palatino Linotype</vt:lpstr>
      <vt:lpstr>Arial</vt:lpstr>
      <vt:lpstr>Wingdings</vt:lpstr>
      <vt:lpstr>Office-téma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Zoltan Egri</dc:creator>
  <cp:lastModifiedBy>Viktor Bacher</cp:lastModifiedBy>
  <cp:revision>30</cp:revision>
  <cp:lastPrinted>2023-09-27T20:20:48Z</cp:lastPrinted>
  <dcterms:created xsi:type="dcterms:W3CDTF">2020-12-03T17:17:37Z</dcterms:created>
  <dcterms:modified xsi:type="dcterms:W3CDTF">2023-09-30T05:27:35Z</dcterms:modified>
</cp:coreProperties>
</file>