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415" r:id="rId4"/>
    <p:sldId id="418" r:id="rId5"/>
    <p:sldId id="510" r:id="rId6"/>
    <p:sldId id="500" r:id="rId7"/>
    <p:sldId id="278" r:id="rId8"/>
    <p:sldId id="464" r:id="rId9"/>
    <p:sldId id="502" r:id="rId10"/>
    <p:sldId id="501" r:id="rId11"/>
    <p:sldId id="505" r:id="rId12"/>
    <p:sldId id="506" r:id="rId13"/>
    <p:sldId id="507" r:id="rId14"/>
    <p:sldId id="508" r:id="rId15"/>
    <p:sldId id="276" r:id="rId16"/>
    <p:sldId id="296" r:id="rId17"/>
    <p:sldId id="288" r:id="rId18"/>
    <p:sldId id="289" r:id="rId19"/>
    <p:sldId id="269" r:id="rId20"/>
    <p:sldId id="267" r:id="rId21"/>
    <p:sldId id="277" r:id="rId22"/>
    <p:sldId id="265" r:id="rId23"/>
    <p:sldId id="509" r:id="rId24"/>
    <p:sldId id="279" r:id="rId25"/>
    <p:sldId id="491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Oxygen" panose="02000503000000000000" pitchFamily="2" charset="-18"/>
      <p:regular r:id="rId32"/>
      <p:bold r:id="rId33"/>
    </p:embeddedFont>
    <p:embeddedFont>
      <p:font typeface="Poppins" panose="00000500000000000000" pitchFamily="2" charset="-18"/>
      <p:regular r:id="rId34"/>
      <p:bold r:id="rId35"/>
      <p:italic r:id="rId36"/>
      <p:boldItalic r:id="rId37"/>
    </p:embeddedFont>
    <p:embeddedFont>
      <p:font typeface="PT Sans" panose="020B0503020203020204" pitchFamily="34" charset="-18"/>
      <p:regular r:id="rId38"/>
      <p:bold r:id="rId39"/>
      <p:italic r:id="rId40"/>
      <p:boldItalic r:id="rId41"/>
    </p:embeddedFont>
    <p:embeddedFont>
      <p:font typeface="PT Sans Narrow" panose="020B0506020203020204" pitchFamily="34" charset="-18"/>
      <p:regular r:id="rId42"/>
      <p:bold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3" roundtripDataSignature="AMtx7miqhiCRY/6wb6mRhbm6ftrzu/VMY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9EC794D-73B7-419E-A1E4-86AEB77DFF82}">
  <a:tblStyle styleId="{A9EC794D-73B7-419E-A1E4-86AEB77DFF82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0F0F0"/>
          </a:solidFill>
        </a:fill>
      </a:tcStyle>
    </a:wholeTbl>
    <a:band1H>
      <a:tcTxStyle/>
      <a:tcStyle>
        <a:tcBdr/>
        <a:fill>
          <a:solidFill>
            <a:srgbClr val="E0E0E0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0E0E0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3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3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53"/>
  </p:normalViewPr>
  <p:slideViewPr>
    <p:cSldViewPr snapToGrid="0" snapToObjects="1">
      <p:cViewPr varScale="1">
        <p:scale>
          <a:sx n="156" d="100"/>
          <a:sy n="156" d="100"/>
        </p:scale>
        <p:origin x="448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63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6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6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ownloads\4%20sz.%20mell&#233;klet%20-%20Gyakorlat%20oktat&#225;si%20reform%20k&#233;rd&#337;&#237;v-&#193;d&#225;m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hu-HU" sz="1600"/>
              <a:t>Összeségében elégedett vagy a gyakorlati oktatásoddal?</a:t>
            </a:r>
          </a:p>
        </c:rich>
      </c:tx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4312725557742781"/>
          <c:y val="0.25290187563763827"/>
          <c:w val="0.84645607775590548"/>
          <c:h val="0.62695825812471118"/>
        </c:manualLayout>
      </c:layout>
      <c:lineChart>
        <c:grouping val="standard"/>
        <c:varyColors val="0"/>
        <c:ser>
          <c:idx val="0"/>
          <c:order val="0"/>
          <c:tx>
            <c:strRef>
              <c:f>'[4 sz. melléklet - Gyakorlat oktatási reform kérdőív-Ádám.xls]Összesítés'!$AE$22:$AL$22</c:f>
              <c:strCache>
                <c:ptCount val="1"/>
                <c:pt idx="0">
                  <c:v>Összeségében elégedett vagy a gyakorlati oktatásoddal?</c:v>
                </c:pt>
              </c:strCache>
            </c:strRef>
          </c:tx>
          <c:dLbls>
            <c:spPr>
              <a:noFill/>
              <a:ln w="25400">
                <a:noFill/>
              </a:ln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4"/>
              <c:pt idx="0">
                <c:v>Alsóbbéves</c:v>
              </c:pt>
              <c:pt idx="1">
                <c:v>4.éves</c:v>
              </c:pt>
              <c:pt idx="2">
                <c:v>5. éves</c:v>
              </c:pt>
              <c:pt idx="3">
                <c:v>6. éves</c:v>
              </c:pt>
            </c:strLit>
          </c:cat>
          <c:val>
            <c:numRef>
              <c:f>'[4 sz. melléklet - Gyakorlat oktatási reform kérdőív-Ádám.xls]Összesítés'!$AE$25;'[4 sz. melléklet - Gyakorlat oktatási reform kérdőív-Ádám.xls]Összesítés'!$AG$25;'[4 sz. melléklet - Gyakorlat oktatási reform kérdőív-Ádám.xls]Összesítés'!$AI$25;'[4 sz. melléklet - Gyakorlat oktatási reform kérdőív-Ádám.xls]Összesítés'!$AK$25</c:f>
              <c:numCache>
                <c:formatCode>0.0" %"</c:formatCode>
                <c:ptCount val="4"/>
                <c:pt idx="0">
                  <c:v>49.9</c:v>
                </c:pt>
                <c:pt idx="1">
                  <c:v>23.2</c:v>
                </c:pt>
                <c:pt idx="2">
                  <c:v>13.1</c:v>
                </c:pt>
                <c:pt idx="3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0BB-4770-8C38-3B2845E14B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964608"/>
        <c:axId val="203502080"/>
      </c:lineChart>
      <c:catAx>
        <c:axId val="176964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3502080"/>
        <c:crosses val="autoZero"/>
        <c:auto val="1"/>
        <c:lblAlgn val="ctr"/>
        <c:lblOffset val="100"/>
        <c:noMultiLvlLbl val="0"/>
      </c:catAx>
      <c:valAx>
        <c:axId val="203502080"/>
        <c:scaling>
          <c:orientation val="minMax"/>
          <c:max val="100"/>
        </c:scaling>
        <c:delete val="0"/>
        <c:axPos val="l"/>
        <c:majorGridlines/>
        <c:numFmt formatCode="0.0&quot; %&quot;" sourceLinked="1"/>
        <c:majorTickMark val="out"/>
        <c:minorTickMark val="none"/>
        <c:tickLblPos val="nextTo"/>
        <c:crossAx val="1769646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9793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DBEB5-4584-B34F-9B56-7F1BF154BC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780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5399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EAB47-FC4C-A84C-9D35-9A074F1A0313}" type="datetimeFigureOut">
              <a:rPr lang="en-US" smtClean="0"/>
              <a:t>9/30/2023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80260-3109-3442-BBBD-6622A0CF13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59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ím és tartal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3"/>
          <p:cNvSpPr txBox="1">
            <a:spLocks/>
          </p:cNvSpPr>
          <p:nvPr userDrawn="1"/>
        </p:nvSpPr>
        <p:spPr>
          <a:xfrm>
            <a:off x="741124" y="457200"/>
            <a:ext cx="1027176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u-HU" b="1" dirty="0">
              <a:solidFill>
                <a:srgbClr val="12185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zöveg helye 5"/>
          <p:cNvSpPr txBox="1">
            <a:spLocks/>
          </p:cNvSpPr>
          <p:nvPr userDrawn="1"/>
        </p:nvSpPr>
        <p:spPr>
          <a:xfrm>
            <a:off x="741124" y="2057400"/>
            <a:ext cx="10271760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endParaRPr lang="hu-HU" sz="2000" dirty="0">
              <a:solidFill>
                <a:srgbClr val="121852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94D8AB4-960D-498A-BA0B-BFEA5F1DB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21852"/>
                </a:solidFill>
              </a:defRPr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15A67F5-37C0-481B-B51C-D6ADDE569B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70075"/>
            <a:ext cx="10515600" cy="47212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21852"/>
                </a:solidFill>
              </a:defRPr>
            </a:lvl1pPr>
            <a:lvl2pPr>
              <a:defRPr>
                <a:solidFill>
                  <a:srgbClr val="121852"/>
                </a:solidFill>
              </a:defRPr>
            </a:lvl2pPr>
            <a:lvl3pPr>
              <a:defRPr>
                <a:solidFill>
                  <a:srgbClr val="121852"/>
                </a:solidFill>
              </a:defRPr>
            </a:lvl3pPr>
            <a:lvl4pPr>
              <a:defRPr>
                <a:solidFill>
                  <a:srgbClr val="121852"/>
                </a:solidFill>
              </a:defRPr>
            </a:lvl4pPr>
            <a:lvl5pPr>
              <a:defRPr>
                <a:solidFill>
                  <a:srgbClr val="121852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164915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3.jpg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POZwbyoePC0" TargetMode="Externa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/>
          <p:nvPr/>
        </p:nvSpPr>
        <p:spPr>
          <a:xfrm>
            <a:off x="741686" y="2440896"/>
            <a:ext cx="9078589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hu-HU" sz="3200" b="1" dirty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Innovatív oktatástechnológiai megoldások az országos </a:t>
            </a:r>
            <a:r>
              <a:rPr lang="hu-HU" sz="3200" b="1" dirty="0" err="1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skill</a:t>
            </a:r>
            <a:r>
              <a:rPr lang="hu-HU" sz="3200" b="1" dirty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projektben</a:t>
            </a:r>
            <a:endParaRPr lang="en-US" sz="3200" b="1" dirty="0">
              <a:solidFill>
                <a:srgbClr val="121D46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>
                <a:latin typeface=""/>
              </a:rPr>
              <a:t>AR és VR rendszerek a PTE ÁOK OKIK-ban</a:t>
            </a:r>
            <a:endParaRPr sz="2400" dirty="0">
              <a:latin typeface=""/>
            </a:endParaRPr>
          </a:p>
        </p:txBody>
      </p:sp>
      <p:sp>
        <p:nvSpPr>
          <p:cNvPr id="90" name="Google Shape;90;p1"/>
          <p:cNvSpPr/>
          <p:nvPr/>
        </p:nvSpPr>
        <p:spPr>
          <a:xfrm>
            <a:off x="741687" y="4199533"/>
            <a:ext cx="7206245" cy="74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Mediterrán </a:t>
            </a:r>
            <a:r>
              <a:rPr lang="hu-HU" sz="1800" dirty="0" err="1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Intenzíves</a:t>
            </a:r>
            <a:r>
              <a:rPr lang="hu-HU" sz="1800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Randevú - előadás</a:t>
            </a:r>
          </a:p>
          <a:p>
            <a:pPr marL="0" marR="0" lvl="0" indent="0" algn="l" rtl="0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i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Dr. Maróti Péter – PTE ÁOK OKIK, igazgatóhelyettes; egyetemi adjunktus</a:t>
            </a:r>
            <a:endParaRPr i="1" dirty="0">
              <a:solidFill>
                <a:srgbClr val="121D4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3">
            <a:alphaModFix/>
          </a:blip>
          <a:srcRect l="33197"/>
          <a:stretch/>
        </p:blipFill>
        <p:spPr>
          <a:xfrm flipH="1">
            <a:off x="7884345" y="345740"/>
            <a:ext cx="4352510" cy="652178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/>
          <p:nvPr/>
        </p:nvSpPr>
        <p:spPr>
          <a:xfrm>
            <a:off x="211007" y="6365689"/>
            <a:ext cx="663882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Pécs</a:t>
            </a:r>
            <a:r>
              <a:rPr lang="en-US" sz="1200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, 202</a:t>
            </a:r>
            <a:r>
              <a:rPr lang="hu-HU" sz="1200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3. szeptember. 30. V.I.B.E PROJECT 2021-1-HU01-KA220-HED-000032251</a:t>
            </a:r>
            <a:endParaRPr sz="1200" dirty="0">
              <a:solidFill>
                <a:srgbClr val="9DA8C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" name="Ábra 1">
            <a:extLst>
              <a:ext uri="{FF2B5EF4-FFF2-40B4-BE49-F238E27FC236}">
                <a16:creationId xmlns:a16="http://schemas.microsoft.com/office/drawing/2014/main" id="{C8BBC2F0-5F53-CA4A-8EE0-B6BB20AA8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6474" y="723123"/>
            <a:ext cx="2245975" cy="724385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C6E7851C-E380-4D8F-C1EB-1B8C641E76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7784" y="78380"/>
            <a:ext cx="2872468" cy="1470968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C226E637-1035-651D-64AC-6817F898BE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937" y="105833"/>
            <a:ext cx="2318622" cy="6619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728986" y="1359488"/>
            <a:ext cx="90785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b="1" dirty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Szakterületek és új funkciók</a:t>
            </a:r>
            <a:endParaRPr lang="en-US" sz="3000" b="1" dirty="0">
              <a:solidFill>
                <a:srgbClr val="121D46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018DE8A-4B5D-4BF1-A663-8E2771A47B02}"/>
              </a:ext>
            </a:extLst>
          </p:cNvPr>
          <p:cNvSpPr/>
          <p:nvPr/>
        </p:nvSpPr>
        <p:spPr>
          <a:xfrm>
            <a:off x="741687" y="2264190"/>
            <a:ext cx="9402368" cy="3293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121D46"/>
              </a:buClr>
              <a:buSzPts val="1600"/>
              <a:buFont typeface="Wingdings" pitchFamily="2" charset="2"/>
              <a:buChar char="Ø"/>
            </a:pPr>
            <a:r>
              <a:rPr lang="hu-HU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Sebészet, ortopédia-traumatológia, ALS/BLS, </a:t>
            </a:r>
            <a:r>
              <a:rPr lang="hu-HU" dirty="0" err="1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aneszteziológia</a:t>
            </a:r>
            <a:r>
              <a:rPr lang="hu-HU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, szülészet-nőgyógyászat , urológia, intervenciós radiológia, alapellátási készségek, katonaorvoslás, gyermekgyógyászat ….. </a:t>
            </a:r>
          </a:p>
          <a:p>
            <a:pPr marL="285750" indent="-285750" algn="just">
              <a:lnSpc>
                <a:spcPct val="150000"/>
              </a:lnSpc>
              <a:buClr>
                <a:srgbClr val="121D46"/>
              </a:buClr>
              <a:buSzPts val="1600"/>
              <a:buFont typeface="Wingdings" pitchFamily="2" charset="2"/>
              <a:buChar char="Ø"/>
            </a:pPr>
            <a:r>
              <a:rPr lang="hu-HU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Fogorvosi készségek </a:t>
            </a:r>
            <a:r>
              <a:rPr lang="hu-HU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oktatása mint új elem</a:t>
            </a:r>
          </a:p>
          <a:p>
            <a:pPr marL="285750" indent="-285750" algn="just">
              <a:lnSpc>
                <a:spcPct val="150000"/>
              </a:lnSpc>
              <a:buClr>
                <a:srgbClr val="121D46"/>
              </a:buClr>
              <a:buSzPts val="1600"/>
              <a:buFont typeface="Wingdings" pitchFamily="2" charset="2"/>
              <a:buChar char="Ø"/>
            </a:pPr>
            <a:r>
              <a:rPr lang="hu-HU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AR és VR tanlabor </a:t>
            </a:r>
          </a:p>
          <a:p>
            <a:pPr marL="285750" indent="-285750" algn="just">
              <a:lnSpc>
                <a:spcPct val="150000"/>
              </a:lnSpc>
              <a:buClr>
                <a:srgbClr val="121D46"/>
              </a:buClr>
              <a:buSzPts val="1600"/>
              <a:buFont typeface="Wingdings" pitchFamily="2" charset="2"/>
              <a:buChar char="Ø"/>
            </a:pPr>
            <a:r>
              <a:rPr lang="hu-HU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Kommunikációs</a:t>
            </a:r>
            <a:r>
              <a:rPr lang="hu-HU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hu-HU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készségek</a:t>
            </a:r>
            <a:r>
              <a:rPr lang="hu-HU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szimulációja</a:t>
            </a:r>
          </a:p>
          <a:p>
            <a:pPr marL="285750" indent="-285750" algn="just">
              <a:lnSpc>
                <a:spcPct val="150000"/>
              </a:lnSpc>
              <a:buClr>
                <a:srgbClr val="121D46"/>
              </a:buClr>
              <a:buSzPts val="1600"/>
              <a:buFont typeface="Wingdings" pitchFamily="2" charset="2"/>
              <a:buChar char="Ø"/>
            </a:pPr>
            <a:r>
              <a:rPr lang="hu-HU" b="1" dirty="0" err="1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Cadaver</a:t>
            </a:r>
            <a:r>
              <a:rPr lang="hu-HU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tanműtő</a:t>
            </a:r>
          </a:p>
          <a:p>
            <a:pPr marL="285750" indent="-285750" algn="just">
              <a:lnSpc>
                <a:spcPct val="150000"/>
              </a:lnSpc>
              <a:buClr>
                <a:srgbClr val="121D46"/>
              </a:buClr>
              <a:buSzPts val="1600"/>
              <a:buFont typeface="Wingdings" pitchFamily="2" charset="2"/>
              <a:buChar char="Ø"/>
            </a:pPr>
            <a:r>
              <a:rPr lang="hu-HU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Szoros együttműködés a PTE ÁOK </a:t>
            </a:r>
            <a:r>
              <a:rPr lang="hu-HU" b="1" dirty="0" err="1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Preklinikai</a:t>
            </a:r>
            <a:r>
              <a:rPr lang="hu-HU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Kutatási Központtal </a:t>
            </a:r>
            <a:r>
              <a:rPr lang="hu-HU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(állatkísérletek, „</a:t>
            </a:r>
            <a:r>
              <a:rPr lang="hu-HU" dirty="0" err="1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live</a:t>
            </a:r>
            <a:r>
              <a:rPr lang="hu-HU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hu-HU" dirty="0" err="1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tissue</a:t>
            </a:r>
            <a:r>
              <a:rPr lang="hu-HU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” kurzusok)</a:t>
            </a:r>
          </a:p>
          <a:p>
            <a:pPr marL="285750" indent="-285750" algn="just">
              <a:lnSpc>
                <a:spcPct val="150000"/>
              </a:lnSpc>
              <a:buClr>
                <a:srgbClr val="121D46"/>
              </a:buClr>
              <a:buSzPts val="1600"/>
              <a:buFont typeface="Wingdings" pitchFamily="2" charset="2"/>
              <a:buChar char="Ø"/>
            </a:pPr>
            <a:r>
              <a:rPr lang="hu-HU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Orvosi</a:t>
            </a:r>
            <a:r>
              <a:rPr lang="hu-HU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hu-HU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szakterülethez</a:t>
            </a:r>
            <a:r>
              <a:rPr lang="hu-HU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köthető </a:t>
            </a:r>
            <a:r>
              <a:rPr lang="hu-HU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innovációs</a:t>
            </a:r>
            <a:r>
              <a:rPr lang="hu-HU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feladatok – egyetemi innovációs ökoszisztémába való beágyazódás</a:t>
            </a:r>
            <a:endParaRPr lang="en-US" dirty="0">
              <a:solidFill>
                <a:srgbClr val="121D4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741686" y="6134877"/>
            <a:ext cx="5354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Orvosi</a:t>
            </a:r>
            <a:r>
              <a:rPr lang="en-US" sz="1200" b="1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Készségfejlesztő</a:t>
            </a:r>
            <a:r>
              <a:rPr lang="en-US" sz="1200" b="1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és</a:t>
            </a:r>
            <a:r>
              <a:rPr lang="en-US" sz="1200" b="1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Innovációs</a:t>
            </a:r>
            <a:r>
              <a:rPr lang="en-US" sz="1200" b="1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Központ</a:t>
            </a:r>
            <a:endParaRPr lang="en-US" sz="1200" b="1" dirty="0">
              <a:solidFill>
                <a:srgbClr val="9DA8C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741686" y="731785"/>
            <a:ext cx="9078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 err="1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Orvosi</a:t>
            </a:r>
            <a:r>
              <a:rPr lang="en-US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1200" b="1" spc="600" dirty="0" err="1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Készségfejlesztő</a:t>
            </a:r>
            <a:r>
              <a:rPr lang="en-US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1200" b="1" spc="600" dirty="0" err="1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és</a:t>
            </a:r>
            <a:r>
              <a:rPr lang="en-US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1200" b="1" spc="600" dirty="0" err="1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Innovációs</a:t>
            </a:r>
            <a:r>
              <a:rPr lang="en-US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1200" b="1" spc="600" dirty="0" err="1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Központ</a:t>
            </a:r>
            <a:endParaRPr lang="en-US" sz="1200" b="1" spc="600" dirty="0">
              <a:solidFill>
                <a:srgbClr val="9DA8C4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1DDBB936-B4B8-FBD4-437F-AF0945805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6589" y="5846667"/>
            <a:ext cx="2007053" cy="102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0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728986" y="1359488"/>
            <a:ext cx="90785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b="1" dirty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Kutatási területek – együttműködésben klinikákkal és más szervezeti egységekkel</a:t>
            </a:r>
            <a:endParaRPr lang="en-US" sz="3000" b="1" dirty="0">
              <a:solidFill>
                <a:srgbClr val="121D46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018DE8A-4B5D-4BF1-A663-8E2771A47B02}"/>
              </a:ext>
            </a:extLst>
          </p:cNvPr>
          <p:cNvSpPr/>
          <p:nvPr/>
        </p:nvSpPr>
        <p:spPr>
          <a:xfrm>
            <a:off x="741687" y="2264190"/>
            <a:ext cx="9402368" cy="2970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121D46"/>
              </a:buClr>
              <a:buSzPts val="1600"/>
              <a:buFont typeface="Wingdings" pitchFamily="2" charset="2"/>
              <a:buChar char="Ø"/>
            </a:pPr>
            <a:r>
              <a:rPr lang="hu-HU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Készségfejlesztés – módszertani aspektusok: online és </a:t>
            </a:r>
            <a:r>
              <a:rPr lang="hu-HU" dirty="0" err="1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distance</a:t>
            </a:r>
            <a:r>
              <a:rPr lang="hu-HU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hu-HU" dirty="0" err="1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learning</a:t>
            </a:r>
            <a:r>
              <a:rPr lang="hu-HU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metódusok a sebészeti oktatásban</a:t>
            </a:r>
          </a:p>
          <a:p>
            <a:pPr marL="285750" indent="-285750" algn="just">
              <a:lnSpc>
                <a:spcPct val="150000"/>
              </a:lnSpc>
              <a:buClr>
                <a:srgbClr val="121D46"/>
              </a:buClr>
              <a:buSzPts val="1600"/>
              <a:buFont typeface="Wingdings" pitchFamily="2" charset="2"/>
              <a:buChar char="Ø"/>
            </a:pPr>
            <a:r>
              <a:rPr lang="hu-HU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3D nyomtatott orvosi eszközök szerepe a képzésben és klinikai ellátásban </a:t>
            </a:r>
          </a:p>
          <a:p>
            <a:pPr marL="285750" indent="-285750" algn="just">
              <a:lnSpc>
                <a:spcPct val="150000"/>
              </a:lnSpc>
              <a:buClr>
                <a:srgbClr val="121D46"/>
              </a:buClr>
              <a:buSzPts val="1600"/>
              <a:buFont typeface="Wingdings" pitchFamily="2" charset="2"/>
              <a:buChar char="Ø"/>
            </a:pPr>
            <a:r>
              <a:rPr lang="hu-HU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Additív gyártástechnológiákban használható polimerek és </a:t>
            </a:r>
            <a:r>
              <a:rPr lang="hu-HU" dirty="0" err="1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kompozitik</a:t>
            </a:r>
            <a:r>
              <a:rPr lang="hu-HU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hu-HU" dirty="0" err="1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sterilizálhatóságának</a:t>
            </a:r>
            <a:r>
              <a:rPr lang="hu-HU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vizsgálata</a:t>
            </a:r>
          </a:p>
          <a:p>
            <a:pPr marL="285750" indent="-285750" algn="just">
              <a:lnSpc>
                <a:spcPct val="150000"/>
              </a:lnSpc>
              <a:buClr>
                <a:srgbClr val="121D46"/>
              </a:buClr>
              <a:buSzPts val="1600"/>
              <a:buFont typeface="Wingdings" pitchFamily="2" charset="2"/>
              <a:buChar char="Ø"/>
            </a:pPr>
            <a:r>
              <a:rPr lang="hu-HU" dirty="0" err="1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Prehospitális</a:t>
            </a:r>
            <a:r>
              <a:rPr lang="hu-HU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ellátás során végzett végtag amputáció objektív jellemzése </a:t>
            </a:r>
          </a:p>
          <a:p>
            <a:pPr marL="285750" indent="-285750" algn="just">
              <a:lnSpc>
                <a:spcPct val="150000"/>
              </a:lnSpc>
              <a:buClr>
                <a:srgbClr val="121D46"/>
              </a:buClr>
              <a:buSzPts val="1600"/>
              <a:buFont typeface="Wingdings" pitchFamily="2" charset="2"/>
              <a:buChar char="Ø"/>
            </a:pPr>
            <a:r>
              <a:rPr lang="hu-HU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VR és AR technológiák az alapvetőn </a:t>
            </a:r>
            <a:r>
              <a:rPr lang="hu-HU" dirty="0" err="1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laparoszkópos</a:t>
            </a:r>
            <a:r>
              <a:rPr lang="hu-HU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 készségek (FLS) oktatásban</a:t>
            </a:r>
          </a:p>
          <a:p>
            <a:pPr marL="285750" indent="-285750" algn="just">
              <a:lnSpc>
                <a:spcPct val="150000"/>
              </a:lnSpc>
              <a:buClr>
                <a:srgbClr val="121D46"/>
              </a:buClr>
              <a:buSzPts val="1600"/>
              <a:buFont typeface="Wingdings" pitchFamily="2" charset="2"/>
              <a:buChar char="Ø"/>
            </a:pPr>
            <a:r>
              <a:rPr lang="hu-HU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Mesterséges intelligencia alkalmazási lehetőségei az orvosképzésben </a:t>
            </a:r>
          </a:p>
          <a:p>
            <a:pPr marL="285750" indent="-285750" algn="just">
              <a:lnSpc>
                <a:spcPct val="150000"/>
              </a:lnSpc>
              <a:buClr>
                <a:srgbClr val="121D46"/>
              </a:buClr>
              <a:buSzPts val="1600"/>
              <a:buFont typeface="Wingdings" pitchFamily="2" charset="2"/>
              <a:buChar char="Ø"/>
            </a:pPr>
            <a:r>
              <a:rPr lang="hu-HU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Szimulátor fejlesztésekben való részvétel</a:t>
            </a:r>
            <a:endParaRPr lang="en-US" dirty="0">
              <a:solidFill>
                <a:srgbClr val="121D4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741686" y="6134877"/>
            <a:ext cx="5354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Orvosi</a:t>
            </a:r>
            <a:r>
              <a:rPr lang="en-US" sz="1200" b="1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Készségfejlesztő</a:t>
            </a:r>
            <a:r>
              <a:rPr lang="en-US" sz="1200" b="1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és</a:t>
            </a:r>
            <a:r>
              <a:rPr lang="en-US" sz="1200" b="1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Innovációs</a:t>
            </a:r>
            <a:r>
              <a:rPr lang="en-US" sz="1200" b="1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Központ</a:t>
            </a:r>
            <a:endParaRPr lang="en-US" sz="1200" b="1" dirty="0">
              <a:solidFill>
                <a:srgbClr val="9DA8C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741686" y="731785"/>
            <a:ext cx="9078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 err="1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Orvosi</a:t>
            </a:r>
            <a:r>
              <a:rPr lang="en-US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1200" b="1" spc="600" dirty="0" err="1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Készségfejlesztő</a:t>
            </a:r>
            <a:r>
              <a:rPr lang="en-US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1200" b="1" spc="600" dirty="0" err="1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és</a:t>
            </a:r>
            <a:r>
              <a:rPr lang="en-US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1200" b="1" spc="600" dirty="0" err="1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Innovációs</a:t>
            </a:r>
            <a:r>
              <a:rPr lang="en-US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1200" b="1" spc="600" dirty="0" err="1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Központ</a:t>
            </a:r>
            <a:endParaRPr lang="en-US" sz="1200" b="1" spc="600" dirty="0">
              <a:solidFill>
                <a:srgbClr val="9DA8C4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794F9C75-B71E-2E65-1554-45781FA29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6589" y="5846667"/>
            <a:ext cx="2007053" cy="102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0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741686" y="6134877"/>
            <a:ext cx="5354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Orvosi</a:t>
            </a:r>
            <a:r>
              <a:rPr lang="en-US" sz="1200" b="1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Készségfejlesztő</a:t>
            </a:r>
            <a:r>
              <a:rPr lang="en-US" sz="1200" b="1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és</a:t>
            </a:r>
            <a:r>
              <a:rPr lang="en-US" sz="1200" b="1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Innovációs</a:t>
            </a:r>
            <a:r>
              <a:rPr lang="en-US" sz="1200" b="1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Központ</a:t>
            </a:r>
            <a:endParaRPr lang="en-US" sz="1200" b="1" dirty="0">
              <a:solidFill>
                <a:srgbClr val="9DA8C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741686" y="731785"/>
            <a:ext cx="9078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 err="1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Orvosi</a:t>
            </a:r>
            <a:r>
              <a:rPr lang="en-US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1200" b="1" spc="600" dirty="0" err="1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Készségfejlesztő</a:t>
            </a:r>
            <a:r>
              <a:rPr lang="en-US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1200" b="1" spc="600" dirty="0" err="1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és</a:t>
            </a:r>
            <a:r>
              <a:rPr lang="en-US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1200" b="1" spc="600" dirty="0" err="1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Innovációs</a:t>
            </a:r>
            <a:r>
              <a:rPr lang="en-US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1200" b="1" spc="600" dirty="0" err="1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Központ</a:t>
            </a:r>
            <a:endParaRPr lang="en-US" sz="1200" b="1" spc="600" dirty="0">
              <a:solidFill>
                <a:srgbClr val="9DA8C4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D672F95A-2A09-49A9-50EB-6C7471AD47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" r="7960" b="2087"/>
          <a:stretch/>
        </p:blipFill>
        <p:spPr>
          <a:xfrm>
            <a:off x="283029" y="1420576"/>
            <a:ext cx="4680857" cy="3869667"/>
          </a:xfrm>
          <a:prstGeom prst="rect">
            <a:avLst/>
          </a:prstGeom>
        </p:spPr>
      </p:pic>
      <p:pic>
        <p:nvPicPr>
          <p:cNvPr id="5" name="Google Shape;321;p28">
            <a:extLst>
              <a:ext uri="{FF2B5EF4-FFF2-40B4-BE49-F238E27FC236}">
                <a16:creationId xmlns:a16="http://schemas.microsoft.com/office/drawing/2014/main" id="{D7D9FD73-C7F3-DCE8-DB37-B20CC3356F1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64990" y="1939143"/>
            <a:ext cx="5632626" cy="3168352"/>
          </a:xfrm>
          <a:prstGeom prst="rect">
            <a:avLst/>
          </a:prstGeom>
          <a:noFill/>
          <a:ln w="952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" name="Google Shape;320;p28">
            <a:extLst>
              <a:ext uri="{FF2B5EF4-FFF2-40B4-BE49-F238E27FC236}">
                <a16:creationId xmlns:a16="http://schemas.microsoft.com/office/drawing/2014/main" id="{EA046087-6090-A96E-C4C6-BE97073E5E2D}"/>
              </a:ext>
            </a:extLst>
          </p:cNvPr>
          <p:cNvSpPr txBox="1"/>
          <p:nvPr/>
        </p:nvSpPr>
        <p:spPr>
          <a:xfrm>
            <a:off x="239875" y="5420172"/>
            <a:ext cx="476716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1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Told </a:t>
            </a:r>
            <a:r>
              <a:rPr lang="hu-HU" sz="11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et</a:t>
            </a:r>
            <a:r>
              <a:rPr lang="hu-HU" sz="11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11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al</a:t>
            </a:r>
            <a:r>
              <a:rPr lang="hu-HU" sz="1100" dirty="0">
                <a:solidFill>
                  <a:schemeClr val="tx1"/>
                </a:solidFill>
              </a:rPr>
              <a:t>.: </a:t>
            </a:r>
            <a:r>
              <a:rPr lang="en-US" sz="1100" dirty="0">
                <a:solidFill>
                  <a:schemeClr val="tx1"/>
                </a:solidFill>
              </a:rPr>
              <a:t>A state-of-the-art guide to the sterilization of thermoplastic polymers and resin materials used in the additive manufacturing of medical devices</a:t>
            </a:r>
            <a:r>
              <a:rPr lang="hu-HU" sz="1100" dirty="0">
                <a:solidFill>
                  <a:schemeClr val="tx1"/>
                </a:solidFill>
              </a:rPr>
              <a:t>; </a:t>
            </a:r>
            <a:r>
              <a:rPr lang="hu-HU" sz="1100" i="1" dirty="0" err="1">
                <a:solidFill>
                  <a:schemeClr val="tx1"/>
                </a:solidFill>
              </a:rPr>
              <a:t>Materials</a:t>
            </a:r>
            <a:r>
              <a:rPr lang="hu-HU" sz="1100" i="1" dirty="0">
                <a:solidFill>
                  <a:schemeClr val="tx1"/>
                </a:solidFill>
              </a:rPr>
              <a:t> &amp; Design, 2022</a:t>
            </a:r>
            <a:endParaRPr lang="hu-HU" sz="1100" i="1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320;p28">
            <a:extLst>
              <a:ext uri="{FF2B5EF4-FFF2-40B4-BE49-F238E27FC236}">
                <a16:creationId xmlns:a16="http://schemas.microsoft.com/office/drawing/2014/main" id="{376A8C12-D62B-E51F-9F50-1ED5F5F515D0}"/>
              </a:ext>
            </a:extLst>
          </p:cNvPr>
          <p:cNvSpPr txBox="1"/>
          <p:nvPr/>
        </p:nvSpPr>
        <p:spPr>
          <a:xfrm>
            <a:off x="6053818" y="5453079"/>
            <a:ext cx="488632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hu-HU" sz="12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Rendeki</a:t>
            </a:r>
            <a:r>
              <a:rPr lang="hu-HU" sz="1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, S. </a:t>
            </a:r>
            <a:r>
              <a:rPr lang="hu-HU" sz="1200" i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et</a:t>
            </a:r>
            <a:r>
              <a:rPr lang="hu-HU" sz="1200" i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1200" i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al</a:t>
            </a:r>
            <a:r>
              <a:rPr lang="hu-HU" sz="1200" i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hu-HU" sz="1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 An </a:t>
            </a:r>
            <a:r>
              <a:rPr lang="hu-HU" sz="12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Overview</a:t>
            </a:r>
            <a:r>
              <a:rPr lang="hu-HU" sz="1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12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on</a:t>
            </a:r>
            <a:r>
              <a:rPr lang="hu-HU" sz="1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12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Personal</a:t>
            </a:r>
            <a:r>
              <a:rPr lang="hu-HU" sz="1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12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Protective</a:t>
            </a:r>
            <a:r>
              <a:rPr lang="hu-HU" sz="1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12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Equipment</a:t>
            </a:r>
            <a:r>
              <a:rPr lang="hu-HU" sz="1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(PPE) </a:t>
            </a:r>
            <a:r>
              <a:rPr lang="hu-HU" sz="12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Fabricated</a:t>
            </a:r>
            <a:r>
              <a:rPr lang="hu-HU" sz="1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12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with</a:t>
            </a:r>
            <a:r>
              <a:rPr lang="hu-HU" sz="1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12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Additive</a:t>
            </a:r>
            <a:r>
              <a:rPr lang="hu-HU" sz="1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12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Manufacturing</a:t>
            </a:r>
            <a:r>
              <a:rPr lang="hu-HU" sz="1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Technologies in </a:t>
            </a:r>
            <a:r>
              <a:rPr lang="hu-HU" sz="12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the</a:t>
            </a:r>
            <a:r>
              <a:rPr lang="hu-HU" sz="1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12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Era</a:t>
            </a:r>
            <a:r>
              <a:rPr lang="hu-HU" sz="1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of COVID-19 </a:t>
            </a:r>
            <a:r>
              <a:rPr lang="hu-HU" sz="1200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Pandemic</a:t>
            </a:r>
            <a:r>
              <a:rPr lang="hu-HU" sz="1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 </a:t>
            </a:r>
            <a:r>
              <a:rPr lang="hu-HU" sz="1200" i="1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Polymers</a:t>
            </a:r>
            <a:r>
              <a:rPr lang="hu-HU" sz="1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hu-HU" sz="12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12,</a:t>
            </a:r>
            <a:r>
              <a:rPr lang="hu-HU" sz="1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 2703 (2020]</a:t>
            </a:r>
            <a:endParaRPr sz="12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D208CA19-DC01-16D1-F4D7-1B2AF0DCEE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6589" y="5846667"/>
            <a:ext cx="2007053" cy="102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57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741686" y="6134877"/>
            <a:ext cx="5354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Orvosi</a:t>
            </a:r>
            <a:r>
              <a:rPr lang="en-US" sz="1200" b="1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Készségfejlesztő</a:t>
            </a:r>
            <a:r>
              <a:rPr lang="en-US" sz="1200" b="1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és</a:t>
            </a:r>
            <a:r>
              <a:rPr lang="en-US" sz="1200" b="1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Innovációs</a:t>
            </a:r>
            <a:r>
              <a:rPr lang="en-US" sz="1200" b="1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Központ</a:t>
            </a:r>
            <a:endParaRPr lang="en-US" sz="1200" b="1" dirty="0">
              <a:solidFill>
                <a:srgbClr val="9DA8C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741686" y="731785"/>
            <a:ext cx="9078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 err="1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Orvosi</a:t>
            </a:r>
            <a:r>
              <a:rPr lang="en-US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1200" b="1" spc="600" dirty="0" err="1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Készségfejlesztő</a:t>
            </a:r>
            <a:r>
              <a:rPr lang="en-US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1200" b="1" spc="600" dirty="0" err="1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és</a:t>
            </a:r>
            <a:r>
              <a:rPr lang="en-US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1200" b="1" spc="600" dirty="0" err="1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Innovációs</a:t>
            </a:r>
            <a:r>
              <a:rPr lang="en-US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1200" b="1" spc="600" dirty="0" err="1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Központ</a:t>
            </a:r>
            <a:endParaRPr lang="en-US" sz="1200" b="1" spc="600" dirty="0">
              <a:solidFill>
                <a:srgbClr val="9DA8C4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475195D6-E241-0A0A-0039-75F81AAB1E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571" y="1765091"/>
            <a:ext cx="3143408" cy="1922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28483C54-4935-3223-4034-3C2B3F921C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271" y="1990346"/>
            <a:ext cx="2437270" cy="16248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0E65565F-9AE8-699D-53E9-C2842B6412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125" y="4380541"/>
            <a:ext cx="3131890" cy="23489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B14C6F91-1EFB-CA95-D59D-5F35E74035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684" y="1750770"/>
            <a:ext cx="2582719" cy="1937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2D77ADF1-6AA3-2FA7-DAC7-0872B9C869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63" y="4557678"/>
            <a:ext cx="4253153" cy="20663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CDB94C9C-4E5B-6178-3845-A7A58041A0F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3" t="7185" r="11675" b="14596"/>
          <a:stretch/>
        </p:blipFill>
        <p:spPr>
          <a:xfrm>
            <a:off x="394781" y="1981957"/>
            <a:ext cx="1887524" cy="1686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17F25B98-2F87-E0EE-2667-9CB7D31977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541" y="4193526"/>
            <a:ext cx="2610420" cy="2590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9462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741686" y="6134877"/>
            <a:ext cx="5354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Orvosi</a:t>
            </a:r>
            <a:r>
              <a:rPr lang="en-US" sz="1200" b="1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Készségfejlesztő</a:t>
            </a:r>
            <a:r>
              <a:rPr lang="en-US" sz="1200" b="1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és</a:t>
            </a:r>
            <a:r>
              <a:rPr lang="en-US" sz="1200" b="1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Innovációs</a:t>
            </a:r>
            <a:r>
              <a:rPr lang="en-US" sz="1200" b="1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Központ</a:t>
            </a:r>
            <a:endParaRPr lang="en-US" sz="1200" b="1" dirty="0">
              <a:solidFill>
                <a:srgbClr val="9DA8C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741686" y="731785"/>
            <a:ext cx="9078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 err="1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Orvosi</a:t>
            </a:r>
            <a:r>
              <a:rPr lang="en-US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1200" b="1" spc="600" dirty="0" err="1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Készségfejlesztő</a:t>
            </a:r>
            <a:r>
              <a:rPr lang="en-US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1200" b="1" spc="600" dirty="0" err="1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és</a:t>
            </a:r>
            <a:r>
              <a:rPr lang="en-US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1200" b="1" spc="600" dirty="0" err="1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Innovációs</a:t>
            </a:r>
            <a:r>
              <a:rPr lang="en-US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1200" b="1" spc="600" dirty="0" err="1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Központ</a:t>
            </a:r>
            <a:endParaRPr lang="en-US" sz="1200" b="1" spc="600" dirty="0">
              <a:solidFill>
                <a:srgbClr val="9DA8C4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5941D49A-C2C7-0FE6-A515-A17C2A2276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185" y="1860506"/>
            <a:ext cx="2631510" cy="4677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5DF1989F-7508-C461-A809-FC4DCE499A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904" y="1870075"/>
            <a:ext cx="2624896" cy="46679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256210FD-9E43-DE7A-FCA1-56E71EC398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13" y="2772420"/>
            <a:ext cx="5184949" cy="2916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4089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6422" y="878112"/>
            <a:ext cx="8542713" cy="2387600"/>
          </a:xfrm>
        </p:spPr>
        <p:txBody>
          <a:bodyPr>
            <a:noAutofit/>
          </a:bodyPr>
          <a:lstStyle/>
          <a:p>
            <a:pPr algn="l"/>
            <a:r>
              <a:rPr lang="hu-HU" sz="4800" dirty="0">
                <a:solidFill>
                  <a:srgbClr val="5B96E0"/>
                </a:solidFill>
                <a:latin typeface="PT Sans Narrow" charset="-52"/>
                <a:ea typeface="PT Sans Narrow" charset="-52"/>
                <a:cs typeface="PT Sans Narrow" charset="-52"/>
              </a:rPr>
              <a:t>CAE </a:t>
            </a:r>
            <a:r>
              <a:rPr lang="hu-HU" sz="4800" dirty="0" err="1">
                <a:solidFill>
                  <a:srgbClr val="5B96E0"/>
                </a:solidFill>
                <a:latin typeface="PT Sans Narrow" charset="-52"/>
                <a:ea typeface="PT Sans Narrow" charset="-52"/>
                <a:cs typeface="PT Sans Narrow" charset="-52"/>
              </a:rPr>
              <a:t>Learning</a:t>
            </a:r>
            <a:r>
              <a:rPr lang="hu-HU" sz="4800" dirty="0">
                <a:solidFill>
                  <a:srgbClr val="5B96E0"/>
                </a:solidFill>
                <a:latin typeface="PT Sans Narrow" charset="-52"/>
                <a:ea typeface="PT Sans Narrow" charset="-52"/>
                <a:cs typeface="PT Sans Narrow" charset="-52"/>
              </a:rPr>
              <a:t> </a:t>
            </a:r>
            <a:r>
              <a:rPr lang="hu-HU" sz="4800" dirty="0" err="1">
                <a:solidFill>
                  <a:srgbClr val="5B96E0"/>
                </a:solidFill>
                <a:latin typeface="PT Sans Narrow" charset="-52"/>
                <a:ea typeface="PT Sans Narrow" charset="-52"/>
                <a:cs typeface="PT Sans Narrow" charset="-52"/>
              </a:rPr>
              <a:t>Space</a:t>
            </a:r>
            <a:r>
              <a:rPr lang="hu-HU" sz="4800" dirty="0">
                <a:solidFill>
                  <a:srgbClr val="5B96E0"/>
                </a:solidFill>
                <a:latin typeface="PT Sans Narrow" charset="-52"/>
                <a:ea typeface="PT Sans Narrow" charset="-52"/>
                <a:cs typeface="PT Sans Narrow" charset="-52"/>
              </a:rPr>
              <a:t> és </a:t>
            </a:r>
            <a:r>
              <a:rPr lang="hu-HU" sz="4800" dirty="0" err="1">
                <a:solidFill>
                  <a:srgbClr val="5B96E0"/>
                </a:solidFill>
                <a:latin typeface="PT Sans Narrow" charset="-52"/>
                <a:ea typeface="PT Sans Narrow" charset="-52"/>
                <a:cs typeface="PT Sans Narrow" charset="-52"/>
              </a:rPr>
              <a:t>Vimedix</a:t>
            </a:r>
            <a:r>
              <a:rPr lang="hu-HU" sz="4800" dirty="0">
                <a:solidFill>
                  <a:srgbClr val="5B96E0"/>
                </a:solidFill>
                <a:latin typeface="PT Sans Narrow" charset="-52"/>
                <a:ea typeface="PT Sans Narrow" charset="-52"/>
                <a:cs typeface="PT Sans Narrow" charset="-52"/>
              </a:rPr>
              <a:t> kiegészítések a </a:t>
            </a:r>
            <a:r>
              <a:rPr lang="hu-HU" sz="4800" dirty="0" err="1">
                <a:solidFill>
                  <a:srgbClr val="5B96E0"/>
                </a:solidFill>
                <a:latin typeface="PT Sans Narrow" charset="-52"/>
                <a:ea typeface="PT Sans Narrow" charset="-52"/>
                <a:cs typeface="PT Sans Narrow" charset="-52"/>
              </a:rPr>
              <a:t>Skills</a:t>
            </a:r>
            <a:r>
              <a:rPr lang="hu-HU" sz="4800" dirty="0">
                <a:solidFill>
                  <a:srgbClr val="5B96E0"/>
                </a:solidFill>
                <a:latin typeface="PT Sans Narrow" charset="-52"/>
                <a:ea typeface="PT Sans Narrow" charset="-52"/>
                <a:cs typeface="PT Sans Narrow" charset="-52"/>
              </a:rPr>
              <a:t> Projektben</a:t>
            </a:r>
            <a:endParaRPr lang="en-US" sz="4800" b="1" dirty="0">
              <a:solidFill>
                <a:srgbClr val="5B96E0"/>
              </a:solidFill>
              <a:latin typeface="PT Sans Narrow" charset="-52"/>
              <a:ea typeface="PT Sans Narrow" charset="-52"/>
              <a:cs typeface="PT Sans Narrow" charset="-5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5256" y="3393694"/>
            <a:ext cx="8311896" cy="1655762"/>
          </a:xfrm>
        </p:spPr>
        <p:txBody>
          <a:bodyPr>
            <a:normAutofit fontScale="85000" lnSpcReduction="10000"/>
          </a:bodyPr>
          <a:lstStyle/>
          <a:p>
            <a:pPr algn="l">
              <a:lnSpc>
                <a:spcPct val="150000"/>
              </a:lnSpc>
              <a:spcAft>
                <a:spcPts val="1000"/>
              </a:spcAft>
            </a:pPr>
            <a:r>
              <a:rPr lang="hu-HU" sz="1800" b="1" dirty="0">
                <a:solidFill>
                  <a:srgbClr val="333333"/>
                </a:solidFill>
                <a:latin typeface="PT Sans" charset="-52"/>
                <a:ea typeface="PT Sans" charset="-52"/>
                <a:cs typeface="PT Sans" charset="-52"/>
              </a:rPr>
              <a:t>„Innovatív, 3D-s tartalomgyártást és minőségbiztosítást támogató szoftveres és hardveres elemek meglévő CAE </a:t>
            </a:r>
            <a:r>
              <a:rPr lang="hu-HU" sz="1800" b="1" dirty="0" err="1">
                <a:solidFill>
                  <a:srgbClr val="333333"/>
                </a:solidFill>
                <a:latin typeface="PT Sans" charset="-52"/>
                <a:ea typeface="PT Sans" charset="-52"/>
                <a:cs typeface="PT Sans" charset="-52"/>
              </a:rPr>
              <a:t>LearningSpace</a:t>
            </a:r>
            <a:r>
              <a:rPr lang="hu-HU" sz="1800" b="1" dirty="0">
                <a:solidFill>
                  <a:srgbClr val="333333"/>
                </a:solidFill>
                <a:latin typeface="PT Sans" charset="-52"/>
                <a:ea typeface="PT Sans" charset="-52"/>
                <a:cs typeface="PT Sans" charset="-52"/>
              </a:rPr>
              <a:t> rendszer kiegészítéseként, /valamint kiterjesztett valóság (AR/MR) eszközbővítés CAE </a:t>
            </a:r>
            <a:r>
              <a:rPr lang="hu-HU" sz="1800" b="1" dirty="0" err="1">
                <a:solidFill>
                  <a:srgbClr val="333333"/>
                </a:solidFill>
                <a:latin typeface="PT Sans" charset="-52"/>
                <a:ea typeface="PT Sans" charset="-52"/>
                <a:cs typeface="PT Sans" charset="-52"/>
              </a:rPr>
              <a:t>Vimedix</a:t>
            </a:r>
            <a:r>
              <a:rPr lang="hu-HU" sz="1800" b="1" dirty="0">
                <a:solidFill>
                  <a:srgbClr val="333333"/>
                </a:solidFill>
                <a:latin typeface="PT Sans" charset="-52"/>
                <a:ea typeface="PT Sans" charset="-52"/>
                <a:cs typeface="PT Sans" charset="-52"/>
              </a:rPr>
              <a:t> rendszerhez és kiterjesztett valóság megjelenítő szoftver patológiás és fiziológiás állapotokat bemutató AR tartalmakkal”</a:t>
            </a:r>
          </a:p>
          <a:p>
            <a:pPr algn="l">
              <a:lnSpc>
                <a:spcPct val="150000"/>
              </a:lnSpc>
              <a:spcAft>
                <a:spcPts val="1000"/>
              </a:spcAft>
            </a:pPr>
            <a:endParaRPr lang="en-US" sz="1800" b="1" dirty="0">
              <a:solidFill>
                <a:srgbClr val="333333"/>
              </a:solidFill>
              <a:latin typeface="PT Sans" charset="-52"/>
              <a:ea typeface="PT Sans" charset="-52"/>
              <a:cs typeface="PT Sans" charset="-5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632" y="1239550"/>
            <a:ext cx="3045368" cy="4378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882" y="2071912"/>
            <a:ext cx="316540" cy="31654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4" y="6013487"/>
            <a:ext cx="2761136" cy="73362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799" y="5796817"/>
            <a:ext cx="1617785" cy="1061183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0D703B2F-ADEA-1B96-2A2D-646F31EDCF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9584" y="5796816"/>
            <a:ext cx="1944968" cy="99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61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345" y="365125"/>
            <a:ext cx="10515600" cy="844839"/>
          </a:xfrm>
        </p:spPr>
        <p:txBody>
          <a:bodyPr>
            <a:normAutofit/>
          </a:bodyPr>
          <a:lstStyle/>
          <a:p>
            <a:r>
              <a:rPr lang="hu-HU" sz="5000" dirty="0">
                <a:solidFill>
                  <a:schemeClr val="bg1"/>
                </a:solidFill>
                <a:latin typeface="PT Sans Narrow" charset="-52"/>
                <a:ea typeface="PT Sans Narrow" charset="-52"/>
                <a:cs typeface="PT Sans Narrow" charset="-52"/>
              </a:rPr>
              <a:t> </a:t>
            </a:r>
            <a:endParaRPr lang="en-US" sz="5000" dirty="0">
              <a:solidFill>
                <a:schemeClr val="bg1"/>
              </a:solidFill>
              <a:latin typeface="PT Sans Narrow" charset="-52"/>
              <a:ea typeface="PT Sans Narrow" charset="-52"/>
              <a:cs typeface="PT Sans Narrow" charset="-5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6471" y="1835264"/>
            <a:ext cx="10501744" cy="261969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u-HU" sz="2000" b="1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Master – Slave relation in VR</a:t>
            </a:r>
            <a:r>
              <a:rPr lang="hu-HU" sz="2000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:  </a:t>
            </a:r>
            <a:r>
              <a:rPr lang="hu-HU" sz="2000" dirty="0" err="1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model</a:t>
            </a:r>
            <a:r>
              <a:rPr lang="hu-HU" sz="2000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 </a:t>
            </a:r>
            <a:r>
              <a:rPr lang="hu-HU" sz="2000" dirty="0" err="1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for</a:t>
            </a:r>
            <a:r>
              <a:rPr lang="hu-HU" sz="2000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 </a:t>
            </a:r>
            <a:r>
              <a:rPr lang="hu-HU" sz="2000" dirty="0" err="1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assymetric</a:t>
            </a:r>
            <a:r>
              <a:rPr lang="hu-HU" sz="2000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 </a:t>
            </a:r>
            <a:r>
              <a:rPr lang="hu-HU" sz="2000" dirty="0" err="1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communication</a:t>
            </a:r>
            <a:r>
              <a:rPr lang="hu-HU" sz="2000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/</a:t>
            </a:r>
            <a:r>
              <a:rPr lang="hu-HU" sz="2000" dirty="0" err="1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control</a:t>
            </a:r>
            <a:r>
              <a:rPr lang="hu-HU" sz="2000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 – a </a:t>
            </a:r>
            <a:r>
              <a:rPr lang="hu-HU" sz="2000" dirty="0" err="1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device</a:t>
            </a:r>
            <a:r>
              <a:rPr lang="hu-HU" sz="2000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/</a:t>
            </a:r>
            <a:r>
              <a:rPr lang="hu-HU" sz="2000" dirty="0" err="1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process</a:t>
            </a:r>
            <a:r>
              <a:rPr lang="hu-HU" sz="2000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 („</a:t>
            </a:r>
            <a:r>
              <a:rPr lang="hu-HU" sz="2000" dirty="0" err="1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master</a:t>
            </a:r>
            <a:r>
              <a:rPr lang="hu-HU" sz="2000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”) </a:t>
            </a:r>
            <a:r>
              <a:rPr lang="hu-HU" sz="2000" dirty="0" err="1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controls</a:t>
            </a:r>
            <a:r>
              <a:rPr lang="hu-HU" sz="2000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 </a:t>
            </a:r>
            <a:r>
              <a:rPr lang="hu-HU" sz="2000" dirty="0" err="1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at</a:t>
            </a:r>
            <a:r>
              <a:rPr lang="hu-HU" sz="2000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 </a:t>
            </a:r>
            <a:r>
              <a:rPr lang="hu-HU" sz="2000" dirty="0" err="1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least</a:t>
            </a:r>
            <a:r>
              <a:rPr lang="hu-HU" sz="2000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 </a:t>
            </a:r>
            <a:r>
              <a:rPr lang="hu-HU" sz="2000" dirty="0" err="1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one</a:t>
            </a:r>
            <a:r>
              <a:rPr lang="hu-HU" sz="2000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 </a:t>
            </a:r>
            <a:r>
              <a:rPr lang="hu-HU" sz="2000" dirty="0" err="1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or</a:t>
            </a:r>
            <a:r>
              <a:rPr lang="hu-HU" sz="2000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 more </a:t>
            </a:r>
            <a:r>
              <a:rPr lang="hu-HU" sz="2000" dirty="0" err="1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other</a:t>
            </a:r>
            <a:r>
              <a:rPr lang="hu-HU" sz="2000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 </a:t>
            </a:r>
            <a:r>
              <a:rPr lang="hu-HU" sz="2000" dirty="0" err="1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devices</a:t>
            </a:r>
            <a:r>
              <a:rPr lang="hu-HU" sz="2000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/</a:t>
            </a:r>
            <a:r>
              <a:rPr lang="hu-HU" sz="2000" dirty="0" err="1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processes</a:t>
            </a:r>
            <a:r>
              <a:rPr lang="hu-HU" sz="2000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 („</a:t>
            </a:r>
            <a:r>
              <a:rPr lang="hu-HU" sz="2000" dirty="0" err="1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slave</a:t>
            </a:r>
            <a:r>
              <a:rPr lang="hu-HU" sz="2000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”)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2000" b="1" dirty="0" err="1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Augmented</a:t>
            </a:r>
            <a:r>
              <a:rPr lang="hu-HU" sz="2000" b="1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 </a:t>
            </a:r>
            <a:r>
              <a:rPr lang="hu-HU" sz="2000" b="1" dirty="0" err="1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Reality</a:t>
            </a:r>
            <a:r>
              <a:rPr lang="hu-HU" sz="2000" b="1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u-HU" sz="2000" b="1" dirty="0" err="1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Extended</a:t>
            </a:r>
            <a:r>
              <a:rPr lang="hu-HU" sz="2000" b="1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 </a:t>
            </a:r>
            <a:r>
              <a:rPr lang="hu-HU" sz="2000" b="1" dirty="0" err="1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Reality</a:t>
            </a:r>
            <a:r>
              <a:rPr lang="hu-HU" sz="2000" b="1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 </a:t>
            </a:r>
            <a:endParaRPr lang="en-US" sz="2000" b="1" dirty="0">
              <a:solidFill>
                <a:schemeClr val="bg1"/>
              </a:solidFill>
              <a:latin typeface="PT Sans" charset="-52"/>
              <a:ea typeface="PT Sans" charset="-52"/>
              <a:cs typeface="PT Sans" charset="-5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4345" y="960868"/>
            <a:ext cx="10515600" cy="844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30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PT Sans Narrow" charset="-52"/>
              <a:ea typeface="PT Sans Narrow" charset="-52"/>
              <a:cs typeface="PT Sans Narrow" charset="-52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36A92B2-DCE9-47E7-B20E-8D44F8550B21}"/>
              </a:ext>
            </a:extLst>
          </p:cNvPr>
          <p:cNvSpPr txBox="1">
            <a:spLocks/>
          </p:cNvSpPr>
          <p:nvPr/>
        </p:nvSpPr>
        <p:spPr>
          <a:xfrm>
            <a:off x="976745" y="517525"/>
            <a:ext cx="10515600" cy="844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5000" dirty="0" err="1">
                <a:solidFill>
                  <a:schemeClr val="bg1"/>
                </a:solidFill>
                <a:latin typeface="PT Sans Narrow" charset="-52"/>
                <a:ea typeface="PT Sans Narrow" charset="-52"/>
                <a:cs typeface="PT Sans Narrow" charset="-52"/>
              </a:rPr>
              <a:t>Definitions</a:t>
            </a:r>
            <a:r>
              <a:rPr lang="hu-HU" sz="5000" dirty="0">
                <a:solidFill>
                  <a:schemeClr val="bg1"/>
                </a:solidFill>
                <a:latin typeface="PT Sans Narrow" charset="-52"/>
                <a:ea typeface="PT Sans Narrow" charset="-52"/>
                <a:cs typeface="PT Sans Narrow" charset="-52"/>
              </a:rPr>
              <a:t> IV. </a:t>
            </a:r>
            <a:endParaRPr lang="en-US" sz="5000" dirty="0">
              <a:solidFill>
                <a:schemeClr val="bg1"/>
              </a:solidFill>
              <a:latin typeface="PT Sans Narrow" charset="-52"/>
              <a:ea typeface="PT Sans Narrow" charset="-52"/>
              <a:cs typeface="PT Sans Narrow" charset="-52"/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3EA7937E-1D29-42D4-A1AA-048823B15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53" y="29547"/>
            <a:ext cx="11847593" cy="6664271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43388202-D350-4FBD-87F6-08EDD0F951BD}"/>
              </a:ext>
            </a:extLst>
          </p:cNvPr>
          <p:cNvSpPr txBox="1"/>
          <p:nvPr/>
        </p:nvSpPr>
        <p:spPr>
          <a:xfrm>
            <a:off x="5314529" y="6639213"/>
            <a:ext cx="96321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b="1" i="0" dirty="0">
                <a:solidFill>
                  <a:srgbClr val="121212"/>
                </a:solidFill>
                <a:effectLst/>
                <a:latin typeface="Oxygen" panose="020B0604020202020204" pitchFamily="2" charset="-18"/>
              </a:rPr>
              <a:t> extremetech.com and https://medicalfuturist.com/augmented-reality-in-healthcare-will-be-revolutionary/</a:t>
            </a:r>
            <a:endParaRPr lang="hu-HU" sz="1100" b="1" dirty="0"/>
          </a:p>
        </p:txBody>
      </p:sp>
    </p:spTree>
    <p:extLst>
      <p:ext uri="{BB962C8B-B14F-4D97-AF65-F5344CB8AC3E}">
        <p14:creationId xmlns:p14="http://schemas.microsoft.com/office/powerpoint/2010/main" val="1776821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90427" y="-150291"/>
            <a:ext cx="10515600" cy="1325563"/>
          </a:xfrm>
        </p:spPr>
        <p:txBody>
          <a:bodyPr/>
          <a:lstStyle/>
          <a:p>
            <a:r>
              <a:rPr lang="hu-HU" dirty="0"/>
              <a:t>Virtuális valóság alapú megoldások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16" y="976974"/>
            <a:ext cx="4949687" cy="27883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53" y="3829342"/>
            <a:ext cx="4946450" cy="28624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880" y="971067"/>
            <a:ext cx="5095710" cy="28001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788" y="3829342"/>
            <a:ext cx="5071802" cy="28624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366CFE30-8493-DF00-E2A7-90506BFDF9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9038" y="-42225"/>
            <a:ext cx="1782535" cy="91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36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Kiterjeszett</a:t>
            </a:r>
            <a:r>
              <a:rPr lang="hu-HU" dirty="0"/>
              <a:t> valóság alapú megoldások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7" y="2188660"/>
            <a:ext cx="5466790" cy="3079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234" y="2188660"/>
            <a:ext cx="5466791" cy="30796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CD46AC74-2AB1-89BB-2309-476DE95F0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7746" y="-43865"/>
            <a:ext cx="2007053" cy="102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633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9" t="273" r="15217" b="-273"/>
          <a:stretch/>
        </p:blipFill>
        <p:spPr>
          <a:xfrm>
            <a:off x="7288823" y="0"/>
            <a:ext cx="490317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345" y="136664"/>
            <a:ext cx="8494222" cy="844839"/>
          </a:xfrm>
        </p:spPr>
        <p:txBody>
          <a:bodyPr>
            <a:normAutofit/>
          </a:bodyPr>
          <a:lstStyle/>
          <a:p>
            <a:r>
              <a:rPr lang="hu-HU" sz="3600" b="1" dirty="0">
                <a:solidFill>
                  <a:srgbClr val="333333"/>
                </a:solidFill>
                <a:latin typeface="PT Sans Narrow" charset="-52"/>
                <a:ea typeface="PT Sans Narrow" charset="-52"/>
                <a:cs typeface="PT Sans Narrow" charset="-52"/>
              </a:rPr>
              <a:t>Virtuális valóság alapú szimulátorok</a:t>
            </a:r>
            <a:endParaRPr lang="en-US" sz="3600" b="1" dirty="0">
              <a:solidFill>
                <a:srgbClr val="333333"/>
              </a:solidFill>
              <a:latin typeface="PT Sans Narrow" charset="-52"/>
              <a:ea typeface="PT Sans Narrow" charset="-52"/>
              <a:cs typeface="PT Sans Narrow" charset="-5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31667" y="888075"/>
            <a:ext cx="10515600" cy="844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 spc="300" dirty="0">
              <a:solidFill>
                <a:srgbClr val="5B96E0"/>
              </a:solidFill>
              <a:latin typeface="PT Sans Narrow" charset="-52"/>
              <a:ea typeface="PT Sans Narrow" charset="-52"/>
              <a:cs typeface="PT Sans Narrow" charset="-52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54032" y="2136368"/>
            <a:ext cx="10034847" cy="4023967"/>
          </a:xfrm>
        </p:spPr>
        <p:txBody>
          <a:bodyPr>
            <a:normAutofit/>
          </a:bodyPr>
          <a:lstStyle/>
          <a:p>
            <a:r>
              <a:rPr lang="hu-HU" sz="2400" b="1" dirty="0" err="1"/>
              <a:t>LapVR</a:t>
            </a:r>
            <a:r>
              <a:rPr lang="hu-HU" sz="2400" dirty="0"/>
              <a:t>: </a:t>
            </a:r>
            <a:r>
              <a:rPr lang="hu-HU" sz="2400" dirty="0" err="1"/>
              <a:t>force</a:t>
            </a:r>
            <a:r>
              <a:rPr lang="hu-HU" sz="2400" dirty="0"/>
              <a:t> </a:t>
            </a:r>
            <a:r>
              <a:rPr lang="hu-HU" sz="2400" dirty="0" err="1"/>
              <a:t>feedbackes</a:t>
            </a:r>
            <a:r>
              <a:rPr lang="hu-HU" sz="2400" dirty="0"/>
              <a:t> </a:t>
            </a:r>
            <a:r>
              <a:rPr lang="hu-HU" sz="2400" dirty="0" err="1"/>
              <a:t>laparoszkópia</a:t>
            </a:r>
            <a:r>
              <a:rPr lang="hu-HU" sz="2400" dirty="0"/>
              <a:t> szimulátor</a:t>
            </a:r>
          </a:p>
          <a:p>
            <a:r>
              <a:rPr lang="hu-HU" sz="2400" b="1" dirty="0" err="1"/>
              <a:t>EndoVR</a:t>
            </a:r>
            <a:r>
              <a:rPr lang="hu-HU" sz="2400" b="1" dirty="0"/>
              <a:t>: </a:t>
            </a:r>
            <a:r>
              <a:rPr lang="hu-HU" sz="2400" dirty="0"/>
              <a:t>gasztroszkópos és bronchoszkópos szimulátor</a:t>
            </a:r>
          </a:p>
          <a:p>
            <a:r>
              <a:rPr lang="hu-HU" sz="2400" b="1" dirty="0" err="1"/>
              <a:t>Vimedix</a:t>
            </a:r>
            <a:r>
              <a:rPr lang="hu-HU" sz="2400" dirty="0"/>
              <a:t>: komplett UH szimulációs berendezés</a:t>
            </a:r>
          </a:p>
          <a:p>
            <a:r>
              <a:rPr lang="hu-HU" sz="2400" b="1" dirty="0" err="1"/>
              <a:t>Mentice</a:t>
            </a:r>
            <a:r>
              <a:rPr lang="hu-HU" sz="2400" b="1" dirty="0"/>
              <a:t>: </a:t>
            </a:r>
            <a:r>
              <a:rPr lang="hu-HU" sz="2400" dirty="0"/>
              <a:t>intervenciós radiológiai szimulátor</a:t>
            </a:r>
            <a:endParaRPr lang="en-GB" sz="24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502" y="4402567"/>
            <a:ext cx="3242625" cy="21612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22" y="4397433"/>
            <a:ext cx="3250328" cy="21663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803" y="888075"/>
            <a:ext cx="3640601" cy="5471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43405496-5F4C-DC7E-037D-E226DC95EF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0331" y="-73036"/>
            <a:ext cx="2007053" cy="102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55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/>
          <p:nvPr/>
        </p:nvSpPr>
        <p:spPr>
          <a:xfrm>
            <a:off x="728986" y="2967335"/>
            <a:ext cx="907858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54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Történeti áttekintés</a:t>
            </a:r>
            <a:endParaRPr sz="5400" b="1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 r="70737"/>
          <a:stretch/>
        </p:blipFill>
        <p:spPr>
          <a:xfrm>
            <a:off x="8305799" y="0"/>
            <a:ext cx="3886201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9" t="273" r="15217" b="-273"/>
          <a:stretch/>
        </p:blipFill>
        <p:spPr>
          <a:xfrm>
            <a:off x="7288823" y="0"/>
            <a:ext cx="490317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14" y="43837"/>
            <a:ext cx="10515600" cy="844839"/>
          </a:xfrm>
        </p:spPr>
        <p:txBody>
          <a:bodyPr>
            <a:normAutofit/>
          </a:bodyPr>
          <a:lstStyle/>
          <a:p>
            <a:r>
              <a:rPr lang="hu-HU" sz="4000" dirty="0">
                <a:solidFill>
                  <a:srgbClr val="333333"/>
                </a:solidFill>
                <a:latin typeface="PT Sans Narrow" charset="-52"/>
                <a:ea typeface="PT Sans Narrow" charset="-52"/>
                <a:cs typeface="PT Sans Narrow" charset="-52"/>
              </a:rPr>
              <a:t>SECTRA virtuális boncasztal</a:t>
            </a:r>
            <a:endParaRPr lang="en-US" sz="4000" dirty="0">
              <a:solidFill>
                <a:srgbClr val="333333"/>
              </a:solidFill>
              <a:latin typeface="PT Sans Narrow" charset="-52"/>
              <a:ea typeface="PT Sans Narrow" charset="-52"/>
              <a:cs typeface="PT Sans Narrow" charset="-5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90351" y="810240"/>
            <a:ext cx="10515600" cy="844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400" b="1" spc="300" dirty="0">
                <a:solidFill>
                  <a:srgbClr val="5B96E0"/>
                </a:solidFill>
                <a:latin typeface="PT Sans Narrow" charset="-52"/>
                <a:ea typeface="PT Sans Narrow" charset="-52"/>
                <a:cs typeface="PT Sans Narrow" charset="-52"/>
              </a:rPr>
              <a:t>„Óriás Tablet”</a:t>
            </a:r>
            <a:endParaRPr lang="en-US" sz="2400" b="1" spc="300" dirty="0">
              <a:solidFill>
                <a:srgbClr val="5B96E0"/>
              </a:solidFill>
              <a:latin typeface="PT Sans Narrow" charset="-52"/>
              <a:ea typeface="PT Sans Narrow" charset="-52"/>
              <a:cs typeface="PT Sans Narrow" charset="-52"/>
            </a:endParaRPr>
          </a:p>
        </p:txBody>
      </p:sp>
      <p:pic>
        <p:nvPicPr>
          <p:cNvPr id="3" name="Tartalom helye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489" y="2421484"/>
            <a:ext cx="4847511" cy="273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4" y="6013487"/>
            <a:ext cx="2761136" cy="73362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799" y="5796817"/>
            <a:ext cx="1617785" cy="1061183"/>
          </a:xfrm>
          <a:prstGeom prst="rect">
            <a:avLst/>
          </a:prstGeom>
        </p:spPr>
      </p:pic>
      <p:pic>
        <p:nvPicPr>
          <p:cNvPr id="9" name="POZwbyoePC0"/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771173" y="2051685"/>
            <a:ext cx="5295518" cy="2978729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681FDD3E-035C-4FA3-AD33-AC38426EC5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5506" y="5874204"/>
            <a:ext cx="1921131" cy="98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441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C8A5D37-D295-4763-BB74-48FCCC48C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200" b="1" dirty="0">
                <a:solidFill>
                  <a:srgbClr val="333333"/>
                </a:solidFill>
                <a:latin typeface="PT Sans" charset="-52"/>
                <a:ea typeface="PT Sans" charset="-52"/>
                <a:cs typeface="PT Sans" charset="-52"/>
              </a:rPr>
              <a:t>I. Innovatív, 3D-s tartalomgyártást és minőségbiztosítást támogató szoftveres és hardveres elemek meglévő CAE </a:t>
            </a:r>
            <a:r>
              <a:rPr lang="hu-HU" sz="3200" b="1" dirty="0" err="1">
                <a:solidFill>
                  <a:srgbClr val="333333"/>
                </a:solidFill>
                <a:latin typeface="PT Sans" charset="-52"/>
                <a:ea typeface="PT Sans" charset="-52"/>
                <a:cs typeface="PT Sans" charset="-52"/>
              </a:rPr>
              <a:t>LearningSpace</a:t>
            </a:r>
            <a:r>
              <a:rPr lang="hu-HU" sz="3200" b="1" dirty="0">
                <a:solidFill>
                  <a:srgbClr val="333333"/>
                </a:solidFill>
                <a:latin typeface="PT Sans" charset="-52"/>
                <a:ea typeface="PT Sans" charset="-52"/>
                <a:cs typeface="PT Sans" charset="-52"/>
              </a:rPr>
              <a:t> rendszer kiegészítéseként</a:t>
            </a:r>
            <a:endParaRPr lang="hu-HU" sz="32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0A16E61-1445-44D3-BAA3-0D0AD3646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u="sng" dirty="0"/>
              <a:t>Szoftveres kiegészítő modul</a:t>
            </a:r>
          </a:p>
          <a:p>
            <a:r>
              <a:rPr lang="hu-HU" dirty="0"/>
              <a:t>Szerverpark bővítés</a:t>
            </a:r>
          </a:p>
          <a:p>
            <a:r>
              <a:rPr lang="hu-HU" dirty="0"/>
              <a:t>3D pointer és „mini-PC” (SBC)</a:t>
            </a:r>
          </a:p>
          <a:p>
            <a:r>
              <a:rPr lang="hu-HU" dirty="0"/>
              <a:t>3D kamera, tartók</a:t>
            </a:r>
          </a:p>
          <a:p>
            <a:r>
              <a:rPr lang="hu-HU" dirty="0"/>
              <a:t>VR szemüvegek</a:t>
            </a:r>
          </a:p>
          <a:p>
            <a:r>
              <a:rPr lang="hu-HU" b="1" dirty="0"/>
              <a:t>Példa-tananyagok, tartalmak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CF1DDB66-A0A7-4ED4-8C58-2DA83A5A0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447" y="5073286"/>
            <a:ext cx="2524448" cy="174128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BA49365F-75BA-489D-ABD3-E91316B97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7681" y="2261128"/>
            <a:ext cx="3002202" cy="16887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7D9973D3-E816-462D-8E6A-A099C4613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052" y="5073286"/>
            <a:ext cx="2792765" cy="157093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071F2423-FA89-496E-B553-D2B016595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9174" y="2491898"/>
            <a:ext cx="2729287" cy="15369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AD112D28-E743-4AD5-829B-51D9558B42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7585" y="4880729"/>
            <a:ext cx="3002201" cy="16887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1797EFFC-1175-80DD-5148-8F10BE7D1D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7385" y="1373042"/>
            <a:ext cx="2007053" cy="102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144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9" t="273" r="15217" b="-273"/>
          <a:stretch/>
        </p:blipFill>
        <p:spPr>
          <a:xfrm>
            <a:off x="7288823" y="0"/>
            <a:ext cx="490317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053" y="202298"/>
            <a:ext cx="10515600" cy="844839"/>
          </a:xfrm>
        </p:spPr>
        <p:txBody>
          <a:bodyPr>
            <a:normAutofit/>
          </a:bodyPr>
          <a:lstStyle/>
          <a:p>
            <a:r>
              <a:rPr lang="hu-HU" sz="5000" dirty="0">
                <a:solidFill>
                  <a:srgbClr val="333333"/>
                </a:solidFill>
                <a:latin typeface="PT Sans Narrow" charset="-52"/>
                <a:ea typeface="PT Sans Narrow" charset="-52"/>
                <a:cs typeface="PT Sans Narrow" charset="-52"/>
              </a:rPr>
              <a:t>A rendszer főbb funkciói</a:t>
            </a:r>
            <a:endParaRPr lang="en-US" sz="5000" dirty="0">
              <a:solidFill>
                <a:srgbClr val="333333"/>
              </a:solidFill>
              <a:latin typeface="PT Sans Narrow" charset="-52"/>
              <a:ea typeface="PT Sans Narrow" charset="-52"/>
              <a:cs typeface="PT Sans Narrow" charset="-5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523" y="2207491"/>
            <a:ext cx="7086600" cy="4202101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00000"/>
              </a:lnSpc>
              <a:spcAft>
                <a:spcPts val="1000"/>
              </a:spcAft>
              <a:buClr>
                <a:srgbClr val="5B96E0"/>
              </a:buClr>
              <a:buSzPct val="60000"/>
              <a:buFont typeface="Wingdings" charset="2"/>
              <a:buChar char="§"/>
            </a:pPr>
            <a:r>
              <a:rPr lang="hu-HU" dirty="0">
                <a:solidFill>
                  <a:srgbClr val="333333"/>
                </a:solidFill>
                <a:latin typeface="PT Sans" charset="-52"/>
                <a:ea typeface="PT Sans" charset="-52"/>
                <a:cs typeface="PT Sans" charset="-52"/>
              </a:rPr>
              <a:t>3D és 2D videórögzítés, lejátszás</a:t>
            </a:r>
            <a:endParaRPr lang="en-US" dirty="0">
              <a:solidFill>
                <a:srgbClr val="333333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B96E0"/>
              </a:buClr>
              <a:buSzPct val="60000"/>
              <a:buFont typeface="Wingdings" charset="2"/>
              <a:buChar char="§"/>
            </a:pPr>
            <a:r>
              <a:rPr lang="hu-HU" dirty="0">
                <a:solidFill>
                  <a:srgbClr val="333333"/>
                </a:solidFill>
                <a:latin typeface="PT Sans" charset="-52"/>
                <a:ea typeface="PT Sans" charset="-52"/>
                <a:cs typeface="PT Sans" charset="-52"/>
              </a:rPr>
              <a:t>Klinikai körülmények között is használható </a:t>
            </a: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B96E0"/>
              </a:buClr>
              <a:buSzPct val="60000"/>
              <a:buFont typeface="Wingdings" charset="2"/>
              <a:buChar char="§"/>
            </a:pPr>
            <a:r>
              <a:rPr lang="hu-HU" dirty="0">
                <a:solidFill>
                  <a:srgbClr val="333333"/>
                </a:solidFill>
                <a:latin typeface="PT Sans" charset="-52"/>
                <a:ea typeface="PT Sans" charset="-52"/>
                <a:cs typeface="PT Sans" charset="-52"/>
              </a:rPr>
              <a:t>Felhasználóbarát – egyszerűen kezelhető</a:t>
            </a:r>
            <a:endParaRPr lang="en-US" dirty="0">
              <a:solidFill>
                <a:srgbClr val="333333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B96E0"/>
              </a:buClr>
              <a:buSzPct val="60000"/>
              <a:buFont typeface="Wingdings" charset="2"/>
              <a:buChar char="§"/>
            </a:pPr>
            <a:r>
              <a:rPr lang="hu-HU" dirty="0">
                <a:solidFill>
                  <a:srgbClr val="333333"/>
                </a:solidFill>
                <a:latin typeface="PT Sans" charset="-52"/>
                <a:ea typeface="PT Sans" charset="-52"/>
                <a:cs typeface="PT Sans" charset="-52"/>
              </a:rPr>
              <a:t>Élő, online </a:t>
            </a:r>
            <a:r>
              <a:rPr lang="hu-HU" dirty="0" err="1">
                <a:solidFill>
                  <a:srgbClr val="333333"/>
                </a:solidFill>
                <a:latin typeface="PT Sans" charset="-52"/>
                <a:ea typeface="PT Sans" charset="-52"/>
                <a:cs typeface="PT Sans" charset="-52"/>
              </a:rPr>
              <a:t>stream</a:t>
            </a:r>
            <a:r>
              <a:rPr lang="hu-HU" dirty="0">
                <a:solidFill>
                  <a:srgbClr val="333333"/>
                </a:solidFill>
                <a:latin typeface="PT Sans" charset="-52"/>
                <a:ea typeface="PT Sans" charset="-52"/>
                <a:cs typeface="PT Sans" charset="-52"/>
              </a:rPr>
              <a:t> funkció</a:t>
            </a:r>
            <a:endParaRPr lang="en-US" dirty="0">
              <a:solidFill>
                <a:srgbClr val="333333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B96E0"/>
              </a:buClr>
              <a:buSzPct val="60000"/>
              <a:buFont typeface="Wingdings" charset="2"/>
              <a:buChar char="§"/>
            </a:pPr>
            <a:r>
              <a:rPr lang="hu-HU" dirty="0">
                <a:solidFill>
                  <a:srgbClr val="333333"/>
                </a:solidFill>
                <a:latin typeface="PT Sans" charset="-52"/>
                <a:ea typeface="PT Sans" charset="-52"/>
                <a:cs typeface="PT Sans" charset="-52"/>
              </a:rPr>
              <a:t>Tananyagszerkesztés – videóvágás, jelölés, interaktív tananyagok feltöltése, DCM és 3D modellek</a:t>
            </a:r>
            <a:endParaRPr lang="en-US" dirty="0">
              <a:solidFill>
                <a:srgbClr val="333333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B96E0"/>
              </a:buClr>
              <a:buSzPct val="60000"/>
              <a:buFont typeface="Wingdings" charset="2"/>
              <a:buChar char="§"/>
            </a:pPr>
            <a:r>
              <a:rPr lang="hu-HU" dirty="0">
                <a:solidFill>
                  <a:srgbClr val="333333"/>
                </a:solidFill>
                <a:latin typeface="PT Sans" charset="-52"/>
                <a:ea typeface="PT Sans" charset="-52"/>
                <a:cs typeface="PT Sans" charset="-52"/>
              </a:rPr>
              <a:t>Moduláris hardver- és szoftvercsomag</a:t>
            </a: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B96E0"/>
              </a:buClr>
              <a:buSzPct val="60000"/>
              <a:buFont typeface="Wingdings" charset="2"/>
              <a:buChar char="§"/>
            </a:pPr>
            <a:r>
              <a:rPr lang="hu-HU" dirty="0">
                <a:solidFill>
                  <a:srgbClr val="333333"/>
                </a:solidFill>
                <a:latin typeface="PT Sans" charset="-52"/>
                <a:ea typeface="PT Sans" charset="-52"/>
                <a:cs typeface="PT Sans" charset="-52"/>
              </a:rPr>
              <a:t>AR és VR modellek megjelenítése </a:t>
            </a: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B96E0"/>
              </a:buClr>
              <a:buSzPct val="60000"/>
              <a:buFont typeface="Wingdings" charset="2"/>
              <a:buChar char="§"/>
            </a:pPr>
            <a:r>
              <a:rPr lang="hu-HU" dirty="0">
                <a:solidFill>
                  <a:srgbClr val="333333"/>
                </a:solidFill>
                <a:latin typeface="PT Sans" charset="-52"/>
                <a:ea typeface="PT Sans" charset="-52"/>
                <a:cs typeface="PT Sans" charset="-52"/>
              </a:rPr>
              <a:t>Tartalmakkal együtt! (példák, „</a:t>
            </a:r>
            <a:r>
              <a:rPr lang="hu-HU" dirty="0" err="1">
                <a:solidFill>
                  <a:srgbClr val="333333"/>
                </a:solidFill>
                <a:latin typeface="PT Sans" charset="-52"/>
                <a:ea typeface="PT Sans" charset="-52"/>
                <a:cs typeface="PT Sans" charset="-52"/>
              </a:rPr>
              <a:t>tutorialok</a:t>
            </a:r>
            <a:r>
              <a:rPr lang="hu-HU" dirty="0">
                <a:solidFill>
                  <a:srgbClr val="333333"/>
                </a:solidFill>
                <a:latin typeface="PT Sans" charset="-52"/>
                <a:ea typeface="PT Sans" charset="-52"/>
                <a:cs typeface="PT Sans" charset="-52"/>
              </a:rPr>
              <a:t>”)</a:t>
            </a:r>
            <a:endParaRPr lang="en-US" dirty="0">
              <a:solidFill>
                <a:srgbClr val="333333"/>
              </a:solidFill>
              <a:latin typeface="PT Sans" charset="-52"/>
              <a:ea typeface="PT Sans" charset="-52"/>
              <a:cs typeface="PT Sans" charset="-5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4345" y="960868"/>
            <a:ext cx="10515600" cy="844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400" b="1" spc="300" dirty="0">
                <a:solidFill>
                  <a:srgbClr val="5B96E0"/>
                </a:solidFill>
                <a:latin typeface="PT Sans Narrow" charset="-52"/>
                <a:ea typeface="PT Sans Narrow" charset="-52"/>
                <a:cs typeface="PT Sans Narrow" charset="-52"/>
              </a:rPr>
              <a:t>Tananyag lejátszás és szerkesztés</a:t>
            </a:r>
            <a:endParaRPr lang="en-US" sz="2400" b="1" spc="300" dirty="0">
              <a:solidFill>
                <a:srgbClr val="5B96E0"/>
              </a:solidFill>
              <a:latin typeface="PT Sans Narrow" charset="-52"/>
              <a:ea typeface="PT Sans Narrow" charset="-52"/>
              <a:cs typeface="PT Sans Narrow" charset="-52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278" y="2071861"/>
            <a:ext cx="4504266" cy="3002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AB6CA962-272D-A8AC-145C-95E9D676A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4947" y="19341"/>
            <a:ext cx="2007053" cy="102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51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9838F3-E4B4-4DFC-9650-4FB7C8557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200" b="1" dirty="0">
                <a:solidFill>
                  <a:srgbClr val="333333"/>
                </a:solidFill>
                <a:latin typeface="PT Sans" charset="-52"/>
                <a:ea typeface="PT Sans" charset="-52"/>
                <a:cs typeface="PT Sans" charset="-52"/>
              </a:rPr>
              <a:t>II. CAE </a:t>
            </a:r>
            <a:r>
              <a:rPr lang="hu-HU" sz="3200" b="1" dirty="0" err="1">
                <a:solidFill>
                  <a:srgbClr val="333333"/>
                </a:solidFill>
                <a:latin typeface="PT Sans" charset="-52"/>
                <a:ea typeface="PT Sans" charset="-52"/>
                <a:cs typeface="PT Sans" charset="-52"/>
              </a:rPr>
              <a:t>Vimedix</a:t>
            </a:r>
            <a:r>
              <a:rPr lang="hu-HU" sz="3200" b="1" dirty="0">
                <a:solidFill>
                  <a:srgbClr val="333333"/>
                </a:solidFill>
                <a:latin typeface="PT Sans" charset="-52"/>
                <a:ea typeface="PT Sans" charset="-52"/>
                <a:cs typeface="PT Sans" charset="-52"/>
              </a:rPr>
              <a:t> rendszerhez és kiterjesztett valóság megjelenítő szoftver patológiás és fiziológiás állapotokat bemutató AR tartalmakkal</a:t>
            </a:r>
            <a:endParaRPr lang="hu-HU" sz="3200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67A591A-D347-483E-AB78-CAE7B94D38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Meglévő szimulátorhoz</a:t>
            </a:r>
          </a:p>
          <a:p>
            <a:r>
              <a:rPr lang="hu-HU" dirty="0"/>
              <a:t>MS </a:t>
            </a:r>
            <a:r>
              <a:rPr lang="hu-HU" dirty="0" err="1"/>
              <a:t>Hololens</a:t>
            </a:r>
            <a:r>
              <a:rPr lang="hu-HU" dirty="0"/>
              <a:t> – „MR” szemüveg</a:t>
            </a:r>
          </a:p>
          <a:p>
            <a:r>
              <a:rPr lang="hu-HU" dirty="0"/>
              <a:t>Általános 3D modell megjelenítő – tartalom bővíthető</a:t>
            </a:r>
          </a:p>
          <a:p>
            <a:r>
              <a:rPr lang="hu-HU" dirty="0"/>
              <a:t>Több mint 30 statikus és dinamikus modell, példaként</a:t>
            </a:r>
          </a:p>
          <a:p>
            <a:r>
              <a:rPr lang="hu-HU" dirty="0"/>
              <a:t>Laptopok, az oktatás támogatására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F16F8C7-26B4-B43E-A782-5FFB075EC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6589" y="5846667"/>
            <a:ext cx="2007053" cy="102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38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9" t="273" r="15217" b="-273"/>
          <a:stretch/>
        </p:blipFill>
        <p:spPr>
          <a:xfrm>
            <a:off x="7288823" y="0"/>
            <a:ext cx="490317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053" y="202298"/>
            <a:ext cx="10515600" cy="844839"/>
          </a:xfrm>
        </p:spPr>
        <p:txBody>
          <a:bodyPr>
            <a:normAutofit/>
          </a:bodyPr>
          <a:lstStyle/>
          <a:p>
            <a:r>
              <a:rPr lang="hu-HU" sz="5000" dirty="0">
                <a:solidFill>
                  <a:srgbClr val="333333"/>
                </a:solidFill>
                <a:latin typeface="PT Sans Narrow" charset="-52"/>
                <a:ea typeface="PT Sans Narrow" charset="-52"/>
                <a:cs typeface="PT Sans Narrow" charset="-52"/>
              </a:rPr>
              <a:t>A rendszer főbb funkciói</a:t>
            </a:r>
            <a:endParaRPr lang="en-US" sz="5000" dirty="0">
              <a:solidFill>
                <a:srgbClr val="333333"/>
              </a:solidFill>
              <a:latin typeface="PT Sans Narrow" charset="-52"/>
              <a:ea typeface="PT Sans Narrow" charset="-52"/>
              <a:cs typeface="PT Sans Narrow" charset="-52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523" y="2207491"/>
            <a:ext cx="7086600" cy="420210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  <a:spcAft>
                <a:spcPts val="1000"/>
              </a:spcAft>
              <a:buClr>
                <a:srgbClr val="5B96E0"/>
              </a:buClr>
              <a:buSzPct val="60000"/>
              <a:buFont typeface="Wingdings" charset="2"/>
              <a:buChar char="§"/>
            </a:pPr>
            <a:r>
              <a:rPr lang="hu-HU" dirty="0">
                <a:solidFill>
                  <a:srgbClr val="333333"/>
                </a:solidFill>
                <a:latin typeface="PT Sans" charset="-52"/>
                <a:ea typeface="PT Sans" charset="-52"/>
                <a:cs typeface="PT Sans" charset="-52"/>
              </a:rPr>
              <a:t>3D modellek valós fizikai térben történő megjelenítése</a:t>
            </a:r>
            <a:endParaRPr lang="en-US" dirty="0">
              <a:solidFill>
                <a:srgbClr val="333333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B96E0"/>
              </a:buClr>
              <a:buSzPct val="60000"/>
              <a:buFont typeface="Wingdings" charset="2"/>
              <a:buChar char="§"/>
            </a:pPr>
            <a:r>
              <a:rPr lang="hu-HU" dirty="0">
                <a:solidFill>
                  <a:srgbClr val="333333"/>
                </a:solidFill>
                <a:latin typeface="PT Sans" charset="-52"/>
                <a:ea typeface="PT Sans" charset="-52"/>
                <a:cs typeface="PT Sans" charset="-52"/>
              </a:rPr>
              <a:t>Oktató-hallgató viszony </a:t>
            </a: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B96E0"/>
              </a:buClr>
              <a:buSzPct val="60000"/>
              <a:buFont typeface="Wingdings" charset="2"/>
              <a:buChar char="§"/>
            </a:pPr>
            <a:r>
              <a:rPr lang="hu-HU" dirty="0">
                <a:solidFill>
                  <a:srgbClr val="333333"/>
                </a:solidFill>
                <a:latin typeface="PT Sans" charset="-52"/>
                <a:ea typeface="PT Sans" charset="-52"/>
                <a:cs typeface="PT Sans" charset="-52"/>
              </a:rPr>
              <a:t>Annotáció lehetősége (jelölés)</a:t>
            </a:r>
            <a:endParaRPr lang="en-US" dirty="0">
              <a:solidFill>
                <a:srgbClr val="333333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B96E0"/>
              </a:buClr>
              <a:buSzPct val="60000"/>
              <a:buFont typeface="Wingdings" charset="2"/>
              <a:buChar char="§"/>
            </a:pPr>
            <a:r>
              <a:rPr lang="hu-HU" dirty="0">
                <a:solidFill>
                  <a:srgbClr val="333333"/>
                </a:solidFill>
                <a:latin typeface="PT Sans" charset="-52"/>
                <a:ea typeface="PT Sans" charset="-52"/>
                <a:cs typeface="PT Sans" charset="-52"/>
              </a:rPr>
              <a:t>Szabvány 3D modellekkel használható</a:t>
            </a:r>
            <a:endParaRPr lang="en-US" dirty="0">
              <a:solidFill>
                <a:srgbClr val="333333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B96E0"/>
              </a:buClr>
              <a:buSzPct val="60000"/>
              <a:buFont typeface="Wingdings" charset="2"/>
              <a:buChar char="§"/>
            </a:pPr>
            <a:r>
              <a:rPr lang="hu-HU" dirty="0">
                <a:solidFill>
                  <a:srgbClr val="333333"/>
                </a:solidFill>
                <a:latin typeface="PT Sans" charset="-52"/>
                <a:ea typeface="PT Sans" charset="-52"/>
                <a:cs typeface="PT Sans" charset="-52"/>
              </a:rPr>
              <a:t>Oktatási tartalmakkal kiegészíthető (pl.: hang, kép, videó)</a:t>
            </a:r>
            <a:endParaRPr lang="en-US" dirty="0">
              <a:solidFill>
                <a:srgbClr val="333333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>
              <a:lnSpc>
                <a:spcPct val="100000"/>
              </a:lnSpc>
              <a:spcAft>
                <a:spcPts val="1000"/>
              </a:spcAft>
              <a:buClr>
                <a:srgbClr val="5B96E0"/>
              </a:buClr>
              <a:buSzPct val="60000"/>
              <a:buFont typeface="Wingdings" charset="2"/>
              <a:buChar char="§"/>
            </a:pPr>
            <a:r>
              <a:rPr lang="hu-HU" dirty="0">
                <a:solidFill>
                  <a:srgbClr val="333333"/>
                </a:solidFill>
                <a:latin typeface="PT Sans" charset="-52"/>
                <a:ea typeface="PT Sans" charset="-52"/>
                <a:cs typeface="PT Sans" charset="-52"/>
              </a:rPr>
              <a:t>Tartalmakkal együtt! </a:t>
            </a:r>
            <a:endParaRPr lang="en-US" dirty="0">
              <a:solidFill>
                <a:srgbClr val="333333"/>
              </a:solidFill>
              <a:latin typeface="PT Sans" charset="-52"/>
              <a:ea typeface="PT Sans" charset="-52"/>
              <a:cs typeface="PT Sans" charset="-52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4345" y="960868"/>
            <a:ext cx="10515600" cy="844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2400" b="1" spc="300" dirty="0">
                <a:solidFill>
                  <a:srgbClr val="5B96E0"/>
                </a:solidFill>
                <a:latin typeface="PT Sans Narrow" charset="-52"/>
                <a:ea typeface="PT Sans Narrow" charset="-52"/>
                <a:cs typeface="PT Sans Narrow" charset="-52"/>
              </a:rPr>
              <a:t>3D megjelenítés, vizualizáció</a:t>
            </a:r>
            <a:endParaRPr lang="en-US" sz="2400" b="1" spc="300" dirty="0">
              <a:solidFill>
                <a:srgbClr val="5B96E0"/>
              </a:solidFill>
              <a:latin typeface="PT Sans Narrow" charset="-52"/>
              <a:ea typeface="PT Sans Narrow" charset="-52"/>
              <a:cs typeface="PT Sans Narrow" charset="-52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120785D1-9022-431C-AD5A-EB97B802E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447" y="2194193"/>
            <a:ext cx="4372247" cy="289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61018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2986196" y="3105834"/>
            <a:ext cx="9078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3600" b="1" dirty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Köszönjük a megtisztelő figyelmet!</a:t>
            </a:r>
          </a:p>
          <a:p>
            <a:pPr algn="ctr"/>
            <a:r>
              <a:rPr lang="hu-HU" sz="1800" dirty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V.I.B.E PROJECT</a:t>
            </a:r>
            <a:br>
              <a:rPr lang="hu-HU" sz="1800" dirty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</a:br>
            <a:r>
              <a:rPr lang="hu-HU" sz="1800" dirty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2021-1-HU01-KA220-HED-000032251 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DFE691C7-FCD3-4C19-99DC-29B99C87DE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2" r="55677"/>
          <a:stretch/>
        </p:blipFill>
        <p:spPr>
          <a:xfrm flipH="1">
            <a:off x="-2" y="0"/>
            <a:ext cx="3555999" cy="6858000"/>
          </a:xfrm>
          <a:prstGeom prst="rect">
            <a:avLst/>
          </a:prstGeom>
        </p:spPr>
      </p:pic>
      <p:pic>
        <p:nvPicPr>
          <p:cNvPr id="8" name="Ábra 7">
            <a:extLst>
              <a:ext uri="{FF2B5EF4-FFF2-40B4-BE49-F238E27FC236}">
                <a16:creationId xmlns:a16="http://schemas.microsoft.com/office/drawing/2014/main" id="{EF5BF752-2D90-4E10-9E3F-28DF7668D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41111" y="723123"/>
            <a:ext cx="2245975" cy="724385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5C7E6401-B98C-C423-D174-3AB66D6C25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6589" y="5846667"/>
            <a:ext cx="2007053" cy="1027796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A4196C13-B006-8097-6AAB-E9D22F558B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645" y="5914723"/>
            <a:ext cx="2318622" cy="66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6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728986" y="1359488"/>
            <a:ext cx="90785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b="1" dirty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A kezdetek - 2012</a:t>
            </a:r>
            <a:endParaRPr lang="en-US" sz="3000" b="1" dirty="0">
              <a:solidFill>
                <a:srgbClr val="121D46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018DE8A-4B5D-4BF1-A663-8E2771A47B02}"/>
              </a:ext>
            </a:extLst>
          </p:cNvPr>
          <p:cNvSpPr/>
          <p:nvPr/>
        </p:nvSpPr>
        <p:spPr>
          <a:xfrm>
            <a:off x="741687" y="2264190"/>
            <a:ext cx="9402368" cy="2462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121D46"/>
              </a:buClr>
              <a:buSzPts val="1600"/>
            </a:pPr>
            <a:r>
              <a:rPr lang="hu-HU" sz="1600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PTE ÁOK Hallgatói Önkormányzat felmérése – negatív visszajelzések a gyakorlati képzés minőségéről</a:t>
            </a:r>
            <a:endParaRPr lang="en-US" sz="1600" dirty="0">
              <a:solidFill>
                <a:srgbClr val="121D4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just">
              <a:lnSpc>
                <a:spcPct val="150000"/>
              </a:lnSpc>
              <a:buClr>
                <a:srgbClr val="121D46"/>
              </a:buClr>
              <a:buSzPts val="1600"/>
            </a:pPr>
            <a:endParaRPr lang="en-US" sz="1600" dirty="0">
              <a:solidFill>
                <a:srgbClr val="121D4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85750" indent="-285750" algn="just">
              <a:lnSpc>
                <a:spcPct val="150000"/>
              </a:lnSpc>
              <a:buClr>
                <a:srgbClr val="121D46"/>
              </a:buClr>
              <a:buSzPts val="1600"/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Nagyon kevés hozzáférhető eszköz, szimulátor</a:t>
            </a:r>
            <a:endParaRPr lang="en-US" dirty="0">
              <a:solidFill>
                <a:srgbClr val="121D4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85750" indent="-285750" algn="just">
              <a:lnSpc>
                <a:spcPct val="150000"/>
              </a:lnSpc>
              <a:buClr>
                <a:srgbClr val="121D46"/>
              </a:buClr>
              <a:buSzPts val="1600"/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Instruktorok – kevesen, nem szervezett</a:t>
            </a:r>
            <a:endParaRPr lang="hu-HU" dirty="0">
              <a:solidFill>
                <a:srgbClr val="121D4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85750" indent="-285750" algn="just">
              <a:lnSpc>
                <a:spcPct val="150000"/>
              </a:lnSpc>
              <a:buClr>
                <a:srgbClr val="121D46"/>
              </a:buClr>
              <a:buSzPts val="1600"/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Oktatási koncepció hiánya</a:t>
            </a:r>
            <a:endParaRPr lang="en-US" b="1" dirty="0">
              <a:solidFill>
                <a:srgbClr val="121D4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85750" indent="-285750" algn="just">
              <a:lnSpc>
                <a:spcPct val="150000"/>
              </a:lnSpc>
              <a:buClr>
                <a:srgbClr val="121D46"/>
              </a:buClr>
              <a:buSzPts val="1600"/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Infrastruktúra hiánya</a:t>
            </a:r>
            <a:endParaRPr lang="en-US" dirty="0">
              <a:solidFill>
                <a:srgbClr val="121D4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741686" y="6134877"/>
            <a:ext cx="5354314" cy="36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Orvosi</a:t>
            </a:r>
            <a:r>
              <a:rPr lang="en-US" sz="1200" b="1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Készségfejlesztő</a:t>
            </a:r>
            <a:r>
              <a:rPr lang="en-US" sz="1200" b="1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és</a:t>
            </a:r>
            <a:r>
              <a:rPr lang="en-US" sz="1200" b="1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Innovációs</a:t>
            </a:r>
            <a:r>
              <a:rPr lang="en-US" sz="1200" b="1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Központ</a:t>
            </a:r>
            <a:endParaRPr lang="en-US" sz="1200" b="1" dirty="0">
              <a:solidFill>
                <a:srgbClr val="9DA8C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741686" y="731785"/>
            <a:ext cx="9078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Történeti áttekintés</a:t>
            </a:r>
            <a:endParaRPr lang="en-US" sz="1200" b="1" spc="600" dirty="0">
              <a:solidFill>
                <a:srgbClr val="9DA8C4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B065F38-C7CA-3C76-569A-44DAE71931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1267180"/>
              </p:ext>
            </p:extLst>
          </p:nvPr>
        </p:nvGraphicFramePr>
        <p:xfrm>
          <a:off x="6096000" y="2951616"/>
          <a:ext cx="5589302" cy="2352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zövegdoboz 2">
            <a:extLst>
              <a:ext uri="{FF2B5EF4-FFF2-40B4-BE49-F238E27FC236}">
                <a16:creationId xmlns:a16="http://schemas.microsoft.com/office/drawing/2014/main" id="{9746A17B-0420-4A26-B78C-B93EAF278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8129" y="5417321"/>
            <a:ext cx="4263027" cy="46512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hu-HU" sz="1100" b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PTE ÁOK HÖK által készített, hallgatói elégedettséget vizsgáló kérdőív 6. sz. kérdése – 2012 – n=647 kérdőív</a:t>
            </a:r>
            <a:endParaRPr lang="hu-HU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934C4777-DDF4-F175-2129-35A4B9848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6589" y="5846667"/>
            <a:ext cx="2007053" cy="102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63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728986" y="1359488"/>
            <a:ext cx="90785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b="1" dirty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A megoldás – szimulációs oktatási képzés </a:t>
            </a:r>
            <a:endParaRPr lang="en-US" sz="3000" b="1" dirty="0">
              <a:solidFill>
                <a:srgbClr val="121D46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018DE8A-4B5D-4BF1-A663-8E2771A47B02}"/>
              </a:ext>
            </a:extLst>
          </p:cNvPr>
          <p:cNvSpPr/>
          <p:nvPr/>
        </p:nvSpPr>
        <p:spPr>
          <a:xfrm>
            <a:off x="741687" y="2264190"/>
            <a:ext cx="9402368" cy="3473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121D46"/>
              </a:buClr>
              <a:buSzPts val="1600"/>
            </a:pPr>
            <a:r>
              <a:rPr lang="en-US" sz="1600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Skill-Lab </a:t>
            </a:r>
            <a:r>
              <a:rPr lang="en-US" sz="1600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Wingdings" pitchFamily="2" charset="2"/>
              </a:rPr>
              <a:t> </a:t>
            </a:r>
            <a:r>
              <a:rPr lang="hu-HU" sz="1600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Wingdings" pitchFamily="2" charset="2"/>
              </a:rPr>
              <a:t>Hiányzó láncszem az elméleti és gyakorlati oktatás között – „híd” </a:t>
            </a:r>
            <a:endParaRPr lang="en-US" sz="1600" dirty="0">
              <a:solidFill>
                <a:srgbClr val="121D46"/>
              </a:solidFill>
              <a:latin typeface="Poppins"/>
              <a:ea typeface="Poppins"/>
              <a:cs typeface="Poppins"/>
              <a:sym typeface="Wingdings" pitchFamily="2" charset="2"/>
            </a:endParaRPr>
          </a:p>
          <a:p>
            <a:pPr>
              <a:lnSpc>
                <a:spcPct val="150000"/>
              </a:lnSpc>
              <a:buClr>
                <a:srgbClr val="121D46"/>
              </a:buClr>
              <a:buSzPts val="1600"/>
            </a:pPr>
            <a:endParaRPr lang="hu-HU" dirty="0">
              <a:solidFill>
                <a:srgbClr val="121D46"/>
              </a:solidFill>
              <a:latin typeface="Poppins"/>
              <a:ea typeface="Poppins"/>
              <a:cs typeface="Poppins"/>
              <a:sym typeface="Wingdings" pitchFamily="2" charset="2"/>
            </a:endParaRPr>
          </a:p>
          <a:p>
            <a:pPr>
              <a:lnSpc>
                <a:spcPct val="150000"/>
              </a:lnSpc>
              <a:buClr>
                <a:srgbClr val="121D46"/>
              </a:buClr>
              <a:buSzPts val="1600"/>
            </a:pPr>
            <a:r>
              <a:rPr lang="hu-HU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Wingdings" pitchFamily="2" charset="2"/>
              </a:rPr>
              <a:t>	PTE OFA </a:t>
            </a:r>
            <a:r>
              <a:rPr lang="hu-HU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Wingdings" pitchFamily="2" charset="2"/>
              </a:rPr>
              <a:t>– Oktatásfejlesztési Alap és PTE ÁOK saját támogatása: </a:t>
            </a:r>
            <a:r>
              <a:rPr lang="hu-HU" dirty="0" err="1">
                <a:solidFill>
                  <a:srgbClr val="121D46"/>
                </a:solidFill>
                <a:latin typeface="Poppins"/>
                <a:ea typeface="Poppins"/>
                <a:cs typeface="Poppins"/>
                <a:sym typeface="Wingdings" pitchFamily="2" charset="2"/>
              </a:rPr>
              <a:t>Skills</a:t>
            </a:r>
            <a:r>
              <a:rPr lang="hu-HU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Wingdings" pitchFamily="2" charset="2"/>
              </a:rPr>
              <a:t> Labor alapjai</a:t>
            </a:r>
          </a:p>
          <a:p>
            <a:pPr>
              <a:lnSpc>
                <a:spcPct val="150000"/>
              </a:lnSpc>
              <a:buClr>
                <a:srgbClr val="121D46"/>
              </a:buClr>
              <a:buSzPts val="1600"/>
            </a:pPr>
            <a:endParaRPr lang="en-US" dirty="0">
              <a:solidFill>
                <a:srgbClr val="121D46"/>
              </a:solidFill>
              <a:latin typeface="Poppins"/>
              <a:ea typeface="Poppins"/>
              <a:cs typeface="Poppins"/>
              <a:sym typeface="Wingdings" pitchFamily="2" charset="2"/>
            </a:endParaRPr>
          </a:p>
          <a:p>
            <a:pPr>
              <a:lnSpc>
                <a:spcPct val="150000"/>
              </a:lnSpc>
              <a:buClr>
                <a:srgbClr val="121D46"/>
              </a:buClr>
              <a:buSzPts val="1600"/>
            </a:pPr>
            <a:r>
              <a:rPr lang="hu-HU" sz="1600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Wingdings" pitchFamily="2" charset="2"/>
              </a:rPr>
              <a:t>PTE ÁOK Szimulációs Oktatási Központ – 2015-2022</a:t>
            </a:r>
            <a:endParaRPr lang="en-US" sz="1600" b="1" dirty="0">
              <a:solidFill>
                <a:srgbClr val="121D46"/>
              </a:solidFill>
              <a:latin typeface="Poppins"/>
              <a:ea typeface="Poppins"/>
              <a:cs typeface="Poppins"/>
              <a:sym typeface="Wingdings" pitchFamily="2" charset="2"/>
            </a:endParaRPr>
          </a:p>
          <a:p>
            <a:pPr>
              <a:lnSpc>
                <a:spcPct val="150000"/>
              </a:lnSpc>
              <a:buClr>
                <a:srgbClr val="121D46"/>
              </a:buClr>
              <a:buSzPts val="1600"/>
            </a:pPr>
            <a:endParaRPr lang="en-US" sz="1600" b="1" dirty="0">
              <a:solidFill>
                <a:srgbClr val="121D46"/>
              </a:solidFill>
              <a:latin typeface="Poppins"/>
              <a:ea typeface="Poppins"/>
              <a:cs typeface="Poppins"/>
              <a:sym typeface="Wingdings" pitchFamily="2" charset="2"/>
            </a:endParaRPr>
          </a:p>
          <a:p>
            <a:pPr lvl="1">
              <a:lnSpc>
                <a:spcPct val="150000"/>
              </a:lnSpc>
              <a:buClr>
                <a:srgbClr val="121D46"/>
              </a:buClr>
              <a:buSzPts val="1600"/>
            </a:pPr>
            <a:r>
              <a:rPr lang="hu-HU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	</a:t>
            </a:r>
            <a:r>
              <a:rPr lang="en-US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EFOP-4.2.1-16</a:t>
            </a:r>
            <a:r>
              <a:rPr lang="en-US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hu-HU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Infrastruktúra fejlesztés a felsőoktatásban c. pályázat</a:t>
            </a:r>
            <a:endParaRPr lang="en-US" dirty="0">
              <a:solidFill>
                <a:srgbClr val="121D4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lvl="1">
              <a:lnSpc>
                <a:spcPct val="150000"/>
              </a:lnSpc>
              <a:buClr>
                <a:srgbClr val="121D46"/>
              </a:buClr>
              <a:buSzPts val="1600"/>
            </a:pPr>
            <a:r>
              <a:rPr lang="hu-HU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	</a:t>
            </a:r>
            <a:r>
              <a:rPr lang="en-US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EFOP-4.2.2-16</a:t>
            </a:r>
            <a:r>
              <a:rPr lang="en-US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hu-HU" dirty="0" err="1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Skill</a:t>
            </a:r>
            <a:r>
              <a:rPr lang="hu-HU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Laborok fejlesztése</a:t>
            </a:r>
          </a:p>
          <a:p>
            <a:pPr lvl="1">
              <a:lnSpc>
                <a:spcPct val="150000"/>
              </a:lnSpc>
              <a:buClr>
                <a:srgbClr val="121D46"/>
              </a:buClr>
              <a:buSzPts val="1600"/>
            </a:pPr>
            <a:endParaRPr lang="en-US" dirty="0">
              <a:solidFill>
                <a:srgbClr val="121D4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>
              <a:lnSpc>
                <a:spcPct val="150000"/>
              </a:lnSpc>
              <a:buClr>
                <a:srgbClr val="121D46"/>
              </a:buClr>
              <a:buSzPts val="1600"/>
            </a:pPr>
            <a:r>
              <a:rPr lang="hu-HU" sz="1600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PTE ÁOK Orvosi Készségfejlesztő és Innovációs Központ – 2022-től</a:t>
            </a:r>
            <a:endParaRPr lang="en-US" sz="1600" b="1" dirty="0">
              <a:solidFill>
                <a:srgbClr val="121D4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741686" y="6134877"/>
            <a:ext cx="5354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Orvosi</a:t>
            </a:r>
            <a:r>
              <a:rPr lang="en-US" sz="1200" b="1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Készségfejlesztő</a:t>
            </a:r>
            <a:r>
              <a:rPr lang="en-US" sz="1200" b="1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és</a:t>
            </a:r>
            <a:r>
              <a:rPr lang="en-US" sz="1200" b="1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Innovációs</a:t>
            </a:r>
            <a:r>
              <a:rPr lang="en-US" sz="1200" b="1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Központ</a:t>
            </a:r>
            <a:endParaRPr lang="en-US" sz="1200" b="1" dirty="0">
              <a:solidFill>
                <a:srgbClr val="9DA8C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741686" y="731785"/>
            <a:ext cx="9078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Történeti áttekintés</a:t>
            </a:r>
            <a:endParaRPr lang="en-US" sz="1200" b="1" spc="600" dirty="0">
              <a:solidFill>
                <a:srgbClr val="9DA8C4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19AF0A05-9C4D-0F26-361B-7F2A20A58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6589" y="5846667"/>
            <a:ext cx="2007053" cy="102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5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0215206E-3E12-E178-FB2C-483327116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434" y="243221"/>
            <a:ext cx="5266279" cy="2988261"/>
          </a:xfrm>
          <a:prstGeom prst="rect">
            <a:avLst/>
          </a:prstGeom>
        </p:spPr>
      </p:pic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7FF51AC0-9A09-AFB8-2205-57F6EAE7F193}"/>
              </a:ext>
            </a:extLst>
          </p:cNvPr>
          <p:cNvGrpSpPr/>
          <p:nvPr/>
        </p:nvGrpSpPr>
        <p:grpSpPr>
          <a:xfrm>
            <a:off x="906354" y="3221184"/>
            <a:ext cx="8560551" cy="3636816"/>
            <a:chOff x="187913" y="2089182"/>
            <a:chExt cx="8560551" cy="3636816"/>
          </a:xfrm>
        </p:grpSpPr>
        <p:sp>
          <p:nvSpPr>
            <p:cNvPr id="6" name="Téglalap 5">
              <a:extLst>
                <a:ext uri="{FF2B5EF4-FFF2-40B4-BE49-F238E27FC236}">
                  <a16:creationId xmlns:a16="http://schemas.microsoft.com/office/drawing/2014/main" id="{788F7F71-9B2A-9029-E08A-2BD5CE692BDA}"/>
                </a:ext>
              </a:extLst>
            </p:cNvPr>
            <p:cNvSpPr/>
            <p:nvPr/>
          </p:nvSpPr>
          <p:spPr>
            <a:xfrm>
              <a:off x="395536" y="2092184"/>
              <a:ext cx="2033213" cy="178907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ffectLst/>
          </p:spPr>
          <p:txBody>
            <a:bodyPr spcFirstLastPara="0" vert="horz" wrap="square" lIns="36000" tIns="72000" rIns="36000" bIns="72000" numCol="1" spcCol="1270" anchor="t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6667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Skill</a:t>
              </a:r>
              <a:r>
                <a:rPr kumimoji="0" lang="hu-HU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 eszközpark</a:t>
              </a:r>
            </a:p>
            <a:p>
              <a:pPr marL="0" marR="0" lvl="0" indent="0" defTabSz="666750" eaLnBrk="1" fontAlgn="auto" latinLnBrk="0" hangingPunct="1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5,</a:t>
              </a:r>
              <a:r>
                <a:rPr kumimoji="0" lang="hu-HU" sz="4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5</a:t>
              </a:r>
              <a:r>
                <a:rPr kumimoji="0" lang="hu-HU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hu-HU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milliárd</a:t>
              </a:r>
              <a:r>
                <a:rPr kumimoji="0" lang="hu-HU" sz="11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hu-HU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forint </a:t>
              </a:r>
            </a:p>
            <a:p>
              <a:pPr marL="0" marR="0" lvl="0" indent="0" defTabSz="666750" eaLnBrk="1" fontAlgn="auto" latinLnBrk="0" hangingPunct="1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értékben</a:t>
              </a:r>
            </a:p>
            <a:p>
              <a:pPr marL="0" marR="0" lvl="0" indent="0" defTabSz="72000" eaLnBrk="1" fontAlgn="auto" latinLnBrk="0" hangingPunct="1">
                <a:lnSpc>
                  <a:spcPts val="24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   </a:t>
              </a:r>
              <a:r>
                <a:rPr kumimoji="0" lang="hu-HU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 </a:t>
              </a:r>
              <a:r>
                <a:rPr kumimoji="0" lang="hu-HU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egyetemen</a:t>
              </a:r>
            </a:p>
            <a:p>
              <a:pPr marL="0" marR="0" lvl="0" indent="0" defTabSz="7200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16	</a:t>
              </a:r>
              <a:r>
                <a:rPr kumimoji="0" lang="hu-HU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hu-HU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oktatókórházban</a:t>
              </a:r>
            </a:p>
          </p:txBody>
        </p:sp>
        <p:sp>
          <p:nvSpPr>
            <p:cNvPr id="7" name="Téglalap 6">
              <a:extLst>
                <a:ext uri="{FF2B5EF4-FFF2-40B4-BE49-F238E27FC236}">
                  <a16:creationId xmlns:a16="http://schemas.microsoft.com/office/drawing/2014/main" id="{94538894-A288-9D4E-AEEF-98D9C83F6712}"/>
                </a:ext>
              </a:extLst>
            </p:cNvPr>
            <p:cNvSpPr/>
            <p:nvPr/>
          </p:nvSpPr>
          <p:spPr>
            <a:xfrm>
              <a:off x="6458273" y="3943961"/>
              <a:ext cx="2287885" cy="1765467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  <a:effectLst/>
          </p:spPr>
          <p:txBody>
            <a:bodyPr spcFirstLastPara="0" vert="horz" wrap="square" lIns="57150" tIns="81000" rIns="57150" bIns="57150" numCol="1" spcCol="1270" anchor="t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defTabSz="666750" eaLnBrk="1" fontAlgn="auto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600" kern="0" dirty="0">
                  <a:solidFill>
                    <a:prstClr val="white"/>
                  </a:solidFill>
                  <a:ea typeface="Microsoft YaHei"/>
                </a:rPr>
                <a:t>Pénzügyi kifizetés támogatási összeg </a:t>
              </a:r>
            </a:p>
            <a:p>
              <a:pPr lvl="0" defTabSz="666750" eaLnBrk="1" fontAlgn="auto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3600" kern="0" dirty="0">
                  <a:solidFill>
                    <a:prstClr val="white"/>
                  </a:solidFill>
                  <a:ea typeface="Microsoft YaHei"/>
                </a:rPr>
                <a:t>64,8</a:t>
              </a:r>
              <a:r>
                <a:rPr lang="hu-HU" sz="2000" kern="0" dirty="0">
                  <a:solidFill>
                    <a:prstClr val="white"/>
                  </a:solidFill>
                  <a:ea typeface="Microsoft YaHei"/>
                </a:rPr>
                <a:t>%</a:t>
              </a:r>
              <a:r>
                <a:rPr lang="hu-HU" sz="1600" kern="0" dirty="0">
                  <a:solidFill>
                    <a:prstClr val="white"/>
                  </a:solidFill>
                  <a:ea typeface="Microsoft YaHei"/>
                </a:rPr>
                <a:t>-a</a:t>
              </a:r>
            </a:p>
            <a:p>
              <a:pPr lvl="0" defTabSz="666750" eaLnBrk="1" fontAlgn="auto" hangingPunct="1">
                <a:lnSpc>
                  <a:spcPts val="6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000" kern="0" dirty="0">
                  <a:solidFill>
                    <a:prstClr val="white"/>
                  </a:solidFill>
                  <a:ea typeface="Microsoft YaHei"/>
                </a:rPr>
                <a:t>Projekt ö</a:t>
              </a:r>
              <a:r>
                <a:rPr kumimoji="0" lang="hu-HU" sz="10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Microsoft YaHei"/>
                </a:rPr>
                <a:t>sszköltsége</a:t>
              </a:r>
              <a:r>
                <a:rPr kumimoji="0" lang="hu-HU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Microsoft YaHei"/>
                </a:rPr>
                <a:t> </a:t>
              </a:r>
            </a:p>
            <a:p>
              <a:pPr lvl="0" defTabSz="666750" eaLnBrk="1" fontAlgn="auto" hangingPunct="1">
                <a:lnSpc>
                  <a:spcPts val="12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hu-HU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Microsoft YaHei"/>
                </a:rPr>
                <a:t>13.631.968.127 forint</a:t>
              </a:r>
              <a:endParaRPr kumimoji="0" lang="hu-HU" sz="1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8" name="Téglalap 7">
              <a:extLst>
                <a:ext uri="{FF2B5EF4-FFF2-40B4-BE49-F238E27FC236}">
                  <a16:creationId xmlns:a16="http://schemas.microsoft.com/office/drawing/2014/main" id="{5FCB6D93-5D94-74CA-8824-162A3447E839}"/>
                </a:ext>
              </a:extLst>
            </p:cNvPr>
            <p:cNvSpPr/>
            <p:nvPr/>
          </p:nvSpPr>
          <p:spPr>
            <a:xfrm>
              <a:off x="4427984" y="3943961"/>
              <a:ext cx="1996199" cy="1765466"/>
            </a:xfrm>
            <a:prstGeom prst="rect">
              <a:avLst/>
            </a:prstGeom>
            <a:solidFill>
              <a:srgbClr val="0097CC"/>
            </a:solidFill>
            <a:ln>
              <a:noFill/>
            </a:ln>
            <a:effectLst/>
          </p:spPr>
          <p:txBody>
            <a:bodyPr spcFirstLastPara="0" vert="horz" wrap="square" lIns="57150" tIns="81000" rIns="57150" bIns="57150" numCol="1" spcCol="1270" anchor="t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6667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képzési program</a:t>
              </a:r>
            </a:p>
            <a:p>
              <a:pPr marL="0" marR="0" lvl="0" indent="0" defTabSz="666750" eaLnBrk="1" fontAlgn="auto" latinLnBrk="0" hangingPunct="1">
                <a:lnSpc>
                  <a:spcPts val="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defTabSz="6667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  <a:p>
              <a:pPr marL="0" marR="0" lvl="0" indent="0" defTabSz="6667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9" name="Kép 8">
              <a:extLst>
                <a:ext uri="{FF2B5EF4-FFF2-40B4-BE49-F238E27FC236}">
                  <a16:creationId xmlns:a16="http://schemas.microsoft.com/office/drawing/2014/main" id="{51714C81-5619-4452-F225-F1481772CA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93" t="26801" r="23380" b="9726"/>
            <a:stretch/>
          </p:blipFill>
          <p:spPr>
            <a:xfrm>
              <a:off x="395536" y="3934600"/>
              <a:ext cx="2035322" cy="1770088"/>
            </a:xfrm>
            <a:prstGeom prst="rect">
              <a:avLst/>
            </a:prstGeom>
          </p:spPr>
        </p:pic>
        <p:pic>
          <p:nvPicPr>
            <p:cNvPr id="10" name="Kép 9">
              <a:extLst>
                <a:ext uri="{FF2B5EF4-FFF2-40B4-BE49-F238E27FC236}">
                  <a16:creationId xmlns:a16="http://schemas.microsoft.com/office/drawing/2014/main" id="{1E9FE5A7-FF18-3545-03ED-D32447C686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862" t="6176" r="6391" b="9512"/>
            <a:stretch/>
          </p:blipFill>
          <p:spPr>
            <a:xfrm>
              <a:off x="6458273" y="2089182"/>
              <a:ext cx="2290191" cy="1793527"/>
            </a:xfrm>
            <a:prstGeom prst="rect">
              <a:avLst/>
            </a:prstGeom>
          </p:spPr>
        </p:pic>
        <p:sp>
          <p:nvSpPr>
            <p:cNvPr id="11" name="Szövegdoboz 50">
              <a:extLst>
                <a:ext uri="{FF2B5EF4-FFF2-40B4-BE49-F238E27FC236}">
                  <a16:creationId xmlns:a16="http://schemas.microsoft.com/office/drawing/2014/main" id="{E0E3E96F-F2EF-BC47-328E-F886D901DE31}"/>
                </a:ext>
              </a:extLst>
            </p:cNvPr>
            <p:cNvSpPr txBox="1"/>
            <p:nvPr/>
          </p:nvSpPr>
          <p:spPr>
            <a:xfrm>
              <a:off x="187913" y="5494246"/>
              <a:ext cx="15178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9144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hu-HU" sz="800" dirty="0">
                  <a:solidFill>
                    <a:schemeClr val="bg1"/>
                  </a:solidFill>
                  <a:ea typeface="+mn-ea"/>
                  <a:cs typeface="Arial" panose="020B0604020202020204" pitchFamily="34" charset="0"/>
                </a:rPr>
                <a:t>Fotó: Debreceni Egyetem</a:t>
              </a:r>
            </a:p>
          </p:txBody>
        </p:sp>
        <p:sp>
          <p:nvSpPr>
            <p:cNvPr id="12" name="Téglalap 11">
              <a:extLst>
                <a:ext uri="{FF2B5EF4-FFF2-40B4-BE49-F238E27FC236}">
                  <a16:creationId xmlns:a16="http://schemas.microsoft.com/office/drawing/2014/main" id="{774CA660-11F9-6CFA-208D-73F9D9427BAB}"/>
                </a:ext>
              </a:extLst>
            </p:cNvPr>
            <p:cNvSpPr/>
            <p:nvPr/>
          </p:nvSpPr>
          <p:spPr>
            <a:xfrm>
              <a:off x="4678096" y="2093639"/>
              <a:ext cx="1746088" cy="178907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/>
          </p:spPr>
          <p:txBody>
            <a:bodyPr spcFirstLastPara="0" vert="horz" wrap="square" lIns="36000" tIns="72000" rIns="36000" bIns="72000" numCol="1" spcCol="1270" anchor="t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defTabSz="666750">
                <a:defRPr/>
              </a:pPr>
              <a:r>
                <a:rPr lang="hu-HU" sz="1600" kern="0" dirty="0">
                  <a:solidFill>
                    <a:prstClr val="white"/>
                  </a:solidFill>
                </a:rPr>
                <a:t>Módszertani </a:t>
              </a:r>
            </a:p>
            <a:p>
              <a:pPr lvl="0" defTabSz="666750">
                <a:defRPr/>
              </a:pPr>
              <a:r>
                <a:rPr lang="hu-HU" sz="1600" kern="0" dirty="0">
                  <a:solidFill>
                    <a:prstClr val="white"/>
                  </a:solidFill>
                </a:rPr>
                <a:t>kézikönyv</a:t>
              </a:r>
            </a:p>
            <a:p>
              <a:pPr lvl="0" defTabSz="666750">
                <a:lnSpc>
                  <a:spcPts val="3600"/>
                </a:lnSpc>
                <a:defRPr/>
              </a:pPr>
              <a:r>
                <a:rPr lang="hu-HU" sz="3200" kern="0" dirty="0">
                  <a:solidFill>
                    <a:prstClr val="white"/>
                  </a:solidFill>
                </a:rPr>
                <a:t>14</a:t>
              </a:r>
              <a:r>
                <a:rPr lang="hu-HU" sz="1600" kern="0" dirty="0">
                  <a:solidFill>
                    <a:prstClr val="white"/>
                  </a:solidFill>
                </a:rPr>
                <a:t> főfejezet</a:t>
              </a:r>
            </a:p>
            <a:p>
              <a:pPr lvl="0" algn="r" defTabSz="666750">
                <a:lnSpc>
                  <a:spcPts val="3600"/>
                </a:lnSpc>
                <a:defRPr/>
              </a:pPr>
              <a:r>
                <a:rPr lang="hu-HU" sz="1600" kern="0" dirty="0">
                  <a:solidFill>
                    <a:prstClr val="white"/>
                  </a:solidFill>
                </a:rPr>
                <a:t>több mint  </a:t>
              </a:r>
              <a:r>
                <a:rPr lang="hu-HU" sz="3200" kern="0" dirty="0">
                  <a:solidFill>
                    <a:prstClr val="white"/>
                  </a:solidFill>
                </a:rPr>
                <a:t>600</a:t>
              </a:r>
              <a:r>
                <a:rPr lang="hu-HU" sz="2400" kern="0" dirty="0">
                  <a:solidFill>
                    <a:prstClr val="white"/>
                  </a:solidFill>
                </a:rPr>
                <a:t> </a:t>
              </a:r>
            </a:p>
            <a:p>
              <a:pPr lvl="0" algn="r" defTabSz="666750">
                <a:lnSpc>
                  <a:spcPts val="2000"/>
                </a:lnSpc>
                <a:defRPr/>
              </a:pPr>
              <a:r>
                <a:rPr lang="hu-HU" sz="1600" kern="0" dirty="0">
                  <a:solidFill>
                    <a:prstClr val="white"/>
                  </a:solidFill>
                </a:rPr>
                <a:t>oldal</a:t>
              </a:r>
              <a:endParaRPr kumimoji="0" lang="hu-HU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Téglalap 12">
              <a:extLst>
                <a:ext uri="{FF2B5EF4-FFF2-40B4-BE49-F238E27FC236}">
                  <a16:creationId xmlns:a16="http://schemas.microsoft.com/office/drawing/2014/main" id="{6273684E-4BF2-9C05-CEB1-78F34519BE3D}"/>
                </a:ext>
              </a:extLst>
            </p:cNvPr>
            <p:cNvSpPr/>
            <p:nvPr/>
          </p:nvSpPr>
          <p:spPr>
            <a:xfrm>
              <a:off x="2472203" y="3943961"/>
              <a:ext cx="2019411" cy="1761649"/>
            </a:xfrm>
            <a:prstGeom prst="rect">
              <a:avLst/>
            </a:prstGeom>
            <a:solidFill>
              <a:srgbClr val="0097CC"/>
            </a:solidFill>
            <a:ln>
              <a:noFill/>
            </a:ln>
            <a:effectLst/>
          </p:spPr>
          <p:txBody>
            <a:bodyPr spcFirstLastPara="0" vert="horz" wrap="square" lIns="57150" tIns="81000" rIns="57150" bIns="57150" numCol="1" spcCol="1270" anchor="t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6667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</a:rPr>
                <a:t>Egységes </a:t>
              </a:r>
              <a:r>
                <a:rPr kumimoji="0" lang="hu-HU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</a:rPr>
                <a:t>skill</a:t>
              </a:r>
              <a:endParaRPr kumimoji="0" lang="hu-HU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</a:endParaRPr>
            </a:p>
            <a:p>
              <a:pPr marL="72000" marR="0" lvl="0" indent="0" defTabSz="666750" eaLnBrk="1" fontAlgn="auto" latinLnBrk="0" hangingPunct="1">
                <a:lnSpc>
                  <a:spcPts val="3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</a:rPr>
                <a:t>53</a:t>
              </a:r>
              <a:r>
                <a:rPr kumimoji="0" lang="hu-HU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</a:rPr>
                <a:t> </a:t>
              </a:r>
              <a:r>
                <a:rPr kumimoji="0" lang="hu-HU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</a:rPr>
                <a:t>fő </a:t>
              </a:r>
            </a:p>
            <a:p>
              <a:pPr marL="72000" marR="0" lvl="0" indent="0" defTabSz="66675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</a:rPr>
                <a:t>képzők képzése</a:t>
              </a:r>
            </a:p>
            <a:p>
              <a:pPr marL="0" marR="0" lvl="0" indent="0" algn="r" defTabSz="6667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105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</a:rPr>
                <a:t> </a:t>
              </a:r>
              <a:endParaRPr kumimoji="0" lang="hu-HU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</a:endParaRPr>
            </a:p>
          </p:txBody>
        </p:sp>
        <p:sp>
          <p:nvSpPr>
            <p:cNvPr id="14" name="Szövegdoboz 1">
              <a:extLst>
                <a:ext uri="{FF2B5EF4-FFF2-40B4-BE49-F238E27FC236}">
                  <a16:creationId xmlns:a16="http://schemas.microsoft.com/office/drawing/2014/main" id="{237391E2-3939-DA2A-971C-A2634842CF58}"/>
                </a:ext>
              </a:extLst>
            </p:cNvPr>
            <p:cNvSpPr txBox="1"/>
            <p:nvPr/>
          </p:nvSpPr>
          <p:spPr>
            <a:xfrm>
              <a:off x="4067944" y="4688733"/>
              <a:ext cx="2126233" cy="720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lvl="0" algn="r" defTabSz="666750">
                <a:lnSpc>
                  <a:spcPts val="3500"/>
                </a:lnSpc>
                <a:defRPr/>
              </a:pPr>
              <a:r>
                <a:rPr lang="hu-HU" sz="3200" kern="0" dirty="0">
                  <a:solidFill>
                    <a:schemeClr val="bg1"/>
                  </a:solidFill>
                </a:rPr>
                <a:t>82 741</a:t>
              </a:r>
              <a:r>
                <a:rPr lang="hu-HU" sz="1600" kern="0" dirty="0">
                  <a:solidFill>
                    <a:prstClr val="white"/>
                  </a:solidFill>
                </a:rPr>
                <a:t>fő </a:t>
              </a:r>
            </a:p>
            <a:p>
              <a:pPr marL="72000" lvl="0" algn="r" defTabSz="666750">
                <a:lnSpc>
                  <a:spcPts val="1400"/>
                </a:lnSpc>
                <a:defRPr/>
              </a:pPr>
              <a:r>
                <a:rPr lang="hu-HU" sz="1600" kern="0" dirty="0">
                  <a:solidFill>
                    <a:prstClr val="white"/>
                  </a:solidFill>
                </a:rPr>
                <a:t>skill képzést elvégző</a:t>
              </a:r>
            </a:p>
          </p:txBody>
        </p:sp>
        <p:sp>
          <p:nvSpPr>
            <p:cNvPr id="15" name="Téglalap 14">
              <a:extLst>
                <a:ext uri="{FF2B5EF4-FFF2-40B4-BE49-F238E27FC236}">
                  <a16:creationId xmlns:a16="http://schemas.microsoft.com/office/drawing/2014/main" id="{493F4281-0AEF-EEBA-469C-0CC2B7FB14A4}"/>
                </a:ext>
              </a:extLst>
            </p:cNvPr>
            <p:cNvSpPr/>
            <p:nvPr/>
          </p:nvSpPr>
          <p:spPr>
            <a:xfrm>
              <a:off x="2473302" y="2093639"/>
              <a:ext cx="2160240" cy="178907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</p:spPr>
          <p:txBody>
            <a:bodyPr spcFirstLastPara="0" vert="horz" wrap="square" lIns="36000" tIns="72000" rIns="36000" bIns="72000" numCol="1" spcCol="1270" anchor="t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defTabSz="666750">
                <a:lnSpc>
                  <a:spcPts val="4000"/>
                </a:lnSpc>
                <a:defRPr/>
              </a:pPr>
              <a:r>
                <a:rPr lang="hu-HU" sz="3600" kern="0" dirty="0">
                  <a:solidFill>
                    <a:schemeClr val="bg1"/>
                  </a:solidFill>
                </a:rPr>
                <a:t>57.282</a:t>
              </a:r>
              <a:r>
                <a:rPr lang="hu-HU" sz="1600" kern="0" dirty="0">
                  <a:solidFill>
                    <a:prstClr val="white"/>
                  </a:solidFill>
                </a:rPr>
                <a:t> </a:t>
              </a:r>
            </a:p>
            <a:p>
              <a:pPr lvl="0" defTabSz="666750">
                <a:lnSpc>
                  <a:spcPts val="1400"/>
                </a:lnSpc>
                <a:defRPr/>
              </a:pPr>
              <a:r>
                <a:rPr lang="hu-HU" kern="0" dirty="0">
                  <a:solidFill>
                    <a:prstClr val="white"/>
                  </a:solidFill>
                </a:rPr>
                <a:t>eszköz </a:t>
              </a:r>
              <a:r>
                <a:rPr lang="hu-HU" sz="1600" kern="0" dirty="0">
                  <a:solidFill>
                    <a:prstClr val="white"/>
                  </a:solidFill>
                </a:rPr>
                <a:t>projekt szinten</a:t>
              </a:r>
              <a:endParaRPr lang="hu-HU" sz="1400" kern="0" dirty="0">
                <a:solidFill>
                  <a:prstClr val="white"/>
                </a:solidFill>
              </a:endParaRPr>
            </a:p>
          </p:txBody>
        </p:sp>
        <p:sp>
          <p:nvSpPr>
            <p:cNvPr id="16" name="Szövegdoboz 54">
              <a:extLst>
                <a:ext uri="{FF2B5EF4-FFF2-40B4-BE49-F238E27FC236}">
                  <a16:creationId xmlns:a16="http://schemas.microsoft.com/office/drawing/2014/main" id="{BB186FCF-4D5F-710C-2FB6-91D9717DA9A7}"/>
                </a:ext>
              </a:extLst>
            </p:cNvPr>
            <p:cNvSpPr txBox="1"/>
            <p:nvPr/>
          </p:nvSpPr>
          <p:spPr>
            <a:xfrm>
              <a:off x="2468905" y="3117140"/>
              <a:ext cx="2164637" cy="688256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defTabSz="666750">
                <a:lnSpc>
                  <a:spcPts val="3000"/>
                </a:lnSpc>
                <a:defRPr/>
              </a:pPr>
              <a:r>
                <a:rPr lang="hu-HU" kern="0" dirty="0">
                  <a:solidFill>
                    <a:schemeClr val="bg1"/>
                  </a:solidFill>
                </a:rPr>
                <a:t>átadva </a:t>
              </a:r>
              <a:r>
                <a:rPr lang="hu-HU" sz="4000" kern="0" dirty="0">
                  <a:solidFill>
                    <a:schemeClr val="bg1"/>
                  </a:solidFill>
                </a:rPr>
                <a:t>16</a:t>
              </a:r>
              <a:endParaRPr lang="hu-HU" sz="2400" kern="0" dirty="0">
                <a:solidFill>
                  <a:schemeClr val="bg1"/>
                </a:solidFill>
              </a:endParaRPr>
            </a:p>
            <a:p>
              <a:pPr lvl="0" algn="r" defTabSz="666750">
                <a:lnSpc>
                  <a:spcPts val="1800"/>
                </a:lnSpc>
                <a:defRPr/>
              </a:pPr>
              <a:r>
                <a:rPr lang="hu-HU" sz="2000" kern="0" dirty="0">
                  <a:solidFill>
                    <a:schemeClr val="bg1"/>
                  </a:solidFill>
                </a:rPr>
                <a:t>kórházi skill labor</a:t>
              </a:r>
              <a:endParaRPr lang="hu-HU" sz="1200" kern="0" dirty="0">
                <a:solidFill>
                  <a:prstClr val="white"/>
                </a:solidFill>
              </a:endParaRPr>
            </a:p>
          </p:txBody>
        </p:sp>
        <p:sp>
          <p:nvSpPr>
            <p:cNvPr id="17" name="Téglalap 16">
              <a:extLst>
                <a:ext uri="{FF2B5EF4-FFF2-40B4-BE49-F238E27FC236}">
                  <a16:creationId xmlns:a16="http://schemas.microsoft.com/office/drawing/2014/main" id="{ED1390CC-5653-6F55-F445-403577BEC445}"/>
                </a:ext>
              </a:extLst>
            </p:cNvPr>
            <p:cNvSpPr/>
            <p:nvPr/>
          </p:nvSpPr>
          <p:spPr>
            <a:xfrm>
              <a:off x="7092280" y="4941168"/>
              <a:ext cx="1616407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r" defTabSz="666750">
                <a:lnSpc>
                  <a:spcPts val="3000"/>
                </a:lnSpc>
                <a:defRPr/>
              </a:pPr>
              <a:r>
                <a:rPr lang="hu-HU" sz="4000" kern="0" dirty="0">
                  <a:solidFill>
                    <a:schemeClr val="bg1"/>
                  </a:solidFill>
                </a:rPr>
                <a:t>35</a:t>
              </a:r>
              <a:endParaRPr lang="hu-HU" sz="2800" kern="0" dirty="0">
                <a:solidFill>
                  <a:schemeClr val="bg1"/>
                </a:solidFill>
              </a:endParaRPr>
            </a:p>
            <a:p>
              <a:pPr lvl="0" algn="r" defTabSz="666750">
                <a:lnSpc>
                  <a:spcPts val="1200"/>
                </a:lnSpc>
                <a:defRPr/>
              </a:pPr>
              <a:r>
                <a:rPr lang="hu-HU" sz="1600" kern="0" dirty="0">
                  <a:solidFill>
                    <a:schemeClr val="bg1"/>
                  </a:solidFill>
                </a:rPr>
                <a:t>eredményes (köz)beszerzés</a:t>
              </a:r>
            </a:p>
          </p:txBody>
        </p:sp>
        <p:sp>
          <p:nvSpPr>
            <p:cNvPr id="18" name="Téglalap 17">
              <a:extLst>
                <a:ext uri="{FF2B5EF4-FFF2-40B4-BE49-F238E27FC236}">
                  <a16:creationId xmlns:a16="http://schemas.microsoft.com/office/drawing/2014/main" id="{6DCCAB15-3D1C-3A6E-EE70-5CCB85536E05}"/>
                </a:ext>
              </a:extLst>
            </p:cNvPr>
            <p:cNvSpPr/>
            <p:nvPr/>
          </p:nvSpPr>
          <p:spPr>
            <a:xfrm>
              <a:off x="2483768" y="4869160"/>
              <a:ext cx="1398815" cy="76431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52000" lvl="2" defTabSz="666750">
                <a:defRPr/>
              </a:pPr>
              <a:r>
                <a:rPr lang="hu-HU" sz="3200" kern="0" dirty="0">
                  <a:solidFill>
                    <a:schemeClr val="bg1"/>
                  </a:solidFill>
                </a:rPr>
                <a:t>273 </a:t>
              </a:r>
              <a:r>
                <a:rPr lang="hu-HU" sz="1400" kern="0" dirty="0">
                  <a:solidFill>
                    <a:schemeClr val="bg1"/>
                  </a:solidFill>
                </a:rPr>
                <a:t>f</a:t>
              </a:r>
              <a:r>
                <a:rPr lang="hu-HU" sz="1400" kern="0" dirty="0">
                  <a:solidFill>
                    <a:prstClr val="white"/>
                  </a:solidFill>
                </a:rPr>
                <a:t>ő </a:t>
              </a:r>
            </a:p>
            <a:p>
              <a:pPr marL="252000" lvl="2" defTabSz="666750">
                <a:lnSpc>
                  <a:spcPts val="1400"/>
                </a:lnSpc>
                <a:defRPr/>
              </a:pPr>
              <a:r>
                <a:rPr lang="hu-HU" sz="1400" kern="0" dirty="0">
                  <a:solidFill>
                    <a:prstClr val="white"/>
                  </a:solidFill>
                </a:rPr>
                <a:t>mintakurzus</a:t>
              </a:r>
            </a:p>
          </p:txBody>
        </p:sp>
      </p:grpSp>
      <p:pic>
        <p:nvPicPr>
          <p:cNvPr id="131" name="Kép 130">
            <a:extLst>
              <a:ext uri="{FF2B5EF4-FFF2-40B4-BE49-F238E27FC236}">
                <a16:creationId xmlns:a16="http://schemas.microsoft.com/office/drawing/2014/main" id="{7AD43773-8308-B47D-4C14-E2464EE899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956" y="181440"/>
            <a:ext cx="5723021" cy="3258034"/>
          </a:xfrm>
          <a:prstGeom prst="rect">
            <a:avLst/>
          </a:prstGeom>
        </p:spPr>
      </p:pic>
      <p:pic>
        <p:nvPicPr>
          <p:cNvPr id="132" name="Kép 131">
            <a:extLst>
              <a:ext uri="{FF2B5EF4-FFF2-40B4-BE49-F238E27FC236}">
                <a16:creationId xmlns:a16="http://schemas.microsoft.com/office/drawing/2014/main" id="{C2D8DDAD-C302-F45E-DE66-FB5FE29AF0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6589" y="5846667"/>
            <a:ext cx="2007053" cy="102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507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741686" y="6134877"/>
            <a:ext cx="5354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Orvosi</a:t>
            </a:r>
            <a:r>
              <a:rPr lang="en-US" sz="1200" b="1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Készségfejlesztő</a:t>
            </a:r>
            <a:r>
              <a:rPr lang="en-US" sz="1200" b="1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és</a:t>
            </a:r>
            <a:r>
              <a:rPr lang="en-US" sz="1200" b="1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Innovációs</a:t>
            </a:r>
            <a:r>
              <a:rPr lang="en-US" sz="1200" b="1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Központ</a:t>
            </a:r>
            <a:endParaRPr lang="en-US" sz="1200" b="1" dirty="0">
              <a:solidFill>
                <a:srgbClr val="9DA8C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741686" y="731785"/>
            <a:ext cx="9078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Történeti áttekintés</a:t>
            </a:r>
            <a:endParaRPr lang="en-US" sz="1200" b="1" spc="600" dirty="0">
              <a:solidFill>
                <a:srgbClr val="9DA8C4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D887E4F0-AD52-05F0-146F-AD80ABD27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535" y="2193737"/>
            <a:ext cx="3122995" cy="21332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17E0A85B-3B38-6A3D-B2EC-1BF3CE063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671" y="3262017"/>
            <a:ext cx="3675249" cy="27564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9EDD598C-3C5B-731D-2E99-5408DD5712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8595" y="2235614"/>
            <a:ext cx="2881766" cy="2161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F649644A-2026-B120-FB91-5790403795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3670" y="1073604"/>
            <a:ext cx="3680865" cy="2071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5854C181-8362-38E1-916F-5EEC89BDEE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6589" y="5846667"/>
            <a:ext cx="2007053" cy="102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6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D46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 txBox="1"/>
          <p:nvPr/>
        </p:nvSpPr>
        <p:spPr>
          <a:xfrm>
            <a:off x="728986" y="2967335"/>
            <a:ext cx="9078589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440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PTE ÁOK Orvosi Készségfejlesztő és Innovációs Központ</a:t>
            </a:r>
            <a:endParaRPr sz="4400" b="1" dirty="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2" name="Google Shape;112;p4"/>
          <p:cNvPicPr preferRelativeResize="0"/>
          <p:nvPr/>
        </p:nvPicPr>
        <p:blipFill rotWithShape="1">
          <a:blip r:embed="rId3">
            <a:alphaModFix/>
          </a:blip>
          <a:srcRect r="69972"/>
          <a:stretch/>
        </p:blipFill>
        <p:spPr>
          <a:xfrm rot="10800000" flipH="1">
            <a:off x="8204199" y="-1"/>
            <a:ext cx="3987801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242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728986" y="1359488"/>
            <a:ext cx="90785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b="1" dirty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Működési alapelvek</a:t>
            </a:r>
            <a:endParaRPr lang="en-US" sz="3000" b="1" dirty="0">
              <a:solidFill>
                <a:srgbClr val="121D46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018DE8A-4B5D-4BF1-A663-8E2771A47B02}"/>
              </a:ext>
            </a:extLst>
          </p:cNvPr>
          <p:cNvSpPr/>
          <p:nvPr/>
        </p:nvSpPr>
        <p:spPr>
          <a:xfrm>
            <a:off x="741687" y="2264190"/>
            <a:ext cx="9402368" cy="3293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rgbClr val="121D46"/>
              </a:buClr>
              <a:buSzPts val="1600"/>
              <a:buFont typeface="Wingdings" pitchFamily="2" charset="2"/>
              <a:buChar char="Ø"/>
            </a:pPr>
            <a:r>
              <a:rPr lang="hu-HU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Szolgáltatás alapú működés </a:t>
            </a:r>
            <a:r>
              <a:rPr lang="hu-HU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– klinikus megérkezik, előkészített terem, eszközök – oktatás a fókuszban! </a:t>
            </a:r>
          </a:p>
          <a:p>
            <a:pPr marL="285750" indent="-285750" algn="just">
              <a:lnSpc>
                <a:spcPct val="150000"/>
              </a:lnSpc>
              <a:buClr>
                <a:srgbClr val="121D46"/>
              </a:buClr>
              <a:buSzPts val="1600"/>
              <a:buFont typeface="Wingdings" pitchFamily="2" charset="2"/>
              <a:buChar char="Ø"/>
            </a:pPr>
            <a:r>
              <a:rPr lang="hu-HU" b="1" dirty="0" err="1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Inter</a:t>
            </a:r>
            <a:r>
              <a:rPr lang="hu-HU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- és multidiszciplináris </a:t>
            </a:r>
            <a:r>
              <a:rPr lang="hu-HU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megközelítés – nem adott tantárgy köré szerveződik</a:t>
            </a:r>
          </a:p>
          <a:p>
            <a:pPr marL="285750" indent="-285750" algn="just">
              <a:lnSpc>
                <a:spcPct val="150000"/>
              </a:lnSpc>
              <a:buClr>
                <a:srgbClr val="121D46"/>
              </a:buClr>
              <a:buSzPts val="1600"/>
              <a:buFont typeface="Wingdings" pitchFamily="2" charset="2"/>
              <a:buChar char="Ø"/>
            </a:pPr>
            <a:r>
              <a:rPr lang="hu-HU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Két saját, </a:t>
            </a:r>
            <a:r>
              <a:rPr lang="hu-HU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kötelező</a:t>
            </a:r>
            <a:r>
              <a:rPr lang="hu-HU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hu-HU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önálló</a:t>
            </a:r>
            <a:r>
              <a:rPr lang="hu-HU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tantárgy 2022-től </a:t>
            </a:r>
          </a:p>
          <a:p>
            <a:pPr marL="285750" indent="-285750" algn="just">
              <a:lnSpc>
                <a:spcPct val="150000"/>
              </a:lnSpc>
              <a:buClr>
                <a:srgbClr val="121D46"/>
              </a:buClr>
              <a:buSzPts val="1600"/>
              <a:buFont typeface="Wingdings" pitchFamily="2" charset="2"/>
              <a:buChar char="Ø"/>
            </a:pPr>
            <a:r>
              <a:rPr lang="hu-HU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Graduális</a:t>
            </a:r>
            <a:r>
              <a:rPr lang="hu-HU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hu-HU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posztgraduális</a:t>
            </a:r>
            <a:r>
              <a:rPr lang="hu-HU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képzések illetve </a:t>
            </a:r>
            <a:r>
              <a:rPr lang="hu-HU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önkéntes</a:t>
            </a:r>
            <a:r>
              <a:rPr lang="hu-HU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gyakorlási lehetőségek </a:t>
            </a:r>
          </a:p>
          <a:p>
            <a:pPr marL="285750" indent="-285750" algn="just">
              <a:lnSpc>
                <a:spcPct val="150000"/>
              </a:lnSpc>
              <a:buClr>
                <a:srgbClr val="121D46"/>
              </a:buClr>
              <a:buSzPts val="1600"/>
              <a:buFont typeface="Wingdings" pitchFamily="2" charset="2"/>
              <a:buChar char="Ø"/>
            </a:pPr>
            <a:r>
              <a:rPr lang="hu-HU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Piaci képzések </a:t>
            </a:r>
            <a:r>
              <a:rPr lang="hu-HU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– Műveleti Medicina Koncepció (</a:t>
            </a:r>
            <a:r>
              <a:rPr lang="hu-HU" i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NAV </a:t>
            </a:r>
            <a:r>
              <a:rPr lang="hu-HU" i="1" dirty="0" err="1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Medic</a:t>
            </a:r>
            <a:r>
              <a:rPr lang="hu-HU" i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, Office </a:t>
            </a:r>
            <a:r>
              <a:rPr lang="hu-HU" i="1" dirty="0" err="1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Medic</a:t>
            </a:r>
            <a:r>
              <a:rPr lang="hu-HU" i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, Vidéki Életmentő Program, </a:t>
            </a:r>
            <a:r>
              <a:rPr lang="hu-HU" i="1" dirty="0" err="1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Police</a:t>
            </a:r>
            <a:r>
              <a:rPr lang="hu-HU" i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hu-HU" i="1" dirty="0" err="1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Medic</a:t>
            </a:r>
            <a:r>
              <a:rPr lang="hu-HU" i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hu-HU" i="1" dirty="0" err="1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Disaster</a:t>
            </a:r>
            <a:r>
              <a:rPr lang="hu-HU" i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hu-HU" i="1" dirty="0" err="1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Medic</a:t>
            </a:r>
            <a:r>
              <a:rPr lang="hu-HU" i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, céges együttműködések</a:t>
            </a:r>
            <a:r>
              <a:rPr lang="hu-HU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)  </a:t>
            </a:r>
          </a:p>
          <a:p>
            <a:pPr marL="285750" indent="-285750" algn="just">
              <a:lnSpc>
                <a:spcPct val="150000"/>
              </a:lnSpc>
              <a:buClr>
                <a:srgbClr val="121D46"/>
              </a:buClr>
              <a:buSzPts val="1600"/>
              <a:buFont typeface="Wingdings" pitchFamily="2" charset="2"/>
              <a:buChar char="Ø"/>
            </a:pPr>
            <a:r>
              <a:rPr lang="hu-HU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Jól szervezett technikusi háttér</a:t>
            </a:r>
          </a:p>
          <a:p>
            <a:pPr marL="285750" indent="-285750" algn="just">
              <a:lnSpc>
                <a:spcPct val="150000"/>
              </a:lnSpc>
              <a:buClr>
                <a:srgbClr val="121D46"/>
              </a:buClr>
              <a:buSzPts val="1600"/>
              <a:buFont typeface="Wingdings" pitchFamily="2" charset="2"/>
              <a:buChar char="Ø"/>
            </a:pPr>
            <a:r>
              <a:rPr lang="hu-HU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Informatikai háttér </a:t>
            </a:r>
            <a:r>
              <a:rPr lang="hu-HU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(LCMS – saját és CAE </a:t>
            </a:r>
            <a:r>
              <a:rPr lang="hu-HU" dirty="0" err="1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Learning</a:t>
            </a:r>
            <a:r>
              <a:rPr lang="hu-HU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hu-HU" dirty="0" err="1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Space</a:t>
            </a:r>
            <a:r>
              <a:rPr lang="hu-HU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) </a:t>
            </a:r>
          </a:p>
          <a:p>
            <a:pPr marL="285750" indent="-285750" algn="just">
              <a:lnSpc>
                <a:spcPct val="150000"/>
              </a:lnSpc>
              <a:buClr>
                <a:srgbClr val="121D46"/>
              </a:buClr>
              <a:buSzPts val="1600"/>
              <a:buFont typeface="Wingdings" pitchFamily="2" charset="2"/>
              <a:buChar char="Ø"/>
            </a:pPr>
            <a:endParaRPr lang="en-US" dirty="0">
              <a:solidFill>
                <a:srgbClr val="121D4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741686" y="6134877"/>
            <a:ext cx="5354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Orvosi</a:t>
            </a:r>
            <a:r>
              <a:rPr lang="en-US" sz="1200" b="1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Készségfejlesztő</a:t>
            </a:r>
            <a:r>
              <a:rPr lang="en-US" sz="1200" b="1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és</a:t>
            </a:r>
            <a:r>
              <a:rPr lang="en-US" sz="1200" b="1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Innovációs</a:t>
            </a:r>
            <a:r>
              <a:rPr lang="en-US" sz="1200" b="1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200" b="1" dirty="0" err="1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Központ</a:t>
            </a:r>
            <a:endParaRPr lang="en-US" sz="1200" b="1" dirty="0">
              <a:solidFill>
                <a:srgbClr val="9DA8C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741686" y="731785"/>
            <a:ext cx="9078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 err="1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Orvosi</a:t>
            </a:r>
            <a:r>
              <a:rPr lang="en-US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1200" b="1" spc="600" dirty="0" err="1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Készségfejlesztő</a:t>
            </a:r>
            <a:r>
              <a:rPr lang="en-US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1200" b="1" spc="600" dirty="0" err="1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és</a:t>
            </a:r>
            <a:r>
              <a:rPr lang="en-US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1200" b="1" spc="600" dirty="0" err="1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Innovációs</a:t>
            </a:r>
            <a:r>
              <a:rPr lang="en-US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 </a:t>
            </a:r>
            <a:r>
              <a:rPr lang="en-US" sz="1200" b="1" spc="600" dirty="0" err="1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Központ</a:t>
            </a:r>
            <a:endParaRPr lang="en-US" sz="1200" b="1" spc="600" dirty="0">
              <a:solidFill>
                <a:srgbClr val="9DA8C4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D5E28966-8BEE-22FF-E22B-DF34E7831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6589" y="5846667"/>
            <a:ext cx="2007053" cy="102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2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DDF8346-BCF7-4468-9E12-0C1AF9893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8" r="25349"/>
          <a:stretch/>
        </p:blipFill>
        <p:spPr>
          <a:xfrm>
            <a:off x="10144055" y="-1"/>
            <a:ext cx="2047946" cy="2235615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B03EFD1-AAB9-4ED1-A40D-207ECF7A5ECA}"/>
              </a:ext>
            </a:extLst>
          </p:cNvPr>
          <p:cNvSpPr txBox="1"/>
          <p:nvPr/>
        </p:nvSpPr>
        <p:spPr>
          <a:xfrm>
            <a:off x="728986" y="1359488"/>
            <a:ext cx="90785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000" b="1" dirty="0">
                <a:solidFill>
                  <a:srgbClr val="121D46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A Központról számokban</a:t>
            </a:r>
            <a:endParaRPr lang="en-US" sz="3000" b="1" dirty="0">
              <a:solidFill>
                <a:srgbClr val="121D46"/>
              </a:solidFill>
              <a:latin typeface="Poppins" panose="00000500000000000000" pitchFamily="2" charset="-18"/>
              <a:ea typeface="Roboto" panose="02000000000000000000" pitchFamily="2" charset="0"/>
              <a:cs typeface="Poppins" panose="00000500000000000000" pitchFamily="2" charset="-18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018DE8A-4B5D-4BF1-A663-8E2771A47B02}"/>
              </a:ext>
            </a:extLst>
          </p:cNvPr>
          <p:cNvSpPr/>
          <p:nvPr/>
        </p:nvSpPr>
        <p:spPr>
          <a:xfrm>
            <a:off x="741687" y="2045480"/>
            <a:ext cx="9402368" cy="1904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50000"/>
              </a:lnSpc>
              <a:buClr>
                <a:srgbClr val="121D46"/>
              </a:buClr>
              <a:buSzPts val="1600"/>
              <a:buFont typeface="Wingdings" pitchFamily="2" charset="2"/>
              <a:buChar char="Ø"/>
            </a:pPr>
            <a:r>
              <a:rPr lang="hu-HU" sz="1600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Jelenlegi terület</a:t>
            </a:r>
            <a:r>
              <a:rPr lang="en-US" sz="1600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-US" sz="1600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290 m</a:t>
            </a:r>
            <a:r>
              <a:rPr lang="en-US" sz="1600" b="1" baseline="30000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  <a:r>
              <a:rPr lang="en-US" sz="1600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600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Wingdings" pitchFamily="2" charset="2"/>
              </a:rPr>
              <a:t></a:t>
            </a:r>
            <a:r>
              <a:rPr lang="en-US" sz="1600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hu-HU" sz="1600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beruházás</a:t>
            </a:r>
            <a:r>
              <a:rPr lang="en-US" sz="1600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-US" sz="1600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2200 m</a:t>
            </a:r>
            <a:r>
              <a:rPr lang="en-US" sz="1600" b="1" baseline="30000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  <a:r>
              <a:rPr lang="en-US" sz="1600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(</a:t>
            </a:r>
            <a:r>
              <a:rPr lang="hu-HU" sz="1600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Elméleti tömb IV. emelet</a:t>
            </a:r>
            <a:r>
              <a:rPr lang="en-US" sz="1600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)</a:t>
            </a:r>
          </a:p>
          <a:p>
            <a:pPr marL="285750" lvl="0" indent="-285750" algn="just">
              <a:lnSpc>
                <a:spcPct val="150000"/>
              </a:lnSpc>
              <a:buClr>
                <a:srgbClr val="121D46"/>
              </a:buClr>
              <a:buSzPts val="1600"/>
              <a:buFont typeface="Wingdings" pitchFamily="2" charset="2"/>
              <a:buChar char="Ø"/>
            </a:pPr>
            <a:r>
              <a:rPr lang="hu-HU" sz="1600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Jelenleg</a:t>
            </a:r>
            <a:r>
              <a:rPr lang="en-US" sz="1600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hu-HU" sz="1600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25 főállású Kolléga és további</a:t>
            </a:r>
            <a:r>
              <a:rPr lang="en-US" sz="1600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66 </a:t>
            </a:r>
            <a:r>
              <a:rPr lang="hu-HU" sz="1600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további közreműködő</a:t>
            </a:r>
            <a:r>
              <a:rPr lang="en-US" sz="1600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600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(</a:t>
            </a:r>
            <a:r>
              <a:rPr lang="hu-HU" sz="1600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oktatók, instruktorok, hallgatók, adminisztratív személyzet</a:t>
            </a:r>
            <a:r>
              <a:rPr lang="en-US" sz="1600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) </a:t>
            </a:r>
            <a:endParaRPr lang="hu-HU" sz="1600" dirty="0">
              <a:solidFill>
                <a:srgbClr val="121D4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85750" lvl="0" indent="-285750" algn="just">
              <a:lnSpc>
                <a:spcPct val="150000"/>
              </a:lnSpc>
              <a:buClr>
                <a:srgbClr val="121D46"/>
              </a:buClr>
              <a:buSzPts val="1600"/>
              <a:buFont typeface="Wingdings" pitchFamily="2" charset="2"/>
              <a:buChar char="Ø"/>
            </a:pPr>
            <a:r>
              <a:rPr lang="hu-HU" sz="1600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Több száz különböző szimulátor – </a:t>
            </a:r>
            <a:r>
              <a:rPr lang="hu-HU" sz="1600" dirty="0" err="1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basic</a:t>
            </a:r>
            <a:r>
              <a:rPr lang="hu-HU" sz="1600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hu-HU" sz="1600" dirty="0" err="1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task</a:t>
            </a:r>
            <a:r>
              <a:rPr lang="hu-HU" sz="1600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tréner </a:t>
            </a:r>
            <a:r>
              <a:rPr lang="hu-HU" sz="1600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Wingdings" panose="05000000000000000000" pitchFamily="2" charset="2"/>
              </a:rPr>
              <a:t></a:t>
            </a:r>
            <a:r>
              <a:rPr lang="hu-HU" sz="1600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komplex szimulátorok</a:t>
            </a:r>
            <a:endParaRPr lang="en-US" sz="1600" dirty="0">
              <a:solidFill>
                <a:srgbClr val="121D4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85750" lvl="0" indent="-285750" algn="just">
              <a:lnSpc>
                <a:spcPct val="150000"/>
              </a:lnSpc>
              <a:buClr>
                <a:srgbClr val="121D46"/>
              </a:buClr>
              <a:buSzPts val="1600"/>
              <a:buFont typeface="Wingdings" pitchFamily="2" charset="2"/>
              <a:buChar char="Ø"/>
            </a:pPr>
            <a:r>
              <a:rPr lang="hu-HU" sz="1600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Képzések</a:t>
            </a:r>
            <a:r>
              <a:rPr lang="en-US" sz="1600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-US" sz="1600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3.500-5.000 </a:t>
            </a:r>
            <a:r>
              <a:rPr lang="hu-HU" sz="1600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hallgató</a:t>
            </a:r>
            <a:r>
              <a:rPr lang="en-US" sz="1600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/s</a:t>
            </a:r>
            <a:r>
              <a:rPr lang="hu-HU" sz="1600" b="1" dirty="0" err="1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zemeszter</a:t>
            </a:r>
            <a:r>
              <a:rPr lang="en-US" sz="1600" b="1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1600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(2021: 8684 </a:t>
            </a:r>
            <a:r>
              <a:rPr lang="hu-HU" sz="1600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személy vett részt képzésen</a:t>
            </a:r>
            <a:r>
              <a:rPr lang="en-US" sz="1600" dirty="0">
                <a:solidFill>
                  <a:srgbClr val="121D46"/>
                </a:solidFill>
                <a:latin typeface="Poppins"/>
                <a:ea typeface="Poppins"/>
                <a:cs typeface="Poppins"/>
                <a:sym typeface="Poppins"/>
              </a:rPr>
              <a:t>)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8D5CA5CF-FACA-441D-8F76-DC875733F86F}"/>
              </a:ext>
            </a:extLst>
          </p:cNvPr>
          <p:cNvSpPr/>
          <p:nvPr/>
        </p:nvSpPr>
        <p:spPr>
          <a:xfrm>
            <a:off x="741686" y="6134877"/>
            <a:ext cx="5354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sz="1200" dirty="0">
                <a:solidFill>
                  <a:srgbClr val="9DA8C4"/>
                </a:solidFill>
                <a:latin typeface="Poppins"/>
                <a:ea typeface="Poppins"/>
                <a:cs typeface="Poppins"/>
                <a:sym typeface="Poppins"/>
              </a:rPr>
              <a:t>Medical Skills Education and Innovation Centre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4214DB1-1739-46E0-9AB3-D560201541B4}"/>
              </a:ext>
            </a:extLst>
          </p:cNvPr>
          <p:cNvSpPr txBox="1"/>
          <p:nvPr/>
        </p:nvSpPr>
        <p:spPr>
          <a:xfrm>
            <a:off x="741686" y="731785"/>
            <a:ext cx="90785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solidFill>
                  <a:srgbClr val="9DA8C4"/>
                </a:solidFill>
                <a:latin typeface="Poppins" panose="00000500000000000000" pitchFamily="2" charset="-18"/>
                <a:ea typeface="Roboto" panose="02000000000000000000" pitchFamily="2" charset="0"/>
                <a:cs typeface="Poppins" panose="00000500000000000000" pitchFamily="2" charset="-18"/>
              </a:rPr>
              <a:t>MEDICAL SKILLS  EDUCATION AND INNOVATION CENTRE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75A706D0-7990-40BA-BF30-7FA856BD90C9}"/>
              </a:ext>
            </a:extLst>
          </p:cNvPr>
          <p:cNvSpPr/>
          <p:nvPr/>
        </p:nvSpPr>
        <p:spPr>
          <a:xfrm>
            <a:off x="0" y="0"/>
            <a:ext cx="12192000" cy="116114"/>
          </a:xfrm>
          <a:prstGeom prst="rect">
            <a:avLst/>
          </a:prstGeom>
          <a:gradFill flip="none" rotWithShape="1">
            <a:gsLst>
              <a:gs pos="0">
                <a:srgbClr val="121D46"/>
              </a:gs>
              <a:gs pos="50000">
                <a:srgbClr val="00B7BD"/>
              </a:gs>
              <a:gs pos="100000">
                <a:srgbClr val="1B9A6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DCFE2F94-D348-7724-5CF1-2F20FC3EA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71" y="3902238"/>
            <a:ext cx="2478507" cy="1856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C987B3B-B8D8-AA1C-9C80-2F0C333F9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747" y="3906117"/>
            <a:ext cx="3502477" cy="18525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8A72E7F-B203-248D-CD23-63A2B3EEA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621" y="3939506"/>
            <a:ext cx="2376378" cy="17797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CB47FE08-9865-9504-26E4-D4C53A1DE3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6589" y="5846667"/>
            <a:ext cx="2007053" cy="102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0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1061</Words>
  <Application>Microsoft Office PowerPoint</Application>
  <PresentationFormat>Szélesvásznú</PresentationFormat>
  <Paragraphs>160</Paragraphs>
  <Slides>25</Slides>
  <Notes>5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33" baseType="lpstr">
      <vt:lpstr>Calibri</vt:lpstr>
      <vt:lpstr>Wingdings</vt:lpstr>
      <vt:lpstr>PT Sans Narrow</vt:lpstr>
      <vt:lpstr>PT Sans</vt:lpstr>
      <vt:lpstr>Poppins</vt:lpstr>
      <vt:lpstr>Arial</vt:lpstr>
      <vt:lpstr>Oxygen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CAE Learning Space és Vimedix kiegészítések a Skills Projektben</vt:lpstr>
      <vt:lpstr> </vt:lpstr>
      <vt:lpstr>Virtuális valóság alapú megoldások</vt:lpstr>
      <vt:lpstr>Kiterjeszett valóság alapú megoldások</vt:lpstr>
      <vt:lpstr>Virtuális valóság alapú szimulátorok</vt:lpstr>
      <vt:lpstr>SECTRA virtuális boncasztal</vt:lpstr>
      <vt:lpstr>I. Innovatív, 3D-s tartalomgyártást és minőségbiztosítást támogató szoftveres és hardveres elemek meglévő CAE LearningSpace rendszer kiegészítéseként</vt:lpstr>
      <vt:lpstr>A rendszer főbb funkciói</vt:lpstr>
      <vt:lpstr>II. CAE Vimedix rendszerhez és kiterjesztett valóság megjelenítő szoftver patológiás és fiziológiás állapotokat bemutató AR tartalmakkal</vt:lpstr>
      <vt:lpstr>A rendszer főbb funkciói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Zoltan Egri</dc:creator>
  <cp:lastModifiedBy>Péter Maróti</cp:lastModifiedBy>
  <cp:revision>29</cp:revision>
  <dcterms:created xsi:type="dcterms:W3CDTF">2020-12-03T17:17:37Z</dcterms:created>
  <dcterms:modified xsi:type="dcterms:W3CDTF">2023-09-30T05:59:38Z</dcterms:modified>
</cp:coreProperties>
</file>