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8" r:id="rId6"/>
  </p:sldMasterIdLst>
  <p:notesMasterIdLst>
    <p:notesMasterId r:id="rId53"/>
  </p:notesMasterIdLst>
  <p:sldIdLst>
    <p:sldId id="262" r:id="rId7"/>
    <p:sldId id="2141411942" r:id="rId8"/>
    <p:sldId id="264" r:id="rId9"/>
    <p:sldId id="265" r:id="rId10"/>
    <p:sldId id="2141411933" r:id="rId11"/>
    <p:sldId id="2141411950" r:id="rId12"/>
    <p:sldId id="2141411951" r:id="rId13"/>
    <p:sldId id="256" r:id="rId14"/>
    <p:sldId id="266" r:id="rId15"/>
    <p:sldId id="267" r:id="rId16"/>
    <p:sldId id="258" r:id="rId17"/>
    <p:sldId id="269" r:id="rId18"/>
    <p:sldId id="263" r:id="rId19"/>
    <p:sldId id="259" r:id="rId20"/>
    <p:sldId id="2141411929" r:id="rId21"/>
    <p:sldId id="270" r:id="rId22"/>
    <p:sldId id="271" r:id="rId23"/>
    <p:sldId id="1183" r:id="rId24"/>
    <p:sldId id="1122" r:id="rId25"/>
    <p:sldId id="2141411930" r:id="rId26"/>
    <p:sldId id="2141411923" r:id="rId27"/>
    <p:sldId id="1134" r:id="rId28"/>
    <p:sldId id="745" r:id="rId29"/>
    <p:sldId id="2141411953" r:id="rId30"/>
    <p:sldId id="2141411946" r:id="rId31"/>
    <p:sldId id="4441" r:id="rId32"/>
    <p:sldId id="2141411932" r:id="rId33"/>
    <p:sldId id="2141411931" r:id="rId34"/>
    <p:sldId id="4440" r:id="rId35"/>
    <p:sldId id="2141411926" r:id="rId36"/>
    <p:sldId id="2141411924" r:id="rId37"/>
    <p:sldId id="2141411925" r:id="rId38"/>
    <p:sldId id="2141411927" r:id="rId39"/>
    <p:sldId id="2141411945" r:id="rId40"/>
    <p:sldId id="2141411941" r:id="rId41"/>
    <p:sldId id="2141411947" r:id="rId42"/>
    <p:sldId id="2141411944" r:id="rId43"/>
    <p:sldId id="2141411948" r:id="rId44"/>
    <p:sldId id="2141411916" r:id="rId45"/>
    <p:sldId id="257" r:id="rId46"/>
    <p:sldId id="261" r:id="rId47"/>
    <p:sldId id="260" r:id="rId48"/>
    <p:sldId id="2141411893" r:id="rId49"/>
    <p:sldId id="2141411913" r:id="rId50"/>
    <p:sldId id="2141411952" r:id="rId51"/>
    <p:sldId id="114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33F300-D35B-4DE7-A957-639475B4990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7976C7A-994F-4A61-9431-83DEF3FB2BD3}">
      <dgm:prSet/>
      <dgm:spPr/>
      <dgm:t>
        <a:bodyPr/>
        <a:lstStyle/>
        <a:p>
          <a:r>
            <a:rPr lang="hu-HU" b="1" dirty="0" err="1"/>
            <a:t>oxytocin</a:t>
          </a:r>
          <a:r>
            <a:rPr lang="hu-HU" b="1" dirty="0"/>
            <a:t>, </a:t>
          </a:r>
          <a:r>
            <a:rPr lang="hu-HU" b="1" dirty="0" err="1"/>
            <a:t>metilergonovine</a:t>
          </a:r>
          <a:r>
            <a:rPr lang="hu-HU" b="1" dirty="0"/>
            <a:t>, </a:t>
          </a:r>
          <a:r>
            <a:rPr lang="hu-HU" b="1" dirty="0" err="1"/>
            <a:t>carbetocin</a:t>
          </a:r>
          <a:r>
            <a:rPr lang="hu-HU" b="1" dirty="0"/>
            <a:t>, </a:t>
          </a:r>
          <a:r>
            <a:rPr lang="hu-HU" b="1" dirty="0" err="1"/>
            <a:t>carbaprost</a:t>
          </a:r>
          <a:r>
            <a:rPr lang="hu-HU" b="1" dirty="0"/>
            <a:t>, </a:t>
          </a:r>
          <a:r>
            <a:rPr lang="hu-HU" b="1" dirty="0" err="1"/>
            <a:t>misoprostol</a:t>
          </a:r>
          <a:r>
            <a:rPr lang="hu-HU" b="1" dirty="0"/>
            <a:t> és kombinációik</a:t>
          </a:r>
          <a:endParaRPr lang="en-US" dirty="0"/>
        </a:p>
      </dgm:t>
    </dgm:pt>
    <dgm:pt modelId="{01FEDF0B-5B26-4B1A-AA74-E6665115B487}" type="parTrans" cxnId="{EE6891A9-8683-429A-B5C3-D0B4D073D663}">
      <dgm:prSet/>
      <dgm:spPr/>
      <dgm:t>
        <a:bodyPr/>
        <a:lstStyle/>
        <a:p>
          <a:endParaRPr lang="en-US"/>
        </a:p>
      </dgm:t>
    </dgm:pt>
    <dgm:pt modelId="{70FC9900-6EF2-4132-BA38-15916331BCB6}" type="sibTrans" cxnId="{EE6891A9-8683-429A-B5C3-D0B4D073D663}">
      <dgm:prSet/>
      <dgm:spPr/>
      <dgm:t>
        <a:bodyPr/>
        <a:lstStyle/>
        <a:p>
          <a:endParaRPr lang="en-US"/>
        </a:p>
      </dgm:t>
    </dgm:pt>
    <dgm:pt modelId="{CC2456F4-4A9C-4FE6-AADE-15C1712D30D3}">
      <dgm:prSet/>
      <dgm:spPr/>
      <dgm:t>
        <a:bodyPr/>
        <a:lstStyle/>
        <a:p>
          <a:r>
            <a:rPr lang="hu-HU" b="1"/>
            <a:t>Carbetocine kicsit jobb a mellékhatások tekintetében</a:t>
          </a:r>
          <a:endParaRPr lang="en-US"/>
        </a:p>
      </dgm:t>
    </dgm:pt>
    <dgm:pt modelId="{4D6CA87A-A867-492E-9897-D26B8437ABC2}" type="parTrans" cxnId="{353D7BBA-11E6-4F67-80B2-1C66FFD9FC3F}">
      <dgm:prSet/>
      <dgm:spPr/>
      <dgm:t>
        <a:bodyPr/>
        <a:lstStyle/>
        <a:p>
          <a:endParaRPr lang="en-US"/>
        </a:p>
      </dgm:t>
    </dgm:pt>
    <dgm:pt modelId="{73A20566-39A5-453B-8AB1-89BF76181F91}" type="sibTrans" cxnId="{353D7BBA-11E6-4F67-80B2-1C66FFD9FC3F}">
      <dgm:prSet/>
      <dgm:spPr/>
      <dgm:t>
        <a:bodyPr/>
        <a:lstStyle/>
        <a:p>
          <a:endParaRPr lang="en-US"/>
        </a:p>
      </dgm:t>
    </dgm:pt>
    <dgm:pt modelId="{9BC8E6CD-80D1-481D-9191-F6B82EC1479D}">
      <dgm:prSet/>
      <dgm:spPr/>
      <dgm:t>
        <a:bodyPr/>
        <a:lstStyle/>
        <a:p>
          <a:r>
            <a:rPr lang="hu-HU" b="1"/>
            <a:t>Rizikó / Nyereség …. Mindegyik jobb mint ha nem adod</a:t>
          </a:r>
          <a:endParaRPr lang="en-US"/>
        </a:p>
      </dgm:t>
    </dgm:pt>
    <dgm:pt modelId="{EFDE9674-EDEE-4518-A5D7-F3357CCD9E0E}" type="parTrans" cxnId="{E74A9C21-0DA3-4F32-9F07-07D89E45CD97}">
      <dgm:prSet/>
      <dgm:spPr/>
      <dgm:t>
        <a:bodyPr/>
        <a:lstStyle/>
        <a:p>
          <a:endParaRPr lang="en-US"/>
        </a:p>
      </dgm:t>
    </dgm:pt>
    <dgm:pt modelId="{A395576C-FFFB-4313-9BE8-3591BD2DD563}" type="sibTrans" cxnId="{E74A9C21-0DA3-4F32-9F07-07D89E45CD97}">
      <dgm:prSet/>
      <dgm:spPr/>
      <dgm:t>
        <a:bodyPr/>
        <a:lstStyle/>
        <a:p>
          <a:endParaRPr lang="en-US"/>
        </a:p>
      </dgm:t>
    </dgm:pt>
    <dgm:pt modelId="{EA2C33EA-DB40-4B75-B77B-FB71C523C92A}" type="pres">
      <dgm:prSet presAssocID="{6133F300-D35B-4DE7-A957-639475B499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28247E-DF36-446A-92C9-CFE36EEE3A7C}" type="pres">
      <dgm:prSet presAssocID="{C7976C7A-994F-4A61-9431-83DEF3FB2BD3}" presName="hierRoot1" presStyleCnt="0"/>
      <dgm:spPr/>
    </dgm:pt>
    <dgm:pt modelId="{33D171A5-5D46-4CBE-B329-5A44272D4F5A}" type="pres">
      <dgm:prSet presAssocID="{C7976C7A-994F-4A61-9431-83DEF3FB2BD3}" presName="composite" presStyleCnt="0"/>
      <dgm:spPr/>
    </dgm:pt>
    <dgm:pt modelId="{63DC3736-5758-442C-ACC2-1B6DD9EA1A76}" type="pres">
      <dgm:prSet presAssocID="{C7976C7A-994F-4A61-9431-83DEF3FB2BD3}" presName="background" presStyleLbl="node0" presStyleIdx="0" presStyleCnt="3"/>
      <dgm:spPr/>
    </dgm:pt>
    <dgm:pt modelId="{2F58C05A-8F24-4046-AF29-A694F09B9DC0}" type="pres">
      <dgm:prSet presAssocID="{C7976C7A-994F-4A61-9431-83DEF3FB2BD3}" presName="text" presStyleLbl="fgAcc0" presStyleIdx="0" presStyleCnt="3">
        <dgm:presLayoutVars>
          <dgm:chPref val="3"/>
        </dgm:presLayoutVars>
      </dgm:prSet>
      <dgm:spPr/>
    </dgm:pt>
    <dgm:pt modelId="{4E538BA4-7E74-411E-ABAF-C8850F6FCF4C}" type="pres">
      <dgm:prSet presAssocID="{C7976C7A-994F-4A61-9431-83DEF3FB2BD3}" presName="hierChild2" presStyleCnt="0"/>
      <dgm:spPr/>
    </dgm:pt>
    <dgm:pt modelId="{7877FE8D-70E2-4D42-8EA3-6E2F9B8D1F76}" type="pres">
      <dgm:prSet presAssocID="{CC2456F4-4A9C-4FE6-AADE-15C1712D30D3}" presName="hierRoot1" presStyleCnt="0"/>
      <dgm:spPr/>
    </dgm:pt>
    <dgm:pt modelId="{72D6E003-A85F-4D27-8D4D-B6631504CB27}" type="pres">
      <dgm:prSet presAssocID="{CC2456F4-4A9C-4FE6-AADE-15C1712D30D3}" presName="composite" presStyleCnt="0"/>
      <dgm:spPr/>
    </dgm:pt>
    <dgm:pt modelId="{588A3E3B-1031-4206-9611-560C2C5B3F31}" type="pres">
      <dgm:prSet presAssocID="{CC2456F4-4A9C-4FE6-AADE-15C1712D30D3}" presName="background" presStyleLbl="node0" presStyleIdx="1" presStyleCnt="3"/>
      <dgm:spPr/>
    </dgm:pt>
    <dgm:pt modelId="{6462CA7F-F545-468E-A25E-9226AEC4F539}" type="pres">
      <dgm:prSet presAssocID="{CC2456F4-4A9C-4FE6-AADE-15C1712D30D3}" presName="text" presStyleLbl="fgAcc0" presStyleIdx="1" presStyleCnt="3">
        <dgm:presLayoutVars>
          <dgm:chPref val="3"/>
        </dgm:presLayoutVars>
      </dgm:prSet>
      <dgm:spPr/>
    </dgm:pt>
    <dgm:pt modelId="{5F477645-FCBF-4BA6-8C5D-E9EF16910205}" type="pres">
      <dgm:prSet presAssocID="{CC2456F4-4A9C-4FE6-AADE-15C1712D30D3}" presName="hierChild2" presStyleCnt="0"/>
      <dgm:spPr/>
    </dgm:pt>
    <dgm:pt modelId="{DAC634FC-2218-4208-A602-42FCE563A3E7}" type="pres">
      <dgm:prSet presAssocID="{9BC8E6CD-80D1-481D-9191-F6B82EC1479D}" presName="hierRoot1" presStyleCnt="0"/>
      <dgm:spPr/>
    </dgm:pt>
    <dgm:pt modelId="{D62C6E4D-22DB-4179-9B8E-69BEAA4BEFD0}" type="pres">
      <dgm:prSet presAssocID="{9BC8E6CD-80D1-481D-9191-F6B82EC1479D}" presName="composite" presStyleCnt="0"/>
      <dgm:spPr/>
    </dgm:pt>
    <dgm:pt modelId="{2BE38510-070A-4047-8E6A-445BDC5B3921}" type="pres">
      <dgm:prSet presAssocID="{9BC8E6CD-80D1-481D-9191-F6B82EC1479D}" presName="background" presStyleLbl="node0" presStyleIdx="2" presStyleCnt="3"/>
      <dgm:spPr/>
    </dgm:pt>
    <dgm:pt modelId="{D6393CE1-CD46-4274-A797-7152302CCE2A}" type="pres">
      <dgm:prSet presAssocID="{9BC8E6CD-80D1-481D-9191-F6B82EC1479D}" presName="text" presStyleLbl="fgAcc0" presStyleIdx="2" presStyleCnt="3">
        <dgm:presLayoutVars>
          <dgm:chPref val="3"/>
        </dgm:presLayoutVars>
      </dgm:prSet>
      <dgm:spPr/>
    </dgm:pt>
    <dgm:pt modelId="{607274DE-319F-4519-846D-E7E1F4420C2B}" type="pres">
      <dgm:prSet presAssocID="{9BC8E6CD-80D1-481D-9191-F6B82EC1479D}" presName="hierChild2" presStyleCnt="0"/>
      <dgm:spPr/>
    </dgm:pt>
  </dgm:ptLst>
  <dgm:cxnLst>
    <dgm:cxn modelId="{E74A9C21-0DA3-4F32-9F07-07D89E45CD97}" srcId="{6133F300-D35B-4DE7-A957-639475B4990C}" destId="{9BC8E6CD-80D1-481D-9191-F6B82EC1479D}" srcOrd="2" destOrd="0" parTransId="{EFDE9674-EDEE-4518-A5D7-F3357CCD9E0E}" sibTransId="{A395576C-FFFB-4313-9BE8-3591BD2DD563}"/>
    <dgm:cxn modelId="{18D93027-042D-4744-AF8C-376555D2DFEF}" type="presOf" srcId="{6133F300-D35B-4DE7-A957-639475B4990C}" destId="{EA2C33EA-DB40-4B75-B77B-FB71C523C92A}" srcOrd="0" destOrd="0" presId="urn:microsoft.com/office/officeart/2005/8/layout/hierarchy1"/>
    <dgm:cxn modelId="{EE6891A9-8683-429A-B5C3-D0B4D073D663}" srcId="{6133F300-D35B-4DE7-A957-639475B4990C}" destId="{C7976C7A-994F-4A61-9431-83DEF3FB2BD3}" srcOrd="0" destOrd="0" parTransId="{01FEDF0B-5B26-4B1A-AA74-E6665115B487}" sibTransId="{70FC9900-6EF2-4132-BA38-15916331BCB6}"/>
    <dgm:cxn modelId="{353D7BBA-11E6-4F67-80B2-1C66FFD9FC3F}" srcId="{6133F300-D35B-4DE7-A957-639475B4990C}" destId="{CC2456F4-4A9C-4FE6-AADE-15C1712D30D3}" srcOrd="1" destOrd="0" parTransId="{4D6CA87A-A867-492E-9897-D26B8437ABC2}" sibTransId="{73A20566-39A5-453B-8AB1-89BF76181F91}"/>
    <dgm:cxn modelId="{5F5EE1BD-CAF4-4E06-8844-AE25DF676CBA}" type="presOf" srcId="{CC2456F4-4A9C-4FE6-AADE-15C1712D30D3}" destId="{6462CA7F-F545-468E-A25E-9226AEC4F539}" srcOrd="0" destOrd="0" presId="urn:microsoft.com/office/officeart/2005/8/layout/hierarchy1"/>
    <dgm:cxn modelId="{82D521F6-4514-4926-A34D-E454824BA799}" type="presOf" srcId="{9BC8E6CD-80D1-481D-9191-F6B82EC1479D}" destId="{D6393CE1-CD46-4274-A797-7152302CCE2A}" srcOrd="0" destOrd="0" presId="urn:microsoft.com/office/officeart/2005/8/layout/hierarchy1"/>
    <dgm:cxn modelId="{144E4AFF-7158-4602-A0F4-F270410F3923}" type="presOf" srcId="{C7976C7A-994F-4A61-9431-83DEF3FB2BD3}" destId="{2F58C05A-8F24-4046-AF29-A694F09B9DC0}" srcOrd="0" destOrd="0" presId="urn:microsoft.com/office/officeart/2005/8/layout/hierarchy1"/>
    <dgm:cxn modelId="{95190D77-5C9E-4EE9-8F2F-230E8E28F71C}" type="presParOf" srcId="{EA2C33EA-DB40-4B75-B77B-FB71C523C92A}" destId="{D328247E-DF36-446A-92C9-CFE36EEE3A7C}" srcOrd="0" destOrd="0" presId="urn:microsoft.com/office/officeart/2005/8/layout/hierarchy1"/>
    <dgm:cxn modelId="{D47D2CCF-3217-4830-8FAB-2DCE35DE89A5}" type="presParOf" srcId="{D328247E-DF36-446A-92C9-CFE36EEE3A7C}" destId="{33D171A5-5D46-4CBE-B329-5A44272D4F5A}" srcOrd="0" destOrd="0" presId="urn:microsoft.com/office/officeart/2005/8/layout/hierarchy1"/>
    <dgm:cxn modelId="{A30D9EF3-C0B3-4AD1-9B4D-CA7566141832}" type="presParOf" srcId="{33D171A5-5D46-4CBE-B329-5A44272D4F5A}" destId="{63DC3736-5758-442C-ACC2-1B6DD9EA1A76}" srcOrd="0" destOrd="0" presId="urn:microsoft.com/office/officeart/2005/8/layout/hierarchy1"/>
    <dgm:cxn modelId="{CB9068F5-6D3B-45BC-93E2-8D65AD61D185}" type="presParOf" srcId="{33D171A5-5D46-4CBE-B329-5A44272D4F5A}" destId="{2F58C05A-8F24-4046-AF29-A694F09B9DC0}" srcOrd="1" destOrd="0" presId="urn:microsoft.com/office/officeart/2005/8/layout/hierarchy1"/>
    <dgm:cxn modelId="{FC1C465D-6190-4F3C-BADD-2971CA42A26C}" type="presParOf" srcId="{D328247E-DF36-446A-92C9-CFE36EEE3A7C}" destId="{4E538BA4-7E74-411E-ABAF-C8850F6FCF4C}" srcOrd="1" destOrd="0" presId="urn:microsoft.com/office/officeart/2005/8/layout/hierarchy1"/>
    <dgm:cxn modelId="{D9F44C50-54F8-49CA-B568-7613ACD67C1C}" type="presParOf" srcId="{EA2C33EA-DB40-4B75-B77B-FB71C523C92A}" destId="{7877FE8D-70E2-4D42-8EA3-6E2F9B8D1F76}" srcOrd="1" destOrd="0" presId="urn:microsoft.com/office/officeart/2005/8/layout/hierarchy1"/>
    <dgm:cxn modelId="{ACCB10AA-CD6B-4DEB-8ADE-1DB1DA52923F}" type="presParOf" srcId="{7877FE8D-70E2-4D42-8EA3-6E2F9B8D1F76}" destId="{72D6E003-A85F-4D27-8D4D-B6631504CB27}" srcOrd="0" destOrd="0" presId="urn:microsoft.com/office/officeart/2005/8/layout/hierarchy1"/>
    <dgm:cxn modelId="{B8064F82-C097-41F6-9DAE-DEE57F938755}" type="presParOf" srcId="{72D6E003-A85F-4D27-8D4D-B6631504CB27}" destId="{588A3E3B-1031-4206-9611-560C2C5B3F31}" srcOrd="0" destOrd="0" presId="urn:microsoft.com/office/officeart/2005/8/layout/hierarchy1"/>
    <dgm:cxn modelId="{EA420648-5F1D-4D87-942F-4B01BEC37D9F}" type="presParOf" srcId="{72D6E003-A85F-4D27-8D4D-B6631504CB27}" destId="{6462CA7F-F545-468E-A25E-9226AEC4F539}" srcOrd="1" destOrd="0" presId="urn:microsoft.com/office/officeart/2005/8/layout/hierarchy1"/>
    <dgm:cxn modelId="{98196A33-2796-4AE5-A81D-099BDE5D9284}" type="presParOf" srcId="{7877FE8D-70E2-4D42-8EA3-6E2F9B8D1F76}" destId="{5F477645-FCBF-4BA6-8C5D-E9EF16910205}" srcOrd="1" destOrd="0" presId="urn:microsoft.com/office/officeart/2005/8/layout/hierarchy1"/>
    <dgm:cxn modelId="{AF156191-CAD3-42FF-BCEF-AAA12B1BC286}" type="presParOf" srcId="{EA2C33EA-DB40-4B75-B77B-FB71C523C92A}" destId="{DAC634FC-2218-4208-A602-42FCE563A3E7}" srcOrd="2" destOrd="0" presId="urn:microsoft.com/office/officeart/2005/8/layout/hierarchy1"/>
    <dgm:cxn modelId="{D14E58D1-D5DD-418C-8BFB-0F64D5D907CC}" type="presParOf" srcId="{DAC634FC-2218-4208-A602-42FCE563A3E7}" destId="{D62C6E4D-22DB-4179-9B8E-69BEAA4BEFD0}" srcOrd="0" destOrd="0" presId="urn:microsoft.com/office/officeart/2005/8/layout/hierarchy1"/>
    <dgm:cxn modelId="{C83E50F8-AEFE-43F5-9F24-D4CDE0F858FE}" type="presParOf" srcId="{D62C6E4D-22DB-4179-9B8E-69BEAA4BEFD0}" destId="{2BE38510-070A-4047-8E6A-445BDC5B3921}" srcOrd="0" destOrd="0" presId="urn:microsoft.com/office/officeart/2005/8/layout/hierarchy1"/>
    <dgm:cxn modelId="{68D377DE-9C11-4A41-99AC-042216BD5A49}" type="presParOf" srcId="{D62C6E4D-22DB-4179-9B8E-69BEAA4BEFD0}" destId="{D6393CE1-CD46-4274-A797-7152302CCE2A}" srcOrd="1" destOrd="0" presId="urn:microsoft.com/office/officeart/2005/8/layout/hierarchy1"/>
    <dgm:cxn modelId="{D55916BA-DC8B-4180-8245-78D2083AAB80}" type="presParOf" srcId="{DAC634FC-2218-4208-A602-42FCE563A3E7}" destId="{607274DE-319F-4519-846D-E7E1F4420C2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C3736-5758-442C-ACC2-1B6DD9EA1A76}">
      <dsp:nvSpPr>
        <dsp:cNvPr id="0" name=""/>
        <dsp:cNvSpPr/>
      </dsp:nvSpPr>
      <dsp:spPr>
        <a:xfrm>
          <a:off x="0" y="184500"/>
          <a:ext cx="3117462" cy="1979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58C05A-8F24-4046-AF29-A694F09B9DC0}">
      <dsp:nvSpPr>
        <dsp:cNvPr id="0" name=""/>
        <dsp:cNvSpPr/>
      </dsp:nvSpPr>
      <dsp:spPr>
        <a:xfrm>
          <a:off x="346384" y="513566"/>
          <a:ext cx="3117462" cy="1979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 err="1"/>
            <a:t>oxytocin</a:t>
          </a:r>
          <a:r>
            <a:rPr lang="hu-HU" sz="2300" b="1" kern="1200" dirty="0"/>
            <a:t>, </a:t>
          </a:r>
          <a:r>
            <a:rPr lang="hu-HU" sz="2300" b="1" kern="1200" dirty="0" err="1"/>
            <a:t>metilergonovine</a:t>
          </a:r>
          <a:r>
            <a:rPr lang="hu-HU" sz="2300" b="1" kern="1200" dirty="0"/>
            <a:t>, </a:t>
          </a:r>
          <a:r>
            <a:rPr lang="hu-HU" sz="2300" b="1" kern="1200" dirty="0" err="1"/>
            <a:t>carbetocin</a:t>
          </a:r>
          <a:r>
            <a:rPr lang="hu-HU" sz="2300" b="1" kern="1200" dirty="0"/>
            <a:t>, </a:t>
          </a:r>
          <a:r>
            <a:rPr lang="hu-HU" sz="2300" b="1" kern="1200" dirty="0" err="1"/>
            <a:t>carbaprost</a:t>
          </a:r>
          <a:r>
            <a:rPr lang="hu-HU" sz="2300" b="1" kern="1200" dirty="0"/>
            <a:t>, </a:t>
          </a:r>
          <a:r>
            <a:rPr lang="hu-HU" sz="2300" b="1" kern="1200" dirty="0" err="1"/>
            <a:t>misoprostol</a:t>
          </a:r>
          <a:r>
            <a:rPr lang="hu-HU" sz="2300" b="1" kern="1200" dirty="0"/>
            <a:t> és kombinációik</a:t>
          </a:r>
          <a:endParaRPr lang="en-US" sz="2300" kern="1200" dirty="0"/>
        </a:p>
      </dsp:txBody>
      <dsp:txXfrm>
        <a:off x="404364" y="571546"/>
        <a:ext cx="3001502" cy="1863628"/>
      </dsp:txXfrm>
    </dsp:sp>
    <dsp:sp modelId="{588A3E3B-1031-4206-9611-560C2C5B3F31}">
      <dsp:nvSpPr>
        <dsp:cNvPr id="0" name=""/>
        <dsp:cNvSpPr/>
      </dsp:nvSpPr>
      <dsp:spPr>
        <a:xfrm>
          <a:off x="3810232" y="184500"/>
          <a:ext cx="3117462" cy="1979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2CA7F-F545-468E-A25E-9226AEC4F539}">
      <dsp:nvSpPr>
        <dsp:cNvPr id="0" name=""/>
        <dsp:cNvSpPr/>
      </dsp:nvSpPr>
      <dsp:spPr>
        <a:xfrm>
          <a:off x="4156616" y="513566"/>
          <a:ext cx="3117462" cy="1979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/>
            <a:t>Carbetocine kicsit jobb a mellékhatások tekintetében</a:t>
          </a:r>
          <a:endParaRPr lang="en-US" sz="2300" kern="1200"/>
        </a:p>
      </dsp:txBody>
      <dsp:txXfrm>
        <a:off x="4214596" y="571546"/>
        <a:ext cx="3001502" cy="1863628"/>
      </dsp:txXfrm>
    </dsp:sp>
    <dsp:sp modelId="{2BE38510-070A-4047-8E6A-445BDC5B3921}">
      <dsp:nvSpPr>
        <dsp:cNvPr id="0" name=""/>
        <dsp:cNvSpPr/>
      </dsp:nvSpPr>
      <dsp:spPr>
        <a:xfrm>
          <a:off x="7620464" y="184500"/>
          <a:ext cx="3117462" cy="1979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93CE1-CD46-4274-A797-7152302CCE2A}">
      <dsp:nvSpPr>
        <dsp:cNvPr id="0" name=""/>
        <dsp:cNvSpPr/>
      </dsp:nvSpPr>
      <dsp:spPr>
        <a:xfrm>
          <a:off x="7966849" y="513566"/>
          <a:ext cx="3117462" cy="1979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/>
            <a:t>Rizikó / Nyereség …. Mindegyik jobb mint ha nem adod</a:t>
          </a:r>
          <a:endParaRPr lang="en-US" sz="2300" kern="1200"/>
        </a:p>
      </dsp:txBody>
      <dsp:txXfrm>
        <a:off x="8024829" y="571546"/>
        <a:ext cx="3001502" cy="1863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19A61-69DC-48E0-9460-002478AE714E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4B051-9E61-41C9-B2AB-D18DC2A61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64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301D6D-00D2-4A5E-8D0C-CE5D4E18F702}" type="slidenum">
              <a:rPr kumimoji="0" lang="de-DE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noProof="1"/>
              <a:t>A májtranszplantáció egy érsebészeti beavatkozás is egyben. A közvetlenb posztoperítv szakban kényes egyensúlyt kell fenntartani az alvadási faktorok pótlása és az antikoaguláció között. Egyidőben cél az anasztomózisok védelme, valamint a vérzésveszély kiküszöbölése is.</a:t>
            </a:r>
          </a:p>
        </p:txBody>
      </p:sp>
    </p:spTree>
    <p:extLst>
      <p:ext uri="{BB962C8B-B14F-4D97-AF65-F5344CB8AC3E}">
        <p14:creationId xmlns:p14="http://schemas.microsoft.com/office/powerpoint/2010/main" val="412399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B286CB-1774-135E-0118-722902CB0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60782A6-295A-2B42-7FD5-5CB0A725A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BF2601-763E-2190-9F18-165D178F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8969E4-C5A1-B4D4-3604-E143CCB7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7F172C-930B-A6C1-BF1B-4668B826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43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C22388-2DD8-8FC3-BCAF-97E6754F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C8081DF-5209-D20B-4E5A-9CC36F95E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E20BC82-B722-E66B-50FB-678C5B230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654456-37A3-9749-0F8A-9E10E00B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BDA62F-F311-68F8-4B34-7373A428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2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D745D23-8A8D-FC38-CDB3-332B2C224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E544861-E04F-9B5B-CBD1-B1E03287F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5C548F1-A8C9-66F4-D54C-94A106E87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007986-5110-6C30-CFBE-C65557C9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D78BD5B-AF07-7B8E-196B-8169F4EA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20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61465-C30F-4E19-B2F2-73647A81829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DBC33-4ED7-4387-952C-4ED1DD43DE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38960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C3DC-2AA9-4496-A59E-B4333F4DC92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09DCC-6B0F-4B63-8967-4FDC09B4403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67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9C9C-81A3-4DBE-9728-4D855DE8791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1652E-D283-4FF1-97D4-1601CF31577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38994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B9CF2-B657-462E-AB15-0D9929186708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2ED84-7172-47CA-9D43-C5FABFCA899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5646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53598-EDF0-4B7F-982B-8FA5F8DB318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BE40C-3120-416A-81C8-97F3E6BBCCE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55590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41B0C-9E65-48DA-9E9E-8F9E870EC74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FCF02-1B8B-4EEB-B948-C4E6442916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44157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FADD4-8F74-46B2-BAC4-14D78D989BF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6D86-417C-4E5F-91D4-D7320497C83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60502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DFD6-0710-49B5-A848-873E1814310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48FF4-44B6-4461-B751-5B2DE95ADA2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7598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57A476-09C0-7D70-A7AC-65FEB7FF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77F51B-C25A-C157-4C7A-4DB13FDBD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B4C9A2A-68B9-B20E-617D-0DFE55C6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000CE9-5E8D-3632-AB3B-A76A221B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4C840E9-8881-903A-4831-2966D9A4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10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E1DCC-DD2E-481D-BED2-0D6CD0514404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A15B-A497-4670-A326-04014195D60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5799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F938-5A49-4186-A3A6-78C399566A03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95E2-C30E-4763-9504-72EEC5B1CB4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2555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19D0-4AB8-4B07-B1D8-6171DEBF72B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F89D-F981-41D0-ADF3-43CFB903504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7847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- charteo.com / Desig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095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422527-EDB3-4CA0-813B-1FFA7B5A0273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7070A4-1707-4906-A590-5F85ADC79A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3513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752AFD-C299-4FB6-AEE0-9D187CC66F33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3BB221-FE74-455A-9CCF-82C9FA44714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801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0771F9-A283-4D69-B6B8-DA29D1B52EF2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91C5EE-F310-4F3E-8EAE-9C140ACFC5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7821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FF1788-4F90-4A6A-85CA-28192DFF752E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AF683F-1317-4EC9-967B-5A4CB5A50C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1076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368A1D-A9D5-4DFD-9EA1-0FD97F91ADC6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F104BB-68DB-4FAE-AF04-6069D7860A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9390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37DC7C8-D405-4245-92AC-788DF111B738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DE2A8B-1830-415D-9ED5-7FEAB4CFCE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31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60DF29-4CE8-DA26-7A8B-BD4F5835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DBCCB73-4485-D07E-14C1-B6CA0A1DB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5B5EFE-1220-40EB-C076-2C86ACDA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281748-8A40-1E23-C4C0-587A8195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9385112-EDAD-915E-F334-0B89A83E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060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6F0E14-4490-4E41-B003-086D0FE47A3A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E0814D-EE2F-4217-B42F-9410E94301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774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4C3019-C9FC-4474-9C53-9EC6872C410A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9B6584-4CEE-4351-8414-0DE89A7FA9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3795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B630F8-7F28-4DA7-A2B9-DBAF3CB4E20C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152B11-577D-47A5-A7AD-98386A485C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536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E24599-3236-4D2A-BD62-54625540EA9C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95342B-AD96-4549-8619-838AF709E4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2422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2A1191-70ED-4646-91E2-A45D2EDB2A32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7FD070-6AEE-4088-90C4-410418A543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220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92060-7981-42C7-B85A-201AAB289FFE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53CB6-3E70-4995-A1B3-D33CA4CD9D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2951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47E9B-D2B6-4D06-9120-FEA6A1BAE102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6C950-E45A-4983-8680-116DDA4CEEB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68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10069-C730-43EC-9994-FF674E60BEC2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C6042-3BE5-4151-BC6F-443A60F62E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159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878D8-2033-4709-BF9A-C7D95C28A6D1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9735A-CA8C-48E8-9A34-B7D02F76C35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3045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574D4-790E-4BA0-AD29-3F9028A4CC5F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A1504-A233-4471-84FB-3593453926D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77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460AD3-AA91-86E3-AB42-EF280D3E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E6C500-7551-E55B-F736-8EBEE4C5B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489B14D-1A29-1F1B-FF9C-0CA78032C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625F53A-1862-B538-1012-F4DEEC45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AAFE932-599A-5920-1DC8-DC90A87E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0A56947-6F8F-6527-9E07-5DA67687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996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41EC5-E49A-40F1-979C-078301F38DC4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2ABC0-3C6D-4972-885D-5FE7A62445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411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1960A-B206-435A-BAEC-88A9AF381E50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5EFBF-662C-46B7-9498-D0D456EA31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9660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9D54C-ED73-4318-BD5F-1237B4AAFBDA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54D4E-83BE-46B0-B68D-BDE7E96D6D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468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DB60-695C-4813-AD2F-D917966AA0AE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D87FF-657E-488C-881F-2B1033E5C59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9528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EE81-A478-4B0E-AE4E-8AB8DF72DE0F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4936D-6A42-4D1D-91C8-A383383253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9012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B2744-CD94-4857-BA12-1968417BC087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F1683-BED3-4589-8A8C-61DE83A4E8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1357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692" indent="0" algn="ctr">
              <a:buNone/>
              <a:defRPr/>
            </a:lvl2pPr>
            <a:lvl3pPr marL="685385" indent="0" algn="ctr">
              <a:buNone/>
              <a:defRPr/>
            </a:lvl3pPr>
            <a:lvl4pPr marL="1028081" indent="0" algn="ctr">
              <a:buNone/>
              <a:defRPr/>
            </a:lvl4pPr>
            <a:lvl5pPr marL="1370771" indent="0" algn="ctr">
              <a:buNone/>
              <a:defRPr/>
            </a:lvl5pPr>
            <a:lvl6pPr marL="1713463" indent="0" algn="ctr">
              <a:buNone/>
              <a:defRPr/>
            </a:lvl6pPr>
            <a:lvl7pPr marL="2056154" indent="0" algn="ctr">
              <a:buNone/>
              <a:defRPr/>
            </a:lvl7pPr>
            <a:lvl8pPr marL="2398847" indent="0" algn="ctr">
              <a:buNone/>
              <a:defRPr/>
            </a:lvl8pPr>
            <a:lvl9pPr marL="274154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F9A25-B9E0-4585-AD56-EB21A67EE7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501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5D2E-A81C-4DEA-9A4F-86AF14B62F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172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92" indent="0">
              <a:buNone/>
              <a:defRPr sz="1350"/>
            </a:lvl2pPr>
            <a:lvl3pPr marL="685385" indent="0">
              <a:buNone/>
              <a:defRPr sz="1200"/>
            </a:lvl3pPr>
            <a:lvl4pPr marL="1028081" indent="0">
              <a:buNone/>
              <a:defRPr sz="1050"/>
            </a:lvl4pPr>
            <a:lvl5pPr marL="1370771" indent="0">
              <a:buNone/>
              <a:defRPr sz="1050"/>
            </a:lvl5pPr>
            <a:lvl6pPr marL="1713463" indent="0">
              <a:buNone/>
              <a:defRPr sz="1050"/>
            </a:lvl6pPr>
            <a:lvl7pPr marL="2056154" indent="0">
              <a:buNone/>
              <a:defRPr sz="1050"/>
            </a:lvl7pPr>
            <a:lvl8pPr marL="2398847" indent="0">
              <a:buNone/>
              <a:defRPr sz="1050"/>
            </a:lvl8pPr>
            <a:lvl9pPr marL="2741540" indent="0">
              <a:buNone/>
              <a:defRPr sz="10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60B9-B9BE-4FE3-98B2-97043B096B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3959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CD6A3-7774-429B-B83F-1CE2518686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481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076A41-FDBA-1C5D-2543-B8620002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165DAF5-CC9E-C806-F646-012184574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A805448-4FD9-E39E-D126-2256C8D93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9A2B0E8-D0D4-869B-A23C-313399169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D97F262-A557-9CC3-A7CD-638546DA0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E92048A-7498-8C49-5AAF-2352755F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A39D532-9217-F620-4F45-C793C7E9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B168763-3A56-FA70-F111-D8E8EB5B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982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2" indent="0">
              <a:buNone/>
              <a:defRPr sz="1500" b="1"/>
            </a:lvl2pPr>
            <a:lvl3pPr marL="685385" indent="0">
              <a:buNone/>
              <a:defRPr sz="1350" b="1"/>
            </a:lvl3pPr>
            <a:lvl4pPr marL="1028081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6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7" indent="0">
              <a:buNone/>
              <a:defRPr sz="1200" b="1"/>
            </a:lvl8pPr>
            <a:lvl9pPr marL="274154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2" indent="0">
              <a:buNone/>
              <a:defRPr sz="1500" b="1"/>
            </a:lvl2pPr>
            <a:lvl3pPr marL="685385" indent="0">
              <a:buNone/>
              <a:defRPr sz="1350" b="1"/>
            </a:lvl3pPr>
            <a:lvl4pPr marL="1028081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6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7" indent="0">
              <a:buNone/>
              <a:defRPr sz="1200" b="1"/>
            </a:lvl8pPr>
            <a:lvl9pPr marL="274154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6075F-32F3-48CB-BED5-532ACF1716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4940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D3B5C-ECEC-49E6-852D-AD820F0F83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01284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FE5F4-C48F-4DFD-B3D7-A57CC1777A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6692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3" y="1435110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692" indent="0">
              <a:buNone/>
              <a:defRPr sz="900"/>
            </a:lvl2pPr>
            <a:lvl3pPr marL="685385" indent="0">
              <a:buNone/>
              <a:defRPr sz="750"/>
            </a:lvl3pPr>
            <a:lvl4pPr marL="1028081" indent="0">
              <a:buNone/>
              <a:defRPr sz="675"/>
            </a:lvl4pPr>
            <a:lvl5pPr marL="1370771" indent="0">
              <a:buNone/>
              <a:defRPr sz="675"/>
            </a:lvl5pPr>
            <a:lvl6pPr marL="1713463" indent="0">
              <a:buNone/>
              <a:defRPr sz="675"/>
            </a:lvl6pPr>
            <a:lvl7pPr marL="2056154" indent="0">
              <a:buNone/>
              <a:defRPr sz="675"/>
            </a:lvl7pPr>
            <a:lvl8pPr marL="2398847" indent="0">
              <a:buNone/>
              <a:defRPr sz="675"/>
            </a:lvl8pPr>
            <a:lvl9pPr marL="274154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CFF65-E76D-4FD2-914A-4B6595B7C7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18831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692" indent="0">
              <a:buNone/>
              <a:defRPr sz="2100"/>
            </a:lvl2pPr>
            <a:lvl3pPr marL="685385" indent="0">
              <a:buNone/>
              <a:defRPr sz="1800"/>
            </a:lvl3pPr>
            <a:lvl4pPr marL="1028081" indent="0">
              <a:buNone/>
              <a:defRPr sz="1500"/>
            </a:lvl4pPr>
            <a:lvl5pPr marL="1370771" indent="0">
              <a:buNone/>
              <a:defRPr sz="1500"/>
            </a:lvl5pPr>
            <a:lvl6pPr marL="1713463" indent="0">
              <a:buNone/>
              <a:defRPr sz="1500"/>
            </a:lvl6pPr>
            <a:lvl7pPr marL="2056154" indent="0">
              <a:buNone/>
              <a:defRPr sz="1500"/>
            </a:lvl7pPr>
            <a:lvl8pPr marL="2398847" indent="0">
              <a:buNone/>
              <a:defRPr sz="1500"/>
            </a:lvl8pPr>
            <a:lvl9pPr marL="2741540" indent="0">
              <a:buNone/>
              <a:defRPr sz="15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692" indent="0">
              <a:buNone/>
              <a:defRPr sz="900"/>
            </a:lvl2pPr>
            <a:lvl3pPr marL="685385" indent="0">
              <a:buNone/>
              <a:defRPr sz="750"/>
            </a:lvl3pPr>
            <a:lvl4pPr marL="1028081" indent="0">
              <a:buNone/>
              <a:defRPr sz="675"/>
            </a:lvl4pPr>
            <a:lvl5pPr marL="1370771" indent="0">
              <a:buNone/>
              <a:defRPr sz="675"/>
            </a:lvl5pPr>
            <a:lvl6pPr marL="1713463" indent="0">
              <a:buNone/>
              <a:defRPr sz="675"/>
            </a:lvl6pPr>
            <a:lvl7pPr marL="2056154" indent="0">
              <a:buNone/>
              <a:defRPr sz="675"/>
            </a:lvl7pPr>
            <a:lvl8pPr marL="2398847" indent="0">
              <a:buNone/>
              <a:defRPr sz="675"/>
            </a:lvl8pPr>
            <a:lvl9pPr marL="274154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E9FC5-ACCA-4A05-B137-7A47518A941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6729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07D87-2563-48E5-BEF9-92ACF2B565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9455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1" y="274648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21ED3-52ED-4E71-8C55-A743DB98164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7232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CB22B-97C3-4F90-88FD-B82D93EB2D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170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97855-1721-4E5B-9D77-6FF8757846D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6237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5111A-F8D5-4FF1-8A72-9C022319383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163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B73711-4C98-BB93-E217-9ADCE9937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3BC2CF1-F856-A110-935C-3DB77C38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0BEC1F3-6CB8-7B2D-5AC5-B7C4E5DE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E98D316-E741-F9E0-87BA-CEF87D4E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57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98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5C853-9223-4E6D-B0C9-22B8F1A3D3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744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FC245-7E5D-4AA8-8B41-43BEBD3343C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334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3938598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3938598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7F921-89AC-4665-9345-8645C35E3A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3899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9"/>
            <a:ext cx="11329456" cy="6164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</p:spPr>
        <p:txBody>
          <a:bodyPr lIns="0" tIns="0" rIns="0" bIns="0">
            <a:norm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73C78-7A58-4596-82E9-BC3DD2E40702}" type="datetimeFigureOut">
              <a:rPr lang="de-DE"/>
              <a:pPr>
                <a:defRPr/>
              </a:pPr>
              <a:t>30.09.2023</a:t>
            </a:fld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2DACC-5C78-4C9A-B8C6-4DF5D1CD616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69398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9"/>
            <a:ext cx="11329456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</p:spPr>
        <p:txBody>
          <a:bodyPr lIns="0" tIns="0" rIns="0" bIns="0">
            <a:no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FC463-1BEE-46EA-A7F2-774852B0242B}" type="datetimeFigureOut">
              <a:rPr lang="de-DE"/>
              <a:pPr>
                <a:defRPr/>
              </a:pPr>
              <a:t>30.09.2023</a:t>
            </a:fld>
            <a:endParaRPr lang="de-DE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3A277-DA6F-4463-A6A9-90A659CF32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4802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374549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9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080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637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7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ED82A6C-622C-9067-7C4E-234B912B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E2FB71B-B06B-C6D8-C848-EA65F257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ECFF65-F3E1-4876-8630-83BE6633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4515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024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4290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1291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637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44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01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C3C9A8-383B-1BA5-BA84-A3921F0F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54DC53-0825-431C-3926-690B69080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3A4D039-49FB-2994-E2A3-371C930ED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776B34A-AE64-730E-5BBA-A015311A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DE0876D-FBD1-19CE-B869-F85F4047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9B83788-5620-C71C-0235-0957ACB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54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4EC805-1E6E-B852-AE19-420D91F5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12AF21B-61CC-6D06-DC9B-82F8AEBD7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6705105-FB28-32A8-5709-866483D7D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A12C728-611C-E6F8-9C72-7B684480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C396E98-D5B6-E126-44A3-901C1E857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2A2A5D1-9DA6-DF76-B787-6BC35CB6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54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49C6855-3A2C-46F5-EF67-57F7D969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A6020F2-9782-1245-6503-3E1D1CEDC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2CF136-1DD4-9954-4B05-944617D2E0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A655-21C5-4481-969D-0C5F90BB6FF7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6FAF203-B4E0-1F85-6BF5-2869366B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29709D2-4150-DC84-4085-107DFE499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51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D43646-33CF-41BB-A5D0-44045D6BC0D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2023. 09. 30.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9BBD0E-A16C-4EB2-B610-FBBD8F71805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3547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</a:p>
        </p:txBody>
      </p:sp>
      <p:sp>
        <p:nvSpPr>
          <p:cNvPr id="16387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A353CF5-7D2E-4DDE-9C7E-67BD8735AAA3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FBC3E27-76FB-4984-A7A0-19CAB2EA91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842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80D94F-A0F5-4E56-8EAA-C73FE3399292}" type="datetimeFigureOut">
              <a:rPr lang="hu-HU"/>
              <a:pPr>
                <a:defRPr/>
              </a:pPr>
              <a:t>2023. 09. 30.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2A8759-96BF-46F6-82C7-8AB937377F0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4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2" rIns="91385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2" rIns="91385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5" tIns="45692" rIns="91385" bIns="45692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5" tIns="45692" rIns="91385" bIns="45692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5" tIns="45692" rIns="91385" bIns="45692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5D71B8B-4132-4866-87AF-00AF0F05EA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793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6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38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08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077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874" indent="-25587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5782" indent="-213031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5689" indent="-17018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8441" indent="-17018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1194" indent="-17018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4810" indent="-1713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7501" indent="-1713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194" indent="-1713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2886" indent="-1713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2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85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1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71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63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54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47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0" algn="l" defTabSz="68538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DBD78-70FD-4EFC-A637-E89B4EE338BD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D691C-F5F4-4078-A734-69E7B53A0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74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ncbi.nlm.nih.gov/pmc/articles/PMC8126150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8978A09F-6981-E394-A4E0-AE5B31A5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100" b="1" kern="120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	</a:t>
            </a:r>
            <a:endParaRPr lang="en-US" sz="5100" b="1" kern="1200" dirty="0"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86E82ECF-CE30-584F-4800-2134D37B3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06529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POSTPARTUM VÉRZÉS</a:t>
            </a:r>
            <a:endParaRPr lang="hu-HU" sz="2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hu-HU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GYAKORLATBAN</a:t>
            </a:r>
            <a:endParaRPr lang="en-US" sz="2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diagram látható&#10;&#10;Automatikusan generált leírás">
            <a:extLst>
              <a:ext uri="{FF2B5EF4-FFF2-40B4-BE49-F238E27FC236}">
                <a16:creationId xmlns:a16="http://schemas.microsoft.com/office/drawing/2014/main" id="{A734528C-92E0-8538-87CD-24EEAD37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64712"/>
            <a:ext cx="7214616" cy="5501144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1B19CC9C-D696-0051-5A9C-9A8599061D8A}"/>
              </a:ext>
            </a:extLst>
          </p:cNvPr>
          <p:cNvSpPr txBox="1"/>
          <p:nvPr/>
        </p:nvSpPr>
        <p:spPr>
          <a:xfrm>
            <a:off x="5797296" y="6311873"/>
            <a:ext cx="4640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>
                <a:latin typeface="+mn-lt"/>
              </a:rPr>
              <a:t>200 ml /perc  … 10 percig </a:t>
            </a:r>
            <a:r>
              <a:rPr lang="hu-HU" sz="2000" b="1" dirty="0">
                <a:latin typeface="+mn-lt"/>
                <a:sym typeface="Symbol" panose="05050102010706020507" pitchFamily="18" charset="2"/>
              </a:rPr>
              <a:t></a:t>
            </a:r>
            <a:r>
              <a:rPr lang="hu-HU" sz="2000" b="1" dirty="0">
                <a:latin typeface="+mn-lt"/>
              </a:rPr>
              <a:t>  2 liter vérzés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3FA2AC5-FBA9-7405-E49B-6B3AD54FCD9F}"/>
              </a:ext>
            </a:extLst>
          </p:cNvPr>
          <p:cNvSpPr txBox="1"/>
          <p:nvPr/>
        </p:nvSpPr>
        <p:spPr>
          <a:xfrm>
            <a:off x="710183" y="502813"/>
            <a:ext cx="37046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chemeClr val="accent1"/>
                </a:solidFill>
              </a:rPr>
              <a:t>Hasznos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stratégiák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és</a:t>
            </a:r>
            <a:r>
              <a:rPr lang="en-GB" sz="3600" b="1" dirty="0">
                <a:solidFill>
                  <a:schemeClr val="accent1"/>
                </a:solidFill>
              </a:rPr>
              <a:t> minimum </a:t>
            </a:r>
            <a:r>
              <a:rPr lang="en-GB" sz="3600" b="1" dirty="0" err="1">
                <a:solidFill>
                  <a:schemeClr val="accent1"/>
                </a:solidFill>
              </a:rPr>
              <a:t>követelmények</a:t>
            </a:r>
            <a:r>
              <a:rPr lang="en-GB" sz="3600" b="1" dirty="0">
                <a:solidFill>
                  <a:schemeClr val="accent1"/>
                </a:solidFill>
              </a:rPr>
              <a:t> a hemosztázis </a:t>
            </a:r>
            <a:r>
              <a:rPr lang="en-GB" sz="3600" b="1" dirty="0" err="1">
                <a:solidFill>
                  <a:schemeClr val="accent1"/>
                </a:solidFill>
              </a:rPr>
              <a:t>reszuszcitáció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során</a:t>
            </a:r>
            <a:r>
              <a:rPr lang="en-GB" sz="3600" b="1" dirty="0">
                <a:solidFill>
                  <a:schemeClr val="accent1"/>
                </a:solidFill>
              </a:rPr>
              <a:t>, pl: PPH </a:t>
            </a:r>
            <a:r>
              <a:rPr lang="en-GB" sz="3600" b="1" dirty="0" err="1">
                <a:solidFill>
                  <a:schemeClr val="accent1"/>
                </a:solidFill>
              </a:rPr>
              <a:t>esetén</a:t>
            </a:r>
            <a:r>
              <a:rPr lang="en-GB" sz="3600" b="1" dirty="0">
                <a:solidFill>
                  <a:schemeClr val="accent1"/>
                </a:solidFill>
              </a:rPr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075683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AFADB-B9DA-F564-EFA8-F0430B7C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70C0"/>
                </a:solidFill>
                <a:latin typeface="+mn-lt"/>
              </a:rPr>
              <a:t>Első kérdések, első válaszok…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DEE7C2-6B4F-DF9E-D106-E1D7BBE6E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Orvosi feljegyzések</a:t>
            </a:r>
            <a:r>
              <a:rPr lang="hu-HU" dirty="0"/>
              <a:t>, anamnézis - kórlap</a:t>
            </a:r>
            <a:r>
              <a:rPr lang="es-ES" dirty="0"/>
              <a:t> (</a:t>
            </a:r>
            <a:r>
              <a:rPr lang="hu-HU" dirty="0"/>
              <a:t>kor, </a:t>
            </a:r>
            <a:r>
              <a:rPr lang="hu-HU" dirty="0" err="1"/>
              <a:t>obesitas</a:t>
            </a:r>
            <a:r>
              <a:rPr lang="hu-HU" dirty="0"/>
              <a:t>, placenta</a:t>
            </a:r>
            <a:r>
              <a:rPr lang="es-ES" dirty="0"/>
              <a:t>)</a:t>
            </a:r>
            <a:endParaRPr lang="hu-HU" dirty="0"/>
          </a:p>
          <a:p>
            <a:r>
              <a:rPr lang="hu-HU" dirty="0"/>
              <a:t>Van-e kóros vérzés: </a:t>
            </a:r>
            <a:r>
              <a:rPr lang="hu-HU" dirty="0">
                <a:highlight>
                  <a:srgbClr val="FFFF00"/>
                </a:highlight>
              </a:rPr>
              <a:t>IGEN</a:t>
            </a:r>
          </a:p>
          <a:p>
            <a:r>
              <a:rPr lang="hu-HU" dirty="0"/>
              <a:t>A vérzés oka (</a:t>
            </a:r>
            <a:r>
              <a:rPr lang="hu-HU" dirty="0">
                <a:highlight>
                  <a:srgbClr val="FFFF00"/>
                </a:highlight>
              </a:rPr>
              <a:t>4T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427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diagram látható&#10;&#10;Automatikusan generált leírás">
            <a:extLst>
              <a:ext uri="{FF2B5EF4-FFF2-40B4-BE49-F238E27FC236}">
                <a16:creationId xmlns:a16="http://schemas.microsoft.com/office/drawing/2014/main" id="{6386966C-0188-2B16-8D9D-6ABB7B2D4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368" y="632581"/>
            <a:ext cx="10662325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2450BB9-20B8-ACE4-324D-747BBE86A2F7}"/>
              </a:ext>
            </a:extLst>
          </p:cNvPr>
          <p:cNvSpPr/>
          <p:nvPr/>
        </p:nvSpPr>
        <p:spPr>
          <a:xfrm>
            <a:off x="4876799" y="643467"/>
            <a:ext cx="1219200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80%</a:t>
            </a:r>
            <a:endParaRPr lang="en-GB" sz="3200" b="1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57612C6-3413-686B-428A-7165F8C3AE64}"/>
              </a:ext>
            </a:extLst>
          </p:cNvPr>
          <p:cNvSpPr/>
          <p:nvPr/>
        </p:nvSpPr>
        <p:spPr>
          <a:xfrm>
            <a:off x="6095999" y="647212"/>
            <a:ext cx="1219200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10%</a:t>
            </a:r>
            <a:endParaRPr lang="en-GB" sz="3200" b="1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BBC9412-8929-9B2B-AF69-881539AB1DCA}"/>
              </a:ext>
            </a:extLst>
          </p:cNvPr>
          <p:cNvSpPr/>
          <p:nvPr/>
        </p:nvSpPr>
        <p:spPr>
          <a:xfrm>
            <a:off x="6054784" y="5720931"/>
            <a:ext cx="1219200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5%</a:t>
            </a:r>
            <a:endParaRPr lang="en-GB" sz="3200" b="1" dirty="0"/>
          </a:p>
        </p:txBody>
      </p:sp>
      <p:pic>
        <p:nvPicPr>
          <p:cNvPr id="3" name="Kép 2" descr="A képen diagram látható&#10;&#10;Automatikusan generált leírás">
            <a:extLst>
              <a:ext uri="{FF2B5EF4-FFF2-40B4-BE49-F238E27FC236}">
                <a16:creationId xmlns:a16="http://schemas.microsoft.com/office/drawing/2014/main" id="{21DCF49A-681A-5EBD-B935-A14621BE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" y="32067"/>
            <a:ext cx="1603672" cy="12228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50D88EE2-23FC-F833-FD59-9297105B38B0}"/>
              </a:ext>
            </a:extLst>
          </p:cNvPr>
          <p:cNvSpPr/>
          <p:nvPr/>
        </p:nvSpPr>
        <p:spPr>
          <a:xfrm>
            <a:off x="4876799" y="5723464"/>
            <a:ext cx="1219200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10%</a:t>
            </a:r>
            <a:endParaRPr lang="en-GB" sz="3200" b="1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3E709F2-267A-863A-C9C8-12B013C27360}"/>
              </a:ext>
            </a:extLst>
          </p:cNvPr>
          <p:cNvSpPr txBox="1"/>
          <p:nvPr/>
        </p:nvSpPr>
        <p:spPr>
          <a:xfrm rot="10800000" flipH="1" flipV="1">
            <a:off x="23454" y="2306959"/>
            <a:ext cx="217457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Elhúzódó szülés, </a:t>
            </a:r>
            <a:r>
              <a:rPr lang="hu-HU" b="1" dirty="0" err="1"/>
              <a:t>chorioamnionitis</a:t>
            </a:r>
            <a:r>
              <a:rPr lang="hu-HU" b="1" dirty="0"/>
              <a:t>, sok </a:t>
            </a:r>
            <a:r>
              <a:rPr lang="hu-HU" b="1" dirty="0" err="1"/>
              <a:t>oxytocin</a:t>
            </a:r>
            <a:r>
              <a:rPr lang="hu-HU" b="1" dirty="0"/>
              <a:t>, idős-</a:t>
            </a:r>
            <a:r>
              <a:rPr lang="hu-HU" b="1" dirty="0" err="1"/>
              <a:t>obes</a:t>
            </a:r>
            <a:r>
              <a:rPr lang="hu-HU" b="1" dirty="0"/>
              <a:t>, </a:t>
            </a:r>
            <a:r>
              <a:rPr lang="hu-HU" b="1" dirty="0" err="1"/>
              <a:t>myoma</a:t>
            </a:r>
            <a:r>
              <a:rPr lang="hu-HU" b="1" dirty="0"/>
              <a:t>, </a:t>
            </a:r>
            <a:endParaRPr lang="en-GB" b="1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E141206-7F34-DF00-4450-1AE34A3A7793}"/>
              </a:ext>
            </a:extLst>
          </p:cNvPr>
          <p:cNvSpPr txBox="1"/>
          <p:nvPr/>
        </p:nvSpPr>
        <p:spPr>
          <a:xfrm rot="10800000" flipH="1" flipV="1">
            <a:off x="9974485" y="2587345"/>
            <a:ext cx="21745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Placenta </a:t>
            </a:r>
            <a:r>
              <a:rPr lang="hu-HU" b="1" dirty="0" err="1"/>
              <a:t>accreta</a:t>
            </a:r>
            <a:r>
              <a:rPr lang="hu-HU" b="1" dirty="0"/>
              <a:t>, </a:t>
            </a:r>
            <a:r>
              <a:rPr lang="hu-HU" b="1" dirty="0" err="1"/>
              <a:t>percreta</a:t>
            </a:r>
            <a:r>
              <a:rPr lang="hu-HU" b="1" dirty="0"/>
              <a:t>, </a:t>
            </a:r>
            <a:r>
              <a:rPr lang="hu-HU" b="1" dirty="0" err="1"/>
              <a:t>increta</a:t>
            </a:r>
            <a:r>
              <a:rPr lang="hu-HU" b="1" dirty="0"/>
              <a:t>,</a:t>
            </a:r>
          </a:p>
          <a:p>
            <a:r>
              <a:rPr lang="hu-HU" b="1" dirty="0"/>
              <a:t>Placenta </a:t>
            </a:r>
            <a:r>
              <a:rPr lang="hu-HU" b="1" dirty="0" err="1"/>
              <a:t>retentio</a:t>
            </a:r>
            <a:endParaRPr lang="en-GB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E551EDF-5524-391B-A0A1-EF01B0377DCC}"/>
              </a:ext>
            </a:extLst>
          </p:cNvPr>
          <p:cNvSpPr txBox="1"/>
          <p:nvPr/>
        </p:nvSpPr>
        <p:spPr>
          <a:xfrm rot="10800000" flipH="1" flipV="1">
            <a:off x="34340" y="5012992"/>
            <a:ext cx="217457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Uterus</a:t>
            </a:r>
            <a:r>
              <a:rPr lang="hu-HU" b="1" dirty="0"/>
              <a:t> </a:t>
            </a:r>
            <a:r>
              <a:rPr lang="hu-HU" b="1" dirty="0" err="1"/>
              <a:t>inversio</a:t>
            </a:r>
            <a:endParaRPr lang="hu-HU" b="1" dirty="0"/>
          </a:p>
          <a:p>
            <a:r>
              <a:rPr lang="hu-HU" b="1" dirty="0" err="1"/>
              <a:t>Uterus</a:t>
            </a:r>
            <a:r>
              <a:rPr lang="hu-HU" b="1" dirty="0"/>
              <a:t> </a:t>
            </a:r>
            <a:r>
              <a:rPr lang="hu-HU" b="1" dirty="0" err="1"/>
              <a:t>ruptura</a:t>
            </a:r>
            <a:endParaRPr lang="hu-HU" b="1" dirty="0"/>
          </a:p>
          <a:p>
            <a:r>
              <a:rPr lang="hu-HU" b="1" dirty="0" err="1"/>
              <a:t>Vulvovaginals</a:t>
            </a:r>
            <a:r>
              <a:rPr lang="hu-HU" b="1" dirty="0"/>
              <a:t> </a:t>
            </a:r>
            <a:r>
              <a:rPr lang="hu-HU" b="1" dirty="0" err="1"/>
              <a:t>sérűlés</a:t>
            </a:r>
            <a:endParaRPr lang="en-GB" b="1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5BB608BD-2B14-1779-CDF4-3FF326D274EA}"/>
              </a:ext>
            </a:extLst>
          </p:cNvPr>
          <p:cNvSpPr txBox="1"/>
          <p:nvPr/>
        </p:nvSpPr>
        <p:spPr>
          <a:xfrm rot="10800000" flipH="1" flipV="1">
            <a:off x="9471452" y="5287457"/>
            <a:ext cx="267447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DIC: HELLP, AFE, vWF</a:t>
            </a:r>
          </a:p>
          <a:p>
            <a:r>
              <a:rPr lang="hu-HU" b="1" dirty="0" err="1"/>
              <a:t>Preeclampsia</a:t>
            </a:r>
            <a:r>
              <a:rPr lang="hu-HU" b="1" dirty="0"/>
              <a:t>, halott magzat, placenta leválás</a:t>
            </a:r>
          </a:p>
        </p:txBody>
      </p:sp>
    </p:spTree>
    <p:extLst>
      <p:ext uri="{BB962C8B-B14F-4D97-AF65-F5344CB8AC3E}">
        <p14:creationId xmlns:p14="http://schemas.microsoft.com/office/powerpoint/2010/main" val="3225342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AFADB-B9DA-F564-EFA8-F0430B7C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70C0"/>
                </a:solidFill>
                <a:latin typeface="+mn-lt"/>
              </a:rPr>
              <a:t>Első kérdések, első válaszok…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DEE7C2-6B4F-DF9E-D106-E1D7BBE6E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Orvosi feljegyzések</a:t>
            </a:r>
            <a:r>
              <a:rPr lang="hu-HU" dirty="0"/>
              <a:t>, anamnézis - kórlap</a:t>
            </a:r>
            <a:r>
              <a:rPr lang="es-ES" dirty="0"/>
              <a:t> (</a:t>
            </a:r>
            <a:r>
              <a:rPr lang="hu-HU" dirty="0"/>
              <a:t>kor, </a:t>
            </a:r>
            <a:r>
              <a:rPr lang="hu-HU" dirty="0" err="1"/>
              <a:t>obesitas</a:t>
            </a:r>
            <a:r>
              <a:rPr lang="hu-HU" dirty="0"/>
              <a:t>, placenta</a:t>
            </a:r>
            <a:r>
              <a:rPr lang="es-ES" dirty="0"/>
              <a:t>)</a:t>
            </a:r>
            <a:endParaRPr lang="hu-HU" dirty="0"/>
          </a:p>
          <a:p>
            <a:r>
              <a:rPr lang="hu-HU" dirty="0"/>
              <a:t>Van-e kóros vérzés: </a:t>
            </a:r>
            <a:r>
              <a:rPr lang="hu-HU" dirty="0">
                <a:highlight>
                  <a:srgbClr val="FFFF00"/>
                </a:highlight>
              </a:rPr>
              <a:t>IGEN</a:t>
            </a:r>
          </a:p>
          <a:p>
            <a:r>
              <a:rPr lang="hu-HU" dirty="0"/>
              <a:t>A vérzés oka (</a:t>
            </a:r>
            <a:r>
              <a:rPr lang="hu-HU" dirty="0">
                <a:highlight>
                  <a:srgbClr val="FFFF00"/>
                </a:highlight>
              </a:rPr>
              <a:t>4T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dirty="0"/>
              <a:t>Mennyi a vérzés, mennyi a hígulás ? (becslés / számszerűsítés)</a:t>
            </a:r>
          </a:p>
          <a:p>
            <a:r>
              <a:rPr lang="hu-HU" dirty="0"/>
              <a:t>Más orvosok… (szülészek, </a:t>
            </a:r>
            <a:r>
              <a:rPr lang="hu-HU" dirty="0">
                <a:highlight>
                  <a:srgbClr val="FFFF00"/>
                </a:highlight>
              </a:rPr>
              <a:t>vérellátó</a:t>
            </a:r>
            <a:r>
              <a:rPr lang="hu-HU" dirty="0"/>
              <a:t> - mintát küldeni a típushoz és a szűréshez, </a:t>
            </a:r>
            <a:r>
              <a:rPr lang="hu-HU" dirty="0">
                <a:highlight>
                  <a:srgbClr val="FFFF00"/>
                </a:highlight>
              </a:rPr>
              <a:t>labor</a:t>
            </a:r>
            <a:r>
              <a:rPr lang="hu-HU" dirty="0"/>
              <a:t> – jelezni hogy több sürgős labor vizsgálat várható)</a:t>
            </a:r>
          </a:p>
          <a:p>
            <a:r>
              <a:rPr lang="hu-HU" dirty="0"/>
              <a:t>Mennyire beteg  a beteg?</a:t>
            </a:r>
          </a:p>
          <a:p>
            <a:pPr lvl="1"/>
            <a:r>
              <a:rPr lang="hu-HU" dirty="0"/>
              <a:t>Meleg / hideg perifériák</a:t>
            </a:r>
          </a:p>
          <a:p>
            <a:pPr lvl="1"/>
            <a:r>
              <a:rPr lang="hu-HU" dirty="0" err="1"/>
              <a:t>Shock</a:t>
            </a:r>
            <a:r>
              <a:rPr lang="hu-HU" dirty="0"/>
              <a:t> index HR/SBP / </a:t>
            </a:r>
            <a:r>
              <a:rPr lang="hu-HU" dirty="0" err="1"/>
              <a:t>Tachycardia</a:t>
            </a:r>
            <a:endParaRPr lang="es-ES" dirty="0"/>
          </a:p>
        </p:txBody>
      </p:sp>
      <p:sp>
        <p:nvSpPr>
          <p:cNvPr id="4" name="Felirat: vonal 3">
            <a:extLst>
              <a:ext uri="{FF2B5EF4-FFF2-40B4-BE49-F238E27FC236}">
                <a16:creationId xmlns:a16="http://schemas.microsoft.com/office/drawing/2014/main" id="{263177FF-09F4-08FB-1C46-08A0C1ACB64F}"/>
              </a:ext>
            </a:extLst>
          </p:cNvPr>
          <p:cNvSpPr/>
          <p:nvPr/>
        </p:nvSpPr>
        <p:spPr>
          <a:xfrm>
            <a:off x="8011887" y="5414509"/>
            <a:ext cx="2971800" cy="1180420"/>
          </a:xfrm>
          <a:prstGeom prst="borderCallout1">
            <a:avLst>
              <a:gd name="adj1" fmla="val 18750"/>
              <a:gd name="adj2" fmla="val -8333"/>
              <a:gd name="adj3" fmla="val -71338"/>
              <a:gd name="adj4" fmla="val -11919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err="1"/>
              <a:t>Senior</a:t>
            </a:r>
            <a:r>
              <a:rPr lang="hu-HU" sz="2400" dirty="0"/>
              <a:t> szülész nőgyógyászt be kell hívni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23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4F6593FD-C271-5BEF-801A-D5240F296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9" b="27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0C22E53D-BE36-88B0-F441-A1B2F0C8444E}"/>
              </a:ext>
            </a:extLst>
          </p:cNvPr>
          <p:cNvSpPr/>
          <p:nvPr/>
        </p:nvSpPr>
        <p:spPr>
          <a:xfrm>
            <a:off x="130629" y="0"/>
            <a:ext cx="3614057" cy="18832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rgbClr val="0070C0"/>
                </a:solidFill>
              </a:rPr>
              <a:t>10-perc múlva nem állt le a vérzés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C1A5766-CD89-D103-EC07-2790660C0695}"/>
              </a:ext>
            </a:extLst>
          </p:cNvPr>
          <p:cNvSpPr txBox="1"/>
          <p:nvPr/>
        </p:nvSpPr>
        <p:spPr>
          <a:xfrm>
            <a:off x="533400" y="6333498"/>
            <a:ext cx="9612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highlight>
                  <a:srgbClr val="FFFF00"/>
                </a:highlight>
                <a:latin typeface="+mn-lt"/>
              </a:rPr>
              <a:t>Ezzel szembesültünk: 200 ml/perc  … 10 percig </a:t>
            </a:r>
            <a:r>
              <a:rPr lang="hu-HU" sz="2800" b="1" dirty="0">
                <a:highlight>
                  <a:srgbClr val="FFFF00"/>
                </a:highlight>
                <a:latin typeface="+mn-lt"/>
                <a:sym typeface="Symbol" panose="05050102010706020507" pitchFamily="18" charset="2"/>
              </a:rPr>
              <a:t>  </a:t>
            </a:r>
            <a:r>
              <a:rPr lang="hu-HU" sz="2800" b="1" dirty="0">
                <a:highlight>
                  <a:srgbClr val="FFFF00"/>
                </a:highlight>
                <a:latin typeface="+mn-lt"/>
              </a:rPr>
              <a:t>2 liter vérzés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2083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062BBB8-DAC3-6DB9-22D0-CC3D9CBF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3"/>
            <a:ext cx="4282983" cy="788974"/>
          </a:xfrm>
        </p:spPr>
        <p:txBody>
          <a:bodyPr anchor="b">
            <a:normAutofit/>
          </a:bodyPr>
          <a:lstStyle/>
          <a:p>
            <a:pPr algn="ctr"/>
            <a:r>
              <a:rPr lang="hu-HU" sz="3600" b="1" dirty="0">
                <a:highlight>
                  <a:srgbClr val="FFFF00"/>
                </a:highlight>
                <a:latin typeface="+mn-lt"/>
              </a:rPr>
              <a:t>EGYSZERŰ SZABÁLY</a:t>
            </a:r>
            <a:endParaRPr lang="en-GB" sz="36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diagram látható&#10;&#10;Automatikusan generált leírás">
            <a:extLst>
              <a:ext uri="{FF2B5EF4-FFF2-40B4-BE49-F238E27FC236}">
                <a16:creationId xmlns:a16="http://schemas.microsoft.com/office/drawing/2014/main" id="{B70F66CE-E06B-144B-F3F7-05AD70562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19" r="24598" b="-2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690EDE-A0E3-8CB9-5DDE-9C13B47B9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827" y="4046311"/>
            <a:ext cx="5363355" cy="18472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b="1" dirty="0"/>
              <a:t> </a:t>
            </a:r>
            <a:r>
              <a:rPr lang="hu-HU" b="1" dirty="0">
                <a:highlight>
                  <a:srgbClr val="FFFF00"/>
                </a:highlight>
              </a:rPr>
              <a:t>3 x 1 szabály :  „ 1-es szabály”</a:t>
            </a:r>
          </a:p>
          <a:p>
            <a:pPr lvl="1"/>
            <a:r>
              <a:rPr lang="hu-HU" dirty="0"/>
              <a:t>HR &gt; 100</a:t>
            </a:r>
          </a:p>
          <a:p>
            <a:pPr lvl="1"/>
            <a:r>
              <a:rPr lang="hu-HU" dirty="0"/>
              <a:t>SI &gt; 1</a:t>
            </a:r>
          </a:p>
          <a:p>
            <a:pPr lvl="1"/>
            <a:r>
              <a:rPr lang="hu-HU" dirty="0"/>
              <a:t>Becsült vérzés &gt; 1 liter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766F250-E1FF-5321-C959-78ADF9FBF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426" y="2025388"/>
            <a:ext cx="5109811" cy="58250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780C8FB-FD0A-23D2-971D-B79099971123}"/>
              </a:ext>
            </a:extLst>
          </p:cNvPr>
          <p:cNvSpPr txBox="1"/>
          <p:nvPr/>
        </p:nvSpPr>
        <p:spPr>
          <a:xfrm>
            <a:off x="6894677" y="2682776"/>
            <a:ext cx="4539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SI: HR / SBP</a:t>
            </a:r>
          </a:p>
          <a:p>
            <a:pPr algn="ctr"/>
            <a:r>
              <a:rPr lang="hu-HU" sz="2000" b="1" dirty="0"/>
              <a:t>0.5 - 0.7 normál</a:t>
            </a:r>
          </a:p>
          <a:p>
            <a:pPr algn="ctr"/>
            <a:r>
              <a:rPr lang="hu-HU" sz="2000" b="1" dirty="0"/>
              <a:t>&gt; 0.9 halálozás nő</a:t>
            </a:r>
          </a:p>
          <a:p>
            <a:pPr algn="ctr"/>
            <a:r>
              <a:rPr lang="hu-HU" sz="2000" b="1" dirty="0"/>
              <a:t>&gt;1.7 azonnali beavatkozás szükséges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88098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76BB6A4-168B-065A-C40E-66F0695DA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60" y="178218"/>
            <a:ext cx="10858918" cy="2169805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C703069-6DD5-1C20-6386-600E214C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955" y="513249"/>
            <a:ext cx="1581231" cy="635033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BC23273A-0A25-C4B0-7433-872A4D0CCC10}"/>
              </a:ext>
            </a:extLst>
          </p:cNvPr>
          <p:cNvSpPr txBox="1"/>
          <p:nvPr/>
        </p:nvSpPr>
        <p:spPr>
          <a:xfrm>
            <a:off x="397328" y="5152408"/>
            <a:ext cx="11397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>
                <a:highlight>
                  <a:srgbClr val="FFFF00"/>
                </a:highlight>
              </a:rPr>
              <a:t>Oxytocin</a:t>
            </a:r>
            <a:r>
              <a:rPr lang="hu-HU" sz="2800" b="1" dirty="0">
                <a:highlight>
                  <a:srgbClr val="FFFF00"/>
                </a:highlight>
              </a:rPr>
              <a:t> 3-as szabály: </a:t>
            </a:r>
          </a:p>
          <a:p>
            <a:endParaRPr lang="hu-HU" sz="2800" b="1" dirty="0">
              <a:highlight>
                <a:srgbClr val="FFFF00"/>
              </a:highlight>
            </a:endParaRPr>
          </a:p>
          <a:p>
            <a:r>
              <a:rPr lang="hu-HU" sz="2800" b="1" dirty="0">
                <a:highlight>
                  <a:srgbClr val="FFFF00"/>
                </a:highlight>
              </a:rPr>
              <a:t>1 adag: 5 NE adag iv + 1 adag: 5 NE </a:t>
            </a:r>
            <a:r>
              <a:rPr lang="hu-HU" sz="2800" b="1" dirty="0" err="1">
                <a:highlight>
                  <a:srgbClr val="FFFF00"/>
                </a:highlight>
              </a:rPr>
              <a:t>infuzióba</a:t>
            </a:r>
            <a:r>
              <a:rPr lang="hu-HU" sz="2800" b="1" dirty="0">
                <a:highlight>
                  <a:srgbClr val="FFFF00"/>
                </a:highlight>
              </a:rPr>
              <a:t>  +  1 adag: </a:t>
            </a:r>
            <a:r>
              <a:rPr lang="hu-HU" sz="2800" b="1">
                <a:highlight>
                  <a:srgbClr val="FFFF00"/>
                </a:highlight>
              </a:rPr>
              <a:t>5 NE </a:t>
            </a:r>
            <a:r>
              <a:rPr lang="hu-HU" sz="2800" b="1" dirty="0">
                <a:highlight>
                  <a:srgbClr val="FFFF00"/>
                </a:highlight>
              </a:rPr>
              <a:t>iv ismételhető </a:t>
            </a:r>
            <a:endParaRPr lang="en-GB" sz="2800" b="1" dirty="0">
              <a:highlight>
                <a:srgbClr val="FFFF00"/>
              </a:highlight>
            </a:endParaRPr>
          </a:p>
        </p:txBody>
      </p:sp>
      <p:graphicFrame>
        <p:nvGraphicFramePr>
          <p:cNvPr id="14" name="Szövegdoboz 10">
            <a:extLst>
              <a:ext uri="{FF2B5EF4-FFF2-40B4-BE49-F238E27FC236}">
                <a16:creationId xmlns:a16="http://schemas.microsoft.com/office/drawing/2014/main" id="{671EC6BD-F757-ED27-BDEE-D6F3E750CE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669808"/>
              </p:ext>
            </p:extLst>
          </p:nvPr>
        </p:nvGraphicFramePr>
        <p:xfrm>
          <a:off x="434101" y="2474751"/>
          <a:ext cx="11084312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Kép 2">
            <a:extLst>
              <a:ext uri="{FF2B5EF4-FFF2-40B4-BE49-F238E27FC236}">
                <a16:creationId xmlns:a16="http://schemas.microsoft.com/office/drawing/2014/main" id="{DDCDE29C-D289-15E6-3E89-E010EA6D4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3213" y="4792929"/>
            <a:ext cx="1235159" cy="11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8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D4263-25D3-59F7-0E35-E186C339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029" y="-99923"/>
            <a:ext cx="10515600" cy="1325563"/>
          </a:xfrm>
        </p:spPr>
        <p:txBody>
          <a:bodyPr/>
          <a:lstStyle/>
          <a:p>
            <a:r>
              <a:rPr lang="es-ES" b="1" dirty="0">
                <a:highlight>
                  <a:srgbClr val="FFFF00"/>
                </a:highlight>
                <a:latin typeface="+mn-lt"/>
              </a:rPr>
              <a:t>Gyerünk!!!</a:t>
            </a:r>
            <a:r>
              <a:rPr lang="hu-HU" b="1" dirty="0">
                <a:highlight>
                  <a:srgbClr val="FFFF00"/>
                </a:highlight>
                <a:latin typeface="+mn-lt"/>
              </a:rPr>
              <a:t>  KEZDJÜK EL ELLÁTNI A BETEGET</a:t>
            </a:r>
            <a:endParaRPr lang="es-ES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245934-DF89-DBF3-07EC-4BF44F67A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72" y="2119540"/>
            <a:ext cx="11038114" cy="4351338"/>
          </a:xfrm>
        </p:spPr>
        <p:txBody>
          <a:bodyPr>
            <a:normAutofit/>
          </a:bodyPr>
          <a:lstStyle/>
          <a:p>
            <a:r>
              <a:rPr lang="es-ES" dirty="0"/>
              <a:t>Fáz</a:t>
            </a:r>
            <a:r>
              <a:rPr lang="hu-HU" dirty="0" err="1"/>
              <a:t>ik</a:t>
            </a:r>
            <a:r>
              <a:rPr lang="es-ES" dirty="0"/>
              <a:t>?: 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IGEN</a:t>
            </a:r>
            <a:r>
              <a:rPr lang="es-ES" dirty="0">
                <a:highlight>
                  <a:srgbClr val="FFFF00"/>
                </a:highlight>
              </a:rPr>
              <a:t> </a:t>
            </a:r>
            <a:r>
              <a:rPr lang="hu-HU" dirty="0"/>
              <a:t>					</a:t>
            </a:r>
            <a:r>
              <a:rPr lang="es-ES" dirty="0"/>
              <a:t>Aktív melegítés</a:t>
            </a:r>
          </a:p>
          <a:p>
            <a:r>
              <a:rPr lang="es-ES" dirty="0"/>
              <a:t>Elérhető-e a TXA: 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IGEN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hu-HU" b="1" dirty="0">
                <a:solidFill>
                  <a:srgbClr val="C00000"/>
                </a:solidFill>
              </a:rPr>
              <a:t>	</a:t>
            </a:r>
            <a:r>
              <a:rPr lang="hu-HU" dirty="0"/>
              <a:t>			</a:t>
            </a:r>
            <a:r>
              <a:rPr lang="es-ES" dirty="0"/>
              <a:t>1g iv (15-20 perc alatt)</a:t>
            </a:r>
          </a:p>
          <a:p>
            <a:r>
              <a:rPr lang="es-ES" dirty="0"/>
              <a:t>Vérszegény volt a szülés előtt? </a:t>
            </a:r>
            <a:r>
              <a:rPr lang="hu-HU" dirty="0"/>
              <a:t>		</a:t>
            </a:r>
            <a:r>
              <a:rPr lang="es-ES" dirty="0"/>
              <a:t>RBC küszöbérték</a:t>
            </a:r>
            <a:r>
              <a:rPr lang="hu-HU" dirty="0"/>
              <a:t> (VÉRGÁZ)</a:t>
            </a:r>
            <a:endParaRPr lang="es-ES" dirty="0"/>
          </a:p>
          <a:p>
            <a:r>
              <a:rPr lang="hu-HU" dirty="0"/>
              <a:t>SHOCKOS</a:t>
            </a:r>
            <a:r>
              <a:rPr lang="es-ES" dirty="0"/>
              <a:t>?: 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IGEN</a:t>
            </a:r>
            <a:r>
              <a:rPr lang="es-ES" dirty="0">
                <a:highlight>
                  <a:srgbClr val="FFFF00"/>
                </a:highlight>
              </a:rPr>
              <a:t> </a:t>
            </a:r>
            <a:r>
              <a:rPr lang="hu-HU" dirty="0"/>
              <a:t>				</a:t>
            </a:r>
            <a:r>
              <a:rPr lang="es-ES" dirty="0"/>
              <a:t>Tachycardia, laktát…</a:t>
            </a:r>
          </a:p>
          <a:p>
            <a:r>
              <a:rPr lang="es-ES" dirty="0"/>
              <a:t>Magas a koagulopátia kockázata? </a:t>
            </a:r>
            <a:r>
              <a:rPr lang="es-ES" b="1" dirty="0">
                <a:solidFill>
                  <a:srgbClr val="0070C0"/>
                </a:solidFill>
              </a:rPr>
              <a:t>NEM</a:t>
            </a:r>
            <a:r>
              <a:rPr lang="hu-HU" dirty="0"/>
              <a:t>	</a:t>
            </a:r>
            <a:r>
              <a:rPr lang="es-ES" dirty="0"/>
              <a:t>Csak atónia</a:t>
            </a:r>
          </a:p>
          <a:p>
            <a:r>
              <a:rPr lang="es-ES" dirty="0"/>
              <a:t>Van más koagulopátia forrása? 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IGEN</a:t>
            </a:r>
            <a:r>
              <a:rPr lang="es-ES" dirty="0"/>
              <a:t> </a:t>
            </a:r>
            <a:r>
              <a:rPr lang="hu-HU" dirty="0"/>
              <a:t>	</a:t>
            </a:r>
            <a:r>
              <a:rPr lang="es-ES" dirty="0"/>
              <a:t>Híg</a:t>
            </a:r>
            <a:r>
              <a:rPr lang="hu-HU" dirty="0" err="1"/>
              <a:t>ulásos</a:t>
            </a:r>
            <a:r>
              <a:rPr lang="es-ES" dirty="0"/>
              <a:t>?</a:t>
            </a:r>
            <a:r>
              <a:rPr lang="hu-HU" dirty="0"/>
              <a:t> (</a:t>
            </a:r>
            <a:r>
              <a:rPr lang="hu-HU" dirty="0">
                <a:highlight>
                  <a:srgbClr val="FFFF00"/>
                </a:highlight>
              </a:rPr>
              <a:t>3 g/l </a:t>
            </a:r>
            <a:r>
              <a:rPr lang="hu-HU" dirty="0" err="1">
                <a:highlight>
                  <a:srgbClr val="FFFF00"/>
                </a:highlight>
              </a:rPr>
              <a:t>Fib</a:t>
            </a:r>
            <a:r>
              <a:rPr lang="hu-HU" dirty="0"/>
              <a:t>)</a:t>
            </a:r>
            <a:endParaRPr lang="es-ES" dirty="0"/>
          </a:p>
          <a:p>
            <a:r>
              <a:rPr lang="es-ES" dirty="0"/>
              <a:t>Kezeljem-e a koagulopátiát: </a:t>
            </a:r>
            <a:r>
              <a:rPr lang="hu-HU" b="1" dirty="0">
                <a:solidFill>
                  <a:srgbClr val="C00000"/>
                </a:solidFill>
                <a:highlight>
                  <a:srgbClr val="FFFF00"/>
                </a:highlight>
              </a:rPr>
              <a:t>IGEN, DE..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hu-HU" dirty="0"/>
              <a:t>	</a:t>
            </a:r>
            <a:r>
              <a:rPr lang="es-ES" dirty="0"/>
              <a:t>Diagnosztika (</a:t>
            </a:r>
            <a:r>
              <a:rPr lang="hu-HU" dirty="0"/>
              <a:t>CLOTPRO</a:t>
            </a:r>
            <a:r>
              <a:rPr lang="es-ES" dirty="0"/>
              <a:t>, Lab…)</a:t>
            </a:r>
          </a:p>
          <a:p>
            <a:r>
              <a:rPr lang="es-ES" dirty="0"/>
              <a:t>Elég a vénás </a:t>
            </a:r>
            <a:r>
              <a:rPr lang="hu-HU" dirty="0" err="1"/>
              <a:t>kanülök</a:t>
            </a:r>
            <a:r>
              <a:rPr lang="hu-HU" dirty="0"/>
              <a:t> száma</a:t>
            </a:r>
            <a:r>
              <a:rPr lang="es-ES" dirty="0"/>
              <a:t>? </a:t>
            </a:r>
            <a:r>
              <a:rPr lang="hu-HU" b="1" dirty="0">
                <a:solidFill>
                  <a:srgbClr val="C00000"/>
                </a:solidFill>
                <a:highlight>
                  <a:srgbClr val="FFFF00"/>
                </a:highlight>
              </a:rPr>
              <a:t>NEM</a:t>
            </a:r>
            <a:r>
              <a:rPr lang="es-ES" dirty="0"/>
              <a:t> </a:t>
            </a:r>
            <a:r>
              <a:rPr lang="hu-HU" dirty="0"/>
              <a:t>		3</a:t>
            </a:r>
            <a:r>
              <a:rPr lang="es-ES" dirty="0"/>
              <a:t> x 14G + artériás </a:t>
            </a:r>
            <a:r>
              <a:rPr lang="hu-HU" dirty="0" err="1"/>
              <a:t>kanül</a:t>
            </a:r>
            <a:r>
              <a:rPr lang="es-ES" dirty="0"/>
              <a:t>?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805E3E-D268-821F-25E1-E399D0EF86A4}"/>
              </a:ext>
            </a:extLst>
          </p:cNvPr>
          <p:cNvSpPr txBox="1"/>
          <p:nvPr/>
        </p:nvSpPr>
        <p:spPr>
          <a:xfrm>
            <a:off x="911772" y="1349200"/>
            <a:ext cx="10691649" cy="523220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</a:rPr>
              <a:t>PROBLÉMA/KÉRDÉS </a:t>
            </a:r>
            <a:r>
              <a:rPr lang="es-ES" dirty="0"/>
              <a:t>				</a:t>
            </a:r>
            <a:r>
              <a:rPr lang="es-ES" sz="2800" b="1" dirty="0">
                <a:solidFill>
                  <a:srgbClr val="0070C0"/>
                </a:solidFill>
              </a:rPr>
              <a:t>MEGOLDÁS/VÁLASZ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3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E6E74-25D0-9B0D-7CC0-89FCB177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789" y="843992"/>
            <a:ext cx="10515600" cy="962876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accent1"/>
                </a:solidFill>
                <a:highlight>
                  <a:srgbClr val="FFFF00"/>
                </a:highlight>
              </a:rPr>
              <a:t>További </a:t>
            </a:r>
            <a:r>
              <a:rPr lang="hu-HU" b="1" dirty="0">
                <a:solidFill>
                  <a:schemeClr val="accent1"/>
                </a:solidFill>
                <a:highlight>
                  <a:srgbClr val="FFFF00"/>
                </a:highlight>
              </a:rPr>
              <a:t>azonnali </a:t>
            </a:r>
            <a:r>
              <a:rPr lang="es-ES" b="1" dirty="0">
                <a:solidFill>
                  <a:schemeClr val="accent1"/>
                </a:solidFill>
                <a:highlight>
                  <a:srgbClr val="FFFF00"/>
                </a:highlight>
              </a:rPr>
              <a:t>intézkedések….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A2B3E2-105F-5130-CBF1-92D02D367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947080"/>
            <a:ext cx="11745684" cy="3676424"/>
          </a:xfrm>
        </p:spPr>
        <p:txBody>
          <a:bodyPr>
            <a:normAutofit/>
          </a:bodyPr>
          <a:lstStyle/>
          <a:p>
            <a:r>
              <a:rPr lang="es-ES" dirty="0"/>
              <a:t>Fontol</a:t>
            </a:r>
            <a:r>
              <a:rPr lang="hu-HU" dirty="0"/>
              <a:t>d</a:t>
            </a:r>
            <a:r>
              <a:rPr lang="es-ES" dirty="0"/>
              <a:t> meg a radiológi</a:t>
            </a:r>
            <a:r>
              <a:rPr lang="hu-HU" dirty="0" err="1"/>
              <a:t>ai</a:t>
            </a:r>
            <a:r>
              <a:rPr lang="es-ES" dirty="0"/>
              <a:t> kezelést </a:t>
            </a:r>
            <a:r>
              <a:rPr lang="hu-HU" dirty="0"/>
              <a:t>		</a:t>
            </a:r>
            <a:r>
              <a:rPr lang="es-ES" dirty="0"/>
              <a:t>Kommunikáció</a:t>
            </a:r>
            <a:r>
              <a:rPr lang="hu-HU" dirty="0"/>
              <a:t> (</a:t>
            </a:r>
            <a:r>
              <a:rPr lang="hu-HU" dirty="0">
                <a:highlight>
                  <a:srgbClr val="FFFF00"/>
                </a:highlight>
              </a:rPr>
              <a:t>RX készüljön</a:t>
            </a:r>
            <a:r>
              <a:rPr lang="hu-HU" dirty="0"/>
              <a:t>)</a:t>
            </a:r>
            <a:endParaRPr lang="es-ES" dirty="0"/>
          </a:p>
          <a:p>
            <a:r>
              <a:rPr lang="es-ES" dirty="0"/>
              <a:t>Fontol</a:t>
            </a:r>
            <a:r>
              <a:rPr lang="hu-HU" dirty="0"/>
              <a:t>d</a:t>
            </a:r>
            <a:r>
              <a:rPr lang="es-ES" dirty="0"/>
              <a:t> meg a sebészeti kezelést </a:t>
            </a:r>
            <a:r>
              <a:rPr lang="hu-HU" dirty="0"/>
              <a:t>		</a:t>
            </a:r>
            <a:r>
              <a:rPr lang="es-ES" dirty="0"/>
              <a:t>Kommunikáció</a:t>
            </a:r>
            <a:r>
              <a:rPr lang="hu-HU" dirty="0"/>
              <a:t> (</a:t>
            </a:r>
            <a:r>
              <a:rPr lang="hu-HU" dirty="0">
                <a:highlight>
                  <a:srgbClr val="FFFF00"/>
                </a:highlight>
              </a:rPr>
              <a:t>műtő készüljön</a:t>
            </a:r>
            <a:r>
              <a:rPr lang="hu-HU" dirty="0"/>
              <a:t>)</a:t>
            </a:r>
            <a:endParaRPr lang="es-ES" dirty="0"/>
          </a:p>
          <a:p>
            <a:r>
              <a:rPr lang="es-ES" dirty="0"/>
              <a:t>Coagulopathia kezelése</a:t>
            </a:r>
            <a:r>
              <a:rPr lang="hu-HU" dirty="0"/>
              <a:t>				</a:t>
            </a:r>
            <a:r>
              <a:rPr lang="es-ES" dirty="0"/>
              <a:t>Fibrinogén</a:t>
            </a:r>
            <a:r>
              <a:rPr lang="hu-HU" dirty="0"/>
              <a:t>  </a:t>
            </a:r>
            <a:r>
              <a:rPr lang="hu-HU" b="1" dirty="0">
                <a:highlight>
                  <a:srgbClr val="FFFF00"/>
                </a:highlight>
              </a:rPr>
              <a:t>3 g/l -HD </a:t>
            </a:r>
            <a:r>
              <a:rPr lang="hu-HU" b="1" dirty="0" err="1">
                <a:highlight>
                  <a:srgbClr val="FFFF00"/>
                </a:highlight>
              </a:rPr>
              <a:t>reszuszcitácio</a:t>
            </a:r>
            <a:endParaRPr lang="es-ES" b="1" dirty="0">
              <a:highlight>
                <a:srgbClr val="FFFF00"/>
              </a:highlight>
            </a:endParaRPr>
          </a:p>
          <a:p>
            <a:r>
              <a:rPr lang="es-ES" dirty="0"/>
              <a:t>Vess egy pillantást a </a:t>
            </a:r>
            <a:r>
              <a:rPr lang="hu-HU" dirty="0"/>
              <a:t>				</a:t>
            </a:r>
            <a:r>
              <a:rPr lang="es-ES" dirty="0">
                <a:highlight>
                  <a:srgbClr val="FFFF00"/>
                </a:highlight>
              </a:rPr>
              <a:t>Lab</a:t>
            </a:r>
            <a:r>
              <a:rPr lang="hu-HU" dirty="0" err="1">
                <a:highlight>
                  <a:srgbClr val="FFFF00"/>
                </a:highlight>
              </a:rPr>
              <a:t>or</a:t>
            </a:r>
            <a:r>
              <a:rPr lang="es-ES" dirty="0">
                <a:highlight>
                  <a:srgbClr val="FFFF00"/>
                </a:highlight>
              </a:rPr>
              <a:t> </a:t>
            </a:r>
            <a:r>
              <a:rPr lang="hu-HU" dirty="0">
                <a:highlight>
                  <a:srgbClr val="FFFF00"/>
                </a:highlight>
              </a:rPr>
              <a:t>CLOTPRO</a:t>
            </a:r>
            <a:r>
              <a:rPr lang="es-ES" dirty="0"/>
              <a:t> + laktát</a:t>
            </a:r>
            <a:r>
              <a:rPr lang="hu-HU" dirty="0" err="1"/>
              <a:t>ra</a:t>
            </a:r>
            <a:r>
              <a:rPr lang="es-ES" dirty="0"/>
              <a:t> </a:t>
            </a:r>
          </a:p>
          <a:p>
            <a:r>
              <a:rPr lang="es-ES" dirty="0"/>
              <a:t>Ve</a:t>
            </a:r>
            <a:r>
              <a:rPr lang="hu-HU" dirty="0" err="1"/>
              <a:t>dd</a:t>
            </a:r>
            <a:r>
              <a:rPr lang="es-ES" dirty="0"/>
              <a:t> figyelembe a</a:t>
            </a:r>
            <a:r>
              <a:rPr lang="hu-HU" dirty="0"/>
              <a:t> környezetet		</a:t>
            </a:r>
            <a:r>
              <a:rPr lang="hu-HU" dirty="0">
                <a:highlight>
                  <a:srgbClr val="FFFF00"/>
                </a:highlight>
              </a:rPr>
              <a:t>testhő, </a:t>
            </a:r>
            <a:r>
              <a:rPr lang="hu-HU" dirty="0" err="1">
                <a:highlight>
                  <a:srgbClr val="FFFF00"/>
                </a:highlight>
              </a:rPr>
              <a:t>Ca</a:t>
            </a:r>
            <a:r>
              <a:rPr lang="hu-HU" dirty="0">
                <a:highlight>
                  <a:srgbClr val="FFFF00"/>
                </a:highlight>
              </a:rPr>
              <a:t>, pH</a:t>
            </a:r>
            <a:endParaRPr lang="es-ES" dirty="0">
              <a:highlight>
                <a:srgbClr val="FFFF00"/>
              </a:highlight>
            </a:endParaRPr>
          </a:p>
          <a:p>
            <a:r>
              <a:rPr lang="es-ES" dirty="0"/>
              <a:t>Ve</a:t>
            </a:r>
            <a:r>
              <a:rPr lang="hu-HU" dirty="0" err="1"/>
              <a:t>dd</a:t>
            </a:r>
            <a:r>
              <a:rPr lang="es-ES" dirty="0"/>
              <a:t> figyelembe a</a:t>
            </a:r>
            <a:r>
              <a:rPr lang="hu-HU" dirty="0"/>
              <a:t> </a:t>
            </a:r>
            <a:r>
              <a:rPr lang="hu-HU" dirty="0" err="1"/>
              <a:t>thrombin</a:t>
            </a:r>
            <a:r>
              <a:rPr lang="hu-HU" dirty="0"/>
              <a:t> </a:t>
            </a:r>
            <a:r>
              <a:rPr lang="hu-HU" dirty="0" err="1"/>
              <a:t>generációtt</a:t>
            </a:r>
            <a:r>
              <a:rPr lang="hu-HU" dirty="0"/>
              <a:t>	</a:t>
            </a:r>
            <a:r>
              <a:rPr lang="hu-HU" dirty="0" err="1">
                <a:highlight>
                  <a:srgbClr val="FFFF00"/>
                </a:highlight>
              </a:rPr>
              <a:t>Octaplas</a:t>
            </a:r>
            <a:r>
              <a:rPr lang="hu-HU" dirty="0">
                <a:highlight>
                  <a:srgbClr val="FFFF00"/>
                </a:highlight>
              </a:rPr>
              <a:t> LG, PCC</a:t>
            </a:r>
            <a:endParaRPr lang="es-ES" dirty="0">
              <a:highlight>
                <a:srgbClr val="FFFF00"/>
              </a:highlight>
            </a:endParaRPr>
          </a:p>
          <a:p>
            <a:r>
              <a:rPr lang="es-ES" dirty="0"/>
              <a:t>Súlyos vérzés </a:t>
            </a:r>
            <a:r>
              <a:rPr lang="hu-HU" dirty="0"/>
              <a:t>					</a:t>
            </a:r>
            <a:r>
              <a:rPr lang="hu-HU" dirty="0" err="1"/>
              <a:t>Balance</a:t>
            </a:r>
            <a:r>
              <a:rPr lang="hu-HU" dirty="0"/>
              <a:t> </a:t>
            </a:r>
            <a:r>
              <a:rPr lang="hu-HU" dirty="0" err="1"/>
              <a:t>aneszt</a:t>
            </a:r>
            <a:r>
              <a:rPr lang="hu-HU" dirty="0"/>
              <a:t>.</a:t>
            </a:r>
            <a:r>
              <a:rPr lang="es-ES" dirty="0"/>
              <a:t> + </a:t>
            </a:r>
            <a:r>
              <a:rPr lang="hu-HU" dirty="0">
                <a:highlight>
                  <a:srgbClr val="FFFF00"/>
                </a:highlight>
              </a:rPr>
              <a:t>EGDT a műtőben</a:t>
            </a:r>
            <a:endParaRPr lang="es-ES" dirty="0">
              <a:highlight>
                <a:srgbClr val="FFFF00"/>
              </a:highlight>
            </a:endParaRPr>
          </a:p>
        </p:txBody>
      </p:sp>
      <p:sp>
        <p:nvSpPr>
          <p:cNvPr id="5" name="CuadroTexto 3">
            <a:extLst>
              <a:ext uri="{FF2B5EF4-FFF2-40B4-BE49-F238E27FC236}">
                <a16:creationId xmlns:a16="http://schemas.microsoft.com/office/drawing/2014/main" id="{50FBCFFF-CF24-5CD9-21A8-DC663A636F46}"/>
              </a:ext>
            </a:extLst>
          </p:cNvPr>
          <p:cNvSpPr txBox="1"/>
          <p:nvPr/>
        </p:nvSpPr>
        <p:spPr>
          <a:xfrm>
            <a:off x="929789" y="1958801"/>
            <a:ext cx="10691649" cy="523220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</a:rPr>
              <a:t>PROBLÉMA/KÉRDÉS </a:t>
            </a:r>
            <a:r>
              <a:rPr lang="es-ES" dirty="0"/>
              <a:t>				</a:t>
            </a:r>
            <a:r>
              <a:rPr lang="es-ES" sz="2800" b="1" dirty="0">
                <a:solidFill>
                  <a:srgbClr val="0070C0"/>
                </a:solidFill>
              </a:rPr>
              <a:t>MEGOLDÁS/VÁLASZ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DAE8E8-A782-75DF-2D0D-6B4C5CCE10BF}"/>
              </a:ext>
            </a:extLst>
          </p:cNvPr>
          <p:cNvSpPr txBox="1"/>
          <p:nvPr/>
        </p:nvSpPr>
        <p:spPr>
          <a:xfrm>
            <a:off x="0" y="197661"/>
            <a:ext cx="1219200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A helyzet dinamikus, és néhány percen belül megváltozhat</a:t>
            </a:r>
          </a:p>
        </p:txBody>
      </p:sp>
    </p:spTree>
    <p:extLst>
      <p:ext uri="{BB962C8B-B14F-4D97-AF65-F5344CB8AC3E}">
        <p14:creationId xmlns:p14="http://schemas.microsoft.com/office/powerpoint/2010/main" val="2354055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2" descr="\\NAS\CH_Produktion\05_Vorlagen_und_Designs\zur_Veröffentlichung\Nach Branche\Medizin - Pharma\T0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551"/>
            <a:ext cx="3048000" cy="685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hteck 7"/>
          <p:cNvSpPr>
            <a:spLocks noChangeArrowheads="1"/>
          </p:cNvSpPr>
          <p:nvPr/>
        </p:nvSpPr>
        <p:spPr bwMode="auto">
          <a:xfrm>
            <a:off x="4571999" y="-1588"/>
            <a:ext cx="6877050" cy="685744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6" name="Rechteck 9"/>
          <p:cNvSpPr>
            <a:spLocks noChangeArrowheads="1"/>
          </p:cNvSpPr>
          <p:nvPr/>
        </p:nvSpPr>
        <p:spPr bwMode="auto">
          <a:xfrm>
            <a:off x="4211999" y="-1588"/>
            <a:ext cx="360000" cy="685958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itel 3"/>
          <p:cNvSpPr txBox="1">
            <a:spLocks/>
          </p:cNvSpPr>
          <p:nvPr/>
        </p:nvSpPr>
        <p:spPr>
          <a:xfrm>
            <a:off x="4936331" y="478398"/>
            <a:ext cx="5795962" cy="1031379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Transzfúziós</a:t>
            </a:r>
            <a:r>
              <a:rPr kumimoji="0" lang="en-US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stratégiák</a:t>
            </a:r>
            <a:r>
              <a:rPr kumimoji="0" lang="en-US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masszív</a:t>
            </a:r>
            <a:r>
              <a:rPr kumimoji="0" lang="en-US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vérzés</a:t>
            </a:r>
            <a:r>
              <a:rPr kumimoji="0" lang="en-US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esetén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2" name="Untertitel 4"/>
          <p:cNvSpPr txBox="1">
            <a:spLocks/>
          </p:cNvSpPr>
          <p:nvPr/>
        </p:nvSpPr>
        <p:spPr bwMode="auto">
          <a:xfrm>
            <a:off x="4936331" y="2031168"/>
            <a:ext cx="6253503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régen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masszív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transzfúziós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protokoll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szervezést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és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kezelést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tartalmazott</a:t>
            </a:r>
            <a:endParaRPr kumimoji="0" lang="en-GB" alt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jelenleg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masszív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transzfúziós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prstClr val="black"/>
                </a:solidFill>
                <a:highlight>
                  <a:srgbClr val="00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ellátás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szervezésre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korlátozódik</a:t>
            </a:r>
            <a:endParaRPr kumimoji="0" lang="en-GB" alt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kezelés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az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korai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célvezérelt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terápia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szerint</a:t>
            </a:r>
            <a:r>
              <a:rPr kumimoji="0" lang="en-GB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történik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(CLOTPRO/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konv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 Labor)</a:t>
            </a:r>
            <a:endParaRPr kumimoji="0" lang="en-US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74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1DCAA4C-0D3F-47BC-833F-D1C1223B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65972" cy="68580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FF8228D1-019D-403F-A853-2E8F28B73F35}"/>
              </a:ext>
            </a:extLst>
          </p:cNvPr>
          <p:cNvSpPr/>
          <p:nvPr/>
        </p:nvSpPr>
        <p:spPr>
          <a:xfrm>
            <a:off x="309094" y="5866318"/>
            <a:ext cx="6104586" cy="5924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Legyen elég személyzeted!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eszédbuborék: ellipszis 3">
            <a:extLst>
              <a:ext uri="{FF2B5EF4-FFF2-40B4-BE49-F238E27FC236}">
                <a16:creationId xmlns:a16="http://schemas.microsoft.com/office/drawing/2014/main" id="{2F17A06B-3E3A-46CE-8ACC-A94B03BC1A16}"/>
              </a:ext>
            </a:extLst>
          </p:cNvPr>
          <p:cNvSpPr/>
          <p:nvPr/>
        </p:nvSpPr>
        <p:spPr>
          <a:xfrm>
            <a:off x="7049386" y="5519057"/>
            <a:ext cx="5142614" cy="1177957"/>
          </a:xfrm>
          <a:prstGeom prst="wedgeEllipseCallout">
            <a:avLst>
              <a:gd name="adj1" fmla="val -78970"/>
              <a:gd name="adj2" fmla="val -6434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iv. kanülők: 1000 ml/perc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Gyors infúziós rendszer</a:t>
            </a:r>
          </a:p>
        </p:txBody>
      </p:sp>
      <p:sp>
        <p:nvSpPr>
          <p:cNvPr id="7" name="Beszédbuborék: ellipszis 6">
            <a:extLst>
              <a:ext uri="{FF2B5EF4-FFF2-40B4-BE49-F238E27FC236}">
                <a16:creationId xmlns:a16="http://schemas.microsoft.com/office/drawing/2014/main" id="{3CFB4E9E-487D-4D3A-82C2-5F3EB61C6FE2}"/>
              </a:ext>
            </a:extLst>
          </p:cNvPr>
          <p:cNvSpPr/>
          <p:nvPr/>
        </p:nvSpPr>
        <p:spPr>
          <a:xfrm>
            <a:off x="7049386" y="3264920"/>
            <a:ext cx="4908698" cy="1677417"/>
          </a:xfrm>
          <a:prstGeom prst="wedgeEllipseCallout">
            <a:avLst>
              <a:gd name="adj1" fmla="val -79169"/>
              <a:gd name="adj2" fmla="val 7246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VVT, </a:t>
            </a:r>
            <a:r>
              <a:rPr kumimoji="0" lang="hu-HU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Octaplas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FFP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Alvadási faktor konc.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Labor. Vizsgálatok /40 perc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ClotPro /40 min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szédbuborék: ellipszis 4">
            <a:extLst>
              <a:ext uri="{FF2B5EF4-FFF2-40B4-BE49-F238E27FC236}">
                <a16:creationId xmlns:a16="http://schemas.microsoft.com/office/drawing/2014/main" id="{49DBCFA3-177D-1873-76AB-907E09ACC70C}"/>
              </a:ext>
            </a:extLst>
          </p:cNvPr>
          <p:cNvSpPr/>
          <p:nvPr/>
        </p:nvSpPr>
        <p:spPr>
          <a:xfrm>
            <a:off x="7049386" y="598715"/>
            <a:ext cx="5142614" cy="2377846"/>
          </a:xfrm>
          <a:prstGeom prst="wedgeEllipseCallout">
            <a:avLst>
              <a:gd name="adj1" fmla="val -81087"/>
              <a:gd name="adj2" fmla="val -1587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„ Team vezető = korai </a:t>
            </a:r>
            <a:r>
              <a:rPr kumimoji="0" lang="hu-HU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célvezérelt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terápia”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+mn-cs"/>
              </a:rPr>
              <a:t> „Telefonos kolléga = MT </a:t>
            </a:r>
            <a:r>
              <a:rPr lang="hu-HU" sz="2200" b="1" dirty="0">
                <a:solidFill>
                  <a:prstClr val="black"/>
                </a:solidFill>
                <a:highlight>
                  <a:srgbClr val="00FF00"/>
                </a:highlight>
                <a:latin typeface="Calibri"/>
              </a:rPr>
              <a:t>ellátás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+mn-cs"/>
              </a:rPr>
              <a:t> szervezése”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29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023752-CB16-0A81-94C9-B09E975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8" y="0"/>
            <a:ext cx="10515600" cy="132556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accent1"/>
                </a:solidFill>
                <a:latin typeface="+mn-lt"/>
              </a:rPr>
              <a:t>PPH esetek száma növekszik !</a:t>
            </a:r>
            <a:endParaRPr lang="en-GB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5D88FA0-E706-4A27-10EB-BEE63A10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62" y="1233599"/>
            <a:ext cx="9564191" cy="55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3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1DCAA4C-0D3F-47BC-833F-D1C1223B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65972" cy="68580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FF8228D1-019D-403F-A853-2E8F28B73F35}"/>
              </a:ext>
            </a:extLst>
          </p:cNvPr>
          <p:cNvSpPr/>
          <p:nvPr/>
        </p:nvSpPr>
        <p:spPr>
          <a:xfrm>
            <a:off x="309094" y="5866318"/>
            <a:ext cx="6104586" cy="5924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dirty="0">
                <a:solidFill>
                  <a:prstClr val="black"/>
                </a:solidFill>
                <a:latin typeface="Calibri"/>
              </a:rPr>
              <a:t>Kommunikáció a vérkiadóval 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eszédbuborék: ellipszis 3">
            <a:extLst>
              <a:ext uri="{FF2B5EF4-FFF2-40B4-BE49-F238E27FC236}">
                <a16:creationId xmlns:a16="http://schemas.microsoft.com/office/drawing/2014/main" id="{2F17A06B-3E3A-46CE-8ACC-A94B03BC1A16}"/>
              </a:ext>
            </a:extLst>
          </p:cNvPr>
          <p:cNvSpPr/>
          <p:nvPr/>
        </p:nvSpPr>
        <p:spPr>
          <a:xfrm>
            <a:off x="7049386" y="4920916"/>
            <a:ext cx="5142614" cy="1830528"/>
          </a:xfrm>
          <a:prstGeom prst="wedgeEllipseCallout">
            <a:avLst>
              <a:gd name="adj1" fmla="val -83627"/>
              <a:gd name="adj2" fmla="val -15961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hu-HU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negatív VVT koncentrátumot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AZONNAL</a:t>
            </a:r>
          </a:p>
        </p:txBody>
      </p:sp>
      <p:sp>
        <p:nvSpPr>
          <p:cNvPr id="7" name="Beszédbuborék: ellipszis 6">
            <a:extLst>
              <a:ext uri="{FF2B5EF4-FFF2-40B4-BE49-F238E27FC236}">
                <a16:creationId xmlns:a16="http://schemas.microsoft.com/office/drawing/2014/main" id="{3CFB4E9E-487D-4D3A-82C2-5F3EB61C6FE2}"/>
              </a:ext>
            </a:extLst>
          </p:cNvPr>
          <p:cNvSpPr/>
          <p:nvPr/>
        </p:nvSpPr>
        <p:spPr>
          <a:xfrm>
            <a:off x="7283302" y="2656115"/>
            <a:ext cx="4908698" cy="1981200"/>
          </a:xfrm>
          <a:prstGeom prst="wedgeEllipseCallout">
            <a:avLst>
              <a:gd name="adj1" fmla="val -87374"/>
              <a:gd name="adj2" fmla="val -439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200" b="1" dirty="0">
                <a:solidFill>
                  <a:prstClr val="black"/>
                </a:solidFill>
                <a:latin typeface="Calibri"/>
              </a:rPr>
              <a:t>VVT koncentrátumra lesz szükségünk: csoport azonos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&lt; 30 percen belül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lang="hu-HU" sz="2200" b="1" dirty="0">
                <a:solidFill>
                  <a:prstClr val="black"/>
                </a:solidFill>
                <a:latin typeface="Calibri"/>
              </a:rPr>
              <a:t>Negatív COOMBS</a:t>
            </a: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szédbuborék: ellipszis 4">
            <a:extLst>
              <a:ext uri="{FF2B5EF4-FFF2-40B4-BE49-F238E27FC236}">
                <a16:creationId xmlns:a16="http://schemas.microsoft.com/office/drawing/2014/main" id="{49DBCFA3-177D-1873-76AB-907E09ACC70C}"/>
              </a:ext>
            </a:extLst>
          </p:cNvPr>
          <p:cNvSpPr/>
          <p:nvPr/>
        </p:nvSpPr>
        <p:spPr>
          <a:xfrm>
            <a:off x="6858000" y="598715"/>
            <a:ext cx="5334000" cy="1828229"/>
          </a:xfrm>
          <a:prstGeom prst="wedgeEllipseCallout">
            <a:avLst>
              <a:gd name="adj1" fmla="val -79250"/>
              <a:gd name="adj2" fmla="val 7165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200" b="1" dirty="0">
                <a:solidFill>
                  <a:prstClr val="black"/>
                </a:solidFill>
                <a:latin typeface="Calibri"/>
              </a:rPr>
              <a:t>VVT koncentrátumra lesz szükségünk: csoport azonos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30-45 percen belül</a:t>
            </a:r>
            <a:endParaRPr lang="hu-HU" sz="2200" b="1" dirty="0">
              <a:solidFill>
                <a:prstClr val="black"/>
              </a:solidFill>
              <a:highlight>
                <a:srgbClr val="FFFF00"/>
              </a:highlight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lang="hu-HU" sz="2200" b="1" dirty="0">
                <a:solidFill>
                  <a:prstClr val="black"/>
                </a:solidFill>
                <a:latin typeface="Calibri"/>
              </a:rPr>
              <a:t>Negatív COOMBS</a:t>
            </a: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443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latshållare för innehåll 15" descr="B0019P 00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6442" r="10867" b="9793"/>
          <a:stretch>
            <a:fillRect/>
          </a:stretch>
        </p:blipFill>
        <p:spPr bwMode="auto">
          <a:xfrm>
            <a:off x="0" y="1240063"/>
            <a:ext cx="3044116" cy="232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 descr="http://brianplatz.com/images/blood_products/FF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4277"/>
          <a:stretch>
            <a:fillRect/>
          </a:stretch>
        </p:blipFill>
        <p:spPr bwMode="auto">
          <a:xfrm>
            <a:off x="9903520" y="1480372"/>
            <a:ext cx="1877302" cy="203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006929" y="124732"/>
            <a:ext cx="10020300" cy="1111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4F81BD"/>
              </a:buClr>
              <a:buSzPct val="100000"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 különbségek… az FFP-k között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TextBox 27">
            <a:extLst>
              <a:ext uri="{FF2B5EF4-FFF2-40B4-BE49-F238E27FC236}">
                <a16:creationId xmlns:a16="http://schemas.microsoft.com/office/drawing/2014/main" id="{C4449200-1BF7-1427-14B6-20C51B16E201}"/>
              </a:ext>
            </a:extLst>
          </p:cNvPr>
          <p:cNvSpPr txBox="1"/>
          <p:nvPr/>
        </p:nvSpPr>
        <p:spPr>
          <a:xfrm>
            <a:off x="228600" y="3687901"/>
            <a:ext cx="6732815" cy="2862322"/>
          </a:xfrm>
          <a:prstGeom prst="rect">
            <a:avLst/>
          </a:prstGeom>
          <a:solidFill>
            <a:srgbClr val="FFFFCC"/>
          </a:solidFill>
        </p:spPr>
        <p:txBody>
          <a:bodyPr wrap="square" lIns="0" r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00-1500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egység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FFP…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összevonva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Oldószer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mosószer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módszer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inaktiválása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HIV, HBV, HCV, WNV, COVID 19, ZIKA, Parvo B19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Hígítás/szűrés 0,2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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m-nél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HLA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antitest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citokin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redukció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fehérvérsejt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eltávolítása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Kromatográfia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Lipidek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lipid-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peroxidáció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eltávolítva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prionok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1DA72D-486A-1A5A-584D-7A31323ACB1D}"/>
              </a:ext>
            </a:extLst>
          </p:cNvPr>
          <p:cNvSpPr/>
          <p:nvPr/>
        </p:nvSpPr>
        <p:spPr>
          <a:xfrm>
            <a:off x="9394763" y="3924833"/>
            <a:ext cx="2535878" cy="2221632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egyzsákos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technológiákban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ezek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egyikét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lehet alkalmazni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142672A-2D9B-343E-E966-F8D59FAF0729}"/>
              </a:ext>
            </a:extLst>
          </p:cNvPr>
          <p:cNvSpPr txBox="1"/>
          <p:nvPr/>
        </p:nvSpPr>
        <p:spPr>
          <a:xfrm>
            <a:off x="9564260" y="356779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FIGYELEM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275A10A-F0C3-3983-E0B8-5381E604B924}"/>
              </a:ext>
            </a:extLst>
          </p:cNvPr>
          <p:cNvSpPr txBox="1"/>
          <p:nvPr/>
        </p:nvSpPr>
        <p:spPr>
          <a:xfrm>
            <a:off x="9564260" y="5035649"/>
            <a:ext cx="2399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Karantén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Metilénkék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Amotosalen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Beszédbuborék: lekerekített sarkú téglalap 1">
            <a:extLst>
              <a:ext uri="{FF2B5EF4-FFF2-40B4-BE49-F238E27FC236}">
                <a16:creationId xmlns:a16="http://schemas.microsoft.com/office/drawing/2014/main" id="{608B0A64-BCC7-2F23-0DEF-49418003840F}"/>
              </a:ext>
            </a:extLst>
          </p:cNvPr>
          <p:cNvSpPr/>
          <p:nvPr/>
        </p:nvSpPr>
        <p:spPr>
          <a:xfrm>
            <a:off x="3044116" y="1480372"/>
            <a:ext cx="3358244" cy="1111250"/>
          </a:xfrm>
          <a:prstGeom prst="wedgeRoundRectCallout">
            <a:avLst>
              <a:gd name="adj1" fmla="val -87165"/>
              <a:gd name="adj2" fmla="val 59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TUDJUK MI VAN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ZACSKÓBAN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 szintek:  90-105%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Beszédbuborék: lekerekített sarkú téglalap 2">
            <a:extLst>
              <a:ext uri="{FF2B5EF4-FFF2-40B4-BE49-F238E27FC236}">
                <a16:creationId xmlns:a16="http://schemas.microsoft.com/office/drawing/2014/main" id="{09228A70-EF49-DA0E-DE2A-E9B6BEA194F9}"/>
              </a:ext>
            </a:extLst>
          </p:cNvPr>
          <p:cNvSpPr/>
          <p:nvPr/>
        </p:nvSpPr>
        <p:spPr>
          <a:xfrm>
            <a:off x="6669059" y="2269055"/>
            <a:ext cx="3358244" cy="1111250"/>
          </a:xfrm>
          <a:prstGeom prst="wedgeRoundRectCallout">
            <a:avLst>
              <a:gd name="adj1" fmla="val 61619"/>
              <a:gd name="adj2" fmla="val -707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 TUDJUK MI VAN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ZACSKÓBAN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 szintek: 70-130%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E264CF7-844C-DB27-BD7B-5ED5ED7621C5}"/>
              </a:ext>
            </a:extLst>
          </p:cNvPr>
          <p:cNvSpPr txBox="1"/>
          <p:nvPr/>
        </p:nvSpPr>
        <p:spPr>
          <a:xfrm>
            <a:off x="3331224" y="2656941"/>
            <a:ext cx="2972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66FF66"/>
                </a:highlight>
                <a:uLnTx/>
                <a:uFillTx/>
                <a:latin typeface="Calibri"/>
                <a:ea typeface="+mn-ea"/>
                <a:cs typeface="+mn-cs"/>
              </a:rPr>
              <a:t>BIZTONSÁGOS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66FF66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7E4D607-426F-9C47-08B0-B7A385668949}"/>
              </a:ext>
            </a:extLst>
          </p:cNvPr>
          <p:cNvSpPr txBox="1"/>
          <p:nvPr/>
        </p:nvSpPr>
        <p:spPr>
          <a:xfrm>
            <a:off x="6669059" y="1421260"/>
            <a:ext cx="4712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66FF66"/>
                </a:highlight>
                <a:uLnTx/>
                <a:uFillTx/>
                <a:latin typeface="Calibri"/>
                <a:ea typeface="+mn-ea"/>
                <a:cs typeface="+mn-cs"/>
              </a:rPr>
              <a:t>KEVÉSBÉ BIZTONSÁGOS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66FF66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471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h1"/>
          <p:cNvSpPr txBox="1">
            <a:spLocks noChangeArrowheads="1"/>
          </p:cNvSpPr>
          <p:nvPr/>
        </p:nvSpPr>
        <p:spPr bwMode="gray">
          <a:xfrm>
            <a:off x="1847850" y="238125"/>
            <a:ext cx="8496300" cy="61753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Rendszeres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ClotPro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mérések: a „</a:t>
            </a: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koncepció”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Ív 6"/>
          <p:cNvSpPr>
            <a:spLocks/>
          </p:cNvSpPr>
          <p:nvPr/>
        </p:nvSpPr>
        <p:spPr>
          <a:xfrm>
            <a:off x="4242635" y="1330349"/>
            <a:ext cx="2376000" cy="1963636"/>
          </a:xfrm>
          <a:prstGeom prst="arc">
            <a:avLst>
              <a:gd name="adj1" fmla="val 11353596"/>
              <a:gd name="adj2" fmla="val 5570394"/>
            </a:avLst>
          </a:prstGeom>
          <a:ln w="257175" cap="rnd">
            <a:solidFill>
              <a:srgbClr val="FFC000"/>
            </a:solidFill>
            <a:tailEnd type="stealth" w="med" len="sm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Ív 7"/>
          <p:cNvSpPr>
            <a:spLocks/>
          </p:cNvSpPr>
          <p:nvPr/>
        </p:nvSpPr>
        <p:spPr>
          <a:xfrm>
            <a:off x="3446634" y="2794259"/>
            <a:ext cx="2376000" cy="1963636"/>
          </a:xfrm>
          <a:prstGeom prst="arc">
            <a:avLst>
              <a:gd name="adj1" fmla="val 5271171"/>
              <a:gd name="adj2" fmla="val 18746012"/>
            </a:avLst>
          </a:prstGeom>
          <a:ln w="257175" cap="rnd">
            <a:solidFill>
              <a:schemeClr val="tx2">
                <a:lumMod val="60000"/>
                <a:lumOff val="40000"/>
              </a:schemeClr>
            </a:solidFill>
            <a:headEnd type="stealth" w="med" len="sm"/>
            <a:tailEnd type="none" w="med" len="sm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Ív 9"/>
          <p:cNvSpPr>
            <a:spLocks/>
          </p:cNvSpPr>
          <p:nvPr/>
        </p:nvSpPr>
        <p:spPr>
          <a:xfrm>
            <a:off x="4178787" y="4345684"/>
            <a:ext cx="2376000" cy="1963636"/>
          </a:xfrm>
          <a:prstGeom prst="arc">
            <a:avLst>
              <a:gd name="adj1" fmla="val 13759593"/>
              <a:gd name="adj2" fmla="val 5191920"/>
            </a:avLst>
          </a:prstGeom>
          <a:ln w="257175" cap="rnd">
            <a:solidFill>
              <a:schemeClr val="accent6">
                <a:lumMod val="75000"/>
              </a:schemeClr>
            </a:solidFill>
            <a:headEnd type="none" w="med" len="sm"/>
            <a:tailEnd type="none" w="med" len="sm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Ív 10"/>
          <p:cNvSpPr>
            <a:spLocks/>
          </p:cNvSpPr>
          <p:nvPr/>
        </p:nvSpPr>
        <p:spPr>
          <a:xfrm>
            <a:off x="2540606" y="1812441"/>
            <a:ext cx="5643627" cy="4496879"/>
          </a:xfrm>
          <a:prstGeom prst="arc">
            <a:avLst>
              <a:gd name="adj1" fmla="val 5484900"/>
              <a:gd name="adj2" fmla="val 14199281"/>
            </a:avLst>
          </a:prstGeom>
          <a:ln w="257175" cap="rnd">
            <a:solidFill>
              <a:schemeClr val="accent6">
                <a:lumMod val="75000"/>
              </a:schemeClr>
            </a:solidFill>
            <a:headEnd type="none" w="med" len="sm"/>
            <a:tailEnd type="stealth" w="med" len="sm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431" name="Szövegdoboz 12"/>
          <p:cNvSpPr txBox="1">
            <a:spLocks noChangeArrowheads="1"/>
          </p:cNvSpPr>
          <p:nvPr/>
        </p:nvSpPr>
        <p:spPr bwMode="auto">
          <a:xfrm>
            <a:off x="5076826" y="1870076"/>
            <a:ext cx="581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316432" name="Szövegdoboz 13"/>
          <p:cNvSpPr txBox="1">
            <a:spLocks noChangeArrowheads="1"/>
          </p:cNvSpPr>
          <p:nvPr/>
        </p:nvSpPr>
        <p:spPr bwMode="auto">
          <a:xfrm>
            <a:off x="4224339" y="3355976"/>
            <a:ext cx="579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316433" name="Szövegdoboz 14"/>
          <p:cNvSpPr txBox="1">
            <a:spLocks noChangeArrowheads="1"/>
          </p:cNvSpPr>
          <p:nvPr/>
        </p:nvSpPr>
        <p:spPr bwMode="auto">
          <a:xfrm>
            <a:off x="5133976" y="5021263"/>
            <a:ext cx="6207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249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316434" name="Szövegdoboz 15"/>
          <p:cNvSpPr txBox="1">
            <a:spLocks noChangeArrowheads="1"/>
          </p:cNvSpPr>
          <p:nvPr/>
        </p:nvSpPr>
        <p:spPr bwMode="auto">
          <a:xfrm>
            <a:off x="7013575" y="1979614"/>
            <a:ext cx="3028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hu-H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érés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16435" name="Szövegdoboz 17"/>
          <p:cNvSpPr txBox="1">
            <a:spLocks noChangeArrowheads="1"/>
          </p:cNvSpPr>
          <p:nvPr/>
        </p:nvSpPr>
        <p:spPr bwMode="auto">
          <a:xfrm>
            <a:off x="6428457" y="3486150"/>
            <a:ext cx="351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É</a:t>
            </a:r>
            <a:r>
              <a:rPr kumimoji="0" lang="hu-H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rtékelés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9" name="Szövegdoboz 18"/>
          <p:cNvSpPr txBox="1">
            <a:spLocks noChangeArrowheads="1"/>
          </p:cNvSpPr>
          <p:nvPr/>
        </p:nvSpPr>
        <p:spPr bwMode="auto">
          <a:xfrm rot="-5400000">
            <a:off x="307976" y="3748088"/>
            <a:ext cx="3511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Recheck the new balance!</a:t>
            </a:r>
          </a:p>
        </p:txBody>
      </p:sp>
      <p:sp>
        <p:nvSpPr>
          <p:cNvPr id="316437" name="Téglalap 19"/>
          <p:cNvSpPr>
            <a:spLocks noChangeArrowheads="1"/>
          </p:cNvSpPr>
          <p:nvPr/>
        </p:nvSpPr>
        <p:spPr bwMode="auto">
          <a:xfrm>
            <a:off x="1779588" y="758825"/>
            <a:ext cx="8532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Minden 5 E feljavított FFP után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438" name="Szövegdoboz 16"/>
          <p:cNvSpPr txBox="1">
            <a:spLocks noChangeArrowheads="1"/>
          </p:cNvSpPr>
          <p:nvPr/>
        </p:nvSpPr>
        <p:spPr bwMode="auto">
          <a:xfrm>
            <a:off x="6772275" y="5013326"/>
            <a:ext cx="3511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hu-HU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erápia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904" y="2819936"/>
            <a:ext cx="2250247" cy="168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4758652"/>
            <a:ext cx="2286320" cy="171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Ellipszis 16"/>
          <p:cNvSpPr/>
          <p:nvPr/>
        </p:nvSpPr>
        <p:spPr bwMode="auto">
          <a:xfrm>
            <a:off x="8098857" y="5384354"/>
            <a:ext cx="2275814" cy="448552"/>
          </a:xfrm>
          <a:prstGeom prst="ellipse">
            <a:avLst/>
          </a:prstGeom>
          <a:solidFill>
            <a:srgbClr val="FFC000"/>
          </a:solidFill>
          <a:ln w="9525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Fibrinogen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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2U FFP </a:t>
            </a:r>
          </a:p>
        </p:txBody>
      </p:sp>
      <p:sp>
        <p:nvSpPr>
          <p:cNvPr id="18" name="Ellipszis 17"/>
          <p:cNvSpPr/>
          <p:nvPr/>
        </p:nvSpPr>
        <p:spPr bwMode="auto">
          <a:xfrm>
            <a:off x="8093904" y="4891934"/>
            <a:ext cx="2311172" cy="448552"/>
          </a:xfrm>
          <a:prstGeom prst="ellipse">
            <a:avLst/>
          </a:prstGeom>
          <a:solidFill>
            <a:srgbClr val="FFC000"/>
          </a:solidFill>
          <a:ln w="9525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PCC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500IU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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2U FFP </a:t>
            </a:r>
          </a:p>
        </p:txBody>
      </p:sp>
      <p:sp>
        <p:nvSpPr>
          <p:cNvPr id="21" name="Szövegdoboz 16"/>
          <p:cNvSpPr txBox="1">
            <a:spLocks noChangeArrowheads="1"/>
          </p:cNvSpPr>
          <p:nvPr/>
        </p:nvSpPr>
        <p:spPr bwMode="auto">
          <a:xfrm>
            <a:off x="7463252" y="5918708"/>
            <a:ext cx="351155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Első alkalommal az arány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96DDC0F-A00E-E7CD-1D66-9B65AD334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976" y="1648857"/>
            <a:ext cx="878952" cy="8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62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8863" y="1369919"/>
            <a:ext cx="6939643" cy="857250"/>
          </a:xfrm>
        </p:spPr>
        <p:txBody>
          <a:bodyPr/>
          <a:lstStyle/>
          <a:p>
            <a:pPr algn="l"/>
            <a:r>
              <a:rPr lang="en-US" sz="3200" dirty="0"/>
              <a:t>POC: </a:t>
            </a:r>
            <a:r>
              <a:rPr lang="hu-HU" sz="3200" dirty="0"/>
              <a:t>     CLOTPRO </a:t>
            </a:r>
            <a:endParaRPr lang="en-US" sz="3200" dirty="0"/>
          </a:p>
        </p:txBody>
      </p:sp>
      <p:grpSp>
        <p:nvGrpSpPr>
          <p:cNvPr id="23" name="Csoportba foglalás 22"/>
          <p:cNvGrpSpPr/>
          <p:nvPr/>
        </p:nvGrpSpPr>
        <p:grpSpPr>
          <a:xfrm>
            <a:off x="1597355" y="2420063"/>
            <a:ext cx="4108523" cy="978636"/>
            <a:chOff x="-355603" y="1211164"/>
            <a:chExt cx="6307544" cy="1699790"/>
          </a:xfrm>
        </p:grpSpPr>
        <p:sp>
          <p:nvSpPr>
            <p:cNvPr id="3" name="Téglalap 2"/>
            <p:cNvSpPr/>
            <p:nvPr/>
          </p:nvSpPr>
          <p:spPr>
            <a:xfrm>
              <a:off x="-355603" y="1971771"/>
              <a:ext cx="2142497" cy="641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EXTEM CT &gt; 80s</a:t>
              </a: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EXTEST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CT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&gt; </a:t>
              </a: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70 sec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171" y="1262125"/>
              <a:ext cx="2515359" cy="1648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>
              <a:off x="1572653" y="2187795"/>
              <a:ext cx="45316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70C0"/>
              </a:solidFill>
              <a:prstDash val="sysDash"/>
              <a:tailEnd type="arrow"/>
            </a:ln>
            <a:effectLst/>
          </p:spPr>
        </p:cxnSp>
        <p:sp>
          <p:nvSpPr>
            <p:cNvPr id="6" name="Téglalap 5"/>
            <p:cNvSpPr/>
            <p:nvPr/>
          </p:nvSpPr>
          <p:spPr>
            <a:xfrm>
              <a:off x="4001471" y="1211164"/>
              <a:ext cx="926153" cy="360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Normal</a:t>
              </a:r>
            </a:p>
          </p:txBody>
        </p:sp>
        <p:sp>
          <p:nvSpPr>
            <p:cNvPr id="7" name="Téglalap 6"/>
            <p:cNvSpPr/>
            <p:nvPr/>
          </p:nvSpPr>
          <p:spPr>
            <a:xfrm>
              <a:off x="4030828" y="1434884"/>
              <a:ext cx="1921113" cy="561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Pathologic EXTEM, </a:t>
              </a:r>
              <a:r>
                <a:rPr kumimoji="0" lang="hu-HU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EXTEST</a:t>
              </a:r>
              <a:endParaRPr kumimoji="0" lang="en-US" sz="7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2" name="Csoportba foglalás 21"/>
          <p:cNvGrpSpPr/>
          <p:nvPr/>
        </p:nvGrpSpPr>
        <p:grpSpPr>
          <a:xfrm>
            <a:off x="1070032" y="4644877"/>
            <a:ext cx="4711760" cy="974434"/>
            <a:chOff x="-1041498" y="3126978"/>
            <a:chExt cx="7445568" cy="183156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555" y="3165807"/>
              <a:ext cx="2767164" cy="1645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églalap 8"/>
            <p:cNvSpPr/>
            <p:nvPr/>
          </p:nvSpPr>
          <p:spPr>
            <a:xfrm>
              <a:off x="4445966" y="3168788"/>
              <a:ext cx="1039375" cy="390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Normal</a:t>
              </a:r>
            </a:p>
          </p:txBody>
        </p:sp>
        <p:sp>
          <p:nvSpPr>
            <p:cNvPr id="10" name="Téglalap 9"/>
            <p:cNvSpPr/>
            <p:nvPr/>
          </p:nvSpPr>
          <p:spPr>
            <a:xfrm>
              <a:off x="4427858" y="4351114"/>
              <a:ext cx="1976212" cy="60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Pathologic EXTEM, </a:t>
              </a:r>
              <a:r>
                <a:rPr kumimoji="0" lang="hu-HU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EXTEST</a:t>
              </a:r>
              <a:endParaRPr kumimoji="0" lang="en-US" sz="7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-1041498" y="3420146"/>
              <a:ext cx="2767163" cy="1214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EXTEM MCF &lt; 40 mm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FIBTEM &lt; 9 mm</a:t>
              </a:r>
            </a:p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EXTEST  MCF&lt; 40 mm</a:t>
              </a:r>
            </a:p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FIBTEST &lt; 9 mm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4446091" y="4063083"/>
              <a:ext cx="1710084" cy="390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Pathologic FIBTEM</a:t>
              </a: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V="1">
              <a:off x="1804408" y="3126978"/>
              <a:ext cx="175178" cy="858502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tailEnd type="none"/>
            </a:ln>
            <a:effectLst/>
          </p:spPr>
        </p:cxnSp>
        <p:cxnSp>
          <p:nvCxnSpPr>
            <p:cNvPr id="14" name="Egyenes összekötő nyíllal 13"/>
            <p:cNvCxnSpPr/>
            <p:nvPr/>
          </p:nvCxnSpPr>
          <p:spPr>
            <a:xfrm flipV="1">
              <a:off x="1804408" y="3312424"/>
              <a:ext cx="391202" cy="676124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tailEnd type="none"/>
            </a:ln>
            <a:effectLst/>
          </p:spPr>
        </p:cxnSp>
      </p:grpSp>
      <p:grpSp>
        <p:nvGrpSpPr>
          <p:cNvPr id="28" name="Csoportba foglalás 27"/>
          <p:cNvGrpSpPr/>
          <p:nvPr/>
        </p:nvGrpSpPr>
        <p:grpSpPr>
          <a:xfrm>
            <a:off x="2817467" y="5665079"/>
            <a:ext cx="2888413" cy="893683"/>
            <a:chOff x="1334643" y="5142334"/>
            <a:chExt cx="4965463" cy="1656000"/>
          </a:xfrm>
        </p:grpSpPr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643" y="5142334"/>
              <a:ext cx="2757295" cy="165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églalap 24"/>
            <p:cNvSpPr/>
            <p:nvPr/>
          </p:nvSpPr>
          <p:spPr>
            <a:xfrm>
              <a:off x="4123540" y="5142336"/>
              <a:ext cx="2176566" cy="598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Normál</a:t>
              </a:r>
              <a:r>
                <a:rPr kumimoji="0" lang="en-US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EXTEM, APTEM, </a:t>
              </a:r>
              <a:r>
                <a:rPr kumimoji="0" lang="hu-HU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EXTEST,APTEST</a:t>
              </a:r>
              <a:endParaRPr kumimoji="0" lang="en-US" sz="75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Téglalap 25"/>
            <p:cNvSpPr/>
            <p:nvPr/>
          </p:nvSpPr>
          <p:spPr>
            <a:xfrm>
              <a:off x="4126192" y="5669210"/>
              <a:ext cx="2034734" cy="598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Pathologic EXTEM, </a:t>
              </a:r>
              <a:r>
                <a:rPr kumimoji="0" lang="hu-HU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EXTEST</a:t>
              </a:r>
              <a:endParaRPr kumimoji="0" lang="en-US" sz="7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églalap 26"/>
            <p:cNvSpPr/>
            <p:nvPr/>
          </p:nvSpPr>
          <p:spPr>
            <a:xfrm>
              <a:off x="1513340" y="5703639"/>
              <a:ext cx="683970" cy="684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MA</a:t>
              </a:r>
            </a:p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MCF</a:t>
              </a:r>
            </a:p>
          </p:txBody>
        </p:sp>
      </p:grpSp>
      <p:grpSp>
        <p:nvGrpSpPr>
          <p:cNvPr id="30" name="Csoportba foglalás 29"/>
          <p:cNvGrpSpPr/>
          <p:nvPr/>
        </p:nvGrpSpPr>
        <p:grpSpPr>
          <a:xfrm>
            <a:off x="1409132" y="3498163"/>
            <a:ext cx="4372659" cy="1058560"/>
            <a:chOff x="-574072" y="2650353"/>
            <a:chExt cx="5830212" cy="1411413"/>
          </a:xfrm>
        </p:grpSpPr>
        <p:grpSp>
          <p:nvGrpSpPr>
            <p:cNvPr id="21" name="Csoportba foglalás 20"/>
            <p:cNvGrpSpPr/>
            <p:nvPr/>
          </p:nvGrpSpPr>
          <p:grpSpPr>
            <a:xfrm>
              <a:off x="1233226" y="2650353"/>
              <a:ext cx="4022914" cy="1411413"/>
              <a:chOff x="1550341" y="5024116"/>
              <a:chExt cx="4782486" cy="1710948"/>
            </a:xfrm>
          </p:grpSpPr>
          <p:pic>
            <p:nvPicPr>
              <p:cNvPr id="15" name="Picture 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0341" y="5024116"/>
                <a:ext cx="2767164" cy="1645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églalap 15"/>
              <p:cNvSpPr/>
              <p:nvPr/>
            </p:nvSpPr>
            <p:spPr>
              <a:xfrm>
                <a:off x="4392189" y="5030410"/>
                <a:ext cx="998968" cy="335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Normal</a:t>
                </a:r>
              </a:p>
            </p:txBody>
          </p:sp>
          <p:sp>
            <p:nvSpPr>
              <p:cNvPr id="17" name="Téglalap 16"/>
              <p:cNvSpPr/>
              <p:nvPr/>
            </p:nvSpPr>
            <p:spPr>
              <a:xfrm>
                <a:off x="4374083" y="6212733"/>
                <a:ext cx="1958744" cy="522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Pathologic EXTEM, </a:t>
                </a:r>
                <a:r>
                  <a:rPr kumimoji="0" lang="hu-HU" sz="75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EXTEST</a:t>
                </a:r>
                <a:endParaRPr kumimoji="0" lang="en-US" sz="7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18" name="Egyenes összekötő nyíllal 17"/>
              <p:cNvCxnSpPr/>
              <p:nvPr/>
            </p:nvCxnSpPr>
            <p:spPr>
              <a:xfrm>
                <a:off x="2938362" y="5060606"/>
                <a:ext cx="0" cy="175707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ysDash"/>
                <a:tailEnd type="arrow"/>
              </a:ln>
              <a:effectLst/>
            </p:spPr>
          </p:cxnSp>
          <p:cxnSp>
            <p:nvCxnSpPr>
              <p:cNvPr id="19" name="Egyenes összekötő nyíllal 18"/>
              <p:cNvCxnSpPr/>
              <p:nvPr/>
            </p:nvCxnSpPr>
            <p:spPr>
              <a:xfrm>
                <a:off x="2926177" y="5586715"/>
                <a:ext cx="0" cy="55144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ysDash"/>
                <a:tailEnd type="none"/>
              </a:ln>
              <a:effectLst/>
            </p:spPr>
          </p:cxnSp>
          <p:sp>
            <p:nvSpPr>
              <p:cNvPr id="20" name="Téglalap 19"/>
              <p:cNvSpPr/>
              <p:nvPr/>
            </p:nvSpPr>
            <p:spPr>
              <a:xfrm>
                <a:off x="4340088" y="5979147"/>
                <a:ext cx="1710084" cy="335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Normol</a:t>
                </a:r>
                <a:r>
                  <a:rPr kumimoji="0" lang="en-US" sz="75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FIBTEM</a:t>
                </a:r>
              </a:p>
            </p:txBody>
          </p:sp>
        </p:grpSp>
        <p:sp>
          <p:nvSpPr>
            <p:cNvPr id="29" name="Téglalap 28"/>
            <p:cNvSpPr/>
            <p:nvPr/>
          </p:nvSpPr>
          <p:spPr>
            <a:xfrm>
              <a:off x="-574072" y="2885488"/>
              <a:ext cx="199078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EXTEM MCF  &lt; 40 mm 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FIBTEM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normál</a:t>
              </a:r>
            </a:p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EXTEST MCF &lt; 40 mm</a:t>
              </a:r>
            </a:p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FIBTEST normál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1" name="Téglalap 30"/>
          <p:cNvSpPr/>
          <p:nvPr/>
        </p:nvSpPr>
        <p:spPr>
          <a:xfrm>
            <a:off x="1292430" y="5867236"/>
            <a:ext cx="14546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EXTEM/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MCF</a:t>
            </a:r>
            <a:endParaRPr kumimoji="0" lang="hu-HU" sz="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EXTEST MCF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Folyamatosan csökken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Ellipszis feliratnak 14"/>
          <p:cNvSpPr>
            <a:spLocks noChangeArrowheads="1"/>
          </p:cNvSpPr>
          <p:nvPr/>
        </p:nvSpPr>
        <p:spPr bwMode="auto">
          <a:xfrm>
            <a:off x="5594595" y="2688290"/>
            <a:ext cx="2968457" cy="588119"/>
          </a:xfrm>
          <a:prstGeom prst="wedgeEllipseCallout">
            <a:avLst>
              <a:gd name="adj1" fmla="val -81987"/>
              <a:gd name="adj2" fmla="val -2734"/>
            </a:avLst>
          </a:prstGeom>
          <a:solidFill>
            <a:schemeClr val="bg1"/>
          </a:solidFill>
          <a:ln w="3175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Clot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Pro/TEM „visszacsúszik”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Koagulációs </a:t>
            </a:r>
            <a:r>
              <a:rPr kumimoji="0" lang="hu-HU" alt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faktororok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 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Ellipszis feliratnak 14"/>
          <p:cNvSpPr>
            <a:spLocks noChangeArrowheads="1"/>
          </p:cNvSpPr>
          <p:nvPr/>
        </p:nvSpPr>
        <p:spPr bwMode="auto">
          <a:xfrm>
            <a:off x="5865835" y="3713059"/>
            <a:ext cx="3382567" cy="588119"/>
          </a:xfrm>
          <a:prstGeom prst="wedgeEllipseCallout">
            <a:avLst>
              <a:gd name="adj1" fmla="val -106098"/>
              <a:gd name="adj2" fmla="val 320"/>
            </a:avLst>
          </a:prstGeom>
          <a:solidFill>
            <a:schemeClr val="bg1"/>
          </a:solidFill>
          <a:ln w="3175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hu-HU" alt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Clot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Pro/TEM „vékonyabb lett”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„ szubsztrátum: vérlemezkék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 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5" name="Ellipszis feliratnak 14"/>
          <p:cNvSpPr>
            <a:spLocks noChangeArrowheads="1"/>
          </p:cNvSpPr>
          <p:nvPr/>
        </p:nvSpPr>
        <p:spPr bwMode="auto">
          <a:xfrm>
            <a:off x="6003812" y="4720729"/>
            <a:ext cx="3140188" cy="588119"/>
          </a:xfrm>
          <a:prstGeom prst="wedgeEllipseCallout">
            <a:avLst>
              <a:gd name="adj1" fmla="val -111124"/>
              <a:gd name="adj2" fmla="val 13878"/>
            </a:avLst>
          </a:prstGeom>
          <a:solidFill>
            <a:schemeClr val="bg1"/>
          </a:solidFill>
          <a:ln w="3175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hu-HU" alt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Clot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Pro/TEM „vékonyabb lett”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„szubsztrátum: fibrinogén 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hu-HU" alt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6" name="Egyenes összekötő nyíllal 35"/>
          <p:cNvCxnSpPr/>
          <p:nvPr/>
        </p:nvCxnSpPr>
        <p:spPr>
          <a:xfrm flipH="1">
            <a:off x="3640284" y="5019611"/>
            <a:ext cx="1" cy="16200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none"/>
          </a:ln>
          <a:effectLst/>
        </p:spPr>
      </p:cxnSp>
      <p:sp>
        <p:nvSpPr>
          <p:cNvPr id="40" name="Ellipszis feliratnak 14"/>
          <p:cNvSpPr>
            <a:spLocks noChangeArrowheads="1"/>
          </p:cNvSpPr>
          <p:nvPr/>
        </p:nvSpPr>
        <p:spPr bwMode="auto">
          <a:xfrm>
            <a:off x="5991966" y="5856477"/>
            <a:ext cx="3382567" cy="588119"/>
          </a:xfrm>
          <a:prstGeom prst="wedgeEllipseCallout">
            <a:avLst>
              <a:gd name="adj1" fmla="val -81987"/>
              <a:gd name="adj2" fmla="val -2734"/>
            </a:avLst>
          </a:prstGeom>
          <a:solidFill>
            <a:schemeClr val="bg1"/>
          </a:solidFill>
          <a:ln w="3175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Clot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Pro/TEM „a vége… elfogy”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Fibrinolízi</a:t>
            </a:r>
            <a:r>
              <a:rPr kumimoji="0" lang="hu-HU" alt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s?</a:t>
            </a:r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62ACA005-7FF0-4DC0-B8D1-F400FBCA1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327" y="315293"/>
            <a:ext cx="9873345" cy="1031741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softEdge rad="63500"/>
          </a:effectLst>
        </p:spPr>
        <p:txBody>
          <a:bodyPr lIns="0" tIns="0" rIns="0" bIns="0" anchor="ctr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8438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kumimoji="0" lang="hu-HU" alt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</a:t>
            </a:r>
            <a:r>
              <a:rPr kumimoji="0" lang="hu-HU" alt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  <a:r>
              <a:rPr kumimoji="0" lang="hu-HU" alt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   </a:t>
            </a:r>
            <a:r>
              <a:rPr kumimoji="0" lang="en-US" alt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FFP </a:t>
            </a:r>
            <a:r>
              <a:rPr kumimoji="0" lang="en-US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→  POCT / </a:t>
            </a:r>
            <a:r>
              <a:rPr kumimoji="0" lang="hu-HU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konvencionális labor</a:t>
            </a:r>
            <a:endParaRPr kumimoji="0" lang="en-US" altLang="hu-H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8DA70AFB-8F3D-9588-A100-C4592976CBDC}"/>
              </a:ext>
            </a:extLst>
          </p:cNvPr>
          <p:cNvGrpSpPr/>
          <p:nvPr/>
        </p:nvGrpSpPr>
        <p:grpSpPr>
          <a:xfrm>
            <a:off x="8647095" y="2475094"/>
            <a:ext cx="3511550" cy="2339383"/>
            <a:chOff x="7506492" y="4267432"/>
            <a:chExt cx="3511550" cy="2339383"/>
          </a:xfrm>
        </p:grpSpPr>
        <p:pic>
          <p:nvPicPr>
            <p:cNvPr id="41" name="Kép 40">
              <a:extLst>
                <a:ext uri="{FF2B5EF4-FFF2-40B4-BE49-F238E27FC236}">
                  <a16:creationId xmlns:a16="http://schemas.microsoft.com/office/drawing/2014/main" id="{A26885E9-96E2-D849-8688-369A49BD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4650" y="4892075"/>
              <a:ext cx="2286320" cy="1714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Ellipszis 41">
              <a:extLst>
                <a:ext uri="{FF2B5EF4-FFF2-40B4-BE49-F238E27FC236}">
                  <a16:creationId xmlns:a16="http://schemas.microsoft.com/office/drawing/2014/main" id="{53205A8D-5941-8D0D-865C-069DD103879D}"/>
                </a:ext>
              </a:extLst>
            </p:cNvPr>
            <p:cNvSpPr/>
            <p:nvPr/>
          </p:nvSpPr>
          <p:spPr bwMode="auto">
            <a:xfrm>
              <a:off x="8141474" y="6094135"/>
              <a:ext cx="2275814" cy="448552"/>
            </a:xfrm>
            <a:prstGeom prst="ellipse">
              <a:avLst/>
            </a:prstGeom>
            <a:solidFill>
              <a:srgbClr val="FFC000"/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Fibrinogen  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Symbol"/>
                </a:rPr>
                <a:t> 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FFP </a:t>
              </a:r>
            </a:p>
          </p:txBody>
        </p:sp>
        <p:sp>
          <p:nvSpPr>
            <p:cNvPr id="43" name="Ellipszis 42">
              <a:extLst>
                <a:ext uri="{FF2B5EF4-FFF2-40B4-BE49-F238E27FC236}">
                  <a16:creationId xmlns:a16="http://schemas.microsoft.com/office/drawing/2014/main" id="{B91D1354-42E3-3153-0681-B6DC34C31512}"/>
                </a:ext>
              </a:extLst>
            </p:cNvPr>
            <p:cNvSpPr/>
            <p:nvPr/>
          </p:nvSpPr>
          <p:spPr bwMode="auto">
            <a:xfrm>
              <a:off x="8099798" y="4926763"/>
              <a:ext cx="2311172" cy="448552"/>
            </a:xfrm>
            <a:prstGeom prst="ellipse">
              <a:avLst/>
            </a:prstGeom>
            <a:solidFill>
              <a:srgbClr val="FFC000"/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PCC 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500</a:t>
              </a: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IU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Symbol"/>
                </a:rPr>
                <a:t> 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FFP </a:t>
              </a:r>
            </a:p>
          </p:txBody>
        </p:sp>
        <p:sp>
          <p:nvSpPr>
            <p:cNvPr id="44" name="Szövegdoboz 16">
              <a:extLst>
                <a:ext uri="{FF2B5EF4-FFF2-40B4-BE49-F238E27FC236}">
                  <a16:creationId xmlns:a16="http://schemas.microsoft.com/office/drawing/2014/main" id="{55A26C8E-C4CD-26B8-D1E1-945811DA4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6492" y="4267432"/>
              <a:ext cx="35115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u-HU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Változtassa meg az arányt</a:t>
              </a:r>
            </a:p>
          </p:txBody>
        </p:sp>
      </p:grpSp>
      <p:sp>
        <p:nvSpPr>
          <p:cNvPr id="33" name="Ellipszis 32">
            <a:extLst>
              <a:ext uri="{FF2B5EF4-FFF2-40B4-BE49-F238E27FC236}">
                <a16:creationId xmlns:a16="http://schemas.microsoft.com/office/drawing/2014/main" id="{4AE83D74-5722-6E75-596F-A600A459B2A7}"/>
              </a:ext>
            </a:extLst>
          </p:cNvPr>
          <p:cNvSpPr/>
          <p:nvPr/>
        </p:nvSpPr>
        <p:spPr bwMode="auto">
          <a:xfrm>
            <a:off x="9300611" y="3771756"/>
            <a:ext cx="2275814" cy="448552"/>
          </a:xfrm>
          <a:prstGeom prst="ellipse">
            <a:avLst/>
          </a:prstGeom>
          <a:solidFill>
            <a:srgbClr val="FFC000"/>
          </a:solidFill>
          <a:ln w="9525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4-8 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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10 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FFP </a:t>
            </a:r>
          </a:p>
        </p:txBody>
      </p:sp>
      <p:pic>
        <p:nvPicPr>
          <p:cNvPr id="38" name="Kép 37">
            <a:extLst>
              <a:ext uri="{FF2B5EF4-FFF2-40B4-BE49-F238E27FC236}">
                <a16:creationId xmlns:a16="http://schemas.microsoft.com/office/drawing/2014/main" id="{D8D6DC4D-FA53-DD5D-1036-B9C7F6329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733" y="5054698"/>
            <a:ext cx="2093767" cy="18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6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97A19448-CB69-5FBF-8F2F-678E0864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883353"/>
            <a:ext cx="6916165" cy="439176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BED5616-8D92-F9E7-5FE9-B2BF8A7CAE16}"/>
              </a:ext>
            </a:extLst>
          </p:cNvPr>
          <p:cNvSpPr txBox="1"/>
          <p:nvPr/>
        </p:nvSpPr>
        <p:spPr>
          <a:xfrm>
            <a:off x="0" y="3704435"/>
            <a:ext cx="3258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Thrombin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balance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362785-6768-D5AA-BA90-B3DB1DC32696}"/>
              </a:ext>
            </a:extLst>
          </p:cNvPr>
          <p:cNvSpPr txBox="1"/>
          <p:nvPr/>
        </p:nvSpPr>
        <p:spPr>
          <a:xfrm>
            <a:off x="9530080" y="3704435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Lysis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balance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4FBD438-C0B9-2755-AD5B-030CCA21B2F4}"/>
              </a:ext>
            </a:extLst>
          </p:cNvPr>
          <p:cNvSpPr txBox="1"/>
          <p:nvPr/>
        </p:nvSpPr>
        <p:spPr>
          <a:xfrm>
            <a:off x="2886879" y="5579917"/>
            <a:ext cx="691752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Thrombocyte and fibrin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ogen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fibrin in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SIZE,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Cím 3">
            <a:extLst>
              <a:ext uri="{FF2B5EF4-FFF2-40B4-BE49-F238E27FC236}">
                <a16:creationId xmlns:a16="http://schemas.microsoft.com/office/drawing/2014/main" id="{CDBCF84B-74E0-6AD7-91D0-AC7359AD99CD}"/>
              </a:ext>
            </a:extLst>
          </p:cNvPr>
          <p:cNvSpPr txBox="1">
            <a:spLocks/>
          </p:cNvSpPr>
          <p:nvPr/>
        </p:nvSpPr>
        <p:spPr>
          <a:xfrm>
            <a:off x="1629332" y="220571"/>
            <a:ext cx="9970469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Viscoelastic</a:t>
            </a:r>
            <a:r>
              <a:rPr kumimoji="0" lang="hu-HU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hu-H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curve</a:t>
            </a:r>
            <a:r>
              <a:rPr kumimoji="0" lang="hu-HU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= ECG of </a:t>
            </a:r>
            <a:r>
              <a:rPr kumimoji="0" lang="hu-H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</a:t>
            </a:r>
            <a:r>
              <a:rPr kumimoji="0" lang="hu-HU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hu-H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hemostasis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3836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8E636B-FD7A-67EE-88A4-CF601ADC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70C0"/>
                </a:solidFill>
                <a:highlight>
                  <a:srgbClr val="FFFF00"/>
                </a:highlight>
              </a:rPr>
              <a:t>ÚJRAEGYENSÚLYOZOTT HEMOSZTÁZIS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FC894A8-CE73-AABB-95D1-797856A7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707" y="1741714"/>
            <a:ext cx="4762745" cy="1606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A839F67-B5D2-6001-513C-F1880B67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56" y="1730879"/>
            <a:ext cx="5112013" cy="215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87AA250-094A-7A73-421E-811746731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56" y="4259885"/>
            <a:ext cx="5283472" cy="223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675FA61-80F0-B933-288F-7833B00DD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284" y="4586926"/>
            <a:ext cx="5645440" cy="158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9704DDA-A946-D02E-6F73-2656A5DCE918}"/>
              </a:ext>
            </a:extLst>
          </p:cNvPr>
          <p:cNvSpPr txBox="1"/>
          <p:nvPr/>
        </p:nvSpPr>
        <p:spPr>
          <a:xfrm>
            <a:off x="1752601" y="509755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highlight>
                  <a:srgbClr val="FFFF00"/>
                </a:highlight>
              </a:rPr>
              <a:t>FIB MCF 40 mm</a:t>
            </a:r>
            <a:endParaRPr lang="en-GB" sz="2400" b="1" dirty="0">
              <a:highlight>
                <a:srgbClr val="FFFF00"/>
              </a:highlight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B635007-8B35-08F3-F47E-D6E6836DC87F}"/>
              </a:ext>
            </a:extLst>
          </p:cNvPr>
          <p:cNvSpPr txBox="1"/>
          <p:nvPr/>
        </p:nvSpPr>
        <p:spPr>
          <a:xfrm>
            <a:off x="2574769" y="2024471"/>
            <a:ext cx="278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highlight>
                  <a:srgbClr val="FFFF00"/>
                </a:highlight>
              </a:rPr>
              <a:t>EX MCF 65 mm</a:t>
            </a:r>
            <a:endParaRPr lang="en-GB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665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35D4B9C-8EAD-B129-9DB2-DE24A9653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20" b="237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0B1A3CB-082A-8E10-C002-962156BE374E}"/>
              </a:ext>
            </a:extLst>
          </p:cNvPr>
          <p:cNvSpPr txBox="1"/>
          <p:nvPr/>
        </p:nvSpPr>
        <p:spPr>
          <a:xfrm>
            <a:off x="-870859" y="5334000"/>
            <a:ext cx="674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FF00"/>
                </a:solidFill>
              </a:rPr>
              <a:t>Nem minden PPF … egyforma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93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5B66C833-D4A2-AC8B-6888-A4C12EE8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6450"/>
            <a:ext cx="10972800" cy="140343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60E5A6B-10D1-ECE3-8325-F1C32B8D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71" y="1277618"/>
            <a:ext cx="5263777" cy="319624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EDF0C9D-8E38-848B-B4C4-986CB5532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611" y="1348484"/>
            <a:ext cx="4654789" cy="305450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51A4EDA-689C-076F-55DA-1D6B80E74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367" y="3871544"/>
            <a:ext cx="4419827" cy="276874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8E4BA048-2C27-FEFB-C490-F351A1BA6FCE}"/>
              </a:ext>
            </a:extLst>
          </p:cNvPr>
          <p:cNvSpPr txBox="1"/>
          <p:nvPr/>
        </p:nvSpPr>
        <p:spPr>
          <a:xfrm>
            <a:off x="10189029" y="1567543"/>
            <a:ext cx="146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highlight>
                  <a:srgbClr val="FFFF00"/>
                </a:highlight>
              </a:rPr>
              <a:t>FIBRINOGÉN</a:t>
            </a:r>
            <a:endParaRPr lang="en-GB" b="1" dirty="0">
              <a:highlight>
                <a:srgbClr val="FFFF00"/>
              </a:highlight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7987B8B-E7B2-D1B5-41AA-1E5C327D3493}"/>
              </a:ext>
            </a:extLst>
          </p:cNvPr>
          <p:cNvSpPr txBox="1"/>
          <p:nvPr/>
        </p:nvSpPr>
        <p:spPr>
          <a:xfrm>
            <a:off x="6738599" y="6015420"/>
            <a:ext cx="195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highlight>
                  <a:srgbClr val="FFFF00"/>
                </a:highlight>
              </a:rPr>
              <a:t>THROMBOCYTA</a:t>
            </a:r>
            <a:endParaRPr lang="en-GB" b="1" dirty="0">
              <a:highlight>
                <a:srgbClr val="FFFF00"/>
              </a:highlight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E5E9507-10F5-360D-152B-801C01128993}"/>
              </a:ext>
            </a:extLst>
          </p:cNvPr>
          <p:cNvSpPr txBox="1"/>
          <p:nvPr/>
        </p:nvSpPr>
        <p:spPr>
          <a:xfrm>
            <a:off x="3848478" y="1705117"/>
            <a:ext cx="150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highlight>
                  <a:srgbClr val="FFFF00"/>
                </a:highlight>
              </a:rPr>
              <a:t>Prothrombin</a:t>
            </a:r>
            <a:endParaRPr lang="en-GB" b="1" dirty="0">
              <a:highlight>
                <a:srgbClr val="FFFF00"/>
              </a:highlight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F165C71-55C8-5920-E575-97DE705FCFC3}"/>
              </a:ext>
            </a:extLst>
          </p:cNvPr>
          <p:cNvSpPr txBox="1"/>
          <p:nvPr/>
        </p:nvSpPr>
        <p:spPr>
          <a:xfrm>
            <a:off x="6096000" y="654686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i="0" u="none" strike="noStrike" baseline="0" dirty="0">
                <a:latin typeface="AdvPSFT-LI"/>
              </a:rPr>
              <a:t>British Journal of Haematology</a:t>
            </a:r>
            <a:r>
              <a:rPr lang="en-GB" sz="1400" b="0" i="0" u="none" strike="noStrike" baseline="0" dirty="0">
                <a:latin typeface="AdvPSFT-L"/>
              </a:rPr>
              <a:t>, 2016, </a:t>
            </a:r>
            <a:r>
              <a:rPr lang="en-GB" sz="1400" b="0" i="0" u="none" strike="noStrike" baseline="0" dirty="0">
                <a:latin typeface="AdvPSFT-B"/>
              </a:rPr>
              <a:t>172, </a:t>
            </a:r>
            <a:r>
              <a:rPr lang="en-GB" sz="1400" b="0" i="0" u="none" strike="noStrike" baseline="0" dirty="0">
                <a:latin typeface="AdvPSFT-L"/>
              </a:rPr>
              <a:t>616–624</a:t>
            </a:r>
            <a:endParaRPr lang="en-GB" sz="1400" dirty="0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DB54BE91-66CE-B9E4-AAB1-CE8CBD7A9FB8}"/>
              </a:ext>
            </a:extLst>
          </p:cNvPr>
          <p:cNvSpPr/>
          <p:nvPr/>
        </p:nvSpPr>
        <p:spPr>
          <a:xfrm>
            <a:off x="1458686" y="3156857"/>
            <a:ext cx="250371" cy="1850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8BC5D10F-7688-A10A-58C6-A44FF38D3E25}"/>
              </a:ext>
            </a:extLst>
          </p:cNvPr>
          <p:cNvSpPr/>
          <p:nvPr/>
        </p:nvSpPr>
        <p:spPr>
          <a:xfrm>
            <a:off x="3058996" y="2215842"/>
            <a:ext cx="250371" cy="1850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9EB13A27-A960-12D6-F85E-64C718D9DD69}"/>
              </a:ext>
            </a:extLst>
          </p:cNvPr>
          <p:cNvSpPr/>
          <p:nvPr/>
        </p:nvSpPr>
        <p:spPr>
          <a:xfrm>
            <a:off x="4049486" y="5395325"/>
            <a:ext cx="250371" cy="1850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6A1F6511-B559-C2A5-67E2-195432378FA4}"/>
              </a:ext>
            </a:extLst>
          </p:cNvPr>
          <p:cNvSpPr/>
          <p:nvPr/>
        </p:nvSpPr>
        <p:spPr>
          <a:xfrm>
            <a:off x="5519280" y="4582885"/>
            <a:ext cx="250371" cy="1850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3DD0538-C2A1-9C07-BB94-E6A833D6B015}"/>
              </a:ext>
            </a:extLst>
          </p:cNvPr>
          <p:cNvSpPr/>
          <p:nvPr/>
        </p:nvSpPr>
        <p:spPr>
          <a:xfrm>
            <a:off x="7604008" y="3132999"/>
            <a:ext cx="250371" cy="1850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C5B44C77-4E27-0D5A-1A86-8929C45A2587}"/>
              </a:ext>
            </a:extLst>
          </p:cNvPr>
          <p:cNvSpPr/>
          <p:nvPr/>
        </p:nvSpPr>
        <p:spPr>
          <a:xfrm>
            <a:off x="9503229" y="2123313"/>
            <a:ext cx="250371" cy="1850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F3C38A6-24A8-A04F-91F3-06972D10FC7D}"/>
              </a:ext>
            </a:extLst>
          </p:cNvPr>
          <p:cNvSpPr txBox="1"/>
          <p:nvPr/>
        </p:nvSpPr>
        <p:spPr>
          <a:xfrm>
            <a:off x="8235211" y="5290457"/>
            <a:ext cx="345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070C0"/>
                </a:solidFill>
              </a:rPr>
              <a:t>RUPTURA /ABRUPTIO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5ED6A7F-A5CA-4AFF-68A4-5BB34512196F}"/>
              </a:ext>
            </a:extLst>
          </p:cNvPr>
          <p:cNvSpPr txBox="1"/>
          <p:nvPr/>
        </p:nvSpPr>
        <p:spPr>
          <a:xfrm>
            <a:off x="239775" y="6299622"/>
            <a:ext cx="256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ighlight>
                  <a:srgbClr val="FFFF00"/>
                </a:highlight>
              </a:rPr>
              <a:t>Előfordulási gyakoriság %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83565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AFADB-B9DA-F564-EFA8-F0430B7C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44009"/>
            <a:ext cx="10972800" cy="1143000"/>
          </a:xfrm>
        </p:spPr>
        <p:txBody>
          <a:bodyPr/>
          <a:lstStyle/>
          <a:p>
            <a:pPr algn="l"/>
            <a:r>
              <a:rPr lang="hu-HU" b="1" dirty="0">
                <a:solidFill>
                  <a:srgbClr val="0070C0"/>
                </a:solidFill>
                <a:latin typeface="+mn-lt"/>
              </a:rPr>
              <a:t>Mire számíthatsz mindig PPH-ban</a:t>
            </a:r>
            <a:r>
              <a:rPr lang="es-ES" b="1" dirty="0">
                <a:solidFill>
                  <a:srgbClr val="0070C0"/>
                </a:solidFill>
                <a:latin typeface="+mn-lt"/>
              </a:rPr>
              <a:t>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DEE7C2-6B4F-DF9E-D106-E1D7BBE6E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5105789"/>
            <a:ext cx="10972800" cy="1569661"/>
          </a:xfrm>
        </p:spPr>
        <p:txBody>
          <a:bodyPr>
            <a:normAutofit/>
          </a:bodyPr>
          <a:lstStyle/>
          <a:p>
            <a:r>
              <a:rPr lang="hu-HU" sz="2000" b="1" dirty="0"/>
              <a:t>FIB: beadott volumen – 3 g/l … FIBTEST 16 mm, </a:t>
            </a:r>
            <a:r>
              <a:rPr lang="hu-HU" sz="2000" b="1" i="1" u="sng" dirty="0" err="1"/>
              <a:t>Fibryga</a:t>
            </a:r>
            <a:r>
              <a:rPr lang="hu-HU" sz="2000" b="1" i="1" u="sng" dirty="0"/>
              <a:t>  - 200 NE XIII</a:t>
            </a:r>
          </a:p>
          <a:p>
            <a:r>
              <a:rPr lang="hu-HU" sz="2000" b="1" dirty="0"/>
              <a:t>Többi faktor: PCC (2-7-9-10) és OCTAPLAS (5-8) és </a:t>
            </a:r>
            <a:r>
              <a:rPr lang="hu-HU" sz="2000" b="1" dirty="0" err="1"/>
              <a:t>Fibrogammin</a:t>
            </a:r>
            <a:r>
              <a:rPr lang="hu-HU" sz="2000" b="1" dirty="0"/>
              <a:t> (XIII) </a:t>
            </a:r>
          </a:p>
          <a:p>
            <a:r>
              <a:rPr lang="hu-HU" sz="2000" b="1" dirty="0"/>
              <a:t>TXA 1 g  de utána TPATEST</a:t>
            </a:r>
          </a:p>
          <a:p>
            <a:r>
              <a:rPr lang="hu-HU" sz="2000" b="1" dirty="0"/>
              <a:t>Thrombocyta : tartsd meg  75-nél</a:t>
            </a:r>
          </a:p>
          <a:p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7A8C0B4-111F-E448-FE24-808EE287F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960" y="2175887"/>
            <a:ext cx="2755211" cy="174171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17C1E3C-9F3A-B372-1B72-DB5F79CC71FB}"/>
              </a:ext>
            </a:extLst>
          </p:cNvPr>
          <p:cNvSpPr txBox="1"/>
          <p:nvPr/>
        </p:nvSpPr>
        <p:spPr>
          <a:xfrm>
            <a:off x="696686" y="1420774"/>
            <a:ext cx="4659086" cy="1569660"/>
          </a:xfrm>
          <a:prstGeom prst="rect">
            <a:avLst/>
          </a:prstGeom>
          <a:solidFill>
            <a:srgbClr val="FFFF00">
              <a:alpha val="25882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sz="2400" b="1" dirty="0"/>
              <a:t>Fibrinogén hiányra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1" dirty="0"/>
              <a:t>Fibrinolízisre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/>
              <a:t>Thrombocytopeniara</a:t>
            </a:r>
            <a:endParaRPr lang="hu-HU" sz="2400" b="1" dirty="0"/>
          </a:p>
          <a:p>
            <a:pPr marL="457200" indent="-457200">
              <a:buFont typeface="+mj-lt"/>
              <a:buAutoNum type="arabicPeriod"/>
            </a:pPr>
            <a:r>
              <a:rPr lang="hu-HU" sz="2400" b="1" dirty="0"/>
              <a:t>Csökkent </a:t>
            </a:r>
            <a:r>
              <a:rPr lang="hu-HU" sz="2400" b="1" dirty="0" err="1"/>
              <a:t>thrombin</a:t>
            </a:r>
            <a:r>
              <a:rPr lang="hu-HU" sz="2400" b="1" dirty="0"/>
              <a:t> generációra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F42FDF6-CF57-F944-C293-AE22D38DA10A}"/>
              </a:ext>
            </a:extLst>
          </p:cNvPr>
          <p:cNvSpPr txBox="1"/>
          <p:nvPr/>
        </p:nvSpPr>
        <p:spPr>
          <a:xfrm>
            <a:off x="8466835" y="2475197"/>
            <a:ext cx="751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b="1" dirty="0"/>
              <a:t>+</a:t>
            </a:r>
            <a:endParaRPr lang="en-GB" sz="7200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15F0649-1C9C-A5FA-862F-FB26B878B7F9}"/>
              </a:ext>
            </a:extLst>
          </p:cNvPr>
          <p:cNvSpPr txBox="1"/>
          <p:nvPr/>
        </p:nvSpPr>
        <p:spPr>
          <a:xfrm>
            <a:off x="838200" y="3278670"/>
            <a:ext cx="6096000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000" b="1" dirty="0" err="1">
                <a:solidFill>
                  <a:srgbClr val="0070C0"/>
                </a:solidFill>
              </a:rPr>
              <a:t>Konszumpciós</a:t>
            </a:r>
            <a:r>
              <a:rPr lang="hu-HU" sz="2000" b="1" dirty="0">
                <a:solidFill>
                  <a:srgbClr val="0070C0"/>
                </a:solidFill>
              </a:rPr>
              <a:t> </a:t>
            </a:r>
            <a:r>
              <a:rPr lang="hu-HU" sz="2000" b="1" dirty="0" err="1">
                <a:solidFill>
                  <a:srgbClr val="0070C0"/>
                </a:solidFill>
              </a:rPr>
              <a:t>koagulopátiára</a:t>
            </a:r>
            <a:r>
              <a:rPr lang="hu-HU" sz="2000" dirty="0"/>
              <a:t>:</a:t>
            </a:r>
          </a:p>
          <a:p>
            <a:pPr lvl="1"/>
            <a:r>
              <a:rPr lang="hu-HU" sz="1800" b="1" dirty="0"/>
              <a:t>Alacsony FIB és TRB, többi faktor eleinte normális</a:t>
            </a:r>
          </a:p>
          <a:p>
            <a:pPr lvl="1"/>
            <a:r>
              <a:rPr lang="hu-HU" sz="1800" b="1" dirty="0"/>
              <a:t>Placenta </a:t>
            </a:r>
            <a:r>
              <a:rPr lang="hu-HU" sz="1800" b="1" dirty="0" err="1"/>
              <a:t>abruptio</a:t>
            </a:r>
            <a:r>
              <a:rPr lang="hu-HU" sz="1800" b="1" dirty="0"/>
              <a:t>, AFE, terheségi zsírmáj, </a:t>
            </a:r>
            <a:r>
              <a:rPr lang="hu-HU" sz="1800" b="1" dirty="0" err="1"/>
              <a:t>preeclampsia</a:t>
            </a:r>
            <a:endParaRPr lang="hu-HU" sz="1800" b="1" dirty="0"/>
          </a:p>
          <a:p>
            <a:r>
              <a:rPr lang="hu-HU" sz="2000" b="1" dirty="0" err="1">
                <a:solidFill>
                  <a:srgbClr val="0070C0"/>
                </a:solidFill>
              </a:rPr>
              <a:t>Diluciós</a:t>
            </a:r>
            <a:r>
              <a:rPr lang="hu-HU" sz="2000" b="1" dirty="0">
                <a:solidFill>
                  <a:srgbClr val="0070C0"/>
                </a:solidFill>
              </a:rPr>
              <a:t> </a:t>
            </a:r>
            <a:r>
              <a:rPr lang="hu-HU" sz="2000" b="1" dirty="0" err="1">
                <a:solidFill>
                  <a:srgbClr val="0070C0"/>
                </a:solidFill>
              </a:rPr>
              <a:t>koagulopátiára</a:t>
            </a:r>
            <a:r>
              <a:rPr lang="hu-HU" sz="2000" b="1" dirty="0">
                <a:solidFill>
                  <a:srgbClr val="0070C0"/>
                </a:solidFill>
              </a:rPr>
              <a:t>: </a:t>
            </a:r>
          </a:p>
          <a:p>
            <a:pPr lvl="1"/>
            <a:r>
              <a:rPr lang="hu-HU" sz="1800" b="1" dirty="0"/>
              <a:t>&gt;2 liter </a:t>
            </a:r>
            <a:r>
              <a:rPr lang="hu-HU" sz="1800" b="1" dirty="0" err="1"/>
              <a:t>infuzió</a:t>
            </a:r>
            <a:r>
              <a:rPr lang="hu-HU" sz="1800" b="1" dirty="0"/>
              <a:t> a HD stabilizáció miatt</a:t>
            </a:r>
          </a:p>
        </p:txBody>
      </p:sp>
      <p:sp>
        <p:nvSpPr>
          <p:cNvPr id="11" name="Jobb oldali kapcsos zárójel 10">
            <a:extLst>
              <a:ext uri="{FF2B5EF4-FFF2-40B4-BE49-F238E27FC236}">
                <a16:creationId xmlns:a16="http://schemas.microsoft.com/office/drawing/2014/main" id="{FDFAC0B8-7FA1-11EE-1660-4AA6A6DCDE05}"/>
              </a:ext>
            </a:extLst>
          </p:cNvPr>
          <p:cNvSpPr/>
          <p:nvPr/>
        </p:nvSpPr>
        <p:spPr>
          <a:xfrm>
            <a:off x="7130143" y="1377016"/>
            <a:ext cx="1023257" cy="3532441"/>
          </a:xfrm>
          <a:prstGeom prst="rightBrac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818F2CA-F386-7AF8-AD5D-D9BC13F285C9}"/>
              </a:ext>
            </a:extLst>
          </p:cNvPr>
          <p:cNvSpPr txBox="1"/>
          <p:nvPr/>
        </p:nvSpPr>
        <p:spPr>
          <a:xfrm>
            <a:off x="4136572" y="1698355"/>
            <a:ext cx="283028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0070C0"/>
                </a:solidFill>
                <a:highlight>
                  <a:srgbClr val="FFFF00"/>
                </a:highlight>
              </a:rPr>
              <a:t>4 – es szabály </a:t>
            </a:r>
            <a:endParaRPr lang="en-GB" sz="3600" b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38887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A396164-625D-9888-E570-3836634F3A90}"/>
              </a:ext>
            </a:extLst>
          </p:cNvPr>
          <p:cNvSpPr txBox="1"/>
          <p:nvPr/>
        </p:nvSpPr>
        <p:spPr>
          <a:xfrm>
            <a:off x="0" y="282375"/>
            <a:ext cx="12192000" cy="96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hu-HU" sz="4000" b="1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j-ea"/>
                <a:cs typeface="+mj-cs"/>
              </a:rPr>
              <a:t>Mire számíthatsz mindig PPH-ban… hát a hét mesterlövészre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22BA4-46AC-30B8-4C67-DA9155C4F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774" y="1768710"/>
            <a:ext cx="4343400" cy="3902112"/>
          </a:xfr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971532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pH-7.3, </a:t>
            </a:r>
            <a:r>
              <a:rPr lang="hu-HU" b="1" dirty="0"/>
              <a:t>testhő</a:t>
            </a:r>
            <a:r>
              <a:rPr lang="en-US" b="1" dirty="0"/>
              <a:t> &gt;34, calcium-1 </a:t>
            </a:r>
          </a:p>
          <a:p>
            <a:pPr marL="971532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TXA 1 g</a:t>
            </a:r>
          </a:p>
          <a:p>
            <a:pPr marL="971532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Fibrinogen 3</a:t>
            </a:r>
            <a:r>
              <a:rPr lang="hu-HU" b="1" dirty="0"/>
              <a:t> </a:t>
            </a:r>
            <a:r>
              <a:rPr lang="en-US" b="1" dirty="0"/>
              <a:t>g/l</a:t>
            </a:r>
          </a:p>
          <a:p>
            <a:pPr marL="971532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OCTAPLAS/FFP </a:t>
            </a:r>
          </a:p>
          <a:p>
            <a:pPr marL="971532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PCC – 1.5</a:t>
            </a:r>
          </a:p>
          <a:p>
            <a:pPr marL="971532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VVT - 90</a:t>
            </a:r>
          </a:p>
          <a:p>
            <a:pPr marL="971532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Trombocyta </a:t>
            </a:r>
            <a:r>
              <a:rPr lang="hu-HU" b="1" dirty="0"/>
              <a:t>-</a:t>
            </a:r>
            <a:r>
              <a:rPr lang="en-US" b="1" dirty="0"/>
              <a:t> 100</a:t>
            </a:r>
          </a:p>
        </p:txBody>
      </p:sp>
      <p:pic>
        <p:nvPicPr>
          <p:cNvPr id="11" name="Kép 10" descr="A képen szöveg, kültéri, személy, csoport látható&#10;&#10;Automatikusan generált leírás">
            <a:extLst>
              <a:ext uri="{FF2B5EF4-FFF2-40B4-BE49-F238E27FC236}">
                <a16:creationId xmlns:a16="http://schemas.microsoft.com/office/drawing/2014/main" id="{9F33B9AB-76BA-DA1D-476C-31C81E59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238" y="1403604"/>
            <a:ext cx="7391988" cy="5183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9E29B8D-A995-9ED1-B8F7-0D88AE76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32" y="6398019"/>
            <a:ext cx="3584996" cy="29835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7B04468-2F53-8669-13D4-C14963F52B3E}"/>
              </a:ext>
            </a:extLst>
          </p:cNvPr>
          <p:cNvSpPr txBox="1"/>
          <p:nvPr/>
        </p:nvSpPr>
        <p:spPr>
          <a:xfrm>
            <a:off x="9225940" y="1458686"/>
            <a:ext cx="283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0070C0"/>
                </a:solidFill>
                <a:highlight>
                  <a:srgbClr val="FFFF00"/>
                </a:highlight>
              </a:rPr>
              <a:t>7 – es szabály </a:t>
            </a:r>
            <a:endParaRPr lang="en-GB" sz="3600" b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40122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5D01500-0172-929B-4658-F90FF6B8B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00" y="1589313"/>
            <a:ext cx="11542199" cy="308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85855B3E-0AB7-4597-4BB9-CF66F30756CA}"/>
              </a:ext>
            </a:extLst>
          </p:cNvPr>
          <p:cNvSpPr txBox="1"/>
          <p:nvPr/>
        </p:nvSpPr>
        <p:spPr>
          <a:xfrm>
            <a:off x="3680529" y="5810554"/>
            <a:ext cx="4214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Anesth Analg, 2022 (ahead of print)</a:t>
            </a:r>
          </a:p>
        </p:txBody>
      </p:sp>
    </p:spTree>
    <p:extLst>
      <p:ext uri="{BB962C8B-B14F-4D97-AF65-F5344CB8AC3E}">
        <p14:creationId xmlns:p14="http://schemas.microsoft.com/office/powerpoint/2010/main" val="48627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9EBB93A-CFC4-BB2D-4192-91E1AF737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75" y="1335038"/>
            <a:ext cx="6589537" cy="4184355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9B12EF8-BF82-37D2-08DD-C3D89E44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13164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FIBTEST A5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0798AE9A-8889-7749-06CD-2103034DC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5405" y="2411975"/>
            <a:ext cx="2705619" cy="76261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kern="12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16 mm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73FC8865-435E-C580-17CF-CDEDB9997B9E}"/>
              </a:ext>
            </a:extLst>
          </p:cNvPr>
          <p:cNvSpPr txBox="1">
            <a:spLocks/>
          </p:cNvSpPr>
          <p:nvPr/>
        </p:nvSpPr>
        <p:spPr>
          <a:xfrm>
            <a:off x="8147157" y="3022203"/>
            <a:ext cx="3197660" cy="1316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highlight>
                  <a:srgbClr val="FFFF00"/>
                </a:highlight>
              </a:rPr>
              <a:t>FIBTE</a:t>
            </a:r>
            <a:r>
              <a:rPr lang="hu-HU" sz="5400" b="1" dirty="0">
                <a:highlight>
                  <a:srgbClr val="FFFF00"/>
                </a:highlight>
              </a:rPr>
              <a:t>M</a:t>
            </a:r>
            <a:r>
              <a:rPr lang="en-US" sz="5400" b="1" dirty="0">
                <a:highlight>
                  <a:srgbClr val="FFFF00"/>
                </a:highlight>
              </a:rPr>
              <a:t> A5</a:t>
            </a:r>
          </a:p>
        </p:txBody>
      </p:sp>
      <p:sp>
        <p:nvSpPr>
          <p:cNvPr id="6" name="Tartalom helye 6">
            <a:extLst>
              <a:ext uri="{FF2B5EF4-FFF2-40B4-BE49-F238E27FC236}">
                <a16:creationId xmlns:a16="http://schemas.microsoft.com/office/drawing/2014/main" id="{F6300B64-5C33-C10B-020F-F9F06175D35F}"/>
              </a:ext>
            </a:extLst>
          </p:cNvPr>
          <p:cNvSpPr txBox="1">
            <a:spLocks/>
          </p:cNvSpPr>
          <p:nvPr/>
        </p:nvSpPr>
        <p:spPr>
          <a:xfrm>
            <a:off x="8800065" y="4313327"/>
            <a:ext cx="2705619" cy="7626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>
                <a:highlight>
                  <a:srgbClr val="FFFF00"/>
                </a:highlight>
              </a:rPr>
              <a:t>1</a:t>
            </a:r>
            <a:r>
              <a:rPr lang="hu-HU" sz="5400" b="1" dirty="0">
                <a:highlight>
                  <a:srgbClr val="FFFF00"/>
                </a:highlight>
              </a:rPr>
              <a:t>2</a:t>
            </a:r>
            <a:r>
              <a:rPr lang="en-US" sz="5400" b="1" dirty="0">
                <a:highlight>
                  <a:srgbClr val="FFFF00"/>
                </a:highlight>
              </a:rPr>
              <a:t> mm</a:t>
            </a:r>
          </a:p>
        </p:txBody>
      </p:sp>
    </p:spTree>
    <p:extLst>
      <p:ext uri="{BB962C8B-B14F-4D97-AF65-F5344CB8AC3E}">
        <p14:creationId xmlns:p14="http://schemas.microsoft.com/office/powerpoint/2010/main" val="2611232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CA134A5E-85E5-43BD-889C-79B504B0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8" y="2061167"/>
            <a:ext cx="11685185" cy="424978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D65B5D4-36FD-B45D-B5C6-9F11A7965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" y="283029"/>
            <a:ext cx="6813268" cy="146732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5278167-8785-4577-6AEB-8BC9160FD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316" y="6365379"/>
            <a:ext cx="7845956" cy="35152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00BC45B6-60DB-CA94-C8DE-3DB0195F0BE8}"/>
              </a:ext>
            </a:extLst>
          </p:cNvPr>
          <p:cNvCxnSpPr/>
          <p:nvPr/>
        </p:nvCxnSpPr>
        <p:spPr>
          <a:xfrm>
            <a:off x="838200" y="3254829"/>
            <a:ext cx="23948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A9207A25-6BE3-AE65-F58F-7726CD2DE168}"/>
              </a:ext>
            </a:extLst>
          </p:cNvPr>
          <p:cNvCxnSpPr/>
          <p:nvPr/>
        </p:nvCxnSpPr>
        <p:spPr>
          <a:xfrm>
            <a:off x="691872" y="3951514"/>
            <a:ext cx="23948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8263A238-4DF4-8C44-31BD-97B7FA4460BB}"/>
              </a:ext>
            </a:extLst>
          </p:cNvPr>
          <p:cNvCxnSpPr>
            <a:cxnSpLocks/>
          </p:cNvCxnSpPr>
          <p:nvPr/>
        </p:nvCxnSpPr>
        <p:spPr>
          <a:xfrm>
            <a:off x="691872" y="4648201"/>
            <a:ext cx="30745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574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2916018-954E-AA41-E462-50DA668E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3" y="2066870"/>
            <a:ext cx="10905066" cy="466191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F290263-4C6C-B72C-E603-DECA9E78E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" y="283029"/>
            <a:ext cx="6813268" cy="14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74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B829E0-DD0A-E51A-8CBF-05F0F4B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365125"/>
            <a:ext cx="11702142" cy="1325563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+mn-lt"/>
              </a:rPr>
              <a:t>Acute obstetric coagulopathy during postpartum </a:t>
            </a:r>
            <a:r>
              <a:rPr lang="en-GB" sz="3200" b="1" dirty="0" err="1">
                <a:solidFill>
                  <a:srgbClr val="0070C0"/>
                </a:solidFill>
                <a:latin typeface="+mn-lt"/>
              </a:rPr>
              <a:t>hemorrhage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 is caused by hyperfibrinolysis and dysfibrinogenemia: an observational cohort study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FC0DD7-FA6D-D685-8B09-C1D6D1DDC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568"/>
            <a:ext cx="10515600" cy="4836432"/>
          </a:xfrm>
        </p:spPr>
        <p:txBody>
          <a:bodyPr>
            <a:normAutofit lnSpcReduction="10000"/>
          </a:bodyPr>
          <a:lstStyle/>
          <a:p>
            <a:r>
              <a:rPr lang="hu-HU" sz="2400" b="0" i="0" dirty="0">
                <a:solidFill>
                  <a:srgbClr val="212121"/>
                </a:solidFill>
                <a:effectLst/>
              </a:rPr>
              <a:t>Walesben mind a 12 szülészeti osztályon bevezették a PPH-gondozási csomagot, amely magában foglalta a 2017-ben és 2018-ban szült nőket (n = 61 094)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0" i="0" dirty="0">
                <a:solidFill>
                  <a:srgbClr val="0070C0"/>
                </a:solidFill>
                <a:effectLst/>
              </a:rPr>
              <a:t>univerzális kockázatértékelés</a:t>
            </a:r>
            <a:r>
              <a:rPr lang="hu-HU" sz="2400" b="0" i="0" dirty="0">
                <a:solidFill>
                  <a:srgbClr val="212121"/>
                </a:solidFill>
                <a:effectLst/>
              </a:rPr>
              <a:t>,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0" i="0" dirty="0">
                <a:solidFill>
                  <a:srgbClr val="212121"/>
                </a:solidFill>
                <a:effectLst/>
              </a:rPr>
              <a:t> az összes </a:t>
            </a:r>
            <a:r>
              <a:rPr lang="hu-HU" sz="2400" b="1" i="0" dirty="0">
                <a:solidFill>
                  <a:srgbClr val="0070C0"/>
                </a:solidFill>
                <a:effectLst/>
              </a:rPr>
              <a:t>szülés utáni vérveszteség kvantitatív mérése (szemben a vizuális becsléssel)</a:t>
            </a:r>
            <a:r>
              <a:rPr lang="hu-HU" sz="2400" b="1" i="0" dirty="0">
                <a:solidFill>
                  <a:srgbClr val="212121"/>
                </a:solidFill>
                <a:effectLst/>
              </a:rPr>
              <a:t>, 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1" i="0" dirty="0">
                <a:solidFill>
                  <a:srgbClr val="00B050"/>
                </a:solidFill>
                <a:effectLst/>
              </a:rPr>
              <a:t>strukturált eszkaláció a vezető klinikusokhoz</a:t>
            </a:r>
            <a:r>
              <a:rPr lang="hu-HU" sz="2400" b="1" i="0" dirty="0">
                <a:solidFill>
                  <a:srgbClr val="212121"/>
                </a:solidFill>
                <a:effectLst/>
              </a:rPr>
              <a:t> </a:t>
            </a:r>
            <a:endParaRPr lang="hu-HU" sz="2400" b="1" dirty="0">
              <a:solidFill>
                <a:srgbClr val="21212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400" b="0" i="0" dirty="0">
                <a:solidFill>
                  <a:srgbClr val="212121"/>
                </a:solidFill>
                <a:effectLst/>
              </a:rPr>
              <a:t> </a:t>
            </a:r>
            <a:r>
              <a:rPr lang="hu-HU" sz="2400" b="1" i="0" dirty="0" err="1">
                <a:solidFill>
                  <a:srgbClr val="212121"/>
                </a:solidFill>
                <a:effectLst/>
                <a:highlight>
                  <a:srgbClr val="FFFF00"/>
                </a:highlight>
              </a:rPr>
              <a:t>viszkoelasztometriával</a:t>
            </a:r>
            <a:r>
              <a:rPr lang="hu-HU" sz="2400" b="1" i="0" dirty="0">
                <a:solidFill>
                  <a:srgbClr val="212121"/>
                </a:solidFill>
                <a:effectLst/>
                <a:highlight>
                  <a:srgbClr val="FFFF00"/>
                </a:highlight>
              </a:rPr>
              <a:t> vezérelt korai </a:t>
            </a:r>
            <a:r>
              <a:rPr lang="hu-HU" sz="2400" b="1" i="0" dirty="0" err="1">
                <a:solidFill>
                  <a:srgbClr val="212121"/>
                </a:solidFill>
                <a:effectLst/>
                <a:highlight>
                  <a:srgbClr val="FFFF00"/>
                </a:highlight>
              </a:rPr>
              <a:t>fibrinogénpótlás</a:t>
            </a:r>
            <a:r>
              <a:rPr lang="hu-HU" sz="2400" b="0" i="0" dirty="0">
                <a:solidFill>
                  <a:srgbClr val="212121"/>
                </a:solidFill>
                <a:effectLst/>
              </a:rPr>
              <a:t>. </a:t>
            </a:r>
          </a:p>
          <a:p>
            <a:endParaRPr lang="hu-HU" sz="2400" b="0" i="0" dirty="0">
              <a:solidFill>
                <a:srgbClr val="212121"/>
              </a:solidFill>
              <a:effectLst/>
            </a:endParaRPr>
          </a:p>
          <a:p>
            <a:r>
              <a:rPr lang="hu-HU" sz="2400" b="0" i="0" dirty="0">
                <a:solidFill>
                  <a:srgbClr val="212121"/>
                </a:solidFill>
                <a:effectLst/>
              </a:rPr>
              <a:t>Az </a:t>
            </a:r>
            <a:r>
              <a:rPr lang="hu-HU" sz="2400" b="0" i="0" dirty="0">
                <a:solidFill>
                  <a:srgbClr val="212121"/>
                </a:solidFill>
                <a:effectLst/>
                <a:highlight>
                  <a:srgbClr val="00FF00"/>
                </a:highlight>
              </a:rPr>
              <a:t>OBS </a:t>
            </a:r>
            <a:r>
              <a:rPr lang="hu-HU" sz="2400" b="0" i="0" dirty="0" err="1">
                <a:solidFill>
                  <a:srgbClr val="212121"/>
                </a:solidFill>
                <a:effectLst/>
                <a:highlight>
                  <a:srgbClr val="00FF00"/>
                </a:highlight>
              </a:rPr>
              <a:t>Cymru</a:t>
            </a:r>
            <a:r>
              <a:rPr lang="hu-HU" sz="2400" b="0" i="0" dirty="0">
                <a:solidFill>
                  <a:srgbClr val="212121"/>
                </a:solidFill>
                <a:effectLst/>
                <a:highlight>
                  <a:srgbClr val="00FF00"/>
                </a:highlight>
              </a:rPr>
              <a:t> </a:t>
            </a:r>
            <a:r>
              <a:rPr lang="hu-HU" sz="2400" b="0" i="0" dirty="0">
                <a:solidFill>
                  <a:srgbClr val="212121"/>
                </a:solidFill>
                <a:effectLst/>
              </a:rPr>
              <a:t>egy nemzeti minőségfejlesztési projekt volt, Wales-szerte </a:t>
            </a:r>
            <a:r>
              <a:rPr lang="hu-HU" sz="2400" i="0" dirty="0">
                <a:solidFill>
                  <a:srgbClr val="212121"/>
                </a:solidFill>
                <a:effectLst/>
                <a:highlight>
                  <a:srgbClr val="FFFF00"/>
                </a:highlight>
              </a:rPr>
              <a:t>klinikailag és </a:t>
            </a:r>
            <a:r>
              <a:rPr lang="hu-HU" sz="2400" i="0" dirty="0" err="1">
                <a:solidFill>
                  <a:srgbClr val="212121"/>
                </a:solidFill>
                <a:effectLst/>
                <a:highlight>
                  <a:srgbClr val="FFFF00"/>
                </a:highlight>
              </a:rPr>
              <a:t>statisztikailag</a:t>
            </a:r>
            <a:r>
              <a:rPr lang="hu-HU" sz="2400" i="0" dirty="0">
                <a:solidFill>
                  <a:srgbClr val="212121"/>
                </a:solidFill>
                <a:effectLst/>
                <a:highlight>
                  <a:srgbClr val="FFFF00"/>
                </a:highlight>
              </a:rPr>
              <a:t> szignifikánsan csökkent a tömeges vérzés</a:t>
            </a:r>
            <a:r>
              <a:rPr lang="hu-HU" sz="2400" b="0" i="0" dirty="0">
                <a:solidFill>
                  <a:srgbClr val="0070C0"/>
                </a:solidFill>
                <a:effectLst/>
              </a:rPr>
              <a:t>, </a:t>
            </a:r>
            <a:r>
              <a:rPr lang="hu-HU" sz="2400" b="0" i="0" dirty="0">
                <a:solidFill>
                  <a:srgbClr val="0070C0"/>
                </a:solidFill>
                <a:effectLst/>
                <a:highlight>
                  <a:srgbClr val="00FF00"/>
                </a:highlight>
              </a:rPr>
              <a:t>29%-kal </a:t>
            </a:r>
            <a:r>
              <a:rPr lang="hu-HU" sz="2400" b="0" i="0" dirty="0">
                <a:solidFill>
                  <a:srgbClr val="0070C0"/>
                </a:solidFill>
                <a:effectLst/>
              </a:rPr>
              <a:t>csökkent a közepesen súlyos PPH-</a:t>
            </a:r>
            <a:r>
              <a:rPr lang="hu-HU" sz="2400" b="0" i="0" dirty="0" err="1">
                <a:solidFill>
                  <a:srgbClr val="0070C0"/>
                </a:solidFill>
                <a:effectLst/>
              </a:rPr>
              <a:t>ból</a:t>
            </a:r>
            <a:r>
              <a:rPr lang="hu-HU" sz="2400" b="0" i="0" dirty="0">
                <a:solidFill>
                  <a:srgbClr val="0070C0"/>
                </a:solidFill>
                <a:effectLst/>
              </a:rPr>
              <a:t> </a:t>
            </a:r>
            <a:r>
              <a:rPr lang="hu-HU" sz="2400" b="0" i="0" dirty="0" err="1">
                <a:solidFill>
                  <a:srgbClr val="0070C0"/>
                </a:solidFill>
                <a:effectLst/>
              </a:rPr>
              <a:t>előrehaladó</a:t>
            </a:r>
            <a:r>
              <a:rPr lang="hu-HU" sz="2400" b="0" i="0" dirty="0">
                <a:solidFill>
                  <a:srgbClr val="0070C0"/>
                </a:solidFill>
                <a:effectLst/>
              </a:rPr>
              <a:t> nők száma. A vörösvértest-transzfúziónak kitett nők száma </a:t>
            </a:r>
            <a:r>
              <a:rPr lang="hu-HU" sz="2400" b="0" i="0" dirty="0">
                <a:solidFill>
                  <a:srgbClr val="0070C0"/>
                </a:solidFill>
                <a:effectLst/>
                <a:highlight>
                  <a:srgbClr val="00FF00"/>
                </a:highlight>
              </a:rPr>
              <a:t>22%-kal</a:t>
            </a:r>
            <a:r>
              <a:rPr lang="hu-HU" sz="2400" b="0" i="0" dirty="0">
                <a:solidFill>
                  <a:srgbClr val="0070C0"/>
                </a:solidFill>
                <a:effectLst/>
              </a:rPr>
              <a:t>, a PPH miatt átadott vörösvértestek száma pedig </a:t>
            </a:r>
            <a:r>
              <a:rPr lang="hu-HU" sz="2400" b="0" i="0" dirty="0">
                <a:solidFill>
                  <a:srgbClr val="0070C0"/>
                </a:solidFill>
                <a:effectLst/>
                <a:highlight>
                  <a:srgbClr val="00FF00"/>
                </a:highlight>
              </a:rPr>
              <a:t>26%-kal </a:t>
            </a:r>
            <a:r>
              <a:rPr lang="hu-HU" sz="2400" b="0" i="0" dirty="0">
                <a:solidFill>
                  <a:srgbClr val="0070C0"/>
                </a:solidFill>
                <a:effectLst/>
              </a:rPr>
              <a:t>csökkent.</a:t>
            </a:r>
            <a:endParaRPr lang="hu-HU" sz="2400" dirty="0">
              <a:solidFill>
                <a:srgbClr val="0070C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4A78304-8475-C7F8-BB3C-0D2C89C22349}"/>
              </a:ext>
            </a:extLst>
          </p:cNvPr>
          <p:cNvSpPr txBox="1"/>
          <p:nvPr/>
        </p:nvSpPr>
        <p:spPr>
          <a:xfrm>
            <a:off x="6221186" y="13213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sng" dirty="0">
                <a:solidFill>
                  <a:srgbClr val="376FAA"/>
                </a:solidFill>
                <a:effectLst/>
                <a:latin typeface="Helvetica Neue"/>
                <a:hlinkClick r:id="rId2"/>
              </a:rPr>
              <a:t>BMC Pregnancy Childbirth.</a:t>
            </a:r>
            <a:r>
              <a:rPr lang="en-GB" b="0" i="0" dirty="0">
                <a:solidFill>
                  <a:srgbClr val="212121"/>
                </a:solidFill>
                <a:effectLst/>
                <a:latin typeface="Helvetica Neue"/>
              </a:rPr>
              <a:t> 2021; 21: 377.</a:t>
            </a:r>
            <a:endParaRPr lang="en-GB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3ED2BF3-27F7-257A-C939-CD627276F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525" y="3635831"/>
            <a:ext cx="1343971" cy="1112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687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023EB2-A840-70D0-AE1E-78947E71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109710"/>
            <a:ext cx="10515600" cy="66901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0070C0"/>
                </a:solidFill>
                <a:latin typeface="+mn-lt"/>
              </a:rPr>
              <a:t>PPH - VET …  rövid irodalmi áttekintés</a:t>
            </a:r>
            <a:endParaRPr lang="en-GB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1AC1BB6-04CE-8C1F-341A-B1A99FE12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7" y="1110344"/>
            <a:ext cx="11918412" cy="27105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ACA9F93-EC17-EB4E-D1CA-9ACEB093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50" y="4016828"/>
            <a:ext cx="11833466" cy="239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83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6CC66B53-0196-BDBB-3E69-F05458B0FE12}"/>
              </a:ext>
            </a:extLst>
          </p:cNvPr>
          <p:cNvSpPr/>
          <p:nvPr/>
        </p:nvSpPr>
        <p:spPr>
          <a:xfrm>
            <a:off x="672031" y="3600185"/>
            <a:ext cx="10847938" cy="2677656"/>
          </a:xfrm>
          <a:prstGeom prst="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363" algn="l"/>
              </a:tabLst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Szülészet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6828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363" algn="l"/>
              </a:tabLst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VET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alkalmas a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koagulopátia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diagnosztiká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jára , beleértve a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hypofibrinogenémiát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és az alacsony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számot.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  <a:p>
            <a:pPr marL="26828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363" algn="l"/>
              </a:tabLst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VET vezérelt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hemosztázis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kezelés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csökkenti a vérkészítmény felhasználást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 </a:t>
            </a:r>
          </a:p>
          <a:p>
            <a:pPr marL="26828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363" algn="l"/>
              </a:tabLst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Súlyos PPH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-ban VET vezérelt protokoll alkalmazása javasolt.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2C </a:t>
            </a:r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72B12F84-3D98-079C-8C2D-EF666351F5D7}"/>
              </a:ext>
            </a:extLst>
          </p:cNvPr>
          <p:cNvGrpSpPr/>
          <p:nvPr/>
        </p:nvGrpSpPr>
        <p:grpSpPr>
          <a:xfrm>
            <a:off x="833736" y="391886"/>
            <a:ext cx="9758063" cy="2492828"/>
            <a:chOff x="544991" y="897147"/>
            <a:chExt cx="5060948" cy="1270888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2BD93479-7665-4134-E58F-93B7FBE4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2727" y="993132"/>
              <a:ext cx="3123212" cy="339601"/>
            </a:xfrm>
            <a:prstGeom prst="rect">
              <a:avLst/>
            </a:prstGeom>
          </p:spPr>
        </p:pic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C648A453-29BA-E573-2EC1-C631AB308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992" y="897147"/>
              <a:ext cx="1009984" cy="435586"/>
            </a:xfrm>
            <a:prstGeom prst="rect">
              <a:avLst/>
            </a:prstGeom>
          </p:spPr>
        </p:pic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A4E6EE04-5EE1-4360-CB38-9C31822C7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991" y="1332733"/>
              <a:ext cx="5060948" cy="83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676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63F2F4-BAAD-1302-4DEB-BFB758E1D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70C0"/>
                </a:solidFill>
                <a:highlight>
                  <a:srgbClr val="FFFF00"/>
                </a:highlight>
              </a:rPr>
              <a:t>MÁS IRÁNYELVEK…</a:t>
            </a:r>
            <a:endParaRPr lang="en-GB" b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3D4F256-653E-6729-935A-AB3606908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5940"/>
            <a:ext cx="12192000" cy="37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01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F61E925-6982-B249-9162-E32238D18C37}"/>
              </a:ext>
            </a:extLst>
          </p:cNvPr>
          <p:cNvSpPr txBox="1"/>
          <p:nvPr/>
        </p:nvSpPr>
        <p:spPr>
          <a:xfrm>
            <a:off x="469373" y="3653028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highlight>
                  <a:srgbClr val="FFFF00"/>
                </a:highlight>
                <a:ea typeface="+mj-ea"/>
                <a:cs typeface="+mj-cs"/>
              </a:rPr>
              <a:t>A </a:t>
            </a:r>
            <a:r>
              <a:rPr lang="en-US" sz="3600" b="1" kern="1200" dirty="0" err="1">
                <a:solidFill>
                  <a:schemeClr val="tx1"/>
                </a:solidFill>
                <a:highlight>
                  <a:srgbClr val="FFFF00"/>
                </a:highlight>
                <a:ea typeface="+mj-ea"/>
                <a:cs typeface="+mj-cs"/>
              </a:rPr>
              <a:t>szülészeti</a:t>
            </a:r>
            <a:r>
              <a:rPr lang="en-US" sz="3600" b="1" kern="1200" dirty="0">
                <a:solidFill>
                  <a:schemeClr val="tx1"/>
                </a:solidFill>
                <a:highlight>
                  <a:srgbClr val="FFFF00"/>
                </a:highlight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highlight>
                  <a:srgbClr val="FFFF00"/>
                </a:highlight>
                <a:ea typeface="+mj-ea"/>
                <a:cs typeface="+mj-cs"/>
              </a:rPr>
              <a:t>vérzés</a:t>
            </a:r>
            <a:r>
              <a:rPr lang="en-US" sz="3600" b="1" kern="1200" dirty="0">
                <a:solidFill>
                  <a:schemeClr val="tx1"/>
                </a:solidFill>
                <a:highlight>
                  <a:srgbClr val="FFFF00"/>
                </a:highlight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highlight>
                  <a:srgbClr val="FFFF00"/>
                </a:highlight>
                <a:ea typeface="+mj-ea"/>
                <a:cs typeface="+mj-cs"/>
              </a:rPr>
              <a:t>hemosztatikus</a:t>
            </a:r>
            <a:r>
              <a:rPr lang="en-US" sz="3600" b="1" kern="1200" dirty="0">
                <a:solidFill>
                  <a:schemeClr val="tx1"/>
                </a:solidFill>
                <a:highlight>
                  <a:srgbClr val="FFFF00"/>
                </a:highlight>
                <a:ea typeface="+mj-ea"/>
                <a:cs typeface="+mj-cs"/>
              </a:rPr>
              <a:t>  </a:t>
            </a:r>
            <a:r>
              <a:rPr lang="en-US" sz="3600" b="1" kern="1200" dirty="0" err="1">
                <a:solidFill>
                  <a:schemeClr val="tx1"/>
                </a:solidFill>
                <a:highlight>
                  <a:srgbClr val="FFFF00"/>
                </a:highlight>
                <a:ea typeface="+mj-ea"/>
                <a:cs typeface="+mj-cs"/>
              </a:rPr>
              <a:t>algoritmusa</a:t>
            </a:r>
            <a:endParaRPr lang="en-US" sz="3600" b="1" kern="1200" dirty="0">
              <a:solidFill>
                <a:schemeClr val="tx1"/>
              </a:solidFill>
              <a:highlight>
                <a:srgbClr val="FFFF00"/>
              </a:highlight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8699E02-C4B5-E32D-6ACB-29DF396805EC}"/>
              </a:ext>
            </a:extLst>
          </p:cNvPr>
          <p:cNvSpPr txBox="1"/>
          <p:nvPr/>
        </p:nvSpPr>
        <p:spPr>
          <a:xfrm>
            <a:off x="108857" y="2807208"/>
            <a:ext cx="4662597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baseline="0"/>
              <a:t>Eur J Anaesthesiol 2023; 40:29–38</a:t>
            </a:r>
            <a:endParaRPr lang="en-US" sz="220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04352DD-735F-0287-FA12-CA3AFA7D6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54" y="0"/>
            <a:ext cx="6777268" cy="68580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05BAEEB0-5EB0-C9AA-FF14-384A3AC77847}"/>
              </a:ext>
            </a:extLst>
          </p:cNvPr>
          <p:cNvSpPr/>
          <p:nvPr/>
        </p:nvSpPr>
        <p:spPr>
          <a:xfrm>
            <a:off x="6553200" y="3287486"/>
            <a:ext cx="1589314" cy="3655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B75118C9-069D-A68A-A031-31396CBE2B34}"/>
              </a:ext>
            </a:extLst>
          </p:cNvPr>
          <p:cNvSpPr/>
          <p:nvPr/>
        </p:nvSpPr>
        <p:spPr>
          <a:xfrm>
            <a:off x="8575040" y="1940560"/>
            <a:ext cx="2973682" cy="772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5397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2FA77777-8095-79A4-234B-C033111D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ROTEM SIGMA  ÉS  TEG 6S ALGORITMUSOK</a:t>
            </a:r>
            <a:endParaRPr lang="en-GB" b="1" dirty="0">
              <a:solidFill>
                <a:srgbClr val="0070C0"/>
              </a:solidFill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125B2D9-7CD6-F29A-6CEF-5C948545B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1" y="1912149"/>
            <a:ext cx="11940378" cy="458072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0DD6FE2-9088-5ACE-B653-A8494B1F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97" y="6538673"/>
            <a:ext cx="5226319" cy="254013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2F24139C-73C8-2C36-1B28-8F72E95377D3}"/>
              </a:ext>
            </a:extLst>
          </p:cNvPr>
          <p:cNvSpPr/>
          <p:nvPr/>
        </p:nvSpPr>
        <p:spPr>
          <a:xfrm>
            <a:off x="10330543" y="2569029"/>
            <a:ext cx="1208314" cy="3483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A5  17 mm</a:t>
            </a:r>
            <a:endParaRPr lang="en-GB" b="1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47E69420-282B-30ED-0FC6-B2B76CD04633}"/>
              </a:ext>
            </a:extLst>
          </p:cNvPr>
          <p:cNvSpPr/>
          <p:nvPr/>
        </p:nvSpPr>
        <p:spPr>
          <a:xfrm>
            <a:off x="4180115" y="2569029"/>
            <a:ext cx="1208314" cy="3483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A5  12 mm</a:t>
            </a:r>
            <a:endParaRPr lang="en-GB" b="1" dirty="0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BCAA345C-9E71-452A-A0CD-54A2F3BCE9A9}"/>
              </a:ext>
            </a:extLst>
          </p:cNvPr>
          <p:cNvSpPr/>
          <p:nvPr/>
        </p:nvSpPr>
        <p:spPr>
          <a:xfrm>
            <a:off x="4441372" y="2963169"/>
            <a:ext cx="685800" cy="57694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6 g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37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70523CF-4766-C8B0-53B6-37924CD73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1" y="68262"/>
            <a:ext cx="6200558" cy="6721475"/>
          </a:xfrm>
          <a:prstGeom prst="rect">
            <a:avLst/>
          </a:prstGeom>
          <a:noFill/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481309AF-6FF6-FC53-D522-F5FB8F1ACCBD}"/>
              </a:ext>
            </a:extLst>
          </p:cNvPr>
          <p:cNvGrpSpPr/>
          <p:nvPr/>
        </p:nvGrpSpPr>
        <p:grpSpPr>
          <a:xfrm>
            <a:off x="6264136" y="1390926"/>
            <a:ext cx="4746172" cy="584691"/>
            <a:chOff x="6270171" y="1284512"/>
            <a:chExt cx="4746172" cy="584691"/>
          </a:xfrm>
        </p:grpSpPr>
        <p:sp>
          <p:nvSpPr>
            <p:cNvPr id="3" name="Téglalap 2">
              <a:extLst>
                <a:ext uri="{FF2B5EF4-FFF2-40B4-BE49-F238E27FC236}">
                  <a16:creationId xmlns:a16="http://schemas.microsoft.com/office/drawing/2014/main" id="{D57EEA59-6E9C-3DE4-C288-07128C9EB9B1}"/>
                </a:ext>
              </a:extLst>
            </p:cNvPr>
            <p:cNvSpPr/>
            <p:nvPr/>
          </p:nvSpPr>
          <p:spPr>
            <a:xfrm>
              <a:off x="6270171" y="1292262"/>
              <a:ext cx="1676400" cy="5769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200" b="1" dirty="0">
                  <a:latin typeface="+mj-lt"/>
                </a:rPr>
                <a:t>EXT-A5 &lt; 40 mm</a:t>
              </a:r>
            </a:p>
            <a:p>
              <a:pPr algn="ctr"/>
              <a:r>
                <a:rPr lang="hu-HU" sz="1200" b="1" dirty="0">
                  <a:latin typeface="+mj-lt"/>
                </a:rPr>
                <a:t>FIB-CT&gt; 500 s</a:t>
              </a:r>
            </a:p>
            <a:p>
              <a:pPr algn="ctr"/>
              <a:r>
                <a:rPr lang="hu-HU" sz="1200" b="1" dirty="0">
                  <a:latin typeface="+mj-lt"/>
                </a:rPr>
                <a:t>Ly30 &gt; 15%</a:t>
              </a:r>
            </a:p>
          </p:txBody>
        </p:sp>
        <p:cxnSp>
          <p:nvCxnSpPr>
            <p:cNvPr id="4" name="Egyenes összekötő nyíllal 3">
              <a:extLst>
                <a:ext uri="{FF2B5EF4-FFF2-40B4-BE49-F238E27FC236}">
                  <a16:creationId xmlns:a16="http://schemas.microsoft.com/office/drawing/2014/main" id="{028F5019-1064-A766-E69C-B3D1B62FD61B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7946571" y="1580733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1D35B778-995C-A049-1FA3-E131A6FFB377}"/>
                </a:ext>
              </a:extLst>
            </p:cNvPr>
            <p:cNvSpPr/>
            <p:nvPr/>
          </p:nvSpPr>
          <p:spPr>
            <a:xfrm>
              <a:off x="8520774" y="1284512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TXA 1g</a:t>
              </a:r>
              <a:endParaRPr lang="en-GB" dirty="0"/>
            </a:p>
          </p:txBody>
        </p:sp>
        <p:cxnSp>
          <p:nvCxnSpPr>
            <p:cNvPr id="7" name="Egyenes összekötő nyíllal 6">
              <a:extLst>
                <a:ext uri="{FF2B5EF4-FFF2-40B4-BE49-F238E27FC236}">
                  <a16:creationId xmlns:a16="http://schemas.microsoft.com/office/drawing/2014/main" id="{2BBAFC65-8638-9D8C-7D47-F224F9D7301E}"/>
                </a:ext>
              </a:extLst>
            </p:cNvPr>
            <p:cNvCxnSpPr/>
            <p:nvPr/>
          </p:nvCxnSpPr>
          <p:spPr>
            <a:xfrm>
              <a:off x="9503229" y="1572983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E5EFBB37-9851-EB63-996F-C114BF4F64DC}"/>
                </a:ext>
              </a:extLst>
            </p:cNvPr>
            <p:cNvSpPr/>
            <p:nvPr/>
          </p:nvSpPr>
          <p:spPr>
            <a:xfrm>
              <a:off x="10055660" y="1284512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TPATEST</a:t>
              </a:r>
            </a:p>
            <a:p>
              <a:pPr algn="ctr"/>
              <a:r>
                <a:rPr lang="hu-HU" sz="1600" dirty="0" err="1"/>
                <a:t>Ly</a:t>
              </a:r>
              <a:r>
                <a:rPr lang="hu-HU" sz="1600" dirty="0"/>
                <a:t> </a:t>
              </a:r>
              <a:r>
                <a:rPr lang="hu-HU" sz="1600" dirty="0" err="1"/>
                <a:t>reziszt</a:t>
              </a:r>
              <a:endParaRPr lang="en-GB" sz="1600" dirty="0"/>
            </a:p>
          </p:txBody>
        </p:sp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0DE38A0A-474F-3F66-98BE-7FF51D6D5DD3}"/>
              </a:ext>
            </a:extLst>
          </p:cNvPr>
          <p:cNvGrpSpPr/>
          <p:nvPr/>
        </p:nvGrpSpPr>
        <p:grpSpPr>
          <a:xfrm>
            <a:off x="6270171" y="2290782"/>
            <a:ext cx="4876249" cy="716946"/>
            <a:chOff x="6270171" y="1284512"/>
            <a:chExt cx="4876249" cy="716946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8CB3DDCB-C57F-DBCF-2D4A-07FDBDA56945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hu-HU" sz="1200" b="1" dirty="0">
                  <a:latin typeface="+mj-lt"/>
                </a:rPr>
                <a:t>FIB A5 &lt; 12 mm</a:t>
              </a:r>
            </a:p>
            <a:p>
              <a:pPr algn="ctr"/>
              <a:endParaRPr lang="hu-HU" sz="1200" b="1" dirty="0">
                <a:latin typeface="+mj-lt"/>
              </a:endParaRPr>
            </a:p>
          </p:txBody>
        </p:sp>
        <p:cxnSp>
          <p:nvCxnSpPr>
            <p:cNvPr id="14" name="Egyenes összekötő nyíllal 13">
              <a:extLst>
                <a:ext uri="{FF2B5EF4-FFF2-40B4-BE49-F238E27FC236}">
                  <a16:creationId xmlns:a16="http://schemas.microsoft.com/office/drawing/2014/main" id="{310C2627-580A-A282-174B-4E1C267D308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7946571" y="1572984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827B6F35-F496-E785-B494-ECD550D64E7F}"/>
                </a:ext>
              </a:extLst>
            </p:cNvPr>
            <p:cNvSpPr/>
            <p:nvPr/>
          </p:nvSpPr>
          <p:spPr>
            <a:xfrm>
              <a:off x="8520774" y="1284512"/>
              <a:ext cx="960683" cy="71694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 </a:t>
              </a:r>
            </a:p>
          </p:txBody>
        </p:sp>
        <p:cxnSp>
          <p:nvCxnSpPr>
            <p:cNvPr id="16" name="Egyenes összekötő nyíllal 15">
              <a:extLst>
                <a:ext uri="{FF2B5EF4-FFF2-40B4-BE49-F238E27FC236}">
                  <a16:creationId xmlns:a16="http://schemas.microsoft.com/office/drawing/2014/main" id="{C281BA6F-EB75-5EFC-FBBD-FC1A6F2C7503}"/>
                </a:ext>
              </a:extLst>
            </p:cNvPr>
            <p:cNvCxnSpPr/>
            <p:nvPr/>
          </p:nvCxnSpPr>
          <p:spPr>
            <a:xfrm>
              <a:off x="9503229" y="1572983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9E756EF9-2736-47F1-0CD3-E9EC61067BAA}"/>
                </a:ext>
              </a:extLst>
            </p:cNvPr>
            <p:cNvSpPr/>
            <p:nvPr/>
          </p:nvSpPr>
          <p:spPr>
            <a:xfrm>
              <a:off x="10055660" y="1284512"/>
              <a:ext cx="1090760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FIB A5</a:t>
              </a:r>
            </a:p>
            <a:p>
              <a:pPr algn="ctr"/>
              <a:r>
                <a:rPr lang="hu-HU" dirty="0"/>
                <a:t>&gt;16 mm</a:t>
              </a:r>
            </a:p>
          </p:txBody>
        </p:sp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97F3CD41-71C6-DD2C-5F9F-1C39A057FBE3}"/>
              </a:ext>
            </a:extLst>
          </p:cNvPr>
          <p:cNvGrpSpPr/>
          <p:nvPr/>
        </p:nvGrpSpPr>
        <p:grpSpPr>
          <a:xfrm>
            <a:off x="6270171" y="3140528"/>
            <a:ext cx="3211286" cy="576942"/>
            <a:chOff x="6270171" y="1284513"/>
            <a:chExt cx="3211286" cy="576942"/>
          </a:xfrm>
        </p:grpSpPr>
        <p:sp>
          <p:nvSpPr>
            <p:cNvPr id="19" name="Téglalap 18">
              <a:extLst>
                <a:ext uri="{FF2B5EF4-FFF2-40B4-BE49-F238E27FC236}">
                  <a16:creationId xmlns:a16="http://schemas.microsoft.com/office/drawing/2014/main" id="{C15B3859-7EDA-BED9-1D46-F277C2A656E2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200" b="1" dirty="0">
                  <a:latin typeface="+mj-lt"/>
                </a:rPr>
                <a:t>EXT-A5 &lt; 40 mm</a:t>
              </a:r>
            </a:p>
            <a:p>
              <a:pPr algn="ctr"/>
              <a:r>
                <a:rPr lang="hu-HU" sz="1200" b="1" dirty="0">
                  <a:latin typeface="+mj-lt"/>
                </a:rPr>
                <a:t>FIBT-A5 &gt; 14 mm</a:t>
              </a:r>
            </a:p>
          </p:txBody>
        </p:sp>
        <p:cxnSp>
          <p:nvCxnSpPr>
            <p:cNvPr id="20" name="Egyenes összekötő nyíllal 19">
              <a:extLst>
                <a:ext uri="{FF2B5EF4-FFF2-40B4-BE49-F238E27FC236}">
                  <a16:creationId xmlns:a16="http://schemas.microsoft.com/office/drawing/2014/main" id="{238A70E8-4F53-016B-7811-D1176635710B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7946571" y="1572984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églalap 20">
              <a:extLst>
                <a:ext uri="{FF2B5EF4-FFF2-40B4-BE49-F238E27FC236}">
                  <a16:creationId xmlns:a16="http://schemas.microsoft.com/office/drawing/2014/main" id="{B5B4F0F8-AF54-81D6-A598-869908A28847}"/>
                </a:ext>
              </a:extLst>
            </p:cNvPr>
            <p:cNvSpPr/>
            <p:nvPr/>
          </p:nvSpPr>
          <p:spPr>
            <a:xfrm>
              <a:off x="8520774" y="1342564"/>
              <a:ext cx="960683" cy="5188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TRB</a:t>
              </a:r>
            </a:p>
            <a:p>
              <a:pPr algn="ctr"/>
              <a:r>
                <a:rPr lang="hu-HU" dirty="0"/>
                <a:t>4-8 E</a:t>
              </a:r>
            </a:p>
          </p:txBody>
        </p:sp>
      </p:grpSp>
      <p:sp>
        <p:nvSpPr>
          <p:cNvPr id="23" name="Téglalap 22">
            <a:extLst>
              <a:ext uri="{FF2B5EF4-FFF2-40B4-BE49-F238E27FC236}">
                <a16:creationId xmlns:a16="http://schemas.microsoft.com/office/drawing/2014/main" id="{CDB75945-F498-A761-CBDB-7287C7B08972}"/>
              </a:ext>
            </a:extLst>
          </p:cNvPr>
          <p:cNvSpPr/>
          <p:nvPr/>
        </p:nvSpPr>
        <p:spPr>
          <a:xfrm>
            <a:off x="8627189" y="5486909"/>
            <a:ext cx="2066641" cy="5769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+mj-lt"/>
              </a:rPr>
              <a:t>SD FFP 3-4 E</a:t>
            </a:r>
          </a:p>
          <a:p>
            <a:pPr algn="ctr"/>
            <a:r>
              <a:rPr lang="hu-HU" sz="1400" b="1" dirty="0" err="1">
                <a:latin typeface="+mj-lt"/>
              </a:rPr>
              <a:t>rFVII</a:t>
            </a:r>
            <a:r>
              <a:rPr lang="hu-HU" sz="1400" b="1" dirty="0">
                <a:latin typeface="+mj-lt"/>
              </a:rPr>
              <a:t> 60 </a:t>
            </a:r>
            <a:r>
              <a:rPr lang="hu-HU" sz="1400" b="1" dirty="0" err="1">
                <a:latin typeface="+mj-lt"/>
              </a:rPr>
              <a:t>mcg</a:t>
            </a:r>
            <a:r>
              <a:rPr lang="hu-HU" sz="1400" b="1" dirty="0">
                <a:latin typeface="+mj-lt"/>
              </a:rPr>
              <a:t>/kg (15 </a:t>
            </a:r>
            <a:r>
              <a:rPr lang="hu-HU" sz="1400" b="1" dirty="0" err="1">
                <a:latin typeface="+mj-lt"/>
              </a:rPr>
              <a:t>mcg</a:t>
            </a:r>
            <a:r>
              <a:rPr lang="hu-HU" sz="1200" b="1" dirty="0">
                <a:latin typeface="+mj-lt"/>
              </a:rPr>
              <a:t>)</a:t>
            </a:r>
          </a:p>
        </p:txBody>
      </p: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5B118F04-D5B9-588A-910E-F8DE3305496F}"/>
              </a:ext>
            </a:extLst>
          </p:cNvPr>
          <p:cNvGrpSpPr/>
          <p:nvPr/>
        </p:nvGrpSpPr>
        <p:grpSpPr>
          <a:xfrm>
            <a:off x="6300679" y="4041432"/>
            <a:ext cx="5508172" cy="576943"/>
            <a:chOff x="6270171" y="1284512"/>
            <a:chExt cx="5508172" cy="576943"/>
          </a:xfrm>
        </p:grpSpPr>
        <p:sp>
          <p:nvSpPr>
            <p:cNvPr id="27" name="Téglalap 26">
              <a:extLst>
                <a:ext uri="{FF2B5EF4-FFF2-40B4-BE49-F238E27FC236}">
                  <a16:creationId xmlns:a16="http://schemas.microsoft.com/office/drawing/2014/main" id="{74A3321D-E554-4A96-21B8-8EBADF1826DB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hu-HU" sz="1200" b="1" dirty="0">
                  <a:latin typeface="+mj-lt"/>
                </a:rPr>
                <a:t>EXT CT &gt; 70 sec</a:t>
              </a:r>
            </a:p>
            <a:p>
              <a:pPr algn="ctr"/>
              <a:r>
                <a:rPr lang="hu-HU" sz="1200" b="1" dirty="0">
                  <a:latin typeface="+mj-lt"/>
                </a:rPr>
                <a:t>FIBT-A10 &gt; 14 mm</a:t>
              </a:r>
            </a:p>
          </p:txBody>
        </p:sp>
        <p:cxnSp>
          <p:nvCxnSpPr>
            <p:cNvPr id="28" name="Egyenes összekötő nyíllal 27">
              <a:extLst>
                <a:ext uri="{FF2B5EF4-FFF2-40B4-BE49-F238E27FC236}">
                  <a16:creationId xmlns:a16="http://schemas.microsoft.com/office/drawing/2014/main" id="{74512670-C1C3-1DC8-5CB8-BEA98F763EFA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7946571" y="1572984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72D2E408-B0F6-0C7B-2C27-5CA518515C99}"/>
                </a:ext>
              </a:extLst>
            </p:cNvPr>
            <p:cNvSpPr/>
            <p:nvPr/>
          </p:nvSpPr>
          <p:spPr>
            <a:xfrm>
              <a:off x="8520774" y="1284512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PCC </a:t>
              </a:r>
            </a:p>
            <a:p>
              <a:pPr algn="ctr"/>
              <a:r>
                <a:rPr lang="hu-HU" sz="1050" b="1" dirty="0"/>
                <a:t>1000-1500 NE</a:t>
              </a:r>
              <a:endParaRPr lang="en-GB" sz="1050" b="1" dirty="0"/>
            </a:p>
          </p:txBody>
        </p:sp>
        <p:cxnSp>
          <p:nvCxnSpPr>
            <p:cNvPr id="30" name="Egyenes összekötő nyíllal 29">
              <a:extLst>
                <a:ext uri="{FF2B5EF4-FFF2-40B4-BE49-F238E27FC236}">
                  <a16:creationId xmlns:a16="http://schemas.microsoft.com/office/drawing/2014/main" id="{0DA8B336-1E36-B057-6185-28EDE3348182}"/>
                </a:ext>
              </a:extLst>
            </p:cNvPr>
            <p:cNvCxnSpPr/>
            <p:nvPr/>
          </p:nvCxnSpPr>
          <p:spPr>
            <a:xfrm>
              <a:off x="9503229" y="1572983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Téglalap 30">
              <a:extLst>
                <a:ext uri="{FF2B5EF4-FFF2-40B4-BE49-F238E27FC236}">
                  <a16:creationId xmlns:a16="http://schemas.microsoft.com/office/drawing/2014/main" id="{BCAA706D-1619-5A4B-52B8-55831AC2C366}"/>
                </a:ext>
              </a:extLst>
            </p:cNvPr>
            <p:cNvSpPr/>
            <p:nvPr/>
          </p:nvSpPr>
          <p:spPr>
            <a:xfrm>
              <a:off x="10055660" y="1284512"/>
              <a:ext cx="1722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2000" dirty="0"/>
                <a:t>RVV</a:t>
              </a:r>
              <a:r>
                <a:rPr lang="hu-HU" dirty="0"/>
                <a:t> </a:t>
              </a:r>
              <a:r>
                <a:rPr lang="hu-HU" sz="1600" dirty="0"/>
                <a:t>CT / </a:t>
              </a:r>
              <a:r>
                <a:rPr lang="hu-HU" sz="2000" dirty="0"/>
                <a:t>EXT</a:t>
              </a:r>
              <a:r>
                <a:rPr lang="hu-HU" sz="1600" dirty="0"/>
                <a:t> CT </a:t>
              </a:r>
              <a:endParaRPr lang="en-GB" sz="1600" dirty="0"/>
            </a:p>
          </p:txBody>
        </p:sp>
      </p:grp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6B86F3C6-1FE8-AD7D-2B6A-E3B97D8C5306}"/>
              </a:ext>
            </a:extLst>
          </p:cNvPr>
          <p:cNvGrpSpPr/>
          <p:nvPr/>
        </p:nvGrpSpPr>
        <p:grpSpPr>
          <a:xfrm>
            <a:off x="6291730" y="4776513"/>
            <a:ext cx="3982151" cy="947685"/>
            <a:chOff x="6270171" y="913769"/>
            <a:chExt cx="3752632" cy="947685"/>
          </a:xfrm>
        </p:grpSpPr>
        <p:sp>
          <p:nvSpPr>
            <p:cNvPr id="33" name="Téglalap 32">
              <a:extLst>
                <a:ext uri="{FF2B5EF4-FFF2-40B4-BE49-F238E27FC236}">
                  <a16:creationId xmlns:a16="http://schemas.microsoft.com/office/drawing/2014/main" id="{A0B7C270-DD88-1415-E2AE-CFCEB8B6D4E6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200" b="1" dirty="0">
                  <a:latin typeface="+mj-lt"/>
                </a:rPr>
                <a:t>INT CT és HIT CT &gt; 240 s </a:t>
              </a:r>
            </a:p>
            <a:p>
              <a:pPr algn="ctr"/>
              <a:r>
                <a:rPr lang="hu-HU" sz="1200" b="1" dirty="0">
                  <a:latin typeface="+mj-lt"/>
                </a:rPr>
                <a:t>IN CT/ HIT CT &gt;1.25</a:t>
              </a:r>
            </a:p>
          </p:txBody>
        </p:sp>
        <p:cxnSp>
          <p:nvCxnSpPr>
            <p:cNvPr id="34" name="Egyenes összekötő nyíllal 33">
              <a:extLst>
                <a:ext uri="{FF2B5EF4-FFF2-40B4-BE49-F238E27FC236}">
                  <a16:creationId xmlns:a16="http://schemas.microsoft.com/office/drawing/2014/main" id="{D171A52C-7CE5-6744-C89E-8DD06DC33BC9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V="1">
              <a:off x="7946571" y="1186586"/>
              <a:ext cx="533905" cy="38639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Téglalap 34">
              <a:extLst>
                <a:ext uri="{FF2B5EF4-FFF2-40B4-BE49-F238E27FC236}">
                  <a16:creationId xmlns:a16="http://schemas.microsoft.com/office/drawing/2014/main" id="{14C73FF9-3ADD-E854-97A9-95D6903A612F}"/>
                </a:ext>
              </a:extLst>
            </p:cNvPr>
            <p:cNvSpPr/>
            <p:nvPr/>
          </p:nvSpPr>
          <p:spPr>
            <a:xfrm>
              <a:off x="8493712" y="913769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600" dirty="0" err="1"/>
                <a:t>Protamin</a:t>
              </a:r>
              <a:r>
                <a:rPr lang="hu-HU" sz="1600" dirty="0"/>
                <a:t> </a:t>
              </a:r>
              <a:endParaRPr lang="hu-HU" sz="1600" dirty="0">
                <a:sym typeface="Symbol" panose="05050102010706020507" pitchFamily="18" charset="2"/>
              </a:endParaRPr>
            </a:p>
            <a:p>
              <a:pPr algn="ctr"/>
              <a:r>
                <a:rPr lang="hu-HU" sz="1600" dirty="0">
                  <a:sym typeface="Symbol" panose="05050102010706020507" pitchFamily="18" charset="2"/>
                </a:rPr>
                <a:t>1000 NE</a:t>
              </a:r>
              <a:endParaRPr lang="en-GB" sz="1600" dirty="0"/>
            </a:p>
          </p:txBody>
        </p:sp>
        <p:cxnSp>
          <p:nvCxnSpPr>
            <p:cNvPr id="36" name="Egyenes összekötő nyíllal 35">
              <a:extLst>
                <a:ext uri="{FF2B5EF4-FFF2-40B4-BE49-F238E27FC236}">
                  <a16:creationId xmlns:a16="http://schemas.microsoft.com/office/drawing/2014/main" id="{6525EB9B-151A-C094-6E89-6B84E8F02684}"/>
                </a:ext>
              </a:extLst>
            </p:cNvPr>
            <p:cNvCxnSpPr/>
            <p:nvPr/>
          </p:nvCxnSpPr>
          <p:spPr>
            <a:xfrm>
              <a:off x="9467631" y="1202240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089311E5-4D92-524D-DDA9-5A0BFC5CFA28}"/>
              </a:ext>
            </a:extLst>
          </p:cNvPr>
          <p:cNvGrpSpPr/>
          <p:nvPr/>
        </p:nvGrpSpPr>
        <p:grpSpPr>
          <a:xfrm>
            <a:off x="6285340" y="6181942"/>
            <a:ext cx="4746172" cy="576943"/>
            <a:chOff x="6270171" y="1284512"/>
            <a:chExt cx="4746172" cy="576943"/>
          </a:xfrm>
        </p:grpSpPr>
        <p:sp>
          <p:nvSpPr>
            <p:cNvPr id="39" name="Téglalap 38">
              <a:extLst>
                <a:ext uri="{FF2B5EF4-FFF2-40B4-BE49-F238E27FC236}">
                  <a16:creationId xmlns:a16="http://schemas.microsoft.com/office/drawing/2014/main" id="{51A5EE3F-D124-C01F-C121-C0DD40D2AB15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hu-HU" sz="1200" b="1" dirty="0">
                  <a:latin typeface="+mj-lt"/>
                </a:rPr>
                <a:t>DIFFÚZ VÉRZÉS</a:t>
              </a:r>
            </a:p>
            <a:p>
              <a:pPr algn="ctr"/>
              <a:endParaRPr lang="hu-HU" sz="1200" b="1" dirty="0">
                <a:latin typeface="+mj-lt"/>
              </a:endParaRPr>
            </a:p>
          </p:txBody>
        </p:sp>
        <p:cxnSp>
          <p:nvCxnSpPr>
            <p:cNvPr id="40" name="Egyenes összekötő nyíllal 39">
              <a:extLst>
                <a:ext uri="{FF2B5EF4-FFF2-40B4-BE49-F238E27FC236}">
                  <a16:creationId xmlns:a16="http://schemas.microsoft.com/office/drawing/2014/main" id="{4181A195-4DFE-9A9E-82C1-E90A588FA360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>
              <a:off x="7946571" y="1572984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Téglalap 40">
              <a:extLst>
                <a:ext uri="{FF2B5EF4-FFF2-40B4-BE49-F238E27FC236}">
                  <a16:creationId xmlns:a16="http://schemas.microsoft.com/office/drawing/2014/main" id="{058C82F5-892B-4C97-818B-49B76832008C}"/>
                </a:ext>
              </a:extLst>
            </p:cNvPr>
            <p:cNvSpPr/>
            <p:nvPr/>
          </p:nvSpPr>
          <p:spPr>
            <a:xfrm>
              <a:off x="8520774" y="1284512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/>
                <a:t>Algorithmus</a:t>
              </a:r>
              <a:r>
                <a:rPr lang="hu-HU" sz="1200" dirty="0"/>
                <a:t> újra</a:t>
              </a:r>
              <a:endParaRPr lang="en-GB" sz="1200" dirty="0"/>
            </a:p>
          </p:txBody>
        </p:sp>
        <p:cxnSp>
          <p:nvCxnSpPr>
            <p:cNvPr id="42" name="Egyenes összekötő nyíllal 41">
              <a:extLst>
                <a:ext uri="{FF2B5EF4-FFF2-40B4-BE49-F238E27FC236}">
                  <a16:creationId xmlns:a16="http://schemas.microsoft.com/office/drawing/2014/main" id="{EA13963E-A466-5658-3725-A0C019BCA079}"/>
                </a:ext>
              </a:extLst>
            </p:cNvPr>
            <p:cNvCxnSpPr/>
            <p:nvPr/>
          </p:nvCxnSpPr>
          <p:spPr>
            <a:xfrm>
              <a:off x="9503229" y="1572983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Téglalap 42">
              <a:extLst>
                <a:ext uri="{FF2B5EF4-FFF2-40B4-BE49-F238E27FC236}">
                  <a16:creationId xmlns:a16="http://schemas.microsoft.com/office/drawing/2014/main" id="{E5D39E64-AAE8-AAC2-28C8-684604742C38}"/>
                </a:ext>
              </a:extLst>
            </p:cNvPr>
            <p:cNvSpPr/>
            <p:nvPr/>
          </p:nvSpPr>
          <p:spPr>
            <a:xfrm>
              <a:off x="10055660" y="1284512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XIII ?</a:t>
              </a:r>
            </a:p>
            <a:p>
              <a:pPr algn="ctr"/>
              <a:r>
                <a:rPr lang="hu-HU" dirty="0"/>
                <a:t>1500 NE</a:t>
              </a:r>
            </a:p>
          </p:txBody>
        </p:sp>
      </p:grpSp>
      <p:sp>
        <p:nvSpPr>
          <p:cNvPr id="46" name="Téglalap 45">
            <a:extLst>
              <a:ext uri="{FF2B5EF4-FFF2-40B4-BE49-F238E27FC236}">
                <a16:creationId xmlns:a16="http://schemas.microsoft.com/office/drawing/2014/main" id="{751F76FC-BF92-AD66-5E15-620975741289}"/>
              </a:ext>
            </a:extLst>
          </p:cNvPr>
          <p:cNvSpPr/>
          <p:nvPr/>
        </p:nvSpPr>
        <p:spPr>
          <a:xfrm>
            <a:off x="11146420" y="1393683"/>
            <a:ext cx="960683" cy="576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FIBTEST</a:t>
            </a:r>
          </a:p>
          <a:p>
            <a:pPr algn="ctr"/>
            <a:r>
              <a:rPr lang="hu-HU" dirty="0"/>
              <a:t>APTEST</a:t>
            </a: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4E602864-3A77-F463-DAD0-724884763A60}"/>
              </a:ext>
            </a:extLst>
          </p:cNvPr>
          <p:cNvSpPr/>
          <p:nvPr/>
        </p:nvSpPr>
        <p:spPr>
          <a:xfrm>
            <a:off x="10275706" y="4791874"/>
            <a:ext cx="1916294" cy="576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RVV CT ?  VIII </a:t>
            </a:r>
            <a:r>
              <a:rPr lang="hu-HU" dirty="0">
                <a:sym typeface="Symbol" panose="05050102010706020507" pitchFamily="18" charset="2"/>
              </a:rPr>
              <a:t></a:t>
            </a:r>
            <a:r>
              <a:rPr lang="hu-HU" dirty="0"/>
              <a:t> ?</a:t>
            </a:r>
          </a:p>
          <a:p>
            <a:pPr algn="ctr"/>
            <a:r>
              <a:rPr lang="hu-HU" dirty="0"/>
              <a:t>SD FFP  3-4 E</a:t>
            </a:r>
            <a:endParaRPr lang="en-GB" dirty="0"/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37F32E3C-6D0E-663D-814D-A83F028816EB}"/>
              </a:ext>
            </a:extLst>
          </p:cNvPr>
          <p:cNvSpPr txBox="1"/>
          <p:nvPr/>
        </p:nvSpPr>
        <p:spPr>
          <a:xfrm>
            <a:off x="8502056" y="2323134"/>
            <a:ext cx="1019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+mj-lt"/>
              </a:rPr>
              <a:t>FIB </a:t>
            </a:r>
          </a:p>
          <a:p>
            <a:pPr algn="ctr"/>
            <a:r>
              <a:rPr lang="hu-HU" sz="1200" b="1" dirty="0">
                <a:latin typeface="+mj-lt"/>
              </a:rPr>
              <a:t>HD volumen</a:t>
            </a:r>
          </a:p>
          <a:p>
            <a:pPr algn="ctr"/>
            <a:r>
              <a:rPr lang="hu-HU" sz="1600" b="1" dirty="0">
                <a:latin typeface="+mj-lt"/>
              </a:rPr>
              <a:t> x 3 g/l</a:t>
            </a:r>
            <a:endParaRPr lang="en-GB" sz="1600" dirty="0"/>
          </a:p>
        </p:txBody>
      </p:sp>
      <p:cxnSp>
        <p:nvCxnSpPr>
          <p:cNvPr id="52" name="Egyenes összekötő nyíllal 51">
            <a:extLst>
              <a:ext uri="{FF2B5EF4-FFF2-40B4-BE49-F238E27FC236}">
                <a16:creationId xmlns:a16="http://schemas.microsoft.com/office/drawing/2014/main" id="{F60439E9-D724-D7C1-579B-4175FCE424AA}"/>
              </a:ext>
            </a:extLst>
          </p:cNvPr>
          <p:cNvCxnSpPr>
            <a:cxnSpLocks/>
            <a:stCxn id="33" idx="3"/>
            <a:endCxn id="23" idx="1"/>
          </p:cNvCxnSpPr>
          <p:nvPr/>
        </p:nvCxnSpPr>
        <p:spPr>
          <a:xfrm>
            <a:off x="8070662" y="5435728"/>
            <a:ext cx="556527" cy="3396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Ellipszis 56">
            <a:extLst>
              <a:ext uri="{FF2B5EF4-FFF2-40B4-BE49-F238E27FC236}">
                <a16:creationId xmlns:a16="http://schemas.microsoft.com/office/drawing/2014/main" id="{ED924243-1F7C-9E3B-716A-FA8E627E9C84}"/>
              </a:ext>
            </a:extLst>
          </p:cNvPr>
          <p:cNvSpPr/>
          <p:nvPr/>
        </p:nvSpPr>
        <p:spPr>
          <a:xfrm>
            <a:off x="8181892" y="5164982"/>
            <a:ext cx="256382" cy="2451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N</a:t>
            </a:r>
            <a:endParaRPr lang="en-GB" dirty="0"/>
          </a:p>
        </p:txBody>
      </p:sp>
      <p:sp>
        <p:nvSpPr>
          <p:cNvPr id="58" name="Ellipszis 57">
            <a:extLst>
              <a:ext uri="{FF2B5EF4-FFF2-40B4-BE49-F238E27FC236}">
                <a16:creationId xmlns:a16="http://schemas.microsoft.com/office/drawing/2014/main" id="{7D6CEF1E-1D5E-7E79-F260-429749AEBD13}"/>
              </a:ext>
            </a:extLst>
          </p:cNvPr>
          <p:cNvSpPr/>
          <p:nvPr/>
        </p:nvSpPr>
        <p:spPr>
          <a:xfrm>
            <a:off x="8198938" y="5457141"/>
            <a:ext cx="256382" cy="2451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I</a:t>
            </a:r>
            <a:endParaRPr lang="en-GB" dirty="0"/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E5BD730C-DB6D-0AEA-08D2-FC7F3B95AC08}"/>
              </a:ext>
            </a:extLst>
          </p:cNvPr>
          <p:cNvSpPr txBox="1"/>
          <p:nvPr/>
        </p:nvSpPr>
        <p:spPr>
          <a:xfrm>
            <a:off x="7409364" y="683274"/>
            <a:ext cx="4730832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PPH algoritmus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ClotPro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A5/CT</a:t>
            </a:r>
            <a:endParaRPr lang="en-GB" sz="2400" dirty="0"/>
          </a:p>
        </p:txBody>
      </p:sp>
      <p:sp>
        <p:nvSpPr>
          <p:cNvPr id="61" name="Téglalap 60">
            <a:extLst>
              <a:ext uri="{FF2B5EF4-FFF2-40B4-BE49-F238E27FC236}">
                <a16:creationId xmlns:a16="http://schemas.microsoft.com/office/drawing/2014/main" id="{E95EB2AE-C872-0899-99E6-1C4879CE3A47}"/>
              </a:ext>
            </a:extLst>
          </p:cNvPr>
          <p:cNvSpPr/>
          <p:nvPr/>
        </p:nvSpPr>
        <p:spPr>
          <a:xfrm>
            <a:off x="3091912" y="309966"/>
            <a:ext cx="2642462" cy="7749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églalap 61">
            <a:extLst>
              <a:ext uri="{FF2B5EF4-FFF2-40B4-BE49-F238E27FC236}">
                <a16:creationId xmlns:a16="http://schemas.microsoft.com/office/drawing/2014/main" id="{00C971F9-64CF-212F-7E7E-83ECB5CAE74B}"/>
              </a:ext>
            </a:extLst>
          </p:cNvPr>
          <p:cNvSpPr/>
          <p:nvPr/>
        </p:nvSpPr>
        <p:spPr>
          <a:xfrm>
            <a:off x="6264136" y="685331"/>
            <a:ext cx="960683" cy="576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TPATEST</a:t>
            </a:r>
          </a:p>
          <a:p>
            <a:pPr algn="ctr"/>
            <a:r>
              <a:rPr lang="hu-HU" sz="1600" dirty="0" err="1"/>
              <a:t>Ly</a:t>
            </a:r>
            <a:r>
              <a:rPr lang="hu-HU" sz="1600" dirty="0"/>
              <a:t> </a:t>
            </a:r>
            <a:r>
              <a:rPr lang="hu-HU" sz="1600" dirty="0" err="1"/>
              <a:t>reziszt</a:t>
            </a:r>
            <a:endParaRPr lang="en-GB" sz="1600" dirty="0"/>
          </a:p>
        </p:txBody>
      </p:sp>
      <p:cxnSp>
        <p:nvCxnSpPr>
          <p:cNvPr id="64" name="Egyenes összekötő nyíllal 63">
            <a:extLst>
              <a:ext uri="{FF2B5EF4-FFF2-40B4-BE49-F238E27FC236}">
                <a16:creationId xmlns:a16="http://schemas.microsoft.com/office/drawing/2014/main" id="{154C8B6F-C9D8-D5F3-F0A7-BEBCE5DFB8D0}"/>
              </a:ext>
            </a:extLst>
          </p:cNvPr>
          <p:cNvCxnSpPr>
            <a:stCxn id="61" idx="3"/>
            <a:endCxn id="62" idx="1"/>
          </p:cNvCxnSpPr>
          <p:nvPr/>
        </p:nvCxnSpPr>
        <p:spPr>
          <a:xfrm>
            <a:off x="5734374" y="697424"/>
            <a:ext cx="529762" cy="2763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FD498838-7590-3BAA-F53C-8F510E03902B}"/>
              </a:ext>
            </a:extLst>
          </p:cNvPr>
          <p:cNvCxnSpPr>
            <a:cxnSpLocks/>
          </p:cNvCxnSpPr>
          <p:nvPr/>
        </p:nvCxnSpPr>
        <p:spPr>
          <a:xfrm>
            <a:off x="10464928" y="5680394"/>
            <a:ext cx="545380" cy="2190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B7BEC034-1B60-6A40-6219-D0FA0EAD3FFB}"/>
              </a:ext>
            </a:extLst>
          </p:cNvPr>
          <p:cNvSpPr/>
          <p:nvPr/>
        </p:nvSpPr>
        <p:spPr>
          <a:xfrm>
            <a:off x="11001119" y="5486908"/>
            <a:ext cx="1090760" cy="576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RVV CT?</a:t>
            </a:r>
          </a:p>
        </p:txBody>
      </p:sp>
    </p:spTree>
    <p:extLst>
      <p:ext uri="{BB962C8B-B14F-4D97-AF65-F5344CB8AC3E}">
        <p14:creationId xmlns:p14="http://schemas.microsoft.com/office/powerpoint/2010/main" val="311986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CDD14-6887-0A5D-8FBC-6AD8BD77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45" y="286175"/>
            <a:ext cx="4773012" cy="6302325"/>
          </a:xfrm>
          <a:prstGeom prst="rect">
            <a:avLst/>
          </a:prstGeom>
          <a:noFill/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22B4F37-4414-DF86-2B3A-898944C9F3E7}"/>
              </a:ext>
            </a:extLst>
          </p:cNvPr>
          <p:cNvSpPr txBox="1"/>
          <p:nvPr/>
        </p:nvSpPr>
        <p:spPr>
          <a:xfrm>
            <a:off x="533399" y="645403"/>
            <a:ext cx="544792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400" b="1" dirty="0">
                <a:solidFill>
                  <a:srgbClr val="0070C0"/>
                </a:solidFill>
              </a:rPr>
              <a:t>A válaszadók az összes alkalmas PPH-s beteg </a:t>
            </a:r>
            <a:r>
              <a:rPr lang="hu-HU" sz="5400" b="1" dirty="0">
                <a:solidFill>
                  <a:srgbClr val="C00000"/>
                </a:solidFill>
              </a:rPr>
              <a:t>30%</a:t>
            </a:r>
            <a:r>
              <a:rPr lang="hu-HU" sz="4400" b="1" dirty="0">
                <a:solidFill>
                  <a:srgbClr val="C00000"/>
                </a:solidFill>
              </a:rPr>
              <a:t>- </a:t>
            </a:r>
            <a:r>
              <a:rPr lang="hu-HU" sz="4400" b="1" dirty="0" err="1">
                <a:solidFill>
                  <a:srgbClr val="0070C0"/>
                </a:solidFill>
              </a:rPr>
              <a:t>ánál</a:t>
            </a:r>
            <a:r>
              <a:rPr lang="hu-HU" sz="4400" b="1" dirty="0">
                <a:solidFill>
                  <a:srgbClr val="0070C0"/>
                </a:solidFill>
              </a:rPr>
              <a:t> használtak </a:t>
            </a:r>
            <a:r>
              <a:rPr lang="hu-HU" sz="4400" b="1" dirty="0" err="1">
                <a:solidFill>
                  <a:srgbClr val="0070C0"/>
                </a:solidFill>
              </a:rPr>
              <a:t>fibrinogént</a:t>
            </a:r>
            <a:endParaRPr lang="hu-HU" sz="4400" b="1" dirty="0">
              <a:solidFill>
                <a:srgbClr val="0070C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53B3C67-458D-1E7F-5184-43B87ADE90A0}"/>
              </a:ext>
            </a:extLst>
          </p:cNvPr>
          <p:cNvSpPr txBox="1"/>
          <p:nvPr/>
        </p:nvSpPr>
        <p:spPr>
          <a:xfrm>
            <a:off x="631370" y="4332514"/>
            <a:ext cx="54479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0070C0"/>
                </a:solidFill>
              </a:rPr>
              <a:t>Sajnos a monitorozás és a többi ellátási kötelezettség sem volt 100%-os !!!</a:t>
            </a:r>
          </a:p>
        </p:txBody>
      </p:sp>
    </p:spTree>
    <p:extLst>
      <p:ext uri="{BB962C8B-B14F-4D97-AF65-F5344CB8AC3E}">
        <p14:creationId xmlns:p14="http://schemas.microsoft.com/office/powerpoint/2010/main" val="2134849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diagram látható&#10;&#10;Automatikusan generált leírás">
            <a:extLst>
              <a:ext uri="{FF2B5EF4-FFF2-40B4-BE49-F238E27FC236}">
                <a16:creationId xmlns:a16="http://schemas.microsoft.com/office/drawing/2014/main" id="{9B509B47-3AD9-EDB7-D0E1-C4A6C0F4C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670" y="453179"/>
            <a:ext cx="8594431" cy="5951641"/>
          </a:xfrm>
          <a:prstGeom prst="rect">
            <a:avLst/>
          </a:prstGeom>
          <a:ln>
            <a:noFill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3CDC363-6C3A-4D9F-25ED-C75F51629199}"/>
              </a:ext>
            </a:extLst>
          </p:cNvPr>
          <p:cNvSpPr/>
          <p:nvPr/>
        </p:nvSpPr>
        <p:spPr>
          <a:xfrm>
            <a:off x="2612571" y="1201175"/>
            <a:ext cx="2024743" cy="47750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Nyíl: jobbra mutató 2">
            <a:extLst>
              <a:ext uri="{FF2B5EF4-FFF2-40B4-BE49-F238E27FC236}">
                <a16:creationId xmlns:a16="http://schemas.microsoft.com/office/drawing/2014/main" id="{5D47FE1B-727C-28FE-F771-FF77327A679D}"/>
              </a:ext>
            </a:extLst>
          </p:cNvPr>
          <p:cNvSpPr/>
          <p:nvPr/>
        </p:nvSpPr>
        <p:spPr>
          <a:xfrm>
            <a:off x="4607329" y="3211286"/>
            <a:ext cx="2307771" cy="10559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E917171-5E19-B2D2-63C8-84F7C3CF5899}"/>
              </a:ext>
            </a:extLst>
          </p:cNvPr>
          <p:cNvSpPr txBox="1"/>
          <p:nvPr/>
        </p:nvSpPr>
        <p:spPr>
          <a:xfrm>
            <a:off x="7108371" y="3113314"/>
            <a:ext cx="620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b="1" dirty="0">
                <a:solidFill>
                  <a:srgbClr val="FF0000"/>
                </a:solidFill>
                <a:highlight>
                  <a:srgbClr val="FFFF00"/>
                </a:highlight>
              </a:rPr>
              <a:t>?</a:t>
            </a:r>
            <a:endParaRPr lang="en-GB" sz="8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D479B29-C350-793C-E03F-46D9775FD16C}"/>
              </a:ext>
            </a:extLst>
          </p:cNvPr>
          <p:cNvSpPr txBox="1"/>
          <p:nvPr/>
        </p:nvSpPr>
        <p:spPr>
          <a:xfrm>
            <a:off x="9906000" y="2035629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highlight>
                  <a:srgbClr val="FFFF00"/>
                </a:highlight>
              </a:rPr>
              <a:t>Immunologiai</a:t>
            </a:r>
            <a:r>
              <a:rPr lang="hu-HU" b="1" dirty="0">
                <a:highlight>
                  <a:srgbClr val="FFFF00"/>
                </a:highlight>
              </a:rPr>
              <a:t> válasz</a:t>
            </a:r>
            <a:endParaRPr lang="en-GB" b="1" dirty="0">
              <a:highlight>
                <a:srgbClr val="FFFF00"/>
              </a:highlight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3E0572F-66D0-7A29-32A3-75C545B8A9EE}"/>
              </a:ext>
            </a:extLst>
          </p:cNvPr>
          <p:cNvSpPr txBox="1"/>
          <p:nvPr/>
        </p:nvSpPr>
        <p:spPr>
          <a:xfrm>
            <a:off x="9906000" y="3852875"/>
            <a:ext cx="17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highlight>
                  <a:srgbClr val="FFFF00"/>
                </a:highlight>
              </a:rPr>
              <a:t>Lízis </a:t>
            </a:r>
            <a:r>
              <a:rPr lang="hu-HU" b="1" dirty="0" err="1">
                <a:highlight>
                  <a:srgbClr val="FFFF00"/>
                </a:highlight>
              </a:rPr>
              <a:t>shutdown</a:t>
            </a:r>
            <a:endParaRPr lang="en-GB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24582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65E6B5E-78DD-512B-F10B-4039E9244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701" y="1725537"/>
            <a:ext cx="5360637" cy="391326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A638B18-CBEE-CB18-3288-15B7021FCCB2}"/>
              </a:ext>
            </a:extLst>
          </p:cNvPr>
          <p:cNvSpPr txBox="1"/>
          <p:nvPr/>
        </p:nvSpPr>
        <p:spPr>
          <a:xfrm>
            <a:off x="7094519" y="1993596"/>
            <a:ext cx="41126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>
                <a:solidFill>
                  <a:srgbClr val="0432FF"/>
                </a:solidFill>
              </a:rPr>
              <a:t>Fibrinolitikus</a:t>
            </a:r>
            <a:r>
              <a:rPr lang="hu-HU" sz="3200" b="1" dirty="0">
                <a:solidFill>
                  <a:srgbClr val="0432FF"/>
                </a:solidFill>
              </a:rPr>
              <a:t> </a:t>
            </a:r>
            <a:r>
              <a:rPr lang="hu-HU" sz="3200" b="1" dirty="0" err="1">
                <a:solidFill>
                  <a:srgbClr val="0432FF"/>
                </a:solidFill>
              </a:rPr>
              <a:t>fenotípus</a:t>
            </a:r>
            <a:endParaRPr lang="hu-HU" sz="3200" b="1" dirty="0">
              <a:solidFill>
                <a:srgbClr val="0432FF"/>
              </a:solidFill>
            </a:endParaRPr>
          </a:p>
          <a:p>
            <a:endParaRPr lang="hu-HU" sz="3200" b="1" dirty="0">
              <a:solidFill>
                <a:srgbClr val="0432FF"/>
              </a:solidFill>
            </a:endParaRPr>
          </a:p>
          <a:p>
            <a:endParaRPr lang="hu-HU" sz="3200" b="1" dirty="0">
              <a:solidFill>
                <a:srgbClr val="0432FF"/>
              </a:solidFill>
            </a:endParaRPr>
          </a:p>
          <a:p>
            <a:endParaRPr lang="hu-HU" sz="3200" b="1" dirty="0">
              <a:solidFill>
                <a:srgbClr val="0432FF"/>
              </a:solidFill>
            </a:endParaRPr>
          </a:p>
          <a:p>
            <a:endParaRPr lang="hu-HU" sz="3200" b="1" dirty="0">
              <a:solidFill>
                <a:srgbClr val="0432FF"/>
              </a:solidFill>
            </a:endParaRPr>
          </a:p>
          <a:p>
            <a:r>
              <a:rPr lang="hu-HU" sz="3200" b="1" dirty="0">
                <a:solidFill>
                  <a:srgbClr val="0432FF"/>
                </a:solidFill>
              </a:rPr>
              <a:t>Trombózisos </a:t>
            </a:r>
            <a:r>
              <a:rPr lang="hu-HU" sz="3200" b="1" dirty="0" err="1">
                <a:solidFill>
                  <a:srgbClr val="0432FF"/>
                </a:solidFill>
              </a:rPr>
              <a:t>fenotípus</a:t>
            </a:r>
            <a:endParaRPr lang="hu-HU" sz="3200" b="1" dirty="0">
              <a:solidFill>
                <a:srgbClr val="0432FF"/>
              </a:solidFill>
            </a:endParaRPr>
          </a:p>
        </p:txBody>
      </p:sp>
      <p:sp>
        <p:nvSpPr>
          <p:cNvPr id="7" name="Down Arrow 4">
            <a:extLst>
              <a:ext uri="{FF2B5EF4-FFF2-40B4-BE49-F238E27FC236}">
                <a16:creationId xmlns:a16="http://schemas.microsoft.com/office/drawing/2014/main" id="{6F30FD3D-1072-F1BE-6AF6-12543172FE38}"/>
              </a:ext>
            </a:extLst>
          </p:cNvPr>
          <p:cNvSpPr/>
          <p:nvPr/>
        </p:nvSpPr>
        <p:spPr bwMode="auto">
          <a:xfrm>
            <a:off x="8011531" y="3111462"/>
            <a:ext cx="357187" cy="785812"/>
          </a:xfrm>
          <a:prstGeom prst="downArrow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Down Arrow 5">
            <a:extLst>
              <a:ext uri="{FF2B5EF4-FFF2-40B4-BE49-F238E27FC236}">
                <a16:creationId xmlns:a16="http://schemas.microsoft.com/office/drawing/2014/main" id="{D28E5D29-541D-AFA3-0328-93BFC2A437CB}"/>
              </a:ext>
            </a:extLst>
          </p:cNvPr>
          <p:cNvSpPr/>
          <p:nvPr/>
        </p:nvSpPr>
        <p:spPr bwMode="auto">
          <a:xfrm rot="10800000">
            <a:off x="10030031" y="3036094"/>
            <a:ext cx="357187" cy="785812"/>
          </a:xfrm>
          <a:prstGeom prst="downArrow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ight Brace 6">
            <a:extLst>
              <a:ext uri="{FF2B5EF4-FFF2-40B4-BE49-F238E27FC236}">
                <a16:creationId xmlns:a16="http://schemas.microsoft.com/office/drawing/2014/main" id="{08C71143-A279-F8B1-3A27-2CE1F05A1ED1}"/>
              </a:ext>
            </a:extLst>
          </p:cNvPr>
          <p:cNvSpPr/>
          <p:nvPr/>
        </p:nvSpPr>
        <p:spPr>
          <a:xfrm rot="10800000">
            <a:off x="6238038" y="2271790"/>
            <a:ext cx="759661" cy="2439909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7CE3792-AC9A-57E9-C804-5385FB69E16D}"/>
              </a:ext>
            </a:extLst>
          </p:cNvPr>
          <p:cNvSpPr txBox="1"/>
          <p:nvPr/>
        </p:nvSpPr>
        <p:spPr>
          <a:xfrm>
            <a:off x="5944494" y="5244143"/>
            <a:ext cx="6102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A betegség lefolyása során előfordulhat egy </a:t>
            </a:r>
            <a:r>
              <a:rPr lang="hu-HU" sz="2400" b="1" dirty="0" err="1"/>
              <a:t>fenotípus</a:t>
            </a:r>
            <a:r>
              <a:rPr lang="hu-HU" sz="2400" b="1" dirty="0"/>
              <a:t> „oda és vissza átmenete” a másikra</a:t>
            </a:r>
          </a:p>
        </p:txBody>
      </p:sp>
    </p:spTree>
    <p:extLst>
      <p:ext uri="{BB962C8B-B14F-4D97-AF65-F5344CB8AC3E}">
        <p14:creationId xmlns:p14="http://schemas.microsoft.com/office/powerpoint/2010/main" val="942702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B66BD0C-8654-818B-990E-F7098C090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6" y="2401982"/>
            <a:ext cx="5245373" cy="434054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AECCA7B-97BA-E3BF-01EE-2B42492F9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9825"/>
            <a:ext cx="5785380" cy="4226994"/>
          </a:xfrm>
          <a:prstGeom prst="rect">
            <a:avLst/>
          </a:prstGeom>
        </p:spPr>
      </p:pic>
      <p:sp>
        <p:nvSpPr>
          <p:cNvPr id="9" name="Nyíl: kanyarodó 8">
            <a:extLst>
              <a:ext uri="{FF2B5EF4-FFF2-40B4-BE49-F238E27FC236}">
                <a16:creationId xmlns:a16="http://schemas.microsoft.com/office/drawing/2014/main" id="{FCFCAFD0-76F7-0F58-ED11-4FB5A0720633}"/>
              </a:ext>
            </a:extLst>
          </p:cNvPr>
          <p:cNvSpPr/>
          <p:nvPr/>
        </p:nvSpPr>
        <p:spPr>
          <a:xfrm>
            <a:off x="3319984" y="811106"/>
            <a:ext cx="3008183" cy="1590076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Nyíl: kanyarodó 10">
            <a:extLst>
              <a:ext uri="{FF2B5EF4-FFF2-40B4-BE49-F238E27FC236}">
                <a16:creationId xmlns:a16="http://schemas.microsoft.com/office/drawing/2014/main" id="{B661FAD3-6F3A-53F0-B84B-48062A870355}"/>
              </a:ext>
            </a:extLst>
          </p:cNvPr>
          <p:cNvSpPr/>
          <p:nvPr/>
        </p:nvSpPr>
        <p:spPr>
          <a:xfrm rot="5400000">
            <a:off x="9038099" y="634974"/>
            <a:ext cx="1590075" cy="2140274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425EAE1-215A-374D-7921-54FF0F214CCC}"/>
              </a:ext>
            </a:extLst>
          </p:cNvPr>
          <p:cNvSpPr txBox="1"/>
          <p:nvPr/>
        </p:nvSpPr>
        <p:spPr>
          <a:xfrm>
            <a:off x="6629400" y="4739753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highlight>
                  <a:srgbClr val="FFFF00"/>
                </a:highlight>
              </a:rPr>
              <a:t>AT III + </a:t>
            </a:r>
            <a:r>
              <a:rPr lang="hu-HU" sz="3200" b="1" dirty="0" err="1">
                <a:highlight>
                  <a:srgbClr val="FFFF00"/>
                </a:highlight>
              </a:rPr>
              <a:t>NaHeparin</a:t>
            </a:r>
            <a:r>
              <a:rPr lang="hu-HU" sz="3200" b="1" dirty="0">
                <a:highlight>
                  <a:srgbClr val="FFFF00"/>
                </a:highlight>
              </a:rPr>
              <a:t> / LMWH</a:t>
            </a:r>
          </a:p>
          <a:p>
            <a:endParaRPr lang="hu-HU" sz="3200" b="1" dirty="0">
              <a:highlight>
                <a:srgbClr val="FFFF00"/>
              </a:highlight>
            </a:endParaRPr>
          </a:p>
          <a:p>
            <a:pPr algn="ctr"/>
            <a:r>
              <a:rPr lang="hu-HU" sz="3200" b="1" dirty="0">
                <a:highlight>
                  <a:srgbClr val="FFFF00"/>
                </a:highlight>
              </a:rPr>
              <a:t>RVV CT és IN CT</a:t>
            </a:r>
            <a:endParaRPr lang="en-GB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89937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7EFC4E8-7F2C-617C-DCAA-A2E03A1B4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61" y="1480458"/>
            <a:ext cx="11907478" cy="5268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DD76A5AA-5EEE-F9D9-C884-0E161E6EB36A}"/>
              </a:ext>
            </a:extLst>
          </p:cNvPr>
          <p:cNvSpPr/>
          <p:nvPr/>
        </p:nvSpPr>
        <p:spPr>
          <a:xfrm>
            <a:off x="6139544" y="1480458"/>
            <a:ext cx="2939143" cy="52686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Clexane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0.6 ml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s.c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, 16 h 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1A2368DA-8A81-3151-77E9-1B5099C109CD}"/>
              </a:ext>
            </a:extLst>
          </p:cNvPr>
          <p:cNvSpPr/>
          <p:nvPr/>
        </p:nvSpPr>
        <p:spPr>
          <a:xfrm>
            <a:off x="-58604" y="-1174"/>
            <a:ext cx="12222126" cy="165580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RVV CT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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versus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CT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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 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profilaxis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RVV CT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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versus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CT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VN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profilaxis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RVV CT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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versus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CT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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antikoaguláció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44FFB95-2D55-8F64-4C30-D99CF9543C9E}"/>
              </a:ext>
            </a:extLst>
          </p:cNvPr>
          <p:cNvSpPr txBox="1"/>
          <p:nvPr/>
        </p:nvSpPr>
        <p:spPr>
          <a:xfrm>
            <a:off x="360747" y="597257"/>
            <a:ext cx="222220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800" b="1" dirty="0"/>
              <a:t>OPERÁLHATÓ</a:t>
            </a:r>
            <a:endParaRPr lang="en-GB" sz="2800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6BB096F-D426-EA43-87E1-4BE1556B8527}"/>
              </a:ext>
            </a:extLst>
          </p:cNvPr>
          <p:cNvSpPr txBox="1"/>
          <p:nvPr/>
        </p:nvSpPr>
        <p:spPr>
          <a:xfrm>
            <a:off x="9689805" y="329608"/>
            <a:ext cx="222220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800" b="1" dirty="0"/>
              <a:t>ITO</a:t>
            </a:r>
          </a:p>
          <a:p>
            <a:r>
              <a:rPr lang="hu-HU" sz="2800" b="1" dirty="0"/>
              <a:t>BAJ VAN !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56457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C8BA2E3-213F-1141-B090-5F0064511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97571"/>
            <a:ext cx="10905066" cy="452560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F12340CC-0F9F-334A-7122-8B63CE530FBF}"/>
              </a:ext>
            </a:extLst>
          </p:cNvPr>
          <p:cNvSpPr/>
          <p:nvPr/>
        </p:nvSpPr>
        <p:spPr>
          <a:xfrm>
            <a:off x="7968343" y="1719941"/>
            <a:ext cx="1839686" cy="46699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B1940D2D-03AE-510D-32DE-69453A01DD4E}"/>
              </a:ext>
            </a:extLst>
          </p:cNvPr>
          <p:cNvSpPr/>
          <p:nvPr/>
        </p:nvSpPr>
        <p:spPr>
          <a:xfrm>
            <a:off x="1436914" y="568200"/>
            <a:ext cx="9013372" cy="827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MVT… </a:t>
            </a:r>
            <a:r>
              <a:rPr kumimoji="0" lang="hu-H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antiXa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szint 0.89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2x1.3 mg </a:t>
            </a:r>
            <a:r>
              <a:rPr kumimoji="0" lang="hu-H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Clexane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mellett nem javul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58" y="1823938"/>
            <a:ext cx="4447541" cy="152152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059" y="3459114"/>
            <a:ext cx="4447541" cy="146541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59" y="5038181"/>
            <a:ext cx="4447541" cy="147274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926251" y="5112511"/>
            <a:ext cx="11833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112g/L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33%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112G/L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2,24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</a:t>
            </a:r>
            <a:r>
              <a:rPr kumimoji="0" lang="hu-HU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++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1,10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9109588" y="5109840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INR	1,32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2,9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	42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110183" y="5109840"/>
            <a:ext cx="111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FV	55,1%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FVII	35%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FX	89,6%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FXIII	62,4%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926251" y="1846600"/>
            <a:ext cx="111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98g/L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0,28%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94G/L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1,89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9037453" y="1843929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INR	2,37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0,7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	12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0038048" y="1838624"/>
            <a:ext cx="111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FV	31,5%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FVII	12,6%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FX	29%</a:t>
            </a:r>
          </a:p>
          <a:p>
            <a:pPr marL="0" marR="0" lvl="0" indent="0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FXIII	41,6%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712729" y="244575"/>
            <a:ext cx="6143536" cy="1292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6213" marR="0" lvl="0" indent="-1762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éves nőbeteg </a:t>
            </a:r>
          </a:p>
          <a:p>
            <a:pPr marL="176213" marR="0" lvl="0" indent="-1762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 óta 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ismert májenzimemelkedés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nem kivizsgált; </a:t>
            </a:r>
            <a:r>
              <a:rPr kumimoji="0" lang="hu-H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szubklinikus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hypothyreosis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hu-H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gestációs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diabetes mellitus; 1 hónapja kialakult 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progresszív ödéma </a:t>
            </a:r>
            <a:r>
              <a:rPr kumimoji="0" lang="hu-H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albuminuria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nélkül</a:t>
            </a:r>
          </a:p>
          <a:p>
            <a:pPr marL="176213" marR="0" lvl="0" indent="-1762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Terhesség: 28 hét + 2 nap – 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akut császár anyai indikációval </a:t>
            </a:r>
          </a:p>
          <a:p>
            <a:pPr marL="176213" marR="0" lvl="0" indent="-1762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Májfunkció: sebi: 70,7 </a:t>
            </a:r>
            <a:r>
              <a:rPr kumimoji="0" lang="hu-H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umol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/L, GOT: 51 U/L, ALP: 87 U/L, GGT: 92 U/L, LDH: 135 U/L, albumin: 24 g/L (pótlás mellett)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78489" y="367917"/>
            <a:ext cx="5038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Császármetszés ACLF mellett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701640" y="1838624"/>
            <a:ext cx="193957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Császármetszés előtt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701640" y="3497422"/>
            <a:ext cx="132241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Bevágás előtt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5701640" y="5112511"/>
            <a:ext cx="1928798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Császármetszés után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Egyenes összekötő nyíllal 22"/>
          <p:cNvCxnSpPr/>
          <p:nvPr/>
        </p:nvCxnSpPr>
        <p:spPr>
          <a:xfrm>
            <a:off x="5855516" y="2273417"/>
            <a:ext cx="0" cy="1072047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>
            <a:off x="5855516" y="3954084"/>
            <a:ext cx="0" cy="1072047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936723" y="2435289"/>
            <a:ext cx="805276" cy="24198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87s / 49mm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1879155" y="2435289"/>
            <a:ext cx="407730" cy="241980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6mm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2394641" y="2435289"/>
            <a:ext cx="877412" cy="241980"/>
          </a:xfrm>
          <a:prstGeom prst="rect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205s / 47mm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4171091" y="2435289"/>
            <a:ext cx="273079" cy="2419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4908499" y="2435289"/>
            <a:ext cx="273079" cy="241980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936723" y="4069761"/>
            <a:ext cx="805276" cy="24198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65s / 59mm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1843087" y="4069761"/>
            <a:ext cx="479867" cy="241980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19mm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2394642" y="4069761"/>
            <a:ext cx="877411" cy="241980"/>
          </a:xfrm>
          <a:prstGeom prst="rect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167s / 55mm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4171091" y="4069761"/>
            <a:ext cx="273079" cy="2419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4908499" y="4069761"/>
            <a:ext cx="273079" cy="241980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936723" y="5649773"/>
            <a:ext cx="805276" cy="24198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52s / 59mm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1843087" y="5649773"/>
            <a:ext cx="479867" cy="241980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17mm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4171091" y="5649773"/>
            <a:ext cx="273079" cy="2419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4908499" y="5649773"/>
            <a:ext cx="273079" cy="241980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6048845" y="2459674"/>
            <a:ext cx="154689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10g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fibrinogen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2000NE „4F”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6050833" y="4028442"/>
            <a:ext cx="3026049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Octaplas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2E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vvs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1000NE „4F”		CaCl</a:t>
            </a:r>
            <a:r>
              <a:rPr kumimoji="0" lang="hu-HU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20ml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1000NE AT-III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zövegdoboz 41"/>
          <p:cNvSpPr txBox="1"/>
          <p:nvPr/>
        </p:nvSpPr>
        <p:spPr>
          <a:xfrm>
            <a:off x="6048845" y="5649773"/>
            <a:ext cx="156049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AT-III 100NE/h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CVVVHDF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9272199" y="4028442"/>
            <a:ext cx="23446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Vérzés: 700-800ml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75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églalap 32"/>
          <p:cNvSpPr>
            <a:spLocks noChangeArrowheads="1"/>
          </p:cNvSpPr>
          <p:nvPr/>
        </p:nvSpPr>
        <p:spPr bwMode="auto">
          <a:xfrm>
            <a:off x="8720142" y="6490605"/>
            <a:ext cx="1442927" cy="36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dr. J Fazakas .</a:t>
            </a: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8" t="19267" r="36877" b="20033"/>
          <a:stretch>
            <a:fillRect/>
          </a:stretch>
        </p:blipFill>
        <p:spPr>
          <a:xfrm>
            <a:off x="7090182" y="1639878"/>
            <a:ext cx="4064000" cy="4749800"/>
          </a:xfrm>
        </p:spPr>
      </p:pic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1709022" y="403006"/>
            <a:ext cx="8666250" cy="707838"/>
          </a:xfrm>
          <a:prstGeom prst="rect">
            <a:avLst/>
          </a:prstGeom>
          <a:solidFill>
            <a:schemeClr val="accent3">
              <a:lumMod val="20000"/>
              <a:lumOff val="80000"/>
              <a:alpha val="65097"/>
            </a:schemeClr>
          </a:solidFill>
          <a:ln>
            <a:noFill/>
          </a:ln>
        </p:spPr>
        <p:txBody>
          <a:bodyPr wrap="none" lIns="91392" tIns="45696" rIns="91392" bIns="4569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altLang="hu-HU" sz="4000" b="1" i="1" dirty="0">
                <a:solidFill>
                  <a:srgbClr val="0070C0"/>
                </a:solidFill>
                <a:cs typeface="Arial" charset="0"/>
              </a:rPr>
              <a:t>Mennyi </a:t>
            </a:r>
            <a:r>
              <a:rPr lang="hu-HU" altLang="hu-HU" sz="4000" b="1" i="1" dirty="0" err="1">
                <a:solidFill>
                  <a:srgbClr val="0070C0"/>
                </a:solidFill>
                <a:cs typeface="Arial" charset="0"/>
              </a:rPr>
              <a:t>fibrinogént</a:t>
            </a:r>
            <a:r>
              <a:rPr lang="hu-HU" altLang="hu-HU" sz="4000" b="1" i="1" dirty="0">
                <a:solidFill>
                  <a:srgbClr val="0070C0"/>
                </a:solidFill>
                <a:cs typeface="Arial" charset="0"/>
              </a:rPr>
              <a:t> használsz és mikor ?</a:t>
            </a:r>
            <a:endParaRPr kumimoji="0" lang="hu-HU" altLang="hu-HU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1F82246-3094-BDD5-14DB-816449DFD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02" y="1726963"/>
            <a:ext cx="5447656" cy="46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5D7A800-C810-411F-3282-A56C1738922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0070C0"/>
                </a:solidFill>
                <a:ea typeface="+mj-ea"/>
                <a:cs typeface="+mj-cs"/>
              </a:rPr>
              <a:t>Mi a helyzet a fibrinogénről szerzett ismereteinkkel a PPH-val kapcsolatos súlyos vérzések esetén Mo-n?</a:t>
            </a:r>
          </a:p>
        </p:txBody>
      </p:sp>
      <p:pic>
        <p:nvPicPr>
          <p:cNvPr id="3" name="Kép 2" descr="A képen térkép látható&#10;&#10;Automatikusan generált leírás">
            <a:extLst>
              <a:ext uri="{FF2B5EF4-FFF2-40B4-BE49-F238E27FC236}">
                <a16:creationId xmlns:a16="http://schemas.microsoft.com/office/drawing/2014/main" id="{112AE4B9-F86D-4642-E925-6B645685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75" y="1875493"/>
            <a:ext cx="6873054" cy="4450303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C2C22F1-2378-0BF5-BC9F-98DBA52D7035}"/>
              </a:ext>
            </a:extLst>
          </p:cNvPr>
          <p:cNvSpPr txBox="1"/>
          <p:nvPr/>
        </p:nvSpPr>
        <p:spPr>
          <a:xfrm>
            <a:off x="8490857" y="2481943"/>
            <a:ext cx="252548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9900" b="1" dirty="0">
                <a:solidFill>
                  <a:srgbClr val="FF0000"/>
                </a:solidFill>
              </a:rPr>
              <a:t>?</a:t>
            </a:r>
            <a:endParaRPr lang="en-GB" sz="19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8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A3D23E6-024A-1C4D-DC4F-CCA1A5D6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62955"/>
            <a:ext cx="11935888" cy="668618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11D6DAC-DAC8-D82F-C811-86BE5DAA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6" y="4071257"/>
            <a:ext cx="2726319" cy="119674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708B10A-27BE-CAFD-DFF4-14E9FB18D84C}"/>
              </a:ext>
            </a:extLst>
          </p:cNvPr>
          <p:cNvSpPr txBox="1"/>
          <p:nvPr/>
        </p:nvSpPr>
        <p:spPr>
          <a:xfrm>
            <a:off x="87086" y="5693228"/>
            <a:ext cx="21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highlight>
                  <a:srgbClr val="FFFF00"/>
                </a:highlight>
              </a:rPr>
              <a:t>FIB MCF 40 mm</a:t>
            </a:r>
            <a:endParaRPr lang="en-GB" sz="2400" b="1" dirty="0">
              <a:highlight>
                <a:srgbClr val="FFFF00"/>
              </a:highlight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15A5707-C9EE-5B1B-A46D-2EADEDAF653A}"/>
              </a:ext>
            </a:extLst>
          </p:cNvPr>
          <p:cNvSpPr txBox="1"/>
          <p:nvPr/>
        </p:nvSpPr>
        <p:spPr>
          <a:xfrm>
            <a:off x="169026" y="5231563"/>
            <a:ext cx="21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highlight>
                  <a:srgbClr val="FFFF00"/>
                </a:highlight>
              </a:rPr>
              <a:t>EX MCF 65 mm</a:t>
            </a:r>
            <a:endParaRPr lang="en-GB" sz="2400" b="1" dirty="0">
              <a:highlight>
                <a:srgbClr val="FFFF00"/>
              </a:highlight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16C34BF-8C47-B143-E834-B924F6113F1A}"/>
              </a:ext>
            </a:extLst>
          </p:cNvPr>
          <p:cNvSpPr txBox="1"/>
          <p:nvPr/>
        </p:nvSpPr>
        <p:spPr>
          <a:xfrm>
            <a:off x="2873375" y="89808"/>
            <a:ext cx="6096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highlight>
                  <a:srgbClr val="FFFF00"/>
                </a:highlight>
              </a:rPr>
              <a:t>A </a:t>
            </a:r>
            <a:r>
              <a:rPr lang="en-GB" b="1" dirty="0" err="1">
                <a:highlight>
                  <a:srgbClr val="FFFF00"/>
                </a:highlight>
              </a:rPr>
              <a:t>véralvadás</a:t>
            </a:r>
            <a:r>
              <a:rPr lang="en-GB" b="1" dirty="0">
                <a:highlight>
                  <a:srgbClr val="FFFF00"/>
                </a:highlight>
              </a:rPr>
              <a:t> </a:t>
            </a:r>
            <a:r>
              <a:rPr lang="en-GB" b="1" dirty="0" err="1">
                <a:highlight>
                  <a:srgbClr val="FFFF00"/>
                </a:highlight>
              </a:rPr>
              <a:t>nagyon</a:t>
            </a:r>
            <a:r>
              <a:rPr lang="en-GB" b="1" dirty="0">
                <a:highlight>
                  <a:srgbClr val="FFFF00"/>
                </a:highlight>
              </a:rPr>
              <a:t> korai </a:t>
            </a:r>
            <a:r>
              <a:rPr lang="en-GB" b="1" dirty="0" err="1">
                <a:highlight>
                  <a:srgbClr val="FFFF00"/>
                </a:highlight>
              </a:rPr>
              <a:t>aktiválása</a:t>
            </a:r>
            <a:r>
              <a:rPr lang="en-GB" b="1" dirty="0">
                <a:highlight>
                  <a:srgbClr val="FFFF00"/>
                </a:highlight>
              </a:rPr>
              <a:t> </a:t>
            </a:r>
            <a:r>
              <a:rPr lang="en-GB" b="1" dirty="0" err="1">
                <a:highlight>
                  <a:srgbClr val="FFFF00"/>
                </a:highlight>
              </a:rPr>
              <a:t>az</a:t>
            </a:r>
            <a:r>
              <a:rPr lang="en-GB" b="1" dirty="0">
                <a:highlight>
                  <a:srgbClr val="FFFF00"/>
                </a:highlight>
              </a:rPr>
              <a:t> intervillous </a:t>
            </a:r>
            <a:r>
              <a:rPr lang="en-GB" b="1" dirty="0" err="1">
                <a:highlight>
                  <a:srgbClr val="FFFF00"/>
                </a:highlight>
              </a:rPr>
              <a:t>térben</a:t>
            </a:r>
            <a:r>
              <a:rPr lang="en-GB" b="1" dirty="0">
                <a:highlight>
                  <a:srgbClr val="FFFF00"/>
                </a:highlight>
              </a:rPr>
              <a:t> </a:t>
            </a:r>
            <a:r>
              <a:rPr lang="en-GB" b="1" dirty="0" err="1">
                <a:highlight>
                  <a:srgbClr val="FFFF00"/>
                </a:highlight>
              </a:rPr>
              <a:t>kötelező</a:t>
            </a:r>
            <a:r>
              <a:rPr lang="en-GB" b="1" dirty="0">
                <a:highlight>
                  <a:srgbClr val="FFFF00"/>
                </a:highlight>
              </a:rPr>
              <a:t> a placenta </a:t>
            </a:r>
            <a:r>
              <a:rPr lang="en-GB" b="1" dirty="0" err="1">
                <a:highlight>
                  <a:srgbClr val="FFFF00"/>
                </a:highlight>
              </a:rPr>
              <a:t>növekedéséhez</a:t>
            </a:r>
            <a:r>
              <a:rPr lang="hu-HU" b="1" dirty="0">
                <a:highlight>
                  <a:srgbClr val="FFFF00"/>
                </a:highlight>
              </a:rPr>
              <a:t>.</a:t>
            </a:r>
            <a:endParaRPr lang="en-GB" b="1" dirty="0">
              <a:highlight>
                <a:srgbClr val="FFFF00"/>
              </a:highlight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2CA4761-D4DC-0064-1015-08F1A409EEB2}"/>
              </a:ext>
            </a:extLst>
          </p:cNvPr>
          <p:cNvSpPr txBox="1"/>
          <p:nvPr/>
        </p:nvSpPr>
        <p:spPr>
          <a:xfrm>
            <a:off x="7913914" y="4369789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highlight>
                  <a:srgbClr val="FFFF00"/>
                </a:highlight>
              </a:rPr>
              <a:t>Gén</a:t>
            </a:r>
            <a:r>
              <a:rPr lang="hu-HU" sz="2000" b="1" dirty="0">
                <a:highlight>
                  <a:srgbClr val="FFFF00"/>
                </a:highlight>
              </a:rPr>
              <a:t> </a:t>
            </a:r>
            <a:r>
              <a:rPr lang="en-GB" sz="2000" b="1" dirty="0" err="1">
                <a:highlight>
                  <a:srgbClr val="FFFF00"/>
                </a:highlight>
              </a:rPr>
              <a:t>expressziós</a:t>
            </a:r>
            <a:r>
              <a:rPr lang="hu-HU" sz="2000" b="1" dirty="0">
                <a:highlight>
                  <a:srgbClr val="FFFF00"/>
                </a:highlight>
              </a:rPr>
              <a:t> program</a:t>
            </a:r>
          </a:p>
          <a:p>
            <a:r>
              <a:rPr lang="hu-HU" sz="2000" b="1" dirty="0">
                <a:highlight>
                  <a:srgbClr val="FFFF00"/>
                </a:highlight>
              </a:rPr>
              <a:t>Őssejtek </a:t>
            </a:r>
            <a:r>
              <a:rPr lang="hu-HU" sz="2000" b="1" dirty="0" err="1">
                <a:highlight>
                  <a:srgbClr val="FFFF00"/>
                </a:highlight>
              </a:rPr>
              <a:t>trofoblaszt</a:t>
            </a:r>
            <a:r>
              <a:rPr lang="hu-HU" sz="2000" b="1" dirty="0">
                <a:highlight>
                  <a:srgbClr val="FFFF00"/>
                </a:highlight>
              </a:rPr>
              <a:t> PRO TF</a:t>
            </a:r>
          </a:p>
          <a:p>
            <a:r>
              <a:rPr lang="hu-HU" sz="2000" b="1" dirty="0">
                <a:highlight>
                  <a:srgbClr val="FFFF00"/>
                </a:highlight>
              </a:rPr>
              <a:t>Differenciált </a:t>
            </a:r>
            <a:r>
              <a:rPr lang="hu-HU" sz="2000" b="1" dirty="0" err="1">
                <a:highlight>
                  <a:srgbClr val="FFFF00"/>
                </a:highlight>
              </a:rPr>
              <a:t>trofoblaszt</a:t>
            </a:r>
            <a:r>
              <a:rPr lang="hu-HU" sz="2000" b="1" dirty="0">
                <a:highlight>
                  <a:srgbClr val="FFFF00"/>
                </a:highlight>
              </a:rPr>
              <a:t> ANTI </a:t>
            </a:r>
            <a:r>
              <a:rPr lang="hu-HU" sz="2000" b="1" dirty="0">
                <a:highlight>
                  <a:srgbClr val="00FF00"/>
                </a:highlight>
              </a:rPr>
              <a:t>TM</a:t>
            </a:r>
            <a:r>
              <a:rPr lang="hu-HU" sz="2000" b="1" dirty="0">
                <a:highlight>
                  <a:srgbClr val="FFFF00"/>
                </a:highlight>
              </a:rPr>
              <a:t>/</a:t>
            </a:r>
            <a:r>
              <a:rPr lang="hu-HU" sz="2000" b="1" dirty="0">
                <a:highlight>
                  <a:srgbClr val="00FF00"/>
                </a:highlight>
              </a:rPr>
              <a:t>TFPI</a:t>
            </a:r>
          </a:p>
          <a:p>
            <a:endParaRPr lang="en-GB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8956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1B4CCB9-F1D1-9F43-88E0-71B176CEB1A6}"/>
              </a:ext>
            </a:extLst>
          </p:cNvPr>
          <p:cNvSpPr txBox="1"/>
          <p:nvPr/>
        </p:nvSpPr>
        <p:spPr>
          <a:xfrm>
            <a:off x="3439886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131413"/>
                </a:solidFill>
                <a:latin typeface="AdvTTe45e47d2"/>
              </a:rPr>
              <a:t>Babik</a:t>
            </a:r>
            <a:r>
              <a:rPr lang="hu-HU" dirty="0">
                <a:solidFill>
                  <a:srgbClr val="131413"/>
                </a:solidFill>
                <a:latin typeface="AdvTTe45e47d2"/>
              </a:rPr>
              <a:t>, </a:t>
            </a:r>
            <a:r>
              <a:rPr lang="hu-HU" sz="1800" b="0" i="0" u="none" strike="noStrike" baseline="0" dirty="0" err="1">
                <a:solidFill>
                  <a:srgbClr val="131413"/>
                </a:solidFill>
                <a:latin typeface="AdvTTe45e47d2"/>
              </a:rPr>
              <a:t>Kupcsulik</a:t>
            </a:r>
            <a:r>
              <a:rPr lang="hu-HU" sz="1800" b="0" i="0" u="none" strike="noStrike" baseline="0" dirty="0">
                <a:solidFill>
                  <a:srgbClr val="131413"/>
                </a:solidFill>
                <a:latin typeface="AdvTTe45e47d2"/>
              </a:rPr>
              <a:t>, Fazakas </a:t>
            </a:r>
            <a:r>
              <a:rPr lang="it-IT" sz="1800" b="0" i="0" u="none" strike="noStrike" baseline="0" dirty="0">
                <a:solidFill>
                  <a:srgbClr val="131413"/>
                </a:solidFill>
                <a:latin typeface="AdvTT7329fd89.I"/>
              </a:rPr>
              <a:t> Perioperative Medicine </a:t>
            </a:r>
            <a:r>
              <a:rPr lang="it-IT" sz="1800" b="0" i="0" u="none" strike="noStrike" baseline="0" dirty="0">
                <a:solidFill>
                  <a:srgbClr val="131413"/>
                </a:solidFill>
                <a:latin typeface="MyriadPro-Regular"/>
              </a:rPr>
              <a:t>(2021) 10:54</a:t>
            </a:r>
            <a:endParaRPr lang="en-GB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57E5480-A1E7-9E89-CA83-45330817D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477720"/>
            <a:ext cx="11287795" cy="5915483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5C2929C5-3557-9E10-AFFB-BA472CF5C49D}"/>
              </a:ext>
            </a:extLst>
          </p:cNvPr>
          <p:cNvSpPr/>
          <p:nvPr/>
        </p:nvSpPr>
        <p:spPr>
          <a:xfrm>
            <a:off x="1208314" y="4963886"/>
            <a:ext cx="1981200" cy="533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yíl: szalag, lefelé mutató 6">
            <a:extLst>
              <a:ext uri="{FF2B5EF4-FFF2-40B4-BE49-F238E27FC236}">
                <a16:creationId xmlns:a16="http://schemas.microsoft.com/office/drawing/2014/main" id="{94FD6433-B900-8C0D-B6D1-8DBA7BA4CDF3}"/>
              </a:ext>
            </a:extLst>
          </p:cNvPr>
          <p:cNvSpPr/>
          <p:nvPr/>
        </p:nvSpPr>
        <p:spPr>
          <a:xfrm>
            <a:off x="2329543" y="464797"/>
            <a:ext cx="2928257" cy="645546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2C76167-4AFD-897E-DB27-61A2F6DC7223}"/>
              </a:ext>
            </a:extLst>
          </p:cNvPr>
          <p:cNvSpPr txBox="1"/>
          <p:nvPr/>
        </p:nvSpPr>
        <p:spPr>
          <a:xfrm>
            <a:off x="436119" y="1463040"/>
            <a:ext cx="115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highlight>
                  <a:srgbClr val="FFFF00"/>
                </a:highlight>
              </a:rPr>
              <a:t>F XIII  50%</a:t>
            </a:r>
          </a:p>
        </p:txBody>
      </p:sp>
    </p:spTree>
    <p:extLst>
      <p:ext uri="{BB962C8B-B14F-4D97-AF65-F5344CB8AC3E}">
        <p14:creationId xmlns:p14="http://schemas.microsoft.com/office/powerpoint/2010/main" val="87787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FF689A1-7EE9-A3E2-2A92-AFD587F78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986" y="499912"/>
            <a:ext cx="9408027" cy="739881"/>
          </a:xfrm>
        </p:spPr>
        <p:txBody>
          <a:bodyPr>
            <a:normAutofit fontScale="90000"/>
          </a:bodyPr>
          <a:lstStyle/>
          <a:p>
            <a:pPr algn="l"/>
            <a:r>
              <a:rPr lang="hu-HU" sz="440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10 – 20 PERC ALATT MEGÁLL A VÉRVESZTÉS   </a:t>
            </a:r>
            <a:endParaRPr lang="en-GB" sz="4400" b="1" dirty="0">
              <a:solidFill>
                <a:srgbClr val="0070C0"/>
              </a:solidFill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7" name="Kép 6" descr="A képen nyíl látható&#10;&#10;Automatikusan generált leírás">
            <a:extLst>
              <a:ext uri="{FF2B5EF4-FFF2-40B4-BE49-F238E27FC236}">
                <a16:creationId xmlns:a16="http://schemas.microsoft.com/office/drawing/2014/main" id="{676604FF-43E0-F05E-3F4B-9165E4C1B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27" y="2337520"/>
            <a:ext cx="3869969" cy="33651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3527D77F-0409-F21E-0EC0-334E232D9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13" y="2337520"/>
            <a:ext cx="3869969" cy="3339567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FFA1C447-E611-78A5-7A2E-A897A2E9A0FA}"/>
              </a:ext>
            </a:extLst>
          </p:cNvPr>
          <p:cNvSpPr txBox="1"/>
          <p:nvPr/>
        </p:nvSpPr>
        <p:spPr>
          <a:xfrm>
            <a:off x="501590" y="5724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highlight>
                  <a:srgbClr val="FFFF00"/>
                </a:highlight>
                <a:latin typeface="+mn-lt"/>
              </a:rPr>
              <a:t>50 ml/perc … 20 percig </a:t>
            </a:r>
            <a:br>
              <a:rPr lang="hu-HU" sz="1800" b="1" dirty="0">
                <a:highlight>
                  <a:srgbClr val="FFFF00"/>
                </a:highlight>
                <a:latin typeface="+mn-lt"/>
              </a:rPr>
            </a:br>
            <a:r>
              <a:rPr lang="hu-HU" sz="1800" b="1" dirty="0">
                <a:highlight>
                  <a:srgbClr val="FFFF00"/>
                </a:highlight>
                <a:latin typeface="+mn-lt"/>
              </a:rPr>
              <a:t>1 liter vérzés</a:t>
            </a:r>
            <a:endParaRPr lang="en-GB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C6022E7-6405-6EAA-AF04-06D3946EB55C}"/>
              </a:ext>
            </a:extLst>
          </p:cNvPr>
          <p:cNvSpPr txBox="1"/>
          <p:nvPr/>
        </p:nvSpPr>
        <p:spPr>
          <a:xfrm>
            <a:off x="5800398" y="172672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highlight>
                  <a:srgbClr val="FFFF00"/>
                </a:highlight>
                <a:latin typeface="+mn-lt"/>
              </a:rPr>
              <a:t>50 ml/perc … 10 percig </a:t>
            </a:r>
            <a:br>
              <a:rPr lang="hu-HU" sz="1800" b="1" dirty="0">
                <a:highlight>
                  <a:srgbClr val="FFFF00"/>
                </a:highlight>
                <a:latin typeface="+mn-lt"/>
              </a:rPr>
            </a:br>
            <a:r>
              <a:rPr lang="hu-HU" sz="1800" b="1" dirty="0">
                <a:highlight>
                  <a:srgbClr val="FFFF00"/>
                </a:highlight>
                <a:latin typeface="+mn-lt"/>
              </a:rPr>
              <a:t>0.5 liter vérzés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89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56088-D989-9F57-8307-8E4294E8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Kaptunk egy telefonhívást ……</a:t>
            </a:r>
            <a:r>
              <a:rPr lang="hu-HU" b="1" dirty="0">
                <a:solidFill>
                  <a:srgbClr val="FF0000"/>
                </a:solidFill>
                <a:highlight>
                  <a:srgbClr val="FFFF00"/>
                </a:highlight>
              </a:rPr>
              <a:t> hajnali 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2:00</a:t>
            </a:r>
            <a:r>
              <a:rPr lang="hu-HU" b="1" dirty="0">
                <a:solidFill>
                  <a:srgbClr val="FF0000"/>
                </a:solidFill>
                <a:highlight>
                  <a:srgbClr val="FFFF00"/>
                </a:highlight>
              </a:rPr>
              <a:t>-kor</a:t>
            </a:r>
            <a:endParaRPr lang="es-E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65CB0A-574D-9302-C4B7-F4FBACF22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17914"/>
            <a:ext cx="11223171" cy="4609421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Szia! </a:t>
            </a:r>
            <a:r>
              <a:rPr lang="hu-HU" b="1" dirty="0"/>
              <a:t> </a:t>
            </a:r>
            <a:r>
              <a:rPr lang="es-ES" b="1" dirty="0"/>
              <a:t>Van egy hölgy a szülőszobán… tachycardiás és sápadt… nem érzi jól magát… eljöhetnél hozzá?</a:t>
            </a:r>
            <a:endParaRPr lang="hu-HU" b="1" dirty="0"/>
          </a:p>
          <a:p>
            <a:endParaRPr lang="es-ES" dirty="0"/>
          </a:p>
          <a:p>
            <a:r>
              <a:rPr lang="hu-HU" b="1" dirty="0">
                <a:solidFill>
                  <a:srgbClr val="00B0F0"/>
                </a:solidFill>
              </a:rPr>
              <a:t>H</a:t>
            </a:r>
            <a:r>
              <a:rPr lang="es-ES" b="1" dirty="0">
                <a:solidFill>
                  <a:srgbClr val="00B0F0"/>
                </a:solidFill>
              </a:rPr>
              <a:t>üvelyi szülés volt? Valami szokatlan vérzés?</a:t>
            </a:r>
            <a:endParaRPr lang="hu-HU" b="1" dirty="0">
              <a:solidFill>
                <a:srgbClr val="00B0F0"/>
              </a:solidFill>
            </a:endParaRPr>
          </a:p>
          <a:p>
            <a:endParaRPr lang="es-ES" dirty="0"/>
          </a:p>
          <a:p>
            <a:r>
              <a:rPr lang="es-ES" b="1" dirty="0"/>
              <a:t>Igen… normál </a:t>
            </a:r>
            <a:r>
              <a:rPr lang="hu-HU" b="1" dirty="0"/>
              <a:t>hüvelyi szülés</a:t>
            </a:r>
            <a:r>
              <a:rPr lang="es-ES" b="1" dirty="0"/>
              <a:t>. A méh atóniája miatt </a:t>
            </a:r>
            <a:r>
              <a:rPr lang="hu-HU" b="1" dirty="0" err="1"/>
              <a:t>oxytocint</a:t>
            </a:r>
            <a:r>
              <a:rPr lang="hu-HU" b="1" dirty="0"/>
              <a:t> majd </a:t>
            </a:r>
            <a:r>
              <a:rPr lang="es-ES" b="1" dirty="0"/>
              <a:t>metilergonovint kellett adnunk… Lehet, hogy a szokásosnál nagyobb a vérzés…</a:t>
            </a:r>
            <a:endParaRPr lang="hu-HU" b="1" dirty="0"/>
          </a:p>
          <a:p>
            <a:endParaRPr lang="hu-HU" b="1" dirty="0"/>
          </a:p>
          <a:p>
            <a:pPr marL="0" indent="0" algn="ctr">
              <a:buNone/>
            </a:pPr>
            <a:r>
              <a:rPr lang="hu-HU" b="1" dirty="0">
                <a:highlight>
                  <a:srgbClr val="FFFF00"/>
                </a:highlight>
              </a:rPr>
              <a:t>* PPH JELEK TÜNETEK: Sápadt/</a:t>
            </a:r>
            <a:r>
              <a:rPr lang="hu-HU" b="1" dirty="0" err="1">
                <a:highlight>
                  <a:srgbClr val="FFFF00"/>
                </a:highlight>
              </a:rPr>
              <a:t>tachycardia</a:t>
            </a:r>
            <a:r>
              <a:rPr lang="hu-HU" b="1" dirty="0">
                <a:highlight>
                  <a:srgbClr val="FFFF00"/>
                </a:highlight>
              </a:rPr>
              <a:t>/gyenge/sok </a:t>
            </a:r>
            <a:r>
              <a:rPr lang="hu-HU" b="1" dirty="0" err="1">
                <a:highlight>
                  <a:srgbClr val="FFFF00"/>
                </a:highlight>
              </a:rPr>
              <a:t>oxitocin</a:t>
            </a:r>
            <a:r>
              <a:rPr lang="hu-HU" b="1" dirty="0">
                <a:highlight>
                  <a:srgbClr val="FFFF00"/>
                </a:highlight>
              </a:rPr>
              <a:t>/</a:t>
            </a:r>
          </a:p>
          <a:p>
            <a:pPr marL="0" indent="0" algn="ctr">
              <a:buNone/>
            </a:pPr>
            <a:r>
              <a:rPr lang="hu-HU" b="1" dirty="0">
                <a:highlight>
                  <a:srgbClr val="FFFF00"/>
                </a:highlight>
              </a:rPr>
              <a:t> sok volumen pótlás/</a:t>
            </a:r>
            <a:r>
              <a:rPr lang="hu-HU" b="1" dirty="0" err="1">
                <a:highlight>
                  <a:srgbClr val="FFFF00"/>
                </a:highlight>
              </a:rPr>
              <a:t>oligouria</a:t>
            </a:r>
            <a:endParaRPr lang="es-E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47416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2137</Words>
  <Application>Microsoft Office PowerPoint</Application>
  <PresentationFormat>Szélesvásznú</PresentationFormat>
  <Paragraphs>385</Paragraphs>
  <Slides>46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6</vt:i4>
      </vt:variant>
      <vt:variant>
        <vt:lpstr>Diacímek</vt:lpstr>
      </vt:variant>
      <vt:variant>
        <vt:i4>46</vt:i4>
      </vt:variant>
    </vt:vector>
  </HeadingPairs>
  <TitlesOfParts>
    <vt:vector size="64" baseType="lpstr">
      <vt:lpstr>AdvPSFT-B</vt:lpstr>
      <vt:lpstr>AdvPSFT-L</vt:lpstr>
      <vt:lpstr>AdvPSFT-LI</vt:lpstr>
      <vt:lpstr>AdvTT7329fd89.I</vt:lpstr>
      <vt:lpstr>AdvTTe45e47d2</vt:lpstr>
      <vt:lpstr>Arial</vt:lpstr>
      <vt:lpstr>Calibri</vt:lpstr>
      <vt:lpstr>Calibri Light</vt:lpstr>
      <vt:lpstr>Comic Sans MS</vt:lpstr>
      <vt:lpstr>Helvetica Neue</vt:lpstr>
      <vt:lpstr>MyriadPro-Regular</vt:lpstr>
      <vt:lpstr>Times New Roman</vt:lpstr>
      <vt:lpstr>Office-téma</vt:lpstr>
      <vt:lpstr>22_Office-téma</vt:lpstr>
      <vt:lpstr>24_Office-téma</vt:lpstr>
      <vt:lpstr>23_Office-téma</vt:lpstr>
      <vt:lpstr>6_Alapértelmezett terv</vt:lpstr>
      <vt:lpstr>Office Theme</vt:lpstr>
      <vt:lpstr> </vt:lpstr>
      <vt:lpstr>PPH esetek száma növekszik !</vt:lpstr>
      <vt:lpstr>PowerPoint-bemutató</vt:lpstr>
      <vt:lpstr>PowerPoint-bemutató</vt:lpstr>
      <vt:lpstr>PowerPoint-bemutató</vt:lpstr>
      <vt:lpstr>PowerPoint-bemutató</vt:lpstr>
      <vt:lpstr>PowerPoint-bemutató</vt:lpstr>
      <vt:lpstr>10 – 20 PERC ALATT MEGÁLL A VÉRVESZTÉS   </vt:lpstr>
      <vt:lpstr>Kaptunk egy telefonhívást …… hajnali 2:00-kor</vt:lpstr>
      <vt:lpstr>Első kérdések, első válaszok…</vt:lpstr>
      <vt:lpstr>PowerPoint-bemutató</vt:lpstr>
      <vt:lpstr>Első kérdések, első válaszok…</vt:lpstr>
      <vt:lpstr>PowerPoint-bemutató</vt:lpstr>
      <vt:lpstr>EGYSZERŰ SZABÁLY</vt:lpstr>
      <vt:lpstr>PowerPoint-bemutató</vt:lpstr>
      <vt:lpstr>Gyerünk!!!  KEZDJÜK EL ELLÁTNI A BETEGET</vt:lpstr>
      <vt:lpstr>További azonnali intézkedések….</vt:lpstr>
      <vt:lpstr>PowerPoint-bemutató</vt:lpstr>
      <vt:lpstr>PowerPoint-bemutató</vt:lpstr>
      <vt:lpstr>PowerPoint-bemutató</vt:lpstr>
      <vt:lpstr>PowerPoint-bemutató</vt:lpstr>
      <vt:lpstr>PowerPoint-bemutató</vt:lpstr>
      <vt:lpstr>POC:      CLOTPRO </vt:lpstr>
      <vt:lpstr>PowerPoint-bemutató</vt:lpstr>
      <vt:lpstr>ÚJRAEGYENSÚLYOZOTT HEMOSZTÁZIS</vt:lpstr>
      <vt:lpstr>PowerPoint-bemutató</vt:lpstr>
      <vt:lpstr>PowerPoint-bemutató</vt:lpstr>
      <vt:lpstr>Mire számíthatsz mindig PPH-ban…</vt:lpstr>
      <vt:lpstr>PowerPoint-bemutató</vt:lpstr>
      <vt:lpstr>FIBTEST A5</vt:lpstr>
      <vt:lpstr>PowerPoint-bemutató</vt:lpstr>
      <vt:lpstr>PowerPoint-bemutató</vt:lpstr>
      <vt:lpstr>Acute obstetric coagulopathy during postpartum hemorrhage is caused by hyperfibrinolysis and dysfibrinogenemia: an observational cohort study</vt:lpstr>
      <vt:lpstr>PPH - VET …  rövid irodalmi áttekintés</vt:lpstr>
      <vt:lpstr>PowerPoint-bemutató</vt:lpstr>
      <vt:lpstr>MÁS IRÁNYELVEK…</vt:lpstr>
      <vt:lpstr>PowerPoint-bemutató</vt:lpstr>
      <vt:lpstr>ROTEM SIGMA  ÉS  TEG 6S ALGORITMUSOK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 ml/perc  … 10 percig   2 liter vérzés       </dc:title>
  <dc:creator>János Fazakas</dc:creator>
  <cp:lastModifiedBy>János Fazakas</cp:lastModifiedBy>
  <cp:revision>36</cp:revision>
  <dcterms:created xsi:type="dcterms:W3CDTF">2023-04-16T08:51:22Z</dcterms:created>
  <dcterms:modified xsi:type="dcterms:W3CDTF">2023-09-30T08:02:59Z</dcterms:modified>
</cp:coreProperties>
</file>