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18" r:id="rId3"/>
    <p:sldMasterId id="2147483731" r:id="rId4"/>
    <p:sldMasterId id="2147483756" r:id="rId5"/>
    <p:sldMasterId id="2147483768" r:id="rId6"/>
    <p:sldMasterId id="2147483781" r:id="rId7"/>
    <p:sldMasterId id="2147483821" r:id="rId8"/>
    <p:sldMasterId id="2147483834" r:id="rId9"/>
  </p:sldMasterIdLst>
  <p:notesMasterIdLst>
    <p:notesMasterId r:id="rId90"/>
  </p:notesMasterIdLst>
  <p:handoutMasterIdLst>
    <p:handoutMasterId r:id="rId91"/>
  </p:handoutMasterIdLst>
  <p:sldIdLst>
    <p:sldId id="754" r:id="rId10"/>
    <p:sldId id="820" r:id="rId11"/>
    <p:sldId id="853" r:id="rId12"/>
    <p:sldId id="854" r:id="rId13"/>
    <p:sldId id="856" r:id="rId14"/>
    <p:sldId id="863" r:id="rId15"/>
    <p:sldId id="855" r:id="rId16"/>
    <p:sldId id="836" r:id="rId17"/>
    <p:sldId id="837" r:id="rId18"/>
    <p:sldId id="840" r:id="rId19"/>
    <p:sldId id="834" r:id="rId20"/>
    <p:sldId id="839" r:id="rId21"/>
    <p:sldId id="858" r:id="rId22"/>
    <p:sldId id="745" r:id="rId23"/>
    <p:sldId id="859" r:id="rId24"/>
    <p:sldId id="896" r:id="rId25"/>
    <p:sldId id="802" r:id="rId26"/>
    <p:sldId id="801" r:id="rId27"/>
    <p:sldId id="864" r:id="rId28"/>
    <p:sldId id="861" r:id="rId29"/>
    <p:sldId id="865" r:id="rId30"/>
    <p:sldId id="842" r:id="rId31"/>
    <p:sldId id="868" r:id="rId32"/>
    <p:sldId id="866" r:id="rId33"/>
    <p:sldId id="843" r:id="rId34"/>
    <p:sldId id="848" r:id="rId35"/>
    <p:sldId id="810" r:id="rId36"/>
    <p:sldId id="869" r:id="rId37"/>
    <p:sldId id="845" r:id="rId38"/>
    <p:sldId id="737" r:id="rId39"/>
    <p:sldId id="894" r:id="rId40"/>
    <p:sldId id="847" r:id="rId41"/>
    <p:sldId id="746" r:id="rId42"/>
    <p:sldId id="895" r:id="rId43"/>
    <p:sldId id="852" r:id="rId44"/>
    <p:sldId id="835" r:id="rId45"/>
    <p:sldId id="817" r:id="rId46"/>
    <p:sldId id="829" r:id="rId47"/>
    <p:sldId id="830" r:id="rId48"/>
    <p:sldId id="833" r:id="rId49"/>
    <p:sldId id="819" r:id="rId50"/>
    <p:sldId id="851" r:id="rId51"/>
    <p:sldId id="850" r:id="rId52"/>
    <p:sldId id="804" r:id="rId53"/>
    <p:sldId id="838" r:id="rId54"/>
    <p:sldId id="823" r:id="rId55"/>
    <p:sldId id="831" r:id="rId56"/>
    <p:sldId id="821" r:id="rId57"/>
    <p:sldId id="832" r:id="rId58"/>
    <p:sldId id="825" r:id="rId59"/>
    <p:sldId id="826" r:id="rId60"/>
    <p:sldId id="824" r:id="rId61"/>
    <p:sldId id="797" r:id="rId62"/>
    <p:sldId id="798" r:id="rId63"/>
    <p:sldId id="800" r:id="rId64"/>
    <p:sldId id="789" r:id="rId65"/>
    <p:sldId id="790" r:id="rId66"/>
    <p:sldId id="791" r:id="rId67"/>
    <p:sldId id="736" r:id="rId68"/>
    <p:sldId id="792" r:id="rId69"/>
    <p:sldId id="822" r:id="rId70"/>
    <p:sldId id="828" r:id="rId71"/>
    <p:sldId id="799" r:id="rId72"/>
    <p:sldId id="827" r:id="rId73"/>
    <p:sldId id="756" r:id="rId74"/>
    <p:sldId id="645" r:id="rId75"/>
    <p:sldId id="805" r:id="rId76"/>
    <p:sldId id="787" r:id="rId77"/>
    <p:sldId id="806" r:id="rId78"/>
    <p:sldId id="808" r:id="rId79"/>
    <p:sldId id="750" r:id="rId80"/>
    <p:sldId id="809" r:id="rId81"/>
    <p:sldId id="811" r:id="rId82"/>
    <p:sldId id="812" r:id="rId83"/>
    <p:sldId id="813" r:id="rId84"/>
    <p:sldId id="814" r:id="rId85"/>
    <p:sldId id="815" r:id="rId86"/>
    <p:sldId id="816" r:id="rId87"/>
    <p:sldId id="758" r:id="rId88"/>
    <p:sldId id="807" r:id="rId89"/>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a:srgbClr val="F541D7"/>
    <a:srgbClr val="0066FF"/>
    <a:srgbClr val="99CC00"/>
    <a:srgbClr val="996633"/>
    <a:srgbClr val="FFFF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3077" autoAdjust="0"/>
  </p:normalViewPr>
  <p:slideViewPr>
    <p:cSldViewPr>
      <p:cViewPr varScale="1">
        <p:scale>
          <a:sx n="92" d="100"/>
          <a:sy n="92" d="100"/>
        </p:scale>
        <p:origin x="882" y="57"/>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54" d="100"/>
          <a:sy n="54" d="100"/>
        </p:scale>
        <p:origin x="-2587" y="-29"/>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10F500-BCFB-47E1-BF59-474C669B8C4E}" type="datetimeFigureOut">
              <a:rPr lang="hu-HU" smtClean="0"/>
              <a:pPr/>
              <a:t>2023. 09. 30.</a:t>
            </a:fld>
            <a:endParaRPr lang="hu-HU"/>
          </a:p>
        </p:txBody>
      </p:sp>
      <p:sp>
        <p:nvSpPr>
          <p:cNvPr id="4" name="Élőláb hely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31A822-254B-44D1-88C2-927FDD025FFA}" type="slidenum">
              <a:rPr lang="hu-HU" smtClean="0"/>
              <a:pPr/>
              <a:t>‹#›</a:t>
            </a:fld>
            <a:endParaRPr lang="hu-H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640EB5-45C6-4AA3-A538-2BBDB9DBA05E}" type="datetimeFigureOut">
              <a:rPr lang="hu-HU" smtClean="0"/>
              <a:pPr/>
              <a:t>2023. 09. 30.</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1299BB-AD0A-4B04-956A-DBDF10451942}" type="slidenum">
              <a:rPr lang="hu-HU" smtClean="0"/>
              <a:pPr/>
              <a:t>‹#›</a:t>
            </a:fld>
            <a:endParaRPr lang="hu-H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r>
              <a:rPr lang="hu-HU" dirty="0" err="1"/>
              <a:t>Nefrológus-akut</a:t>
            </a:r>
            <a:r>
              <a:rPr lang="hu-HU" dirty="0"/>
              <a:t> veseelégtelenség párhuzam</a:t>
            </a:r>
            <a:r>
              <a:rPr lang="hu-HU" baseline="0" dirty="0"/>
              <a:t>.</a:t>
            </a:r>
            <a:endParaRPr lang="hu-HU" dirty="0"/>
          </a:p>
        </p:txBody>
      </p:sp>
      <p:sp>
        <p:nvSpPr>
          <p:cNvPr id="4" name="Dia számának helye 3"/>
          <p:cNvSpPr>
            <a:spLocks noGrp="1"/>
          </p:cNvSpPr>
          <p:nvPr>
            <p:ph type="sldNum" sz="quarter" idx="10"/>
          </p:nvPr>
        </p:nvSpPr>
        <p:spPr/>
        <p:txBody>
          <a:bodyPr/>
          <a:lstStyle/>
          <a:p>
            <a:fld id="{841299BB-AD0A-4B04-956A-DBDF10451942}" type="slidenum">
              <a:rPr lang="hu-HU" smtClean="0">
                <a:solidFill>
                  <a:prstClr val="black"/>
                </a:solidFill>
              </a:rPr>
              <a:pPr/>
              <a:t>1</a:t>
            </a:fld>
            <a:endParaRPr lang="hu-HU">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6BB9E4C0-190D-4AE8-8987-149098AC89D0}" type="slidenum">
              <a:rPr lang="hu-HU" smtClean="0">
                <a:solidFill>
                  <a:prstClr val="black"/>
                </a:solidFill>
              </a:rPr>
              <a:pPr/>
              <a:t>72</a:t>
            </a:fld>
            <a:endParaRPr lang="hu-HU">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6BB9E4C0-190D-4AE8-8987-149098AC89D0}" type="slidenum">
              <a:rPr lang="hu-HU" smtClean="0">
                <a:solidFill>
                  <a:prstClr val="black"/>
                </a:solidFill>
              </a:rPr>
              <a:pPr/>
              <a:t>73</a:t>
            </a:fld>
            <a:endParaRPr lang="hu-HU">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6BB9E4C0-190D-4AE8-8987-149098AC89D0}" type="slidenum">
              <a:rPr lang="hu-HU" smtClean="0">
                <a:solidFill>
                  <a:prstClr val="black"/>
                </a:solidFill>
              </a:rPr>
              <a:pPr/>
              <a:t>75</a:t>
            </a:fld>
            <a:endParaRPr lang="hu-HU">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pPr defTabSz="903519" eaLnBrk="1" fontAlgn="auto" hangingPunct="1">
              <a:spcBef>
                <a:spcPts val="0"/>
              </a:spcBef>
              <a:spcAft>
                <a:spcPts val="0"/>
              </a:spcAft>
              <a:defRPr/>
            </a:pPr>
            <a:r>
              <a:rPr lang="hu-HU" dirty="0" err="1"/>
              <a:t>According</a:t>
            </a:r>
            <a:r>
              <a:rPr lang="hu-HU" dirty="0"/>
              <a:t> </a:t>
            </a:r>
            <a:r>
              <a:rPr lang="hu-HU" dirty="0" err="1"/>
              <a:t>to</a:t>
            </a:r>
            <a:r>
              <a:rPr lang="hu-HU" dirty="0"/>
              <a:t> </a:t>
            </a:r>
            <a:r>
              <a:rPr lang="hu-HU" dirty="0" err="1"/>
              <a:t>the</a:t>
            </a:r>
            <a:r>
              <a:rPr lang="hu-HU" dirty="0"/>
              <a:t> e</a:t>
            </a:r>
            <a:r>
              <a:rPr lang="en-US" dirty="0" err="1"/>
              <a:t>uropean</a:t>
            </a:r>
            <a:r>
              <a:rPr lang="en-US" dirty="0"/>
              <a:t> trauma registries, true </a:t>
            </a:r>
            <a:r>
              <a:rPr lang="en-US" dirty="0" err="1"/>
              <a:t>polytrauma</a:t>
            </a:r>
            <a:r>
              <a:rPr lang="en-US" dirty="0"/>
              <a:t> using AIS criteria occurs in only 10% of </a:t>
            </a:r>
            <a:r>
              <a:rPr lang="hu-HU" dirty="0" err="1"/>
              <a:t>all</a:t>
            </a:r>
            <a:r>
              <a:rPr lang="hu-HU" dirty="0"/>
              <a:t> trauma </a:t>
            </a:r>
            <a:r>
              <a:rPr lang="en-US" dirty="0"/>
              <a:t>cases, but</a:t>
            </a:r>
            <a:r>
              <a:rPr lang="hu-HU" baseline="0" dirty="0"/>
              <a:t> </a:t>
            </a:r>
            <a:r>
              <a:rPr lang="en-US" dirty="0"/>
              <a:t>causes up to half of all deaths in </a:t>
            </a:r>
            <a:r>
              <a:rPr lang="hu-HU" dirty="0"/>
              <a:t>trauma </a:t>
            </a:r>
            <a:r>
              <a:rPr lang="en-US" dirty="0"/>
              <a:t>patients reaching hospital alive,</a:t>
            </a:r>
            <a:r>
              <a:rPr lang="hu-HU" dirty="0"/>
              <a:t> and</a:t>
            </a:r>
            <a:r>
              <a:rPr lang="hu-HU" baseline="0" dirty="0"/>
              <a:t> </a:t>
            </a:r>
            <a:r>
              <a:rPr lang="hu-HU" baseline="0" dirty="0" err="1"/>
              <a:t>moreover</a:t>
            </a:r>
            <a:r>
              <a:rPr lang="hu-HU" baseline="0" dirty="0"/>
              <a:t> trauma is </a:t>
            </a:r>
            <a:r>
              <a:rPr lang="hu-HU" baseline="0" dirty="0" err="1"/>
              <a:t>the</a:t>
            </a:r>
            <a:r>
              <a:rPr lang="hu-HU" baseline="0" dirty="0"/>
              <a:t> </a:t>
            </a:r>
            <a:r>
              <a:rPr lang="hu-HU" baseline="0" dirty="0" err="1"/>
              <a:t>leading</a:t>
            </a:r>
            <a:r>
              <a:rPr lang="hu-HU" baseline="0" dirty="0"/>
              <a:t> </a:t>
            </a:r>
            <a:r>
              <a:rPr lang="hu-HU" baseline="0" dirty="0" err="1"/>
              <a:t>cause</a:t>
            </a:r>
            <a:r>
              <a:rPr lang="hu-HU" baseline="0" dirty="0"/>
              <a:t> of </a:t>
            </a:r>
            <a:r>
              <a:rPr lang="hu-HU" baseline="0" dirty="0" err="1"/>
              <a:t>death</a:t>
            </a:r>
            <a:r>
              <a:rPr lang="hu-HU" baseline="0" dirty="0"/>
              <a:t> </a:t>
            </a:r>
            <a:r>
              <a:rPr lang="en-US" dirty="0"/>
              <a:t> mainly in male children and </a:t>
            </a:r>
            <a:r>
              <a:rPr lang="hu-HU" dirty="0" err="1"/>
              <a:t>young</a:t>
            </a:r>
            <a:r>
              <a:rPr lang="hu-HU" dirty="0"/>
              <a:t> </a:t>
            </a:r>
            <a:r>
              <a:rPr lang="en-US" dirty="0"/>
              <a:t>adults</a:t>
            </a:r>
            <a:r>
              <a:rPr lang="hu-HU" dirty="0"/>
              <a:t>.</a:t>
            </a:r>
          </a:p>
          <a:p>
            <a:pPr defTabSz="903519" eaLnBrk="1" fontAlgn="auto" hangingPunct="1">
              <a:spcBef>
                <a:spcPts val="0"/>
              </a:spcBef>
              <a:spcAft>
                <a:spcPts val="0"/>
              </a:spcAft>
              <a:defRPr/>
            </a:pPr>
            <a:r>
              <a:rPr lang="hu-HU" dirty="0" err="1"/>
              <a:t>In</a:t>
            </a:r>
            <a:r>
              <a:rPr lang="hu-HU" dirty="0"/>
              <a:t> </a:t>
            </a:r>
            <a:r>
              <a:rPr lang="hu-HU" dirty="0" err="1"/>
              <a:t>the</a:t>
            </a:r>
            <a:r>
              <a:rPr lang="hu-HU" dirty="0"/>
              <a:t> civil </a:t>
            </a:r>
            <a:r>
              <a:rPr lang="hu-HU" dirty="0" err="1"/>
              <a:t>society</a:t>
            </a:r>
            <a:r>
              <a:rPr lang="hu-HU" dirty="0"/>
              <a:t> r</a:t>
            </a:r>
            <a:r>
              <a:rPr lang="en-US" dirty="0" err="1"/>
              <a:t>oad</a:t>
            </a:r>
            <a:r>
              <a:rPr lang="en-US" dirty="0"/>
              <a:t> traffic collision</a:t>
            </a:r>
            <a:r>
              <a:rPr lang="hu-HU" dirty="0"/>
              <a:t> and</a:t>
            </a:r>
            <a:r>
              <a:rPr lang="hu-HU" baseline="0" dirty="0"/>
              <a:t> </a:t>
            </a:r>
            <a:r>
              <a:rPr lang="hu-HU" baseline="0" dirty="0" err="1"/>
              <a:t>so</a:t>
            </a:r>
            <a:r>
              <a:rPr lang="hu-HU" baseline="0" dirty="0"/>
              <a:t> </a:t>
            </a:r>
            <a:r>
              <a:rPr lang="hu-HU" baseline="0" dirty="0" err="1"/>
              <a:t>the</a:t>
            </a:r>
            <a:r>
              <a:rPr lang="hu-HU" baseline="0" dirty="0"/>
              <a:t> </a:t>
            </a:r>
            <a:r>
              <a:rPr lang="hu-HU" baseline="0" dirty="0" err="1"/>
              <a:t>blunt</a:t>
            </a:r>
            <a:r>
              <a:rPr lang="hu-HU" baseline="0" dirty="0"/>
              <a:t> trauma is </a:t>
            </a:r>
            <a:r>
              <a:rPr lang="en-US" dirty="0"/>
              <a:t>the predominant cause. The extremities and the pelvis are the most frequently injured body areas</a:t>
            </a:r>
            <a:r>
              <a:rPr lang="hu-HU" baseline="0" dirty="0"/>
              <a:t> and </a:t>
            </a:r>
            <a:r>
              <a:rPr lang="en-US" dirty="0"/>
              <a:t>most </a:t>
            </a:r>
            <a:r>
              <a:rPr lang="en-US" dirty="0" err="1"/>
              <a:t>polytrauma</a:t>
            </a:r>
            <a:r>
              <a:rPr lang="en-US" dirty="0"/>
              <a:t> deaths occur in the context of head and thoracic trauma. </a:t>
            </a:r>
            <a:endParaRPr lang="hu-HU" dirty="0"/>
          </a:p>
          <a:p>
            <a:pPr defTabSz="903519" eaLnBrk="1" fontAlgn="auto" hangingPunct="1">
              <a:spcBef>
                <a:spcPts val="0"/>
              </a:spcBef>
              <a:spcAft>
                <a:spcPts val="0"/>
              </a:spcAft>
              <a:defRPr/>
            </a:pPr>
            <a:r>
              <a:rPr lang="hu-HU" noProof="0" dirty="0" err="1"/>
              <a:t>It</a:t>
            </a:r>
            <a:r>
              <a:rPr lang="hu-HU" baseline="0" noProof="0" dirty="0"/>
              <a:t> is</a:t>
            </a:r>
            <a:r>
              <a:rPr lang="hu-HU" dirty="0"/>
              <a:t> </a:t>
            </a:r>
            <a:r>
              <a:rPr lang="hu-HU" dirty="0" err="1"/>
              <a:t>well</a:t>
            </a:r>
            <a:r>
              <a:rPr lang="hu-HU" dirty="0"/>
              <a:t> </a:t>
            </a:r>
            <a:r>
              <a:rPr lang="hu-HU" dirty="0" err="1"/>
              <a:t>known</a:t>
            </a:r>
            <a:r>
              <a:rPr lang="hu-HU" baseline="0" dirty="0"/>
              <a:t> </a:t>
            </a:r>
            <a:r>
              <a:rPr lang="hu-HU" baseline="0" dirty="0" err="1"/>
              <a:t>that</a:t>
            </a:r>
            <a:r>
              <a:rPr lang="hu-HU" baseline="0" dirty="0"/>
              <a:t> </a:t>
            </a:r>
            <a:r>
              <a:rPr lang="hu-HU" baseline="0" dirty="0" err="1"/>
              <a:t>there</a:t>
            </a:r>
            <a:r>
              <a:rPr lang="hu-HU" baseline="0" dirty="0"/>
              <a:t> is a </a:t>
            </a:r>
            <a:r>
              <a:rPr lang="hu-HU" baseline="0" dirty="0" err="1"/>
              <a:t>trimodal</a:t>
            </a:r>
            <a:r>
              <a:rPr lang="hu-HU" baseline="0" dirty="0"/>
              <a:t> </a:t>
            </a:r>
            <a:r>
              <a:rPr lang="hu-HU" baseline="0" dirty="0" err="1"/>
              <a:t>distribution</a:t>
            </a:r>
            <a:r>
              <a:rPr lang="hu-HU" baseline="0" dirty="0"/>
              <a:t> of </a:t>
            </a:r>
            <a:r>
              <a:rPr lang="hu-HU" baseline="0" dirty="0" err="1"/>
              <a:t>mortality</a:t>
            </a:r>
            <a:r>
              <a:rPr lang="hu-HU" baseline="0" dirty="0"/>
              <a:t> </a:t>
            </a:r>
            <a:r>
              <a:rPr lang="hu-HU" baseline="0" dirty="0" err="1"/>
              <a:t>in</a:t>
            </a:r>
            <a:r>
              <a:rPr lang="hu-HU" baseline="0" dirty="0"/>
              <a:t> </a:t>
            </a:r>
            <a:r>
              <a:rPr lang="hu-HU" baseline="0" dirty="0" err="1"/>
              <a:t>severly</a:t>
            </a:r>
            <a:r>
              <a:rPr lang="hu-HU" baseline="0" dirty="0"/>
              <a:t> </a:t>
            </a:r>
            <a:r>
              <a:rPr lang="hu-HU" baseline="0" dirty="0" err="1"/>
              <a:t>injured</a:t>
            </a:r>
            <a:r>
              <a:rPr lang="hu-HU" baseline="0" dirty="0"/>
              <a:t> </a:t>
            </a:r>
            <a:r>
              <a:rPr lang="hu-HU" baseline="0" dirty="0" err="1"/>
              <a:t>patients</a:t>
            </a:r>
            <a:r>
              <a:rPr lang="hu-HU" baseline="0" dirty="0"/>
              <a:t> – </a:t>
            </a:r>
            <a:r>
              <a:rPr lang="hu-HU" baseline="0" dirty="0" err="1"/>
              <a:t>At</a:t>
            </a:r>
            <a:r>
              <a:rPr lang="hu-HU" baseline="0" dirty="0"/>
              <a:t> </a:t>
            </a:r>
            <a:r>
              <a:rPr lang="hu-HU" baseline="0" dirty="0" err="1"/>
              <a:t>the</a:t>
            </a:r>
            <a:r>
              <a:rPr lang="hu-HU" baseline="0" dirty="0"/>
              <a:t> </a:t>
            </a:r>
            <a:r>
              <a:rPr lang="hu-HU" baseline="0" dirty="0" err="1"/>
              <a:t>scene</a:t>
            </a:r>
            <a:r>
              <a:rPr lang="hu-HU" baseline="0" dirty="0"/>
              <a:t> </a:t>
            </a:r>
            <a:r>
              <a:rPr lang="hu-HU" baseline="0" dirty="0" err="1"/>
              <a:t>of</a:t>
            </a:r>
            <a:r>
              <a:rPr lang="hu-HU" baseline="0" dirty="0"/>
              <a:t> </a:t>
            </a:r>
            <a:r>
              <a:rPr lang="hu-HU" baseline="0" dirty="0" err="1"/>
              <a:t>injury</a:t>
            </a:r>
            <a:r>
              <a:rPr lang="hu-HU" baseline="0" dirty="0"/>
              <a:t> </a:t>
            </a:r>
            <a:r>
              <a:rPr lang="hu-HU" baseline="0" dirty="0" err="1"/>
              <a:t>lacerations</a:t>
            </a:r>
            <a:r>
              <a:rPr lang="hu-HU" baseline="0" dirty="0"/>
              <a:t> of </a:t>
            </a:r>
            <a:r>
              <a:rPr lang="hu-HU" baseline="0" dirty="0" err="1"/>
              <a:t>vital</a:t>
            </a:r>
            <a:r>
              <a:rPr lang="hu-HU" baseline="0" dirty="0"/>
              <a:t> </a:t>
            </a:r>
            <a:r>
              <a:rPr lang="hu-HU" baseline="0" dirty="0" err="1"/>
              <a:t>organs</a:t>
            </a:r>
            <a:r>
              <a:rPr lang="hu-HU" baseline="0" dirty="0"/>
              <a:t> lead </a:t>
            </a:r>
            <a:r>
              <a:rPr lang="hu-HU" baseline="0" dirty="0" err="1"/>
              <a:t>to</a:t>
            </a:r>
            <a:r>
              <a:rPr lang="hu-HU" baseline="0" dirty="0"/>
              <a:t> </a:t>
            </a:r>
            <a:r>
              <a:rPr lang="hu-HU" baseline="0" dirty="0" err="1"/>
              <a:t>immidiate</a:t>
            </a:r>
            <a:r>
              <a:rPr lang="hu-HU" baseline="0" dirty="0"/>
              <a:t> </a:t>
            </a:r>
            <a:r>
              <a:rPr lang="hu-HU" baseline="0" dirty="0" err="1"/>
              <a:t>death</a:t>
            </a:r>
            <a:r>
              <a:rPr lang="hu-HU" baseline="0" dirty="0"/>
              <a:t>. </a:t>
            </a:r>
            <a:r>
              <a:rPr lang="hu-HU" baseline="0" dirty="0" err="1"/>
              <a:t>In</a:t>
            </a:r>
            <a:r>
              <a:rPr lang="hu-HU" baseline="0" dirty="0"/>
              <a:t> </a:t>
            </a:r>
            <a:r>
              <a:rPr lang="hu-HU" baseline="0" dirty="0" err="1"/>
              <a:t>patients</a:t>
            </a:r>
            <a:r>
              <a:rPr lang="hu-HU" baseline="0" dirty="0"/>
              <a:t> </a:t>
            </a:r>
            <a:r>
              <a:rPr lang="hu-HU" baseline="0" dirty="0" err="1"/>
              <a:t>reaching</a:t>
            </a:r>
            <a:r>
              <a:rPr lang="hu-HU" baseline="0" dirty="0"/>
              <a:t> </a:t>
            </a:r>
            <a:r>
              <a:rPr lang="hu-HU" baseline="0" dirty="0" err="1"/>
              <a:t>the</a:t>
            </a:r>
            <a:r>
              <a:rPr lang="hu-HU" baseline="0" dirty="0"/>
              <a:t> </a:t>
            </a:r>
            <a:r>
              <a:rPr lang="hu-HU" baseline="0" dirty="0" err="1"/>
              <a:t>hospital</a:t>
            </a:r>
            <a:r>
              <a:rPr lang="hu-HU" baseline="0" dirty="0"/>
              <a:t> </a:t>
            </a:r>
            <a:r>
              <a:rPr lang="hu-HU" baseline="0" dirty="0" err="1"/>
              <a:t>head</a:t>
            </a:r>
            <a:r>
              <a:rPr lang="hu-HU" baseline="0" dirty="0"/>
              <a:t> and </a:t>
            </a:r>
            <a:r>
              <a:rPr lang="hu-HU" baseline="0" dirty="0" err="1"/>
              <a:t>thoracic</a:t>
            </a:r>
            <a:r>
              <a:rPr lang="hu-HU" baseline="0" dirty="0"/>
              <a:t> </a:t>
            </a:r>
            <a:r>
              <a:rPr lang="hu-HU" baseline="0" dirty="0" err="1"/>
              <a:t>injuries</a:t>
            </a:r>
            <a:r>
              <a:rPr lang="hu-HU" baseline="0" dirty="0"/>
              <a:t> and </a:t>
            </a:r>
            <a:r>
              <a:rPr lang="hu-HU" baseline="0" dirty="0" err="1"/>
              <a:t>mostly</a:t>
            </a:r>
            <a:r>
              <a:rPr lang="hu-HU" baseline="0" dirty="0"/>
              <a:t> </a:t>
            </a:r>
            <a:r>
              <a:rPr lang="hu-HU" baseline="0" dirty="0" err="1"/>
              <a:t>bleeding</a:t>
            </a:r>
            <a:r>
              <a:rPr lang="hu-HU" baseline="0" dirty="0"/>
              <a:t> </a:t>
            </a:r>
            <a:r>
              <a:rPr lang="hu-HU" baseline="0" dirty="0" err="1"/>
              <a:t>are</a:t>
            </a:r>
            <a:r>
              <a:rPr lang="hu-HU" baseline="0" dirty="0"/>
              <a:t> </a:t>
            </a:r>
            <a:r>
              <a:rPr lang="hu-HU" baseline="0" dirty="0" err="1"/>
              <a:t>the</a:t>
            </a:r>
            <a:r>
              <a:rPr lang="hu-HU" baseline="0" dirty="0"/>
              <a:t> main </a:t>
            </a:r>
            <a:r>
              <a:rPr lang="hu-HU" baseline="0" dirty="0" err="1"/>
              <a:t>causes</a:t>
            </a:r>
            <a:r>
              <a:rPr lang="hu-HU" baseline="0" dirty="0"/>
              <a:t> of </a:t>
            </a:r>
            <a:r>
              <a:rPr lang="hu-HU" baseline="0" dirty="0" err="1"/>
              <a:t>death</a:t>
            </a:r>
            <a:r>
              <a:rPr lang="hu-HU" baseline="0" dirty="0"/>
              <a:t> </a:t>
            </a:r>
            <a:r>
              <a:rPr lang="hu-HU" baseline="0" dirty="0" err="1"/>
              <a:t>while</a:t>
            </a:r>
            <a:r>
              <a:rPr lang="hu-HU" baseline="0" dirty="0"/>
              <a:t> a </a:t>
            </a:r>
            <a:r>
              <a:rPr lang="hu-HU" baseline="0" dirty="0" err="1"/>
              <a:t>few</a:t>
            </a:r>
            <a:r>
              <a:rPr lang="hu-HU" baseline="0" dirty="0"/>
              <a:t> </a:t>
            </a:r>
            <a:r>
              <a:rPr lang="hu-HU" baseline="0" dirty="0" err="1"/>
              <a:t>weeks</a:t>
            </a:r>
            <a:r>
              <a:rPr lang="hu-HU" baseline="0" dirty="0"/>
              <a:t> </a:t>
            </a:r>
            <a:r>
              <a:rPr lang="hu-HU" baseline="0" dirty="0" err="1"/>
              <a:t>later</a:t>
            </a:r>
            <a:r>
              <a:rPr lang="hu-HU" baseline="0" dirty="0"/>
              <a:t> </a:t>
            </a:r>
            <a:r>
              <a:rPr lang="hu-HU" baseline="0" dirty="0" err="1"/>
              <a:t>sepsis</a:t>
            </a:r>
            <a:r>
              <a:rPr lang="hu-HU" baseline="0" dirty="0"/>
              <a:t> </a:t>
            </a:r>
            <a:r>
              <a:rPr lang="hu-HU" baseline="0" dirty="0" err="1"/>
              <a:t>caused</a:t>
            </a:r>
            <a:r>
              <a:rPr lang="hu-HU" baseline="0" dirty="0"/>
              <a:t> </a:t>
            </a:r>
            <a:r>
              <a:rPr lang="hu-HU" baseline="0" dirty="0" err="1"/>
              <a:t>multiorgan</a:t>
            </a:r>
            <a:r>
              <a:rPr lang="hu-HU" baseline="0" dirty="0"/>
              <a:t> </a:t>
            </a:r>
            <a:r>
              <a:rPr lang="hu-HU" baseline="0" dirty="0" err="1"/>
              <a:t>dyfunction</a:t>
            </a:r>
            <a:r>
              <a:rPr lang="hu-HU" baseline="0" dirty="0"/>
              <a:t> </a:t>
            </a:r>
            <a:r>
              <a:rPr lang="hu-HU" baseline="0" dirty="0" err="1"/>
              <a:t>become</a:t>
            </a:r>
            <a:r>
              <a:rPr lang="hu-HU" baseline="0" dirty="0"/>
              <a:t> </a:t>
            </a:r>
            <a:r>
              <a:rPr lang="hu-HU" baseline="0" dirty="0" err="1"/>
              <a:t>the</a:t>
            </a:r>
            <a:r>
              <a:rPr lang="hu-HU" baseline="0" dirty="0"/>
              <a:t> </a:t>
            </a:r>
            <a:r>
              <a:rPr lang="hu-HU" baseline="0" dirty="0" err="1"/>
              <a:t>predominant</a:t>
            </a:r>
            <a:r>
              <a:rPr lang="hu-HU" baseline="0" dirty="0"/>
              <a:t> </a:t>
            </a:r>
            <a:r>
              <a:rPr lang="hu-HU" baseline="0" dirty="0" err="1"/>
              <a:t>cause</a:t>
            </a:r>
            <a:r>
              <a:rPr lang="hu-HU" baseline="0" dirty="0"/>
              <a:t>.  </a:t>
            </a:r>
          </a:p>
          <a:p>
            <a:pPr defTabSz="903519" eaLnBrk="1" fontAlgn="auto" hangingPunct="1">
              <a:spcBef>
                <a:spcPts val="0"/>
              </a:spcBef>
              <a:spcAft>
                <a:spcPts val="0"/>
              </a:spcAft>
              <a:defRPr/>
            </a:pPr>
            <a:r>
              <a:rPr lang="hu-HU" baseline="0" dirty="0" err="1"/>
              <a:t>In</a:t>
            </a:r>
            <a:r>
              <a:rPr lang="hu-HU" baseline="0" dirty="0"/>
              <a:t> </a:t>
            </a:r>
            <a:r>
              <a:rPr lang="hu-HU" baseline="0" dirty="0" err="1"/>
              <a:t>this</a:t>
            </a:r>
            <a:r>
              <a:rPr lang="hu-HU" baseline="0" dirty="0"/>
              <a:t> session </a:t>
            </a:r>
            <a:r>
              <a:rPr lang="hu-HU" baseline="0" dirty="0" err="1"/>
              <a:t>we</a:t>
            </a:r>
            <a:r>
              <a:rPr lang="hu-HU" baseline="0" dirty="0"/>
              <a:t> </a:t>
            </a:r>
            <a:r>
              <a:rPr lang="hu-HU" baseline="0" dirty="0" err="1"/>
              <a:t>will</a:t>
            </a:r>
            <a:r>
              <a:rPr lang="hu-HU" baseline="0" dirty="0"/>
              <a:t> </a:t>
            </a:r>
            <a:r>
              <a:rPr lang="hu-HU" baseline="0" dirty="0" err="1"/>
              <a:t>have</a:t>
            </a:r>
            <a:r>
              <a:rPr lang="hu-HU" baseline="0" dirty="0"/>
              <a:t> </a:t>
            </a:r>
            <a:r>
              <a:rPr lang="hu-HU" baseline="0" dirty="0" err="1"/>
              <a:t>presentations</a:t>
            </a:r>
            <a:r>
              <a:rPr lang="hu-HU" baseline="0" dirty="0"/>
              <a:t> </a:t>
            </a:r>
            <a:r>
              <a:rPr lang="hu-HU" baseline="0" dirty="0" err="1"/>
              <a:t>about</a:t>
            </a:r>
            <a:r>
              <a:rPr lang="hu-HU" baseline="0" dirty="0"/>
              <a:t> </a:t>
            </a:r>
            <a:r>
              <a:rPr lang="hu-HU" baseline="0" dirty="0" err="1"/>
              <a:t>head</a:t>
            </a:r>
            <a:r>
              <a:rPr lang="hu-HU" baseline="0" dirty="0"/>
              <a:t> and </a:t>
            </a:r>
            <a:r>
              <a:rPr lang="hu-HU" baseline="0" dirty="0" err="1"/>
              <a:t>chest</a:t>
            </a:r>
            <a:r>
              <a:rPr lang="hu-HU" baseline="0" dirty="0"/>
              <a:t>  </a:t>
            </a:r>
            <a:r>
              <a:rPr lang="hu-HU" baseline="0" dirty="0" err="1"/>
              <a:t>injuries</a:t>
            </a:r>
            <a:r>
              <a:rPr lang="hu-HU" baseline="0" dirty="0"/>
              <a:t>, and </a:t>
            </a:r>
            <a:r>
              <a:rPr lang="hu-HU" baseline="0" dirty="0" err="1"/>
              <a:t>yesterday</a:t>
            </a:r>
            <a:r>
              <a:rPr lang="hu-HU" baseline="0" dirty="0"/>
              <a:t> </a:t>
            </a:r>
            <a:r>
              <a:rPr lang="hu-HU" baseline="0" dirty="0" err="1"/>
              <a:t>we</a:t>
            </a:r>
            <a:r>
              <a:rPr lang="hu-HU" baseline="0" dirty="0"/>
              <a:t> had a </a:t>
            </a:r>
            <a:r>
              <a:rPr lang="hu-HU" baseline="0" dirty="0" err="1"/>
              <a:t>whole</a:t>
            </a:r>
            <a:r>
              <a:rPr lang="hu-HU" baseline="0" dirty="0"/>
              <a:t> </a:t>
            </a:r>
            <a:r>
              <a:rPr lang="hu-HU" baseline="0" dirty="0" err="1"/>
              <a:t>section</a:t>
            </a:r>
            <a:r>
              <a:rPr lang="hu-HU" baseline="0" dirty="0"/>
              <a:t> </a:t>
            </a:r>
            <a:r>
              <a:rPr lang="hu-HU" baseline="0" dirty="0" err="1"/>
              <a:t>about</a:t>
            </a:r>
            <a:r>
              <a:rPr lang="hu-HU" baseline="0" dirty="0"/>
              <a:t> </a:t>
            </a:r>
            <a:r>
              <a:rPr lang="hu-HU" baseline="0" dirty="0" err="1"/>
              <a:t>the</a:t>
            </a:r>
            <a:r>
              <a:rPr lang="hu-HU" baseline="0" dirty="0"/>
              <a:t> </a:t>
            </a:r>
            <a:r>
              <a:rPr lang="hu-HU" baseline="0" dirty="0" err="1"/>
              <a:t>septic</a:t>
            </a:r>
            <a:r>
              <a:rPr lang="hu-HU" baseline="0" dirty="0"/>
              <a:t> </a:t>
            </a:r>
            <a:r>
              <a:rPr lang="hu-HU" baseline="0" dirty="0" err="1"/>
              <a:t>patients</a:t>
            </a:r>
            <a:r>
              <a:rPr lang="hu-HU" baseline="0" dirty="0"/>
              <a:t> </a:t>
            </a:r>
            <a:r>
              <a:rPr lang="hu-HU" baseline="0" dirty="0" err="1"/>
              <a:t>therefore</a:t>
            </a:r>
            <a:r>
              <a:rPr lang="hu-HU" baseline="0" dirty="0"/>
              <a:t> </a:t>
            </a:r>
            <a:r>
              <a:rPr lang="hu-HU" baseline="0" dirty="0" err="1"/>
              <a:t>in</a:t>
            </a:r>
            <a:r>
              <a:rPr lang="hu-HU" baseline="0" dirty="0"/>
              <a:t> </a:t>
            </a:r>
            <a:r>
              <a:rPr lang="hu-HU" baseline="0" dirty="0" err="1"/>
              <a:t>this</a:t>
            </a:r>
            <a:r>
              <a:rPr lang="hu-HU" baseline="0" dirty="0"/>
              <a:t> </a:t>
            </a:r>
            <a:r>
              <a:rPr lang="hu-HU" baseline="0" dirty="0" err="1"/>
              <a:t>lecture</a:t>
            </a:r>
            <a:r>
              <a:rPr lang="hu-HU" baseline="0" dirty="0"/>
              <a:t> I </a:t>
            </a:r>
            <a:r>
              <a:rPr lang="hu-HU" baseline="0" dirty="0" err="1"/>
              <a:t>will</a:t>
            </a:r>
            <a:r>
              <a:rPr lang="hu-HU" baseline="0" dirty="0"/>
              <a:t> </a:t>
            </a:r>
            <a:r>
              <a:rPr lang="hu-HU" baseline="0" dirty="0" err="1"/>
              <a:t>talk</a:t>
            </a:r>
            <a:r>
              <a:rPr lang="hu-HU" baseline="0" dirty="0"/>
              <a:t> </a:t>
            </a:r>
            <a:r>
              <a:rPr lang="hu-HU" baseline="0" dirty="0" err="1"/>
              <a:t>mainly</a:t>
            </a:r>
            <a:r>
              <a:rPr lang="hu-HU" baseline="0" dirty="0"/>
              <a:t> </a:t>
            </a:r>
            <a:r>
              <a:rPr lang="hu-HU" baseline="0" dirty="0" err="1"/>
              <a:t>about</a:t>
            </a:r>
            <a:r>
              <a:rPr lang="hu-HU" baseline="0" dirty="0"/>
              <a:t> </a:t>
            </a:r>
            <a:r>
              <a:rPr lang="hu-HU" baseline="0" dirty="0" err="1"/>
              <a:t>the</a:t>
            </a:r>
            <a:r>
              <a:rPr lang="hu-HU" baseline="0" dirty="0"/>
              <a:t> </a:t>
            </a:r>
            <a:r>
              <a:rPr lang="hu-HU" baseline="0" dirty="0" err="1"/>
              <a:t>bleeding</a:t>
            </a:r>
            <a:r>
              <a:rPr lang="hu-HU" baseline="0" dirty="0"/>
              <a:t> management.</a:t>
            </a:r>
            <a:endParaRPr lang="hu-HU" dirty="0"/>
          </a:p>
        </p:txBody>
      </p:sp>
      <p:sp>
        <p:nvSpPr>
          <p:cNvPr id="4" name="Dia számának helye 3"/>
          <p:cNvSpPr>
            <a:spLocks noGrp="1"/>
          </p:cNvSpPr>
          <p:nvPr>
            <p:ph type="sldNum" sz="quarter" idx="10"/>
          </p:nvPr>
        </p:nvSpPr>
        <p:spPr/>
        <p:txBody>
          <a:bodyPr/>
          <a:lstStyle/>
          <a:p>
            <a:fld id="{544B0B5C-01F5-41D4-A588-8D1258351975}" type="slidenum">
              <a:rPr lang="hu-HU" smtClean="0">
                <a:solidFill>
                  <a:prstClr val="black"/>
                </a:solidFill>
              </a:rPr>
              <a:pPr/>
              <a:t>79</a:t>
            </a:fld>
            <a:endParaRPr lang="hu-HU">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pPr defTabSz="903519" eaLnBrk="1" fontAlgn="auto" hangingPunct="1">
              <a:spcBef>
                <a:spcPts val="0"/>
              </a:spcBef>
              <a:spcAft>
                <a:spcPts val="0"/>
              </a:spcAft>
              <a:defRPr/>
            </a:pPr>
            <a:r>
              <a:rPr lang="hu-HU" dirty="0" err="1"/>
              <a:t>According</a:t>
            </a:r>
            <a:r>
              <a:rPr lang="hu-HU" dirty="0"/>
              <a:t> </a:t>
            </a:r>
            <a:r>
              <a:rPr lang="hu-HU" dirty="0" err="1"/>
              <a:t>to</a:t>
            </a:r>
            <a:r>
              <a:rPr lang="hu-HU" dirty="0"/>
              <a:t> </a:t>
            </a:r>
            <a:r>
              <a:rPr lang="hu-HU" dirty="0" err="1"/>
              <a:t>the</a:t>
            </a:r>
            <a:r>
              <a:rPr lang="hu-HU" dirty="0"/>
              <a:t> e</a:t>
            </a:r>
            <a:r>
              <a:rPr lang="en-US" dirty="0" err="1"/>
              <a:t>uropean</a:t>
            </a:r>
            <a:r>
              <a:rPr lang="en-US" dirty="0"/>
              <a:t> trauma registries, true </a:t>
            </a:r>
            <a:r>
              <a:rPr lang="en-US" dirty="0" err="1"/>
              <a:t>polytrauma</a:t>
            </a:r>
            <a:r>
              <a:rPr lang="en-US" dirty="0"/>
              <a:t> using AIS criteria occurs in only 10% of </a:t>
            </a:r>
            <a:r>
              <a:rPr lang="hu-HU" dirty="0" err="1"/>
              <a:t>all</a:t>
            </a:r>
            <a:r>
              <a:rPr lang="hu-HU" dirty="0"/>
              <a:t> trauma </a:t>
            </a:r>
            <a:r>
              <a:rPr lang="en-US" dirty="0"/>
              <a:t>cases, but</a:t>
            </a:r>
            <a:r>
              <a:rPr lang="hu-HU" baseline="0" dirty="0"/>
              <a:t> </a:t>
            </a:r>
            <a:r>
              <a:rPr lang="en-US" dirty="0"/>
              <a:t>causes up to half of all deaths in </a:t>
            </a:r>
            <a:r>
              <a:rPr lang="hu-HU" dirty="0"/>
              <a:t>trauma </a:t>
            </a:r>
            <a:r>
              <a:rPr lang="en-US" dirty="0"/>
              <a:t>patients reaching hospital alive,</a:t>
            </a:r>
            <a:r>
              <a:rPr lang="hu-HU" dirty="0"/>
              <a:t> and</a:t>
            </a:r>
            <a:r>
              <a:rPr lang="hu-HU" baseline="0" dirty="0"/>
              <a:t> </a:t>
            </a:r>
            <a:r>
              <a:rPr lang="hu-HU" baseline="0" dirty="0" err="1"/>
              <a:t>moreover</a:t>
            </a:r>
            <a:r>
              <a:rPr lang="hu-HU" baseline="0" dirty="0"/>
              <a:t> trauma is </a:t>
            </a:r>
            <a:r>
              <a:rPr lang="hu-HU" baseline="0" dirty="0" err="1"/>
              <a:t>the</a:t>
            </a:r>
            <a:r>
              <a:rPr lang="hu-HU" baseline="0" dirty="0"/>
              <a:t> </a:t>
            </a:r>
            <a:r>
              <a:rPr lang="hu-HU" baseline="0" dirty="0" err="1"/>
              <a:t>leading</a:t>
            </a:r>
            <a:r>
              <a:rPr lang="hu-HU" baseline="0" dirty="0"/>
              <a:t> </a:t>
            </a:r>
            <a:r>
              <a:rPr lang="hu-HU" baseline="0" dirty="0" err="1"/>
              <a:t>cause</a:t>
            </a:r>
            <a:r>
              <a:rPr lang="hu-HU" baseline="0" dirty="0"/>
              <a:t> of </a:t>
            </a:r>
            <a:r>
              <a:rPr lang="hu-HU" baseline="0" dirty="0" err="1"/>
              <a:t>death</a:t>
            </a:r>
            <a:r>
              <a:rPr lang="hu-HU" baseline="0" dirty="0"/>
              <a:t> </a:t>
            </a:r>
            <a:r>
              <a:rPr lang="en-US" dirty="0"/>
              <a:t> mainly in male children and </a:t>
            </a:r>
            <a:r>
              <a:rPr lang="hu-HU" dirty="0" err="1"/>
              <a:t>young</a:t>
            </a:r>
            <a:r>
              <a:rPr lang="hu-HU" dirty="0"/>
              <a:t> </a:t>
            </a:r>
            <a:r>
              <a:rPr lang="en-US" dirty="0"/>
              <a:t>adults</a:t>
            </a:r>
            <a:r>
              <a:rPr lang="hu-HU" dirty="0"/>
              <a:t>.</a:t>
            </a:r>
          </a:p>
          <a:p>
            <a:pPr defTabSz="903519" eaLnBrk="1" fontAlgn="auto" hangingPunct="1">
              <a:spcBef>
                <a:spcPts val="0"/>
              </a:spcBef>
              <a:spcAft>
                <a:spcPts val="0"/>
              </a:spcAft>
              <a:defRPr/>
            </a:pPr>
            <a:r>
              <a:rPr lang="hu-HU" dirty="0" err="1"/>
              <a:t>In</a:t>
            </a:r>
            <a:r>
              <a:rPr lang="hu-HU" dirty="0"/>
              <a:t> </a:t>
            </a:r>
            <a:r>
              <a:rPr lang="hu-HU" dirty="0" err="1"/>
              <a:t>the</a:t>
            </a:r>
            <a:r>
              <a:rPr lang="hu-HU" dirty="0"/>
              <a:t> civil </a:t>
            </a:r>
            <a:r>
              <a:rPr lang="hu-HU" dirty="0" err="1"/>
              <a:t>society</a:t>
            </a:r>
            <a:r>
              <a:rPr lang="hu-HU" dirty="0"/>
              <a:t> r</a:t>
            </a:r>
            <a:r>
              <a:rPr lang="en-US" dirty="0" err="1"/>
              <a:t>oad</a:t>
            </a:r>
            <a:r>
              <a:rPr lang="en-US" dirty="0"/>
              <a:t> traffic collision</a:t>
            </a:r>
            <a:r>
              <a:rPr lang="hu-HU" dirty="0"/>
              <a:t> and</a:t>
            </a:r>
            <a:r>
              <a:rPr lang="hu-HU" baseline="0" dirty="0"/>
              <a:t> </a:t>
            </a:r>
            <a:r>
              <a:rPr lang="hu-HU" baseline="0" dirty="0" err="1"/>
              <a:t>so</a:t>
            </a:r>
            <a:r>
              <a:rPr lang="hu-HU" baseline="0" dirty="0"/>
              <a:t> </a:t>
            </a:r>
            <a:r>
              <a:rPr lang="hu-HU" baseline="0" dirty="0" err="1"/>
              <a:t>the</a:t>
            </a:r>
            <a:r>
              <a:rPr lang="hu-HU" baseline="0" dirty="0"/>
              <a:t> </a:t>
            </a:r>
            <a:r>
              <a:rPr lang="hu-HU" baseline="0" dirty="0" err="1"/>
              <a:t>blunt</a:t>
            </a:r>
            <a:r>
              <a:rPr lang="hu-HU" baseline="0" dirty="0"/>
              <a:t> trauma is </a:t>
            </a:r>
            <a:r>
              <a:rPr lang="en-US" dirty="0"/>
              <a:t>the predominant cause. The extremities and the pelvis are the most frequently injured body areas</a:t>
            </a:r>
            <a:r>
              <a:rPr lang="hu-HU" baseline="0" dirty="0"/>
              <a:t> and </a:t>
            </a:r>
            <a:r>
              <a:rPr lang="en-US" dirty="0"/>
              <a:t>most </a:t>
            </a:r>
            <a:r>
              <a:rPr lang="en-US" dirty="0" err="1"/>
              <a:t>polytrauma</a:t>
            </a:r>
            <a:r>
              <a:rPr lang="en-US" dirty="0"/>
              <a:t> deaths occur in the context of head and thoracic trauma. </a:t>
            </a:r>
            <a:endParaRPr lang="hu-HU" dirty="0"/>
          </a:p>
          <a:p>
            <a:pPr defTabSz="903519" eaLnBrk="1" fontAlgn="auto" hangingPunct="1">
              <a:spcBef>
                <a:spcPts val="0"/>
              </a:spcBef>
              <a:spcAft>
                <a:spcPts val="0"/>
              </a:spcAft>
              <a:defRPr/>
            </a:pPr>
            <a:r>
              <a:rPr lang="hu-HU" noProof="0" dirty="0" err="1"/>
              <a:t>It</a:t>
            </a:r>
            <a:r>
              <a:rPr lang="hu-HU" baseline="0" noProof="0" dirty="0"/>
              <a:t> is</a:t>
            </a:r>
            <a:r>
              <a:rPr lang="hu-HU" dirty="0"/>
              <a:t> </a:t>
            </a:r>
            <a:r>
              <a:rPr lang="hu-HU" dirty="0" err="1"/>
              <a:t>well</a:t>
            </a:r>
            <a:r>
              <a:rPr lang="hu-HU" dirty="0"/>
              <a:t> </a:t>
            </a:r>
            <a:r>
              <a:rPr lang="hu-HU" dirty="0" err="1"/>
              <a:t>known</a:t>
            </a:r>
            <a:r>
              <a:rPr lang="hu-HU" baseline="0" dirty="0"/>
              <a:t> </a:t>
            </a:r>
            <a:r>
              <a:rPr lang="hu-HU" baseline="0" dirty="0" err="1"/>
              <a:t>that</a:t>
            </a:r>
            <a:r>
              <a:rPr lang="hu-HU" baseline="0" dirty="0"/>
              <a:t> </a:t>
            </a:r>
            <a:r>
              <a:rPr lang="hu-HU" baseline="0" dirty="0" err="1"/>
              <a:t>there</a:t>
            </a:r>
            <a:r>
              <a:rPr lang="hu-HU" baseline="0" dirty="0"/>
              <a:t> is a </a:t>
            </a:r>
            <a:r>
              <a:rPr lang="hu-HU" baseline="0" dirty="0" err="1"/>
              <a:t>trimodal</a:t>
            </a:r>
            <a:r>
              <a:rPr lang="hu-HU" baseline="0" dirty="0"/>
              <a:t> </a:t>
            </a:r>
            <a:r>
              <a:rPr lang="hu-HU" baseline="0" dirty="0" err="1"/>
              <a:t>distribution</a:t>
            </a:r>
            <a:r>
              <a:rPr lang="hu-HU" baseline="0" dirty="0"/>
              <a:t> of </a:t>
            </a:r>
            <a:r>
              <a:rPr lang="hu-HU" baseline="0" dirty="0" err="1"/>
              <a:t>mortality</a:t>
            </a:r>
            <a:r>
              <a:rPr lang="hu-HU" baseline="0" dirty="0"/>
              <a:t> </a:t>
            </a:r>
            <a:r>
              <a:rPr lang="hu-HU" baseline="0" dirty="0" err="1"/>
              <a:t>in</a:t>
            </a:r>
            <a:r>
              <a:rPr lang="hu-HU" baseline="0" dirty="0"/>
              <a:t> </a:t>
            </a:r>
            <a:r>
              <a:rPr lang="hu-HU" baseline="0" dirty="0" err="1"/>
              <a:t>severly</a:t>
            </a:r>
            <a:r>
              <a:rPr lang="hu-HU" baseline="0" dirty="0"/>
              <a:t> </a:t>
            </a:r>
            <a:r>
              <a:rPr lang="hu-HU" baseline="0" dirty="0" err="1"/>
              <a:t>injured</a:t>
            </a:r>
            <a:r>
              <a:rPr lang="hu-HU" baseline="0" dirty="0"/>
              <a:t> </a:t>
            </a:r>
            <a:r>
              <a:rPr lang="hu-HU" baseline="0" dirty="0" err="1"/>
              <a:t>patients</a:t>
            </a:r>
            <a:r>
              <a:rPr lang="hu-HU" baseline="0" dirty="0"/>
              <a:t> – </a:t>
            </a:r>
            <a:r>
              <a:rPr lang="hu-HU" baseline="0" dirty="0" err="1"/>
              <a:t>At</a:t>
            </a:r>
            <a:r>
              <a:rPr lang="hu-HU" baseline="0" dirty="0"/>
              <a:t> </a:t>
            </a:r>
            <a:r>
              <a:rPr lang="hu-HU" baseline="0" dirty="0" err="1"/>
              <a:t>the</a:t>
            </a:r>
            <a:r>
              <a:rPr lang="hu-HU" baseline="0" dirty="0"/>
              <a:t> </a:t>
            </a:r>
            <a:r>
              <a:rPr lang="hu-HU" baseline="0" dirty="0" err="1"/>
              <a:t>scene</a:t>
            </a:r>
            <a:r>
              <a:rPr lang="hu-HU" baseline="0" dirty="0"/>
              <a:t> </a:t>
            </a:r>
            <a:r>
              <a:rPr lang="hu-HU" baseline="0" dirty="0" err="1"/>
              <a:t>of</a:t>
            </a:r>
            <a:r>
              <a:rPr lang="hu-HU" baseline="0" dirty="0"/>
              <a:t> </a:t>
            </a:r>
            <a:r>
              <a:rPr lang="hu-HU" baseline="0" dirty="0" err="1"/>
              <a:t>injury</a:t>
            </a:r>
            <a:r>
              <a:rPr lang="hu-HU" baseline="0" dirty="0"/>
              <a:t> </a:t>
            </a:r>
            <a:r>
              <a:rPr lang="hu-HU" baseline="0" dirty="0" err="1"/>
              <a:t>lacerations</a:t>
            </a:r>
            <a:r>
              <a:rPr lang="hu-HU" baseline="0" dirty="0"/>
              <a:t> of </a:t>
            </a:r>
            <a:r>
              <a:rPr lang="hu-HU" baseline="0" dirty="0" err="1"/>
              <a:t>vital</a:t>
            </a:r>
            <a:r>
              <a:rPr lang="hu-HU" baseline="0" dirty="0"/>
              <a:t> </a:t>
            </a:r>
            <a:r>
              <a:rPr lang="hu-HU" baseline="0" dirty="0" err="1"/>
              <a:t>organs</a:t>
            </a:r>
            <a:r>
              <a:rPr lang="hu-HU" baseline="0" dirty="0"/>
              <a:t> lead </a:t>
            </a:r>
            <a:r>
              <a:rPr lang="hu-HU" baseline="0" dirty="0" err="1"/>
              <a:t>to</a:t>
            </a:r>
            <a:r>
              <a:rPr lang="hu-HU" baseline="0" dirty="0"/>
              <a:t> </a:t>
            </a:r>
            <a:r>
              <a:rPr lang="hu-HU" baseline="0" dirty="0" err="1"/>
              <a:t>immidiate</a:t>
            </a:r>
            <a:r>
              <a:rPr lang="hu-HU" baseline="0" dirty="0"/>
              <a:t> </a:t>
            </a:r>
            <a:r>
              <a:rPr lang="hu-HU" baseline="0" dirty="0" err="1"/>
              <a:t>death</a:t>
            </a:r>
            <a:r>
              <a:rPr lang="hu-HU" baseline="0" dirty="0"/>
              <a:t>. </a:t>
            </a:r>
            <a:r>
              <a:rPr lang="hu-HU" baseline="0" dirty="0" err="1"/>
              <a:t>In</a:t>
            </a:r>
            <a:r>
              <a:rPr lang="hu-HU" baseline="0" dirty="0"/>
              <a:t> </a:t>
            </a:r>
            <a:r>
              <a:rPr lang="hu-HU" baseline="0" dirty="0" err="1"/>
              <a:t>patients</a:t>
            </a:r>
            <a:r>
              <a:rPr lang="hu-HU" baseline="0" dirty="0"/>
              <a:t> </a:t>
            </a:r>
            <a:r>
              <a:rPr lang="hu-HU" baseline="0" dirty="0" err="1"/>
              <a:t>reaching</a:t>
            </a:r>
            <a:r>
              <a:rPr lang="hu-HU" baseline="0" dirty="0"/>
              <a:t> </a:t>
            </a:r>
            <a:r>
              <a:rPr lang="hu-HU" baseline="0" dirty="0" err="1"/>
              <a:t>the</a:t>
            </a:r>
            <a:r>
              <a:rPr lang="hu-HU" baseline="0" dirty="0"/>
              <a:t> </a:t>
            </a:r>
            <a:r>
              <a:rPr lang="hu-HU" baseline="0" dirty="0" err="1"/>
              <a:t>hospital</a:t>
            </a:r>
            <a:r>
              <a:rPr lang="hu-HU" baseline="0" dirty="0"/>
              <a:t> </a:t>
            </a:r>
            <a:r>
              <a:rPr lang="hu-HU" baseline="0" dirty="0" err="1"/>
              <a:t>head</a:t>
            </a:r>
            <a:r>
              <a:rPr lang="hu-HU" baseline="0" dirty="0"/>
              <a:t> and </a:t>
            </a:r>
            <a:r>
              <a:rPr lang="hu-HU" baseline="0" dirty="0" err="1"/>
              <a:t>thoracic</a:t>
            </a:r>
            <a:r>
              <a:rPr lang="hu-HU" baseline="0" dirty="0"/>
              <a:t> </a:t>
            </a:r>
            <a:r>
              <a:rPr lang="hu-HU" baseline="0" dirty="0" err="1"/>
              <a:t>injuries</a:t>
            </a:r>
            <a:r>
              <a:rPr lang="hu-HU" baseline="0" dirty="0"/>
              <a:t> and </a:t>
            </a:r>
            <a:r>
              <a:rPr lang="hu-HU" baseline="0" dirty="0" err="1"/>
              <a:t>mostly</a:t>
            </a:r>
            <a:r>
              <a:rPr lang="hu-HU" baseline="0" dirty="0"/>
              <a:t> </a:t>
            </a:r>
            <a:r>
              <a:rPr lang="hu-HU" baseline="0" dirty="0" err="1"/>
              <a:t>bleeding</a:t>
            </a:r>
            <a:r>
              <a:rPr lang="hu-HU" baseline="0" dirty="0"/>
              <a:t> </a:t>
            </a:r>
            <a:r>
              <a:rPr lang="hu-HU" baseline="0" dirty="0" err="1"/>
              <a:t>are</a:t>
            </a:r>
            <a:r>
              <a:rPr lang="hu-HU" baseline="0" dirty="0"/>
              <a:t> </a:t>
            </a:r>
            <a:r>
              <a:rPr lang="hu-HU" baseline="0" dirty="0" err="1"/>
              <a:t>the</a:t>
            </a:r>
            <a:r>
              <a:rPr lang="hu-HU" baseline="0" dirty="0"/>
              <a:t> main </a:t>
            </a:r>
            <a:r>
              <a:rPr lang="hu-HU" baseline="0" dirty="0" err="1"/>
              <a:t>causes</a:t>
            </a:r>
            <a:r>
              <a:rPr lang="hu-HU" baseline="0" dirty="0"/>
              <a:t> of </a:t>
            </a:r>
            <a:r>
              <a:rPr lang="hu-HU" baseline="0" dirty="0" err="1"/>
              <a:t>death</a:t>
            </a:r>
            <a:r>
              <a:rPr lang="hu-HU" baseline="0" dirty="0"/>
              <a:t> </a:t>
            </a:r>
            <a:r>
              <a:rPr lang="hu-HU" baseline="0" dirty="0" err="1"/>
              <a:t>while</a:t>
            </a:r>
            <a:r>
              <a:rPr lang="hu-HU" baseline="0" dirty="0"/>
              <a:t> a </a:t>
            </a:r>
            <a:r>
              <a:rPr lang="hu-HU" baseline="0" dirty="0" err="1"/>
              <a:t>few</a:t>
            </a:r>
            <a:r>
              <a:rPr lang="hu-HU" baseline="0" dirty="0"/>
              <a:t> </a:t>
            </a:r>
            <a:r>
              <a:rPr lang="hu-HU" baseline="0" dirty="0" err="1"/>
              <a:t>weeks</a:t>
            </a:r>
            <a:r>
              <a:rPr lang="hu-HU" baseline="0" dirty="0"/>
              <a:t> </a:t>
            </a:r>
            <a:r>
              <a:rPr lang="hu-HU" baseline="0" dirty="0" err="1"/>
              <a:t>later</a:t>
            </a:r>
            <a:r>
              <a:rPr lang="hu-HU" baseline="0" dirty="0"/>
              <a:t> </a:t>
            </a:r>
            <a:r>
              <a:rPr lang="hu-HU" baseline="0" dirty="0" err="1"/>
              <a:t>sepsis</a:t>
            </a:r>
            <a:r>
              <a:rPr lang="hu-HU" baseline="0" dirty="0"/>
              <a:t> </a:t>
            </a:r>
            <a:r>
              <a:rPr lang="hu-HU" baseline="0" dirty="0" err="1"/>
              <a:t>caused</a:t>
            </a:r>
            <a:r>
              <a:rPr lang="hu-HU" baseline="0" dirty="0"/>
              <a:t> </a:t>
            </a:r>
            <a:r>
              <a:rPr lang="hu-HU" baseline="0" dirty="0" err="1"/>
              <a:t>multiorgan</a:t>
            </a:r>
            <a:r>
              <a:rPr lang="hu-HU" baseline="0" dirty="0"/>
              <a:t> </a:t>
            </a:r>
            <a:r>
              <a:rPr lang="hu-HU" baseline="0" dirty="0" err="1"/>
              <a:t>dyfunction</a:t>
            </a:r>
            <a:r>
              <a:rPr lang="hu-HU" baseline="0" dirty="0"/>
              <a:t> </a:t>
            </a:r>
            <a:r>
              <a:rPr lang="hu-HU" baseline="0" dirty="0" err="1"/>
              <a:t>become</a:t>
            </a:r>
            <a:r>
              <a:rPr lang="hu-HU" baseline="0" dirty="0"/>
              <a:t> </a:t>
            </a:r>
            <a:r>
              <a:rPr lang="hu-HU" baseline="0" dirty="0" err="1"/>
              <a:t>the</a:t>
            </a:r>
            <a:r>
              <a:rPr lang="hu-HU" baseline="0" dirty="0"/>
              <a:t> </a:t>
            </a:r>
            <a:r>
              <a:rPr lang="hu-HU" baseline="0" dirty="0" err="1"/>
              <a:t>predominant</a:t>
            </a:r>
            <a:r>
              <a:rPr lang="hu-HU" baseline="0" dirty="0"/>
              <a:t> </a:t>
            </a:r>
            <a:r>
              <a:rPr lang="hu-HU" baseline="0" dirty="0" err="1"/>
              <a:t>cause</a:t>
            </a:r>
            <a:r>
              <a:rPr lang="hu-HU" baseline="0" dirty="0"/>
              <a:t>.  </a:t>
            </a:r>
          </a:p>
          <a:p>
            <a:pPr defTabSz="903519" eaLnBrk="1" fontAlgn="auto" hangingPunct="1">
              <a:spcBef>
                <a:spcPts val="0"/>
              </a:spcBef>
              <a:spcAft>
                <a:spcPts val="0"/>
              </a:spcAft>
              <a:defRPr/>
            </a:pPr>
            <a:r>
              <a:rPr lang="hu-HU" baseline="0" dirty="0" err="1"/>
              <a:t>In</a:t>
            </a:r>
            <a:r>
              <a:rPr lang="hu-HU" baseline="0" dirty="0"/>
              <a:t> </a:t>
            </a:r>
            <a:r>
              <a:rPr lang="hu-HU" baseline="0" dirty="0" err="1"/>
              <a:t>this</a:t>
            </a:r>
            <a:r>
              <a:rPr lang="hu-HU" baseline="0" dirty="0"/>
              <a:t> session </a:t>
            </a:r>
            <a:r>
              <a:rPr lang="hu-HU" baseline="0" dirty="0" err="1"/>
              <a:t>we</a:t>
            </a:r>
            <a:r>
              <a:rPr lang="hu-HU" baseline="0" dirty="0"/>
              <a:t> </a:t>
            </a:r>
            <a:r>
              <a:rPr lang="hu-HU" baseline="0" dirty="0" err="1"/>
              <a:t>will</a:t>
            </a:r>
            <a:r>
              <a:rPr lang="hu-HU" baseline="0" dirty="0"/>
              <a:t> </a:t>
            </a:r>
            <a:r>
              <a:rPr lang="hu-HU" baseline="0" dirty="0" err="1"/>
              <a:t>have</a:t>
            </a:r>
            <a:r>
              <a:rPr lang="hu-HU" baseline="0" dirty="0"/>
              <a:t> </a:t>
            </a:r>
            <a:r>
              <a:rPr lang="hu-HU" baseline="0" dirty="0" err="1"/>
              <a:t>presentations</a:t>
            </a:r>
            <a:r>
              <a:rPr lang="hu-HU" baseline="0" dirty="0"/>
              <a:t> </a:t>
            </a:r>
            <a:r>
              <a:rPr lang="hu-HU" baseline="0" dirty="0" err="1"/>
              <a:t>about</a:t>
            </a:r>
            <a:r>
              <a:rPr lang="hu-HU" baseline="0" dirty="0"/>
              <a:t> </a:t>
            </a:r>
            <a:r>
              <a:rPr lang="hu-HU" baseline="0" dirty="0" err="1"/>
              <a:t>head</a:t>
            </a:r>
            <a:r>
              <a:rPr lang="hu-HU" baseline="0" dirty="0"/>
              <a:t> and </a:t>
            </a:r>
            <a:r>
              <a:rPr lang="hu-HU" baseline="0" dirty="0" err="1"/>
              <a:t>chest</a:t>
            </a:r>
            <a:r>
              <a:rPr lang="hu-HU" baseline="0" dirty="0"/>
              <a:t>  </a:t>
            </a:r>
            <a:r>
              <a:rPr lang="hu-HU" baseline="0" dirty="0" err="1"/>
              <a:t>injuries</a:t>
            </a:r>
            <a:r>
              <a:rPr lang="hu-HU" baseline="0" dirty="0"/>
              <a:t>, and </a:t>
            </a:r>
            <a:r>
              <a:rPr lang="hu-HU" baseline="0" dirty="0" err="1"/>
              <a:t>yesterday</a:t>
            </a:r>
            <a:r>
              <a:rPr lang="hu-HU" baseline="0" dirty="0"/>
              <a:t> </a:t>
            </a:r>
            <a:r>
              <a:rPr lang="hu-HU" baseline="0" dirty="0" err="1"/>
              <a:t>we</a:t>
            </a:r>
            <a:r>
              <a:rPr lang="hu-HU" baseline="0" dirty="0"/>
              <a:t> had a </a:t>
            </a:r>
            <a:r>
              <a:rPr lang="hu-HU" baseline="0" dirty="0" err="1"/>
              <a:t>whole</a:t>
            </a:r>
            <a:r>
              <a:rPr lang="hu-HU" baseline="0" dirty="0"/>
              <a:t> </a:t>
            </a:r>
            <a:r>
              <a:rPr lang="hu-HU" baseline="0" dirty="0" err="1"/>
              <a:t>section</a:t>
            </a:r>
            <a:r>
              <a:rPr lang="hu-HU" baseline="0" dirty="0"/>
              <a:t> </a:t>
            </a:r>
            <a:r>
              <a:rPr lang="hu-HU" baseline="0" dirty="0" err="1"/>
              <a:t>about</a:t>
            </a:r>
            <a:r>
              <a:rPr lang="hu-HU" baseline="0" dirty="0"/>
              <a:t> </a:t>
            </a:r>
            <a:r>
              <a:rPr lang="hu-HU" baseline="0" dirty="0" err="1"/>
              <a:t>the</a:t>
            </a:r>
            <a:r>
              <a:rPr lang="hu-HU" baseline="0" dirty="0"/>
              <a:t> </a:t>
            </a:r>
            <a:r>
              <a:rPr lang="hu-HU" baseline="0" dirty="0" err="1"/>
              <a:t>septic</a:t>
            </a:r>
            <a:r>
              <a:rPr lang="hu-HU" baseline="0" dirty="0"/>
              <a:t> </a:t>
            </a:r>
            <a:r>
              <a:rPr lang="hu-HU" baseline="0" dirty="0" err="1"/>
              <a:t>patients</a:t>
            </a:r>
            <a:r>
              <a:rPr lang="hu-HU" baseline="0" dirty="0"/>
              <a:t> </a:t>
            </a:r>
            <a:r>
              <a:rPr lang="hu-HU" baseline="0" dirty="0" err="1"/>
              <a:t>therefore</a:t>
            </a:r>
            <a:r>
              <a:rPr lang="hu-HU" baseline="0" dirty="0"/>
              <a:t> </a:t>
            </a:r>
            <a:r>
              <a:rPr lang="hu-HU" baseline="0" dirty="0" err="1"/>
              <a:t>in</a:t>
            </a:r>
            <a:r>
              <a:rPr lang="hu-HU" baseline="0" dirty="0"/>
              <a:t> </a:t>
            </a:r>
            <a:r>
              <a:rPr lang="hu-HU" baseline="0" dirty="0" err="1"/>
              <a:t>this</a:t>
            </a:r>
            <a:r>
              <a:rPr lang="hu-HU" baseline="0" dirty="0"/>
              <a:t> </a:t>
            </a:r>
            <a:r>
              <a:rPr lang="hu-HU" baseline="0" dirty="0" err="1"/>
              <a:t>lecture</a:t>
            </a:r>
            <a:r>
              <a:rPr lang="hu-HU" baseline="0" dirty="0"/>
              <a:t> I </a:t>
            </a:r>
            <a:r>
              <a:rPr lang="hu-HU" baseline="0" dirty="0" err="1"/>
              <a:t>will</a:t>
            </a:r>
            <a:r>
              <a:rPr lang="hu-HU" baseline="0" dirty="0"/>
              <a:t> </a:t>
            </a:r>
            <a:r>
              <a:rPr lang="hu-HU" baseline="0" dirty="0" err="1"/>
              <a:t>talk</a:t>
            </a:r>
            <a:r>
              <a:rPr lang="hu-HU" baseline="0" dirty="0"/>
              <a:t> </a:t>
            </a:r>
            <a:r>
              <a:rPr lang="hu-HU" baseline="0" dirty="0" err="1"/>
              <a:t>mainly</a:t>
            </a:r>
            <a:r>
              <a:rPr lang="hu-HU" baseline="0" dirty="0"/>
              <a:t> </a:t>
            </a:r>
            <a:r>
              <a:rPr lang="hu-HU" baseline="0" dirty="0" err="1"/>
              <a:t>about</a:t>
            </a:r>
            <a:r>
              <a:rPr lang="hu-HU" baseline="0" dirty="0"/>
              <a:t> </a:t>
            </a:r>
            <a:r>
              <a:rPr lang="hu-HU" baseline="0" dirty="0" err="1"/>
              <a:t>the</a:t>
            </a:r>
            <a:r>
              <a:rPr lang="hu-HU" baseline="0" dirty="0"/>
              <a:t> </a:t>
            </a:r>
            <a:r>
              <a:rPr lang="hu-HU" baseline="0" dirty="0" err="1"/>
              <a:t>bleeding</a:t>
            </a:r>
            <a:r>
              <a:rPr lang="hu-HU" baseline="0" dirty="0"/>
              <a:t> management.</a:t>
            </a:r>
            <a:endParaRPr lang="hu-HU" dirty="0"/>
          </a:p>
        </p:txBody>
      </p:sp>
      <p:sp>
        <p:nvSpPr>
          <p:cNvPr id="4" name="Dia számának helye 3"/>
          <p:cNvSpPr>
            <a:spLocks noGrp="1"/>
          </p:cNvSpPr>
          <p:nvPr>
            <p:ph type="sldNum" sz="quarter" idx="10"/>
          </p:nvPr>
        </p:nvSpPr>
        <p:spPr/>
        <p:txBody>
          <a:bodyPr/>
          <a:lstStyle/>
          <a:p>
            <a:fld id="{544B0B5C-01F5-41D4-A588-8D1258351975}" type="slidenum">
              <a:rPr lang="hu-HU" smtClean="0">
                <a:solidFill>
                  <a:prstClr val="black"/>
                </a:solidFill>
              </a:rPr>
              <a:pPr/>
              <a:t>17</a:t>
            </a:fld>
            <a:endParaRPr lang="hu-HU">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6BB9E4C0-190D-4AE8-8987-149098AC89D0}" type="slidenum">
              <a:rPr lang="hu-HU" smtClean="0">
                <a:solidFill>
                  <a:prstClr val="black"/>
                </a:solidFill>
              </a:rPr>
              <a:pPr/>
              <a:t>25</a:t>
            </a:fld>
            <a:endParaRPr lang="hu-HU">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6BB9E4C0-190D-4AE8-8987-149098AC89D0}" type="slidenum">
              <a:rPr lang="hu-HU" smtClean="0">
                <a:solidFill>
                  <a:prstClr val="black"/>
                </a:solidFill>
              </a:rPr>
              <a:pPr/>
              <a:t>26</a:t>
            </a:fld>
            <a:endParaRPr lang="hu-HU">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6BB9E4C0-190D-4AE8-8987-149098AC89D0}" type="slidenum">
              <a:rPr lang="hu-HU" smtClean="0">
                <a:solidFill>
                  <a:prstClr val="black"/>
                </a:solidFill>
              </a:rPr>
              <a:pPr/>
              <a:t>28</a:t>
            </a:fld>
            <a:endParaRPr lang="hu-HU">
              <a:solidFill>
                <a:prstClr val="black"/>
              </a:solidFill>
            </a:endParaRPr>
          </a:p>
        </p:txBody>
      </p:sp>
    </p:spTree>
    <p:extLst>
      <p:ext uri="{BB962C8B-B14F-4D97-AF65-F5344CB8AC3E}">
        <p14:creationId xmlns:p14="http://schemas.microsoft.com/office/powerpoint/2010/main" val="2290294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6BB9E4C0-190D-4AE8-8987-149098AC89D0}" type="slidenum">
              <a:rPr lang="hu-HU" smtClean="0">
                <a:solidFill>
                  <a:prstClr val="black"/>
                </a:solidFill>
              </a:rPr>
              <a:pPr/>
              <a:t>29</a:t>
            </a:fld>
            <a:endParaRPr lang="hu-H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6BB9E4C0-190D-4AE8-8987-149098AC89D0}" type="slidenum">
              <a:rPr lang="hu-HU" smtClean="0">
                <a:solidFill>
                  <a:prstClr val="black"/>
                </a:solidFill>
              </a:rPr>
              <a:pPr/>
              <a:t>32</a:t>
            </a:fld>
            <a:endParaRPr lang="hu-HU">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pPr defTabSz="903519" eaLnBrk="1" fontAlgn="auto" hangingPunct="1">
              <a:spcBef>
                <a:spcPts val="0"/>
              </a:spcBef>
              <a:spcAft>
                <a:spcPts val="0"/>
              </a:spcAft>
              <a:defRPr/>
            </a:pPr>
            <a:r>
              <a:rPr lang="hu-HU" dirty="0" err="1"/>
              <a:t>According</a:t>
            </a:r>
            <a:r>
              <a:rPr lang="hu-HU" dirty="0"/>
              <a:t> </a:t>
            </a:r>
            <a:r>
              <a:rPr lang="hu-HU" dirty="0" err="1"/>
              <a:t>to</a:t>
            </a:r>
            <a:r>
              <a:rPr lang="hu-HU" dirty="0"/>
              <a:t> </a:t>
            </a:r>
            <a:r>
              <a:rPr lang="hu-HU" dirty="0" err="1"/>
              <a:t>the</a:t>
            </a:r>
            <a:r>
              <a:rPr lang="hu-HU" dirty="0"/>
              <a:t> e</a:t>
            </a:r>
            <a:r>
              <a:rPr lang="en-US" dirty="0" err="1"/>
              <a:t>uropean</a:t>
            </a:r>
            <a:r>
              <a:rPr lang="en-US" dirty="0"/>
              <a:t> trauma registries, true </a:t>
            </a:r>
            <a:r>
              <a:rPr lang="en-US" dirty="0" err="1"/>
              <a:t>polytrauma</a:t>
            </a:r>
            <a:r>
              <a:rPr lang="en-US" dirty="0"/>
              <a:t> using AIS criteria occurs in only 10% of </a:t>
            </a:r>
            <a:r>
              <a:rPr lang="hu-HU" dirty="0" err="1"/>
              <a:t>all</a:t>
            </a:r>
            <a:r>
              <a:rPr lang="hu-HU" dirty="0"/>
              <a:t> trauma </a:t>
            </a:r>
            <a:r>
              <a:rPr lang="en-US" dirty="0"/>
              <a:t>cases, but</a:t>
            </a:r>
            <a:r>
              <a:rPr lang="hu-HU" baseline="0" dirty="0"/>
              <a:t> </a:t>
            </a:r>
            <a:r>
              <a:rPr lang="en-US" dirty="0"/>
              <a:t>causes up to half of all deaths in </a:t>
            </a:r>
            <a:r>
              <a:rPr lang="hu-HU" dirty="0"/>
              <a:t>trauma </a:t>
            </a:r>
            <a:r>
              <a:rPr lang="en-US" dirty="0"/>
              <a:t>patients reaching hospital alive,</a:t>
            </a:r>
            <a:r>
              <a:rPr lang="hu-HU" dirty="0"/>
              <a:t> and</a:t>
            </a:r>
            <a:r>
              <a:rPr lang="hu-HU" baseline="0" dirty="0"/>
              <a:t> </a:t>
            </a:r>
            <a:r>
              <a:rPr lang="hu-HU" baseline="0" dirty="0" err="1"/>
              <a:t>moreover</a:t>
            </a:r>
            <a:r>
              <a:rPr lang="hu-HU" baseline="0" dirty="0"/>
              <a:t> trauma is </a:t>
            </a:r>
            <a:r>
              <a:rPr lang="hu-HU" baseline="0" dirty="0" err="1"/>
              <a:t>the</a:t>
            </a:r>
            <a:r>
              <a:rPr lang="hu-HU" baseline="0" dirty="0"/>
              <a:t> </a:t>
            </a:r>
            <a:r>
              <a:rPr lang="hu-HU" baseline="0" dirty="0" err="1"/>
              <a:t>leading</a:t>
            </a:r>
            <a:r>
              <a:rPr lang="hu-HU" baseline="0" dirty="0"/>
              <a:t> </a:t>
            </a:r>
            <a:r>
              <a:rPr lang="hu-HU" baseline="0" dirty="0" err="1"/>
              <a:t>cause</a:t>
            </a:r>
            <a:r>
              <a:rPr lang="hu-HU" baseline="0" dirty="0"/>
              <a:t> of </a:t>
            </a:r>
            <a:r>
              <a:rPr lang="hu-HU" baseline="0" dirty="0" err="1"/>
              <a:t>death</a:t>
            </a:r>
            <a:r>
              <a:rPr lang="hu-HU" baseline="0" dirty="0"/>
              <a:t> </a:t>
            </a:r>
            <a:r>
              <a:rPr lang="en-US" dirty="0"/>
              <a:t> mainly in male children and </a:t>
            </a:r>
            <a:r>
              <a:rPr lang="hu-HU" dirty="0" err="1"/>
              <a:t>young</a:t>
            </a:r>
            <a:r>
              <a:rPr lang="hu-HU" dirty="0"/>
              <a:t> </a:t>
            </a:r>
            <a:r>
              <a:rPr lang="en-US" dirty="0"/>
              <a:t>adults</a:t>
            </a:r>
            <a:r>
              <a:rPr lang="hu-HU" dirty="0"/>
              <a:t>.</a:t>
            </a:r>
          </a:p>
          <a:p>
            <a:pPr defTabSz="903519" eaLnBrk="1" fontAlgn="auto" hangingPunct="1">
              <a:spcBef>
                <a:spcPts val="0"/>
              </a:spcBef>
              <a:spcAft>
                <a:spcPts val="0"/>
              </a:spcAft>
              <a:defRPr/>
            </a:pPr>
            <a:r>
              <a:rPr lang="hu-HU" dirty="0" err="1"/>
              <a:t>In</a:t>
            </a:r>
            <a:r>
              <a:rPr lang="hu-HU" dirty="0"/>
              <a:t> </a:t>
            </a:r>
            <a:r>
              <a:rPr lang="hu-HU" dirty="0" err="1"/>
              <a:t>the</a:t>
            </a:r>
            <a:r>
              <a:rPr lang="hu-HU" dirty="0"/>
              <a:t> civil </a:t>
            </a:r>
            <a:r>
              <a:rPr lang="hu-HU" dirty="0" err="1"/>
              <a:t>society</a:t>
            </a:r>
            <a:r>
              <a:rPr lang="hu-HU" dirty="0"/>
              <a:t> r</a:t>
            </a:r>
            <a:r>
              <a:rPr lang="en-US" dirty="0" err="1"/>
              <a:t>oad</a:t>
            </a:r>
            <a:r>
              <a:rPr lang="en-US" dirty="0"/>
              <a:t> traffic collision</a:t>
            </a:r>
            <a:r>
              <a:rPr lang="hu-HU" dirty="0"/>
              <a:t> and</a:t>
            </a:r>
            <a:r>
              <a:rPr lang="hu-HU" baseline="0" dirty="0"/>
              <a:t> </a:t>
            </a:r>
            <a:r>
              <a:rPr lang="hu-HU" baseline="0" dirty="0" err="1"/>
              <a:t>so</a:t>
            </a:r>
            <a:r>
              <a:rPr lang="hu-HU" baseline="0" dirty="0"/>
              <a:t> </a:t>
            </a:r>
            <a:r>
              <a:rPr lang="hu-HU" baseline="0" dirty="0" err="1"/>
              <a:t>the</a:t>
            </a:r>
            <a:r>
              <a:rPr lang="hu-HU" baseline="0" dirty="0"/>
              <a:t> </a:t>
            </a:r>
            <a:r>
              <a:rPr lang="hu-HU" baseline="0" dirty="0" err="1"/>
              <a:t>blunt</a:t>
            </a:r>
            <a:r>
              <a:rPr lang="hu-HU" baseline="0" dirty="0"/>
              <a:t> trauma is </a:t>
            </a:r>
            <a:r>
              <a:rPr lang="en-US" dirty="0"/>
              <a:t>the predominant cause. The extremities and the pelvis are the most frequently injured body areas</a:t>
            </a:r>
            <a:r>
              <a:rPr lang="hu-HU" baseline="0" dirty="0"/>
              <a:t> and </a:t>
            </a:r>
            <a:r>
              <a:rPr lang="en-US" dirty="0"/>
              <a:t>most </a:t>
            </a:r>
            <a:r>
              <a:rPr lang="en-US" dirty="0" err="1"/>
              <a:t>polytrauma</a:t>
            </a:r>
            <a:r>
              <a:rPr lang="en-US" dirty="0"/>
              <a:t> deaths occur in the context of head and thoracic trauma. </a:t>
            </a:r>
            <a:endParaRPr lang="hu-HU" dirty="0"/>
          </a:p>
          <a:p>
            <a:pPr defTabSz="903519" eaLnBrk="1" fontAlgn="auto" hangingPunct="1">
              <a:spcBef>
                <a:spcPts val="0"/>
              </a:spcBef>
              <a:spcAft>
                <a:spcPts val="0"/>
              </a:spcAft>
              <a:defRPr/>
            </a:pPr>
            <a:r>
              <a:rPr lang="hu-HU" noProof="0" dirty="0" err="1"/>
              <a:t>It</a:t>
            </a:r>
            <a:r>
              <a:rPr lang="hu-HU" baseline="0" noProof="0" dirty="0"/>
              <a:t> is</a:t>
            </a:r>
            <a:r>
              <a:rPr lang="hu-HU" dirty="0"/>
              <a:t> </a:t>
            </a:r>
            <a:r>
              <a:rPr lang="hu-HU" dirty="0" err="1"/>
              <a:t>well</a:t>
            </a:r>
            <a:r>
              <a:rPr lang="hu-HU" dirty="0"/>
              <a:t> </a:t>
            </a:r>
            <a:r>
              <a:rPr lang="hu-HU" dirty="0" err="1"/>
              <a:t>known</a:t>
            </a:r>
            <a:r>
              <a:rPr lang="hu-HU" baseline="0" dirty="0"/>
              <a:t> </a:t>
            </a:r>
            <a:r>
              <a:rPr lang="hu-HU" baseline="0" dirty="0" err="1"/>
              <a:t>that</a:t>
            </a:r>
            <a:r>
              <a:rPr lang="hu-HU" baseline="0" dirty="0"/>
              <a:t> </a:t>
            </a:r>
            <a:r>
              <a:rPr lang="hu-HU" baseline="0" dirty="0" err="1"/>
              <a:t>there</a:t>
            </a:r>
            <a:r>
              <a:rPr lang="hu-HU" baseline="0" dirty="0"/>
              <a:t> is a </a:t>
            </a:r>
            <a:r>
              <a:rPr lang="hu-HU" baseline="0" dirty="0" err="1"/>
              <a:t>trimodal</a:t>
            </a:r>
            <a:r>
              <a:rPr lang="hu-HU" baseline="0" dirty="0"/>
              <a:t> </a:t>
            </a:r>
            <a:r>
              <a:rPr lang="hu-HU" baseline="0" dirty="0" err="1"/>
              <a:t>distribution</a:t>
            </a:r>
            <a:r>
              <a:rPr lang="hu-HU" baseline="0" dirty="0"/>
              <a:t> of </a:t>
            </a:r>
            <a:r>
              <a:rPr lang="hu-HU" baseline="0" dirty="0" err="1"/>
              <a:t>mortality</a:t>
            </a:r>
            <a:r>
              <a:rPr lang="hu-HU" baseline="0" dirty="0"/>
              <a:t> </a:t>
            </a:r>
            <a:r>
              <a:rPr lang="hu-HU" baseline="0" dirty="0" err="1"/>
              <a:t>in</a:t>
            </a:r>
            <a:r>
              <a:rPr lang="hu-HU" baseline="0" dirty="0"/>
              <a:t> </a:t>
            </a:r>
            <a:r>
              <a:rPr lang="hu-HU" baseline="0" dirty="0" err="1"/>
              <a:t>severly</a:t>
            </a:r>
            <a:r>
              <a:rPr lang="hu-HU" baseline="0" dirty="0"/>
              <a:t> </a:t>
            </a:r>
            <a:r>
              <a:rPr lang="hu-HU" baseline="0" dirty="0" err="1"/>
              <a:t>injured</a:t>
            </a:r>
            <a:r>
              <a:rPr lang="hu-HU" baseline="0" dirty="0"/>
              <a:t> </a:t>
            </a:r>
            <a:r>
              <a:rPr lang="hu-HU" baseline="0" dirty="0" err="1"/>
              <a:t>patients</a:t>
            </a:r>
            <a:r>
              <a:rPr lang="hu-HU" baseline="0" dirty="0"/>
              <a:t> – </a:t>
            </a:r>
            <a:r>
              <a:rPr lang="hu-HU" baseline="0" dirty="0" err="1"/>
              <a:t>At</a:t>
            </a:r>
            <a:r>
              <a:rPr lang="hu-HU" baseline="0" dirty="0"/>
              <a:t> </a:t>
            </a:r>
            <a:r>
              <a:rPr lang="hu-HU" baseline="0" dirty="0" err="1"/>
              <a:t>the</a:t>
            </a:r>
            <a:r>
              <a:rPr lang="hu-HU" baseline="0" dirty="0"/>
              <a:t> </a:t>
            </a:r>
            <a:r>
              <a:rPr lang="hu-HU" baseline="0" dirty="0" err="1"/>
              <a:t>scene</a:t>
            </a:r>
            <a:r>
              <a:rPr lang="hu-HU" baseline="0" dirty="0"/>
              <a:t> </a:t>
            </a:r>
            <a:r>
              <a:rPr lang="hu-HU" baseline="0" dirty="0" err="1"/>
              <a:t>of</a:t>
            </a:r>
            <a:r>
              <a:rPr lang="hu-HU" baseline="0" dirty="0"/>
              <a:t> </a:t>
            </a:r>
            <a:r>
              <a:rPr lang="hu-HU" baseline="0" dirty="0" err="1"/>
              <a:t>injury</a:t>
            </a:r>
            <a:r>
              <a:rPr lang="hu-HU" baseline="0" dirty="0"/>
              <a:t> </a:t>
            </a:r>
            <a:r>
              <a:rPr lang="hu-HU" baseline="0" dirty="0" err="1"/>
              <a:t>lacerations</a:t>
            </a:r>
            <a:r>
              <a:rPr lang="hu-HU" baseline="0" dirty="0"/>
              <a:t> of </a:t>
            </a:r>
            <a:r>
              <a:rPr lang="hu-HU" baseline="0" dirty="0" err="1"/>
              <a:t>vital</a:t>
            </a:r>
            <a:r>
              <a:rPr lang="hu-HU" baseline="0" dirty="0"/>
              <a:t> </a:t>
            </a:r>
            <a:r>
              <a:rPr lang="hu-HU" baseline="0" dirty="0" err="1"/>
              <a:t>organs</a:t>
            </a:r>
            <a:r>
              <a:rPr lang="hu-HU" baseline="0" dirty="0"/>
              <a:t> lead </a:t>
            </a:r>
            <a:r>
              <a:rPr lang="hu-HU" baseline="0" dirty="0" err="1"/>
              <a:t>to</a:t>
            </a:r>
            <a:r>
              <a:rPr lang="hu-HU" baseline="0" dirty="0"/>
              <a:t> </a:t>
            </a:r>
            <a:r>
              <a:rPr lang="hu-HU" baseline="0" dirty="0" err="1"/>
              <a:t>immidiate</a:t>
            </a:r>
            <a:r>
              <a:rPr lang="hu-HU" baseline="0" dirty="0"/>
              <a:t> </a:t>
            </a:r>
            <a:r>
              <a:rPr lang="hu-HU" baseline="0" dirty="0" err="1"/>
              <a:t>death</a:t>
            </a:r>
            <a:r>
              <a:rPr lang="hu-HU" baseline="0" dirty="0"/>
              <a:t>. </a:t>
            </a:r>
            <a:r>
              <a:rPr lang="hu-HU" baseline="0" dirty="0" err="1"/>
              <a:t>In</a:t>
            </a:r>
            <a:r>
              <a:rPr lang="hu-HU" baseline="0" dirty="0"/>
              <a:t> </a:t>
            </a:r>
            <a:r>
              <a:rPr lang="hu-HU" baseline="0" dirty="0" err="1"/>
              <a:t>patients</a:t>
            </a:r>
            <a:r>
              <a:rPr lang="hu-HU" baseline="0" dirty="0"/>
              <a:t> </a:t>
            </a:r>
            <a:r>
              <a:rPr lang="hu-HU" baseline="0" dirty="0" err="1"/>
              <a:t>reaching</a:t>
            </a:r>
            <a:r>
              <a:rPr lang="hu-HU" baseline="0" dirty="0"/>
              <a:t> </a:t>
            </a:r>
            <a:r>
              <a:rPr lang="hu-HU" baseline="0" dirty="0" err="1"/>
              <a:t>the</a:t>
            </a:r>
            <a:r>
              <a:rPr lang="hu-HU" baseline="0" dirty="0"/>
              <a:t> </a:t>
            </a:r>
            <a:r>
              <a:rPr lang="hu-HU" baseline="0" dirty="0" err="1"/>
              <a:t>hospital</a:t>
            </a:r>
            <a:r>
              <a:rPr lang="hu-HU" baseline="0" dirty="0"/>
              <a:t> </a:t>
            </a:r>
            <a:r>
              <a:rPr lang="hu-HU" baseline="0" dirty="0" err="1"/>
              <a:t>head</a:t>
            </a:r>
            <a:r>
              <a:rPr lang="hu-HU" baseline="0" dirty="0"/>
              <a:t> and </a:t>
            </a:r>
            <a:r>
              <a:rPr lang="hu-HU" baseline="0" dirty="0" err="1"/>
              <a:t>thoracic</a:t>
            </a:r>
            <a:r>
              <a:rPr lang="hu-HU" baseline="0" dirty="0"/>
              <a:t> </a:t>
            </a:r>
            <a:r>
              <a:rPr lang="hu-HU" baseline="0" dirty="0" err="1"/>
              <a:t>injuries</a:t>
            </a:r>
            <a:r>
              <a:rPr lang="hu-HU" baseline="0" dirty="0"/>
              <a:t> and </a:t>
            </a:r>
            <a:r>
              <a:rPr lang="hu-HU" baseline="0" dirty="0" err="1"/>
              <a:t>mostly</a:t>
            </a:r>
            <a:r>
              <a:rPr lang="hu-HU" baseline="0" dirty="0"/>
              <a:t> </a:t>
            </a:r>
            <a:r>
              <a:rPr lang="hu-HU" baseline="0" dirty="0" err="1"/>
              <a:t>bleeding</a:t>
            </a:r>
            <a:r>
              <a:rPr lang="hu-HU" baseline="0" dirty="0"/>
              <a:t> </a:t>
            </a:r>
            <a:r>
              <a:rPr lang="hu-HU" baseline="0" dirty="0" err="1"/>
              <a:t>are</a:t>
            </a:r>
            <a:r>
              <a:rPr lang="hu-HU" baseline="0" dirty="0"/>
              <a:t> </a:t>
            </a:r>
            <a:r>
              <a:rPr lang="hu-HU" baseline="0" dirty="0" err="1"/>
              <a:t>the</a:t>
            </a:r>
            <a:r>
              <a:rPr lang="hu-HU" baseline="0" dirty="0"/>
              <a:t> main </a:t>
            </a:r>
            <a:r>
              <a:rPr lang="hu-HU" baseline="0" dirty="0" err="1"/>
              <a:t>causes</a:t>
            </a:r>
            <a:r>
              <a:rPr lang="hu-HU" baseline="0" dirty="0"/>
              <a:t> of </a:t>
            </a:r>
            <a:r>
              <a:rPr lang="hu-HU" baseline="0" dirty="0" err="1"/>
              <a:t>death</a:t>
            </a:r>
            <a:r>
              <a:rPr lang="hu-HU" baseline="0" dirty="0"/>
              <a:t> </a:t>
            </a:r>
            <a:r>
              <a:rPr lang="hu-HU" baseline="0" dirty="0" err="1"/>
              <a:t>while</a:t>
            </a:r>
            <a:r>
              <a:rPr lang="hu-HU" baseline="0" dirty="0"/>
              <a:t> a </a:t>
            </a:r>
            <a:r>
              <a:rPr lang="hu-HU" baseline="0" dirty="0" err="1"/>
              <a:t>few</a:t>
            </a:r>
            <a:r>
              <a:rPr lang="hu-HU" baseline="0" dirty="0"/>
              <a:t> </a:t>
            </a:r>
            <a:r>
              <a:rPr lang="hu-HU" baseline="0" dirty="0" err="1"/>
              <a:t>weeks</a:t>
            </a:r>
            <a:r>
              <a:rPr lang="hu-HU" baseline="0" dirty="0"/>
              <a:t> </a:t>
            </a:r>
            <a:r>
              <a:rPr lang="hu-HU" baseline="0" dirty="0" err="1"/>
              <a:t>later</a:t>
            </a:r>
            <a:r>
              <a:rPr lang="hu-HU" baseline="0" dirty="0"/>
              <a:t> </a:t>
            </a:r>
            <a:r>
              <a:rPr lang="hu-HU" baseline="0" dirty="0" err="1"/>
              <a:t>sepsis</a:t>
            </a:r>
            <a:r>
              <a:rPr lang="hu-HU" baseline="0" dirty="0"/>
              <a:t> </a:t>
            </a:r>
            <a:r>
              <a:rPr lang="hu-HU" baseline="0" dirty="0" err="1"/>
              <a:t>caused</a:t>
            </a:r>
            <a:r>
              <a:rPr lang="hu-HU" baseline="0" dirty="0"/>
              <a:t> </a:t>
            </a:r>
            <a:r>
              <a:rPr lang="hu-HU" baseline="0" dirty="0" err="1"/>
              <a:t>multiorgan</a:t>
            </a:r>
            <a:r>
              <a:rPr lang="hu-HU" baseline="0" dirty="0"/>
              <a:t> </a:t>
            </a:r>
            <a:r>
              <a:rPr lang="hu-HU" baseline="0" dirty="0" err="1"/>
              <a:t>dyfunction</a:t>
            </a:r>
            <a:r>
              <a:rPr lang="hu-HU" baseline="0" dirty="0"/>
              <a:t> </a:t>
            </a:r>
            <a:r>
              <a:rPr lang="hu-HU" baseline="0" dirty="0" err="1"/>
              <a:t>become</a:t>
            </a:r>
            <a:r>
              <a:rPr lang="hu-HU" baseline="0" dirty="0"/>
              <a:t> </a:t>
            </a:r>
            <a:r>
              <a:rPr lang="hu-HU" baseline="0" dirty="0" err="1"/>
              <a:t>the</a:t>
            </a:r>
            <a:r>
              <a:rPr lang="hu-HU" baseline="0" dirty="0"/>
              <a:t> </a:t>
            </a:r>
            <a:r>
              <a:rPr lang="hu-HU" baseline="0" dirty="0" err="1"/>
              <a:t>predominant</a:t>
            </a:r>
            <a:r>
              <a:rPr lang="hu-HU" baseline="0" dirty="0"/>
              <a:t> </a:t>
            </a:r>
            <a:r>
              <a:rPr lang="hu-HU" baseline="0" dirty="0" err="1"/>
              <a:t>cause</a:t>
            </a:r>
            <a:r>
              <a:rPr lang="hu-HU" baseline="0" dirty="0"/>
              <a:t>.  </a:t>
            </a:r>
          </a:p>
          <a:p>
            <a:pPr defTabSz="903519" eaLnBrk="1" fontAlgn="auto" hangingPunct="1">
              <a:spcBef>
                <a:spcPts val="0"/>
              </a:spcBef>
              <a:spcAft>
                <a:spcPts val="0"/>
              </a:spcAft>
              <a:defRPr/>
            </a:pPr>
            <a:r>
              <a:rPr lang="hu-HU" baseline="0" dirty="0" err="1"/>
              <a:t>In</a:t>
            </a:r>
            <a:r>
              <a:rPr lang="hu-HU" baseline="0" dirty="0"/>
              <a:t> </a:t>
            </a:r>
            <a:r>
              <a:rPr lang="hu-HU" baseline="0" dirty="0" err="1"/>
              <a:t>this</a:t>
            </a:r>
            <a:r>
              <a:rPr lang="hu-HU" baseline="0" dirty="0"/>
              <a:t> session </a:t>
            </a:r>
            <a:r>
              <a:rPr lang="hu-HU" baseline="0" dirty="0" err="1"/>
              <a:t>we</a:t>
            </a:r>
            <a:r>
              <a:rPr lang="hu-HU" baseline="0" dirty="0"/>
              <a:t> </a:t>
            </a:r>
            <a:r>
              <a:rPr lang="hu-HU" baseline="0" dirty="0" err="1"/>
              <a:t>will</a:t>
            </a:r>
            <a:r>
              <a:rPr lang="hu-HU" baseline="0" dirty="0"/>
              <a:t> </a:t>
            </a:r>
            <a:r>
              <a:rPr lang="hu-HU" baseline="0" dirty="0" err="1"/>
              <a:t>have</a:t>
            </a:r>
            <a:r>
              <a:rPr lang="hu-HU" baseline="0" dirty="0"/>
              <a:t> </a:t>
            </a:r>
            <a:r>
              <a:rPr lang="hu-HU" baseline="0" dirty="0" err="1"/>
              <a:t>presentations</a:t>
            </a:r>
            <a:r>
              <a:rPr lang="hu-HU" baseline="0" dirty="0"/>
              <a:t> </a:t>
            </a:r>
            <a:r>
              <a:rPr lang="hu-HU" baseline="0" dirty="0" err="1"/>
              <a:t>about</a:t>
            </a:r>
            <a:r>
              <a:rPr lang="hu-HU" baseline="0" dirty="0"/>
              <a:t> </a:t>
            </a:r>
            <a:r>
              <a:rPr lang="hu-HU" baseline="0" dirty="0" err="1"/>
              <a:t>head</a:t>
            </a:r>
            <a:r>
              <a:rPr lang="hu-HU" baseline="0" dirty="0"/>
              <a:t> and </a:t>
            </a:r>
            <a:r>
              <a:rPr lang="hu-HU" baseline="0" dirty="0" err="1"/>
              <a:t>chest</a:t>
            </a:r>
            <a:r>
              <a:rPr lang="hu-HU" baseline="0" dirty="0"/>
              <a:t>  </a:t>
            </a:r>
            <a:r>
              <a:rPr lang="hu-HU" baseline="0" dirty="0" err="1"/>
              <a:t>injuries</a:t>
            </a:r>
            <a:r>
              <a:rPr lang="hu-HU" baseline="0" dirty="0"/>
              <a:t>, and </a:t>
            </a:r>
            <a:r>
              <a:rPr lang="hu-HU" baseline="0" dirty="0" err="1"/>
              <a:t>yesterday</a:t>
            </a:r>
            <a:r>
              <a:rPr lang="hu-HU" baseline="0" dirty="0"/>
              <a:t> </a:t>
            </a:r>
            <a:r>
              <a:rPr lang="hu-HU" baseline="0" dirty="0" err="1"/>
              <a:t>we</a:t>
            </a:r>
            <a:r>
              <a:rPr lang="hu-HU" baseline="0" dirty="0"/>
              <a:t> had a </a:t>
            </a:r>
            <a:r>
              <a:rPr lang="hu-HU" baseline="0" dirty="0" err="1"/>
              <a:t>whole</a:t>
            </a:r>
            <a:r>
              <a:rPr lang="hu-HU" baseline="0" dirty="0"/>
              <a:t> </a:t>
            </a:r>
            <a:r>
              <a:rPr lang="hu-HU" baseline="0" dirty="0" err="1"/>
              <a:t>section</a:t>
            </a:r>
            <a:r>
              <a:rPr lang="hu-HU" baseline="0" dirty="0"/>
              <a:t> </a:t>
            </a:r>
            <a:r>
              <a:rPr lang="hu-HU" baseline="0" dirty="0" err="1"/>
              <a:t>about</a:t>
            </a:r>
            <a:r>
              <a:rPr lang="hu-HU" baseline="0" dirty="0"/>
              <a:t> </a:t>
            </a:r>
            <a:r>
              <a:rPr lang="hu-HU" baseline="0" dirty="0" err="1"/>
              <a:t>the</a:t>
            </a:r>
            <a:r>
              <a:rPr lang="hu-HU" baseline="0" dirty="0"/>
              <a:t> </a:t>
            </a:r>
            <a:r>
              <a:rPr lang="hu-HU" baseline="0" dirty="0" err="1"/>
              <a:t>septic</a:t>
            </a:r>
            <a:r>
              <a:rPr lang="hu-HU" baseline="0" dirty="0"/>
              <a:t> </a:t>
            </a:r>
            <a:r>
              <a:rPr lang="hu-HU" baseline="0" dirty="0" err="1"/>
              <a:t>patients</a:t>
            </a:r>
            <a:r>
              <a:rPr lang="hu-HU" baseline="0" dirty="0"/>
              <a:t> </a:t>
            </a:r>
            <a:r>
              <a:rPr lang="hu-HU" baseline="0" dirty="0" err="1"/>
              <a:t>therefore</a:t>
            </a:r>
            <a:r>
              <a:rPr lang="hu-HU" baseline="0" dirty="0"/>
              <a:t> </a:t>
            </a:r>
            <a:r>
              <a:rPr lang="hu-HU" baseline="0" dirty="0" err="1"/>
              <a:t>in</a:t>
            </a:r>
            <a:r>
              <a:rPr lang="hu-HU" baseline="0" dirty="0"/>
              <a:t> </a:t>
            </a:r>
            <a:r>
              <a:rPr lang="hu-HU" baseline="0" dirty="0" err="1"/>
              <a:t>this</a:t>
            </a:r>
            <a:r>
              <a:rPr lang="hu-HU" baseline="0" dirty="0"/>
              <a:t> </a:t>
            </a:r>
            <a:r>
              <a:rPr lang="hu-HU" baseline="0" dirty="0" err="1"/>
              <a:t>lecture</a:t>
            </a:r>
            <a:r>
              <a:rPr lang="hu-HU" baseline="0" dirty="0"/>
              <a:t> I </a:t>
            </a:r>
            <a:r>
              <a:rPr lang="hu-HU" baseline="0" dirty="0" err="1"/>
              <a:t>will</a:t>
            </a:r>
            <a:r>
              <a:rPr lang="hu-HU" baseline="0" dirty="0"/>
              <a:t> </a:t>
            </a:r>
            <a:r>
              <a:rPr lang="hu-HU" baseline="0" dirty="0" err="1"/>
              <a:t>talk</a:t>
            </a:r>
            <a:r>
              <a:rPr lang="hu-HU" baseline="0" dirty="0"/>
              <a:t> </a:t>
            </a:r>
            <a:r>
              <a:rPr lang="hu-HU" baseline="0" dirty="0" err="1"/>
              <a:t>mainly</a:t>
            </a:r>
            <a:r>
              <a:rPr lang="hu-HU" baseline="0" dirty="0"/>
              <a:t> </a:t>
            </a:r>
            <a:r>
              <a:rPr lang="hu-HU" baseline="0" dirty="0" err="1"/>
              <a:t>about</a:t>
            </a:r>
            <a:r>
              <a:rPr lang="hu-HU" baseline="0" dirty="0"/>
              <a:t> </a:t>
            </a:r>
            <a:r>
              <a:rPr lang="hu-HU" baseline="0" dirty="0" err="1"/>
              <a:t>the</a:t>
            </a:r>
            <a:r>
              <a:rPr lang="hu-HU" baseline="0" dirty="0"/>
              <a:t> </a:t>
            </a:r>
            <a:r>
              <a:rPr lang="hu-HU" baseline="0" dirty="0" err="1"/>
              <a:t>bleeding</a:t>
            </a:r>
            <a:r>
              <a:rPr lang="hu-HU" baseline="0" dirty="0"/>
              <a:t> management.</a:t>
            </a:r>
            <a:endParaRPr lang="hu-HU" dirty="0"/>
          </a:p>
        </p:txBody>
      </p:sp>
      <p:sp>
        <p:nvSpPr>
          <p:cNvPr id="4" name="Dia számának helye 3"/>
          <p:cNvSpPr>
            <a:spLocks noGrp="1"/>
          </p:cNvSpPr>
          <p:nvPr>
            <p:ph type="sldNum" sz="quarter" idx="10"/>
          </p:nvPr>
        </p:nvSpPr>
        <p:spPr/>
        <p:txBody>
          <a:bodyPr/>
          <a:lstStyle/>
          <a:p>
            <a:fld id="{544B0B5C-01F5-41D4-A588-8D1258351975}" type="slidenum">
              <a:rPr lang="hu-HU" smtClean="0">
                <a:solidFill>
                  <a:prstClr val="black"/>
                </a:solidFill>
              </a:rPr>
              <a:pPr/>
              <a:t>56</a:t>
            </a:fld>
            <a:endParaRPr lang="hu-HU">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normAutofit/>
          </a:bodyPr>
          <a:lstStyle/>
          <a:p>
            <a:pPr defTabSz="903519" eaLnBrk="1" fontAlgn="auto" hangingPunct="1">
              <a:spcBef>
                <a:spcPts val="0"/>
              </a:spcBef>
              <a:spcAft>
                <a:spcPts val="0"/>
              </a:spcAft>
              <a:defRPr/>
            </a:pPr>
            <a:r>
              <a:rPr lang="hu-HU" dirty="0" err="1"/>
              <a:t>According</a:t>
            </a:r>
            <a:r>
              <a:rPr lang="hu-HU" dirty="0"/>
              <a:t> </a:t>
            </a:r>
            <a:r>
              <a:rPr lang="hu-HU" dirty="0" err="1"/>
              <a:t>to</a:t>
            </a:r>
            <a:r>
              <a:rPr lang="hu-HU" dirty="0"/>
              <a:t> </a:t>
            </a:r>
            <a:r>
              <a:rPr lang="hu-HU" dirty="0" err="1"/>
              <a:t>the</a:t>
            </a:r>
            <a:r>
              <a:rPr lang="hu-HU" dirty="0"/>
              <a:t> e</a:t>
            </a:r>
            <a:r>
              <a:rPr lang="en-US" dirty="0" err="1"/>
              <a:t>uropean</a:t>
            </a:r>
            <a:r>
              <a:rPr lang="en-US" dirty="0"/>
              <a:t> trauma registries, true </a:t>
            </a:r>
            <a:r>
              <a:rPr lang="en-US" dirty="0" err="1"/>
              <a:t>polytrauma</a:t>
            </a:r>
            <a:r>
              <a:rPr lang="en-US" dirty="0"/>
              <a:t> using AIS criteria occurs in only 10% of </a:t>
            </a:r>
            <a:r>
              <a:rPr lang="hu-HU" dirty="0" err="1"/>
              <a:t>all</a:t>
            </a:r>
            <a:r>
              <a:rPr lang="hu-HU" dirty="0"/>
              <a:t> trauma </a:t>
            </a:r>
            <a:r>
              <a:rPr lang="en-US" dirty="0"/>
              <a:t>cases, but</a:t>
            </a:r>
            <a:r>
              <a:rPr lang="hu-HU" baseline="0" dirty="0"/>
              <a:t> </a:t>
            </a:r>
            <a:r>
              <a:rPr lang="en-US" dirty="0"/>
              <a:t>causes up to half of all deaths in </a:t>
            </a:r>
            <a:r>
              <a:rPr lang="hu-HU" dirty="0"/>
              <a:t>trauma </a:t>
            </a:r>
            <a:r>
              <a:rPr lang="en-US" dirty="0"/>
              <a:t>patients reaching hospital alive,</a:t>
            </a:r>
            <a:r>
              <a:rPr lang="hu-HU" dirty="0"/>
              <a:t> and</a:t>
            </a:r>
            <a:r>
              <a:rPr lang="hu-HU" baseline="0" dirty="0"/>
              <a:t> </a:t>
            </a:r>
            <a:r>
              <a:rPr lang="hu-HU" baseline="0" dirty="0" err="1"/>
              <a:t>moreover</a:t>
            </a:r>
            <a:r>
              <a:rPr lang="hu-HU" baseline="0" dirty="0"/>
              <a:t> trauma is </a:t>
            </a:r>
            <a:r>
              <a:rPr lang="hu-HU" baseline="0" dirty="0" err="1"/>
              <a:t>the</a:t>
            </a:r>
            <a:r>
              <a:rPr lang="hu-HU" baseline="0" dirty="0"/>
              <a:t> </a:t>
            </a:r>
            <a:r>
              <a:rPr lang="hu-HU" baseline="0" dirty="0" err="1"/>
              <a:t>leading</a:t>
            </a:r>
            <a:r>
              <a:rPr lang="hu-HU" baseline="0" dirty="0"/>
              <a:t> </a:t>
            </a:r>
            <a:r>
              <a:rPr lang="hu-HU" baseline="0" dirty="0" err="1"/>
              <a:t>cause</a:t>
            </a:r>
            <a:r>
              <a:rPr lang="hu-HU" baseline="0" dirty="0"/>
              <a:t> of </a:t>
            </a:r>
            <a:r>
              <a:rPr lang="hu-HU" baseline="0" dirty="0" err="1"/>
              <a:t>death</a:t>
            </a:r>
            <a:r>
              <a:rPr lang="hu-HU" baseline="0" dirty="0"/>
              <a:t> </a:t>
            </a:r>
            <a:r>
              <a:rPr lang="en-US" dirty="0"/>
              <a:t> mainly in male children and </a:t>
            </a:r>
            <a:r>
              <a:rPr lang="hu-HU" dirty="0" err="1"/>
              <a:t>young</a:t>
            </a:r>
            <a:r>
              <a:rPr lang="hu-HU" dirty="0"/>
              <a:t> </a:t>
            </a:r>
            <a:r>
              <a:rPr lang="en-US" dirty="0"/>
              <a:t>adults</a:t>
            </a:r>
            <a:r>
              <a:rPr lang="hu-HU" dirty="0"/>
              <a:t>.</a:t>
            </a:r>
          </a:p>
          <a:p>
            <a:pPr defTabSz="903519" eaLnBrk="1" fontAlgn="auto" hangingPunct="1">
              <a:spcBef>
                <a:spcPts val="0"/>
              </a:spcBef>
              <a:spcAft>
                <a:spcPts val="0"/>
              </a:spcAft>
              <a:defRPr/>
            </a:pPr>
            <a:r>
              <a:rPr lang="hu-HU" dirty="0" err="1"/>
              <a:t>In</a:t>
            </a:r>
            <a:r>
              <a:rPr lang="hu-HU" dirty="0"/>
              <a:t> </a:t>
            </a:r>
            <a:r>
              <a:rPr lang="hu-HU" dirty="0" err="1"/>
              <a:t>the</a:t>
            </a:r>
            <a:r>
              <a:rPr lang="hu-HU" dirty="0"/>
              <a:t> civil </a:t>
            </a:r>
            <a:r>
              <a:rPr lang="hu-HU" dirty="0" err="1"/>
              <a:t>society</a:t>
            </a:r>
            <a:r>
              <a:rPr lang="hu-HU" dirty="0"/>
              <a:t> r</a:t>
            </a:r>
            <a:r>
              <a:rPr lang="en-US" dirty="0" err="1"/>
              <a:t>oad</a:t>
            </a:r>
            <a:r>
              <a:rPr lang="en-US" dirty="0"/>
              <a:t> traffic collision</a:t>
            </a:r>
            <a:r>
              <a:rPr lang="hu-HU" dirty="0"/>
              <a:t> and</a:t>
            </a:r>
            <a:r>
              <a:rPr lang="hu-HU" baseline="0" dirty="0"/>
              <a:t> </a:t>
            </a:r>
            <a:r>
              <a:rPr lang="hu-HU" baseline="0" dirty="0" err="1"/>
              <a:t>so</a:t>
            </a:r>
            <a:r>
              <a:rPr lang="hu-HU" baseline="0" dirty="0"/>
              <a:t> </a:t>
            </a:r>
            <a:r>
              <a:rPr lang="hu-HU" baseline="0" dirty="0" err="1"/>
              <a:t>the</a:t>
            </a:r>
            <a:r>
              <a:rPr lang="hu-HU" baseline="0" dirty="0"/>
              <a:t> </a:t>
            </a:r>
            <a:r>
              <a:rPr lang="hu-HU" baseline="0" dirty="0" err="1"/>
              <a:t>blunt</a:t>
            </a:r>
            <a:r>
              <a:rPr lang="hu-HU" baseline="0" dirty="0"/>
              <a:t> trauma is </a:t>
            </a:r>
            <a:r>
              <a:rPr lang="en-US" dirty="0"/>
              <a:t>the predominant cause. The extremities and the pelvis are the most frequently injured body areas</a:t>
            </a:r>
            <a:r>
              <a:rPr lang="hu-HU" baseline="0" dirty="0"/>
              <a:t> and </a:t>
            </a:r>
            <a:r>
              <a:rPr lang="en-US" dirty="0"/>
              <a:t>most </a:t>
            </a:r>
            <a:r>
              <a:rPr lang="en-US" dirty="0" err="1"/>
              <a:t>polytrauma</a:t>
            </a:r>
            <a:r>
              <a:rPr lang="en-US" dirty="0"/>
              <a:t> deaths occur in the context of head and thoracic trauma. </a:t>
            </a:r>
            <a:endParaRPr lang="hu-HU" dirty="0"/>
          </a:p>
          <a:p>
            <a:pPr defTabSz="903519" eaLnBrk="1" fontAlgn="auto" hangingPunct="1">
              <a:spcBef>
                <a:spcPts val="0"/>
              </a:spcBef>
              <a:spcAft>
                <a:spcPts val="0"/>
              </a:spcAft>
              <a:defRPr/>
            </a:pPr>
            <a:r>
              <a:rPr lang="hu-HU" noProof="0" dirty="0" err="1"/>
              <a:t>It</a:t>
            </a:r>
            <a:r>
              <a:rPr lang="hu-HU" baseline="0" noProof="0" dirty="0"/>
              <a:t> is</a:t>
            </a:r>
            <a:r>
              <a:rPr lang="hu-HU" dirty="0"/>
              <a:t> </a:t>
            </a:r>
            <a:r>
              <a:rPr lang="hu-HU" dirty="0" err="1"/>
              <a:t>well</a:t>
            </a:r>
            <a:r>
              <a:rPr lang="hu-HU" dirty="0"/>
              <a:t> </a:t>
            </a:r>
            <a:r>
              <a:rPr lang="hu-HU" dirty="0" err="1"/>
              <a:t>known</a:t>
            </a:r>
            <a:r>
              <a:rPr lang="hu-HU" baseline="0" dirty="0"/>
              <a:t> </a:t>
            </a:r>
            <a:r>
              <a:rPr lang="hu-HU" baseline="0" dirty="0" err="1"/>
              <a:t>that</a:t>
            </a:r>
            <a:r>
              <a:rPr lang="hu-HU" baseline="0" dirty="0"/>
              <a:t> </a:t>
            </a:r>
            <a:r>
              <a:rPr lang="hu-HU" baseline="0" dirty="0" err="1"/>
              <a:t>there</a:t>
            </a:r>
            <a:r>
              <a:rPr lang="hu-HU" baseline="0" dirty="0"/>
              <a:t> is a </a:t>
            </a:r>
            <a:r>
              <a:rPr lang="hu-HU" baseline="0" dirty="0" err="1"/>
              <a:t>trimodal</a:t>
            </a:r>
            <a:r>
              <a:rPr lang="hu-HU" baseline="0" dirty="0"/>
              <a:t> </a:t>
            </a:r>
            <a:r>
              <a:rPr lang="hu-HU" baseline="0" dirty="0" err="1"/>
              <a:t>distribution</a:t>
            </a:r>
            <a:r>
              <a:rPr lang="hu-HU" baseline="0" dirty="0"/>
              <a:t> of </a:t>
            </a:r>
            <a:r>
              <a:rPr lang="hu-HU" baseline="0" dirty="0" err="1"/>
              <a:t>mortality</a:t>
            </a:r>
            <a:r>
              <a:rPr lang="hu-HU" baseline="0" dirty="0"/>
              <a:t> </a:t>
            </a:r>
            <a:r>
              <a:rPr lang="hu-HU" baseline="0" dirty="0" err="1"/>
              <a:t>in</a:t>
            </a:r>
            <a:r>
              <a:rPr lang="hu-HU" baseline="0" dirty="0"/>
              <a:t> </a:t>
            </a:r>
            <a:r>
              <a:rPr lang="hu-HU" baseline="0" dirty="0" err="1"/>
              <a:t>severly</a:t>
            </a:r>
            <a:r>
              <a:rPr lang="hu-HU" baseline="0" dirty="0"/>
              <a:t> </a:t>
            </a:r>
            <a:r>
              <a:rPr lang="hu-HU" baseline="0" dirty="0" err="1"/>
              <a:t>injured</a:t>
            </a:r>
            <a:r>
              <a:rPr lang="hu-HU" baseline="0" dirty="0"/>
              <a:t> </a:t>
            </a:r>
            <a:r>
              <a:rPr lang="hu-HU" baseline="0" dirty="0" err="1"/>
              <a:t>patients</a:t>
            </a:r>
            <a:r>
              <a:rPr lang="hu-HU" baseline="0" dirty="0"/>
              <a:t> – </a:t>
            </a:r>
            <a:r>
              <a:rPr lang="hu-HU" baseline="0" dirty="0" err="1"/>
              <a:t>At</a:t>
            </a:r>
            <a:r>
              <a:rPr lang="hu-HU" baseline="0" dirty="0"/>
              <a:t> </a:t>
            </a:r>
            <a:r>
              <a:rPr lang="hu-HU" baseline="0" dirty="0" err="1"/>
              <a:t>the</a:t>
            </a:r>
            <a:r>
              <a:rPr lang="hu-HU" baseline="0" dirty="0"/>
              <a:t> </a:t>
            </a:r>
            <a:r>
              <a:rPr lang="hu-HU" baseline="0" dirty="0" err="1"/>
              <a:t>scene</a:t>
            </a:r>
            <a:r>
              <a:rPr lang="hu-HU" baseline="0" dirty="0"/>
              <a:t> </a:t>
            </a:r>
            <a:r>
              <a:rPr lang="hu-HU" baseline="0" dirty="0" err="1"/>
              <a:t>of</a:t>
            </a:r>
            <a:r>
              <a:rPr lang="hu-HU" baseline="0" dirty="0"/>
              <a:t> </a:t>
            </a:r>
            <a:r>
              <a:rPr lang="hu-HU" baseline="0" dirty="0" err="1"/>
              <a:t>injury</a:t>
            </a:r>
            <a:r>
              <a:rPr lang="hu-HU" baseline="0" dirty="0"/>
              <a:t> </a:t>
            </a:r>
            <a:r>
              <a:rPr lang="hu-HU" baseline="0" dirty="0" err="1"/>
              <a:t>lacerations</a:t>
            </a:r>
            <a:r>
              <a:rPr lang="hu-HU" baseline="0" dirty="0"/>
              <a:t> of </a:t>
            </a:r>
            <a:r>
              <a:rPr lang="hu-HU" baseline="0" dirty="0" err="1"/>
              <a:t>vital</a:t>
            </a:r>
            <a:r>
              <a:rPr lang="hu-HU" baseline="0" dirty="0"/>
              <a:t> </a:t>
            </a:r>
            <a:r>
              <a:rPr lang="hu-HU" baseline="0" dirty="0" err="1"/>
              <a:t>organs</a:t>
            </a:r>
            <a:r>
              <a:rPr lang="hu-HU" baseline="0" dirty="0"/>
              <a:t> lead </a:t>
            </a:r>
            <a:r>
              <a:rPr lang="hu-HU" baseline="0" dirty="0" err="1"/>
              <a:t>to</a:t>
            </a:r>
            <a:r>
              <a:rPr lang="hu-HU" baseline="0" dirty="0"/>
              <a:t> </a:t>
            </a:r>
            <a:r>
              <a:rPr lang="hu-HU" baseline="0" dirty="0" err="1"/>
              <a:t>immidiate</a:t>
            </a:r>
            <a:r>
              <a:rPr lang="hu-HU" baseline="0" dirty="0"/>
              <a:t> </a:t>
            </a:r>
            <a:r>
              <a:rPr lang="hu-HU" baseline="0" dirty="0" err="1"/>
              <a:t>death</a:t>
            </a:r>
            <a:r>
              <a:rPr lang="hu-HU" baseline="0" dirty="0"/>
              <a:t>. </a:t>
            </a:r>
            <a:r>
              <a:rPr lang="hu-HU" baseline="0" dirty="0" err="1"/>
              <a:t>In</a:t>
            </a:r>
            <a:r>
              <a:rPr lang="hu-HU" baseline="0" dirty="0"/>
              <a:t> </a:t>
            </a:r>
            <a:r>
              <a:rPr lang="hu-HU" baseline="0" dirty="0" err="1"/>
              <a:t>patients</a:t>
            </a:r>
            <a:r>
              <a:rPr lang="hu-HU" baseline="0" dirty="0"/>
              <a:t> </a:t>
            </a:r>
            <a:r>
              <a:rPr lang="hu-HU" baseline="0" dirty="0" err="1"/>
              <a:t>reaching</a:t>
            </a:r>
            <a:r>
              <a:rPr lang="hu-HU" baseline="0" dirty="0"/>
              <a:t> </a:t>
            </a:r>
            <a:r>
              <a:rPr lang="hu-HU" baseline="0" dirty="0" err="1"/>
              <a:t>the</a:t>
            </a:r>
            <a:r>
              <a:rPr lang="hu-HU" baseline="0" dirty="0"/>
              <a:t> </a:t>
            </a:r>
            <a:r>
              <a:rPr lang="hu-HU" baseline="0" dirty="0" err="1"/>
              <a:t>hospital</a:t>
            </a:r>
            <a:r>
              <a:rPr lang="hu-HU" baseline="0" dirty="0"/>
              <a:t> </a:t>
            </a:r>
            <a:r>
              <a:rPr lang="hu-HU" baseline="0" dirty="0" err="1"/>
              <a:t>head</a:t>
            </a:r>
            <a:r>
              <a:rPr lang="hu-HU" baseline="0" dirty="0"/>
              <a:t> and </a:t>
            </a:r>
            <a:r>
              <a:rPr lang="hu-HU" baseline="0" dirty="0" err="1"/>
              <a:t>thoracic</a:t>
            </a:r>
            <a:r>
              <a:rPr lang="hu-HU" baseline="0" dirty="0"/>
              <a:t> </a:t>
            </a:r>
            <a:r>
              <a:rPr lang="hu-HU" baseline="0" dirty="0" err="1"/>
              <a:t>injuries</a:t>
            </a:r>
            <a:r>
              <a:rPr lang="hu-HU" baseline="0" dirty="0"/>
              <a:t> and </a:t>
            </a:r>
            <a:r>
              <a:rPr lang="hu-HU" baseline="0" dirty="0" err="1"/>
              <a:t>mostly</a:t>
            </a:r>
            <a:r>
              <a:rPr lang="hu-HU" baseline="0" dirty="0"/>
              <a:t> </a:t>
            </a:r>
            <a:r>
              <a:rPr lang="hu-HU" baseline="0" dirty="0" err="1"/>
              <a:t>bleeding</a:t>
            </a:r>
            <a:r>
              <a:rPr lang="hu-HU" baseline="0" dirty="0"/>
              <a:t> </a:t>
            </a:r>
            <a:r>
              <a:rPr lang="hu-HU" baseline="0" dirty="0" err="1"/>
              <a:t>are</a:t>
            </a:r>
            <a:r>
              <a:rPr lang="hu-HU" baseline="0" dirty="0"/>
              <a:t> </a:t>
            </a:r>
            <a:r>
              <a:rPr lang="hu-HU" baseline="0" dirty="0" err="1"/>
              <a:t>the</a:t>
            </a:r>
            <a:r>
              <a:rPr lang="hu-HU" baseline="0" dirty="0"/>
              <a:t> main </a:t>
            </a:r>
            <a:r>
              <a:rPr lang="hu-HU" baseline="0" dirty="0" err="1"/>
              <a:t>causes</a:t>
            </a:r>
            <a:r>
              <a:rPr lang="hu-HU" baseline="0" dirty="0"/>
              <a:t> of </a:t>
            </a:r>
            <a:r>
              <a:rPr lang="hu-HU" baseline="0" dirty="0" err="1"/>
              <a:t>death</a:t>
            </a:r>
            <a:r>
              <a:rPr lang="hu-HU" baseline="0" dirty="0"/>
              <a:t> </a:t>
            </a:r>
            <a:r>
              <a:rPr lang="hu-HU" baseline="0" dirty="0" err="1"/>
              <a:t>while</a:t>
            </a:r>
            <a:r>
              <a:rPr lang="hu-HU" baseline="0" dirty="0"/>
              <a:t> a </a:t>
            </a:r>
            <a:r>
              <a:rPr lang="hu-HU" baseline="0" dirty="0" err="1"/>
              <a:t>few</a:t>
            </a:r>
            <a:r>
              <a:rPr lang="hu-HU" baseline="0" dirty="0"/>
              <a:t> </a:t>
            </a:r>
            <a:r>
              <a:rPr lang="hu-HU" baseline="0" dirty="0" err="1"/>
              <a:t>weeks</a:t>
            </a:r>
            <a:r>
              <a:rPr lang="hu-HU" baseline="0" dirty="0"/>
              <a:t> </a:t>
            </a:r>
            <a:r>
              <a:rPr lang="hu-HU" baseline="0" dirty="0" err="1"/>
              <a:t>later</a:t>
            </a:r>
            <a:r>
              <a:rPr lang="hu-HU" baseline="0" dirty="0"/>
              <a:t> </a:t>
            </a:r>
            <a:r>
              <a:rPr lang="hu-HU" baseline="0" dirty="0" err="1"/>
              <a:t>sepsis</a:t>
            </a:r>
            <a:r>
              <a:rPr lang="hu-HU" baseline="0" dirty="0"/>
              <a:t> </a:t>
            </a:r>
            <a:r>
              <a:rPr lang="hu-HU" baseline="0" dirty="0" err="1"/>
              <a:t>caused</a:t>
            </a:r>
            <a:r>
              <a:rPr lang="hu-HU" baseline="0" dirty="0"/>
              <a:t> </a:t>
            </a:r>
            <a:r>
              <a:rPr lang="hu-HU" baseline="0" dirty="0" err="1"/>
              <a:t>multiorgan</a:t>
            </a:r>
            <a:r>
              <a:rPr lang="hu-HU" baseline="0" dirty="0"/>
              <a:t> </a:t>
            </a:r>
            <a:r>
              <a:rPr lang="hu-HU" baseline="0" dirty="0" err="1"/>
              <a:t>dyfunction</a:t>
            </a:r>
            <a:r>
              <a:rPr lang="hu-HU" baseline="0" dirty="0"/>
              <a:t> </a:t>
            </a:r>
            <a:r>
              <a:rPr lang="hu-HU" baseline="0" dirty="0" err="1"/>
              <a:t>become</a:t>
            </a:r>
            <a:r>
              <a:rPr lang="hu-HU" baseline="0" dirty="0"/>
              <a:t> </a:t>
            </a:r>
            <a:r>
              <a:rPr lang="hu-HU" baseline="0" dirty="0" err="1"/>
              <a:t>the</a:t>
            </a:r>
            <a:r>
              <a:rPr lang="hu-HU" baseline="0" dirty="0"/>
              <a:t> </a:t>
            </a:r>
            <a:r>
              <a:rPr lang="hu-HU" baseline="0" dirty="0" err="1"/>
              <a:t>predominant</a:t>
            </a:r>
            <a:r>
              <a:rPr lang="hu-HU" baseline="0" dirty="0"/>
              <a:t> </a:t>
            </a:r>
            <a:r>
              <a:rPr lang="hu-HU" baseline="0" dirty="0" err="1"/>
              <a:t>cause</a:t>
            </a:r>
            <a:r>
              <a:rPr lang="hu-HU" baseline="0" dirty="0"/>
              <a:t>.  </a:t>
            </a:r>
          </a:p>
          <a:p>
            <a:pPr defTabSz="903519" eaLnBrk="1" fontAlgn="auto" hangingPunct="1">
              <a:spcBef>
                <a:spcPts val="0"/>
              </a:spcBef>
              <a:spcAft>
                <a:spcPts val="0"/>
              </a:spcAft>
              <a:defRPr/>
            </a:pPr>
            <a:r>
              <a:rPr lang="hu-HU" baseline="0" dirty="0" err="1"/>
              <a:t>In</a:t>
            </a:r>
            <a:r>
              <a:rPr lang="hu-HU" baseline="0" dirty="0"/>
              <a:t> </a:t>
            </a:r>
            <a:r>
              <a:rPr lang="hu-HU" baseline="0" dirty="0" err="1"/>
              <a:t>this</a:t>
            </a:r>
            <a:r>
              <a:rPr lang="hu-HU" baseline="0" dirty="0"/>
              <a:t> session </a:t>
            </a:r>
            <a:r>
              <a:rPr lang="hu-HU" baseline="0" dirty="0" err="1"/>
              <a:t>we</a:t>
            </a:r>
            <a:r>
              <a:rPr lang="hu-HU" baseline="0" dirty="0"/>
              <a:t> </a:t>
            </a:r>
            <a:r>
              <a:rPr lang="hu-HU" baseline="0" dirty="0" err="1"/>
              <a:t>will</a:t>
            </a:r>
            <a:r>
              <a:rPr lang="hu-HU" baseline="0" dirty="0"/>
              <a:t> </a:t>
            </a:r>
            <a:r>
              <a:rPr lang="hu-HU" baseline="0" dirty="0" err="1"/>
              <a:t>have</a:t>
            </a:r>
            <a:r>
              <a:rPr lang="hu-HU" baseline="0" dirty="0"/>
              <a:t> </a:t>
            </a:r>
            <a:r>
              <a:rPr lang="hu-HU" baseline="0" dirty="0" err="1"/>
              <a:t>presentations</a:t>
            </a:r>
            <a:r>
              <a:rPr lang="hu-HU" baseline="0" dirty="0"/>
              <a:t> </a:t>
            </a:r>
            <a:r>
              <a:rPr lang="hu-HU" baseline="0" dirty="0" err="1"/>
              <a:t>about</a:t>
            </a:r>
            <a:r>
              <a:rPr lang="hu-HU" baseline="0" dirty="0"/>
              <a:t> </a:t>
            </a:r>
            <a:r>
              <a:rPr lang="hu-HU" baseline="0" dirty="0" err="1"/>
              <a:t>head</a:t>
            </a:r>
            <a:r>
              <a:rPr lang="hu-HU" baseline="0" dirty="0"/>
              <a:t> and </a:t>
            </a:r>
            <a:r>
              <a:rPr lang="hu-HU" baseline="0" dirty="0" err="1"/>
              <a:t>chest</a:t>
            </a:r>
            <a:r>
              <a:rPr lang="hu-HU" baseline="0" dirty="0"/>
              <a:t>  </a:t>
            </a:r>
            <a:r>
              <a:rPr lang="hu-HU" baseline="0" dirty="0" err="1"/>
              <a:t>injuries</a:t>
            </a:r>
            <a:r>
              <a:rPr lang="hu-HU" baseline="0" dirty="0"/>
              <a:t>, and </a:t>
            </a:r>
            <a:r>
              <a:rPr lang="hu-HU" baseline="0" dirty="0" err="1"/>
              <a:t>yesterday</a:t>
            </a:r>
            <a:r>
              <a:rPr lang="hu-HU" baseline="0" dirty="0"/>
              <a:t> </a:t>
            </a:r>
            <a:r>
              <a:rPr lang="hu-HU" baseline="0" dirty="0" err="1"/>
              <a:t>we</a:t>
            </a:r>
            <a:r>
              <a:rPr lang="hu-HU" baseline="0" dirty="0"/>
              <a:t> had a </a:t>
            </a:r>
            <a:r>
              <a:rPr lang="hu-HU" baseline="0" dirty="0" err="1"/>
              <a:t>whole</a:t>
            </a:r>
            <a:r>
              <a:rPr lang="hu-HU" baseline="0" dirty="0"/>
              <a:t> </a:t>
            </a:r>
            <a:r>
              <a:rPr lang="hu-HU" baseline="0" dirty="0" err="1"/>
              <a:t>section</a:t>
            </a:r>
            <a:r>
              <a:rPr lang="hu-HU" baseline="0" dirty="0"/>
              <a:t> </a:t>
            </a:r>
            <a:r>
              <a:rPr lang="hu-HU" baseline="0" dirty="0" err="1"/>
              <a:t>about</a:t>
            </a:r>
            <a:r>
              <a:rPr lang="hu-HU" baseline="0" dirty="0"/>
              <a:t> </a:t>
            </a:r>
            <a:r>
              <a:rPr lang="hu-HU" baseline="0" dirty="0" err="1"/>
              <a:t>the</a:t>
            </a:r>
            <a:r>
              <a:rPr lang="hu-HU" baseline="0" dirty="0"/>
              <a:t> </a:t>
            </a:r>
            <a:r>
              <a:rPr lang="hu-HU" baseline="0" dirty="0" err="1"/>
              <a:t>septic</a:t>
            </a:r>
            <a:r>
              <a:rPr lang="hu-HU" baseline="0" dirty="0"/>
              <a:t> </a:t>
            </a:r>
            <a:r>
              <a:rPr lang="hu-HU" baseline="0" dirty="0" err="1"/>
              <a:t>patients</a:t>
            </a:r>
            <a:r>
              <a:rPr lang="hu-HU" baseline="0" dirty="0"/>
              <a:t> </a:t>
            </a:r>
            <a:r>
              <a:rPr lang="hu-HU" baseline="0" dirty="0" err="1"/>
              <a:t>therefore</a:t>
            </a:r>
            <a:r>
              <a:rPr lang="hu-HU" baseline="0" dirty="0"/>
              <a:t> </a:t>
            </a:r>
            <a:r>
              <a:rPr lang="hu-HU" baseline="0" dirty="0" err="1"/>
              <a:t>in</a:t>
            </a:r>
            <a:r>
              <a:rPr lang="hu-HU" baseline="0" dirty="0"/>
              <a:t> </a:t>
            </a:r>
            <a:r>
              <a:rPr lang="hu-HU" baseline="0" dirty="0" err="1"/>
              <a:t>this</a:t>
            </a:r>
            <a:r>
              <a:rPr lang="hu-HU" baseline="0" dirty="0"/>
              <a:t> </a:t>
            </a:r>
            <a:r>
              <a:rPr lang="hu-HU" baseline="0" dirty="0" err="1"/>
              <a:t>lecture</a:t>
            </a:r>
            <a:r>
              <a:rPr lang="hu-HU" baseline="0" dirty="0"/>
              <a:t> I </a:t>
            </a:r>
            <a:r>
              <a:rPr lang="hu-HU" baseline="0" dirty="0" err="1"/>
              <a:t>will</a:t>
            </a:r>
            <a:r>
              <a:rPr lang="hu-HU" baseline="0" dirty="0"/>
              <a:t> </a:t>
            </a:r>
            <a:r>
              <a:rPr lang="hu-HU" baseline="0" dirty="0" err="1"/>
              <a:t>talk</a:t>
            </a:r>
            <a:r>
              <a:rPr lang="hu-HU" baseline="0" dirty="0"/>
              <a:t> </a:t>
            </a:r>
            <a:r>
              <a:rPr lang="hu-HU" baseline="0" dirty="0" err="1"/>
              <a:t>mainly</a:t>
            </a:r>
            <a:r>
              <a:rPr lang="hu-HU" baseline="0" dirty="0"/>
              <a:t> </a:t>
            </a:r>
            <a:r>
              <a:rPr lang="hu-HU" baseline="0" dirty="0" err="1"/>
              <a:t>about</a:t>
            </a:r>
            <a:r>
              <a:rPr lang="hu-HU" baseline="0" dirty="0"/>
              <a:t> </a:t>
            </a:r>
            <a:r>
              <a:rPr lang="hu-HU" baseline="0" dirty="0" err="1"/>
              <a:t>the</a:t>
            </a:r>
            <a:r>
              <a:rPr lang="hu-HU" baseline="0" dirty="0"/>
              <a:t> </a:t>
            </a:r>
            <a:r>
              <a:rPr lang="hu-HU" baseline="0" dirty="0" err="1"/>
              <a:t>bleeding</a:t>
            </a:r>
            <a:r>
              <a:rPr lang="hu-HU" baseline="0" dirty="0"/>
              <a:t> management.</a:t>
            </a:r>
            <a:endParaRPr lang="hu-HU" dirty="0"/>
          </a:p>
        </p:txBody>
      </p:sp>
      <p:sp>
        <p:nvSpPr>
          <p:cNvPr id="4" name="Dia számának helye 3"/>
          <p:cNvSpPr>
            <a:spLocks noGrp="1"/>
          </p:cNvSpPr>
          <p:nvPr>
            <p:ph type="sldNum" sz="quarter" idx="10"/>
          </p:nvPr>
        </p:nvSpPr>
        <p:spPr/>
        <p:txBody>
          <a:bodyPr/>
          <a:lstStyle/>
          <a:p>
            <a:fld id="{544B0B5C-01F5-41D4-A588-8D1258351975}" type="slidenum">
              <a:rPr lang="hu-HU" smtClean="0">
                <a:solidFill>
                  <a:prstClr val="black"/>
                </a:solidFill>
              </a:rPr>
              <a:pPr/>
              <a:t>65</a:t>
            </a:fld>
            <a:endParaRPr lang="hu-H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png"/><Relationship Id="rId5" Type="http://schemas.openxmlformats.org/officeDocument/2006/relationships/tags" Target="../tags/tag5.xml"/><Relationship Id="rId10" Type="http://schemas.openxmlformats.org/officeDocument/2006/relationships/slideMaster" Target="../slideMasters/slideMaster9.xml"/><Relationship Id="rId4" Type="http://schemas.openxmlformats.org/officeDocument/2006/relationships/tags" Target="../tags/tag4.xml"/><Relationship Id="rId9" Type="http://schemas.openxmlformats.org/officeDocument/2006/relationships/tags" Target="../tags/tag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49"/>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10817C81-19C8-447D-8ACC-AAB3BC706A8C}" type="datetimeFigureOut">
              <a:rPr lang="hu-HU" smtClean="0"/>
              <a:pPr/>
              <a:t>2023. 09. 30.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768F339-BB0B-4BA2-9606-0FA2C9E31185}" type="slidenum">
              <a:rPr lang="hu-HU" smtClean="0"/>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pPr/>
              <a:t>2023. 09. 30.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768F339-BB0B-4BA2-9606-0FA2C9E31185}" type="slidenum">
              <a:rPr lang="hu-HU" smtClean="0"/>
              <a:pPr/>
              <a:t>‹#›</a:t>
            </a:fld>
            <a:endParaRPr lang="hu-H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x stats and icons">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F8C8335-834D-45FC-A6BE-1BECDE9902D2}"/>
              </a:ext>
            </a:extLst>
          </p:cNvPr>
          <p:cNvGrpSpPr/>
          <p:nvPr userDrawn="1"/>
        </p:nvGrpSpPr>
        <p:grpSpPr>
          <a:xfrm>
            <a:off x="1" y="1"/>
            <a:ext cx="9144000" cy="5013959"/>
            <a:chOff x="-13401" y="0"/>
            <a:chExt cx="12212099" cy="5013959"/>
          </a:xfrm>
        </p:grpSpPr>
        <p:sp>
          <p:nvSpPr>
            <p:cNvPr id="6" name="Rectangle 5">
              <a:extLst>
                <a:ext uri="{FF2B5EF4-FFF2-40B4-BE49-F238E27FC236}">
                  <a16:creationId xmlns:a16="http://schemas.microsoft.com/office/drawing/2014/main" id="{DF83083E-DCC3-4FC3-90CA-9BA7DBF31371}"/>
                </a:ext>
              </a:extLst>
            </p:cNvPr>
            <p:cNvSpPr/>
            <p:nvPr userDrawn="1"/>
          </p:nvSpPr>
          <p:spPr>
            <a:xfrm>
              <a:off x="-13400" y="0"/>
              <a:ext cx="12212098" cy="2893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grpSp>
          <p:nvGrpSpPr>
            <p:cNvPr id="7" name="Group 6">
              <a:extLst>
                <a:ext uri="{FF2B5EF4-FFF2-40B4-BE49-F238E27FC236}">
                  <a16:creationId xmlns:a16="http://schemas.microsoft.com/office/drawing/2014/main" id="{6EB319E2-9079-4AE0-8615-716F01353C94}"/>
                </a:ext>
              </a:extLst>
            </p:cNvPr>
            <p:cNvGrpSpPr/>
            <p:nvPr userDrawn="1"/>
          </p:nvGrpSpPr>
          <p:grpSpPr>
            <a:xfrm>
              <a:off x="-13401" y="2139283"/>
              <a:ext cx="12212097" cy="2874676"/>
              <a:chOff x="0" y="5887669"/>
              <a:chExt cx="12192000" cy="2874676"/>
            </a:xfrm>
          </p:grpSpPr>
          <p:sp>
            <p:nvSpPr>
              <p:cNvPr id="8" name="Isosceles Triangle 7">
                <a:extLst>
                  <a:ext uri="{FF2B5EF4-FFF2-40B4-BE49-F238E27FC236}">
                    <a16:creationId xmlns:a16="http://schemas.microsoft.com/office/drawing/2014/main" id="{618BC161-04E1-4995-BCCF-2F59446BF92D}"/>
                  </a:ext>
                </a:extLst>
              </p:cNvPr>
              <p:cNvSpPr/>
              <p:nvPr/>
            </p:nvSpPr>
            <p:spPr>
              <a:xfrm>
                <a:off x="0" y="5887669"/>
                <a:ext cx="12192000" cy="639207"/>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9" name="Rectangle 8">
                <a:extLst>
                  <a:ext uri="{FF2B5EF4-FFF2-40B4-BE49-F238E27FC236}">
                    <a16:creationId xmlns:a16="http://schemas.microsoft.com/office/drawing/2014/main" id="{C217D6E2-6D01-4855-AEDE-7E291B97A1F8}"/>
                  </a:ext>
                </a:extLst>
              </p:cNvPr>
              <p:cNvSpPr/>
              <p:nvPr/>
            </p:nvSpPr>
            <p:spPr>
              <a:xfrm>
                <a:off x="0" y="6526876"/>
                <a:ext cx="12192000" cy="223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gr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11" name="Text Placeholder 5">
            <a:extLst>
              <a:ext uri="{FF2B5EF4-FFF2-40B4-BE49-F238E27FC236}">
                <a16:creationId xmlns:a16="http://schemas.microsoft.com/office/drawing/2014/main" id="{BD90BE0F-33F9-48FF-BAC6-3829D9C81C60}"/>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bg1"/>
                </a:solidFill>
                <a:latin typeface="+mj-lt"/>
              </a:defRPr>
            </a:lvl1pPr>
            <a:lvl2pPr>
              <a:lnSpc>
                <a:spcPct val="90000"/>
              </a:lnSpc>
              <a:spcBef>
                <a:spcPts val="225"/>
              </a:spcBef>
              <a:spcAft>
                <a:spcPts val="225"/>
              </a:spcAft>
              <a:defRPr sz="1500">
                <a:solidFill>
                  <a:schemeClr val="bg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3" name="Text Placeholder 14">
            <a:extLst>
              <a:ext uri="{FF2B5EF4-FFF2-40B4-BE49-F238E27FC236}">
                <a16:creationId xmlns:a16="http://schemas.microsoft.com/office/drawing/2014/main" id="{CE061388-0054-442A-B375-89C1D5B384AE}"/>
              </a:ext>
            </a:extLst>
          </p:cNvPr>
          <p:cNvSpPr>
            <a:spLocks noGrp="1"/>
          </p:cNvSpPr>
          <p:nvPr>
            <p:ph type="body" sz="quarter" idx="19" hasCustomPrompt="1"/>
          </p:nvPr>
        </p:nvSpPr>
        <p:spPr>
          <a:xfrm>
            <a:off x="559595" y="3970973"/>
            <a:ext cx="1760400" cy="932236"/>
          </a:xfrm>
          <a:solidFill>
            <a:schemeClr val="bg1"/>
          </a:solidFill>
          <a:effectLst>
            <a:outerShdw dist="6350" dir="16200000" algn="ctr" rotWithShape="0">
              <a:schemeClr val="tx2"/>
            </a:outerShdw>
          </a:effectLst>
        </p:spPr>
        <p:txBody>
          <a:bodyPr lIns="0" tIns="162000" rIns="0" bIns="144000">
            <a:spAutoFit/>
          </a:bodyPr>
          <a:lstStyle>
            <a:lvl1pPr algn="ctr">
              <a:lnSpc>
                <a:spcPct val="100000"/>
              </a:lnSpc>
              <a:spcAft>
                <a:spcPts val="0"/>
              </a:spcAft>
              <a:defRPr sz="3000">
                <a:solidFill>
                  <a:schemeClr val="accent1"/>
                </a:solidFill>
              </a:defRPr>
            </a:lvl1pPr>
            <a:lvl2pPr algn="ctr">
              <a:spcBef>
                <a:spcPts val="0"/>
              </a:spcBef>
              <a:spcAft>
                <a:spcPts val="0"/>
              </a:spcAft>
              <a:defRPr sz="1050"/>
            </a:lvl2pPr>
          </a:lstStyle>
          <a:p>
            <a:pPr lvl="0"/>
            <a:r>
              <a:rPr lang="en-US" dirty="0"/>
              <a:t>XXX%</a:t>
            </a:r>
          </a:p>
          <a:p>
            <a:pPr lvl="1"/>
            <a:r>
              <a:rPr lang="en-US" dirty="0"/>
              <a:t>Stat description goes here</a:t>
            </a:r>
          </a:p>
        </p:txBody>
      </p:sp>
      <p:sp>
        <p:nvSpPr>
          <p:cNvPr id="14" name="Content Placeholder 39">
            <a:extLst>
              <a:ext uri="{FF2B5EF4-FFF2-40B4-BE49-F238E27FC236}">
                <a16:creationId xmlns:a16="http://schemas.microsoft.com/office/drawing/2014/main" id="{008403D2-1E81-4CC9-B3EF-63A1106DF7AB}"/>
              </a:ext>
            </a:extLst>
          </p:cNvPr>
          <p:cNvSpPr>
            <a:spLocks noGrp="1"/>
          </p:cNvSpPr>
          <p:nvPr>
            <p:ph sz="quarter" idx="21" hasCustomPrompt="1"/>
          </p:nvPr>
        </p:nvSpPr>
        <p:spPr>
          <a:xfrm>
            <a:off x="1201108" y="3140314"/>
            <a:ext cx="477374" cy="636498"/>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15" name="Text Placeholder 14">
            <a:extLst>
              <a:ext uri="{FF2B5EF4-FFF2-40B4-BE49-F238E27FC236}">
                <a16:creationId xmlns:a16="http://schemas.microsoft.com/office/drawing/2014/main" id="{EA37D459-FD50-4336-80C4-F3C3696A65AC}"/>
              </a:ext>
            </a:extLst>
          </p:cNvPr>
          <p:cNvSpPr>
            <a:spLocks noGrp="1"/>
          </p:cNvSpPr>
          <p:nvPr>
            <p:ph type="body" sz="quarter" idx="22" hasCustomPrompt="1"/>
          </p:nvPr>
        </p:nvSpPr>
        <p:spPr>
          <a:xfrm>
            <a:off x="2649143" y="3970973"/>
            <a:ext cx="1760400" cy="932236"/>
          </a:xfrm>
          <a:solidFill>
            <a:schemeClr val="bg1"/>
          </a:solidFill>
          <a:effectLst>
            <a:outerShdw dist="6350" dir="16200000" algn="ctr" rotWithShape="0">
              <a:schemeClr val="tx2"/>
            </a:outerShdw>
          </a:effectLst>
        </p:spPr>
        <p:txBody>
          <a:bodyPr lIns="0" tIns="162000" rIns="0" bIns="144000">
            <a:spAutoFit/>
          </a:bodyPr>
          <a:lstStyle>
            <a:lvl1pPr algn="ctr">
              <a:lnSpc>
                <a:spcPct val="100000"/>
              </a:lnSpc>
              <a:spcAft>
                <a:spcPts val="0"/>
              </a:spcAft>
              <a:defRPr sz="3000">
                <a:solidFill>
                  <a:schemeClr val="accent1"/>
                </a:solidFill>
              </a:defRPr>
            </a:lvl1pPr>
            <a:lvl2pPr algn="ctr">
              <a:spcBef>
                <a:spcPts val="0"/>
              </a:spcBef>
              <a:spcAft>
                <a:spcPts val="0"/>
              </a:spcAft>
              <a:defRPr sz="1050"/>
            </a:lvl2pPr>
          </a:lstStyle>
          <a:p>
            <a:pPr lvl="0"/>
            <a:r>
              <a:rPr lang="en-US" dirty="0"/>
              <a:t>XXX%</a:t>
            </a:r>
          </a:p>
          <a:p>
            <a:pPr lvl="1"/>
            <a:r>
              <a:rPr lang="en-US" dirty="0"/>
              <a:t>Stat description goes here</a:t>
            </a:r>
          </a:p>
        </p:txBody>
      </p:sp>
      <p:sp>
        <p:nvSpPr>
          <p:cNvPr id="16" name="Content Placeholder 39">
            <a:extLst>
              <a:ext uri="{FF2B5EF4-FFF2-40B4-BE49-F238E27FC236}">
                <a16:creationId xmlns:a16="http://schemas.microsoft.com/office/drawing/2014/main" id="{08DFCEB0-FB5A-4B19-8AAC-AE74639AA2AE}"/>
              </a:ext>
            </a:extLst>
          </p:cNvPr>
          <p:cNvSpPr>
            <a:spLocks noGrp="1"/>
          </p:cNvSpPr>
          <p:nvPr>
            <p:ph sz="quarter" idx="23" hasCustomPrompt="1"/>
          </p:nvPr>
        </p:nvSpPr>
        <p:spPr>
          <a:xfrm>
            <a:off x="3290656" y="3140314"/>
            <a:ext cx="477374" cy="636498"/>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17" name="Text Placeholder 14">
            <a:extLst>
              <a:ext uri="{FF2B5EF4-FFF2-40B4-BE49-F238E27FC236}">
                <a16:creationId xmlns:a16="http://schemas.microsoft.com/office/drawing/2014/main" id="{A4A380EA-8D35-4970-96A4-E57101EAADDB}"/>
              </a:ext>
            </a:extLst>
          </p:cNvPr>
          <p:cNvSpPr>
            <a:spLocks noGrp="1"/>
          </p:cNvSpPr>
          <p:nvPr>
            <p:ph type="body" sz="quarter" idx="24" hasCustomPrompt="1"/>
          </p:nvPr>
        </p:nvSpPr>
        <p:spPr>
          <a:xfrm>
            <a:off x="4754168" y="3970973"/>
            <a:ext cx="1760400" cy="932236"/>
          </a:xfrm>
          <a:solidFill>
            <a:schemeClr val="bg1"/>
          </a:solidFill>
          <a:effectLst>
            <a:outerShdw dist="6350" dir="16200000" algn="ctr" rotWithShape="0">
              <a:schemeClr val="tx2"/>
            </a:outerShdw>
          </a:effectLst>
        </p:spPr>
        <p:txBody>
          <a:bodyPr lIns="0" tIns="162000" rIns="0" bIns="144000">
            <a:spAutoFit/>
          </a:bodyPr>
          <a:lstStyle>
            <a:lvl1pPr algn="ctr">
              <a:lnSpc>
                <a:spcPct val="100000"/>
              </a:lnSpc>
              <a:spcAft>
                <a:spcPts val="0"/>
              </a:spcAft>
              <a:defRPr sz="3000">
                <a:solidFill>
                  <a:schemeClr val="accent1"/>
                </a:solidFill>
              </a:defRPr>
            </a:lvl1pPr>
            <a:lvl2pPr algn="ctr">
              <a:spcBef>
                <a:spcPts val="0"/>
              </a:spcBef>
              <a:spcAft>
                <a:spcPts val="0"/>
              </a:spcAft>
              <a:defRPr sz="1050"/>
            </a:lvl2pPr>
          </a:lstStyle>
          <a:p>
            <a:pPr lvl="0"/>
            <a:r>
              <a:rPr lang="en-US" dirty="0"/>
              <a:t>XXX%</a:t>
            </a:r>
          </a:p>
          <a:p>
            <a:pPr lvl="1"/>
            <a:r>
              <a:rPr lang="en-US" dirty="0"/>
              <a:t>Stat description goes here</a:t>
            </a:r>
          </a:p>
        </p:txBody>
      </p:sp>
      <p:sp>
        <p:nvSpPr>
          <p:cNvPr id="18" name="Content Placeholder 39">
            <a:extLst>
              <a:ext uri="{FF2B5EF4-FFF2-40B4-BE49-F238E27FC236}">
                <a16:creationId xmlns:a16="http://schemas.microsoft.com/office/drawing/2014/main" id="{41A232E3-FB6D-4D07-8B62-D190DE93969B}"/>
              </a:ext>
            </a:extLst>
          </p:cNvPr>
          <p:cNvSpPr>
            <a:spLocks noGrp="1"/>
          </p:cNvSpPr>
          <p:nvPr>
            <p:ph sz="quarter" idx="25" hasCustomPrompt="1"/>
          </p:nvPr>
        </p:nvSpPr>
        <p:spPr>
          <a:xfrm>
            <a:off x="5395681" y="3140314"/>
            <a:ext cx="477374" cy="636498"/>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19" name="Text Placeholder 14">
            <a:extLst>
              <a:ext uri="{FF2B5EF4-FFF2-40B4-BE49-F238E27FC236}">
                <a16:creationId xmlns:a16="http://schemas.microsoft.com/office/drawing/2014/main" id="{8A44C3A5-C9CD-4017-B84D-C03CBD9F1B4C}"/>
              </a:ext>
            </a:extLst>
          </p:cNvPr>
          <p:cNvSpPr>
            <a:spLocks noGrp="1"/>
          </p:cNvSpPr>
          <p:nvPr>
            <p:ph type="body" sz="quarter" idx="26" hasCustomPrompt="1"/>
          </p:nvPr>
        </p:nvSpPr>
        <p:spPr>
          <a:xfrm>
            <a:off x="6853241" y="3970973"/>
            <a:ext cx="1760400" cy="932236"/>
          </a:xfrm>
          <a:solidFill>
            <a:schemeClr val="bg1"/>
          </a:solidFill>
          <a:effectLst>
            <a:outerShdw dist="6350" dir="16200000" algn="ctr" rotWithShape="0">
              <a:schemeClr val="tx2"/>
            </a:outerShdw>
          </a:effectLst>
        </p:spPr>
        <p:txBody>
          <a:bodyPr lIns="0" tIns="162000" rIns="0" bIns="144000">
            <a:spAutoFit/>
          </a:bodyPr>
          <a:lstStyle>
            <a:lvl1pPr algn="ctr">
              <a:lnSpc>
                <a:spcPct val="100000"/>
              </a:lnSpc>
              <a:spcAft>
                <a:spcPts val="0"/>
              </a:spcAft>
              <a:defRPr sz="3000">
                <a:solidFill>
                  <a:schemeClr val="accent1"/>
                </a:solidFill>
              </a:defRPr>
            </a:lvl1pPr>
            <a:lvl2pPr algn="ctr">
              <a:spcBef>
                <a:spcPts val="0"/>
              </a:spcBef>
              <a:spcAft>
                <a:spcPts val="0"/>
              </a:spcAft>
              <a:defRPr sz="1050"/>
            </a:lvl2pPr>
          </a:lstStyle>
          <a:p>
            <a:pPr lvl="0"/>
            <a:r>
              <a:rPr lang="en-US" dirty="0"/>
              <a:t>XXX%</a:t>
            </a:r>
          </a:p>
          <a:p>
            <a:pPr lvl="1"/>
            <a:r>
              <a:rPr lang="en-US" dirty="0"/>
              <a:t>Stat description goes here</a:t>
            </a:r>
          </a:p>
        </p:txBody>
      </p:sp>
      <p:sp>
        <p:nvSpPr>
          <p:cNvPr id="20" name="Content Placeholder 39">
            <a:extLst>
              <a:ext uri="{FF2B5EF4-FFF2-40B4-BE49-F238E27FC236}">
                <a16:creationId xmlns:a16="http://schemas.microsoft.com/office/drawing/2014/main" id="{D62DB3AE-EF43-43C9-84F2-C59A01D8B9A6}"/>
              </a:ext>
            </a:extLst>
          </p:cNvPr>
          <p:cNvSpPr>
            <a:spLocks noGrp="1"/>
          </p:cNvSpPr>
          <p:nvPr>
            <p:ph sz="quarter" idx="27" hasCustomPrompt="1"/>
          </p:nvPr>
        </p:nvSpPr>
        <p:spPr>
          <a:xfrm>
            <a:off x="7494754" y="3140314"/>
            <a:ext cx="477374" cy="636498"/>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4" name="Footer Placeholder 3">
            <a:extLst>
              <a:ext uri="{FF2B5EF4-FFF2-40B4-BE49-F238E27FC236}">
                <a16:creationId xmlns:a16="http://schemas.microsoft.com/office/drawing/2014/main" id="{EEEE5836-F2C9-4ADF-AD3E-558CB9BBF668}"/>
              </a:ext>
            </a:extLst>
          </p:cNvPr>
          <p:cNvSpPr>
            <a:spLocks noGrp="1"/>
          </p:cNvSpPr>
          <p:nvPr>
            <p:ph type="ftr" sz="quarter" idx="28"/>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164031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58">
          <p15:clr>
            <a:srgbClr val="FBAE40"/>
          </p15:clr>
        </p15:guide>
        <p15:guide id="2" pos="2220">
          <p15:clr>
            <a:srgbClr val="FBAE40"/>
          </p15:clr>
        </p15:guide>
        <p15:guide id="3" pos="3708">
          <p15:clr>
            <a:srgbClr val="FBAE40"/>
          </p15:clr>
        </p15:guide>
        <p15:guide id="4" pos="3990">
          <p15:clr>
            <a:srgbClr val="FBAE40"/>
          </p15:clr>
        </p15:guide>
        <p15:guide id="5" pos="5473">
          <p15:clr>
            <a:srgbClr val="FBAE40"/>
          </p15:clr>
        </p15:guide>
        <p15:guide id="6" pos="5745">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x icon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8F594F-7DE6-4E31-BFBC-12999D05050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5" name="Text Placeholder 5">
            <a:extLst>
              <a:ext uri="{FF2B5EF4-FFF2-40B4-BE49-F238E27FC236}">
                <a16:creationId xmlns:a16="http://schemas.microsoft.com/office/drawing/2014/main" id="{DB9CE082-9FAB-427E-BD9F-A6B232A80063}"/>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6" name="Text Placeholder 14">
            <a:extLst>
              <a:ext uri="{FF2B5EF4-FFF2-40B4-BE49-F238E27FC236}">
                <a16:creationId xmlns:a16="http://schemas.microsoft.com/office/drawing/2014/main" id="{BB229D1F-82E9-4061-AC6A-5CFBF3B9F460}"/>
              </a:ext>
            </a:extLst>
          </p:cNvPr>
          <p:cNvSpPr>
            <a:spLocks noGrp="1"/>
          </p:cNvSpPr>
          <p:nvPr>
            <p:ph type="body" sz="quarter" idx="19" hasCustomPrompt="1"/>
          </p:nvPr>
        </p:nvSpPr>
        <p:spPr>
          <a:xfrm>
            <a:off x="551080" y="2700972"/>
            <a:ext cx="2430000" cy="2715416"/>
          </a:xfrm>
          <a:solidFill>
            <a:schemeClr val="bg1"/>
          </a:solidFill>
          <a:effectLst>
            <a:outerShdw dist="6350" dir="16200000" algn="ctr" rotWithShape="0">
              <a:schemeClr val="tx2"/>
            </a:outerShdw>
          </a:effectLst>
        </p:spPr>
        <p:txBody>
          <a:bodyPr wrap="square" lIns="0" tIns="180000" rIns="0" bIns="144000">
            <a:noAutofit/>
          </a:bodyPr>
          <a:lstStyle>
            <a:lvl1pPr algn="l">
              <a:lnSpc>
                <a:spcPct val="100000"/>
              </a:lnSpc>
              <a:spcAft>
                <a:spcPts val="450"/>
              </a:spcAft>
              <a:defRPr sz="1350">
                <a:solidFill>
                  <a:schemeClr val="accent1"/>
                </a:solidFill>
              </a:defRPr>
            </a:lvl1pPr>
            <a:lvl2pPr algn="l">
              <a:lnSpc>
                <a:spcPct val="90000"/>
              </a:lnSpc>
              <a:spcBef>
                <a:spcPts val="225"/>
              </a:spcBef>
              <a:spcAft>
                <a:spcPts val="225"/>
              </a:spcAft>
              <a:defRPr sz="1200"/>
            </a:lvl2pPr>
          </a:lstStyle>
          <a:p>
            <a:pPr lvl="0"/>
            <a:r>
              <a:rPr lang="en-US" dirty="0"/>
              <a:t>Intro text</a:t>
            </a:r>
          </a:p>
          <a:p>
            <a:pPr lvl="1"/>
            <a:r>
              <a:rPr lang="en-US" dirty="0"/>
              <a:t>Body text</a:t>
            </a:r>
          </a:p>
        </p:txBody>
      </p:sp>
      <p:sp>
        <p:nvSpPr>
          <p:cNvPr id="8" name="Content Placeholder 39">
            <a:extLst>
              <a:ext uri="{FF2B5EF4-FFF2-40B4-BE49-F238E27FC236}">
                <a16:creationId xmlns:a16="http://schemas.microsoft.com/office/drawing/2014/main" id="{A1FEF290-0983-4E11-B966-9A86609BD5A0}"/>
              </a:ext>
            </a:extLst>
          </p:cNvPr>
          <p:cNvSpPr>
            <a:spLocks noGrp="1"/>
          </p:cNvSpPr>
          <p:nvPr>
            <p:ph sz="quarter" idx="21" hasCustomPrompt="1"/>
          </p:nvPr>
        </p:nvSpPr>
        <p:spPr>
          <a:xfrm>
            <a:off x="551080" y="1875201"/>
            <a:ext cx="477374" cy="636498"/>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9" name="Text Placeholder 14">
            <a:extLst>
              <a:ext uri="{FF2B5EF4-FFF2-40B4-BE49-F238E27FC236}">
                <a16:creationId xmlns:a16="http://schemas.microsoft.com/office/drawing/2014/main" id="{A7719B2B-EB8B-41CB-9FE9-A4FA2ABAB353}"/>
              </a:ext>
            </a:extLst>
          </p:cNvPr>
          <p:cNvSpPr>
            <a:spLocks noGrp="1"/>
          </p:cNvSpPr>
          <p:nvPr>
            <p:ph type="body" sz="quarter" idx="22" hasCustomPrompt="1"/>
          </p:nvPr>
        </p:nvSpPr>
        <p:spPr>
          <a:xfrm>
            <a:off x="3357000" y="2700972"/>
            <a:ext cx="2430000" cy="2715416"/>
          </a:xfrm>
          <a:solidFill>
            <a:schemeClr val="bg1"/>
          </a:solidFill>
          <a:effectLst>
            <a:outerShdw dist="6350" dir="16200000" algn="ctr" rotWithShape="0">
              <a:schemeClr val="tx2"/>
            </a:outerShdw>
          </a:effectLst>
        </p:spPr>
        <p:txBody>
          <a:bodyPr wrap="square" lIns="0" tIns="180000" rIns="0" bIns="144000">
            <a:noAutofit/>
          </a:bodyPr>
          <a:lstStyle>
            <a:lvl1pPr algn="l">
              <a:lnSpc>
                <a:spcPct val="100000"/>
              </a:lnSpc>
              <a:spcAft>
                <a:spcPts val="450"/>
              </a:spcAft>
              <a:defRPr sz="1350">
                <a:solidFill>
                  <a:schemeClr val="accent1"/>
                </a:solidFill>
              </a:defRPr>
            </a:lvl1pPr>
            <a:lvl2pPr algn="l">
              <a:lnSpc>
                <a:spcPct val="90000"/>
              </a:lnSpc>
              <a:spcBef>
                <a:spcPts val="225"/>
              </a:spcBef>
              <a:spcAft>
                <a:spcPts val="225"/>
              </a:spcAft>
              <a:defRPr sz="1200"/>
            </a:lvl2pPr>
          </a:lstStyle>
          <a:p>
            <a:pPr lvl="0"/>
            <a:r>
              <a:rPr lang="en-US" dirty="0"/>
              <a:t>Intro text</a:t>
            </a:r>
          </a:p>
          <a:p>
            <a:pPr lvl="1"/>
            <a:r>
              <a:rPr lang="en-US" dirty="0"/>
              <a:t>Body text</a:t>
            </a:r>
          </a:p>
        </p:txBody>
      </p:sp>
      <p:sp>
        <p:nvSpPr>
          <p:cNvPr id="10" name="Content Placeholder 39">
            <a:extLst>
              <a:ext uri="{FF2B5EF4-FFF2-40B4-BE49-F238E27FC236}">
                <a16:creationId xmlns:a16="http://schemas.microsoft.com/office/drawing/2014/main" id="{318D347F-0FF6-4DAE-B48C-04F178E9B96F}"/>
              </a:ext>
            </a:extLst>
          </p:cNvPr>
          <p:cNvSpPr>
            <a:spLocks noGrp="1"/>
          </p:cNvSpPr>
          <p:nvPr>
            <p:ph sz="quarter" idx="23" hasCustomPrompt="1"/>
          </p:nvPr>
        </p:nvSpPr>
        <p:spPr>
          <a:xfrm>
            <a:off x="3357000" y="1875201"/>
            <a:ext cx="477374" cy="636498"/>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13" name="Text Placeholder 14">
            <a:extLst>
              <a:ext uri="{FF2B5EF4-FFF2-40B4-BE49-F238E27FC236}">
                <a16:creationId xmlns:a16="http://schemas.microsoft.com/office/drawing/2014/main" id="{918F9781-30AA-4CF2-9F79-4E288A789DD2}"/>
              </a:ext>
            </a:extLst>
          </p:cNvPr>
          <p:cNvSpPr>
            <a:spLocks noGrp="1"/>
          </p:cNvSpPr>
          <p:nvPr>
            <p:ph type="body" sz="quarter" idx="26" hasCustomPrompt="1"/>
          </p:nvPr>
        </p:nvSpPr>
        <p:spPr>
          <a:xfrm>
            <a:off x="6162920" y="2700972"/>
            <a:ext cx="2430000" cy="2715416"/>
          </a:xfrm>
          <a:solidFill>
            <a:schemeClr val="bg1"/>
          </a:solidFill>
          <a:effectLst>
            <a:outerShdw dist="6350" dir="16200000" algn="ctr" rotWithShape="0">
              <a:schemeClr val="tx2"/>
            </a:outerShdw>
          </a:effectLst>
        </p:spPr>
        <p:txBody>
          <a:bodyPr wrap="square" lIns="0" tIns="180000" rIns="0" bIns="144000">
            <a:noAutofit/>
          </a:bodyPr>
          <a:lstStyle>
            <a:lvl1pPr algn="l">
              <a:lnSpc>
                <a:spcPct val="100000"/>
              </a:lnSpc>
              <a:spcAft>
                <a:spcPts val="450"/>
              </a:spcAft>
              <a:defRPr sz="1350">
                <a:solidFill>
                  <a:schemeClr val="accent1"/>
                </a:solidFill>
              </a:defRPr>
            </a:lvl1pPr>
            <a:lvl2pPr algn="l">
              <a:lnSpc>
                <a:spcPct val="90000"/>
              </a:lnSpc>
              <a:spcBef>
                <a:spcPts val="225"/>
              </a:spcBef>
              <a:spcAft>
                <a:spcPts val="225"/>
              </a:spcAft>
              <a:defRPr sz="1200"/>
            </a:lvl2pPr>
          </a:lstStyle>
          <a:p>
            <a:pPr lvl="0"/>
            <a:r>
              <a:rPr lang="en-US" dirty="0"/>
              <a:t>Intro text</a:t>
            </a:r>
          </a:p>
          <a:p>
            <a:pPr lvl="1"/>
            <a:r>
              <a:rPr lang="en-US" dirty="0"/>
              <a:t>Body text</a:t>
            </a:r>
          </a:p>
        </p:txBody>
      </p:sp>
      <p:sp>
        <p:nvSpPr>
          <p:cNvPr id="14" name="Content Placeholder 39">
            <a:extLst>
              <a:ext uri="{FF2B5EF4-FFF2-40B4-BE49-F238E27FC236}">
                <a16:creationId xmlns:a16="http://schemas.microsoft.com/office/drawing/2014/main" id="{C07CB065-8C98-4E33-8254-435F914F1450}"/>
              </a:ext>
            </a:extLst>
          </p:cNvPr>
          <p:cNvSpPr>
            <a:spLocks noGrp="1"/>
          </p:cNvSpPr>
          <p:nvPr>
            <p:ph sz="quarter" idx="27" hasCustomPrompt="1"/>
          </p:nvPr>
        </p:nvSpPr>
        <p:spPr>
          <a:xfrm>
            <a:off x="6162920" y="1875201"/>
            <a:ext cx="477374" cy="636498"/>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4" name="Footer Placeholder 3">
            <a:extLst>
              <a:ext uri="{FF2B5EF4-FFF2-40B4-BE49-F238E27FC236}">
                <a16:creationId xmlns:a16="http://schemas.microsoft.com/office/drawing/2014/main" id="{D005B85C-8D48-4788-9F72-96B167602DAF}"/>
              </a:ext>
            </a:extLst>
          </p:cNvPr>
          <p:cNvSpPr>
            <a:spLocks noGrp="1"/>
          </p:cNvSpPr>
          <p:nvPr>
            <p:ph type="ftr" sz="quarter" idx="28"/>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346988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02">
          <p15:clr>
            <a:srgbClr val="FBAE40"/>
          </p15:clr>
        </p15:guide>
        <p15:guide id="2" pos="2819">
          <p15:clr>
            <a:srgbClr val="FBAE40"/>
          </p15:clr>
        </p15:guide>
        <p15:guide id="5" pos="4861">
          <p15:clr>
            <a:srgbClr val="FBAE40"/>
          </p15:clr>
        </p15:guide>
        <p15:guide id="6" pos="517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x icon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8F594F-7DE6-4E31-BFBC-12999D05050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5" name="Text Placeholder 5">
            <a:extLst>
              <a:ext uri="{FF2B5EF4-FFF2-40B4-BE49-F238E27FC236}">
                <a16:creationId xmlns:a16="http://schemas.microsoft.com/office/drawing/2014/main" id="{DB9CE082-9FAB-427E-BD9F-A6B232A80063}"/>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6" name="Text Placeholder 14">
            <a:extLst>
              <a:ext uri="{FF2B5EF4-FFF2-40B4-BE49-F238E27FC236}">
                <a16:creationId xmlns:a16="http://schemas.microsoft.com/office/drawing/2014/main" id="{BB229D1F-82E9-4061-AC6A-5CFBF3B9F460}"/>
              </a:ext>
            </a:extLst>
          </p:cNvPr>
          <p:cNvSpPr>
            <a:spLocks noGrp="1"/>
          </p:cNvSpPr>
          <p:nvPr>
            <p:ph type="body" sz="quarter" idx="19" hasCustomPrompt="1"/>
          </p:nvPr>
        </p:nvSpPr>
        <p:spPr>
          <a:xfrm>
            <a:off x="551080" y="2700972"/>
            <a:ext cx="1775402" cy="2715416"/>
          </a:xfrm>
          <a:solidFill>
            <a:schemeClr val="bg1"/>
          </a:solidFill>
          <a:effectLst>
            <a:outerShdw dist="6350" dir="16200000" algn="ctr" rotWithShape="0">
              <a:schemeClr val="tx2"/>
            </a:outerShdw>
          </a:effectLst>
        </p:spPr>
        <p:txBody>
          <a:bodyPr wrap="square" lIns="0" tIns="180000" rIns="0" bIns="144000">
            <a:noAutofit/>
          </a:bodyPr>
          <a:lstStyle>
            <a:lvl1pPr algn="l">
              <a:lnSpc>
                <a:spcPct val="100000"/>
              </a:lnSpc>
              <a:spcAft>
                <a:spcPts val="450"/>
              </a:spcAft>
              <a:defRPr sz="1350">
                <a:solidFill>
                  <a:schemeClr val="accent1"/>
                </a:solidFill>
              </a:defRPr>
            </a:lvl1pPr>
            <a:lvl2pPr algn="l">
              <a:lnSpc>
                <a:spcPct val="90000"/>
              </a:lnSpc>
              <a:spcBef>
                <a:spcPts val="225"/>
              </a:spcBef>
              <a:spcAft>
                <a:spcPts val="225"/>
              </a:spcAft>
              <a:defRPr sz="1200"/>
            </a:lvl2pPr>
          </a:lstStyle>
          <a:p>
            <a:pPr lvl="0"/>
            <a:r>
              <a:rPr lang="en-US" dirty="0"/>
              <a:t>Intro text</a:t>
            </a:r>
          </a:p>
          <a:p>
            <a:pPr lvl="1"/>
            <a:r>
              <a:rPr lang="en-US" dirty="0"/>
              <a:t>Body text</a:t>
            </a:r>
          </a:p>
        </p:txBody>
      </p:sp>
      <p:sp>
        <p:nvSpPr>
          <p:cNvPr id="8" name="Content Placeholder 39">
            <a:extLst>
              <a:ext uri="{FF2B5EF4-FFF2-40B4-BE49-F238E27FC236}">
                <a16:creationId xmlns:a16="http://schemas.microsoft.com/office/drawing/2014/main" id="{A1FEF290-0983-4E11-B966-9A86609BD5A0}"/>
              </a:ext>
            </a:extLst>
          </p:cNvPr>
          <p:cNvSpPr>
            <a:spLocks noGrp="1"/>
          </p:cNvSpPr>
          <p:nvPr>
            <p:ph sz="quarter" idx="21" hasCustomPrompt="1"/>
          </p:nvPr>
        </p:nvSpPr>
        <p:spPr>
          <a:xfrm>
            <a:off x="551080" y="1875201"/>
            <a:ext cx="477374" cy="636498"/>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9" name="Text Placeholder 14">
            <a:extLst>
              <a:ext uri="{FF2B5EF4-FFF2-40B4-BE49-F238E27FC236}">
                <a16:creationId xmlns:a16="http://schemas.microsoft.com/office/drawing/2014/main" id="{A7719B2B-EB8B-41CB-9FE9-A4FA2ABAB353}"/>
              </a:ext>
            </a:extLst>
          </p:cNvPr>
          <p:cNvSpPr>
            <a:spLocks noGrp="1"/>
          </p:cNvSpPr>
          <p:nvPr>
            <p:ph type="body" sz="quarter" idx="22" hasCustomPrompt="1"/>
          </p:nvPr>
        </p:nvSpPr>
        <p:spPr>
          <a:xfrm>
            <a:off x="2641342" y="2700972"/>
            <a:ext cx="1775402" cy="2715416"/>
          </a:xfrm>
          <a:solidFill>
            <a:schemeClr val="bg1"/>
          </a:solidFill>
          <a:effectLst>
            <a:outerShdw dist="6350" dir="16200000" algn="ctr" rotWithShape="0">
              <a:schemeClr val="tx2"/>
            </a:outerShdw>
          </a:effectLst>
        </p:spPr>
        <p:txBody>
          <a:bodyPr wrap="square" lIns="0" tIns="180000" rIns="0" bIns="144000">
            <a:noAutofit/>
          </a:bodyPr>
          <a:lstStyle>
            <a:lvl1pPr algn="l">
              <a:lnSpc>
                <a:spcPct val="100000"/>
              </a:lnSpc>
              <a:spcAft>
                <a:spcPts val="450"/>
              </a:spcAft>
              <a:defRPr sz="1350">
                <a:solidFill>
                  <a:schemeClr val="accent1"/>
                </a:solidFill>
              </a:defRPr>
            </a:lvl1pPr>
            <a:lvl2pPr algn="l">
              <a:lnSpc>
                <a:spcPct val="90000"/>
              </a:lnSpc>
              <a:spcBef>
                <a:spcPts val="225"/>
              </a:spcBef>
              <a:spcAft>
                <a:spcPts val="225"/>
              </a:spcAft>
              <a:defRPr sz="1200"/>
            </a:lvl2pPr>
          </a:lstStyle>
          <a:p>
            <a:pPr lvl="0"/>
            <a:r>
              <a:rPr lang="en-US" dirty="0"/>
              <a:t>Intro text</a:t>
            </a:r>
          </a:p>
          <a:p>
            <a:pPr lvl="1"/>
            <a:r>
              <a:rPr lang="en-US" dirty="0"/>
              <a:t>Body text</a:t>
            </a:r>
          </a:p>
        </p:txBody>
      </p:sp>
      <p:sp>
        <p:nvSpPr>
          <p:cNvPr id="10" name="Content Placeholder 39">
            <a:extLst>
              <a:ext uri="{FF2B5EF4-FFF2-40B4-BE49-F238E27FC236}">
                <a16:creationId xmlns:a16="http://schemas.microsoft.com/office/drawing/2014/main" id="{318D347F-0FF6-4DAE-B48C-04F178E9B96F}"/>
              </a:ext>
            </a:extLst>
          </p:cNvPr>
          <p:cNvSpPr>
            <a:spLocks noGrp="1"/>
          </p:cNvSpPr>
          <p:nvPr>
            <p:ph sz="quarter" idx="23" hasCustomPrompt="1"/>
          </p:nvPr>
        </p:nvSpPr>
        <p:spPr>
          <a:xfrm>
            <a:off x="2641342" y="1875201"/>
            <a:ext cx="477374" cy="636498"/>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11" name="Text Placeholder 14">
            <a:extLst>
              <a:ext uri="{FF2B5EF4-FFF2-40B4-BE49-F238E27FC236}">
                <a16:creationId xmlns:a16="http://schemas.microsoft.com/office/drawing/2014/main" id="{5BA4447B-2738-48D7-8607-2E3BA12E44F4}"/>
              </a:ext>
            </a:extLst>
          </p:cNvPr>
          <p:cNvSpPr>
            <a:spLocks noGrp="1"/>
          </p:cNvSpPr>
          <p:nvPr>
            <p:ph type="body" sz="quarter" idx="24" hasCustomPrompt="1"/>
          </p:nvPr>
        </p:nvSpPr>
        <p:spPr>
          <a:xfrm>
            <a:off x="4731603" y="2700972"/>
            <a:ext cx="1775402" cy="2715416"/>
          </a:xfrm>
          <a:solidFill>
            <a:schemeClr val="bg1"/>
          </a:solidFill>
          <a:effectLst>
            <a:outerShdw dist="6350" dir="16200000" algn="ctr" rotWithShape="0">
              <a:schemeClr val="tx2"/>
            </a:outerShdw>
          </a:effectLst>
        </p:spPr>
        <p:txBody>
          <a:bodyPr wrap="square" lIns="0" tIns="180000" rIns="0" bIns="144000">
            <a:noAutofit/>
          </a:bodyPr>
          <a:lstStyle>
            <a:lvl1pPr algn="l">
              <a:lnSpc>
                <a:spcPct val="100000"/>
              </a:lnSpc>
              <a:spcAft>
                <a:spcPts val="450"/>
              </a:spcAft>
              <a:defRPr sz="1350">
                <a:solidFill>
                  <a:schemeClr val="accent1"/>
                </a:solidFill>
              </a:defRPr>
            </a:lvl1pPr>
            <a:lvl2pPr algn="l">
              <a:lnSpc>
                <a:spcPct val="90000"/>
              </a:lnSpc>
              <a:spcBef>
                <a:spcPts val="225"/>
              </a:spcBef>
              <a:spcAft>
                <a:spcPts val="225"/>
              </a:spcAft>
              <a:defRPr sz="1200"/>
            </a:lvl2pPr>
          </a:lstStyle>
          <a:p>
            <a:pPr lvl="0"/>
            <a:r>
              <a:rPr lang="en-US" dirty="0"/>
              <a:t>Intro text</a:t>
            </a:r>
          </a:p>
          <a:p>
            <a:pPr lvl="1"/>
            <a:r>
              <a:rPr lang="en-US" dirty="0"/>
              <a:t>Body text</a:t>
            </a:r>
          </a:p>
        </p:txBody>
      </p:sp>
      <p:sp>
        <p:nvSpPr>
          <p:cNvPr id="12" name="Content Placeholder 39">
            <a:extLst>
              <a:ext uri="{FF2B5EF4-FFF2-40B4-BE49-F238E27FC236}">
                <a16:creationId xmlns:a16="http://schemas.microsoft.com/office/drawing/2014/main" id="{680720DC-C151-4206-A714-8A5CF34C7984}"/>
              </a:ext>
            </a:extLst>
          </p:cNvPr>
          <p:cNvSpPr>
            <a:spLocks noGrp="1"/>
          </p:cNvSpPr>
          <p:nvPr>
            <p:ph sz="quarter" idx="25" hasCustomPrompt="1"/>
          </p:nvPr>
        </p:nvSpPr>
        <p:spPr>
          <a:xfrm>
            <a:off x="4731603" y="1875201"/>
            <a:ext cx="477374" cy="636498"/>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13" name="Text Placeholder 14">
            <a:extLst>
              <a:ext uri="{FF2B5EF4-FFF2-40B4-BE49-F238E27FC236}">
                <a16:creationId xmlns:a16="http://schemas.microsoft.com/office/drawing/2014/main" id="{918F9781-30AA-4CF2-9F79-4E288A789DD2}"/>
              </a:ext>
            </a:extLst>
          </p:cNvPr>
          <p:cNvSpPr>
            <a:spLocks noGrp="1"/>
          </p:cNvSpPr>
          <p:nvPr>
            <p:ph type="body" sz="quarter" idx="26" hasCustomPrompt="1"/>
          </p:nvPr>
        </p:nvSpPr>
        <p:spPr>
          <a:xfrm>
            <a:off x="6821864" y="2700972"/>
            <a:ext cx="1775402" cy="2715416"/>
          </a:xfrm>
          <a:solidFill>
            <a:schemeClr val="bg1"/>
          </a:solidFill>
          <a:effectLst>
            <a:outerShdw dist="6350" dir="16200000" algn="ctr" rotWithShape="0">
              <a:schemeClr val="tx2"/>
            </a:outerShdw>
          </a:effectLst>
        </p:spPr>
        <p:txBody>
          <a:bodyPr wrap="square" lIns="0" tIns="180000" rIns="0" bIns="144000">
            <a:noAutofit/>
          </a:bodyPr>
          <a:lstStyle>
            <a:lvl1pPr algn="l">
              <a:lnSpc>
                <a:spcPct val="100000"/>
              </a:lnSpc>
              <a:spcAft>
                <a:spcPts val="450"/>
              </a:spcAft>
              <a:defRPr sz="1350">
                <a:solidFill>
                  <a:schemeClr val="accent1"/>
                </a:solidFill>
              </a:defRPr>
            </a:lvl1pPr>
            <a:lvl2pPr algn="l">
              <a:lnSpc>
                <a:spcPct val="90000"/>
              </a:lnSpc>
              <a:spcBef>
                <a:spcPts val="225"/>
              </a:spcBef>
              <a:spcAft>
                <a:spcPts val="225"/>
              </a:spcAft>
              <a:defRPr sz="1200"/>
            </a:lvl2pPr>
          </a:lstStyle>
          <a:p>
            <a:pPr lvl="0"/>
            <a:r>
              <a:rPr lang="en-US" dirty="0"/>
              <a:t>Intro text</a:t>
            </a:r>
          </a:p>
          <a:p>
            <a:pPr lvl="1"/>
            <a:r>
              <a:rPr lang="en-US" dirty="0"/>
              <a:t>Body text</a:t>
            </a:r>
          </a:p>
        </p:txBody>
      </p:sp>
      <p:sp>
        <p:nvSpPr>
          <p:cNvPr id="14" name="Content Placeholder 39">
            <a:extLst>
              <a:ext uri="{FF2B5EF4-FFF2-40B4-BE49-F238E27FC236}">
                <a16:creationId xmlns:a16="http://schemas.microsoft.com/office/drawing/2014/main" id="{C07CB065-8C98-4E33-8254-435F914F1450}"/>
              </a:ext>
            </a:extLst>
          </p:cNvPr>
          <p:cNvSpPr>
            <a:spLocks noGrp="1"/>
          </p:cNvSpPr>
          <p:nvPr>
            <p:ph sz="quarter" idx="27" hasCustomPrompt="1"/>
          </p:nvPr>
        </p:nvSpPr>
        <p:spPr>
          <a:xfrm>
            <a:off x="6821864" y="1875201"/>
            <a:ext cx="477374" cy="636498"/>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4" name="Footer Placeholder 3">
            <a:extLst>
              <a:ext uri="{FF2B5EF4-FFF2-40B4-BE49-F238E27FC236}">
                <a16:creationId xmlns:a16="http://schemas.microsoft.com/office/drawing/2014/main" id="{CF651122-69DC-4B8D-A785-18783FE5499E}"/>
              </a:ext>
            </a:extLst>
          </p:cNvPr>
          <p:cNvSpPr>
            <a:spLocks noGrp="1"/>
          </p:cNvSpPr>
          <p:nvPr>
            <p:ph type="ftr" sz="quarter" idx="28"/>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36617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58">
          <p15:clr>
            <a:srgbClr val="FBAE40"/>
          </p15:clr>
        </p15:guide>
        <p15:guide id="2" pos="2207">
          <p15:clr>
            <a:srgbClr val="FBAE40"/>
          </p15:clr>
        </p15:guide>
        <p15:guide id="3" pos="3714">
          <p15:clr>
            <a:srgbClr val="FBAE40"/>
          </p15:clr>
        </p15:guide>
        <p15:guide id="4" pos="3976">
          <p15:clr>
            <a:srgbClr val="FBAE40"/>
          </p15:clr>
        </p15:guide>
        <p15:guide id="5" pos="5473">
          <p15:clr>
            <a:srgbClr val="FBAE40"/>
          </p15:clr>
        </p15:guide>
        <p15:guide id="6" pos="572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ark background 4 points diagram">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EEB6F07A-A2A2-4217-A999-3A8707F9F287}"/>
              </a:ext>
            </a:extLst>
          </p:cNvPr>
          <p:cNvSpPr/>
          <p:nvPr userDrawn="1"/>
        </p:nvSpPr>
        <p:spPr>
          <a:xfrm>
            <a:off x="0" y="1"/>
            <a:ext cx="9159074" cy="6249405"/>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350"/>
          </a:p>
        </p:txBody>
      </p:sp>
      <p:sp>
        <p:nvSpPr>
          <p:cNvPr id="22" name="Rectangle: Rounded Corners 21">
            <a:extLst>
              <a:ext uri="{FF2B5EF4-FFF2-40B4-BE49-F238E27FC236}">
                <a16:creationId xmlns:a16="http://schemas.microsoft.com/office/drawing/2014/main" id="{16C9A022-3998-43BB-9549-7A4C0507F8B3}"/>
              </a:ext>
            </a:extLst>
          </p:cNvPr>
          <p:cNvSpPr/>
          <p:nvPr userDrawn="1"/>
        </p:nvSpPr>
        <p:spPr>
          <a:xfrm>
            <a:off x="548879" y="2399839"/>
            <a:ext cx="8047434" cy="7401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11" name="Text Placeholder 5">
            <a:extLst>
              <a:ext uri="{FF2B5EF4-FFF2-40B4-BE49-F238E27FC236}">
                <a16:creationId xmlns:a16="http://schemas.microsoft.com/office/drawing/2014/main" id="{BD90BE0F-33F9-48FF-BAC6-3829D9C81C60}"/>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bg1"/>
                </a:solidFill>
                <a:latin typeface="+mj-lt"/>
              </a:defRPr>
            </a:lvl1pPr>
            <a:lvl2pPr>
              <a:lnSpc>
                <a:spcPct val="90000"/>
              </a:lnSpc>
              <a:spcBef>
                <a:spcPts val="225"/>
              </a:spcBef>
              <a:spcAft>
                <a:spcPts val="225"/>
              </a:spcAft>
              <a:defRPr sz="1500">
                <a:solidFill>
                  <a:schemeClr val="bg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3" name="Text Placeholder 14">
            <a:extLst>
              <a:ext uri="{FF2B5EF4-FFF2-40B4-BE49-F238E27FC236}">
                <a16:creationId xmlns:a16="http://schemas.microsoft.com/office/drawing/2014/main" id="{CE061388-0054-442A-B375-89C1D5B384AE}"/>
              </a:ext>
            </a:extLst>
          </p:cNvPr>
          <p:cNvSpPr>
            <a:spLocks noGrp="1"/>
          </p:cNvSpPr>
          <p:nvPr>
            <p:ph type="body" sz="quarter" idx="19" hasCustomPrompt="1"/>
          </p:nvPr>
        </p:nvSpPr>
        <p:spPr>
          <a:xfrm>
            <a:off x="899460" y="3326299"/>
            <a:ext cx="1458000" cy="1395721"/>
          </a:xfrm>
          <a:noFill/>
          <a:effectLst/>
        </p:spPr>
        <p:txBody>
          <a:bodyPr wrap="square" lIns="0" tIns="0" rIns="0" bIns="0">
            <a:noAutofit/>
          </a:bodyPr>
          <a:lstStyle>
            <a:lvl1pPr algn="l">
              <a:lnSpc>
                <a:spcPct val="100000"/>
              </a:lnSpc>
              <a:spcAft>
                <a:spcPts val="0"/>
              </a:spcAft>
              <a:defRPr sz="1350">
                <a:solidFill>
                  <a:schemeClr val="bg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3" name="Text Placeholder 14">
            <a:extLst>
              <a:ext uri="{FF2B5EF4-FFF2-40B4-BE49-F238E27FC236}">
                <a16:creationId xmlns:a16="http://schemas.microsoft.com/office/drawing/2014/main" id="{48A76922-901A-47EF-815E-1C4C11519906}"/>
              </a:ext>
            </a:extLst>
          </p:cNvPr>
          <p:cNvSpPr>
            <a:spLocks noGrp="1"/>
          </p:cNvSpPr>
          <p:nvPr>
            <p:ph type="body" sz="quarter" idx="27" hasCustomPrompt="1"/>
          </p:nvPr>
        </p:nvSpPr>
        <p:spPr>
          <a:xfrm>
            <a:off x="899460" y="2475992"/>
            <a:ext cx="1458000" cy="587835"/>
          </a:xfrm>
          <a:noFill/>
          <a:effectLst/>
        </p:spPr>
        <p:txBody>
          <a:bodyPr wrap="square" lIns="0" tIns="0" rIns="0" bIns="0" anchor="ctr" anchorCtr="0">
            <a:noAutofit/>
          </a:bodyPr>
          <a:lstStyle>
            <a:lvl1pPr algn="l">
              <a:lnSpc>
                <a:spcPct val="90000"/>
              </a:lnSpc>
              <a:spcAft>
                <a:spcPts val="0"/>
              </a:spcAft>
              <a:defRPr sz="1350">
                <a:solidFill>
                  <a:schemeClr val="accent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24" name="Text Placeholder 14">
            <a:extLst>
              <a:ext uri="{FF2B5EF4-FFF2-40B4-BE49-F238E27FC236}">
                <a16:creationId xmlns:a16="http://schemas.microsoft.com/office/drawing/2014/main" id="{B4ADBE79-C7D8-4F88-9676-270A08E12761}"/>
              </a:ext>
            </a:extLst>
          </p:cNvPr>
          <p:cNvSpPr>
            <a:spLocks noGrp="1"/>
          </p:cNvSpPr>
          <p:nvPr>
            <p:ph type="body" sz="quarter" idx="28" hasCustomPrompt="1"/>
          </p:nvPr>
        </p:nvSpPr>
        <p:spPr>
          <a:xfrm>
            <a:off x="2532157" y="3326299"/>
            <a:ext cx="1824038" cy="1395721"/>
          </a:xfrm>
          <a:solidFill>
            <a:schemeClr val="bg2"/>
          </a:solidFill>
          <a:effectLst>
            <a:outerShdw dist="12700" dir="10800000" algn="r" rotWithShape="0">
              <a:schemeClr val="bg1"/>
            </a:outerShdw>
          </a:effectLst>
        </p:spPr>
        <p:txBody>
          <a:bodyPr wrap="square" lIns="288000" tIns="0" rIns="0" bIns="0">
            <a:noAutofit/>
          </a:bodyPr>
          <a:lstStyle>
            <a:lvl1pPr algn="l">
              <a:lnSpc>
                <a:spcPct val="100000"/>
              </a:lnSpc>
              <a:spcAft>
                <a:spcPts val="0"/>
              </a:spcAft>
              <a:defRPr sz="1350">
                <a:solidFill>
                  <a:schemeClr val="bg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5" name="Text Placeholder 14">
            <a:extLst>
              <a:ext uri="{FF2B5EF4-FFF2-40B4-BE49-F238E27FC236}">
                <a16:creationId xmlns:a16="http://schemas.microsoft.com/office/drawing/2014/main" id="{171262BE-F773-46EE-B31E-46A253AD2514}"/>
              </a:ext>
            </a:extLst>
          </p:cNvPr>
          <p:cNvSpPr>
            <a:spLocks noGrp="1"/>
          </p:cNvSpPr>
          <p:nvPr>
            <p:ph type="body" sz="quarter" idx="29" hasCustomPrompt="1"/>
          </p:nvPr>
        </p:nvSpPr>
        <p:spPr>
          <a:xfrm>
            <a:off x="2532157" y="2475992"/>
            <a:ext cx="1824038" cy="587835"/>
          </a:xfrm>
          <a:solidFill>
            <a:schemeClr val="bg1"/>
          </a:solidFill>
          <a:effectLst>
            <a:outerShdw dist="12700" dir="10800000" algn="r" rotWithShape="0">
              <a:schemeClr val="accent1"/>
            </a:outerShdw>
          </a:effectLst>
        </p:spPr>
        <p:txBody>
          <a:bodyPr wrap="square" lIns="288000" tIns="0" rIns="0" bIns="0" anchor="ctr" anchorCtr="0">
            <a:noAutofit/>
          </a:bodyPr>
          <a:lstStyle>
            <a:lvl1pPr algn="l">
              <a:lnSpc>
                <a:spcPct val="90000"/>
              </a:lnSpc>
              <a:spcAft>
                <a:spcPts val="0"/>
              </a:spcAft>
              <a:defRPr sz="1350">
                <a:solidFill>
                  <a:schemeClr val="accent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28" name="Text Placeholder 14">
            <a:extLst>
              <a:ext uri="{FF2B5EF4-FFF2-40B4-BE49-F238E27FC236}">
                <a16:creationId xmlns:a16="http://schemas.microsoft.com/office/drawing/2014/main" id="{0A2BC554-78B4-4109-BB92-3A6A3654245E}"/>
              </a:ext>
            </a:extLst>
          </p:cNvPr>
          <p:cNvSpPr>
            <a:spLocks noGrp="1"/>
          </p:cNvSpPr>
          <p:nvPr>
            <p:ph type="body" sz="quarter" idx="32" hasCustomPrompt="1"/>
          </p:nvPr>
        </p:nvSpPr>
        <p:spPr>
          <a:xfrm>
            <a:off x="4530892" y="3326299"/>
            <a:ext cx="1824038" cy="1395721"/>
          </a:xfrm>
          <a:solidFill>
            <a:schemeClr val="bg2"/>
          </a:solidFill>
          <a:effectLst>
            <a:outerShdw dist="12700" dir="10800000" algn="r" rotWithShape="0">
              <a:schemeClr val="bg1"/>
            </a:outerShdw>
          </a:effectLst>
        </p:spPr>
        <p:txBody>
          <a:bodyPr wrap="square" lIns="288000" tIns="0" rIns="0" bIns="0">
            <a:noAutofit/>
          </a:bodyPr>
          <a:lstStyle>
            <a:lvl1pPr algn="l">
              <a:lnSpc>
                <a:spcPct val="100000"/>
              </a:lnSpc>
              <a:spcAft>
                <a:spcPts val="0"/>
              </a:spcAft>
              <a:defRPr sz="1350">
                <a:solidFill>
                  <a:schemeClr val="bg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9" name="Text Placeholder 14">
            <a:extLst>
              <a:ext uri="{FF2B5EF4-FFF2-40B4-BE49-F238E27FC236}">
                <a16:creationId xmlns:a16="http://schemas.microsoft.com/office/drawing/2014/main" id="{6C24D81F-D709-436C-A8E9-9752AF92A256}"/>
              </a:ext>
            </a:extLst>
          </p:cNvPr>
          <p:cNvSpPr>
            <a:spLocks noGrp="1"/>
          </p:cNvSpPr>
          <p:nvPr>
            <p:ph type="body" sz="quarter" idx="33" hasCustomPrompt="1"/>
          </p:nvPr>
        </p:nvSpPr>
        <p:spPr>
          <a:xfrm>
            <a:off x="4530892" y="2475992"/>
            <a:ext cx="1824038" cy="587835"/>
          </a:xfrm>
          <a:solidFill>
            <a:schemeClr val="bg1"/>
          </a:solidFill>
          <a:effectLst>
            <a:outerShdw dist="12700" dir="10800000" algn="r" rotWithShape="0">
              <a:schemeClr val="accent1"/>
            </a:outerShdw>
          </a:effectLst>
        </p:spPr>
        <p:txBody>
          <a:bodyPr wrap="square" lIns="288000" tIns="0" rIns="0" bIns="0" anchor="ctr" anchorCtr="0">
            <a:noAutofit/>
          </a:bodyPr>
          <a:lstStyle>
            <a:lvl1pPr algn="l">
              <a:lnSpc>
                <a:spcPct val="90000"/>
              </a:lnSpc>
              <a:spcAft>
                <a:spcPts val="0"/>
              </a:spcAft>
              <a:defRPr sz="1350">
                <a:solidFill>
                  <a:schemeClr val="accent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30" name="Text Placeholder 14">
            <a:extLst>
              <a:ext uri="{FF2B5EF4-FFF2-40B4-BE49-F238E27FC236}">
                <a16:creationId xmlns:a16="http://schemas.microsoft.com/office/drawing/2014/main" id="{C63E13EB-FD1C-4C24-9755-9AD57BB883A0}"/>
              </a:ext>
            </a:extLst>
          </p:cNvPr>
          <p:cNvSpPr>
            <a:spLocks noGrp="1"/>
          </p:cNvSpPr>
          <p:nvPr>
            <p:ph type="body" sz="quarter" idx="34" hasCustomPrompt="1"/>
          </p:nvPr>
        </p:nvSpPr>
        <p:spPr>
          <a:xfrm>
            <a:off x="6529627" y="3326299"/>
            <a:ext cx="1824038" cy="1395721"/>
          </a:xfrm>
          <a:solidFill>
            <a:schemeClr val="bg2"/>
          </a:solidFill>
          <a:effectLst>
            <a:outerShdw dist="12700" dir="10800000" algn="r" rotWithShape="0">
              <a:schemeClr val="bg1"/>
            </a:outerShdw>
          </a:effectLst>
        </p:spPr>
        <p:txBody>
          <a:bodyPr wrap="square" lIns="288000" tIns="0" rIns="0" bIns="0">
            <a:noAutofit/>
          </a:bodyPr>
          <a:lstStyle>
            <a:lvl1pPr algn="l">
              <a:lnSpc>
                <a:spcPct val="100000"/>
              </a:lnSpc>
              <a:spcAft>
                <a:spcPts val="0"/>
              </a:spcAft>
              <a:defRPr sz="1350">
                <a:solidFill>
                  <a:schemeClr val="bg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31" name="Text Placeholder 14">
            <a:extLst>
              <a:ext uri="{FF2B5EF4-FFF2-40B4-BE49-F238E27FC236}">
                <a16:creationId xmlns:a16="http://schemas.microsoft.com/office/drawing/2014/main" id="{E00E3057-27E1-4436-803B-3983563B6EDD}"/>
              </a:ext>
            </a:extLst>
          </p:cNvPr>
          <p:cNvSpPr>
            <a:spLocks noGrp="1"/>
          </p:cNvSpPr>
          <p:nvPr>
            <p:ph type="body" sz="quarter" idx="35" hasCustomPrompt="1"/>
          </p:nvPr>
        </p:nvSpPr>
        <p:spPr>
          <a:xfrm>
            <a:off x="6529627" y="2475992"/>
            <a:ext cx="1824038" cy="587835"/>
          </a:xfrm>
          <a:solidFill>
            <a:schemeClr val="bg1"/>
          </a:solidFill>
          <a:effectLst>
            <a:outerShdw dist="12700" dir="10800000" algn="r" rotWithShape="0">
              <a:schemeClr val="accent1"/>
            </a:outerShdw>
          </a:effectLst>
        </p:spPr>
        <p:txBody>
          <a:bodyPr wrap="square" lIns="288000" tIns="0" rIns="0" bIns="0" anchor="ctr" anchorCtr="0">
            <a:noAutofit/>
          </a:bodyPr>
          <a:lstStyle>
            <a:lvl1pPr algn="l">
              <a:lnSpc>
                <a:spcPct val="90000"/>
              </a:lnSpc>
              <a:spcAft>
                <a:spcPts val="0"/>
              </a:spcAft>
              <a:defRPr sz="1350">
                <a:solidFill>
                  <a:schemeClr val="accent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4" name="Footer Placeholder 3">
            <a:extLst>
              <a:ext uri="{FF2B5EF4-FFF2-40B4-BE49-F238E27FC236}">
                <a16:creationId xmlns:a16="http://schemas.microsoft.com/office/drawing/2014/main" id="{26FE4088-947B-4AE7-9CB4-73BE39848492}"/>
              </a:ext>
            </a:extLst>
          </p:cNvPr>
          <p:cNvSpPr>
            <a:spLocks noGrp="1"/>
          </p:cNvSpPr>
          <p:nvPr>
            <p:ph type="ftr" sz="quarter" idx="36"/>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31723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rk background 5 points diagram">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EEB6F07A-A2A2-4217-A999-3A8707F9F287}"/>
              </a:ext>
            </a:extLst>
          </p:cNvPr>
          <p:cNvSpPr/>
          <p:nvPr userDrawn="1"/>
        </p:nvSpPr>
        <p:spPr>
          <a:xfrm>
            <a:off x="0" y="1"/>
            <a:ext cx="9159074" cy="6249405"/>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350"/>
          </a:p>
        </p:txBody>
      </p:sp>
      <p:sp>
        <p:nvSpPr>
          <p:cNvPr id="22" name="Rectangle: Rounded Corners 21">
            <a:extLst>
              <a:ext uri="{FF2B5EF4-FFF2-40B4-BE49-F238E27FC236}">
                <a16:creationId xmlns:a16="http://schemas.microsoft.com/office/drawing/2014/main" id="{16C9A022-3998-43BB-9549-7A4C0507F8B3}"/>
              </a:ext>
            </a:extLst>
          </p:cNvPr>
          <p:cNvSpPr/>
          <p:nvPr userDrawn="1"/>
        </p:nvSpPr>
        <p:spPr>
          <a:xfrm>
            <a:off x="548879" y="2399839"/>
            <a:ext cx="8047434" cy="7401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11" name="Text Placeholder 5">
            <a:extLst>
              <a:ext uri="{FF2B5EF4-FFF2-40B4-BE49-F238E27FC236}">
                <a16:creationId xmlns:a16="http://schemas.microsoft.com/office/drawing/2014/main" id="{BD90BE0F-33F9-48FF-BAC6-3829D9C81C60}"/>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bg1"/>
                </a:solidFill>
                <a:latin typeface="+mj-lt"/>
              </a:defRPr>
            </a:lvl1pPr>
            <a:lvl2pPr>
              <a:lnSpc>
                <a:spcPct val="90000"/>
              </a:lnSpc>
              <a:spcBef>
                <a:spcPts val="225"/>
              </a:spcBef>
              <a:spcAft>
                <a:spcPts val="225"/>
              </a:spcAft>
              <a:defRPr sz="1500">
                <a:solidFill>
                  <a:schemeClr val="bg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3" name="Text Placeholder 14">
            <a:extLst>
              <a:ext uri="{FF2B5EF4-FFF2-40B4-BE49-F238E27FC236}">
                <a16:creationId xmlns:a16="http://schemas.microsoft.com/office/drawing/2014/main" id="{CE061388-0054-442A-B375-89C1D5B384AE}"/>
              </a:ext>
            </a:extLst>
          </p:cNvPr>
          <p:cNvSpPr>
            <a:spLocks noGrp="1"/>
          </p:cNvSpPr>
          <p:nvPr>
            <p:ph type="body" sz="quarter" idx="19" hasCustomPrompt="1"/>
          </p:nvPr>
        </p:nvSpPr>
        <p:spPr>
          <a:xfrm>
            <a:off x="899460" y="3326299"/>
            <a:ext cx="1200804" cy="1395721"/>
          </a:xfrm>
          <a:noFill/>
          <a:effectLst/>
        </p:spPr>
        <p:txBody>
          <a:bodyPr wrap="square" lIns="0" tIns="0" rIns="0" bIns="0">
            <a:noAutofit/>
          </a:bodyPr>
          <a:lstStyle>
            <a:lvl1pPr algn="l">
              <a:lnSpc>
                <a:spcPct val="100000"/>
              </a:lnSpc>
              <a:spcAft>
                <a:spcPts val="0"/>
              </a:spcAft>
              <a:defRPr sz="1350">
                <a:solidFill>
                  <a:schemeClr val="bg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3" name="Text Placeholder 14">
            <a:extLst>
              <a:ext uri="{FF2B5EF4-FFF2-40B4-BE49-F238E27FC236}">
                <a16:creationId xmlns:a16="http://schemas.microsoft.com/office/drawing/2014/main" id="{48A76922-901A-47EF-815E-1C4C11519906}"/>
              </a:ext>
            </a:extLst>
          </p:cNvPr>
          <p:cNvSpPr>
            <a:spLocks noGrp="1"/>
          </p:cNvSpPr>
          <p:nvPr>
            <p:ph type="body" sz="quarter" idx="27" hasCustomPrompt="1"/>
          </p:nvPr>
        </p:nvSpPr>
        <p:spPr>
          <a:xfrm>
            <a:off x="899460" y="2475992"/>
            <a:ext cx="1200804" cy="587835"/>
          </a:xfrm>
          <a:noFill/>
          <a:effectLst/>
        </p:spPr>
        <p:txBody>
          <a:bodyPr wrap="square" lIns="0" tIns="0" rIns="0" bIns="0" anchor="ctr" anchorCtr="0">
            <a:noAutofit/>
          </a:bodyPr>
          <a:lstStyle>
            <a:lvl1pPr algn="l">
              <a:lnSpc>
                <a:spcPct val="90000"/>
              </a:lnSpc>
              <a:spcAft>
                <a:spcPts val="0"/>
              </a:spcAft>
              <a:defRPr sz="1350">
                <a:solidFill>
                  <a:schemeClr val="accent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24" name="Text Placeholder 14">
            <a:extLst>
              <a:ext uri="{FF2B5EF4-FFF2-40B4-BE49-F238E27FC236}">
                <a16:creationId xmlns:a16="http://schemas.microsoft.com/office/drawing/2014/main" id="{B4ADBE79-C7D8-4F88-9676-270A08E12761}"/>
              </a:ext>
            </a:extLst>
          </p:cNvPr>
          <p:cNvSpPr>
            <a:spLocks noGrp="1"/>
          </p:cNvSpPr>
          <p:nvPr>
            <p:ph type="body" sz="quarter" idx="28" hasCustomPrompt="1"/>
          </p:nvPr>
        </p:nvSpPr>
        <p:spPr>
          <a:xfrm>
            <a:off x="2228197" y="3326299"/>
            <a:ext cx="1477028" cy="1395721"/>
          </a:xfrm>
          <a:solidFill>
            <a:schemeClr val="bg2"/>
          </a:solidFill>
          <a:effectLst>
            <a:outerShdw dist="12700" dir="10800000" algn="r" rotWithShape="0">
              <a:schemeClr val="bg1"/>
            </a:outerShdw>
          </a:effectLst>
        </p:spPr>
        <p:txBody>
          <a:bodyPr wrap="square" lIns="288000" tIns="0" rIns="0" bIns="0">
            <a:noAutofit/>
          </a:bodyPr>
          <a:lstStyle>
            <a:lvl1pPr algn="l">
              <a:lnSpc>
                <a:spcPct val="100000"/>
              </a:lnSpc>
              <a:spcAft>
                <a:spcPts val="0"/>
              </a:spcAft>
              <a:defRPr sz="1350">
                <a:solidFill>
                  <a:schemeClr val="bg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5" name="Text Placeholder 14">
            <a:extLst>
              <a:ext uri="{FF2B5EF4-FFF2-40B4-BE49-F238E27FC236}">
                <a16:creationId xmlns:a16="http://schemas.microsoft.com/office/drawing/2014/main" id="{171262BE-F773-46EE-B31E-46A253AD2514}"/>
              </a:ext>
            </a:extLst>
          </p:cNvPr>
          <p:cNvSpPr>
            <a:spLocks noGrp="1"/>
          </p:cNvSpPr>
          <p:nvPr>
            <p:ph type="body" sz="quarter" idx="29" hasCustomPrompt="1"/>
          </p:nvPr>
        </p:nvSpPr>
        <p:spPr>
          <a:xfrm>
            <a:off x="2228197" y="2475992"/>
            <a:ext cx="1477028" cy="587835"/>
          </a:xfrm>
          <a:solidFill>
            <a:schemeClr val="bg1"/>
          </a:solidFill>
          <a:effectLst>
            <a:outerShdw dist="12700" dir="10800000" algn="r" rotWithShape="0">
              <a:schemeClr val="accent1"/>
            </a:outerShdw>
          </a:effectLst>
        </p:spPr>
        <p:txBody>
          <a:bodyPr wrap="square" lIns="288000" tIns="0" rIns="0" bIns="0" anchor="ctr" anchorCtr="0">
            <a:noAutofit/>
          </a:bodyPr>
          <a:lstStyle>
            <a:lvl1pPr algn="l">
              <a:lnSpc>
                <a:spcPct val="90000"/>
              </a:lnSpc>
              <a:spcAft>
                <a:spcPts val="0"/>
              </a:spcAft>
              <a:defRPr sz="1350">
                <a:solidFill>
                  <a:schemeClr val="accent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26" name="Text Placeholder 14">
            <a:extLst>
              <a:ext uri="{FF2B5EF4-FFF2-40B4-BE49-F238E27FC236}">
                <a16:creationId xmlns:a16="http://schemas.microsoft.com/office/drawing/2014/main" id="{9D58E3F2-3A32-4013-9BC3-1257020A76A7}"/>
              </a:ext>
            </a:extLst>
          </p:cNvPr>
          <p:cNvSpPr>
            <a:spLocks noGrp="1"/>
          </p:cNvSpPr>
          <p:nvPr>
            <p:ph type="body" sz="quarter" idx="30" hasCustomPrompt="1"/>
          </p:nvPr>
        </p:nvSpPr>
        <p:spPr>
          <a:xfrm>
            <a:off x="3774819" y="3326299"/>
            <a:ext cx="1477028" cy="1395721"/>
          </a:xfrm>
          <a:solidFill>
            <a:schemeClr val="bg2"/>
          </a:solidFill>
          <a:effectLst>
            <a:outerShdw dist="12700" dir="10800000" algn="r" rotWithShape="0">
              <a:schemeClr val="bg1"/>
            </a:outerShdw>
          </a:effectLst>
        </p:spPr>
        <p:txBody>
          <a:bodyPr wrap="square" lIns="288000" tIns="0" rIns="0" bIns="0">
            <a:noAutofit/>
          </a:bodyPr>
          <a:lstStyle>
            <a:lvl1pPr algn="l">
              <a:lnSpc>
                <a:spcPct val="100000"/>
              </a:lnSpc>
              <a:spcAft>
                <a:spcPts val="0"/>
              </a:spcAft>
              <a:defRPr sz="1350">
                <a:solidFill>
                  <a:schemeClr val="bg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7" name="Text Placeholder 14">
            <a:extLst>
              <a:ext uri="{FF2B5EF4-FFF2-40B4-BE49-F238E27FC236}">
                <a16:creationId xmlns:a16="http://schemas.microsoft.com/office/drawing/2014/main" id="{9BFF838B-C7AD-4D0A-BA10-F57B9951C806}"/>
              </a:ext>
            </a:extLst>
          </p:cNvPr>
          <p:cNvSpPr>
            <a:spLocks noGrp="1"/>
          </p:cNvSpPr>
          <p:nvPr>
            <p:ph type="body" sz="quarter" idx="31" hasCustomPrompt="1"/>
          </p:nvPr>
        </p:nvSpPr>
        <p:spPr>
          <a:xfrm>
            <a:off x="3774819" y="2475992"/>
            <a:ext cx="1477028" cy="587835"/>
          </a:xfrm>
          <a:solidFill>
            <a:schemeClr val="bg1"/>
          </a:solidFill>
          <a:effectLst>
            <a:outerShdw dist="12700" dir="10800000" algn="r" rotWithShape="0">
              <a:schemeClr val="accent1"/>
            </a:outerShdw>
          </a:effectLst>
        </p:spPr>
        <p:txBody>
          <a:bodyPr wrap="square" lIns="288000" tIns="0" rIns="0" bIns="0" anchor="ctr" anchorCtr="0">
            <a:noAutofit/>
          </a:bodyPr>
          <a:lstStyle>
            <a:lvl1pPr algn="l">
              <a:lnSpc>
                <a:spcPct val="90000"/>
              </a:lnSpc>
              <a:spcAft>
                <a:spcPts val="0"/>
              </a:spcAft>
              <a:defRPr sz="1350">
                <a:solidFill>
                  <a:schemeClr val="accent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28" name="Text Placeholder 14">
            <a:extLst>
              <a:ext uri="{FF2B5EF4-FFF2-40B4-BE49-F238E27FC236}">
                <a16:creationId xmlns:a16="http://schemas.microsoft.com/office/drawing/2014/main" id="{0A2BC554-78B4-4109-BB92-3A6A3654245E}"/>
              </a:ext>
            </a:extLst>
          </p:cNvPr>
          <p:cNvSpPr>
            <a:spLocks noGrp="1"/>
          </p:cNvSpPr>
          <p:nvPr>
            <p:ph type="body" sz="quarter" idx="32" hasCustomPrompt="1"/>
          </p:nvPr>
        </p:nvSpPr>
        <p:spPr>
          <a:xfrm>
            <a:off x="5328585" y="3326299"/>
            <a:ext cx="1477028" cy="1395721"/>
          </a:xfrm>
          <a:solidFill>
            <a:schemeClr val="bg2"/>
          </a:solidFill>
          <a:effectLst>
            <a:outerShdw dist="12700" dir="10800000" algn="r" rotWithShape="0">
              <a:schemeClr val="bg1"/>
            </a:outerShdw>
          </a:effectLst>
        </p:spPr>
        <p:txBody>
          <a:bodyPr wrap="square" lIns="288000" tIns="0" rIns="0" bIns="0">
            <a:noAutofit/>
          </a:bodyPr>
          <a:lstStyle>
            <a:lvl1pPr algn="l">
              <a:lnSpc>
                <a:spcPct val="100000"/>
              </a:lnSpc>
              <a:spcAft>
                <a:spcPts val="0"/>
              </a:spcAft>
              <a:defRPr sz="1350">
                <a:solidFill>
                  <a:schemeClr val="bg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9" name="Text Placeholder 14">
            <a:extLst>
              <a:ext uri="{FF2B5EF4-FFF2-40B4-BE49-F238E27FC236}">
                <a16:creationId xmlns:a16="http://schemas.microsoft.com/office/drawing/2014/main" id="{6C24D81F-D709-436C-A8E9-9752AF92A256}"/>
              </a:ext>
            </a:extLst>
          </p:cNvPr>
          <p:cNvSpPr>
            <a:spLocks noGrp="1"/>
          </p:cNvSpPr>
          <p:nvPr>
            <p:ph type="body" sz="quarter" idx="33" hasCustomPrompt="1"/>
          </p:nvPr>
        </p:nvSpPr>
        <p:spPr>
          <a:xfrm>
            <a:off x="5328585" y="2475992"/>
            <a:ext cx="1477028" cy="587835"/>
          </a:xfrm>
          <a:solidFill>
            <a:schemeClr val="bg1"/>
          </a:solidFill>
          <a:effectLst>
            <a:outerShdw dist="12700" dir="10800000" algn="r" rotWithShape="0">
              <a:schemeClr val="accent1"/>
            </a:outerShdw>
          </a:effectLst>
        </p:spPr>
        <p:txBody>
          <a:bodyPr wrap="square" lIns="288000" tIns="0" rIns="0" bIns="0" anchor="ctr" anchorCtr="0">
            <a:noAutofit/>
          </a:bodyPr>
          <a:lstStyle>
            <a:lvl1pPr algn="l">
              <a:lnSpc>
                <a:spcPct val="90000"/>
              </a:lnSpc>
              <a:spcAft>
                <a:spcPts val="0"/>
              </a:spcAft>
              <a:defRPr sz="1350">
                <a:solidFill>
                  <a:schemeClr val="accent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30" name="Text Placeholder 14">
            <a:extLst>
              <a:ext uri="{FF2B5EF4-FFF2-40B4-BE49-F238E27FC236}">
                <a16:creationId xmlns:a16="http://schemas.microsoft.com/office/drawing/2014/main" id="{C63E13EB-FD1C-4C24-9755-9AD57BB883A0}"/>
              </a:ext>
            </a:extLst>
          </p:cNvPr>
          <p:cNvSpPr>
            <a:spLocks noGrp="1"/>
          </p:cNvSpPr>
          <p:nvPr>
            <p:ph type="body" sz="quarter" idx="34" hasCustomPrompt="1"/>
          </p:nvPr>
        </p:nvSpPr>
        <p:spPr>
          <a:xfrm>
            <a:off x="6876637" y="3326299"/>
            <a:ext cx="1477028" cy="1395721"/>
          </a:xfrm>
          <a:solidFill>
            <a:schemeClr val="bg2"/>
          </a:solidFill>
          <a:effectLst>
            <a:outerShdw dist="12700" dir="10800000" algn="r" rotWithShape="0">
              <a:schemeClr val="bg1"/>
            </a:outerShdw>
          </a:effectLst>
        </p:spPr>
        <p:txBody>
          <a:bodyPr wrap="square" lIns="288000" tIns="0" rIns="0" bIns="0">
            <a:noAutofit/>
          </a:bodyPr>
          <a:lstStyle>
            <a:lvl1pPr algn="l">
              <a:lnSpc>
                <a:spcPct val="100000"/>
              </a:lnSpc>
              <a:spcAft>
                <a:spcPts val="0"/>
              </a:spcAft>
              <a:defRPr sz="1350">
                <a:solidFill>
                  <a:schemeClr val="bg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31" name="Text Placeholder 14">
            <a:extLst>
              <a:ext uri="{FF2B5EF4-FFF2-40B4-BE49-F238E27FC236}">
                <a16:creationId xmlns:a16="http://schemas.microsoft.com/office/drawing/2014/main" id="{E00E3057-27E1-4436-803B-3983563B6EDD}"/>
              </a:ext>
            </a:extLst>
          </p:cNvPr>
          <p:cNvSpPr>
            <a:spLocks noGrp="1"/>
          </p:cNvSpPr>
          <p:nvPr>
            <p:ph type="body" sz="quarter" idx="35" hasCustomPrompt="1"/>
          </p:nvPr>
        </p:nvSpPr>
        <p:spPr>
          <a:xfrm>
            <a:off x="6876637" y="2475992"/>
            <a:ext cx="1477028" cy="587835"/>
          </a:xfrm>
          <a:solidFill>
            <a:schemeClr val="bg1"/>
          </a:solidFill>
          <a:effectLst>
            <a:outerShdw dist="12700" dir="10800000" algn="r" rotWithShape="0">
              <a:schemeClr val="accent1"/>
            </a:outerShdw>
          </a:effectLst>
        </p:spPr>
        <p:txBody>
          <a:bodyPr wrap="square" lIns="288000" tIns="0" rIns="0" bIns="0" anchor="ctr" anchorCtr="0">
            <a:noAutofit/>
          </a:bodyPr>
          <a:lstStyle>
            <a:lvl1pPr algn="l">
              <a:lnSpc>
                <a:spcPct val="90000"/>
              </a:lnSpc>
              <a:spcAft>
                <a:spcPts val="0"/>
              </a:spcAft>
              <a:defRPr sz="1350">
                <a:solidFill>
                  <a:schemeClr val="accent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4" name="Footer Placeholder 3">
            <a:extLst>
              <a:ext uri="{FF2B5EF4-FFF2-40B4-BE49-F238E27FC236}">
                <a16:creationId xmlns:a16="http://schemas.microsoft.com/office/drawing/2014/main" id="{31570C28-957C-4134-BFE6-5C5D8197C759}"/>
              </a:ext>
            </a:extLst>
          </p:cNvPr>
          <p:cNvSpPr>
            <a:spLocks noGrp="1"/>
          </p:cNvSpPr>
          <p:nvPr>
            <p:ph type="ftr" sz="quarter" idx="36"/>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39905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ight background 4 points diagram">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AD7EFE63-7B3C-42EA-82B0-8E518D59C26B}"/>
              </a:ext>
            </a:extLst>
          </p:cNvPr>
          <p:cNvSpPr/>
          <p:nvPr userDrawn="1"/>
        </p:nvSpPr>
        <p:spPr>
          <a:xfrm>
            <a:off x="0" y="1"/>
            <a:ext cx="9159074" cy="6249405"/>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350"/>
          </a:p>
        </p:txBody>
      </p:sp>
      <p:sp>
        <p:nvSpPr>
          <p:cNvPr id="22" name="Rectangle: Rounded Corners 21">
            <a:extLst>
              <a:ext uri="{FF2B5EF4-FFF2-40B4-BE49-F238E27FC236}">
                <a16:creationId xmlns:a16="http://schemas.microsoft.com/office/drawing/2014/main" id="{16C9A022-3998-43BB-9549-7A4C0507F8B3}"/>
              </a:ext>
            </a:extLst>
          </p:cNvPr>
          <p:cNvSpPr/>
          <p:nvPr userDrawn="1"/>
        </p:nvSpPr>
        <p:spPr>
          <a:xfrm>
            <a:off x="548879" y="2399839"/>
            <a:ext cx="8047434" cy="74014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11" name="Text Placeholder 5">
            <a:extLst>
              <a:ext uri="{FF2B5EF4-FFF2-40B4-BE49-F238E27FC236}">
                <a16:creationId xmlns:a16="http://schemas.microsoft.com/office/drawing/2014/main" id="{BD90BE0F-33F9-48FF-BAC6-3829D9C81C60}"/>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3" name="Text Placeholder 14">
            <a:extLst>
              <a:ext uri="{FF2B5EF4-FFF2-40B4-BE49-F238E27FC236}">
                <a16:creationId xmlns:a16="http://schemas.microsoft.com/office/drawing/2014/main" id="{CE061388-0054-442A-B375-89C1D5B384AE}"/>
              </a:ext>
            </a:extLst>
          </p:cNvPr>
          <p:cNvSpPr>
            <a:spLocks noGrp="1"/>
          </p:cNvSpPr>
          <p:nvPr>
            <p:ph type="body" sz="quarter" idx="19" hasCustomPrompt="1"/>
          </p:nvPr>
        </p:nvSpPr>
        <p:spPr>
          <a:xfrm>
            <a:off x="899460" y="3326299"/>
            <a:ext cx="1458000" cy="1395721"/>
          </a:xfrm>
          <a:solidFill>
            <a:schemeClr val="tx2"/>
          </a:solidFill>
          <a:effectLst/>
        </p:spPr>
        <p:txBody>
          <a:bodyPr wrap="square" lIns="0" tIns="0" rIns="0" bIns="0">
            <a:noAutofit/>
          </a:bodyPr>
          <a:lstStyle>
            <a:lvl1pPr algn="l">
              <a:lnSpc>
                <a:spcPct val="100000"/>
              </a:lnSpc>
              <a:spcAft>
                <a:spcPts val="0"/>
              </a:spcAft>
              <a:defRPr sz="1350">
                <a:solidFill>
                  <a:schemeClr val="tx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3" name="Text Placeholder 14">
            <a:extLst>
              <a:ext uri="{FF2B5EF4-FFF2-40B4-BE49-F238E27FC236}">
                <a16:creationId xmlns:a16="http://schemas.microsoft.com/office/drawing/2014/main" id="{48A76922-901A-47EF-815E-1C4C11519906}"/>
              </a:ext>
            </a:extLst>
          </p:cNvPr>
          <p:cNvSpPr>
            <a:spLocks noGrp="1"/>
          </p:cNvSpPr>
          <p:nvPr>
            <p:ph type="body" sz="quarter" idx="27" hasCustomPrompt="1"/>
          </p:nvPr>
        </p:nvSpPr>
        <p:spPr>
          <a:xfrm>
            <a:off x="899460" y="2475992"/>
            <a:ext cx="1458000" cy="587835"/>
          </a:xfrm>
          <a:solidFill>
            <a:schemeClr val="accent1"/>
          </a:solidFill>
          <a:effectLst/>
        </p:spPr>
        <p:txBody>
          <a:bodyPr wrap="square" lIns="0" tIns="0" rIns="0" bIns="0" anchor="ctr" anchorCtr="0">
            <a:noAutofit/>
          </a:bodyPr>
          <a:lstStyle>
            <a:lvl1pPr algn="l">
              <a:lnSpc>
                <a:spcPct val="90000"/>
              </a:lnSpc>
              <a:spcAft>
                <a:spcPts val="0"/>
              </a:spcAft>
              <a:defRPr sz="1350">
                <a:solidFill>
                  <a:schemeClr val="bg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24" name="Text Placeholder 14">
            <a:extLst>
              <a:ext uri="{FF2B5EF4-FFF2-40B4-BE49-F238E27FC236}">
                <a16:creationId xmlns:a16="http://schemas.microsoft.com/office/drawing/2014/main" id="{B4ADBE79-C7D8-4F88-9676-270A08E12761}"/>
              </a:ext>
            </a:extLst>
          </p:cNvPr>
          <p:cNvSpPr>
            <a:spLocks noGrp="1"/>
          </p:cNvSpPr>
          <p:nvPr>
            <p:ph type="body" sz="quarter" idx="28" hasCustomPrompt="1"/>
          </p:nvPr>
        </p:nvSpPr>
        <p:spPr>
          <a:xfrm>
            <a:off x="2532157" y="3326299"/>
            <a:ext cx="1824038" cy="1395721"/>
          </a:xfrm>
          <a:solidFill>
            <a:schemeClr val="tx2"/>
          </a:solidFill>
          <a:effectLst>
            <a:outerShdw dist="12700" dir="10800000" algn="r" rotWithShape="0">
              <a:schemeClr val="accent2"/>
            </a:outerShdw>
          </a:effectLst>
        </p:spPr>
        <p:txBody>
          <a:bodyPr wrap="square" lIns="288000" tIns="0" rIns="0" bIns="0">
            <a:noAutofit/>
          </a:bodyPr>
          <a:lstStyle>
            <a:lvl1pPr algn="l">
              <a:lnSpc>
                <a:spcPct val="100000"/>
              </a:lnSpc>
              <a:spcAft>
                <a:spcPts val="0"/>
              </a:spcAft>
              <a:defRPr sz="1350">
                <a:solidFill>
                  <a:schemeClr val="tx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5" name="Text Placeholder 14">
            <a:extLst>
              <a:ext uri="{FF2B5EF4-FFF2-40B4-BE49-F238E27FC236}">
                <a16:creationId xmlns:a16="http://schemas.microsoft.com/office/drawing/2014/main" id="{171262BE-F773-46EE-B31E-46A253AD2514}"/>
              </a:ext>
            </a:extLst>
          </p:cNvPr>
          <p:cNvSpPr>
            <a:spLocks noGrp="1"/>
          </p:cNvSpPr>
          <p:nvPr>
            <p:ph type="body" sz="quarter" idx="29" hasCustomPrompt="1"/>
          </p:nvPr>
        </p:nvSpPr>
        <p:spPr>
          <a:xfrm>
            <a:off x="2532157" y="2475992"/>
            <a:ext cx="1824038" cy="587835"/>
          </a:xfrm>
          <a:solidFill>
            <a:schemeClr val="accent1"/>
          </a:solidFill>
          <a:effectLst>
            <a:outerShdw dist="12700" dir="10800000" algn="r" rotWithShape="0">
              <a:schemeClr val="bg1"/>
            </a:outerShdw>
          </a:effectLst>
        </p:spPr>
        <p:txBody>
          <a:bodyPr wrap="square" lIns="288000" tIns="0" rIns="0" bIns="0" anchor="ctr" anchorCtr="0">
            <a:noAutofit/>
          </a:bodyPr>
          <a:lstStyle>
            <a:lvl1pPr algn="l">
              <a:lnSpc>
                <a:spcPct val="90000"/>
              </a:lnSpc>
              <a:spcAft>
                <a:spcPts val="0"/>
              </a:spcAft>
              <a:defRPr sz="1350">
                <a:solidFill>
                  <a:schemeClr val="bg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28" name="Text Placeholder 14">
            <a:extLst>
              <a:ext uri="{FF2B5EF4-FFF2-40B4-BE49-F238E27FC236}">
                <a16:creationId xmlns:a16="http://schemas.microsoft.com/office/drawing/2014/main" id="{0A2BC554-78B4-4109-BB92-3A6A3654245E}"/>
              </a:ext>
            </a:extLst>
          </p:cNvPr>
          <p:cNvSpPr>
            <a:spLocks noGrp="1"/>
          </p:cNvSpPr>
          <p:nvPr>
            <p:ph type="body" sz="quarter" idx="32" hasCustomPrompt="1"/>
          </p:nvPr>
        </p:nvSpPr>
        <p:spPr>
          <a:xfrm>
            <a:off x="4530892" y="3326299"/>
            <a:ext cx="1824038" cy="1395721"/>
          </a:xfrm>
          <a:solidFill>
            <a:schemeClr val="tx2"/>
          </a:solidFill>
          <a:effectLst>
            <a:outerShdw dist="12700" dir="10800000" algn="r" rotWithShape="0">
              <a:schemeClr val="accent2"/>
            </a:outerShdw>
          </a:effectLst>
        </p:spPr>
        <p:txBody>
          <a:bodyPr wrap="square" lIns="288000" tIns="0" rIns="0" bIns="0">
            <a:noAutofit/>
          </a:bodyPr>
          <a:lstStyle>
            <a:lvl1pPr algn="l">
              <a:lnSpc>
                <a:spcPct val="100000"/>
              </a:lnSpc>
              <a:spcAft>
                <a:spcPts val="0"/>
              </a:spcAft>
              <a:defRPr sz="1350">
                <a:solidFill>
                  <a:schemeClr val="tx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9" name="Text Placeholder 14">
            <a:extLst>
              <a:ext uri="{FF2B5EF4-FFF2-40B4-BE49-F238E27FC236}">
                <a16:creationId xmlns:a16="http://schemas.microsoft.com/office/drawing/2014/main" id="{6C24D81F-D709-436C-A8E9-9752AF92A256}"/>
              </a:ext>
            </a:extLst>
          </p:cNvPr>
          <p:cNvSpPr>
            <a:spLocks noGrp="1"/>
          </p:cNvSpPr>
          <p:nvPr>
            <p:ph type="body" sz="quarter" idx="33" hasCustomPrompt="1"/>
          </p:nvPr>
        </p:nvSpPr>
        <p:spPr>
          <a:xfrm>
            <a:off x="4530892" y="2475992"/>
            <a:ext cx="1824038" cy="587835"/>
          </a:xfrm>
          <a:solidFill>
            <a:schemeClr val="accent1"/>
          </a:solidFill>
          <a:effectLst>
            <a:outerShdw dist="12700" dir="10800000" algn="r" rotWithShape="0">
              <a:schemeClr val="bg1"/>
            </a:outerShdw>
          </a:effectLst>
        </p:spPr>
        <p:txBody>
          <a:bodyPr wrap="square" lIns="288000" tIns="0" rIns="0" bIns="0" anchor="ctr" anchorCtr="0">
            <a:noAutofit/>
          </a:bodyPr>
          <a:lstStyle>
            <a:lvl1pPr algn="l">
              <a:lnSpc>
                <a:spcPct val="90000"/>
              </a:lnSpc>
              <a:spcAft>
                <a:spcPts val="0"/>
              </a:spcAft>
              <a:defRPr sz="1350">
                <a:solidFill>
                  <a:schemeClr val="bg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30" name="Text Placeholder 14">
            <a:extLst>
              <a:ext uri="{FF2B5EF4-FFF2-40B4-BE49-F238E27FC236}">
                <a16:creationId xmlns:a16="http://schemas.microsoft.com/office/drawing/2014/main" id="{C63E13EB-FD1C-4C24-9755-9AD57BB883A0}"/>
              </a:ext>
            </a:extLst>
          </p:cNvPr>
          <p:cNvSpPr>
            <a:spLocks noGrp="1"/>
          </p:cNvSpPr>
          <p:nvPr>
            <p:ph type="body" sz="quarter" idx="34" hasCustomPrompt="1"/>
          </p:nvPr>
        </p:nvSpPr>
        <p:spPr>
          <a:xfrm>
            <a:off x="6529627" y="3326299"/>
            <a:ext cx="1824038" cy="1395721"/>
          </a:xfrm>
          <a:solidFill>
            <a:schemeClr val="tx2"/>
          </a:solidFill>
          <a:effectLst>
            <a:outerShdw dist="12700" dir="10800000" algn="r" rotWithShape="0">
              <a:schemeClr val="accent2"/>
            </a:outerShdw>
          </a:effectLst>
        </p:spPr>
        <p:txBody>
          <a:bodyPr wrap="square" lIns="288000" tIns="0" rIns="0" bIns="0">
            <a:noAutofit/>
          </a:bodyPr>
          <a:lstStyle>
            <a:lvl1pPr algn="l">
              <a:lnSpc>
                <a:spcPct val="100000"/>
              </a:lnSpc>
              <a:spcAft>
                <a:spcPts val="0"/>
              </a:spcAft>
              <a:defRPr sz="1350">
                <a:solidFill>
                  <a:schemeClr val="tx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31" name="Text Placeholder 14">
            <a:extLst>
              <a:ext uri="{FF2B5EF4-FFF2-40B4-BE49-F238E27FC236}">
                <a16:creationId xmlns:a16="http://schemas.microsoft.com/office/drawing/2014/main" id="{E00E3057-27E1-4436-803B-3983563B6EDD}"/>
              </a:ext>
            </a:extLst>
          </p:cNvPr>
          <p:cNvSpPr>
            <a:spLocks noGrp="1"/>
          </p:cNvSpPr>
          <p:nvPr>
            <p:ph type="body" sz="quarter" idx="35" hasCustomPrompt="1"/>
          </p:nvPr>
        </p:nvSpPr>
        <p:spPr>
          <a:xfrm>
            <a:off x="6529627" y="2475992"/>
            <a:ext cx="1824038" cy="587835"/>
          </a:xfrm>
          <a:solidFill>
            <a:schemeClr val="accent1"/>
          </a:solidFill>
          <a:effectLst>
            <a:outerShdw dist="12700" dir="10800000" algn="r" rotWithShape="0">
              <a:schemeClr val="bg1"/>
            </a:outerShdw>
          </a:effectLst>
        </p:spPr>
        <p:txBody>
          <a:bodyPr wrap="square" lIns="288000" tIns="0" rIns="0" bIns="0" anchor="ctr" anchorCtr="0">
            <a:noAutofit/>
          </a:bodyPr>
          <a:lstStyle>
            <a:lvl1pPr algn="l">
              <a:lnSpc>
                <a:spcPct val="90000"/>
              </a:lnSpc>
              <a:spcAft>
                <a:spcPts val="0"/>
              </a:spcAft>
              <a:defRPr sz="1350">
                <a:solidFill>
                  <a:schemeClr val="bg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4" name="Footer Placeholder 3">
            <a:extLst>
              <a:ext uri="{FF2B5EF4-FFF2-40B4-BE49-F238E27FC236}">
                <a16:creationId xmlns:a16="http://schemas.microsoft.com/office/drawing/2014/main" id="{40FB6175-2BA9-4BAB-99CD-59038D01DDA8}"/>
              </a:ext>
            </a:extLst>
          </p:cNvPr>
          <p:cNvSpPr>
            <a:spLocks noGrp="1"/>
          </p:cNvSpPr>
          <p:nvPr>
            <p:ph type="ftr" sz="quarter" idx="36"/>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12043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ight background 5 points diagram">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66A0B019-2F2C-411B-B24F-96A23550A3C4}"/>
              </a:ext>
            </a:extLst>
          </p:cNvPr>
          <p:cNvSpPr/>
          <p:nvPr userDrawn="1"/>
        </p:nvSpPr>
        <p:spPr>
          <a:xfrm>
            <a:off x="0" y="1"/>
            <a:ext cx="9159074" cy="6249405"/>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350"/>
          </a:p>
        </p:txBody>
      </p:sp>
      <p:sp>
        <p:nvSpPr>
          <p:cNvPr id="22" name="Rectangle: Rounded Corners 21">
            <a:extLst>
              <a:ext uri="{FF2B5EF4-FFF2-40B4-BE49-F238E27FC236}">
                <a16:creationId xmlns:a16="http://schemas.microsoft.com/office/drawing/2014/main" id="{16C9A022-3998-43BB-9549-7A4C0507F8B3}"/>
              </a:ext>
            </a:extLst>
          </p:cNvPr>
          <p:cNvSpPr/>
          <p:nvPr userDrawn="1"/>
        </p:nvSpPr>
        <p:spPr>
          <a:xfrm>
            <a:off x="548879" y="2399839"/>
            <a:ext cx="8047434" cy="74014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11" name="Text Placeholder 5">
            <a:extLst>
              <a:ext uri="{FF2B5EF4-FFF2-40B4-BE49-F238E27FC236}">
                <a16:creationId xmlns:a16="http://schemas.microsoft.com/office/drawing/2014/main" id="{BD90BE0F-33F9-48FF-BAC6-3829D9C81C60}"/>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3" name="Text Placeholder 14">
            <a:extLst>
              <a:ext uri="{FF2B5EF4-FFF2-40B4-BE49-F238E27FC236}">
                <a16:creationId xmlns:a16="http://schemas.microsoft.com/office/drawing/2014/main" id="{CE061388-0054-442A-B375-89C1D5B384AE}"/>
              </a:ext>
            </a:extLst>
          </p:cNvPr>
          <p:cNvSpPr>
            <a:spLocks noGrp="1"/>
          </p:cNvSpPr>
          <p:nvPr>
            <p:ph type="body" sz="quarter" idx="19" hasCustomPrompt="1"/>
          </p:nvPr>
        </p:nvSpPr>
        <p:spPr>
          <a:xfrm>
            <a:off x="899460" y="3326299"/>
            <a:ext cx="1200804" cy="1395721"/>
          </a:xfrm>
          <a:noFill/>
          <a:effectLst/>
        </p:spPr>
        <p:txBody>
          <a:bodyPr wrap="square" lIns="0" tIns="0" rIns="0" bIns="0">
            <a:noAutofit/>
          </a:bodyPr>
          <a:lstStyle>
            <a:lvl1pPr algn="l">
              <a:lnSpc>
                <a:spcPct val="100000"/>
              </a:lnSpc>
              <a:spcAft>
                <a:spcPts val="0"/>
              </a:spcAft>
              <a:defRPr sz="1350">
                <a:solidFill>
                  <a:schemeClr val="tx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3" name="Text Placeholder 14">
            <a:extLst>
              <a:ext uri="{FF2B5EF4-FFF2-40B4-BE49-F238E27FC236}">
                <a16:creationId xmlns:a16="http://schemas.microsoft.com/office/drawing/2014/main" id="{48A76922-901A-47EF-815E-1C4C11519906}"/>
              </a:ext>
            </a:extLst>
          </p:cNvPr>
          <p:cNvSpPr>
            <a:spLocks noGrp="1"/>
          </p:cNvSpPr>
          <p:nvPr>
            <p:ph type="body" sz="quarter" idx="27" hasCustomPrompt="1"/>
          </p:nvPr>
        </p:nvSpPr>
        <p:spPr>
          <a:xfrm>
            <a:off x="899460" y="2475992"/>
            <a:ext cx="1200804" cy="587835"/>
          </a:xfrm>
          <a:solidFill>
            <a:schemeClr val="accent1"/>
          </a:solidFill>
          <a:effectLst/>
        </p:spPr>
        <p:txBody>
          <a:bodyPr wrap="square" lIns="0" tIns="0" rIns="0" bIns="0" anchor="ctr" anchorCtr="0">
            <a:noAutofit/>
          </a:bodyPr>
          <a:lstStyle>
            <a:lvl1pPr algn="l">
              <a:lnSpc>
                <a:spcPct val="90000"/>
              </a:lnSpc>
              <a:spcAft>
                <a:spcPts val="0"/>
              </a:spcAft>
              <a:defRPr sz="1350">
                <a:solidFill>
                  <a:schemeClr val="bg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24" name="Text Placeholder 14">
            <a:extLst>
              <a:ext uri="{FF2B5EF4-FFF2-40B4-BE49-F238E27FC236}">
                <a16:creationId xmlns:a16="http://schemas.microsoft.com/office/drawing/2014/main" id="{B4ADBE79-C7D8-4F88-9676-270A08E12761}"/>
              </a:ext>
            </a:extLst>
          </p:cNvPr>
          <p:cNvSpPr>
            <a:spLocks noGrp="1"/>
          </p:cNvSpPr>
          <p:nvPr>
            <p:ph type="body" sz="quarter" idx="28" hasCustomPrompt="1"/>
          </p:nvPr>
        </p:nvSpPr>
        <p:spPr>
          <a:xfrm>
            <a:off x="2228197" y="3326299"/>
            <a:ext cx="1477028" cy="1395721"/>
          </a:xfrm>
          <a:solidFill>
            <a:schemeClr val="tx2"/>
          </a:solidFill>
          <a:effectLst>
            <a:outerShdw dist="12700" dir="10800000" algn="r" rotWithShape="0">
              <a:schemeClr val="accent2"/>
            </a:outerShdw>
          </a:effectLst>
        </p:spPr>
        <p:txBody>
          <a:bodyPr wrap="square" lIns="288000" tIns="0" rIns="0" bIns="0">
            <a:noAutofit/>
          </a:bodyPr>
          <a:lstStyle>
            <a:lvl1pPr algn="l">
              <a:lnSpc>
                <a:spcPct val="100000"/>
              </a:lnSpc>
              <a:spcAft>
                <a:spcPts val="0"/>
              </a:spcAft>
              <a:defRPr sz="1350">
                <a:solidFill>
                  <a:schemeClr val="tx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5" name="Text Placeholder 14">
            <a:extLst>
              <a:ext uri="{FF2B5EF4-FFF2-40B4-BE49-F238E27FC236}">
                <a16:creationId xmlns:a16="http://schemas.microsoft.com/office/drawing/2014/main" id="{171262BE-F773-46EE-B31E-46A253AD2514}"/>
              </a:ext>
            </a:extLst>
          </p:cNvPr>
          <p:cNvSpPr>
            <a:spLocks noGrp="1"/>
          </p:cNvSpPr>
          <p:nvPr>
            <p:ph type="body" sz="quarter" idx="29" hasCustomPrompt="1"/>
          </p:nvPr>
        </p:nvSpPr>
        <p:spPr>
          <a:xfrm>
            <a:off x="2228197" y="2475992"/>
            <a:ext cx="1477028" cy="587835"/>
          </a:xfrm>
          <a:solidFill>
            <a:schemeClr val="accent1"/>
          </a:solidFill>
          <a:effectLst>
            <a:outerShdw dist="12700" dir="10800000" algn="r" rotWithShape="0">
              <a:schemeClr val="bg1"/>
            </a:outerShdw>
          </a:effectLst>
        </p:spPr>
        <p:txBody>
          <a:bodyPr wrap="square" lIns="288000" tIns="0" rIns="0" bIns="0" anchor="ctr" anchorCtr="0">
            <a:noAutofit/>
          </a:bodyPr>
          <a:lstStyle>
            <a:lvl1pPr algn="l">
              <a:lnSpc>
                <a:spcPct val="90000"/>
              </a:lnSpc>
              <a:spcAft>
                <a:spcPts val="0"/>
              </a:spcAft>
              <a:defRPr sz="1350">
                <a:solidFill>
                  <a:schemeClr val="bg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26" name="Text Placeholder 14">
            <a:extLst>
              <a:ext uri="{FF2B5EF4-FFF2-40B4-BE49-F238E27FC236}">
                <a16:creationId xmlns:a16="http://schemas.microsoft.com/office/drawing/2014/main" id="{9D58E3F2-3A32-4013-9BC3-1257020A76A7}"/>
              </a:ext>
            </a:extLst>
          </p:cNvPr>
          <p:cNvSpPr>
            <a:spLocks noGrp="1"/>
          </p:cNvSpPr>
          <p:nvPr>
            <p:ph type="body" sz="quarter" idx="30" hasCustomPrompt="1"/>
          </p:nvPr>
        </p:nvSpPr>
        <p:spPr>
          <a:xfrm>
            <a:off x="3774819" y="3326299"/>
            <a:ext cx="1477028" cy="1395721"/>
          </a:xfrm>
          <a:solidFill>
            <a:schemeClr val="tx2"/>
          </a:solidFill>
          <a:effectLst>
            <a:outerShdw dist="12700" dir="10800000" algn="r" rotWithShape="0">
              <a:schemeClr val="accent2"/>
            </a:outerShdw>
          </a:effectLst>
        </p:spPr>
        <p:txBody>
          <a:bodyPr wrap="square" lIns="288000" tIns="0" rIns="0" bIns="0">
            <a:noAutofit/>
          </a:bodyPr>
          <a:lstStyle>
            <a:lvl1pPr algn="l">
              <a:lnSpc>
                <a:spcPct val="100000"/>
              </a:lnSpc>
              <a:spcAft>
                <a:spcPts val="0"/>
              </a:spcAft>
              <a:defRPr sz="1350">
                <a:solidFill>
                  <a:schemeClr val="tx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7" name="Text Placeholder 14">
            <a:extLst>
              <a:ext uri="{FF2B5EF4-FFF2-40B4-BE49-F238E27FC236}">
                <a16:creationId xmlns:a16="http://schemas.microsoft.com/office/drawing/2014/main" id="{9BFF838B-C7AD-4D0A-BA10-F57B9951C806}"/>
              </a:ext>
            </a:extLst>
          </p:cNvPr>
          <p:cNvSpPr>
            <a:spLocks noGrp="1"/>
          </p:cNvSpPr>
          <p:nvPr>
            <p:ph type="body" sz="quarter" idx="31" hasCustomPrompt="1"/>
          </p:nvPr>
        </p:nvSpPr>
        <p:spPr>
          <a:xfrm>
            <a:off x="3774819" y="2475992"/>
            <a:ext cx="1477028" cy="587835"/>
          </a:xfrm>
          <a:solidFill>
            <a:schemeClr val="accent1"/>
          </a:solidFill>
          <a:effectLst>
            <a:outerShdw dist="12700" dir="10800000" algn="r" rotWithShape="0">
              <a:schemeClr val="bg1"/>
            </a:outerShdw>
          </a:effectLst>
        </p:spPr>
        <p:txBody>
          <a:bodyPr wrap="square" lIns="288000" tIns="0" rIns="0" bIns="0" anchor="ctr" anchorCtr="0">
            <a:noAutofit/>
          </a:bodyPr>
          <a:lstStyle>
            <a:lvl1pPr algn="l">
              <a:lnSpc>
                <a:spcPct val="90000"/>
              </a:lnSpc>
              <a:spcAft>
                <a:spcPts val="0"/>
              </a:spcAft>
              <a:defRPr sz="1350">
                <a:solidFill>
                  <a:schemeClr val="bg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28" name="Text Placeholder 14">
            <a:extLst>
              <a:ext uri="{FF2B5EF4-FFF2-40B4-BE49-F238E27FC236}">
                <a16:creationId xmlns:a16="http://schemas.microsoft.com/office/drawing/2014/main" id="{0A2BC554-78B4-4109-BB92-3A6A3654245E}"/>
              </a:ext>
            </a:extLst>
          </p:cNvPr>
          <p:cNvSpPr>
            <a:spLocks noGrp="1"/>
          </p:cNvSpPr>
          <p:nvPr>
            <p:ph type="body" sz="quarter" idx="32" hasCustomPrompt="1"/>
          </p:nvPr>
        </p:nvSpPr>
        <p:spPr>
          <a:xfrm>
            <a:off x="5328585" y="3326299"/>
            <a:ext cx="1477028" cy="1395721"/>
          </a:xfrm>
          <a:solidFill>
            <a:schemeClr val="tx2"/>
          </a:solidFill>
          <a:effectLst>
            <a:outerShdw dist="12700" dir="10800000" algn="r" rotWithShape="0">
              <a:schemeClr val="accent2"/>
            </a:outerShdw>
          </a:effectLst>
        </p:spPr>
        <p:txBody>
          <a:bodyPr wrap="square" lIns="288000" tIns="0" rIns="0" bIns="0">
            <a:noAutofit/>
          </a:bodyPr>
          <a:lstStyle>
            <a:lvl1pPr algn="l">
              <a:lnSpc>
                <a:spcPct val="100000"/>
              </a:lnSpc>
              <a:spcAft>
                <a:spcPts val="0"/>
              </a:spcAft>
              <a:defRPr sz="1350">
                <a:solidFill>
                  <a:schemeClr val="tx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29" name="Text Placeholder 14">
            <a:extLst>
              <a:ext uri="{FF2B5EF4-FFF2-40B4-BE49-F238E27FC236}">
                <a16:creationId xmlns:a16="http://schemas.microsoft.com/office/drawing/2014/main" id="{6C24D81F-D709-436C-A8E9-9752AF92A256}"/>
              </a:ext>
            </a:extLst>
          </p:cNvPr>
          <p:cNvSpPr>
            <a:spLocks noGrp="1"/>
          </p:cNvSpPr>
          <p:nvPr>
            <p:ph type="body" sz="quarter" idx="33" hasCustomPrompt="1"/>
          </p:nvPr>
        </p:nvSpPr>
        <p:spPr>
          <a:xfrm>
            <a:off x="5328585" y="2475992"/>
            <a:ext cx="1477028" cy="587835"/>
          </a:xfrm>
          <a:solidFill>
            <a:schemeClr val="accent1"/>
          </a:solidFill>
          <a:effectLst>
            <a:outerShdw dist="12700" dir="10800000" algn="r" rotWithShape="0">
              <a:schemeClr val="bg1"/>
            </a:outerShdw>
          </a:effectLst>
        </p:spPr>
        <p:txBody>
          <a:bodyPr wrap="square" lIns="288000" tIns="0" rIns="0" bIns="0" anchor="ctr" anchorCtr="0">
            <a:noAutofit/>
          </a:bodyPr>
          <a:lstStyle>
            <a:lvl1pPr algn="l">
              <a:lnSpc>
                <a:spcPct val="90000"/>
              </a:lnSpc>
              <a:spcAft>
                <a:spcPts val="0"/>
              </a:spcAft>
              <a:defRPr sz="1350">
                <a:solidFill>
                  <a:schemeClr val="bg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30" name="Text Placeholder 14">
            <a:extLst>
              <a:ext uri="{FF2B5EF4-FFF2-40B4-BE49-F238E27FC236}">
                <a16:creationId xmlns:a16="http://schemas.microsoft.com/office/drawing/2014/main" id="{C63E13EB-FD1C-4C24-9755-9AD57BB883A0}"/>
              </a:ext>
            </a:extLst>
          </p:cNvPr>
          <p:cNvSpPr>
            <a:spLocks noGrp="1"/>
          </p:cNvSpPr>
          <p:nvPr>
            <p:ph type="body" sz="quarter" idx="34" hasCustomPrompt="1"/>
          </p:nvPr>
        </p:nvSpPr>
        <p:spPr>
          <a:xfrm>
            <a:off x="6876637" y="3326299"/>
            <a:ext cx="1477028" cy="1395721"/>
          </a:xfrm>
          <a:solidFill>
            <a:schemeClr val="tx2"/>
          </a:solidFill>
          <a:effectLst>
            <a:outerShdw dist="12700" dir="10800000" algn="r" rotWithShape="0">
              <a:schemeClr val="accent2"/>
            </a:outerShdw>
          </a:effectLst>
        </p:spPr>
        <p:txBody>
          <a:bodyPr wrap="square" lIns="288000" tIns="0" rIns="0" bIns="0">
            <a:noAutofit/>
          </a:bodyPr>
          <a:lstStyle>
            <a:lvl1pPr algn="l">
              <a:lnSpc>
                <a:spcPct val="100000"/>
              </a:lnSpc>
              <a:spcAft>
                <a:spcPts val="0"/>
              </a:spcAft>
              <a:defRPr sz="1350">
                <a:solidFill>
                  <a:schemeClr val="tx1"/>
                </a:solidFill>
                <a:latin typeface="+mn-lt"/>
              </a:defRPr>
            </a:lvl1pPr>
            <a:lvl2pPr algn="l">
              <a:spcBef>
                <a:spcPts val="0"/>
              </a:spcBef>
              <a:spcAft>
                <a:spcPts val="0"/>
              </a:spcAft>
              <a:defRPr sz="1050">
                <a:solidFill>
                  <a:schemeClr val="bg1"/>
                </a:solidFill>
              </a:defRPr>
            </a:lvl2pPr>
          </a:lstStyle>
          <a:p>
            <a:pPr lvl="0"/>
            <a:r>
              <a:rPr lang="en-US" dirty="0"/>
              <a:t>Body text</a:t>
            </a:r>
          </a:p>
        </p:txBody>
      </p:sp>
      <p:sp>
        <p:nvSpPr>
          <p:cNvPr id="31" name="Text Placeholder 14">
            <a:extLst>
              <a:ext uri="{FF2B5EF4-FFF2-40B4-BE49-F238E27FC236}">
                <a16:creationId xmlns:a16="http://schemas.microsoft.com/office/drawing/2014/main" id="{E00E3057-27E1-4436-803B-3983563B6EDD}"/>
              </a:ext>
            </a:extLst>
          </p:cNvPr>
          <p:cNvSpPr>
            <a:spLocks noGrp="1"/>
          </p:cNvSpPr>
          <p:nvPr>
            <p:ph type="body" sz="quarter" idx="35" hasCustomPrompt="1"/>
          </p:nvPr>
        </p:nvSpPr>
        <p:spPr>
          <a:xfrm>
            <a:off x="6876637" y="2475992"/>
            <a:ext cx="1477028" cy="587835"/>
          </a:xfrm>
          <a:solidFill>
            <a:schemeClr val="accent1"/>
          </a:solidFill>
          <a:effectLst>
            <a:outerShdw dist="12700" dir="10800000" algn="r" rotWithShape="0">
              <a:schemeClr val="bg1"/>
            </a:outerShdw>
          </a:effectLst>
        </p:spPr>
        <p:txBody>
          <a:bodyPr wrap="square" lIns="288000" tIns="0" rIns="0" bIns="0" anchor="ctr" anchorCtr="0">
            <a:noAutofit/>
          </a:bodyPr>
          <a:lstStyle>
            <a:lvl1pPr algn="l">
              <a:lnSpc>
                <a:spcPct val="90000"/>
              </a:lnSpc>
              <a:spcAft>
                <a:spcPts val="0"/>
              </a:spcAft>
              <a:defRPr sz="1350">
                <a:solidFill>
                  <a:schemeClr val="bg1"/>
                </a:solidFill>
                <a:latin typeface="+mj-lt"/>
              </a:defRPr>
            </a:lvl1pPr>
            <a:lvl2pPr algn="l">
              <a:spcBef>
                <a:spcPts val="0"/>
              </a:spcBef>
              <a:spcAft>
                <a:spcPts val="0"/>
              </a:spcAft>
              <a:defRPr sz="1050">
                <a:solidFill>
                  <a:schemeClr val="bg1"/>
                </a:solidFill>
              </a:defRPr>
            </a:lvl2pPr>
          </a:lstStyle>
          <a:p>
            <a:pPr lvl="0"/>
            <a:r>
              <a:rPr lang="en-US" dirty="0"/>
              <a:t>Heading text</a:t>
            </a:r>
          </a:p>
        </p:txBody>
      </p:sp>
      <p:sp>
        <p:nvSpPr>
          <p:cNvPr id="4" name="Footer Placeholder 3">
            <a:extLst>
              <a:ext uri="{FF2B5EF4-FFF2-40B4-BE49-F238E27FC236}">
                <a16:creationId xmlns:a16="http://schemas.microsoft.com/office/drawing/2014/main" id="{28A1B7C3-5A34-4197-BEF2-654BBBCC4BA3}"/>
              </a:ext>
            </a:extLst>
          </p:cNvPr>
          <p:cNvSpPr>
            <a:spLocks noGrp="1"/>
          </p:cNvSpPr>
          <p:nvPr>
            <p:ph type="ftr" sz="quarter" idx="36"/>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232478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and image caption (a)">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548878" y="748663"/>
            <a:ext cx="2751534"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2" name="Picture Placeholder 11">
            <a:extLst>
              <a:ext uri="{FF2B5EF4-FFF2-40B4-BE49-F238E27FC236}">
                <a16:creationId xmlns:a16="http://schemas.microsoft.com/office/drawing/2014/main" id="{E0EC018A-9DFE-47FF-AFF1-C06634504BF8}"/>
              </a:ext>
            </a:extLst>
          </p:cNvPr>
          <p:cNvSpPr>
            <a:spLocks noGrp="1"/>
          </p:cNvSpPr>
          <p:nvPr>
            <p:ph type="pic" sz="quarter" idx="20" hasCustomPrompt="1"/>
          </p:nvPr>
        </p:nvSpPr>
        <p:spPr>
          <a:xfrm>
            <a:off x="3654029" y="1"/>
            <a:ext cx="4941093" cy="5993689"/>
          </a:xfrm>
          <a:custGeom>
            <a:avLst/>
            <a:gdLst>
              <a:gd name="connsiteX0" fmla="*/ 0 w 6588124"/>
              <a:gd name="connsiteY0" fmla="*/ 0 h 5199939"/>
              <a:gd name="connsiteX1" fmla="*/ 6588124 w 6588124"/>
              <a:gd name="connsiteY1" fmla="*/ 0 h 5199939"/>
              <a:gd name="connsiteX2" fmla="*/ 6588124 w 6588124"/>
              <a:gd name="connsiteY2" fmla="*/ 4855103 h 5199939"/>
              <a:gd name="connsiteX3" fmla="*/ 0 w 6588124"/>
              <a:gd name="connsiteY3" fmla="*/ 5199939 h 5199939"/>
            </a:gdLst>
            <a:ahLst/>
            <a:cxnLst>
              <a:cxn ang="0">
                <a:pos x="connsiteX0" y="connsiteY0"/>
              </a:cxn>
              <a:cxn ang="0">
                <a:pos x="connsiteX1" y="connsiteY1"/>
              </a:cxn>
              <a:cxn ang="0">
                <a:pos x="connsiteX2" y="connsiteY2"/>
              </a:cxn>
              <a:cxn ang="0">
                <a:pos x="connsiteX3" y="connsiteY3"/>
              </a:cxn>
            </a:cxnLst>
            <a:rect l="l" t="t" r="r" b="b"/>
            <a:pathLst>
              <a:path w="6588124" h="5199939">
                <a:moveTo>
                  <a:pt x="0" y="0"/>
                </a:moveTo>
                <a:lnTo>
                  <a:pt x="6588124" y="0"/>
                </a:lnTo>
                <a:lnTo>
                  <a:pt x="6588124" y="4855103"/>
                </a:lnTo>
                <a:lnTo>
                  <a:pt x="0" y="5199939"/>
                </a:lnTo>
                <a:close/>
              </a:path>
            </a:pathLst>
          </a:custGeom>
          <a:solidFill>
            <a:schemeClr val="tx2"/>
          </a:solidFill>
        </p:spPr>
        <p:txBody>
          <a:bodyPr wrap="square" lIns="180000" bIns="828000" anchor="ctr" anchorCtr="0">
            <a:noAutofit/>
          </a:bodyPr>
          <a:lstStyle>
            <a:lvl1pPr>
              <a:defRPr/>
            </a:lvl1pPr>
          </a:lstStyle>
          <a:p>
            <a:r>
              <a:rPr lang="en-AU" dirty="0"/>
              <a:t>Click icon to insert image</a:t>
            </a:r>
          </a:p>
        </p:txBody>
      </p:sp>
      <p:sp>
        <p:nvSpPr>
          <p:cNvPr id="16" name="Text Placeholder 15">
            <a:extLst>
              <a:ext uri="{FF2B5EF4-FFF2-40B4-BE49-F238E27FC236}">
                <a16:creationId xmlns:a16="http://schemas.microsoft.com/office/drawing/2014/main" id="{D22EDF33-ECFE-4B81-9AC1-F3FA832BC037}"/>
              </a:ext>
            </a:extLst>
          </p:cNvPr>
          <p:cNvSpPr>
            <a:spLocks noGrp="1"/>
          </p:cNvSpPr>
          <p:nvPr>
            <p:ph type="body" sz="quarter" idx="21" hasCustomPrompt="1"/>
          </p:nvPr>
        </p:nvSpPr>
        <p:spPr>
          <a:xfrm>
            <a:off x="6646874" y="1"/>
            <a:ext cx="1545398" cy="2266545"/>
          </a:xfrm>
          <a:custGeom>
            <a:avLst/>
            <a:gdLst>
              <a:gd name="connsiteX0" fmla="*/ 0 w 1879042"/>
              <a:gd name="connsiteY0" fmla="*/ 0 h 2066910"/>
              <a:gd name="connsiteX1" fmla="*/ 1879042 w 1879042"/>
              <a:gd name="connsiteY1" fmla="*/ 0 h 2066910"/>
              <a:gd name="connsiteX2" fmla="*/ 1879042 w 1879042"/>
              <a:gd name="connsiteY2" fmla="*/ 1974875 h 2066910"/>
              <a:gd name="connsiteX3" fmla="*/ 122916 w 1879042"/>
              <a:gd name="connsiteY3" fmla="*/ 2066910 h 2066910"/>
              <a:gd name="connsiteX4" fmla="*/ 0 w 1879042"/>
              <a:gd name="connsiteY4" fmla="*/ 2066910 h 206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42" h="2066910">
                <a:moveTo>
                  <a:pt x="0" y="0"/>
                </a:moveTo>
                <a:lnTo>
                  <a:pt x="1879042" y="0"/>
                </a:lnTo>
                <a:lnTo>
                  <a:pt x="1879042" y="1974875"/>
                </a:lnTo>
                <a:lnTo>
                  <a:pt x="122916" y="2066910"/>
                </a:lnTo>
                <a:lnTo>
                  <a:pt x="0" y="2066910"/>
                </a:lnTo>
                <a:close/>
              </a:path>
            </a:pathLst>
          </a:custGeom>
          <a:solidFill>
            <a:schemeClr val="accent1"/>
          </a:solidFill>
        </p:spPr>
        <p:txBody>
          <a:bodyPr wrap="square" lIns="216000" tIns="180000" rIns="216000" bIns="180000">
            <a:noAutofit/>
          </a:bodyPr>
          <a:lstStyle>
            <a:lvl1pPr>
              <a:lnSpc>
                <a:spcPct val="120000"/>
              </a:lnSpc>
              <a:spcAft>
                <a:spcPts val="0"/>
              </a:spcAft>
              <a:defRPr sz="788">
                <a:solidFill>
                  <a:schemeClr val="bg1"/>
                </a:solidFill>
              </a:defRPr>
            </a:lvl1pPr>
            <a:lvl2pPr>
              <a:defRPr sz="788"/>
            </a:lvl2pPr>
            <a:lvl3pPr>
              <a:defRPr sz="788"/>
            </a:lvl3pPr>
            <a:lvl4pPr>
              <a:defRPr sz="788"/>
            </a:lvl4pPr>
            <a:lvl5pPr>
              <a:defRPr sz="788"/>
            </a:lvl5pPr>
          </a:lstStyle>
          <a:p>
            <a:r>
              <a:rPr lang="en-AU" dirty="0"/>
              <a:t>Image caption goes here and should reflect the image chosen.  You can adjust the size of the text box by selecting any of the corner circles and holding shift. Never stretch the box as this will alter the CSL angle device.</a:t>
            </a:r>
          </a:p>
        </p:txBody>
      </p:sp>
      <p:sp>
        <p:nvSpPr>
          <p:cNvPr id="7" name="Text Placeholder 6">
            <a:extLst>
              <a:ext uri="{FF2B5EF4-FFF2-40B4-BE49-F238E27FC236}">
                <a16:creationId xmlns:a16="http://schemas.microsoft.com/office/drawing/2014/main" id="{D51BE162-01A0-418A-B407-DA2D856B215A}"/>
              </a:ext>
            </a:extLst>
          </p:cNvPr>
          <p:cNvSpPr>
            <a:spLocks noGrp="1"/>
          </p:cNvSpPr>
          <p:nvPr>
            <p:ph type="body" sz="quarter" idx="23"/>
          </p:nvPr>
        </p:nvSpPr>
        <p:spPr>
          <a:xfrm>
            <a:off x="548878" y="1981201"/>
            <a:ext cx="2751534" cy="3776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98E1E223-08DD-47DF-88DF-5DED29C1A5B3}"/>
              </a:ext>
            </a:extLst>
          </p:cNvPr>
          <p:cNvSpPr>
            <a:spLocks noGrp="1"/>
          </p:cNvSpPr>
          <p:nvPr>
            <p:ph type="ftr" sz="quarter" idx="24"/>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95204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772">
          <p15:clr>
            <a:srgbClr val="FBAE40"/>
          </p15:clr>
        </p15:guide>
        <p15:guide id="5" pos="3069">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and image caption (a) lef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5843588" y="748663"/>
            <a:ext cx="2751534"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2" name="Picture Placeholder 11">
            <a:extLst>
              <a:ext uri="{FF2B5EF4-FFF2-40B4-BE49-F238E27FC236}">
                <a16:creationId xmlns:a16="http://schemas.microsoft.com/office/drawing/2014/main" id="{E0EC018A-9DFE-47FF-AFF1-C06634504BF8}"/>
              </a:ext>
            </a:extLst>
          </p:cNvPr>
          <p:cNvSpPr>
            <a:spLocks noGrp="1"/>
          </p:cNvSpPr>
          <p:nvPr>
            <p:ph type="pic" sz="quarter" idx="20" hasCustomPrompt="1"/>
          </p:nvPr>
        </p:nvSpPr>
        <p:spPr>
          <a:xfrm>
            <a:off x="548879" y="793751"/>
            <a:ext cx="4941093" cy="5199939"/>
          </a:xfrm>
          <a:custGeom>
            <a:avLst/>
            <a:gdLst>
              <a:gd name="connsiteX0" fmla="*/ 0 w 6588124"/>
              <a:gd name="connsiteY0" fmla="*/ 0 h 5199939"/>
              <a:gd name="connsiteX1" fmla="*/ 6588124 w 6588124"/>
              <a:gd name="connsiteY1" fmla="*/ 0 h 5199939"/>
              <a:gd name="connsiteX2" fmla="*/ 6588124 w 6588124"/>
              <a:gd name="connsiteY2" fmla="*/ 4855103 h 5199939"/>
              <a:gd name="connsiteX3" fmla="*/ 0 w 6588124"/>
              <a:gd name="connsiteY3" fmla="*/ 5199939 h 5199939"/>
            </a:gdLst>
            <a:ahLst/>
            <a:cxnLst>
              <a:cxn ang="0">
                <a:pos x="connsiteX0" y="connsiteY0"/>
              </a:cxn>
              <a:cxn ang="0">
                <a:pos x="connsiteX1" y="connsiteY1"/>
              </a:cxn>
              <a:cxn ang="0">
                <a:pos x="connsiteX2" y="connsiteY2"/>
              </a:cxn>
              <a:cxn ang="0">
                <a:pos x="connsiteX3" y="connsiteY3"/>
              </a:cxn>
            </a:cxnLst>
            <a:rect l="l" t="t" r="r" b="b"/>
            <a:pathLst>
              <a:path w="6588124" h="5199939">
                <a:moveTo>
                  <a:pt x="0" y="0"/>
                </a:moveTo>
                <a:lnTo>
                  <a:pt x="6588124" y="0"/>
                </a:lnTo>
                <a:lnTo>
                  <a:pt x="6588124" y="4855103"/>
                </a:lnTo>
                <a:lnTo>
                  <a:pt x="0" y="5199939"/>
                </a:lnTo>
                <a:close/>
              </a:path>
            </a:pathLst>
          </a:custGeom>
          <a:solidFill>
            <a:schemeClr val="tx2"/>
          </a:solidFill>
        </p:spPr>
        <p:txBody>
          <a:bodyPr wrap="square" lIns="180000" bIns="828000" anchor="ctr" anchorCtr="0">
            <a:noAutofit/>
          </a:bodyPr>
          <a:lstStyle>
            <a:lvl1pPr>
              <a:defRPr/>
            </a:lvl1pPr>
          </a:lstStyle>
          <a:p>
            <a:r>
              <a:rPr lang="en-AU" dirty="0"/>
              <a:t>Click icon to insert image</a:t>
            </a:r>
          </a:p>
        </p:txBody>
      </p:sp>
      <p:sp>
        <p:nvSpPr>
          <p:cNvPr id="16" name="Text Placeholder 15">
            <a:extLst>
              <a:ext uri="{FF2B5EF4-FFF2-40B4-BE49-F238E27FC236}">
                <a16:creationId xmlns:a16="http://schemas.microsoft.com/office/drawing/2014/main" id="{D22EDF33-ECFE-4B81-9AC1-F3FA832BC037}"/>
              </a:ext>
            </a:extLst>
          </p:cNvPr>
          <p:cNvSpPr>
            <a:spLocks noGrp="1"/>
          </p:cNvSpPr>
          <p:nvPr>
            <p:ph type="body" sz="quarter" idx="21" hasCustomPrompt="1"/>
          </p:nvPr>
        </p:nvSpPr>
        <p:spPr>
          <a:xfrm>
            <a:off x="3516549" y="793750"/>
            <a:ext cx="1570574" cy="2303467"/>
          </a:xfrm>
          <a:custGeom>
            <a:avLst/>
            <a:gdLst>
              <a:gd name="connsiteX0" fmla="*/ 0 w 1879042"/>
              <a:gd name="connsiteY0" fmla="*/ 0 h 2066910"/>
              <a:gd name="connsiteX1" fmla="*/ 1879042 w 1879042"/>
              <a:gd name="connsiteY1" fmla="*/ 0 h 2066910"/>
              <a:gd name="connsiteX2" fmla="*/ 1879042 w 1879042"/>
              <a:gd name="connsiteY2" fmla="*/ 1974875 h 2066910"/>
              <a:gd name="connsiteX3" fmla="*/ 122916 w 1879042"/>
              <a:gd name="connsiteY3" fmla="*/ 2066910 h 2066910"/>
              <a:gd name="connsiteX4" fmla="*/ 0 w 1879042"/>
              <a:gd name="connsiteY4" fmla="*/ 2066910 h 206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42" h="2066910">
                <a:moveTo>
                  <a:pt x="0" y="0"/>
                </a:moveTo>
                <a:lnTo>
                  <a:pt x="1879042" y="0"/>
                </a:lnTo>
                <a:lnTo>
                  <a:pt x="1879042" y="1974875"/>
                </a:lnTo>
                <a:lnTo>
                  <a:pt x="122916" y="2066910"/>
                </a:lnTo>
                <a:lnTo>
                  <a:pt x="0" y="2066910"/>
                </a:lnTo>
                <a:close/>
              </a:path>
            </a:pathLst>
          </a:custGeom>
          <a:solidFill>
            <a:schemeClr val="accent1"/>
          </a:solidFill>
        </p:spPr>
        <p:txBody>
          <a:bodyPr wrap="square" lIns="216000" tIns="180000" rIns="216000" bIns="180000">
            <a:noAutofit/>
          </a:bodyPr>
          <a:lstStyle>
            <a:lvl1pPr>
              <a:lnSpc>
                <a:spcPct val="120000"/>
              </a:lnSpc>
              <a:spcAft>
                <a:spcPts val="0"/>
              </a:spcAft>
              <a:defRPr sz="788">
                <a:solidFill>
                  <a:schemeClr val="bg1"/>
                </a:solidFill>
              </a:defRPr>
            </a:lvl1pPr>
            <a:lvl2pPr>
              <a:defRPr sz="788"/>
            </a:lvl2pPr>
            <a:lvl3pPr>
              <a:defRPr sz="788"/>
            </a:lvl3pPr>
            <a:lvl4pPr>
              <a:defRPr sz="788"/>
            </a:lvl4pPr>
            <a:lvl5pPr>
              <a:defRPr sz="788"/>
            </a:lvl5pPr>
          </a:lstStyle>
          <a:p>
            <a:r>
              <a:rPr lang="en-AU" dirty="0"/>
              <a:t>Image caption goes here and should reflect the image chosen.  You can adjust the size of the text box by selecting any of the corner circles and holding shift. Never stretch the box as this will alter the CSL angle device.</a:t>
            </a:r>
          </a:p>
        </p:txBody>
      </p:sp>
      <p:sp>
        <p:nvSpPr>
          <p:cNvPr id="7" name="Text Placeholder 6">
            <a:extLst>
              <a:ext uri="{FF2B5EF4-FFF2-40B4-BE49-F238E27FC236}">
                <a16:creationId xmlns:a16="http://schemas.microsoft.com/office/drawing/2014/main" id="{6C993A00-F3A1-4BAB-8EE4-EDE739C6E9B0}"/>
              </a:ext>
            </a:extLst>
          </p:cNvPr>
          <p:cNvSpPr>
            <a:spLocks noGrp="1"/>
          </p:cNvSpPr>
          <p:nvPr>
            <p:ph type="body" sz="quarter" idx="23"/>
          </p:nvPr>
        </p:nvSpPr>
        <p:spPr>
          <a:xfrm>
            <a:off x="5843588" y="1981201"/>
            <a:ext cx="2751535" cy="3776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BA2266F5-D9D5-49E1-B5F0-E43C30D4AB20}"/>
              </a:ext>
            </a:extLst>
          </p:cNvPr>
          <p:cNvSpPr>
            <a:spLocks noGrp="1"/>
          </p:cNvSpPr>
          <p:nvPr>
            <p:ph type="ftr" sz="quarter" idx="24"/>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199794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4611">
          <p15:clr>
            <a:srgbClr val="FBAE40"/>
          </p15:clr>
        </p15:guide>
        <p15:guide id="5" pos="490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and image caption (b)">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548878" y="748663"/>
            <a:ext cx="5165053"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7" name="Picture Placeholder 6">
            <a:extLst>
              <a:ext uri="{FF2B5EF4-FFF2-40B4-BE49-F238E27FC236}">
                <a16:creationId xmlns:a16="http://schemas.microsoft.com/office/drawing/2014/main" id="{FCFA4056-0128-46D6-8D43-D213FCA588CB}"/>
              </a:ext>
            </a:extLst>
          </p:cNvPr>
          <p:cNvSpPr>
            <a:spLocks noGrp="1"/>
          </p:cNvSpPr>
          <p:nvPr>
            <p:ph type="pic" sz="quarter" idx="21" hasCustomPrompt="1"/>
          </p:nvPr>
        </p:nvSpPr>
        <p:spPr>
          <a:xfrm>
            <a:off x="6161484" y="1"/>
            <a:ext cx="2434828" cy="4862513"/>
          </a:xfrm>
          <a:solidFill>
            <a:schemeClr val="accent4"/>
          </a:solidFill>
        </p:spPr>
        <p:txBody>
          <a:bodyPr lIns="180000" tIns="216000"/>
          <a:lstStyle>
            <a:lvl1pPr>
              <a:defRPr/>
            </a:lvl1pPr>
          </a:lstStyle>
          <a:p>
            <a:r>
              <a:rPr lang="en-AU" dirty="0"/>
              <a:t>Click icon to insert image</a:t>
            </a:r>
          </a:p>
        </p:txBody>
      </p:sp>
      <p:sp>
        <p:nvSpPr>
          <p:cNvPr id="15" name="Text Placeholder 14">
            <a:extLst>
              <a:ext uri="{FF2B5EF4-FFF2-40B4-BE49-F238E27FC236}">
                <a16:creationId xmlns:a16="http://schemas.microsoft.com/office/drawing/2014/main" id="{7287B82D-5C0B-4DDF-A9A5-EDA5B2F45BC0}"/>
              </a:ext>
            </a:extLst>
          </p:cNvPr>
          <p:cNvSpPr>
            <a:spLocks noGrp="1"/>
          </p:cNvSpPr>
          <p:nvPr>
            <p:ph type="body" sz="quarter" idx="22"/>
          </p:nvPr>
        </p:nvSpPr>
        <p:spPr>
          <a:xfrm>
            <a:off x="6161484" y="4071939"/>
            <a:ext cx="2435400" cy="1690687"/>
          </a:xfrm>
          <a:custGeom>
            <a:avLst/>
            <a:gdLst>
              <a:gd name="connsiteX0" fmla="*/ 103726 w 3244850"/>
              <a:gd name="connsiteY0" fmla="*/ 0 h 1690687"/>
              <a:gd name="connsiteX1" fmla="*/ 3244850 w 3244850"/>
              <a:gd name="connsiteY1" fmla="*/ 0 h 1690687"/>
              <a:gd name="connsiteX2" fmla="*/ 3244850 w 3244850"/>
              <a:gd name="connsiteY2" fmla="*/ 1531790 h 1690687"/>
              <a:gd name="connsiteX3" fmla="*/ 212930 w 3244850"/>
              <a:gd name="connsiteY3" fmla="*/ 1690687 h 1690687"/>
              <a:gd name="connsiteX4" fmla="*/ 0 w 3244850"/>
              <a:gd name="connsiteY4" fmla="*/ 1690687 h 1690687"/>
              <a:gd name="connsiteX5" fmla="*/ 0 w 3244850"/>
              <a:gd name="connsiteY5" fmla="*/ 5436 h 169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850" h="1690687">
                <a:moveTo>
                  <a:pt x="103726" y="0"/>
                </a:moveTo>
                <a:lnTo>
                  <a:pt x="3244850" y="0"/>
                </a:lnTo>
                <a:lnTo>
                  <a:pt x="3244850" y="1531790"/>
                </a:lnTo>
                <a:lnTo>
                  <a:pt x="212930" y="1690687"/>
                </a:lnTo>
                <a:lnTo>
                  <a:pt x="0" y="1690687"/>
                </a:lnTo>
                <a:lnTo>
                  <a:pt x="0" y="5436"/>
                </a:lnTo>
                <a:close/>
              </a:path>
            </a:pathLst>
          </a:custGeom>
          <a:solidFill>
            <a:schemeClr val="accent1"/>
          </a:solidFill>
        </p:spPr>
        <p:txBody>
          <a:bodyPr wrap="square" lIns="396000" tIns="216000" rIns="396000" bIns="396000" anchor="b" anchorCtr="0">
            <a:noAutofit/>
          </a:bodyPr>
          <a:lstStyle>
            <a:lvl1pPr>
              <a:lnSpc>
                <a:spcPct val="120000"/>
              </a:lnSpc>
              <a:defRPr sz="900">
                <a:solidFill>
                  <a:schemeClr val="bg1"/>
                </a:solidFill>
              </a:defRPr>
            </a:lvl1pPr>
          </a:lstStyle>
          <a:p>
            <a:pPr lvl="0"/>
            <a:r>
              <a:rPr lang="en-US"/>
              <a:t>Click to edit Master text styles</a:t>
            </a:r>
          </a:p>
        </p:txBody>
      </p:sp>
      <p:sp>
        <p:nvSpPr>
          <p:cNvPr id="8" name="Content Placeholder 7">
            <a:extLst>
              <a:ext uri="{FF2B5EF4-FFF2-40B4-BE49-F238E27FC236}">
                <a16:creationId xmlns:a16="http://schemas.microsoft.com/office/drawing/2014/main" id="{64C89399-8227-4E41-B1F0-CD19C3748257}"/>
              </a:ext>
            </a:extLst>
          </p:cNvPr>
          <p:cNvSpPr>
            <a:spLocks noGrp="1"/>
          </p:cNvSpPr>
          <p:nvPr>
            <p:ph sz="quarter" idx="24"/>
          </p:nvPr>
        </p:nvSpPr>
        <p:spPr>
          <a:xfrm>
            <a:off x="548879" y="1981201"/>
            <a:ext cx="2494359" cy="3776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7">
            <a:extLst>
              <a:ext uri="{FF2B5EF4-FFF2-40B4-BE49-F238E27FC236}">
                <a16:creationId xmlns:a16="http://schemas.microsoft.com/office/drawing/2014/main" id="{6CEFA7E0-9F05-429F-BE8B-F38F096C0A09}"/>
              </a:ext>
            </a:extLst>
          </p:cNvPr>
          <p:cNvSpPr>
            <a:spLocks noGrp="1"/>
          </p:cNvSpPr>
          <p:nvPr>
            <p:ph sz="quarter" idx="25"/>
          </p:nvPr>
        </p:nvSpPr>
        <p:spPr>
          <a:xfrm>
            <a:off x="3221831" y="1981201"/>
            <a:ext cx="2494359" cy="3776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7CF86E25-3973-4AB6-BBFB-DDDE8359D7D6}"/>
              </a:ext>
            </a:extLst>
          </p:cNvPr>
          <p:cNvSpPr>
            <a:spLocks noGrp="1"/>
          </p:cNvSpPr>
          <p:nvPr>
            <p:ph type="ftr" sz="quarter" idx="26"/>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83382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556">
          <p15:clr>
            <a:srgbClr val="FBAE40"/>
          </p15:clr>
        </p15:guide>
        <p15:guide id="5" pos="2706">
          <p15:clr>
            <a:srgbClr val="FBAE40"/>
          </p15:clr>
        </p15:guide>
        <p15:guide id="6" pos="5175">
          <p15:clr>
            <a:srgbClr val="FBAE40"/>
          </p15:clr>
        </p15:guide>
        <p15:guide id="7" pos="479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62"/>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62"/>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pPr/>
              <a:t>2023. 09. 30.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768F339-BB0B-4BA2-9606-0FA2C9E31185}" type="slidenum">
              <a:rPr lang="hu-HU" smtClean="0"/>
              <a:pPr/>
              <a:t>‹#›</a:t>
            </a:fld>
            <a:endParaRPr lang="hu-H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and image caption (b) lef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3428205" y="748663"/>
            <a:ext cx="5366548"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7" name="Picture Placeholder 6">
            <a:extLst>
              <a:ext uri="{FF2B5EF4-FFF2-40B4-BE49-F238E27FC236}">
                <a16:creationId xmlns:a16="http://schemas.microsoft.com/office/drawing/2014/main" id="{FCFA4056-0128-46D6-8D43-D213FCA588CB}"/>
              </a:ext>
            </a:extLst>
          </p:cNvPr>
          <p:cNvSpPr>
            <a:spLocks noGrp="1"/>
          </p:cNvSpPr>
          <p:nvPr>
            <p:ph type="pic" sz="quarter" idx="21" hasCustomPrompt="1"/>
          </p:nvPr>
        </p:nvSpPr>
        <p:spPr>
          <a:xfrm>
            <a:off x="555621" y="1"/>
            <a:ext cx="2434828" cy="4862513"/>
          </a:xfrm>
          <a:solidFill>
            <a:schemeClr val="accent4"/>
          </a:solidFill>
        </p:spPr>
        <p:txBody>
          <a:bodyPr lIns="180000" tIns="216000"/>
          <a:lstStyle>
            <a:lvl1pPr>
              <a:defRPr/>
            </a:lvl1pPr>
          </a:lstStyle>
          <a:p>
            <a:r>
              <a:rPr lang="en-AU" dirty="0"/>
              <a:t>Click icon to insert image</a:t>
            </a:r>
          </a:p>
        </p:txBody>
      </p:sp>
      <p:sp>
        <p:nvSpPr>
          <p:cNvPr id="15" name="Text Placeholder 14">
            <a:extLst>
              <a:ext uri="{FF2B5EF4-FFF2-40B4-BE49-F238E27FC236}">
                <a16:creationId xmlns:a16="http://schemas.microsoft.com/office/drawing/2014/main" id="{7287B82D-5C0B-4DDF-A9A5-EDA5B2F45BC0}"/>
              </a:ext>
            </a:extLst>
          </p:cNvPr>
          <p:cNvSpPr>
            <a:spLocks noGrp="1"/>
          </p:cNvSpPr>
          <p:nvPr>
            <p:ph type="body" sz="quarter" idx="22"/>
          </p:nvPr>
        </p:nvSpPr>
        <p:spPr>
          <a:xfrm>
            <a:off x="555621" y="4071939"/>
            <a:ext cx="2435400" cy="1690687"/>
          </a:xfrm>
          <a:custGeom>
            <a:avLst/>
            <a:gdLst>
              <a:gd name="connsiteX0" fmla="*/ 103726 w 3244850"/>
              <a:gd name="connsiteY0" fmla="*/ 0 h 1690687"/>
              <a:gd name="connsiteX1" fmla="*/ 3244850 w 3244850"/>
              <a:gd name="connsiteY1" fmla="*/ 0 h 1690687"/>
              <a:gd name="connsiteX2" fmla="*/ 3244850 w 3244850"/>
              <a:gd name="connsiteY2" fmla="*/ 1531790 h 1690687"/>
              <a:gd name="connsiteX3" fmla="*/ 212930 w 3244850"/>
              <a:gd name="connsiteY3" fmla="*/ 1690687 h 1690687"/>
              <a:gd name="connsiteX4" fmla="*/ 0 w 3244850"/>
              <a:gd name="connsiteY4" fmla="*/ 1690687 h 1690687"/>
              <a:gd name="connsiteX5" fmla="*/ 0 w 3244850"/>
              <a:gd name="connsiteY5" fmla="*/ 5436 h 169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850" h="1690687">
                <a:moveTo>
                  <a:pt x="103726" y="0"/>
                </a:moveTo>
                <a:lnTo>
                  <a:pt x="3244850" y="0"/>
                </a:lnTo>
                <a:lnTo>
                  <a:pt x="3244850" y="1531790"/>
                </a:lnTo>
                <a:lnTo>
                  <a:pt x="212930" y="1690687"/>
                </a:lnTo>
                <a:lnTo>
                  <a:pt x="0" y="1690687"/>
                </a:lnTo>
                <a:lnTo>
                  <a:pt x="0" y="5436"/>
                </a:lnTo>
                <a:close/>
              </a:path>
            </a:pathLst>
          </a:custGeom>
          <a:solidFill>
            <a:schemeClr val="accent1"/>
          </a:solidFill>
        </p:spPr>
        <p:txBody>
          <a:bodyPr wrap="square" lIns="396000" tIns="216000" rIns="396000" bIns="396000" anchor="b" anchorCtr="0">
            <a:noAutofit/>
          </a:bodyPr>
          <a:lstStyle>
            <a:lvl1pPr>
              <a:lnSpc>
                <a:spcPct val="120000"/>
              </a:lnSpc>
              <a:defRPr sz="900">
                <a:solidFill>
                  <a:schemeClr val="bg1"/>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CBCC327A-567C-414C-8006-56FDB88D5073}"/>
              </a:ext>
            </a:extLst>
          </p:cNvPr>
          <p:cNvSpPr>
            <a:spLocks noGrp="1"/>
          </p:cNvSpPr>
          <p:nvPr>
            <p:ph sz="quarter" idx="24"/>
          </p:nvPr>
        </p:nvSpPr>
        <p:spPr>
          <a:xfrm>
            <a:off x="3411141" y="1977378"/>
            <a:ext cx="2494359" cy="3780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Content Placeholder 7">
            <a:extLst>
              <a:ext uri="{FF2B5EF4-FFF2-40B4-BE49-F238E27FC236}">
                <a16:creationId xmlns:a16="http://schemas.microsoft.com/office/drawing/2014/main" id="{C45D4E5F-7D60-4625-BBBD-9701022DAE4D}"/>
              </a:ext>
            </a:extLst>
          </p:cNvPr>
          <p:cNvSpPr>
            <a:spLocks noGrp="1"/>
          </p:cNvSpPr>
          <p:nvPr>
            <p:ph sz="quarter" idx="25"/>
          </p:nvPr>
        </p:nvSpPr>
        <p:spPr>
          <a:xfrm>
            <a:off x="6111478" y="1977378"/>
            <a:ext cx="2483645" cy="3780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a:extLst>
              <a:ext uri="{FF2B5EF4-FFF2-40B4-BE49-F238E27FC236}">
                <a16:creationId xmlns:a16="http://schemas.microsoft.com/office/drawing/2014/main" id="{3645C0E5-60A5-4FD9-940E-4E0A0AA43266}"/>
              </a:ext>
            </a:extLst>
          </p:cNvPr>
          <p:cNvSpPr>
            <a:spLocks noGrp="1"/>
          </p:cNvSpPr>
          <p:nvPr>
            <p:ph type="ftr" sz="quarter" idx="26"/>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395523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502">
          <p15:clr>
            <a:srgbClr val="FBAE40"/>
          </p15:clr>
        </p15:guide>
        <p15:guide id="5" pos="2865">
          <p15:clr>
            <a:srgbClr val="FBAE40"/>
          </p15:clr>
        </p15:guide>
        <p15:guide id="6" pos="5133">
          <p15:clr>
            <a:srgbClr val="FBAE40"/>
          </p15:clr>
        </p15:guide>
        <p15:guide id="7" pos="497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and image caption (c)">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8D6B825A-0B3B-4B52-8F0F-19DAC1B73A39}"/>
              </a:ext>
            </a:extLst>
          </p:cNvPr>
          <p:cNvSpPr>
            <a:spLocks noGrp="1"/>
          </p:cNvSpPr>
          <p:nvPr>
            <p:ph type="pic" sz="quarter" idx="22" hasCustomPrompt="1"/>
          </p:nvPr>
        </p:nvSpPr>
        <p:spPr>
          <a:xfrm>
            <a:off x="0" y="1"/>
            <a:ext cx="9144000" cy="3721099"/>
          </a:xfrm>
          <a:custGeom>
            <a:avLst/>
            <a:gdLst>
              <a:gd name="connsiteX0" fmla="*/ 0 w 12192000"/>
              <a:gd name="connsiteY0" fmla="*/ 0 h 3721099"/>
              <a:gd name="connsiteX1" fmla="*/ 12192000 w 12192000"/>
              <a:gd name="connsiteY1" fmla="*/ 0 h 3721099"/>
              <a:gd name="connsiteX2" fmla="*/ 12192000 w 12192000"/>
              <a:gd name="connsiteY2" fmla="*/ 3102363 h 3721099"/>
              <a:gd name="connsiteX3" fmla="*/ 634119 w 12192000"/>
              <a:gd name="connsiteY3" fmla="*/ 3708265 h 3721099"/>
              <a:gd name="connsiteX4" fmla="*/ 0 w 12192000"/>
              <a:gd name="connsiteY4" fmla="*/ 3721099 h 3721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721099">
                <a:moveTo>
                  <a:pt x="0" y="0"/>
                </a:moveTo>
                <a:lnTo>
                  <a:pt x="12192000" y="0"/>
                </a:lnTo>
                <a:lnTo>
                  <a:pt x="12192000" y="3102363"/>
                </a:lnTo>
                <a:lnTo>
                  <a:pt x="634119" y="3708265"/>
                </a:lnTo>
                <a:lnTo>
                  <a:pt x="0" y="3721099"/>
                </a:lnTo>
                <a:close/>
              </a:path>
            </a:pathLst>
          </a:custGeom>
          <a:solidFill>
            <a:schemeClr val="tx2"/>
          </a:solidFill>
        </p:spPr>
        <p:txBody>
          <a:bodyPr wrap="square" lIns="144000" bIns="828000" anchor="ctr" anchorCtr="0">
            <a:noAutofit/>
          </a:bodyPr>
          <a:lstStyle>
            <a:lvl1pPr>
              <a:defRPr/>
            </a:lvl1pPr>
          </a:lstStyle>
          <a:p>
            <a:r>
              <a:rPr lang="en-AU" dirty="0"/>
              <a:t>Click icon to insert image</a:t>
            </a:r>
          </a:p>
        </p:txBody>
      </p:sp>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548878" y="4063363"/>
            <a:ext cx="2384822"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6" name="Text Placeholder 15">
            <a:extLst>
              <a:ext uri="{FF2B5EF4-FFF2-40B4-BE49-F238E27FC236}">
                <a16:creationId xmlns:a16="http://schemas.microsoft.com/office/drawing/2014/main" id="{D22EDF33-ECFE-4B81-9AC1-F3FA832BC037}"/>
              </a:ext>
            </a:extLst>
          </p:cNvPr>
          <p:cNvSpPr>
            <a:spLocks noGrp="1"/>
          </p:cNvSpPr>
          <p:nvPr>
            <p:ph type="body" sz="quarter" idx="21" hasCustomPrompt="1"/>
          </p:nvPr>
        </p:nvSpPr>
        <p:spPr>
          <a:xfrm>
            <a:off x="7033098" y="0"/>
            <a:ext cx="1537826" cy="2255438"/>
          </a:xfrm>
          <a:custGeom>
            <a:avLst/>
            <a:gdLst>
              <a:gd name="connsiteX0" fmla="*/ 0 w 1879042"/>
              <a:gd name="connsiteY0" fmla="*/ 0 h 2066910"/>
              <a:gd name="connsiteX1" fmla="*/ 1879042 w 1879042"/>
              <a:gd name="connsiteY1" fmla="*/ 0 h 2066910"/>
              <a:gd name="connsiteX2" fmla="*/ 1879042 w 1879042"/>
              <a:gd name="connsiteY2" fmla="*/ 1974875 h 2066910"/>
              <a:gd name="connsiteX3" fmla="*/ 122916 w 1879042"/>
              <a:gd name="connsiteY3" fmla="*/ 2066910 h 2066910"/>
              <a:gd name="connsiteX4" fmla="*/ 0 w 1879042"/>
              <a:gd name="connsiteY4" fmla="*/ 2066910 h 206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42" h="2066910">
                <a:moveTo>
                  <a:pt x="0" y="0"/>
                </a:moveTo>
                <a:lnTo>
                  <a:pt x="1879042" y="0"/>
                </a:lnTo>
                <a:lnTo>
                  <a:pt x="1879042" y="1974875"/>
                </a:lnTo>
                <a:lnTo>
                  <a:pt x="122916" y="2066910"/>
                </a:lnTo>
                <a:lnTo>
                  <a:pt x="0" y="2066910"/>
                </a:lnTo>
                <a:close/>
              </a:path>
            </a:pathLst>
          </a:custGeom>
          <a:solidFill>
            <a:schemeClr val="accent1"/>
          </a:solidFill>
        </p:spPr>
        <p:txBody>
          <a:bodyPr wrap="square" lIns="216000" tIns="180000" rIns="216000" bIns="180000">
            <a:noAutofit/>
          </a:bodyPr>
          <a:lstStyle>
            <a:lvl1pPr>
              <a:lnSpc>
                <a:spcPct val="120000"/>
              </a:lnSpc>
              <a:spcAft>
                <a:spcPts val="0"/>
              </a:spcAft>
              <a:defRPr sz="788">
                <a:solidFill>
                  <a:schemeClr val="bg1"/>
                </a:solidFill>
              </a:defRPr>
            </a:lvl1pPr>
            <a:lvl2pPr>
              <a:defRPr sz="788"/>
            </a:lvl2pPr>
            <a:lvl3pPr>
              <a:defRPr sz="788"/>
            </a:lvl3pPr>
            <a:lvl4pPr>
              <a:defRPr sz="788"/>
            </a:lvl4pPr>
            <a:lvl5pPr>
              <a:defRPr sz="788"/>
            </a:lvl5pPr>
          </a:lstStyle>
          <a:p>
            <a:r>
              <a:rPr lang="en-AU" dirty="0"/>
              <a:t>Image caption goes here and should reflect the image chosen.  You can adjust the size of the text box by selecting any of the corner circles and holding shift. Never stretch the box as this will alter the CSL angle device.</a:t>
            </a:r>
          </a:p>
        </p:txBody>
      </p:sp>
      <p:sp>
        <p:nvSpPr>
          <p:cNvPr id="7" name="Text Placeholder 6">
            <a:extLst>
              <a:ext uri="{FF2B5EF4-FFF2-40B4-BE49-F238E27FC236}">
                <a16:creationId xmlns:a16="http://schemas.microsoft.com/office/drawing/2014/main" id="{B844C323-6B96-409C-A534-EA8C656BF66C}"/>
              </a:ext>
            </a:extLst>
          </p:cNvPr>
          <p:cNvSpPr>
            <a:spLocks noGrp="1"/>
          </p:cNvSpPr>
          <p:nvPr>
            <p:ph type="body" sz="quarter" idx="24"/>
          </p:nvPr>
        </p:nvSpPr>
        <p:spPr>
          <a:xfrm>
            <a:off x="3200401" y="4063363"/>
            <a:ext cx="5394722" cy="1694501"/>
          </a:xfrm>
        </p:spPr>
        <p:txBody>
          <a:bodyPr/>
          <a:lstStyle>
            <a:lvl1pPr>
              <a:defRPr sz="1200"/>
            </a:lvl1pPr>
            <a:lvl2pPr>
              <a:defRPr sz="1050"/>
            </a:lvl2pPr>
            <a:lvl3pPr>
              <a:defRPr sz="1050"/>
            </a:lvl3pPr>
            <a:lvl4pPr>
              <a:defRPr sz="1050"/>
            </a:lvl4pPr>
            <a:lvl5pPr>
              <a:defRPr sz="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a:extLst>
              <a:ext uri="{FF2B5EF4-FFF2-40B4-BE49-F238E27FC236}">
                <a16:creationId xmlns:a16="http://schemas.microsoft.com/office/drawing/2014/main" id="{FDB81EB6-2AFD-4C6B-A597-5A97A8ABEE36}"/>
              </a:ext>
            </a:extLst>
          </p:cNvPr>
          <p:cNvSpPr>
            <a:spLocks noGrp="1"/>
          </p:cNvSpPr>
          <p:nvPr>
            <p:ph type="ftr" sz="quarter" idx="25"/>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186262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472">
          <p15:clr>
            <a:srgbClr val="FBAE40"/>
          </p15:clr>
        </p15:guide>
        <p15:guide id="5" pos="268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and image caption (c) two colmn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8D6B825A-0B3B-4B52-8F0F-19DAC1B73A39}"/>
              </a:ext>
            </a:extLst>
          </p:cNvPr>
          <p:cNvSpPr>
            <a:spLocks noGrp="1"/>
          </p:cNvSpPr>
          <p:nvPr>
            <p:ph type="pic" sz="quarter" idx="22" hasCustomPrompt="1"/>
          </p:nvPr>
        </p:nvSpPr>
        <p:spPr>
          <a:xfrm>
            <a:off x="0" y="1"/>
            <a:ext cx="9144000" cy="3721099"/>
          </a:xfrm>
          <a:custGeom>
            <a:avLst/>
            <a:gdLst>
              <a:gd name="connsiteX0" fmla="*/ 0 w 12192000"/>
              <a:gd name="connsiteY0" fmla="*/ 0 h 3721099"/>
              <a:gd name="connsiteX1" fmla="*/ 12192000 w 12192000"/>
              <a:gd name="connsiteY1" fmla="*/ 0 h 3721099"/>
              <a:gd name="connsiteX2" fmla="*/ 12192000 w 12192000"/>
              <a:gd name="connsiteY2" fmla="*/ 3102363 h 3721099"/>
              <a:gd name="connsiteX3" fmla="*/ 634119 w 12192000"/>
              <a:gd name="connsiteY3" fmla="*/ 3708265 h 3721099"/>
              <a:gd name="connsiteX4" fmla="*/ 0 w 12192000"/>
              <a:gd name="connsiteY4" fmla="*/ 3721099 h 3721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721099">
                <a:moveTo>
                  <a:pt x="0" y="0"/>
                </a:moveTo>
                <a:lnTo>
                  <a:pt x="12192000" y="0"/>
                </a:lnTo>
                <a:lnTo>
                  <a:pt x="12192000" y="3102363"/>
                </a:lnTo>
                <a:lnTo>
                  <a:pt x="634119" y="3708265"/>
                </a:lnTo>
                <a:lnTo>
                  <a:pt x="0" y="3721099"/>
                </a:lnTo>
                <a:close/>
              </a:path>
            </a:pathLst>
          </a:custGeom>
          <a:solidFill>
            <a:schemeClr val="tx2"/>
          </a:solidFill>
        </p:spPr>
        <p:txBody>
          <a:bodyPr wrap="square" lIns="144000" bIns="828000" anchor="ctr" anchorCtr="0">
            <a:noAutofit/>
          </a:bodyPr>
          <a:lstStyle>
            <a:lvl1pPr>
              <a:defRPr/>
            </a:lvl1pPr>
          </a:lstStyle>
          <a:p>
            <a:r>
              <a:rPr lang="en-US" dirty="0"/>
              <a:t>Click icon to insert image</a:t>
            </a:r>
            <a:endParaRPr lang="en-AU" dirty="0"/>
          </a:p>
        </p:txBody>
      </p:sp>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548878" y="4063363"/>
            <a:ext cx="2384822"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7" name="Text Placeholder 6">
            <a:extLst>
              <a:ext uri="{FF2B5EF4-FFF2-40B4-BE49-F238E27FC236}">
                <a16:creationId xmlns:a16="http://schemas.microsoft.com/office/drawing/2014/main" id="{B844C323-6B96-409C-A534-EA8C656BF66C}"/>
              </a:ext>
            </a:extLst>
          </p:cNvPr>
          <p:cNvSpPr>
            <a:spLocks noGrp="1"/>
          </p:cNvSpPr>
          <p:nvPr>
            <p:ph type="body" sz="quarter" idx="24"/>
          </p:nvPr>
        </p:nvSpPr>
        <p:spPr>
          <a:xfrm>
            <a:off x="3200401" y="4063363"/>
            <a:ext cx="2564606" cy="1694501"/>
          </a:xfrm>
        </p:spPr>
        <p:txBody>
          <a:bodyPr/>
          <a:lstStyle>
            <a:lvl1pPr>
              <a:defRPr sz="1200"/>
            </a:lvl1pPr>
            <a:lvl2pPr>
              <a:defRPr sz="1050"/>
            </a:lvl2pPr>
            <a:lvl3pPr>
              <a:defRPr sz="1050"/>
            </a:lvl3pPr>
            <a:lvl4pPr>
              <a:defRPr sz="1050"/>
            </a:lvl4pPr>
            <a:lvl5pPr>
              <a:defRPr sz="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0" name="Text Placeholder 6">
            <a:extLst>
              <a:ext uri="{FF2B5EF4-FFF2-40B4-BE49-F238E27FC236}">
                <a16:creationId xmlns:a16="http://schemas.microsoft.com/office/drawing/2014/main" id="{43AB103F-F24D-4714-8B29-E94E626D7D98}"/>
              </a:ext>
            </a:extLst>
          </p:cNvPr>
          <p:cNvSpPr>
            <a:spLocks noGrp="1"/>
          </p:cNvSpPr>
          <p:nvPr>
            <p:ph type="body" sz="quarter" idx="25"/>
          </p:nvPr>
        </p:nvSpPr>
        <p:spPr>
          <a:xfrm>
            <a:off x="6039803" y="4063363"/>
            <a:ext cx="2564606" cy="1694501"/>
          </a:xfrm>
        </p:spPr>
        <p:txBody>
          <a:bodyPr/>
          <a:lstStyle>
            <a:lvl1pPr>
              <a:defRPr sz="1200"/>
            </a:lvl1pPr>
            <a:lvl2pPr>
              <a:defRPr sz="1050"/>
            </a:lvl2pPr>
            <a:lvl3pPr>
              <a:defRPr sz="1050"/>
            </a:lvl3pPr>
            <a:lvl4pPr>
              <a:defRPr sz="1050"/>
            </a:lvl4pPr>
            <a:lvl5pPr>
              <a:defRPr sz="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Text Placeholder 15">
            <a:extLst>
              <a:ext uri="{FF2B5EF4-FFF2-40B4-BE49-F238E27FC236}">
                <a16:creationId xmlns:a16="http://schemas.microsoft.com/office/drawing/2014/main" id="{BCFEC812-7164-4515-90EC-346333DDCDE0}"/>
              </a:ext>
            </a:extLst>
          </p:cNvPr>
          <p:cNvSpPr>
            <a:spLocks noGrp="1"/>
          </p:cNvSpPr>
          <p:nvPr>
            <p:ph type="body" sz="quarter" idx="21" hasCustomPrompt="1"/>
          </p:nvPr>
        </p:nvSpPr>
        <p:spPr>
          <a:xfrm>
            <a:off x="7033098" y="0"/>
            <a:ext cx="1537826" cy="2255438"/>
          </a:xfrm>
          <a:custGeom>
            <a:avLst/>
            <a:gdLst>
              <a:gd name="connsiteX0" fmla="*/ 0 w 1879042"/>
              <a:gd name="connsiteY0" fmla="*/ 0 h 2066910"/>
              <a:gd name="connsiteX1" fmla="*/ 1879042 w 1879042"/>
              <a:gd name="connsiteY1" fmla="*/ 0 h 2066910"/>
              <a:gd name="connsiteX2" fmla="*/ 1879042 w 1879042"/>
              <a:gd name="connsiteY2" fmla="*/ 1974875 h 2066910"/>
              <a:gd name="connsiteX3" fmla="*/ 122916 w 1879042"/>
              <a:gd name="connsiteY3" fmla="*/ 2066910 h 2066910"/>
              <a:gd name="connsiteX4" fmla="*/ 0 w 1879042"/>
              <a:gd name="connsiteY4" fmla="*/ 2066910 h 206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42" h="2066910">
                <a:moveTo>
                  <a:pt x="0" y="0"/>
                </a:moveTo>
                <a:lnTo>
                  <a:pt x="1879042" y="0"/>
                </a:lnTo>
                <a:lnTo>
                  <a:pt x="1879042" y="1974875"/>
                </a:lnTo>
                <a:lnTo>
                  <a:pt x="122916" y="2066910"/>
                </a:lnTo>
                <a:lnTo>
                  <a:pt x="0" y="2066910"/>
                </a:lnTo>
                <a:close/>
              </a:path>
            </a:pathLst>
          </a:custGeom>
          <a:solidFill>
            <a:schemeClr val="accent1"/>
          </a:solidFill>
        </p:spPr>
        <p:txBody>
          <a:bodyPr wrap="square" lIns="216000" tIns="180000" rIns="216000" bIns="180000">
            <a:noAutofit/>
          </a:bodyPr>
          <a:lstStyle>
            <a:lvl1pPr>
              <a:lnSpc>
                <a:spcPct val="120000"/>
              </a:lnSpc>
              <a:spcAft>
                <a:spcPts val="0"/>
              </a:spcAft>
              <a:defRPr sz="788">
                <a:solidFill>
                  <a:schemeClr val="bg1"/>
                </a:solidFill>
              </a:defRPr>
            </a:lvl1pPr>
            <a:lvl2pPr>
              <a:defRPr sz="788"/>
            </a:lvl2pPr>
            <a:lvl3pPr>
              <a:defRPr sz="788"/>
            </a:lvl3pPr>
            <a:lvl4pPr>
              <a:defRPr sz="788"/>
            </a:lvl4pPr>
            <a:lvl5pPr>
              <a:defRPr sz="788"/>
            </a:lvl5pPr>
          </a:lstStyle>
          <a:p>
            <a:r>
              <a:rPr lang="en-AU" dirty="0"/>
              <a:t>Image caption goes here and should reflect the image chosen.  You can adjust the size of the text box by selecting any of the corner circles and holding shift. Never stretch the box as this will alter the CSL angle device.</a:t>
            </a:r>
          </a:p>
        </p:txBody>
      </p:sp>
      <p:sp>
        <p:nvSpPr>
          <p:cNvPr id="4" name="Footer Placeholder 3">
            <a:extLst>
              <a:ext uri="{FF2B5EF4-FFF2-40B4-BE49-F238E27FC236}">
                <a16:creationId xmlns:a16="http://schemas.microsoft.com/office/drawing/2014/main" id="{DBE7783F-9661-43CF-AE07-3DB4F0B4904D}"/>
              </a:ext>
            </a:extLst>
          </p:cNvPr>
          <p:cNvSpPr>
            <a:spLocks noGrp="1"/>
          </p:cNvSpPr>
          <p:nvPr>
            <p:ph type="ftr" sz="quarter" idx="26"/>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154250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472">
          <p15:clr>
            <a:srgbClr val="FBAE40"/>
          </p15:clr>
        </p15:guide>
        <p15:guide id="5" pos="2688">
          <p15:clr>
            <a:srgbClr val="FBAE40"/>
          </p15:clr>
        </p15:guide>
        <p15:guide id="6" pos="4838">
          <p15:clr>
            <a:srgbClr val="FBAE40"/>
          </p15:clr>
        </p15:guide>
        <p15:guide id="7" pos="5065">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EEB6F07A-A2A2-4217-A999-3A8707F9F287}"/>
              </a:ext>
            </a:extLst>
          </p:cNvPr>
          <p:cNvSpPr/>
          <p:nvPr userDrawn="1"/>
        </p:nvSpPr>
        <p:spPr>
          <a:xfrm>
            <a:off x="0" y="1"/>
            <a:ext cx="9159074" cy="6249405"/>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350"/>
          </a:p>
        </p:txBody>
      </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2F53DF93-B598-40F9-B203-841A8178E2E6}"/>
              </a:ext>
            </a:extLst>
          </p:cNvPr>
          <p:cNvSpPr>
            <a:spLocks noGrp="1"/>
          </p:cNvSpPr>
          <p:nvPr>
            <p:ph type="body" sz="quarter" idx="12" hasCustomPrompt="1"/>
          </p:nvPr>
        </p:nvSpPr>
        <p:spPr>
          <a:xfrm>
            <a:off x="1154430" y="2362200"/>
            <a:ext cx="4590000" cy="1901558"/>
          </a:xfrm>
        </p:spPr>
        <p:txBody>
          <a:bodyPr/>
          <a:lstStyle>
            <a:lvl1pPr>
              <a:defRPr sz="2100">
                <a:solidFill>
                  <a:schemeClr val="tx1"/>
                </a:solidFill>
              </a:defRPr>
            </a:lvl1pPr>
            <a:lvl2pPr>
              <a:defRPr>
                <a:latin typeface="+mj-lt"/>
              </a:defRPr>
            </a:lvl2pPr>
          </a:lstStyle>
          <a:p>
            <a:pPr lvl="0"/>
            <a:r>
              <a:rPr lang="en-US" dirty="0"/>
              <a:t>Quote text</a:t>
            </a:r>
          </a:p>
        </p:txBody>
      </p:sp>
      <p:sp>
        <p:nvSpPr>
          <p:cNvPr id="32" name="Text Placeholder 5">
            <a:extLst>
              <a:ext uri="{FF2B5EF4-FFF2-40B4-BE49-F238E27FC236}">
                <a16:creationId xmlns:a16="http://schemas.microsoft.com/office/drawing/2014/main" id="{D32451F3-30CB-4299-AF2A-003A173DD59B}"/>
              </a:ext>
            </a:extLst>
          </p:cNvPr>
          <p:cNvSpPr>
            <a:spLocks noGrp="1"/>
          </p:cNvSpPr>
          <p:nvPr>
            <p:ph type="body" sz="quarter" idx="13" hasCustomPrompt="1"/>
          </p:nvPr>
        </p:nvSpPr>
        <p:spPr>
          <a:xfrm>
            <a:off x="1154431" y="4649271"/>
            <a:ext cx="1488758" cy="214161"/>
          </a:xfrm>
          <a:noFill/>
          <a:effectLst/>
        </p:spPr>
        <p:txBody>
          <a:bodyPr wrap="square" tIns="0">
            <a:spAutoFit/>
          </a:bodyPr>
          <a:lstStyle>
            <a:lvl1pPr>
              <a:defRPr sz="1350">
                <a:solidFill>
                  <a:schemeClr val="accent1"/>
                </a:solidFill>
                <a:latin typeface="+mj-lt"/>
              </a:defRPr>
            </a:lvl1pPr>
            <a:lvl2pPr>
              <a:defRPr>
                <a:latin typeface="+mj-lt"/>
              </a:defRPr>
            </a:lvl2pPr>
          </a:lstStyle>
          <a:p>
            <a:pPr lvl="0"/>
            <a:r>
              <a:rPr lang="en-US" dirty="0"/>
              <a:t>Name last name</a:t>
            </a:r>
          </a:p>
        </p:txBody>
      </p:sp>
      <p:sp>
        <p:nvSpPr>
          <p:cNvPr id="33" name="Text Placeholder 5">
            <a:extLst>
              <a:ext uri="{FF2B5EF4-FFF2-40B4-BE49-F238E27FC236}">
                <a16:creationId xmlns:a16="http://schemas.microsoft.com/office/drawing/2014/main" id="{1AED76B7-43A4-46D1-97FE-B6673AC9CDF3}"/>
              </a:ext>
            </a:extLst>
          </p:cNvPr>
          <p:cNvSpPr>
            <a:spLocks noGrp="1"/>
          </p:cNvSpPr>
          <p:nvPr>
            <p:ph type="body" sz="quarter" idx="14"/>
          </p:nvPr>
        </p:nvSpPr>
        <p:spPr>
          <a:xfrm>
            <a:off x="1154431" y="4367048"/>
            <a:ext cx="405000" cy="33452"/>
          </a:xfrm>
          <a:prstGeom prst="roundRect">
            <a:avLst>
              <a:gd name="adj" fmla="val 50000"/>
            </a:avLst>
          </a:prstGeom>
          <a:solidFill>
            <a:schemeClr val="accent1"/>
          </a:solidFill>
          <a:ln w="3175">
            <a:solidFill>
              <a:schemeClr val="accent1"/>
            </a:solidFill>
          </a:ln>
          <a:effectLst/>
        </p:spPr>
        <p:txBody>
          <a:bodyPr wrap="square" tIns="0">
            <a:spAutoFit/>
          </a:bodyPr>
          <a:lstStyle>
            <a:lvl1pPr>
              <a:defRPr sz="150">
                <a:noFill/>
                <a:latin typeface="+mn-lt"/>
              </a:defRPr>
            </a:lvl1pPr>
            <a:lvl2pPr>
              <a:defRPr>
                <a:latin typeface="+mj-lt"/>
              </a:defRPr>
            </a:lvl2pPr>
          </a:lstStyle>
          <a:p>
            <a:pPr lvl="0"/>
            <a:r>
              <a:rPr lang="en-US"/>
              <a:t>Click to edit Master text styles</a:t>
            </a:r>
          </a:p>
        </p:txBody>
      </p:sp>
      <p:sp>
        <p:nvSpPr>
          <p:cNvPr id="9" name="Text Placeholder 6">
            <a:extLst>
              <a:ext uri="{FF2B5EF4-FFF2-40B4-BE49-F238E27FC236}">
                <a16:creationId xmlns:a16="http://schemas.microsoft.com/office/drawing/2014/main" id="{FCE3EA20-9D0D-4EDB-8EBE-804D43F5DACE}"/>
              </a:ext>
            </a:extLst>
          </p:cNvPr>
          <p:cNvSpPr>
            <a:spLocks noGrp="1"/>
          </p:cNvSpPr>
          <p:nvPr>
            <p:ph type="body" sz="quarter" idx="24"/>
          </p:nvPr>
        </p:nvSpPr>
        <p:spPr>
          <a:xfrm>
            <a:off x="826322" y="1454153"/>
            <a:ext cx="496127" cy="520303"/>
          </a:xfrm>
          <a:blipFill dpi="0" rotWithShape="0">
            <a:blip r:embed="rId2"/>
            <a:srcRect/>
            <a:tile tx="0" ty="0" sx="100000" sy="100000" flip="none" algn="tl"/>
          </a:blipFill>
        </p:spPr>
        <p:txBody>
          <a:bodyPr/>
          <a:lstStyle>
            <a:lvl1pPr>
              <a:defRPr sz="450">
                <a:no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C94A5E99-092B-42B7-9C73-61DFA47ED514}"/>
              </a:ext>
            </a:extLst>
          </p:cNvPr>
          <p:cNvSpPr>
            <a:spLocks noGrp="1"/>
          </p:cNvSpPr>
          <p:nvPr>
            <p:ph type="ftr" sz="quarter" idx="25"/>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93870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Quote (b)">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F53DF93-B598-40F9-B203-841A8178E2E6}"/>
              </a:ext>
            </a:extLst>
          </p:cNvPr>
          <p:cNvSpPr>
            <a:spLocks noGrp="1"/>
          </p:cNvSpPr>
          <p:nvPr>
            <p:ph type="body" sz="quarter" idx="12" hasCustomPrompt="1"/>
          </p:nvPr>
        </p:nvSpPr>
        <p:spPr>
          <a:xfrm>
            <a:off x="1154431" y="2362200"/>
            <a:ext cx="4590000" cy="1901558"/>
          </a:xfrm>
        </p:spPr>
        <p:txBody>
          <a:bodyPr/>
          <a:lstStyle>
            <a:lvl1pPr>
              <a:defRPr sz="2100">
                <a:solidFill>
                  <a:schemeClr val="tx1"/>
                </a:solidFill>
              </a:defRPr>
            </a:lvl1pPr>
            <a:lvl2pPr>
              <a:defRPr>
                <a:latin typeface="+mj-lt"/>
              </a:defRPr>
            </a:lvl2pPr>
          </a:lstStyle>
          <a:p>
            <a:pPr lvl="0"/>
            <a:r>
              <a:rPr lang="en-US" dirty="0"/>
              <a:t>Quote text</a:t>
            </a:r>
          </a:p>
        </p:txBody>
      </p:sp>
      <p:sp>
        <p:nvSpPr>
          <p:cNvPr id="10" name="Picture Placeholder 30">
            <a:extLst>
              <a:ext uri="{FF2B5EF4-FFF2-40B4-BE49-F238E27FC236}">
                <a16:creationId xmlns:a16="http://schemas.microsoft.com/office/drawing/2014/main" id="{E42D179A-680A-4C5E-86D8-E57EEE97F97A}"/>
              </a:ext>
            </a:extLst>
          </p:cNvPr>
          <p:cNvSpPr>
            <a:spLocks noGrp="1"/>
          </p:cNvSpPr>
          <p:nvPr>
            <p:ph type="pic" sz="quarter" idx="16" hasCustomPrompt="1"/>
          </p:nvPr>
        </p:nvSpPr>
        <p:spPr>
          <a:xfrm>
            <a:off x="0" y="0"/>
            <a:ext cx="9144000" cy="6858000"/>
          </a:xfrm>
          <a:solidFill>
            <a:schemeClr val="bg1">
              <a:lumMod val="95000"/>
            </a:schemeClr>
          </a:solidFill>
        </p:spPr>
        <p:txBody>
          <a:bodyPr rIns="1296000" bIns="1044000" anchor="ctr" anchorCtr="0"/>
          <a:lstStyle>
            <a:lvl1pPr algn="r">
              <a:defRPr/>
            </a:lvl1pPr>
          </a:lstStyle>
          <a:p>
            <a:r>
              <a:rPr lang="en-US" dirty="0"/>
              <a:t>Click icon to insert image &gt; right click and send to back</a:t>
            </a:r>
            <a:endParaRPr lang="en-AU" dirty="0"/>
          </a:p>
        </p:txBody>
      </p:sp>
      <p:sp>
        <p:nvSpPr>
          <p:cNvPr id="11" name="Text Placeholder 10">
            <a:extLst>
              <a:ext uri="{FF2B5EF4-FFF2-40B4-BE49-F238E27FC236}">
                <a16:creationId xmlns:a16="http://schemas.microsoft.com/office/drawing/2014/main" id="{7D16C000-233C-40CB-951B-FE332A479494}"/>
              </a:ext>
            </a:extLst>
          </p:cNvPr>
          <p:cNvSpPr>
            <a:spLocks noGrp="1"/>
          </p:cNvSpPr>
          <p:nvPr>
            <p:ph type="body" sz="quarter" idx="17"/>
          </p:nvPr>
        </p:nvSpPr>
        <p:spPr>
          <a:xfrm>
            <a:off x="-15073" y="5610199"/>
            <a:ext cx="9159073" cy="1247803"/>
          </a:xfrm>
          <a:custGeom>
            <a:avLst/>
            <a:gdLst>
              <a:gd name="connsiteX0" fmla="*/ 0 w 12212097"/>
              <a:gd name="connsiteY0" fmla="*/ 639208 h 1247803"/>
              <a:gd name="connsiteX1" fmla="*/ 12212097 w 12212097"/>
              <a:gd name="connsiteY1" fmla="*/ 639208 h 1247803"/>
              <a:gd name="connsiteX2" fmla="*/ 12212097 w 12212097"/>
              <a:gd name="connsiteY2" fmla="*/ 1247803 h 1247803"/>
              <a:gd name="connsiteX3" fmla="*/ 0 w 12212097"/>
              <a:gd name="connsiteY3" fmla="*/ 1247803 h 1247803"/>
              <a:gd name="connsiteX4" fmla="*/ 12212097 w 12212097"/>
              <a:gd name="connsiteY4" fmla="*/ 0 h 1247803"/>
              <a:gd name="connsiteX5" fmla="*/ 12212097 w 12212097"/>
              <a:gd name="connsiteY5" fmla="*/ 639207 h 1247803"/>
              <a:gd name="connsiteX6" fmla="*/ 0 w 12212097"/>
              <a:gd name="connsiteY6" fmla="*/ 639207 h 1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097" h="1247803">
                <a:moveTo>
                  <a:pt x="0" y="639208"/>
                </a:moveTo>
                <a:lnTo>
                  <a:pt x="12212097" y="639208"/>
                </a:lnTo>
                <a:lnTo>
                  <a:pt x="12212097" y="1247803"/>
                </a:lnTo>
                <a:lnTo>
                  <a:pt x="0" y="1247803"/>
                </a:lnTo>
                <a:close/>
                <a:moveTo>
                  <a:pt x="12212097" y="0"/>
                </a:moveTo>
                <a:lnTo>
                  <a:pt x="12212097" y="639207"/>
                </a:lnTo>
                <a:lnTo>
                  <a:pt x="0" y="639207"/>
                </a:lnTo>
                <a:close/>
              </a:path>
            </a:pathLst>
          </a:custGeom>
          <a:solidFill>
            <a:schemeClr val="bg1"/>
          </a:solidFill>
          <a:ln w="3175">
            <a:solidFill>
              <a:schemeClr val="bg1"/>
            </a:solidFill>
          </a:ln>
        </p:spPr>
        <p:txBody>
          <a:bodyPr wrap="square">
            <a:noAutofit/>
          </a:bodyPr>
          <a:lstStyle>
            <a:lvl1pPr>
              <a:defRPr>
                <a:noFill/>
              </a:defRPr>
            </a:lvl1pPr>
          </a:lstStyle>
          <a:p>
            <a:pPr lvl="0"/>
            <a:r>
              <a:rPr lang="en-US"/>
              <a:t>Click to edit Master text styles</a:t>
            </a:r>
          </a:p>
        </p:txBody>
      </p:sp>
      <p:sp>
        <p:nvSpPr>
          <p:cNvPr id="32" name="Text Placeholder 5">
            <a:extLst>
              <a:ext uri="{FF2B5EF4-FFF2-40B4-BE49-F238E27FC236}">
                <a16:creationId xmlns:a16="http://schemas.microsoft.com/office/drawing/2014/main" id="{D32451F3-30CB-4299-AF2A-003A173DD59B}"/>
              </a:ext>
            </a:extLst>
          </p:cNvPr>
          <p:cNvSpPr>
            <a:spLocks noGrp="1"/>
          </p:cNvSpPr>
          <p:nvPr>
            <p:ph type="body" sz="quarter" idx="13" hasCustomPrompt="1"/>
          </p:nvPr>
        </p:nvSpPr>
        <p:spPr>
          <a:xfrm>
            <a:off x="1154431" y="4649271"/>
            <a:ext cx="1488758" cy="214161"/>
          </a:xfrm>
          <a:noFill/>
          <a:effectLst/>
        </p:spPr>
        <p:txBody>
          <a:bodyPr wrap="square" tIns="0">
            <a:spAutoFit/>
          </a:bodyPr>
          <a:lstStyle>
            <a:lvl1pPr>
              <a:defRPr sz="1350">
                <a:solidFill>
                  <a:schemeClr val="accent1"/>
                </a:solidFill>
                <a:latin typeface="+mj-lt"/>
              </a:defRPr>
            </a:lvl1pPr>
            <a:lvl2pPr>
              <a:defRPr>
                <a:latin typeface="+mj-lt"/>
              </a:defRPr>
            </a:lvl2pPr>
          </a:lstStyle>
          <a:p>
            <a:pPr lvl="0"/>
            <a:r>
              <a:rPr lang="en-US" dirty="0"/>
              <a:t>Name last name</a:t>
            </a:r>
          </a:p>
        </p:txBody>
      </p:sp>
      <p:sp>
        <p:nvSpPr>
          <p:cNvPr id="33" name="Text Placeholder 5">
            <a:extLst>
              <a:ext uri="{FF2B5EF4-FFF2-40B4-BE49-F238E27FC236}">
                <a16:creationId xmlns:a16="http://schemas.microsoft.com/office/drawing/2014/main" id="{1AED76B7-43A4-46D1-97FE-B6673AC9CDF3}"/>
              </a:ext>
            </a:extLst>
          </p:cNvPr>
          <p:cNvSpPr>
            <a:spLocks noGrp="1"/>
          </p:cNvSpPr>
          <p:nvPr>
            <p:ph type="body" sz="quarter" idx="14"/>
          </p:nvPr>
        </p:nvSpPr>
        <p:spPr>
          <a:xfrm>
            <a:off x="1154431" y="4367048"/>
            <a:ext cx="405000" cy="33452"/>
          </a:xfrm>
          <a:prstGeom prst="roundRect">
            <a:avLst>
              <a:gd name="adj" fmla="val 50000"/>
            </a:avLst>
          </a:prstGeom>
          <a:solidFill>
            <a:schemeClr val="accent1"/>
          </a:solidFill>
          <a:ln w="3175">
            <a:solidFill>
              <a:schemeClr val="accent1"/>
            </a:solidFill>
          </a:ln>
          <a:effectLst/>
        </p:spPr>
        <p:txBody>
          <a:bodyPr wrap="square" tIns="0">
            <a:spAutoFit/>
          </a:bodyPr>
          <a:lstStyle>
            <a:lvl1pPr>
              <a:defRPr sz="150">
                <a:noFill/>
                <a:latin typeface="+mn-lt"/>
              </a:defRPr>
            </a:lvl1pPr>
            <a:lvl2pPr>
              <a:defRPr>
                <a:latin typeface="+mj-lt"/>
              </a:defRPr>
            </a:lvl2pPr>
          </a:lstStyle>
          <a:p>
            <a:pPr lvl="0"/>
            <a:r>
              <a:rPr lang="en-US"/>
              <a:t>Click to edit Master text styles</a:t>
            </a:r>
          </a:p>
        </p:txBody>
      </p:sp>
      <p:sp>
        <p:nvSpPr>
          <p:cNvPr id="2" name="Slide Number Placeholder 1">
            <a:extLst>
              <a:ext uri="{FF2B5EF4-FFF2-40B4-BE49-F238E27FC236}">
                <a16:creationId xmlns:a16="http://schemas.microsoft.com/office/drawing/2014/main" id="{CFFFD1EF-FC95-42A6-A49C-A5D1E7B1361F}"/>
              </a:ext>
            </a:extLst>
          </p:cNvPr>
          <p:cNvSpPr>
            <a:spLocks noGrp="1"/>
          </p:cNvSpPr>
          <p:nvPr>
            <p:ph type="sldNum" sz="quarter" idx="23"/>
          </p:nvPr>
        </p:nvSpPr>
        <p:spPr/>
        <p:txBody>
          <a:bodyPr/>
          <a:lstStyle/>
          <a:p>
            <a:fld id="{99EB916B-55F2-4A6B-BCF8-09E073F77D34}" type="slidenum">
              <a:rPr lang="en-AU" smtClean="0"/>
              <a:pPr/>
              <a:t>‹#›</a:t>
            </a:fld>
            <a:endParaRPr lang="en-AU" dirty="0"/>
          </a:p>
        </p:txBody>
      </p:sp>
      <p:sp>
        <p:nvSpPr>
          <p:cNvPr id="16" name="Text Placeholder 6">
            <a:extLst>
              <a:ext uri="{FF2B5EF4-FFF2-40B4-BE49-F238E27FC236}">
                <a16:creationId xmlns:a16="http://schemas.microsoft.com/office/drawing/2014/main" id="{96FA55D8-1CD7-485B-9A35-E0738831B6B5}"/>
              </a:ext>
            </a:extLst>
          </p:cNvPr>
          <p:cNvSpPr>
            <a:spLocks noGrp="1"/>
          </p:cNvSpPr>
          <p:nvPr>
            <p:ph type="body" sz="quarter" idx="24"/>
          </p:nvPr>
        </p:nvSpPr>
        <p:spPr>
          <a:xfrm>
            <a:off x="826322" y="1454153"/>
            <a:ext cx="496127" cy="520303"/>
          </a:xfrm>
          <a:blipFill dpi="0" rotWithShape="0">
            <a:blip r:embed="rId2"/>
            <a:srcRect/>
            <a:tile tx="0" ty="0" sx="100000" sy="100000" flip="none" algn="tl"/>
          </a:blipFill>
        </p:spPr>
        <p:txBody>
          <a:bodyPr/>
          <a:lstStyle>
            <a:lvl1pPr>
              <a:defRPr sz="450">
                <a:no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40764A2C-8454-4A4F-85FD-8B301B525240}"/>
              </a:ext>
            </a:extLst>
          </p:cNvPr>
          <p:cNvSpPr>
            <a:spLocks noGrp="1"/>
          </p:cNvSpPr>
          <p:nvPr>
            <p:ph type="ftr" sz="quarter" idx="25"/>
          </p:nvPr>
        </p:nvSpPr>
        <p:spPr/>
        <p:txBody>
          <a:bodyPr/>
          <a:lstStyle/>
          <a:p>
            <a:r>
              <a:rPr lang="en-AU"/>
              <a:t>|  Confidential – Internal Use Only</a:t>
            </a:r>
            <a:endParaRPr lang="en-AU" dirty="0"/>
          </a:p>
        </p:txBody>
      </p:sp>
      <p:sp>
        <p:nvSpPr>
          <p:cNvPr id="14" name="Text Placeholder 37">
            <a:extLst>
              <a:ext uri="{FF2B5EF4-FFF2-40B4-BE49-F238E27FC236}">
                <a16:creationId xmlns:a16="http://schemas.microsoft.com/office/drawing/2014/main" id="{6C858B2A-CEB2-4C39-A1C5-BBEE965AE246}"/>
              </a:ext>
            </a:extLst>
          </p:cNvPr>
          <p:cNvSpPr>
            <a:spLocks noGrp="1"/>
          </p:cNvSpPr>
          <p:nvPr>
            <p:ph type="body" sz="quarter" idx="22"/>
          </p:nvPr>
        </p:nvSpPr>
        <p:spPr>
          <a:xfrm>
            <a:off x="741656" y="6404862"/>
            <a:ext cx="1023761" cy="110267"/>
          </a:xfrm>
          <a:blipFill dpi="0" rotWithShape="1">
            <a:blip r:embed="rId3"/>
            <a:srcRect/>
            <a:stretch>
              <a:fillRect/>
            </a:stretch>
          </a:blipFill>
        </p:spPr>
        <p:txBody>
          <a:bodyPr/>
          <a:lstStyle>
            <a:lvl1pPr>
              <a:defRPr sz="450">
                <a:noFill/>
                <a:latin typeface="Montserrat" panose="00000500000000000000" pitchFamily="2" charset="0"/>
              </a:defRPr>
            </a:lvl1pPr>
          </a:lstStyle>
          <a:p>
            <a:pPr lvl="0"/>
            <a:r>
              <a:rPr lang="en-US"/>
              <a:t>Click to edit Master text styles</a:t>
            </a:r>
          </a:p>
        </p:txBody>
      </p:sp>
      <p:sp>
        <p:nvSpPr>
          <p:cNvPr id="18" name="csl-text">
            <a:extLst>
              <a:ext uri="{FF2B5EF4-FFF2-40B4-BE49-F238E27FC236}">
                <a16:creationId xmlns:a16="http://schemas.microsoft.com/office/drawing/2014/main" id="{2A334B28-F6DC-4A7A-A31C-738E9E2780F8}"/>
              </a:ext>
            </a:extLst>
          </p:cNvPr>
          <p:cNvSpPr>
            <a:spLocks noGrp="1"/>
          </p:cNvSpPr>
          <p:nvPr>
            <p:ph type="body" sz="quarter" idx="21"/>
          </p:nvPr>
        </p:nvSpPr>
        <p:spPr>
          <a:xfrm>
            <a:off x="8277379" y="6280183"/>
            <a:ext cx="317744" cy="216000"/>
          </a:xfrm>
          <a:blipFill>
            <a:blip r:embed="rId4"/>
            <a:stretch>
              <a:fillRect t="241" b="241"/>
            </a:stretch>
          </a:blipFill>
        </p:spPr>
        <p:txBody>
          <a:bodyPr/>
          <a:lstStyle>
            <a:lvl1pPr>
              <a:defRPr sz="450">
                <a:noFill/>
              </a:defRPr>
            </a:lvl1pPr>
          </a:lstStyle>
          <a:p>
            <a:pPr lvl="0"/>
            <a:r>
              <a:rPr lang="en-US"/>
              <a:t>Click to edit Master text styles</a:t>
            </a:r>
          </a:p>
        </p:txBody>
      </p:sp>
    </p:spTree>
    <p:extLst>
      <p:ext uri="{BB962C8B-B14F-4D97-AF65-F5344CB8AC3E}">
        <p14:creationId xmlns:p14="http://schemas.microsoft.com/office/powerpoint/2010/main" val="305279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a)">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EEB6F07A-A2A2-4217-A999-3A8707F9F287}"/>
              </a:ext>
            </a:extLst>
          </p:cNvPr>
          <p:cNvSpPr/>
          <p:nvPr userDrawn="1"/>
        </p:nvSpPr>
        <p:spPr>
          <a:xfrm>
            <a:off x="0" y="1"/>
            <a:ext cx="9159074" cy="6249405"/>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350"/>
          </a:p>
        </p:txBody>
      </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2F53DF93-B598-40F9-B203-841A8178E2E6}"/>
              </a:ext>
            </a:extLst>
          </p:cNvPr>
          <p:cNvSpPr>
            <a:spLocks noGrp="1"/>
          </p:cNvSpPr>
          <p:nvPr>
            <p:ph type="body" sz="quarter" idx="12" hasCustomPrompt="1"/>
          </p:nvPr>
        </p:nvSpPr>
        <p:spPr>
          <a:xfrm>
            <a:off x="1154430" y="2571750"/>
            <a:ext cx="4776300" cy="1901558"/>
          </a:xfrm>
        </p:spPr>
        <p:txBody>
          <a:bodyPr/>
          <a:lstStyle>
            <a:lvl1pPr>
              <a:lnSpc>
                <a:spcPct val="90000"/>
              </a:lnSpc>
              <a:defRPr sz="2700">
                <a:solidFill>
                  <a:schemeClr val="bg1"/>
                </a:solidFill>
              </a:defRPr>
            </a:lvl1pPr>
            <a:lvl2pPr>
              <a:defRPr>
                <a:latin typeface="+mj-lt"/>
              </a:defRPr>
            </a:lvl2pPr>
          </a:lstStyle>
          <a:p>
            <a:pPr lvl="0"/>
            <a:r>
              <a:rPr lang="en-US" dirty="0"/>
              <a:t>Statement text</a:t>
            </a:r>
          </a:p>
        </p:txBody>
      </p:sp>
      <p:sp>
        <p:nvSpPr>
          <p:cNvPr id="32" name="Text Placeholder 5">
            <a:extLst>
              <a:ext uri="{FF2B5EF4-FFF2-40B4-BE49-F238E27FC236}">
                <a16:creationId xmlns:a16="http://schemas.microsoft.com/office/drawing/2014/main" id="{D32451F3-30CB-4299-AF2A-003A173DD59B}"/>
              </a:ext>
            </a:extLst>
          </p:cNvPr>
          <p:cNvSpPr>
            <a:spLocks noGrp="1"/>
          </p:cNvSpPr>
          <p:nvPr>
            <p:ph type="body" sz="quarter" idx="13" hasCustomPrompt="1"/>
          </p:nvPr>
        </p:nvSpPr>
        <p:spPr>
          <a:xfrm>
            <a:off x="1154431" y="1713094"/>
            <a:ext cx="4776299" cy="285591"/>
          </a:xfrm>
          <a:noFill/>
          <a:effectLst/>
        </p:spPr>
        <p:txBody>
          <a:bodyPr wrap="square" tIns="0" anchor="b" anchorCtr="0">
            <a:spAutoFit/>
          </a:bodyPr>
          <a:lstStyle>
            <a:lvl1pPr>
              <a:defRPr sz="1800">
                <a:solidFill>
                  <a:schemeClr val="tx1"/>
                </a:solidFill>
                <a:latin typeface="+mj-lt"/>
              </a:defRPr>
            </a:lvl1pPr>
            <a:lvl2pPr>
              <a:defRPr>
                <a:latin typeface="+mj-lt"/>
              </a:defRPr>
            </a:lvl2pPr>
          </a:lstStyle>
          <a:p>
            <a:pPr lvl="0"/>
            <a:r>
              <a:rPr lang="en-US" dirty="0"/>
              <a:t>This is a statement slide</a:t>
            </a:r>
          </a:p>
        </p:txBody>
      </p:sp>
      <p:sp>
        <p:nvSpPr>
          <p:cNvPr id="33" name="Text Placeholder 5">
            <a:extLst>
              <a:ext uri="{FF2B5EF4-FFF2-40B4-BE49-F238E27FC236}">
                <a16:creationId xmlns:a16="http://schemas.microsoft.com/office/drawing/2014/main" id="{1AED76B7-43A4-46D1-97FE-B6673AC9CDF3}"/>
              </a:ext>
            </a:extLst>
          </p:cNvPr>
          <p:cNvSpPr>
            <a:spLocks noGrp="1"/>
          </p:cNvSpPr>
          <p:nvPr>
            <p:ph type="body" sz="quarter" idx="14"/>
          </p:nvPr>
        </p:nvSpPr>
        <p:spPr>
          <a:xfrm>
            <a:off x="1154431" y="2236623"/>
            <a:ext cx="621000" cy="33452"/>
          </a:xfrm>
          <a:prstGeom prst="roundRect">
            <a:avLst>
              <a:gd name="adj" fmla="val 50000"/>
            </a:avLst>
          </a:prstGeom>
          <a:solidFill>
            <a:schemeClr val="bg1"/>
          </a:solidFill>
          <a:ln w="3175">
            <a:solidFill>
              <a:schemeClr val="bg1"/>
            </a:solidFill>
          </a:ln>
          <a:effectLst/>
        </p:spPr>
        <p:txBody>
          <a:bodyPr wrap="square" tIns="0">
            <a:spAutoFit/>
          </a:bodyPr>
          <a:lstStyle>
            <a:lvl1pPr>
              <a:defRPr sz="150">
                <a:noFill/>
                <a:latin typeface="+mn-lt"/>
              </a:defRPr>
            </a:lvl1pPr>
            <a:lvl2pPr>
              <a:defRPr>
                <a:latin typeface="+mj-lt"/>
              </a:defRPr>
            </a:lvl2pPr>
          </a:lstStyle>
          <a:p>
            <a:pPr lvl="0"/>
            <a:r>
              <a:rPr lang="en-US"/>
              <a:t>Click to edit Master text styles</a:t>
            </a:r>
          </a:p>
        </p:txBody>
      </p:sp>
      <p:sp>
        <p:nvSpPr>
          <p:cNvPr id="4" name="Footer Placeholder 3">
            <a:extLst>
              <a:ext uri="{FF2B5EF4-FFF2-40B4-BE49-F238E27FC236}">
                <a16:creationId xmlns:a16="http://schemas.microsoft.com/office/drawing/2014/main" id="{565FFE3E-D28F-4097-96B9-DC126D10539E}"/>
              </a:ext>
            </a:extLst>
          </p:cNvPr>
          <p:cNvSpPr>
            <a:spLocks noGrp="1"/>
          </p:cNvSpPr>
          <p:nvPr>
            <p:ph type="ftr" sz="quarter" idx="15"/>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233932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ement (b)">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01AAB8-4E52-4178-A691-D317627065AC}"/>
              </a:ext>
            </a:extLst>
          </p:cNvPr>
          <p:cNvSpPr>
            <a:spLocks noGrp="1"/>
          </p:cNvSpPr>
          <p:nvPr>
            <p:ph type="body" sz="quarter" idx="23"/>
          </p:nvPr>
        </p:nvSpPr>
        <p:spPr>
          <a:xfrm>
            <a:off x="1" y="0"/>
            <a:ext cx="9144000" cy="6858000"/>
          </a:xfrm>
          <a:gradFill>
            <a:gsLst>
              <a:gs pos="0">
                <a:schemeClr val="accent2"/>
              </a:gs>
              <a:gs pos="100000">
                <a:schemeClr val="accent2">
                  <a:alpha val="0"/>
                </a:schemeClr>
              </a:gs>
            </a:gsLst>
            <a:lin ang="0" scaled="1"/>
          </a:gradFill>
        </p:spPr>
        <p:txBody>
          <a:bodyPr/>
          <a:lstStyle>
            <a:lvl1pPr>
              <a:defRPr sz="450">
                <a:no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2F53DF93-B598-40F9-B203-841A8178E2E6}"/>
              </a:ext>
            </a:extLst>
          </p:cNvPr>
          <p:cNvSpPr>
            <a:spLocks noGrp="1"/>
          </p:cNvSpPr>
          <p:nvPr>
            <p:ph type="body" sz="quarter" idx="12" hasCustomPrompt="1"/>
          </p:nvPr>
        </p:nvSpPr>
        <p:spPr>
          <a:xfrm>
            <a:off x="1154430" y="2571750"/>
            <a:ext cx="4776300" cy="1901558"/>
          </a:xfrm>
        </p:spPr>
        <p:txBody>
          <a:bodyPr/>
          <a:lstStyle>
            <a:lvl1pPr>
              <a:lnSpc>
                <a:spcPct val="90000"/>
              </a:lnSpc>
              <a:defRPr sz="2700">
                <a:solidFill>
                  <a:schemeClr val="bg1"/>
                </a:solidFill>
              </a:defRPr>
            </a:lvl1pPr>
            <a:lvl2pPr>
              <a:defRPr>
                <a:latin typeface="+mj-lt"/>
              </a:defRPr>
            </a:lvl2pPr>
          </a:lstStyle>
          <a:p>
            <a:pPr lvl="0"/>
            <a:r>
              <a:rPr lang="en-US" dirty="0"/>
              <a:t>Statement text</a:t>
            </a:r>
          </a:p>
        </p:txBody>
      </p:sp>
      <p:sp>
        <p:nvSpPr>
          <p:cNvPr id="7" name="Picture Placeholder 30">
            <a:extLst>
              <a:ext uri="{FF2B5EF4-FFF2-40B4-BE49-F238E27FC236}">
                <a16:creationId xmlns:a16="http://schemas.microsoft.com/office/drawing/2014/main" id="{13C3C0B3-D5FF-4D92-83F4-3E8FE17B9775}"/>
              </a:ext>
            </a:extLst>
          </p:cNvPr>
          <p:cNvSpPr>
            <a:spLocks noGrp="1"/>
          </p:cNvSpPr>
          <p:nvPr>
            <p:ph type="pic" sz="quarter" idx="16" hasCustomPrompt="1"/>
          </p:nvPr>
        </p:nvSpPr>
        <p:spPr>
          <a:xfrm>
            <a:off x="0" y="0"/>
            <a:ext cx="9143999" cy="6858000"/>
          </a:xfrm>
          <a:solidFill>
            <a:schemeClr val="bg1">
              <a:lumMod val="95000"/>
            </a:schemeClr>
          </a:solidFill>
        </p:spPr>
        <p:txBody>
          <a:bodyPr tIns="1080000" rIns="288000" bIns="0" anchor="ctr" anchorCtr="0"/>
          <a:lstStyle>
            <a:lvl1pPr algn="r">
              <a:defRPr/>
            </a:lvl1pPr>
          </a:lstStyle>
          <a:p>
            <a:r>
              <a:rPr lang="en-US" dirty="0"/>
              <a:t>Click icon to insert image &gt; right click and send to back</a:t>
            </a:r>
            <a:endParaRPr lang="en-AU" dirty="0"/>
          </a:p>
        </p:txBody>
      </p:sp>
      <p:sp>
        <p:nvSpPr>
          <p:cNvPr id="8" name="Text Placeholder 7">
            <a:extLst>
              <a:ext uri="{FF2B5EF4-FFF2-40B4-BE49-F238E27FC236}">
                <a16:creationId xmlns:a16="http://schemas.microsoft.com/office/drawing/2014/main" id="{9A206596-A025-4B46-8188-5B4F576F5810}"/>
              </a:ext>
            </a:extLst>
          </p:cNvPr>
          <p:cNvSpPr>
            <a:spLocks noGrp="1"/>
          </p:cNvSpPr>
          <p:nvPr>
            <p:ph type="body" sz="quarter" idx="17"/>
          </p:nvPr>
        </p:nvSpPr>
        <p:spPr>
          <a:xfrm>
            <a:off x="-15073" y="5610199"/>
            <a:ext cx="9159073" cy="1247803"/>
          </a:xfrm>
          <a:custGeom>
            <a:avLst/>
            <a:gdLst>
              <a:gd name="connsiteX0" fmla="*/ 0 w 12212097"/>
              <a:gd name="connsiteY0" fmla="*/ 639208 h 1247803"/>
              <a:gd name="connsiteX1" fmla="*/ 12212097 w 12212097"/>
              <a:gd name="connsiteY1" fmla="*/ 639208 h 1247803"/>
              <a:gd name="connsiteX2" fmla="*/ 12212097 w 12212097"/>
              <a:gd name="connsiteY2" fmla="*/ 1247803 h 1247803"/>
              <a:gd name="connsiteX3" fmla="*/ 0 w 12212097"/>
              <a:gd name="connsiteY3" fmla="*/ 1247803 h 1247803"/>
              <a:gd name="connsiteX4" fmla="*/ 12212097 w 12212097"/>
              <a:gd name="connsiteY4" fmla="*/ 0 h 1247803"/>
              <a:gd name="connsiteX5" fmla="*/ 12212097 w 12212097"/>
              <a:gd name="connsiteY5" fmla="*/ 639207 h 1247803"/>
              <a:gd name="connsiteX6" fmla="*/ 0 w 12212097"/>
              <a:gd name="connsiteY6" fmla="*/ 639207 h 1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097" h="1247803">
                <a:moveTo>
                  <a:pt x="0" y="639208"/>
                </a:moveTo>
                <a:lnTo>
                  <a:pt x="12212097" y="639208"/>
                </a:lnTo>
                <a:lnTo>
                  <a:pt x="12212097" y="1247803"/>
                </a:lnTo>
                <a:lnTo>
                  <a:pt x="0" y="1247803"/>
                </a:lnTo>
                <a:close/>
                <a:moveTo>
                  <a:pt x="12212097" y="0"/>
                </a:moveTo>
                <a:lnTo>
                  <a:pt x="12212097" y="639207"/>
                </a:lnTo>
                <a:lnTo>
                  <a:pt x="0" y="639207"/>
                </a:lnTo>
                <a:close/>
              </a:path>
            </a:pathLst>
          </a:custGeom>
          <a:solidFill>
            <a:schemeClr val="bg1"/>
          </a:solidFill>
          <a:ln w="3175">
            <a:solidFill>
              <a:schemeClr val="bg1"/>
            </a:solidFill>
          </a:ln>
        </p:spPr>
        <p:txBody>
          <a:bodyPr wrap="square">
            <a:noAutofit/>
          </a:bodyPr>
          <a:lstStyle>
            <a:lvl1pPr>
              <a:defRPr>
                <a:noFill/>
              </a:defRPr>
            </a:lvl1pPr>
          </a:lstStyle>
          <a:p>
            <a:pPr lvl="0"/>
            <a:r>
              <a:rPr lang="en-US"/>
              <a:t>Click to edit Master text styles</a:t>
            </a:r>
          </a:p>
        </p:txBody>
      </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32" name="Text Placeholder 5">
            <a:extLst>
              <a:ext uri="{FF2B5EF4-FFF2-40B4-BE49-F238E27FC236}">
                <a16:creationId xmlns:a16="http://schemas.microsoft.com/office/drawing/2014/main" id="{D32451F3-30CB-4299-AF2A-003A173DD59B}"/>
              </a:ext>
            </a:extLst>
          </p:cNvPr>
          <p:cNvSpPr>
            <a:spLocks noGrp="1"/>
          </p:cNvSpPr>
          <p:nvPr>
            <p:ph type="body" sz="quarter" idx="13" hasCustomPrompt="1"/>
          </p:nvPr>
        </p:nvSpPr>
        <p:spPr>
          <a:xfrm>
            <a:off x="1154431" y="1713094"/>
            <a:ext cx="4569623" cy="285591"/>
          </a:xfrm>
          <a:noFill/>
          <a:effectLst/>
        </p:spPr>
        <p:txBody>
          <a:bodyPr wrap="square" tIns="0" anchor="b" anchorCtr="0">
            <a:spAutoFit/>
          </a:bodyPr>
          <a:lstStyle>
            <a:lvl1pPr>
              <a:defRPr sz="1800">
                <a:solidFill>
                  <a:schemeClr val="accent1"/>
                </a:solidFill>
                <a:latin typeface="+mj-lt"/>
              </a:defRPr>
            </a:lvl1pPr>
            <a:lvl2pPr>
              <a:defRPr>
                <a:latin typeface="+mj-lt"/>
              </a:defRPr>
            </a:lvl2pPr>
          </a:lstStyle>
          <a:p>
            <a:pPr lvl="0"/>
            <a:r>
              <a:rPr lang="en-US" dirty="0"/>
              <a:t>This is a statement slide</a:t>
            </a:r>
          </a:p>
        </p:txBody>
      </p:sp>
      <p:sp>
        <p:nvSpPr>
          <p:cNvPr id="33" name="Text Placeholder 5">
            <a:extLst>
              <a:ext uri="{FF2B5EF4-FFF2-40B4-BE49-F238E27FC236}">
                <a16:creationId xmlns:a16="http://schemas.microsoft.com/office/drawing/2014/main" id="{1AED76B7-43A4-46D1-97FE-B6673AC9CDF3}"/>
              </a:ext>
            </a:extLst>
          </p:cNvPr>
          <p:cNvSpPr>
            <a:spLocks noGrp="1"/>
          </p:cNvSpPr>
          <p:nvPr>
            <p:ph type="body" sz="quarter" idx="14"/>
          </p:nvPr>
        </p:nvSpPr>
        <p:spPr>
          <a:xfrm>
            <a:off x="1154431" y="2236623"/>
            <a:ext cx="621000" cy="33452"/>
          </a:xfrm>
          <a:prstGeom prst="roundRect">
            <a:avLst>
              <a:gd name="adj" fmla="val 50000"/>
            </a:avLst>
          </a:prstGeom>
          <a:solidFill>
            <a:schemeClr val="bg1"/>
          </a:solidFill>
          <a:ln w="3175">
            <a:solidFill>
              <a:schemeClr val="bg1"/>
            </a:solidFill>
          </a:ln>
          <a:effectLst/>
        </p:spPr>
        <p:txBody>
          <a:bodyPr wrap="square" tIns="0">
            <a:spAutoFit/>
          </a:bodyPr>
          <a:lstStyle>
            <a:lvl1pPr>
              <a:defRPr sz="150">
                <a:noFill/>
                <a:latin typeface="+mn-lt"/>
              </a:defRPr>
            </a:lvl1pPr>
            <a:lvl2pPr>
              <a:defRPr>
                <a:latin typeface="+mj-lt"/>
              </a:defRPr>
            </a:lvl2pPr>
          </a:lstStyle>
          <a:p>
            <a:pPr lvl="0"/>
            <a:r>
              <a:rPr lang="en-US"/>
              <a:t>Click to edit Master text styles</a:t>
            </a:r>
          </a:p>
        </p:txBody>
      </p:sp>
      <p:sp>
        <p:nvSpPr>
          <p:cNvPr id="5" name="Footer Placeholder 4">
            <a:extLst>
              <a:ext uri="{FF2B5EF4-FFF2-40B4-BE49-F238E27FC236}">
                <a16:creationId xmlns:a16="http://schemas.microsoft.com/office/drawing/2014/main" id="{58C32CEC-DF70-49F7-8697-3E706DF6FFA4}"/>
              </a:ext>
            </a:extLst>
          </p:cNvPr>
          <p:cNvSpPr>
            <a:spLocks noGrp="1"/>
          </p:cNvSpPr>
          <p:nvPr>
            <p:ph type="ftr" sz="quarter" idx="24"/>
          </p:nvPr>
        </p:nvSpPr>
        <p:spPr/>
        <p:txBody>
          <a:bodyPr/>
          <a:lstStyle/>
          <a:p>
            <a:r>
              <a:rPr lang="en-AU"/>
              <a:t>|  Confidential – Internal Use Only</a:t>
            </a:r>
            <a:endParaRPr lang="en-AU" dirty="0"/>
          </a:p>
        </p:txBody>
      </p:sp>
      <p:sp>
        <p:nvSpPr>
          <p:cNvPr id="13" name="Text Placeholder 37">
            <a:extLst>
              <a:ext uri="{FF2B5EF4-FFF2-40B4-BE49-F238E27FC236}">
                <a16:creationId xmlns:a16="http://schemas.microsoft.com/office/drawing/2014/main" id="{F60B3738-91A1-480D-8D7B-BB1FC7790671}"/>
              </a:ext>
            </a:extLst>
          </p:cNvPr>
          <p:cNvSpPr>
            <a:spLocks noGrp="1"/>
          </p:cNvSpPr>
          <p:nvPr>
            <p:ph type="body" sz="quarter" idx="22"/>
          </p:nvPr>
        </p:nvSpPr>
        <p:spPr>
          <a:xfrm>
            <a:off x="741656" y="6404862"/>
            <a:ext cx="1023761" cy="110267"/>
          </a:xfrm>
          <a:blipFill dpi="0" rotWithShape="1">
            <a:blip r:embed="rId2"/>
            <a:srcRect/>
            <a:stretch>
              <a:fillRect/>
            </a:stretch>
          </a:blipFill>
        </p:spPr>
        <p:txBody>
          <a:bodyPr/>
          <a:lstStyle>
            <a:lvl1pPr>
              <a:defRPr sz="450">
                <a:noFill/>
                <a:latin typeface="Montserrat" panose="00000500000000000000" pitchFamily="2" charset="0"/>
              </a:defRPr>
            </a:lvl1pPr>
          </a:lstStyle>
          <a:p>
            <a:pPr lvl="0"/>
            <a:r>
              <a:rPr lang="en-US"/>
              <a:t>Click to edit Master text styles</a:t>
            </a:r>
          </a:p>
        </p:txBody>
      </p:sp>
      <p:sp>
        <p:nvSpPr>
          <p:cNvPr id="16" name="csl-text">
            <a:extLst>
              <a:ext uri="{FF2B5EF4-FFF2-40B4-BE49-F238E27FC236}">
                <a16:creationId xmlns:a16="http://schemas.microsoft.com/office/drawing/2014/main" id="{7C9259F6-CA6B-47CD-B446-6D058751827B}"/>
              </a:ext>
            </a:extLst>
          </p:cNvPr>
          <p:cNvSpPr>
            <a:spLocks noGrp="1"/>
          </p:cNvSpPr>
          <p:nvPr>
            <p:ph type="body" sz="quarter" idx="21"/>
          </p:nvPr>
        </p:nvSpPr>
        <p:spPr>
          <a:xfrm>
            <a:off x="8277379" y="6280183"/>
            <a:ext cx="317744" cy="216000"/>
          </a:xfrm>
          <a:blipFill>
            <a:blip r:embed="rId3"/>
            <a:stretch>
              <a:fillRect t="241" b="241"/>
            </a:stretch>
          </a:blipFill>
        </p:spPr>
        <p:txBody>
          <a:bodyPr/>
          <a:lstStyle>
            <a:lvl1pPr>
              <a:defRPr sz="450">
                <a:noFill/>
              </a:defRPr>
            </a:lvl1pPr>
          </a:lstStyle>
          <a:p>
            <a:pPr lvl="0"/>
            <a:r>
              <a:rPr lang="en-US"/>
              <a:t>Click to edit Master text styles</a:t>
            </a:r>
          </a:p>
        </p:txBody>
      </p:sp>
    </p:spTree>
    <p:extLst>
      <p:ext uri="{BB962C8B-B14F-4D97-AF65-F5344CB8AC3E}">
        <p14:creationId xmlns:p14="http://schemas.microsoft.com/office/powerpoint/2010/main" val="1178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ull bleed image (a)">
    <p:spTree>
      <p:nvGrpSpPr>
        <p:cNvPr id="1" name=""/>
        <p:cNvGrpSpPr/>
        <p:nvPr/>
      </p:nvGrpSpPr>
      <p:grpSpPr>
        <a:xfrm>
          <a:off x="0" y="0"/>
          <a:ext cx="0" cy="0"/>
          <a:chOff x="0" y="0"/>
          <a:chExt cx="0" cy="0"/>
        </a:xfrm>
      </p:grpSpPr>
      <p:sp>
        <p:nvSpPr>
          <p:cNvPr id="7" name="Picture Placeholder 30">
            <a:extLst>
              <a:ext uri="{FF2B5EF4-FFF2-40B4-BE49-F238E27FC236}">
                <a16:creationId xmlns:a16="http://schemas.microsoft.com/office/drawing/2014/main" id="{837815B2-8F36-4893-8111-F45CB0AA70AB}"/>
              </a:ext>
            </a:extLst>
          </p:cNvPr>
          <p:cNvSpPr>
            <a:spLocks noGrp="1"/>
          </p:cNvSpPr>
          <p:nvPr>
            <p:ph type="pic" sz="quarter" idx="16" hasCustomPrompt="1"/>
          </p:nvPr>
        </p:nvSpPr>
        <p:spPr>
          <a:xfrm>
            <a:off x="0" y="0"/>
            <a:ext cx="9144000" cy="6858000"/>
          </a:xfrm>
          <a:solidFill>
            <a:schemeClr val="bg1">
              <a:lumMod val="95000"/>
            </a:schemeClr>
          </a:solidFill>
        </p:spPr>
        <p:txBody>
          <a:bodyPr tIns="1080000" rIns="288000" bIns="0" anchor="ctr" anchorCtr="0"/>
          <a:lstStyle>
            <a:lvl1pPr algn="r">
              <a:defRPr/>
            </a:lvl1pPr>
          </a:lstStyle>
          <a:p>
            <a:r>
              <a:rPr lang="en-US" dirty="0"/>
              <a:t>Click icon to insert image &gt; right click and send to back</a:t>
            </a:r>
            <a:endParaRPr lang="en-AU" dirty="0"/>
          </a:p>
        </p:txBody>
      </p:sp>
      <p:sp>
        <p:nvSpPr>
          <p:cNvPr id="8" name="Text Placeholder 7">
            <a:extLst>
              <a:ext uri="{FF2B5EF4-FFF2-40B4-BE49-F238E27FC236}">
                <a16:creationId xmlns:a16="http://schemas.microsoft.com/office/drawing/2014/main" id="{75BA85A8-FD8B-455F-87BD-732C6E34A497}"/>
              </a:ext>
            </a:extLst>
          </p:cNvPr>
          <p:cNvSpPr>
            <a:spLocks noGrp="1"/>
          </p:cNvSpPr>
          <p:nvPr>
            <p:ph type="body" sz="quarter" idx="17"/>
          </p:nvPr>
        </p:nvSpPr>
        <p:spPr>
          <a:xfrm>
            <a:off x="-15073" y="5610199"/>
            <a:ext cx="9159073" cy="1247803"/>
          </a:xfrm>
          <a:custGeom>
            <a:avLst/>
            <a:gdLst>
              <a:gd name="connsiteX0" fmla="*/ 0 w 12212097"/>
              <a:gd name="connsiteY0" fmla="*/ 639208 h 1247803"/>
              <a:gd name="connsiteX1" fmla="*/ 12212097 w 12212097"/>
              <a:gd name="connsiteY1" fmla="*/ 639208 h 1247803"/>
              <a:gd name="connsiteX2" fmla="*/ 12212097 w 12212097"/>
              <a:gd name="connsiteY2" fmla="*/ 1247803 h 1247803"/>
              <a:gd name="connsiteX3" fmla="*/ 0 w 12212097"/>
              <a:gd name="connsiteY3" fmla="*/ 1247803 h 1247803"/>
              <a:gd name="connsiteX4" fmla="*/ 12212097 w 12212097"/>
              <a:gd name="connsiteY4" fmla="*/ 0 h 1247803"/>
              <a:gd name="connsiteX5" fmla="*/ 12212097 w 12212097"/>
              <a:gd name="connsiteY5" fmla="*/ 639207 h 1247803"/>
              <a:gd name="connsiteX6" fmla="*/ 0 w 12212097"/>
              <a:gd name="connsiteY6" fmla="*/ 639207 h 1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097" h="1247803">
                <a:moveTo>
                  <a:pt x="0" y="639208"/>
                </a:moveTo>
                <a:lnTo>
                  <a:pt x="12212097" y="639208"/>
                </a:lnTo>
                <a:lnTo>
                  <a:pt x="12212097" y="1247803"/>
                </a:lnTo>
                <a:lnTo>
                  <a:pt x="0" y="1247803"/>
                </a:lnTo>
                <a:close/>
                <a:moveTo>
                  <a:pt x="12212097" y="0"/>
                </a:moveTo>
                <a:lnTo>
                  <a:pt x="12212097" y="639207"/>
                </a:lnTo>
                <a:lnTo>
                  <a:pt x="0" y="639207"/>
                </a:lnTo>
                <a:close/>
              </a:path>
            </a:pathLst>
          </a:custGeom>
          <a:solidFill>
            <a:schemeClr val="bg1"/>
          </a:solidFill>
          <a:ln w="3175">
            <a:solidFill>
              <a:schemeClr val="bg1"/>
            </a:solidFill>
          </a:ln>
        </p:spPr>
        <p:txBody>
          <a:bodyPr wrap="square">
            <a:noAutofit/>
          </a:bodyPr>
          <a:lstStyle>
            <a:lvl1pPr>
              <a:defRPr>
                <a:noFill/>
              </a:defRPr>
            </a:lvl1pPr>
          </a:lstStyle>
          <a:p>
            <a:pPr lvl="0"/>
            <a:r>
              <a:rPr lang="en-US"/>
              <a:t>Click to edit Master text styles</a:t>
            </a:r>
          </a:p>
        </p:txBody>
      </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14" name="Text Placeholder 15">
            <a:extLst>
              <a:ext uri="{FF2B5EF4-FFF2-40B4-BE49-F238E27FC236}">
                <a16:creationId xmlns:a16="http://schemas.microsoft.com/office/drawing/2014/main" id="{A562BBBD-5C3A-44D9-88FF-A5230F0952FD}"/>
              </a:ext>
            </a:extLst>
          </p:cNvPr>
          <p:cNvSpPr>
            <a:spLocks noGrp="1"/>
          </p:cNvSpPr>
          <p:nvPr>
            <p:ph type="body" sz="quarter" idx="12" hasCustomPrompt="1"/>
          </p:nvPr>
        </p:nvSpPr>
        <p:spPr>
          <a:xfrm>
            <a:off x="540715" y="1"/>
            <a:ext cx="2673972" cy="2805109"/>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lnTo>
                  <a:pt x="4815522" y="3558540"/>
                </a:lnTo>
                <a:lnTo>
                  <a:pt x="0" y="3794760"/>
                </a:lnTo>
                <a:lnTo>
                  <a:pt x="0" y="0"/>
                </a:lnTo>
                <a:close/>
              </a:path>
            </a:pathLst>
          </a:custGeom>
          <a:solidFill>
            <a:schemeClr val="accent1"/>
          </a:solidFill>
        </p:spPr>
        <p:txBody>
          <a:bodyPr lIns="360000" tIns="0" rIns="360000" anchor="ctr" anchorCtr="0"/>
          <a:lstStyle>
            <a:lvl1pPr>
              <a:lnSpc>
                <a:spcPct val="90000"/>
              </a:lnSpc>
              <a:spcAft>
                <a:spcPts val="0"/>
              </a:spcAft>
              <a:defRPr sz="2100">
                <a:solidFill>
                  <a:schemeClr val="bg1"/>
                </a:solidFill>
                <a:latin typeface="+mj-lt"/>
              </a:defRPr>
            </a:lvl1pPr>
            <a:lvl2pPr>
              <a:lnSpc>
                <a:spcPct val="90000"/>
              </a:lnSpc>
              <a:spcBef>
                <a:spcPts val="450"/>
              </a:spcBef>
              <a:spcAft>
                <a:spcPts val="0"/>
              </a:spcAft>
              <a:defRPr sz="1500">
                <a:solidFill>
                  <a:schemeClr val="bg1"/>
                </a:solidFill>
              </a:defRPr>
            </a:lvl2pPr>
            <a:lvl3pPr>
              <a:spcBef>
                <a:spcPts val="1350"/>
              </a:spcBef>
              <a:defRPr sz="675">
                <a:solidFill>
                  <a:schemeClr val="accent1"/>
                </a:solidFill>
                <a:latin typeface="+mj-lt"/>
              </a:defRPr>
            </a:lvl3pPr>
          </a:lstStyle>
          <a:p>
            <a:pPr lvl="0"/>
            <a:r>
              <a:rPr lang="en-US" dirty="0"/>
              <a:t>Full bleed image</a:t>
            </a:r>
          </a:p>
          <a:p>
            <a:pPr lvl="1"/>
            <a:r>
              <a:rPr lang="en-US" dirty="0"/>
              <a:t>You can write a short description here or leave it blank. </a:t>
            </a:r>
          </a:p>
        </p:txBody>
      </p:sp>
      <p:sp>
        <p:nvSpPr>
          <p:cNvPr id="4" name="Footer Placeholder 3">
            <a:extLst>
              <a:ext uri="{FF2B5EF4-FFF2-40B4-BE49-F238E27FC236}">
                <a16:creationId xmlns:a16="http://schemas.microsoft.com/office/drawing/2014/main" id="{9B1F55CD-9CA4-4B23-801A-7DBC0EE0A4AE}"/>
              </a:ext>
            </a:extLst>
          </p:cNvPr>
          <p:cNvSpPr>
            <a:spLocks noGrp="1"/>
          </p:cNvSpPr>
          <p:nvPr>
            <p:ph type="ftr" sz="quarter" idx="23"/>
          </p:nvPr>
        </p:nvSpPr>
        <p:spPr/>
        <p:txBody>
          <a:bodyPr/>
          <a:lstStyle/>
          <a:p>
            <a:r>
              <a:rPr lang="en-AU"/>
              <a:t>|  Confidential – Internal Use Only</a:t>
            </a:r>
            <a:endParaRPr lang="en-AU" dirty="0"/>
          </a:p>
        </p:txBody>
      </p:sp>
      <p:sp>
        <p:nvSpPr>
          <p:cNvPr id="10" name="Text Placeholder 37">
            <a:extLst>
              <a:ext uri="{FF2B5EF4-FFF2-40B4-BE49-F238E27FC236}">
                <a16:creationId xmlns:a16="http://schemas.microsoft.com/office/drawing/2014/main" id="{830F6332-5C54-483E-BB36-BE675AEE9F12}"/>
              </a:ext>
            </a:extLst>
          </p:cNvPr>
          <p:cNvSpPr>
            <a:spLocks noGrp="1"/>
          </p:cNvSpPr>
          <p:nvPr>
            <p:ph type="body" sz="quarter" idx="22"/>
          </p:nvPr>
        </p:nvSpPr>
        <p:spPr>
          <a:xfrm>
            <a:off x="741656" y="6404862"/>
            <a:ext cx="1023761" cy="110267"/>
          </a:xfrm>
          <a:blipFill dpi="0" rotWithShape="1">
            <a:blip r:embed="rId2"/>
            <a:srcRect/>
            <a:stretch>
              <a:fillRect/>
            </a:stretch>
          </a:blipFill>
        </p:spPr>
        <p:txBody>
          <a:bodyPr/>
          <a:lstStyle>
            <a:lvl1pPr>
              <a:defRPr sz="450">
                <a:noFill/>
                <a:latin typeface="Montserrat" panose="00000500000000000000" pitchFamily="2" charset="0"/>
              </a:defRPr>
            </a:lvl1pPr>
          </a:lstStyle>
          <a:p>
            <a:pPr lvl="0"/>
            <a:r>
              <a:rPr lang="en-US"/>
              <a:t>Click to edit Master text styles</a:t>
            </a:r>
          </a:p>
        </p:txBody>
      </p:sp>
      <p:sp>
        <p:nvSpPr>
          <p:cNvPr id="13" name="csl-text">
            <a:extLst>
              <a:ext uri="{FF2B5EF4-FFF2-40B4-BE49-F238E27FC236}">
                <a16:creationId xmlns:a16="http://schemas.microsoft.com/office/drawing/2014/main" id="{F2F7C17B-0A75-4C17-AE12-00CB60A39DB2}"/>
              </a:ext>
            </a:extLst>
          </p:cNvPr>
          <p:cNvSpPr>
            <a:spLocks noGrp="1"/>
          </p:cNvSpPr>
          <p:nvPr>
            <p:ph type="body" sz="quarter" idx="21"/>
          </p:nvPr>
        </p:nvSpPr>
        <p:spPr>
          <a:xfrm>
            <a:off x="8277379" y="6280183"/>
            <a:ext cx="317744" cy="216000"/>
          </a:xfrm>
          <a:blipFill>
            <a:blip r:embed="rId3"/>
            <a:stretch>
              <a:fillRect t="241" b="241"/>
            </a:stretch>
          </a:blipFill>
        </p:spPr>
        <p:txBody>
          <a:bodyPr/>
          <a:lstStyle>
            <a:lvl1pPr>
              <a:defRPr sz="450">
                <a:noFill/>
              </a:defRPr>
            </a:lvl1pPr>
          </a:lstStyle>
          <a:p>
            <a:pPr lvl="0"/>
            <a:r>
              <a:rPr lang="en-US"/>
              <a:t>Click to edit Master text styles</a:t>
            </a:r>
          </a:p>
        </p:txBody>
      </p:sp>
    </p:spTree>
    <p:extLst>
      <p:ext uri="{BB962C8B-B14F-4D97-AF65-F5344CB8AC3E}">
        <p14:creationId xmlns:p14="http://schemas.microsoft.com/office/powerpoint/2010/main" val="77432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ull bleed image (a) dark">
    <p:spTree>
      <p:nvGrpSpPr>
        <p:cNvPr id="1" name=""/>
        <p:cNvGrpSpPr/>
        <p:nvPr/>
      </p:nvGrpSpPr>
      <p:grpSpPr>
        <a:xfrm>
          <a:off x="0" y="0"/>
          <a:ext cx="0" cy="0"/>
          <a:chOff x="0" y="0"/>
          <a:chExt cx="0" cy="0"/>
        </a:xfrm>
      </p:grpSpPr>
      <p:sp>
        <p:nvSpPr>
          <p:cNvPr id="7" name="Picture Placeholder 30">
            <a:extLst>
              <a:ext uri="{FF2B5EF4-FFF2-40B4-BE49-F238E27FC236}">
                <a16:creationId xmlns:a16="http://schemas.microsoft.com/office/drawing/2014/main" id="{837815B2-8F36-4893-8111-F45CB0AA70AB}"/>
              </a:ext>
            </a:extLst>
          </p:cNvPr>
          <p:cNvSpPr>
            <a:spLocks noGrp="1"/>
          </p:cNvSpPr>
          <p:nvPr>
            <p:ph type="pic" sz="quarter" idx="16" hasCustomPrompt="1"/>
          </p:nvPr>
        </p:nvSpPr>
        <p:spPr>
          <a:xfrm>
            <a:off x="0" y="0"/>
            <a:ext cx="9144000" cy="6858000"/>
          </a:xfrm>
          <a:solidFill>
            <a:schemeClr val="bg1">
              <a:lumMod val="95000"/>
            </a:schemeClr>
          </a:solidFill>
        </p:spPr>
        <p:txBody>
          <a:bodyPr tIns="1080000" rIns="288000" bIns="0" anchor="ctr" anchorCtr="0"/>
          <a:lstStyle>
            <a:lvl1pPr algn="r">
              <a:defRPr/>
            </a:lvl1pPr>
          </a:lstStyle>
          <a:p>
            <a:r>
              <a:rPr lang="en-US" dirty="0"/>
              <a:t>Click icon to insert image &gt; right click and send to back</a:t>
            </a:r>
            <a:endParaRPr lang="en-AU" dirty="0"/>
          </a:p>
        </p:txBody>
      </p:sp>
      <p:sp>
        <p:nvSpPr>
          <p:cNvPr id="8" name="Text Placeholder 7">
            <a:extLst>
              <a:ext uri="{FF2B5EF4-FFF2-40B4-BE49-F238E27FC236}">
                <a16:creationId xmlns:a16="http://schemas.microsoft.com/office/drawing/2014/main" id="{75BA85A8-FD8B-455F-87BD-732C6E34A497}"/>
              </a:ext>
            </a:extLst>
          </p:cNvPr>
          <p:cNvSpPr>
            <a:spLocks noGrp="1"/>
          </p:cNvSpPr>
          <p:nvPr>
            <p:ph type="body" sz="quarter" idx="17"/>
          </p:nvPr>
        </p:nvSpPr>
        <p:spPr>
          <a:xfrm>
            <a:off x="-15073" y="5610199"/>
            <a:ext cx="9159073" cy="1247803"/>
          </a:xfrm>
          <a:custGeom>
            <a:avLst/>
            <a:gdLst>
              <a:gd name="connsiteX0" fmla="*/ 0 w 12212097"/>
              <a:gd name="connsiteY0" fmla="*/ 639208 h 1247803"/>
              <a:gd name="connsiteX1" fmla="*/ 12212097 w 12212097"/>
              <a:gd name="connsiteY1" fmla="*/ 639208 h 1247803"/>
              <a:gd name="connsiteX2" fmla="*/ 12212097 w 12212097"/>
              <a:gd name="connsiteY2" fmla="*/ 1247803 h 1247803"/>
              <a:gd name="connsiteX3" fmla="*/ 0 w 12212097"/>
              <a:gd name="connsiteY3" fmla="*/ 1247803 h 1247803"/>
              <a:gd name="connsiteX4" fmla="*/ 12212097 w 12212097"/>
              <a:gd name="connsiteY4" fmla="*/ 0 h 1247803"/>
              <a:gd name="connsiteX5" fmla="*/ 12212097 w 12212097"/>
              <a:gd name="connsiteY5" fmla="*/ 639207 h 1247803"/>
              <a:gd name="connsiteX6" fmla="*/ 0 w 12212097"/>
              <a:gd name="connsiteY6" fmla="*/ 639207 h 1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097" h="1247803">
                <a:moveTo>
                  <a:pt x="0" y="639208"/>
                </a:moveTo>
                <a:lnTo>
                  <a:pt x="12212097" y="639208"/>
                </a:lnTo>
                <a:lnTo>
                  <a:pt x="12212097" y="1247803"/>
                </a:lnTo>
                <a:lnTo>
                  <a:pt x="0" y="1247803"/>
                </a:lnTo>
                <a:close/>
                <a:moveTo>
                  <a:pt x="12212097" y="0"/>
                </a:moveTo>
                <a:lnTo>
                  <a:pt x="12212097" y="639207"/>
                </a:lnTo>
                <a:lnTo>
                  <a:pt x="0" y="639207"/>
                </a:lnTo>
                <a:close/>
              </a:path>
            </a:pathLst>
          </a:custGeom>
          <a:solidFill>
            <a:schemeClr val="bg1"/>
          </a:solidFill>
          <a:ln w="3175">
            <a:solidFill>
              <a:schemeClr val="bg1"/>
            </a:solidFill>
          </a:ln>
        </p:spPr>
        <p:txBody>
          <a:bodyPr wrap="square">
            <a:noAutofit/>
          </a:bodyPr>
          <a:lstStyle>
            <a:lvl1pPr>
              <a:defRPr>
                <a:noFill/>
              </a:defRPr>
            </a:lvl1pPr>
          </a:lstStyle>
          <a:p>
            <a:pPr lvl="0"/>
            <a:r>
              <a:rPr lang="en-US"/>
              <a:t>Click to edit Master text styles</a:t>
            </a:r>
          </a:p>
        </p:txBody>
      </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14" name="Text Placeholder 15">
            <a:extLst>
              <a:ext uri="{FF2B5EF4-FFF2-40B4-BE49-F238E27FC236}">
                <a16:creationId xmlns:a16="http://schemas.microsoft.com/office/drawing/2014/main" id="{A562BBBD-5C3A-44D9-88FF-A5230F0952FD}"/>
              </a:ext>
            </a:extLst>
          </p:cNvPr>
          <p:cNvSpPr>
            <a:spLocks noGrp="1"/>
          </p:cNvSpPr>
          <p:nvPr>
            <p:ph type="body" sz="quarter" idx="12" hasCustomPrompt="1"/>
          </p:nvPr>
        </p:nvSpPr>
        <p:spPr>
          <a:xfrm>
            <a:off x="540715" y="-10"/>
            <a:ext cx="2673972" cy="2805109"/>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lnTo>
                  <a:pt x="4815522" y="3558540"/>
                </a:lnTo>
                <a:lnTo>
                  <a:pt x="0" y="3794760"/>
                </a:lnTo>
                <a:lnTo>
                  <a:pt x="0" y="0"/>
                </a:lnTo>
                <a:close/>
              </a:path>
            </a:pathLst>
          </a:custGeom>
          <a:solidFill>
            <a:schemeClr val="accent3"/>
          </a:solidFill>
        </p:spPr>
        <p:txBody>
          <a:bodyPr lIns="360000" tIns="0" rIns="360000" anchor="ctr" anchorCtr="0"/>
          <a:lstStyle>
            <a:lvl1pPr>
              <a:lnSpc>
                <a:spcPct val="90000"/>
              </a:lnSpc>
              <a:spcAft>
                <a:spcPts val="0"/>
              </a:spcAft>
              <a:defRPr sz="2100">
                <a:solidFill>
                  <a:schemeClr val="bg1"/>
                </a:solidFill>
                <a:latin typeface="+mj-lt"/>
              </a:defRPr>
            </a:lvl1pPr>
            <a:lvl2pPr>
              <a:lnSpc>
                <a:spcPct val="90000"/>
              </a:lnSpc>
              <a:spcBef>
                <a:spcPts val="450"/>
              </a:spcBef>
              <a:spcAft>
                <a:spcPts val="0"/>
              </a:spcAft>
              <a:defRPr sz="1500">
                <a:solidFill>
                  <a:schemeClr val="bg1"/>
                </a:solidFill>
              </a:defRPr>
            </a:lvl2pPr>
            <a:lvl3pPr>
              <a:spcBef>
                <a:spcPts val="1350"/>
              </a:spcBef>
              <a:defRPr sz="675">
                <a:solidFill>
                  <a:schemeClr val="accent1"/>
                </a:solidFill>
                <a:latin typeface="+mj-lt"/>
              </a:defRPr>
            </a:lvl3pPr>
          </a:lstStyle>
          <a:p>
            <a:pPr lvl="0"/>
            <a:r>
              <a:rPr lang="en-US" dirty="0"/>
              <a:t>Full bleed image</a:t>
            </a:r>
          </a:p>
          <a:p>
            <a:pPr lvl="1"/>
            <a:r>
              <a:rPr lang="en-US" dirty="0"/>
              <a:t>You can write a short description here or leave it blank. </a:t>
            </a:r>
          </a:p>
        </p:txBody>
      </p:sp>
      <p:sp>
        <p:nvSpPr>
          <p:cNvPr id="4" name="Footer Placeholder 3">
            <a:extLst>
              <a:ext uri="{FF2B5EF4-FFF2-40B4-BE49-F238E27FC236}">
                <a16:creationId xmlns:a16="http://schemas.microsoft.com/office/drawing/2014/main" id="{0CD737E2-59C9-4D79-BF18-095EAF74D822}"/>
              </a:ext>
            </a:extLst>
          </p:cNvPr>
          <p:cNvSpPr>
            <a:spLocks noGrp="1"/>
          </p:cNvSpPr>
          <p:nvPr>
            <p:ph type="ftr" sz="quarter" idx="23"/>
          </p:nvPr>
        </p:nvSpPr>
        <p:spPr/>
        <p:txBody>
          <a:bodyPr/>
          <a:lstStyle/>
          <a:p>
            <a:r>
              <a:rPr lang="en-AU"/>
              <a:t>|  Confidential – Internal Use Only</a:t>
            </a:r>
            <a:endParaRPr lang="en-AU" dirty="0"/>
          </a:p>
        </p:txBody>
      </p:sp>
      <p:sp>
        <p:nvSpPr>
          <p:cNvPr id="10" name="Text Placeholder 37">
            <a:extLst>
              <a:ext uri="{FF2B5EF4-FFF2-40B4-BE49-F238E27FC236}">
                <a16:creationId xmlns:a16="http://schemas.microsoft.com/office/drawing/2014/main" id="{6BAD0B80-BA9C-4B33-9032-445892CA92DA}"/>
              </a:ext>
            </a:extLst>
          </p:cNvPr>
          <p:cNvSpPr>
            <a:spLocks noGrp="1"/>
          </p:cNvSpPr>
          <p:nvPr>
            <p:ph type="body" sz="quarter" idx="22"/>
          </p:nvPr>
        </p:nvSpPr>
        <p:spPr>
          <a:xfrm>
            <a:off x="741656" y="6404862"/>
            <a:ext cx="1023761" cy="110267"/>
          </a:xfrm>
          <a:blipFill dpi="0" rotWithShape="1">
            <a:blip r:embed="rId2"/>
            <a:srcRect/>
            <a:stretch>
              <a:fillRect/>
            </a:stretch>
          </a:blipFill>
        </p:spPr>
        <p:txBody>
          <a:bodyPr/>
          <a:lstStyle>
            <a:lvl1pPr>
              <a:defRPr sz="450">
                <a:noFill/>
                <a:latin typeface="Montserrat" panose="00000500000000000000" pitchFamily="2" charset="0"/>
              </a:defRPr>
            </a:lvl1pPr>
          </a:lstStyle>
          <a:p>
            <a:pPr lvl="0"/>
            <a:r>
              <a:rPr lang="en-US"/>
              <a:t>Click to edit Master text styles</a:t>
            </a:r>
          </a:p>
        </p:txBody>
      </p:sp>
      <p:sp>
        <p:nvSpPr>
          <p:cNvPr id="13" name="csl-text">
            <a:extLst>
              <a:ext uri="{FF2B5EF4-FFF2-40B4-BE49-F238E27FC236}">
                <a16:creationId xmlns:a16="http://schemas.microsoft.com/office/drawing/2014/main" id="{0680F7E3-3279-46C1-BF56-ADD224E874D8}"/>
              </a:ext>
            </a:extLst>
          </p:cNvPr>
          <p:cNvSpPr>
            <a:spLocks noGrp="1"/>
          </p:cNvSpPr>
          <p:nvPr>
            <p:ph type="body" sz="quarter" idx="21"/>
          </p:nvPr>
        </p:nvSpPr>
        <p:spPr>
          <a:xfrm>
            <a:off x="8277379" y="6280183"/>
            <a:ext cx="317744" cy="216000"/>
          </a:xfrm>
          <a:blipFill>
            <a:blip r:embed="rId3"/>
            <a:stretch>
              <a:fillRect t="241" b="241"/>
            </a:stretch>
          </a:blipFill>
        </p:spPr>
        <p:txBody>
          <a:bodyPr/>
          <a:lstStyle>
            <a:lvl1pPr>
              <a:defRPr sz="450">
                <a:noFill/>
              </a:defRPr>
            </a:lvl1pPr>
          </a:lstStyle>
          <a:p>
            <a:pPr lvl="0"/>
            <a:r>
              <a:rPr lang="en-US"/>
              <a:t>Click to edit Master text styles</a:t>
            </a:r>
          </a:p>
        </p:txBody>
      </p:sp>
    </p:spTree>
    <p:extLst>
      <p:ext uri="{BB962C8B-B14F-4D97-AF65-F5344CB8AC3E}">
        <p14:creationId xmlns:p14="http://schemas.microsoft.com/office/powerpoint/2010/main" val="313062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bleed image (b)">
    <p:spTree>
      <p:nvGrpSpPr>
        <p:cNvPr id="1" name=""/>
        <p:cNvGrpSpPr/>
        <p:nvPr/>
      </p:nvGrpSpPr>
      <p:grpSpPr>
        <a:xfrm>
          <a:off x="0" y="0"/>
          <a:ext cx="0" cy="0"/>
          <a:chOff x="0" y="0"/>
          <a:chExt cx="0" cy="0"/>
        </a:xfrm>
      </p:grpSpPr>
      <p:sp>
        <p:nvSpPr>
          <p:cNvPr id="7" name="Picture Placeholder 30">
            <a:extLst>
              <a:ext uri="{FF2B5EF4-FFF2-40B4-BE49-F238E27FC236}">
                <a16:creationId xmlns:a16="http://schemas.microsoft.com/office/drawing/2014/main" id="{837815B2-8F36-4893-8111-F45CB0AA70AB}"/>
              </a:ext>
            </a:extLst>
          </p:cNvPr>
          <p:cNvSpPr>
            <a:spLocks noGrp="1"/>
          </p:cNvSpPr>
          <p:nvPr>
            <p:ph type="pic" sz="quarter" idx="16" hasCustomPrompt="1"/>
          </p:nvPr>
        </p:nvSpPr>
        <p:spPr>
          <a:xfrm>
            <a:off x="0" y="0"/>
            <a:ext cx="9144000" cy="6858000"/>
          </a:xfrm>
          <a:solidFill>
            <a:schemeClr val="bg1">
              <a:lumMod val="95000"/>
            </a:schemeClr>
          </a:solidFill>
        </p:spPr>
        <p:txBody>
          <a:bodyPr tIns="0" rIns="288000" bIns="0" anchor="ctr" anchorCtr="0"/>
          <a:lstStyle>
            <a:lvl1pPr algn="r">
              <a:defRPr/>
            </a:lvl1pPr>
          </a:lstStyle>
          <a:p>
            <a:r>
              <a:rPr lang="en-US" dirty="0"/>
              <a:t>Click icon to insert image</a:t>
            </a:r>
            <a:endParaRPr lang="en-AU" dirty="0"/>
          </a:p>
        </p:txBody>
      </p:sp>
      <p:sp>
        <p:nvSpPr>
          <p:cNvPr id="20" name="Text Placeholder 19">
            <a:extLst>
              <a:ext uri="{FF2B5EF4-FFF2-40B4-BE49-F238E27FC236}">
                <a16:creationId xmlns:a16="http://schemas.microsoft.com/office/drawing/2014/main" id="{1E8A3905-3B8A-478B-8D81-A5B49DC3AF79}"/>
              </a:ext>
            </a:extLst>
          </p:cNvPr>
          <p:cNvSpPr>
            <a:spLocks noGrp="1"/>
          </p:cNvSpPr>
          <p:nvPr>
            <p:ph type="body" sz="quarter" idx="24"/>
          </p:nvPr>
        </p:nvSpPr>
        <p:spPr>
          <a:xfrm>
            <a:off x="0" y="0"/>
            <a:ext cx="9144900" cy="1860080"/>
          </a:xfrm>
          <a:custGeom>
            <a:avLst/>
            <a:gdLst>
              <a:gd name="connsiteX0" fmla="*/ 0 w 12193200"/>
              <a:gd name="connsiteY0" fmla="*/ 0 h 2000250"/>
              <a:gd name="connsiteX1" fmla="*/ 12193200 w 12193200"/>
              <a:gd name="connsiteY1" fmla="*/ 0 h 2000250"/>
              <a:gd name="connsiteX2" fmla="*/ 12193200 w 12193200"/>
              <a:gd name="connsiteY2" fmla="*/ 2000250 h 2000250"/>
              <a:gd name="connsiteX3" fmla="*/ 12193198 w 12193200"/>
              <a:gd name="connsiteY3" fmla="*/ 2000250 h 2000250"/>
              <a:gd name="connsiteX4" fmla="*/ 12193198 w 12193200"/>
              <a:gd name="connsiteY4" fmla="*/ 1860080 h 2000250"/>
              <a:gd name="connsiteX5" fmla="*/ 12193198 w 12193200"/>
              <a:gd name="connsiteY5" fmla="*/ 1220873 h 2000250"/>
              <a:gd name="connsiteX6" fmla="*/ 0 w 12193200"/>
              <a:gd name="connsiteY6" fmla="*/ 1860080 h 2000250"/>
              <a:gd name="connsiteX0" fmla="*/ 0 w 12193200"/>
              <a:gd name="connsiteY0" fmla="*/ 0 h 2000250"/>
              <a:gd name="connsiteX1" fmla="*/ 12193200 w 12193200"/>
              <a:gd name="connsiteY1" fmla="*/ 0 h 2000250"/>
              <a:gd name="connsiteX2" fmla="*/ 12193200 w 12193200"/>
              <a:gd name="connsiteY2" fmla="*/ 2000250 h 2000250"/>
              <a:gd name="connsiteX3" fmla="*/ 12193198 w 12193200"/>
              <a:gd name="connsiteY3" fmla="*/ 1860080 h 2000250"/>
              <a:gd name="connsiteX4" fmla="*/ 12193198 w 12193200"/>
              <a:gd name="connsiteY4" fmla="*/ 1220873 h 2000250"/>
              <a:gd name="connsiteX5" fmla="*/ 0 w 12193200"/>
              <a:gd name="connsiteY5" fmla="*/ 1860080 h 2000250"/>
              <a:gd name="connsiteX6" fmla="*/ 0 w 12193200"/>
              <a:gd name="connsiteY6" fmla="*/ 0 h 2000250"/>
              <a:gd name="connsiteX0" fmla="*/ 0 w 12193200"/>
              <a:gd name="connsiteY0" fmla="*/ 0 h 1860080"/>
              <a:gd name="connsiteX1" fmla="*/ 12193200 w 12193200"/>
              <a:gd name="connsiteY1" fmla="*/ 0 h 1860080"/>
              <a:gd name="connsiteX2" fmla="*/ 12193198 w 12193200"/>
              <a:gd name="connsiteY2" fmla="*/ 1860080 h 1860080"/>
              <a:gd name="connsiteX3" fmla="*/ 12193198 w 12193200"/>
              <a:gd name="connsiteY3" fmla="*/ 1220873 h 1860080"/>
              <a:gd name="connsiteX4" fmla="*/ 0 w 12193200"/>
              <a:gd name="connsiteY4" fmla="*/ 1860080 h 1860080"/>
              <a:gd name="connsiteX5" fmla="*/ 0 w 12193200"/>
              <a:gd name="connsiteY5" fmla="*/ 0 h 1860080"/>
              <a:gd name="connsiteX0" fmla="*/ 0 w 12193200"/>
              <a:gd name="connsiteY0" fmla="*/ 0 h 1860080"/>
              <a:gd name="connsiteX1" fmla="*/ 12193200 w 12193200"/>
              <a:gd name="connsiteY1" fmla="*/ 0 h 1860080"/>
              <a:gd name="connsiteX2" fmla="*/ 12193198 w 12193200"/>
              <a:gd name="connsiteY2" fmla="*/ 858594 h 1860080"/>
              <a:gd name="connsiteX3" fmla="*/ 12193198 w 12193200"/>
              <a:gd name="connsiteY3" fmla="*/ 1220873 h 1860080"/>
              <a:gd name="connsiteX4" fmla="*/ 0 w 12193200"/>
              <a:gd name="connsiteY4" fmla="*/ 1860080 h 1860080"/>
              <a:gd name="connsiteX5" fmla="*/ 0 w 12193200"/>
              <a:gd name="connsiteY5" fmla="*/ 0 h 186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1860080">
                <a:moveTo>
                  <a:pt x="0" y="0"/>
                </a:moveTo>
                <a:lnTo>
                  <a:pt x="12193200" y="0"/>
                </a:lnTo>
                <a:cubicBezTo>
                  <a:pt x="12193199" y="620027"/>
                  <a:pt x="12193199" y="238567"/>
                  <a:pt x="12193198" y="858594"/>
                </a:cubicBezTo>
                <a:lnTo>
                  <a:pt x="12193198" y="1220873"/>
                </a:lnTo>
                <a:lnTo>
                  <a:pt x="0" y="1860080"/>
                </a:lnTo>
                <a:lnTo>
                  <a:pt x="0" y="0"/>
                </a:lnTo>
                <a:close/>
              </a:path>
            </a:pathLst>
          </a:custGeom>
          <a:solidFill>
            <a:schemeClr val="accent1"/>
          </a:solidFill>
        </p:spPr>
        <p:txBody>
          <a:bodyPr wrap="square">
            <a:noAutofit/>
          </a:bodyPr>
          <a:lstStyle>
            <a:lvl1pPr>
              <a:defRPr sz="450">
                <a:no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75BA85A8-FD8B-455F-87BD-732C6E34A497}"/>
              </a:ext>
            </a:extLst>
          </p:cNvPr>
          <p:cNvSpPr>
            <a:spLocks noGrp="1"/>
          </p:cNvSpPr>
          <p:nvPr>
            <p:ph type="body" sz="quarter" idx="17"/>
          </p:nvPr>
        </p:nvSpPr>
        <p:spPr>
          <a:xfrm>
            <a:off x="-15073" y="5610199"/>
            <a:ext cx="9159073" cy="1247803"/>
          </a:xfrm>
          <a:custGeom>
            <a:avLst/>
            <a:gdLst>
              <a:gd name="connsiteX0" fmla="*/ 0 w 12212097"/>
              <a:gd name="connsiteY0" fmla="*/ 639208 h 1247803"/>
              <a:gd name="connsiteX1" fmla="*/ 12212097 w 12212097"/>
              <a:gd name="connsiteY1" fmla="*/ 639208 h 1247803"/>
              <a:gd name="connsiteX2" fmla="*/ 12212097 w 12212097"/>
              <a:gd name="connsiteY2" fmla="*/ 1247803 h 1247803"/>
              <a:gd name="connsiteX3" fmla="*/ 0 w 12212097"/>
              <a:gd name="connsiteY3" fmla="*/ 1247803 h 1247803"/>
              <a:gd name="connsiteX4" fmla="*/ 12212097 w 12212097"/>
              <a:gd name="connsiteY4" fmla="*/ 0 h 1247803"/>
              <a:gd name="connsiteX5" fmla="*/ 12212097 w 12212097"/>
              <a:gd name="connsiteY5" fmla="*/ 639207 h 1247803"/>
              <a:gd name="connsiteX6" fmla="*/ 0 w 12212097"/>
              <a:gd name="connsiteY6" fmla="*/ 639207 h 1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097" h="1247803">
                <a:moveTo>
                  <a:pt x="0" y="639208"/>
                </a:moveTo>
                <a:lnTo>
                  <a:pt x="12212097" y="639208"/>
                </a:lnTo>
                <a:lnTo>
                  <a:pt x="12212097" y="1247803"/>
                </a:lnTo>
                <a:lnTo>
                  <a:pt x="0" y="1247803"/>
                </a:lnTo>
                <a:close/>
                <a:moveTo>
                  <a:pt x="12212097" y="0"/>
                </a:moveTo>
                <a:lnTo>
                  <a:pt x="12212097" y="639207"/>
                </a:lnTo>
                <a:lnTo>
                  <a:pt x="0" y="639207"/>
                </a:lnTo>
                <a:close/>
              </a:path>
            </a:pathLst>
          </a:custGeom>
          <a:solidFill>
            <a:schemeClr val="bg1"/>
          </a:solidFill>
          <a:ln w="3175">
            <a:solidFill>
              <a:schemeClr val="bg1"/>
            </a:solidFill>
          </a:ln>
        </p:spPr>
        <p:txBody>
          <a:bodyPr wrap="square">
            <a:noAutofit/>
          </a:bodyPr>
          <a:lstStyle>
            <a:lvl1pPr>
              <a:defRPr>
                <a:noFill/>
              </a:defRPr>
            </a:lvl1pPr>
          </a:lstStyle>
          <a:p>
            <a:pPr lvl="0"/>
            <a:r>
              <a:rPr lang="en-US"/>
              <a:t>Click to edit Master text styles</a:t>
            </a:r>
          </a:p>
        </p:txBody>
      </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2" name="Title 1">
            <a:extLst>
              <a:ext uri="{FF2B5EF4-FFF2-40B4-BE49-F238E27FC236}">
                <a16:creationId xmlns:a16="http://schemas.microsoft.com/office/drawing/2014/main" id="{EAF54B43-640D-4D34-A520-95CC0334D2EA}"/>
              </a:ext>
            </a:extLst>
          </p:cNvPr>
          <p:cNvSpPr>
            <a:spLocks noGrp="1"/>
          </p:cNvSpPr>
          <p:nvPr>
            <p:ph type="title" hasCustomPrompt="1"/>
          </p:nvPr>
        </p:nvSpPr>
        <p:spPr>
          <a:xfrm>
            <a:off x="548879" y="783204"/>
            <a:ext cx="5209664" cy="323165"/>
          </a:xfrm>
        </p:spPr>
        <p:txBody>
          <a:bodyPr/>
          <a:lstStyle>
            <a:lvl1pPr>
              <a:defRPr>
                <a:solidFill>
                  <a:schemeClr val="bg1"/>
                </a:solidFill>
              </a:defRPr>
            </a:lvl1pPr>
          </a:lstStyle>
          <a:p>
            <a:r>
              <a:rPr lang="en-US" dirty="0"/>
              <a:t>Full bleed image and title</a:t>
            </a:r>
            <a:endParaRPr lang="en-AU" dirty="0"/>
          </a:p>
        </p:txBody>
      </p:sp>
      <p:sp>
        <p:nvSpPr>
          <p:cNvPr id="5" name="Footer Placeholder 4">
            <a:extLst>
              <a:ext uri="{FF2B5EF4-FFF2-40B4-BE49-F238E27FC236}">
                <a16:creationId xmlns:a16="http://schemas.microsoft.com/office/drawing/2014/main" id="{7B2527CB-92CD-4B54-986F-D38D329AF829}"/>
              </a:ext>
            </a:extLst>
          </p:cNvPr>
          <p:cNvSpPr>
            <a:spLocks noGrp="1"/>
          </p:cNvSpPr>
          <p:nvPr>
            <p:ph type="ftr" sz="quarter" idx="25"/>
          </p:nvPr>
        </p:nvSpPr>
        <p:spPr/>
        <p:txBody>
          <a:bodyPr/>
          <a:lstStyle/>
          <a:p>
            <a:r>
              <a:rPr lang="en-AU"/>
              <a:t>|  Confidential – Internal Use Only</a:t>
            </a:r>
            <a:endParaRPr lang="en-AU" dirty="0"/>
          </a:p>
        </p:txBody>
      </p:sp>
      <p:sp>
        <p:nvSpPr>
          <p:cNvPr id="10" name="Text Placeholder 37">
            <a:extLst>
              <a:ext uri="{FF2B5EF4-FFF2-40B4-BE49-F238E27FC236}">
                <a16:creationId xmlns:a16="http://schemas.microsoft.com/office/drawing/2014/main" id="{9BB6221E-1855-4CC1-AC85-7673048BBBC7}"/>
              </a:ext>
            </a:extLst>
          </p:cNvPr>
          <p:cNvSpPr>
            <a:spLocks noGrp="1"/>
          </p:cNvSpPr>
          <p:nvPr>
            <p:ph type="body" sz="quarter" idx="22"/>
          </p:nvPr>
        </p:nvSpPr>
        <p:spPr>
          <a:xfrm>
            <a:off x="741656" y="6404862"/>
            <a:ext cx="1023761" cy="110267"/>
          </a:xfrm>
          <a:blipFill dpi="0" rotWithShape="1">
            <a:blip r:embed="rId2"/>
            <a:srcRect/>
            <a:stretch>
              <a:fillRect/>
            </a:stretch>
          </a:blipFill>
        </p:spPr>
        <p:txBody>
          <a:bodyPr/>
          <a:lstStyle>
            <a:lvl1pPr>
              <a:defRPr sz="450">
                <a:noFill/>
                <a:latin typeface="Montserrat" panose="00000500000000000000" pitchFamily="2" charset="0"/>
              </a:defRPr>
            </a:lvl1pPr>
          </a:lstStyle>
          <a:p>
            <a:pPr lvl="0"/>
            <a:r>
              <a:rPr lang="en-US"/>
              <a:t>Click to edit Master text styles</a:t>
            </a:r>
          </a:p>
        </p:txBody>
      </p:sp>
      <p:sp>
        <p:nvSpPr>
          <p:cNvPr id="14" name="csl-text">
            <a:extLst>
              <a:ext uri="{FF2B5EF4-FFF2-40B4-BE49-F238E27FC236}">
                <a16:creationId xmlns:a16="http://schemas.microsoft.com/office/drawing/2014/main" id="{51BBE6B6-944D-4D4B-A637-EF2EC000DA9F}"/>
              </a:ext>
            </a:extLst>
          </p:cNvPr>
          <p:cNvSpPr>
            <a:spLocks noGrp="1"/>
          </p:cNvSpPr>
          <p:nvPr>
            <p:ph type="body" sz="quarter" idx="21"/>
          </p:nvPr>
        </p:nvSpPr>
        <p:spPr>
          <a:xfrm>
            <a:off x="8277379" y="6280183"/>
            <a:ext cx="317744" cy="216000"/>
          </a:xfrm>
          <a:blipFill>
            <a:blip r:embed="rId3"/>
            <a:stretch>
              <a:fillRect t="241" b="241"/>
            </a:stretch>
          </a:blipFill>
        </p:spPr>
        <p:txBody>
          <a:bodyPr/>
          <a:lstStyle>
            <a:lvl1pPr>
              <a:defRPr sz="450">
                <a:noFill/>
              </a:defRPr>
            </a:lvl1pPr>
          </a:lstStyle>
          <a:p>
            <a:pPr lvl="0"/>
            <a:r>
              <a:rPr lang="en-US"/>
              <a:t>Click to edit Master text styles</a:t>
            </a:r>
          </a:p>
        </p:txBody>
      </p:sp>
    </p:spTree>
    <p:extLst>
      <p:ext uri="{BB962C8B-B14F-4D97-AF65-F5344CB8AC3E}">
        <p14:creationId xmlns:p14="http://schemas.microsoft.com/office/powerpoint/2010/main" val="193793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pic>
        <p:nvPicPr>
          <p:cNvPr id="7" name="Picture 22">
            <a:extLst>
              <a:ext uri="{FF2B5EF4-FFF2-40B4-BE49-F238E27FC236}">
                <a16:creationId xmlns:a16="http://schemas.microsoft.com/office/drawing/2014/main" id="{631FD61B-053E-454E-AE92-F79CEA1A80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8065" y="6525344"/>
            <a:ext cx="3820239" cy="168950"/>
          </a:xfrm>
          <a:prstGeom prst="rect">
            <a:avLst/>
          </a:prstGeom>
        </p:spPr>
      </p:pic>
    </p:spTree>
    <p:extLst>
      <p:ext uri="{BB962C8B-B14F-4D97-AF65-F5344CB8AC3E}">
        <p14:creationId xmlns:p14="http://schemas.microsoft.com/office/powerpoint/2010/main" val="1191178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lorful smart art or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548879" y="1981201"/>
            <a:ext cx="8047434" cy="3776663"/>
          </a:xfrm>
        </p:spPr>
        <p:txBody>
          <a:bodyPr/>
          <a:lstStyle>
            <a:lvl1pPr>
              <a:defRPr sz="1200"/>
            </a:lvl1pPr>
            <a:lvl2pPr>
              <a:defRPr sz="1050"/>
            </a:lvl2pPr>
            <a:lvl3pPr>
              <a:defRPr sz="105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a:extLst>
              <a:ext uri="{FF2B5EF4-FFF2-40B4-BE49-F238E27FC236}">
                <a16:creationId xmlns:a16="http://schemas.microsoft.com/office/drawing/2014/main" id="{F5A273ED-6911-4CC6-8312-B877D6508B3F}"/>
              </a:ext>
            </a:extLst>
          </p:cNvPr>
          <p:cNvSpPr>
            <a:spLocks noGrp="1"/>
          </p:cNvSpPr>
          <p:nvPr>
            <p:ph type="ftr" sz="quarter" idx="20"/>
          </p:nvPr>
        </p:nvSpPr>
        <p:spPr/>
        <p:txBody>
          <a:bodyPr/>
          <a:lstStyle/>
          <a:p>
            <a:r>
              <a:rPr lang="en-AU"/>
              <a:t>|  Confidential – Internal Use Only</a:t>
            </a:r>
            <a:endParaRPr lang="en-AU" dirty="0"/>
          </a:p>
        </p:txBody>
      </p:sp>
      <p:sp>
        <p:nvSpPr>
          <p:cNvPr id="7" name="Rectangle: Rounded Corners 6">
            <a:extLst>
              <a:ext uri="{FF2B5EF4-FFF2-40B4-BE49-F238E27FC236}">
                <a16:creationId xmlns:a16="http://schemas.microsoft.com/office/drawing/2014/main" id="{2F191985-4D6E-49B5-A92C-C076806B515A}"/>
              </a:ext>
            </a:extLst>
          </p:cNvPr>
          <p:cNvSpPr/>
          <p:nvPr userDrawn="1">
            <p:custDataLst>
              <p:tags r:id="rId1"/>
            </p:custDataLst>
          </p:nvPr>
        </p:nvSpPr>
        <p:spPr>
          <a:xfrm rot="5400000">
            <a:off x="-282543" y="-23883"/>
            <a:ext cx="177000" cy="224765"/>
          </a:xfrm>
          <a:prstGeom prst="roundRect">
            <a:avLst/>
          </a:prstGeom>
          <a:solidFill>
            <a:srgbClr val="DB2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675" dirty="0"/>
          </a:p>
        </p:txBody>
      </p:sp>
      <p:sp>
        <p:nvSpPr>
          <p:cNvPr id="8" name="Rectangle: Rounded Corners 7">
            <a:extLst>
              <a:ext uri="{FF2B5EF4-FFF2-40B4-BE49-F238E27FC236}">
                <a16:creationId xmlns:a16="http://schemas.microsoft.com/office/drawing/2014/main" id="{39BEA697-DF93-439C-9ADE-69B4D51F0997}"/>
              </a:ext>
            </a:extLst>
          </p:cNvPr>
          <p:cNvSpPr/>
          <p:nvPr userDrawn="1">
            <p:custDataLst>
              <p:tags r:id="rId2"/>
            </p:custDataLst>
          </p:nvPr>
        </p:nvSpPr>
        <p:spPr>
          <a:xfrm rot="5400000">
            <a:off x="-282543" y="205629"/>
            <a:ext cx="177000" cy="224765"/>
          </a:xfrm>
          <a:prstGeom prst="roundRect">
            <a:avLst/>
          </a:prstGeom>
          <a:solidFill>
            <a:srgbClr val="F0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675" dirty="0">
              <a:solidFill>
                <a:schemeClr val="bg1"/>
              </a:solidFill>
            </a:endParaRPr>
          </a:p>
        </p:txBody>
      </p:sp>
      <p:sp>
        <p:nvSpPr>
          <p:cNvPr id="9" name="Rectangle: Rounded Corners 8">
            <a:extLst>
              <a:ext uri="{FF2B5EF4-FFF2-40B4-BE49-F238E27FC236}">
                <a16:creationId xmlns:a16="http://schemas.microsoft.com/office/drawing/2014/main" id="{5A857AC4-ADA6-4801-9D7A-3104A957380A}"/>
              </a:ext>
            </a:extLst>
          </p:cNvPr>
          <p:cNvSpPr/>
          <p:nvPr userDrawn="1">
            <p:custDataLst>
              <p:tags r:id="rId3"/>
            </p:custDataLst>
          </p:nvPr>
        </p:nvSpPr>
        <p:spPr>
          <a:xfrm rot="5400000">
            <a:off x="-282543" y="435140"/>
            <a:ext cx="177000" cy="224765"/>
          </a:xfrm>
          <a:prstGeom prst="roundRect">
            <a:avLst/>
          </a:prstGeom>
          <a:solidFill>
            <a:srgbClr val="F5C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675" dirty="0">
              <a:solidFill>
                <a:schemeClr val="tx1"/>
              </a:solidFill>
            </a:endParaRPr>
          </a:p>
        </p:txBody>
      </p:sp>
      <p:sp>
        <p:nvSpPr>
          <p:cNvPr id="11" name="Rectangle: Rounded Corners 10">
            <a:extLst>
              <a:ext uri="{FF2B5EF4-FFF2-40B4-BE49-F238E27FC236}">
                <a16:creationId xmlns:a16="http://schemas.microsoft.com/office/drawing/2014/main" id="{E05980FD-462D-4DED-9595-0BBA62946790}"/>
              </a:ext>
            </a:extLst>
          </p:cNvPr>
          <p:cNvSpPr/>
          <p:nvPr userDrawn="1">
            <p:custDataLst>
              <p:tags r:id="rId4"/>
            </p:custDataLst>
          </p:nvPr>
        </p:nvSpPr>
        <p:spPr>
          <a:xfrm rot="5400000">
            <a:off x="-282542" y="664651"/>
            <a:ext cx="177000" cy="224764"/>
          </a:xfrm>
          <a:prstGeom prst="roundRect">
            <a:avLst/>
          </a:prstGeom>
          <a:solidFill>
            <a:srgbClr val="C6D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675" dirty="0">
              <a:solidFill>
                <a:schemeClr val="tx1"/>
              </a:solidFill>
            </a:endParaRPr>
          </a:p>
        </p:txBody>
      </p:sp>
      <p:sp>
        <p:nvSpPr>
          <p:cNvPr id="12" name="Rectangle: Rounded Corners 11">
            <a:extLst>
              <a:ext uri="{FF2B5EF4-FFF2-40B4-BE49-F238E27FC236}">
                <a16:creationId xmlns:a16="http://schemas.microsoft.com/office/drawing/2014/main" id="{E88A1432-8794-4F6E-BFB1-791D02339161}"/>
              </a:ext>
            </a:extLst>
          </p:cNvPr>
          <p:cNvSpPr/>
          <p:nvPr userDrawn="1">
            <p:custDataLst>
              <p:tags r:id="rId5"/>
            </p:custDataLst>
          </p:nvPr>
        </p:nvSpPr>
        <p:spPr>
          <a:xfrm rot="5400000">
            <a:off x="-282543" y="894162"/>
            <a:ext cx="177000" cy="224765"/>
          </a:xfrm>
          <a:prstGeom prst="roundRect">
            <a:avLst/>
          </a:prstGeom>
          <a:solidFill>
            <a:srgbClr val="00A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675" dirty="0"/>
          </a:p>
        </p:txBody>
      </p:sp>
      <p:sp>
        <p:nvSpPr>
          <p:cNvPr id="13" name="Rectangle: Rounded Corners 12">
            <a:extLst>
              <a:ext uri="{FF2B5EF4-FFF2-40B4-BE49-F238E27FC236}">
                <a16:creationId xmlns:a16="http://schemas.microsoft.com/office/drawing/2014/main" id="{BDDEA03B-879A-4F13-B956-185BE8CE2D4C}"/>
              </a:ext>
            </a:extLst>
          </p:cNvPr>
          <p:cNvSpPr/>
          <p:nvPr userDrawn="1">
            <p:custDataLst>
              <p:tags r:id="rId6"/>
            </p:custDataLst>
          </p:nvPr>
        </p:nvSpPr>
        <p:spPr>
          <a:xfrm rot="5400000">
            <a:off x="-282543" y="1123673"/>
            <a:ext cx="177000" cy="224765"/>
          </a:xfrm>
          <a:prstGeom prst="roundRect">
            <a:avLst/>
          </a:prstGeom>
          <a:solidFill>
            <a:srgbClr val="03B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675" dirty="0"/>
          </a:p>
        </p:txBody>
      </p:sp>
      <p:sp>
        <p:nvSpPr>
          <p:cNvPr id="14" name="Rectangle: Rounded Corners 13">
            <a:extLst>
              <a:ext uri="{FF2B5EF4-FFF2-40B4-BE49-F238E27FC236}">
                <a16:creationId xmlns:a16="http://schemas.microsoft.com/office/drawing/2014/main" id="{6F1764D6-633C-439D-911F-AD0BE5248FFD}"/>
              </a:ext>
            </a:extLst>
          </p:cNvPr>
          <p:cNvSpPr/>
          <p:nvPr userDrawn="1">
            <p:custDataLst>
              <p:tags r:id="rId7"/>
            </p:custDataLst>
          </p:nvPr>
        </p:nvSpPr>
        <p:spPr>
          <a:xfrm rot="5400000">
            <a:off x="-282543" y="1364298"/>
            <a:ext cx="177000" cy="224765"/>
          </a:xfrm>
          <a:prstGeom prst="roundRect">
            <a:avLst/>
          </a:prstGeom>
          <a:solidFill>
            <a:srgbClr val="0E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675" dirty="0"/>
          </a:p>
        </p:txBody>
      </p:sp>
      <p:sp>
        <p:nvSpPr>
          <p:cNvPr id="15" name="Rectangle: Rounded Corners 14">
            <a:extLst>
              <a:ext uri="{FF2B5EF4-FFF2-40B4-BE49-F238E27FC236}">
                <a16:creationId xmlns:a16="http://schemas.microsoft.com/office/drawing/2014/main" id="{6EDEADC4-A6C9-4EEB-A52C-C214E966268B}"/>
              </a:ext>
            </a:extLst>
          </p:cNvPr>
          <p:cNvSpPr/>
          <p:nvPr userDrawn="1">
            <p:custDataLst>
              <p:tags r:id="rId8"/>
            </p:custDataLst>
          </p:nvPr>
        </p:nvSpPr>
        <p:spPr>
          <a:xfrm rot="5400000">
            <a:off x="-282543" y="1593809"/>
            <a:ext cx="177000" cy="224765"/>
          </a:xfrm>
          <a:prstGeom prst="roundRect">
            <a:avLst/>
          </a:prstGeom>
          <a:solidFill>
            <a:srgbClr val="97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675" dirty="0">
              <a:solidFill>
                <a:schemeClr val="bg1"/>
              </a:solidFill>
            </a:endParaRPr>
          </a:p>
        </p:txBody>
      </p:sp>
      <p:sp>
        <p:nvSpPr>
          <p:cNvPr id="16" name="Rectangle: Rounded Corners 15">
            <a:extLst>
              <a:ext uri="{FF2B5EF4-FFF2-40B4-BE49-F238E27FC236}">
                <a16:creationId xmlns:a16="http://schemas.microsoft.com/office/drawing/2014/main" id="{FA45CD52-A05A-4443-A6AF-C9E62D15A9B4}"/>
              </a:ext>
            </a:extLst>
          </p:cNvPr>
          <p:cNvSpPr/>
          <p:nvPr userDrawn="1">
            <p:custDataLst>
              <p:tags r:id="rId9"/>
            </p:custDataLst>
          </p:nvPr>
        </p:nvSpPr>
        <p:spPr>
          <a:xfrm rot="5400000">
            <a:off x="-282543" y="1823319"/>
            <a:ext cx="177000" cy="224765"/>
          </a:xfrm>
          <a:prstGeom prst="roundRect">
            <a:avLst/>
          </a:prstGeom>
          <a:solidFill>
            <a:srgbClr val="572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675" dirty="0">
              <a:solidFill>
                <a:schemeClr val="bg1"/>
              </a:solidFill>
            </a:endParaRPr>
          </a:p>
        </p:txBody>
      </p:sp>
      <p:pic>
        <p:nvPicPr>
          <p:cNvPr id="17" name="Picture 16">
            <a:extLst>
              <a:ext uri="{FF2B5EF4-FFF2-40B4-BE49-F238E27FC236}">
                <a16:creationId xmlns:a16="http://schemas.microsoft.com/office/drawing/2014/main" id="{9295779C-51CF-46A6-A614-700E8591E80C}"/>
              </a:ext>
            </a:extLst>
          </p:cNvPr>
          <p:cNvPicPr>
            <a:picLocks noChangeAspect="1"/>
          </p:cNvPicPr>
          <p:nvPr userDrawn="1"/>
        </p:nvPicPr>
        <p:blipFill rotWithShape="1">
          <a:blip r:embed="rId11"/>
          <a:srcRect l="235" t="16176" r="98535" b="81630"/>
          <a:stretch/>
        </p:blipFill>
        <p:spPr>
          <a:xfrm>
            <a:off x="-1751640" y="415847"/>
            <a:ext cx="197507" cy="25536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F7F3A99-B28D-42C9-B95F-5ADC47A5F15F}"/>
              </a:ext>
            </a:extLst>
          </p:cNvPr>
          <p:cNvSpPr txBox="1"/>
          <p:nvPr userDrawn="1"/>
        </p:nvSpPr>
        <p:spPr>
          <a:xfrm>
            <a:off x="-1748602" y="0"/>
            <a:ext cx="1374127" cy="936154"/>
          </a:xfrm>
          <a:prstGeom prst="rect">
            <a:avLst/>
          </a:prstGeom>
          <a:noFill/>
        </p:spPr>
        <p:txBody>
          <a:bodyPr wrap="square" lIns="0" tIns="0" rIns="0" bIns="0" rtlCol="0">
            <a:spAutoFit/>
          </a:bodyPr>
          <a:lstStyle/>
          <a:p>
            <a:pPr>
              <a:spcBef>
                <a:spcPts val="450"/>
              </a:spcBef>
            </a:pPr>
            <a:r>
              <a:rPr lang="en-AU" sz="750" dirty="0"/>
              <a:t>Use the </a:t>
            </a:r>
            <a:r>
              <a:rPr lang="en-AU" sz="750" dirty="0" err="1"/>
              <a:t>colors</a:t>
            </a:r>
            <a:r>
              <a:rPr lang="en-AU" sz="750" dirty="0"/>
              <a:t> to right for colorful charts or smart art.</a:t>
            </a:r>
          </a:p>
          <a:p>
            <a:pPr marL="270272" indent="0">
              <a:spcBef>
                <a:spcPts val="450"/>
              </a:spcBef>
            </a:pPr>
            <a:r>
              <a:rPr lang="en-AU" sz="750" dirty="0"/>
              <a:t>Use the eyedropper </a:t>
            </a:r>
            <a:br>
              <a:rPr lang="en-AU" sz="750" dirty="0"/>
            </a:br>
            <a:r>
              <a:rPr lang="en-AU" sz="750" dirty="0"/>
              <a:t>tool to select the </a:t>
            </a:r>
            <a:r>
              <a:rPr lang="en-AU" sz="750" dirty="0" err="1"/>
              <a:t>color</a:t>
            </a:r>
            <a:r>
              <a:rPr lang="en-AU" sz="750" dirty="0"/>
              <a:t>.</a:t>
            </a:r>
          </a:p>
          <a:p>
            <a:pPr>
              <a:spcBef>
                <a:spcPts val="450"/>
              </a:spcBef>
            </a:pPr>
            <a:r>
              <a:rPr lang="en-AU" sz="750" dirty="0"/>
              <a:t>The eyedropper tool is located under ‘shape fill’, ‘shape outline or ‘font </a:t>
            </a:r>
            <a:r>
              <a:rPr lang="en-AU" sz="750" dirty="0" err="1"/>
              <a:t>color</a:t>
            </a:r>
            <a:r>
              <a:rPr lang="en-AU" sz="750" dirty="0"/>
              <a:t>’  </a:t>
            </a:r>
          </a:p>
        </p:txBody>
      </p:sp>
    </p:spTree>
    <p:extLst>
      <p:ext uri="{BB962C8B-B14F-4D97-AF65-F5344CB8AC3E}">
        <p14:creationId xmlns:p14="http://schemas.microsoft.com/office/powerpoint/2010/main" val="391420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4" name="Footer Placeholder 3">
            <a:extLst>
              <a:ext uri="{FF2B5EF4-FFF2-40B4-BE49-F238E27FC236}">
                <a16:creationId xmlns:a16="http://schemas.microsoft.com/office/drawing/2014/main" id="{7F1156EB-50CF-45F5-BFC4-9BD9B657976D}"/>
              </a:ext>
            </a:extLst>
          </p:cNvPr>
          <p:cNvSpPr>
            <a:spLocks noGrp="1"/>
          </p:cNvSpPr>
          <p:nvPr>
            <p:ph type="ftr" sz="quarter" idx="19"/>
          </p:nvPr>
        </p:nvSpPr>
        <p:spPr/>
        <p:txBody>
          <a:bodyPr/>
          <a:lstStyle/>
          <a:p>
            <a:r>
              <a:rPr lang="en-AU"/>
              <a:t>|  Confidential – Internal Use Only</a:t>
            </a:r>
            <a:endParaRPr lang="en-AU" dirty="0"/>
          </a:p>
        </p:txBody>
      </p:sp>
      <p:sp>
        <p:nvSpPr>
          <p:cNvPr id="2" name="Rectangle 1">
            <a:extLst>
              <a:ext uri="{FF2B5EF4-FFF2-40B4-BE49-F238E27FC236}">
                <a16:creationId xmlns:a16="http://schemas.microsoft.com/office/drawing/2014/main" id="{2A604EDD-52B6-4771-A237-7641FE647228}"/>
              </a:ext>
            </a:extLst>
          </p:cNvPr>
          <p:cNvSpPr/>
          <p:nvPr userDrawn="1"/>
        </p:nvSpPr>
        <p:spPr>
          <a:xfrm>
            <a:off x="-1" y="6591300"/>
            <a:ext cx="9144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421977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1_Full bleed image (b)">
    <p:spTree>
      <p:nvGrpSpPr>
        <p:cNvPr id="1" name=""/>
        <p:cNvGrpSpPr/>
        <p:nvPr/>
      </p:nvGrpSpPr>
      <p:grpSpPr>
        <a:xfrm>
          <a:off x="0" y="0"/>
          <a:ext cx="0" cy="0"/>
          <a:chOff x="0" y="0"/>
          <a:chExt cx="0" cy="0"/>
        </a:xfrm>
      </p:grpSpPr>
      <p:sp>
        <p:nvSpPr>
          <p:cNvPr id="7" name="Picture Placeholder 30">
            <a:extLst>
              <a:ext uri="{FF2B5EF4-FFF2-40B4-BE49-F238E27FC236}">
                <a16:creationId xmlns:a16="http://schemas.microsoft.com/office/drawing/2014/main" id="{837815B2-8F36-4893-8111-F45CB0AA70AB}"/>
              </a:ext>
            </a:extLst>
          </p:cNvPr>
          <p:cNvSpPr>
            <a:spLocks noGrp="1"/>
          </p:cNvSpPr>
          <p:nvPr>
            <p:ph type="pic" sz="quarter" idx="16" hasCustomPrompt="1"/>
          </p:nvPr>
        </p:nvSpPr>
        <p:spPr>
          <a:xfrm>
            <a:off x="0" y="0"/>
            <a:ext cx="9144000" cy="6858000"/>
          </a:xfrm>
          <a:solidFill>
            <a:schemeClr val="bg1">
              <a:lumMod val="95000"/>
            </a:schemeClr>
          </a:solidFill>
        </p:spPr>
        <p:txBody>
          <a:bodyPr tIns="0" rIns="288000" bIns="0" anchor="ctr" anchorCtr="0"/>
          <a:lstStyle>
            <a:lvl1pPr algn="r">
              <a:defRPr/>
            </a:lvl1pPr>
          </a:lstStyle>
          <a:p>
            <a:r>
              <a:rPr lang="en-US" dirty="0"/>
              <a:t>Click icon to insert image</a:t>
            </a:r>
            <a:endParaRPr lang="en-AU" dirty="0"/>
          </a:p>
        </p:txBody>
      </p:sp>
      <p:sp>
        <p:nvSpPr>
          <p:cNvPr id="20" name="Text Placeholder 19">
            <a:extLst>
              <a:ext uri="{FF2B5EF4-FFF2-40B4-BE49-F238E27FC236}">
                <a16:creationId xmlns:a16="http://schemas.microsoft.com/office/drawing/2014/main" id="{1E8A3905-3B8A-478B-8D81-A5B49DC3AF79}"/>
              </a:ext>
            </a:extLst>
          </p:cNvPr>
          <p:cNvSpPr>
            <a:spLocks noGrp="1"/>
          </p:cNvSpPr>
          <p:nvPr>
            <p:ph type="body" sz="quarter" idx="24"/>
          </p:nvPr>
        </p:nvSpPr>
        <p:spPr>
          <a:xfrm>
            <a:off x="0" y="0"/>
            <a:ext cx="9144900" cy="1860080"/>
          </a:xfrm>
          <a:custGeom>
            <a:avLst/>
            <a:gdLst>
              <a:gd name="connsiteX0" fmla="*/ 0 w 12193200"/>
              <a:gd name="connsiteY0" fmla="*/ 0 h 2000250"/>
              <a:gd name="connsiteX1" fmla="*/ 12193200 w 12193200"/>
              <a:gd name="connsiteY1" fmla="*/ 0 h 2000250"/>
              <a:gd name="connsiteX2" fmla="*/ 12193200 w 12193200"/>
              <a:gd name="connsiteY2" fmla="*/ 2000250 h 2000250"/>
              <a:gd name="connsiteX3" fmla="*/ 12193198 w 12193200"/>
              <a:gd name="connsiteY3" fmla="*/ 2000250 h 2000250"/>
              <a:gd name="connsiteX4" fmla="*/ 12193198 w 12193200"/>
              <a:gd name="connsiteY4" fmla="*/ 1860080 h 2000250"/>
              <a:gd name="connsiteX5" fmla="*/ 12193198 w 12193200"/>
              <a:gd name="connsiteY5" fmla="*/ 1220873 h 2000250"/>
              <a:gd name="connsiteX6" fmla="*/ 0 w 12193200"/>
              <a:gd name="connsiteY6" fmla="*/ 1860080 h 2000250"/>
              <a:gd name="connsiteX0" fmla="*/ 0 w 12193200"/>
              <a:gd name="connsiteY0" fmla="*/ 0 h 2000250"/>
              <a:gd name="connsiteX1" fmla="*/ 12193200 w 12193200"/>
              <a:gd name="connsiteY1" fmla="*/ 0 h 2000250"/>
              <a:gd name="connsiteX2" fmla="*/ 12193200 w 12193200"/>
              <a:gd name="connsiteY2" fmla="*/ 2000250 h 2000250"/>
              <a:gd name="connsiteX3" fmla="*/ 12193198 w 12193200"/>
              <a:gd name="connsiteY3" fmla="*/ 1860080 h 2000250"/>
              <a:gd name="connsiteX4" fmla="*/ 12193198 w 12193200"/>
              <a:gd name="connsiteY4" fmla="*/ 1220873 h 2000250"/>
              <a:gd name="connsiteX5" fmla="*/ 0 w 12193200"/>
              <a:gd name="connsiteY5" fmla="*/ 1860080 h 2000250"/>
              <a:gd name="connsiteX6" fmla="*/ 0 w 12193200"/>
              <a:gd name="connsiteY6" fmla="*/ 0 h 2000250"/>
              <a:gd name="connsiteX0" fmla="*/ 0 w 12193200"/>
              <a:gd name="connsiteY0" fmla="*/ 0 h 1860080"/>
              <a:gd name="connsiteX1" fmla="*/ 12193200 w 12193200"/>
              <a:gd name="connsiteY1" fmla="*/ 0 h 1860080"/>
              <a:gd name="connsiteX2" fmla="*/ 12193198 w 12193200"/>
              <a:gd name="connsiteY2" fmla="*/ 1860080 h 1860080"/>
              <a:gd name="connsiteX3" fmla="*/ 12193198 w 12193200"/>
              <a:gd name="connsiteY3" fmla="*/ 1220873 h 1860080"/>
              <a:gd name="connsiteX4" fmla="*/ 0 w 12193200"/>
              <a:gd name="connsiteY4" fmla="*/ 1860080 h 1860080"/>
              <a:gd name="connsiteX5" fmla="*/ 0 w 12193200"/>
              <a:gd name="connsiteY5" fmla="*/ 0 h 1860080"/>
              <a:gd name="connsiteX0" fmla="*/ 0 w 12193200"/>
              <a:gd name="connsiteY0" fmla="*/ 0 h 1860080"/>
              <a:gd name="connsiteX1" fmla="*/ 12193200 w 12193200"/>
              <a:gd name="connsiteY1" fmla="*/ 0 h 1860080"/>
              <a:gd name="connsiteX2" fmla="*/ 12193198 w 12193200"/>
              <a:gd name="connsiteY2" fmla="*/ 858594 h 1860080"/>
              <a:gd name="connsiteX3" fmla="*/ 12193198 w 12193200"/>
              <a:gd name="connsiteY3" fmla="*/ 1220873 h 1860080"/>
              <a:gd name="connsiteX4" fmla="*/ 0 w 12193200"/>
              <a:gd name="connsiteY4" fmla="*/ 1860080 h 1860080"/>
              <a:gd name="connsiteX5" fmla="*/ 0 w 12193200"/>
              <a:gd name="connsiteY5" fmla="*/ 0 h 186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1860080">
                <a:moveTo>
                  <a:pt x="0" y="0"/>
                </a:moveTo>
                <a:lnTo>
                  <a:pt x="12193200" y="0"/>
                </a:lnTo>
                <a:cubicBezTo>
                  <a:pt x="12193199" y="620027"/>
                  <a:pt x="12193199" y="238567"/>
                  <a:pt x="12193198" y="858594"/>
                </a:cubicBezTo>
                <a:lnTo>
                  <a:pt x="12193198" y="1220873"/>
                </a:lnTo>
                <a:lnTo>
                  <a:pt x="0" y="1860080"/>
                </a:lnTo>
                <a:lnTo>
                  <a:pt x="0" y="0"/>
                </a:lnTo>
                <a:close/>
              </a:path>
            </a:pathLst>
          </a:custGeom>
          <a:solidFill>
            <a:schemeClr val="accent1"/>
          </a:solidFill>
        </p:spPr>
        <p:txBody>
          <a:bodyPr wrap="square">
            <a:noAutofit/>
          </a:bodyPr>
          <a:lstStyle>
            <a:lvl1pPr>
              <a:defRPr sz="450">
                <a:noFill/>
              </a:defRPr>
            </a:lvl1pPr>
          </a:lstStyle>
          <a:p>
            <a:pPr lvl="0"/>
            <a:r>
              <a:rPr lang="hu-HU"/>
              <a:t>Mintaszöveg szerkesztése</a:t>
            </a:r>
          </a:p>
        </p:txBody>
      </p:sp>
      <p:sp>
        <p:nvSpPr>
          <p:cNvPr id="8" name="Text Placeholder 7">
            <a:extLst>
              <a:ext uri="{FF2B5EF4-FFF2-40B4-BE49-F238E27FC236}">
                <a16:creationId xmlns:a16="http://schemas.microsoft.com/office/drawing/2014/main" id="{75BA85A8-FD8B-455F-87BD-732C6E34A497}"/>
              </a:ext>
            </a:extLst>
          </p:cNvPr>
          <p:cNvSpPr>
            <a:spLocks noGrp="1"/>
          </p:cNvSpPr>
          <p:nvPr>
            <p:ph type="body" sz="quarter" idx="17"/>
          </p:nvPr>
        </p:nvSpPr>
        <p:spPr>
          <a:xfrm>
            <a:off x="-15073" y="5610199"/>
            <a:ext cx="9159073" cy="1247803"/>
          </a:xfrm>
          <a:custGeom>
            <a:avLst/>
            <a:gdLst>
              <a:gd name="connsiteX0" fmla="*/ 0 w 12212097"/>
              <a:gd name="connsiteY0" fmla="*/ 639208 h 1247803"/>
              <a:gd name="connsiteX1" fmla="*/ 12212097 w 12212097"/>
              <a:gd name="connsiteY1" fmla="*/ 639208 h 1247803"/>
              <a:gd name="connsiteX2" fmla="*/ 12212097 w 12212097"/>
              <a:gd name="connsiteY2" fmla="*/ 1247803 h 1247803"/>
              <a:gd name="connsiteX3" fmla="*/ 0 w 12212097"/>
              <a:gd name="connsiteY3" fmla="*/ 1247803 h 1247803"/>
              <a:gd name="connsiteX4" fmla="*/ 12212097 w 12212097"/>
              <a:gd name="connsiteY4" fmla="*/ 0 h 1247803"/>
              <a:gd name="connsiteX5" fmla="*/ 12212097 w 12212097"/>
              <a:gd name="connsiteY5" fmla="*/ 639207 h 1247803"/>
              <a:gd name="connsiteX6" fmla="*/ 0 w 12212097"/>
              <a:gd name="connsiteY6" fmla="*/ 639207 h 1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097" h="1247803">
                <a:moveTo>
                  <a:pt x="0" y="639208"/>
                </a:moveTo>
                <a:lnTo>
                  <a:pt x="12212097" y="639208"/>
                </a:lnTo>
                <a:lnTo>
                  <a:pt x="12212097" y="1247803"/>
                </a:lnTo>
                <a:lnTo>
                  <a:pt x="0" y="1247803"/>
                </a:lnTo>
                <a:close/>
                <a:moveTo>
                  <a:pt x="12212097" y="0"/>
                </a:moveTo>
                <a:lnTo>
                  <a:pt x="12212097" y="639207"/>
                </a:lnTo>
                <a:lnTo>
                  <a:pt x="0" y="639207"/>
                </a:lnTo>
                <a:close/>
              </a:path>
            </a:pathLst>
          </a:custGeom>
          <a:solidFill>
            <a:schemeClr val="bg1"/>
          </a:solidFill>
          <a:ln w="3175">
            <a:solidFill>
              <a:schemeClr val="bg1"/>
            </a:solidFill>
          </a:ln>
        </p:spPr>
        <p:txBody>
          <a:bodyPr wrap="square">
            <a:noAutofit/>
          </a:bodyPr>
          <a:lstStyle>
            <a:lvl1pPr>
              <a:defRPr>
                <a:noFill/>
              </a:defRPr>
            </a:lvl1pPr>
          </a:lstStyle>
          <a:p>
            <a:pPr lvl="0"/>
            <a:r>
              <a:rPr lang="hu-HU"/>
              <a:t>Mintaszöveg szerkesztése</a:t>
            </a:r>
          </a:p>
        </p:txBody>
      </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3750242C-457B-473C-8E7A-F245DF3B9B72}" type="slidenum">
              <a:rPr lang="hu-HU" smtClean="0"/>
              <a:t>‹#›</a:t>
            </a:fld>
            <a:endParaRPr lang="hu-HU"/>
          </a:p>
        </p:txBody>
      </p:sp>
      <p:sp>
        <p:nvSpPr>
          <p:cNvPr id="2" name="Title 1">
            <a:extLst>
              <a:ext uri="{FF2B5EF4-FFF2-40B4-BE49-F238E27FC236}">
                <a16:creationId xmlns:a16="http://schemas.microsoft.com/office/drawing/2014/main" id="{EAF54B43-640D-4D34-A520-95CC0334D2EA}"/>
              </a:ext>
            </a:extLst>
          </p:cNvPr>
          <p:cNvSpPr>
            <a:spLocks noGrp="1"/>
          </p:cNvSpPr>
          <p:nvPr>
            <p:ph type="title" hasCustomPrompt="1"/>
          </p:nvPr>
        </p:nvSpPr>
        <p:spPr>
          <a:xfrm>
            <a:off x="548879" y="783204"/>
            <a:ext cx="5209664" cy="323165"/>
          </a:xfrm>
        </p:spPr>
        <p:txBody>
          <a:bodyPr/>
          <a:lstStyle>
            <a:lvl1pPr>
              <a:defRPr>
                <a:solidFill>
                  <a:schemeClr val="bg1"/>
                </a:solidFill>
              </a:defRPr>
            </a:lvl1pPr>
          </a:lstStyle>
          <a:p>
            <a:r>
              <a:rPr lang="en-US" dirty="0"/>
              <a:t>Full bleed image and title</a:t>
            </a:r>
            <a:endParaRPr lang="en-AU" dirty="0"/>
          </a:p>
        </p:txBody>
      </p:sp>
      <p:sp>
        <p:nvSpPr>
          <p:cNvPr id="5" name="Footer Placeholder 4">
            <a:extLst>
              <a:ext uri="{FF2B5EF4-FFF2-40B4-BE49-F238E27FC236}">
                <a16:creationId xmlns:a16="http://schemas.microsoft.com/office/drawing/2014/main" id="{7B2527CB-92CD-4B54-986F-D38D329AF829}"/>
              </a:ext>
            </a:extLst>
          </p:cNvPr>
          <p:cNvSpPr>
            <a:spLocks noGrp="1"/>
          </p:cNvSpPr>
          <p:nvPr>
            <p:ph type="ftr" sz="quarter" idx="25"/>
          </p:nvPr>
        </p:nvSpPr>
        <p:spPr/>
        <p:txBody>
          <a:bodyPr/>
          <a:lstStyle/>
          <a:p>
            <a:endParaRPr lang="hu-HU"/>
          </a:p>
        </p:txBody>
      </p:sp>
      <p:sp>
        <p:nvSpPr>
          <p:cNvPr id="10" name="Text Placeholder 37">
            <a:extLst>
              <a:ext uri="{FF2B5EF4-FFF2-40B4-BE49-F238E27FC236}">
                <a16:creationId xmlns:a16="http://schemas.microsoft.com/office/drawing/2014/main" id="{9BB6221E-1855-4CC1-AC85-7673048BBBC7}"/>
              </a:ext>
            </a:extLst>
          </p:cNvPr>
          <p:cNvSpPr>
            <a:spLocks noGrp="1"/>
          </p:cNvSpPr>
          <p:nvPr>
            <p:ph type="body" sz="quarter" idx="22"/>
          </p:nvPr>
        </p:nvSpPr>
        <p:spPr>
          <a:xfrm>
            <a:off x="741656" y="6404862"/>
            <a:ext cx="1023761" cy="110267"/>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450">
                <a:noFill/>
                <a:latin typeface="Montserrat" panose="00000500000000000000" pitchFamily="2" charset="0"/>
              </a:defRPr>
            </a:lvl1pPr>
          </a:lstStyle>
          <a:p>
            <a:pPr lvl="0"/>
            <a:r>
              <a:rPr lang="hu-HU"/>
              <a:t>Mintaszöveg szerkesztése</a:t>
            </a:r>
          </a:p>
        </p:txBody>
      </p:sp>
      <p:sp>
        <p:nvSpPr>
          <p:cNvPr id="12" name="behring-text">
            <a:extLst>
              <a:ext uri="{FF2B5EF4-FFF2-40B4-BE49-F238E27FC236}">
                <a16:creationId xmlns:a16="http://schemas.microsoft.com/office/drawing/2014/main" id="{3573F802-DDE1-4969-B28B-8D3E1F420899}"/>
              </a:ext>
            </a:extLst>
          </p:cNvPr>
          <p:cNvSpPr>
            <a:spLocks noGrp="1"/>
          </p:cNvSpPr>
          <p:nvPr>
            <p:ph type="body" sz="quarter" idx="26"/>
          </p:nvPr>
        </p:nvSpPr>
        <p:spPr>
          <a:xfrm>
            <a:off x="7636022" y="6278462"/>
            <a:ext cx="968885" cy="288870"/>
          </a:xfrm>
          <a:blipFill>
            <a:blip r:embed="rId3" cstate="email">
              <a:extLst>
                <a:ext uri="{28A0092B-C50C-407E-A947-70E740481C1C}">
                  <a14:useLocalDpi xmlns:a14="http://schemas.microsoft.com/office/drawing/2010/main"/>
                </a:ext>
              </a:extLst>
            </a:blip>
            <a:stretch>
              <a:fillRect t="241" b="241"/>
            </a:stretch>
          </a:blipFill>
        </p:spPr>
        <p:txBody>
          <a:bodyPr/>
          <a:lstStyle>
            <a:lvl1pPr>
              <a:defRPr sz="450">
                <a:noFill/>
              </a:defRPr>
            </a:lvl1pPr>
          </a:lstStyle>
          <a:p>
            <a:pPr lvl="0"/>
            <a:r>
              <a:rPr lang="hu-HU"/>
              <a:t>Mintaszöveg szerkesztése</a:t>
            </a:r>
          </a:p>
        </p:txBody>
      </p:sp>
    </p:spTree>
    <p:extLst>
      <p:ext uri="{BB962C8B-B14F-4D97-AF65-F5344CB8AC3E}">
        <p14:creationId xmlns:p14="http://schemas.microsoft.com/office/powerpoint/2010/main" val="130734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74" y="273423"/>
            <a:ext cx="8228763" cy="1144630"/>
          </a:xfrm>
          <a:prstGeom prst="rect">
            <a:avLst/>
          </a:prstGeom>
          <a:noFill/>
          <a:ln w="0">
            <a:noFill/>
          </a:ln>
        </p:spPr>
        <p:txBody>
          <a:bodyPr lIns="0" tIns="0" rIns="0" bIns="0" anchor="ctr">
            <a:noAutofit/>
          </a:bodyPr>
          <a:lstStyle/>
          <a:p>
            <a:pPr algn="ctr">
              <a:buNone/>
            </a:pPr>
            <a:endParaRPr lang="en-GB" sz="4400" b="0" strike="noStrike" spc="-1" dirty="0">
              <a:latin typeface="Arial"/>
            </a:endParaRPr>
          </a:p>
        </p:txBody>
      </p:sp>
      <p:sp>
        <p:nvSpPr>
          <p:cNvPr id="6" name="PlaceHolder 2"/>
          <p:cNvSpPr>
            <a:spLocks noGrp="1"/>
          </p:cNvSpPr>
          <p:nvPr>
            <p:ph type="subTitle"/>
          </p:nvPr>
        </p:nvSpPr>
        <p:spPr>
          <a:xfrm>
            <a:off x="457174" y="1604401"/>
            <a:ext cx="8228763" cy="3976819"/>
          </a:xfrm>
          <a:prstGeom prst="rect">
            <a:avLst/>
          </a:prstGeom>
          <a:noFill/>
          <a:ln w="0">
            <a:noFill/>
          </a:ln>
        </p:spPr>
        <p:txBody>
          <a:bodyPr lIns="0" tIns="0" rIns="0" bIns="0" anchor="ctr">
            <a:noAutofit/>
          </a:bodyPr>
          <a:lstStyle/>
          <a:p>
            <a:pPr algn="ctr">
              <a:buNone/>
            </a:pPr>
            <a:endParaRPr lang="en-GB" sz="3300" b="0" strike="noStrike" spc="-1" dirty="0">
              <a:latin typeface="Arial"/>
            </a:endParaRPr>
          </a:p>
        </p:txBody>
      </p:sp>
      <p:sp>
        <p:nvSpPr>
          <p:cNvPr id="4" name="PlaceHolder 3"/>
          <p:cNvSpPr>
            <a:spLocks noGrp="1"/>
          </p:cNvSpPr>
          <p:nvPr>
            <p:ph type="ftr" idx="2"/>
          </p:nvPr>
        </p:nvSpPr>
        <p:spPr/>
        <p:txBody>
          <a:bodyPr/>
          <a:lstStyle/>
          <a:p>
            <a:r>
              <a:rPr>
                <a:solidFill>
                  <a:prstClr val="black">
                    <a:tint val="75000"/>
                  </a:prstClr>
                </a:solidFill>
              </a:rPr>
              <a:t>Footer</a:t>
            </a:r>
          </a:p>
        </p:txBody>
      </p:sp>
      <p:sp>
        <p:nvSpPr>
          <p:cNvPr id="2" name="PlaceHolder 4"/>
          <p:cNvSpPr>
            <a:spLocks noGrp="1"/>
          </p:cNvSpPr>
          <p:nvPr>
            <p:ph type="sldNum" idx="3"/>
          </p:nvPr>
        </p:nvSpPr>
        <p:spPr/>
        <p:txBody>
          <a:bodyPr/>
          <a:lstStyle/>
          <a:p>
            <a:fld id="{256F63DC-B5BC-499D-8D08-25E3E006C6C0}" type="slidenum">
              <a:rPr>
                <a:solidFill>
                  <a:prstClr val="black">
                    <a:tint val="75000"/>
                  </a:prstClr>
                </a:solidFill>
              </a:rPr>
              <a:pPr/>
              <a:t>‹#›</a:t>
            </a:fld>
            <a:endParaRPr>
              <a:solidFill>
                <a:prstClr val="black">
                  <a:tint val="75000"/>
                </a:prstClr>
              </a:solidFill>
            </a:endParaRPr>
          </a:p>
        </p:txBody>
      </p:sp>
      <p:sp>
        <p:nvSpPr>
          <p:cNvPr id="3" name="PlaceHolder 5"/>
          <p:cNvSpPr>
            <a:spLocks noGrp="1"/>
          </p:cNvSpPr>
          <p:nvPr>
            <p:ph type="dt" idx="1"/>
          </p:nvPr>
        </p:nvSpPr>
        <p:spPr/>
        <p:txBody>
          <a:bodyPr/>
          <a:lstStyle/>
          <a:p>
            <a:endParaRPr>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asic content">
    <p:spTree>
      <p:nvGrpSpPr>
        <p:cNvPr id="1" name=""/>
        <p:cNvGrpSpPr/>
        <p:nvPr/>
      </p:nvGrpSpPr>
      <p:grpSpPr>
        <a:xfrm>
          <a:off x="0" y="0"/>
          <a:ext cx="0" cy="0"/>
          <a:chOff x="0" y="0"/>
          <a:chExt cx="0" cy="0"/>
        </a:xfrm>
      </p:grpSpPr>
      <p:sp>
        <p:nvSpPr>
          <p:cNvPr id="12" name="Rectangle 11"/>
          <p:cNvSpPr/>
          <p:nvPr/>
        </p:nvSpPr>
        <p:spPr bwMode="white">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prstClr val="white"/>
              </a:solidFill>
            </a:endParaRPr>
          </a:p>
        </p:txBody>
      </p:sp>
      <p:sp>
        <p:nvSpPr>
          <p:cNvPr id="7" name="Rectangle 6"/>
          <p:cNvSpPr/>
          <p:nvPr/>
        </p:nvSpPr>
        <p:spPr bwMode="hidden">
          <a:xfrm>
            <a:off x="0" y="0"/>
            <a:ext cx="9144000" cy="137890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prstClr val="white"/>
              </a:solidFill>
            </a:endParaRPr>
          </a:p>
        </p:txBody>
      </p:sp>
      <p:sp>
        <p:nvSpPr>
          <p:cNvPr id="3" name="Content Placeholder 2"/>
          <p:cNvSpPr>
            <a:spLocks noGrp="1"/>
          </p:cNvSpPr>
          <p:nvPr>
            <p:ph idx="1"/>
          </p:nvPr>
        </p:nvSpPr>
        <p:spPr>
          <a:xfrm>
            <a:off x="502320" y="1577411"/>
            <a:ext cx="8378428" cy="4470541"/>
          </a:xfrm>
          <a:prstGeom prst="rect">
            <a:avLst/>
          </a:prstGeom>
        </p:spPr>
        <p:txBody>
          <a:bodyPr/>
          <a:lstStyle>
            <a:lvl1pPr marL="361950" indent="-361950">
              <a:buFont typeface="Wingdings" pitchFamily="2" charset="2"/>
              <a:buChar char="§"/>
              <a:defRPr sz="2800" b="0"/>
            </a:lvl1pPr>
            <a:lvl2pPr>
              <a:defRPr sz="2800"/>
            </a:lvl2pPr>
            <a:lvl3pPr>
              <a:defRPr sz="2400"/>
            </a:lvl3pPr>
            <a:lvl4pPr>
              <a:defRPr sz="2400"/>
            </a:lvl4pPr>
            <a:lvl6pPr>
              <a:buNone/>
              <a:defRPr/>
            </a:lvl6pPr>
            <a:lvl7pPr>
              <a:buNone/>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Box 27"/>
          <p:cNvSpPr txBox="1"/>
          <p:nvPr/>
        </p:nvSpPr>
        <p:spPr bwMode="white">
          <a:xfrm>
            <a:off x="317292" y="6535653"/>
            <a:ext cx="178594" cy="138499"/>
          </a:xfrm>
          <a:prstGeom prst="rect">
            <a:avLst/>
          </a:prstGeom>
          <a:noFill/>
        </p:spPr>
        <p:txBody>
          <a:bodyPr wrap="square" lIns="0" tIns="0" rIns="0" bIns="0" rtlCol="0">
            <a:spAutoFit/>
          </a:bodyPr>
          <a:lstStyle/>
          <a:p>
            <a:pPr algn="ctr" defTabSz="1219170">
              <a:buClr>
                <a:srgbClr val="7F7A00"/>
              </a:buClr>
              <a:buFont typeface="Wingdings" charset="2"/>
              <a:buNone/>
            </a:pPr>
            <a:fld id="{8B649093-EE8E-4456-A26E-C2EB6809D986}" type="slidenum">
              <a:rPr lang="en-US" sz="900" smtClean="0">
                <a:solidFill>
                  <a:prstClr val="white"/>
                </a:solidFill>
              </a:rPr>
              <a:pPr algn="ctr" defTabSz="1219170">
                <a:buClr>
                  <a:srgbClr val="7F7A00"/>
                </a:buClr>
                <a:buFont typeface="Wingdings" charset="2"/>
                <a:buNone/>
              </a:pPr>
              <a:t>‹#›</a:t>
            </a:fld>
            <a:endParaRPr lang="en-US" sz="900" dirty="0">
              <a:solidFill>
                <a:prstClr val="white"/>
              </a:solidFill>
            </a:endParaRPr>
          </a:p>
        </p:txBody>
      </p:sp>
      <p:sp>
        <p:nvSpPr>
          <p:cNvPr id="19" name="Rectangle 18"/>
          <p:cNvSpPr/>
          <p:nvPr/>
        </p:nvSpPr>
        <p:spPr>
          <a:xfrm>
            <a:off x="7247443" y="-3975"/>
            <a:ext cx="190013" cy="1382884"/>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endParaRPr>
          </a:p>
        </p:txBody>
      </p:sp>
    </p:spTree>
    <p:extLst>
      <p:ext uri="{BB962C8B-B14F-4D97-AF65-F5344CB8AC3E}">
        <p14:creationId xmlns:p14="http://schemas.microsoft.com/office/powerpoint/2010/main" val="29171611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Basic content">
    <p:spTree>
      <p:nvGrpSpPr>
        <p:cNvPr id="1" name=""/>
        <p:cNvGrpSpPr/>
        <p:nvPr/>
      </p:nvGrpSpPr>
      <p:grpSpPr>
        <a:xfrm>
          <a:off x="0" y="0"/>
          <a:ext cx="0" cy="0"/>
          <a:chOff x="0" y="0"/>
          <a:chExt cx="0" cy="0"/>
        </a:xfrm>
      </p:grpSpPr>
      <p:sp>
        <p:nvSpPr>
          <p:cNvPr id="12" name="Rectangle 11"/>
          <p:cNvSpPr/>
          <p:nvPr/>
        </p:nvSpPr>
        <p:spPr bwMode="white">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prstClr val="white"/>
              </a:solidFill>
            </a:endParaRPr>
          </a:p>
        </p:txBody>
      </p:sp>
      <p:sp>
        <p:nvSpPr>
          <p:cNvPr id="7" name="Rectangle 6"/>
          <p:cNvSpPr/>
          <p:nvPr/>
        </p:nvSpPr>
        <p:spPr bwMode="hidden">
          <a:xfrm>
            <a:off x="0" y="0"/>
            <a:ext cx="9144000" cy="137890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prstClr val="white"/>
              </a:solidFill>
            </a:endParaRPr>
          </a:p>
        </p:txBody>
      </p:sp>
      <p:sp>
        <p:nvSpPr>
          <p:cNvPr id="3" name="Content Placeholder 2"/>
          <p:cNvSpPr>
            <a:spLocks noGrp="1"/>
          </p:cNvSpPr>
          <p:nvPr>
            <p:ph idx="1"/>
          </p:nvPr>
        </p:nvSpPr>
        <p:spPr>
          <a:xfrm>
            <a:off x="502320" y="1577411"/>
            <a:ext cx="8378428" cy="4470541"/>
          </a:xfrm>
          <a:prstGeom prst="rect">
            <a:avLst/>
          </a:prstGeom>
        </p:spPr>
        <p:txBody>
          <a:bodyPr/>
          <a:lstStyle>
            <a:lvl1pPr marL="361950" indent="-361950">
              <a:buFont typeface="Wingdings" pitchFamily="2" charset="2"/>
              <a:buChar char="§"/>
              <a:defRPr sz="2800" b="0"/>
            </a:lvl1pPr>
            <a:lvl2pPr>
              <a:defRPr sz="2800"/>
            </a:lvl2pPr>
            <a:lvl3pPr>
              <a:defRPr sz="2400"/>
            </a:lvl3pPr>
            <a:lvl4pPr>
              <a:defRPr sz="2400"/>
            </a:lvl4pPr>
            <a:lvl6pPr>
              <a:buNone/>
              <a:defRPr/>
            </a:lvl6pPr>
            <a:lvl7pPr>
              <a:buNone/>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p:nvPr>
        </p:nvSpPr>
        <p:spPr bwMode="black">
          <a:xfrm>
            <a:off x="502320" y="168849"/>
            <a:ext cx="8378428" cy="1143000"/>
          </a:xfrm>
          <a:prstGeom prst="rect">
            <a:avLst/>
          </a:prstGeom>
        </p:spPr>
        <p:txBody>
          <a:bodyPr lIns="0" anchor="ctr">
            <a:noAutofit/>
          </a:bodyPr>
          <a:lstStyle>
            <a:lvl1pPr>
              <a:defRPr sz="4000" b="0">
                <a:solidFill>
                  <a:srgbClr val="FFFFFF"/>
                </a:solidFill>
              </a:defRPr>
            </a:lvl1pPr>
          </a:lstStyle>
          <a:p>
            <a:r>
              <a:rPr lang="en-US" dirty="0"/>
              <a:t>Click to edit Master title style</a:t>
            </a:r>
          </a:p>
        </p:txBody>
      </p:sp>
      <p:sp>
        <p:nvSpPr>
          <p:cNvPr id="26" name="TextBox 25"/>
          <p:cNvSpPr txBox="1"/>
          <p:nvPr/>
        </p:nvSpPr>
        <p:spPr bwMode="white">
          <a:xfrm>
            <a:off x="317292" y="6535653"/>
            <a:ext cx="178594" cy="138499"/>
          </a:xfrm>
          <a:prstGeom prst="rect">
            <a:avLst/>
          </a:prstGeom>
          <a:noFill/>
        </p:spPr>
        <p:txBody>
          <a:bodyPr wrap="square" lIns="0" tIns="0" rIns="0" bIns="0" rtlCol="0">
            <a:spAutoFit/>
          </a:bodyPr>
          <a:lstStyle/>
          <a:p>
            <a:pPr algn="ctr" defTabSz="1219170">
              <a:buClr>
                <a:srgbClr val="7F7A00"/>
              </a:buClr>
              <a:buFont typeface="Wingdings" charset="2"/>
              <a:buNone/>
            </a:pPr>
            <a:fld id="{8B649093-EE8E-4456-A26E-C2EB6809D986}" type="slidenum">
              <a:rPr lang="en-US" sz="900" smtClean="0">
                <a:solidFill>
                  <a:prstClr val="white"/>
                </a:solidFill>
              </a:rPr>
              <a:pPr algn="ctr" defTabSz="1219170">
                <a:buClr>
                  <a:srgbClr val="7F7A00"/>
                </a:buClr>
                <a:buFont typeface="Wingdings" charset="2"/>
                <a:buNone/>
              </a:pPr>
              <a:t>‹#›</a:t>
            </a:fld>
            <a:endParaRPr lang="en-US" sz="900" dirty="0">
              <a:solidFill>
                <a:prstClr val="white"/>
              </a:solidFill>
            </a:endParaRPr>
          </a:p>
        </p:txBody>
      </p:sp>
    </p:spTree>
    <p:extLst>
      <p:ext uri="{BB962C8B-B14F-4D97-AF65-F5344CB8AC3E}">
        <p14:creationId xmlns:p14="http://schemas.microsoft.com/office/powerpoint/2010/main" val="163997617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Additional space">
    <p:spTree>
      <p:nvGrpSpPr>
        <p:cNvPr id="1" name=""/>
        <p:cNvGrpSpPr/>
        <p:nvPr/>
      </p:nvGrpSpPr>
      <p:grpSpPr>
        <a:xfrm>
          <a:off x="0" y="0"/>
          <a:ext cx="0" cy="0"/>
          <a:chOff x="0" y="0"/>
          <a:chExt cx="0" cy="0"/>
        </a:xfrm>
      </p:grpSpPr>
      <p:sp>
        <p:nvSpPr>
          <p:cNvPr id="12" name="Rectangle 11"/>
          <p:cNvSpPr/>
          <p:nvPr userDrawn="1"/>
        </p:nvSpPr>
        <p:spPr bwMode="white">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prstClr val="white"/>
              </a:solidFill>
            </a:endParaRPr>
          </a:p>
        </p:txBody>
      </p:sp>
      <p:sp>
        <p:nvSpPr>
          <p:cNvPr id="7" name="Rectangle 6"/>
          <p:cNvSpPr/>
          <p:nvPr/>
        </p:nvSpPr>
        <p:spPr bwMode="hidden">
          <a:xfrm>
            <a:off x="0" y="0"/>
            <a:ext cx="9144000" cy="689454"/>
          </a:xfrm>
          <a:prstGeom prst="rect">
            <a:avLst/>
          </a:prstGeom>
          <a:solidFill>
            <a:srgbClr val="002C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prstClr val="white"/>
              </a:solidFill>
            </a:endParaRPr>
          </a:p>
        </p:txBody>
      </p:sp>
      <p:sp>
        <p:nvSpPr>
          <p:cNvPr id="3" name="Content Placeholder 2"/>
          <p:cNvSpPr>
            <a:spLocks noGrp="1"/>
          </p:cNvSpPr>
          <p:nvPr>
            <p:ph idx="1"/>
          </p:nvPr>
        </p:nvSpPr>
        <p:spPr>
          <a:xfrm>
            <a:off x="502320" y="887950"/>
            <a:ext cx="8378428" cy="5393308"/>
          </a:xfrm>
          <a:prstGeom prst="rect">
            <a:avLst/>
          </a:prstGeom>
        </p:spPr>
        <p:txBody>
          <a:bodyPr/>
          <a:lstStyle>
            <a:lvl1pPr marL="361950" indent="-361950">
              <a:buFont typeface="Wingdings" pitchFamily="2" charset="2"/>
              <a:buChar char="§"/>
              <a:defRPr sz="2800" b="0"/>
            </a:lvl1pPr>
            <a:lvl2pPr>
              <a:defRPr sz="2800"/>
            </a:lvl2pPr>
            <a:lvl3pPr>
              <a:defRPr sz="2400"/>
            </a:lvl3pPr>
            <a:lvl4pPr>
              <a:defRPr sz="2400"/>
            </a:lvl4pPr>
            <a:lvl6pPr>
              <a:buNone/>
              <a:defRPr/>
            </a:lvl6pPr>
            <a:lvl7pPr>
              <a:buNone/>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p:nvPr>
        </p:nvSpPr>
        <p:spPr bwMode="black">
          <a:xfrm>
            <a:off x="502320" y="0"/>
            <a:ext cx="8378428" cy="684054"/>
          </a:xfrm>
          <a:prstGeom prst="rect">
            <a:avLst/>
          </a:prstGeom>
        </p:spPr>
        <p:txBody>
          <a:bodyPr lIns="0" anchor="ctr" anchorCtr="0">
            <a:noAutofit/>
          </a:bodyPr>
          <a:lstStyle>
            <a:lvl1pPr>
              <a:defRPr sz="4000" b="1">
                <a:solidFill>
                  <a:srgbClr val="FFFFFF"/>
                </a:solidFill>
              </a:defRPr>
            </a:lvl1pPr>
          </a:lstStyle>
          <a:p>
            <a:r>
              <a:rPr lang="en-US" dirty="0"/>
              <a:t>Click to edit Master title style</a:t>
            </a:r>
          </a:p>
        </p:txBody>
      </p:sp>
      <p:sp>
        <p:nvSpPr>
          <p:cNvPr id="26" name="TextBox 25"/>
          <p:cNvSpPr txBox="1"/>
          <p:nvPr/>
        </p:nvSpPr>
        <p:spPr bwMode="white">
          <a:xfrm>
            <a:off x="317292" y="6535653"/>
            <a:ext cx="178594" cy="138499"/>
          </a:xfrm>
          <a:prstGeom prst="rect">
            <a:avLst/>
          </a:prstGeom>
          <a:noFill/>
        </p:spPr>
        <p:txBody>
          <a:bodyPr wrap="square" lIns="0" tIns="0" rIns="0" bIns="0" rtlCol="0">
            <a:spAutoFit/>
          </a:bodyPr>
          <a:lstStyle/>
          <a:p>
            <a:pPr algn="ctr" defTabSz="1219170">
              <a:buClr>
                <a:srgbClr val="7F7A00"/>
              </a:buClr>
              <a:buFont typeface="Wingdings" charset="2"/>
              <a:buNone/>
            </a:pPr>
            <a:fld id="{8B649093-EE8E-4456-A26E-C2EB6809D986}" type="slidenum">
              <a:rPr lang="en-US" sz="900" smtClean="0">
                <a:solidFill>
                  <a:prstClr val="white"/>
                </a:solidFill>
              </a:rPr>
              <a:pPr algn="ctr" defTabSz="1219170">
                <a:buClr>
                  <a:srgbClr val="7F7A00"/>
                </a:buClr>
                <a:buFont typeface="Wingdings" charset="2"/>
                <a:buNone/>
              </a:pPr>
              <a:t>‹#›</a:t>
            </a:fld>
            <a:endParaRPr lang="en-US" sz="900" dirty="0">
              <a:solidFill>
                <a:prstClr val="white"/>
              </a:solidFill>
            </a:endParaRPr>
          </a:p>
        </p:txBody>
      </p:sp>
    </p:spTree>
    <p:extLst>
      <p:ext uri="{BB962C8B-B14F-4D97-AF65-F5344CB8AC3E}">
        <p14:creationId xmlns:p14="http://schemas.microsoft.com/office/powerpoint/2010/main" val="298822980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3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1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pPr/>
              <a:t>2023. 09. 30.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768F339-BB0B-4BA2-9606-0FA2C9E31185}" type="slidenum">
              <a:rPr lang="hu-HU" smtClean="0"/>
              <a:pPr/>
              <a:t>‹#›</a:t>
            </a:fld>
            <a:endParaRPr 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8" name="Élőláb helye 7"/>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4" name="Élőláb helye 3"/>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3" name="Élőláb helye 2"/>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4"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4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4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0" y="274648"/>
            <a:ext cx="8229600" cy="585152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Dátum helye 2"/>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4" name="Élőláb helye 3"/>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Dia számának helye 4"/>
          <p:cNvSpPr>
            <a:spLocks noGrp="1"/>
          </p:cNvSpPr>
          <p:nvPr>
            <p:ph type="sldNum" sz="quarter" idx="12"/>
          </p:nvPr>
        </p:nvSpPr>
        <p:spPr/>
        <p:txBody>
          <a:bodyPr/>
          <a:lstStyle>
            <a:lvl1pPr>
              <a:defRPr/>
            </a:lvl1pPr>
          </a:lstStyle>
          <a:p>
            <a:pPr>
              <a:defRPr/>
            </a:pPr>
            <a:fld id="{FB756E01-89EE-49AE-A74A-6F69CE3DA8D0}" type="slidenum">
              <a:rPr lang="de-DE">
                <a:solidFill>
                  <a:prstClr val="black">
                    <a:tint val="75000"/>
                  </a:prstClr>
                </a:solidFill>
              </a:rPr>
              <a:pPr>
                <a:defRPr/>
              </a:pPr>
              <a:t>‹#›</a:t>
            </a:fld>
            <a:endParaRPr lang="de-DE">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7"/>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24"/>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10817C81-19C8-447D-8ACC-AAB3BC706A8C}" type="datetimeFigureOut">
              <a:rPr lang="hu-HU" smtClean="0"/>
              <a:pPr/>
              <a:t>2023. 09. 30.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768F339-BB0B-4BA2-9606-0FA2C9E31185}" type="slidenum">
              <a:rPr lang="hu-HU" smtClean="0"/>
              <a:pPr/>
              <a:t>‹#›</a:t>
            </a:fld>
            <a:endParaRPr lang="hu-H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2"/>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8" name="Élőláb helye 7"/>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4" name="Élőláb helye 3"/>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3" name="Élőláb helye 2"/>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1"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40"/>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40"/>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10817C81-19C8-447D-8ACC-AAB3BC706A8C}" type="datetimeFigureOut">
              <a:rPr lang="hu-HU" smtClean="0"/>
              <a:pPr/>
              <a:t>2023. 09. 30.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768F339-BB0B-4BA2-9606-0FA2C9E31185}" type="slidenum">
              <a:rPr lang="hu-HU" smtClean="0"/>
              <a:pPr/>
              <a:t>‹#›</a:t>
            </a:fld>
            <a:endParaRPr lang="hu-H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9"/>
            <a:ext cx="7772400" cy="1470025"/>
          </a:xfrm>
        </p:spPr>
        <p:txBody>
          <a:bodyPr/>
          <a:lstStyle/>
          <a:p>
            <a:r>
              <a:rPr lang="hu-HU"/>
              <a:t>Mintacím szerkesztése</a:t>
            </a:r>
          </a:p>
        </p:txBody>
      </p:sp>
      <p:sp>
        <p:nvSpPr>
          <p:cNvPr id="3" name="Alcím 2"/>
          <p:cNvSpPr>
            <a:spLocks noGrp="1"/>
          </p:cNvSpPr>
          <p:nvPr>
            <p:ph type="subTitle" idx="1"/>
          </p:nvPr>
        </p:nvSpPr>
        <p:spPr>
          <a:xfrm>
            <a:off x="1371600" y="3886204"/>
            <a:ext cx="6400800" cy="1752600"/>
          </a:xfrm>
        </p:spPr>
        <p:txBody>
          <a:bodyPr/>
          <a:lstStyle>
            <a:lvl1pPr marL="0" indent="0" algn="ctr">
              <a:buNone/>
              <a:defRPr>
                <a:solidFill>
                  <a:schemeClr val="tx1">
                    <a:tint val="75000"/>
                  </a:schemeClr>
                </a:solidFill>
              </a:defRPr>
            </a:lvl1pPr>
            <a:lvl2pPr marL="457017"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8" indent="0" algn="ctr">
              <a:buNone/>
              <a:defRPr>
                <a:solidFill>
                  <a:schemeClr val="tx1">
                    <a:tint val="75000"/>
                  </a:schemeClr>
                </a:solidFill>
              </a:defRPr>
            </a:lvl5pPr>
            <a:lvl6pPr marL="2285085" indent="0" algn="ctr">
              <a:buNone/>
              <a:defRPr>
                <a:solidFill>
                  <a:schemeClr val="tx1">
                    <a:tint val="75000"/>
                  </a:schemeClr>
                </a:solidFill>
              </a:defRPr>
            </a:lvl6pPr>
            <a:lvl7pPr marL="2742104" indent="0" algn="ctr">
              <a:buNone/>
              <a:defRPr>
                <a:solidFill>
                  <a:schemeClr val="tx1">
                    <a:tint val="75000"/>
                  </a:schemeClr>
                </a:solidFill>
              </a:defRPr>
            </a:lvl7pPr>
            <a:lvl8pPr marL="3199120" indent="0" algn="ctr">
              <a:buNone/>
              <a:defRPr>
                <a:solidFill>
                  <a:schemeClr val="tx1">
                    <a:tint val="75000"/>
                  </a:schemeClr>
                </a:solidFill>
              </a:defRPr>
            </a:lvl8pPr>
            <a:lvl9pPr marL="3656137"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AEE69223-3106-4101-827E-A9008F32CDF8}"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D7F36AD7-C790-4159-B104-15FDE50EF240}"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AEE69223-3106-4101-827E-A9008F32CDF8}"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D7F36AD7-C790-4159-B104-15FDE50EF240}"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4"/>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017" indent="0">
              <a:buNone/>
              <a:defRPr sz="1800">
                <a:solidFill>
                  <a:schemeClr val="tx1">
                    <a:tint val="75000"/>
                  </a:schemeClr>
                </a:solidFill>
              </a:defRPr>
            </a:lvl2pPr>
            <a:lvl3pPr marL="914035" indent="0">
              <a:buNone/>
              <a:defRPr sz="1600">
                <a:solidFill>
                  <a:schemeClr val="tx1">
                    <a:tint val="75000"/>
                  </a:schemeClr>
                </a:solidFill>
              </a:defRPr>
            </a:lvl3pPr>
            <a:lvl4pPr marL="1371052" indent="0">
              <a:buNone/>
              <a:defRPr sz="1400">
                <a:solidFill>
                  <a:schemeClr val="tx1">
                    <a:tint val="75000"/>
                  </a:schemeClr>
                </a:solidFill>
              </a:defRPr>
            </a:lvl4pPr>
            <a:lvl5pPr marL="1828068" indent="0">
              <a:buNone/>
              <a:defRPr sz="1400">
                <a:solidFill>
                  <a:schemeClr val="tx1">
                    <a:tint val="75000"/>
                  </a:schemeClr>
                </a:solidFill>
              </a:defRPr>
            </a:lvl5pPr>
            <a:lvl6pPr marL="2285085" indent="0">
              <a:buNone/>
              <a:defRPr sz="1400">
                <a:solidFill>
                  <a:schemeClr val="tx1">
                    <a:tint val="75000"/>
                  </a:schemeClr>
                </a:solidFill>
              </a:defRPr>
            </a:lvl6pPr>
            <a:lvl7pPr marL="2742104" indent="0">
              <a:buNone/>
              <a:defRPr sz="1400">
                <a:solidFill>
                  <a:schemeClr val="tx1">
                    <a:tint val="75000"/>
                  </a:schemeClr>
                </a:solidFill>
              </a:defRPr>
            </a:lvl7pPr>
            <a:lvl8pPr marL="3199120" indent="0">
              <a:buNone/>
              <a:defRPr sz="1400">
                <a:solidFill>
                  <a:schemeClr val="tx1">
                    <a:tint val="75000"/>
                  </a:schemeClr>
                </a:solidFill>
              </a:defRPr>
            </a:lvl8pPr>
            <a:lvl9pPr marL="3656137"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AEE69223-3106-4101-827E-A9008F32CDF8}"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D7F36AD7-C790-4159-B104-15FDE50EF240}"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AEE69223-3106-4101-827E-A9008F32CDF8}"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D7F36AD7-C790-4159-B104-15FDE50EF240}"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017" indent="0">
              <a:buNone/>
              <a:defRPr sz="2000" b="1"/>
            </a:lvl2pPr>
            <a:lvl3pPr marL="914035" indent="0">
              <a:buNone/>
              <a:defRPr sz="1800" b="1"/>
            </a:lvl3pPr>
            <a:lvl4pPr marL="1371052" indent="0">
              <a:buNone/>
              <a:defRPr sz="1600" b="1"/>
            </a:lvl4pPr>
            <a:lvl5pPr marL="1828068" indent="0">
              <a:buNone/>
              <a:defRPr sz="1600" b="1"/>
            </a:lvl5pPr>
            <a:lvl6pPr marL="2285085" indent="0">
              <a:buNone/>
              <a:defRPr sz="1600" b="1"/>
            </a:lvl6pPr>
            <a:lvl7pPr marL="2742104" indent="0">
              <a:buNone/>
              <a:defRPr sz="1600" b="1"/>
            </a:lvl7pPr>
            <a:lvl8pPr marL="3199120" indent="0">
              <a:buNone/>
              <a:defRPr sz="1600" b="1"/>
            </a:lvl8pPr>
            <a:lvl9pPr marL="3656137"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017" indent="0">
              <a:buNone/>
              <a:defRPr sz="2000" b="1"/>
            </a:lvl2pPr>
            <a:lvl3pPr marL="914035" indent="0">
              <a:buNone/>
              <a:defRPr sz="1800" b="1"/>
            </a:lvl3pPr>
            <a:lvl4pPr marL="1371052" indent="0">
              <a:buNone/>
              <a:defRPr sz="1600" b="1"/>
            </a:lvl4pPr>
            <a:lvl5pPr marL="1828068" indent="0">
              <a:buNone/>
              <a:defRPr sz="1600" b="1"/>
            </a:lvl5pPr>
            <a:lvl6pPr marL="2285085" indent="0">
              <a:buNone/>
              <a:defRPr sz="1600" b="1"/>
            </a:lvl6pPr>
            <a:lvl7pPr marL="2742104" indent="0">
              <a:buNone/>
              <a:defRPr sz="1600" b="1"/>
            </a:lvl7pPr>
            <a:lvl8pPr marL="3199120" indent="0">
              <a:buNone/>
              <a:defRPr sz="1600" b="1"/>
            </a:lvl8pPr>
            <a:lvl9pPr marL="3656137"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AEE69223-3106-4101-827E-A9008F32CDF8}" type="datetimeFigureOut">
              <a:rPr lang="hu-HU" smtClean="0">
                <a:solidFill>
                  <a:prstClr val="black">
                    <a:tint val="75000"/>
                  </a:prstClr>
                </a:solidFill>
              </a:rPr>
              <a:pPr/>
              <a:t>2023. 09. 30.</a:t>
            </a:fld>
            <a:endParaRPr lang="hu-HU">
              <a:solidFill>
                <a:prstClr val="black">
                  <a:tint val="75000"/>
                </a:prstClr>
              </a:solidFill>
            </a:endParaRPr>
          </a:p>
        </p:txBody>
      </p:sp>
      <p:sp>
        <p:nvSpPr>
          <p:cNvPr id="8" name="Élőláb helye 7"/>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p:cNvSpPr>
            <a:spLocks noGrp="1"/>
          </p:cNvSpPr>
          <p:nvPr>
            <p:ph type="sldNum" sz="quarter" idx="12"/>
          </p:nvPr>
        </p:nvSpPr>
        <p:spPr/>
        <p:txBody>
          <a:bodyPr/>
          <a:lstStyle/>
          <a:p>
            <a:fld id="{D7F36AD7-C790-4159-B104-15FDE50EF240}"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AEE69223-3106-4101-827E-A9008F32CDF8}" type="datetimeFigureOut">
              <a:rPr lang="hu-HU" smtClean="0">
                <a:solidFill>
                  <a:prstClr val="black">
                    <a:tint val="75000"/>
                  </a:prstClr>
                </a:solidFill>
              </a:rPr>
              <a:pPr/>
              <a:t>2023. 09. 30.</a:t>
            </a:fld>
            <a:endParaRPr lang="hu-HU">
              <a:solidFill>
                <a:prstClr val="black">
                  <a:tint val="75000"/>
                </a:prstClr>
              </a:solidFill>
            </a:endParaRPr>
          </a:p>
        </p:txBody>
      </p:sp>
      <p:sp>
        <p:nvSpPr>
          <p:cNvPr id="4" name="Élőláb helye 3"/>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p:cNvSpPr>
            <a:spLocks noGrp="1"/>
          </p:cNvSpPr>
          <p:nvPr>
            <p:ph type="sldNum" sz="quarter" idx="12"/>
          </p:nvPr>
        </p:nvSpPr>
        <p:spPr/>
        <p:txBody>
          <a:bodyPr/>
          <a:lstStyle/>
          <a:p>
            <a:fld id="{D7F36AD7-C790-4159-B104-15FDE50EF240}"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AEE69223-3106-4101-827E-A9008F32CDF8}" type="datetimeFigureOut">
              <a:rPr lang="hu-HU" smtClean="0">
                <a:solidFill>
                  <a:prstClr val="black">
                    <a:tint val="75000"/>
                  </a:prstClr>
                </a:solidFill>
              </a:rPr>
              <a:pPr/>
              <a:t>2023. 09. 30.</a:t>
            </a:fld>
            <a:endParaRPr lang="hu-HU">
              <a:solidFill>
                <a:prstClr val="black">
                  <a:tint val="75000"/>
                </a:prstClr>
              </a:solidFill>
            </a:endParaRPr>
          </a:p>
        </p:txBody>
      </p:sp>
      <p:sp>
        <p:nvSpPr>
          <p:cNvPr id="3" name="Élőláb helye 2"/>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p:cNvSpPr>
            <a:spLocks noGrp="1"/>
          </p:cNvSpPr>
          <p:nvPr>
            <p:ph type="sldNum" sz="quarter" idx="12"/>
          </p:nvPr>
        </p:nvSpPr>
        <p:spPr/>
        <p:txBody>
          <a:bodyPr/>
          <a:lstStyle/>
          <a:p>
            <a:fld id="{D7F36AD7-C790-4159-B104-15FDE50EF240}"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4"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4" y="1435100"/>
            <a:ext cx="3008313" cy="4691063"/>
          </a:xfrm>
        </p:spPr>
        <p:txBody>
          <a:bodyPr/>
          <a:lstStyle>
            <a:lvl1pPr marL="0" indent="0">
              <a:buNone/>
              <a:defRPr sz="1400"/>
            </a:lvl1pPr>
            <a:lvl2pPr marL="457017" indent="0">
              <a:buNone/>
              <a:defRPr sz="1200"/>
            </a:lvl2pPr>
            <a:lvl3pPr marL="914035" indent="0">
              <a:buNone/>
              <a:defRPr sz="1000"/>
            </a:lvl3pPr>
            <a:lvl4pPr marL="1371052" indent="0">
              <a:buNone/>
              <a:defRPr sz="900"/>
            </a:lvl4pPr>
            <a:lvl5pPr marL="1828068" indent="0">
              <a:buNone/>
              <a:defRPr sz="900"/>
            </a:lvl5pPr>
            <a:lvl6pPr marL="2285085" indent="0">
              <a:buNone/>
              <a:defRPr sz="900"/>
            </a:lvl6pPr>
            <a:lvl7pPr marL="2742104" indent="0">
              <a:buNone/>
              <a:defRPr sz="900"/>
            </a:lvl7pPr>
            <a:lvl8pPr marL="3199120" indent="0">
              <a:buNone/>
              <a:defRPr sz="900"/>
            </a:lvl8pPr>
            <a:lvl9pPr marL="3656137"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AEE69223-3106-4101-827E-A9008F32CDF8}"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D7F36AD7-C790-4159-B104-15FDE50EF240}"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91"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91" y="612775"/>
            <a:ext cx="5486400" cy="4114800"/>
          </a:xfrm>
        </p:spPr>
        <p:txBody>
          <a:bodyPr/>
          <a:lstStyle>
            <a:lvl1pPr marL="0" indent="0">
              <a:buNone/>
              <a:defRPr sz="3200"/>
            </a:lvl1pPr>
            <a:lvl2pPr marL="457017" indent="0">
              <a:buNone/>
              <a:defRPr sz="2800"/>
            </a:lvl2pPr>
            <a:lvl3pPr marL="914035" indent="0">
              <a:buNone/>
              <a:defRPr sz="2400"/>
            </a:lvl3pPr>
            <a:lvl4pPr marL="1371052" indent="0">
              <a:buNone/>
              <a:defRPr sz="2000"/>
            </a:lvl4pPr>
            <a:lvl5pPr marL="1828068" indent="0">
              <a:buNone/>
              <a:defRPr sz="2000"/>
            </a:lvl5pPr>
            <a:lvl6pPr marL="2285085" indent="0">
              <a:buNone/>
              <a:defRPr sz="2000"/>
            </a:lvl6pPr>
            <a:lvl7pPr marL="2742104" indent="0">
              <a:buNone/>
              <a:defRPr sz="2000"/>
            </a:lvl7pPr>
            <a:lvl8pPr marL="3199120" indent="0">
              <a:buNone/>
              <a:defRPr sz="2000"/>
            </a:lvl8pPr>
            <a:lvl9pPr marL="3656137" indent="0">
              <a:buNone/>
              <a:defRPr sz="2000"/>
            </a:lvl9pPr>
          </a:lstStyle>
          <a:p>
            <a:endParaRPr lang="hu-HU"/>
          </a:p>
        </p:txBody>
      </p:sp>
      <p:sp>
        <p:nvSpPr>
          <p:cNvPr id="4" name="Szöveg helye 3"/>
          <p:cNvSpPr>
            <a:spLocks noGrp="1"/>
          </p:cNvSpPr>
          <p:nvPr>
            <p:ph type="body" sz="half" idx="2"/>
          </p:nvPr>
        </p:nvSpPr>
        <p:spPr>
          <a:xfrm>
            <a:off x="1792291" y="5367338"/>
            <a:ext cx="5486400" cy="804862"/>
          </a:xfrm>
        </p:spPr>
        <p:txBody>
          <a:bodyPr/>
          <a:lstStyle>
            <a:lvl1pPr marL="0" indent="0">
              <a:buNone/>
              <a:defRPr sz="1400"/>
            </a:lvl1pPr>
            <a:lvl2pPr marL="457017" indent="0">
              <a:buNone/>
              <a:defRPr sz="1200"/>
            </a:lvl2pPr>
            <a:lvl3pPr marL="914035" indent="0">
              <a:buNone/>
              <a:defRPr sz="1000"/>
            </a:lvl3pPr>
            <a:lvl4pPr marL="1371052" indent="0">
              <a:buNone/>
              <a:defRPr sz="900"/>
            </a:lvl4pPr>
            <a:lvl5pPr marL="1828068" indent="0">
              <a:buNone/>
              <a:defRPr sz="900"/>
            </a:lvl5pPr>
            <a:lvl6pPr marL="2285085" indent="0">
              <a:buNone/>
              <a:defRPr sz="900"/>
            </a:lvl6pPr>
            <a:lvl7pPr marL="2742104" indent="0">
              <a:buNone/>
              <a:defRPr sz="900"/>
            </a:lvl7pPr>
            <a:lvl8pPr marL="3199120" indent="0">
              <a:buNone/>
              <a:defRPr sz="900"/>
            </a:lvl8pPr>
            <a:lvl9pPr marL="3656137"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AEE69223-3106-4101-827E-A9008F32CDF8}"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D7F36AD7-C790-4159-B104-15FDE50EF240}"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AEE69223-3106-4101-827E-A9008F32CDF8}"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D7F36AD7-C790-4159-B104-15FDE50EF240}"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10817C81-19C8-447D-8ACC-AAB3BC706A8C}" type="datetimeFigureOut">
              <a:rPr lang="hu-HU" smtClean="0"/>
              <a:pPr/>
              <a:t>2023. 09. 30.</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C768F339-BB0B-4BA2-9606-0FA2C9E31185}" type="slidenum">
              <a:rPr lang="hu-HU" smtClean="0"/>
              <a:pPr/>
              <a:t>‹#›</a:t>
            </a:fld>
            <a:endParaRPr lang="hu-H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42"/>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42"/>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AEE69223-3106-4101-827E-A9008F32CDF8}"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D7F36AD7-C790-4159-B104-15FDE50EF240}"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49"/>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24"/>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8" name="Élőláb helye 7"/>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4" name="Élőláb helye 3"/>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3" name="Élőláb helye 2"/>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8"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3"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10817C81-19C8-447D-8ACC-AAB3BC706A8C}" type="datetimeFigureOut">
              <a:rPr lang="hu-HU" smtClean="0"/>
              <a:pPr/>
              <a:t>2023. 09. 30.</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C768F339-BB0B-4BA2-9606-0FA2C9E31185}" type="slidenum">
              <a:rPr lang="hu-HU" smtClean="0"/>
              <a:pPr/>
              <a:t>‹#›</a:t>
            </a:fld>
            <a:endParaRPr lang="hu-H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62"/>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62"/>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pic>
        <p:nvPicPr>
          <p:cNvPr id="7" name="Picture 22">
            <a:extLst>
              <a:ext uri="{FF2B5EF4-FFF2-40B4-BE49-F238E27FC236}">
                <a16:creationId xmlns:a16="http://schemas.microsoft.com/office/drawing/2014/main" id="{631FD61B-053E-454E-AE92-F79CEA1A80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8065" y="6525344"/>
            <a:ext cx="3820239" cy="168950"/>
          </a:xfrm>
          <a:prstGeom prst="rect">
            <a:avLst/>
          </a:prstGeom>
        </p:spPr>
      </p:pic>
    </p:spTree>
    <p:extLst>
      <p:ext uri="{BB962C8B-B14F-4D97-AF65-F5344CB8AC3E}">
        <p14:creationId xmlns:p14="http://schemas.microsoft.com/office/powerpoint/2010/main" val="119117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39"/>
            <a:ext cx="7772400" cy="1470025"/>
          </a:xfrm>
        </p:spPr>
        <p:txBody>
          <a:bodyPr/>
          <a:lstStyle/>
          <a:p>
            <a:r>
              <a:rPr lang="hu-HU"/>
              <a:t>Mintacím szerkesztése</a:t>
            </a:r>
          </a:p>
        </p:txBody>
      </p:sp>
      <p:sp>
        <p:nvSpPr>
          <p:cNvPr id="3" name="Alcím 2"/>
          <p:cNvSpPr>
            <a:spLocks noGrp="1"/>
          </p:cNvSpPr>
          <p:nvPr>
            <p:ph type="subTitle" idx="1"/>
          </p:nvPr>
        </p:nvSpPr>
        <p:spPr>
          <a:xfrm>
            <a:off x="1371600" y="3886204"/>
            <a:ext cx="6400800" cy="1752600"/>
          </a:xfrm>
        </p:spPr>
        <p:txBody>
          <a:bodyPr/>
          <a:lstStyle>
            <a:lvl1pPr marL="0" indent="0" algn="ctr">
              <a:buNone/>
              <a:defRPr>
                <a:solidFill>
                  <a:schemeClr val="tx1">
                    <a:tint val="75000"/>
                  </a:schemeClr>
                </a:solidFill>
              </a:defRPr>
            </a:lvl1pPr>
            <a:lvl2pPr marL="457017" indent="0" algn="ctr">
              <a:buNone/>
              <a:defRPr>
                <a:solidFill>
                  <a:schemeClr val="tx1">
                    <a:tint val="75000"/>
                  </a:schemeClr>
                </a:solidFill>
              </a:defRPr>
            </a:lvl2pPr>
            <a:lvl3pPr marL="914035" indent="0" algn="ctr">
              <a:buNone/>
              <a:defRPr>
                <a:solidFill>
                  <a:schemeClr val="tx1">
                    <a:tint val="75000"/>
                  </a:schemeClr>
                </a:solidFill>
              </a:defRPr>
            </a:lvl3pPr>
            <a:lvl4pPr marL="1371052" indent="0" algn="ctr">
              <a:buNone/>
              <a:defRPr>
                <a:solidFill>
                  <a:schemeClr val="tx1">
                    <a:tint val="75000"/>
                  </a:schemeClr>
                </a:solidFill>
              </a:defRPr>
            </a:lvl4pPr>
            <a:lvl5pPr marL="1828068" indent="0" algn="ctr">
              <a:buNone/>
              <a:defRPr>
                <a:solidFill>
                  <a:schemeClr val="tx1">
                    <a:tint val="75000"/>
                  </a:schemeClr>
                </a:solidFill>
              </a:defRPr>
            </a:lvl5pPr>
            <a:lvl6pPr marL="2285085" indent="0" algn="ctr">
              <a:buNone/>
              <a:defRPr>
                <a:solidFill>
                  <a:schemeClr val="tx1">
                    <a:tint val="75000"/>
                  </a:schemeClr>
                </a:solidFill>
              </a:defRPr>
            </a:lvl6pPr>
            <a:lvl7pPr marL="2742104" indent="0" algn="ctr">
              <a:buNone/>
              <a:defRPr>
                <a:solidFill>
                  <a:schemeClr val="tx1">
                    <a:tint val="75000"/>
                  </a:schemeClr>
                </a:solidFill>
              </a:defRPr>
            </a:lvl7pPr>
            <a:lvl8pPr marL="3199120" indent="0" algn="ctr">
              <a:buNone/>
              <a:defRPr>
                <a:solidFill>
                  <a:schemeClr val="tx1">
                    <a:tint val="75000"/>
                  </a:schemeClr>
                </a:solidFill>
              </a:defRPr>
            </a:lvl8pPr>
            <a:lvl9pPr marL="3656137"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14"/>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017" indent="0">
              <a:buNone/>
              <a:defRPr sz="1800">
                <a:solidFill>
                  <a:schemeClr val="tx1">
                    <a:tint val="75000"/>
                  </a:schemeClr>
                </a:solidFill>
              </a:defRPr>
            </a:lvl2pPr>
            <a:lvl3pPr marL="914035" indent="0">
              <a:buNone/>
              <a:defRPr sz="1600">
                <a:solidFill>
                  <a:schemeClr val="tx1">
                    <a:tint val="75000"/>
                  </a:schemeClr>
                </a:solidFill>
              </a:defRPr>
            </a:lvl3pPr>
            <a:lvl4pPr marL="1371052" indent="0">
              <a:buNone/>
              <a:defRPr sz="1400">
                <a:solidFill>
                  <a:schemeClr val="tx1">
                    <a:tint val="75000"/>
                  </a:schemeClr>
                </a:solidFill>
              </a:defRPr>
            </a:lvl4pPr>
            <a:lvl5pPr marL="1828068" indent="0">
              <a:buNone/>
              <a:defRPr sz="1400">
                <a:solidFill>
                  <a:schemeClr val="tx1">
                    <a:tint val="75000"/>
                  </a:schemeClr>
                </a:solidFill>
              </a:defRPr>
            </a:lvl5pPr>
            <a:lvl6pPr marL="2285085" indent="0">
              <a:buNone/>
              <a:defRPr sz="1400">
                <a:solidFill>
                  <a:schemeClr val="tx1">
                    <a:tint val="75000"/>
                  </a:schemeClr>
                </a:solidFill>
              </a:defRPr>
            </a:lvl6pPr>
            <a:lvl7pPr marL="2742104" indent="0">
              <a:buNone/>
              <a:defRPr sz="1400">
                <a:solidFill>
                  <a:schemeClr val="tx1">
                    <a:tint val="75000"/>
                  </a:schemeClr>
                </a:solidFill>
              </a:defRPr>
            </a:lvl7pPr>
            <a:lvl8pPr marL="3199120" indent="0">
              <a:buNone/>
              <a:defRPr sz="1400">
                <a:solidFill>
                  <a:schemeClr val="tx1">
                    <a:tint val="75000"/>
                  </a:schemeClr>
                </a:solidFill>
              </a:defRPr>
            </a:lvl8pPr>
            <a:lvl9pPr marL="3656137"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017" indent="0">
              <a:buNone/>
              <a:defRPr sz="2000" b="1"/>
            </a:lvl2pPr>
            <a:lvl3pPr marL="914035" indent="0">
              <a:buNone/>
              <a:defRPr sz="1800" b="1"/>
            </a:lvl3pPr>
            <a:lvl4pPr marL="1371052" indent="0">
              <a:buNone/>
              <a:defRPr sz="1600" b="1"/>
            </a:lvl4pPr>
            <a:lvl5pPr marL="1828068" indent="0">
              <a:buNone/>
              <a:defRPr sz="1600" b="1"/>
            </a:lvl5pPr>
            <a:lvl6pPr marL="2285085" indent="0">
              <a:buNone/>
              <a:defRPr sz="1600" b="1"/>
            </a:lvl6pPr>
            <a:lvl7pPr marL="2742104" indent="0">
              <a:buNone/>
              <a:defRPr sz="1600" b="1"/>
            </a:lvl7pPr>
            <a:lvl8pPr marL="3199120" indent="0">
              <a:buNone/>
              <a:defRPr sz="1600" b="1"/>
            </a:lvl8pPr>
            <a:lvl9pPr marL="3656137"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30" y="1535113"/>
            <a:ext cx="4041775" cy="639762"/>
          </a:xfrm>
        </p:spPr>
        <p:txBody>
          <a:bodyPr anchor="b"/>
          <a:lstStyle>
            <a:lvl1pPr marL="0" indent="0">
              <a:buNone/>
              <a:defRPr sz="2400" b="1"/>
            </a:lvl1pPr>
            <a:lvl2pPr marL="457017" indent="0">
              <a:buNone/>
              <a:defRPr sz="2000" b="1"/>
            </a:lvl2pPr>
            <a:lvl3pPr marL="914035" indent="0">
              <a:buNone/>
              <a:defRPr sz="1800" b="1"/>
            </a:lvl3pPr>
            <a:lvl4pPr marL="1371052" indent="0">
              <a:buNone/>
              <a:defRPr sz="1600" b="1"/>
            </a:lvl4pPr>
            <a:lvl5pPr marL="1828068" indent="0">
              <a:buNone/>
              <a:defRPr sz="1600" b="1"/>
            </a:lvl5pPr>
            <a:lvl6pPr marL="2285085" indent="0">
              <a:buNone/>
              <a:defRPr sz="1600" b="1"/>
            </a:lvl6pPr>
            <a:lvl7pPr marL="2742104" indent="0">
              <a:buNone/>
              <a:defRPr sz="1600" b="1"/>
            </a:lvl7pPr>
            <a:lvl8pPr marL="3199120" indent="0">
              <a:buNone/>
              <a:defRPr sz="1600" b="1"/>
            </a:lvl8pPr>
            <a:lvl9pPr marL="3656137" indent="0">
              <a:buNone/>
              <a:defRPr sz="1600" b="1"/>
            </a:lvl9pPr>
          </a:lstStyle>
          <a:p>
            <a:pPr lvl="0"/>
            <a:r>
              <a:rPr lang="hu-HU"/>
              <a:t>Mintaszöveg szerkesztése</a:t>
            </a:r>
          </a:p>
        </p:txBody>
      </p:sp>
      <p:sp>
        <p:nvSpPr>
          <p:cNvPr id="6" name="Tartalom helye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8" name="Élőláb helye 7"/>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4" name="Élőláb helye 3"/>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3" name="Élőláb helye 2"/>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0817C81-19C8-447D-8ACC-AAB3BC706A8C}" type="datetimeFigureOut">
              <a:rPr lang="hu-HU" smtClean="0"/>
              <a:pPr/>
              <a:t>2023. 09. 30.</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C768F339-BB0B-4BA2-9606-0FA2C9E31185}" type="slidenum">
              <a:rPr lang="hu-HU" smtClean="0"/>
              <a:pPr/>
              <a:t>‹#›</a:t>
            </a:fld>
            <a:endParaRPr lang="hu-H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8"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8" y="1435103"/>
            <a:ext cx="3008313" cy="4691063"/>
          </a:xfrm>
        </p:spPr>
        <p:txBody>
          <a:bodyPr/>
          <a:lstStyle>
            <a:lvl1pPr marL="0" indent="0">
              <a:buNone/>
              <a:defRPr sz="1400"/>
            </a:lvl1pPr>
            <a:lvl2pPr marL="457017" indent="0">
              <a:buNone/>
              <a:defRPr sz="1200"/>
            </a:lvl2pPr>
            <a:lvl3pPr marL="914035" indent="0">
              <a:buNone/>
              <a:defRPr sz="1000"/>
            </a:lvl3pPr>
            <a:lvl4pPr marL="1371052" indent="0">
              <a:buNone/>
              <a:defRPr sz="900"/>
            </a:lvl4pPr>
            <a:lvl5pPr marL="1828068" indent="0">
              <a:buNone/>
              <a:defRPr sz="900"/>
            </a:lvl5pPr>
            <a:lvl6pPr marL="2285085" indent="0">
              <a:buNone/>
              <a:defRPr sz="900"/>
            </a:lvl6pPr>
            <a:lvl7pPr marL="2742104" indent="0">
              <a:buNone/>
              <a:defRPr sz="900"/>
            </a:lvl7pPr>
            <a:lvl8pPr marL="3199120" indent="0">
              <a:buNone/>
              <a:defRPr sz="900"/>
            </a:lvl8pPr>
            <a:lvl9pPr marL="3656137"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91"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91" y="612775"/>
            <a:ext cx="5486400" cy="4114800"/>
          </a:xfrm>
        </p:spPr>
        <p:txBody>
          <a:bodyPr/>
          <a:lstStyle>
            <a:lvl1pPr marL="0" indent="0">
              <a:buNone/>
              <a:defRPr sz="3200"/>
            </a:lvl1pPr>
            <a:lvl2pPr marL="457017" indent="0">
              <a:buNone/>
              <a:defRPr sz="2800"/>
            </a:lvl2pPr>
            <a:lvl3pPr marL="914035" indent="0">
              <a:buNone/>
              <a:defRPr sz="2400"/>
            </a:lvl3pPr>
            <a:lvl4pPr marL="1371052" indent="0">
              <a:buNone/>
              <a:defRPr sz="2000"/>
            </a:lvl4pPr>
            <a:lvl5pPr marL="1828068" indent="0">
              <a:buNone/>
              <a:defRPr sz="2000"/>
            </a:lvl5pPr>
            <a:lvl6pPr marL="2285085" indent="0">
              <a:buNone/>
              <a:defRPr sz="2000"/>
            </a:lvl6pPr>
            <a:lvl7pPr marL="2742104" indent="0">
              <a:buNone/>
              <a:defRPr sz="2000"/>
            </a:lvl7pPr>
            <a:lvl8pPr marL="3199120" indent="0">
              <a:buNone/>
              <a:defRPr sz="2000"/>
            </a:lvl8pPr>
            <a:lvl9pPr marL="3656137" indent="0">
              <a:buNone/>
              <a:defRPr sz="2000"/>
            </a:lvl9pPr>
          </a:lstStyle>
          <a:p>
            <a:endParaRPr lang="hu-HU"/>
          </a:p>
        </p:txBody>
      </p:sp>
      <p:sp>
        <p:nvSpPr>
          <p:cNvPr id="4" name="Szöveg helye 3"/>
          <p:cNvSpPr>
            <a:spLocks noGrp="1"/>
          </p:cNvSpPr>
          <p:nvPr>
            <p:ph type="body" sz="half" idx="2"/>
          </p:nvPr>
        </p:nvSpPr>
        <p:spPr>
          <a:xfrm>
            <a:off x="1792291" y="5367338"/>
            <a:ext cx="5486400" cy="804862"/>
          </a:xfrm>
        </p:spPr>
        <p:txBody>
          <a:bodyPr/>
          <a:lstStyle>
            <a:lvl1pPr marL="0" indent="0">
              <a:buNone/>
              <a:defRPr sz="1400"/>
            </a:lvl1pPr>
            <a:lvl2pPr marL="457017" indent="0">
              <a:buNone/>
              <a:defRPr sz="1200"/>
            </a:lvl2pPr>
            <a:lvl3pPr marL="914035" indent="0">
              <a:buNone/>
              <a:defRPr sz="1000"/>
            </a:lvl3pPr>
            <a:lvl4pPr marL="1371052" indent="0">
              <a:buNone/>
              <a:defRPr sz="900"/>
            </a:lvl4pPr>
            <a:lvl5pPr marL="1828068" indent="0">
              <a:buNone/>
              <a:defRPr sz="900"/>
            </a:lvl5pPr>
            <a:lvl6pPr marL="2285085" indent="0">
              <a:buNone/>
              <a:defRPr sz="900"/>
            </a:lvl6pPr>
            <a:lvl7pPr marL="2742104" indent="0">
              <a:buNone/>
              <a:defRPr sz="900"/>
            </a:lvl7pPr>
            <a:lvl8pPr marL="3199120" indent="0">
              <a:buNone/>
              <a:defRPr sz="900"/>
            </a:lvl8pPr>
            <a:lvl9pPr marL="3656137"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52"/>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52"/>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4" y="274652"/>
            <a:ext cx="8229600" cy="585152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Dátum helye 2"/>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4" name="Élőláb helye 3"/>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Dia számának helye 4"/>
          <p:cNvSpPr>
            <a:spLocks noGrp="1"/>
          </p:cNvSpPr>
          <p:nvPr>
            <p:ph type="sldNum" sz="quarter" idx="12"/>
          </p:nvPr>
        </p:nvSpPr>
        <p:spPr/>
        <p:txBody>
          <a:bodyPr/>
          <a:lstStyle>
            <a:lvl1pPr>
              <a:defRPr/>
            </a:lvl1pPr>
          </a:lstStyle>
          <a:p>
            <a:pPr>
              <a:defRPr/>
            </a:pPr>
            <a:fld id="{FB756E01-89EE-49AE-A74A-6F69CE3DA8D0}" type="slidenum">
              <a:rPr lang="de-DE">
                <a:solidFill>
                  <a:prstClr val="black">
                    <a:tint val="75000"/>
                  </a:prstClr>
                </a:solidFill>
              </a:rPr>
              <a:pPr>
                <a:defRPr/>
              </a:pPr>
              <a:t>‹#›</a:t>
            </a:fld>
            <a:endParaRPr lang="de-DE">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9"/>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4"/>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8" name="Élőláb helye 7"/>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8"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3"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pPr/>
              <a:t>2023. 09. 30.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768F339-BB0B-4BA2-9606-0FA2C9E31185}" type="slidenum">
              <a:rPr lang="hu-HU" smtClean="0"/>
              <a:pPr/>
              <a:t>‹#›</a:t>
            </a:fld>
            <a:endParaRPr lang="hu-H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4" name="Élőláb helye 3"/>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3" name="Élőláb helye 2"/>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2"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42"/>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42"/>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0" y="274642"/>
            <a:ext cx="8229600" cy="585152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Dátum helye 2"/>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4" name="Élőláb helye 3"/>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Dia számának helye 4"/>
          <p:cNvSpPr>
            <a:spLocks noGrp="1"/>
          </p:cNvSpPr>
          <p:nvPr>
            <p:ph type="sldNum" sz="quarter" idx="12"/>
          </p:nvPr>
        </p:nvSpPr>
        <p:spPr/>
        <p:txBody>
          <a:bodyPr/>
          <a:lstStyle>
            <a:lvl1pPr>
              <a:defRPr/>
            </a:lvl1pPr>
          </a:lstStyle>
          <a:p>
            <a:pPr>
              <a:defRPr/>
            </a:pPr>
            <a:fld id="{FB756E01-89EE-49AE-A74A-6F69CE3DA8D0}" type="slidenum">
              <a:rPr lang="de-DE">
                <a:solidFill>
                  <a:prstClr val="black">
                    <a:tint val="75000"/>
                  </a:prstClr>
                </a:solidFill>
              </a:rPr>
              <a:pPr>
                <a:defRPr/>
              </a:pPr>
              <a:t>‹#›</a:t>
            </a:fld>
            <a:endParaRPr lang="de-DE">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A4DEFC28-52F1-4E4A-93E6-EA4D715382F1}"/>
              </a:ext>
            </a:extLst>
          </p:cNvPr>
          <p:cNvSpPr>
            <a:spLocks noGrp="1"/>
          </p:cNvSpPr>
          <p:nvPr>
            <p:ph type="pic" sz="quarter" idx="16" hasCustomPrompt="1"/>
          </p:nvPr>
        </p:nvSpPr>
        <p:spPr>
          <a:xfrm>
            <a:off x="0" y="0"/>
            <a:ext cx="9144000" cy="6858000"/>
          </a:xfrm>
          <a:solidFill>
            <a:schemeClr val="bg1">
              <a:lumMod val="95000"/>
            </a:schemeClr>
          </a:solidFill>
        </p:spPr>
        <p:txBody>
          <a:bodyPr rIns="1296000" anchor="ctr" anchorCtr="0"/>
          <a:lstStyle>
            <a:lvl1pPr algn="r">
              <a:defRPr/>
            </a:lvl1pPr>
          </a:lstStyle>
          <a:p>
            <a:r>
              <a:rPr lang="en-US" dirty="0"/>
              <a:t>Click icon to insert image</a:t>
            </a:r>
            <a:endParaRPr lang="en-AU" dirty="0"/>
          </a:p>
        </p:txBody>
      </p:sp>
      <p:sp>
        <p:nvSpPr>
          <p:cNvPr id="29" name="Text Placeholder 28">
            <a:extLst>
              <a:ext uri="{FF2B5EF4-FFF2-40B4-BE49-F238E27FC236}">
                <a16:creationId xmlns:a16="http://schemas.microsoft.com/office/drawing/2014/main" id="{5CCA84FD-FD48-4DED-B8A0-3BCE4680C7DB}"/>
              </a:ext>
            </a:extLst>
          </p:cNvPr>
          <p:cNvSpPr>
            <a:spLocks noGrp="1"/>
          </p:cNvSpPr>
          <p:nvPr>
            <p:ph type="body" sz="quarter" idx="15"/>
          </p:nvPr>
        </p:nvSpPr>
        <p:spPr>
          <a:xfrm>
            <a:off x="0" y="5720128"/>
            <a:ext cx="9144000" cy="1137872"/>
          </a:xfrm>
          <a:custGeom>
            <a:avLst/>
            <a:gdLst>
              <a:gd name="connsiteX0" fmla="*/ 12192000 w 12192000"/>
              <a:gd name="connsiteY0" fmla="*/ 0 h 1137872"/>
              <a:gd name="connsiteX1" fmla="*/ 12192000 w 12192000"/>
              <a:gd name="connsiteY1" fmla="*/ 629869 h 1137872"/>
              <a:gd name="connsiteX2" fmla="*/ 12192000 w 12192000"/>
              <a:gd name="connsiteY2" fmla="*/ 639207 h 1137872"/>
              <a:gd name="connsiteX3" fmla="*/ 12192000 w 12192000"/>
              <a:gd name="connsiteY3" fmla="*/ 1137872 h 1137872"/>
              <a:gd name="connsiteX4" fmla="*/ 0 w 12192000"/>
              <a:gd name="connsiteY4" fmla="*/ 1137872 h 1137872"/>
              <a:gd name="connsiteX5" fmla="*/ 0 w 12192000"/>
              <a:gd name="connsiteY5" fmla="*/ 639207 h 1137872"/>
              <a:gd name="connsiteX6" fmla="*/ 0 w 12192000"/>
              <a:gd name="connsiteY6" fmla="*/ 629869 h 1137872"/>
              <a:gd name="connsiteX7" fmla="*/ 178110 w 12192000"/>
              <a:gd name="connsiteY7" fmla="*/ 629869 h 113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37872">
                <a:moveTo>
                  <a:pt x="12192000" y="0"/>
                </a:moveTo>
                <a:lnTo>
                  <a:pt x="12192000" y="629869"/>
                </a:lnTo>
                <a:lnTo>
                  <a:pt x="12192000" y="639207"/>
                </a:lnTo>
                <a:lnTo>
                  <a:pt x="12192000" y="1137872"/>
                </a:lnTo>
                <a:lnTo>
                  <a:pt x="0" y="1137872"/>
                </a:lnTo>
                <a:lnTo>
                  <a:pt x="0" y="639207"/>
                </a:lnTo>
                <a:lnTo>
                  <a:pt x="0" y="629869"/>
                </a:lnTo>
                <a:lnTo>
                  <a:pt x="178110" y="629869"/>
                </a:lnTo>
                <a:close/>
              </a:path>
            </a:pathLst>
          </a:custGeom>
          <a:solidFill>
            <a:schemeClr val="bg1"/>
          </a:solidFill>
        </p:spPr>
        <p:txBody>
          <a:bodyPr wrap="square">
            <a:noAutofit/>
          </a:bodyPr>
          <a:lstStyle>
            <a:lvl1pPr>
              <a:defRPr>
                <a:noFill/>
              </a:defRPr>
            </a:lvl1pPr>
          </a:lstStyle>
          <a:p>
            <a:pPr lvl="0"/>
            <a:r>
              <a:rPr lang="en-US"/>
              <a:t>Click to edit Master text styles</a:t>
            </a:r>
          </a:p>
        </p:txBody>
      </p:sp>
      <p:sp>
        <p:nvSpPr>
          <p:cNvPr id="14" name="csl-logo">
            <a:extLst>
              <a:ext uri="{FF2B5EF4-FFF2-40B4-BE49-F238E27FC236}">
                <a16:creationId xmlns:a16="http://schemas.microsoft.com/office/drawing/2014/main" id="{0B5AEE77-AB48-474A-9A14-62929873DC38}"/>
              </a:ext>
            </a:extLst>
          </p:cNvPr>
          <p:cNvSpPr>
            <a:spLocks noGrp="1"/>
          </p:cNvSpPr>
          <p:nvPr>
            <p:ph type="body" sz="quarter" idx="11"/>
          </p:nvPr>
        </p:nvSpPr>
        <p:spPr>
          <a:xfrm>
            <a:off x="546498" y="1"/>
            <a:ext cx="953690" cy="1130300"/>
          </a:xfrm>
          <a:blipFill>
            <a:blip r:embed="rId2"/>
            <a:srcRect/>
            <a:stretch>
              <a:fillRect t="241" b="241"/>
            </a:stretch>
          </a:blipFill>
        </p:spPr>
        <p:txBody>
          <a:bodyPr/>
          <a:lstStyle>
            <a:lvl1pPr>
              <a:defRPr sz="450">
                <a:no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B000A0B4-DB63-420A-87EC-EF911515D087}"/>
              </a:ext>
            </a:extLst>
          </p:cNvPr>
          <p:cNvSpPr>
            <a:spLocks noGrp="1"/>
          </p:cNvSpPr>
          <p:nvPr>
            <p:ph type="body" sz="quarter" idx="12" hasCustomPrompt="1"/>
          </p:nvPr>
        </p:nvSpPr>
        <p:spPr>
          <a:xfrm>
            <a:off x="548879" y="1920240"/>
            <a:ext cx="3617357" cy="3794760"/>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lnTo>
                  <a:pt x="4815522" y="3558540"/>
                </a:lnTo>
                <a:lnTo>
                  <a:pt x="0" y="3794760"/>
                </a:lnTo>
                <a:lnTo>
                  <a:pt x="0" y="0"/>
                </a:lnTo>
                <a:close/>
              </a:path>
            </a:pathLst>
          </a:custGeom>
          <a:solidFill>
            <a:schemeClr val="accent4">
              <a:alpha val="80000"/>
            </a:schemeClr>
          </a:solidFill>
        </p:spPr>
        <p:txBody>
          <a:bodyPr lIns="360000" tIns="0" rIns="360000" anchor="ctr" anchorCtr="0"/>
          <a:lstStyle>
            <a:lvl1pPr>
              <a:lnSpc>
                <a:spcPct val="90000"/>
              </a:lnSpc>
              <a:spcAft>
                <a:spcPts val="0"/>
              </a:spcAft>
              <a:defRPr sz="2100">
                <a:solidFill>
                  <a:schemeClr val="tx1"/>
                </a:solidFill>
                <a:latin typeface="+mj-lt"/>
              </a:defRPr>
            </a:lvl1pPr>
            <a:lvl2pPr>
              <a:lnSpc>
                <a:spcPct val="90000"/>
              </a:lnSpc>
              <a:spcBef>
                <a:spcPts val="450"/>
              </a:spcBef>
              <a:spcAft>
                <a:spcPts val="0"/>
              </a:spcAft>
              <a:defRPr sz="1500"/>
            </a:lvl2pPr>
            <a:lvl3pPr>
              <a:spcBef>
                <a:spcPts val="1350"/>
              </a:spcBef>
              <a:defRPr sz="675">
                <a:solidFill>
                  <a:schemeClr val="accent1"/>
                </a:solidFill>
                <a:latin typeface="+mj-lt"/>
              </a:defRPr>
            </a:lvl3pPr>
          </a:lstStyle>
          <a:p>
            <a:pPr lvl="0"/>
            <a:r>
              <a:rPr lang="en-US" dirty="0"/>
              <a:t>Presentation title goes here</a:t>
            </a:r>
          </a:p>
          <a:p>
            <a:pPr lvl="1"/>
            <a:r>
              <a:rPr lang="en-US" dirty="0"/>
              <a:t>Presentation subtitle</a:t>
            </a:r>
          </a:p>
          <a:p>
            <a:pPr lvl="2"/>
            <a:r>
              <a:rPr lang="en-US" dirty="0"/>
              <a:t>Date goes here</a:t>
            </a:r>
          </a:p>
        </p:txBody>
      </p:sp>
      <p:sp>
        <p:nvSpPr>
          <p:cNvPr id="18" name="Text Placeholder 17">
            <a:extLst>
              <a:ext uri="{FF2B5EF4-FFF2-40B4-BE49-F238E27FC236}">
                <a16:creationId xmlns:a16="http://schemas.microsoft.com/office/drawing/2014/main" id="{E63B33C7-C4D0-4708-A77F-E533AC2321F9}"/>
              </a:ext>
            </a:extLst>
          </p:cNvPr>
          <p:cNvSpPr>
            <a:spLocks noGrp="1"/>
          </p:cNvSpPr>
          <p:nvPr>
            <p:ph type="body" sz="quarter" idx="13" hasCustomPrompt="1"/>
          </p:nvPr>
        </p:nvSpPr>
        <p:spPr>
          <a:xfrm>
            <a:off x="7488428" y="6180721"/>
            <a:ext cx="1107000" cy="253916"/>
          </a:xfrm>
        </p:spPr>
        <p:txBody>
          <a:bodyPr wrap="square">
            <a:spAutoFit/>
          </a:bodyPr>
          <a:lstStyle>
            <a:lvl1pPr algn="r">
              <a:lnSpc>
                <a:spcPct val="100000"/>
              </a:lnSpc>
              <a:spcAft>
                <a:spcPts val="0"/>
              </a:spcAft>
              <a:defRPr sz="900"/>
            </a:lvl1pPr>
            <a:lvl2pPr algn="r">
              <a:lnSpc>
                <a:spcPct val="100000"/>
              </a:lnSpc>
              <a:spcBef>
                <a:spcPts val="0"/>
              </a:spcBef>
              <a:spcAft>
                <a:spcPts val="0"/>
              </a:spcAft>
              <a:defRPr sz="750">
                <a:latin typeface="+mj-lt"/>
              </a:defRPr>
            </a:lvl2pPr>
            <a:lvl3pPr algn="r">
              <a:defRPr/>
            </a:lvl3pPr>
            <a:lvl4pPr algn="r">
              <a:defRPr/>
            </a:lvl4pPr>
            <a:lvl5pPr algn="r">
              <a:defRPr/>
            </a:lvl5pPr>
          </a:lstStyle>
          <a:p>
            <a:pPr lvl="0"/>
            <a:r>
              <a:rPr lang="en-US" dirty="0"/>
              <a:t>Presenter’s name 1</a:t>
            </a:r>
          </a:p>
          <a:p>
            <a:pPr lvl="1"/>
            <a:r>
              <a:rPr lang="en-US" dirty="0"/>
              <a:t>Presenter’s title</a:t>
            </a:r>
          </a:p>
        </p:txBody>
      </p:sp>
      <p:sp>
        <p:nvSpPr>
          <p:cNvPr id="19" name="Text Placeholder 17">
            <a:extLst>
              <a:ext uri="{FF2B5EF4-FFF2-40B4-BE49-F238E27FC236}">
                <a16:creationId xmlns:a16="http://schemas.microsoft.com/office/drawing/2014/main" id="{9326115F-6B46-4098-AF7F-2773B2D6B5C3}"/>
              </a:ext>
            </a:extLst>
          </p:cNvPr>
          <p:cNvSpPr>
            <a:spLocks noGrp="1"/>
          </p:cNvSpPr>
          <p:nvPr>
            <p:ph type="body" sz="quarter" idx="14" hasCustomPrompt="1"/>
          </p:nvPr>
        </p:nvSpPr>
        <p:spPr>
          <a:xfrm>
            <a:off x="6293644" y="6180721"/>
            <a:ext cx="1107000" cy="253916"/>
          </a:xfrm>
        </p:spPr>
        <p:txBody>
          <a:bodyPr wrap="square">
            <a:spAutoFit/>
          </a:bodyPr>
          <a:lstStyle>
            <a:lvl1pPr algn="r">
              <a:lnSpc>
                <a:spcPct val="100000"/>
              </a:lnSpc>
              <a:spcAft>
                <a:spcPts val="0"/>
              </a:spcAft>
              <a:defRPr sz="900"/>
            </a:lvl1pPr>
            <a:lvl2pPr algn="r">
              <a:lnSpc>
                <a:spcPct val="100000"/>
              </a:lnSpc>
              <a:spcBef>
                <a:spcPts val="0"/>
              </a:spcBef>
              <a:spcAft>
                <a:spcPts val="0"/>
              </a:spcAft>
              <a:defRPr sz="750">
                <a:latin typeface="+mj-lt"/>
              </a:defRPr>
            </a:lvl2pPr>
            <a:lvl3pPr algn="r">
              <a:defRPr/>
            </a:lvl3pPr>
            <a:lvl4pPr algn="r">
              <a:defRPr/>
            </a:lvl4pPr>
            <a:lvl5pPr algn="r">
              <a:defRPr/>
            </a:lvl5pPr>
          </a:lstStyle>
          <a:p>
            <a:pPr lvl="0"/>
            <a:r>
              <a:rPr lang="en-US" dirty="0"/>
              <a:t>Presenter’s name 2</a:t>
            </a:r>
          </a:p>
          <a:p>
            <a:pPr lvl="1"/>
            <a:r>
              <a:rPr lang="en-US" dirty="0"/>
              <a:t>Presenter’s title</a:t>
            </a:r>
          </a:p>
        </p:txBody>
      </p:sp>
      <p:pic>
        <p:nvPicPr>
          <p:cNvPr id="8" name="Picture 7">
            <a:extLst>
              <a:ext uri="{FF2B5EF4-FFF2-40B4-BE49-F238E27FC236}">
                <a16:creationId xmlns:a16="http://schemas.microsoft.com/office/drawing/2014/main" id="{37653A7D-6BD4-4510-B37C-C990DD8E1D1D}"/>
              </a:ext>
            </a:extLst>
          </p:cNvPr>
          <p:cNvPicPr>
            <a:picLocks noChangeAspect="1"/>
          </p:cNvPicPr>
          <p:nvPr userDrawn="1"/>
        </p:nvPicPr>
        <p:blipFill>
          <a:blip r:embed="rId3"/>
          <a:stretch>
            <a:fillRect/>
          </a:stretch>
        </p:blipFill>
        <p:spPr>
          <a:xfrm>
            <a:off x="1500188" y="-1"/>
            <a:ext cx="1121569" cy="1072877"/>
          </a:xfrm>
          <a:prstGeom prst="rect">
            <a:avLst/>
          </a:prstGeom>
        </p:spPr>
      </p:pic>
    </p:spTree>
    <p:extLst>
      <p:ext uri="{BB962C8B-B14F-4D97-AF65-F5344CB8AC3E}">
        <p14:creationId xmlns:p14="http://schemas.microsoft.com/office/powerpoint/2010/main" val="51208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A4DEFC28-52F1-4E4A-93E6-EA4D715382F1}"/>
              </a:ext>
            </a:extLst>
          </p:cNvPr>
          <p:cNvSpPr>
            <a:spLocks noGrp="1"/>
          </p:cNvSpPr>
          <p:nvPr>
            <p:ph type="pic" sz="quarter" idx="16" hasCustomPrompt="1"/>
          </p:nvPr>
        </p:nvSpPr>
        <p:spPr>
          <a:xfrm>
            <a:off x="0" y="0"/>
            <a:ext cx="9144000" cy="6858000"/>
          </a:xfrm>
          <a:solidFill>
            <a:schemeClr val="bg1">
              <a:lumMod val="95000"/>
            </a:schemeClr>
          </a:solidFill>
        </p:spPr>
        <p:txBody>
          <a:bodyPr rIns="1296000" anchor="ctr" anchorCtr="0"/>
          <a:lstStyle>
            <a:lvl1pPr algn="r">
              <a:defRPr/>
            </a:lvl1pPr>
          </a:lstStyle>
          <a:p>
            <a:r>
              <a:rPr lang="en-US" dirty="0"/>
              <a:t>Click icon to insert image</a:t>
            </a:r>
            <a:endParaRPr lang="en-AU" dirty="0"/>
          </a:p>
        </p:txBody>
      </p:sp>
      <p:sp>
        <p:nvSpPr>
          <p:cNvPr id="29" name="Text Placeholder 28">
            <a:extLst>
              <a:ext uri="{FF2B5EF4-FFF2-40B4-BE49-F238E27FC236}">
                <a16:creationId xmlns:a16="http://schemas.microsoft.com/office/drawing/2014/main" id="{5CCA84FD-FD48-4DED-B8A0-3BCE4680C7DB}"/>
              </a:ext>
            </a:extLst>
          </p:cNvPr>
          <p:cNvSpPr>
            <a:spLocks noGrp="1"/>
          </p:cNvSpPr>
          <p:nvPr>
            <p:ph type="body" sz="quarter" idx="15"/>
          </p:nvPr>
        </p:nvSpPr>
        <p:spPr>
          <a:xfrm>
            <a:off x="0" y="5720128"/>
            <a:ext cx="9144000" cy="1137872"/>
          </a:xfrm>
          <a:custGeom>
            <a:avLst/>
            <a:gdLst>
              <a:gd name="connsiteX0" fmla="*/ 12192000 w 12192000"/>
              <a:gd name="connsiteY0" fmla="*/ 0 h 1137872"/>
              <a:gd name="connsiteX1" fmla="*/ 12192000 w 12192000"/>
              <a:gd name="connsiteY1" fmla="*/ 629869 h 1137872"/>
              <a:gd name="connsiteX2" fmla="*/ 12192000 w 12192000"/>
              <a:gd name="connsiteY2" fmla="*/ 639207 h 1137872"/>
              <a:gd name="connsiteX3" fmla="*/ 12192000 w 12192000"/>
              <a:gd name="connsiteY3" fmla="*/ 1137872 h 1137872"/>
              <a:gd name="connsiteX4" fmla="*/ 0 w 12192000"/>
              <a:gd name="connsiteY4" fmla="*/ 1137872 h 1137872"/>
              <a:gd name="connsiteX5" fmla="*/ 0 w 12192000"/>
              <a:gd name="connsiteY5" fmla="*/ 639207 h 1137872"/>
              <a:gd name="connsiteX6" fmla="*/ 0 w 12192000"/>
              <a:gd name="connsiteY6" fmla="*/ 629869 h 1137872"/>
              <a:gd name="connsiteX7" fmla="*/ 178110 w 12192000"/>
              <a:gd name="connsiteY7" fmla="*/ 629869 h 113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37872">
                <a:moveTo>
                  <a:pt x="12192000" y="0"/>
                </a:moveTo>
                <a:lnTo>
                  <a:pt x="12192000" y="629869"/>
                </a:lnTo>
                <a:lnTo>
                  <a:pt x="12192000" y="639207"/>
                </a:lnTo>
                <a:lnTo>
                  <a:pt x="12192000" y="1137872"/>
                </a:lnTo>
                <a:lnTo>
                  <a:pt x="0" y="1137872"/>
                </a:lnTo>
                <a:lnTo>
                  <a:pt x="0" y="639207"/>
                </a:lnTo>
                <a:lnTo>
                  <a:pt x="0" y="629869"/>
                </a:lnTo>
                <a:lnTo>
                  <a:pt x="178110" y="629869"/>
                </a:lnTo>
                <a:close/>
              </a:path>
            </a:pathLst>
          </a:custGeom>
          <a:solidFill>
            <a:schemeClr val="bg1"/>
          </a:solidFill>
        </p:spPr>
        <p:txBody>
          <a:bodyPr wrap="square">
            <a:noAutofit/>
          </a:bodyPr>
          <a:lstStyle>
            <a:lvl1pPr>
              <a:defRPr>
                <a:no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B000A0B4-DB63-420A-87EC-EF911515D087}"/>
              </a:ext>
            </a:extLst>
          </p:cNvPr>
          <p:cNvSpPr>
            <a:spLocks noGrp="1"/>
          </p:cNvSpPr>
          <p:nvPr>
            <p:ph type="body" sz="quarter" idx="12" hasCustomPrompt="1"/>
          </p:nvPr>
        </p:nvSpPr>
        <p:spPr>
          <a:xfrm>
            <a:off x="548879" y="1920240"/>
            <a:ext cx="3617357" cy="3794760"/>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lnTo>
                  <a:pt x="4815522" y="3558540"/>
                </a:lnTo>
                <a:lnTo>
                  <a:pt x="0" y="3794760"/>
                </a:lnTo>
                <a:lnTo>
                  <a:pt x="0" y="0"/>
                </a:lnTo>
                <a:close/>
              </a:path>
            </a:pathLst>
          </a:custGeom>
          <a:solidFill>
            <a:schemeClr val="tx1">
              <a:alpha val="80000"/>
            </a:schemeClr>
          </a:solidFill>
        </p:spPr>
        <p:txBody>
          <a:bodyPr lIns="360000" tIns="0" rIns="360000" anchor="ctr" anchorCtr="0"/>
          <a:lstStyle>
            <a:lvl1pPr>
              <a:lnSpc>
                <a:spcPct val="90000"/>
              </a:lnSpc>
              <a:spcAft>
                <a:spcPts val="0"/>
              </a:spcAft>
              <a:defRPr sz="2100">
                <a:solidFill>
                  <a:schemeClr val="bg1"/>
                </a:solidFill>
                <a:latin typeface="+mj-lt"/>
              </a:defRPr>
            </a:lvl1pPr>
            <a:lvl2pPr>
              <a:lnSpc>
                <a:spcPct val="90000"/>
              </a:lnSpc>
              <a:spcBef>
                <a:spcPts val="450"/>
              </a:spcBef>
              <a:spcAft>
                <a:spcPts val="0"/>
              </a:spcAft>
              <a:defRPr sz="1500">
                <a:solidFill>
                  <a:schemeClr val="bg1"/>
                </a:solidFill>
              </a:defRPr>
            </a:lvl2pPr>
            <a:lvl3pPr>
              <a:spcBef>
                <a:spcPts val="1350"/>
              </a:spcBef>
              <a:defRPr sz="675">
                <a:solidFill>
                  <a:schemeClr val="accent1"/>
                </a:solidFill>
                <a:latin typeface="+mj-lt"/>
              </a:defRPr>
            </a:lvl3pPr>
          </a:lstStyle>
          <a:p>
            <a:pPr lvl="0"/>
            <a:r>
              <a:rPr lang="en-US" dirty="0"/>
              <a:t>Presentation title goes here</a:t>
            </a:r>
          </a:p>
          <a:p>
            <a:pPr lvl="1"/>
            <a:r>
              <a:rPr lang="en-US" dirty="0"/>
              <a:t>Presentation subtitle</a:t>
            </a:r>
          </a:p>
          <a:p>
            <a:pPr lvl="2"/>
            <a:r>
              <a:rPr lang="en-US" dirty="0"/>
              <a:t>Date goes here</a:t>
            </a:r>
          </a:p>
        </p:txBody>
      </p:sp>
      <p:sp>
        <p:nvSpPr>
          <p:cNvPr id="18" name="Text Placeholder 17">
            <a:extLst>
              <a:ext uri="{FF2B5EF4-FFF2-40B4-BE49-F238E27FC236}">
                <a16:creationId xmlns:a16="http://schemas.microsoft.com/office/drawing/2014/main" id="{E63B33C7-C4D0-4708-A77F-E533AC2321F9}"/>
              </a:ext>
            </a:extLst>
          </p:cNvPr>
          <p:cNvSpPr>
            <a:spLocks noGrp="1"/>
          </p:cNvSpPr>
          <p:nvPr>
            <p:ph type="body" sz="quarter" idx="13" hasCustomPrompt="1"/>
          </p:nvPr>
        </p:nvSpPr>
        <p:spPr>
          <a:xfrm>
            <a:off x="7488428" y="6180721"/>
            <a:ext cx="1107000" cy="253916"/>
          </a:xfrm>
        </p:spPr>
        <p:txBody>
          <a:bodyPr wrap="square">
            <a:spAutoFit/>
          </a:bodyPr>
          <a:lstStyle>
            <a:lvl1pPr algn="r">
              <a:lnSpc>
                <a:spcPct val="100000"/>
              </a:lnSpc>
              <a:spcAft>
                <a:spcPts val="0"/>
              </a:spcAft>
              <a:defRPr sz="900"/>
            </a:lvl1pPr>
            <a:lvl2pPr algn="r">
              <a:lnSpc>
                <a:spcPct val="100000"/>
              </a:lnSpc>
              <a:spcBef>
                <a:spcPts val="0"/>
              </a:spcBef>
              <a:spcAft>
                <a:spcPts val="0"/>
              </a:spcAft>
              <a:defRPr sz="750">
                <a:latin typeface="+mj-lt"/>
              </a:defRPr>
            </a:lvl2pPr>
            <a:lvl3pPr algn="r">
              <a:defRPr/>
            </a:lvl3pPr>
            <a:lvl4pPr algn="r">
              <a:defRPr/>
            </a:lvl4pPr>
            <a:lvl5pPr algn="r">
              <a:defRPr/>
            </a:lvl5pPr>
          </a:lstStyle>
          <a:p>
            <a:pPr lvl="0"/>
            <a:r>
              <a:rPr lang="en-US" dirty="0"/>
              <a:t>Presenter’s name 1</a:t>
            </a:r>
          </a:p>
          <a:p>
            <a:pPr lvl="1"/>
            <a:r>
              <a:rPr lang="en-US" dirty="0"/>
              <a:t>Presenter’s title</a:t>
            </a:r>
          </a:p>
        </p:txBody>
      </p:sp>
      <p:sp>
        <p:nvSpPr>
          <p:cNvPr id="19" name="Text Placeholder 17">
            <a:extLst>
              <a:ext uri="{FF2B5EF4-FFF2-40B4-BE49-F238E27FC236}">
                <a16:creationId xmlns:a16="http://schemas.microsoft.com/office/drawing/2014/main" id="{9326115F-6B46-4098-AF7F-2773B2D6B5C3}"/>
              </a:ext>
            </a:extLst>
          </p:cNvPr>
          <p:cNvSpPr>
            <a:spLocks noGrp="1"/>
          </p:cNvSpPr>
          <p:nvPr>
            <p:ph type="body" sz="quarter" idx="14" hasCustomPrompt="1"/>
          </p:nvPr>
        </p:nvSpPr>
        <p:spPr>
          <a:xfrm>
            <a:off x="6293644" y="6180721"/>
            <a:ext cx="1107000" cy="253916"/>
          </a:xfrm>
        </p:spPr>
        <p:txBody>
          <a:bodyPr wrap="square">
            <a:spAutoFit/>
          </a:bodyPr>
          <a:lstStyle>
            <a:lvl1pPr algn="r">
              <a:lnSpc>
                <a:spcPct val="100000"/>
              </a:lnSpc>
              <a:spcAft>
                <a:spcPts val="0"/>
              </a:spcAft>
              <a:defRPr sz="900"/>
            </a:lvl1pPr>
            <a:lvl2pPr algn="r">
              <a:lnSpc>
                <a:spcPct val="100000"/>
              </a:lnSpc>
              <a:spcBef>
                <a:spcPts val="0"/>
              </a:spcBef>
              <a:spcAft>
                <a:spcPts val="0"/>
              </a:spcAft>
              <a:defRPr sz="750">
                <a:latin typeface="+mj-lt"/>
              </a:defRPr>
            </a:lvl2pPr>
            <a:lvl3pPr algn="r">
              <a:defRPr/>
            </a:lvl3pPr>
            <a:lvl4pPr algn="r">
              <a:defRPr/>
            </a:lvl4pPr>
            <a:lvl5pPr algn="r">
              <a:defRPr/>
            </a:lvl5pPr>
          </a:lstStyle>
          <a:p>
            <a:pPr lvl="0"/>
            <a:r>
              <a:rPr lang="en-US" dirty="0"/>
              <a:t>Presenter’s name 2</a:t>
            </a:r>
          </a:p>
          <a:p>
            <a:pPr lvl="1"/>
            <a:r>
              <a:rPr lang="en-US" dirty="0"/>
              <a:t>Presenter’s title</a:t>
            </a:r>
          </a:p>
        </p:txBody>
      </p:sp>
      <p:sp>
        <p:nvSpPr>
          <p:cNvPr id="8" name="csl-logo">
            <a:extLst>
              <a:ext uri="{FF2B5EF4-FFF2-40B4-BE49-F238E27FC236}">
                <a16:creationId xmlns:a16="http://schemas.microsoft.com/office/drawing/2014/main" id="{576E99FE-6570-4925-A000-142CCD5B9F70}"/>
              </a:ext>
            </a:extLst>
          </p:cNvPr>
          <p:cNvSpPr>
            <a:spLocks noGrp="1"/>
          </p:cNvSpPr>
          <p:nvPr>
            <p:ph type="body" sz="quarter" idx="11"/>
          </p:nvPr>
        </p:nvSpPr>
        <p:spPr>
          <a:xfrm>
            <a:off x="546498" y="1"/>
            <a:ext cx="953690" cy="1130300"/>
          </a:xfrm>
          <a:blipFill>
            <a:blip r:embed="rId2"/>
            <a:srcRect/>
            <a:stretch>
              <a:fillRect t="241" b="241"/>
            </a:stretch>
          </a:blipFill>
        </p:spPr>
        <p:txBody>
          <a:bodyPr/>
          <a:lstStyle>
            <a:lvl1pPr>
              <a:defRPr sz="450">
                <a:noFill/>
              </a:defRPr>
            </a:lvl1pPr>
          </a:lstStyle>
          <a:p>
            <a:pPr lvl="0"/>
            <a:r>
              <a:rPr lang="en-US"/>
              <a:t>Click to edit Master text styles</a:t>
            </a:r>
          </a:p>
        </p:txBody>
      </p:sp>
      <p:pic>
        <p:nvPicPr>
          <p:cNvPr id="9" name="Picture 8">
            <a:extLst>
              <a:ext uri="{FF2B5EF4-FFF2-40B4-BE49-F238E27FC236}">
                <a16:creationId xmlns:a16="http://schemas.microsoft.com/office/drawing/2014/main" id="{003C9FE0-B32B-4734-B067-F543EB231792}"/>
              </a:ext>
            </a:extLst>
          </p:cNvPr>
          <p:cNvPicPr>
            <a:picLocks noChangeAspect="1"/>
          </p:cNvPicPr>
          <p:nvPr userDrawn="1"/>
        </p:nvPicPr>
        <p:blipFill>
          <a:blip r:embed="rId3"/>
          <a:stretch>
            <a:fillRect/>
          </a:stretch>
        </p:blipFill>
        <p:spPr>
          <a:xfrm>
            <a:off x="1500188" y="1"/>
            <a:ext cx="1121569" cy="1072877"/>
          </a:xfrm>
          <a:prstGeom prst="rect">
            <a:avLst/>
          </a:prstGeom>
        </p:spPr>
      </p:pic>
    </p:spTree>
    <p:extLst>
      <p:ext uri="{BB962C8B-B14F-4D97-AF65-F5344CB8AC3E}">
        <p14:creationId xmlns:p14="http://schemas.microsoft.com/office/powerpoint/2010/main" val="209511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ver (c)">
    <p:bg>
      <p:bgPr>
        <a:solidFill>
          <a:schemeClr val="tx2"/>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A4DEFC28-52F1-4E4A-93E6-EA4D715382F1}"/>
              </a:ext>
            </a:extLst>
          </p:cNvPr>
          <p:cNvSpPr>
            <a:spLocks noGrp="1"/>
          </p:cNvSpPr>
          <p:nvPr>
            <p:ph type="pic" sz="quarter" idx="16" hasCustomPrompt="1"/>
          </p:nvPr>
        </p:nvSpPr>
        <p:spPr>
          <a:xfrm>
            <a:off x="0" y="0"/>
            <a:ext cx="9144000" cy="6858000"/>
          </a:xfrm>
          <a:solidFill>
            <a:schemeClr val="bg1">
              <a:lumMod val="95000"/>
            </a:schemeClr>
          </a:solidFill>
        </p:spPr>
        <p:txBody>
          <a:bodyPr rIns="1296000" anchor="ctr" anchorCtr="0"/>
          <a:lstStyle>
            <a:lvl1pPr algn="r">
              <a:defRPr/>
            </a:lvl1pPr>
          </a:lstStyle>
          <a:p>
            <a:r>
              <a:rPr lang="en-US" dirty="0"/>
              <a:t>Click icon to insert image or delete if not in use</a:t>
            </a:r>
            <a:endParaRPr lang="en-AU" dirty="0"/>
          </a:p>
        </p:txBody>
      </p:sp>
      <p:sp>
        <p:nvSpPr>
          <p:cNvPr id="28" name="Text Placeholder 27">
            <a:extLst>
              <a:ext uri="{FF2B5EF4-FFF2-40B4-BE49-F238E27FC236}">
                <a16:creationId xmlns:a16="http://schemas.microsoft.com/office/drawing/2014/main" id="{FC99DC3E-8212-4548-BBC0-5AFBCF092DA4}"/>
              </a:ext>
            </a:extLst>
          </p:cNvPr>
          <p:cNvSpPr>
            <a:spLocks noGrp="1"/>
          </p:cNvSpPr>
          <p:nvPr>
            <p:ph type="body" sz="quarter" idx="17"/>
          </p:nvPr>
        </p:nvSpPr>
        <p:spPr>
          <a:xfrm>
            <a:off x="1" y="4213534"/>
            <a:ext cx="9144000" cy="2644465"/>
          </a:xfrm>
          <a:custGeom>
            <a:avLst/>
            <a:gdLst>
              <a:gd name="connsiteX0" fmla="*/ 0 w 12212097"/>
              <a:gd name="connsiteY0" fmla="*/ 639208 h 2648824"/>
              <a:gd name="connsiteX1" fmla="*/ 12212097 w 12212097"/>
              <a:gd name="connsiteY1" fmla="*/ 639208 h 2648824"/>
              <a:gd name="connsiteX2" fmla="*/ 12212097 w 12212097"/>
              <a:gd name="connsiteY2" fmla="*/ 2648824 h 2648824"/>
              <a:gd name="connsiteX3" fmla="*/ 0 w 12212097"/>
              <a:gd name="connsiteY3" fmla="*/ 2648824 h 2648824"/>
              <a:gd name="connsiteX4" fmla="*/ 12212097 w 12212097"/>
              <a:gd name="connsiteY4" fmla="*/ 0 h 2648824"/>
              <a:gd name="connsiteX5" fmla="*/ 12212097 w 12212097"/>
              <a:gd name="connsiteY5" fmla="*/ 639207 h 2648824"/>
              <a:gd name="connsiteX6" fmla="*/ 0 w 12212097"/>
              <a:gd name="connsiteY6" fmla="*/ 639207 h 264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097" h="2648824">
                <a:moveTo>
                  <a:pt x="0" y="639208"/>
                </a:moveTo>
                <a:lnTo>
                  <a:pt x="12212097" y="639208"/>
                </a:lnTo>
                <a:lnTo>
                  <a:pt x="12212097" y="2648824"/>
                </a:lnTo>
                <a:lnTo>
                  <a:pt x="0" y="2648824"/>
                </a:lnTo>
                <a:close/>
                <a:moveTo>
                  <a:pt x="12212097" y="0"/>
                </a:moveTo>
                <a:lnTo>
                  <a:pt x="12212097" y="639207"/>
                </a:lnTo>
                <a:lnTo>
                  <a:pt x="0" y="639207"/>
                </a:lnTo>
                <a:close/>
              </a:path>
            </a:pathLst>
          </a:custGeom>
          <a:solidFill>
            <a:schemeClr val="bg1"/>
          </a:solidFill>
          <a:ln w="3175">
            <a:solidFill>
              <a:schemeClr val="bg1"/>
            </a:solidFill>
          </a:ln>
        </p:spPr>
        <p:txBody>
          <a:bodyPr wrap="square">
            <a:noAutofit/>
          </a:bodyPr>
          <a:lstStyle>
            <a:lvl1pPr>
              <a:defRPr sz="450">
                <a:no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E63B33C7-C4D0-4708-A77F-E533AC2321F9}"/>
              </a:ext>
            </a:extLst>
          </p:cNvPr>
          <p:cNvSpPr>
            <a:spLocks noGrp="1"/>
          </p:cNvSpPr>
          <p:nvPr>
            <p:ph type="body" sz="quarter" idx="13" hasCustomPrompt="1"/>
          </p:nvPr>
        </p:nvSpPr>
        <p:spPr>
          <a:xfrm>
            <a:off x="7439026" y="5947325"/>
            <a:ext cx="1156403" cy="571951"/>
          </a:xfrm>
        </p:spPr>
        <p:txBody>
          <a:bodyPr wrap="square" anchor="b" anchorCtr="0">
            <a:spAutoFit/>
          </a:bodyPr>
          <a:lstStyle>
            <a:lvl1pPr algn="r">
              <a:lnSpc>
                <a:spcPct val="100000"/>
              </a:lnSpc>
              <a:spcBef>
                <a:spcPts val="450"/>
              </a:spcBef>
              <a:spcAft>
                <a:spcPts val="0"/>
              </a:spcAft>
              <a:defRPr sz="900"/>
            </a:lvl1pPr>
            <a:lvl2pPr algn="r">
              <a:lnSpc>
                <a:spcPct val="100000"/>
              </a:lnSpc>
              <a:spcBef>
                <a:spcPts val="0"/>
              </a:spcBef>
              <a:spcAft>
                <a:spcPts val="0"/>
              </a:spcAft>
              <a:defRPr sz="750">
                <a:latin typeface="+mj-lt"/>
              </a:defRPr>
            </a:lvl2pPr>
            <a:lvl3pPr algn="r">
              <a:defRPr/>
            </a:lvl3pPr>
            <a:lvl4pPr algn="r">
              <a:defRPr/>
            </a:lvl4pPr>
            <a:lvl5pPr algn="r">
              <a:defRPr/>
            </a:lvl5pPr>
          </a:lstStyle>
          <a:p>
            <a:pPr lvl="0"/>
            <a:r>
              <a:rPr lang="en-US" dirty="0"/>
              <a:t>Presenter’s name 1</a:t>
            </a:r>
          </a:p>
          <a:p>
            <a:pPr lvl="1"/>
            <a:r>
              <a:rPr lang="en-US" dirty="0"/>
              <a:t>Presenter’s title</a:t>
            </a:r>
          </a:p>
          <a:p>
            <a:pPr lvl="0"/>
            <a:r>
              <a:rPr lang="en-US" dirty="0"/>
              <a:t>Presenter’s name 2</a:t>
            </a:r>
          </a:p>
          <a:p>
            <a:pPr lvl="1"/>
            <a:r>
              <a:rPr lang="en-US" dirty="0"/>
              <a:t>Presenter’s title</a:t>
            </a:r>
          </a:p>
        </p:txBody>
      </p:sp>
      <p:sp>
        <p:nvSpPr>
          <p:cNvPr id="6" name="Text Placeholder 5">
            <a:extLst>
              <a:ext uri="{FF2B5EF4-FFF2-40B4-BE49-F238E27FC236}">
                <a16:creationId xmlns:a16="http://schemas.microsoft.com/office/drawing/2014/main" id="{F3B1FDE0-0DC2-4657-9237-6B9C47EA8CAF}"/>
              </a:ext>
            </a:extLst>
          </p:cNvPr>
          <p:cNvSpPr>
            <a:spLocks noGrp="1"/>
          </p:cNvSpPr>
          <p:nvPr>
            <p:ph type="body" sz="quarter" idx="18" hasCustomPrompt="1"/>
          </p:nvPr>
        </p:nvSpPr>
        <p:spPr>
          <a:xfrm>
            <a:off x="548878" y="5180962"/>
            <a:ext cx="6566297" cy="1295400"/>
          </a:xfrm>
        </p:spPr>
        <p:txBody>
          <a:bodyPr anchor="b"/>
          <a:lstStyle>
            <a:lvl1pPr>
              <a:lnSpc>
                <a:spcPct val="90000"/>
              </a:lnSpc>
              <a:spcAft>
                <a:spcPts val="0"/>
              </a:spcAft>
              <a:defRPr sz="1800">
                <a:solidFill>
                  <a:schemeClr val="tx1"/>
                </a:solidFill>
                <a:latin typeface="+mj-lt"/>
              </a:defRPr>
            </a:lvl1pPr>
            <a:lvl2pPr>
              <a:lnSpc>
                <a:spcPct val="90000"/>
              </a:lnSpc>
              <a:spcBef>
                <a:spcPts val="450"/>
              </a:spcBef>
              <a:spcAft>
                <a:spcPts val="0"/>
              </a:spcAft>
              <a:defRPr/>
            </a:lvl2pPr>
            <a:lvl3pPr>
              <a:spcBef>
                <a:spcPts val="1350"/>
              </a:spcBef>
              <a:defRPr sz="750">
                <a:solidFill>
                  <a:schemeClr val="accent1"/>
                </a:solidFill>
                <a:latin typeface="+mj-lt"/>
              </a:defRPr>
            </a:lvl3pPr>
          </a:lstStyle>
          <a:p>
            <a:pPr lvl="0"/>
            <a:r>
              <a:rPr lang="en-US" dirty="0"/>
              <a:t>Presentation title</a:t>
            </a:r>
          </a:p>
          <a:p>
            <a:pPr lvl="1"/>
            <a:r>
              <a:rPr lang="en-US" dirty="0"/>
              <a:t>Second level</a:t>
            </a:r>
          </a:p>
          <a:p>
            <a:pPr lvl="2"/>
            <a:r>
              <a:rPr lang="en-US" dirty="0"/>
              <a:t>Third level</a:t>
            </a:r>
          </a:p>
        </p:txBody>
      </p:sp>
      <p:sp>
        <p:nvSpPr>
          <p:cNvPr id="7" name="csl-logo">
            <a:extLst>
              <a:ext uri="{FF2B5EF4-FFF2-40B4-BE49-F238E27FC236}">
                <a16:creationId xmlns:a16="http://schemas.microsoft.com/office/drawing/2014/main" id="{8AABA1C8-2C04-4C58-AB57-6A630D1A4F5B}"/>
              </a:ext>
            </a:extLst>
          </p:cNvPr>
          <p:cNvSpPr>
            <a:spLocks noGrp="1"/>
          </p:cNvSpPr>
          <p:nvPr>
            <p:ph type="body" sz="quarter" idx="11"/>
          </p:nvPr>
        </p:nvSpPr>
        <p:spPr>
          <a:xfrm>
            <a:off x="546498" y="1"/>
            <a:ext cx="953690" cy="1130300"/>
          </a:xfrm>
          <a:blipFill>
            <a:blip r:embed="rId2"/>
            <a:srcRect/>
            <a:stretch>
              <a:fillRect t="241" b="241"/>
            </a:stretch>
          </a:blipFill>
        </p:spPr>
        <p:txBody>
          <a:bodyPr/>
          <a:lstStyle>
            <a:lvl1pPr>
              <a:defRPr sz="450">
                <a:noFill/>
              </a:defRPr>
            </a:lvl1pPr>
          </a:lstStyle>
          <a:p>
            <a:pPr lvl="0"/>
            <a:r>
              <a:rPr lang="en-US"/>
              <a:t>Click to edit Master text styles</a:t>
            </a:r>
          </a:p>
        </p:txBody>
      </p:sp>
    </p:spTree>
    <p:extLst>
      <p:ext uri="{BB962C8B-B14F-4D97-AF65-F5344CB8AC3E}">
        <p14:creationId xmlns:p14="http://schemas.microsoft.com/office/powerpoint/2010/main" val="85258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10817C81-19C8-447D-8ACC-AAB3BC706A8C}" type="datetimeFigureOut">
              <a:rPr lang="hu-HU" smtClean="0"/>
              <a:pPr/>
              <a:t>2023. 09. 30.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768F339-BB0B-4BA2-9606-0FA2C9E31185}" type="slidenum">
              <a:rPr lang="hu-HU" smtClean="0"/>
              <a:pPr/>
              <a:t>‹#›</a:t>
            </a:fld>
            <a:endParaRPr lang="hu-H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3A4AA70-2B43-4732-B7CB-DFA2B398A031}"/>
              </a:ext>
            </a:extLst>
          </p:cNvPr>
          <p:cNvGrpSpPr/>
          <p:nvPr userDrawn="1"/>
        </p:nvGrpSpPr>
        <p:grpSpPr>
          <a:xfrm>
            <a:off x="-10050" y="1"/>
            <a:ext cx="9159074" cy="4474189"/>
            <a:chOff x="-13401" y="0"/>
            <a:chExt cx="12212099" cy="4474189"/>
          </a:xfrm>
        </p:grpSpPr>
        <p:sp>
          <p:nvSpPr>
            <p:cNvPr id="6" name="Rectangle 5">
              <a:extLst>
                <a:ext uri="{FF2B5EF4-FFF2-40B4-BE49-F238E27FC236}">
                  <a16:creationId xmlns:a16="http://schemas.microsoft.com/office/drawing/2014/main" id="{9B4AAA1D-9BE2-4E8A-AF44-3F6F35B1C015}"/>
                </a:ext>
              </a:extLst>
            </p:cNvPr>
            <p:cNvSpPr/>
            <p:nvPr userDrawn="1"/>
          </p:nvSpPr>
          <p:spPr>
            <a:xfrm>
              <a:off x="-13400" y="0"/>
              <a:ext cx="12212098" cy="24417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grpSp>
          <p:nvGrpSpPr>
            <p:cNvPr id="7" name="Group 6">
              <a:extLst>
                <a:ext uri="{FF2B5EF4-FFF2-40B4-BE49-F238E27FC236}">
                  <a16:creationId xmlns:a16="http://schemas.microsoft.com/office/drawing/2014/main" id="{646EEB65-2090-40C9-8035-A8B6FFCC7F3E}"/>
                </a:ext>
              </a:extLst>
            </p:cNvPr>
            <p:cNvGrpSpPr/>
            <p:nvPr userDrawn="1"/>
          </p:nvGrpSpPr>
          <p:grpSpPr>
            <a:xfrm>
              <a:off x="-13401" y="1599513"/>
              <a:ext cx="12212097" cy="2874676"/>
              <a:chOff x="0" y="5887669"/>
              <a:chExt cx="12192000" cy="2874676"/>
            </a:xfrm>
          </p:grpSpPr>
          <p:sp>
            <p:nvSpPr>
              <p:cNvPr id="8" name="Isosceles Triangle 7">
                <a:extLst>
                  <a:ext uri="{FF2B5EF4-FFF2-40B4-BE49-F238E27FC236}">
                    <a16:creationId xmlns:a16="http://schemas.microsoft.com/office/drawing/2014/main" id="{9E131740-1B0D-47EF-B1D4-0C6F8911C841}"/>
                  </a:ext>
                </a:extLst>
              </p:cNvPr>
              <p:cNvSpPr/>
              <p:nvPr/>
            </p:nvSpPr>
            <p:spPr>
              <a:xfrm>
                <a:off x="0" y="5887669"/>
                <a:ext cx="12192000" cy="639207"/>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9" name="Rectangle 8">
                <a:extLst>
                  <a:ext uri="{FF2B5EF4-FFF2-40B4-BE49-F238E27FC236}">
                    <a16:creationId xmlns:a16="http://schemas.microsoft.com/office/drawing/2014/main" id="{2AC5FA4E-7B9F-4FE4-BA69-7DCBD7571CF4}"/>
                  </a:ext>
                </a:extLst>
              </p:cNvPr>
              <p:cNvSpPr/>
              <p:nvPr/>
            </p:nvSpPr>
            <p:spPr>
              <a:xfrm>
                <a:off x="0" y="6526876"/>
                <a:ext cx="12192000" cy="223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grpSp>
      <p:sp>
        <p:nvSpPr>
          <p:cNvPr id="3" name="Slide Number Placeholder 2">
            <a:extLst>
              <a:ext uri="{FF2B5EF4-FFF2-40B4-BE49-F238E27FC236}">
                <a16:creationId xmlns:a16="http://schemas.microsoft.com/office/drawing/2014/main" id="{26D79A97-0F87-43DD-A556-7F3394926E33}"/>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10" name="Text Placeholder 5">
            <a:extLst>
              <a:ext uri="{FF2B5EF4-FFF2-40B4-BE49-F238E27FC236}">
                <a16:creationId xmlns:a16="http://schemas.microsoft.com/office/drawing/2014/main" id="{E028AF60-E0B0-460B-A224-736334AD2927}"/>
              </a:ext>
            </a:extLst>
          </p:cNvPr>
          <p:cNvSpPr>
            <a:spLocks noGrp="1"/>
          </p:cNvSpPr>
          <p:nvPr>
            <p:ph type="body" sz="quarter" idx="18" hasCustomPrompt="1"/>
          </p:nvPr>
        </p:nvSpPr>
        <p:spPr>
          <a:xfrm>
            <a:off x="548878" y="748663"/>
            <a:ext cx="6566297" cy="524246"/>
          </a:xfrm>
        </p:spPr>
        <p:txBody>
          <a:bodyPr>
            <a:spAutoFit/>
          </a:bodyPr>
          <a:lstStyle>
            <a:lvl1pPr>
              <a:lnSpc>
                <a:spcPct val="90000"/>
              </a:lnSpc>
              <a:spcAft>
                <a:spcPts val="0"/>
              </a:spcAft>
              <a:defRPr sz="2100">
                <a:solidFill>
                  <a:schemeClr val="bg1"/>
                </a:solidFill>
                <a:latin typeface="+mj-lt"/>
              </a:defRPr>
            </a:lvl1pPr>
            <a:lvl2pPr>
              <a:lnSpc>
                <a:spcPct val="90000"/>
              </a:lnSpc>
              <a:spcBef>
                <a:spcPts val="225"/>
              </a:spcBef>
              <a:spcAft>
                <a:spcPts val="225"/>
              </a:spcAft>
              <a:defRPr sz="1500">
                <a:solidFill>
                  <a:schemeClr val="bg1"/>
                </a:solidFill>
              </a:defRPr>
            </a:lvl2pPr>
            <a:lvl3pPr>
              <a:spcBef>
                <a:spcPts val="1350"/>
              </a:spcBef>
              <a:defRPr sz="750">
                <a:solidFill>
                  <a:schemeClr val="accent1"/>
                </a:solidFill>
                <a:latin typeface="+mj-lt"/>
              </a:defRPr>
            </a:lvl3pPr>
          </a:lstStyle>
          <a:p>
            <a:pPr lvl="0"/>
            <a:r>
              <a:rPr lang="en-US" dirty="0"/>
              <a:t>Agenda title</a:t>
            </a:r>
          </a:p>
          <a:p>
            <a:pPr lvl="1"/>
            <a:r>
              <a:rPr lang="en-US" dirty="0"/>
              <a:t>Agenda subtitle</a:t>
            </a:r>
          </a:p>
        </p:txBody>
      </p:sp>
      <p:sp>
        <p:nvSpPr>
          <p:cNvPr id="14" name="Text Placeholder 13">
            <a:extLst>
              <a:ext uri="{FF2B5EF4-FFF2-40B4-BE49-F238E27FC236}">
                <a16:creationId xmlns:a16="http://schemas.microsoft.com/office/drawing/2014/main" id="{A880250B-3E4D-4A51-ABDE-05AB95A0C310}"/>
              </a:ext>
            </a:extLst>
          </p:cNvPr>
          <p:cNvSpPr>
            <a:spLocks noGrp="1"/>
          </p:cNvSpPr>
          <p:nvPr>
            <p:ph type="body" sz="quarter" idx="19" hasCustomPrompt="1"/>
          </p:nvPr>
        </p:nvSpPr>
        <p:spPr>
          <a:xfrm>
            <a:off x="548879" y="3272353"/>
            <a:ext cx="226800" cy="432000"/>
          </a:xfrm>
          <a:solidFill>
            <a:schemeClr val="bg1"/>
          </a:solidFill>
          <a:effectLst>
            <a:outerShdw dist="6350" dir="5400000" algn="ctr" rotWithShape="0">
              <a:schemeClr val="accent1"/>
            </a:outerShdw>
          </a:effectLst>
        </p:spPr>
        <p:txBody>
          <a:bodyPr bIns="36000" anchor="b" anchorCtr="0"/>
          <a:lstStyle>
            <a:lvl1pPr>
              <a:defRPr sz="1200" b="1">
                <a:latin typeface="Segoe UI" panose="020B0502040204020203" pitchFamily="34" charset="0"/>
                <a:cs typeface="Segoe UI" panose="020B0502040204020203" pitchFamily="34" charset="0"/>
              </a:defRPr>
            </a:lvl1pPr>
          </a:lstStyle>
          <a:p>
            <a:pPr lvl="0"/>
            <a:r>
              <a:rPr lang="en-US" dirty="0"/>
              <a:t>00</a:t>
            </a:r>
          </a:p>
        </p:txBody>
      </p:sp>
      <p:sp>
        <p:nvSpPr>
          <p:cNvPr id="16" name="Text Placeholder 15">
            <a:extLst>
              <a:ext uri="{FF2B5EF4-FFF2-40B4-BE49-F238E27FC236}">
                <a16:creationId xmlns:a16="http://schemas.microsoft.com/office/drawing/2014/main" id="{8D538190-E627-44F6-9AF5-2A88B722C700}"/>
              </a:ext>
            </a:extLst>
          </p:cNvPr>
          <p:cNvSpPr>
            <a:spLocks noGrp="1"/>
          </p:cNvSpPr>
          <p:nvPr>
            <p:ph type="body" sz="quarter" idx="20" hasCustomPrompt="1"/>
          </p:nvPr>
        </p:nvSpPr>
        <p:spPr>
          <a:xfrm>
            <a:off x="548878" y="3766321"/>
            <a:ext cx="1708547" cy="553998"/>
          </a:xfrm>
        </p:spPr>
        <p:txBody>
          <a:bodyPr>
            <a:spAutoFit/>
          </a:bodyPr>
          <a:lstStyle>
            <a:lvl1pPr>
              <a:lnSpc>
                <a:spcPct val="100000"/>
              </a:lnSpc>
              <a:defRPr sz="1200">
                <a:solidFill>
                  <a:schemeClr val="tx1"/>
                </a:solidFill>
                <a:latin typeface="+mn-lt"/>
              </a:defRPr>
            </a:lvl1pPr>
          </a:lstStyle>
          <a:p>
            <a:pPr lvl="0"/>
            <a:r>
              <a:rPr lang="en-US" dirty="0"/>
              <a:t>Section heading goes here and can span across three lines</a:t>
            </a:r>
          </a:p>
        </p:txBody>
      </p:sp>
      <p:sp>
        <p:nvSpPr>
          <p:cNvPr id="19" name="Text Placeholder 13">
            <a:extLst>
              <a:ext uri="{FF2B5EF4-FFF2-40B4-BE49-F238E27FC236}">
                <a16:creationId xmlns:a16="http://schemas.microsoft.com/office/drawing/2014/main" id="{2F445BAC-FB71-4383-A91E-28AFF7C10F5B}"/>
              </a:ext>
            </a:extLst>
          </p:cNvPr>
          <p:cNvSpPr>
            <a:spLocks noGrp="1"/>
          </p:cNvSpPr>
          <p:nvPr>
            <p:ph type="body" sz="quarter" idx="21" hasCustomPrompt="1"/>
          </p:nvPr>
        </p:nvSpPr>
        <p:spPr>
          <a:xfrm>
            <a:off x="2625329" y="3272353"/>
            <a:ext cx="226800" cy="432000"/>
          </a:xfrm>
          <a:solidFill>
            <a:schemeClr val="bg1"/>
          </a:solidFill>
          <a:effectLst>
            <a:outerShdw dist="6350" dir="5400000" algn="ctr" rotWithShape="0">
              <a:schemeClr val="accent1"/>
            </a:outerShdw>
          </a:effectLst>
        </p:spPr>
        <p:txBody>
          <a:bodyPr bIns="36000" anchor="b" anchorCtr="0"/>
          <a:lstStyle>
            <a:lvl1pPr>
              <a:defRPr sz="1200" b="1">
                <a:latin typeface="Segoe UI" panose="020B0502040204020203" pitchFamily="34" charset="0"/>
                <a:cs typeface="Segoe UI" panose="020B0502040204020203" pitchFamily="34" charset="0"/>
              </a:defRPr>
            </a:lvl1pPr>
          </a:lstStyle>
          <a:p>
            <a:pPr lvl="0"/>
            <a:r>
              <a:rPr lang="en-US" dirty="0"/>
              <a:t>00</a:t>
            </a:r>
          </a:p>
        </p:txBody>
      </p:sp>
      <p:sp>
        <p:nvSpPr>
          <p:cNvPr id="20" name="Text Placeholder 15">
            <a:extLst>
              <a:ext uri="{FF2B5EF4-FFF2-40B4-BE49-F238E27FC236}">
                <a16:creationId xmlns:a16="http://schemas.microsoft.com/office/drawing/2014/main" id="{707632D9-BB2B-4217-9168-121C0D26570D}"/>
              </a:ext>
            </a:extLst>
          </p:cNvPr>
          <p:cNvSpPr>
            <a:spLocks noGrp="1"/>
          </p:cNvSpPr>
          <p:nvPr>
            <p:ph type="body" sz="quarter" idx="22" hasCustomPrompt="1"/>
          </p:nvPr>
        </p:nvSpPr>
        <p:spPr>
          <a:xfrm>
            <a:off x="2625328" y="3766321"/>
            <a:ext cx="1708547" cy="553998"/>
          </a:xfrm>
        </p:spPr>
        <p:txBody>
          <a:bodyPr>
            <a:spAutoFit/>
          </a:bodyPr>
          <a:lstStyle>
            <a:lvl1pPr>
              <a:lnSpc>
                <a:spcPct val="100000"/>
              </a:lnSpc>
              <a:defRPr sz="1200">
                <a:solidFill>
                  <a:schemeClr val="tx1"/>
                </a:solidFill>
                <a:latin typeface="+mn-lt"/>
              </a:defRPr>
            </a:lvl1pPr>
          </a:lstStyle>
          <a:p>
            <a:pPr lvl="0"/>
            <a:r>
              <a:rPr lang="en-US" dirty="0"/>
              <a:t>Section heading goes here and can span across three lines</a:t>
            </a:r>
          </a:p>
        </p:txBody>
      </p:sp>
      <p:sp>
        <p:nvSpPr>
          <p:cNvPr id="21" name="Text Placeholder 13">
            <a:extLst>
              <a:ext uri="{FF2B5EF4-FFF2-40B4-BE49-F238E27FC236}">
                <a16:creationId xmlns:a16="http://schemas.microsoft.com/office/drawing/2014/main" id="{A18BEE1D-7220-4535-83DF-EDB7A78D202F}"/>
              </a:ext>
            </a:extLst>
          </p:cNvPr>
          <p:cNvSpPr>
            <a:spLocks noGrp="1"/>
          </p:cNvSpPr>
          <p:nvPr>
            <p:ph type="body" sz="quarter" idx="23" hasCustomPrompt="1"/>
          </p:nvPr>
        </p:nvSpPr>
        <p:spPr>
          <a:xfrm>
            <a:off x="4707018" y="3272353"/>
            <a:ext cx="226800" cy="432000"/>
          </a:xfrm>
          <a:solidFill>
            <a:schemeClr val="bg1"/>
          </a:solidFill>
          <a:effectLst>
            <a:outerShdw dist="6350" dir="5400000" algn="ctr" rotWithShape="0">
              <a:schemeClr val="accent1"/>
            </a:outerShdw>
          </a:effectLst>
        </p:spPr>
        <p:txBody>
          <a:bodyPr bIns="36000" anchor="b" anchorCtr="0"/>
          <a:lstStyle>
            <a:lvl1pPr>
              <a:defRPr sz="1200" b="1">
                <a:latin typeface="Segoe UI" panose="020B0502040204020203" pitchFamily="34" charset="0"/>
                <a:cs typeface="Segoe UI" panose="020B0502040204020203" pitchFamily="34" charset="0"/>
              </a:defRPr>
            </a:lvl1pPr>
          </a:lstStyle>
          <a:p>
            <a:pPr lvl="0"/>
            <a:r>
              <a:rPr lang="en-US" dirty="0"/>
              <a:t>00</a:t>
            </a:r>
          </a:p>
        </p:txBody>
      </p:sp>
      <p:sp>
        <p:nvSpPr>
          <p:cNvPr id="22" name="Text Placeholder 15">
            <a:extLst>
              <a:ext uri="{FF2B5EF4-FFF2-40B4-BE49-F238E27FC236}">
                <a16:creationId xmlns:a16="http://schemas.microsoft.com/office/drawing/2014/main" id="{EA4BBCE0-DA9F-4F2A-9E3E-E0735C7E10A9}"/>
              </a:ext>
            </a:extLst>
          </p:cNvPr>
          <p:cNvSpPr>
            <a:spLocks noGrp="1"/>
          </p:cNvSpPr>
          <p:nvPr>
            <p:ph type="body" sz="quarter" idx="24" hasCustomPrompt="1"/>
          </p:nvPr>
        </p:nvSpPr>
        <p:spPr>
          <a:xfrm>
            <a:off x="4707018" y="3766321"/>
            <a:ext cx="1708547" cy="553998"/>
          </a:xfrm>
        </p:spPr>
        <p:txBody>
          <a:bodyPr>
            <a:spAutoFit/>
          </a:bodyPr>
          <a:lstStyle>
            <a:lvl1pPr>
              <a:lnSpc>
                <a:spcPct val="100000"/>
              </a:lnSpc>
              <a:defRPr sz="1200">
                <a:solidFill>
                  <a:schemeClr val="tx1"/>
                </a:solidFill>
                <a:latin typeface="+mn-lt"/>
              </a:defRPr>
            </a:lvl1pPr>
          </a:lstStyle>
          <a:p>
            <a:pPr lvl="0"/>
            <a:r>
              <a:rPr lang="en-US" dirty="0"/>
              <a:t>Section heading goes here and can span across three lines</a:t>
            </a:r>
          </a:p>
        </p:txBody>
      </p:sp>
      <p:sp>
        <p:nvSpPr>
          <p:cNvPr id="23" name="Text Placeholder 13">
            <a:extLst>
              <a:ext uri="{FF2B5EF4-FFF2-40B4-BE49-F238E27FC236}">
                <a16:creationId xmlns:a16="http://schemas.microsoft.com/office/drawing/2014/main" id="{B2606206-C902-48B6-921F-EB6AC879BC0E}"/>
              </a:ext>
            </a:extLst>
          </p:cNvPr>
          <p:cNvSpPr>
            <a:spLocks noGrp="1"/>
          </p:cNvSpPr>
          <p:nvPr>
            <p:ph type="body" sz="quarter" idx="25" hasCustomPrompt="1"/>
          </p:nvPr>
        </p:nvSpPr>
        <p:spPr>
          <a:xfrm>
            <a:off x="6788708" y="3272353"/>
            <a:ext cx="226800" cy="432000"/>
          </a:xfrm>
          <a:solidFill>
            <a:schemeClr val="bg1"/>
          </a:solidFill>
          <a:effectLst>
            <a:outerShdw dist="6350" dir="5400000" algn="ctr" rotWithShape="0">
              <a:schemeClr val="accent1"/>
            </a:outerShdw>
          </a:effectLst>
        </p:spPr>
        <p:txBody>
          <a:bodyPr bIns="36000" anchor="b" anchorCtr="0"/>
          <a:lstStyle>
            <a:lvl1pPr>
              <a:defRPr sz="1200" b="1">
                <a:latin typeface="Segoe UI" panose="020B0502040204020203" pitchFamily="34" charset="0"/>
                <a:cs typeface="Segoe UI" panose="020B0502040204020203" pitchFamily="34" charset="0"/>
              </a:defRPr>
            </a:lvl1pPr>
          </a:lstStyle>
          <a:p>
            <a:pPr lvl="0"/>
            <a:r>
              <a:rPr lang="en-US" dirty="0"/>
              <a:t>00</a:t>
            </a:r>
          </a:p>
        </p:txBody>
      </p:sp>
      <p:sp>
        <p:nvSpPr>
          <p:cNvPr id="24" name="Text Placeholder 15">
            <a:extLst>
              <a:ext uri="{FF2B5EF4-FFF2-40B4-BE49-F238E27FC236}">
                <a16:creationId xmlns:a16="http://schemas.microsoft.com/office/drawing/2014/main" id="{1EB0EC79-5B88-4920-8702-0B0082028776}"/>
              </a:ext>
            </a:extLst>
          </p:cNvPr>
          <p:cNvSpPr>
            <a:spLocks noGrp="1"/>
          </p:cNvSpPr>
          <p:nvPr>
            <p:ph type="body" sz="quarter" idx="26" hasCustomPrompt="1"/>
          </p:nvPr>
        </p:nvSpPr>
        <p:spPr>
          <a:xfrm>
            <a:off x="6788707" y="3766321"/>
            <a:ext cx="1708547" cy="553998"/>
          </a:xfrm>
        </p:spPr>
        <p:txBody>
          <a:bodyPr>
            <a:spAutoFit/>
          </a:bodyPr>
          <a:lstStyle>
            <a:lvl1pPr>
              <a:lnSpc>
                <a:spcPct val="100000"/>
              </a:lnSpc>
              <a:defRPr sz="1200">
                <a:solidFill>
                  <a:schemeClr val="tx1"/>
                </a:solidFill>
                <a:latin typeface="+mn-lt"/>
              </a:defRPr>
            </a:lvl1pPr>
          </a:lstStyle>
          <a:p>
            <a:pPr lvl="0"/>
            <a:r>
              <a:rPr lang="en-US" dirty="0"/>
              <a:t>Section heading goes here and can span across three lines</a:t>
            </a:r>
          </a:p>
        </p:txBody>
      </p:sp>
      <p:sp>
        <p:nvSpPr>
          <p:cNvPr id="2" name="Footer Placeholder 1">
            <a:extLst>
              <a:ext uri="{FF2B5EF4-FFF2-40B4-BE49-F238E27FC236}">
                <a16:creationId xmlns:a16="http://schemas.microsoft.com/office/drawing/2014/main" id="{041A3F19-4B56-4069-A8C6-FE553FAC949E}"/>
              </a:ext>
            </a:extLst>
          </p:cNvPr>
          <p:cNvSpPr>
            <a:spLocks noGrp="1"/>
          </p:cNvSpPr>
          <p:nvPr>
            <p:ph type="ftr" sz="quarter" idx="27"/>
          </p:nvPr>
        </p:nvSpPr>
        <p:spPr/>
        <p:txBody>
          <a:bodyPr/>
          <a:lstStyle/>
          <a:p>
            <a:r>
              <a:rPr lang="en-AU" dirty="0"/>
              <a:t>|  Confidential – Internal Use Only</a:t>
            </a:r>
          </a:p>
        </p:txBody>
      </p:sp>
    </p:spTree>
    <p:extLst>
      <p:ext uri="{BB962C8B-B14F-4D97-AF65-F5344CB8AC3E}">
        <p14:creationId xmlns:p14="http://schemas.microsoft.com/office/powerpoint/2010/main" val="380381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55880030-0AF7-4B82-9C4B-9C47FA45A64C}"/>
              </a:ext>
            </a:extLst>
          </p:cNvPr>
          <p:cNvSpPr/>
          <p:nvPr userDrawn="1"/>
        </p:nvSpPr>
        <p:spPr>
          <a:xfrm>
            <a:off x="2005030" y="1128539"/>
            <a:ext cx="6391556" cy="4745912"/>
          </a:xfrm>
          <a:custGeom>
            <a:avLst/>
            <a:gdLst>
              <a:gd name="connsiteX0" fmla="*/ 0 w 8522074"/>
              <a:gd name="connsiteY0" fmla="*/ 0 h 4745912"/>
              <a:gd name="connsiteX1" fmla="*/ 8522074 w 8522074"/>
              <a:gd name="connsiteY1" fmla="*/ 0 h 4745912"/>
              <a:gd name="connsiteX2" fmla="*/ 8522074 w 8522074"/>
              <a:gd name="connsiteY2" fmla="*/ 4299848 h 4745912"/>
              <a:gd name="connsiteX3" fmla="*/ 0 w 8522074"/>
              <a:gd name="connsiteY3" fmla="*/ 4745912 h 4745912"/>
            </a:gdLst>
            <a:ahLst/>
            <a:cxnLst>
              <a:cxn ang="0">
                <a:pos x="connsiteX0" y="connsiteY0"/>
              </a:cxn>
              <a:cxn ang="0">
                <a:pos x="connsiteX1" y="connsiteY1"/>
              </a:cxn>
              <a:cxn ang="0">
                <a:pos x="connsiteX2" y="connsiteY2"/>
              </a:cxn>
              <a:cxn ang="0">
                <a:pos x="connsiteX3" y="connsiteY3"/>
              </a:cxn>
            </a:cxnLst>
            <a:rect l="l" t="t" r="r" b="b"/>
            <a:pathLst>
              <a:path w="8522074" h="4745912">
                <a:moveTo>
                  <a:pt x="0" y="0"/>
                </a:moveTo>
                <a:lnTo>
                  <a:pt x="8522074" y="0"/>
                </a:lnTo>
                <a:lnTo>
                  <a:pt x="8522074" y="4299848"/>
                </a:lnTo>
                <a:lnTo>
                  <a:pt x="0" y="474591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350" dirty="0"/>
          </a:p>
        </p:txBody>
      </p:sp>
      <p:sp>
        <p:nvSpPr>
          <p:cNvPr id="33" name="Freeform: Shape 32">
            <a:extLst>
              <a:ext uri="{FF2B5EF4-FFF2-40B4-BE49-F238E27FC236}">
                <a16:creationId xmlns:a16="http://schemas.microsoft.com/office/drawing/2014/main" id="{6B514CF0-FD71-440D-822D-FC1526F10F3E}"/>
              </a:ext>
            </a:extLst>
          </p:cNvPr>
          <p:cNvSpPr/>
          <p:nvPr userDrawn="1"/>
        </p:nvSpPr>
        <p:spPr>
          <a:xfrm>
            <a:off x="680138" y="1"/>
            <a:ext cx="1873799" cy="4533417"/>
          </a:xfrm>
          <a:custGeom>
            <a:avLst/>
            <a:gdLst>
              <a:gd name="connsiteX0" fmla="*/ 0 w 2498399"/>
              <a:gd name="connsiteY0" fmla="*/ 0 h 4533417"/>
              <a:gd name="connsiteX1" fmla="*/ 2498399 w 2498399"/>
              <a:gd name="connsiteY1" fmla="*/ 0 h 4533417"/>
              <a:gd name="connsiteX2" fmla="*/ 2498399 w 2498399"/>
              <a:gd name="connsiteY2" fmla="*/ 4408051 h 4533417"/>
              <a:gd name="connsiteX3" fmla="*/ 103270 w 2498399"/>
              <a:gd name="connsiteY3" fmla="*/ 4533417 h 4533417"/>
              <a:gd name="connsiteX4" fmla="*/ 0 w 2498399"/>
              <a:gd name="connsiteY4" fmla="*/ 4533417 h 453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399" h="4533417">
                <a:moveTo>
                  <a:pt x="0" y="0"/>
                </a:moveTo>
                <a:lnTo>
                  <a:pt x="2498399" y="0"/>
                </a:lnTo>
                <a:lnTo>
                  <a:pt x="2498399" y="4408051"/>
                </a:lnTo>
                <a:lnTo>
                  <a:pt x="103270" y="4533417"/>
                </a:lnTo>
                <a:lnTo>
                  <a:pt x="0" y="45334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lide Number Placeholder 2">
            <a:extLst>
              <a:ext uri="{FF2B5EF4-FFF2-40B4-BE49-F238E27FC236}">
                <a16:creationId xmlns:a16="http://schemas.microsoft.com/office/drawing/2014/main" id="{26D79A97-0F87-43DD-A556-7F3394926E33}"/>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10" name="Text Placeholder 5">
            <a:extLst>
              <a:ext uri="{FF2B5EF4-FFF2-40B4-BE49-F238E27FC236}">
                <a16:creationId xmlns:a16="http://schemas.microsoft.com/office/drawing/2014/main" id="{E028AF60-E0B0-460B-A224-736334AD2927}"/>
              </a:ext>
            </a:extLst>
          </p:cNvPr>
          <p:cNvSpPr>
            <a:spLocks noGrp="1"/>
          </p:cNvSpPr>
          <p:nvPr>
            <p:ph type="body" sz="quarter" idx="18" hasCustomPrompt="1"/>
          </p:nvPr>
        </p:nvSpPr>
        <p:spPr>
          <a:xfrm>
            <a:off x="985837" y="2142489"/>
            <a:ext cx="1296592" cy="533479"/>
          </a:xfrm>
        </p:spPr>
        <p:txBody>
          <a:bodyPr wrap="square">
            <a:spAutoFit/>
          </a:bodyPr>
          <a:lstStyle>
            <a:lvl1pPr>
              <a:lnSpc>
                <a:spcPct val="100000"/>
              </a:lnSpc>
              <a:spcAft>
                <a:spcPts val="0"/>
              </a:spcAft>
              <a:defRPr sz="2100">
                <a:solidFill>
                  <a:schemeClr val="bg1"/>
                </a:solidFill>
                <a:latin typeface="+mj-lt"/>
              </a:defRPr>
            </a:lvl1pPr>
            <a:lvl2pPr>
              <a:lnSpc>
                <a:spcPct val="100000"/>
              </a:lnSpc>
              <a:spcBef>
                <a:spcPts val="225"/>
              </a:spcBef>
              <a:spcAft>
                <a:spcPts val="225"/>
              </a:spcAft>
              <a:defRPr sz="1200">
                <a:solidFill>
                  <a:schemeClr val="bg1"/>
                </a:solidFill>
              </a:defRPr>
            </a:lvl2pPr>
            <a:lvl3pPr>
              <a:spcBef>
                <a:spcPts val="1350"/>
              </a:spcBef>
              <a:defRPr sz="750">
                <a:solidFill>
                  <a:schemeClr val="accent1"/>
                </a:solidFill>
                <a:latin typeface="+mj-lt"/>
              </a:defRPr>
            </a:lvl3pPr>
          </a:lstStyle>
          <a:p>
            <a:pPr lvl="0"/>
            <a:r>
              <a:rPr lang="en-US" dirty="0"/>
              <a:t>Agenda</a:t>
            </a:r>
          </a:p>
          <a:p>
            <a:pPr lvl="1"/>
            <a:r>
              <a:rPr lang="en-US" dirty="0"/>
              <a:t>Agenda subtitle</a:t>
            </a:r>
          </a:p>
        </p:txBody>
      </p:sp>
      <p:sp>
        <p:nvSpPr>
          <p:cNvPr id="41" name="Text Placeholder 14">
            <a:extLst>
              <a:ext uri="{FF2B5EF4-FFF2-40B4-BE49-F238E27FC236}">
                <a16:creationId xmlns:a16="http://schemas.microsoft.com/office/drawing/2014/main" id="{D219D1C5-0623-45FA-B190-058CF2871E58}"/>
              </a:ext>
            </a:extLst>
          </p:cNvPr>
          <p:cNvSpPr>
            <a:spLocks noGrp="1"/>
          </p:cNvSpPr>
          <p:nvPr>
            <p:ph type="body" sz="quarter" idx="22" hasCustomPrompt="1"/>
          </p:nvPr>
        </p:nvSpPr>
        <p:spPr>
          <a:xfrm>
            <a:off x="5531398" y="1661475"/>
            <a:ext cx="2400300" cy="952500"/>
          </a:xfrm>
          <a:solidFill>
            <a:schemeClr val="tx2"/>
          </a:solidFill>
          <a:effectLst>
            <a:outerShdw dist="6350" dir="16200000" algn="ctr" rotWithShape="0">
              <a:schemeClr val="bg2"/>
            </a:outerShdw>
          </a:effectLst>
        </p:spPr>
        <p:txBody>
          <a:bodyPr lIns="720000" tIns="144000" rIns="72000" bIns="144000" anchor="ctr" anchorCtr="0"/>
          <a:lstStyle>
            <a:lvl1pPr>
              <a:lnSpc>
                <a:spcPct val="100000"/>
              </a:lnSpc>
              <a:spcAft>
                <a:spcPts val="0"/>
              </a:spcAft>
              <a:defRPr sz="1050">
                <a:solidFill>
                  <a:schemeClr val="tx1"/>
                </a:solidFill>
              </a:defRPr>
            </a:lvl1pPr>
          </a:lstStyle>
          <a:p>
            <a:pPr lvl="0"/>
            <a:r>
              <a:rPr lang="en-US" dirty="0"/>
              <a:t>Section heading goes here and can span across three lines lorem ipsum dolor sit</a:t>
            </a:r>
          </a:p>
        </p:txBody>
      </p:sp>
      <p:sp>
        <p:nvSpPr>
          <p:cNvPr id="45" name="Text Placeholder 14">
            <a:extLst>
              <a:ext uri="{FF2B5EF4-FFF2-40B4-BE49-F238E27FC236}">
                <a16:creationId xmlns:a16="http://schemas.microsoft.com/office/drawing/2014/main" id="{F2423468-FC02-49B5-8025-6C6B47384475}"/>
              </a:ext>
            </a:extLst>
          </p:cNvPr>
          <p:cNvSpPr>
            <a:spLocks noGrp="1"/>
          </p:cNvSpPr>
          <p:nvPr>
            <p:ph type="body" sz="quarter" idx="26" hasCustomPrompt="1"/>
          </p:nvPr>
        </p:nvSpPr>
        <p:spPr>
          <a:xfrm>
            <a:off x="5531398" y="2918775"/>
            <a:ext cx="2400300" cy="952500"/>
          </a:xfrm>
          <a:solidFill>
            <a:schemeClr val="tx2"/>
          </a:solidFill>
          <a:effectLst>
            <a:outerShdw dist="6350" dir="16200000" algn="ctr" rotWithShape="0">
              <a:schemeClr val="bg2"/>
            </a:outerShdw>
          </a:effectLst>
        </p:spPr>
        <p:txBody>
          <a:bodyPr lIns="720000" tIns="144000" rIns="72000" bIns="144000" anchor="ctr" anchorCtr="0"/>
          <a:lstStyle>
            <a:lvl1pPr>
              <a:lnSpc>
                <a:spcPct val="100000"/>
              </a:lnSpc>
              <a:spcAft>
                <a:spcPts val="0"/>
              </a:spcAft>
              <a:defRPr sz="1050">
                <a:solidFill>
                  <a:schemeClr val="tx1"/>
                </a:solidFill>
              </a:defRPr>
            </a:lvl1pPr>
          </a:lstStyle>
          <a:p>
            <a:pPr lvl="0"/>
            <a:r>
              <a:rPr lang="en-US" dirty="0"/>
              <a:t>Section heading goes here and can span across three lines lorem ipsum dolor sit</a:t>
            </a:r>
          </a:p>
        </p:txBody>
      </p:sp>
      <p:sp>
        <p:nvSpPr>
          <p:cNvPr id="47" name="Text Placeholder 14">
            <a:extLst>
              <a:ext uri="{FF2B5EF4-FFF2-40B4-BE49-F238E27FC236}">
                <a16:creationId xmlns:a16="http://schemas.microsoft.com/office/drawing/2014/main" id="{4B8F18FA-FCD3-478F-9EB7-831B94DB38BB}"/>
              </a:ext>
            </a:extLst>
          </p:cNvPr>
          <p:cNvSpPr>
            <a:spLocks noGrp="1"/>
          </p:cNvSpPr>
          <p:nvPr>
            <p:ph type="body" sz="quarter" idx="28" hasCustomPrompt="1"/>
          </p:nvPr>
        </p:nvSpPr>
        <p:spPr>
          <a:xfrm>
            <a:off x="2848919" y="4176075"/>
            <a:ext cx="2400300" cy="952500"/>
          </a:xfrm>
          <a:solidFill>
            <a:schemeClr val="tx2"/>
          </a:solidFill>
          <a:effectLst>
            <a:outerShdw dist="6350" dir="16200000" algn="ctr" rotWithShape="0">
              <a:schemeClr val="bg2"/>
            </a:outerShdw>
          </a:effectLst>
        </p:spPr>
        <p:txBody>
          <a:bodyPr lIns="720000" tIns="144000" rIns="72000" bIns="144000" anchor="ctr" anchorCtr="0"/>
          <a:lstStyle>
            <a:lvl1pPr>
              <a:lnSpc>
                <a:spcPct val="100000"/>
              </a:lnSpc>
              <a:spcAft>
                <a:spcPts val="0"/>
              </a:spcAft>
              <a:defRPr sz="1050">
                <a:solidFill>
                  <a:schemeClr val="tx1"/>
                </a:solidFill>
              </a:defRPr>
            </a:lvl1pPr>
          </a:lstStyle>
          <a:p>
            <a:pPr lvl="0"/>
            <a:r>
              <a:rPr lang="en-US" dirty="0"/>
              <a:t>Section heading goes here and can span across three lines lorem ipsum dolor sit</a:t>
            </a:r>
          </a:p>
        </p:txBody>
      </p:sp>
      <p:sp>
        <p:nvSpPr>
          <p:cNvPr id="49" name="Text Placeholder 14">
            <a:extLst>
              <a:ext uri="{FF2B5EF4-FFF2-40B4-BE49-F238E27FC236}">
                <a16:creationId xmlns:a16="http://schemas.microsoft.com/office/drawing/2014/main" id="{E177A0C9-53D7-4733-B2D9-83A1DB9D6A98}"/>
              </a:ext>
            </a:extLst>
          </p:cNvPr>
          <p:cNvSpPr>
            <a:spLocks noGrp="1"/>
          </p:cNvSpPr>
          <p:nvPr>
            <p:ph type="body" sz="quarter" idx="30" hasCustomPrompt="1"/>
          </p:nvPr>
        </p:nvSpPr>
        <p:spPr>
          <a:xfrm>
            <a:off x="5531398" y="4176075"/>
            <a:ext cx="2400300" cy="952500"/>
          </a:xfrm>
          <a:solidFill>
            <a:schemeClr val="tx2"/>
          </a:solidFill>
          <a:effectLst>
            <a:outerShdw dist="6350" dir="16200000" algn="ctr" rotWithShape="0">
              <a:schemeClr val="bg2"/>
            </a:outerShdw>
          </a:effectLst>
        </p:spPr>
        <p:txBody>
          <a:bodyPr lIns="720000" tIns="144000" rIns="72000" bIns="144000" anchor="ctr" anchorCtr="0"/>
          <a:lstStyle>
            <a:lvl1pPr>
              <a:lnSpc>
                <a:spcPct val="100000"/>
              </a:lnSpc>
              <a:spcAft>
                <a:spcPts val="0"/>
              </a:spcAft>
              <a:defRPr sz="1050">
                <a:solidFill>
                  <a:schemeClr val="tx1"/>
                </a:solidFill>
              </a:defRPr>
            </a:lvl1pPr>
          </a:lstStyle>
          <a:p>
            <a:pPr lvl="0"/>
            <a:r>
              <a:rPr lang="en-US" dirty="0"/>
              <a:t>Section heading goes here and can span across three lines lorem ipsum dolor sit</a:t>
            </a:r>
          </a:p>
        </p:txBody>
      </p:sp>
      <p:sp>
        <p:nvSpPr>
          <p:cNvPr id="15" name="Text Placeholder 14">
            <a:extLst>
              <a:ext uri="{FF2B5EF4-FFF2-40B4-BE49-F238E27FC236}">
                <a16:creationId xmlns:a16="http://schemas.microsoft.com/office/drawing/2014/main" id="{E4460E8C-BEB6-48B3-B86C-8416B9FDE09B}"/>
              </a:ext>
            </a:extLst>
          </p:cNvPr>
          <p:cNvSpPr>
            <a:spLocks noGrp="1"/>
          </p:cNvSpPr>
          <p:nvPr>
            <p:ph type="body" sz="quarter" idx="19" hasCustomPrompt="1"/>
          </p:nvPr>
        </p:nvSpPr>
        <p:spPr>
          <a:xfrm>
            <a:off x="2848919" y="1661475"/>
            <a:ext cx="2400300" cy="952500"/>
          </a:xfrm>
          <a:solidFill>
            <a:schemeClr val="tx2"/>
          </a:solidFill>
          <a:effectLst>
            <a:outerShdw dist="6350" dir="16200000" algn="ctr" rotWithShape="0">
              <a:schemeClr val="bg2"/>
            </a:outerShdw>
          </a:effectLst>
        </p:spPr>
        <p:txBody>
          <a:bodyPr lIns="720000" tIns="144000" rIns="72000" bIns="144000" anchor="ctr" anchorCtr="0"/>
          <a:lstStyle>
            <a:lvl1pPr>
              <a:lnSpc>
                <a:spcPct val="100000"/>
              </a:lnSpc>
              <a:spcAft>
                <a:spcPts val="0"/>
              </a:spcAft>
              <a:defRPr sz="1050">
                <a:solidFill>
                  <a:schemeClr val="tx1"/>
                </a:solidFill>
              </a:defRPr>
            </a:lvl1pPr>
          </a:lstStyle>
          <a:p>
            <a:pPr lvl="0"/>
            <a:r>
              <a:rPr lang="en-US" dirty="0"/>
              <a:t>Section heading goes here and can span across three lines lorem ipsum dolor sit</a:t>
            </a:r>
          </a:p>
        </p:txBody>
      </p:sp>
      <p:sp>
        <p:nvSpPr>
          <p:cNvPr id="40" name="Content Placeholder 39">
            <a:extLst>
              <a:ext uri="{FF2B5EF4-FFF2-40B4-BE49-F238E27FC236}">
                <a16:creationId xmlns:a16="http://schemas.microsoft.com/office/drawing/2014/main" id="{E53002DE-2697-4EA5-A81B-DE9D210F4A5E}"/>
              </a:ext>
            </a:extLst>
          </p:cNvPr>
          <p:cNvSpPr>
            <a:spLocks noGrp="1"/>
          </p:cNvSpPr>
          <p:nvPr>
            <p:ph sz="quarter" idx="21" hasCustomPrompt="1"/>
          </p:nvPr>
        </p:nvSpPr>
        <p:spPr>
          <a:xfrm>
            <a:off x="2849166" y="1852613"/>
            <a:ext cx="351000" cy="468000"/>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42" name="Content Placeholder 39">
            <a:extLst>
              <a:ext uri="{FF2B5EF4-FFF2-40B4-BE49-F238E27FC236}">
                <a16:creationId xmlns:a16="http://schemas.microsoft.com/office/drawing/2014/main" id="{8C0ACD5D-E369-46E4-9AA1-20B7B90242DB}"/>
              </a:ext>
            </a:extLst>
          </p:cNvPr>
          <p:cNvSpPr>
            <a:spLocks noGrp="1"/>
          </p:cNvSpPr>
          <p:nvPr>
            <p:ph sz="quarter" idx="23" hasCustomPrompt="1"/>
          </p:nvPr>
        </p:nvSpPr>
        <p:spPr>
          <a:xfrm>
            <a:off x="5531644" y="1852613"/>
            <a:ext cx="351000" cy="468000"/>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43" name="Text Placeholder 14">
            <a:extLst>
              <a:ext uri="{FF2B5EF4-FFF2-40B4-BE49-F238E27FC236}">
                <a16:creationId xmlns:a16="http://schemas.microsoft.com/office/drawing/2014/main" id="{0ABA2F74-7400-406B-B396-6A0D5C2C1DE9}"/>
              </a:ext>
            </a:extLst>
          </p:cNvPr>
          <p:cNvSpPr>
            <a:spLocks noGrp="1"/>
          </p:cNvSpPr>
          <p:nvPr>
            <p:ph type="body" sz="quarter" idx="24" hasCustomPrompt="1"/>
          </p:nvPr>
        </p:nvSpPr>
        <p:spPr>
          <a:xfrm>
            <a:off x="2848919" y="2918775"/>
            <a:ext cx="2400300" cy="952500"/>
          </a:xfrm>
          <a:solidFill>
            <a:schemeClr val="tx2"/>
          </a:solidFill>
          <a:effectLst>
            <a:outerShdw dist="6350" dir="16200000" algn="ctr" rotWithShape="0">
              <a:schemeClr val="bg2"/>
            </a:outerShdw>
          </a:effectLst>
        </p:spPr>
        <p:txBody>
          <a:bodyPr lIns="720000" tIns="144000" rIns="72000" bIns="144000" anchor="ctr" anchorCtr="0"/>
          <a:lstStyle>
            <a:lvl1pPr>
              <a:lnSpc>
                <a:spcPct val="100000"/>
              </a:lnSpc>
              <a:spcAft>
                <a:spcPts val="0"/>
              </a:spcAft>
              <a:defRPr sz="1050">
                <a:solidFill>
                  <a:schemeClr val="tx1"/>
                </a:solidFill>
              </a:defRPr>
            </a:lvl1pPr>
          </a:lstStyle>
          <a:p>
            <a:pPr lvl="0"/>
            <a:r>
              <a:rPr lang="en-US" dirty="0"/>
              <a:t>Section heading goes here and can span across three lines lorem ipsum dolor sit</a:t>
            </a:r>
          </a:p>
        </p:txBody>
      </p:sp>
      <p:sp>
        <p:nvSpPr>
          <p:cNvPr id="44" name="Content Placeholder 39">
            <a:extLst>
              <a:ext uri="{FF2B5EF4-FFF2-40B4-BE49-F238E27FC236}">
                <a16:creationId xmlns:a16="http://schemas.microsoft.com/office/drawing/2014/main" id="{DB51F0B6-0A9A-4B56-9CCB-85934A0E1902}"/>
              </a:ext>
            </a:extLst>
          </p:cNvPr>
          <p:cNvSpPr>
            <a:spLocks noGrp="1"/>
          </p:cNvSpPr>
          <p:nvPr>
            <p:ph sz="quarter" idx="25" hasCustomPrompt="1"/>
          </p:nvPr>
        </p:nvSpPr>
        <p:spPr>
          <a:xfrm>
            <a:off x="2849166" y="3109913"/>
            <a:ext cx="351000" cy="468000"/>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46" name="Content Placeholder 39">
            <a:extLst>
              <a:ext uri="{FF2B5EF4-FFF2-40B4-BE49-F238E27FC236}">
                <a16:creationId xmlns:a16="http://schemas.microsoft.com/office/drawing/2014/main" id="{4F042591-8DE3-4346-8634-AE2F3CCA73E8}"/>
              </a:ext>
            </a:extLst>
          </p:cNvPr>
          <p:cNvSpPr>
            <a:spLocks noGrp="1"/>
          </p:cNvSpPr>
          <p:nvPr>
            <p:ph sz="quarter" idx="27" hasCustomPrompt="1"/>
          </p:nvPr>
        </p:nvSpPr>
        <p:spPr>
          <a:xfrm>
            <a:off x="5531644" y="3109913"/>
            <a:ext cx="351000" cy="468000"/>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48" name="Content Placeholder 39">
            <a:extLst>
              <a:ext uri="{FF2B5EF4-FFF2-40B4-BE49-F238E27FC236}">
                <a16:creationId xmlns:a16="http://schemas.microsoft.com/office/drawing/2014/main" id="{410804DC-3AB9-4B40-9974-84D7CA63813E}"/>
              </a:ext>
            </a:extLst>
          </p:cNvPr>
          <p:cNvSpPr>
            <a:spLocks noGrp="1"/>
          </p:cNvSpPr>
          <p:nvPr>
            <p:ph sz="quarter" idx="29" hasCustomPrompt="1"/>
          </p:nvPr>
        </p:nvSpPr>
        <p:spPr>
          <a:xfrm>
            <a:off x="2849166" y="4367213"/>
            <a:ext cx="351000" cy="468000"/>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50" name="Content Placeholder 39">
            <a:extLst>
              <a:ext uri="{FF2B5EF4-FFF2-40B4-BE49-F238E27FC236}">
                <a16:creationId xmlns:a16="http://schemas.microsoft.com/office/drawing/2014/main" id="{BFF92B1C-0161-46DF-B9C4-13C7DE301EDA}"/>
              </a:ext>
            </a:extLst>
          </p:cNvPr>
          <p:cNvSpPr>
            <a:spLocks noGrp="1"/>
          </p:cNvSpPr>
          <p:nvPr>
            <p:ph sz="quarter" idx="31" hasCustomPrompt="1"/>
          </p:nvPr>
        </p:nvSpPr>
        <p:spPr>
          <a:xfrm>
            <a:off x="5531644" y="4367213"/>
            <a:ext cx="351000" cy="468000"/>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4" name="Footer Placeholder 3">
            <a:extLst>
              <a:ext uri="{FF2B5EF4-FFF2-40B4-BE49-F238E27FC236}">
                <a16:creationId xmlns:a16="http://schemas.microsoft.com/office/drawing/2014/main" id="{CC56425B-2C4C-4EC4-85EF-74B1A2AE135C}"/>
              </a:ext>
            </a:extLst>
          </p:cNvPr>
          <p:cNvSpPr>
            <a:spLocks noGrp="1"/>
          </p:cNvSpPr>
          <p:nvPr>
            <p:ph type="ftr" sz="quarter" idx="32"/>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167686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ection divider (a) ligh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A4DEFC28-52F1-4E4A-93E6-EA4D715382F1}"/>
              </a:ext>
            </a:extLst>
          </p:cNvPr>
          <p:cNvSpPr>
            <a:spLocks noGrp="1"/>
          </p:cNvSpPr>
          <p:nvPr>
            <p:ph type="pic" sz="quarter" idx="16" hasCustomPrompt="1"/>
          </p:nvPr>
        </p:nvSpPr>
        <p:spPr>
          <a:xfrm>
            <a:off x="0" y="0"/>
            <a:ext cx="9144000" cy="6858000"/>
          </a:xfrm>
          <a:solidFill>
            <a:schemeClr val="bg1">
              <a:lumMod val="95000"/>
            </a:schemeClr>
          </a:solidFill>
        </p:spPr>
        <p:txBody>
          <a:bodyPr rIns="1296000" anchor="ctr" anchorCtr="0"/>
          <a:lstStyle>
            <a:lvl1pPr algn="r">
              <a:defRPr/>
            </a:lvl1pPr>
          </a:lstStyle>
          <a:p>
            <a:r>
              <a:rPr lang="en-US" dirty="0"/>
              <a:t>Click icon to insert image</a:t>
            </a:r>
            <a:endParaRPr lang="en-AU" dirty="0"/>
          </a:p>
        </p:txBody>
      </p:sp>
      <p:sp>
        <p:nvSpPr>
          <p:cNvPr id="17" name="Text Placeholder 16">
            <a:extLst>
              <a:ext uri="{FF2B5EF4-FFF2-40B4-BE49-F238E27FC236}">
                <a16:creationId xmlns:a16="http://schemas.microsoft.com/office/drawing/2014/main" id="{4F363054-2645-4079-8352-27341CAB28C7}"/>
              </a:ext>
            </a:extLst>
          </p:cNvPr>
          <p:cNvSpPr>
            <a:spLocks noGrp="1"/>
          </p:cNvSpPr>
          <p:nvPr>
            <p:ph type="body" sz="quarter" idx="17"/>
          </p:nvPr>
        </p:nvSpPr>
        <p:spPr>
          <a:xfrm>
            <a:off x="-15073" y="5610199"/>
            <a:ext cx="9159073" cy="1247803"/>
          </a:xfrm>
          <a:custGeom>
            <a:avLst/>
            <a:gdLst>
              <a:gd name="connsiteX0" fmla="*/ 0 w 12212097"/>
              <a:gd name="connsiteY0" fmla="*/ 639208 h 1247803"/>
              <a:gd name="connsiteX1" fmla="*/ 12212097 w 12212097"/>
              <a:gd name="connsiteY1" fmla="*/ 639208 h 1247803"/>
              <a:gd name="connsiteX2" fmla="*/ 12212097 w 12212097"/>
              <a:gd name="connsiteY2" fmla="*/ 1247803 h 1247803"/>
              <a:gd name="connsiteX3" fmla="*/ 0 w 12212097"/>
              <a:gd name="connsiteY3" fmla="*/ 1247803 h 1247803"/>
              <a:gd name="connsiteX4" fmla="*/ 12212097 w 12212097"/>
              <a:gd name="connsiteY4" fmla="*/ 0 h 1247803"/>
              <a:gd name="connsiteX5" fmla="*/ 12212097 w 12212097"/>
              <a:gd name="connsiteY5" fmla="*/ 639207 h 1247803"/>
              <a:gd name="connsiteX6" fmla="*/ 0 w 12212097"/>
              <a:gd name="connsiteY6" fmla="*/ 639207 h 1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097" h="1247803">
                <a:moveTo>
                  <a:pt x="0" y="639208"/>
                </a:moveTo>
                <a:lnTo>
                  <a:pt x="12212097" y="639208"/>
                </a:lnTo>
                <a:lnTo>
                  <a:pt x="12212097" y="1247803"/>
                </a:lnTo>
                <a:lnTo>
                  <a:pt x="0" y="1247803"/>
                </a:lnTo>
                <a:close/>
                <a:moveTo>
                  <a:pt x="12212097" y="0"/>
                </a:moveTo>
                <a:lnTo>
                  <a:pt x="12212097" y="639207"/>
                </a:lnTo>
                <a:lnTo>
                  <a:pt x="0" y="639207"/>
                </a:lnTo>
                <a:close/>
              </a:path>
            </a:pathLst>
          </a:custGeom>
          <a:solidFill>
            <a:schemeClr val="accent1"/>
          </a:solidFill>
          <a:ln w="3175">
            <a:solidFill>
              <a:schemeClr val="accent1"/>
            </a:solidFill>
          </a:ln>
        </p:spPr>
        <p:txBody>
          <a:bodyPr wrap="square">
            <a:noAutofit/>
          </a:bodyPr>
          <a:lstStyle>
            <a:lvl1pPr>
              <a:defRPr>
                <a:no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B000A0B4-DB63-420A-87EC-EF911515D087}"/>
              </a:ext>
            </a:extLst>
          </p:cNvPr>
          <p:cNvSpPr>
            <a:spLocks noGrp="1"/>
          </p:cNvSpPr>
          <p:nvPr>
            <p:ph type="body" sz="quarter" idx="12" hasCustomPrompt="1"/>
          </p:nvPr>
        </p:nvSpPr>
        <p:spPr>
          <a:xfrm>
            <a:off x="548880" y="774700"/>
            <a:ext cx="3161108" cy="3316136"/>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lnTo>
                  <a:pt x="4815522" y="3558540"/>
                </a:lnTo>
                <a:lnTo>
                  <a:pt x="0" y="3794760"/>
                </a:lnTo>
                <a:lnTo>
                  <a:pt x="0" y="0"/>
                </a:lnTo>
                <a:close/>
              </a:path>
            </a:pathLst>
          </a:custGeom>
          <a:solidFill>
            <a:schemeClr val="accent4"/>
          </a:solidFill>
        </p:spPr>
        <p:txBody>
          <a:bodyPr lIns="360000" tIns="0" rIns="360000" anchor="ctr" anchorCtr="0"/>
          <a:lstStyle>
            <a:lvl1pPr>
              <a:lnSpc>
                <a:spcPct val="90000"/>
              </a:lnSpc>
              <a:spcAft>
                <a:spcPts val="0"/>
              </a:spcAft>
              <a:defRPr sz="2100">
                <a:solidFill>
                  <a:schemeClr val="tx1"/>
                </a:solidFill>
                <a:latin typeface="+mj-lt"/>
              </a:defRPr>
            </a:lvl1pPr>
            <a:lvl2pPr>
              <a:lnSpc>
                <a:spcPct val="90000"/>
              </a:lnSpc>
              <a:spcBef>
                <a:spcPts val="450"/>
              </a:spcBef>
              <a:spcAft>
                <a:spcPts val="0"/>
              </a:spcAft>
              <a:defRPr sz="1500">
                <a:solidFill>
                  <a:schemeClr val="tx1"/>
                </a:solidFill>
              </a:defRPr>
            </a:lvl2pPr>
            <a:lvl3pPr>
              <a:spcBef>
                <a:spcPts val="1350"/>
              </a:spcBef>
              <a:defRPr sz="675">
                <a:solidFill>
                  <a:schemeClr val="accent1"/>
                </a:solidFill>
                <a:latin typeface="+mj-lt"/>
              </a:defRPr>
            </a:lvl3pPr>
          </a:lstStyle>
          <a:p>
            <a:pPr lvl="0"/>
            <a:r>
              <a:rPr lang="en-US" dirty="0"/>
              <a:t>Section divider title with an image</a:t>
            </a:r>
          </a:p>
          <a:p>
            <a:pPr lvl="1"/>
            <a:r>
              <a:rPr lang="en-US" dirty="0"/>
              <a:t>You can write a short introduction here or leave it blank. Adjust the size of text box accordingly</a:t>
            </a:r>
          </a:p>
        </p:txBody>
      </p:sp>
      <p:sp>
        <p:nvSpPr>
          <p:cNvPr id="8" name="Slide Number Placeholder 7">
            <a:extLst>
              <a:ext uri="{FF2B5EF4-FFF2-40B4-BE49-F238E27FC236}">
                <a16:creationId xmlns:a16="http://schemas.microsoft.com/office/drawing/2014/main" id="{711B24E1-0FF9-414B-9603-4114240C11AD}"/>
              </a:ext>
            </a:extLst>
          </p:cNvPr>
          <p:cNvSpPr>
            <a:spLocks noGrp="1"/>
          </p:cNvSpPr>
          <p:nvPr>
            <p:ph type="sldNum" sz="quarter" idx="20"/>
          </p:nvPr>
        </p:nvSpPr>
        <p:spPr/>
        <p:txBody>
          <a:bodyPr/>
          <a:lstStyle>
            <a:lvl1pPr>
              <a:defRPr>
                <a:solidFill>
                  <a:schemeClr val="bg1"/>
                </a:solidFill>
              </a:defRPr>
            </a:lvl1pPr>
          </a:lstStyle>
          <a:p>
            <a:fld id="{99EB916B-55F2-4A6B-BCF8-09E073F77D34}" type="slidenum">
              <a:rPr lang="en-AU" smtClean="0"/>
              <a:pPr/>
              <a:t>‹#›</a:t>
            </a:fld>
            <a:endParaRPr lang="en-AU" dirty="0"/>
          </a:p>
        </p:txBody>
      </p:sp>
      <p:sp>
        <p:nvSpPr>
          <p:cNvPr id="33" name="Text Placeholder 32">
            <a:extLst>
              <a:ext uri="{FF2B5EF4-FFF2-40B4-BE49-F238E27FC236}">
                <a16:creationId xmlns:a16="http://schemas.microsoft.com/office/drawing/2014/main" id="{42B7CCF0-0FDF-4401-9AD4-2B9404290712}"/>
              </a:ext>
            </a:extLst>
          </p:cNvPr>
          <p:cNvSpPr>
            <a:spLocks noGrp="1"/>
          </p:cNvSpPr>
          <p:nvPr>
            <p:ph type="body" sz="quarter" idx="21" hasCustomPrompt="1"/>
          </p:nvPr>
        </p:nvSpPr>
        <p:spPr>
          <a:xfrm>
            <a:off x="382280" y="0"/>
            <a:ext cx="519161" cy="1254918"/>
          </a:xfrm>
          <a:custGeom>
            <a:avLst/>
            <a:gdLst>
              <a:gd name="connsiteX0" fmla="*/ 0 w 692215"/>
              <a:gd name="connsiteY0" fmla="*/ 0 h 1254918"/>
              <a:gd name="connsiteX1" fmla="*/ 692215 w 692215"/>
              <a:gd name="connsiteY1" fmla="*/ 0 h 1254918"/>
              <a:gd name="connsiteX2" fmla="*/ 692215 w 692215"/>
              <a:gd name="connsiteY2" fmla="*/ 1221310 h 1254918"/>
              <a:gd name="connsiteX3" fmla="*/ 50125 w 692215"/>
              <a:gd name="connsiteY3" fmla="*/ 1254918 h 1254918"/>
              <a:gd name="connsiteX4" fmla="*/ 0 w 692215"/>
              <a:gd name="connsiteY4" fmla="*/ 1254918 h 125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15" h="1254918">
                <a:moveTo>
                  <a:pt x="0" y="0"/>
                </a:moveTo>
                <a:lnTo>
                  <a:pt x="692215" y="0"/>
                </a:lnTo>
                <a:lnTo>
                  <a:pt x="692215" y="1221310"/>
                </a:lnTo>
                <a:lnTo>
                  <a:pt x="50125" y="1254918"/>
                </a:lnTo>
                <a:lnTo>
                  <a:pt x="0" y="1254918"/>
                </a:lnTo>
                <a:close/>
              </a:path>
            </a:pathLst>
          </a:custGeom>
          <a:solidFill>
            <a:schemeClr val="accent1"/>
          </a:solidFill>
          <a:ln>
            <a:noFill/>
          </a:ln>
        </p:spPr>
        <p:txBody>
          <a:bodyPr wrap="square" bIns="234000" anchor="b" anchorCtr="0">
            <a:noAutofit/>
          </a:bodyPr>
          <a:lstStyle>
            <a:lvl1pPr algn="ctr">
              <a:defRPr sz="1350" b="1">
                <a:solidFill>
                  <a:schemeClr val="bg1"/>
                </a:solidFill>
                <a:latin typeface="Segoe UI" panose="020B0502040204020203" pitchFamily="34" charset="0"/>
                <a:cs typeface="Segoe UI" panose="020B0502040204020203" pitchFamily="34" charset="0"/>
              </a:defRPr>
            </a:lvl1pPr>
          </a:lstStyle>
          <a:p>
            <a:pPr lvl="0"/>
            <a:r>
              <a:rPr lang="en-US" dirty="0"/>
              <a:t>00</a:t>
            </a:r>
            <a:endParaRPr lang="en-AU" dirty="0"/>
          </a:p>
        </p:txBody>
      </p:sp>
      <p:sp>
        <p:nvSpPr>
          <p:cNvPr id="10" name="Text Placeholder 37">
            <a:extLst>
              <a:ext uri="{FF2B5EF4-FFF2-40B4-BE49-F238E27FC236}">
                <a16:creationId xmlns:a16="http://schemas.microsoft.com/office/drawing/2014/main" id="{7099D5E9-D71C-4815-B197-589998B9C506}"/>
              </a:ext>
            </a:extLst>
          </p:cNvPr>
          <p:cNvSpPr>
            <a:spLocks noGrp="1"/>
          </p:cNvSpPr>
          <p:nvPr>
            <p:ph type="body" sz="quarter" idx="22"/>
          </p:nvPr>
        </p:nvSpPr>
        <p:spPr>
          <a:xfrm>
            <a:off x="741656" y="6404862"/>
            <a:ext cx="1023761" cy="110267"/>
          </a:xfrm>
          <a:blipFill dpi="0" rotWithShape="1">
            <a:blip r:embed="rId2"/>
            <a:srcRect/>
            <a:stretch>
              <a:fillRect/>
            </a:stretch>
          </a:blipFill>
        </p:spPr>
        <p:txBody>
          <a:bodyPr/>
          <a:lstStyle>
            <a:lvl1pPr>
              <a:defRPr sz="450">
                <a:noFill/>
                <a:latin typeface="Montserrat" panose="00000500000000000000" pitchFamily="2" charset="0"/>
              </a:defRPr>
            </a:lvl1pPr>
          </a:lstStyle>
          <a:p>
            <a:pPr lvl="0"/>
            <a:r>
              <a:rPr lang="en-US"/>
              <a:t>Click to edit Master text styles</a:t>
            </a:r>
          </a:p>
        </p:txBody>
      </p:sp>
      <p:sp>
        <p:nvSpPr>
          <p:cNvPr id="3" name="Footer Placeholder 2">
            <a:extLst>
              <a:ext uri="{FF2B5EF4-FFF2-40B4-BE49-F238E27FC236}">
                <a16:creationId xmlns:a16="http://schemas.microsoft.com/office/drawing/2014/main" id="{310EC750-6AB2-45EE-882D-897AA91FD148}"/>
              </a:ext>
            </a:extLst>
          </p:cNvPr>
          <p:cNvSpPr>
            <a:spLocks noGrp="1"/>
          </p:cNvSpPr>
          <p:nvPr>
            <p:ph type="ftr" sz="quarter" idx="23"/>
          </p:nvPr>
        </p:nvSpPr>
        <p:spPr/>
        <p:txBody>
          <a:bodyPr/>
          <a:lstStyle>
            <a:lvl1pPr>
              <a:defRPr>
                <a:solidFill>
                  <a:schemeClr val="bg1"/>
                </a:solidFill>
              </a:defRPr>
            </a:lvl1pPr>
          </a:lstStyle>
          <a:p>
            <a:r>
              <a:rPr lang="en-AU"/>
              <a:t>|  Confidential – Internal Use Only</a:t>
            </a:r>
            <a:endParaRPr lang="en-AU" dirty="0"/>
          </a:p>
        </p:txBody>
      </p:sp>
      <p:sp>
        <p:nvSpPr>
          <p:cNvPr id="6" name="csl-text">
            <a:extLst>
              <a:ext uri="{FF2B5EF4-FFF2-40B4-BE49-F238E27FC236}">
                <a16:creationId xmlns:a16="http://schemas.microsoft.com/office/drawing/2014/main" id="{F7AA1870-D83C-48EF-8671-1953321792EA}"/>
              </a:ext>
            </a:extLst>
          </p:cNvPr>
          <p:cNvSpPr>
            <a:spLocks noGrp="1"/>
          </p:cNvSpPr>
          <p:nvPr>
            <p:ph type="body" sz="quarter" idx="18"/>
          </p:nvPr>
        </p:nvSpPr>
        <p:spPr>
          <a:xfrm>
            <a:off x="8276522" y="6273042"/>
            <a:ext cx="318600" cy="221420"/>
          </a:xfrm>
          <a:blipFill>
            <a:blip r:embed="rId3"/>
            <a:stretch>
              <a:fillRect t="241" b="241"/>
            </a:stretch>
          </a:blipFill>
        </p:spPr>
        <p:txBody>
          <a:bodyPr/>
          <a:lstStyle>
            <a:lvl1pPr>
              <a:defRPr sz="450">
                <a:noFill/>
              </a:defRPr>
            </a:lvl1pPr>
          </a:lstStyle>
          <a:p>
            <a:pPr lvl="0"/>
            <a:r>
              <a:rPr lang="en-US"/>
              <a:t>Click to edit Master text styles</a:t>
            </a:r>
          </a:p>
        </p:txBody>
      </p:sp>
    </p:spTree>
    <p:extLst>
      <p:ext uri="{BB962C8B-B14F-4D97-AF65-F5344CB8AC3E}">
        <p14:creationId xmlns:p14="http://schemas.microsoft.com/office/powerpoint/2010/main" val="311946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divider (a)">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A4DEFC28-52F1-4E4A-93E6-EA4D715382F1}"/>
              </a:ext>
            </a:extLst>
          </p:cNvPr>
          <p:cNvSpPr>
            <a:spLocks noGrp="1"/>
          </p:cNvSpPr>
          <p:nvPr>
            <p:ph type="pic" sz="quarter" idx="16" hasCustomPrompt="1"/>
          </p:nvPr>
        </p:nvSpPr>
        <p:spPr>
          <a:xfrm>
            <a:off x="0" y="0"/>
            <a:ext cx="9144000" cy="6858000"/>
          </a:xfrm>
          <a:solidFill>
            <a:schemeClr val="bg1">
              <a:lumMod val="95000"/>
            </a:schemeClr>
          </a:solidFill>
        </p:spPr>
        <p:txBody>
          <a:bodyPr rIns="1296000" anchor="ctr" anchorCtr="0"/>
          <a:lstStyle>
            <a:lvl1pPr algn="r">
              <a:defRPr/>
            </a:lvl1pPr>
          </a:lstStyle>
          <a:p>
            <a:r>
              <a:rPr lang="en-US" dirty="0"/>
              <a:t>Click icon to insert image</a:t>
            </a:r>
            <a:endParaRPr lang="en-AU" dirty="0"/>
          </a:p>
        </p:txBody>
      </p:sp>
      <p:sp>
        <p:nvSpPr>
          <p:cNvPr id="17" name="Text Placeholder 16">
            <a:extLst>
              <a:ext uri="{FF2B5EF4-FFF2-40B4-BE49-F238E27FC236}">
                <a16:creationId xmlns:a16="http://schemas.microsoft.com/office/drawing/2014/main" id="{4F363054-2645-4079-8352-27341CAB28C7}"/>
              </a:ext>
            </a:extLst>
          </p:cNvPr>
          <p:cNvSpPr>
            <a:spLocks noGrp="1"/>
          </p:cNvSpPr>
          <p:nvPr>
            <p:ph type="body" sz="quarter" idx="17"/>
          </p:nvPr>
        </p:nvSpPr>
        <p:spPr>
          <a:xfrm>
            <a:off x="-15073" y="5610199"/>
            <a:ext cx="9159073" cy="1247803"/>
          </a:xfrm>
          <a:custGeom>
            <a:avLst/>
            <a:gdLst>
              <a:gd name="connsiteX0" fmla="*/ 0 w 12212097"/>
              <a:gd name="connsiteY0" fmla="*/ 639208 h 1247803"/>
              <a:gd name="connsiteX1" fmla="*/ 12212097 w 12212097"/>
              <a:gd name="connsiteY1" fmla="*/ 639208 h 1247803"/>
              <a:gd name="connsiteX2" fmla="*/ 12212097 w 12212097"/>
              <a:gd name="connsiteY2" fmla="*/ 1247803 h 1247803"/>
              <a:gd name="connsiteX3" fmla="*/ 0 w 12212097"/>
              <a:gd name="connsiteY3" fmla="*/ 1247803 h 1247803"/>
              <a:gd name="connsiteX4" fmla="*/ 12212097 w 12212097"/>
              <a:gd name="connsiteY4" fmla="*/ 0 h 1247803"/>
              <a:gd name="connsiteX5" fmla="*/ 12212097 w 12212097"/>
              <a:gd name="connsiteY5" fmla="*/ 639207 h 1247803"/>
              <a:gd name="connsiteX6" fmla="*/ 0 w 12212097"/>
              <a:gd name="connsiteY6" fmla="*/ 639207 h 1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097" h="1247803">
                <a:moveTo>
                  <a:pt x="0" y="639208"/>
                </a:moveTo>
                <a:lnTo>
                  <a:pt x="12212097" y="639208"/>
                </a:lnTo>
                <a:lnTo>
                  <a:pt x="12212097" y="1247803"/>
                </a:lnTo>
                <a:lnTo>
                  <a:pt x="0" y="1247803"/>
                </a:lnTo>
                <a:close/>
                <a:moveTo>
                  <a:pt x="12212097" y="0"/>
                </a:moveTo>
                <a:lnTo>
                  <a:pt x="12212097" y="639207"/>
                </a:lnTo>
                <a:lnTo>
                  <a:pt x="0" y="639207"/>
                </a:lnTo>
                <a:close/>
              </a:path>
            </a:pathLst>
          </a:custGeom>
          <a:solidFill>
            <a:schemeClr val="accent1"/>
          </a:solidFill>
          <a:ln w="3175">
            <a:solidFill>
              <a:schemeClr val="accent1"/>
            </a:solidFill>
          </a:ln>
        </p:spPr>
        <p:txBody>
          <a:bodyPr wrap="square">
            <a:noAutofit/>
          </a:bodyPr>
          <a:lstStyle>
            <a:lvl1pPr>
              <a:defRPr>
                <a:no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B000A0B4-DB63-420A-87EC-EF911515D087}"/>
              </a:ext>
            </a:extLst>
          </p:cNvPr>
          <p:cNvSpPr>
            <a:spLocks noGrp="1"/>
          </p:cNvSpPr>
          <p:nvPr>
            <p:ph type="body" sz="quarter" idx="12" hasCustomPrompt="1"/>
          </p:nvPr>
        </p:nvSpPr>
        <p:spPr>
          <a:xfrm>
            <a:off x="548880" y="774700"/>
            <a:ext cx="3161108" cy="3316136"/>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lnTo>
                  <a:pt x="4815522" y="3558540"/>
                </a:lnTo>
                <a:lnTo>
                  <a:pt x="0" y="3794760"/>
                </a:lnTo>
                <a:lnTo>
                  <a:pt x="0" y="0"/>
                </a:lnTo>
                <a:close/>
              </a:path>
            </a:pathLst>
          </a:custGeom>
          <a:solidFill>
            <a:schemeClr val="tx1"/>
          </a:solidFill>
        </p:spPr>
        <p:txBody>
          <a:bodyPr lIns="360000" tIns="0" rIns="360000" anchor="ctr" anchorCtr="0"/>
          <a:lstStyle>
            <a:lvl1pPr>
              <a:lnSpc>
                <a:spcPct val="90000"/>
              </a:lnSpc>
              <a:spcAft>
                <a:spcPts val="0"/>
              </a:spcAft>
              <a:defRPr sz="2100">
                <a:solidFill>
                  <a:schemeClr val="bg1"/>
                </a:solidFill>
                <a:latin typeface="+mj-lt"/>
              </a:defRPr>
            </a:lvl1pPr>
            <a:lvl2pPr>
              <a:lnSpc>
                <a:spcPct val="90000"/>
              </a:lnSpc>
              <a:spcBef>
                <a:spcPts val="450"/>
              </a:spcBef>
              <a:spcAft>
                <a:spcPts val="0"/>
              </a:spcAft>
              <a:defRPr sz="1500">
                <a:solidFill>
                  <a:schemeClr val="bg1"/>
                </a:solidFill>
              </a:defRPr>
            </a:lvl2pPr>
            <a:lvl3pPr>
              <a:spcBef>
                <a:spcPts val="1350"/>
              </a:spcBef>
              <a:defRPr sz="675">
                <a:solidFill>
                  <a:schemeClr val="accent1"/>
                </a:solidFill>
                <a:latin typeface="+mj-lt"/>
              </a:defRPr>
            </a:lvl3pPr>
          </a:lstStyle>
          <a:p>
            <a:pPr lvl="0"/>
            <a:r>
              <a:rPr lang="en-US" dirty="0"/>
              <a:t>Section divider title with an image</a:t>
            </a:r>
          </a:p>
          <a:p>
            <a:pPr lvl="1"/>
            <a:r>
              <a:rPr lang="en-US" dirty="0"/>
              <a:t>You can write a short introduction here or leave it blank. Adjust the size of text box accordingly</a:t>
            </a:r>
          </a:p>
        </p:txBody>
      </p:sp>
      <p:sp>
        <p:nvSpPr>
          <p:cNvPr id="8" name="Slide Number Placeholder 7">
            <a:extLst>
              <a:ext uri="{FF2B5EF4-FFF2-40B4-BE49-F238E27FC236}">
                <a16:creationId xmlns:a16="http://schemas.microsoft.com/office/drawing/2014/main" id="{711B24E1-0FF9-414B-9603-4114240C11AD}"/>
              </a:ext>
            </a:extLst>
          </p:cNvPr>
          <p:cNvSpPr>
            <a:spLocks noGrp="1"/>
          </p:cNvSpPr>
          <p:nvPr>
            <p:ph type="sldNum" sz="quarter" idx="20"/>
          </p:nvPr>
        </p:nvSpPr>
        <p:spPr/>
        <p:txBody>
          <a:bodyPr/>
          <a:lstStyle>
            <a:lvl1pPr>
              <a:defRPr>
                <a:solidFill>
                  <a:schemeClr val="bg1"/>
                </a:solidFill>
              </a:defRPr>
            </a:lvl1pPr>
          </a:lstStyle>
          <a:p>
            <a:fld id="{99EB916B-55F2-4A6B-BCF8-09E073F77D34}" type="slidenum">
              <a:rPr lang="en-AU" smtClean="0"/>
              <a:pPr/>
              <a:t>‹#›</a:t>
            </a:fld>
            <a:endParaRPr lang="en-AU" dirty="0"/>
          </a:p>
        </p:txBody>
      </p:sp>
      <p:sp>
        <p:nvSpPr>
          <p:cNvPr id="33" name="Text Placeholder 32">
            <a:extLst>
              <a:ext uri="{FF2B5EF4-FFF2-40B4-BE49-F238E27FC236}">
                <a16:creationId xmlns:a16="http://schemas.microsoft.com/office/drawing/2014/main" id="{42B7CCF0-0FDF-4401-9AD4-2B9404290712}"/>
              </a:ext>
            </a:extLst>
          </p:cNvPr>
          <p:cNvSpPr>
            <a:spLocks noGrp="1"/>
          </p:cNvSpPr>
          <p:nvPr>
            <p:ph type="body" sz="quarter" idx="21" hasCustomPrompt="1"/>
          </p:nvPr>
        </p:nvSpPr>
        <p:spPr>
          <a:xfrm>
            <a:off x="382280" y="0"/>
            <a:ext cx="519161" cy="1254918"/>
          </a:xfrm>
          <a:custGeom>
            <a:avLst/>
            <a:gdLst>
              <a:gd name="connsiteX0" fmla="*/ 0 w 692215"/>
              <a:gd name="connsiteY0" fmla="*/ 0 h 1254918"/>
              <a:gd name="connsiteX1" fmla="*/ 692215 w 692215"/>
              <a:gd name="connsiteY1" fmla="*/ 0 h 1254918"/>
              <a:gd name="connsiteX2" fmla="*/ 692215 w 692215"/>
              <a:gd name="connsiteY2" fmla="*/ 1221310 h 1254918"/>
              <a:gd name="connsiteX3" fmla="*/ 50125 w 692215"/>
              <a:gd name="connsiteY3" fmla="*/ 1254918 h 1254918"/>
              <a:gd name="connsiteX4" fmla="*/ 0 w 692215"/>
              <a:gd name="connsiteY4" fmla="*/ 1254918 h 125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15" h="1254918">
                <a:moveTo>
                  <a:pt x="0" y="0"/>
                </a:moveTo>
                <a:lnTo>
                  <a:pt x="692215" y="0"/>
                </a:lnTo>
                <a:lnTo>
                  <a:pt x="692215" y="1221310"/>
                </a:lnTo>
                <a:lnTo>
                  <a:pt x="50125" y="1254918"/>
                </a:lnTo>
                <a:lnTo>
                  <a:pt x="0" y="1254918"/>
                </a:lnTo>
                <a:close/>
              </a:path>
            </a:pathLst>
          </a:custGeom>
          <a:solidFill>
            <a:schemeClr val="accent1"/>
          </a:solidFill>
          <a:ln>
            <a:noFill/>
          </a:ln>
        </p:spPr>
        <p:txBody>
          <a:bodyPr wrap="square" bIns="234000" anchor="b" anchorCtr="0">
            <a:noAutofit/>
          </a:bodyPr>
          <a:lstStyle>
            <a:lvl1pPr algn="ctr">
              <a:defRPr sz="1350" b="1">
                <a:solidFill>
                  <a:schemeClr val="bg1"/>
                </a:solidFill>
                <a:latin typeface="Segoe UI" panose="020B0502040204020203" pitchFamily="34" charset="0"/>
                <a:cs typeface="Segoe UI" panose="020B0502040204020203" pitchFamily="34" charset="0"/>
              </a:defRPr>
            </a:lvl1pPr>
          </a:lstStyle>
          <a:p>
            <a:pPr lvl="0"/>
            <a:r>
              <a:rPr lang="en-US" dirty="0"/>
              <a:t>00</a:t>
            </a:r>
            <a:endParaRPr lang="en-AU" dirty="0"/>
          </a:p>
        </p:txBody>
      </p:sp>
      <p:sp>
        <p:nvSpPr>
          <p:cNvPr id="3" name="Footer Placeholder 2">
            <a:extLst>
              <a:ext uri="{FF2B5EF4-FFF2-40B4-BE49-F238E27FC236}">
                <a16:creationId xmlns:a16="http://schemas.microsoft.com/office/drawing/2014/main" id="{B60DBA4E-A923-4FB4-91D7-09E25CF13E8E}"/>
              </a:ext>
            </a:extLst>
          </p:cNvPr>
          <p:cNvSpPr>
            <a:spLocks noGrp="1"/>
          </p:cNvSpPr>
          <p:nvPr>
            <p:ph type="ftr" sz="quarter" idx="23"/>
          </p:nvPr>
        </p:nvSpPr>
        <p:spPr/>
        <p:txBody>
          <a:bodyPr/>
          <a:lstStyle>
            <a:lvl1pPr>
              <a:defRPr>
                <a:solidFill>
                  <a:schemeClr val="bg1"/>
                </a:solidFill>
              </a:defRPr>
            </a:lvl1pPr>
          </a:lstStyle>
          <a:p>
            <a:r>
              <a:rPr lang="en-AU"/>
              <a:t>|  Confidential – Internal Use Only</a:t>
            </a:r>
            <a:endParaRPr lang="en-AU" dirty="0"/>
          </a:p>
        </p:txBody>
      </p:sp>
      <p:sp>
        <p:nvSpPr>
          <p:cNvPr id="13" name="Text Placeholder 37">
            <a:extLst>
              <a:ext uri="{FF2B5EF4-FFF2-40B4-BE49-F238E27FC236}">
                <a16:creationId xmlns:a16="http://schemas.microsoft.com/office/drawing/2014/main" id="{6EEE0428-2E2C-4BE8-93DE-4E63909FCEBA}"/>
              </a:ext>
            </a:extLst>
          </p:cNvPr>
          <p:cNvSpPr>
            <a:spLocks noGrp="1"/>
          </p:cNvSpPr>
          <p:nvPr>
            <p:ph type="body" sz="quarter" idx="22"/>
          </p:nvPr>
        </p:nvSpPr>
        <p:spPr>
          <a:xfrm>
            <a:off x="741656" y="6404862"/>
            <a:ext cx="1023761" cy="110267"/>
          </a:xfrm>
          <a:blipFill dpi="0" rotWithShape="1">
            <a:blip r:embed="rId2"/>
            <a:srcRect/>
            <a:stretch>
              <a:fillRect/>
            </a:stretch>
          </a:blipFill>
        </p:spPr>
        <p:txBody>
          <a:bodyPr/>
          <a:lstStyle>
            <a:lvl1pPr>
              <a:defRPr sz="450">
                <a:noFill/>
                <a:latin typeface="Montserrat" panose="00000500000000000000" pitchFamily="2" charset="0"/>
              </a:defRPr>
            </a:lvl1pPr>
          </a:lstStyle>
          <a:p>
            <a:pPr lvl="0"/>
            <a:r>
              <a:rPr lang="en-US"/>
              <a:t>Click to edit Master text styles</a:t>
            </a:r>
          </a:p>
        </p:txBody>
      </p:sp>
      <p:sp>
        <p:nvSpPr>
          <p:cNvPr id="15" name="csl-text">
            <a:extLst>
              <a:ext uri="{FF2B5EF4-FFF2-40B4-BE49-F238E27FC236}">
                <a16:creationId xmlns:a16="http://schemas.microsoft.com/office/drawing/2014/main" id="{9E618BFD-9483-4CAD-A694-D0BD9FA20899}"/>
              </a:ext>
            </a:extLst>
          </p:cNvPr>
          <p:cNvSpPr>
            <a:spLocks noGrp="1"/>
          </p:cNvSpPr>
          <p:nvPr>
            <p:ph type="body" sz="quarter" idx="18"/>
          </p:nvPr>
        </p:nvSpPr>
        <p:spPr>
          <a:xfrm>
            <a:off x="8276522" y="6273042"/>
            <a:ext cx="318600" cy="221420"/>
          </a:xfrm>
          <a:blipFill>
            <a:blip r:embed="rId3"/>
            <a:stretch>
              <a:fillRect t="241" b="241"/>
            </a:stretch>
          </a:blipFill>
        </p:spPr>
        <p:txBody>
          <a:bodyPr/>
          <a:lstStyle>
            <a:lvl1pPr>
              <a:defRPr sz="450">
                <a:noFill/>
              </a:defRPr>
            </a:lvl1pPr>
          </a:lstStyle>
          <a:p>
            <a:pPr lvl="0"/>
            <a:r>
              <a:rPr lang="en-US"/>
              <a:t>Click to edit Master text styles</a:t>
            </a:r>
          </a:p>
        </p:txBody>
      </p:sp>
    </p:spTree>
    <p:extLst>
      <p:ext uri="{BB962C8B-B14F-4D97-AF65-F5344CB8AC3E}">
        <p14:creationId xmlns:p14="http://schemas.microsoft.com/office/powerpoint/2010/main" val="41191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divider (b)">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798BA1E-6D95-4EC0-978C-C8165E5BD27D}"/>
              </a:ext>
            </a:extLst>
          </p:cNvPr>
          <p:cNvSpPr/>
          <p:nvPr userDrawn="1"/>
        </p:nvSpPr>
        <p:spPr>
          <a:xfrm>
            <a:off x="0" y="1"/>
            <a:ext cx="9159074" cy="6249405"/>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350"/>
          </a:p>
        </p:txBody>
      </p:sp>
      <p:sp>
        <p:nvSpPr>
          <p:cNvPr id="17" name="Freeform: Shape 16">
            <a:extLst>
              <a:ext uri="{FF2B5EF4-FFF2-40B4-BE49-F238E27FC236}">
                <a16:creationId xmlns:a16="http://schemas.microsoft.com/office/drawing/2014/main" id="{B4AB578D-9AFA-47E9-B7B1-1C999CCD3E15}"/>
              </a:ext>
            </a:extLst>
          </p:cNvPr>
          <p:cNvSpPr/>
          <p:nvPr userDrawn="1"/>
        </p:nvSpPr>
        <p:spPr>
          <a:xfrm rot="-180000">
            <a:off x="1526451" y="-26068"/>
            <a:ext cx="838628" cy="1198593"/>
          </a:xfrm>
          <a:custGeom>
            <a:avLst/>
            <a:gdLst>
              <a:gd name="connsiteX0" fmla="*/ 63932 w 1118171"/>
              <a:gd name="connsiteY0" fmla="*/ 0 h 1219945"/>
              <a:gd name="connsiteX1" fmla="*/ 1118171 w 1118171"/>
              <a:gd name="connsiteY1" fmla="*/ 55251 h 1219945"/>
              <a:gd name="connsiteX2" fmla="*/ 1106551 w 1118171"/>
              <a:gd name="connsiteY2" fmla="*/ 276969 h 1219945"/>
              <a:gd name="connsiteX3" fmla="*/ 1106553 w 1118171"/>
              <a:gd name="connsiteY3" fmla="*/ 276969 h 1219945"/>
              <a:gd name="connsiteX4" fmla="*/ 1057134 w 1118171"/>
              <a:gd name="connsiteY4" fmla="*/ 1219944 h 1219945"/>
              <a:gd name="connsiteX5" fmla="*/ 0 w 1118171"/>
              <a:gd name="connsiteY5" fmla="*/ 1219945 h 1219945"/>
              <a:gd name="connsiteX6" fmla="*/ 49419 w 1118171"/>
              <a:gd name="connsiteY6" fmla="*/ 276970 h 1219945"/>
              <a:gd name="connsiteX7" fmla="*/ 49417 w 1118171"/>
              <a:gd name="connsiteY7" fmla="*/ 276970 h 121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171" h="1219945">
                <a:moveTo>
                  <a:pt x="63932" y="0"/>
                </a:moveTo>
                <a:lnTo>
                  <a:pt x="1118171" y="55251"/>
                </a:lnTo>
                <a:lnTo>
                  <a:pt x="1106551" y="276969"/>
                </a:lnTo>
                <a:lnTo>
                  <a:pt x="1106553" y="276969"/>
                </a:lnTo>
                <a:lnTo>
                  <a:pt x="1057134" y="1219944"/>
                </a:lnTo>
                <a:lnTo>
                  <a:pt x="0" y="1219945"/>
                </a:lnTo>
                <a:lnTo>
                  <a:pt x="49419" y="276970"/>
                </a:lnTo>
                <a:lnTo>
                  <a:pt x="49417" y="2769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lide Number Placeholder 2">
            <a:extLst>
              <a:ext uri="{FF2B5EF4-FFF2-40B4-BE49-F238E27FC236}">
                <a16:creationId xmlns:a16="http://schemas.microsoft.com/office/drawing/2014/main" id="{0A9B9866-740C-4D3C-A4DD-E62665F9163E}"/>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10" name="Text Placeholder 5">
            <a:extLst>
              <a:ext uri="{FF2B5EF4-FFF2-40B4-BE49-F238E27FC236}">
                <a16:creationId xmlns:a16="http://schemas.microsoft.com/office/drawing/2014/main" id="{F75B1312-7D1F-4913-BA5A-3EFB94B7E159}"/>
              </a:ext>
            </a:extLst>
          </p:cNvPr>
          <p:cNvSpPr>
            <a:spLocks noGrp="1"/>
          </p:cNvSpPr>
          <p:nvPr>
            <p:ph type="body" sz="quarter" idx="18" hasCustomPrompt="1"/>
          </p:nvPr>
        </p:nvSpPr>
        <p:spPr>
          <a:xfrm>
            <a:off x="1551385" y="3429000"/>
            <a:ext cx="6566297" cy="562718"/>
          </a:xfrm>
        </p:spPr>
        <p:txBody>
          <a:bodyPr>
            <a:spAutoFit/>
          </a:bodyPr>
          <a:lstStyle>
            <a:lvl1pPr>
              <a:lnSpc>
                <a:spcPct val="90000"/>
              </a:lnSpc>
              <a:spcAft>
                <a:spcPts val="0"/>
              </a:spcAft>
              <a:defRPr sz="2100">
                <a:solidFill>
                  <a:schemeClr val="bg1"/>
                </a:solidFill>
                <a:latin typeface="+mj-lt"/>
              </a:defRPr>
            </a:lvl1pPr>
            <a:lvl2pPr>
              <a:lnSpc>
                <a:spcPct val="90000"/>
              </a:lnSpc>
              <a:spcBef>
                <a:spcPts val="450"/>
              </a:spcBef>
              <a:spcAft>
                <a:spcPts val="0"/>
              </a:spcAft>
              <a:defRPr sz="1500">
                <a:solidFill>
                  <a:schemeClr val="bg1"/>
                </a:solidFill>
              </a:defRPr>
            </a:lvl2pPr>
            <a:lvl3pPr>
              <a:spcBef>
                <a:spcPts val="1350"/>
              </a:spcBef>
              <a:defRPr sz="750">
                <a:solidFill>
                  <a:schemeClr val="accent1"/>
                </a:solidFill>
                <a:latin typeface="+mj-lt"/>
              </a:defRPr>
            </a:lvl3pPr>
          </a:lstStyle>
          <a:p>
            <a:pPr lvl="0"/>
            <a:r>
              <a:rPr lang="en-US" dirty="0"/>
              <a:t>Grey Section divider title without an image</a:t>
            </a:r>
          </a:p>
          <a:p>
            <a:pPr lvl="1"/>
            <a:r>
              <a:rPr lang="en-US" dirty="0"/>
              <a:t>You can write a short introduction here or leave it blank</a:t>
            </a:r>
          </a:p>
        </p:txBody>
      </p:sp>
      <p:sp>
        <p:nvSpPr>
          <p:cNvPr id="15" name="Text Placeholder 14">
            <a:extLst>
              <a:ext uri="{FF2B5EF4-FFF2-40B4-BE49-F238E27FC236}">
                <a16:creationId xmlns:a16="http://schemas.microsoft.com/office/drawing/2014/main" id="{E0AFF6B1-AB91-4AC4-B0CA-FD67B5DC6EAE}"/>
              </a:ext>
            </a:extLst>
          </p:cNvPr>
          <p:cNvSpPr>
            <a:spLocks noGrp="1"/>
          </p:cNvSpPr>
          <p:nvPr>
            <p:ph type="body" sz="quarter" idx="19" hasCustomPrompt="1"/>
          </p:nvPr>
        </p:nvSpPr>
        <p:spPr>
          <a:xfrm>
            <a:off x="1549882" y="1"/>
            <a:ext cx="791765" cy="1187121"/>
          </a:xfrm>
          <a:custGeom>
            <a:avLst/>
            <a:gdLst>
              <a:gd name="connsiteX0" fmla="*/ 0 w 1043262"/>
              <a:gd name="connsiteY0" fmla="*/ 0 h 1187121"/>
              <a:gd name="connsiteX1" fmla="*/ 1043262 w 1043262"/>
              <a:gd name="connsiteY1" fmla="*/ 0 h 1187121"/>
              <a:gd name="connsiteX2" fmla="*/ 1043262 w 1043262"/>
              <a:gd name="connsiteY2" fmla="*/ 1134772 h 1187121"/>
              <a:gd name="connsiteX3" fmla="*/ 43123 w 1043262"/>
              <a:gd name="connsiteY3" fmla="*/ 1187121 h 1187121"/>
              <a:gd name="connsiteX4" fmla="*/ 0 w 1043262"/>
              <a:gd name="connsiteY4" fmla="*/ 1187121 h 1187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262" h="1187121">
                <a:moveTo>
                  <a:pt x="0" y="0"/>
                </a:moveTo>
                <a:lnTo>
                  <a:pt x="1043262" y="0"/>
                </a:lnTo>
                <a:lnTo>
                  <a:pt x="1043262" y="1134772"/>
                </a:lnTo>
                <a:lnTo>
                  <a:pt x="43123" y="1187121"/>
                </a:lnTo>
                <a:lnTo>
                  <a:pt x="0" y="1187121"/>
                </a:lnTo>
                <a:close/>
              </a:path>
            </a:pathLst>
          </a:custGeom>
          <a:noFill/>
        </p:spPr>
        <p:txBody>
          <a:bodyPr wrap="square" anchor="ctr" anchorCtr="0">
            <a:noAutofit/>
          </a:bodyPr>
          <a:lstStyle>
            <a:lvl1pPr algn="ctr">
              <a:defRPr sz="3600" b="1">
                <a:solidFill>
                  <a:schemeClr val="bg1"/>
                </a:solidFill>
                <a:latin typeface="Segoe UI" panose="020B0502040204020203" pitchFamily="34" charset="0"/>
                <a:cs typeface="Segoe UI" panose="020B0502040204020203" pitchFamily="34" charset="0"/>
              </a:defRPr>
            </a:lvl1pPr>
          </a:lstStyle>
          <a:p>
            <a:pPr lvl="0"/>
            <a:r>
              <a:rPr lang="en-US" dirty="0"/>
              <a:t>00</a:t>
            </a:r>
            <a:endParaRPr lang="en-AU" dirty="0"/>
          </a:p>
        </p:txBody>
      </p:sp>
      <p:sp>
        <p:nvSpPr>
          <p:cNvPr id="4" name="Footer Placeholder 3">
            <a:extLst>
              <a:ext uri="{FF2B5EF4-FFF2-40B4-BE49-F238E27FC236}">
                <a16:creationId xmlns:a16="http://schemas.microsoft.com/office/drawing/2014/main" id="{EDE5F0AB-D23F-4A09-A4B8-C63CDF750C0D}"/>
              </a:ext>
            </a:extLst>
          </p:cNvPr>
          <p:cNvSpPr>
            <a:spLocks noGrp="1"/>
          </p:cNvSpPr>
          <p:nvPr>
            <p:ph type="ftr" sz="quarter" idx="20"/>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205660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divider (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F6CD0FE6-0C99-4F64-9FA9-9BDE3B64D041}"/>
              </a:ext>
            </a:extLst>
          </p:cNvPr>
          <p:cNvSpPr>
            <a:spLocks noGrp="1"/>
          </p:cNvSpPr>
          <p:nvPr>
            <p:ph type="body" sz="quarter" idx="20"/>
          </p:nvPr>
        </p:nvSpPr>
        <p:spPr>
          <a:xfrm>
            <a:off x="-19050" y="3102300"/>
            <a:ext cx="9163950" cy="3755700"/>
          </a:xfrm>
          <a:custGeom>
            <a:avLst/>
            <a:gdLst>
              <a:gd name="connsiteX0" fmla="*/ 0 w 12212097"/>
              <a:gd name="connsiteY0" fmla="*/ 639208 h 3755700"/>
              <a:gd name="connsiteX1" fmla="*/ 12212097 w 12212097"/>
              <a:gd name="connsiteY1" fmla="*/ 639208 h 3755700"/>
              <a:gd name="connsiteX2" fmla="*/ 12212097 w 12212097"/>
              <a:gd name="connsiteY2" fmla="*/ 1247804 h 3755700"/>
              <a:gd name="connsiteX3" fmla="*/ 12206601 w 12212097"/>
              <a:gd name="connsiteY3" fmla="*/ 1247804 h 3755700"/>
              <a:gd name="connsiteX4" fmla="*/ 12206601 w 12212097"/>
              <a:gd name="connsiteY4" fmla="*/ 3755700 h 3755700"/>
              <a:gd name="connsiteX5" fmla="*/ 13401 w 12212097"/>
              <a:gd name="connsiteY5" fmla="*/ 3755700 h 3755700"/>
              <a:gd name="connsiteX6" fmla="*/ 13401 w 12212097"/>
              <a:gd name="connsiteY6" fmla="*/ 1247804 h 3755700"/>
              <a:gd name="connsiteX7" fmla="*/ 0 w 12212097"/>
              <a:gd name="connsiteY7" fmla="*/ 1247804 h 3755700"/>
              <a:gd name="connsiteX8" fmla="*/ 12212097 w 12212097"/>
              <a:gd name="connsiteY8" fmla="*/ 0 h 3755700"/>
              <a:gd name="connsiteX9" fmla="*/ 12212097 w 12212097"/>
              <a:gd name="connsiteY9" fmla="*/ 639207 h 3755700"/>
              <a:gd name="connsiteX10" fmla="*/ 0 w 12212097"/>
              <a:gd name="connsiteY10" fmla="*/ 639207 h 37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2097" h="3755700">
                <a:moveTo>
                  <a:pt x="0" y="639208"/>
                </a:moveTo>
                <a:lnTo>
                  <a:pt x="12212097" y="639208"/>
                </a:lnTo>
                <a:lnTo>
                  <a:pt x="12212097" y="1247804"/>
                </a:lnTo>
                <a:lnTo>
                  <a:pt x="12206601" y="1247804"/>
                </a:lnTo>
                <a:lnTo>
                  <a:pt x="12206601" y="3755700"/>
                </a:lnTo>
                <a:lnTo>
                  <a:pt x="13401" y="3755700"/>
                </a:lnTo>
                <a:lnTo>
                  <a:pt x="13401" y="1247804"/>
                </a:lnTo>
                <a:lnTo>
                  <a:pt x="0" y="1247804"/>
                </a:lnTo>
                <a:close/>
                <a:moveTo>
                  <a:pt x="12212097" y="0"/>
                </a:moveTo>
                <a:lnTo>
                  <a:pt x="12212097" y="639207"/>
                </a:lnTo>
                <a:lnTo>
                  <a:pt x="0" y="639207"/>
                </a:lnTo>
                <a:close/>
              </a:path>
            </a:pathLst>
          </a:custGeom>
          <a:solidFill>
            <a:schemeClr val="bg1"/>
          </a:solidFill>
          <a:ln w="3175">
            <a:solidFill>
              <a:schemeClr val="bg1"/>
            </a:solidFill>
          </a:ln>
        </p:spPr>
        <p:txBody>
          <a:bodyPr wrap="square">
            <a:noAutofit/>
          </a:bodyPr>
          <a:lstStyle>
            <a:lvl1pPr>
              <a:defRPr sz="450">
                <a:noFill/>
              </a:defRPr>
            </a:lvl1pPr>
          </a:lstStyle>
          <a:p>
            <a:pPr lvl="0"/>
            <a:r>
              <a:rPr lang="en-US"/>
              <a:t>Click to edit Master text styles</a:t>
            </a:r>
          </a:p>
        </p:txBody>
      </p:sp>
      <p:sp>
        <p:nvSpPr>
          <p:cNvPr id="10" name="Text Placeholder 5">
            <a:extLst>
              <a:ext uri="{FF2B5EF4-FFF2-40B4-BE49-F238E27FC236}">
                <a16:creationId xmlns:a16="http://schemas.microsoft.com/office/drawing/2014/main" id="{F75B1312-7D1F-4913-BA5A-3EFB94B7E159}"/>
              </a:ext>
            </a:extLst>
          </p:cNvPr>
          <p:cNvSpPr>
            <a:spLocks noGrp="1"/>
          </p:cNvSpPr>
          <p:nvPr>
            <p:ph type="body" sz="quarter" idx="18" hasCustomPrompt="1"/>
          </p:nvPr>
        </p:nvSpPr>
        <p:spPr>
          <a:xfrm>
            <a:off x="1551385" y="4349115"/>
            <a:ext cx="6566297" cy="562718"/>
          </a:xfrm>
        </p:spPr>
        <p:txBody>
          <a:bodyPr>
            <a:spAutoFit/>
          </a:bodyPr>
          <a:lstStyle>
            <a:lvl1pPr>
              <a:lnSpc>
                <a:spcPct val="90000"/>
              </a:lnSpc>
              <a:spcAft>
                <a:spcPts val="0"/>
              </a:spcAft>
              <a:defRPr sz="2100">
                <a:solidFill>
                  <a:schemeClr val="tx1"/>
                </a:solidFill>
                <a:latin typeface="+mj-lt"/>
              </a:defRPr>
            </a:lvl1pPr>
            <a:lvl2pPr>
              <a:lnSpc>
                <a:spcPct val="90000"/>
              </a:lnSpc>
              <a:spcBef>
                <a:spcPts val="450"/>
              </a:spcBef>
              <a:spcAft>
                <a:spcPts val="0"/>
              </a:spcAft>
              <a:defRPr sz="1500">
                <a:solidFill>
                  <a:schemeClr val="tx1"/>
                </a:solidFill>
              </a:defRPr>
            </a:lvl2pPr>
            <a:lvl3pPr>
              <a:spcBef>
                <a:spcPts val="1350"/>
              </a:spcBef>
              <a:defRPr sz="750">
                <a:solidFill>
                  <a:schemeClr val="accent1"/>
                </a:solidFill>
                <a:latin typeface="+mj-lt"/>
              </a:defRPr>
            </a:lvl3pPr>
          </a:lstStyle>
          <a:p>
            <a:pPr lvl="0"/>
            <a:r>
              <a:rPr lang="en-US" dirty="0"/>
              <a:t>Section divider title with an image</a:t>
            </a:r>
          </a:p>
          <a:p>
            <a:pPr lvl="1"/>
            <a:r>
              <a:rPr lang="en-US" dirty="0"/>
              <a:t>You can write a short introduction here or leave it blank</a:t>
            </a:r>
          </a:p>
        </p:txBody>
      </p:sp>
      <p:sp>
        <p:nvSpPr>
          <p:cNvPr id="15" name="Text Placeholder 14">
            <a:extLst>
              <a:ext uri="{FF2B5EF4-FFF2-40B4-BE49-F238E27FC236}">
                <a16:creationId xmlns:a16="http://schemas.microsoft.com/office/drawing/2014/main" id="{E0AFF6B1-AB91-4AC4-B0CA-FD67B5DC6EAE}"/>
              </a:ext>
            </a:extLst>
          </p:cNvPr>
          <p:cNvSpPr>
            <a:spLocks noGrp="1"/>
          </p:cNvSpPr>
          <p:nvPr>
            <p:ph type="body" sz="quarter" idx="19" hasCustomPrompt="1"/>
          </p:nvPr>
        </p:nvSpPr>
        <p:spPr>
          <a:xfrm>
            <a:off x="1551385" y="1"/>
            <a:ext cx="791765" cy="1187121"/>
          </a:xfrm>
          <a:custGeom>
            <a:avLst/>
            <a:gdLst>
              <a:gd name="connsiteX0" fmla="*/ 0 w 1043262"/>
              <a:gd name="connsiteY0" fmla="*/ 0 h 1187121"/>
              <a:gd name="connsiteX1" fmla="*/ 1043262 w 1043262"/>
              <a:gd name="connsiteY1" fmla="*/ 0 h 1187121"/>
              <a:gd name="connsiteX2" fmla="*/ 1043262 w 1043262"/>
              <a:gd name="connsiteY2" fmla="*/ 1134772 h 1187121"/>
              <a:gd name="connsiteX3" fmla="*/ 43123 w 1043262"/>
              <a:gd name="connsiteY3" fmla="*/ 1187121 h 1187121"/>
              <a:gd name="connsiteX4" fmla="*/ 0 w 1043262"/>
              <a:gd name="connsiteY4" fmla="*/ 1187121 h 1187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262" h="1187121">
                <a:moveTo>
                  <a:pt x="0" y="0"/>
                </a:moveTo>
                <a:lnTo>
                  <a:pt x="1043262" y="0"/>
                </a:lnTo>
                <a:lnTo>
                  <a:pt x="1043262" y="1134772"/>
                </a:lnTo>
                <a:lnTo>
                  <a:pt x="43123" y="1187121"/>
                </a:lnTo>
                <a:lnTo>
                  <a:pt x="0" y="1187121"/>
                </a:lnTo>
                <a:close/>
              </a:path>
            </a:pathLst>
          </a:custGeom>
          <a:solidFill>
            <a:schemeClr val="accent1"/>
          </a:solidFill>
        </p:spPr>
        <p:txBody>
          <a:bodyPr wrap="square" anchor="ctr" anchorCtr="0">
            <a:noAutofit/>
          </a:bodyPr>
          <a:lstStyle>
            <a:lvl1pPr algn="ctr">
              <a:defRPr sz="3600" b="1">
                <a:solidFill>
                  <a:schemeClr val="bg1"/>
                </a:solidFill>
                <a:latin typeface="Segoe UI" panose="020B0502040204020203" pitchFamily="34" charset="0"/>
                <a:cs typeface="Segoe UI" panose="020B0502040204020203" pitchFamily="34" charset="0"/>
              </a:defRPr>
            </a:lvl1pPr>
          </a:lstStyle>
          <a:p>
            <a:pPr lvl="0"/>
            <a:r>
              <a:rPr lang="en-US" dirty="0"/>
              <a:t>00</a:t>
            </a:r>
            <a:endParaRPr lang="en-AU" dirty="0"/>
          </a:p>
        </p:txBody>
      </p:sp>
      <p:sp>
        <p:nvSpPr>
          <p:cNvPr id="6" name="Picture Placeholder 30">
            <a:extLst>
              <a:ext uri="{FF2B5EF4-FFF2-40B4-BE49-F238E27FC236}">
                <a16:creationId xmlns:a16="http://schemas.microsoft.com/office/drawing/2014/main" id="{A41B5938-690F-4554-BA24-C17B157B2487}"/>
              </a:ext>
            </a:extLst>
          </p:cNvPr>
          <p:cNvSpPr>
            <a:spLocks noGrp="1"/>
          </p:cNvSpPr>
          <p:nvPr>
            <p:ph type="pic" sz="quarter" idx="16" hasCustomPrompt="1"/>
          </p:nvPr>
        </p:nvSpPr>
        <p:spPr>
          <a:xfrm>
            <a:off x="0" y="0"/>
            <a:ext cx="9144000" cy="6858000"/>
          </a:xfrm>
          <a:solidFill>
            <a:schemeClr val="bg1">
              <a:lumMod val="95000"/>
            </a:schemeClr>
          </a:solidFill>
        </p:spPr>
        <p:txBody>
          <a:bodyPr rIns="1296000" bIns="972000" anchor="ctr" anchorCtr="0"/>
          <a:lstStyle>
            <a:lvl1pPr algn="r">
              <a:defRPr/>
            </a:lvl1pPr>
          </a:lstStyle>
          <a:p>
            <a:r>
              <a:rPr lang="en-US" dirty="0"/>
              <a:t>Click icon to insert image &gt; right click and send to back</a:t>
            </a:r>
            <a:endParaRPr lang="en-AU" dirty="0"/>
          </a:p>
        </p:txBody>
      </p:sp>
      <p:sp>
        <p:nvSpPr>
          <p:cNvPr id="3" name="Slide Number Placeholder 2">
            <a:extLst>
              <a:ext uri="{FF2B5EF4-FFF2-40B4-BE49-F238E27FC236}">
                <a16:creationId xmlns:a16="http://schemas.microsoft.com/office/drawing/2014/main" id="{0A9B9866-740C-4D3C-A4DD-E62665F9163E}"/>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5" name="Footer Placeholder 4">
            <a:extLst>
              <a:ext uri="{FF2B5EF4-FFF2-40B4-BE49-F238E27FC236}">
                <a16:creationId xmlns:a16="http://schemas.microsoft.com/office/drawing/2014/main" id="{C3D15663-C207-4593-BBCE-1FCBDA3FA4A2}"/>
              </a:ext>
            </a:extLst>
          </p:cNvPr>
          <p:cNvSpPr>
            <a:spLocks noGrp="1"/>
          </p:cNvSpPr>
          <p:nvPr>
            <p:ph type="ftr" sz="quarter" idx="23"/>
          </p:nvPr>
        </p:nvSpPr>
        <p:spPr/>
        <p:txBody>
          <a:bodyPr/>
          <a:lstStyle/>
          <a:p>
            <a:r>
              <a:rPr lang="en-AU"/>
              <a:t>|  Confidential – Internal Use Only</a:t>
            </a:r>
            <a:endParaRPr lang="en-AU" dirty="0"/>
          </a:p>
        </p:txBody>
      </p:sp>
      <p:sp>
        <p:nvSpPr>
          <p:cNvPr id="11" name="Text Placeholder 37">
            <a:extLst>
              <a:ext uri="{FF2B5EF4-FFF2-40B4-BE49-F238E27FC236}">
                <a16:creationId xmlns:a16="http://schemas.microsoft.com/office/drawing/2014/main" id="{0BBE1FD5-C348-4108-83F5-FA7ECC22F304}"/>
              </a:ext>
            </a:extLst>
          </p:cNvPr>
          <p:cNvSpPr>
            <a:spLocks noGrp="1"/>
          </p:cNvSpPr>
          <p:nvPr>
            <p:ph type="body" sz="quarter" idx="22"/>
          </p:nvPr>
        </p:nvSpPr>
        <p:spPr>
          <a:xfrm>
            <a:off x="741656" y="6404862"/>
            <a:ext cx="1023761" cy="110267"/>
          </a:xfrm>
          <a:blipFill dpi="0" rotWithShape="1">
            <a:blip r:embed="rId2"/>
            <a:srcRect/>
            <a:stretch>
              <a:fillRect/>
            </a:stretch>
          </a:blipFill>
        </p:spPr>
        <p:txBody>
          <a:bodyPr/>
          <a:lstStyle>
            <a:lvl1pPr>
              <a:defRPr sz="450">
                <a:noFill/>
                <a:latin typeface="Montserrat" panose="00000500000000000000" pitchFamily="2" charset="0"/>
              </a:defRPr>
            </a:lvl1pPr>
          </a:lstStyle>
          <a:p>
            <a:pPr lvl="0"/>
            <a:r>
              <a:rPr lang="en-US"/>
              <a:t>Click to edit Master text styles</a:t>
            </a:r>
          </a:p>
        </p:txBody>
      </p:sp>
      <p:sp>
        <p:nvSpPr>
          <p:cNvPr id="29" name="csl-text">
            <a:extLst>
              <a:ext uri="{FF2B5EF4-FFF2-40B4-BE49-F238E27FC236}">
                <a16:creationId xmlns:a16="http://schemas.microsoft.com/office/drawing/2014/main" id="{ED83AC26-32EB-4D56-BA2B-17BF87600971}"/>
              </a:ext>
            </a:extLst>
          </p:cNvPr>
          <p:cNvSpPr>
            <a:spLocks noGrp="1"/>
          </p:cNvSpPr>
          <p:nvPr>
            <p:ph type="body" sz="quarter" idx="21"/>
          </p:nvPr>
        </p:nvSpPr>
        <p:spPr>
          <a:xfrm>
            <a:off x="8277379" y="6280183"/>
            <a:ext cx="317744" cy="216000"/>
          </a:xfrm>
          <a:blipFill>
            <a:blip r:embed="rId3"/>
            <a:stretch>
              <a:fillRect t="241" b="241"/>
            </a:stretch>
          </a:blipFill>
        </p:spPr>
        <p:txBody>
          <a:bodyPr/>
          <a:lstStyle>
            <a:lvl1pPr>
              <a:defRPr sz="450">
                <a:noFill/>
              </a:defRPr>
            </a:lvl1pPr>
          </a:lstStyle>
          <a:p>
            <a:pPr lvl="0"/>
            <a:r>
              <a:rPr lang="en-US"/>
              <a:t>Click to edit Master text styles</a:t>
            </a:r>
          </a:p>
        </p:txBody>
      </p:sp>
      <p:grpSp>
        <p:nvGrpSpPr>
          <p:cNvPr id="37" name="csl-text">
            <a:extLst>
              <a:ext uri="{FF2B5EF4-FFF2-40B4-BE49-F238E27FC236}">
                <a16:creationId xmlns:a16="http://schemas.microsoft.com/office/drawing/2014/main" id="{0AB9B519-C4B4-493E-9FCE-0E3E12BE151C}"/>
              </a:ext>
            </a:extLst>
          </p:cNvPr>
          <p:cNvGrpSpPr/>
          <p:nvPr userDrawn="1"/>
        </p:nvGrpSpPr>
        <p:grpSpPr>
          <a:xfrm>
            <a:off x="8277130" y="6277143"/>
            <a:ext cx="319183" cy="216957"/>
            <a:chOff x="8861425" y="5168900"/>
            <a:chExt cx="2601372" cy="1326165"/>
          </a:xfrm>
          <a:solidFill>
            <a:srgbClr val="FC1921"/>
          </a:solidFill>
        </p:grpSpPr>
        <p:grpSp>
          <p:nvGrpSpPr>
            <p:cNvPr id="38" name="Graphic 7">
              <a:extLst>
                <a:ext uri="{FF2B5EF4-FFF2-40B4-BE49-F238E27FC236}">
                  <a16:creationId xmlns:a16="http://schemas.microsoft.com/office/drawing/2014/main" id="{E0926D11-071E-4986-A7A6-55EE3713635C}"/>
                </a:ext>
              </a:extLst>
            </p:cNvPr>
            <p:cNvGrpSpPr/>
            <p:nvPr/>
          </p:nvGrpSpPr>
          <p:grpSpPr>
            <a:xfrm>
              <a:off x="8861425" y="5168900"/>
              <a:ext cx="1827562" cy="1326165"/>
              <a:chOff x="8861425" y="5168900"/>
              <a:chExt cx="1827562" cy="1326165"/>
            </a:xfrm>
            <a:solidFill>
              <a:srgbClr val="FC1921"/>
            </a:solidFill>
          </p:grpSpPr>
          <p:sp>
            <p:nvSpPr>
              <p:cNvPr id="41" name="Freeform: Shape 40">
                <a:extLst>
                  <a:ext uri="{FF2B5EF4-FFF2-40B4-BE49-F238E27FC236}">
                    <a16:creationId xmlns:a16="http://schemas.microsoft.com/office/drawing/2014/main" id="{F8F59AF4-4DDD-4575-9174-5FEAE06BDC49}"/>
                  </a:ext>
                </a:extLst>
              </p:cNvPr>
              <p:cNvSpPr/>
              <p:nvPr/>
            </p:nvSpPr>
            <p:spPr>
              <a:xfrm>
                <a:off x="8861425" y="5168900"/>
                <a:ext cx="935354" cy="1326165"/>
              </a:xfrm>
              <a:custGeom>
                <a:avLst/>
                <a:gdLst>
                  <a:gd name="connsiteX0" fmla="*/ 935355 w 935354"/>
                  <a:gd name="connsiteY0" fmla="*/ 1276541 h 1326165"/>
                  <a:gd name="connsiteX1" fmla="*/ 625983 w 935354"/>
                  <a:gd name="connsiteY1" fmla="*/ 1326166 h 1326165"/>
                  <a:gd name="connsiteX2" fmla="*/ 0 w 935354"/>
                  <a:gd name="connsiteY2" fmla="*/ 653891 h 1326165"/>
                  <a:gd name="connsiteX3" fmla="*/ 624173 w 935354"/>
                  <a:gd name="connsiteY3" fmla="*/ 0 h 1326165"/>
                  <a:gd name="connsiteX4" fmla="*/ 928211 w 935354"/>
                  <a:gd name="connsiteY4" fmla="*/ 58769 h 1326165"/>
                  <a:gd name="connsiteX5" fmla="*/ 910209 w 935354"/>
                  <a:gd name="connsiteY5" fmla="*/ 341662 h 1326165"/>
                  <a:gd name="connsiteX6" fmla="*/ 665607 w 935354"/>
                  <a:gd name="connsiteY6" fmla="*/ 268224 h 1326165"/>
                  <a:gd name="connsiteX7" fmla="*/ 348996 w 935354"/>
                  <a:gd name="connsiteY7" fmla="*/ 661226 h 1326165"/>
                  <a:gd name="connsiteX8" fmla="*/ 679990 w 935354"/>
                  <a:gd name="connsiteY8" fmla="*/ 1050608 h 1326165"/>
                  <a:gd name="connsiteX9" fmla="*/ 921068 w 935354"/>
                  <a:gd name="connsiteY9" fmla="*/ 978980 h 1326165"/>
                  <a:gd name="connsiteX10" fmla="*/ 935355 w 935354"/>
                  <a:gd name="connsiteY10" fmla="*/ 1276541 h 132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5354" h="1326165">
                    <a:moveTo>
                      <a:pt x="935355" y="1276541"/>
                    </a:moveTo>
                    <a:cubicBezTo>
                      <a:pt x="829247" y="1309592"/>
                      <a:pt x="721328" y="1326166"/>
                      <a:pt x="625983" y="1326166"/>
                    </a:cubicBezTo>
                    <a:cubicBezTo>
                      <a:pt x="260794" y="1326166"/>
                      <a:pt x="0" y="1103852"/>
                      <a:pt x="0" y="653891"/>
                    </a:cubicBezTo>
                    <a:cubicBezTo>
                      <a:pt x="0" y="275558"/>
                      <a:pt x="212312" y="0"/>
                      <a:pt x="624173" y="0"/>
                    </a:cubicBezTo>
                    <a:cubicBezTo>
                      <a:pt x="787813" y="0"/>
                      <a:pt x="897541" y="45911"/>
                      <a:pt x="928211" y="58769"/>
                    </a:cubicBezTo>
                    <a:lnTo>
                      <a:pt x="910209" y="341662"/>
                    </a:lnTo>
                    <a:cubicBezTo>
                      <a:pt x="870680" y="317754"/>
                      <a:pt x="771715" y="268224"/>
                      <a:pt x="665607" y="268224"/>
                    </a:cubicBezTo>
                    <a:cubicBezTo>
                      <a:pt x="449771" y="268224"/>
                      <a:pt x="348996" y="411480"/>
                      <a:pt x="348996" y="661226"/>
                    </a:cubicBezTo>
                    <a:cubicBezTo>
                      <a:pt x="348996" y="881634"/>
                      <a:pt x="467773" y="1050608"/>
                      <a:pt x="679990" y="1050608"/>
                    </a:cubicBezTo>
                    <a:cubicBezTo>
                      <a:pt x="800576" y="1050608"/>
                      <a:pt x="888587" y="1000982"/>
                      <a:pt x="921068" y="978980"/>
                    </a:cubicBezTo>
                    <a:lnTo>
                      <a:pt x="935355" y="1276541"/>
                    </a:lnTo>
                    <a:close/>
                  </a:path>
                </a:pathLst>
              </a:custGeom>
              <a:solidFill>
                <a:srgbClr val="FC1921"/>
              </a:solidFill>
              <a:ln w="9525" cap="flat">
                <a:noFill/>
                <a:prstDash val="solid"/>
                <a:miter/>
              </a:ln>
            </p:spPr>
            <p:txBody>
              <a:bodyPr rtlCol="0" anchor="ctr"/>
              <a:lstStyle/>
              <a:p>
                <a:endParaRPr lang="en-AU" sz="1350"/>
              </a:p>
            </p:txBody>
          </p:sp>
          <p:sp>
            <p:nvSpPr>
              <p:cNvPr id="42" name="Freeform: Shape 41">
                <a:extLst>
                  <a:ext uri="{FF2B5EF4-FFF2-40B4-BE49-F238E27FC236}">
                    <a16:creationId xmlns:a16="http://schemas.microsoft.com/office/drawing/2014/main" id="{6210B2DE-1E31-4ED6-8326-C71058949EA9}"/>
                  </a:ext>
                </a:extLst>
              </p:cNvPr>
              <p:cNvSpPr/>
              <p:nvPr/>
            </p:nvSpPr>
            <p:spPr>
              <a:xfrm>
                <a:off x="9843549" y="5168900"/>
                <a:ext cx="845438" cy="1326165"/>
              </a:xfrm>
              <a:custGeom>
                <a:avLst/>
                <a:gdLst>
                  <a:gd name="connsiteX0" fmla="*/ 39529 w 845438"/>
                  <a:gd name="connsiteY0" fmla="*/ 995458 h 1326165"/>
                  <a:gd name="connsiteX1" fmla="*/ 323755 w 845438"/>
                  <a:gd name="connsiteY1" fmla="*/ 1072610 h 1326165"/>
                  <a:gd name="connsiteX2" fmla="*/ 496443 w 845438"/>
                  <a:gd name="connsiteY2" fmla="*/ 934784 h 1326165"/>
                  <a:gd name="connsiteX3" fmla="*/ 343567 w 845438"/>
                  <a:gd name="connsiteY3" fmla="*/ 787908 h 1326165"/>
                  <a:gd name="connsiteX4" fmla="*/ 269843 w 845438"/>
                  <a:gd name="connsiteY4" fmla="*/ 758571 h 1326165"/>
                  <a:gd name="connsiteX5" fmla="*/ 0 w 845438"/>
                  <a:gd name="connsiteY5" fmla="*/ 380143 h 1326165"/>
                  <a:gd name="connsiteX6" fmla="*/ 456819 w 845438"/>
                  <a:gd name="connsiteY6" fmla="*/ 0 h 1326165"/>
                  <a:gd name="connsiteX7" fmla="*/ 773430 w 845438"/>
                  <a:gd name="connsiteY7" fmla="*/ 51435 h 1326165"/>
                  <a:gd name="connsiteX8" fmla="*/ 759047 w 845438"/>
                  <a:gd name="connsiteY8" fmla="*/ 303086 h 1326165"/>
                  <a:gd name="connsiteX9" fmla="*/ 499967 w 845438"/>
                  <a:gd name="connsiteY9" fmla="*/ 238792 h 1326165"/>
                  <a:gd name="connsiteX10" fmla="*/ 338138 w 845438"/>
                  <a:gd name="connsiteY10" fmla="*/ 360045 h 1326165"/>
                  <a:gd name="connsiteX11" fmla="*/ 482060 w 845438"/>
                  <a:gd name="connsiteY11" fmla="*/ 507016 h 1326165"/>
                  <a:gd name="connsiteX12" fmla="*/ 633127 w 845438"/>
                  <a:gd name="connsiteY12" fmla="*/ 576739 h 1326165"/>
                  <a:gd name="connsiteX13" fmla="*/ 845439 w 845438"/>
                  <a:gd name="connsiteY13" fmla="*/ 901827 h 1326165"/>
                  <a:gd name="connsiteX14" fmla="*/ 354330 w 845438"/>
                  <a:gd name="connsiteY14" fmla="*/ 1326166 h 1326165"/>
                  <a:gd name="connsiteX15" fmla="*/ 19812 w 845438"/>
                  <a:gd name="connsiteY15" fmla="*/ 1276541 h 1326165"/>
                  <a:gd name="connsiteX16" fmla="*/ 39529 w 845438"/>
                  <a:gd name="connsiteY16" fmla="*/ 995458 h 132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5438" h="1326165">
                    <a:moveTo>
                      <a:pt x="39529" y="995458"/>
                    </a:moveTo>
                    <a:cubicBezTo>
                      <a:pt x="80867" y="1019365"/>
                      <a:pt x="203263" y="1072610"/>
                      <a:pt x="323755" y="1072610"/>
                    </a:cubicBezTo>
                    <a:cubicBezTo>
                      <a:pt x="451390" y="1072610"/>
                      <a:pt x="496443" y="1015651"/>
                      <a:pt x="496443" y="934784"/>
                    </a:cubicBezTo>
                    <a:cubicBezTo>
                      <a:pt x="496443" y="850297"/>
                      <a:pt x="440626" y="826484"/>
                      <a:pt x="343567" y="787908"/>
                    </a:cubicBezTo>
                    <a:lnTo>
                      <a:pt x="269843" y="758571"/>
                    </a:lnTo>
                    <a:cubicBezTo>
                      <a:pt x="62960" y="675894"/>
                      <a:pt x="0" y="561975"/>
                      <a:pt x="0" y="380143"/>
                    </a:cubicBezTo>
                    <a:cubicBezTo>
                      <a:pt x="0" y="137827"/>
                      <a:pt x="190595" y="0"/>
                      <a:pt x="456819" y="0"/>
                    </a:cubicBezTo>
                    <a:cubicBezTo>
                      <a:pt x="552164" y="0"/>
                      <a:pt x="670846" y="9239"/>
                      <a:pt x="773430" y="51435"/>
                    </a:cubicBezTo>
                    <a:lnTo>
                      <a:pt x="759047" y="303086"/>
                    </a:lnTo>
                    <a:cubicBezTo>
                      <a:pt x="699707" y="271844"/>
                      <a:pt x="597218" y="238792"/>
                      <a:pt x="499967" y="238792"/>
                    </a:cubicBezTo>
                    <a:cubicBezTo>
                      <a:pt x="399288" y="238792"/>
                      <a:pt x="338138" y="281083"/>
                      <a:pt x="338138" y="360045"/>
                    </a:cubicBezTo>
                    <a:cubicBezTo>
                      <a:pt x="338138" y="426149"/>
                      <a:pt x="370522" y="455581"/>
                      <a:pt x="482060" y="507016"/>
                    </a:cubicBezTo>
                    <a:lnTo>
                      <a:pt x="633127" y="576739"/>
                    </a:lnTo>
                    <a:cubicBezTo>
                      <a:pt x="746474" y="630079"/>
                      <a:pt x="845439" y="710946"/>
                      <a:pt x="845439" y="901827"/>
                    </a:cubicBezTo>
                    <a:cubicBezTo>
                      <a:pt x="845439" y="1182815"/>
                      <a:pt x="647605" y="1326166"/>
                      <a:pt x="354330" y="1326166"/>
                    </a:cubicBezTo>
                    <a:cubicBezTo>
                      <a:pt x="203263" y="1326166"/>
                      <a:pt x="82772" y="1293114"/>
                      <a:pt x="19812" y="1276541"/>
                    </a:cubicBezTo>
                    <a:lnTo>
                      <a:pt x="39529" y="995458"/>
                    </a:lnTo>
                    <a:close/>
                  </a:path>
                </a:pathLst>
              </a:custGeom>
              <a:solidFill>
                <a:srgbClr val="FC1921"/>
              </a:solidFill>
              <a:ln w="9525" cap="flat">
                <a:noFill/>
                <a:prstDash val="solid"/>
                <a:miter/>
              </a:ln>
            </p:spPr>
            <p:txBody>
              <a:bodyPr rtlCol="0" anchor="ctr"/>
              <a:lstStyle/>
              <a:p>
                <a:endParaRPr lang="en-AU" sz="1350"/>
              </a:p>
            </p:txBody>
          </p:sp>
        </p:grpSp>
        <p:sp>
          <p:nvSpPr>
            <p:cNvPr id="39" name="Freeform: Shape 38">
              <a:extLst>
                <a:ext uri="{FF2B5EF4-FFF2-40B4-BE49-F238E27FC236}">
                  <a16:creationId xmlns:a16="http://schemas.microsoft.com/office/drawing/2014/main" id="{920E399A-8615-4AE4-82CF-B0F2FCC5D931}"/>
                </a:ext>
              </a:extLst>
            </p:cNvPr>
            <p:cNvSpPr/>
            <p:nvPr/>
          </p:nvSpPr>
          <p:spPr>
            <a:xfrm>
              <a:off x="10756233" y="5190902"/>
              <a:ext cx="706564" cy="1282065"/>
            </a:xfrm>
            <a:custGeom>
              <a:avLst/>
              <a:gdLst>
                <a:gd name="connsiteX0" fmla="*/ 0 w 706564"/>
                <a:gd name="connsiteY0" fmla="*/ 0 h 1282065"/>
                <a:gd name="connsiteX1" fmla="*/ 0 w 706564"/>
                <a:gd name="connsiteY1" fmla="*/ 1282065 h 1282065"/>
                <a:gd name="connsiteX2" fmla="*/ 706564 w 706564"/>
                <a:gd name="connsiteY2" fmla="*/ 1282065 h 1282065"/>
                <a:gd name="connsiteX3" fmla="*/ 706564 w 706564"/>
                <a:gd name="connsiteY3" fmla="*/ 1021271 h 1282065"/>
                <a:gd name="connsiteX4" fmla="*/ 338138 w 706564"/>
                <a:gd name="connsiteY4" fmla="*/ 1021271 h 1282065"/>
                <a:gd name="connsiteX5" fmla="*/ 338138 w 706564"/>
                <a:gd name="connsiteY5" fmla="*/ 0 h 128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564" h="1282065">
                  <a:moveTo>
                    <a:pt x="0" y="0"/>
                  </a:moveTo>
                  <a:lnTo>
                    <a:pt x="0" y="1282065"/>
                  </a:lnTo>
                  <a:lnTo>
                    <a:pt x="706564" y="1282065"/>
                  </a:lnTo>
                  <a:lnTo>
                    <a:pt x="706564" y="1021271"/>
                  </a:lnTo>
                  <a:lnTo>
                    <a:pt x="338138" y="1021271"/>
                  </a:lnTo>
                  <a:lnTo>
                    <a:pt x="338138" y="0"/>
                  </a:lnTo>
                  <a:close/>
                </a:path>
              </a:pathLst>
            </a:custGeom>
            <a:solidFill>
              <a:srgbClr val="FC1921"/>
            </a:solidFill>
            <a:ln w="9525" cap="flat">
              <a:noFill/>
              <a:prstDash val="solid"/>
              <a:miter/>
            </a:ln>
          </p:spPr>
          <p:txBody>
            <a:bodyPr rtlCol="0" anchor="ctr"/>
            <a:lstStyle/>
            <a:p>
              <a:endParaRPr lang="en-AU" sz="1350"/>
            </a:p>
          </p:txBody>
        </p:sp>
        <p:sp>
          <p:nvSpPr>
            <p:cNvPr id="40" name="Freeform: Shape 39">
              <a:extLst>
                <a:ext uri="{FF2B5EF4-FFF2-40B4-BE49-F238E27FC236}">
                  <a16:creationId xmlns:a16="http://schemas.microsoft.com/office/drawing/2014/main" id="{382156DA-6C4A-4C90-BF01-63F104B305A7}"/>
                </a:ext>
              </a:extLst>
            </p:cNvPr>
            <p:cNvSpPr/>
            <p:nvPr/>
          </p:nvSpPr>
          <p:spPr>
            <a:xfrm>
              <a:off x="11141519" y="5192236"/>
              <a:ext cx="218503" cy="105917"/>
            </a:xfrm>
            <a:custGeom>
              <a:avLst/>
              <a:gdLst>
                <a:gd name="connsiteX0" fmla="*/ 0 w 218503"/>
                <a:gd name="connsiteY0" fmla="*/ 0 h 105917"/>
                <a:gd name="connsiteX1" fmla="*/ 0 w 218503"/>
                <a:gd name="connsiteY1" fmla="*/ 22955 h 105917"/>
                <a:gd name="connsiteX2" fmla="*/ 29146 w 218503"/>
                <a:gd name="connsiteY2" fmla="*/ 22955 h 105917"/>
                <a:gd name="connsiteX3" fmla="*/ 29146 w 218503"/>
                <a:gd name="connsiteY3" fmla="*/ 105918 h 105917"/>
                <a:gd name="connsiteX4" fmla="*/ 56579 w 218503"/>
                <a:gd name="connsiteY4" fmla="*/ 105918 h 105917"/>
                <a:gd name="connsiteX5" fmla="*/ 56579 w 218503"/>
                <a:gd name="connsiteY5" fmla="*/ 22955 h 105917"/>
                <a:gd name="connsiteX6" fmla="*/ 85725 w 218503"/>
                <a:gd name="connsiteY6" fmla="*/ 22955 h 105917"/>
                <a:gd name="connsiteX7" fmla="*/ 85725 w 218503"/>
                <a:gd name="connsiteY7" fmla="*/ 0 h 105917"/>
                <a:gd name="connsiteX8" fmla="*/ 0 w 218503"/>
                <a:gd name="connsiteY8" fmla="*/ 0 h 105917"/>
                <a:gd name="connsiteX9" fmla="*/ 179451 w 218503"/>
                <a:gd name="connsiteY9" fmla="*/ 0 h 105917"/>
                <a:gd name="connsiteX10" fmla="*/ 158020 w 218503"/>
                <a:gd name="connsiteY10" fmla="*/ 61627 h 105917"/>
                <a:gd name="connsiteX11" fmla="*/ 157543 w 218503"/>
                <a:gd name="connsiteY11" fmla="*/ 61627 h 105917"/>
                <a:gd name="connsiteX12" fmla="*/ 136112 w 218503"/>
                <a:gd name="connsiteY12" fmla="*/ 0 h 105917"/>
                <a:gd name="connsiteX13" fmla="*/ 97250 w 218503"/>
                <a:gd name="connsiteY13" fmla="*/ 0 h 105917"/>
                <a:gd name="connsiteX14" fmla="*/ 97250 w 218503"/>
                <a:gd name="connsiteY14" fmla="*/ 105918 h 105917"/>
                <a:gd name="connsiteX15" fmla="*/ 124682 w 218503"/>
                <a:gd name="connsiteY15" fmla="*/ 105918 h 105917"/>
                <a:gd name="connsiteX16" fmla="*/ 124682 w 218503"/>
                <a:gd name="connsiteY16" fmla="*/ 36671 h 105917"/>
                <a:gd name="connsiteX17" fmla="*/ 125158 w 218503"/>
                <a:gd name="connsiteY17" fmla="*/ 36671 h 105917"/>
                <a:gd name="connsiteX18" fmla="*/ 147066 w 218503"/>
                <a:gd name="connsiteY18" fmla="*/ 105918 h 105917"/>
                <a:gd name="connsiteX19" fmla="*/ 168592 w 218503"/>
                <a:gd name="connsiteY19" fmla="*/ 105918 h 105917"/>
                <a:gd name="connsiteX20" fmla="*/ 190500 w 218503"/>
                <a:gd name="connsiteY20" fmla="*/ 36671 h 105917"/>
                <a:gd name="connsiteX21" fmla="*/ 190976 w 218503"/>
                <a:gd name="connsiteY21" fmla="*/ 36671 h 105917"/>
                <a:gd name="connsiteX22" fmla="*/ 190976 w 218503"/>
                <a:gd name="connsiteY22" fmla="*/ 105918 h 105917"/>
                <a:gd name="connsiteX23" fmla="*/ 218504 w 218503"/>
                <a:gd name="connsiteY23" fmla="*/ 105918 h 105917"/>
                <a:gd name="connsiteX24" fmla="*/ 218504 w 218503"/>
                <a:gd name="connsiteY24" fmla="*/ 0 h 105917"/>
                <a:gd name="connsiteX25" fmla="*/ 179451 w 218503"/>
                <a:gd name="connsiteY25" fmla="*/ 0 h 1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8503" h="105917">
                  <a:moveTo>
                    <a:pt x="0" y="0"/>
                  </a:moveTo>
                  <a:lnTo>
                    <a:pt x="0" y="22955"/>
                  </a:lnTo>
                  <a:lnTo>
                    <a:pt x="29146" y="22955"/>
                  </a:lnTo>
                  <a:lnTo>
                    <a:pt x="29146" y="105918"/>
                  </a:lnTo>
                  <a:lnTo>
                    <a:pt x="56579" y="105918"/>
                  </a:lnTo>
                  <a:lnTo>
                    <a:pt x="56579" y="22955"/>
                  </a:lnTo>
                  <a:lnTo>
                    <a:pt x="85725" y="22955"/>
                  </a:lnTo>
                  <a:lnTo>
                    <a:pt x="85725" y="0"/>
                  </a:lnTo>
                  <a:lnTo>
                    <a:pt x="0" y="0"/>
                  </a:lnTo>
                  <a:close/>
                  <a:moveTo>
                    <a:pt x="179451" y="0"/>
                  </a:moveTo>
                  <a:lnTo>
                    <a:pt x="158020" y="61627"/>
                  </a:lnTo>
                  <a:lnTo>
                    <a:pt x="157543" y="61627"/>
                  </a:lnTo>
                  <a:lnTo>
                    <a:pt x="136112" y="0"/>
                  </a:lnTo>
                  <a:lnTo>
                    <a:pt x="97250" y="0"/>
                  </a:lnTo>
                  <a:lnTo>
                    <a:pt x="97250" y="105918"/>
                  </a:lnTo>
                  <a:lnTo>
                    <a:pt x="124682" y="105918"/>
                  </a:lnTo>
                  <a:lnTo>
                    <a:pt x="124682" y="36671"/>
                  </a:lnTo>
                  <a:lnTo>
                    <a:pt x="125158" y="36671"/>
                  </a:lnTo>
                  <a:lnTo>
                    <a:pt x="147066" y="105918"/>
                  </a:lnTo>
                  <a:lnTo>
                    <a:pt x="168592" y="105918"/>
                  </a:lnTo>
                  <a:lnTo>
                    <a:pt x="190500" y="36671"/>
                  </a:lnTo>
                  <a:lnTo>
                    <a:pt x="190976" y="36671"/>
                  </a:lnTo>
                  <a:lnTo>
                    <a:pt x="190976" y="105918"/>
                  </a:lnTo>
                  <a:lnTo>
                    <a:pt x="218504" y="105918"/>
                  </a:lnTo>
                  <a:lnTo>
                    <a:pt x="218504" y="0"/>
                  </a:lnTo>
                  <a:lnTo>
                    <a:pt x="179451" y="0"/>
                  </a:lnTo>
                  <a:close/>
                </a:path>
              </a:pathLst>
            </a:custGeom>
            <a:solidFill>
              <a:srgbClr val="FC1921"/>
            </a:solidFill>
            <a:ln w="9525" cap="flat">
              <a:noFill/>
              <a:prstDash val="solid"/>
              <a:miter/>
            </a:ln>
          </p:spPr>
          <p:txBody>
            <a:bodyPr rtlCol="0" anchor="ctr"/>
            <a:lstStyle/>
            <a:p>
              <a:endParaRPr lang="en-AU" sz="1350"/>
            </a:p>
          </p:txBody>
        </p:sp>
      </p:grpSp>
    </p:spTree>
    <p:extLst>
      <p:ext uri="{BB962C8B-B14F-4D97-AF65-F5344CB8AC3E}">
        <p14:creationId xmlns:p14="http://schemas.microsoft.com/office/powerpoint/2010/main" val="261807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548879" y="1981201"/>
            <a:ext cx="8047434" cy="3776663"/>
          </a:xfrm>
        </p:spPr>
        <p:txBody>
          <a:bodyPr/>
          <a:lstStyle>
            <a:lvl1pPr>
              <a:defRPr sz="1200"/>
            </a:lvl1pPr>
            <a:lvl2pPr>
              <a:defRPr sz="1050"/>
            </a:lvl2pPr>
            <a:lvl3pPr>
              <a:defRPr sz="105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a:extLst>
              <a:ext uri="{FF2B5EF4-FFF2-40B4-BE49-F238E27FC236}">
                <a16:creationId xmlns:a16="http://schemas.microsoft.com/office/drawing/2014/main" id="{F5A273ED-6911-4CC6-8312-B877D6508B3F}"/>
              </a:ext>
            </a:extLst>
          </p:cNvPr>
          <p:cNvSpPr>
            <a:spLocks noGrp="1"/>
          </p:cNvSpPr>
          <p:nvPr>
            <p:ph type="ftr" sz="quarter" idx="20"/>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88903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548879" y="1981201"/>
            <a:ext cx="3846909" cy="3776663"/>
          </a:xfrm>
        </p:spPr>
        <p:txBody>
          <a:bodyPr/>
          <a:lstStyle>
            <a:lvl1pPr>
              <a:defRPr sz="1200"/>
            </a:lvl1pPr>
            <a:lvl2pPr>
              <a:defRPr sz="1050"/>
            </a:lvl2pPr>
            <a:lvl3pPr>
              <a:defRPr sz="105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9">
            <a:extLst>
              <a:ext uri="{FF2B5EF4-FFF2-40B4-BE49-F238E27FC236}">
                <a16:creationId xmlns:a16="http://schemas.microsoft.com/office/drawing/2014/main" id="{8DD7BB01-3617-4074-BD20-0E356D9C109E}"/>
              </a:ext>
            </a:extLst>
          </p:cNvPr>
          <p:cNvSpPr>
            <a:spLocks noGrp="1"/>
          </p:cNvSpPr>
          <p:nvPr>
            <p:ph sz="quarter" idx="20"/>
          </p:nvPr>
        </p:nvSpPr>
        <p:spPr>
          <a:xfrm>
            <a:off x="4749404" y="1981201"/>
            <a:ext cx="3846909" cy="3776663"/>
          </a:xfrm>
        </p:spPr>
        <p:txBody>
          <a:bodyPr/>
          <a:lstStyle>
            <a:lvl1pPr>
              <a:defRPr sz="1200"/>
            </a:lvl1pPr>
            <a:lvl2pPr>
              <a:defRPr sz="1050"/>
            </a:lvl2pPr>
            <a:lvl3pPr>
              <a:defRPr sz="105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a:extLst>
              <a:ext uri="{FF2B5EF4-FFF2-40B4-BE49-F238E27FC236}">
                <a16:creationId xmlns:a16="http://schemas.microsoft.com/office/drawing/2014/main" id="{50CEFB9B-DBC0-4658-A8D9-A75B6A1EA6B9}"/>
              </a:ext>
            </a:extLst>
          </p:cNvPr>
          <p:cNvSpPr>
            <a:spLocks noGrp="1"/>
          </p:cNvSpPr>
          <p:nvPr>
            <p:ph type="ftr" sz="quarter" idx="21"/>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397771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692">
          <p15:clr>
            <a:srgbClr val="FBAE40"/>
          </p15:clr>
        </p15:guide>
        <p15:guide id="5" pos="3987">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tx1"/>
                </a:solidFill>
                <a:latin typeface="+mj-lt"/>
              </a:defRPr>
            </a:lvl1pPr>
            <a:lvl2pPr>
              <a:lnSpc>
                <a:spcPct val="90000"/>
              </a:lnSpc>
              <a:spcBef>
                <a:spcPts val="225"/>
              </a:spcBef>
              <a:spcAft>
                <a:spcPts val="225"/>
              </a:spcAft>
              <a:defRPr sz="1500">
                <a:solidFill>
                  <a:schemeClr val="tx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548879" y="1981201"/>
            <a:ext cx="2355056" cy="3776663"/>
          </a:xfrm>
        </p:spPr>
        <p:txBody>
          <a:bodyPr/>
          <a:lstStyle>
            <a:lvl1pPr>
              <a:defRPr sz="1200"/>
            </a:lvl1pPr>
            <a:lvl2pPr>
              <a:defRPr sz="1050"/>
            </a:lvl2pPr>
            <a:lvl3pPr>
              <a:defRPr sz="105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9">
            <a:extLst>
              <a:ext uri="{FF2B5EF4-FFF2-40B4-BE49-F238E27FC236}">
                <a16:creationId xmlns:a16="http://schemas.microsoft.com/office/drawing/2014/main" id="{4ECF5942-2287-4CA1-A996-22F299CCF630}"/>
              </a:ext>
            </a:extLst>
          </p:cNvPr>
          <p:cNvSpPr>
            <a:spLocks noGrp="1"/>
          </p:cNvSpPr>
          <p:nvPr>
            <p:ph sz="quarter" idx="20"/>
          </p:nvPr>
        </p:nvSpPr>
        <p:spPr>
          <a:xfrm>
            <a:off x="3395068" y="1981201"/>
            <a:ext cx="2355056" cy="3776663"/>
          </a:xfrm>
        </p:spPr>
        <p:txBody>
          <a:bodyPr/>
          <a:lstStyle>
            <a:lvl1pPr>
              <a:defRPr sz="1200"/>
            </a:lvl1pPr>
            <a:lvl2pPr>
              <a:defRPr sz="1050"/>
            </a:lvl2pPr>
            <a:lvl3pPr>
              <a:defRPr sz="105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Content Placeholder 9">
            <a:extLst>
              <a:ext uri="{FF2B5EF4-FFF2-40B4-BE49-F238E27FC236}">
                <a16:creationId xmlns:a16="http://schemas.microsoft.com/office/drawing/2014/main" id="{10E8FAC5-5955-4C0F-A4D3-16364688417E}"/>
              </a:ext>
            </a:extLst>
          </p:cNvPr>
          <p:cNvSpPr>
            <a:spLocks noGrp="1"/>
          </p:cNvSpPr>
          <p:nvPr>
            <p:ph sz="quarter" idx="21"/>
          </p:nvPr>
        </p:nvSpPr>
        <p:spPr>
          <a:xfrm>
            <a:off x="6241257" y="1981201"/>
            <a:ext cx="2355056" cy="3776663"/>
          </a:xfrm>
        </p:spPr>
        <p:txBody>
          <a:bodyPr/>
          <a:lstStyle>
            <a:lvl1pPr>
              <a:defRPr sz="1200"/>
            </a:lvl1pPr>
            <a:lvl2pPr>
              <a:defRPr sz="1050"/>
            </a:lvl2pPr>
            <a:lvl3pPr>
              <a:defRPr sz="105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a:extLst>
              <a:ext uri="{FF2B5EF4-FFF2-40B4-BE49-F238E27FC236}">
                <a16:creationId xmlns:a16="http://schemas.microsoft.com/office/drawing/2014/main" id="{9164E87C-51F6-45DB-9524-C0B4073FB3A7}"/>
              </a:ext>
            </a:extLst>
          </p:cNvPr>
          <p:cNvSpPr>
            <a:spLocks noGrp="1"/>
          </p:cNvSpPr>
          <p:nvPr>
            <p:ph type="ftr" sz="quarter" idx="22"/>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9509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439">
          <p15:clr>
            <a:srgbClr val="FBAE40"/>
          </p15:clr>
        </p15:guide>
        <p15:guide id="5" pos="2842">
          <p15:clr>
            <a:srgbClr val="FBAE40"/>
          </p15:clr>
        </p15:guide>
        <p15:guide id="6" pos="4829">
          <p15:clr>
            <a:srgbClr val="FBAE40"/>
          </p15:clr>
        </p15:guide>
        <p15:guide id="7" pos="52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x stats and icons">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F8C8335-834D-45FC-A6BE-1BECDE9902D2}"/>
              </a:ext>
            </a:extLst>
          </p:cNvPr>
          <p:cNvGrpSpPr/>
          <p:nvPr userDrawn="1"/>
        </p:nvGrpSpPr>
        <p:grpSpPr>
          <a:xfrm>
            <a:off x="1" y="1"/>
            <a:ext cx="9144000" cy="5013959"/>
            <a:chOff x="-13401" y="0"/>
            <a:chExt cx="12212099" cy="5013959"/>
          </a:xfrm>
        </p:grpSpPr>
        <p:sp>
          <p:nvSpPr>
            <p:cNvPr id="6" name="Rectangle 5">
              <a:extLst>
                <a:ext uri="{FF2B5EF4-FFF2-40B4-BE49-F238E27FC236}">
                  <a16:creationId xmlns:a16="http://schemas.microsoft.com/office/drawing/2014/main" id="{DF83083E-DCC3-4FC3-90CA-9BA7DBF31371}"/>
                </a:ext>
              </a:extLst>
            </p:cNvPr>
            <p:cNvSpPr/>
            <p:nvPr userDrawn="1"/>
          </p:nvSpPr>
          <p:spPr>
            <a:xfrm>
              <a:off x="-13400" y="0"/>
              <a:ext cx="12212098" cy="2893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grpSp>
          <p:nvGrpSpPr>
            <p:cNvPr id="7" name="Group 6">
              <a:extLst>
                <a:ext uri="{FF2B5EF4-FFF2-40B4-BE49-F238E27FC236}">
                  <a16:creationId xmlns:a16="http://schemas.microsoft.com/office/drawing/2014/main" id="{6EB319E2-9079-4AE0-8615-716F01353C94}"/>
                </a:ext>
              </a:extLst>
            </p:cNvPr>
            <p:cNvGrpSpPr/>
            <p:nvPr userDrawn="1"/>
          </p:nvGrpSpPr>
          <p:grpSpPr>
            <a:xfrm>
              <a:off x="-13401" y="2139283"/>
              <a:ext cx="12212097" cy="2874676"/>
              <a:chOff x="0" y="5887669"/>
              <a:chExt cx="12192000" cy="2874676"/>
            </a:xfrm>
          </p:grpSpPr>
          <p:sp>
            <p:nvSpPr>
              <p:cNvPr id="8" name="Isosceles Triangle 7">
                <a:extLst>
                  <a:ext uri="{FF2B5EF4-FFF2-40B4-BE49-F238E27FC236}">
                    <a16:creationId xmlns:a16="http://schemas.microsoft.com/office/drawing/2014/main" id="{618BC161-04E1-4995-BCCF-2F59446BF92D}"/>
                  </a:ext>
                </a:extLst>
              </p:cNvPr>
              <p:cNvSpPr/>
              <p:nvPr/>
            </p:nvSpPr>
            <p:spPr>
              <a:xfrm>
                <a:off x="0" y="5887669"/>
                <a:ext cx="12192000" cy="639207"/>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9" name="Rectangle 8">
                <a:extLst>
                  <a:ext uri="{FF2B5EF4-FFF2-40B4-BE49-F238E27FC236}">
                    <a16:creationId xmlns:a16="http://schemas.microsoft.com/office/drawing/2014/main" id="{C217D6E2-6D01-4855-AEDE-7E291B97A1F8}"/>
                  </a:ext>
                </a:extLst>
              </p:cNvPr>
              <p:cNvSpPr/>
              <p:nvPr/>
            </p:nvSpPr>
            <p:spPr>
              <a:xfrm>
                <a:off x="0" y="6526876"/>
                <a:ext cx="12192000" cy="223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grpSp>
      <p:sp>
        <p:nvSpPr>
          <p:cNvPr id="3" name="Slide Number Placeholder 2">
            <a:extLst>
              <a:ext uri="{FF2B5EF4-FFF2-40B4-BE49-F238E27FC236}">
                <a16:creationId xmlns:a16="http://schemas.microsoft.com/office/drawing/2014/main" id="{D2FC887D-983E-430D-B614-9722B88D49D5}"/>
              </a:ext>
            </a:extLst>
          </p:cNvPr>
          <p:cNvSpPr>
            <a:spLocks noGrp="1"/>
          </p:cNvSpPr>
          <p:nvPr>
            <p:ph type="sldNum" sz="quarter" idx="10"/>
          </p:nvPr>
        </p:nvSpPr>
        <p:spPr/>
        <p:txBody>
          <a:bodyPr/>
          <a:lstStyle/>
          <a:p>
            <a:fld id="{99EB916B-55F2-4A6B-BCF8-09E073F77D34}" type="slidenum">
              <a:rPr lang="en-AU" smtClean="0"/>
              <a:pPr/>
              <a:t>‹#›</a:t>
            </a:fld>
            <a:endParaRPr lang="en-AU" dirty="0"/>
          </a:p>
        </p:txBody>
      </p:sp>
      <p:sp>
        <p:nvSpPr>
          <p:cNvPr id="11" name="Text Placeholder 5">
            <a:extLst>
              <a:ext uri="{FF2B5EF4-FFF2-40B4-BE49-F238E27FC236}">
                <a16:creationId xmlns:a16="http://schemas.microsoft.com/office/drawing/2014/main" id="{BD90BE0F-33F9-48FF-BAC6-3829D9C81C60}"/>
              </a:ext>
            </a:extLst>
          </p:cNvPr>
          <p:cNvSpPr>
            <a:spLocks noGrp="1"/>
          </p:cNvSpPr>
          <p:nvPr>
            <p:ph type="body" sz="quarter" idx="18" hasCustomPrompt="1"/>
          </p:nvPr>
        </p:nvSpPr>
        <p:spPr>
          <a:xfrm>
            <a:off x="548879" y="748663"/>
            <a:ext cx="8047434" cy="524246"/>
          </a:xfrm>
        </p:spPr>
        <p:txBody>
          <a:bodyPr wrap="square">
            <a:spAutoFit/>
          </a:bodyPr>
          <a:lstStyle>
            <a:lvl1pPr>
              <a:lnSpc>
                <a:spcPct val="90000"/>
              </a:lnSpc>
              <a:spcAft>
                <a:spcPts val="0"/>
              </a:spcAft>
              <a:defRPr sz="2100">
                <a:solidFill>
                  <a:schemeClr val="bg1"/>
                </a:solidFill>
                <a:latin typeface="+mj-lt"/>
              </a:defRPr>
            </a:lvl1pPr>
            <a:lvl2pPr>
              <a:lnSpc>
                <a:spcPct val="90000"/>
              </a:lnSpc>
              <a:spcBef>
                <a:spcPts val="225"/>
              </a:spcBef>
              <a:spcAft>
                <a:spcPts val="225"/>
              </a:spcAft>
              <a:defRPr sz="1500">
                <a:solidFill>
                  <a:schemeClr val="bg1"/>
                </a:solidFill>
              </a:defRPr>
            </a:lvl2pPr>
            <a:lvl3pPr>
              <a:spcBef>
                <a:spcPts val="1350"/>
              </a:spcBef>
              <a:defRPr sz="750">
                <a:solidFill>
                  <a:schemeClr val="accent1"/>
                </a:solidFill>
                <a:latin typeface="+mj-lt"/>
              </a:defRPr>
            </a:lvl3pPr>
          </a:lstStyle>
          <a:p>
            <a:pPr lvl="0"/>
            <a:r>
              <a:rPr lang="en-US" dirty="0"/>
              <a:t>Slide title</a:t>
            </a:r>
          </a:p>
          <a:p>
            <a:pPr lvl="1"/>
            <a:r>
              <a:rPr lang="en-US" dirty="0"/>
              <a:t>Slide subtitle</a:t>
            </a:r>
          </a:p>
        </p:txBody>
      </p:sp>
      <p:sp>
        <p:nvSpPr>
          <p:cNvPr id="13" name="Text Placeholder 14">
            <a:extLst>
              <a:ext uri="{FF2B5EF4-FFF2-40B4-BE49-F238E27FC236}">
                <a16:creationId xmlns:a16="http://schemas.microsoft.com/office/drawing/2014/main" id="{CE061388-0054-442A-B375-89C1D5B384AE}"/>
              </a:ext>
            </a:extLst>
          </p:cNvPr>
          <p:cNvSpPr>
            <a:spLocks noGrp="1"/>
          </p:cNvSpPr>
          <p:nvPr>
            <p:ph type="body" sz="quarter" idx="19" hasCustomPrompt="1"/>
          </p:nvPr>
        </p:nvSpPr>
        <p:spPr>
          <a:xfrm>
            <a:off x="993027" y="3970973"/>
            <a:ext cx="2130084" cy="932236"/>
          </a:xfrm>
          <a:solidFill>
            <a:schemeClr val="bg1"/>
          </a:solidFill>
          <a:effectLst>
            <a:outerShdw dist="6350" dir="16200000" algn="ctr" rotWithShape="0">
              <a:schemeClr val="tx2"/>
            </a:outerShdw>
          </a:effectLst>
        </p:spPr>
        <p:txBody>
          <a:bodyPr lIns="0" tIns="162000" rIns="0" bIns="144000">
            <a:spAutoFit/>
          </a:bodyPr>
          <a:lstStyle>
            <a:lvl1pPr algn="ctr">
              <a:lnSpc>
                <a:spcPct val="100000"/>
              </a:lnSpc>
              <a:spcAft>
                <a:spcPts val="0"/>
              </a:spcAft>
              <a:defRPr sz="3000">
                <a:solidFill>
                  <a:schemeClr val="accent1"/>
                </a:solidFill>
              </a:defRPr>
            </a:lvl1pPr>
            <a:lvl2pPr algn="ctr">
              <a:spcBef>
                <a:spcPts val="0"/>
              </a:spcBef>
              <a:spcAft>
                <a:spcPts val="0"/>
              </a:spcAft>
              <a:defRPr sz="1050"/>
            </a:lvl2pPr>
          </a:lstStyle>
          <a:p>
            <a:pPr lvl="0"/>
            <a:r>
              <a:rPr lang="en-US" dirty="0"/>
              <a:t>XXX%</a:t>
            </a:r>
          </a:p>
          <a:p>
            <a:pPr lvl="1"/>
            <a:r>
              <a:rPr lang="en-US" dirty="0"/>
              <a:t>Stat description goes here</a:t>
            </a:r>
          </a:p>
        </p:txBody>
      </p:sp>
      <p:sp>
        <p:nvSpPr>
          <p:cNvPr id="14" name="Content Placeholder 39">
            <a:extLst>
              <a:ext uri="{FF2B5EF4-FFF2-40B4-BE49-F238E27FC236}">
                <a16:creationId xmlns:a16="http://schemas.microsoft.com/office/drawing/2014/main" id="{008403D2-1E81-4CC9-B3EF-63A1106DF7AB}"/>
              </a:ext>
            </a:extLst>
          </p:cNvPr>
          <p:cNvSpPr>
            <a:spLocks noGrp="1"/>
          </p:cNvSpPr>
          <p:nvPr>
            <p:ph sz="quarter" idx="21" hasCustomPrompt="1"/>
          </p:nvPr>
        </p:nvSpPr>
        <p:spPr>
          <a:xfrm>
            <a:off x="1778706" y="3031844"/>
            <a:ext cx="558727" cy="744969"/>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15" name="Text Placeholder 14">
            <a:extLst>
              <a:ext uri="{FF2B5EF4-FFF2-40B4-BE49-F238E27FC236}">
                <a16:creationId xmlns:a16="http://schemas.microsoft.com/office/drawing/2014/main" id="{EA37D459-FD50-4336-80C4-F3C3696A65AC}"/>
              </a:ext>
            </a:extLst>
          </p:cNvPr>
          <p:cNvSpPr>
            <a:spLocks noGrp="1"/>
          </p:cNvSpPr>
          <p:nvPr>
            <p:ph type="body" sz="quarter" idx="22" hasCustomPrompt="1"/>
          </p:nvPr>
        </p:nvSpPr>
        <p:spPr>
          <a:xfrm>
            <a:off x="3506958" y="3970973"/>
            <a:ext cx="2130084" cy="932236"/>
          </a:xfrm>
          <a:solidFill>
            <a:schemeClr val="bg1"/>
          </a:solidFill>
          <a:effectLst>
            <a:outerShdw dist="6350" dir="16200000" algn="ctr" rotWithShape="0">
              <a:schemeClr val="tx2"/>
            </a:outerShdw>
          </a:effectLst>
        </p:spPr>
        <p:txBody>
          <a:bodyPr lIns="0" tIns="162000" rIns="0" bIns="144000">
            <a:spAutoFit/>
          </a:bodyPr>
          <a:lstStyle>
            <a:lvl1pPr algn="ctr">
              <a:lnSpc>
                <a:spcPct val="100000"/>
              </a:lnSpc>
              <a:spcAft>
                <a:spcPts val="0"/>
              </a:spcAft>
              <a:defRPr sz="3000">
                <a:solidFill>
                  <a:schemeClr val="accent1"/>
                </a:solidFill>
              </a:defRPr>
            </a:lvl1pPr>
            <a:lvl2pPr algn="ctr">
              <a:spcBef>
                <a:spcPts val="0"/>
              </a:spcBef>
              <a:spcAft>
                <a:spcPts val="0"/>
              </a:spcAft>
              <a:defRPr sz="1050"/>
            </a:lvl2pPr>
          </a:lstStyle>
          <a:p>
            <a:pPr lvl="0"/>
            <a:r>
              <a:rPr lang="en-US" dirty="0"/>
              <a:t>XXX%</a:t>
            </a:r>
          </a:p>
          <a:p>
            <a:pPr lvl="1"/>
            <a:r>
              <a:rPr lang="en-US" dirty="0"/>
              <a:t>Stat description goes here</a:t>
            </a:r>
          </a:p>
        </p:txBody>
      </p:sp>
      <p:sp>
        <p:nvSpPr>
          <p:cNvPr id="16" name="Content Placeholder 39">
            <a:extLst>
              <a:ext uri="{FF2B5EF4-FFF2-40B4-BE49-F238E27FC236}">
                <a16:creationId xmlns:a16="http://schemas.microsoft.com/office/drawing/2014/main" id="{08DFCEB0-FB5A-4B19-8AAC-AE74639AA2AE}"/>
              </a:ext>
            </a:extLst>
          </p:cNvPr>
          <p:cNvSpPr>
            <a:spLocks noGrp="1"/>
          </p:cNvSpPr>
          <p:nvPr>
            <p:ph sz="quarter" idx="23" hasCustomPrompt="1"/>
          </p:nvPr>
        </p:nvSpPr>
        <p:spPr>
          <a:xfrm>
            <a:off x="4292637" y="3031844"/>
            <a:ext cx="558727" cy="744969"/>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19" name="Text Placeholder 14">
            <a:extLst>
              <a:ext uri="{FF2B5EF4-FFF2-40B4-BE49-F238E27FC236}">
                <a16:creationId xmlns:a16="http://schemas.microsoft.com/office/drawing/2014/main" id="{8A44C3A5-C9CD-4017-B84D-C03CBD9F1B4C}"/>
              </a:ext>
            </a:extLst>
          </p:cNvPr>
          <p:cNvSpPr>
            <a:spLocks noGrp="1"/>
          </p:cNvSpPr>
          <p:nvPr>
            <p:ph type="body" sz="quarter" idx="26" hasCustomPrompt="1"/>
          </p:nvPr>
        </p:nvSpPr>
        <p:spPr>
          <a:xfrm>
            <a:off x="6020889" y="3970973"/>
            <a:ext cx="2130084" cy="932236"/>
          </a:xfrm>
          <a:solidFill>
            <a:schemeClr val="bg1"/>
          </a:solidFill>
          <a:effectLst>
            <a:outerShdw dist="6350" dir="16200000" algn="ctr" rotWithShape="0">
              <a:schemeClr val="tx2"/>
            </a:outerShdw>
          </a:effectLst>
        </p:spPr>
        <p:txBody>
          <a:bodyPr lIns="0" tIns="162000" rIns="0" bIns="144000">
            <a:spAutoFit/>
          </a:bodyPr>
          <a:lstStyle>
            <a:lvl1pPr algn="ctr">
              <a:lnSpc>
                <a:spcPct val="100000"/>
              </a:lnSpc>
              <a:spcAft>
                <a:spcPts val="0"/>
              </a:spcAft>
              <a:defRPr sz="3000">
                <a:solidFill>
                  <a:schemeClr val="accent1"/>
                </a:solidFill>
              </a:defRPr>
            </a:lvl1pPr>
            <a:lvl2pPr algn="ctr">
              <a:spcBef>
                <a:spcPts val="0"/>
              </a:spcBef>
              <a:spcAft>
                <a:spcPts val="0"/>
              </a:spcAft>
              <a:defRPr sz="1050"/>
            </a:lvl2pPr>
          </a:lstStyle>
          <a:p>
            <a:pPr lvl="0"/>
            <a:r>
              <a:rPr lang="en-US" dirty="0"/>
              <a:t>XXX%</a:t>
            </a:r>
          </a:p>
          <a:p>
            <a:pPr lvl="1"/>
            <a:r>
              <a:rPr lang="en-US" dirty="0"/>
              <a:t>Stat description goes here</a:t>
            </a:r>
          </a:p>
        </p:txBody>
      </p:sp>
      <p:sp>
        <p:nvSpPr>
          <p:cNvPr id="20" name="Content Placeholder 39">
            <a:extLst>
              <a:ext uri="{FF2B5EF4-FFF2-40B4-BE49-F238E27FC236}">
                <a16:creationId xmlns:a16="http://schemas.microsoft.com/office/drawing/2014/main" id="{D62DB3AE-EF43-43C9-84F2-C59A01D8B9A6}"/>
              </a:ext>
            </a:extLst>
          </p:cNvPr>
          <p:cNvSpPr>
            <a:spLocks noGrp="1"/>
          </p:cNvSpPr>
          <p:nvPr>
            <p:ph sz="quarter" idx="27" hasCustomPrompt="1"/>
          </p:nvPr>
        </p:nvSpPr>
        <p:spPr>
          <a:xfrm>
            <a:off x="6806568" y="3031844"/>
            <a:ext cx="558727" cy="744969"/>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450"/>
            </a:lvl1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lang="en-AU" dirty="0"/>
              <a:t>insert icon from file or paste from slide</a:t>
            </a:r>
          </a:p>
        </p:txBody>
      </p:sp>
      <p:sp>
        <p:nvSpPr>
          <p:cNvPr id="4" name="Footer Placeholder 3">
            <a:extLst>
              <a:ext uri="{FF2B5EF4-FFF2-40B4-BE49-F238E27FC236}">
                <a16:creationId xmlns:a16="http://schemas.microsoft.com/office/drawing/2014/main" id="{B0171778-12BA-429C-99FB-03F3BBC0BCB6}"/>
              </a:ext>
            </a:extLst>
          </p:cNvPr>
          <p:cNvSpPr>
            <a:spLocks noGrp="1"/>
          </p:cNvSpPr>
          <p:nvPr>
            <p:ph type="ftr" sz="quarter" idx="28"/>
          </p:nvPr>
        </p:nvSpPr>
        <p:spPr/>
        <p:txBody>
          <a:bodyPr/>
          <a:lstStyle/>
          <a:p>
            <a:r>
              <a:rPr lang="en-AU"/>
              <a:t>|  Confidential – Internal Use Only</a:t>
            </a:r>
            <a:endParaRPr lang="en-AU" dirty="0"/>
          </a:p>
        </p:txBody>
      </p:sp>
    </p:spTree>
    <p:extLst>
      <p:ext uri="{BB962C8B-B14F-4D97-AF65-F5344CB8AC3E}">
        <p14:creationId xmlns:p14="http://schemas.microsoft.com/office/powerpoint/2010/main" val="13748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38">
          <p15:clr>
            <a:srgbClr val="FBAE40"/>
          </p15:clr>
        </p15:guide>
        <p15:guide id="2" pos="2933">
          <p15:clr>
            <a:srgbClr val="FBAE40"/>
          </p15:clr>
        </p15:guide>
        <p15:guide id="3" pos="4747">
          <p15:clr>
            <a:srgbClr val="FBAE40"/>
          </p15:clr>
        </p15:guide>
        <p15:guide id="4" pos="506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theme" Target="../theme/theme9.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8" Type="http://schemas.openxmlformats.org/officeDocument/2006/relationships/slideLayout" Target="../slideLayouts/slideLayout94.xml"/><Relationship Id="rId3"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17C81-19C8-447D-8ACC-AAB3BC706A8C}" type="datetimeFigureOut">
              <a:rPr lang="hu-HU" smtClean="0"/>
              <a:pPr/>
              <a:t>2023. 09. 30.</a:t>
            </a:fld>
            <a:endParaRPr lang="hu-HU"/>
          </a:p>
        </p:txBody>
      </p:sp>
      <p:sp>
        <p:nvSpPr>
          <p:cNvPr id="5" name="Élőláb helye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8F339-BB0B-4BA2-9606-0FA2C9E31185}"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2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7" name="TextBox 6"/>
          <p:cNvSpPr txBox="1"/>
          <p:nvPr/>
        </p:nvSpPr>
        <p:spPr bwMode="auto">
          <a:xfrm>
            <a:off x="4013200" y="393700"/>
            <a:ext cx="914400" cy="914400"/>
          </a:xfrm>
          <a:prstGeom prst="rect">
            <a:avLst/>
          </a:prstGeom>
          <a:noFill/>
          <a:ln w="9525">
            <a:noFill/>
            <a:miter lim="800000"/>
            <a:headEnd/>
            <a:tailEnd/>
          </a:ln>
        </p:spPr>
        <p:txBody>
          <a:bodyPr vert="horz" wrap="none" lIns="0" tIns="60960" rIns="121920" bIns="60960" numCol="1" rtlCol="0" anchor="t" anchorCtr="0" compatLnSpc="1">
            <a:prstTxWarp prst="textNoShape">
              <a:avLst/>
            </a:prstTxWarp>
            <a:normAutofit/>
          </a:bodyPr>
          <a:lstStyle/>
          <a:p>
            <a:pPr defTabSz="609585" eaLnBrk="0" fontAlgn="base" hangingPunct="0">
              <a:spcBef>
                <a:spcPct val="20000"/>
              </a:spcBef>
              <a:spcAft>
                <a:spcPct val="0"/>
              </a:spcAft>
              <a:buClr>
                <a:srgbClr val="C60C30"/>
              </a:buClr>
              <a:buFont typeface="Arial" charset="0"/>
              <a:buNone/>
            </a:pPr>
            <a:endParaRPr lang="en-US" sz="1600" dirty="0">
              <a:solidFill>
                <a:srgbClr val="FFFFFF"/>
              </a:solidFill>
              <a:ea typeface="ＭＳ Ｐゴシック" charset="-128"/>
              <a:cs typeface="Arial"/>
            </a:endParaRPr>
          </a:p>
        </p:txBody>
      </p:sp>
      <p:sp>
        <p:nvSpPr>
          <p:cNvPr id="8" name="Rectangle 7"/>
          <p:cNvSpPr/>
          <p:nvPr/>
        </p:nvSpPr>
        <p:spPr bwMode="hidden">
          <a:xfrm>
            <a:off x="0" y="0"/>
            <a:ext cx="9144000" cy="3429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prstClr val="white"/>
              </a:solidFill>
            </a:endParaRPr>
          </a:p>
        </p:txBody>
      </p:sp>
      <p:sp>
        <p:nvSpPr>
          <p:cNvPr id="11" name="TextBox 10"/>
          <p:cNvSpPr txBox="1"/>
          <p:nvPr/>
        </p:nvSpPr>
        <p:spPr>
          <a:xfrm>
            <a:off x="2000232" y="1428741"/>
            <a:ext cx="4929222" cy="584775"/>
          </a:xfrm>
          <a:prstGeom prst="rect">
            <a:avLst/>
          </a:prstGeom>
          <a:noFill/>
        </p:spPr>
        <p:txBody>
          <a:bodyPr wrap="square" rtlCol="0">
            <a:spAutoFit/>
          </a:bodyPr>
          <a:lstStyle/>
          <a:p>
            <a:pPr defTabSz="1219170">
              <a:buClr>
                <a:srgbClr val="7F7A00"/>
              </a:buClr>
              <a:buFont typeface="Wingdings" charset="2"/>
              <a:buChar char="§"/>
            </a:pPr>
            <a:endParaRPr lang="en-US" sz="3200" dirty="0">
              <a:solidFill>
                <a:srgbClr val="000000"/>
              </a:solidFill>
            </a:endParaRPr>
          </a:p>
        </p:txBody>
      </p:sp>
      <p:sp>
        <p:nvSpPr>
          <p:cNvPr id="17" name="Title Placeholder 16"/>
          <p:cNvSpPr>
            <a:spLocks noGrp="1"/>
          </p:cNvSpPr>
          <p:nvPr>
            <p:ph type="title"/>
          </p:nvPr>
        </p:nvSpPr>
        <p:spPr>
          <a:xfrm>
            <a:off x="494111" y="469670"/>
            <a:ext cx="7820025" cy="2824529"/>
          </a:xfrm>
          <a:prstGeom prst="rect">
            <a:avLst/>
          </a:prstGeom>
        </p:spPr>
        <p:txBody>
          <a:bodyPr vert="horz" lIns="0" tIns="0" rIns="0" bIns="0" rtlCol="0" anchor="b" anchorCtr="0">
            <a:noAutofit/>
          </a:bodyPr>
          <a:lstStyle/>
          <a:p>
            <a:r>
              <a:rPr lang="en-US"/>
              <a:t>Click to edit Master title style</a:t>
            </a:r>
            <a:endParaRPr lang="en-US" dirty="0"/>
          </a:p>
        </p:txBody>
      </p:sp>
      <p:sp>
        <p:nvSpPr>
          <p:cNvPr id="18" name="Text Placeholder 17"/>
          <p:cNvSpPr>
            <a:spLocks noGrp="1"/>
          </p:cNvSpPr>
          <p:nvPr>
            <p:ph type="body" idx="1"/>
          </p:nvPr>
        </p:nvSpPr>
        <p:spPr>
          <a:xfrm>
            <a:off x="494111" y="3823003"/>
            <a:ext cx="7820025" cy="1339841"/>
          </a:xfrm>
          <a:prstGeom prst="rect">
            <a:avLst/>
          </a:prstGeom>
        </p:spPr>
        <p:txBody>
          <a:bodyPr vert="horz" lIns="0" tIns="0" rIns="0" bIns="0" rtlCol="0">
            <a:normAutofit/>
          </a:bodyPr>
          <a:lstStyle/>
          <a:p>
            <a:pPr lvl="0"/>
            <a:r>
              <a:rPr lang="en-US" dirty="0"/>
              <a:t>Click to edit Master text styles</a:t>
            </a:r>
          </a:p>
        </p:txBody>
      </p:sp>
    </p:spTree>
    <p:extLst>
      <p:ext uri="{BB962C8B-B14F-4D97-AF65-F5344CB8AC3E}">
        <p14:creationId xmlns:p14="http://schemas.microsoft.com/office/powerpoint/2010/main" val="28450579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hf sldNum="0" hdr="0" dt="0"/>
  <p:txStyles>
    <p:titleStyle>
      <a:lvl1pPr marL="0" indent="0" algn="l" defTabSz="609585" rtl="0" eaLnBrk="1" latinLnBrk="0" hangingPunct="1">
        <a:spcBef>
          <a:spcPct val="0"/>
        </a:spcBef>
        <a:buNone/>
        <a:defRPr sz="5400" kern="1200" baseline="0">
          <a:solidFill>
            <a:schemeClr val="bg1"/>
          </a:solidFill>
          <a:latin typeface="+mj-lt"/>
          <a:ea typeface="+mj-ea"/>
          <a:cs typeface="+mj-cs"/>
        </a:defRPr>
      </a:lvl1pPr>
    </p:titleStyle>
    <p:bodyStyle>
      <a:lvl1pPr marL="457189" indent="-457189" algn="l" defTabSz="609585" rtl="0" eaLnBrk="1" latinLnBrk="0" hangingPunct="1">
        <a:spcBef>
          <a:spcPct val="20000"/>
        </a:spcBef>
        <a:buClr>
          <a:srgbClr val="C60C30"/>
        </a:buClr>
        <a:buFont typeface="Wingdings" charset="2"/>
        <a:buNone/>
        <a:defRPr sz="2400" b="1" kern="1200">
          <a:solidFill>
            <a:schemeClr val="tx1"/>
          </a:solidFill>
          <a:latin typeface="+mn-lt"/>
          <a:ea typeface="+mn-ea"/>
          <a:cs typeface="+mn-cs"/>
        </a:defRPr>
      </a:lvl1pPr>
      <a:lvl2pPr marL="990575" indent="-380990" algn="l" defTabSz="609585" rtl="0" eaLnBrk="1" latinLnBrk="0" hangingPunct="1">
        <a:spcBef>
          <a:spcPct val="20000"/>
        </a:spcBef>
        <a:buClr>
          <a:srgbClr val="C60C30"/>
        </a:buClr>
        <a:buFont typeface="Wingdings" charset="2"/>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Clr>
          <a:srgbClr val="C60C30"/>
        </a:buClr>
        <a:buFont typeface="Wingdings" charset="2"/>
        <a:buChar char="§"/>
        <a:defRPr sz="2667" kern="1200">
          <a:solidFill>
            <a:schemeClr val="tx1"/>
          </a:solidFill>
          <a:latin typeface="+mn-lt"/>
          <a:ea typeface="+mn-ea"/>
          <a:cs typeface="+mn-cs"/>
        </a:defRPr>
      </a:lvl3pPr>
      <a:lvl4pPr marL="2133547" indent="-304792" algn="l" defTabSz="609585" rtl="0" eaLnBrk="1" latinLnBrk="0" hangingPunct="1">
        <a:spcBef>
          <a:spcPct val="20000"/>
        </a:spcBef>
        <a:buClr>
          <a:srgbClr val="C60C30"/>
        </a:buClr>
        <a:buFont typeface="Wingdings" charset="2"/>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Clr>
          <a:srgbClr val="C60C30"/>
        </a:buClr>
        <a:buFont typeface="Wingdings" charset="2"/>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Clr>
          <a:srgbClr val="C60C30"/>
        </a:buClr>
        <a:buFont typeface="Wingdings" charset="2"/>
        <a:buChar char="§"/>
        <a:defRPr sz="1867" kern="1200" baseline="0">
          <a:solidFill>
            <a:schemeClr val="tx1"/>
          </a:solidFill>
          <a:latin typeface="+mn-lt"/>
          <a:ea typeface="+mn-ea"/>
          <a:cs typeface="+mn-cs"/>
        </a:defRPr>
      </a:lvl6pPr>
      <a:lvl7pPr marL="3962301" indent="-304792" algn="l" defTabSz="609585" rtl="0" eaLnBrk="1" latinLnBrk="0" hangingPunct="1">
        <a:spcBef>
          <a:spcPct val="20000"/>
        </a:spcBef>
        <a:buClr>
          <a:srgbClr val="C60C30"/>
        </a:buClr>
        <a:buFont typeface="Wingdings" charset="2"/>
        <a:buChar char="§"/>
        <a:defRPr sz="1867" kern="1200">
          <a:solidFill>
            <a:schemeClr val="tx1"/>
          </a:solidFill>
          <a:latin typeface="+mn-lt"/>
          <a:ea typeface="+mn-ea"/>
          <a:cs typeface="+mn-cs"/>
        </a:defRPr>
      </a:lvl7pPr>
      <a:lvl8pPr marL="4571886" indent="-304792" algn="l" defTabSz="609585" rtl="0" eaLnBrk="1" latinLnBrk="0" hangingPunct="1">
        <a:spcBef>
          <a:spcPct val="20000"/>
        </a:spcBef>
        <a:buClr>
          <a:srgbClr val="C60C30"/>
        </a:buClr>
        <a:buFont typeface="Wingdings" charset="2"/>
        <a:buChar char="§"/>
        <a:defRPr sz="1867" kern="1200" baseline="0">
          <a:solidFill>
            <a:schemeClr val="tx1"/>
          </a:solidFill>
          <a:latin typeface="+mn-lt"/>
          <a:ea typeface="+mn-ea"/>
          <a:cs typeface="+mn-cs"/>
        </a:defRPr>
      </a:lvl8pPr>
      <a:lvl9pPr marL="5181470" indent="-304792" algn="l" defTabSz="609585" rtl="0" eaLnBrk="1" latinLnBrk="0" hangingPunct="1">
        <a:spcBef>
          <a:spcPct val="20000"/>
        </a:spcBef>
        <a:buClr>
          <a:srgbClr val="C60C30"/>
        </a:buClr>
        <a:buFont typeface="Wingdings" charset="2"/>
        <a:buChar char="§"/>
        <a:defRPr sz="1867" kern="1200" baseline="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4">
          <p15:clr>
            <a:srgbClr val="F26B43"/>
          </p15:clr>
        </p15:guide>
        <p15:guide id="2" pos="7446">
          <p15:clr>
            <a:srgbClr val="F26B43"/>
          </p15:clr>
        </p15:guide>
        <p15:guide id="3" pos="415">
          <p15:clr>
            <a:srgbClr val="F26B43"/>
          </p15:clr>
        </p15:guide>
        <p15:guide id="4" orient="horz" pos="2160">
          <p15:clr>
            <a:srgbClr val="F26B43"/>
          </p15:clr>
        </p15:guide>
        <p15:guide id="5" orient="horz" pos="1208">
          <p15:clr>
            <a:srgbClr val="F26B43"/>
          </p15:clr>
        </p15:guide>
        <p15:guide id="6" orient="horz" pos="4187">
          <p15:clr>
            <a:srgbClr val="F26B43"/>
          </p15:clr>
        </p15:guide>
        <p15:guide id="7" orient="horz" pos="27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solidFill>
                <a:prstClr val="black">
                  <a:tint val="75000"/>
                </a:prstClr>
              </a:solidFill>
            </a:endParaRPr>
          </a:p>
        </p:txBody>
      </p:sp>
      <p:sp>
        <p:nvSpPr>
          <p:cNvPr id="6" name="Dia számának helye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solidFill>
                <a:prstClr val="black">
                  <a:tint val="75000"/>
                </a:prstClr>
              </a:solidFill>
            </a:endParaRPr>
          </a:p>
        </p:txBody>
      </p:sp>
      <p:sp>
        <p:nvSpPr>
          <p:cNvPr id="6" name="Dia számának hely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4" y="274639"/>
            <a:ext cx="8229600" cy="1143000"/>
          </a:xfrm>
          <a:prstGeom prst="rect">
            <a:avLst/>
          </a:prstGeom>
        </p:spPr>
        <p:txBody>
          <a:bodyPr vert="horz" lIns="91404" tIns="45701" rIns="91404" bIns="45701" rtlCol="0" anchor="ctr">
            <a:normAutofit/>
          </a:bodyPr>
          <a:lstStyle/>
          <a:p>
            <a:r>
              <a:rPr lang="hu-HU"/>
              <a:t>Mintacím szerkesztése</a:t>
            </a:r>
          </a:p>
        </p:txBody>
      </p:sp>
      <p:sp>
        <p:nvSpPr>
          <p:cNvPr id="3" name="Szöveg helye 2"/>
          <p:cNvSpPr>
            <a:spLocks noGrp="1"/>
          </p:cNvSpPr>
          <p:nvPr>
            <p:ph type="body" idx="1"/>
          </p:nvPr>
        </p:nvSpPr>
        <p:spPr>
          <a:xfrm>
            <a:off x="457204" y="1600200"/>
            <a:ext cx="8229600" cy="4525963"/>
          </a:xfrm>
          <a:prstGeom prst="rect">
            <a:avLst/>
          </a:prstGeom>
        </p:spPr>
        <p:txBody>
          <a:bodyPr vert="horz" lIns="91404" tIns="45701" rIns="91404" bIns="45701"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4"/>
            <a:ext cx="2133600" cy="365125"/>
          </a:xfrm>
          <a:prstGeom prst="rect">
            <a:avLst/>
          </a:prstGeom>
        </p:spPr>
        <p:txBody>
          <a:bodyPr vert="horz" lIns="91404" tIns="45701" rIns="91404" bIns="45701" rtlCol="0" anchor="ctr"/>
          <a:lstStyle>
            <a:lvl1pPr algn="l">
              <a:defRPr sz="1200">
                <a:solidFill>
                  <a:schemeClr val="tx1">
                    <a:tint val="75000"/>
                  </a:schemeClr>
                </a:solidFill>
              </a:defRPr>
            </a:lvl1pPr>
          </a:lstStyle>
          <a:p>
            <a:pPr defTabSz="914035"/>
            <a:fld id="{AEE69223-3106-4101-827E-A9008F32CDF8}" type="datetimeFigureOut">
              <a:rPr lang="hu-HU" smtClean="0">
                <a:solidFill>
                  <a:prstClr val="black">
                    <a:tint val="75000"/>
                  </a:prstClr>
                </a:solidFill>
              </a:rPr>
              <a:pPr defTabSz="914035"/>
              <a:t>2023. 09. 30.</a:t>
            </a:fld>
            <a:endParaRPr lang="hu-HU">
              <a:solidFill>
                <a:prstClr val="black">
                  <a:tint val="75000"/>
                </a:prstClr>
              </a:solidFill>
            </a:endParaRPr>
          </a:p>
        </p:txBody>
      </p:sp>
      <p:sp>
        <p:nvSpPr>
          <p:cNvPr id="5" name="Élőláb helye 4"/>
          <p:cNvSpPr>
            <a:spLocks noGrp="1"/>
          </p:cNvSpPr>
          <p:nvPr>
            <p:ph type="ftr" sz="quarter" idx="3"/>
          </p:nvPr>
        </p:nvSpPr>
        <p:spPr>
          <a:xfrm>
            <a:off x="3124204" y="6356354"/>
            <a:ext cx="2895600" cy="365125"/>
          </a:xfrm>
          <a:prstGeom prst="rect">
            <a:avLst/>
          </a:prstGeom>
        </p:spPr>
        <p:txBody>
          <a:bodyPr vert="horz" lIns="91404" tIns="45701" rIns="91404" bIns="45701" rtlCol="0" anchor="ctr"/>
          <a:lstStyle>
            <a:lvl1pPr algn="ctr">
              <a:defRPr sz="1200">
                <a:solidFill>
                  <a:schemeClr val="tx1">
                    <a:tint val="75000"/>
                  </a:schemeClr>
                </a:solidFill>
              </a:defRPr>
            </a:lvl1pPr>
          </a:lstStyle>
          <a:p>
            <a:pPr defTabSz="914035"/>
            <a:endParaRPr lang="hu-HU">
              <a:solidFill>
                <a:prstClr val="black">
                  <a:tint val="75000"/>
                </a:prstClr>
              </a:solidFill>
            </a:endParaRPr>
          </a:p>
        </p:txBody>
      </p:sp>
      <p:sp>
        <p:nvSpPr>
          <p:cNvPr id="6" name="Dia számának helye 5"/>
          <p:cNvSpPr>
            <a:spLocks noGrp="1"/>
          </p:cNvSpPr>
          <p:nvPr>
            <p:ph type="sldNum" sz="quarter" idx="4"/>
          </p:nvPr>
        </p:nvSpPr>
        <p:spPr>
          <a:xfrm>
            <a:off x="6553201" y="6356354"/>
            <a:ext cx="2133600" cy="365125"/>
          </a:xfrm>
          <a:prstGeom prst="rect">
            <a:avLst/>
          </a:prstGeom>
        </p:spPr>
        <p:txBody>
          <a:bodyPr vert="horz" lIns="91404" tIns="45701" rIns="91404" bIns="45701" rtlCol="0" anchor="ctr"/>
          <a:lstStyle>
            <a:lvl1pPr algn="r">
              <a:defRPr sz="1200">
                <a:solidFill>
                  <a:schemeClr val="tx1">
                    <a:tint val="75000"/>
                  </a:schemeClr>
                </a:solidFill>
              </a:defRPr>
            </a:lvl1pPr>
          </a:lstStyle>
          <a:p>
            <a:pPr defTabSz="914035"/>
            <a:fld id="{D7F36AD7-C790-4159-B104-15FDE50EF240}" type="slidenum">
              <a:rPr lang="hu-HU" smtClean="0">
                <a:solidFill>
                  <a:prstClr val="black">
                    <a:tint val="75000"/>
                  </a:prstClr>
                </a:solidFill>
              </a:rPr>
              <a:pPr defTabSz="914035"/>
              <a:t>‹#›</a:t>
            </a:fld>
            <a:endParaRPr lang="hu-H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035" rtl="0" eaLnBrk="1" latinLnBrk="0" hangingPunct="1">
        <a:spcBef>
          <a:spcPct val="0"/>
        </a:spcBef>
        <a:buNone/>
        <a:defRPr sz="4400" kern="1200">
          <a:solidFill>
            <a:schemeClr val="tx1"/>
          </a:solidFill>
          <a:latin typeface="+mj-lt"/>
          <a:ea typeface="+mj-ea"/>
          <a:cs typeface="+mj-cs"/>
        </a:defRPr>
      </a:lvl1pPr>
    </p:titleStyle>
    <p:bodyStyle>
      <a:lvl1pPr marL="342763" indent="-342763" algn="l" defTabSz="91403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53" indent="-285636" algn="l" defTabSz="91403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44" indent="-228508" algn="l" defTabSz="91403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60"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77"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95"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5"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035" rtl="0" eaLnBrk="1" latinLnBrk="0" hangingPunct="1">
        <a:defRPr sz="1800" kern="1200">
          <a:solidFill>
            <a:schemeClr val="tx1"/>
          </a:solidFill>
          <a:latin typeface="+mn-lt"/>
          <a:ea typeface="+mn-ea"/>
          <a:cs typeface="+mn-cs"/>
        </a:defRPr>
      </a:lvl1pPr>
      <a:lvl2pPr marL="457017" algn="l" defTabSz="914035" rtl="0" eaLnBrk="1" latinLnBrk="0" hangingPunct="1">
        <a:defRPr sz="1800" kern="1200">
          <a:solidFill>
            <a:schemeClr val="tx1"/>
          </a:solidFill>
          <a:latin typeface="+mn-lt"/>
          <a:ea typeface="+mn-ea"/>
          <a:cs typeface="+mn-cs"/>
        </a:defRPr>
      </a:lvl2pPr>
      <a:lvl3pPr marL="914035" algn="l" defTabSz="914035" rtl="0" eaLnBrk="1" latinLnBrk="0" hangingPunct="1">
        <a:defRPr sz="1800" kern="1200">
          <a:solidFill>
            <a:schemeClr val="tx1"/>
          </a:solidFill>
          <a:latin typeface="+mn-lt"/>
          <a:ea typeface="+mn-ea"/>
          <a:cs typeface="+mn-cs"/>
        </a:defRPr>
      </a:lvl3pPr>
      <a:lvl4pPr marL="1371052" algn="l" defTabSz="914035" rtl="0" eaLnBrk="1" latinLnBrk="0" hangingPunct="1">
        <a:defRPr sz="1800" kern="1200">
          <a:solidFill>
            <a:schemeClr val="tx1"/>
          </a:solidFill>
          <a:latin typeface="+mn-lt"/>
          <a:ea typeface="+mn-ea"/>
          <a:cs typeface="+mn-cs"/>
        </a:defRPr>
      </a:lvl4pPr>
      <a:lvl5pPr marL="1828068" algn="l" defTabSz="914035" rtl="0" eaLnBrk="1" latinLnBrk="0" hangingPunct="1">
        <a:defRPr sz="1800" kern="1200">
          <a:solidFill>
            <a:schemeClr val="tx1"/>
          </a:solidFill>
          <a:latin typeface="+mn-lt"/>
          <a:ea typeface="+mn-ea"/>
          <a:cs typeface="+mn-cs"/>
        </a:defRPr>
      </a:lvl5pPr>
      <a:lvl6pPr marL="2285085" algn="l" defTabSz="914035" rtl="0" eaLnBrk="1" latinLnBrk="0" hangingPunct="1">
        <a:defRPr sz="1800" kern="1200">
          <a:solidFill>
            <a:schemeClr val="tx1"/>
          </a:solidFill>
          <a:latin typeface="+mn-lt"/>
          <a:ea typeface="+mn-ea"/>
          <a:cs typeface="+mn-cs"/>
        </a:defRPr>
      </a:lvl6pPr>
      <a:lvl7pPr marL="2742104" algn="l" defTabSz="914035" rtl="0" eaLnBrk="1" latinLnBrk="0" hangingPunct="1">
        <a:defRPr sz="1800" kern="1200">
          <a:solidFill>
            <a:schemeClr val="tx1"/>
          </a:solidFill>
          <a:latin typeface="+mn-lt"/>
          <a:ea typeface="+mn-ea"/>
          <a:cs typeface="+mn-cs"/>
        </a:defRPr>
      </a:lvl7pPr>
      <a:lvl8pPr marL="3199120" algn="l" defTabSz="914035" rtl="0" eaLnBrk="1" latinLnBrk="0" hangingPunct="1">
        <a:defRPr sz="1800" kern="1200">
          <a:solidFill>
            <a:schemeClr val="tx1"/>
          </a:solidFill>
          <a:latin typeface="+mn-lt"/>
          <a:ea typeface="+mn-ea"/>
          <a:cs typeface="+mn-cs"/>
        </a:defRPr>
      </a:lvl8pPr>
      <a:lvl9pPr marL="3656137" algn="l" defTabSz="91403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solidFill>
                <a:prstClr val="black">
                  <a:tint val="75000"/>
                </a:prstClr>
              </a:solidFill>
            </a:endParaRPr>
          </a:p>
        </p:txBody>
      </p:sp>
      <p:sp>
        <p:nvSpPr>
          <p:cNvPr id="6" name="Dia számának helye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4" y="274639"/>
            <a:ext cx="8229600" cy="1143000"/>
          </a:xfrm>
          <a:prstGeom prst="rect">
            <a:avLst/>
          </a:prstGeom>
        </p:spPr>
        <p:txBody>
          <a:bodyPr vert="horz" lIns="91404" tIns="45701" rIns="91404" bIns="45701" rtlCol="0" anchor="ctr">
            <a:normAutofit/>
          </a:bodyPr>
          <a:lstStyle/>
          <a:p>
            <a:r>
              <a:rPr lang="hu-HU"/>
              <a:t>Mintacím szerkesztése</a:t>
            </a:r>
          </a:p>
        </p:txBody>
      </p:sp>
      <p:sp>
        <p:nvSpPr>
          <p:cNvPr id="3" name="Szöveg helye 2"/>
          <p:cNvSpPr>
            <a:spLocks noGrp="1"/>
          </p:cNvSpPr>
          <p:nvPr>
            <p:ph type="body" idx="1"/>
          </p:nvPr>
        </p:nvSpPr>
        <p:spPr>
          <a:xfrm>
            <a:off x="457204" y="1600207"/>
            <a:ext cx="8229600" cy="4525963"/>
          </a:xfrm>
          <a:prstGeom prst="rect">
            <a:avLst/>
          </a:prstGeom>
        </p:spPr>
        <p:txBody>
          <a:bodyPr vert="horz" lIns="91404" tIns="45701" rIns="91404" bIns="45701"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64"/>
            <a:ext cx="2133600" cy="365125"/>
          </a:xfrm>
          <a:prstGeom prst="rect">
            <a:avLst/>
          </a:prstGeom>
        </p:spPr>
        <p:txBody>
          <a:bodyPr vert="horz" lIns="91404" tIns="45701" rIns="91404" bIns="45701" rtlCol="0" anchor="ctr"/>
          <a:lstStyle>
            <a:lvl1pPr algn="l">
              <a:defRPr sz="1200">
                <a:solidFill>
                  <a:schemeClr val="tx1">
                    <a:tint val="75000"/>
                  </a:schemeClr>
                </a:solidFill>
              </a:defRPr>
            </a:lvl1pPr>
          </a:lstStyle>
          <a:p>
            <a:pPr defTabSz="914035"/>
            <a:fld id="{10817C81-19C8-447D-8ACC-AAB3BC706A8C}" type="datetimeFigureOut">
              <a:rPr lang="hu-HU" smtClean="0">
                <a:solidFill>
                  <a:prstClr val="black">
                    <a:tint val="75000"/>
                  </a:prstClr>
                </a:solidFill>
              </a:rPr>
              <a:pPr defTabSz="914035"/>
              <a:t>2023. 09. 30.</a:t>
            </a:fld>
            <a:endParaRPr lang="hu-HU">
              <a:solidFill>
                <a:prstClr val="black">
                  <a:tint val="75000"/>
                </a:prstClr>
              </a:solidFill>
            </a:endParaRPr>
          </a:p>
        </p:txBody>
      </p:sp>
      <p:sp>
        <p:nvSpPr>
          <p:cNvPr id="5" name="Élőláb helye 4"/>
          <p:cNvSpPr>
            <a:spLocks noGrp="1"/>
          </p:cNvSpPr>
          <p:nvPr>
            <p:ph type="ftr" sz="quarter" idx="3"/>
          </p:nvPr>
        </p:nvSpPr>
        <p:spPr>
          <a:xfrm>
            <a:off x="3124204" y="6356364"/>
            <a:ext cx="2895600" cy="365125"/>
          </a:xfrm>
          <a:prstGeom prst="rect">
            <a:avLst/>
          </a:prstGeom>
        </p:spPr>
        <p:txBody>
          <a:bodyPr vert="horz" lIns="91404" tIns="45701" rIns="91404" bIns="45701" rtlCol="0" anchor="ctr"/>
          <a:lstStyle>
            <a:lvl1pPr algn="ctr">
              <a:defRPr sz="1200">
                <a:solidFill>
                  <a:schemeClr val="tx1">
                    <a:tint val="75000"/>
                  </a:schemeClr>
                </a:solidFill>
              </a:defRPr>
            </a:lvl1pPr>
          </a:lstStyle>
          <a:p>
            <a:pPr defTabSz="914035"/>
            <a:endParaRPr lang="hu-HU">
              <a:solidFill>
                <a:prstClr val="black">
                  <a:tint val="75000"/>
                </a:prstClr>
              </a:solidFill>
            </a:endParaRPr>
          </a:p>
        </p:txBody>
      </p:sp>
      <p:sp>
        <p:nvSpPr>
          <p:cNvPr id="6" name="Dia számának helye 5"/>
          <p:cNvSpPr>
            <a:spLocks noGrp="1"/>
          </p:cNvSpPr>
          <p:nvPr>
            <p:ph type="sldNum" sz="quarter" idx="4"/>
          </p:nvPr>
        </p:nvSpPr>
        <p:spPr>
          <a:xfrm>
            <a:off x="6553201" y="6356364"/>
            <a:ext cx="2133600" cy="365125"/>
          </a:xfrm>
          <a:prstGeom prst="rect">
            <a:avLst/>
          </a:prstGeom>
        </p:spPr>
        <p:txBody>
          <a:bodyPr vert="horz" lIns="91404" tIns="45701" rIns="91404" bIns="45701" rtlCol="0" anchor="ctr"/>
          <a:lstStyle>
            <a:lvl1pPr algn="r">
              <a:defRPr sz="1200">
                <a:solidFill>
                  <a:schemeClr val="tx1">
                    <a:tint val="75000"/>
                  </a:schemeClr>
                </a:solidFill>
              </a:defRPr>
            </a:lvl1pPr>
          </a:lstStyle>
          <a:p>
            <a:pPr defTabSz="914035"/>
            <a:fld id="{C768F339-BB0B-4BA2-9606-0FA2C9E31185}" type="slidenum">
              <a:rPr lang="hu-HU" smtClean="0">
                <a:solidFill>
                  <a:prstClr val="black">
                    <a:tint val="75000"/>
                  </a:prstClr>
                </a:solidFill>
              </a:rPr>
              <a:pPr defTabSz="914035"/>
              <a:t>‹#›</a:t>
            </a:fld>
            <a:endParaRPr lang="hu-H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ctr" defTabSz="914035" rtl="0" eaLnBrk="1" latinLnBrk="0" hangingPunct="1">
        <a:spcBef>
          <a:spcPct val="0"/>
        </a:spcBef>
        <a:buNone/>
        <a:defRPr sz="4400" kern="1200">
          <a:solidFill>
            <a:schemeClr val="tx1"/>
          </a:solidFill>
          <a:latin typeface="+mj-lt"/>
          <a:ea typeface="+mj-ea"/>
          <a:cs typeface="+mj-cs"/>
        </a:defRPr>
      </a:lvl1pPr>
    </p:titleStyle>
    <p:bodyStyle>
      <a:lvl1pPr marL="342763" indent="-342763" algn="l" defTabSz="91403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53" indent="-285636" algn="l" defTabSz="91403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44" indent="-228508" algn="l" defTabSz="91403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60"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77"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95"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5" indent="-228508" algn="l" defTabSz="9140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035" rtl="0" eaLnBrk="1" latinLnBrk="0" hangingPunct="1">
        <a:defRPr sz="1800" kern="1200">
          <a:solidFill>
            <a:schemeClr val="tx1"/>
          </a:solidFill>
          <a:latin typeface="+mn-lt"/>
          <a:ea typeface="+mn-ea"/>
          <a:cs typeface="+mn-cs"/>
        </a:defRPr>
      </a:lvl1pPr>
      <a:lvl2pPr marL="457017" algn="l" defTabSz="914035" rtl="0" eaLnBrk="1" latinLnBrk="0" hangingPunct="1">
        <a:defRPr sz="1800" kern="1200">
          <a:solidFill>
            <a:schemeClr val="tx1"/>
          </a:solidFill>
          <a:latin typeface="+mn-lt"/>
          <a:ea typeface="+mn-ea"/>
          <a:cs typeface="+mn-cs"/>
        </a:defRPr>
      </a:lvl2pPr>
      <a:lvl3pPr marL="914035" algn="l" defTabSz="914035" rtl="0" eaLnBrk="1" latinLnBrk="0" hangingPunct="1">
        <a:defRPr sz="1800" kern="1200">
          <a:solidFill>
            <a:schemeClr val="tx1"/>
          </a:solidFill>
          <a:latin typeface="+mn-lt"/>
          <a:ea typeface="+mn-ea"/>
          <a:cs typeface="+mn-cs"/>
        </a:defRPr>
      </a:lvl3pPr>
      <a:lvl4pPr marL="1371052" algn="l" defTabSz="914035" rtl="0" eaLnBrk="1" latinLnBrk="0" hangingPunct="1">
        <a:defRPr sz="1800" kern="1200">
          <a:solidFill>
            <a:schemeClr val="tx1"/>
          </a:solidFill>
          <a:latin typeface="+mn-lt"/>
          <a:ea typeface="+mn-ea"/>
          <a:cs typeface="+mn-cs"/>
        </a:defRPr>
      </a:lvl4pPr>
      <a:lvl5pPr marL="1828068" algn="l" defTabSz="914035" rtl="0" eaLnBrk="1" latinLnBrk="0" hangingPunct="1">
        <a:defRPr sz="1800" kern="1200">
          <a:solidFill>
            <a:schemeClr val="tx1"/>
          </a:solidFill>
          <a:latin typeface="+mn-lt"/>
          <a:ea typeface="+mn-ea"/>
          <a:cs typeface="+mn-cs"/>
        </a:defRPr>
      </a:lvl5pPr>
      <a:lvl6pPr marL="2285085" algn="l" defTabSz="914035" rtl="0" eaLnBrk="1" latinLnBrk="0" hangingPunct="1">
        <a:defRPr sz="1800" kern="1200">
          <a:solidFill>
            <a:schemeClr val="tx1"/>
          </a:solidFill>
          <a:latin typeface="+mn-lt"/>
          <a:ea typeface="+mn-ea"/>
          <a:cs typeface="+mn-cs"/>
        </a:defRPr>
      </a:lvl6pPr>
      <a:lvl7pPr marL="2742104" algn="l" defTabSz="914035" rtl="0" eaLnBrk="1" latinLnBrk="0" hangingPunct="1">
        <a:defRPr sz="1800" kern="1200">
          <a:solidFill>
            <a:schemeClr val="tx1"/>
          </a:solidFill>
          <a:latin typeface="+mn-lt"/>
          <a:ea typeface="+mn-ea"/>
          <a:cs typeface="+mn-cs"/>
        </a:defRPr>
      </a:lvl7pPr>
      <a:lvl8pPr marL="3199120" algn="l" defTabSz="914035" rtl="0" eaLnBrk="1" latinLnBrk="0" hangingPunct="1">
        <a:defRPr sz="1800" kern="1200">
          <a:solidFill>
            <a:schemeClr val="tx1"/>
          </a:solidFill>
          <a:latin typeface="+mn-lt"/>
          <a:ea typeface="+mn-ea"/>
          <a:cs typeface="+mn-cs"/>
        </a:defRPr>
      </a:lvl8pPr>
      <a:lvl9pPr marL="3656137" algn="l" defTabSz="91403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17C81-19C8-447D-8ACC-AAB3BC706A8C}" type="datetimeFigureOut">
              <a:rPr lang="hu-HU" smtClean="0">
                <a:solidFill>
                  <a:prstClr val="black">
                    <a:tint val="75000"/>
                  </a:prstClr>
                </a:solidFill>
              </a:rPr>
              <a:pPr/>
              <a:t>2023. 09. 30.</a:t>
            </a:fld>
            <a:endParaRPr lang="hu-HU">
              <a:solidFill>
                <a:prstClr val="black">
                  <a:tint val="75000"/>
                </a:prstClr>
              </a:solidFill>
            </a:endParaRPr>
          </a:p>
        </p:txBody>
      </p:sp>
      <p:sp>
        <p:nvSpPr>
          <p:cNvPr id="5" name="Élőláb helye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solidFill>
                <a:prstClr val="black">
                  <a:tint val="75000"/>
                </a:prstClr>
              </a:solidFill>
            </a:endParaRPr>
          </a:p>
        </p:txBody>
      </p:sp>
      <p:sp>
        <p:nvSpPr>
          <p:cNvPr id="6" name="Dia számának helye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8F339-BB0B-4BA2-9606-0FA2C9E31185}" type="slidenum">
              <a:rPr lang="hu-HU" smtClean="0">
                <a:solidFill>
                  <a:prstClr val="black">
                    <a:tint val="75000"/>
                  </a:prstClr>
                </a:solidFill>
              </a:rPr>
              <a:pPr/>
              <a:t>‹#›</a:t>
            </a:fld>
            <a:endParaRPr lang="hu-H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8339C7-3A32-4AA9-BB48-E9C2EE01991D}"/>
              </a:ext>
            </a:extLst>
          </p:cNvPr>
          <p:cNvSpPr>
            <a:spLocks noGrp="1"/>
          </p:cNvSpPr>
          <p:nvPr>
            <p:ph type="body" idx="1"/>
          </p:nvPr>
        </p:nvSpPr>
        <p:spPr>
          <a:xfrm>
            <a:off x="548879" y="1990725"/>
            <a:ext cx="8047434" cy="37671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a:extLst>
              <a:ext uri="{FF2B5EF4-FFF2-40B4-BE49-F238E27FC236}">
                <a16:creationId xmlns:a16="http://schemas.microsoft.com/office/drawing/2014/main" id="{1C724379-3775-4BE1-9E48-E08B503B6C89}"/>
              </a:ext>
            </a:extLst>
          </p:cNvPr>
          <p:cNvSpPr>
            <a:spLocks noGrp="1"/>
          </p:cNvSpPr>
          <p:nvPr>
            <p:ph type="sldNum" sz="quarter" idx="4"/>
          </p:nvPr>
        </p:nvSpPr>
        <p:spPr>
          <a:xfrm>
            <a:off x="543936" y="6327437"/>
            <a:ext cx="223283" cy="201266"/>
          </a:xfrm>
          <a:prstGeom prst="rect">
            <a:avLst/>
          </a:prstGeom>
        </p:spPr>
        <p:txBody>
          <a:bodyPr vert="horz" lIns="0" tIns="0" rIns="0" bIns="0" rtlCol="0" anchor="b"/>
          <a:lstStyle>
            <a:lvl1pPr algn="l">
              <a:defRPr sz="675">
                <a:solidFill>
                  <a:schemeClr val="accent2"/>
                </a:solidFill>
                <a:latin typeface="Montserrat" panose="00000500000000000000" pitchFamily="2" charset="0"/>
              </a:defRPr>
            </a:lvl1pPr>
          </a:lstStyle>
          <a:p>
            <a:fld id="{99EB916B-55F2-4A6B-BCF8-09E073F77D34}" type="slidenum">
              <a:rPr lang="en-AU" smtClean="0"/>
              <a:pPr/>
              <a:t>‹#›</a:t>
            </a:fld>
            <a:endParaRPr lang="en-AU" dirty="0"/>
          </a:p>
        </p:txBody>
      </p:sp>
      <p:grpSp>
        <p:nvGrpSpPr>
          <p:cNvPr id="9" name="csl-text">
            <a:extLst>
              <a:ext uri="{FF2B5EF4-FFF2-40B4-BE49-F238E27FC236}">
                <a16:creationId xmlns:a16="http://schemas.microsoft.com/office/drawing/2014/main" id="{A76E585F-64B9-4C1D-9B9F-FD8610E33B49}"/>
              </a:ext>
            </a:extLst>
          </p:cNvPr>
          <p:cNvGrpSpPr/>
          <p:nvPr/>
        </p:nvGrpSpPr>
        <p:grpSpPr>
          <a:xfrm>
            <a:off x="8277130" y="6277143"/>
            <a:ext cx="319183" cy="216957"/>
            <a:chOff x="8861425" y="5168900"/>
            <a:chExt cx="2601372" cy="1326165"/>
          </a:xfrm>
          <a:solidFill>
            <a:srgbClr val="FC1921"/>
          </a:solidFill>
        </p:grpSpPr>
        <p:grpSp>
          <p:nvGrpSpPr>
            <p:cNvPr id="10" name="Graphic 7">
              <a:extLst>
                <a:ext uri="{FF2B5EF4-FFF2-40B4-BE49-F238E27FC236}">
                  <a16:creationId xmlns:a16="http://schemas.microsoft.com/office/drawing/2014/main" id="{A76E585F-64B9-4C1D-9B9F-FD8610E33B49}"/>
                </a:ext>
              </a:extLst>
            </p:cNvPr>
            <p:cNvGrpSpPr/>
            <p:nvPr/>
          </p:nvGrpSpPr>
          <p:grpSpPr>
            <a:xfrm>
              <a:off x="8861425" y="5168900"/>
              <a:ext cx="1827562" cy="1326165"/>
              <a:chOff x="8861425" y="5168900"/>
              <a:chExt cx="1827562" cy="1326165"/>
            </a:xfrm>
            <a:solidFill>
              <a:srgbClr val="FC1921"/>
            </a:solidFill>
          </p:grpSpPr>
          <p:sp>
            <p:nvSpPr>
              <p:cNvPr id="11" name="Freeform: Shape 10">
                <a:extLst>
                  <a:ext uri="{FF2B5EF4-FFF2-40B4-BE49-F238E27FC236}">
                    <a16:creationId xmlns:a16="http://schemas.microsoft.com/office/drawing/2014/main" id="{3FE6C50C-1466-4D09-8DF1-2E6E7FD35BAE}"/>
                  </a:ext>
                </a:extLst>
              </p:cNvPr>
              <p:cNvSpPr/>
              <p:nvPr/>
            </p:nvSpPr>
            <p:spPr>
              <a:xfrm>
                <a:off x="8861425" y="5168900"/>
                <a:ext cx="935354" cy="1326165"/>
              </a:xfrm>
              <a:custGeom>
                <a:avLst/>
                <a:gdLst>
                  <a:gd name="connsiteX0" fmla="*/ 935355 w 935354"/>
                  <a:gd name="connsiteY0" fmla="*/ 1276541 h 1326165"/>
                  <a:gd name="connsiteX1" fmla="*/ 625983 w 935354"/>
                  <a:gd name="connsiteY1" fmla="*/ 1326166 h 1326165"/>
                  <a:gd name="connsiteX2" fmla="*/ 0 w 935354"/>
                  <a:gd name="connsiteY2" fmla="*/ 653891 h 1326165"/>
                  <a:gd name="connsiteX3" fmla="*/ 624173 w 935354"/>
                  <a:gd name="connsiteY3" fmla="*/ 0 h 1326165"/>
                  <a:gd name="connsiteX4" fmla="*/ 928211 w 935354"/>
                  <a:gd name="connsiteY4" fmla="*/ 58769 h 1326165"/>
                  <a:gd name="connsiteX5" fmla="*/ 910209 w 935354"/>
                  <a:gd name="connsiteY5" fmla="*/ 341662 h 1326165"/>
                  <a:gd name="connsiteX6" fmla="*/ 665607 w 935354"/>
                  <a:gd name="connsiteY6" fmla="*/ 268224 h 1326165"/>
                  <a:gd name="connsiteX7" fmla="*/ 348996 w 935354"/>
                  <a:gd name="connsiteY7" fmla="*/ 661226 h 1326165"/>
                  <a:gd name="connsiteX8" fmla="*/ 679990 w 935354"/>
                  <a:gd name="connsiteY8" fmla="*/ 1050608 h 1326165"/>
                  <a:gd name="connsiteX9" fmla="*/ 921068 w 935354"/>
                  <a:gd name="connsiteY9" fmla="*/ 978980 h 1326165"/>
                  <a:gd name="connsiteX10" fmla="*/ 935355 w 935354"/>
                  <a:gd name="connsiteY10" fmla="*/ 1276541 h 132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5354" h="1326165">
                    <a:moveTo>
                      <a:pt x="935355" y="1276541"/>
                    </a:moveTo>
                    <a:cubicBezTo>
                      <a:pt x="829247" y="1309592"/>
                      <a:pt x="721328" y="1326166"/>
                      <a:pt x="625983" y="1326166"/>
                    </a:cubicBezTo>
                    <a:cubicBezTo>
                      <a:pt x="260794" y="1326166"/>
                      <a:pt x="0" y="1103852"/>
                      <a:pt x="0" y="653891"/>
                    </a:cubicBezTo>
                    <a:cubicBezTo>
                      <a:pt x="0" y="275558"/>
                      <a:pt x="212312" y="0"/>
                      <a:pt x="624173" y="0"/>
                    </a:cubicBezTo>
                    <a:cubicBezTo>
                      <a:pt x="787813" y="0"/>
                      <a:pt x="897541" y="45911"/>
                      <a:pt x="928211" y="58769"/>
                    </a:cubicBezTo>
                    <a:lnTo>
                      <a:pt x="910209" y="341662"/>
                    </a:lnTo>
                    <a:cubicBezTo>
                      <a:pt x="870680" y="317754"/>
                      <a:pt x="771715" y="268224"/>
                      <a:pt x="665607" y="268224"/>
                    </a:cubicBezTo>
                    <a:cubicBezTo>
                      <a:pt x="449771" y="268224"/>
                      <a:pt x="348996" y="411480"/>
                      <a:pt x="348996" y="661226"/>
                    </a:cubicBezTo>
                    <a:cubicBezTo>
                      <a:pt x="348996" y="881634"/>
                      <a:pt x="467773" y="1050608"/>
                      <a:pt x="679990" y="1050608"/>
                    </a:cubicBezTo>
                    <a:cubicBezTo>
                      <a:pt x="800576" y="1050608"/>
                      <a:pt x="888587" y="1000982"/>
                      <a:pt x="921068" y="978980"/>
                    </a:cubicBezTo>
                    <a:lnTo>
                      <a:pt x="935355" y="1276541"/>
                    </a:lnTo>
                    <a:close/>
                  </a:path>
                </a:pathLst>
              </a:custGeom>
              <a:solidFill>
                <a:srgbClr val="FC1921"/>
              </a:solidFill>
              <a:ln w="9525" cap="flat">
                <a:noFill/>
                <a:prstDash val="solid"/>
                <a:miter/>
              </a:ln>
            </p:spPr>
            <p:txBody>
              <a:bodyPr rtlCol="0" anchor="ctr"/>
              <a:lstStyle/>
              <a:p>
                <a:endParaRPr lang="en-AU" sz="1350"/>
              </a:p>
            </p:txBody>
          </p:sp>
          <p:sp>
            <p:nvSpPr>
              <p:cNvPr id="12" name="Freeform: Shape 11">
                <a:extLst>
                  <a:ext uri="{FF2B5EF4-FFF2-40B4-BE49-F238E27FC236}">
                    <a16:creationId xmlns:a16="http://schemas.microsoft.com/office/drawing/2014/main" id="{DC4082D6-DB91-4687-A56B-0D83367B4A21}"/>
                  </a:ext>
                </a:extLst>
              </p:cNvPr>
              <p:cNvSpPr/>
              <p:nvPr/>
            </p:nvSpPr>
            <p:spPr>
              <a:xfrm>
                <a:off x="9843549" y="5168900"/>
                <a:ext cx="845438" cy="1326165"/>
              </a:xfrm>
              <a:custGeom>
                <a:avLst/>
                <a:gdLst>
                  <a:gd name="connsiteX0" fmla="*/ 39529 w 845438"/>
                  <a:gd name="connsiteY0" fmla="*/ 995458 h 1326165"/>
                  <a:gd name="connsiteX1" fmla="*/ 323755 w 845438"/>
                  <a:gd name="connsiteY1" fmla="*/ 1072610 h 1326165"/>
                  <a:gd name="connsiteX2" fmla="*/ 496443 w 845438"/>
                  <a:gd name="connsiteY2" fmla="*/ 934784 h 1326165"/>
                  <a:gd name="connsiteX3" fmla="*/ 343567 w 845438"/>
                  <a:gd name="connsiteY3" fmla="*/ 787908 h 1326165"/>
                  <a:gd name="connsiteX4" fmla="*/ 269843 w 845438"/>
                  <a:gd name="connsiteY4" fmla="*/ 758571 h 1326165"/>
                  <a:gd name="connsiteX5" fmla="*/ 0 w 845438"/>
                  <a:gd name="connsiteY5" fmla="*/ 380143 h 1326165"/>
                  <a:gd name="connsiteX6" fmla="*/ 456819 w 845438"/>
                  <a:gd name="connsiteY6" fmla="*/ 0 h 1326165"/>
                  <a:gd name="connsiteX7" fmla="*/ 773430 w 845438"/>
                  <a:gd name="connsiteY7" fmla="*/ 51435 h 1326165"/>
                  <a:gd name="connsiteX8" fmla="*/ 759047 w 845438"/>
                  <a:gd name="connsiteY8" fmla="*/ 303086 h 1326165"/>
                  <a:gd name="connsiteX9" fmla="*/ 499967 w 845438"/>
                  <a:gd name="connsiteY9" fmla="*/ 238792 h 1326165"/>
                  <a:gd name="connsiteX10" fmla="*/ 338138 w 845438"/>
                  <a:gd name="connsiteY10" fmla="*/ 360045 h 1326165"/>
                  <a:gd name="connsiteX11" fmla="*/ 482060 w 845438"/>
                  <a:gd name="connsiteY11" fmla="*/ 507016 h 1326165"/>
                  <a:gd name="connsiteX12" fmla="*/ 633127 w 845438"/>
                  <a:gd name="connsiteY12" fmla="*/ 576739 h 1326165"/>
                  <a:gd name="connsiteX13" fmla="*/ 845439 w 845438"/>
                  <a:gd name="connsiteY13" fmla="*/ 901827 h 1326165"/>
                  <a:gd name="connsiteX14" fmla="*/ 354330 w 845438"/>
                  <a:gd name="connsiteY14" fmla="*/ 1326166 h 1326165"/>
                  <a:gd name="connsiteX15" fmla="*/ 19812 w 845438"/>
                  <a:gd name="connsiteY15" fmla="*/ 1276541 h 1326165"/>
                  <a:gd name="connsiteX16" fmla="*/ 39529 w 845438"/>
                  <a:gd name="connsiteY16" fmla="*/ 995458 h 132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5438" h="1326165">
                    <a:moveTo>
                      <a:pt x="39529" y="995458"/>
                    </a:moveTo>
                    <a:cubicBezTo>
                      <a:pt x="80867" y="1019365"/>
                      <a:pt x="203263" y="1072610"/>
                      <a:pt x="323755" y="1072610"/>
                    </a:cubicBezTo>
                    <a:cubicBezTo>
                      <a:pt x="451390" y="1072610"/>
                      <a:pt x="496443" y="1015651"/>
                      <a:pt x="496443" y="934784"/>
                    </a:cubicBezTo>
                    <a:cubicBezTo>
                      <a:pt x="496443" y="850297"/>
                      <a:pt x="440626" y="826484"/>
                      <a:pt x="343567" y="787908"/>
                    </a:cubicBezTo>
                    <a:lnTo>
                      <a:pt x="269843" y="758571"/>
                    </a:lnTo>
                    <a:cubicBezTo>
                      <a:pt x="62960" y="675894"/>
                      <a:pt x="0" y="561975"/>
                      <a:pt x="0" y="380143"/>
                    </a:cubicBezTo>
                    <a:cubicBezTo>
                      <a:pt x="0" y="137827"/>
                      <a:pt x="190595" y="0"/>
                      <a:pt x="456819" y="0"/>
                    </a:cubicBezTo>
                    <a:cubicBezTo>
                      <a:pt x="552164" y="0"/>
                      <a:pt x="670846" y="9239"/>
                      <a:pt x="773430" y="51435"/>
                    </a:cubicBezTo>
                    <a:lnTo>
                      <a:pt x="759047" y="303086"/>
                    </a:lnTo>
                    <a:cubicBezTo>
                      <a:pt x="699707" y="271844"/>
                      <a:pt x="597218" y="238792"/>
                      <a:pt x="499967" y="238792"/>
                    </a:cubicBezTo>
                    <a:cubicBezTo>
                      <a:pt x="399288" y="238792"/>
                      <a:pt x="338138" y="281083"/>
                      <a:pt x="338138" y="360045"/>
                    </a:cubicBezTo>
                    <a:cubicBezTo>
                      <a:pt x="338138" y="426149"/>
                      <a:pt x="370522" y="455581"/>
                      <a:pt x="482060" y="507016"/>
                    </a:cubicBezTo>
                    <a:lnTo>
                      <a:pt x="633127" y="576739"/>
                    </a:lnTo>
                    <a:cubicBezTo>
                      <a:pt x="746474" y="630079"/>
                      <a:pt x="845439" y="710946"/>
                      <a:pt x="845439" y="901827"/>
                    </a:cubicBezTo>
                    <a:cubicBezTo>
                      <a:pt x="845439" y="1182815"/>
                      <a:pt x="647605" y="1326166"/>
                      <a:pt x="354330" y="1326166"/>
                    </a:cubicBezTo>
                    <a:cubicBezTo>
                      <a:pt x="203263" y="1326166"/>
                      <a:pt x="82772" y="1293114"/>
                      <a:pt x="19812" y="1276541"/>
                    </a:cubicBezTo>
                    <a:lnTo>
                      <a:pt x="39529" y="995458"/>
                    </a:lnTo>
                    <a:close/>
                  </a:path>
                </a:pathLst>
              </a:custGeom>
              <a:solidFill>
                <a:srgbClr val="FC1921"/>
              </a:solidFill>
              <a:ln w="9525" cap="flat">
                <a:noFill/>
                <a:prstDash val="solid"/>
                <a:miter/>
              </a:ln>
            </p:spPr>
            <p:txBody>
              <a:bodyPr rtlCol="0" anchor="ctr"/>
              <a:lstStyle/>
              <a:p>
                <a:endParaRPr lang="en-AU" sz="1350"/>
              </a:p>
            </p:txBody>
          </p:sp>
        </p:grpSp>
        <p:sp>
          <p:nvSpPr>
            <p:cNvPr id="13" name="Freeform: Shape 12">
              <a:extLst>
                <a:ext uri="{FF2B5EF4-FFF2-40B4-BE49-F238E27FC236}">
                  <a16:creationId xmlns:a16="http://schemas.microsoft.com/office/drawing/2014/main" id="{3B6080EE-4CBD-4C0D-8892-79BA5DBD4F2B}"/>
                </a:ext>
              </a:extLst>
            </p:cNvPr>
            <p:cNvSpPr/>
            <p:nvPr/>
          </p:nvSpPr>
          <p:spPr>
            <a:xfrm>
              <a:off x="10756233" y="5190902"/>
              <a:ext cx="706564" cy="1282065"/>
            </a:xfrm>
            <a:custGeom>
              <a:avLst/>
              <a:gdLst>
                <a:gd name="connsiteX0" fmla="*/ 0 w 706564"/>
                <a:gd name="connsiteY0" fmla="*/ 0 h 1282065"/>
                <a:gd name="connsiteX1" fmla="*/ 0 w 706564"/>
                <a:gd name="connsiteY1" fmla="*/ 1282065 h 1282065"/>
                <a:gd name="connsiteX2" fmla="*/ 706564 w 706564"/>
                <a:gd name="connsiteY2" fmla="*/ 1282065 h 1282065"/>
                <a:gd name="connsiteX3" fmla="*/ 706564 w 706564"/>
                <a:gd name="connsiteY3" fmla="*/ 1021271 h 1282065"/>
                <a:gd name="connsiteX4" fmla="*/ 338138 w 706564"/>
                <a:gd name="connsiteY4" fmla="*/ 1021271 h 1282065"/>
                <a:gd name="connsiteX5" fmla="*/ 338138 w 706564"/>
                <a:gd name="connsiteY5" fmla="*/ 0 h 1282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564" h="1282065">
                  <a:moveTo>
                    <a:pt x="0" y="0"/>
                  </a:moveTo>
                  <a:lnTo>
                    <a:pt x="0" y="1282065"/>
                  </a:lnTo>
                  <a:lnTo>
                    <a:pt x="706564" y="1282065"/>
                  </a:lnTo>
                  <a:lnTo>
                    <a:pt x="706564" y="1021271"/>
                  </a:lnTo>
                  <a:lnTo>
                    <a:pt x="338138" y="1021271"/>
                  </a:lnTo>
                  <a:lnTo>
                    <a:pt x="338138" y="0"/>
                  </a:lnTo>
                  <a:close/>
                </a:path>
              </a:pathLst>
            </a:custGeom>
            <a:solidFill>
              <a:srgbClr val="FC1921"/>
            </a:solidFill>
            <a:ln w="9525" cap="flat">
              <a:noFill/>
              <a:prstDash val="solid"/>
              <a:miter/>
            </a:ln>
          </p:spPr>
          <p:txBody>
            <a:bodyPr rtlCol="0" anchor="ctr"/>
            <a:lstStyle/>
            <a:p>
              <a:endParaRPr lang="en-AU" sz="1350"/>
            </a:p>
          </p:txBody>
        </p:sp>
        <p:sp>
          <p:nvSpPr>
            <p:cNvPr id="14" name="Freeform: Shape 13">
              <a:extLst>
                <a:ext uri="{FF2B5EF4-FFF2-40B4-BE49-F238E27FC236}">
                  <a16:creationId xmlns:a16="http://schemas.microsoft.com/office/drawing/2014/main" id="{1C2E59F6-4A2E-4E78-9F8F-15454EABDEA3}"/>
                </a:ext>
              </a:extLst>
            </p:cNvPr>
            <p:cNvSpPr/>
            <p:nvPr/>
          </p:nvSpPr>
          <p:spPr>
            <a:xfrm>
              <a:off x="11141519" y="5192236"/>
              <a:ext cx="218503" cy="105917"/>
            </a:xfrm>
            <a:custGeom>
              <a:avLst/>
              <a:gdLst>
                <a:gd name="connsiteX0" fmla="*/ 0 w 218503"/>
                <a:gd name="connsiteY0" fmla="*/ 0 h 105917"/>
                <a:gd name="connsiteX1" fmla="*/ 0 w 218503"/>
                <a:gd name="connsiteY1" fmla="*/ 22955 h 105917"/>
                <a:gd name="connsiteX2" fmla="*/ 29146 w 218503"/>
                <a:gd name="connsiteY2" fmla="*/ 22955 h 105917"/>
                <a:gd name="connsiteX3" fmla="*/ 29146 w 218503"/>
                <a:gd name="connsiteY3" fmla="*/ 105918 h 105917"/>
                <a:gd name="connsiteX4" fmla="*/ 56579 w 218503"/>
                <a:gd name="connsiteY4" fmla="*/ 105918 h 105917"/>
                <a:gd name="connsiteX5" fmla="*/ 56579 w 218503"/>
                <a:gd name="connsiteY5" fmla="*/ 22955 h 105917"/>
                <a:gd name="connsiteX6" fmla="*/ 85725 w 218503"/>
                <a:gd name="connsiteY6" fmla="*/ 22955 h 105917"/>
                <a:gd name="connsiteX7" fmla="*/ 85725 w 218503"/>
                <a:gd name="connsiteY7" fmla="*/ 0 h 105917"/>
                <a:gd name="connsiteX8" fmla="*/ 0 w 218503"/>
                <a:gd name="connsiteY8" fmla="*/ 0 h 105917"/>
                <a:gd name="connsiteX9" fmla="*/ 179451 w 218503"/>
                <a:gd name="connsiteY9" fmla="*/ 0 h 105917"/>
                <a:gd name="connsiteX10" fmla="*/ 158020 w 218503"/>
                <a:gd name="connsiteY10" fmla="*/ 61627 h 105917"/>
                <a:gd name="connsiteX11" fmla="*/ 157543 w 218503"/>
                <a:gd name="connsiteY11" fmla="*/ 61627 h 105917"/>
                <a:gd name="connsiteX12" fmla="*/ 136112 w 218503"/>
                <a:gd name="connsiteY12" fmla="*/ 0 h 105917"/>
                <a:gd name="connsiteX13" fmla="*/ 97250 w 218503"/>
                <a:gd name="connsiteY13" fmla="*/ 0 h 105917"/>
                <a:gd name="connsiteX14" fmla="*/ 97250 w 218503"/>
                <a:gd name="connsiteY14" fmla="*/ 105918 h 105917"/>
                <a:gd name="connsiteX15" fmla="*/ 124682 w 218503"/>
                <a:gd name="connsiteY15" fmla="*/ 105918 h 105917"/>
                <a:gd name="connsiteX16" fmla="*/ 124682 w 218503"/>
                <a:gd name="connsiteY16" fmla="*/ 36671 h 105917"/>
                <a:gd name="connsiteX17" fmla="*/ 125158 w 218503"/>
                <a:gd name="connsiteY17" fmla="*/ 36671 h 105917"/>
                <a:gd name="connsiteX18" fmla="*/ 147066 w 218503"/>
                <a:gd name="connsiteY18" fmla="*/ 105918 h 105917"/>
                <a:gd name="connsiteX19" fmla="*/ 168592 w 218503"/>
                <a:gd name="connsiteY19" fmla="*/ 105918 h 105917"/>
                <a:gd name="connsiteX20" fmla="*/ 190500 w 218503"/>
                <a:gd name="connsiteY20" fmla="*/ 36671 h 105917"/>
                <a:gd name="connsiteX21" fmla="*/ 190976 w 218503"/>
                <a:gd name="connsiteY21" fmla="*/ 36671 h 105917"/>
                <a:gd name="connsiteX22" fmla="*/ 190976 w 218503"/>
                <a:gd name="connsiteY22" fmla="*/ 105918 h 105917"/>
                <a:gd name="connsiteX23" fmla="*/ 218504 w 218503"/>
                <a:gd name="connsiteY23" fmla="*/ 105918 h 105917"/>
                <a:gd name="connsiteX24" fmla="*/ 218504 w 218503"/>
                <a:gd name="connsiteY24" fmla="*/ 0 h 105917"/>
                <a:gd name="connsiteX25" fmla="*/ 179451 w 218503"/>
                <a:gd name="connsiteY25" fmla="*/ 0 h 1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8503" h="105917">
                  <a:moveTo>
                    <a:pt x="0" y="0"/>
                  </a:moveTo>
                  <a:lnTo>
                    <a:pt x="0" y="22955"/>
                  </a:lnTo>
                  <a:lnTo>
                    <a:pt x="29146" y="22955"/>
                  </a:lnTo>
                  <a:lnTo>
                    <a:pt x="29146" y="105918"/>
                  </a:lnTo>
                  <a:lnTo>
                    <a:pt x="56579" y="105918"/>
                  </a:lnTo>
                  <a:lnTo>
                    <a:pt x="56579" y="22955"/>
                  </a:lnTo>
                  <a:lnTo>
                    <a:pt x="85725" y="22955"/>
                  </a:lnTo>
                  <a:lnTo>
                    <a:pt x="85725" y="0"/>
                  </a:lnTo>
                  <a:lnTo>
                    <a:pt x="0" y="0"/>
                  </a:lnTo>
                  <a:close/>
                  <a:moveTo>
                    <a:pt x="179451" y="0"/>
                  </a:moveTo>
                  <a:lnTo>
                    <a:pt x="158020" y="61627"/>
                  </a:lnTo>
                  <a:lnTo>
                    <a:pt x="157543" y="61627"/>
                  </a:lnTo>
                  <a:lnTo>
                    <a:pt x="136112" y="0"/>
                  </a:lnTo>
                  <a:lnTo>
                    <a:pt x="97250" y="0"/>
                  </a:lnTo>
                  <a:lnTo>
                    <a:pt x="97250" y="105918"/>
                  </a:lnTo>
                  <a:lnTo>
                    <a:pt x="124682" y="105918"/>
                  </a:lnTo>
                  <a:lnTo>
                    <a:pt x="124682" y="36671"/>
                  </a:lnTo>
                  <a:lnTo>
                    <a:pt x="125158" y="36671"/>
                  </a:lnTo>
                  <a:lnTo>
                    <a:pt x="147066" y="105918"/>
                  </a:lnTo>
                  <a:lnTo>
                    <a:pt x="168592" y="105918"/>
                  </a:lnTo>
                  <a:lnTo>
                    <a:pt x="190500" y="36671"/>
                  </a:lnTo>
                  <a:lnTo>
                    <a:pt x="190976" y="36671"/>
                  </a:lnTo>
                  <a:lnTo>
                    <a:pt x="190976" y="105918"/>
                  </a:lnTo>
                  <a:lnTo>
                    <a:pt x="218504" y="105918"/>
                  </a:lnTo>
                  <a:lnTo>
                    <a:pt x="218504" y="0"/>
                  </a:lnTo>
                  <a:lnTo>
                    <a:pt x="179451" y="0"/>
                  </a:lnTo>
                  <a:close/>
                </a:path>
              </a:pathLst>
            </a:custGeom>
            <a:solidFill>
              <a:srgbClr val="FC1921"/>
            </a:solidFill>
            <a:ln w="9525" cap="flat">
              <a:noFill/>
              <a:prstDash val="solid"/>
              <a:miter/>
            </a:ln>
          </p:spPr>
          <p:txBody>
            <a:bodyPr rtlCol="0" anchor="ctr"/>
            <a:lstStyle/>
            <a:p>
              <a:endParaRPr lang="en-AU" sz="1350"/>
            </a:p>
          </p:txBody>
        </p:sp>
      </p:grpSp>
      <p:sp>
        <p:nvSpPr>
          <p:cNvPr id="5" name="Title Placeholder 4">
            <a:extLst>
              <a:ext uri="{FF2B5EF4-FFF2-40B4-BE49-F238E27FC236}">
                <a16:creationId xmlns:a16="http://schemas.microsoft.com/office/drawing/2014/main" id="{11350778-AEC0-4E5A-A645-24CAA74E53AC}"/>
              </a:ext>
            </a:extLst>
          </p:cNvPr>
          <p:cNvSpPr>
            <a:spLocks noGrp="1"/>
          </p:cNvSpPr>
          <p:nvPr>
            <p:ph type="title"/>
          </p:nvPr>
        </p:nvSpPr>
        <p:spPr>
          <a:xfrm>
            <a:off x="548879" y="783204"/>
            <a:ext cx="7886700" cy="323165"/>
          </a:xfrm>
          <a:prstGeom prst="rect">
            <a:avLst/>
          </a:prstGeom>
        </p:spPr>
        <p:txBody>
          <a:bodyPr vert="horz" lIns="0" tIns="0" rIns="0" bIns="0" rtlCol="0" anchor="ctr">
            <a:spAutoFit/>
          </a:bodyPr>
          <a:lstStyle/>
          <a:p>
            <a:r>
              <a:rPr lang="en-US"/>
              <a:t>Click to edit Master title style</a:t>
            </a:r>
            <a:endParaRPr lang="en-AU" dirty="0"/>
          </a:p>
        </p:txBody>
      </p:sp>
      <p:sp>
        <p:nvSpPr>
          <p:cNvPr id="4" name="Footer Placeholder 3">
            <a:extLst>
              <a:ext uri="{FF2B5EF4-FFF2-40B4-BE49-F238E27FC236}">
                <a16:creationId xmlns:a16="http://schemas.microsoft.com/office/drawing/2014/main" id="{F2B430AF-1FBA-4641-8D91-3EEB4E311D62}"/>
              </a:ext>
            </a:extLst>
          </p:cNvPr>
          <p:cNvSpPr>
            <a:spLocks noGrp="1"/>
          </p:cNvSpPr>
          <p:nvPr>
            <p:ph type="ftr" sz="quarter" idx="3"/>
          </p:nvPr>
        </p:nvSpPr>
        <p:spPr>
          <a:xfrm>
            <a:off x="1815791" y="6289707"/>
            <a:ext cx="5991331" cy="235060"/>
          </a:xfrm>
          <a:prstGeom prst="rect">
            <a:avLst/>
          </a:prstGeom>
        </p:spPr>
        <p:txBody>
          <a:bodyPr vert="horz" lIns="0" tIns="0" rIns="0" bIns="0" rtlCol="0" anchor="b"/>
          <a:lstStyle>
            <a:lvl1pPr algn="l">
              <a:defRPr sz="675">
                <a:solidFill>
                  <a:schemeClr val="tx1">
                    <a:tint val="75000"/>
                  </a:schemeClr>
                </a:solidFill>
              </a:defRPr>
            </a:lvl1pPr>
          </a:lstStyle>
          <a:p>
            <a:r>
              <a:rPr lang="en-AU" dirty="0"/>
              <a:t>|  Confidential – Internal Use Only</a:t>
            </a:r>
          </a:p>
        </p:txBody>
      </p:sp>
      <p:grpSp>
        <p:nvGrpSpPr>
          <p:cNvPr id="20" name="Group 19">
            <a:extLst>
              <a:ext uri="{FF2B5EF4-FFF2-40B4-BE49-F238E27FC236}">
                <a16:creationId xmlns:a16="http://schemas.microsoft.com/office/drawing/2014/main" id="{A69FF096-C266-42E5-B1FE-F626F6AFB1CE}"/>
              </a:ext>
            </a:extLst>
          </p:cNvPr>
          <p:cNvGrpSpPr/>
          <p:nvPr userDrawn="1"/>
        </p:nvGrpSpPr>
        <p:grpSpPr>
          <a:xfrm>
            <a:off x="741656" y="6404862"/>
            <a:ext cx="1023761" cy="110267"/>
            <a:chOff x="988874" y="6404861"/>
            <a:chExt cx="1365015" cy="110267"/>
          </a:xfrm>
        </p:grpSpPr>
        <p:sp>
          <p:nvSpPr>
            <p:cNvPr id="18" name="Text To Outline">
              <a:extLst>
                <a:ext uri="{FF2B5EF4-FFF2-40B4-BE49-F238E27FC236}">
                  <a16:creationId xmlns:a16="http://schemas.microsoft.com/office/drawing/2014/main" id="{2DBAB7C4-B513-48E1-88BB-2E4F0A169D08}"/>
                </a:ext>
              </a:extLst>
            </p:cNvPr>
            <p:cNvSpPr/>
            <p:nvPr userDrawn="1"/>
          </p:nvSpPr>
          <p:spPr>
            <a:xfrm>
              <a:off x="988874" y="6406200"/>
              <a:ext cx="526999" cy="108928"/>
            </a:xfrm>
            <a:custGeom>
              <a:avLst/>
              <a:gdLst/>
              <a:ahLst/>
              <a:cxnLst/>
              <a:rect l="l" t="t" r="r" b="b"/>
              <a:pathLst>
                <a:path w="526999" h="108928">
                  <a:moveTo>
                    <a:pt x="431482" y="35890"/>
                  </a:moveTo>
                  <a:cubicBezTo>
                    <a:pt x="427901" y="35890"/>
                    <a:pt x="424700" y="36728"/>
                    <a:pt x="421881" y="38405"/>
                  </a:cubicBezTo>
                  <a:cubicBezTo>
                    <a:pt x="419062" y="40081"/>
                    <a:pt x="416871" y="42424"/>
                    <a:pt x="415309" y="45434"/>
                  </a:cubicBezTo>
                  <a:cubicBezTo>
                    <a:pt x="413747" y="48444"/>
                    <a:pt x="412966" y="51816"/>
                    <a:pt x="412966" y="55550"/>
                  </a:cubicBezTo>
                  <a:cubicBezTo>
                    <a:pt x="412966" y="61417"/>
                    <a:pt x="414699" y="66199"/>
                    <a:pt x="418166" y="69894"/>
                  </a:cubicBezTo>
                  <a:cubicBezTo>
                    <a:pt x="421633" y="73590"/>
                    <a:pt x="426072" y="75438"/>
                    <a:pt x="431482" y="75438"/>
                  </a:cubicBezTo>
                  <a:cubicBezTo>
                    <a:pt x="435064" y="75438"/>
                    <a:pt x="438264" y="74600"/>
                    <a:pt x="441083" y="72923"/>
                  </a:cubicBezTo>
                  <a:cubicBezTo>
                    <a:pt x="443903" y="71247"/>
                    <a:pt x="446094" y="68885"/>
                    <a:pt x="447656" y="65837"/>
                  </a:cubicBezTo>
                  <a:cubicBezTo>
                    <a:pt x="449218" y="62789"/>
                    <a:pt x="449999" y="59360"/>
                    <a:pt x="449999" y="55550"/>
                  </a:cubicBezTo>
                  <a:cubicBezTo>
                    <a:pt x="449999" y="51816"/>
                    <a:pt x="449218" y="48463"/>
                    <a:pt x="447656" y="45491"/>
                  </a:cubicBezTo>
                  <a:cubicBezTo>
                    <a:pt x="446094" y="42520"/>
                    <a:pt x="443903" y="40176"/>
                    <a:pt x="441083" y="38462"/>
                  </a:cubicBezTo>
                  <a:cubicBezTo>
                    <a:pt x="438264" y="36747"/>
                    <a:pt x="435064" y="35890"/>
                    <a:pt x="431482" y="35890"/>
                  </a:cubicBezTo>
                  <a:close/>
                  <a:moveTo>
                    <a:pt x="243421" y="35433"/>
                  </a:moveTo>
                  <a:cubicBezTo>
                    <a:pt x="238620" y="35433"/>
                    <a:pt x="234619" y="36843"/>
                    <a:pt x="231419" y="39662"/>
                  </a:cubicBezTo>
                  <a:cubicBezTo>
                    <a:pt x="228219" y="42482"/>
                    <a:pt x="226276" y="46330"/>
                    <a:pt x="225590" y="51206"/>
                  </a:cubicBezTo>
                  <a:lnTo>
                    <a:pt x="260337" y="51206"/>
                  </a:lnTo>
                  <a:cubicBezTo>
                    <a:pt x="260108" y="46330"/>
                    <a:pt x="258470" y="42482"/>
                    <a:pt x="255422" y="39662"/>
                  </a:cubicBezTo>
                  <a:cubicBezTo>
                    <a:pt x="252374" y="36843"/>
                    <a:pt x="248374" y="35433"/>
                    <a:pt x="243421" y="35433"/>
                  </a:cubicBezTo>
                  <a:close/>
                  <a:moveTo>
                    <a:pt x="465163" y="25375"/>
                  </a:moveTo>
                  <a:lnTo>
                    <a:pt x="478764" y="25375"/>
                  </a:lnTo>
                  <a:lnTo>
                    <a:pt x="496938" y="71438"/>
                  </a:lnTo>
                  <a:lnTo>
                    <a:pt x="513854" y="25375"/>
                  </a:lnTo>
                  <a:lnTo>
                    <a:pt x="526999" y="25375"/>
                  </a:lnTo>
                  <a:lnTo>
                    <a:pt x="499338" y="94526"/>
                  </a:lnTo>
                  <a:cubicBezTo>
                    <a:pt x="497433" y="99327"/>
                    <a:pt x="494804" y="102927"/>
                    <a:pt x="491452" y="105327"/>
                  </a:cubicBezTo>
                  <a:cubicBezTo>
                    <a:pt x="488099" y="107728"/>
                    <a:pt x="484136" y="108928"/>
                    <a:pt x="479564" y="108928"/>
                  </a:cubicBezTo>
                  <a:cubicBezTo>
                    <a:pt x="476821" y="108928"/>
                    <a:pt x="474326" y="108509"/>
                    <a:pt x="472078" y="107671"/>
                  </a:cubicBezTo>
                  <a:cubicBezTo>
                    <a:pt x="469830" y="106832"/>
                    <a:pt x="467639" y="105537"/>
                    <a:pt x="465505" y="103784"/>
                  </a:cubicBezTo>
                  <a:lnTo>
                    <a:pt x="471106" y="93612"/>
                  </a:lnTo>
                  <a:cubicBezTo>
                    <a:pt x="472554" y="94679"/>
                    <a:pt x="473887" y="95441"/>
                    <a:pt x="475107" y="95898"/>
                  </a:cubicBezTo>
                  <a:cubicBezTo>
                    <a:pt x="476326" y="96355"/>
                    <a:pt x="477621" y="96584"/>
                    <a:pt x="478993" y="96584"/>
                  </a:cubicBezTo>
                  <a:cubicBezTo>
                    <a:pt x="483108" y="96584"/>
                    <a:pt x="486194" y="94336"/>
                    <a:pt x="488251" y="89840"/>
                  </a:cubicBezTo>
                  <a:lnTo>
                    <a:pt x="490309" y="85268"/>
                  </a:lnTo>
                  <a:close/>
                  <a:moveTo>
                    <a:pt x="151523" y="25375"/>
                  </a:moveTo>
                  <a:lnTo>
                    <a:pt x="165239" y="25375"/>
                  </a:lnTo>
                  <a:lnTo>
                    <a:pt x="182156" y="73266"/>
                  </a:lnTo>
                  <a:lnTo>
                    <a:pt x="198844" y="25375"/>
                  </a:lnTo>
                  <a:lnTo>
                    <a:pt x="211988" y="25375"/>
                  </a:lnTo>
                  <a:lnTo>
                    <a:pt x="188671" y="86182"/>
                  </a:lnTo>
                  <a:lnTo>
                    <a:pt x="175069" y="86182"/>
                  </a:lnTo>
                  <a:close/>
                  <a:moveTo>
                    <a:pt x="132550" y="25375"/>
                  </a:moveTo>
                  <a:lnTo>
                    <a:pt x="145580" y="25375"/>
                  </a:lnTo>
                  <a:lnTo>
                    <a:pt x="145580" y="86182"/>
                  </a:lnTo>
                  <a:lnTo>
                    <a:pt x="132550" y="86182"/>
                  </a:lnTo>
                  <a:close/>
                  <a:moveTo>
                    <a:pt x="320497" y="24917"/>
                  </a:moveTo>
                  <a:cubicBezTo>
                    <a:pt x="327583" y="24917"/>
                    <a:pt x="333127" y="26994"/>
                    <a:pt x="337128" y="31147"/>
                  </a:cubicBezTo>
                  <a:cubicBezTo>
                    <a:pt x="341128" y="35300"/>
                    <a:pt x="343128" y="41034"/>
                    <a:pt x="343128" y="48349"/>
                  </a:cubicBezTo>
                  <a:lnTo>
                    <a:pt x="343128" y="86182"/>
                  </a:lnTo>
                  <a:lnTo>
                    <a:pt x="329984" y="86182"/>
                  </a:lnTo>
                  <a:lnTo>
                    <a:pt x="329984" y="52007"/>
                  </a:lnTo>
                  <a:cubicBezTo>
                    <a:pt x="329984" y="47435"/>
                    <a:pt x="328688" y="43834"/>
                    <a:pt x="326098" y="41205"/>
                  </a:cubicBezTo>
                  <a:cubicBezTo>
                    <a:pt x="323507" y="38576"/>
                    <a:pt x="319925" y="37262"/>
                    <a:pt x="315353" y="37262"/>
                  </a:cubicBezTo>
                  <a:cubicBezTo>
                    <a:pt x="310477" y="37338"/>
                    <a:pt x="306495" y="38900"/>
                    <a:pt x="303409" y="41948"/>
                  </a:cubicBezTo>
                  <a:cubicBezTo>
                    <a:pt x="300323" y="44996"/>
                    <a:pt x="298551" y="48959"/>
                    <a:pt x="298094" y="53835"/>
                  </a:cubicBezTo>
                  <a:lnTo>
                    <a:pt x="298094" y="86182"/>
                  </a:lnTo>
                  <a:lnTo>
                    <a:pt x="284950" y="86182"/>
                  </a:lnTo>
                  <a:lnTo>
                    <a:pt x="284950" y="25375"/>
                  </a:lnTo>
                  <a:lnTo>
                    <a:pt x="298094" y="25375"/>
                  </a:lnTo>
                  <a:lnTo>
                    <a:pt x="298094" y="37033"/>
                  </a:lnTo>
                  <a:cubicBezTo>
                    <a:pt x="302209" y="28956"/>
                    <a:pt x="309676" y="24917"/>
                    <a:pt x="320497" y="24917"/>
                  </a:cubicBezTo>
                  <a:close/>
                  <a:moveTo>
                    <a:pt x="243306" y="24917"/>
                  </a:moveTo>
                  <a:cubicBezTo>
                    <a:pt x="252907" y="24917"/>
                    <a:pt x="260089" y="27623"/>
                    <a:pt x="264852" y="33033"/>
                  </a:cubicBezTo>
                  <a:cubicBezTo>
                    <a:pt x="269614" y="38443"/>
                    <a:pt x="271996" y="46063"/>
                    <a:pt x="271996" y="55893"/>
                  </a:cubicBezTo>
                  <a:cubicBezTo>
                    <a:pt x="271996" y="56883"/>
                    <a:pt x="271919" y="58522"/>
                    <a:pt x="271767" y="60808"/>
                  </a:cubicBezTo>
                  <a:lnTo>
                    <a:pt x="225818" y="60808"/>
                  </a:lnTo>
                  <a:cubicBezTo>
                    <a:pt x="226885" y="65532"/>
                    <a:pt x="229095" y="69247"/>
                    <a:pt x="232448" y="71952"/>
                  </a:cubicBezTo>
                  <a:cubicBezTo>
                    <a:pt x="235801" y="74657"/>
                    <a:pt x="239877" y="76010"/>
                    <a:pt x="244678" y="76010"/>
                  </a:cubicBezTo>
                  <a:cubicBezTo>
                    <a:pt x="247954" y="76010"/>
                    <a:pt x="251079" y="75400"/>
                    <a:pt x="254050" y="74181"/>
                  </a:cubicBezTo>
                  <a:cubicBezTo>
                    <a:pt x="257022" y="72962"/>
                    <a:pt x="259613" y="71209"/>
                    <a:pt x="261823" y="68923"/>
                  </a:cubicBezTo>
                  <a:lnTo>
                    <a:pt x="268795" y="76352"/>
                  </a:lnTo>
                  <a:cubicBezTo>
                    <a:pt x="265747" y="79629"/>
                    <a:pt x="262090" y="82163"/>
                    <a:pt x="257822" y="83953"/>
                  </a:cubicBezTo>
                  <a:cubicBezTo>
                    <a:pt x="253555" y="85744"/>
                    <a:pt x="248831" y="86639"/>
                    <a:pt x="243649" y="86639"/>
                  </a:cubicBezTo>
                  <a:cubicBezTo>
                    <a:pt x="237477" y="86639"/>
                    <a:pt x="232048" y="85344"/>
                    <a:pt x="227361" y="82753"/>
                  </a:cubicBezTo>
                  <a:cubicBezTo>
                    <a:pt x="222675" y="80162"/>
                    <a:pt x="219037" y="76543"/>
                    <a:pt x="216446" y="71895"/>
                  </a:cubicBezTo>
                  <a:cubicBezTo>
                    <a:pt x="213855" y="67247"/>
                    <a:pt x="212560" y="61913"/>
                    <a:pt x="212560" y="55893"/>
                  </a:cubicBezTo>
                  <a:cubicBezTo>
                    <a:pt x="212560" y="49873"/>
                    <a:pt x="213855" y="44520"/>
                    <a:pt x="216446" y="39834"/>
                  </a:cubicBezTo>
                  <a:cubicBezTo>
                    <a:pt x="219037" y="35147"/>
                    <a:pt x="222675" y="31490"/>
                    <a:pt x="227361" y="28861"/>
                  </a:cubicBezTo>
                  <a:cubicBezTo>
                    <a:pt x="232048" y="26232"/>
                    <a:pt x="237363" y="24917"/>
                    <a:pt x="243306" y="24917"/>
                  </a:cubicBezTo>
                  <a:close/>
                  <a:moveTo>
                    <a:pt x="119100" y="24917"/>
                  </a:moveTo>
                  <a:lnTo>
                    <a:pt x="119100" y="37490"/>
                  </a:lnTo>
                  <a:cubicBezTo>
                    <a:pt x="113080" y="37186"/>
                    <a:pt x="108204" y="38595"/>
                    <a:pt x="104470" y="41720"/>
                  </a:cubicBezTo>
                  <a:cubicBezTo>
                    <a:pt x="100736" y="44844"/>
                    <a:pt x="98602" y="49073"/>
                    <a:pt x="98069" y="54407"/>
                  </a:cubicBezTo>
                  <a:lnTo>
                    <a:pt x="98069" y="86182"/>
                  </a:lnTo>
                  <a:lnTo>
                    <a:pt x="84925" y="86182"/>
                  </a:lnTo>
                  <a:lnTo>
                    <a:pt x="84925" y="25375"/>
                  </a:lnTo>
                  <a:lnTo>
                    <a:pt x="98069" y="25375"/>
                  </a:lnTo>
                  <a:lnTo>
                    <a:pt x="98069" y="37490"/>
                  </a:lnTo>
                  <a:cubicBezTo>
                    <a:pt x="100126" y="33376"/>
                    <a:pt x="102946" y="30251"/>
                    <a:pt x="106527" y="28118"/>
                  </a:cubicBezTo>
                  <a:cubicBezTo>
                    <a:pt x="110109" y="25984"/>
                    <a:pt x="114300" y="24917"/>
                    <a:pt x="119100" y="24917"/>
                  </a:cubicBezTo>
                  <a:close/>
                  <a:moveTo>
                    <a:pt x="13487" y="18288"/>
                  </a:moveTo>
                  <a:lnTo>
                    <a:pt x="13487" y="74066"/>
                  </a:lnTo>
                  <a:lnTo>
                    <a:pt x="33147" y="74066"/>
                  </a:lnTo>
                  <a:cubicBezTo>
                    <a:pt x="38252" y="74066"/>
                    <a:pt x="42900" y="72885"/>
                    <a:pt x="47091" y="70523"/>
                  </a:cubicBezTo>
                  <a:cubicBezTo>
                    <a:pt x="51282" y="68161"/>
                    <a:pt x="54578" y="64865"/>
                    <a:pt x="56978" y="60636"/>
                  </a:cubicBezTo>
                  <a:cubicBezTo>
                    <a:pt x="59378" y="56407"/>
                    <a:pt x="60579" y="51626"/>
                    <a:pt x="60579" y="46292"/>
                  </a:cubicBezTo>
                  <a:cubicBezTo>
                    <a:pt x="60579" y="40958"/>
                    <a:pt x="59340" y="36157"/>
                    <a:pt x="56864" y="31890"/>
                  </a:cubicBezTo>
                  <a:cubicBezTo>
                    <a:pt x="54387" y="27623"/>
                    <a:pt x="51016" y="24289"/>
                    <a:pt x="46748" y="21888"/>
                  </a:cubicBezTo>
                  <a:cubicBezTo>
                    <a:pt x="42481" y="19488"/>
                    <a:pt x="37757" y="18288"/>
                    <a:pt x="32575" y="18288"/>
                  </a:cubicBezTo>
                  <a:close/>
                  <a:moveTo>
                    <a:pt x="0" y="6172"/>
                  </a:moveTo>
                  <a:lnTo>
                    <a:pt x="32804" y="6172"/>
                  </a:lnTo>
                  <a:cubicBezTo>
                    <a:pt x="40729" y="6172"/>
                    <a:pt x="47834" y="7887"/>
                    <a:pt x="54121" y="11316"/>
                  </a:cubicBezTo>
                  <a:cubicBezTo>
                    <a:pt x="60407" y="14745"/>
                    <a:pt x="65322" y="19507"/>
                    <a:pt x="68865" y="25603"/>
                  </a:cubicBezTo>
                  <a:cubicBezTo>
                    <a:pt x="72409" y="31699"/>
                    <a:pt x="74180" y="38557"/>
                    <a:pt x="74180" y="46177"/>
                  </a:cubicBezTo>
                  <a:cubicBezTo>
                    <a:pt x="74180" y="53797"/>
                    <a:pt x="72390" y="60636"/>
                    <a:pt x="68808" y="66694"/>
                  </a:cubicBezTo>
                  <a:cubicBezTo>
                    <a:pt x="65227" y="72752"/>
                    <a:pt x="60274" y="77514"/>
                    <a:pt x="53949" y="80982"/>
                  </a:cubicBezTo>
                  <a:cubicBezTo>
                    <a:pt x="47625" y="84449"/>
                    <a:pt x="40462" y="86182"/>
                    <a:pt x="32461" y="86182"/>
                  </a:cubicBezTo>
                  <a:lnTo>
                    <a:pt x="0" y="86182"/>
                  </a:lnTo>
                  <a:close/>
                  <a:moveTo>
                    <a:pt x="399821" y="1372"/>
                  </a:moveTo>
                  <a:lnTo>
                    <a:pt x="412966" y="1372"/>
                  </a:lnTo>
                  <a:lnTo>
                    <a:pt x="412966" y="35890"/>
                  </a:lnTo>
                  <a:cubicBezTo>
                    <a:pt x="415175" y="32309"/>
                    <a:pt x="418090" y="29585"/>
                    <a:pt x="421710" y="27718"/>
                  </a:cubicBezTo>
                  <a:cubicBezTo>
                    <a:pt x="425329" y="25851"/>
                    <a:pt x="429501" y="24917"/>
                    <a:pt x="434225" y="24917"/>
                  </a:cubicBezTo>
                  <a:cubicBezTo>
                    <a:pt x="439940" y="24917"/>
                    <a:pt x="444989" y="26213"/>
                    <a:pt x="449370" y="28804"/>
                  </a:cubicBezTo>
                  <a:cubicBezTo>
                    <a:pt x="453752" y="31394"/>
                    <a:pt x="457162" y="35052"/>
                    <a:pt x="459600" y="39776"/>
                  </a:cubicBezTo>
                  <a:cubicBezTo>
                    <a:pt x="462038" y="44501"/>
                    <a:pt x="463258" y="49911"/>
                    <a:pt x="463258" y="56007"/>
                  </a:cubicBezTo>
                  <a:cubicBezTo>
                    <a:pt x="463258" y="62027"/>
                    <a:pt x="462057" y="67361"/>
                    <a:pt x="459657" y="72009"/>
                  </a:cubicBezTo>
                  <a:cubicBezTo>
                    <a:pt x="457257" y="76657"/>
                    <a:pt x="453885" y="80258"/>
                    <a:pt x="449542" y="82810"/>
                  </a:cubicBezTo>
                  <a:cubicBezTo>
                    <a:pt x="445198" y="85363"/>
                    <a:pt x="440169" y="86639"/>
                    <a:pt x="434454" y="86639"/>
                  </a:cubicBezTo>
                  <a:cubicBezTo>
                    <a:pt x="429653" y="86639"/>
                    <a:pt x="425424" y="85706"/>
                    <a:pt x="421767" y="83839"/>
                  </a:cubicBezTo>
                  <a:cubicBezTo>
                    <a:pt x="418109" y="81972"/>
                    <a:pt x="415175" y="79248"/>
                    <a:pt x="412966" y="75667"/>
                  </a:cubicBezTo>
                  <a:lnTo>
                    <a:pt x="412966" y="86182"/>
                  </a:lnTo>
                  <a:lnTo>
                    <a:pt x="399821" y="86182"/>
                  </a:lnTo>
                  <a:close/>
                  <a:moveTo>
                    <a:pt x="139065" y="0"/>
                  </a:moveTo>
                  <a:cubicBezTo>
                    <a:pt x="141274" y="0"/>
                    <a:pt x="143103" y="743"/>
                    <a:pt x="144551" y="2229"/>
                  </a:cubicBezTo>
                  <a:cubicBezTo>
                    <a:pt x="145999" y="3715"/>
                    <a:pt x="146723" y="5639"/>
                    <a:pt x="146723" y="8001"/>
                  </a:cubicBezTo>
                  <a:cubicBezTo>
                    <a:pt x="146723" y="10287"/>
                    <a:pt x="145999" y="12192"/>
                    <a:pt x="144551" y="13716"/>
                  </a:cubicBezTo>
                  <a:cubicBezTo>
                    <a:pt x="143103" y="15240"/>
                    <a:pt x="141274" y="16002"/>
                    <a:pt x="139065" y="16002"/>
                  </a:cubicBezTo>
                  <a:cubicBezTo>
                    <a:pt x="136855" y="16002"/>
                    <a:pt x="135026" y="15240"/>
                    <a:pt x="133578" y="13716"/>
                  </a:cubicBezTo>
                  <a:cubicBezTo>
                    <a:pt x="132130" y="12192"/>
                    <a:pt x="131407" y="10287"/>
                    <a:pt x="131407" y="8001"/>
                  </a:cubicBezTo>
                  <a:cubicBezTo>
                    <a:pt x="131407" y="5639"/>
                    <a:pt x="132130" y="3715"/>
                    <a:pt x="133578" y="2229"/>
                  </a:cubicBezTo>
                  <a:cubicBezTo>
                    <a:pt x="135026" y="743"/>
                    <a:pt x="136855" y="0"/>
                    <a:pt x="13906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9" name="Text To Outline">
              <a:extLst>
                <a:ext uri="{FF2B5EF4-FFF2-40B4-BE49-F238E27FC236}">
                  <a16:creationId xmlns:a16="http://schemas.microsoft.com/office/drawing/2014/main" id="{23AC6709-1103-405C-8D76-6F25455BF345}"/>
                </a:ext>
              </a:extLst>
            </p:cNvPr>
            <p:cNvSpPr/>
            <p:nvPr userDrawn="1"/>
          </p:nvSpPr>
          <p:spPr>
            <a:xfrm>
              <a:off x="1574439" y="6404861"/>
              <a:ext cx="779450" cy="87211"/>
            </a:xfrm>
            <a:custGeom>
              <a:avLst/>
              <a:gdLst/>
              <a:ahLst/>
              <a:cxnLst/>
              <a:rect l="l" t="t" r="r" b="b"/>
              <a:pathLst>
                <a:path w="779450" h="87211">
                  <a:moveTo>
                    <a:pt x="403365" y="36119"/>
                  </a:moveTo>
                  <a:cubicBezTo>
                    <a:pt x="397879" y="36119"/>
                    <a:pt x="393402" y="37967"/>
                    <a:pt x="389935" y="41662"/>
                  </a:cubicBezTo>
                  <a:cubicBezTo>
                    <a:pt x="386468" y="45358"/>
                    <a:pt x="384734" y="50102"/>
                    <a:pt x="384734" y="55893"/>
                  </a:cubicBezTo>
                  <a:cubicBezTo>
                    <a:pt x="384734" y="61760"/>
                    <a:pt x="386468" y="66523"/>
                    <a:pt x="389935" y="70180"/>
                  </a:cubicBezTo>
                  <a:cubicBezTo>
                    <a:pt x="393402" y="73838"/>
                    <a:pt x="397879" y="75667"/>
                    <a:pt x="403365" y="75667"/>
                  </a:cubicBezTo>
                  <a:cubicBezTo>
                    <a:pt x="408851" y="75667"/>
                    <a:pt x="413309" y="73838"/>
                    <a:pt x="416738" y="70180"/>
                  </a:cubicBezTo>
                  <a:cubicBezTo>
                    <a:pt x="420167" y="66523"/>
                    <a:pt x="421882" y="61760"/>
                    <a:pt x="421882" y="55893"/>
                  </a:cubicBezTo>
                  <a:cubicBezTo>
                    <a:pt x="421882" y="50102"/>
                    <a:pt x="420148" y="45358"/>
                    <a:pt x="416681" y="41662"/>
                  </a:cubicBezTo>
                  <a:cubicBezTo>
                    <a:pt x="413214" y="37967"/>
                    <a:pt x="408775" y="36119"/>
                    <a:pt x="403365" y="36119"/>
                  </a:cubicBezTo>
                  <a:close/>
                  <a:moveTo>
                    <a:pt x="678676" y="35433"/>
                  </a:moveTo>
                  <a:cubicBezTo>
                    <a:pt x="673875" y="35433"/>
                    <a:pt x="669875" y="36843"/>
                    <a:pt x="666674" y="39662"/>
                  </a:cubicBezTo>
                  <a:cubicBezTo>
                    <a:pt x="663474" y="42482"/>
                    <a:pt x="661531" y="46330"/>
                    <a:pt x="660845" y="51206"/>
                  </a:cubicBezTo>
                  <a:lnTo>
                    <a:pt x="695592" y="51206"/>
                  </a:lnTo>
                  <a:cubicBezTo>
                    <a:pt x="695363" y="46330"/>
                    <a:pt x="693725" y="42482"/>
                    <a:pt x="690677" y="39662"/>
                  </a:cubicBezTo>
                  <a:cubicBezTo>
                    <a:pt x="687629" y="36843"/>
                    <a:pt x="683629" y="35433"/>
                    <a:pt x="678676" y="35433"/>
                  </a:cubicBezTo>
                  <a:close/>
                  <a:moveTo>
                    <a:pt x="567805" y="25375"/>
                  </a:moveTo>
                  <a:lnTo>
                    <a:pt x="580835" y="25375"/>
                  </a:lnTo>
                  <a:lnTo>
                    <a:pt x="580835" y="86182"/>
                  </a:lnTo>
                  <a:lnTo>
                    <a:pt x="567805" y="86182"/>
                  </a:lnTo>
                  <a:close/>
                  <a:moveTo>
                    <a:pt x="99136" y="25375"/>
                  </a:moveTo>
                  <a:lnTo>
                    <a:pt x="112281" y="25375"/>
                  </a:lnTo>
                  <a:lnTo>
                    <a:pt x="112281" y="59550"/>
                  </a:lnTo>
                  <a:cubicBezTo>
                    <a:pt x="112281" y="64122"/>
                    <a:pt x="113538" y="67723"/>
                    <a:pt x="116053" y="70352"/>
                  </a:cubicBezTo>
                  <a:cubicBezTo>
                    <a:pt x="118567" y="72981"/>
                    <a:pt x="122035" y="74295"/>
                    <a:pt x="126454" y="74295"/>
                  </a:cubicBezTo>
                  <a:cubicBezTo>
                    <a:pt x="131560" y="74219"/>
                    <a:pt x="135617" y="72409"/>
                    <a:pt x="138627" y="68866"/>
                  </a:cubicBezTo>
                  <a:cubicBezTo>
                    <a:pt x="141637" y="65322"/>
                    <a:pt x="143142" y="60808"/>
                    <a:pt x="143142" y="55321"/>
                  </a:cubicBezTo>
                  <a:lnTo>
                    <a:pt x="143142" y="25375"/>
                  </a:lnTo>
                  <a:lnTo>
                    <a:pt x="156286" y="25375"/>
                  </a:lnTo>
                  <a:lnTo>
                    <a:pt x="156286" y="86182"/>
                  </a:lnTo>
                  <a:lnTo>
                    <a:pt x="143142" y="86182"/>
                  </a:lnTo>
                  <a:lnTo>
                    <a:pt x="143142" y="74295"/>
                  </a:lnTo>
                  <a:cubicBezTo>
                    <a:pt x="139180" y="82372"/>
                    <a:pt x="131941" y="86487"/>
                    <a:pt x="121425" y="86639"/>
                  </a:cubicBezTo>
                  <a:cubicBezTo>
                    <a:pt x="114491" y="86639"/>
                    <a:pt x="109042" y="84544"/>
                    <a:pt x="105080" y="80353"/>
                  </a:cubicBezTo>
                  <a:cubicBezTo>
                    <a:pt x="101118" y="76162"/>
                    <a:pt x="99136" y="70447"/>
                    <a:pt x="99136" y="63208"/>
                  </a:cubicBezTo>
                  <a:close/>
                  <a:moveTo>
                    <a:pt x="678561" y="24917"/>
                  </a:moveTo>
                  <a:cubicBezTo>
                    <a:pt x="688163" y="24917"/>
                    <a:pt x="695344" y="27623"/>
                    <a:pt x="700107" y="33033"/>
                  </a:cubicBezTo>
                  <a:cubicBezTo>
                    <a:pt x="704869" y="38443"/>
                    <a:pt x="707251" y="46063"/>
                    <a:pt x="707251" y="55893"/>
                  </a:cubicBezTo>
                  <a:cubicBezTo>
                    <a:pt x="707251" y="56883"/>
                    <a:pt x="707174" y="58522"/>
                    <a:pt x="707022" y="60808"/>
                  </a:cubicBezTo>
                  <a:lnTo>
                    <a:pt x="661073" y="60808"/>
                  </a:lnTo>
                  <a:cubicBezTo>
                    <a:pt x="662140" y="65532"/>
                    <a:pt x="664350" y="69247"/>
                    <a:pt x="667703" y="71952"/>
                  </a:cubicBezTo>
                  <a:cubicBezTo>
                    <a:pt x="671056" y="74657"/>
                    <a:pt x="675132" y="76010"/>
                    <a:pt x="679933" y="76010"/>
                  </a:cubicBezTo>
                  <a:cubicBezTo>
                    <a:pt x="683210" y="76010"/>
                    <a:pt x="686334" y="75400"/>
                    <a:pt x="689306" y="74181"/>
                  </a:cubicBezTo>
                  <a:cubicBezTo>
                    <a:pt x="692277" y="72962"/>
                    <a:pt x="694868" y="71209"/>
                    <a:pt x="697078" y="68923"/>
                  </a:cubicBezTo>
                  <a:lnTo>
                    <a:pt x="704050" y="76352"/>
                  </a:lnTo>
                  <a:cubicBezTo>
                    <a:pt x="701002" y="79629"/>
                    <a:pt x="697345" y="82163"/>
                    <a:pt x="693077" y="83953"/>
                  </a:cubicBezTo>
                  <a:cubicBezTo>
                    <a:pt x="688810" y="85744"/>
                    <a:pt x="684086" y="86639"/>
                    <a:pt x="678904" y="86639"/>
                  </a:cubicBezTo>
                  <a:cubicBezTo>
                    <a:pt x="672732" y="86639"/>
                    <a:pt x="667303" y="85344"/>
                    <a:pt x="662616" y="82753"/>
                  </a:cubicBezTo>
                  <a:cubicBezTo>
                    <a:pt x="657930" y="80162"/>
                    <a:pt x="654292" y="76543"/>
                    <a:pt x="651701" y="71895"/>
                  </a:cubicBezTo>
                  <a:cubicBezTo>
                    <a:pt x="649110" y="67247"/>
                    <a:pt x="647815" y="61913"/>
                    <a:pt x="647815" y="55893"/>
                  </a:cubicBezTo>
                  <a:cubicBezTo>
                    <a:pt x="647815" y="49873"/>
                    <a:pt x="649110" y="44520"/>
                    <a:pt x="651701" y="39834"/>
                  </a:cubicBezTo>
                  <a:cubicBezTo>
                    <a:pt x="654292" y="35147"/>
                    <a:pt x="657930" y="31490"/>
                    <a:pt x="662616" y="28861"/>
                  </a:cubicBezTo>
                  <a:cubicBezTo>
                    <a:pt x="667303" y="26232"/>
                    <a:pt x="672618" y="24917"/>
                    <a:pt x="678561" y="24917"/>
                  </a:cubicBezTo>
                  <a:close/>
                  <a:moveTo>
                    <a:pt x="479070" y="24917"/>
                  </a:moveTo>
                  <a:cubicBezTo>
                    <a:pt x="484480" y="24917"/>
                    <a:pt x="488995" y="26194"/>
                    <a:pt x="492614" y="28746"/>
                  </a:cubicBezTo>
                  <a:cubicBezTo>
                    <a:pt x="496234" y="31299"/>
                    <a:pt x="498767" y="34900"/>
                    <a:pt x="500215" y="39548"/>
                  </a:cubicBezTo>
                  <a:cubicBezTo>
                    <a:pt x="503949" y="29794"/>
                    <a:pt x="511645" y="24917"/>
                    <a:pt x="523304" y="24917"/>
                  </a:cubicBezTo>
                  <a:cubicBezTo>
                    <a:pt x="530238" y="24917"/>
                    <a:pt x="535686" y="27013"/>
                    <a:pt x="539649" y="31204"/>
                  </a:cubicBezTo>
                  <a:cubicBezTo>
                    <a:pt x="543611" y="35395"/>
                    <a:pt x="545592" y="41110"/>
                    <a:pt x="545592" y="48349"/>
                  </a:cubicBezTo>
                  <a:lnTo>
                    <a:pt x="545592" y="86182"/>
                  </a:lnTo>
                  <a:lnTo>
                    <a:pt x="532448" y="86182"/>
                  </a:lnTo>
                  <a:lnTo>
                    <a:pt x="532448" y="52007"/>
                  </a:lnTo>
                  <a:cubicBezTo>
                    <a:pt x="532448" y="47358"/>
                    <a:pt x="531172" y="43720"/>
                    <a:pt x="528619" y="41091"/>
                  </a:cubicBezTo>
                  <a:cubicBezTo>
                    <a:pt x="526066" y="38462"/>
                    <a:pt x="522542" y="37148"/>
                    <a:pt x="518046" y="37148"/>
                  </a:cubicBezTo>
                  <a:cubicBezTo>
                    <a:pt x="512941" y="37300"/>
                    <a:pt x="508883" y="39148"/>
                    <a:pt x="505873" y="42691"/>
                  </a:cubicBezTo>
                  <a:cubicBezTo>
                    <a:pt x="502863" y="46234"/>
                    <a:pt x="501358" y="50711"/>
                    <a:pt x="501358" y="56121"/>
                  </a:cubicBezTo>
                  <a:lnTo>
                    <a:pt x="501358" y="86182"/>
                  </a:lnTo>
                  <a:lnTo>
                    <a:pt x="488214" y="86182"/>
                  </a:lnTo>
                  <a:lnTo>
                    <a:pt x="488214" y="52007"/>
                  </a:lnTo>
                  <a:cubicBezTo>
                    <a:pt x="488214" y="47358"/>
                    <a:pt x="486937" y="43720"/>
                    <a:pt x="484385" y="41091"/>
                  </a:cubicBezTo>
                  <a:cubicBezTo>
                    <a:pt x="481832" y="38462"/>
                    <a:pt x="478346" y="37148"/>
                    <a:pt x="473926" y="37148"/>
                  </a:cubicBezTo>
                  <a:cubicBezTo>
                    <a:pt x="468745" y="37300"/>
                    <a:pt x="464630" y="39148"/>
                    <a:pt x="461582" y="42691"/>
                  </a:cubicBezTo>
                  <a:cubicBezTo>
                    <a:pt x="458534" y="46234"/>
                    <a:pt x="457010" y="50711"/>
                    <a:pt x="457010" y="56121"/>
                  </a:cubicBezTo>
                  <a:lnTo>
                    <a:pt x="457010" y="86182"/>
                  </a:lnTo>
                  <a:lnTo>
                    <a:pt x="443980" y="86182"/>
                  </a:lnTo>
                  <a:lnTo>
                    <a:pt x="443980" y="25375"/>
                  </a:lnTo>
                  <a:lnTo>
                    <a:pt x="457010" y="25375"/>
                  </a:lnTo>
                  <a:lnTo>
                    <a:pt x="457010" y="37148"/>
                  </a:lnTo>
                  <a:cubicBezTo>
                    <a:pt x="461048" y="28994"/>
                    <a:pt x="468402" y="24917"/>
                    <a:pt x="479070" y="24917"/>
                  </a:cubicBezTo>
                  <a:close/>
                  <a:moveTo>
                    <a:pt x="403365" y="24917"/>
                  </a:moveTo>
                  <a:cubicBezTo>
                    <a:pt x="409537" y="24917"/>
                    <a:pt x="415024" y="26213"/>
                    <a:pt x="419824" y="28804"/>
                  </a:cubicBezTo>
                  <a:cubicBezTo>
                    <a:pt x="424625" y="31394"/>
                    <a:pt x="428359" y="35014"/>
                    <a:pt x="431026" y="39662"/>
                  </a:cubicBezTo>
                  <a:cubicBezTo>
                    <a:pt x="433693" y="44310"/>
                    <a:pt x="435026" y="49644"/>
                    <a:pt x="435026" y="55664"/>
                  </a:cubicBezTo>
                  <a:cubicBezTo>
                    <a:pt x="435026" y="61760"/>
                    <a:pt x="433693" y="67151"/>
                    <a:pt x="431026" y="71838"/>
                  </a:cubicBezTo>
                  <a:cubicBezTo>
                    <a:pt x="428359" y="76524"/>
                    <a:pt x="424625" y="80162"/>
                    <a:pt x="419824" y="82753"/>
                  </a:cubicBezTo>
                  <a:cubicBezTo>
                    <a:pt x="415024" y="85344"/>
                    <a:pt x="409537" y="86639"/>
                    <a:pt x="403365" y="86639"/>
                  </a:cubicBezTo>
                  <a:cubicBezTo>
                    <a:pt x="397117" y="86639"/>
                    <a:pt x="391592" y="85344"/>
                    <a:pt x="386791" y="82753"/>
                  </a:cubicBezTo>
                  <a:cubicBezTo>
                    <a:pt x="381991" y="80162"/>
                    <a:pt x="378257" y="76524"/>
                    <a:pt x="375590" y="71838"/>
                  </a:cubicBezTo>
                  <a:cubicBezTo>
                    <a:pt x="372923" y="67151"/>
                    <a:pt x="371590" y="61760"/>
                    <a:pt x="371590" y="55664"/>
                  </a:cubicBezTo>
                  <a:cubicBezTo>
                    <a:pt x="371590" y="49644"/>
                    <a:pt x="372923" y="44310"/>
                    <a:pt x="375590" y="39662"/>
                  </a:cubicBezTo>
                  <a:cubicBezTo>
                    <a:pt x="378257" y="35014"/>
                    <a:pt x="381991" y="31394"/>
                    <a:pt x="386791" y="28804"/>
                  </a:cubicBezTo>
                  <a:cubicBezTo>
                    <a:pt x="391592" y="26213"/>
                    <a:pt x="397117" y="24917"/>
                    <a:pt x="403365" y="24917"/>
                  </a:cubicBezTo>
                  <a:close/>
                  <a:moveTo>
                    <a:pt x="363855" y="24917"/>
                  </a:moveTo>
                  <a:lnTo>
                    <a:pt x="363855" y="37490"/>
                  </a:lnTo>
                  <a:cubicBezTo>
                    <a:pt x="357835" y="37186"/>
                    <a:pt x="352959" y="38595"/>
                    <a:pt x="349225" y="41720"/>
                  </a:cubicBezTo>
                  <a:cubicBezTo>
                    <a:pt x="345491" y="44844"/>
                    <a:pt x="343357" y="49073"/>
                    <a:pt x="342824" y="54407"/>
                  </a:cubicBezTo>
                  <a:lnTo>
                    <a:pt x="342824" y="86182"/>
                  </a:lnTo>
                  <a:lnTo>
                    <a:pt x="329680" y="86182"/>
                  </a:lnTo>
                  <a:lnTo>
                    <a:pt x="329680" y="25375"/>
                  </a:lnTo>
                  <a:lnTo>
                    <a:pt x="342824" y="25375"/>
                  </a:lnTo>
                  <a:lnTo>
                    <a:pt x="342824" y="37490"/>
                  </a:lnTo>
                  <a:cubicBezTo>
                    <a:pt x="344881" y="33376"/>
                    <a:pt x="347701" y="30251"/>
                    <a:pt x="351282" y="28118"/>
                  </a:cubicBezTo>
                  <a:cubicBezTo>
                    <a:pt x="354864" y="25984"/>
                    <a:pt x="359055" y="24917"/>
                    <a:pt x="363855" y="24917"/>
                  </a:cubicBezTo>
                  <a:close/>
                  <a:moveTo>
                    <a:pt x="211455" y="24917"/>
                  </a:moveTo>
                  <a:lnTo>
                    <a:pt x="211455" y="37490"/>
                  </a:lnTo>
                  <a:cubicBezTo>
                    <a:pt x="205435" y="37186"/>
                    <a:pt x="200559" y="38595"/>
                    <a:pt x="196825" y="41720"/>
                  </a:cubicBezTo>
                  <a:cubicBezTo>
                    <a:pt x="193091" y="44844"/>
                    <a:pt x="190957" y="49073"/>
                    <a:pt x="190424" y="54407"/>
                  </a:cubicBezTo>
                  <a:lnTo>
                    <a:pt x="190424" y="86182"/>
                  </a:lnTo>
                  <a:lnTo>
                    <a:pt x="177280" y="86182"/>
                  </a:lnTo>
                  <a:lnTo>
                    <a:pt x="177280" y="25375"/>
                  </a:lnTo>
                  <a:lnTo>
                    <a:pt x="190424" y="25375"/>
                  </a:lnTo>
                  <a:lnTo>
                    <a:pt x="190424" y="37490"/>
                  </a:lnTo>
                  <a:cubicBezTo>
                    <a:pt x="192481" y="33376"/>
                    <a:pt x="195301" y="30251"/>
                    <a:pt x="198882" y="28118"/>
                  </a:cubicBezTo>
                  <a:cubicBezTo>
                    <a:pt x="202464" y="25984"/>
                    <a:pt x="206655" y="24917"/>
                    <a:pt x="211455" y="24917"/>
                  </a:cubicBezTo>
                  <a:close/>
                  <a:moveTo>
                    <a:pt x="614553" y="24803"/>
                  </a:moveTo>
                  <a:cubicBezTo>
                    <a:pt x="618440" y="24803"/>
                    <a:pt x="622269" y="25356"/>
                    <a:pt x="626040" y="26460"/>
                  </a:cubicBezTo>
                  <a:cubicBezTo>
                    <a:pt x="629812" y="27565"/>
                    <a:pt x="633070" y="29070"/>
                    <a:pt x="635813" y="30975"/>
                  </a:cubicBezTo>
                  <a:lnTo>
                    <a:pt x="631013" y="40691"/>
                  </a:lnTo>
                  <a:cubicBezTo>
                    <a:pt x="628346" y="39014"/>
                    <a:pt x="625431" y="37700"/>
                    <a:pt x="622269" y="36747"/>
                  </a:cubicBezTo>
                  <a:cubicBezTo>
                    <a:pt x="619106" y="35795"/>
                    <a:pt x="616192" y="35319"/>
                    <a:pt x="613525" y="35319"/>
                  </a:cubicBezTo>
                  <a:cubicBezTo>
                    <a:pt x="610781" y="35319"/>
                    <a:pt x="608610" y="35814"/>
                    <a:pt x="607010" y="36805"/>
                  </a:cubicBezTo>
                  <a:cubicBezTo>
                    <a:pt x="605409" y="37795"/>
                    <a:pt x="604609" y="39319"/>
                    <a:pt x="604609" y="41377"/>
                  </a:cubicBezTo>
                  <a:cubicBezTo>
                    <a:pt x="604609" y="43434"/>
                    <a:pt x="605543" y="44996"/>
                    <a:pt x="607410" y="46063"/>
                  </a:cubicBezTo>
                  <a:cubicBezTo>
                    <a:pt x="609277" y="47130"/>
                    <a:pt x="612382" y="48349"/>
                    <a:pt x="616725" y="49721"/>
                  </a:cubicBezTo>
                  <a:cubicBezTo>
                    <a:pt x="620840" y="50940"/>
                    <a:pt x="624250" y="52159"/>
                    <a:pt x="626955" y="53378"/>
                  </a:cubicBezTo>
                  <a:cubicBezTo>
                    <a:pt x="629660" y="54597"/>
                    <a:pt x="631984" y="56426"/>
                    <a:pt x="633927" y="58865"/>
                  </a:cubicBezTo>
                  <a:cubicBezTo>
                    <a:pt x="635870" y="61303"/>
                    <a:pt x="636842" y="64503"/>
                    <a:pt x="636842" y="68466"/>
                  </a:cubicBezTo>
                  <a:cubicBezTo>
                    <a:pt x="636842" y="74409"/>
                    <a:pt x="634613" y="78924"/>
                    <a:pt x="630155" y="82010"/>
                  </a:cubicBezTo>
                  <a:cubicBezTo>
                    <a:pt x="625698" y="85096"/>
                    <a:pt x="620154" y="86639"/>
                    <a:pt x="613525" y="86639"/>
                  </a:cubicBezTo>
                  <a:cubicBezTo>
                    <a:pt x="608953" y="86639"/>
                    <a:pt x="604476" y="85896"/>
                    <a:pt x="600094" y="84411"/>
                  </a:cubicBezTo>
                  <a:cubicBezTo>
                    <a:pt x="595713" y="82925"/>
                    <a:pt x="592036" y="80848"/>
                    <a:pt x="589064" y="78181"/>
                  </a:cubicBezTo>
                  <a:lnTo>
                    <a:pt x="593751" y="68809"/>
                  </a:lnTo>
                  <a:cubicBezTo>
                    <a:pt x="596342" y="71095"/>
                    <a:pt x="599523" y="72923"/>
                    <a:pt x="603295" y="74295"/>
                  </a:cubicBezTo>
                  <a:cubicBezTo>
                    <a:pt x="607067" y="75667"/>
                    <a:pt x="610667" y="76352"/>
                    <a:pt x="614096" y="76352"/>
                  </a:cubicBezTo>
                  <a:cubicBezTo>
                    <a:pt x="617068" y="76352"/>
                    <a:pt x="619468" y="75819"/>
                    <a:pt x="621297" y="74752"/>
                  </a:cubicBezTo>
                  <a:cubicBezTo>
                    <a:pt x="623126" y="73685"/>
                    <a:pt x="624040" y="72047"/>
                    <a:pt x="624040" y="69837"/>
                  </a:cubicBezTo>
                  <a:cubicBezTo>
                    <a:pt x="624040" y="68161"/>
                    <a:pt x="623488" y="66770"/>
                    <a:pt x="622383" y="65665"/>
                  </a:cubicBezTo>
                  <a:cubicBezTo>
                    <a:pt x="621278" y="64560"/>
                    <a:pt x="619925" y="63684"/>
                    <a:pt x="618325" y="63036"/>
                  </a:cubicBezTo>
                  <a:cubicBezTo>
                    <a:pt x="616725" y="62389"/>
                    <a:pt x="614401" y="61608"/>
                    <a:pt x="611353" y="60693"/>
                  </a:cubicBezTo>
                  <a:cubicBezTo>
                    <a:pt x="607314" y="59474"/>
                    <a:pt x="604019" y="58274"/>
                    <a:pt x="601466" y="57093"/>
                  </a:cubicBezTo>
                  <a:cubicBezTo>
                    <a:pt x="598913" y="55912"/>
                    <a:pt x="596723" y="54159"/>
                    <a:pt x="594894" y="51835"/>
                  </a:cubicBezTo>
                  <a:cubicBezTo>
                    <a:pt x="593065" y="49511"/>
                    <a:pt x="592151" y="46406"/>
                    <a:pt x="592151" y="42520"/>
                  </a:cubicBezTo>
                  <a:cubicBezTo>
                    <a:pt x="592151" y="36728"/>
                    <a:pt x="594284" y="32328"/>
                    <a:pt x="598551" y="29318"/>
                  </a:cubicBezTo>
                  <a:cubicBezTo>
                    <a:pt x="602819" y="26308"/>
                    <a:pt x="608153" y="24803"/>
                    <a:pt x="614553" y="24803"/>
                  </a:cubicBezTo>
                  <a:close/>
                  <a:moveTo>
                    <a:pt x="267767" y="18288"/>
                  </a:moveTo>
                  <a:lnTo>
                    <a:pt x="267767" y="49949"/>
                  </a:lnTo>
                  <a:lnTo>
                    <a:pt x="285598" y="49949"/>
                  </a:lnTo>
                  <a:cubicBezTo>
                    <a:pt x="291846" y="49949"/>
                    <a:pt x="296628" y="48597"/>
                    <a:pt x="299943" y="45891"/>
                  </a:cubicBezTo>
                  <a:cubicBezTo>
                    <a:pt x="303257" y="43186"/>
                    <a:pt x="304915" y="39167"/>
                    <a:pt x="304915" y="33833"/>
                  </a:cubicBezTo>
                  <a:cubicBezTo>
                    <a:pt x="304915" y="28651"/>
                    <a:pt x="303257" y="24765"/>
                    <a:pt x="299943" y="22174"/>
                  </a:cubicBezTo>
                  <a:cubicBezTo>
                    <a:pt x="296628" y="19583"/>
                    <a:pt x="291846" y="18288"/>
                    <a:pt x="285598" y="18288"/>
                  </a:cubicBezTo>
                  <a:close/>
                  <a:moveTo>
                    <a:pt x="42520" y="17488"/>
                  </a:moveTo>
                  <a:cubicBezTo>
                    <a:pt x="37338" y="17488"/>
                    <a:pt x="32538" y="18764"/>
                    <a:pt x="28118" y="21317"/>
                  </a:cubicBezTo>
                  <a:cubicBezTo>
                    <a:pt x="23698" y="23870"/>
                    <a:pt x="20193" y="27318"/>
                    <a:pt x="17602" y="31661"/>
                  </a:cubicBezTo>
                  <a:cubicBezTo>
                    <a:pt x="15012" y="36005"/>
                    <a:pt x="13716" y="40805"/>
                    <a:pt x="13716" y="46063"/>
                  </a:cubicBezTo>
                  <a:cubicBezTo>
                    <a:pt x="13716" y="51321"/>
                    <a:pt x="15031" y="56159"/>
                    <a:pt x="17660" y="60579"/>
                  </a:cubicBezTo>
                  <a:cubicBezTo>
                    <a:pt x="20289" y="64999"/>
                    <a:pt x="23794" y="68504"/>
                    <a:pt x="28175" y="71095"/>
                  </a:cubicBezTo>
                  <a:cubicBezTo>
                    <a:pt x="32557" y="73685"/>
                    <a:pt x="37338" y="74981"/>
                    <a:pt x="42520" y="74981"/>
                  </a:cubicBezTo>
                  <a:cubicBezTo>
                    <a:pt x="47701" y="74981"/>
                    <a:pt x="52464" y="73685"/>
                    <a:pt x="56807" y="71095"/>
                  </a:cubicBezTo>
                  <a:cubicBezTo>
                    <a:pt x="61151" y="68504"/>
                    <a:pt x="64599" y="64999"/>
                    <a:pt x="67152" y="60579"/>
                  </a:cubicBezTo>
                  <a:cubicBezTo>
                    <a:pt x="69704" y="56159"/>
                    <a:pt x="70981" y="51321"/>
                    <a:pt x="70981" y="46063"/>
                  </a:cubicBezTo>
                  <a:cubicBezTo>
                    <a:pt x="70981" y="40805"/>
                    <a:pt x="69704" y="36005"/>
                    <a:pt x="67152" y="31661"/>
                  </a:cubicBezTo>
                  <a:cubicBezTo>
                    <a:pt x="64599" y="27318"/>
                    <a:pt x="61151" y="23870"/>
                    <a:pt x="56807" y="21317"/>
                  </a:cubicBezTo>
                  <a:cubicBezTo>
                    <a:pt x="52464" y="18764"/>
                    <a:pt x="47701" y="17488"/>
                    <a:pt x="42520" y="17488"/>
                  </a:cubicBezTo>
                  <a:close/>
                  <a:moveTo>
                    <a:pt x="743446" y="14745"/>
                  </a:moveTo>
                  <a:lnTo>
                    <a:pt x="749970" y="14745"/>
                  </a:lnTo>
                  <a:lnTo>
                    <a:pt x="761496" y="37033"/>
                  </a:lnTo>
                  <a:lnTo>
                    <a:pt x="772926" y="14745"/>
                  </a:lnTo>
                  <a:lnTo>
                    <a:pt x="779450" y="14745"/>
                  </a:lnTo>
                  <a:lnTo>
                    <a:pt x="779450" y="48082"/>
                  </a:lnTo>
                  <a:lnTo>
                    <a:pt x="774259" y="48082"/>
                  </a:lnTo>
                  <a:lnTo>
                    <a:pt x="774211" y="23079"/>
                  </a:lnTo>
                  <a:lnTo>
                    <a:pt x="763258" y="44606"/>
                  </a:lnTo>
                  <a:lnTo>
                    <a:pt x="759686" y="44606"/>
                  </a:lnTo>
                  <a:lnTo>
                    <a:pt x="748637" y="23079"/>
                  </a:lnTo>
                  <a:lnTo>
                    <a:pt x="748637" y="48082"/>
                  </a:lnTo>
                  <a:lnTo>
                    <a:pt x="743446" y="48082"/>
                  </a:lnTo>
                  <a:close/>
                  <a:moveTo>
                    <a:pt x="710918" y="14745"/>
                  </a:moveTo>
                  <a:lnTo>
                    <a:pt x="737635" y="14745"/>
                  </a:lnTo>
                  <a:lnTo>
                    <a:pt x="737635" y="19793"/>
                  </a:lnTo>
                  <a:lnTo>
                    <a:pt x="727063" y="19793"/>
                  </a:lnTo>
                  <a:lnTo>
                    <a:pt x="727063" y="48082"/>
                  </a:lnTo>
                  <a:lnTo>
                    <a:pt x="721443" y="48082"/>
                  </a:lnTo>
                  <a:lnTo>
                    <a:pt x="721443" y="19793"/>
                  </a:lnTo>
                  <a:lnTo>
                    <a:pt x="710918" y="19793"/>
                  </a:lnTo>
                  <a:close/>
                  <a:moveTo>
                    <a:pt x="254280" y="6172"/>
                  </a:moveTo>
                  <a:lnTo>
                    <a:pt x="286169" y="6172"/>
                  </a:lnTo>
                  <a:cubicBezTo>
                    <a:pt x="296228" y="6172"/>
                    <a:pt x="304019" y="8553"/>
                    <a:pt x="309544" y="13316"/>
                  </a:cubicBezTo>
                  <a:cubicBezTo>
                    <a:pt x="315068" y="18079"/>
                    <a:pt x="317830" y="24803"/>
                    <a:pt x="317830" y="33490"/>
                  </a:cubicBezTo>
                  <a:cubicBezTo>
                    <a:pt x="317830" y="42558"/>
                    <a:pt x="315068" y="49587"/>
                    <a:pt x="309544" y="54578"/>
                  </a:cubicBezTo>
                  <a:cubicBezTo>
                    <a:pt x="304019" y="59569"/>
                    <a:pt x="296228" y="62065"/>
                    <a:pt x="286169" y="62065"/>
                  </a:cubicBezTo>
                  <a:lnTo>
                    <a:pt x="267767" y="62065"/>
                  </a:lnTo>
                  <a:lnTo>
                    <a:pt x="267767" y="86182"/>
                  </a:lnTo>
                  <a:lnTo>
                    <a:pt x="254280" y="86182"/>
                  </a:lnTo>
                  <a:close/>
                  <a:moveTo>
                    <a:pt x="42406" y="5258"/>
                  </a:moveTo>
                  <a:cubicBezTo>
                    <a:pt x="50254" y="5258"/>
                    <a:pt x="57417" y="7049"/>
                    <a:pt x="63894" y="10630"/>
                  </a:cubicBezTo>
                  <a:cubicBezTo>
                    <a:pt x="70371" y="14211"/>
                    <a:pt x="75476" y="19126"/>
                    <a:pt x="79210" y="25375"/>
                  </a:cubicBezTo>
                  <a:cubicBezTo>
                    <a:pt x="82944" y="31623"/>
                    <a:pt x="84811" y="38519"/>
                    <a:pt x="84811" y="46063"/>
                  </a:cubicBezTo>
                  <a:cubicBezTo>
                    <a:pt x="84811" y="53683"/>
                    <a:pt x="82944" y="60617"/>
                    <a:pt x="79210" y="66866"/>
                  </a:cubicBezTo>
                  <a:cubicBezTo>
                    <a:pt x="75476" y="73114"/>
                    <a:pt x="70371" y="78067"/>
                    <a:pt x="63894" y="81725"/>
                  </a:cubicBezTo>
                  <a:cubicBezTo>
                    <a:pt x="57417" y="85382"/>
                    <a:pt x="50254" y="87211"/>
                    <a:pt x="42406" y="87211"/>
                  </a:cubicBezTo>
                  <a:cubicBezTo>
                    <a:pt x="34557" y="87211"/>
                    <a:pt x="27394" y="85382"/>
                    <a:pt x="20917" y="81725"/>
                  </a:cubicBezTo>
                  <a:cubicBezTo>
                    <a:pt x="14440" y="78067"/>
                    <a:pt x="9335" y="73114"/>
                    <a:pt x="5601" y="66866"/>
                  </a:cubicBezTo>
                  <a:cubicBezTo>
                    <a:pt x="1867" y="60617"/>
                    <a:pt x="0" y="53683"/>
                    <a:pt x="0" y="46063"/>
                  </a:cubicBezTo>
                  <a:cubicBezTo>
                    <a:pt x="0" y="38519"/>
                    <a:pt x="1867" y="31623"/>
                    <a:pt x="5601" y="25375"/>
                  </a:cubicBezTo>
                  <a:cubicBezTo>
                    <a:pt x="9335" y="19126"/>
                    <a:pt x="14440" y="14211"/>
                    <a:pt x="20917" y="10630"/>
                  </a:cubicBezTo>
                  <a:cubicBezTo>
                    <a:pt x="27394" y="7049"/>
                    <a:pt x="34557" y="5258"/>
                    <a:pt x="42406" y="5258"/>
                  </a:cubicBezTo>
                  <a:close/>
                  <a:moveTo>
                    <a:pt x="574320" y="0"/>
                  </a:moveTo>
                  <a:cubicBezTo>
                    <a:pt x="576530" y="0"/>
                    <a:pt x="578358" y="743"/>
                    <a:pt x="579806" y="2229"/>
                  </a:cubicBezTo>
                  <a:cubicBezTo>
                    <a:pt x="581254" y="3715"/>
                    <a:pt x="581978" y="5639"/>
                    <a:pt x="581978" y="8001"/>
                  </a:cubicBezTo>
                  <a:cubicBezTo>
                    <a:pt x="581978" y="10287"/>
                    <a:pt x="581254" y="12192"/>
                    <a:pt x="579806" y="13716"/>
                  </a:cubicBezTo>
                  <a:cubicBezTo>
                    <a:pt x="578358" y="15240"/>
                    <a:pt x="576530" y="16002"/>
                    <a:pt x="574320" y="16002"/>
                  </a:cubicBezTo>
                  <a:cubicBezTo>
                    <a:pt x="572110" y="16002"/>
                    <a:pt x="570281" y="15240"/>
                    <a:pt x="568833" y="13716"/>
                  </a:cubicBezTo>
                  <a:cubicBezTo>
                    <a:pt x="567386" y="12192"/>
                    <a:pt x="566662" y="10287"/>
                    <a:pt x="566662" y="8001"/>
                  </a:cubicBezTo>
                  <a:cubicBezTo>
                    <a:pt x="566662" y="5639"/>
                    <a:pt x="567386" y="3715"/>
                    <a:pt x="568833" y="2229"/>
                  </a:cubicBezTo>
                  <a:cubicBezTo>
                    <a:pt x="570281" y="743"/>
                    <a:pt x="572110" y="0"/>
                    <a:pt x="57432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spTree>
    <p:extLst>
      <p:ext uri="{BB962C8B-B14F-4D97-AF65-F5344CB8AC3E}">
        <p14:creationId xmlns:p14="http://schemas.microsoft.com/office/powerpoint/2010/main" val="415183125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 id="2147483861" r:id="rId27"/>
    <p:sldLayoutId id="2147483862" r:id="rId28"/>
    <p:sldLayoutId id="2147483863" r:id="rId29"/>
    <p:sldLayoutId id="2147483864" r:id="rId30"/>
    <p:sldLayoutId id="2147483865" r:id="rId31"/>
    <p:sldLayoutId id="2147483866" r:id="rId32"/>
    <p:sldLayoutId id="2147483867" r:id="rId33"/>
    <p:sldLayoutId id="2147483868" r:id="rId34"/>
    <p:sldLayoutId id="2147483869" r:id="rId35"/>
    <p:sldLayoutId id="2147483870"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100000"/>
        </a:lnSpc>
        <a:spcBef>
          <a:spcPct val="0"/>
        </a:spcBef>
        <a:buNone/>
        <a:defRPr sz="2100" kern="1200">
          <a:solidFill>
            <a:schemeClr val="tx1"/>
          </a:solidFill>
          <a:latin typeface="+mj-lt"/>
          <a:ea typeface="+mj-ea"/>
          <a:cs typeface="+mj-cs"/>
        </a:defRPr>
      </a:lvl1pPr>
    </p:titleStyle>
    <p:bodyStyle>
      <a:lvl1pPr marL="0" indent="0" algn="l" defTabSz="685800" rtl="0" eaLnBrk="1" latinLnBrk="0" hangingPunct="1">
        <a:lnSpc>
          <a:spcPct val="110000"/>
        </a:lnSpc>
        <a:spcBef>
          <a:spcPts val="900"/>
        </a:spcBef>
        <a:spcAft>
          <a:spcPts val="450"/>
        </a:spcAft>
        <a:buFont typeface="Arial" panose="020B0604020202020204" pitchFamily="34" charset="0"/>
        <a:buNone/>
        <a:defRPr sz="1200" kern="1200">
          <a:solidFill>
            <a:srgbClr val="FF0000"/>
          </a:solidFill>
          <a:latin typeface="+mn-lt"/>
          <a:ea typeface="+mn-ea"/>
          <a:cs typeface="+mn-cs"/>
        </a:defRPr>
      </a:lvl1pPr>
      <a:lvl2pPr marL="0" indent="0" algn="l" defTabSz="685800" rtl="0" eaLnBrk="1" latinLnBrk="0" hangingPunct="1">
        <a:lnSpc>
          <a:spcPct val="100000"/>
        </a:lnSpc>
        <a:spcBef>
          <a:spcPts val="225"/>
        </a:spcBef>
        <a:spcAft>
          <a:spcPts val="225"/>
        </a:spcAft>
        <a:buFont typeface="Arial" panose="020B0604020202020204" pitchFamily="34" charset="0"/>
        <a:buNone/>
        <a:defRPr sz="1050" kern="1200">
          <a:solidFill>
            <a:schemeClr val="tx1"/>
          </a:solidFill>
          <a:latin typeface="+mn-lt"/>
          <a:ea typeface="+mn-ea"/>
          <a:cs typeface="+mn-cs"/>
        </a:defRPr>
      </a:lvl2pPr>
      <a:lvl3pPr marL="0" indent="0" algn="l" defTabSz="685800" rtl="0" eaLnBrk="1" latinLnBrk="0" hangingPunct="1">
        <a:lnSpc>
          <a:spcPct val="90000"/>
        </a:lnSpc>
        <a:spcBef>
          <a:spcPts val="900"/>
        </a:spcBef>
        <a:buFont typeface="Arial" panose="020B0604020202020204" pitchFamily="34" charset="0"/>
        <a:buNone/>
        <a:defRPr sz="1050" kern="1200">
          <a:solidFill>
            <a:schemeClr val="tx1"/>
          </a:solidFill>
          <a:latin typeface="+mn-lt"/>
          <a:ea typeface="+mn-ea"/>
          <a:cs typeface="Segoe UI" panose="020B0502040204020203" pitchFamily="34" charset="0"/>
        </a:defRPr>
      </a:lvl3pPr>
      <a:lvl4pPr marL="135731" indent="-135731" algn="l" defTabSz="685800"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35731" indent="-135731" algn="l" defTabSz="685800"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0">
          <p15:clr>
            <a:srgbClr val="F26B43"/>
          </p15:clr>
        </p15:guide>
        <p15:guide id="2" pos="461">
          <p15:clr>
            <a:srgbClr val="F26B43"/>
          </p15:clr>
        </p15:guide>
        <p15:guide id="3" pos="7219">
          <p15:clr>
            <a:srgbClr val="F26B43"/>
          </p15:clr>
        </p15:guide>
        <p15:guide id="5" orient="horz" pos="3785">
          <p15:clr>
            <a:srgbClr val="F26B43"/>
          </p15:clr>
        </p15:guide>
        <p15:guide id="6" orient="horz" pos="4088">
          <p15:clr>
            <a:srgbClr val="F26B43"/>
          </p15:clr>
        </p15:guide>
        <p15:guide id="7" orient="horz" pos="3627">
          <p15:clr>
            <a:srgbClr val="F26B43"/>
          </p15:clr>
        </p15:guide>
        <p15:guide id="8" orient="horz" pos="12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9.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jpe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63.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6.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6.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4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5.png"/><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5.png"/><Relationship Id="rId1" Type="http://schemas.openxmlformats.org/officeDocument/2006/relationships/slideLayout" Target="../slideLayouts/slideLayout46.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34.png"/><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3.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9.xml"/><Relationship Id="rId5" Type="http://schemas.openxmlformats.org/officeDocument/2006/relationships/image" Target="../media/image88.png"/><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9.png"/><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9.xml"/><Relationship Id="rId5" Type="http://schemas.openxmlformats.org/officeDocument/2006/relationships/image" Target="../media/image34.png"/><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9.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25.png"/><Relationship Id="rId5" Type="http://schemas.openxmlformats.org/officeDocument/2006/relationships/image" Target="../media/image94.png"/><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63.xml"/><Relationship Id="rId5" Type="http://schemas.openxmlformats.org/officeDocument/2006/relationships/image" Target="../media/image112.png"/><Relationship Id="rId4" Type="http://schemas.openxmlformats.org/officeDocument/2006/relationships/image" Target="../media/image111.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4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
          <p:cNvSpPr txBox="1">
            <a:spLocks noChangeArrowheads="1"/>
          </p:cNvSpPr>
          <p:nvPr/>
        </p:nvSpPr>
        <p:spPr bwMode="auto">
          <a:xfrm>
            <a:off x="1312072" y="4386628"/>
            <a:ext cx="6572296" cy="338516"/>
          </a:xfrm>
          <a:prstGeom prst="rect">
            <a:avLst/>
          </a:prstGeom>
          <a:noFill/>
          <a:ln w="28575">
            <a:solidFill>
              <a:schemeClr val="bg1"/>
            </a:solidFill>
            <a:miter lim="800000"/>
            <a:headEnd/>
            <a:tailEnd/>
          </a:ln>
          <a:effectLst/>
        </p:spPr>
        <p:txBody>
          <a:bodyPr wrap="square" lIns="91404" tIns="45701" rIns="91404" bIns="45701">
            <a:spAutoFit/>
          </a:bodyPr>
          <a:lstStyle/>
          <a:p>
            <a:pPr algn="ctr" defTabSz="914035" eaLnBrk="0" hangingPunct="0">
              <a:spcBef>
                <a:spcPct val="50000"/>
              </a:spcBef>
              <a:buFontTx/>
              <a:buChar char="-"/>
            </a:pPr>
            <a:r>
              <a:rPr lang="hu-HU" sz="1600" b="1" i="1" dirty="0">
                <a:solidFill>
                  <a:srgbClr val="002060"/>
                </a:solidFill>
                <a:latin typeface="Times New Roman" pitchFamily="18" charset="0"/>
              </a:rPr>
              <a:t> Tánczos Krisztián  -</a:t>
            </a:r>
            <a:endParaRPr lang="hu-HU" sz="1600" i="1" dirty="0">
              <a:solidFill>
                <a:srgbClr val="002060"/>
              </a:solidFill>
              <a:latin typeface="Times New Roman" pitchFamily="18" charset="0"/>
            </a:endParaRPr>
          </a:p>
        </p:txBody>
      </p:sp>
      <p:sp>
        <p:nvSpPr>
          <p:cNvPr id="79874" name="AutoShape 2" descr="Képtalálat a következőre: „semmelweis egyetem címer”"/>
          <p:cNvSpPr>
            <a:spLocks noChangeAspect="1" noChangeArrowheads="1"/>
          </p:cNvSpPr>
          <p:nvPr/>
        </p:nvSpPr>
        <p:spPr bwMode="auto">
          <a:xfrm>
            <a:off x="155577" y="-144459"/>
            <a:ext cx="304800" cy="304801"/>
          </a:xfrm>
          <a:prstGeom prst="rect">
            <a:avLst/>
          </a:prstGeom>
          <a:noFill/>
        </p:spPr>
        <p:txBody>
          <a:bodyPr vert="horz" wrap="square" lIns="91404" tIns="45701" rIns="91404" bIns="45701" numCol="1" anchor="t" anchorCtr="0" compatLnSpc="1">
            <a:prstTxWarp prst="textNoShape">
              <a:avLst/>
            </a:prstTxWarp>
          </a:bodyPr>
          <a:lstStyle/>
          <a:p>
            <a:pPr defTabSz="914035"/>
            <a:endParaRPr lang="hu-HU">
              <a:solidFill>
                <a:prstClr val="black"/>
              </a:solidFill>
            </a:endParaRPr>
          </a:p>
        </p:txBody>
      </p:sp>
      <p:sp>
        <p:nvSpPr>
          <p:cNvPr id="79876" name="AutoShape 4" descr="Képtalálat a következőre: „semmelweis egyetem címer”"/>
          <p:cNvSpPr>
            <a:spLocks noChangeAspect="1" noChangeArrowheads="1"/>
          </p:cNvSpPr>
          <p:nvPr/>
        </p:nvSpPr>
        <p:spPr bwMode="auto">
          <a:xfrm>
            <a:off x="155577" y="-144459"/>
            <a:ext cx="304800" cy="304801"/>
          </a:xfrm>
          <a:prstGeom prst="rect">
            <a:avLst/>
          </a:prstGeom>
          <a:noFill/>
        </p:spPr>
        <p:txBody>
          <a:bodyPr vert="horz" wrap="square" lIns="91404" tIns="45701" rIns="91404" bIns="45701" numCol="1" anchor="t" anchorCtr="0" compatLnSpc="1">
            <a:prstTxWarp prst="textNoShape">
              <a:avLst/>
            </a:prstTxWarp>
          </a:bodyPr>
          <a:lstStyle/>
          <a:p>
            <a:pPr defTabSz="914035"/>
            <a:endParaRPr lang="hu-HU">
              <a:solidFill>
                <a:prstClr val="black"/>
              </a:solidFill>
            </a:endParaRPr>
          </a:p>
        </p:txBody>
      </p:sp>
      <p:sp>
        <p:nvSpPr>
          <p:cNvPr id="79878" name="AutoShape 6" descr="Képtalálat a következőre: „semmelweis egyetem címer”"/>
          <p:cNvSpPr>
            <a:spLocks noChangeAspect="1" noChangeArrowheads="1"/>
          </p:cNvSpPr>
          <p:nvPr/>
        </p:nvSpPr>
        <p:spPr bwMode="auto">
          <a:xfrm>
            <a:off x="155577" y="-144459"/>
            <a:ext cx="304800" cy="304801"/>
          </a:xfrm>
          <a:prstGeom prst="rect">
            <a:avLst/>
          </a:prstGeom>
          <a:noFill/>
        </p:spPr>
        <p:txBody>
          <a:bodyPr vert="horz" wrap="square" lIns="91404" tIns="45701" rIns="91404" bIns="45701" numCol="1" anchor="t" anchorCtr="0" compatLnSpc="1">
            <a:prstTxWarp prst="textNoShape">
              <a:avLst/>
            </a:prstTxWarp>
          </a:bodyPr>
          <a:lstStyle/>
          <a:p>
            <a:pPr defTabSz="914035"/>
            <a:endParaRPr lang="hu-HU">
              <a:solidFill>
                <a:prstClr val="black"/>
              </a:solidFill>
            </a:endParaRPr>
          </a:p>
        </p:txBody>
      </p:sp>
      <p:sp>
        <p:nvSpPr>
          <p:cNvPr id="79880" name="AutoShape 8" descr="Képtalálat a következőre: „semmelweis egyetem címer”"/>
          <p:cNvSpPr>
            <a:spLocks noChangeAspect="1" noChangeArrowheads="1"/>
          </p:cNvSpPr>
          <p:nvPr/>
        </p:nvSpPr>
        <p:spPr bwMode="auto">
          <a:xfrm>
            <a:off x="155577" y="-144459"/>
            <a:ext cx="304800" cy="304801"/>
          </a:xfrm>
          <a:prstGeom prst="rect">
            <a:avLst/>
          </a:prstGeom>
          <a:noFill/>
        </p:spPr>
        <p:txBody>
          <a:bodyPr vert="horz" wrap="square" lIns="91404" tIns="45701" rIns="91404" bIns="45701" numCol="1" anchor="t" anchorCtr="0" compatLnSpc="1">
            <a:prstTxWarp prst="textNoShape">
              <a:avLst/>
            </a:prstTxWarp>
          </a:bodyPr>
          <a:lstStyle/>
          <a:p>
            <a:pPr defTabSz="914035"/>
            <a:endParaRPr lang="hu-HU">
              <a:solidFill>
                <a:prstClr val="black"/>
              </a:solidFill>
            </a:endParaRPr>
          </a:p>
        </p:txBody>
      </p:sp>
      <p:sp>
        <p:nvSpPr>
          <p:cNvPr id="3" name="AutoShape 2" descr="SEMMELWEIS EGYETEM Arculati kézikönyv"/>
          <p:cNvSpPr>
            <a:spLocks noChangeAspect="1" noChangeArrowheads="1"/>
          </p:cNvSpPr>
          <p:nvPr/>
        </p:nvSpPr>
        <p:spPr bwMode="auto">
          <a:xfrm>
            <a:off x="155577" y="-144459"/>
            <a:ext cx="304800" cy="304801"/>
          </a:xfrm>
          <a:prstGeom prst="rect">
            <a:avLst/>
          </a:prstGeom>
          <a:noFill/>
        </p:spPr>
        <p:txBody>
          <a:bodyPr vert="horz" wrap="square" lIns="91404" tIns="45701" rIns="91404" bIns="45701" numCol="1" anchor="t" anchorCtr="0" compatLnSpc="1">
            <a:prstTxWarp prst="textNoShape">
              <a:avLst/>
            </a:prstTxWarp>
          </a:bodyPr>
          <a:lstStyle/>
          <a:p>
            <a:pPr defTabSz="914035"/>
            <a:endParaRPr lang="hu-HU">
              <a:solidFill>
                <a:prstClr val="black"/>
              </a:solidFill>
            </a:endParaRPr>
          </a:p>
        </p:txBody>
      </p:sp>
      <p:sp>
        <p:nvSpPr>
          <p:cNvPr id="19" name="Cím 1"/>
          <p:cNvSpPr txBox="1">
            <a:spLocks/>
          </p:cNvSpPr>
          <p:nvPr/>
        </p:nvSpPr>
        <p:spPr>
          <a:xfrm>
            <a:off x="144013" y="2679055"/>
            <a:ext cx="8820475" cy="1470025"/>
          </a:xfrm>
          <a:prstGeom prst="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vert="horz" lIns="91404" tIns="45701" rIns="91404" bIns="45701" rtlCol="0" anchor="ctr">
            <a:noAutofit/>
          </a:bodyPr>
          <a:lstStyle/>
          <a:p>
            <a:pPr algn="ctr" defTabSz="914035">
              <a:spcBef>
                <a:spcPct val="0"/>
              </a:spcBef>
              <a:spcAft>
                <a:spcPts val="1200"/>
              </a:spcAft>
              <a:defRPr/>
            </a:pPr>
            <a:r>
              <a:rPr lang="hu-HU" sz="2800" dirty="0">
                <a:effectLst>
                  <a:outerShdw blurRad="38100" dist="38100" dir="2700000" algn="tl">
                    <a:srgbClr val="000000">
                      <a:alpha val="43137"/>
                    </a:srgbClr>
                  </a:outerShdw>
                </a:effectLst>
              </a:rPr>
              <a:t>Gyakorlati tippek a traumás vérzés mindennapi ellátásában</a:t>
            </a:r>
          </a:p>
          <a:p>
            <a:pPr algn="ctr" defTabSz="914035">
              <a:spcBef>
                <a:spcPct val="0"/>
              </a:spcBef>
              <a:spcAft>
                <a:spcPts val="600"/>
              </a:spcAft>
              <a:defRPr/>
            </a:pPr>
            <a:r>
              <a:rPr lang="hu-HU" sz="2400" dirty="0">
                <a:effectLst>
                  <a:outerShdw blurRad="38100" dist="38100" dir="2700000" algn="tl">
                    <a:srgbClr val="000000">
                      <a:alpha val="43137"/>
                    </a:srgbClr>
                  </a:outerShdw>
                </a:effectLst>
              </a:rPr>
              <a:t>- az evidenciák tükrében -</a:t>
            </a:r>
          </a:p>
        </p:txBody>
      </p:sp>
      <p:pic>
        <p:nvPicPr>
          <p:cNvPr id="13" name="Picture 4" descr="https://www.mtmt.hu/system/files/semmelweis_logo.jpg"/>
          <p:cNvPicPr>
            <a:picLocks noChangeAspect="1" noChangeArrowheads="1"/>
          </p:cNvPicPr>
          <p:nvPr/>
        </p:nvPicPr>
        <p:blipFill>
          <a:blip r:embed="rId3" cstate="print"/>
          <a:srcRect/>
          <a:stretch>
            <a:fillRect/>
          </a:stretch>
        </p:blipFill>
        <p:spPr bwMode="auto">
          <a:xfrm>
            <a:off x="3300294" y="5085184"/>
            <a:ext cx="1080120" cy="1080120"/>
          </a:xfrm>
          <a:prstGeom prst="rect">
            <a:avLst/>
          </a:prstGeom>
          <a:noFill/>
        </p:spPr>
      </p:pic>
      <p:pic>
        <p:nvPicPr>
          <p:cNvPr id="14" name="Picture 1"/>
          <p:cNvPicPr>
            <a:picLocks noChangeAspect="1" noChangeArrowheads="1"/>
          </p:cNvPicPr>
          <p:nvPr/>
        </p:nvPicPr>
        <p:blipFill>
          <a:blip r:embed="rId4" cstate="print"/>
          <a:srcRect/>
          <a:stretch>
            <a:fillRect/>
          </a:stretch>
        </p:blipFill>
        <p:spPr bwMode="auto">
          <a:xfrm>
            <a:off x="4740454" y="5301208"/>
            <a:ext cx="1487730" cy="691244"/>
          </a:xfrm>
          <a:prstGeom prst="rect">
            <a:avLst/>
          </a:prstGeom>
          <a:noFill/>
          <a:ln w="9525">
            <a:solidFill>
              <a:schemeClr val="bg1"/>
            </a:solidFill>
            <a:miter lim="800000"/>
            <a:headEnd/>
            <a:tailEnd/>
          </a:ln>
          <a:effectLst>
            <a:outerShdw blurRad="63500" sx="102000" sy="102000" algn="ctr" rotWithShape="0">
              <a:prstClr val="black">
                <a:alpha val="40000"/>
              </a:prstClr>
            </a:outerShdw>
          </a:effectLst>
        </p:spPr>
      </p:pic>
      <p:cxnSp>
        <p:nvCxnSpPr>
          <p:cNvPr id="17" name="Egyenes összekötő 16"/>
          <p:cNvCxnSpPr/>
          <p:nvPr/>
        </p:nvCxnSpPr>
        <p:spPr>
          <a:xfrm>
            <a:off x="971600" y="3399135"/>
            <a:ext cx="7200800" cy="0"/>
          </a:xfrm>
          <a:prstGeom prst="line">
            <a:avLst/>
          </a:prstGeom>
          <a:ln w="28575">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Kép 3">
            <a:extLst>
              <a:ext uri="{FF2B5EF4-FFF2-40B4-BE49-F238E27FC236}">
                <a16:creationId xmlns:a16="http://schemas.microsoft.com/office/drawing/2014/main" id="{8B96B9AF-AFB7-E280-8731-548E23EFB3D4}"/>
              </a:ext>
            </a:extLst>
          </p:cNvPr>
          <p:cNvPicPr>
            <a:picLocks noChangeAspect="1"/>
          </p:cNvPicPr>
          <p:nvPr/>
        </p:nvPicPr>
        <p:blipFill>
          <a:blip r:embed="rId5"/>
          <a:stretch>
            <a:fillRect/>
          </a:stretch>
        </p:blipFill>
        <p:spPr>
          <a:xfrm>
            <a:off x="2915816" y="229917"/>
            <a:ext cx="3270266" cy="2118963"/>
          </a:xfrm>
          <a:prstGeom prst="rect">
            <a:avLst/>
          </a:prstGeom>
          <a:effectLst>
            <a:outerShdw blurRad="63500" sx="102000" sy="102000" algn="ctr" rotWithShape="0">
              <a:prstClr val="black">
                <a:alpha val="40000"/>
              </a:prstClr>
            </a:outerShdw>
          </a:effectLst>
        </p:spPr>
      </p:pic>
      <p:pic>
        <p:nvPicPr>
          <p:cNvPr id="2" name="Kép 1">
            <a:extLst>
              <a:ext uri="{FF2B5EF4-FFF2-40B4-BE49-F238E27FC236}">
                <a16:creationId xmlns:a16="http://schemas.microsoft.com/office/drawing/2014/main" id="{6453614E-40FC-8FD4-6C76-38649788CFAF}"/>
              </a:ext>
            </a:extLst>
          </p:cNvPr>
          <p:cNvPicPr>
            <a:picLocks noChangeAspect="1"/>
          </p:cNvPicPr>
          <p:nvPr/>
        </p:nvPicPr>
        <p:blipFill>
          <a:blip r:embed="rId6"/>
          <a:stretch>
            <a:fillRect/>
          </a:stretch>
        </p:blipFill>
        <p:spPr>
          <a:xfrm>
            <a:off x="3059832" y="1628800"/>
            <a:ext cx="388419" cy="3884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églalap 10"/>
          <p:cNvSpPr/>
          <p:nvPr/>
        </p:nvSpPr>
        <p:spPr>
          <a:xfrm>
            <a:off x="2699792" y="1731600"/>
            <a:ext cx="4104456"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6804248" y="1736848"/>
            <a:ext cx="2520280"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Lekerekített téglalap 13"/>
          <p:cNvSpPr/>
          <p:nvPr/>
        </p:nvSpPr>
        <p:spPr>
          <a:xfrm>
            <a:off x="7884368" y="332656"/>
            <a:ext cx="1224136" cy="15121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églalap 15"/>
          <p:cNvSpPr/>
          <p:nvPr/>
        </p:nvSpPr>
        <p:spPr>
          <a:xfrm>
            <a:off x="-180528" y="1556792"/>
            <a:ext cx="2664296"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Lekerekített téglalap 16"/>
          <p:cNvSpPr/>
          <p:nvPr/>
        </p:nvSpPr>
        <p:spPr>
          <a:xfrm>
            <a:off x="611560" y="3140968"/>
            <a:ext cx="1296144" cy="9361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0" name="Lekerekített téglalap 19"/>
          <p:cNvSpPr/>
          <p:nvPr/>
        </p:nvSpPr>
        <p:spPr>
          <a:xfrm>
            <a:off x="395536" y="2564904"/>
            <a:ext cx="1800200" cy="14401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053" name="Picture 5"/>
          <p:cNvPicPr>
            <a:picLocks noChangeAspect="1" noChangeArrowheads="1"/>
          </p:cNvPicPr>
          <p:nvPr/>
        </p:nvPicPr>
        <p:blipFill>
          <a:blip r:embed="rId2" cstate="print"/>
          <a:srcRect/>
          <a:stretch>
            <a:fillRect/>
          </a:stretch>
        </p:blipFill>
        <p:spPr bwMode="auto">
          <a:xfrm>
            <a:off x="3655934" y="1196752"/>
            <a:ext cx="2212210" cy="3960440"/>
          </a:xfrm>
          <a:prstGeom prst="rect">
            <a:avLst/>
          </a:prstGeom>
          <a:noFill/>
          <a:ln w="28575">
            <a:solidFill>
              <a:srgbClr val="002060"/>
            </a:solidFill>
            <a:miter lim="800000"/>
            <a:headEnd/>
            <a:tailEnd/>
          </a:ln>
        </p:spPr>
      </p:pic>
      <p:pic>
        <p:nvPicPr>
          <p:cNvPr id="2054" name="Picture 6"/>
          <p:cNvPicPr>
            <a:picLocks noChangeAspect="1" noChangeArrowheads="1"/>
          </p:cNvPicPr>
          <p:nvPr/>
        </p:nvPicPr>
        <p:blipFill>
          <a:blip r:embed="rId3" cstate="print"/>
          <a:srcRect/>
          <a:stretch>
            <a:fillRect/>
          </a:stretch>
        </p:blipFill>
        <p:spPr bwMode="auto">
          <a:xfrm>
            <a:off x="78151" y="2996952"/>
            <a:ext cx="3197705" cy="3744416"/>
          </a:xfrm>
          <a:prstGeom prst="rect">
            <a:avLst/>
          </a:prstGeom>
          <a:noFill/>
          <a:ln w="28575">
            <a:solidFill>
              <a:srgbClr val="002060"/>
            </a:solidFill>
            <a:miter lim="800000"/>
            <a:headEnd/>
            <a:tailEnd/>
          </a:ln>
        </p:spPr>
      </p:pic>
      <p:pic>
        <p:nvPicPr>
          <p:cNvPr id="22" name="Picture 2"/>
          <p:cNvPicPr>
            <a:picLocks noChangeAspect="1" noChangeArrowheads="1"/>
          </p:cNvPicPr>
          <p:nvPr/>
        </p:nvPicPr>
        <p:blipFill>
          <a:blip r:embed="rId4" cstate="print"/>
          <a:srcRect/>
          <a:stretch>
            <a:fillRect/>
          </a:stretch>
        </p:blipFill>
        <p:spPr bwMode="auto">
          <a:xfrm>
            <a:off x="6445190" y="2708920"/>
            <a:ext cx="1943234" cy="4044331"/>
          </a:xfrm>
          <a:prstGeom prst="rect">
            <a:avLst/>
          </a:prstGeom>
          <a:noFill/>
          <a:ln w="28575">
            <a:solidFill>
              <a:srgbClr val="002060"/>
            </a:solidFill>
            <a:miter lim="800000"/>
            <a:headEnd/>
            <a:tailEnd/>
          </a:ln>
        </p:spPr>
      </p:pic>
      <p:pic>
        <p:nvPicPr>
          <p:cNvPr id="165890" name="Picture 2"/>
          <p:cNvPicPr>
            <a:picLocks noChangeAspect="1" noChangeArrowheads="1"/>
          </p:cNvPicPr>
          <p:nvPr/>
        </p:nvPicPr>
        <p:blipFill>
          <a:blip r:embed="rId5" cstate="print"/>
          <a:srcRect/>
          <a:stretch>
            <a:fillRect/>
          </a:stretch>
        </p:blipFill>
        <p:spPr bwMode="auto">
          <a:xfrm>
            <a:off x="2195736" y="188640"/>
            <a:ext cx="4838700" cy="819150"/>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066925" y="1"/>
            <a:ext cx="5010150" cy="6858000"/>
          </a:xfrm>
          <a:prstGeom prst="rect">
            <a:avLst/>
          </a:prstGeom>
          <a:noFill/>
          <a:ln w="9525">
            <a:noFill/>
            <a:miter lim="800000"/>
            <a:headEnd/>
            <a:tailEnd/>
          </a:ln>
        </p:spPr>
      </p:pic>
      <p:sp>
        <p:nvSpPr>
          <p:cNvPr id="7" name="Téglalap 6"/>
          <p:cNvSpPr/>
          <p:nvPr/>
        </p:nvSpPr>
        <p:spPr>
          <a:xfrm>
            <a:off x="2051720" y="4653136"/>
            <a:ext cx="5040560" cy="220486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p:cNvSpPr/>
          <p:nvPr/>
        </p:nvSpPr>
        <p:spPr>
          <a:xfrm>
            <a:off x="4932040" y="2852936"/>
            <a:ext cx="2160240" cy="18002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Téglalap 9"/>
          <p:cNvSpPr/>
          <p:nvPr/>
        </p:nvSpPr>
        <p:spPr>
          <a:xfrm>
            <a:off x="3635896" y="2852936"/>
            <a:ext cx="1296144" cy="18002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p:cNvSpPr/>
          <p:nvPr/>
        </p:nvSpPr>
        <p:spPr>
          <a:xfrm>
            <a:off x="2051720" y="2852936"/>
            <a:ext cx="1584176" cy="18002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Lekerekített téglalap 11"/>
          <p:cNvSpPr/>
          <p:nvPr/>
        </p:nvSpPr>
        <p:spPr>
          <a:xfrm>
            <a:off x="7164288" y="4365104"/>
            <a:ext cx="1872208" cy="57606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1400" dirty="0" err="1"/>
              <a:t>Hemosztázis</a:t>
            </a:r>
            <a:r>
              <a:rPr lang="hu-HU" sz="1400" dirty="0"/>
              <a:t> </a:t>
            </a:r>
          </a:p>
          <a:p>
            <a:pPr algn="ctr"/>
            <a:r>
              <a:rPr lang="hu-HU" sz="1400" dirty="0"/>
              <a:t>management</a:t>
            </a:r>
          </a:p>
        </p:txBody>
      </p:sp>
      <p:sp>
        <p:nvSpPr>
          <p:cNvPr id="13" name="Lekerekített téglalap 12"/>
          <p:cNvSpPr/>
          <p:nvPr/>
        </p:nvSpPr>
        <p:spPr>
          <a:xfrm>
            <a:off x="179512" y="3501008"/>
            <a:ext cx="1800200" cy="50405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1400" dirty="0"/>
              <a:t>Vérzéscsillapítás és </a:t>
            </a:r>
          </a:p>
          <a:p>
            <a:pPr algn="ctr"/>
            <a:r>
              <a:rPr lang="hu-HU" sz="1400" dirty="0" err="1"/>
              <a:t>sokktalanítás</a:t>
            </a:r>
            <a:endParaRPr lang="hu-HU" sz="1400" dirty="0"/>
          </a:p>
        </p:txBody>
      </p:sp>
      <p:sp>
        <p:nvSpPr>
          <p:cNvPr id="14" name="Téglalap 13"/>
          <p:cNvSpPr/>
          <p:nvPr/>
        </p:nvSpPr>
        <p:spPr>
          <a:xfrm>
            <a:off x="2051720" y="648072"/>
            <a:ext cx="5040560" cy="220486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Lekerekített téglalap 14"/>
          <p:cNvSpPr/>
          <p:nvPr/>
        </p:nvSpPr>
        <p:spPr>
          <a:xfrm>
            <a:off x="7164288" y="1484784"/>
            <a:ext cx="1800200" cy="50405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1400" dirty="0" err="1"/>
              <a:t>Prehospitalis</a:t>
            </a:r>
            <a:r>
              <a:rPr lang="hu-HU" sz="1400" dirty="0"/>
              <a:t> ellátás és diagnosztika</a:t>
            </a:r>
          </a:p>
        </p:txBody>
      </p:sp>
      <p:sp>
        <p:nvSpPr>
          <p:cNvPr id="17" name="Lekerekített téglalap 16"/>
          <p:cNvSpPr/>
          <p:nvPr/>
        </p:nvSpPr>
        <p:spPr>
          <a:xfrm>
            <a:off x="7164288" y="4365104"/>
            <a:ext cx="1872208" cy="576064"/>
          </a:xfrm>
          <a:prstGeom prst="roundRect">
            <a:avLst/>
          </a:prstGeom>
          <a:noFill/>
          <a:ln w="57150">
            <a:solidFill>
              <a:srgbClr val="C0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hu-HU"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0.70"/>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0.70"/>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strVal val="#ppt_w*0.70"/>
                                          </p:val>
                                        </p:tav>
                                        <p:tav tm="100000">
                                          <p:val>
                                            <p:strVal val="#ppt_w"/>
                                          </p:val>
                                        </p:tav>
                                      </p:tavLst>
                                    </p:anim>
                                    <p:anim calcmode="lin" valueType="num">
                                      <p:cBhvr>
                                        <p:cTn id="42" dur="1000" fill="hold"/>
                                        <p:tgtEl>
                                          <p:spTgt spid="14"/>
                                        </p:tgtEl>
                                        <p:attrNameLst>
                                          <p:attrName>ppt_h</p:attrName>
                                        </p:attrNameLst>
                                      </p:cBhvr>
                                      <p:tavLst>
                                        <p:tav tm="0">
                                          <p:val>
                                            <p:strVal val="#ppt_h"/>
                                          </p:val>
                                        </p:tav>
                                        <p:tav tm="100000">
                                          <p:val>
                                            <p:strVal val="#ppt_h"/>
                                          </p:val>
                                        </p:tav>
                                      </p:tavLst>
                                    </p:anim>
                                    <p:animEffect transition="in" filter="fade">
                                      <p:cBhvr>
                                        <p:cTn id="43" dur="1000"/>
                                        <p:tgtEl>
                                          <p:spTgt spid="14"/>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strVal val="#ppt_w*0.70"/>
                                          </p:val>
                                        </p:tav>
                                        <p:tav tm="100000">
                                          <p:val>
                                            <p:strVal val="#ppt_w"/>
                                          </p:val>
                                        </p:tav>
                                      </p:tavLst>
                                    </p:anim>
                                    <p:anim calcmode="lin" valueType="num">
                                      <p:cBhvr>
                                        <p:cTn id="47" dur="1000" fill="hold"/>
                                        <p:tgtEl>
                                          <p:spTgt spid="15"/>
                                        </p:tgtEl>
                                        <p:attrNameLst>
                                          <p:attrName>ppt_h</p:attrName>
                                        </p:attrNameLst>
                                      </p:cBhvr>
                                      <p:tavLst>
                                        <p:tav tm="0">
                                          <p:val>
                                            <p:strVal val="#ppt_h"/>
                                          </p:val>
                                        </p:tav>
                                        <p:tav tm="100000">
                                          <p:val>
                                            <p:strVal val="#ppt_h"/>
                                          </p:val>
                                        </p:tav>
                                      </p:tavLst>
                                    </p:anim>
                                    <p:animEffect transition="in" filter="fade">
                                      <p:cBhvr>
                                        <p:cTn id="48" dur="1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1000" fill="hold"/>
                                        <p:tgtEl>
                                          <p:spTgt spid="17"/>
                                        </p:tgtEl>
                                        <p:attrNameLst>
                                          <p:attrName>ppt_w</p:attrName>
                                        </p:attrNameLst>
                                      </p:cBhvr>
                                      <p:tavLst>
                                        <p:tav tm="0">
                                          <p:val>
                                            <p:strVal val="#ppt_w*0.70"/>
                                          </p:val>
                                        </p:tav>
                                        <p:tav tm="100000">
                                          <p:val>
                                            <p:strVal val="#ppt_w"/>
                                          </p:val>
                                        </p:tav>
                                      </p:tavLst>
                                    </p:anim>
                                    <p:anim calcmode="lin" valueType="num">
                                      <p:cBhvr>
                                        <p:cTn id="54" dur="1000" fill="hold"/>
                                        <p:tgtEl>
                                          <p:spTgt spid="17"/>
                                        </p:tgtEl>
                                        <p:attrNameLst>
                                          <p:attrName>ppt_h</p:attrName>
                                        </p:attrNameLst>
                                      </p:cBhvr>
                                      <p:tavLst>
                                        <p:tav tm="0">
                                          <p:val>
                                            <p:strVal val="#ppt_h"/>
                                          </p:val>
                                        </p:tav>
                                        <p:tav tm="100000">
                                          <p:val>
                                            <p:strVal val="#ppt_h"/>
                                          </p:val>
                                        </p:tav>
                                      </p:tavLst>
                                    </p:anim>
                                    <p:animEffect transition="in" filter="fade">
                                      <p:cBhvr>
                                        <p:cTn id="5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726707" y="321399"/>
            <a:ext cx="7805737" cy="159543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58723" name="Picture 3"/>
          <p:cNvPicPr>
            <a:picLocks noChangeAspect="1" noChangeArrowheads="1"/>
          </p:cNvPicPr>
          <p:nvPr/>
        </p:nvPicPr>
        <p:blipFill>
          <a:blip r:embed="rId3" cstate="print"/>
          <a:srcRect/>
          <a:stretch>
            <a:fillRect/>
          </a:stretch>
        </p:blipFill>
        <p:spPr bwMode="auto">
          <a:xfrm>
            <a:off x="5364092" y="1700808"/>
            <a:ext cx="3015233" cy="216303"/>
          </a:xfrm>
          <a:prstGeom prst="rect">
            <a:avLst/>
          </a:prstGeom>
          <a:noFill/>
          <a:ln w="9525">
            <a:noFill/>
            <a:miter lim="800000"/>
            <a:headEnd/>
            <a:tailEnd/>
          </a:ln>
        </p:spPr>
      </p:pic>
      <p:pic>
        <p:nvPicPr>
          <p:cNvPr id="158724" name="Picture 4"/>
          <p:cNvPicPr>
            <a:picLocks noChangeAspect="1" noChangeArrowheads="1"/>
          </p:cNvPicPr>
          <p:nvPr/>
        </p:nvPicPr>
        <p:blipFill>
          <a:blip r:embed="rId4" cstate="print"/>
          <a:srcRect/>
          <a:stretch>
            <a:fillRect/>
          </a:stretch>
        </p:blipFill>
        <p:spPr bwMode="auto">
          <a:xfrm>
            <a:off x="6876260" y="620692"/>
            <a:ext cx="1490663" cy="331611"/>
          </a:xfrm>
          <a:prstGeom prst="rect">
            <a:avLst/>
          </a:prstGeom>
          <a:noFill/>
          <a:ln w="9525">
            <a:noFill/>
            <a:miter lim="800000"/>
            <a:headEnd/>
            <a:tailEnd/>
          </a:ln>
        </p:spPr>
      </p:pic>
      <p:pic>
        <p:nvPicPr>
          <p:cNvPr id="158725" name="Picture 5"/>
          <p:cNvPicPr>
            <a:picLocks noChangeAspect="1" noChangeArrowheads="1"/>
          </p:cNvPicPr>
          <p:nvPr/>
        </p:nvPicPr>
        <p:blipFill>
          <a:blip r:embed="rId5" cstate="print"/>
          <a:srcRect/>
          <a:stretch>
            <a:fillRect/>
          </a:stretch>
        </p:blipFill>
        <p:spPr bwMode="auto">
          <a:xfrm>
            <a:off x="107508" y="2489250"/>
            <a:ext cx="8928992" cy="360404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2" name="Balra nyíl 11"/>
          <p:cNvSpPr/>
          <p:nvPr/>
        </p:nvSpPr>
        <p:spPr>
          <a:xfrm>
            <a:off x="2915816" y="2564908"/>
            <a:ext cx="792088" cy="432048"/>
          </a:xfrm>
          <a:prstGeom prst="leftArrow">
            <a:avLst>
              <a:gd name="adj1" fmla="val 50000"/>
              <a:gd name="adj2" fmla="val 4658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hu-HU" sz="1100" b="1" dirty="0"/>
              <a:t>alacsony</a:t>
            </a:r>
          </a:p>
        </p:txBody>
      </p:sp>
      <p:sp>
        <p:nvSpPr>
          <p:cNvPr id="13" name="Ellipszis 12"/>
          <p:cNvSpPr/>
          <p:nvPr/>
        </p:nvSpPr>
        <p:spPr>
          <a:xfrm>
            <a:off x="1331640" y="6309322"/>
            <a:ext cx="2232248" cy="432048"/>
          </a:xfrm>
          <a:prstGeom prst="ellipse">
            <a:avLst/>
          </a:prstGeom>
        </p:spPr>
        <p:style>
          <a:lnRef idx="0">
            <a:schemeClr val="accent2"/>
          </a:lnRef>
          <a:fillRef idx="3">
            <a:schemeClr val="accent2"/>
          </a:fillRef>
          <a:effectRef idx="3">
            <a:schemeClr val="accent2"/>
          </a:effectRef>
          <a:fontRef idx="minor">
            <a:schemeClr val="lt1"/>
          </a:fontRef>
        </p:style>
        <p:txBody>
          <a:bodyPr lIns="91404" tIns="45701" rIns="91404" bIns="45701" rtlCol="0" anchor="ctr"/>
          <a:lstStyle/>
          <a:p>
            <a:pPr algn="ctr"/>
            <a:r>
              <a:rPr lang="hu-HU" b="1" dirty="0"/>
              <a:t>Vérzés</a:t>
            </a:r>
          </a:p>
        </p:txBody>
      </p:sp>
      <p:sp>
        <p:nvSpPr>
          <p:cNvPr id="16" name="Téglalap 15"/>
          <p:cNvSpPr/>
          <p:nvPr/>
        </p:nvSpPr>
        <p:spPr>
          <a:xfrm>
            <a:off x="251523" y="3501012"/>
            <a:ext cx="4248472" cy="223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17" name="Téglalap 16"/>
          <p:cNvSpPr/>
          <p:nvPr/>
        </p:nvSpPr>
        <p:spPr>
          <a:xfrm>
            <a:off x="4499992" y="3501012"/>
            <a:ext cx="4248472" cy="223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18" name="Téglalap 17"/>
          <p:cNvSpPr/>
          <p:nvPr/>
        </p:nvSpPr>
        <p:spPr>
          <a:xfrm>
            <a:off x="251522" y="5733256"/>
            <a:ext cx="374441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19" name="Téglalap 18"/>
          <p:cNvSpPr/>
          <p:nvPr/>
        </p:nvSpPr>
        <p:spPr>
          <a:xfrm>
            <a:off x="5148064" y="5733256"/>
            <a:ext cx="36004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20" name="Téglalap 19"/>
          <p:cNvSpPr/>
          <p:nvPr/>
        </p:nvSpPr>
        <p:spPr>
          <a:xfrm>
            <a:off x="3995936" y="5733256"/>
            <a:ext cx="115212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14" name="Lekerekített téglalap 13"/>
          <p:cNvSpPr/>
          <p:nvPr/>
        </p:nvSpPr>
        <p:spPr>
          <a:xfrm>
            <a:off x="1187624" y="1988840"/>
            <a:ext cx="2160240" cy="5040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1600" b="1" dirty="0">
                <a:solidFill>
                  <a:schemeClr val="tx1"/>
                </a:solidFill>
              </a:rPr>
              <a:t>Sérültek kb. 10-15 %-a</a:t>
            </a:r>
          </a:p>
        </p:txBody>
      </p:sp>
      <p:sp>
        <p:nvSpPr>
          <p:cNvPr id="26" name="Téglalap 25"/>
          <p:cNvSpPr/>
          <p:nvPr/>
        </p:nvSpPr>
        <p:spPr>
          <a:xfrm>
            <a:off x="4572000" y="2996952"/>
            <a:ext cx="309634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Lekerekített téglalap 14"/>
          <p:cNvSpPr/>
          <p:nvPr/>
        </p:nvSpPr>
        <p:spPr>
          <a:xfrm>
            <a:off x="3707904" y="2492896"/>
            <a:ext cx="1584176" cy="50405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lvl="0" algn="ctr"/>
            <a:r>
              <a:rPr lang="hu-HU" sz="1100" b="1" u="sng" dirty="0">
                <a:solidFill>
                  <a:prstClr val="white"/>
                </a:solidFill>
              </a:rPr>
              <a:t>Szöveti sérülés / sokk</a:t>
            </a:r>
          </a:p>
          <a:p>
            <a:pPr lvl="0" algn="ctr"/>
            <a:r>
              <a:rPr lang="hu-HU" sz="1100" b="1" u="sng" dirty="0">
                <a:solidFill>
                  <a:prstClr val="white"/>
                </a:solidFill>
              </a:rPr>
              <a:t> arány</a:t>
            </a:r>
          </a:p>
        </p:txBody>
      </p:sp>
      <p:sp>
        <p:nvSpPr>
          <p:cNvPr id="45058" name="AutoShape 2" descr="kérdőjel 800x600 - Szívkoherenc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2" name="Kép 1">
            <a:extLst>
              <a:ext uri="{FF2B5EF4-FFF2-40B4-BE49-F238E27FC236}">
                <a16:creationId xmlns:a16="http://schemas.microsoft.com/office/drawing/2014/main" id="{24A56FD1-E4A9-87FE-FEEF-6A02460C9502}"/>
              </a:ext>
            </a:extLst>
          </p:cNvPr>
          <p:cNvPicPr>
            <a:picLocks noChangeAspect="1"/>
          </p:cNvPicPr>
          <p:nvPr/>
        </p:nvPicPr>
        <p:blipFill>
          <a:blip r:embed="rId6"/>
          <a:stretch>
            <a:fillRect/>
          </a:stretch>
        </p:blipFill>
        <p:spPr>
          <a:xfrm>
            <a:off x="5381021" y="2513496"/>
            <a:ext cx="3511461" cy="1218068"/>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16"/>
                                        </p:tgtEl>
                                        <p:attrNameLst>
                                          <p:attrName>ppt_w</p:attrName>
                                        </p:attrNameLst>
                                      </p:cBhvr>
                                      <p:tavLst>
                                        <p:tav tm="0">
                                          <p:val>
                                            <p:strVal val="ppt_w"/>
                                          </p:val>
                                        </p:tav>
                                        <p:tav tm="100000">
                                          <p:val>
                                            <p:strVal val="ppt_w*0.70"/>
                                          </p:val>
                                        </p:tav>
                                      </p:tavLst>
                                    </p:anim>
                                    <p:anim calcmode="lin" valueType="num">
                                      <p:cBhvr>
                                        <p:cTn id="7" dur="1000"/>
                                        <p:tgtEl>
                                          <p:spTgt spid="16"/>
                                        </p:tgtEl>
                                        <p:attrNameLst>
                                          <p:attrName>ppt_h</p:attrName>
                                        </p:attrNameLst>
                                      </p:cBhvr>
                                      <p:tavLst>
                                        <p:tav tm="0">
                                          <p:val>
                                            <p:strVal val="ppt_h"/>
                                          </p:val>
                                        </p:tav>
                                        <p:tav tm="100000">
                                          <p:val>
                                            <p:strVal val="ppt_h"/>
                                          </p:val>
                                        </p:tav>
                                      </p:tavLst>
                                    </p:anim>
                                    <p:animEffect transition="out" filter="fade">
                                      <p:cBhvr>
                                        <p:cTn id="8" dur="1000"/>
                                        <p:tgtEl>
                                          <p:spTgt spid="16"/>
                                        </p:tgtEl>
                                      </p:cBhvr>
                                    </p:animEffect>
                                    <p:set>
                                      <p:cBhvr>
                                        <p:cTn id="9" dur="1" fill="hold">
                                          <p:stCondLst>
                                            <p:cond delay="999"/>
                                          </p:stCondLst>
                                        </p:cTn>
                                        <p:tgtEl>
                                          <p:spTgt spid="16"/>
                                        </p:tgtEl>
                                        <p:attrNameLst>
                                          <p:attrName>style.visibility</p:attrName>
                                        </p:attrNameLst>
                                      </p:cBhvr>
                                      <p:to>
                                        <p:strVal val="hidden"/>
                                      </p:to>
                                    </p:set>
                                  </p:childTnLst>
                                </p:cTn>
                              </p:par>
                              <p:par>
                                <p:cTn id="10" presetID="55"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xit" presetSubtype="0" fill="hold" grpId="0" nodeType="withEffect">
                                  <p:stCondLst>
                                    <p:cond delay="0"/>
                                  </p:stCondLst>
                                  <p:childTnLst>
                                    <p:anim calcmode="lin" valueType="num">
                                      <p:cBhvr>
                                        <p:cTn id="16" dur="1000"/>
                                        <p:tgtEl>
                                          <p:spTgt spid="18"/>
                                        </p:tgtEl>
                                        <p:attrNameLst>
                                          <p:attrName>ppt_w</p:attrName>
                                        </p:attrNameLst>
                                      </p:cBhvr>
                                      <p:tavLst>
                                        <p:tav tm="0">
                                          <p:val>
                                            <p:strVal val="ppt_w"/>
                                          </p:val>
                                        </p:tav>
                                        <p:tav tm="100000">
                                          <p:val>
                                            <p:strVal val="ppt_w*0.70"/>
                                          </p:val>
                                        </p:tav>
                                      </p:tavLst>
                                    </p:anim>
                                    <p:anim calcmode="lin" valueType="num">
                                      <p:cBhvr>
                                        <p:cTn id="17" dur="1000"/>
                                        <p:tgtEl>
                                          <p:spTgt spid="18"/>
                                        </p:tgtEl>
                                        <p:attrNameLst>
                                          <p:attrName>ppt_h</p:attrName>
                                        </p:attrNameLst>
                                      </p:cBhvr>
                                      <p:tavLst>
                                        <p:tav tm="0">
                                          <p:val>
                                            <p:strVal val="ppt_h"/>
                                          </p:val>
                                        </p:tav>
                                        <p:tav tm="100000">
                                          <p:val>
                                            <p:strVal val="ppt_h"/>
                                          </p:val>
                                        </p:tav>
                                      </p:tavLst>
                                    </p:anim>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strVal val="#ppt_w*0.70"/>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animEffect transition="in" filter="fade">
                                      <p:cBhvr>
                                        <p:cTn id="30" dur="1000"/>
                                        <p:tgtEl>
                                          <p:spTgt spid="15"/>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strVal val="#ppt_w*0.70"/>
                                          </p:val>
                                        </p:tav>
                                        <p:tav tm="100000">
                                          <p:val>
                                            <p:strVal val="#ppt_w"/>
                                          </p:val>
                                        </p:tav>
                                      </p:tavLst>
                                    </p:anim>
                                    <p:anim calcmode="lin" valueType="num">
                                      <p:cBhvr>
                                        <p:cTn id="39" dur="1000" fill="hold"/>
                                        <p:tgtEl>
                                          <p:spTgt spid="12"/>
                                        </p:tgtEl>
                                        <p:attrNameLst>
                                          <p:attrName>ppt_h</p:attrName>
                                        </p:attrNameLst>
                                      </p:cBhvr>
                                      <p:tavLst>
                                        <p:tav tm="0">
                                          <p:val>
                                            <p:strVal val="#ppt_h"/>
                                          </p:val>
                                        </p:tav>
                                        <p:tav tm="100000">
                                          <p:val>
                                            <p:strVal val="#ppt_h"/>
                                          </p:val>
                                        </p:tav>
                                      </p:tavLst>
                                    </p:anim>
                                    <p:animEffect transition="in" filter="fade">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F7F1C84E-DF0A-5751-4C6E-958EC21AA3BE}"/>
              </a:ext>
            </a:extLst>
          </p:cNvPr>
          <p:cNvPicPr>
            <a:picLocks noChangeAspect="1"/>
          </p:cNvPicPr>
          <p:nvPr/>
        </p:nvPicPr>
        <p:blipFill>
          <a:blip r:embed="rId2"/>
          <a:stretch>
            <a:fillRect/>
          </a:stretch>
        </p:blipFill>
        <p:spPr>
          <a:xfrm>
            <a:off x="231725" y="462371"/>
            <a:ext cx="5023280" cy="1742493"/>
          </a:xfrm>
          <a:prstGeom prst="rect">
            <a:avLst/>
          </a:prstGeom>
          <a:effectLst>
            <a:outerShdw blurRad="63500" sx="102000" sy="102000" algn="ctr" rotWithShape="0">
              <a:prstClr val="black">
                <a:alpha val="40000"/>
              </a:prstClr>
            </a:outerShdw>
          </a:effectLst>
        </p:spPr>
      </p:pic>
      <p:sp>
        <p:nvSpPr>
          <p:cNvPr id="6" name="Nyíl: kanyarodó 5">
            <a:extLst>
              <a:ext uri="{FF2B5EF4-FFF2-40B4-BE49-F238E27FC236}">
                <a16:creationId xmlns:a16="http://schemas.microsoft.com/office/drawing/2014/main" id="{0C5944F2-FC5A-19E0-C2FD-5C1AE8302316}"/>
              </a:ext>
            </a:extLst>
          </p:cNvPr>
          <p:cNvSpPr/>
          <p:nvPr/>
        </p:nvSpPr>
        <p:spPr>
          <a:xfrm rot="5400000">
            <a:off x="6134532" y="1016732"/>
            <a:ext cx="936104" cy="129614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pic>
        <p:nvPicPr>
          <p:cNvPr id="4" name="Kép 3">
            <a:extLst>
              <a:ext uri="{FF2B5EF4-FFF2-40B4-BE49-F238E27FC236}">
                <a16:creationId xmlns:a16="http://schemas.microsoft.com/office/drawing/2014/main" id="{17F12B8C-6CB3-C4B9-AB6A-65AFBB39D1F1}"/>
              </a:ext>
            </a:extLst>
          </p:cNvPr>
          <p:cNvPicPr>
            <a:picLocks noChangeAspect="1"/>
          </p:cNvPicPr>
          <p:nvPr/>
        </p:nvPicPr>
        <p:blipFill>
          <a:blip r:embed="rId3"/>
          <a:stretch>
            <a:fillRect/>
          </a:stretch>
        </p:blipFill>
        <p:spPr>
          <a:xfrm>
            <a:off x="4283968" y="2796809"/>
            <a:ext cx="4637232" cy="171231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87478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2627784" y="978073"/>
            <a:ext cx="3810000" cy="3675063"/>
          </a:xfrm>
          <a:prstGeom prst="rect">
            <a:avLst/>
          </a:prstGeom>
          <a:solidFill>
            <a:srgbClr val="FFFFFF"/>
          </a:solidFill>
          <a:ln w="9525">
            <a:noFill/>
            <a:miter lim="800000"/>
            <a:headEnd/>
            <a:tailEnd/>
          </a:ln>
        </p:spPr>
      </p:pic>
      <p:pic>
        <p:nvPicPr>
          <p:cNvPr id="4"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116632"/>
            <a:ext cx="793545"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5" name="Szövegdoboz 4"/>
          <p:cNvSpPr txBox="1"/>
          <p:nvPr/>
        </p:nvSpPr>
        <p:spPr>
          <a:xfrm>
            <a:off x="762618" y="5157192"/>
            <a:ext cx="7625806"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Súlyos szöveti </a:t>
            </a:r>
            <a:r>
              <a:rPr kumimoji="0" lang="hu-HU"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hypoperfúzió</a:t>
            </a:r>
            <a:r>
              <a:rPr kumimoji="0" lang="hu-HU"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 vérzés/sérülés nélkül</a:t>
            </a:r>
          </a:p>
        </p:txBody>
      </p:sp>
      <p:pic>
        <p:nvPicPr>
          <p:cNvPr id="40962" name="Picture 2" descr="Felkiáltójel Stock fotók, Felkiáltójel Jogdíjmentes képek | Depositphotos®"/>
          <p:cNvPicPr>
            <a:picLocks noChangeAspect="1" noChangeArrowheads="1"/>
          </p:cNvPicPr>
          <p:nvPr/>
        </p:nvPicPr>
        <p:blipFill>
          <a:blip r:embed="rId4" cstate="print"/>
          <a:srcRect/>
          <a:stretch>
            <a:fillRect/>
          </a:stretch>
        </p:blipFill>
        <p:spPr bwMode="auto">
          <a:xfrm>
            <a:off x="653732" y="2492896"/>
            <a:ext cx="1037948" cy="1296144"/>
          </a:xfrm>
          <a:prstGeom prst="rect">
            <a:avLst/>
          </a:prstGeom>
          <a:noFill/>
        </p:spPr>
      </p:pic>
      <p:pic>
        <p:nvPicPr>
          <p:cNvPr id="7" name="Picture 2" descr="Felkiáltójel Stock fotók, Felkiáltójel Jogdíjmentes képek | Depositphotos®"/>
          <p:cNvPicPr>
            <a:picLocks noChangeAspect="1" noChangeArrowheads="1"/>
          </p:cNvPicPr>
          <p:nvPr/>
        </p:nvPicPr>
        <p:blipFill>
          <a:blip r:embed="rId4" cstate="print"/>
          <a:srcRect/>
          <a:stretch>
            <a:fillRect/>
          </a:stretch>
        </p:blipFill>
        <p:spPr bwMode="auto">
          <a:xfrm flipH="1">
            <a:off x="7437116" y="2564903"/>
            <a:ext cx="951308" cy="11879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1000" fill="hold"/>
                                        <p:tgtEl>
                                          <p:spTgt spid="40962"/>
                                        </p:tgtEl>
                                        <p:attrNameLst>
                                          <p:attrName>ppt_w</p:attrName>
                                        </p:attrNameLst>
                                      </p:cBhvr>
                                      <p:tavLst>
                                        <p:tav tm="0">
                                          <p:val>
                                            <p:strVal val="#ppt_w*0.70"/>
                                          </p:val>
                                        </p:tav>
                                        <p:tav tm="100000">
                                          <p:val>
                                            <p:strVal val="#ppt_w"/>
                                          </p:val>
                                        </p:tav>
                                      </p:tavLst>
                                    </p:anim>
                                    <p:anim calcmode="lin" valueType="num">
                                      <p:cBhvr>
                                        <p:cTn id="8" dur="1000" fill="hold"/>
                                        <p:tgtEl>
                                          <p:spTgt spid="40962"/>
                                        </p:tgtEl>
                                        <p:attrNameLst>
                                          <p:attrName>ppt_h</p:attrName>
                                        </p:attrNameLst>
                                      </p:cBhvr>
                                      <p:tavLst>
                                        <p:tav tm="0">
                                          <p:val>
                                            <p:strVal val="#ppt_h"/>
                                          </p:val>
                                        </p:tav>
                                        <p:tav tm="100000">
                                          <p:val>
                                            <p:strVal val="#ppt_h"/>
                                          </p:val>
                                        </p:tav>
                                      </p:tavLst>
                                    </p:anim>
                                    <p:animEffect transition="in" filter="fade">
                                      <p:cBhvr>
                                        <p:cTn id="9" dur="1000"/>
                                        <p:tgtEl>
                                          <p:spTgt spid="40962"/>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726707" y="321399"/>
            <a:ext cx="7805737" cy="159543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58723" name="Picture 3"/>
          <p:cNvPicPr>
            <a:picLocks noChangeAspect="1" noChangeArrowheads="1"/>
          </p:cNvPicPr>
          <p:nvPr/>
        </p:nvPicPr>
        <p:blipFill>
          <a:blip r:embed="rId3" cstate="print"/>
          <a:srcRect/>
          <a:stretch>
            <a:fillRect/>
          </a:stretch>
        </p:blipFill>
        <p:spPr bwMode="auto">
          <a:xfrm>
            <a:off x="5364092" y="1700808"/>
            <a:ext cx="3015233" cy="216303"/>
          </a:xfrm>
          <a:prstGeom prst="rect">
            <a:avLst/>
          </a:prstGeom>
          <a:noFill/>
          <a:ln w="9525">
            <a:noFill/>
            <a:miter lim="800000"/>
            <a:headEnd/>
            <a:tailEnd/>
          </a:ln>
        </p:spPr>
      </p:pic>
      <p:pic>
        <p:nvPicPr>
          <p:cNvPr id="158724" name="Picture 4"/>
          <p:cNvPicPr>
            <a:picLocks noChangeAspect="1" noChangeArrowheads="1"/>
          </p:cNvPicPr>
          <p:nvPr/>
        </p:nvPicPr>
        <p:blipFill>
          <a:blip r:embed="rId4" cstate="print"/>
          <a:srcRect/>
          <a:stretch>
            <a:fillRect/>
          </a:stretch>
        </p:blipFill>
        <p:spPr bwMode="auto">
          <a:xfrm>
            <a:off x="6876260" y="620692"/>
            <a:ext cx="1490663" cy="331611"/>
          </a:xfrm>
          <a:prstGeom prst="rect">
            <a:avLst/>
          </a:prstGeom>
          <a:noFill/>
          <a:ln w="9525">
            <a:noFill/>
            <a:miter lim="800000"/>
            <a:headEnd/>
            <a:tailEnd/>
          </a:ln>
        </p:spPr>
      </p:pic>
      <p:pic>
        <p:nvPicPr>
          <p:cNvPr id="158725" name="Picture 5"/>
          <p:cNvPicPr>
            <a:picLocks noChangeAspect="1" noChangeArrowheads="1"/>
          </p:cNvPicPr>
          <p:nvPr/>
        </p:nvPicPr>
        <p:blipFill>
          <a:blip r:embed="rId5" cstate="print"/>
          <a:srcRect/>
          <a:stretch>
            <a:fillRect/>
          </a:stretch>
        </p:blipFill>
        <p:spPr bwMode="auto">
          <a:xfrm>
            <a:off x="107508" y="2489250"/>
            <a:ext cx="8928992" cy="360404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2" name="Balra nyíl 11"/>
          <p:cNvSpPr/>
          <p:nvPr/>
        </p:nvSpPr>
        <p:spPr>
          <a:xfrm>
            <a:off x="2915816" y="2564908"/>
            <a:ext cx="792088" cy="432048"/>
          </a:xfrm>
          <a:prstGeom prst="leftArrow">
            <a:avLst>
              <a:gd name="adj1" fmla="val 50000"/>
              <a:gd name="adj2" fmla="val 4658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hu-HU" sz="1100" b="1" dirty="0"/>
              <a:t>alacsony</a:t>
            </a:r>
          </a:p>
        </p:txBody>
      </p:sp>
      <p:sp>
        <p:nvSpPr>
          <p:cNvPr id="13" name="Ellipszis 12"/>
          <p:cNvSpPr/>
          <p:nvPr/>
        </p:nvSpPr>
        <p:spPr>
          <a:xfrm>
            <a:off x="1331640" y="6309322"/>
            <a:ext cx="2232248" cy="432048"/>
          </a:xfrm>
          <a:prstGeom prst="ellipse">
            <a:avLst/>
          </a:prstGeom>
        </p:spPr>
        <p:style>
          <a:lnRef idx="0">
            <a:schemeClr val="accent2"/>
          </a:lnRef>
          <a:fillRef idx="3">
            <a:schemeClr val="accent2"/>
          </a:fillRef>
          <a:effectRef idx="3">
            <a:schemeClr val="accent2"/>
          </a:effectRef>
          <a:fontRef idx="minor">
            <a:schemeClr val="lt1"/>
          </a:fontRef>
        </p:style>
        <p:txBody>
          <a:bodyPr lIns="91404" tIns="45701" rIns="91404" bIns="45701" rtlCol="0" anchor="ctr"/>
          <a:lstStyle/>
          <a:p>
            <a:pPr algn="ctr"/>
            <a:r>
              <a:rPr lang="hu-HU" b="1" dirty="0"/>
              <a:t>Vérzés</a:t>
            </a:r>
          </a:p>
        </p:txBody>
      </p:sp>
      <p:sp>
        <p:nvSpPr>
          <p:cNvPr id="17" name="Téglalap 16"/>
          <p:cNvSpPr/>
          <p:nvPr/>
        </p:nvSpPr>
        <p:spPr>
          <a:xfrm>
            <a:off x="4499992" y="3501012"/>
            <a:ext cx="4248472" cy="223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19" name="Téglalap 18"/>
          <p:cNvSpPr/>
          <p:nvPr/>
        </p:nvSpPr>
        <p:spPr>
          <a:xfrm>
            <a:off x="5148064" y="5733256"/>
            <a:ext cx="36004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20" name="Téglalap 19"/>
          <p:cNvSpPr/>
          <p:nvPr/>
        </p:nvSpPr>
        <p:spPr>
          <a:xfrm>
            <a:off x="3995936" y="5733256"/>
            <a:ext cx="115212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14" name="Lekerekített téglalap 13"/>
          <p:cNvSpPr/>
          <p:nvPr/>
        </p:nvSpPr>
        <p:spPr>
          <a:xfrm>
            <a:off x="1187624" y="1988840"/>
            <a:ext cx="2160240" cy="5040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1600" b="1" dirty="0">
                <a:solidFill>
                  <a:schemeClr val="tx1"/>
                </a:solidFill>
              </a:rPr>
              <a:t>Sérültek kb. 10-15 %-a</a:t>
            </a:r>
          </a:p>
        </p:txBody>
      </p:sp>
      <p:sp>
        <p:nvSpPr>
          <p:cNvPr id="22" name="Lekerekített téglalap 21"/>
          <p:cNvSpPr/>
          <p:nvPr/>
        </p:nvSpPr>
        <p:spPr>
          <a:xfrm>
            <a:off x="5580112" y="1988840"/>
            <a:ext cx="2160240" cy="5040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1600" b="1" dirty="0">
                <a:solidFill>
                  <a:schemeClr val="tx1"/>
                </a:solidFill>
              </a:rPr>
              <a:t>Sérültek kb. 40-45%-a</a:t>
            </a:r>
          </a:p>
        </p:txBody>
      </p:sp>
      <p:sp>
        <p:nvSpPr>
          <p:cNvPr id="23" name="Jobbra nyíl 22"/>
          <p:cNvSpPr/>
          <p:nvPr/>
        </p:nvSpPr>
        <p:spPr>
          <a:xfrm>
            <a:off x="5220072" y="2564908"/>
            <a:ext cx="864096" cy="4320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hu-HU" sz="1100" b="1" dirty="0"/>
              <a:t>Magas</a:t>
            </a:r>
          </a:p>
        </p:txBody>
      </p:sp>
      <p:sp>
        <p:nvSpPr>
          <p:cNvPr id="24" name="Ellipszis 23"/>
          <p:cNvSpPr/>
          <p:nvPr/>
        </p:nvSpPr>
        <p:spPr>
          <a:xfrm>
            <a:off x="6516216" y="6309322"/>
            <a:ext cx="2520280" cy="432048"/>
          </a:xfrm>
          <a:prstGeom prst="ellipse">
            <a:avLst/>
          </a:prstGeom>
        </p:spPr>
        <p:style>
          <a:lnRef idx="0">
            <a:schemeClr val="accent2"/>
          </a:lnRef>
          <a:fillRef idx="3">
            <a:schemeClr val="accent2"/>
          </a:fillRef>
          <a:effectRef idx="3">
            <a:schemeClr val="accent2"/>
          </a:effectRef>
          <a:fontRef idx="minor">
            <a:schemeClr val="lt1"/>
          </a:fontRef>
        </p:style>
        <p:txBody>
          <a:bodyPr lIns="91404" tIns="45701" rIns="91404" bIns="45701" rtlCol="0" anchor="ctr"/>
          <a:lstStyle/>
          <a:p>
            <a:pPr algn="ctr"/>
            <a:r>
              <a:rPr lang="hu-HU" sz="1600" b="1" dirty="0"/>
              <a:t>Szervelégtelenség</a:t>
            </a:r>
          </a:p>
        </p:txBody>
      </p:sp>
      <p:sp>
        <p:nvSpPr>
          <p:cNvPr id="26" name="Téglalap 25"/>
          <p:cNvSpPr/>
          <p:nvPr/>
        </p:nvSpPr>
        <p:spPr>
          <a:xfrm>
            <a:off x="4572000" y="2996952"/>
            <a:ext cx="309634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Lekerekített téglalap 14"/>
          <p:cNvSpPr/>
          <p:nvPr/>
        </p:nvSpPr>
        <p:spPr>
          <a:xfrm>
            <a:off x="3707904" y="2492896"/>
            <a:ext cx="1584176" cy="50405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lvl="0" algn="ctr"/>
            <a:r>
              <a:rPr lang="hu-HU" sz="1100" b="1" u="sng" dirty="0">
                <a:solidFill>
                  <a:prstClr val="white"/>
                </a:solidFill>
              </a:rPr>
              <a:t>Szöveti sérülés / sokk</a:t>
            </a:r>
          </a:p>
          <a:p>
            <a:pPr lvl="0" algn="ctr"/>
            <a:r>
              <a:rPr lang="hu-HU" sz="1100" b="1" u="sng" dirty="0">
                <a:solidFill>
                  <a:prstClr val="white"/>
                </a:solidFill>
              </a:rPr>
              <a:t> arány</a:t>
            </a:r>
          </a:p>
        </p:txBody>
      </p:sp>
      <p:pic>
        <p:nvPicPr>
          <p:cNvPr id="27" name="Picture 2"/>
          <p:cNvPicPr>
            <a:picLocks noChangeAspect="1" noChangeArrowheads="1"/>
          </p:cNvPicPr>
          <p:nvPr/>
        </p:nvPicPr>
        <p:blipFill>
          <a:blip r:embed="rId6" cstate="print"/>
          <a:srcRect/>
          <a:stretch>
            <a:fillRect/>
          </a:stretch>
        </p:blipFill>
        <p:spPr bwMode="auto">
          <a:xfrm>
            <a:off x="971600" y="3573016"/>
            <a:ext cx="2555357" cy="1929509"/>
          </a:xfrm>
          <a:prstGeom prst="rect">
            <a:avLst/>
          </a:prstGeom>
          <a:noFill/>
          <a:ln w="28575">
            <a:solidFill>
              <a:schemeClr val="tx2">
                <a:lumMod val="75000"/>
              </a:schemeClr>
            </a:solidFill>
            <a:miter lim="800000"/>
            <a:headEnd/>
            <a:tailEnd/>
          </a:ln>
          <a:effectLst/>
        </p:spPr>
      </p:pic>
      <p:sp>
        <p:nvSpPr>
          <p:cNvPr id="45058" name="AutoShape 2" descr="kérdőjel 800x600 - Szívkoherenc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45060" name="Picture 4" descr="kérdőjel 800x600 - Szívkoherencia"/>
          <p:cNvPicPr>
            <a:picLocks noChangeAspect="1" noChangeArrowheads="1"/>
          </p:cNvPicPr>
          <p:nvPr/>
        </p:nvPicPr>
        <p:blipFill>
          <a:blip r:embed="rId7" cstate="print"/>
          <a:srcRect/>
          <a:stretch>
            <a:fillRect/>
          </a:stretch>
        </p:blipFill>
        <p:spPr bwMode="auto">
          <a:xfrm>
            <a:off x="5940152" y="3573016"/>
            <a:ext cx="2592288" cy="1944216"/>
          </a:xfrm>
          <a:prstGeom prst="rect">
            <a:avLst/>
          </a:prstGeom>
          <a:noFill/>
          <a:ln w="38100">
            <a:solidFill>
              <a:srgbClr val="002060"/>
            </a:solidFill>
          </a:ln>
        </p:spPr>
      </p:pic>
      <p:sp>
        <p:nvSpPr>
          <p:cNvPr id="4" name="Téglalap 3">
            <a:extLst>
              <a:ext uri="{FF2B5EF4-FFF2-40B4-BE49-F238E27FC236}">
                <a16:creationId xmlns:a16="http://schemas.microsoft.com/office/drawing/2014/main" id="{F4848A71-FAC6-7245-8722-2971ECC27692}"/>
              </a:ext>
            </a:extLst>
          </p:cNvPr>
          <p:cNvSpPr/>
          <p:nvPr/>
        </p:nvSpPr>
        <p:spPr>
          <a:xfrm>
            <a:off x="3995937" y="5733256"/>
            <a:ext cx="1224135" cy="28438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1789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55" presetClass="exit" presetSubtype="0" fill="hold" grpId="0" nodeType="withEffect">
                                  <p:stCondLst>
                                    <p:cond delay="0"/>
                                  </p:stCondLst>
                                  <p:childTnLst>
                                    <p:anim calcmode="lin" valueType="num">
                                      <p:cBhvr>
                                        <p:cTn id="11" dur="1000"/>
                                        <p:tgtEl>
                                          <p:spTgt spid="17"/>
                                        </p:tgtEl>
                                        <p:attrNameLst>
                                          <p:attrName>ppt_w</p:attrName>
                                        </p:attrNameLst>
                                      </p:cBhvr>
                                      <p:tavLst>
                                        <p:tav tm="0">
                                          <p:val>
                                            <p:strVal val="ppt_w"/>
                                          </p:val>
                                        </p:tav>
                                        <p:tav tm="100000">
                                          <p:val>
                                            <p:strVal val="ppt_w*0.70"/>
                                          </p:val>
                                        </p:tav>
                                      </p:tavLst>
                                    </p:anim>
                                    <p:anim calcmode="lin" valueType="num">
                                      <p:cBhvr>
                                        <p:cTn id="12" dur="1000"/>
                                        <p:tgtEl>
                                          <p:spTgt spid="17"/>
                                        </p:tgtEl>
                                        <p:attrNameLst>
                                          <p:attrName>ppt_h</p:attrName>
                                        </p:attrNameLst>
                                      </p:cBhvr>
                                      <p:tavLst>
                                        <p:tav tm="0">
                                          <p:val>
                                            <p:strVal val="ppt_h"/>
                                          </p:val>
                                        </p:tav>
                                        <p:tav tm="100000">
                                          <p:val>
                                            <p:strVal val="ppt_h"/>
                                          </p:val>
                                        </p:tav>
                                      </p:tavLst>
                                    </p:anim>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strVal val="#ppt_w*0.70"/>
                                          </p:val>
                                        </p:tav>
                                        <p:tav tm="100000">
                                          <p:val>
                                            <p:strVal val="#ppt_w"/>
                                          </p:val>
                                        </p:tav>
                                      </p:tavLst>
                                    </p:anim>
                                    <p:anim calcmode="lin" valueType="num">
                                      <p:cBhvr>
                                        <p:cTn id="18" dur="1000" fill="hold"/>
                                        <p:tgtEl>
                                          <p:spTgt spid="22"/>
                                        </p:tgtEl>
                                        <p:attrNameLst>
                                          <p:attrName>ppt_h</p:attrName>
                                        </p:attrNameLst>
                                      </p:cBhvr>
                                      <p:tavLst>
                                        <p:tav tm="0">
                                          <p:val>
                                            <p:strVal val="#ppt_h"/>
                                          </p:val>
                                        </p:tav>
                                        <p:tav tm="100000">
                                          <p:val>
                                            <p:strVal val="#ppt_h"/>
                                          </p:val>
                                        </p:tav>
                                      </p:tavLst>
                                    </p:anim>
                                    <p:animEffect transition="in" filter="fade">
                                      <p:cBhvr>
                                        <p:cTn id="19" dur="1000"/>
                                        <p:tgtEl>
                                          <p:spTgt spid="22"/>
                                        </p:tgtEl>
                                      </p:cBhvr>
                                    </p:animEffect>
                                  </p:childTnLst>
                                </p:cTn>
                              </p:par>
                              <p:par>
                                <p:cTn id="20" presetID="55" presetClass="exit" presetSubtype="0" fill="hold" grpId="0" nodeType="withEffect">
                                  <p:stCondLst>
                                    <p:cond delay="0"/>
                                  </p:stCondLst>
                                  <p:childTnLst>
                                    <p:anim calcmode="lin" valueType="num">
                                      <p:cBhvr>
                                        <p:cTn id="21" dur="1000"/>
                                        <p:tgtEl>
                                          <p:spTgt spid="26"/>
                                        </p:tgtEl>
                                        <p:attrNameLst>
                                          <p:attrName>ppt_w</p:attrName>
                                        </p:attrNameLst>
                                      </p:cBhvr>
                                      <p:tavLst>
                                        <p:tav tm="0">
                                          <p:val>
                                            <p:strVal val="ppt_w"/>
                                          </p:val>
                                        </p:tav>
                                        <p:tav tm="100000">
                                          <p:val>
                                            <p:strVal val="ppt_w*0.70"/>
                                          </p:val>
                                        </p:tav>
                                      </p:tavLst>
                                    </p:anim>
                                    <p:anim calcmode="lin" valueType="num">
                                      <p:cBhvr>
                                        <p:cTn id="22" dur="1000"/>
                                        <p:tgtEl>
                                          <p:spTgt spid="26"/>
                                        </p:tgtEl>
                                        <p:attrNameLst>
                                          <p:attrName>ppt_h</p:attrName>
                                        </p:attrNameLst>
                                      </p:cBhvr>
                                      <p:tavLst>
                                        <p:tav tm="0">
                                          <p:val>
                                            <p:strVal val="ppt_h"/>
                                          </p:val>
                                        </p:tav>
                                        <p:tav tm="100000">
                                          <p:val>
                                            <p:strVal val="ppt_h"/>
                                          </p:val>
                                        </p:tav>
                                      </p:tavLst>
                                    </p:anim>
                                    <p:animEffect transition="out" filter="fade">
                                      <p:cBhvr>
                                        <p:cTn id="23" dur="1000"/>
                                        <p:tgtEl>
                                          <p:spTgt spid="26"/>
                                        </p:tgtEl>
                                      </p:cBhvr>
                                    </p:animEffect>
                                    <p:set>
                                      <p:cBhvr>
                                        <p:cTn id="24" dur="1" fill="hold">
                                          <p:stCondLst>
                                            <p:cond delay="999"/>
                                          </p:stCondLst>
                                        </p:cTn>
                                        <p:tgtEl>
                                          <p:spTgt spid="2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strVal val="#ppt_w*0.70"/>
                                          </p:val>
                                        </p:tav>
                                        <p:tav tm="100000">
                                          <p:val>
                                            <p:strVal val="#ppt_w"/>
                                          </p:val>
                                        </p:tav>
                                      </p:tavLst>
                                    </p:anim>
                                    <p:anim calcmode="lin" valueType="num">
                                      <p:cBhvr>
                                        <p:cTn id="30" dur="1000" fill="hold"/>
                                        <p:tgtEl>
                                          <p:spTgt spid="24"/>
                                        </p:tgtEl>
                                        <p:attrNameLst>
                                          <p:attrName>ppt_h</p:attrName>
                                        </p:attrNameLst>
                                      </p:cBhvr>
                                      <p:tavLst>
                                        <p:tav tm="0">
                                          <p:val>
                                            <p:strVal val="#ppt_h"/>
                                          </p:val>
                                        </p:tav>
                                        <p:tav tm="100000">
                                          <p:val>
                                            <p:strVal val="#ppt_h"/>
                                          </p:val>
                                        </p:tav>
                                      </p:tavLst>
                                    </p:anim>
                                    <p:animEffect transition="in" filter="fade">
                                      <p:cBhvr>
                                        <p:cTn id="31" dur="1000"/>
                                        <p:tgtEl>
                                          <p:spTgt spid="24"/>
                                        </p:tgtEl>
                                      </p:cBhvr>
                                    </p:animEffect>
                                  </p:childTnLst>
                                </p:cTn>
                              </p:par>
                              <p:par>
                                <p:cTn id="32" presetID="55" presetClass="exit" presetSubtype="0" fill="hold" grpId="0" nodeType="withEffect">
                                  <p:stCondLst>
                                    <p:cond delay="0"/>
                                  </p:stCondLst>
                                  <p:childTnLst>
                                    <p:anim calcmode="lin" valueType="num">
                                      <p:cBhvr>
                                        <p:cTn id="33" dur="1000"/>
                                        <p:tgtEl>
                                          <p:spTgt spid="19"/>
                                        </p:tgtEl>
                                        <p:attrNameLst>
                                          <p:attrName>ppt_w</p:attrName>
                                        </p:attrNameLst>
                                      </p:cBhvr>
                                      <p:tavLst>
                                        <p:tav tm="0">
                                          <p:val>
                                            <p:strVal val="ppt_w"/>
                                          </p:val>
                                        </p:tav>
                                        <p:tav tm="100000">
                                          <p:val>
                                            <p:strVal val="ppt_w*0.70"/>
                                          </p:val>
                                        </p:tav>
                                      </p:tavLst>
                                    </p:anim>
                                    <p:anim calcmode="lin" valueType="num">
                                      <p:cBhvr>
                                        <p:cTn id="34" dur="1000"/>
                                        <p:tgtEl>
                                          <p:spTgt spid="19"/>
                                        </p:tgtEl>
                                        <p:attrNameLst>
                                          <p:attrName>ppt_h</p:attrName>
                                        </p:attrNameLst>
                                      </p:cBhvr>
                                      <p:tavLst>
                                        <p:tav tm="0">
                                          <p:val>
                                            <p:strVal val="ppt_h"/>
                                          </p:val>
                                        </p:tav>
                                        <p:tav tm="100000">
                                          <p:val>
                                            <p:strVal val="ppt_h"/>
                                          </p:val>
                                        </p:tav>
                                      </p:tavLst>
                                    </p:anim>
                                    <p:animEffect transition="out" filter="fade">
                                      <p:cBhvr>
                                        <p:cTn id="35" dur="1000"/>
                                        <p:tgtEl>
                                          <p:spTgt spid="19"/>
                                        </p:tgtEl>
                                      </p:cBhvr>
                                    </p:animEffect>
                                    <p:set>
                                      <p:cBhvr>
                                        <p:cTn id="36" dur="1" fill="hold">
                                          <p:stCondLst>
                                            <p:cond delay="999"/>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1000" fill="hold"/>
                                        <p:tgtEl>
                                          <p:spTgt spid="27"/>
                                        </p:tgtEl>
                                        <p:attrNameLst>
                                          <p:attrName>ppt_w</p:attrName>
                                        </p:attrNameLst>
                                      </p:cBhvr>
                                      <p:tavLst>
                                        <p:tav tm="0">
                                          <p:val>
                                            <p:strVal val="#ppt_w*0.70"/>
                                          </p:val>
                                        </p:tav>
                                        <p:tav tm="100000">
                                          <p:val>
                                            <p:strVal val="#ppt_w"/>
                                          </p:val>
                                        </p:tav>
                                      </p:tavLst>
                                    </p:anim>
                                    <p:anim calcmode="lin" valueType="num">
                                      <p:cBhvr>
                                        <p:cTn id="42" dur="1000" fill="hold"/>
                                        <p:tgtEl>
                                          <p:spTgt spid="27"/>
                                        </p:tgtEl>
                                        <p:attrNameLst>
                                          <p:attrName>ppt_h</p:attrName>
                                        </p:attrNameLst>
                                      </p:cBhvr>
                                      <p:tavLst>
                                        <p:tav tm="0">
                                          <p:val>
                                            <p:strVal val="#ppt_h"/>
                                          </p:val>
                                        </p:tav>
                                        <p:tav tm="100000">
                                          <p:val>
                                            <p:strVal val="#ppt_h"/>
                                          </p:val>
                                        </p:tav>
                                      </p:tavLst>
                                    </p:anim>
                                    <p:animEffect transition="in" filter="fade">
                                      <p:cBhvr>
                                        <p:cTn id="43" dur="10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45060"/>
                                        </p:tgtEl>
                                        <p:attrNameLst>
                                          <p:attrName>style.visibility</p:attrName>
                                        </p:attrNameLst>
                                      </p:cBhvr>
                                      <p:to>
                                        <p:strVal val="visible"/>
                                      </p:to>
                                    </p:set>
                                    <p:anim calcmode="lin" valueType="num">
                                      <p:cBhvr>
                                        <p:cTn id="48" dur="1000" fill="hold"/>
                                        <p:tgtEl>
                                          <p:spTgt spid="45060"/>
                                        </p:tgtEl>
                                        <p:attrNameLst>
                                          <p:attrName>ppt_w</p:attrName>
                                        </p:attrNameLst>
                                      </p:cBhvr>
                                      <p:tavLst>
                                        <p:tav tm="0">
                                          <p:val>
                                            <p:strVal val="#ppt_w*0.70"/>
                                          </p:val>
                                        </p:tav>
                                        <p:tav tm="100000">
                                          <p:val>
                                            <p:strVal val="#ppt_w"/>
                                          </p:val>
                                        </p:tav>
                                      </p:tavLst>
                                    </p:anim>
                                    <p:anim calcmode="lin" valueType="num">
                                      <p:cBhvr>
                                        <p:cTn id="49" dur="1000" fill="hold"/>
                                        <p:tgtEl>
                                          <p:spTgt spid="45060"/>
                                        </p:tgtEl>
                                        <p:attrNameLst>
                                          <p:attrName>ppt_h</p:attrName>
                                        </p:attrNameLst>
                                      </p:cBhvr>
                                      <p:tavLst>
                                        <p:tav tm="0">
                                          <p:val>
                                            <p:strVal val="#ppt_h"/>
                                          </p:val>
                                        </p:tav>
                                        <p:tav tm="100000">
                                          <p:val>
                                            <p:strVal val="#ppt_h"/>
                                          </p:val>
                                        </p:tav>
                                      </p:tavLst>
                                    </p:anim>
                                    <p:animEffect transition="in" filter="fade">
                                      <p:cBhvr>
                                        <p:cTn id="50" dur="1000"/>
                                        <p:tgtEl>
                                          <p:spTgt spid="45060"/>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2" grpId="0" animBg="1"/>
      <p:bldP spid="23" grpId="0" animBg="1"/>
      <p:bldP spid="24" grpId="0" animBg="1"/>
      <p:bldP spid="26"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469870B2-DB42-4F2D-4B0E-5D34923C7E53}"/>
              </a:ext>
            </a:extLst>
          </p:cNvPr>
          <p:cNvPicPr>
            <a:picLocks noChangeAspect="1"/>
          </p:cNvPicPr>
          <p:nvPr/>
        </p:nvPicPr>
        <p:blipFill>
          <a:blip r:embed="rId2"/>
          <a:stretch>
            <a:fillRect/>
          </a:stretch>
        </p:blipFill>
        <p:spPr>
          <a:xfrm>
            <a:off x="755576" y="4149080"/>
            <a:ext cx="3600400" cy="2376264"/>
          </a:xfrm>
          <a:prstGeom prst="rect">
            <a:avLst/>
          </a:prstGeom>
          <a:effectLst>
            <a:outerShdw blurRad="63500" sx="102000" sy="102000" algn="ctr" rotWithShape="0">
              <a:prstClr val="black">
                <a:alpha val="40000"/>
              </a:prstClr>
            </a:outerShdw>
          </a:effectLst>
        </p:spPr>
      </p:pic>
      <p:pic>
        <p:nvPicPr>
          <p:cNvPr id="5" name="Kép 4">
            <a:extLst>
              <a:ext uri="{FF2B5EF4-FFF2-40B4-BE49-F238E27FC236}">
                <a16:creationId xmlns:a16="http://schemas.microsoft.com/office/drawing/2014/main" id="{F7F1C84E-DF0A-5751-4C6E-958EC21AA3BE}"/>
              </a:ext>
            </a:extLst>
          </p:cNvPr>
          <p:cNvPicPr>
            <a:picLocks noChangeAspect="1"/>
          </p:cNvPicPr>
          <p:nvPr/>
        </p:nvPicPr>
        <p:blipFill>
          <a:blip r:embed="rId3"/>
          <a:stretch>
            <a:fillRect/>
          </a:stretch>
        </p:blipFill>
        <p:spPr>
          <a:xfrm>
            <a:off x="231725" y="136898"/>
            <a:ext cx="5023280" cy="1742493"/>
          </a:xfrm>
          <a:prstGeom prst="rect">
            <a:avLst/>
          </a:prstGeom>
          <a:effectLst>
            <a:outerShdw blurRad="63500" sx="102000" sy="102000" algn="ctr" rotWithShape="0">
              <a:prstClr val="black">
                <a:alpha val="40000"/>
              </a:prstClr>
            </a:outerShdw>
          </a:effectLst>
        </p:spPr>
      </p:pic>
      <p:sp>
        <p:nvSpPr>
          <p:cNvPr id="6" name="Nyíl: kanyarodó 5">
            <a:extLst>
              <a:ext uri="{FF2B5EF4-FFF2-40B4-BE49-F238E27FC236}">
                <a16:creationId xmlns:a16="http://schemas.microsoft.com/office/drawing/2014/main" id="{0C5944F2-FC5A-19E0-C2FD-5C1AE8302316}"/>
              </a:ext>
            </a:extLst>
          </p:cNvPr>
          <p:cNvSpPr/>
          <p:nvPr/>
        </p:nvSpPr>
        <p:spPr>
          <a:xfrm rot="5400000">
            <a:off x="6134532" y="584684"/>
            <a:ext cx="936104" cy="129614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pic>
        <p:nvPicPr>
          <p:cNvPr id="4" name="Kép 3">
            <a:extLst>
              <a:ext uri="{FF2B5EF4-FFF2-40B4-BE49-F238E27FC236}">
                <a16:creationId xmlns:a16="http://schemas.microsoft.com/office/drawing/2014/main" id="{17F12B8C-6CB3-C4B9-AB6A-65AFBB39D1F1}"/>
              </a:ext>
            </a:extLst>
          </p:cNvPr>
          <p:cNvPicPr>
            <a:picLocks noChangeAspect="1"/>
          </p:cNvPicPr>
          <p:nvPr/>
        </p:nvPicPr>
        <p:blipFill>
          <a:blip r:embed="rId4"/>
          <a:stretch>
            <a:fillRect/>
          </a:stretch>
        </p:blipFill>
        <p:spPr>
          <a:xfrm>
            <a:off x="4283968" y="2132856"/>
            <a:ext cx="4637232" cy="1712311"/>
          </a:xfrm>
          <a:prstGeom prst="rect">
            <a:avLst/>
          </a:prstGeom>
          <a:effectLst>
            <a:outerShdw blurRad="63500" sx="102000" sy="102000" algn="ctr" rotWithShape="0">
              <a:prstClr val="black">
                <a:alpha val="40000"/>
              </a:prstClr>
            </a:outerShdw>
          </a:effectLst>
        </p:spPr>
      </p:pic>
      <p:sp>
        <p:nvSpPr>
          <p:cNvPr id="7" name="Nyíl: kanyarodó 6">
            <a:extLst>
              <a:ext uri="{FF2B5EF4-FFF2-40B4-BE49-F238E27FC236}">
                <a16:creationId xmlns:a16="http://schemas.microsoft.com/office/drawing/2014/main" id="{B08A5F87-3FBF-3E12-ECF5-CF970803FCB0}"/>
              </a:ext>
            </a:extLst>
          </p:cNvPr>
          <p:cNvSpPr/>
          <p:nvPr/>
        </p:nvSpPr>
        <p:spPr>
          <a:xfrm rot="5400000" flipV="1">
            <a:off x="2447764" y="2744924"/>
            <a:ext cx="936104" cy="129614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cxnSp>
        <p:nvCxnSpPr>
          <p:cNvPr id="16" name="Egyenes összekötő 15">
            <a:extLst>
              <a:ext uri="{FF2B5EF4-FFF2-40B4-BE49-F238E27FC236}">
                <a16:creationId xmlns:a16="http://schemas.microsoft.com/office/drawing/2014/main" id="{88E7B06A-A20F-4B99-C863-89F70347FECB}"/>
              </a:ext>
            </a:extLst>
          </p:cNvPr>
          <p:cNvCxnSpPr>
            <a:cxnSpLocks/>
          </p:cNvCxnSpPr>
          <p:nvPr/>
        </p:nvCxnSpPr>
        <p:spPr>
          <a:xfrm>
            <a:off x="1979712" y="5389985"/>
            <a:ext cx="1944216"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Egyenes összekötő 16">
            <a:extLst>
              <a:ext uri="{FF2B5EF4-FFF2-40B4-BE49-F238E27FC236}">
                <a16:creationId xmlns:a16="http://schemas.microsoft.com/office/drawing/2014/main" id="{9F3554FE-8EE1-D05E-DB8B-AF926048659D}"/>
              </a:ext>
            </a:extLst>
          </p:cNvPr>
          <p:cNvCxnSpPr>
            <a:cxnSpLocks/>
          </p:cNvCxnSpPr>
          <p:nvPr/>
        </p:nvCxnSpPr>
        <p:spPr>
          <a:xfrm>
            <a:off x="2051720" y="5542385"/>
            <a:ext cx="187220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52B161B7-6317-5F91-42DD-78EE3A751231}"/>
              </a:ext>
            </a:extLst>
          </p:cNvPr>
          <p:cNvCxnSpPr>
            <a:cxnSpLocks/>
          </p:cNvCxnSpPr>
          <p:nvPr/>
        </p:nvCxnSpPr>
        <p:spPr>
          <a:xfrm>
            <a:off x="1979712" y="5694785"/>
            <a:ext cx="1944216"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396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3" name="Picture 5" descr="An external file that holds a picture, illustration, etc.&#10;Object name is nihms855583f1.jpg"/>
          <p:cNvPicPr>
            <a:picLocks noChangeAspect="1" noChangeArrowheads="1"/>
          </p:cNvPicPr>
          <p:nvPr/>
        </p:nvPicPr>
        <p:blipFill>
          <a:blip r:embed="rId3" cstate="print"/>
          <a:srcRect/>
          <a:stretch>
            <a:fillRect/>
          </a:stretch>
        </p:blipFill>
        <p:spPr bwMode="auto">
          <a:xfrm>
            <a:off x="2780636" y="3429000"/>
            <a:ext cx="3672408" cy="2664296"/>
          </a:xfrm>
          <a:prstGeom prst="rect">
            <a:avLst/>
          </a:prstGeom>
          <a:noFill/>
          <a:ln w="12700">
            <a:solidFill>
              <a:schemeClr val="tx1"/>
            </a:solidFill>
          </a:ln>
        </p:spPr>
      </p:pic>
      <p:pic>
        <p:nvPicPr>
          <p:cNvPr id="94214" name="Picture 6"/>
          <p:cNvPicPr>
            <a:picLocks noChangeAspect="1" noChangeArrowheads="1"/>
          </p:cNvPicPr>
          <p:nvPr/>
        </p:nvPicPr>
        <p:blipFill>
          <a:blip r:embed="rId4" cstate="print"/>
          <a:srcRect/>
          <a:stretch>
            <a:fillRect/>
          </a:stretch>
        </p:blipFill>
        <p:spPr bwMode="auto">
          <a:xfrm>
            <a:off x="1979712" y="332656"/>
            <a:ext cx="5121404" cy="2048061"/>
          </a:xfrm>
          <a:prstGeom prst="rect">
            <a:avLst/>
          </a:prstGeom>
          <a:noFill/>
          <a:ln w="19050">
            <a:noFill/>
            <a:miter lim="800000"/>
            <a:headEnd/>
            <a:tailEnd/>
          </a:ln>
          <a:effectLst>
            <a:outerShdw blurRad="63500" sx="102000" sy="102000" algn="ctr" rotWithShape="0">
              <a:prstClr val="black">
                <a:alpha val="40000"/>
              </a:prstClr>
            </a:outerShdw>
          </a:effectLst>
        </p:spPr>
      </p:pic>
      <p:sp>
        <p:nvSpPr>
          <p:cNvPr id="12" name="Téglalap 11"/>
          <p:cNvSpPr/>
          <p:nvPr/>
        </p:nvSpPr>
        <p:spPr>
          <a:xfrm>
            <a:off x="4661753" y="332656"/>
            <a:ext cx="2502535" cy="261572"/>
          </a:xfrm>
          <a:prstGeom prst="rect">
            <a:avLst/>
          </a:prstGeom>
        </p:spPr>
        <p:txBody>
          <a:bodyPr wrap="none" lIns="91404" tIns="45701" rIns="91404" bIns="45701">
            <a:spAutoFit/>
          </a:bodyPr>
          <a:lstStyle/>
          <a:p>
            <a:r>
              <a:rPr lang="de-DE" sz="1100" b="1" dirty="0">
                <a:solidFill>
                  <a:srgbClr val="C00000"/>
                </a:solidFill>
              </a:rPr>
              <a:t>Ann </a:t>
            </a:r>
            <a:r>
              <a:rPr lang="de-DE" sz="1100" b="1" dirty="0" err="1">
                <a:solidFill>
                  <a:srgbClr val="C00000"/>
                </a:solidFill>
              </a:rPr>
              <a:t>Surg</a:t>
            </a:r>
            <a:r>
              <a:rPr lang="de-DE" sz="1100" b="1" dirty="0">
                <a:solidFill>
                  <a:srgbClr val="C00000"/>
                </a:solidFill>
              </a:rPr>
              <a:t>. 2016 Jun; 263(6): 1051–1059.</a:t>
            </a:r>
            <a:endParaRPr lang="hu-HU" sz="1100" b="1" dirty="0">
              <a:solidFill>
                <a:srgbClr val="C00000"/>
              </a:solidFill>
            </a:endParaRPr>
          </a:p>
        </p:txBody>
      </p:sp>
      <p:sp>
        <p:nvSpPr>
          <p:cNvPr id="13" name="Téglalap 12"/>
          <p:cNvSpPr/>
          <p:nvPr/>
        </p:nvSpPr>
        <p:spPr>
          <a:xfrm>
            <a:off x="2771800" y="2924945"/>
            <a:ext cx="3672408" cy="446238"/>
          </a:xfrm>
          <a:prstGeom prst="rect">
            <a:avLst/>
          </a:prstGeom>
        </p:spPr>
        <p:txBody>
          <a:bodyPr wrap="square" lIns="91404" tIns="45701" rIns="91404" bIns="45701">
            <a:spAutoFit/>
          </a:bodyPr>
          <a:lstStyle/>
          <a:p>
            <a:pPr algn="just"/>
            <a:r>
              <a:rPr lang="en-US" sz="1100" b="1" dirty="0"/>
              <a:t>Utilization of a goal-directed, TEG-guided MTP improves survival compared with an MTP guided by CCA</a:t>
            </a:r>
            <a:r>
              <a:rPr lang="hu-HU" sz="1100" b="1" dirty="0"/>
              <a:t>.</a:t>
            </a:r>
            <a:r>
              <a:rPr lang="en-US" sz="1100" b="1" dirty="0"/>
              <a:t> </a:t>
            </a:r>
            <a:endParaRPr lang="hu-HU" sz="1100" b="1" dirty="0"/>
          </a:p>
        </p:txBody>
      </p:sp>
      <p:sp>
        <p:nvSpPr>
          <p:cNvPr id="14" name="Téglalap 13"/>
          <p:cNvSpPr/>
          <p:nvPr/>
        </p:nvSpPr>
        <p:spPr>
          <a:xfrm>
            <a:off x="2483768" y="2852936"/>
            <a:ext cx="4176464" cy="36004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Lekerekített téglalap 26"/>
          <p:cNvSpPr/>
          <p:nvPr/>
        </p:nvSpPr>
        <p:spPr>
          <a:xfrm>
            <a:off x="755581" y="4509120"/>
            <a:ext cx="7632848" cy="64807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000" b="1" dirty="0">
                <a:solidFill>
                  <a:prstClr val="white"/>
                </a:solidFill>
              </a:rPr>
              <a:t>Milyen gyorsan képződik a rög? </a:t>
            </a:r>
            <a:r>
              <a:rPr lang="hu-HU" dirty="0">
                <a:solidFill>
                  <a:prstClr val="white"/>
                </a:solidFill>
              </a:rPr>
              <a:t>(</a:t>
            </a:r>
            <a:r>
              <a:rPr lang="hu-HU" dirty="0" err="1">
                <a:solidFill>
                  <a:prstClr val="white"/>
                </a:solidFill>
              </a:rPr>
              <a:t>Thrombin</a:t>
            </a:r>
            <a:r>
              <a:rPr lang="hu-HU" dirty="0">
                <a:solidFill>
                  <a:prstClr val="white"/>
                </a:solidFill>
              </a:rPr>
              <a:t> + </a:t>
            </a:r>
            <a:r>
              <a:rPr lang="hu-HU" dirty="0" err="1">
                <a:solidFill>
                  <a:prstClr val="white"/>
                </a:solidFill>
              </a:rPr>
              <a:t>Tct</a:t>
            </a:r>
            <a:r>
              <a:rPr lang="hu-HU" dirty="0">
                <a:solidFill>
                  <a:prstClr val="white"/>
                </a:solidFill>
              </a:rPr>
              <a:t> és </a:t>
            </a:r>
            <a:r>
              <a:rPr lang="hu-HU" dirty="0" err="1">
                <a:solidFill>
                  <a:prstClr val="white"/>
                </a:solidFill>
              </a:rPr>
              <a:t>fibrinogén</a:t>
            </a:r>
            <a:r>
              <a:rPr lang="hu-HU" dirty="0">
                <a:solidFill>
                  <a:prstClr val="white"/>
                </a:solidFill>
              </a:rPr>
              <a:t>)</a:t>
            </a:r>
          </a:p>
        </p:txBody>
      </p:sp>
      <p:sp>
        <p:nvSpPr>
          <p:cNvPr id="28" name="Lekerekített téglalap 27"/>
          <p:cNvSpPr/>
          <p:nvPr/>
        </p:nvSpPr>
        <p:spPr>
          <a:xfrm>
            <a:off x="2267749" y="5373216"/>
            <a:ext cx="4608512" cy="64807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000" b="1" dirty="0">
                <a:solidFill>
                  <a:prstClr val="white"/>
                </a:solidFill>
              </a:rPr>
              <a:t>Milyen erős lesz a rög? </a:t>
            </a:r>
            <a:r>
              <a:rPr lang="hu-HU" dirty="0">
                <a:solidFill>
                  <a:prstClr val="white"/>
                </a:solidFill>
              </a:rPr>
              <a:t>(</a:t>
            </a:r>
            <a:r>
              <a:rPr lang="hu-HU" dirty="0" err="1">
                <a:solidFill>
                  <a:prstClr val="white"/>
                </a:solidFill>
              </a:rPr>
              <a:t>Fibrinogén</a:t>
            </a:r>
            <a:r>
              <a:rPr lang="hu-HU" dirty="0">
                <a:solidFill>
                  <a:prstClr val="white"/>
                </a:solidFill>
              </a:rPr>
              <a:t> és </a:t>
            </a:r>
            <a:r>
              <a:rPr lang="hu-HU" dirty="0" err="1">
                <a:solidFill>
                  <a:prstClr val="white"/>
                </a:solidFill>
              </a:rPr>
              <a:t>Tct</a:t>
            </a:r>
            <a:r>
              <a:rPr lang="hu-HU" dirty="0">
                <a:solidFill>
                  <a:prstClr val="white"/>
                </a:solidFill>
              </a:rPr>
              <a:t>)</a:t>
            </a:r>
          </a:p>
        </p:txBody>
      </p:sp>
      <p:sp>
        <p:nvSpPr>
          <p:cNvPr id="29" name="Lekerekített téglalap 28"/>
          <p:cNvSpPr/>
          <p:nvPr/>
        </p:nvSpPr>
        <p:spPr>
          <a:xfrm>
            <a:off x="2411760" y="6165304"/>
            <a:ext cx="4248472" cy="64807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000" b="1" dirty="0">
                <a:solidFill>
                  <a:prstClr val="white"/>
                </a:solidFill>
              </a:rPr>
              <a:t>Mennyire stabil a rög? </a:t>
            </a:r>
            <a:r>
              <a:rPr lang="hu-HU" dirty="0">
                <a:solidFill>
                  <a:prstClr val="white"/>
                </a:solidFill>
              </a:rPr>
              <a:t>(PAI-1 és TAFI)</a:t>
            </a:r>
          </a:p>
        </p:txBody>
      </p:sp>
      <p:pic>
        <p:nvPicPr>
          <p:cNvPr id="290818" name="Picture 2"/>
          <p:cNvPicPr>
            <a:picLocks noChangeAspect="1" noChangeArrowheads="1"/>
          </p:cNvPicPr>
          <p:nvPr/>
        </p:nvPicPr>
        <p:blipFill>
          <a:blip r:embed="rId2" cstate="print"/>
          <a:srcRect/>
          <a:stretch>
            <a:fillRect/>
          </a:stretch>
        </p:blipFill>
        <p:spPr bwMode="auto">
          <a:xfrm>
            <a:off x="1474613" y="1834711"/>
            <a:ext cx="6265739" cy="2602401"/>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35" name="Picture 6"/>
          <p:cNvPicPr>
            <a:picLocks noChangeAspect="1" noChangeArrowheads="1"/>
          </p:cNvPicPr>
          <p:nvPr/>
        </p:nvPicPr>
        <p:blipFill>
          <a:blip r:embed="rId3" cstate="print"/>
          <a:srcRect/>
          <a:stretch>
            <a:fillRect/>
          </a:stretch>
        </p:blipFill>
        <p:spPr bwMode="auto">
          <a:xfrm>
            <a:off x="2483768" y="44624"/>
            <a:ext cx="4273539" cy="1673711"/>
          </a:xfrm>
          <a:prstGeom prst="rect">
            <a:avLst/>
          </a:prstGeom>
          <a:noFill/>
          <a:ln w="19050">
            <a:noFill/>
            <a:miter lim="800000"/>
            <a:headEnd/>
            <a:tailEnd/>
          </a:ln>
          <a:effectLst>
            <a:outerShdw blurRad="63500" sx="102000" sy="102000" algn="ctr" rotWithShape="0">
              <a:prstClr val="black">
                <a:alpha val="40000"/>
              </a:prstClr>
            </a:outerShdw>
          </a:effectLst>
        </p:spPr>
      </p:pic>
      <p:sp>
        <p:nvSpPr>
          <p:cNvPr id="42" name="Téglalap 41"/>
          <p:cNvSpPr/>
          <p:nvPr/>
        </p:nvSpPr>
        <p:spPr>
          <a:xfrm>
            <a:off x="4139952" y="-924"/>
            <a:ext cx="2952328" cy="261572"/>
          </a:xfrm>
          <a:prstGeom prst="rect">
            <a:avLst/>
          </a:prstGeom>
        </p:spPr>
        <p:txBody>
          <a:bodyPr wrap="square" lIns="91404" tIns="45701" rIns="91404" bIns="45701">
            <a:spAutoFit/>
          </a:bodyPr>
          <a:lstStyle/>
          <a:p>
            <a:r>
              <a:rPr lang="de-DE" sz="1100" b="1" dirty="0">
                <a:solidFill>
                  <a:srgbClr val="C00000"/>
                </a:solidFill>
              </a:rPr>
              <a:t>Ann </a:t>
            </a:r>
            <a:r>
              <a:rPr lang="de-DE" sz="1100" b="1" dirty="0" err="1">
                <a:solidFill>
                  <a:srgbClr val="C00000"/>
                </a:solidFill>
              </a:rPr>
              <a:t>Surg</a:t>
            </a:r>
            <a:r>
              <a:rPr lang="de-DE" sz="1100" b="1" dirty="0">
                <a:solidFill>
                  <a:srgbClr val="C00000"/>
                </a:solidFill>
              </a:rPr>
              <a:t>. 2016 Jun; 263(6): 1051–1059.</a:t>
            </a:r>
            <a:endParaRPr lang="hu-HU" sz="1100" b="1" dirty="0">
              <a:solidFill>
                <a:srgbClr val="C00000"/>
              </a:solidFill>
            </a:endParaRPr>
          </a:p>
        </p:txBody>
      </p:sp>
      <p:pic>
        <p:nvPicPr>
          <p:cNvPr id="30" name="Picture 5"/>
          <p:cNvPicPr>
            <a:picLocks noChangeAspect="1" noChangeArrowheads="1"/>
          </p:cNvPicPr>
          <p:nvPr/>
        </p:nvPicPr>
        <p:blipFill>
          <a:blip r:embed="rId4" cstate="print"/>
          <a:srcRect/>
          <a:stretch>
            <a:fillRect/>
          </a:stretch>
        </p:blipFill>
        <p:spPr bwMode="auto">
          <a:xfrm>
            <a:off x="107504" y="692696"/>
            <a:ext cx="8821488" cy="3744416"/>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strVal val="#ppt_w*0.70"/>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Effect transition="in" filter="fade">
                                      <p:cBhvr>
                                        <p:cTn id="23" dur="10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0.70"/>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542925" y="1268413"/>
            <a:ext cx="8058150" cy="4319587"/>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23156" y="260649"/>
            <a:ext cx="6489204" cy="2016224"/>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2" name="Kép 1">
            <a:extLst>
              <a:ext uri="{FF2B5EF4-FFF2-40B4-BE49-F238E27FC236}">
                <a16:creationId xmlns:a16="http://schemas.microsoft.com/office/drawing/2014/main" id="{6F6D47BB-E0B1-A2E1-7E4A-0A1040AEDF7E}"/>
              </a:ext>
            </a:extLst>
          </p:cNvPr>
          <p:cNvPicPr>
            <a:picLocks noChangeAspect="1"/>
          </p:cNvPicPr>
          <p:nvPr/>
        </p:nvPicPr>
        <p:blipFill>
          <a:blip r:embed="rId3"/>
          <a:stretch>
            <a:fillRect/>
          </a:stretch>
        </p:blipFill>
        <p:spPr>
          <a:xfrm>
            <a:off x="755576" y="2924944"/>
            <a:ext cx="7669433" cy="162167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cstate="print"/>
          <a:srcRect/>
          <a:stretch>
            <a:fillRect/>
          </a:stretch>
        </p:blipFill>
        <p:spPr bwMode="auto">
          <a:xfrm>
            <a:off x="467544" y="1387574"/>
            <a:ext cx="8158163" cy="405765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82276" name="Picture 4" descr="Hűtőszekrény Illusztrációk és clip art. 27 865 Hűtőszekrény szerzői jogdíj  mentes illusztrációk és rajzok kereshetőek tobb ezer stock vektor EPS  clipart grafikustól."/>
          <p:cNvPicPr>
            <a:picLocks noChangeAspect="1" noChangeArrowheads="1"/>
          </p:cNvPicPr>
          <p:nvPr/>
        </p:nvPicPr>
        <p:blipFill>
          <a:blip r:embed="rId3" cstate="print"/>
          <a:srcRect/>
          <a:stretch>
            <a:fillRect/>
          </a:stretch>
        </p:blipFill>
        <p:spPr bwMode="auto">
          <a:xfrm>
            <a:off x="467544" y="2348880"/>
            <a:ext cx="948810" cy="1008111"/>
          </a:xfrm>
          <a:prstGeom prst="rect">
            <a:avLst/>
          </a:prstGeom>
          <a:noFill/>
        </p:spPr>
      </p:pic>
      <p:pic>
        <p:nvPicPr>
          <p:cNvPr id="182278" name="Picture 6" descr="Clot Pro — диагностический инструмент для функционального анализа  коагуляции крови: обзор - АЛТ Украина ЛТД"/>
          <p:cNvPicPr>
            <a:picLocks noChangeAspect="1" noChangeArrowheads="1"/>
          </p:cNvPicPr>
          <p:nvPr/>
        </p:nvPicPr>
        <p:blipFill>
          <a:blip r:embed="rId4" cstate="print"/>
          <a:srcRect/>
          <a:stretch>
            <a:fillRect/>
          </a:stretch>
        </p:blipFill>
        <p:spPr bwMode="auto">
          <a:xfrm>
            <a:off x="3563888" y="1988840"/>
            <a:ext cx="1840260" cy="525789"/>
          </a:xfrm>
          <a:prstGeom prst="rect">
            <a:avLst/>
          </a:prstGeom>
          <a:noFill/>
        </p:spPr>
      </p:pic>
      <p:sp>
        <p:nvSpPr>
          <p:cNvPr id="2" name="Téglalap 1">
            <a:extLst>
              <a:ext uri="{FF2B5EF4-FFF2-40B4-BE49-F238E27FC236}">
                <a16:creationId xmlns:a16="http://schemas.microsoft.com/office/drawing/2014/main" id="{06686DE3-A676-3134-D434-74351B3EB51E}"/>
              </a:ext>
            </a:extLst>
          </p:cNvPr>
          <p:cNvSpPr/>
          <p:nvPr/>
        </p:nvSpPr>
        <p:spPr>
          <a:xfrm>
            <a:off x="1763688" y="5589240"/>
            <a:ext cx="5616624" cy="107919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KÖZÖS SZIMULÁCIÓ =</a:t>
            </a:r>
          </a:p>
          <a:p>
            <a:pPr algn="ctr"/>
            <a:r>
              <a:rPr lang="hu-HU" sz="2400" dirty="0"/>
              <a:t>ALGORITMUS ÉS GYAKORLÁS!!!!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82276"/>
                                        </p:tgtEl>
                                        <p:attrNameLst>
                                          <p:attrName>style.visibility</p:attrName>
                                        </p:attrNameLst>
                                      </p:cBhvr>
                                      <p:to>
                                        <p:strVal val="visible"/>
                                      </p:to>
                                    </p:set>
                                    <p:anim calcmode="lin" valueType="num">
                                      <p:cBhvr>
                                        <p:cTn id="7" dur="1000" fill="hold"/>
                                        <p:tgtEl>
                                          <p:spTgt spid="182276"/>
                                        </p:tgtEl>
                                        <p:attrNameLst>
                                          <p:attrName>ppt_w</p:attrName>
                                        </p:attrNameLst>
                                      </p:cBhvr>
                                      <p:tavLst>
                                        <p:tav tm="0">
                                          <p:val>
                                            <p:strVal val="#ppt_w*0.70"/>
                                          </p:val>
                                        </p:tav>
                                        <p:tav tm="100000">
                                          <p:val>
                                            <p:strVal val="#ppt_w"/>
                                          </p:val>
                                        </p:tav>
                                      </p:tavLst>
                                    </p:anim>
                                    <p:anim calcmode="lin" valueType="num">
                                      <p:cBhvr>
                                        <p:cTn id="8" dur="1000" fill="hold"/>
                                        <p:tgtEl>
                                          <p:spTgt spid="182276"/>
                                        </p:tgtEl>
                                        <p:attrNameLst>
                                          <p:attrName>ppt_h</p:attrName>
                                        </p:attrNameLst>
                                      </p:cBhvr>
                                      <p:tavLst>
                                        <p:tav tm="0">
                                          <p:val>
                                            <p:strVal val="#ppt_h"/>
                                          </p:val>
                                        </p:tav>
                                        <p:tav tm="100000">
                                          <p:val>
                                            <p:strVal val="#ppt_h"/>
                                          </p:val>
                                        </p:tav>
                                      </p:tavLst>
                                    </p:anim>
                                    <p:animEffect transition="in" filter="fade">
                                      <p:cBhvr>
                                        <p:cTn id="9" dur="1000"/>
                                        <p:tgtEl>
                                          <p:spTgt spid="18227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82278"/>
                                        </p:tgtEl>
                                        <p:attrNameLst>
                                          <p:attrName>style.visibility</p:attrName>
                                        </p:attrNameLst>
                                      </p:cBhvr>
                                      <p:to>
                                        <p:strVal val="visible"/>
                                      </p:to>
                                    </p:set>
                                    <p:anim calcmode="lin" valueType="num">
                                      <p:cBhvr>
                                        <p:cTn id="14" dur="1000" fill="hold"/>
                                        <p:tgtEl>
                                          <p:spTgt spid="182278"/>
                                        </p:tgtEl>
                                        <p:attrNameLst>
                                          <p:attrName>ppt_w</p:attrName>
                                        </p:attrNameLst>
                                      </p:cBhvr>
                                      <p:tavLst>
                                        <p:tav tm="0">
                                          <p:val>
                                            <p:strVal val="#ppt_w*0.70"/>
                                          </p:val>
                                        </p:tav>
                                        <p:tav tm="100000">
                                          <p:val>
                                            <p:strVal val="#ppt_w"/>
                                          </p:val>
                                        </p:tav>
                                      </p:tavLst>
                                    </p:anim>
                                    <p:anim calcmode="lin" valueType="num">
                                      <p:cBhvr>
                                        <p:cTn id="15" dur="1000" fill="hold"/>
                                        <p:tgtEl>
                                          <p:spTgt spid="182278"/>
                                        </p:tgtEl>
                                        <p:attrNameLst>
                                          <p:attrName>ppt_h</p:attrName>
                                        </p:attrNameLst>
                                      </p:cBhvr>
                                      <p:tavLst>
                                        <p:tav tm="0">
                                          <p:val>
                                            <p:strVal val="#ppt_h"/>
                                          </p:val>
                                        </p:tav>
                                        <p:tav tm="100000">
                                          <p:val>
                                            <p:strVal val="#ppt_h"/>
                                          </p:val>
                                        </p:tav>
                                      </p:tavLst>
                                    </p:anim>
                                    <p:animEffect transition="in" filter="fade">
                                      <p:cBhvr>
                                        <p:cTn id="16" dur="1000"/>
                                        <p:tgtEl>
                                          <p:spTgt spid="18227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églalap 36"/>
          <p:cNvSpPr/>
          <p:nvPr/>
        </p:nvSpPr>
        <p:spPr>
          <a:xfrm>
            <a:off x="94519" y="1635496"/>
            <a:ext cx="8513520" cy="961184"/>
          </a:xfrm>
          <a:prstGeom prst="rect">
            <a:avLst/>
          </a:prstGeom>
          <a:gradFill flip="none" rotWithShape="1">
            <a:gsLst>
              <a:gs pos="16000">
                <a:srgbClr val="C00000">
                  <a:alpha val="54000"/>
                </a:srgbClr>
              </a:gs>
              <a:gs pos="61000">
                <a:srgbClr val="C00000">
                  <a:tint val="44500"/>
                  <a:satMod val="160000"/>
                  <a:alpha val="49000"/>
                </a:srgbClr>
              </a:gs>
              <a:gs pos="100000">
                <a:srgbClr val="C0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endParaRPr lang="hu-HU" sz="1700" dirty="0">
              <a:solidFill>
                <a:srgbClr val="002060"/>
              </a:solidFill>
            </a:endParaRPr>
          </a:p>
        </p:txBody>
      </p:sp>
      <p:sp>
        <p:nvSpPr>
          <p:cNvPr id="38" name="Téglalap 37"/>
          <p:cNvSpPr/>
          <p:nvPr/>
        </p:nvSpPr>
        <p:spPr>
          <a:xfrm>
            <a:off x="2553982" y="1635449"/>
            <a:ext cx="1440159"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1. </a:t>
            </a:r>
            <a:r>
              <a:rPr lang="hu-HU" sz="2500" b="1" u="sng" dirty="0">
                <a:solidFill>
                  <a:srgbClr val="002060"/>
                </a:solidFill>
                <a:cs typeface="Times New Roman" pitchFamily="18" charset="0"/>
              </a:rPr>
              <a:t>Vérzés</a:t>
            </a:r>
          </a:p>
        </p:txBody>
      </p:sp>
      <p:sp>
        <p:nvSpPr>
          <p:cNvPr id="39" name="Téglalap 38"/>
          <p:cNvSpPr/>
          <p:nvPr/>
        </p:nvSpPr>
        <p:spPr>
          <a:xfrm>
            <a:off x="94519" y="1615357"/>
            <a:ext cx="2396398"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defTabSz="864396"/>
            <a:r>
              <a:rPr lang="hu-HU" sz="2500" b="1" dirty="0">
                <a:solidFill>
                  <a:srgbClr val="002060"/>
                </a:solidFill>
                <a:effectLst>
                  <a:outerShdw blurRad="38100" dist="38100" dir="2700000" algn="tl">
                    <a:srgbClr val="000000">
                      <a:alpha val="43137"/>
                    </a:srgbClr>
                  </a:outerShdw>
                </a:effectLst>
                <a:cs typeface="Times New Roman" pitchFamily="18" charset="0"/>
              </a:rPr>
              <a:t>Súlyos Trauma</a:t>
            </a:r>
            <a:r>
              <a:rPr lang="hu-HU" sz="2100" b="1" dirty="0">
                <a:solidFill>
                  <a:srgbClr val="002060"/>
                </a:solidFill>
                <a:effectLst>
                  <a:outerShdw blurRad="38100" dist="38100" dir="2700000" algn="tl">
                    <a:srgbClr val="000000">
                      <a:alpha val="43137"/>
                    </a:srgbClr>
                  </a:outerShdw>
                </a:effectLst>
                <a:cs typeface="Times New Roman" pitchFamily="18" charset="0"/>
              </a:rPr>
              <a:t> </a:t>
            </a:r>
            <a:r>
              <a:rPr lang="hu-HU" sz="1600" b="1" dirty="0">
                <a:solidFill>
                  <a:srgbClr val="002060"/>
                </a:solidFill>
                <a:effectLst>
                  <a:outerShdw blurRad="38100" dist="38100" dir="2700000" algn="tl">
                    <a:srgbClr val="000000">
                      <a:alpha val="43137"/>
                    </a:srgbClr>
                  </a:outerShdw>
                </a:effectLst>
                <a:cs typeface="Times New Roman" pitchFamily="18" charset="0"/>
              </a:rPr>
              <a:t>(ISS&gt;16)</a:t>
            </a:r>
            <a:endParaRPr lang="hu-HU" sz="2100" b="1" dirty="0">
              <a:solidFill>
                <a:srgbClr val="002060"/>
              </a:solidFill>
              <a:effectLst>
                <a:outerShdw blurRad="38100" dist="38100" dir="2700000" algn="tl">
                  <a:srgbClr val="000000">
                    <a:alpha val="43137"/>
                  </a:srgbClr>
                </a:outerShdw>
              </a:effectLst>
              <a:cs typeface="Times New Roman" pitchFamily="18" charset="0"/>
            </a:endParaRPr>
          </a:p>
        </p:txBody>
      </p:sp>
      <p:sp>
        <p:nvSpPr>
          <p:cNvPr id="41" name="Téglalap 40"/>
          <p:cNvSpPr/>
          <p:nvPr/>
        </p:nvSpPr>
        <p:spPr>
          <a:xfrm>
            <a:off x="2195737" y="1635449"/>
            <a:ext cx="423663"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3800" b="1" dirty="0">
                <a:solidFill>
                  <a:srgbClr val="002060"/>
                </a:solidFill>
                <a:cs typeface="Times New Roman" pitchFamily="18" charset="0"/>
              </a:rPr>
              <a:t>+</a:t>
            </a:r>
          </a:p>
        </p:txBody>
      </p:sp>
      <p:sp>
        <p:nvSpPr>
          <p:cNvPr id="42" name="Téglalap 41"/>
          <p:cNvSpPr/>
          <p:nvPr/>
        </p:nvSpPr>
        <p:spPr>
          <a:xfrm>
            <a:off x="4319747" y="1484784"/>
            <a:ext cx="248450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2. JELENTŐS</a:t>
            </a:r>
            <a:r>
              <a:rPr lang="hu-HU" sz="2100" b="1" dirty="0">
                <a:solidFill>
                  <a:srgbClr val="002060"/>
                </a:solidFill>
                <a:cs typeface="Times New Roman" pitchFamily="18" charset="0"/>
              </a:rPr>
              <a:t> </a:t>
            </a:r>
            <a:r>
              <a:rPr lang="hu-HU" b="1" dirty="0">
                <a:solidFill>
                  <a:srgbClr val="002060"/>
                </a:solidFill>
                <a:cs typeface="Times New Roman" pitchFamily="18" charset="0"/>
              </a:rPr>
              <a:t> / </a:t>
            </a:r>
            <a:r>
              <a:rPr lang="hu-HU" sz="2100" b="1" u="sng" dirty="0">
                <a:solidFill>
                  <a:srgbClr val="002060"/>
                </a:solidFill>
                <a:cs typeface="Times New Roman" pitchFamily="18" charset="0"/>
              </a:rPr>
              <a:t>NEM </a:t>
            </a:r>
            <a:r>
              <a:rPr lang="hu-HU" b="1" dirty="0">
                <a:solidFill>
                  <a:srgbClr val="002060"/>
                </a:solidFill>
                <a:cs typeface="Times New Roman" pitchFamily="18" charset="0"/>
              </a:rPr>
              <a:t>kontrollált</a:t>
            </a:r>
            <a:r>
              <a:rPr lang="hu-HU" b="1" u="sng" dirty="0">
                <a:solidFill>
                  <a:srgbClr val="002060"/>
                </a:solidFill>
                <a:cs typeface="Times New Roman" pitchFamily="18" charset="0"/>
              </a:rPr>
              <a:t> </a:t>
            </a:r>
            <a:r>
              <a:rPr lang="hu-HU" b="1" dirty="0">
                <a:solidFill>
                  <a:srgbClr val="002060"/>
                </a:solidFill>
                <a:cs typeface="Times New Roman" pitchFamily="18" charset="0"/>
              </a:rPr>
              <a:t>vérzés </a:t>
            </a:r>
            <a:endParaRPr lang="hu-HU" sz="2100" b="1" dirty="0">
              <a:solidFill>
                <a:srgbClr val="002060"/>
              </a:solidFill>
              <a:cs typeface="Times New Roman" pitchFamily="18" charset="0"/>
            </a:endParaRPr>
          </a:p>
        </p:txBody>
      </p:sp>
      <p:sp>
        <p:nvSpPr>
          <p:cNvPr id="43" name="Téglalap 42"/>
          <p:cNvSpPr/>
          <p:nvPr/>
        </p:nvSpPr>
        <p:spPr>
          <a:xfrm>
            <a:off x="7203659" y="1617023"/>
            <a:ext cx="140438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3. SOKK </a:t>
            </a:r>
          </a:p>
          <a:p>
            <a:pPr algn="ctr" defTabSz="864396"/>
            <a:r>
              <a:rPr lang="hu-HU" b="1" dirty="0">
                <a:solidFill>
                  <a:srgbClr val="002060"/>
                </a:solidFill>
                <a:cs typeface="Times New Roman" pitchFamily="18" charset="0"/>
              </a:rPr>
              <a:t>és</a:t>
            </a:r>
            <a:endParaRPr lang="hu-HU" sz="1100" b="1" dirty="0">
              <a:solidFill>
                <a:srgbClr val="002060"/>
              </a:solidFill>
              <a:cs typeface="Times New Roman" pitchFamily="18" charset="0"/>
            </a:endParaRPr>
          </a:p>
          <a:p>
            <a:pPr algn="ctr" defTabSz="864396"/>
            <a:r>
              <a:rPr lang="hu-HU" b="1" dirty="0">
                <a:solidFill>
                  <a:srgbClr val="002060"/>
                </a:solidFill>
                <a:cs typeface="Times New Roman" pitchFamily="18" charset="0"/>
              </a:rPr>
              <a:t>vérzés</a:t>
            </a:r>
          </a:p>
        </p:txBody>
      </p:sp>
      <p:sp>
        <p:nvSpPr>
          <p:cNvPr id="44" name="Háromszög 43"/>
          <p:cNvSpPr/>
          <p:nvPr/>
        </p:nvSpPr>
        <p:spPr>
          <a:xfrm rot="5400000">
            <a:off x="8316859" y="1927122"/>
            <a:ext cx="961186" cy="377930"/>
          </a:xfrm>
          <a:prstGeom prst="triangle">
            <a:avLst>
              <a:gd name="adj" fmla="val 50000"/>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endParaRPr lang="hu-HU" sz="1700" dirty="0">
              <a:solidFill>
                <a:prstClr val="white"/>
              </a:solidFill>
            </a:endParaRPr>
          </a:p>
        </p:txBody>
      </p:sp>
      <p:sp>
        <p:nvSpPr>
          <p:cNvPr id="100" name="Jobbra nyíl 99"/>
          <p:cNvSpPr/>
          <p:nvPr/>
        </p:nvSpPr>
        <p:spPr>
          <a:xfrm>
            <a:off x="4004434" y="1812953"/>
            <a:ext cx="315316"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101" name="Jobbra nyíl 100"/>
          <p:cNvSpPr/>
          <p:nvPr/>
        </p:nvSpPr>
        <p:spPr>
          <a:xfrm>
            <a:off x="6905337" y="1812953"/>
            <a:ext cx="378379"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96" name="Téglalap 95"/>
          <p:cNvSpPr/>
          <p:nvPr/>
        </p:nvSpPr>
        <p:spPr>
          <a:xfrm>
            <a:off x="94519" y="1649479"/>
            <a:ext cx="8891898" cy="40837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80" name="Lefelé nyíl 79"/>
          <p:cNvSpPr/>
          <p:nvPr/>
        </p:nvSpPr>
        <p:spPr>
          <a:xfrm>
            <a:off x="3203849" y="2708918"/>
            <a:ext cx="216024" cy="576064"/>
          </a:xfrm>
          <a:prstGeom prst="downArrow">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endParaRPr lang="hu-HU">
              <a:solidFill>
                <a:prstClr val="white"/>
              </a:solidFill>
            </a:endParaRPr>
          </a:p>
        </p:txBody>
      </p:sp>
      <p:sp>
        <p:nvSpPr>
          <p:cNvPr id="81" name="Téglalap 80"/>
          <p:cNvSpPr/>
          <p:nvPr/>
        </p:nvSpPr>
        <p:spPr>
          <a:xfrm>
            <a:off x="2339752" y="3356992"/>
            <a:ext cx="1944216" cy="151216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r>
              <a:rPr lang="hu-HU" u="sng" dirty="0">
                <a:solidFill>
                  <a:prstClr val="black"/>
                </a:solidFill>
              </a:rPr>
              <a:t>VÁRJ!</a:t>
            </a:r>
          </a:p>
          <a:p>
            <a:pPr algn="ctr" defTabSz="914035"/>
            <a:r>
              <a:rPr lang="hu-HU" b="1" dirty="0">
                <a:solidFill>
                  <a:prstClr val="black"/>
                </a:solidFill>
              </a:rPr>
              <a:t>Standard labo</a:t>
            </a:r>
            <a:r>
              <a:rPr lang="hu-HU" dirty="0">
                <a:solidFill>
                  <a:prstClr val="black"/>
                </a:solidFill>
              </a:rPr>
              <a:t>r és vagy </a:t>
            </a:r>
            <a:r>
              <a:rPr lang="hu-HU" b="1" dirty="0" err="1">
                <a:solidFill>
                  <a:prstClr val="black"/>
                </a:solidFill>
              </a:rPr>
              <a:t>Clotpro</a:t>
            </a:r>
            <a:r>
              <a:rPr lang="hu-HU" b="1" dirty="0">
                <a:solidFill>
                  <a:prstClr val="black"/>
                </a:solidFill>
              </a:rPr>
              <a:t> vezérelt </a:t>
            </a:r>
            <a:r>
              <a:rPr lang="hu-HU" sz="1600" b="1" dirty="0">
                <a:solidFill>
                  <a:prstClr val="black"/>
                </a:solidFill>
              </a:rPr>
              <a:t>intervenció</a:t>
            </a:r>
            <a:endParaRPr lang="hu-HU" b="1" dirty="0">
              <a:solidFill>
                <a:prstClr val="black"/>
              </a:solidFill>
            </a:endParaRPr>
          </a:p>
        </p:txBody>
      </p:sp>
      <p:sp>
        <p:nvSpPr>
          <p:cNvPr id="87" name="Téglalap 86"/>
          <p:cNvSpPr/>
          <p:nvPr/>
        </p:nvSpPr>
        <p:spPr>
          <a:xfrm>
            <a:off x="3995936" y="2708920"/>
            <a:ext cx="3279282" cy="2826382"/>
          </a:xfrm>
          <a:prstGeom prst="rect">
            <a:avLst/>
          </a:prstGeom>
          <a:solidFill>
            <a:schemeClr val="accent2">
              <a:lumMod val="60000"/>
              <a:lumOff val="40000"/>
            </a:schemeClr>
          </a:solidFill>
          <a:ln w="38100">
            <a:noFill/>
          </a:ln>
        </p:spPr>
        <p:txBody>
          <a:bodyPr wrap="square" lIns="81248" tIns="40624" rIns="81248" bIns="40624">
            <a:spAutoFit/>
          </a:bodyPr>
          <a:lstStyle/>
          <a:p>
            <a:pPr algn="ctr" defTabSz="914035"/>
            <a:r>
              <a:rPr lang="hu-HU" sz="2100" b="1" u="sng" dirty="0">
                <a:solidFill>
                  <a:prstClr val="white"/>
                </a:solidFill>
                <a:effectLst>
                  <a:outerShdw blurRad="38100" dist="38100" dir="2700000" algn="tl">
                    <a:srgbClr val="000000">
                      <a:alpha val="43137"/>
                    </a:srgbClr>
                  </a:outerShdw>
                </a:effectLst>
                <a:cs typeface="Times New Roman" pitchFamily="18" charset="0"/>
              </a:rPr>
              <a:t>JELENTŐS</a:t>
            </a:r>
            <a:r>
              <a:rPr lang="hu-HU" sz="2100" b="1" dirty="0">
                <a:solidFill>
                  <a:prstClr val="white"/>
                </a:solidFill>
                <a:effectLst>
                  <a:outerShdw blurRad="38100" dist="38100" dir="2700000" algn="tl">
                    <a:srgbClr val="000000">
                      <a:alpha val="43137"/>
                    </a:srgbClr>
                  </a:outerShdw>
                </a:effectLst>
                <a:cs typeface="Times New Roman" pitchFamily="18" charset="0"/>
              </a:rPr>
              <a:t> </a:t>
            </a:r>
            <a:r>
              <a:rPr lang="hu-HU" b="1" dirty="0">
                <a:solidFill>
                  <a:prstClr val="white"/>
                </a:solidFill>
                <a:effectLst>
                  <a:outerShdw blurRad="38100" dist="38100" dir="2700000" algn="tl">
                    <a:srgbClr val="000000">
                      <a:alpha val="43137"/>
                    </a:srgbClr>
                  </a:outerShdw>
                </a:effectLst>
                <a:cs typeface="Times New Roman" pitchFamily="18" charset="0"/>
              </a:rPr>
              <a:t>vérzés / </a:t>
            </a:r>
            <a:r>
              <a:rPr lang="hu-HU" sz="2100" b="1" u="sng" dirty="0">
                <a:solidFill>
                  <a:prstClr val="white"/>
                </a:solidFill>
                <a:effectLst>
                  <a:outerShdw blurRad="38100" dist="38100" dir="2700000" algn="tl">
                    <a:srgbClr val="000000">
                      <a:alpha val="43137"/>
                    </a:srgbClr>
                  </a:outerShdw>
                </a:effectLst>
                <a:cs typeface="Times New Roman" pitchFamily="18" charset="0"/>
              </a:rPr>
              <a:t>NEM </a:t>
            </a:r>
            <a:r>
              <a:rPr lang="hu-HU" b="1" dirty="0">
                <a:solidFill>
                  <a:prstClr val="white"/>
                </a:solidFill>
                <a:effectLst>
                  <a:outerShdw blurRad="38100" dist="38100" dir="2700000" algn="tl">
                    <a:srgbClr val="000000">
                      <a:alpha val="43137"/>
                    </a:srgbClr>
                  </a:outerShdw>
                </a:effectLst>
                <a:cs typeface="Times New Roman" pitchFamily="18" charset="0"/>
              </a:rPr>
              <a:t>kontrollált</a:t>
            </a:r>
            <a:r>
              <a:rPr lang="hu-HU" b="1" u="sng" dirty="0">
                <a:solidFill>
                  <a:prstClr val="white"/>
                </a:solidFill>
                <a:effectLst>
                  <a:outerShdw blurRad="38100" dist="38100" dir="2700000" algn="tl">
                    <a:srgbClr val="000000">
                      <a:alpha val="43137"/>
                    </a:srgbClr>
                  </a:outerShdw>
                </a:effectLst>
                <a:cs typeface="Times New Roman" pitchFamily="18" charset="0"/>
              </a:rPr>
              <a:t> </a:t>
            </a:r>
            <a:r>
              <a:rPr lang="hu-HU" b="1" dirty="0">
                <a:solidFill>
                  <a:prstClr val="white"/>
                </a:solidFill>
                <a:effectLst>
                  <a:outerShdw blurRad="38100" dist="38100" dir="2700000" algn="tl">
                    <a:srgbClr val="000000">
                      <a:alpha val="43137"/>
                    </a:srgbClr>
                  </a:outerShdw>
                </a:effectLst>
                <a:cs typeface="Times New Roman" pitchFamily="18" charset="0"/>
              </a:rPr>
              <a:t>vérzés = </a:t>
            </a:r>
          </a:p>
          <a:p>
            <a:pPr algn="ctr" defTabSz="914035"/>
            <a:endParaRPr lang="hu-HU" sz="2100" b="1" dirty="0">
              <a:solidFill>
                <a:prstClr val="white"/>
              </a:solidFill>
              <a:effectLst>
                <a:outerShdw blurRad="38100" dist="38100" dir="2700000" algn="tl">
                  <a:srgbClr val="000000">
                    <a:alpha val="43137"/>
                  </a:srgbClr>
                </a:outerShdw>
              </a:effectLst>
              <a:cs typeface="Times New Roman" pitchFamily="18" charset="0"/>
            </a:endParaRPr>
          </a:p>
          <a:p>
            <a:pPr algn="ctr" defTabSz="914035"/>
            <a:r>
              <a:rPr lang="hu-HU" b="1" dirty="0">
                <a:solidFill>
                  <a:prstClr val="white"/>
                </a:solidFill>
                <a:effectLst>
                  <a:outerShdw blurRad="38100" dist="38100" dir="2700000" algn="tl">
                    <a:srgbClr val="000000">
                      <a:alpha val="43137"/>
                    </a:srgbClr>
                  </a:outerShdw>
                </a:effectLst>
                <a:cs typeface="Times New Roman" pitchFamily="18" charset="0"/>
              </a:rPr>
              <a:t>A teljes vérvolumen </a:t>
            </a:r>
            <a:r>
              <a:rPr lang="hu-HU" sz="1600" dirty="0">
                <a:solidFill>
                  <a:prstClr val="white"/>
                </a:solidFill>
                <a:effectLst>
                  <a:outerShdw blurRad="38100" dist="38100" dir="2700000" algn="tl">
                    <a:srgbClr val="000000">
                      <a:alpha val="43137"/>
                    </a:srgbClr>
                  </a:outerShdw>
                </a:effectLst>
                <a:cs typeface="Times New Roman" pitchFamily="18" charset="0"/>
              </a:rPr>
              <a:t>(70ml/kg) </a:t>
            </a:r>
            <a:r>
              <a:rPr lang="hu-HU" b="1" dirty="0">
                <a:solidFill>
                  <a:prstClr val="white"/>
                </a:solidFill>
                <a:effectLst>
                  <a:outerShdw blurRad="38100" dist="38100" dir="2700000" algn="tl">
                    <a:srgbClr val="000000">
                      <a:alpha val="43137"/>
                    </a:srgbClr>
                  </a:outerShdw>
                </a:effectLst>
                <a:cs typeface="Times New Roman" pitchFamily="18" charset="0"/>
              </a:rPr>
              <a:t>50%-nak elvesztése 3 óra alatt</a:t>
            </a:r>
            <a:endParaRPr lang="hu-HU" sz="1400" b="1" dirty="0">
              <a:solidFill>
                <a:prstClr val="white"/>
              </a:solidFill>
              <a:effectLst>
                <a:outerShdw blurRad="38100" dist="38100" dir="2700000" algn="tl">
                  <a:srgbClr val="000000">
                    <a:alpha val="43137"/>
                  </a:srgbClr>
                </a:outerShdw>
              </a:effectLst>
              <a:cs typeface="Times New Roman" pitchFamily="18" charset="0"/>
            </a:endParaRPr>
          </a:p>
          <a:p>
            <a:pPr algn="ctr" defTabSz="914035">
              <a:spcBef>
                <a:spcPts val="533"/>
              </a:spcBef>
              <a:spcAft>
                <a:spcPts val="533"/>
              </a:spcAft>
            </a:pPr>
            <a:r>
              <a:rPr lang="hu-HU" sz="1400" b="1" dirty="0">
                <a:solidFill>
                  <a:prstClr val="white"/>
                </a:solidFill>
                <a:effectLst>
                  <a:outerShdw blurRad="38100" dist="38100" dir="2700000" algn="tl">
                    <a:srgbClr val="000000">
                      <a:alpha val="43137"/>
                    </a:srgbClr>
                  </a:outerShdw>
                </a:effectLst>
                <a:cs typeface="Times New Roman" pitchFamily="18" charset="0"/>
              </a:rPr>
              <a:t>+/-</a:t>
            </a:r>
          </a:p>
          <a:p>
            <a:pPr algn="ctr" defTabSz="914035"/>
            <a:r>
              <a:rPr lang="hu-HU" b="1" dirty="0">
                <a:solidFill>
                  <a:prstClr val="white"/>
                </a:solidFill>
                <a:effectLst>
                  <a:outerShdw blurRad="38100" dist="38100" dir="2700000" algn="tl">
                    <a:srgbClr val="000000">
                      <a:alpha val="43137"/>
                    </a:srgbClr>
                  </a:outerShdw>
                </a:effectLst>
                <a:cs typeface="Times New Roman" pitchFamily="18" charset="0"/>
              </a:rPr>
              <a:t>Folyamatos vérzés gyanúja</a:t>
            </a:r>
          </a:p>
          <a:p>
            <a:pPr algn="ctr" defTabSz="914035"/>
            <a:r>
              <a:rPr lang="hu-HU" sz="1400" dirty="0">
                <a:solidFill>
                  <a:prstClr val="white"/>
                </a:solidFill>
                <a:effectLst>
                  <a:outerShdw blurRad="38100" dist="38100" dir="2700000" algn="tl">
                    <a:srgbClr val="000000">
                      <a:alpha val="43137"/>
                    </a:srgbClr>
                  </a:outerShdw>
                </a:effectLst>
                <a:cs typeface="Times New Roman" pitchFamily="18" charset="0"/>
              </a:rPr>
              <a:t>(komplex medencetörés,  súlyos mellkasi, hasi sérülés, multiplex hosszú csöves csonttörés)</a:t>
            </a:r>
          </a:p>
        </p:txBody>
      </p:sp>
      <p:sp>
        <p:nvSpPr>
          <p:cNvPr id="88" name="Lefelé nyíl 87"/>
          <p:cNvSpPr/>
          <p:nvPr/>
        </p:nvSpPr>
        <p:spPr>
          <a:xfrm>
            <a:off x="5508104" y="2708918"/>
            <a:ext cx="216024" cy="576064"/>
          </a:xfrm>
          <a:prstGeom prst="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endParaRPr lang="hu-HU">
              <a:solidFill>
                <a:prstClr val="white"/>
              </a:solidFill>
            </a:endParaRPr>
          </a:p>
        </p:txBody>
      </p:sp>
      <p:sp>
        <p:nvSpPr>
          <p:cNvPr id="94" name="Téglalap 93"/>
          <p:cNvSpPr/>
          <p:nvPr/>
        </p:nvSpPr>
        <p:spPr>
          <a:xfrm>
            <a:off x="4644008" y="3356992"/>
            <a:ext cx="1944216" cy="1512168"/>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r>
              <a:rPr lang="hu-HU" b="1" dirty="0">
                <a:solidFill>
                  <a:prstClr val="white"/>
                </a:solidFill>
              </a:rPr>
              <a:t>VVT ? és </a:t>
            </a:r>
            <a:r>
              <a:rPr lang="hu-HU" b="1" dirty="0" err="1">
                <a:solidFill>
                  <a:prstClr val="white"/>
                </a:solidFill>
              </a:rPr>
              <a:t>Clotpro</a:t>
            </a:r>
            <a:r>
              <a:rPr lang="hu-HU" b="1" dirty="0">
                <a:solidFill>
                  <a:prstClr val="white"/>
                </a:solidFill>
              </a:rPr>
              <a:t> vezérelt </a:t>
            </a:r>
            <a:r>
              <a:rPr lang="hu-HU" sz="1600" b="1" dirty="0">
                <a:solidFill>
                  <a:prstClr val="white"/>
                </a:solidFill>
              </a:rPr>
              <a:t>intervenció</a:t>
            </a:r>
            <a:endParaRPr lang="hu-HU" b="1" dirty="0">
              <a:solidFill>
                <a:prstClr val="white"/>
              </a:solidFill>
            </a:endParaRPr>
          </a:p>
        </p:txBody>
      </p:sp>
      <p:sp>
        <p:nvSpPr>
          <p:cNvPr id="2" name="Téglalap 1">
            <a:extLst>
              <a:ext uri="{FF2B5EF4-FFF2-40B4-BE49-F238E27FC236}">
                <a16:creationId xmlns:a16="http://schemas.microsoft.com/office/drawing/2014/main" id="{740EFEED-7E9F-839C-B3E3-09280D684DFC}"/>
              </a:ext>
            </a:extLst>
          </p:cNvPr>
          <p:cNvSpPr/>
          <p:nvPr/>
        </p:nvSpPr>
        <p:spPr>
          <a:xfrm>
            <a:off x="971600" y="2697144"/>
            <a:ext cx="3279282" cy="2826382"/>
          </a:xfrm>
          <a:prstGeom prst="rect">
            <a:avLst/>
          </a:prstGeom>
          <a:solidFill>
            <a:schemeClr val="accent2">
              <a:lumMod val="60000"/>
              <a:lumOff val="40000"/>
            </a:schemeClr>
          </a:solidFill>
          <a:ln w="38100">
            <a:noFill/>
          </a:ln>
        </p:spPr>
        <p:txBody>
          <a:bodyPr wrap="square" lIns="81248" tIns="40624" rIns="81248" bIns="40624">
            <a:spAutoFit/>
          </a:bodyPr>
          <a:lstStyle/>
          <a:p>
            <a:pPr algn="ctr" defTabSz="914035"/>
            <a:r>
              <a:rPr lang="hu-HU" sz="2100" b="1" u="sng" dirty="0">
                <a:solidFill>
                  <a:prstClr val="white"/>
                </a:solidFill>
                <a:effectLst>
                  <a:outerShdw blurRad="38100" dist="38100" dir="2700000" algn="tl">
                    <a:srgbClr val="000000">
                      <a:alpha val="43137"/>
                    </a:srgbClr>
                  </a:outerShdw>
                </a:effectLst>
                <a:cs typeface="Times New Roman" pitchFamily="18" charset="0"/>
              </a:rPr>
              <a:t>JELENTŐS</a:t>
            </a:r>
            <a:r>
              <a:rPr lang="hu-HU" sz="2100" b="1" dirty="0">
                <a:solidFill>
                  <a:prstClr val="white"/>
                </a:solidFill>
                <a:effectLst>
                  <a:outerShdw blurRad="38100" dist="38100" dir="2700000" algn="tl">
                    <a:srgbClr val="000000">
                      <a:alpha val="43137"/>
                    </a:srgbClr>
                  </a:outerShdw>
                </a:effectLst>
                <a:cs typeface="Times New Roman" pitchFamily="18" charset="0"/>
              </a:rPr>
              <a:t> </a:t>
            </a:r>
            <a:r>
              <a:rPr lang="hu-HU" b="1" dirty="0">
                <a:solidFill>
                  <a:prstClr val="white"/>
                </a:solidFill>
                <a:effectLst>
                  <a:outerShdw blurRad="38100" dist="38100" dir="2700000" algn="tl">
                    <a:srgbClr val="000000">
                      <a:alpha val="43137"/>
                    </a:srgbClr>
                  </a:outerShdw>
                </a:effectLst>
                <a:cs typeface="Times New Roman" pitchFamily="18" charset="0"/>
              </a:rPr>
              <a:t>vérzés / </a:t>
            </a:r>
            <a:r>
              <a:rPr lang="hu-HU" sz="2100" b="1" u="sng" dirty="0">
                <a:solidFill>
                  <a:prstClr val="white"/>
                </a:solidFill>
                <a:effectLst>
                  <a:outerShdw blurRad="38100" dist="38100" dir="2700000" algn="tl">
                    <a:srgbClr val="000000">
                      <a:alpha val="43137"/>
                    </a:srgbClr>
                  </a:outerShdw>
                </a:effectLst>
                <a:cs typeface="Times New Roman" pitchFamily="18" charset="0"/>
              </a:rPr>
              <a:t>NEM </a:t>
            </a:r>
            <a:r>
              <a:rPr lang="hu-HU" b="1" dirty="0">
                <a:solidFill>
                  <a:prstClr val="white"/>
                </a:solidFill>
                <a:effectLst>
                  <a:outerShdw blurRad="38100" dist="38100" dir="2700000" algn="tl">
                    <a:srgbClr val="000000">
                      <a:alpha val="43137"/>
                    </a:srgbClr>
                  </a:outerShdw>
                </a:effectLst>
                <a:cs typeface="Times New Roman" pitchFamily="18" charset="0"/>
              </a:rPr>
              <a:t>kontrollált</a:t>
            </a:r>
            <a:r>
              <a:rPr lang="hu-HU" b="1" u="sng" dirty="0">
                <a:solidFill>
                  <a:prstClr val="white"/>
                </a:solidFill>
                <a:effectLst>
                  <a:outerShdw blurRad="38100" dist="38100" dir="2700000" algn="tl">
                    <a:srgbClr val="000000">
                      <a:alpha val="43137"/>
                    </a:srgbClr>
                  </a:outerShdw>
                </a:effectLst>
                <a:cs typeface="Times New Roman" pitchFamily="18" charset="0"/>
              </a:rPr>
              <a:t> </a:t>
            </a:r>
            <a:r>
              <a:rPr lang="hu-HU" b="1" dirty="0">
                <a:solidFill>
                  <a:prstClr val="white"/>
                </a:solidFill>
                <a:effectLst>
                  <a:outerShdw blurRad="38100" dist="38100" dir="2700000" algn="tl">
                    <a:srgbClr val="000000">
                      <a:alpha val="43137"/>
                    </a:srgbClr>
                  </a:outerShdw>
                </a:effectLst>
                <a:cs typeface="Times New Roman" pitchFamily="18" charset="0"/>
              </a:rPr>
              <a:t>vérzés = </a:t>
            </a:r>
          </a:p>
          <a:p>
            <a:pPr algn="ctr" defTabSz="914035"/>
            <a:endParaRPr lang="hu-HU" sz="2100" b="1" dirty="0">
              <a:solidFill>
                <a:prstClr val="white"/>
              </a:solidFill>
              <a:effectLst>
                <a:outerShdw blurRad="38100" dist="38100" dir="2700000" algn="tl">
                  <a:srgbClr val="000000">
                    <a:alpha val="43137"/>
                  </a:srgbClr>
                </a:outerShdw>
              </a:effectLst>
              <a:cs typeface="Times New Roman" pitchFamily="18" charset="0"/>
            </a:endParaRPr>
          </a:p>
          <a:p>
            <a:pPr algn="ctr" defTabSz="914035"/>
            <a:r>
              <a:rPr lang="hu-HU" b="1" dirty="0">
                <a:solidFill>
                  <a:prstClr val="white"/>
                </a:solidFill>
                <a:effectLst>
                  <a:outerShdw blurRad="38100" dist="38100" dir="2700000" algn="tl">
                    <a:srgbClr val="000000">
                      <a:alpha val="43137"/>
                    </a:srgbClr>
                  </a:outerShdw>
                </a:effectLst>
                <a:cs typeface="Times New Roman" pitchFamily="18" charset="0"/>
              </a:rPr>
              <a:t>A teljes vérvolumen </a:t>
            </a:r>
            <a:r>
              <a:rPr lang="hu-HU" sz="1600" dirty="0">
                <a:solidFill>
                  <a:prstClr val="white"/>
                </a:solidFill>
                <a:effectLst>
                  <a:outerShdw blurRad="38100" dist="38100" dir="2700000" algn="tl">
                    <a:srgbClr val="000000">
                      <a:alpha val="43137"/>
                    </a:srgbClr>
                  </a:outerShdw>
                </a:effectLst>
                <a:cs typeface="Times New Roman" pitchFamily="18" charset="0"/>
              </a:rPr>
              <a:t>(70ml/kg) </a:t>
            </a:r>
            <a:r>
              <a:rPr lang="hu-HU" b="1" dirty="0">
                <a:solidFill>
                  <a:prstClr val="white"/>
                </a:solidFill>
                <a:effectLst>
                  <a:outerShdw blurRad="38100" dist="38100" dir="2700000" algn="tl">
                    <a:srgbClr val="000000">
                      <a:alpha val="43137"/>
                    </a:srgbClr>
                  </a:outerShdw>
                </a:effectLst>
                <a:cs typeface="Times New Roman" pitchFamily="18" charset="0"/>
              </a:rPr>
              <a:t>50%-nak elvesztése 3 óra alatt</a:t>
            </a:r>
            <a:endParaRPr lang="hu-HU" sz="1400" b="1" dirty="0">
              <a:solidFill>
                <a:prstClr val="white"/>
              </a:solidFill>
              <a:effectLst>
                <a:outerShdw blurRad="38100" dist="38100" dir="2700000" algn="tl">
                  <a:srgbClr val="000000">
                    <a:alpha val="43137"/>
                  </a:srgbClr>
                </a:outerShdw>
              </a:effectLst>
              <a:cs typeface="Times New Roman" pitchFamily="18" charset="0"/>
            </a:endParaRPr>
          </a:p>
          <a:p>
            <a:pPr algn="ctr" defTabSz="914035">
              <a:spcBef>
                <a:spcPts val="533"/>
              </a:spcBef>
              <a:spcAft>
                <a:spcPts val="533"/>
              </a:spcAft>
            </a:pPr>
            <a:r>
              <a:rPr lang="hu-HU" sz="1400" b="1" dirty="0">
                <a:solidFill>
                  <a:prstClr val="white"/>
                </a:solidFill>
                <a:effectLst>
                  <a:outerShdw blurRad="38100" dist="38100" dir="2700000" algn="tl">
                    <a:srgbClr val="000000">
                      <a:alpha val="43137"/>
                    </a:srgbClr>
                  </a:outerShdw>
                </a:effectLst>
                <a:cs typeface="Times New Roman" pitchFamily="18" charset="0"/>
              </a:rPr>
              <a:t>+/-</a:t>
            </a:r>
          </a:p>
          <a:p>
            <a:pPr algn="ctr" defTabSz="914035"/>
            <a:r>
              <a:rPr lang="hu-HU" b="1" dirty="0">
                <a:solidFill>
                  <a:prstClr val="white"/>
                </a:solidFill>
                <a:effectLst>
                  <a:outerShdw blurRad="38100" dist="38100" dir="2700000" algn="tl">
                    <a:srgbClr val="000000">
                      <a:alpha val="43137"/>
                    </a:srgbClr>
                  </a:outerShdw>
                </a:effectLst>
                <a:cs typeface="Times New Roman" pitchFamily="18" charset="0"/>
              </a:rPr>
              <a:t>Folyamatos vérzés gyanúja</a:t>
            </a:r>
          </a:p>
          <a:p>
            <a:pPr algn="ctr" defTabSz="914035"/>
            <a:r>
              <a:rPr lang="hu-HU" sz="1400" dirty="0">
                <a:solidFill>
                  <a:prstClr val="white"/>
                </a:solidFill>
                <a:effectLst>
                  <a:outerShdw blurRad="38100" dist="38100" dir="2700000" algn="tl">
                    <a:srgbClr val="000000">
                      <a:alpha val="43137"/>
                    </a:srgbClr>
                  </a:outerShdw>
                </a:effectLst>
                <a:cs typeface="Times New Roman" pitchFamily="18" charset="0"/>
              </a:rPr>
              <a:t>(komplex medencetörés,  súlyos mellkasi, hasi sérülés, multiplex hosszú csöves csonttörés)</a:t>
            </a:r>
          </a:p>
        </p:txBody>
      </p:sp>
    </p:spTree>
    <p:extLst>
      <p:ext uri="{BB962C8B-B14F-4D97-AF65-F5344CB8AC3E}">
        <p14:creationId xmlns:p14="http://schemas.microsoft.com/office/powerpoint/2010/main" val="214877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ppt_w</p:attrName>
                                        </p:attrNameLst>
                                      </p:cBhvr>
                                      <p:tavLst>
                                        <p:tav tm="0">
                                          <p:val>
                                            <p:strVal val="#ppt_w*0.70"/>
                                          </p:val>
                                        </p:tav>
                                        <p:tav tm="100000">
                                          <p:val>
                                            <p:strVal val="#ppt_w"/>
                                          </p:val>
                                        </p:tav>
                                      </p:tavLst>
                                    </p:anim>
                                    <p:anim calcmode="lin" valueType="num">
                                      <p:cBhvr>
                                        <p:cTn id="8" dur="1000" fill="hold"/>
                                        <p:tgtEl>
                                          <p:spTgt spid="87"/>
                                        </p:tgtEl>
                                        <p:attrNameLst>
                                          <p:attrName>ppt_h</p:attrName>
                                        </p:attrNameLst>
                                      </p:cBhvr>
                                      <p:tavLst>
                                        <p:tav tm="0">
                                          <p:val>
                                            <p:strVal val="#ppt_h"/>
                                          </p:val>
                                        </p:tav>
                                        <p:tav tm="100000">
                                          <p:val>
                                            <p:strVal val="#ppt_h"/>
                                          </p:val>
                                        </p:tav>
                                      </p:tavLst>
                                    </p:anim>
                                    <p:animEffect transition="in" filter="fade">
                                      <p:cBhvr>
                                        <p:cTn id="9" dur="1000"/>
                                        <p:tgtEl>
                                          <p:spTgt spid="8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p:cTn id="14" dur="1000" fill="hold"/>
                                        <p:tgtEl>
                                          <p:spTgt spid="80"/>
                                        </p:tgtEl>
                                        <p:attrNameLst>
                                          <p:attrName>ppt_w</p:attrName>
                                        </p:attrNameLst>
                                      </p:cBhvr>
                                      <p:tavLst>
                                        <p:tav tm="0">
                                          <p:val>
                                            <p:strVal val="#ppt_w*0.70"/>
                                          </p:val>
                                        </p:tav>
                                        <p:tav tm="100000">
                                          <p:val>
                                            <p:strVal val="#ppt_w"/>
                                          </p:val>
                                        </p:tav>
                                      </p:tavLst>
                                    </p:anim>
                                    <p:anim calcmode="lin" valueType="num">
                                      <p:cBhvr>
                                        <p:cTn id="15" dur="1000" fill="hold"/>
                                        <p:tgtEl>
                                          <p:spTgt spid="80"/>
                                        </p:tgtEl>
                                        <p:attrNameLst>
                                          <p:attrName>ppt_h</p:attrName>
                                        </p:attrNameLst>
                                      </p:cBhvr>
                                      <p:tavLst>
                                        <p:tav tm="0">
                                          <p:val>
                                            <p:strVal val="#ppt_h"/>
                                          </p:val>
                                        </p:tav>
                                        <p:tav tm="100000">
                                          <p:val>
                                            <p:strVal val="#ppt_h"/>
                                          </p:val>
                                        </p:tav>
                                      </p:tavLst>
                                    </p:anim>
                                    <p:animEffect transition="in" filter="fade">
                                      <p:cBhvr>
                                        <p:cTn id="16" dur="1000"/>
                                        <p:tgtEl>
                                          <p:spTgt spid="80"/>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p:cTn id="19" dur="1000" fill="hold"/>
                                        <p:tgtEl>
                                          <p:spTgt spid="81"/>
                                        </p:tgtEl>
                                        <p:attrNameLst>
                                          <p:attrName>ppt_w</p:attrName>
                                        </p:attrNameLst>
                                      </p:cBhvr>
                                      <p:tavLst>
                                        <p:tav tm="0">
                                          <p:val>
                                            <p:strVal val="#ppt_w*0.70"/>
                                          </p:val>
                                        </p:tav>
                                        <p:tav tm="100000">
                                          <p:val>
                                            <p:strVal val="#ppt_w"/>
                                          </p:val>
                                        </p:tav>
                                      </p:tavLst>
                                    </p:anim>
                                    <p:anim calcmode="lin" valueType="num">
                                      <p:cBhvr>
                                        <p:cTn id="20" dur="1000" fill="hold"/>
                                        <p:tgtEl>
                                          <p:spTgt spid="81"/>
                                        </p:tgtEl>
                                        <p:attrNameLst>
                                          <p:attrName>ppt_h</p:attrName>
                                        </p:attrNameLst>
                                      </p:cBhvr>
                                      <p:tavLst>
                                        <p:tav tm="0">
                                          <p:val>
                                            <p:strVal val="#ppt_h"/>
                                          </p:val>
                                        </p:tav>
                                        <p:tav tm="100000">
                                          <p:val>
                                            <p:strVal val="#ppt_h"/>
                                          </p:val>
                                        </p:tav>
                                      </p:tavLst>
                                    </p:anim>
                                    <p:animEffect transition="in" filter="fade">
                                      <p:cBhvr>
                                        <p:cTn id="21" dur="1000"/>
                                        <p:tgtEl>
                                          <p:spTgt spid="81"/>
                                        </p:tgtEl>
                                      </p:cBhvr>
                                    </p:animEffect>
                                  </p:childTnLst>
                                </p:cTn>
                              </p:par>
                              <p:par>
                                <p:cTn id="22" presetID="55" presetClass="exit" presetSubtype="0" fill="hold" grpId="1" nodeType="withEffect">
                                  <p:stCondLst>
                                    <p:cond delay="0"/>
                                  </p:stCondLst>
                                  <p:childTnLst>
                                    <p:anim calcmode="lin" valueType="num">
                                      <p:cBhvr>
                                        <p:cTn id="23" dur="1000"/>
                                        <p:tgtEl>
                                          <p:spTgt spid="87"/>
                                        </p:tgtEl>
                                        <p:attrNameLst>
                                          <p:attrName>ppt_w</p:attrName>
                                        </p:attrNameLst>
                                      </p:cBhvr>
                                      <p:tavLst>
                                        <p:tav tm="0">
                                          <p:val>
                                            <p:strVal val="ppt_w"/>
                                          </p:val>
                                        </p:tav>
                                        <p:tav tm="100000">
                                          <p:val>
                                            <p:strVal val="ppt_w*0.70"/>
                                          </p:val>
                                        </p:tav>
                                      </p:tavLst>
                                    </p:anim>
                                    <p:anim calcmode="lin" valueType="num">
                                      <p:cBhvr>
                                        <p:cTn id="24" dur="1000"/>
                                        <p:tgtEl>
                                          <p:spTgt spid="87"/>
                                        </p:tgtEl>
                                        <p:attrNameLst>
                                          <p:attrName>ppt_h</p:attrName>
                                        </p:attrNameLst>
                                      </p:cBhvr>
                                      <p:tavLst>
                                        <p:tav tm="0">
                                          <p:val>
                                            <p:strVal val="ppt_h"/>
                                          </p:val>
                                        </p:tav>
                                        <p:tav tm="100000">
                                          <p:val>
                                            <p:strVal val="ppt_h"/>
                                          </p:val>
                                        </p:tav>
                                      </p:tavLst>
                                    </p:anim>
                                    <p:animEffect transition="out" filter="fade">
                                      <p:cBhvr>
                                        <p:cTn id="25" dur="1000"/>
                                        <p:tgtEl>
                                          <p:spTgt spid="87"/>
                                        </p:tgtEl>
                                      </p:cBhvr>
                                    </p:animEffect>
                                    <p:set>
                                      <p:cBhvr>
                                        <p:cTn id="26" dur="1" fill="hold">
                                          <p:stCondLst>
                                            <p:cond delay="999"/>
                                          </p:stCondLst>
                                        </p:cTn>
                                        <p:tgtEl>
                                          <p:spTgt spid="8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5" presetClass="exit" presetSubtype="0" fill="hold" grpId="1" nodeType="clickEffect">
                                  <p:stCondLst>
                                    <p:cond delay="0"/>
                                  </p:stCondLst>
                                  <p:childTnLst>
                                    <p:anim calcmode="lin" valueType="num">
                                      <p:cBhvr>
                                        <p:cTn id="30" dur="1000"/>
                                        <p:tgtEl>
                                          <p:spTgt spid="80"/>
                                        </p:tgtEl>
                                        <p:attrNameLst>
                                          <p:attrName>ppt_w</p:attrName>
                                        </p:attrNameLst>
                                      </p:cBhvr>
                                      <p:tavLst>
                                        <p:tav tm="0">
                                          <p:val>
                                            <p:strVal val="ppt_w"/>
                                          </p:val>
                                        </p:tav>
                                        <p:tav tm="100000">
                                          <p:val>
                                            <p:strVal val="ppt_w*0.70"/>
                                          </p:val>
                                        </p:tav>
                                      </p:tavLst>
                                    </p:anim>
                                    <p:anim calcmode="lin" valueType="num">
                                      <p:cBhvr>
                                        <p:cTn id="31" dur="1000"/>
                                        <p:tgtEl>
                                          <p:spTgt spid="80"/>
                                        </p:tgtEl>
                                        <p:attrNameLst>
                                          <p:attrName>ppt_h</p:attrName>
                                        </p:attrNameLst>
                                      </p:cBhvr>
                                      <p:tavLst>
                                        <p:tav tm="0">
                                          <p:val>
                                            <p:strVal val="ppt_h"/>
                                          </p:val>
                                        </p:tav>
                                        <p:tav tm="100000">
                                          <p:val>
                                            <p:strVal val="ppt_h"/>
                                          </p:val>
                                        </p:tav>
                                      </p:tavLst>
                                    </p:anim>
                                    <p:animEffect transition="out" filter="fade">
                                      <p:cBhvr>
                                        <p:cTn id="32" dur="1000"/>
                                        <p:tgtEl>
                                          <p:spTgt spid="80"/>
                                        </p:tgtEl>
                                      </p:cBhvr>
                                    </p:animEffect>
                                    <p:set>
                                      <p:cBhvr>
                                        <p:cTn id="33" dur="1" fill="hold">
                                          <p:stCondLst>
                                            <p:cond delay="999"/>
                                          </p:stCondLst>
                                        </p:cTn>
                                        <p:tgtEl>
                                          <p:spTgt spid="80"/>
                                        </p:tgtEl>
                                        <p:attrNameLst>
                                          <p:attrName>style.visibility</p:attrName>
                                        </p:attrNameLst>
                                      </p:cBhvr>
                                      <p:to>
                                        <p:strVal val="hidden"/>
                                      </p:to>
                                    </p:set>
                                  </p:childTnLst>
                                </p:cTn>
                              </p:par>
                              <p:par>
                                <p:cTn id="34" presetID="55" presetClass="exit" presetSubtype="0" fill="hold" grpId="1" nodeType="withEffect">
                                  <p:stCondLst>
                                    <p:cond delay="0"/>
                                  </p:stCondLst>
                                  <p:childTnLst>
                                    <p:anim calcmode="lin" valueType="num">
                                      <p:cBhvr>
                                        <p:cTn id="35" dur="1000"/>
                                        <p:tgtEl>
                                          <p:spTgt spid="81"/>
                                        </p:tgtEl>
                                        <p:attrNameLst>
                                          <p:attrName>ppt_w</p:attrName>
                                        </p:attrNameLst>
                                      </p:cBhvr>
                                      <p:tavLst>
                                        <p:tav tm="0">
                                          <p:val>
                                            <p:strVal val="ppt_w"/>
                                          </p:val>
                                        </p:tav>
                                        <p:tav tm="100000">
                                          <p:val>
                                            <p:strVal val="ppt_w*0.70"/>
                                          </p:val>
                                        </p:tav>
                                      </p:tavLst>
                                    </p:anim>
                                    <p:anim calcmode="lin" valueType="num">
                                      <p:cBhvr>
                                        <p:cTn id="36" dur="1000"/>
                                        <p:tgtEl>
                                          <p:spTgt spid="81"/>
                                        </p:tgtEl>
                                        <p:attrNameLst>
                                          <p:attrName>ppt_h</p:attrName>
                                        </p:attrNameLst>
                                      </p:cBhvr>
                                      <p:tavLst>
                                        <p:tav tm="0">
                                          <p:val>
                                            <p:strVal val="ppt_h"/>
                                          </p:val>
                                        </p:tav>
                                        <p:tav tm="100000">
                                          <p:val>
                                            <p:strVal val="ppt_h"/>
                                          </p:val>
                                        </p:tav>
                                      </p:tavLst>
                                    </p:anim>
                                    <p:animEffect transition="out" filter="fade">
                                      <p:cBhvr>
                                        <p:cTn id="37" dur="1000"/>
                                        <p:tgtEl>
                                          <p:spTgt spid="81"/>
                                        </p:tgtEl>
                                      </p:cBhvr>
                                    </p:animEffect>
                                    <p:set>
                                      <p:cBhvr>
                                        <p:cTn id="38" dur="1" fill="hold">
                                          <p:stCondLst>
                                            <p:cond delay="999"/>
                                          </p:stCondLst>
                                        </p:cTn>
                                        <p:tgtEl>
                                          <p:spTgt spid="81"/>
                                        </p:tgtEl>
                                        <p:attrNameLst>
                                          <p:attrName>style.visibility</p:attrName>
                                        </p:attrNameLst>
                                      </p:cBhvr>
                                      <p:to>
                                        <p:strVal val="hidden"/>
                                      </p:to>
                                    </p:set>
                                  </p:childTnLst>
                                </p:cTn>
                              </p:par>
                              <p:par>
                                <p:cTn id="39" presetID="55"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p:cTn id="41" dur="1000" fill="hold"/>
                                        <p:tgtEl>
                                          <p:spTgt spid="88"/>
                                        </p:tgtEl>
                                        <p:attrNameLst>
                                          <p:attrName>ppt_w</p:attrName>
                                        </p:attrNameLst>
                                      </p:cBhvr>
                                      <p:tavLst>
                                        <p:tav tm="0">
                                          <p:val>
                                            <p:strVal val="#ppt_w*0.70"/>
                                          </p:val>
                                        </p:tav>
                                        <p:tav tm="100000">
                                          <p:val>
                                            <p:strVal val="#ppt_w"/>
                                          </p:val>
                                        </p:tav>
                                      </p:tavLst>
                                    </p:anim>
                                    <p:anim calcmode="lin" valueType="num">
                                      <p:cBhvr>
                                        <p:cTn id="42" dur="1000" fill="hold"/>
                                        <p:tgtEl>
                                          <p:spTgt spid="88"/>
                                        </p:tgtEl>
                                        <p:attrNameLst>
                                          <p:attrName>ppt_h</p:attrName>
                                        </p:attrNameLst>
                                      </p:cBhvr>
                                      <p:tavLst>
                                        <p:tav tm="0">
                                          <p:val>
                                            <p:strVal val="#ppt_h"/>
                                          </p:val>
                                        </p:tav>
                                        <p:tav tm="100000">
                                          <p:val>
                                            <p:strVal val="#ppt_h"/>
                                          </p:val>
                                        </p:tav>
                                      </p:tavLst>
                                    </p:anim>
                                    <p:animEffect transition="in" filter="fade">
                                      <p:cBhvr>
                                        <p:cTn id="43" dur="1000"/>
                                        <p:tgtEl>
                                          <p:spTgt spid="88"/>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94"/>
                                        </p:tgtEl>
                                        <p:attrNameLst>
                                          <p:attrName>style.visibility</p:attrName>
                                        </p:attrNameLst>
                                      </p:cBhvr>
                                      <p:to>
                                        <p:strVal val="visible"/>
                                      </p:to>
                                    </p:set>
                                    <p:anim calcmode="lin" valueType="num">
                                      <p:cBhvr>
                                        <p:cTn id="46" dur="1000" fill="hold"/>
                                        <p:tgtEl>
                                          <p:spTgt spid="94"/>
                                        </p:tgtEl>
                                        <p:attrNameLst>
                                          <p:attrName>ppt_w</p:attrName>
                                        </p:attrNameLst>
                                      </p:cBhvr>
                                      <p:tavLst>
                                        <p:tav tm="0">
                                          <p:val>
                                            <p:strVal val="#ppt_w*0.70"/>
                                          </p:val>
                                        </p:tav>
                                        <p:tav tm="100000">
                                          <p:val>
                                            <p:strVal val="#ppt_w"/>
                                          </p:val>
                                        </p:tav>
                                      </p:tavLst>
                                    </p:anim>
                                    <p:anim calcmode="lin" valueType="num">
                                      <p:cBhvr>
                                        <p:cTn id="47" dur="1000" fill="hold"/>
                                        <p:tgtEl>
                                          <p:spTgt spid="94"/>
                                        </p:tgtEl>
                                        <p:attrNameLst>
                                          <p:attrName>ppt_h</p:attrName>
                                        </p:attrNameLst>
                                      </p:cBhvr>
                                      <p:tavLst>
                                        <p:tav tm="0">
                                          <p:val>
                                            <p:strVal val="#ppt_h"/>
                                          </p:val>
                                        </p:tav>
                                        <p:tav tm="100000">
                                          <p:val>
                                            <p:strVal val="#ppt_h"/>
                                          </p:val>
                                        </p:tav>
                                      </p:tavLst>
                                    </p:anim>
                                    <p:animEffect transition="in" filter="fade">
                                      <p:cBhvr>
                                        <p:cTn id="48" dur="1000"/>
                                        <p:tgtEl>
                                          <p:spTgt spid="94"/>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000" fill="hold"/>
                                        <p:tgtEl>
                                          <p:spTgt spid="2"/>
                                        </p:tgtEl>
                                        <p:attrNameLst>
                                          <p:attrName>ppt_w</p:attrName>
                                        </p:attrNameLst>
                                      </p:cBhvr>
                                      <p:tavLst>
                                        <p:tav tm="0">
                                          <p:val>
                                            <p:strVal val="#ppt_w*0.70"/>
                                          </p:val>
                                        </p:tav>
                                        <p:tav tm="100000">
                                          <p:val>
                                            <p:strVal val="#ppt_w"/>
                                          </p:val>
                                        </p:tav>
                                      </p:tavLst>
                                    </p:anim>
                                    <p:anim calcmode="lin" valueType="num">
                                      <p:cBhvr>
                                        <p:cTn id="52" dur="1000" fill="hold"/>
                                        <p:tgtEl>
                                          <p:spTgt spid="2"/>
                                        </p:tgtEl>
                                        <p:attrNameLst>
                                          <p:attrName>ppt_h</p:attrName>
                                        </p:attrNameLst>
                                      </p:cBhvr>
                                      <p:tavLst>
                                        <p:tav tm="0">
                                          <p:val>
                                            <p:strVal val="#ppt_h"/>
                                          </p:val>
                                        </p:tav>
                                        <p:tav tm="100000">
                                          <p:val>
                                            <p:strVal val="#ppt_h"/>
                                          </p:val>
                                        </p:tav>
                                      </p:tavLst>
                                    </p:anim>
                                    <p:animEffect transition="in" filter="fade">
                                      <p:cBhvr>
                                        <p:cTn id="5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1" grpId="1" animBg="1"/>
      <p:bldP spid="87" grpId="0" animBg="1"/>
      <p:bldP spid="87" grpId="1" animBg="1"/>
      <p:bldP spid="88" grpId="0" animBg="1"/>
      <p:bldP spid="9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églalap 36"/>
          <p:cNvSpPr/>
          <p:nvPr/>
        </p:nvSpPr>
        <p:spPr>
          <a:xfrm>
            <a:off x="94519" y="1635496"/>
            <a:ext cx="8513520" cy="961184"/>
          </a:xfrm>
          <a:prstGeom prst="rect">
            <a:avLst/>
          </a:prstGeom>
          <a:gradFill flip="none" rotWithShape="1">
            <a:gsLst>
              <a:gs pos="16000">
                <a:srgbClr val="C00000">
                  <a:alpha val="54000"/>
                </a:srgbClr>
              </a:gs>
              <a:gs pos="61000">
                <a:srgbClr val="C00000">
                  <a:tint val="44500"/>
                  <a:satMod val="160000"/>
                  <a:alpha val="49000"/>
                </a:srgbClr>
              </a:gs>
              <a:gs pos="100000">
                <a:srgbClr val="C0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endParaRPr lang="hu-HU" sz="1700" dirty="0">
              <a:solidFill>
                <a:srgbClr val="002060"/>
              </a:solidFill>
            </a:endParaRPr>
          </a:p>
        </p:txBody>
      </p:sp>
      <p:sp>
        <p:nvSpPr>
          <p:cNvPr id="38" name="Téglalap 37"/>
          <p:cNvSpPr/>
          <p:nvPr/>
        </p:nvSpPr>
        <p:spPr>
          <a:xfrm>
            <a:off x="2553982" y="1635449"/>
            <a:ext cx="1440159"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1. </a:t>
            </a:r>
            <a:r>
              <a:rPr lang="hu-HU" sz="2500" b="1" u="sng" dirty="0">
                <a:solidFill>
                  <a:srgbClr val="002060"/>
                </a:solidFill>
                <a:cs typeface="Times New Roman" pitchFamily="18" charset="0"/>
              </a:rPr>
              <a:t>Vérzés</a:t>
            </a:r>
          </a:p>
        </p:txBody>
      </p:sp>
      <p:sp>
        <p:nvSpPr>
          <p:cNvPr id="39" name="Téglalap 38"/>
          <p:cNvSpPr/>
          <p:nvPr/>
        </p:nvSpPr>
        <p:spPr>
          <a:xfrm>
            <a:off x="94519" y="1615357"/>
            <a:ext cx="2396398"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defTabSz="864396"/>
            <a:r>
              <a:rPr lang="hu-HU" sz="2500" b="1" dirty="0">
                <a:solidFill>
                  <a:srgbClr val="002060"/>
                </a:solidFill>
                <a:effectLst>
                  <a:outerShdw blurRad="38100" dist="38100" dir="2700000" algn="tl">
                    <a:srgbClr val="000000">
                      <a:alpha val="43137"/>
                    </a:srgbClr>
                  </a:outerShdw>
                </a:effectLst>
                <a:cs typeface="Times New Roman" pitchFamily="18" charset="0"/>
              </a:rPr>
              <a:t>Súlyos Trauma</a:t>
            </a:r>
            <a:r>
              <a:rPr lang="hu-HU" sz="2100" b="1" dirty="0">
                <a:solidFill>
                  <a:srgbClr val="002060"/>
                </a:solidFill>
                <a:effectLst>
                  <a:outerShdw blurRad="38100" dist="38100" dir="2700000" algn="tl">
                    <a:srgbClr val="000000">
                      <a:alpha val="43137"/>
                    </a:srgbClr>
                  </a:outerShdw>
                </a:effectLst>
                <a:cs typeface="Times New Roman" pitchFamily="18" charset="0"/>
              </a:rPr>
              <a:t> </a:t>
            </a:r>
            <a:r>
              <a:rPr lang="hu-HU" sz="1600" b="1" dirty="0">
                <a:solidFill>
                  <a:srgbClr val="002060"/>
                </a:solidFill>
                <a:effectLst>
                  <a:outerShdw blurRad="38100" dist="38100" dir="2700000" algn="tl">
                    <a:srgbClr val="000000">
                      <a:alpha val="43137"/>
                    </a:srgbClr>
                  </a:outerShdw>
                </a:effectLst>
                <a:cs typeface="Times New Roman" pitchFamily="18" charset="0"/>
              </a:rPr>
              <a:t>(ISS&gt;16)</a:t>
            </a:r>
            <a:endParaRPr lang="hu-HU" sz="2100" b="1" dirty="0">
              <a:solidFill>
                <a:srgbClr val="002060"/>
              </a:solidFill>
              <a:effectLst>
                <a:outerShdw blurRad="38100" dist="38100" dir="2700000" algn="tl">
                  <a:srgbClr val="000000">
                    <a:alpha val="43137"/>
                  </a:srgbClr>
                </a:outerShdw>
              </a:effectLst>
              <a:cs typeface="Times New Roman" pitchFamily="18" charset="0"/>
            </a:endParaRPr>
          </a:p>
        </p:txBody>
      </p:sp>
      <p:sp>
        <p:nvSpPr>
          <p:cNvPr id="41" name="Téglalap 40"/>
          <p:cNvSpPr/>
          <p:nvPr/>
        </p:nvSpPr>
        <p:spPr>
          <a:xfrm>
            <a:off x="2195737" y="1635449"/>
            <a:ext cx="423663"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3800" b="1" dirty="0">
                <a:solidFill>
                  <a:srgbClr val="002060"/>
                </a:solidFill>
                <a:cs typeface="Times New Roman" pitchFamily="18" charset="0"/>
              </a:rPr>
              <a:t>+</a:t>
            </a:r>
          </a:p>
        </p:txBody>
      </p:sp>
      <p:sp>
        <p:nvSpPr>
          <p:cNvPr id="42" name="Téglalap 41"/>
          <p:cNvSpPr/>
          <p:nvPr/>
        </p:nvSpPr>
        <p:spPr>
          <a:xfrm>
            <a:off x="4319747" y="1484784"/>
            <a:ext cx="248450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2. JELENTŐS</a:t>
            </a:r>
            <a:r>
              <a:rPr lang="hu-HU" sz="2100" b="1" dirty="0">
                <a:solidFill>
                  <a:srgbClr val="002060"/>
                </a:solidFill>
                <a:cs typeface="Times New Roman" pitchFamily="18" charset="0"/>
              </a:rPr>
              <a:t> </a:t>
            </a:r>
            <a:r>
              <a:rPr lang="hu-HU" b="1" dirty="0">
                <a:solidFill>
                  <a:srgbClr val="002060"/>
                </a:solidFill>
                <a:cs typeface="Times New Roman" pitchFamily="18" charset="0"/>
              </a:rPr>
              <a:t> / </a:t>
            </a:r>
            <a:r>
              <a:rPr lang="hu-HU" sz="2100" b="1" u="sng" dirty="0">
                <a:solidFill>
                  <a:srgbClr val="002060"/>
                </a:solidFill>
                <a:cs typeface="Times New Roman" pitchFamily="18" charset="0"/>
              </a:rPr>
              <a:t>NEM </a:t>
            </a:r>
            <a:r>
              <a:rPr lang="hu-HU" b="1" dirty="0">
                <a:solidFill>
                  <a:srgbClr val="002060"/>
                </a:solidFill>
                <a:cs typeface="Times New Roman" pitchFamily="18" charset="0"/>
              </a:rPr>
              <a:t>kontrollált</a:t>
            </a:r>
            <a:r>
              <a:rPr lang="hu-HU" b="1" u="sng" dirty="0">
                <a:solidFill>
                  <a:srgbClr val="002060"/>
                </a:solidFill>
                <a:cs typeface="Times New Roman" pitchFamily="18" charset="0"/>
              </a:rPr>
              <a:t> </a:t>
            </a:r>
            <a:r>
              <a:rPr lang="hu-HU" b="1" dirty="0">
                <a:solidFill>
                  <a:srgbClr val="002060"/>
                </a:solidFill>
                <a:cs typeface="Times New Roman" pitchFamily="18" charset="0"/>
              </a:rPr>
              <a:t>vérzés </a:t>
            </a:r>
            <a:endParaRPr lang="hu-HU" sz="2100" b="1" dirty="0">
              <a:solidFill>
                <a:srgbClr val="002060"/>
              </a:solidFill>
              <a:cs typeface="Times New Roman" pitchFamily="18" charset="0"/>
            </a:endParaRPr>
          </a:p>
        </p:txBody>
      </p:sp>
      <p:sp>
        <p:nvSpPr>
          <p:cNvPr id="43" name="Téglalap 42"/>
          <p:cNvSpPr/>
          <p:nvPr/>
        </p:nvSpPr>
        <p:spPr>
          <a:xfrm>
            <a:off x="7203659" y="1617023"/>
            <a:ext cx="140438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3. SOKK </a:t>
            </a:r>
          </a:p>
          <a:p>
            <a:pPr algn="ctr" defTabSz="864396"/>
            <a:r>
              <a:rPr lang="hu-HU" b="1" dirty="0">
                <a:solidFill>
                  <a:srgbClr val="002060"/>
                </a:solidFill>
                <a:cs typeface="Times New Roman" pitchFamily="18" charset="0"/>
              </a:rPr>
              <a:t>és</a:t>
            </a:r>
            <a:endParaRPr lang="hu-HU" sz="1100" b="1" dirty="0">
              <a:solidFill>
                <a:srgbClr val="002060"/>
              </a:solidFill>
              <a:cs typeface="Times New Roman" pitchFamily="18" charset="0"/>
            </a:endParaRPr>
          </a:p>
          <a:p>
            <a:pPr algn="ctr" defTabSz="864396"/>
            <a:r>
              <a:rPr lang="hu-HU" b="1" dirty="0">
                <a:solidFill>
                  <a:srgbClr val="002060"/>
                </a:solidFill>
                <a:cs typeface="Times New Roman" pitchFamily="18" charset="0"/>
              </a:rPr>
              <a:t>vérzés</a:t>
            </a:r>
          </a:p>
        </p:txBody>
      </p:sp>
      <p:sp>
        <p:nvSpPr>
          <p:cNvPr id="44" name="Háromszög 43"/>
          <p:cNvSpPr/>
          <p:nvPr/>
        </p:nvSpPr>
        <p:spPr>
          <a:xfrm rot="5400000">
            <a:off x="8316859" y="1927122"/>
            <a:ext cx="961186" cy="377930"/>
          </a:xfrm>
          <a:prstGeom prst="triangle">
            <a:avLst>
              <a:gd name="adj" fmla="val 50000"/>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endParaRPr lang="hu-HU" sz="1700" dirty="0">
              <a:solidFill>
                <a:prstClr val="white"/>
              </a:solidFill>
            </a:endParaRPr>
          </a:p>
        </p:txBody>
      </p:sp>
      <p:sp>
        <p:nvSpPr>
          <p:cNvPr id="100" name="Jobbra nyíl 99"/>
          <p:cNvSpPr/>
          <p:nvPr/>
        </p:nvSpPr>
        <p:spPr>
          <a:xfrm>
            <a:off x="4004434" y="1812953"/>
            <a:ext cx="315316"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101" name="Jobbra nyíl 100"/>
          <p:cNvSpPr/>
          <p:nvPr/>
        </p:nvSpPr>
        <p:spPr>
          <a:xfrm>
            <a:off x="6905337" y="1812953"/>
            <a:ext cx="378379"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96" name="Téglalap 95"/>
          <p:cNvSpPr/>
          <p:nvPr/>
        </p:nvSpPr>
        <p:spPr>
          <a:xfrm>
            <a:off x="94519" y="1649479"/>
            <a:ext cx="8891898" cy="40837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95" name="Téglalap 94"/>
          <p:cNvSpPr/>
          <p:nvPr/>
        </p:nvSpPr>
        <p:spPr>
          <a:xfrm>
            <a:off x="5436096" y="3016411"/>
            <a:ext cx="3456384" cy="228479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t"/>
          <a:lstStyle/>
          <a:p>
            <a:pPr algn="ctr" defTabSz="914035"/>
            <a:r>
              <a:rPr lang="hu-HU" sz="1600" b="1" u="sng" spc="-1" dirty="0">
                <a:solidFill>
                  <a:prstClr val="white"/>
                </a:solidFill>
                <a:effectLst>
                  <a:outerShdw blurRad="38100" dist="38100" dir="2700000" algn="tl">
                    <a:srgbClr val="000000">
                      <a:alpha val="43137"/>
                    </a:srgbClr>
                  </a:outerShdw>
                </a:effectLst>
                <a:latin typeface="Arial"/>
                <a:ea typeface="Noto Sans CJK SC"/>
              </a:rPr>
              <a:t>Legalább kettő az alábbiak közül</a:t>
            </a:r>
            <a:r>
              <a:rPr lang="hu-HU" sz="1600" b="1" spc="-1" dirty="0">
                <a:solidFill>
                  <a:prstClr val="white"/>
                </a:solidFill>
                <a:effectLst>
                  <a:outerShdw blurRad="38100" dist="38100" dir="2700000" algn="tl">
                    <a:srgbClr val="000000">
                      <a:alpha val="43137"/>
                    </a:srgbClr>
                  </a:outerShdw>
                </a:effectLst>
                <a:latin typeface="Arial"/>
                <a:ea typeface="Noto Sans CJK SC"/>
              </a:rPr>
              <a:t>:</a:t>
            </a:r>
          </a:p>
          <a:p>
            <a:pPr algn="ctr" defTabSz="914035"/>
            <a:endParaRPr lang="hu-HU" sz="1600" b="1" spc="-1" dirty="0">
              <a:solidFill>
                <a:prstClr val="white"/>
              </a:solidFill>
              <a:effectLst>
                <a:outerShdw blurRad="38100" dist="38100" dir="2700000" algn="tl">
                  <a:srgbClr val="000000">
                    <a:alpha val="43137"/>
                  </a:srgbClr>
                </a:outerShdw>
              </a:effectLst>
              <a:latin typeface="Arial"/>
              <a:ea typeface="Noto Sans CJK SC"/>
            </a:endParaRPr>
          </a:p>
          <a:p>
            <a:pPr algn="ctr" defTabSz="914035">
              <a:lnSpc>
                <a:spcPct val="150000"/>
              </a:lnSpc>
            </a:pPr>
            <a:r>
              <a:rPr lang="hu-HU" sz="1600" b="1" spc="-1" dirty="0" err="1">
                <a:solidFill>
                  <a:prstClr val="white"/>
                </a:solidFill>
                <a:effectLst>
                  <a:outerShdw blurRad="38100" dist="38100" dir="2700000" algn="tl">
                    <a:srgbClr val="000000">
                      <a:alpha val="43137"/>
                    </a:srgbClr>
                  </a:outerShdw>
                </a:effectLst>
                <a:latin typeface="Arial"/>
                <a:ea typeface="Noto Sans CJK SC"/>
              </a:rPr>
              <a:t>Syst</a:t>
            </a:r>
            <a:r>
              <a:rPr lang="hu-HU" sz="1600" b="1" spc="-1" dirty="0">
                <a:solidFill>
                  <a:prstClr val="white"/>
                </a:solidFill>
                <a:effectLst>
                  <a:outerShdw blurRad="38100" dist="38100" dir="2700000" algn="tl">
                    <a:srgbClr val="000000">
                      <a:alpha val="43137"/>
                    </a:srgbClr>
                  </a:outerShdw>
                </a:effectLst>
                <a:latin typeface="Arial"/>
                <a:ea typeface="Noto Sans CJK SC"/>
              </a:rPr>
              <a:t>. Vérnyomás &lt; 90 Hgmm</a:t>
            </a:r>
          </a:p>
          <a:p>
            <a:pPr algn="ctr" defTabSz="914035">
              <a:lnSpc>
                <a:spcPct val="150000"/>
              </a:lnSpc>
            </a:pPr>
            <a:r>
              <a:rPr lang="hu-HU" sz="1600" b="1" spc="-1" dirty="0" err="1">
                <a:solidFill>
                  <a:prstClr val="white"/>
                </a:solidFill>
                <a:effectLst>
                  <a:outerShdw blurRad="38100" dist="38100" dir="2700000" algn="tl">
                    <a:srgbClr val="000000">
                      <a:alpha val="43137"/>
                    </a:srgbClr>
                  </a:outerShdw>
                </a:effectLst>
                <a:latin typeface="Arial"/>
                <a:ea typeface="Noto Sans CJK SC"/>
              </a:rPr>
              <a:t>Base</a:t>
            </a:r>
            <a:r>
              <a:rPr lang="hu-HU" sz="1600" b="1" spc="-1" dirty="0">
                <a:solidFill>
                  <a:prstClr val="white"/>
                </a:solidFill>
                <a:effectLst>
                  <a:outerShdw blurRad="38100" dist="38100" dir="2700000" algn="tl">
                    <a:srgbClr val="000000">
                      <a:alpha val="43137"/>
                    </a:srgbClr>
                  </a:outerShdw>
                </a:effectLst>
                <a:latin typeface="Arial"/>
                <a:ea typeface="Noto Sans CJK SC"/>
              </a:rPr>
              <a:t> </a:t>
            </a:r>
            <a:r>
              <a:rPr lang="hu-HU" sz="1600" b="1" spc="-1" dirty="0" err="1">
                <a:solidFill>
                  <a:prstClr val="white"/>
                </a:solidFill>
                <a:effectLst>
                  <a:outerShdw blurRad="38100" dist="38100" dir="2700000" algn="tl">
                    <a:srgbClr val="000000">
                      <a:alpha val="43137"/>
                    </a:srgbClr>
                  </a:outerShdw>
                </a:effectLst>
                <a:latin typeface="Arial"/>
                <a:ea typeface="Noto Sans CJK SC"/>
              </a:rPr>
              <a:t>Excess</a:t>
            </a:r>
            <a:r>
              <a:rPr lang="hu-HU" sz="1600" b="1" spc="-1" dirty="0">
                <a:solidFill>
                  <a:prstClr val="white"/>
                </a:solidFill>
                <a:effectLst>
                  <a:outerShdw blurRad="38100" dist="38100" dir="2700000" algn="tl">
                    <a:srgbClr val="000000">
                      <a:alpha val="43137"/>
                    </a:srgbClr>
                  </a:outerShdw>
                </a:effectLst>
                <a:latin typeface="Arial"/>
                <a:ea typeface="Noto Sans CJK SC"/>
              </a:rPr>
              <a:t> (BE) &lt; -10</a:t>
            </a:r>
          </a:p>
          <a:p>
            <a:pPr algn="ctr" defTabSz="914035">
              <a:lnSpc>
                <a:spcPct val="150000"/>
              </a:lnSpc>
            </a:pPr>
            <a:r>
              <a:rPr lang="hu-HU" sz="1600" b="1" spc="-1" dirty="0" err="1">
                <a:solidFill>
                  <a:prstClr val="white"/>
                </a:solidFill>
                <a:effectLst>
                  <a:outerShdw blurRad="38100" dist="38100" dir="2700000" algn="tl">
                    <a:srgbClr val="000000">
                      <a:alpha val="43137"/>
                    </a:srgbClr>
                  </a:outerShdw>
                </a:effectLst>
                <a:latin typeface="Arial"/>
                <a:ea typeface="Noto Sans CJK SC"/>
              </a:rPr>
              <a:t>Laktát</a:t>
            </a:r>
            <a:r>
              <a:rPr lang="hu-HU" sz="1600" b="1" spc="-1" dirty="0">
                <a:solidFill>
                  <a:prstClr val="white"/>
                </a:solidFill>
                <a:effectLst>
                  <a:outerShdw blurRad="38100" dist="38100" dir="2700000" algn="tl">
                    <a:srgbClr val="000000">
                      <a:alpha val="43137"/>
                    </a:srgbClr>
                  </a:outerShdw>
                </a:effectLst>
                <a:latin typeface="Arial"/>
                <a:ea typeface="Noto Sans CJK SC"/>
              </a:rPr>
              <a:t> ≥ 5 </a:t>
            </a:r>
            <a:r>
              <a:rPr lang="hu-HU" sz="1600" b="1" spc="-1" dirty="0" err="1">
                <a:solidFill>
                  <a:prstClr val="white"/>
                </a:solidFill>
                <a:effectLst>
                  <a:outerShdw blurRad="38100" dist="38100" dir="2700000" algn="tl">
                    <a:srgbClr val="000000">
                      <a:alpha val="43137"/>
                    </a:srgbClr>
                  </a:outerShdw>
                </a:effectLst>
                <a:latin typeface="Arial"/>
                <a:ea typeface="Noto Sans CJK SC"/>
              </a:rPr>
              <a:t>mmol</a:t>
            </a:r>
            <a:r>
              <a:rPr lang="hu-HU" sz="1600" b="1" spc="-1" dirty="0">
                <a:solidFill>
                  <a:prstClr val="white"/>
                </a:solidFill>
                <a:effectLst>
                  <a:outerShdw blurRad="38100" dist="38100" dir="2700000" algn="tl">
                    <a:srgbClr val="000000">
                      <a:alpha val="43137"/>
                    </a:srgbClr>
                  </a:outerShdw>
                </a:effectLst>
                <a:latin typeface="Arial"/>
                <a:ea typeface="Noto Sans CJK SC"/>
              </a:rPr>
              <a:t>/l</a:t>
            </a:r>
          </a:p>
          <a:p>
            <a:pPr algn="ctr" defTabSz="914035">
              <a:lnSpc>
                <a:spcPct val="150000"/>
              </a:lnSpc>
            </a:pPr>
            <a:r>
              <a:rPr lang="hu-HU" sz="1600" b="1" spc="-1" dirty="0">
                <a:solidFill>
                  <a:prstClr val="white"/>
                </a:solidFill>
                <a:effectLst>
                  <a:outerShdw blurRad="38100" dist="38100" dir="2700000" algn="tl">
                    <a:srgbClr val="000000">
                      <a:alpha val="43137"/>
                    </a:srgbClr>
                  </a:outerShdw>
                </a:effectLst>
                <a:latin typeface="Arial"/>
                <a:ea typeface="Noto Sans CJK SC"/>
              </a:rPr>
              <a:t>Hemoglobin (</a:t>
            </a:r>
            <a:r>
              <a:rPr lang="hu-HU" sz="1600" b="1" spc="-1" dirty="0" err="1">
                <a:solidFill>
                  <a:prstClr val="white"/>
                </a:solidFill>
                <a:effectLst>
                  <a:outerShdw blurRad="38100" dist="38100" dir="2700000" algn="tl">
                    <a:srgbClr val="000000">
                      <a:alpha val="43137"/>
                    </a:srgbClr>
                  </a:outerShdw>
                </a:effectLst>
                <a:latin typeface="Arial"/>
                <a:ea typeface="Noto Sans CJK SC"/>
              </a:rPr>
              <a:t>Hgb</a:t>
            </a:r>
            <a:r>
              <a:rPr lang="hu-HU" sz="1600" b="1" spc="-1" dirty="0">
                <a:solidFill>
                  <a:prstClr val="white"/>
                </a:solidFill>
                <a:effectLst>
                  <a:outerShdw blurRad="38100" dist="38100" dir="2700000" algn="tl">
                    <a:srgbClr val="000000">
                      <a:alpha val="43137"/>
                    </a:srgbClr>
                  </a:outerShdw>
                </a:effectLst>
                <a:latin typeface="Arial"/>
                <a:ea typeface="Noto Sans CJK SC"/>
              </a:rPr>
              <a:t>) &lt; 9 g/dl</a:t>
            </a:r>
            <a:endParaRPr lang="hu-HU" dirty="0">
              <a:solidFill>
                <a:prstClr val="white"/>
              </a:solidFill>
            </a:endParaRPr>
          </a:p>
        </p:txBody>
      </p:sp>
      <p:sp>
        <p:nvSpPr>
          <p:cNvPr id="25" name="Téglalap 24"/>
          <p:cNvSpPr/>
          <p:nvPr/>
        </p:nvSpPr>
        <p:spPr>
          <a:xfrm>
            <a:off x="1004686" y="2762858"/>
            <a:ext cx="3279282" cy="2826382"/>
          </a:xfrm>
          <a:prstGeom prst="rect">
            <a:avLst/>
          </a:prstGeom>
          <a:solidFill>
            <a:schemeClr val="accent2">
              <a:lumMod val="60000"/>
              <a:lumOff val="40000"/>
            </a:schemeClr>
          </a:solidFill>
          <a:ln w="38100">
            <a:noFill/>
          </a:ln>
        </p:spPr>
        <p:txBody>
          <a:bodyPr wrap="square" lIns="81248" tIns="40624" rIns="81248" bIns="40624">
            <a:spAutoFit/>
          </a:bodyPr>
          <a:lstStyle/>
          <a:p>
            <a:pPr algn="ctr" defTabSz="914035"/>
            <a:r>
              <a:rPr lang="hu-HU" sz="2100" b="1" u="sng" dirty="0">
                <a:solidFill>
                  <a:prstClr val="white"/>
                </a:solidFill>
                <a:effectLst>
                  <a:outerShdw blurRad="38100" dist="38100" dir="2700000" algn="tl">
                    <a:srgbClr val="000000">
                      <a:alpha val="43137"/>
                    </a:srgbClr>
                  </a:outerShdw>
                </a:effectLst>
                <a:cs typeface="Times New Roman" pitchFamily="18" charset="0"/>
              </a:rPr>
              <a:t>JELENTŐS</a:t>
            </a:r>
            <a:r>
              <a:rPr lang="hu-HU" sz="2100" b="1" dirty="0">
                <a:solidFill>
                  <a:prstClr val="white"/>
                </a:solidFill>
                <a:effectLst>
                  <a:outerShdw blurRad="38100" dist="38100" dir="2700000" algn="tl">
                    <a:srgbClr val="000000">
                      <a:alpha val="43137"/>
                    </a:srgbClr>
                  </a:outerShdw>
                </a:effectLst>
                <a:cs typeface="Times New Roman" pitchFamily="18" charset="0"/>
              </a:rPr>
              <a:t> </a:t>
            </a:r>
            <a:r>
              <a:rPr lang="hu-HU" b="1" dirty="0">
                <a:solidFill>
                  <a:prstClr val="white"/>
                </a:solidFill>
                <a:effectLst>
                  <a:outerShdw blurRad="38100" dist="38100" dir="2700000" algn="tl">
                    <a:srgbClr val="000000">
                      <a:alpha val="43137"/>
                    </a:srgbClr>
                  </a:outerShdw>
                </a:effectLst>
                <a:cs typeface="Times New Roman" pitchFamily="18" charset="0"/>
              </a:rPr>
              <a:t>vérzés / </a:t>
            </a:r>
            <a:r>
              <a:rPr lang="hu-HU" sz="2100" b="1" u="sng" dirty="0">
                <a:solidFill>
                  <a:prstClr val="white"/>
                </a:solidFill>
                <a:effectLst>
                  <a:outerShdw blurRad="38100" dist="38100" dir="2700000" algn="tl">
                    <a:srgbClr val="000000">
                      <a:alpha val="43137"/>
                    </a:srgbClr>
                  </a:outerShdw>
                </a:effectLst>
                <a:cs typeface="Times New Roman" pitchFamily="18" charset="0"/>
              </a:rPr>
              <a:t>NEM </a:t>
            </a:r>
            <a:r>
              <a:rPr lang="hu-HU" b="1" dirty="0">
                <a:solidFill>
                  <a:prstClr val="white"/>
                </a:solidFill>
                <a:effectLst>
                  <a:outerShdw blurRad="38100" dist="38100" dir="2700000" algn="tl">
                    <a:srgbClr val="000000">
                      <a:alpha val="43137"/>
                    </a:srgbClr>
                  </a:outerShdw>
                </a:effectLst>
                <a:cs typeface="Times New Roman" pitchFamily="18" charset="0"/>
              </a:rPr>
              <a:t>kontrollált</a:t>
            </a:r>
            <a:r>
              <a:rPr lang="hu-HU" b="1" u="sng" dirty="0">
                <a:solidFill>
                  <a:prstClr val="white"/>
                </a:solidFill>
                <a:effectLst>
                  <a:outerShdw blurRad="38100" dist="38100" dir="2700000" algn="tl">
                    <a:srgbClr val="000000">
                      <a:alpha val="43137"/>
                    </a:srgbClr>
                  </a:outerShdw>
                </a:effectLst>
                <a:cs typeface="Times New Roman" pitchFamily="18" charset="0"/>
              </a:rPr>
              <a:t> </a:t>
            </a:r>
            <a:r>
              <a:rPr lang="hu-HU" b="1" dirty="0">
                <a:solidFill>
                  <a:prstClr val="white"/>
                </a:solidFill>
                <a:effectLst>
                  <a:outerShdw blurRad="38100" dist="38100" dir="2700000" algn="tl">
                    <a:srgbClr val="000000">
                      <a:alpha val="43137"/>
                    </a:srgbClr>
                  </a:outerShdw>
                </a:effectLst>
                <a:cs typeface="Times New Roman" pitchFamily="18" charset="0"/>
              </a:rPr>
              <a:t>vérzés = </a:t>
            </a:r>
          </a:p>
          <a:p>
            <a:pPr algn="ctr" defTabSz="914035"/>
            <a:endParaRPr lang="hu-HU" sz="2100" b="1" dirty="0">
              <a:solidFill>
                <a:prstClr val="white"/>
              </a:solidFill>
              <a:effectLst>
                <a:outerShdw blurRad="38100" dist="38100" dir="2700000" algn="tl">
                  <a:srgbClr val="000000">
                    <a:alpha val="43137"/>
                  </a:srgbClr>
                </a:outerShdw>
              </a:effectLst>
              <a:cs typeface="Times New Roman" pitchFamily="18" charset="0"/>
            </a:endParaRPr>
          </a:p>
          <a:p>
            <a:pPr algn="ctr" defTabSz="914035"/>
            <a:r>
              <a:rPr lang="hu-HU" b="1" dirty="0">
                <a:solidFill>
                  <a:prstClr val="white"/>
                </a:solidFill>
                <a:effectLst>
                  <a:outerShdw blurRad="38100" dist="38100" dir="2700000" algn="tl">
                    <a:srgbClr val="000000">
                      <a:alpha val="43137"/>
                    </a:srgbClr>
                  </a:outerShdw>
                </a:effectLst>
                <a:cs typeface="Times New Roman" pitchFamily="18" charset="0"/>
              </a:rPr>
              <a:t>A teljes vérvolumen </a:t>
            </a:r>
            <a:r>
              <a:rPr lang="hu-HU" sz="1600" dirty="0">
                <a:solidFill>
                  <a:prstClr val="white"/>
                </a:solidFill>
                <a:effectLst>
                  <a:outerShdw blurRad="38100" dist="38100" dir="2700000" algn="tl">
                    <a:srgbClr val="000000">
                      <a:alpha val="43137"/>
                    </a:srgbClr>
                  </a:outerShdw>
                </a:effectLst>
                <a:cs typeface="Times New Roman" pitchFamily="18" charset="0"/>
              </a:rPr>
              <a:t>(70ml/kg) </a:t>
            </a:r>
            <a:r>
              <a:rPr lang="hu-HU" b="1" dirty="0">
                <a:solidFill>
                  <a:prstClr val="white"/>
                </a:solidFill>
                <a:effectLst>
                  <a:outerShdw blurRad="38100" dist="38100" dir="2700000" algn="tl">
                    <a:srgbClr val="000000">
                      <a:alpha val="43137"/>
                    </a:srgbClr>
                  </a:outerShdw>
                </a:effectLst>
                <a:cs typeface="Times New Roman" pitchFamily="18" charset="0"/>
              </a:rPr>
              <a:t>50%-nak elvesztése 3 óra alatt</a:t>
            </a:r>
            <a:endParaRPr lang="hu-HU" sz="1400" b="1" dirty="0">
              <a:solidFill>
                <a:prstClr val="white"/>
              </a:solidFill>
              <a:effectLst>
                <a:outerShdw blurRad="38100" dist="38100" dir="2700000" algn="tl">
                  <a:srgbClr val="000000">
                    <a:alpha val="43137"/>
                  </a:srgbClr>
                </a:outerShdw>
              </a:effectLst>
              <a:cs typeface="Times New Roman" pitchFamily="18" charset="0"/>
            </a:endParaRPr>
          </a:p>
          <a:p>
            <a:pPr algn="ctr" defTabSz="914035">
              <a:spcBef>
                <a:spcPts val="533"/>
              </a:spcBef>
              <a:spcAft>
                <a:spcPts val="533"/>
              </a:spcAft>
            </a:pPr>
            <a:r>
              <a:rPr lang="hu-HU" sz="1400" b="1" dirty="0">
                <a:solidFill>
                  <a:prstClr val="white"/>
                </a:solidFill>
                <a:effectLst>
                  <a:outerShdw blurRad="38100" dist="38100" dir="2700000" algn="tl">
                    <a:srgbClr val="000000">
                      <a:alpha val="43137"/>
                    </a:srgbClr>
                  </a:outerShdw>
                </a:effectLst>
                <a:cs typeface="Times New Roman" pitchFamily="18" charset="0"/>
              </a:rPr>
              <a:t>+/-</a:t>
            </a:r>
          </a:p>
          <a:p>
            <a:pPr algn="ctr" defTabSz="914035"/>
            <a:r>
              <a:rPr lang="hu-HU" b="1" dirty="0">
                <a:solidFill>
                  <a:prstClr val="white"/>
                </a:solidFill>
                <a:effectLst>
                  <a:outerShdw blurRad="38100" dist="38100" dir="2700000" algn="tl">
                    <a:srgbClr val="000000">
                      <a:alpha val="43137"/>
                    </a:srgbClr>
                  </a:outerShdw>
                </a:effectLst>
                <a:cs typeface="Times New Roman" pitchFamily="18" charset="0"/>
              </a:rPr>
              <a:t>Folyamatos vérzés gyanúja</a:t>
            </a:r>
          </a:p>
          <a:p>
            <a:pPr algn="ctr" defTabSz="914035"/>
            <a:r>
              <a:rPr lang="hu-HU" sz="1400" dirty="0">
                <a:solidFill>
                  <a:prstClr val="white"/>
                </a:solidFill>
                <a:effectLst>
                  <a:outerShdw blurRad="38100" dist="38100" dir="2700000" algn="tl">
                    <a:srgbClr val="000000">
                      <a:alpha val="43137"/>
                    </a:srgbClr>
                  </a:outerShdw>
                </a:effectLst>
                <a:cs typeface="Times New Roman" pitchFamily="18" charset="0"/>
              </a:rPr>
              <a:t>(komplex medencetörés,  súlyos mellkasi, hasi sérülés, multiplex hosszú csöves csonttörés)</a:t>
            </a:r>
          </a:p>
        </p:txBody>
      </p:sp>
      <p:sp>
        <p:nvSpPr>
          <p:cNvPr id="2" name="Kereszt 1">
            <a:extLst>
              <a:ext uri="{FF2B5EF4-FFF2-40B4-BE49-F238E27FC236}">
                <a16:creationId xmlns:a16="http://schemas.microsoft.com/office/drawing/2014/main" id="{6286F10E-D61E-E5C3-AED0-C064C6D6B8F9}"/>
              </a:ext>
            </a:extLst>
          </p:cNvPr>
          <p:cNvSpPr/>
          <p:nvPr/>
        </p:nvSpPr>
        <p:spPr>
          <a:xfrm>
            <a:off x="4716016" y="4005064"/>
            <a:ext cx="288032" cy="288032"/>
          </a:xfrm>
          <a:prstGeom prst="plus">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Lefelé nyíl 102">
            <a:extLst>
              <a:ext uri="{FF2B5EF4-FFF2-40B4-BE49-F238E27FC236}">
                <a16:creationId xmlns:a16="http://schemas.microsoft.com/office/drawing/2014/main" id="{73650138-E0F5-C5C1-4A7E-93B06AD478B2}"/>
              </a:ext>
            </a:extLst>
          </p:cNvPr>
          <p:cNvSpPr/>
          <p:nvPr/>
        </p:nvSpPr>
        <p:spPr>
          <a:xfrm>
            <a:off x="7812362" y="2708918"/>
            <a:ext cx="216024" cy="576064"/>
          </a:xfrm>
          <a:prstGeom prst="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endParaRPr lang="hu-HU">
              <a:solidFill>
                <a:prstClr val="white"/>
              </a:solidFill>
            </a:endParaRPr>
          </a:p>
        </p:txBody>
      </p:sp>
      <p:sp>
        <p:nvSpPr>
          <p:cNvPr id="4" name="Téglalap 3">
            <a:extLst>
              <a:ext uri="{FF2B5EF4-FFF2-40B4-BE49-F238E27FC236}">
                <a16:creationId xmlns:a16="http://schemas.microsoft.com/office/drawing/2014/main" id="{E2E9CA73-C622-1123-3792-47E8AA110ADD}"/>
              </a:ext>
            </a:extLst>
          </p:cNvPr>
          <p:cNvSpPr/>
          <p:nvPr/>
        </p:nvSpPr>
        <p:spPr>
          <a:xfrm>
            <a:off x="6948264" y="3356992"/>
            <a:ext cx="1944216" cy="151216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r>
              <a:rPr lang="hu-HU" b="1" dirty="0">
                <a:solidFill>
                  <a:prstClr val="white"/>
                </a:solidFill>
              </a:rPr>
              <a:t>MTP és </a:t>
            </a:r>
            <a:r>
              <a:rPr lang="hu-HU" b="1" dirty="0" err="1">
                <a:solidFill>
                  <a:prstClr val="white"/>
                </a:solidFill>
              </a:rPr>
              <a:t>Clotpro</a:t>
            </a:r>
            <a:r>
              <a:rPr lang="hu-HU" b="1" dirty="0">
                <a:solidFill>
                  <a:prstClr val="white"/>
                </a:solidFill>
              </a:rPr>
              <a:t> vezérelt </a:t>
            </a:r>
            <a:r>
              <a:rPr lang="hu-HU" sz="1600" b="1" dirty="0">
                <a:solidFill>
                  <a:prstClr val="white"/>
                </a:solidFill>
              </a:rPr>
              <a:t>intervenció</a:t>
            </a:r>
            <a:endParaRPr lang="hu-HU" b="1"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1" presetClass="exit"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5" grpId="0" animBg="1"/>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églalap 36"/>
          <p:cNvSpPr/>
          <p:nvPr/>
        </p:nvSpPr>
        <p:spPr>
          <a:xfrm>
            <a:off x="94519" y="1635496"/>
            <a:ext cx="8513520" cy="961184"/>
          </a:xfrm>
          <a:prstGeom prst="rect">
            <a:avLst/>
          </a:prstGeom>
          <a:gradFill flip="none" rotWithShape="1">
            <a:gsLst>
              <a:gs pos="16000">
                <a:srgbClr val="C00000">
                  <a:alpha val="54000"/>
                </a:srgbClr>
              </a:gs>
              <a:gs pos="61000">
                <a:srgbClr val="C00000">
                  <a:tint val="44500"/>
                  <a:satMod val="160000"/>
                  <a:alpha val="49000"/>
                </a:srgbClr>
              </a:gs>
              <a:gs pos="100000">
                <a:srgbClr val="C0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endParaRPr lang="hu-HU" sz="1700" dirty="0">
              <a:solidFill>
                <a:srgbClr val="002060"/>
              </a:solidFill>
            </a:endParaRPr>
          </a:p>
        </p:txBody>
      </p:sp>
      <p:sp>
        <p:nvSpPr>
          <p:cNvPr id="38" name="Téglalap 37"/>
          <p:cNvSpPr/>
          <p:nvPr/>
        </p:nvSpPr>
        <p:spPr>
          <a:xfrm>
            <a:off x="2553982" y="1635449"/>
            <a:ext cx="1440159"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1. </a:t>
            </a:r>
            <a:r>
              <a:rPr lang="hu-HU" sz="2500" b="1" u="sng" dirty="0">
                <a:solidFill>
                  <a:srgbClr val="002060"/>
                </a:solidFill>
                <a:cs typeface="Times New Roman" pitchFamily="18" charset="0"/>
              </a:rPr>
              <a:t>Vérzés</a:t>
            </a:r>
          </a:p>
        </p:txBody>
      </p:sp>
      <p:sp>
        <p:nvSpPr>
          <p:cNvPr id="39" name="Téglalap 38"/>
          <p:cNvSpPr/>
          <p:nvPr/>
        </p:nvSpPr>
        <p:spPr>
          <a:xfrm>
            <a:off x="94519" y="1615357"/>
            <a:ext cx="2396398"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defTabSz="864396"/>
            <a:r>
              <a:rPr lang="hu-HU" sz="2500" b="1" dirty="0">
                <a:solidFill>
                  <a:srgbClr val="002060"/>
                </a:solidFill>
                <a:effectLst>
                  <a:outerShdw blurRad="38100" dist="38100" dir="2700000" algn="tl">
                    <a:srgbClr val="000000">
                      <a:alpha val="43137"/>
                    </a:srgbClr>
                  </a:outerShdw>
                </a:effectLst>
                <a:cs typeface="Times New Roman" pitchFamily="18" charset="0"/>
              </a:rPr>
              <a:t>Súlyos Trauma</a:t>
            </a:r>
            <a:r>
              <a:rPr lang="hu-HU" sz="2100" b="1" dirty="0">
                <a:solidFill>
                  <a:srgbClr val="002060"/>
                </a:solidFill>
                <a:effectLst>
                  <a:outerShdw blurRad="38100" dist="38100" dir="2700000" algn="tl">
                    <a:srgbClr val="000000">
                      <a:alpha val="43137"/>
                    </a:srgbClr>
                  </a:outerShdw>
                </a:effectLst>
                <a:cs typeface="Times New Roman" pitchFamily="18" charset="0"/>
              </a:rPr>
              <a:t> </a:t>
            </a:r>
            <a:r>
              <a:rPr lang="hu-HU" sz="1600" b="1" dirty="0">
                <a:solidFill>
                  <a:srgbClr val="002060"/>
                </a:solidFill>
                <a:effectLst>
                  <a:outerShdw blurRad="38100" dist="38100" dir="2700000" algn="tl">
                    <a:srgbClr val="000000">
                      <a:alpha val="43137"/>
                    </a:srgbClr>
                  </a:outerShdw>
                </a:effectLst>
                <a:cs typeface="Times New Roman" pitchFamily="18" charset="0"/>
              </a:rPr>
              <a:t>(ISS&gt;16)</a:t>
            </a:r>
            <a:endParaRPr lang="hu-HU" sz="2100" b="1" dirty="0">
              <a:solidFill>
                <a:srgbClr val="002060"/>
              </a:solidFill>
              <a:effectLst>
                <a:outerShdw blurRad="38100" dist="38100" dir="2700000" algn="tl">
                  <a:srgbClr val="000000">
                    <a:alpha val="43137"/>
                  </a:srgbClr>
                </a:outerShdw>
              </a:effectLst>
              <a:cs typeface="Times New Roman" pitchFamily="18" charset="0"/>
            </a:endParaRPr>
          </a:p>
        </p:txBody>
      </p:sp>
      <p:sp>
        <p:nvSpPr>
          <p:cNvPr id="41" name="Téglalap 40"/>
          <p:cNvSpPr/>
          <p:nvPr/>
        </p:nvSpPr>
        <p:spPr>
          <a:xfrm>
            <a:off x="2195737" y="1635449"/>
            <a:ext cx="423663"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3800" b="1" dirty="0">
                <a:solidFill>
                  <a:srgbClr val="002060"/>
                </a:solidFill>
                <a:cs typeface="Times New Roman" pitchFamily="18" charset="0"/>
              </a:rPr>
              <a:t>+</a:t>
            </a:r>
          </a:p>
        </p:txBody>
      </p:sp>
      <p:sp>
        <p:nvSpPr>
          <p:cNvPr id="42" name="Téglalap 41"/>
          <p:cNvSpPr/>
          <p:nvPr/>
        </p:nvSpPr>
        <p:spPr>
          <a:xfrm>
            <a:off x="4319747" y="1484784"/>
            <a:ext cx="248450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2. JELENTŐS</a:t>
            </a:r>
            <a:r>
              <a:rPr lang="hu-HU" sz="2100" b="1" dirty="0">
                <a:solidFill>
                  <a:srgbClr val="002060"/>
                </a:solidFill>
                <a:cs typeface="Times New Roman" pitchFamily="18" charset="0"/>
              </a:rPr>
              <a:t> </a:t>
            </a:r>
            <a:r>
              <a:rPr lang="hu-HU" b="1" dirty="0">
                <a:solidFill>
                  <a:srgbClr val="002060"/>
                </a:solidFill>
                <a:cs typeface="Times New Roman" pitchFamily="18" charset="0"/>
              </a:rPr>
              <a:t> / </a:t>
            </a:r>
            <a:r>
              <a:rPr lang="hu-HU" sz="2100" b="1" u="sng" dirty="0">
                <a:solidFill>
                  <a:srgbClr val="002060"/>
                </a:solidFill>
                <a:cs typeface="Times New Roman" pitchFamily="18" charset="0"/>
              </a:rPr>
              <a:t>NEM </a:t>
            </a:r>
            <a:r>
              <a:rPr lang="hu-HU" b="1" dirty="0">
                <a:solidFill>
                  <a:srgbClr val="002060"/>
                </a:solidFill>
                <a:cs typeface="Times New Roman" pitchFamily="18" charset="0"/>
              </a:rPr>
              <a:t>kontrollált</a:t>
            </a:r>
            <a:r>
              <a:rPr lang="hu-HU" b="1" u="sng" dirty="0">
                <a:solidFill>
                  <a:srgbClr val="002060"/>
                </a:solidFill>
                <a:cs typeface="Times New Roman" pitchFamily="18" charset="0"/>
              </a:rPr>
              <a:t> </a:t>
            </a:r>
            <a:r>
              <a:rPr lang="hu-HU" b="1" dirty="0">
                <a:solidFill>
                  <a:srgbClr val="002060"/>
                </a:solidFill>
                <a:cs typeface="Times New Roman" pitchFamily="18" charset="0"/>
              </a:rPr>
              <a:t>vérzés </a:t>
            </a:r>
            <a:endParaRPr lang="hu-HU" sz="2100" b="1" dirty="0">
              <a:solidFill>
                <a:srgbClr val="002060"/>
              </a:solidFill>
              <a:cs typeface="Times New Roman" pitchFamily="18" charset="0"/>
            </a:endParaRPr>
          </a:p>
        </p:txBody>
      </p:sp>
      <p:sp>
        <p:nvSpPr>
          <p:cNvPr id="43" name="Téglalap 42"/>
          <p:cNvSpPr/>
          <p:nvPr/>
        </p:nvSpPr>
        <p:spPr>
          <a:xfrm>
            <a:off x="7203659" y="1617023"/>
            <a:ext cx="140438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3. SOKK </a:t>
            </a:r>
          </a:p>
          <a:p>
            <a:pPr algn="ctr" defTabSz="864396"/>
            <a:r>
              <a:rPr lang="hu-HU" b="1" dirty="0">
                <a:solidFill>
                  <a:srgbClr val="002060"/>
                </a:solidFill>
                <a:cs typeface="Times New Roman" pitchFamily="18" charset="0"/>
              </a:rPr>
              <a:t>és</a:t>
            </a:r>
            <a:endParaRPr lang="hu-HU" sz="1100" b="1" dirty="0">
              <a:solidFill>
                <a:srgbClr val="002060"/>
              </a:solidFill>
              <a:cs typeface="Times New Roman" pitchFamily="18" charset="0"/>
            </a:endParaRPr>
          </a:p>
          <a:p>
            <a:pPr algn="ctr" defTabSz="864396"/>
            <a:r>
              <a:rPr lang="hu-HU" b="1" dirty="0">
                <a:solidFill>
                  <a:srgbClr val="002060"/>
                </a:solidFill>
                <a:cs typeface="Times New Roman" pitchFamily="18" charset="0"/>
              </a:rPr>
              <a:t>vérzés</a:t>
            </a:r>
          </a:p>
        </p:txBody>
      </p:sp>
      <p:sp>
        <p:nvSpPr>
          <p:cNvPr id="44" name="Háromszög 43"/>
          <p:cNvSpPr/>
          <p:nvPr/>
        </p:nvSpPr>
        <p:spPr>
          <a:xfrm rot="5400000">
            <a:off x="8316859" y="1927122"/>
            <a:ext cx="961186" cy="377930"/>
          </a:xfrm>
          <a:prstGeom prst="triangle">
            <a:avLst>
              <a:gd name="adj" fmla="val 50000"/>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endParaRPr lang="hu-HU" sz="1700" dirty="0">
              <a:solidFill>
                <a:prstClr val="white"/>
              </a:solidFill>
            </a:endParaRPr>
          </a:p>
        </p:txBody>
      </p:sp>
      <p:sp>
        <p:nvSpPr>
          <p:cNvPr id="100" name="Jobbra nyíl 99"/>
          <p:cNvSpPr/>
          <p:nvPr/>
        </p:nvSpPr>
        <p:spPr>
          <a:xfrm>
            <a:off x="4004434" y="1812953"/>
            <a:ext cx="315316"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101" name="Jobbra nyíl 100"/>
          <p:cNvSpPr/>
          <p:nvPr/>
        </p:nvSpPr>
        <p:spPr>
          <a:xfrm>
            <a:off x="6905337" y="1812953"/>
            <a:ext cx="378379"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96" name="Téglalap 95"/>
          <p:cNvSpPr/>
          <p:nvPr/>
        </p:nvSpPr>
        <p:spPr>
          <a:xfrm>
            <a:off x="94519" y="1649479"/>
            <a:ext cx="8891898" cy="40837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95" name="Téglalap 94"/>
          <p:cNvSpPr/>
          <p:nvPr/>
        </p:nvSpPr>
        <p:spPr>
          <a:xfrm>
            <a:off x="5436096" y="3016411"/>
            <a:ext cx="3456384" cy="228479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t"/>
          <a:lstStyle/>
          <a:p>
            <a:pPr algn="ctr" defTabSz="914035"/>
            <a:r>
              <a:rPr lang="hu-HU" sz="1600" b="1" u="sng" spc="-1" dirty="0">
                <a:solidFill>
                  <a:prstClr val="white"/>
                </a:solidFill>
                <a:effectLst>
                  <a:outerShdw blurRad="38100" dist="38100" dir="2700000" algn="tl">
                    <a:srgbClr val="000000">
                      <a:alpha val="43137"/>
                    </a:srgbClr>
                  </a:outerShdw>
                </a:effectLst>
                <a:latin typeface="Arial"/>
                <a:ea typeface="Noto Sans CJK SC"/>
              </a:rPr>
              <a:t>Legalább kettő az alábbiak közül</a:t>
            </a:r>
            <a:r>
              <a:rPr lang="hu-HU" sz="1600" b="1" spc="-1" dirty="0">
                <a:solidFill>
                  <a:prstClr val="white"/>
                </a:solidFill>
                <a:effectLst>
                  <a:outerShdw blurRad="38100" dist="38100" dir="2700000" algn="tl">
                    <a:srgbClr val="000000">
                      <a:alpha val="43137"/>
                    </a:srgbClr>
                  </a:outerShdw>
                </a:effectLst>
                <a:latin typeface="Arial"/>
                <a:ea typeface="Noto Sans CJK SC"/>
              </a:rPr>
              <a:t>:</a:t>
            </a:r>
          </a:p>
          <a:p>
            <a:pPr algn="ctr" defTabSz="914035"/>
            <a:endParaRPr lang="hu-HU" sz="1600" b="1" spc="-1" dirty="0">
              <a:solidFill>
                <a:prstClr val="white"/>
              </a:solidFill>
              <a:effectLst>
                <a:outerShdw blurRad="38100" dist="38100" dir="2700000" algn="tl">
                  <a:srgbClr val="000000">
                    <a:alpha val="43137"/>
                  </a:srgbClr>
                </a:outerShdw>
              </a:effectLst>
              <a:latin typeface="Arial"/>
              <a:ea typeface="Noto Sans CJK SC"/>
            </a:endParaRPr>
          </a:p>
          <a:p>
            <a:pPr algn="ctr" defTabSz="914035">
              <a:lnSpc>
                <a:spcPct val="150000"/>
              </a:lnSpc>
            </a:pPr>
            <a:r>
              <a:rPr lang="hu-HU" sz="1600" b="1" spc="-1" dirty="0" err="1">
                <a:solidFill>
                  <a:prstClr val="white"/>
                </a:solidFill>
                <a:effectLst>
                  <a:outerShdw blurRad="38100" dist="38100" dir="2700000" algn="tl">
                    <a:srgbClr val="000000">
                      <a:alpha val="43137"/>
                    </a:srgbClr>
                  </a:outerShdw>
                </a:effectLst>
                <a:latin typeface="Arial"/>
                <a:ea typeface="Noto Sans CJK SC"/>
              </a:rPr>
              <a:t>Syst</a:t>
            </a:r>
            <a:r>
              <a:rPr lang="hu-HU" sz="1600" b="1" spc="-1" dirty="0">
                <a:solidFill>
                  <a:prstClr val="white"/>
                </a:solidFill>
                <a:effectLst>
                  <a:outerShdw blurRad="38100" dist="38100" dir="2700000" algn="tl">
                    <a:srgbClr val="000000">
                      <a:alpha val="43137"/>
                    </a:srgbClr>
                  </a:outerShdw>
                </a:effectLst>
                <a:latin typeface="Arial"/>
                <a:ea typeface="Noto Sans CJK SC"/>
              </a:rPr>
              <a:t>. Vérnyomás &lt; 90 Hgmm</a:t>
            </a:r>
          </a:p>
          <a:p>
            <a:pPr algn="ctr" defTabSz="914035">
              <a:lnSpc>
                <a:spcPct val="150000"/>
              </a:lnSpc>
            </a:pPr>
            <a:r>
              <a:rPr lang="hu-HU" sz="1600" b="1" spc="-1" dirty="0" err="1">
                <a:solidFill>
                  <a:prstClr val="white"/>
                </a:solidFill>
                <a:effectLst>
                  <a:outerShdw blurRad="38100" dist="38100" dir="2700000" algn="tl">
                    <a:srgbClr val="000000">
                      <a:alpha val="43137"/>
                    </a:srgbClr>
                  </a:outerShdw>
                </a:effectLst>
                <a:latin typeface="Arial"/>
                <a:ea typeface="Noto Sans CJK SC"/>
              </a:rPr>
              <a:t>Base</a:t>
            </a:r>
            <a:r>
              <a:rPr lang="hu-HU" sz="1600" b="1" spc="-1" dirty="0">
                <a:solidFill>
                  <a:prstClr val="white"/>
                </a:solidFill>
                <a:effectLst>
                  <a:outerShdw blurRad="38100" dist="38100" dir="2700000" algn="tl">
                    <a:srgbClr val="000000">
                      <a:alpha val="43137"/>
                    </a:srgbClr>
                  </a:outerShdw>
                </a:effectLst>
                <a:latin typeface="Arial"/>
                <a:ea typeface="Noto Sans CJK SC"/>
              </a:rPr>
              <a:t> </a:t>
            </a:r>
            <a:r>
              <a:rPr lang="hu-HU" sz="1600" b="1" spc="-1" dirty="0" err="1">
                <a:solidFill>
                  <a:prstClr val="white"/>
                </a:solidFill>
                <a:effectLst>
                  <a:outerShdw blurRad="38100" dist="38100" dir="2700000" algn="tl">
                    <a:srgbClr val="000000">
                      <a:alpha val="43137"/>
                    </a:srgbClr>
                  </a:outerShdw>
                </a:effectLst>
                <a:latin typeface="Arial"/>
                <a:ea typeface="Noto Sans CJK SC"/>
              </a:rPr>
              <a:t>Excess</a:t>
            </a:r>
            <a:r>
              <a:rPr lang="hu-HU" sz="1600" b="1" spc="-1" dirty="0">
                <a:solidFill>
                  <a:prstClr val="white"/>
                </a:solidFill>
                <a:effectLst>
                  <a:outerShdw blurRad="38100" dist="38100" dir="2700000" algn="tl">
                    <a:srgbClr val="000000">
                      <a:alpha val="43137"/>
                    </a:srgbClr>
                  </a:outerShdw>
                </a:effectLst>
                <a:latin typeface="Arial"/>
                <a:ea typeface="Noto Sans CJK SC"/>
              </a:rPr>
              <a:t> (BE) &lt; -10</a:t>
            </a:r>
          </a:p>
          <a:p>
            <a:pPr algn="ctr" defTabSz="914035">
              <a:lnSpc>
                <a:spcPct val="150000"/>
              </a:lnSpc>
            </a:pPr>
            <a:r>
              <a:rPr lang="hu-HU" sz="1600" b="1" spc="-1" dirty="0" err="1">
                <a:solidFill>
                  <a:prstClr val="white"/>
                </a:solidFill>
                <a:effectLst>
                  <a:outerShdw blurRad="38100" dist="38100" dir="2700000" algn="tl">
                    <a:srgbClr val="000000">
                      <a:alpha val="43137"/>
                    </a:srgbClr>
                  </a:outerShdw>
                </a:effectLst>
                <a:latin typeface="Arial"/>
                <a:ea typeface="Noto Sans CJK SC"/>
              </a:rPr>
              <a:t>Laktát</a:t>
            </a:r>
            <a:r>
              <a:rPr lang="hu-HU" sz="1600" b="1" spc="-1" dirty="0">
                <a:solidFill>
                  <a:prstClr val="white"/>
                </a:solidFill>
                <a:effectLst>
                  <a:outerShdw blurRad="38100" dist="38100" dir="2700000" algn="tl">
                    <a:srgbClr val="000000">
                      <a:alpha val="43137"/>
                    </a:srgbClr>
                  </a:outerShdw>
                </a:effectLst>
                <a:latin typeface="Arial"/>
                <a:ea typeface="Noto Sans CJK SC"/>
              </a:rPr>
              <a:t> ≥ 5 </a:t>
            </a:r>
            <a:r>
              <a:rPr lang="hu-HU" sz="1600" b="1" spc="-1" dirty="0" err="1">
                <a:solidFill>
                  <a:prstClr val="white"/>
                </a:solidFill>
                <a:effectLst>
                  <a:outerShdw blurRad="38100" dist="38100" dir="2700000" algn="tl">
                    <a:srgbClr val="000000">
                      <a:alpha val="43137"/>
                    </a:srgbClr>
                  </a:outerShdw>
                </a:effectLst>
                <a:latin typeface="Arial"/>
                <a:ea typeface="Noto Sans CJK SC"/>
              </a:rPr>
              <a:t>mmol</a:t>
            </a:r>
            <a:r>
              <a:rPr lang="hu-HU" sz="1600" b="1" spc="-1" dirty="0">
                <a:solidFill>
                  <a:prstClr val="white"/>
                </a:solidFill>
                <a:effectLst>
                  <a:outerShdw blurRad="38100" dist="38100" dir="2700000" algn="tl">
                    <a:srgbClr val="000000">
                      <a:alpha val="43137"/>
                    </a:srgbClr>
                  </a:outerShdw>
                </a:effectLst>
                <a:latin typeface="Arial"/>
                <a:ea typeface="Noto Sans CJK SC"/>
              </a:rPr>
              <a:t>/l</a:t>
            </a:r>
          </a:p>
          <a:p>
            <a:pPr algn="ctr" defTabSz="914035">
              <a:lnSpc>
                <a:spcPct val="150000"/>
              </a:lnSpc>
            </a:pPr>
            <a:r>
              <a:rPr lang="hu-HU" sz="1600" b="1" spc="-1" dirty="0">
                <a:solidFill>
                  <a:prstClr val="white"/>
                </a:solidFill>
                <a:effectLst>
                  <a:outerShdw blurRad="38100" dist="38100" dir="2700000" algn="tl">
                    <a:srgbClr val="000000">
                      <a:alpha val="43137"/>
                    </a:srgbClr>
                  </a:outerShdw>
                </a:effectLst>
                <a:latin typeface="Arial"/>
                <a:ea typeface="Noto Sans CJK SC"/>
              </a:rPr>
              <a:t>Hemoglobin (</a:t>
            </a:r>
            <a:r>
              <a:rPr lang="hu-HU" sz="1600" b="1" spc="-1" dirty="0" err="1">
                <a:solidFill>
                  <a:prstClr val="white"/>
                </a:solidFill>
                <a:effectLst>
                  <a:outerShdw blurRad="38100" dist="38100" dir="2700000" algn="tl">
                    <a:srgbClr val="000000">
                      <a:alpha val="43137"/>
                    </a:srgbClr>
                  </a:outerShdw>
                </a:effectLst>
                <a:latin typeface="Arial"/>
                <a:ea typeface="Noto Sans CJK SC"/>
              </a:rPr>
              <a:t>Hgb</a:t>
            </a:r>
            <a:r>
              <a:rPr lang="hu-HU" sz="1600" b="1" spc="-1" dirty="0">
                <a:solidFill>
                  <a:prstClr val="white"/>
                </a:solidFill>
                <a:effectLst>
                  <a:outerShdw blurRad="38100" dist="38100" dir="2700000" algn="tl">
                    <a:srgbClr val="000000">
                      <a:alpha val="43137"/>
                    </a:srgbClr>
                  </a:outerShdw>
                </a:effectLst>
                <a:latin typeface="Arial"/>
                <a:ea typeface="Noto Sans CJK SC"/>
              </a:rPr>
              <a:t>) &lt; 9 g/dl</a:t>
            </a:r>
            <a:endParaRPr lang="hu-HU" dirty="0">
              <a:solidFill>
                <a:prstClr val="white"/>
              </a:solidFill>
            </a:endParaRPr>
          </a:p>
        </p:txBody>
      </p:sp>
      <p:sp>
        <p:nvSpPr>
          <p:cNvPr id="25" name="Téglalap 24"/>
          <p:cNvSpPr/>
          <p:nvPr/>
        </p:nvSpPr>
        <p:spPr>
          <a:xfrm>
            <a:off x="1004686" y="2762858"/>
            <a:ext cx="3279282" cy="2826382"/>
          </a:xfrm>
          <a:prstGeom prst="rect">
            <a:avLst/>
          </a:prstGeom>
          <a:solidFill>
            <a:schemeClr val="accent2">
              <a:lumMod val="60000"/>
              <a:lumOff val="40000"/>
            </a:schemeClr>
          </a:solidFill>
          <a:ln w="38100">
            <a:noFill/>
          </a:ln>
        </p:spPr>
        <p:txBody>
          <a:bodyPr wrap="square" lIns="81248" tIns="40624" rIns="81248" bIns="40624">
            <a:spAutoFit/>
          </a:bodyPr>
          <a:lstStyle/>
          <a:p>
            <a:pPr algn="ctr" defTabSz="914035"/>
            <a:r>
              <a:rPr lang="hu-HU" sz="2100" b="1" u="sng" dirty="0">
                <a:solidFill>
                  <a:prstClr val="white"/>
                </a:solidFill>
                <a:effectLst>
                  <a:outerShdw blurRad="38100" dist="38100" dir="2700000" algn="tl">
                    <a:srgbClr val="000000">
                      <a:alpha val="43137"/>
                    </a:srgbClr>
                  </a:outerShdw>
                </a:effectLst>
                <a:cs typeface="Times New Roman" pitchFamily="18" charset="0"/>
              </a:rPr>
              <a:t>JELENTŐS</a:t>
            </a:r>
            <a:r>
              <a:rPr lang="hu-HU" sz="2100" b="1" dirty="0">
                <a:solidFill>
                  <a:prstClr val="white"/>
                </a:solidFill>
                <a:effectLst>
                  <a:outerShdw blurRad="38100" dist="38100" dir="2700000" algn="tl">
                    <a:srgbClr val="000000">
                      <a:alpha val="43137"/>
                    </a:srgbClr>
                  </a:outerShdw>
                </a:effectLst>
                <a:cs typeface="Times New Roman" pitchFamily="18" charset="0"/>
              </a:rPr>
              <a:t> </a:t>
            </a:r>
            <a:r>
              <a:rPr lang="hu-HU" b="1" dirty="0">
                <a:solidFill>
                  <a:prstClr val="white"/>
                </a:solidFill>
                <a:effectLst>
                  <a:outerShdw blurRad="38100" dist="38100" dir="2700000" algn="tl">
                    <a:srgbClr val="000000">
                      <a:alpha val="43137"/>
                    </a:srgbClr>
                  </a:outerShdw>
                </a:effectLst>
                <a:cs typeface="Times New Roman" pitchFamily="18" charset="0"/>
              </a:rPr>
              <a:t>vérzés / </a:t>
            </a:r>
            <a:r>
              <a:rPr lang="hu-HU" sz="2100" b="1" u="sng" dirty="0">
                <a:solidFill>
                  <a:prstClr val="white"/>
                </a:solidFill>
                <a:effectLst>
                  <a:outerShdw blurRad="38100" dist="38100" dir="2700000" algn="tl">
                    <a:srgbClr val="000000">
                      <a:alpha val="43137"/>
                    </a:srgbClr>
                  </a:outerShdw>
                </a:effectLst>
                <a:cs typeface="Times New Roman" pitchFamily="18" charset="0"/>
              </a:rPr>
              <a:t>NEM </a:t>
            </a:r>
            <a:r>
              <a:rPr lang="hu-HU" b="1" dirty="0">
                <a:solidFill>
                  <a:prstClr val="white"/>
                </a:solidFill>
                <a:effectLst>
                  <a:outerShdw blurRad="38100" dist="38100" dir="2700000" algn="tl">
                    <a:srgbClr val="000000">
                      <a:alpha val="43137"/>
                    </a:srgbClr>
                  </a:outerShdw>
                </a:effectLst>
                <a:cs typeface="Times New Roman" pitchFamily="18" charset="0"/>
              </a:rPr>
              <a:t>kontrollált</a:t>
            </a:r>
            <a:r>
              <a:rPr lang="hu-HU" b="1" u="sng" dirty="0">
                <a:solidFill>
                  <a:prstClr val="white"/>
                </a:solidFill>
                <a:effectLst>
                  <a:outerShdw blurRad="38100" dist="38100" dir="2700000" algn="tl">
                    <a:srgbClr val="000000">
                      <a:alpha val="43137"/>
                    </a:srgbClr>
                  </a:outerShdw>
                </a:effectLst>
                <a:cs typeface="Times New Roman" pitchFamily="18" charset="0"/>
              </a:rPr>
              <a:t> </a:t>
            </a:r>
            <a:r>
              <a:rPr lang="hu-HU" b="1" dirty="0">
                <a:solidFill>
                  <a:prstClr val="white"/>
                </a:solidFill>
                <a:effectLst>
                  <a:outerShdw blurRad="38100" dist="38100" dir="2700000" algn="tl">
                    <a:srgbClr val="000000">
                      <a:alpha val="43137"/>
                    </a:srgbClr>
                  </a:outerShdw>
                </a:effectLst>
                <a:cs typeface="Times New Roman" pitchFamily="18" charset="0"/>
              </a:rPr>
              <a:t>vérzés = </a:t>
            </a:r>
          </a:p>
          <a:p>
            <a:pPr algn="ctr" defTabSz="914035"/>
            <a:endParaRPr lang="hu-HU" sz="2100" b="1" dirty="0">
              <a:solidFill>
                <a:prstClr val="white"/>
              </a:solidFill>
              <a:effectLst>
                <a:outerShdw blurRad="38100" dist="38100" dir="2700000" algn="tl">
                  <a:srgbClr val="000000">
                    <a:alpha val="43137"/>
                  </a:srgbClr>
                </a:outerShdw>
              </a:effectLst>
              <a:cs typeface="Times New Roman" pitchFamily="18" charset="0"/>
            </a:endParaRPr>
          </a:p>
          <a:p>
            <a:pPr algn="ctr" defTabSz="914035"/>
            <a:r>
              <a:rPr lang="hu-HU" b="1" dirty="0">
                <a:solidFill>
                  <a:prstClr val="white"/>
                </a:solidFill>
                <a:effectLst>
                  <a:outerShdw blurRad="38100" dist="38100" dir="2700000" algn="tl">
                    <a:srgbClr val="000000">
                      <a:alpha val="43137"/>
                    </a:srgbClr>
                  </a:outerShdw>
                </a:effectLst>
                <a:cs typeface="Times New Roman" pitchFamily="18" charset="0"/>
              </a:rPr>
              <a:t>A teljes vérvolumen </a:t>
            </a:r>
            <a:r>
              <a:rPr lang="hu-HU" sz="1600" dirty="0">
                <a:solidFill>
                  <a:prstClr val="white"/>
                </a:solidFill>
                <a:effectLst>
                  <a:outerShdw blurRad="38100" dist="38100" dir="2700000" algn="tl">
                    <a:srgbClr val="000000">
                      <a:alpha val="43137"/>
                    </a:srgbClr>
                  </a:outerShdw>
                </a:effectLst>
                <a:cs typeface="Times New Roman" pitchFamily="18" charset="0"/>
              </a:rPr>
              <a:t>(70ml/kg) </a:t>
            </a:r>
            <a:r>
              <a:rPr lang="hu-HU" b="1" dirty="0">
                <a:solidFill>
                  <a:prstClr val="white"/>
                </a:solidFill>
                <a:effectLst>
                  <a:outerShdw blurRad="38100" dist="38100" dir="2700000" algn="tl">
                    <a:srgbClr val="000000">
                      <a:alpha val="43137"/>
                    </a:srgbClr>
                  </a:outerShdw>
                </a:effectLst>
                <a:cs typeface="Times New Roman" pitchFamily="18" charset="0"/>
              </a:rPr>
              <a:t>50%-nak elvesztése 3 óra alatt</a:t>
            </a:r>
            <a:endParaRPr lang="hu-HU" sz="1400" b="1" dirty="0">
              <a:solidFill>
                <a:prstClr val="white"/>
              </a:solidFill>
              <a:effectLst>
                <a:outerShdw blurRad="38100" dist="38100" dir="2700000" algn="tl">
                  <a:srgbClr val="000000">
                    <a:alpha val="43137"/>
                  </a:srgbClr>
                </a:outerShdw>
              </a:effectLst>
              <a:cs typeface="Times New Roman" pitchFamily="18" charset="0"/>
            </a:endParaRPr>
          </a:p>
          <a:p>
            <a:pPr algn="ctr" defTabSz="914035">
              <a:spcBef>
                <a:spcPts val="533"/>
              </a:spcBef>
              <a:spcAft>
                <a:spcPts val="533"/>
              </a:spcAft>
            </a:pPr>
            <a:r>
              <a:rPr lang="hu-HU" sz="1400" b="1" dirty="0">
                <a:solidFill>
                  <a:prstClr val="white"/>
                </a:solidFill>
                <a:effectLst>
                  <a:outerShdw blurRad="38100" dist="38100" dir="2700000" algn="tl">
                    <a:srgbClr val="000000">
                      <a:alpha val="43137"/>
                    </a:srgbClr>
                  </a:outerShdw>
                </a:effectLst>
                <a:cs typeface="Times New Roman" pitchFamily="18" charset="0"/>
              </a:rPr>
              <a:t>+/-</a:t>
            </a:r>
          </a:p>
          <a:p>
            <a:pPr algn="ctr" defTabSz="914035"/>
            <a:r>
              <a:rPr lang="hu-HU" b="1" dirty="0">
                <a:solidFill>
                  <a:prstClr val="white"/>
                </a:solidFill>
                <a:effectLst>
                  <a:outerShdw blurRad="38100" dist="38100" dir="2700000" algn="tl">
                    <a:srgbClr val="000000">
                      <a:alpha val="43137"/>
                    </a:srgbClr>
                  </a:outerShdw>
                </a:effectLst>
                <a:cs typeface="Times New Roman" pitchFamily="18" charset="0"/>
              </a:rPr>
              <a:t>Folyamatos vérzés gyanúja</a:t>
            </a:r>
          </a:p>
          <a:p>
            <a:pPr algn="ctr" defTabSz="914035"/>
            <a:r>
              <a:rPr lang="hu-HU" sz="1400" dirty="0">
                <a:solidFill>
                  <a:prstClr val="white"/>
                </a:solidFill>
                <a:effectLst>
                  <a:outerShdw blurRad="38100" dist="38100" dir="2700000" algn="tl">
                    <a:srgbClr val="000000">
                      <a:alpha val="43137"/>
                    </a:srgbClr>
                  </a:outerShdw>
                </a:effectLst>
                <a:cs typeface="Times New Roman" pitchFamily="18" charset="0"/>
              </a:rPr>
              <a:t>(komplex medencetörés,  súlyos mellkasi, hasi sérülés, multiplex hosszú csöves csonttörés)</a:t>
            </a:r>
          </a:p>
        </p:txBody>
      </p:sp>
      <p:sp>
        <p:nvSpPr>
          <p:cNvPr id="2" name="Kereszt 1">
            <a:extLst>
              <a:ext uri="{FF2B5EF4-FFF2-40B4-BE49-F238E27FC236}">
                <a16:creationId xmlns:a16="http://schemas.microsoft.com/office/drawing/2014/main" id="{6286F10E-D61E-E5C3-AED0-C064C6D6B8F9}"/>
              </a:ext>
            </a:extLst>
          </p:cNvPr>
          <p:cNvSpPr/>
          <p:nvPr/>
        </p:nvSpPr>
        <p:spPr>
          <a:xfrm>
            <a:off x="4716016" y="4005064"/>
            <a:ext cx="288032" cy="288032"/>
          </a:xfrm>
          <a:prstGeom prst="plus">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035336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87734B55-708A-7F83-B53D-8980E8402DFA}"/>
              </a:ext>
            </a:extLst>
          </p:cNvPr>
          <p:cNvPicPr>
            <a:picLocks noChangeAspect="1"/>
          </p:cNvPicPr>
          <p:nvPr/>
        </p:nvPicPr>
        <p:blipFill>
          <a:blip r:embed="rId2"/>
          <a:stretch>
            <a:fillRect/>
          </a:stretch>
        </p:blipFill>
        <p:spPr>
          <a:xfrm>
            <a:off x="179512" y="44624"/>
            <a:ext cx="5832648" cy="6478111"/>
          </a:xfrm>
          <a:prstGeom prst="rect">
            <a:avLst/>
          </a:prstGeom>
        </p:spPr>
      </p:pic>
      <p:pic>
        <p:nvPicPr>
          <p:cNvPr id="3" name="Kép 2">
            <a:extLst>
              <a:ext uri="{FF2B5EF4-FFF2-40B4-BE49-F238E27FC236}">
                <a16:creationId xmlns:a16="http://schemas.microsoft.com/office/drawing/2014/main" id="{62EA6519-3F29-6DAF-BF21-6126A68D4048}"/>
              </a:ext>
            </a:extLst>
          </p:cNvPr>
          <p:cNvPicPr>
            <a:picLocks noChangeAspect="1"/>
          </p:cNvPicPr>
          <p:nvPr/>
        </p:nvPicPr>
        <p:blipFill>
          <a:blip r:embed="rId3"/>
          <a:stretch>
            <a:fillRect/>
          </a:stretch>
        </p:blipFill>
        <p:spPr>
          <a:xfrm>
            <a:off x="4839006" y="5229200"/>
            <a:ext cx="4104456" cy="1035359"/>
          </a:xfrm>
          <a:prstGeom prst="rect">
            <a:avLst/>
          </a:prstGeom>
          <a:effectLst>
            <a:outerShdw blurRad="63500" sx="102000" sy="102000" algn="ctr" rotWithShape="0">
              <a:prstClr val="black">
                <a:alpha val="40000"/>
              </a:prstClr>
            </a:outerShdw>
          </a:effectLst>
        </p:spPr>
      </p:pic>
      <p:sp>
        <p:nvSpPr>
          <p:cNvPr id="6" name="Téglalap 5">
            <a:extLst>
              <a:ext uri="{FF2B5EF4-FFF2-40B4-BE49-F238E27FC236}">
                <a16:creationId xmlns:a16="http://schemas.microsoft.com/office/drawing/2014/main" id="{58BFEA4B-5FB9-DEA7-0876-33769078443E}"/>
              </a:ext>
            </a:extLst>
          </p:cNvPr>
          <p:cNvSpPr/>
          <p:nvPr/>
        </p:nvSpPr>
        <p:spPr>
          <a:xfrm>
            <a:off x="4427984" y="116632"/>
            <a:ext cx="1440160" cy="244827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5656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Egyenes összekötő 94"/>
          <p:cNvSpPr/>
          <p:nvPr/>
        </p:nvSpPr>
        <p:spPr>
          <a:xfrm>
            <a:off x="1828665" y="3233068"/>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60" name="Szabadkézi sokszög 59"/>
          <p:cNvSpPr/>
          <p:nvPr/>
        </p:nvSpPr>
        <p:spPr>
          <a:xfrm rot="10800000">
            <a:off x="8033826" y="3429004"/>
            <a:ext cx="914445" cy="165465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1" name="Szabadkézi sokszög 40"/>
          <p:cNvSpPr/>
          <p:nvPr/>
        </p:nvSpPr>
        <p:spPr>
          <a:xfrm>
            <a:off x="65092" y="119699"/>
            <a:ext cx="718493" cy="783783"/>
          </a:xfrm>
          <a:custGeom>
            <a:avLst/>
            <a:gdLst/>
            <a:ahLst/>
            <a:cxnLst/>
            <a:rect l="0" t="0" r="r" b="b"/>
            <a:pathLst>
              <a:path w="2401" h="1601">
                <a:moveTo>
                  <a:pt x="266" y="0"/>
                </a:moveTo>
                <a:lnTo>
                  <a:pt x="267" y="0"/>
                </a:lnTo>
                <a:cubicBezTo>
                  <a:pt x="220" y="0"/>
                  <a:pt x="174" y="12"/>
                  <a:pt x="133" y="36"/>
                </a:cubicBezTo>
                <a:cubicBezTo>
                  <a:pt x="93" y="59"/>
                  <a:pt x="59" y="93"/>
                  <a:pt x="36" y="133"/>
                </a:cubicBezTo>
                <a:cubicBezTo>
                  <a:pt x="12" y="174"/>
                  <a:pt x="0" y="220"/>
                  <a:pt x="0" y="267"/>
                </a:cubicBezTo>
                <a:lnTo>
                  <a:pt x="0" y="1333"/>
                </a:lnTo>
                <a:lnTo>
                  <a:pt x="0" y="1333"/>
                </a:lnTo>
                <a:cubicBezTo>
                  <a:pt x="0" y="1380"/>
                  <a:pt x="12" y="1426"/>
                  <a:pt x="36" y="1467"/>
                </a:cubicBezTo>
                <a:cubicBezTo>
                  <a:pt x="59" y="1507"/>
                  <a:pt x="93" y="1541"/>
                  <a:pt x="133" y="1564"/>
                </a:cubicBezTo>
                <a:cubicBezTo>
                  <a:pt x="174" y="1588"/>
                  <a:pt x="220" y="1600"/>
                  <a:pt x="267" y="1600"/>
                </a:cubicBezTo>
                <a:lnTo>
                  <a:pt x="2133" y="1600"/>
                </a:lnTo>
                <a:lnTo>
                  <a:pt x="2133" y="1600"/>
                </a:lnTo>
                <a:cubicBezTo>
                  <a:pt x="2180" y="1600"/>
                  <a:pt x="2226" y="1588"/>
                  <a:pt x="2267" y="1564"/>
                </a:cubicBezTo>
                <a:cubicBezTo>
                  <a:pt x="2307" y="1541"/>
                  <a:pt x="2341" y="1507"/>
                  <a:pt x="2364" y="1467"/>
                </a:cubicBezTo>
                <a:cubicBezTo>
                  <a:pt x="2388" y="1426"/>
                  <a:pt x="2400" y="1380"/>
                  <a:pt x="2400" y="1333"/>
                </a:cubicBezTo>
                <a:lnTo>
                  <a:pt x="2400" y="266"/>
                </a:lnTo>
                <a:lnTo>
                  <a:pt x="2400" y="267"/>
                </a:lnTo>
                <a:lnTo>
                  <a:pt x="2400" y="267"/>
                </a:lnTo>
                <a:cubicBezTo>
                  <a:pt x="2400" y="220"/>
                  <a:pt x="2388" y="174"/>
                  <a:pt x="2364" y="133"/>
                </a:cubicBezTo>
                <a:cubicBezTo>
                  <a:pt x="2341" y="93"/>
                  <a:pt x="2307" y="59"/>
                  <a:pt x="2267" y="36"/>
                </a:cubicBezTo>
                <a:cubicBezTo>
                  <a:pt x="2226" y="12"/>
                  <a:pt x="2180" y="0"/>
                  <a:pt x="2133" y="0"/>
                </a:cubicBezTo>
                <a:lnTo>
                  <a:pt x="266" y="0"/>
                </a:lnTo>
              </a:path>
            </a:pathLst>
          </a:custGeom>
          <a:solidFill>
            <a:schemeClr val="accent3">
              <a:lumMod val="60000"/>
              <a:lumOff val="40000"/>
            </a:schemeClr>
          </a:solidFill>
          <a:ln w="0">
            <a:solidFill>
              <a:schemeClr val="accent3">
                <a:lumMod val="60000"/>
                <a:lumOff val="4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spc="-1" dirty="0">
                <a:solidFill>
                  <a:prstClr val="black"/>
                </a:solidFill>
                <a:latin typeface="Arial"/>
                <a:ea typeface="Noto Sans CJK SC"/>
              </a:rPr>
              <a:t>NINCS</a:t>
            </a:r>
          </a:p>
          <a:p>
            <a:pPr algn="ctr" defTabSz="745123"/>
            <a:r>
              <a:rPr lang="hu-HU" sz="900" b="1" spc="-1" dirty="0">
                <a:solidFill>
                  <a:prstClr val="black"/>
                </a:solidFill>
                <a:latin typeface="Arial"/>
                <a:ea typeface="Noto Sans CJK SC"/>
              </a:rPr>
              <a:t>SZÜKSÉG</a:t>
            </a:r>
            <a:endParaRPr lang="hu-HU" sz="1000" b="1" spc="-1" dirty="0">
              <a:solidFill>
                <a:prstClr val="black"/>
              </a:solidFill>
              <a:latin typeface="Arial"/>
              <a:ea typeface="Noto Sans CJK SC"/>
            </a:endParaRPr>
          </a:p>
          <a:p>
            <a:pPr algn="ctr" defTabSz="745123"/>
            <a:r>
              <a:rPr lang="en-GB" sz="1000" b="1" spc="-1" dirty="0">
                <a:solidFill>
                  <a:prstClr val="black"/>
                </a:solidFill>
                <a:latin typeface="Arial"/>
                <a:ea typeface="Noto Sans CJK SC"/>
              </a:rPr>
              <a:t> </a:t>
            </a:r>
            <a:r>
              <a:rPr lang="en-GB" sz="1000" spc="-1" dirty="0">
                <a:solidFill>
                  <a:prstClr val="black"/>
                </a:solidFill>
                <a:latin typeface="Arial"/>
                <a:ea typeface="Noto Sans CJK SC"/>
              </a:rPr>
              <a:t>KVT-re</a:t>
            </a:r>
            <a:endParaRPr lang="en-GB" sz="1000" spc="-1" dirty="0">
              <a:solidFill>
                <a:prstClr val="black"/>
              </a:solidFill>
              <a:latin typeface="Arial"/>
            </a:endParaRPr>
          </a:p>
        </p:txBody>
      </p:sp>
      <p:sp>
        <p:nvSpPr>
          <p:cNvPr id="42" name="Szabadkézi sokszög 41"/>
          <p:cNvSpPr/>
          <p:nvPr/>
        </p:nvSpPr>
        <p:spPr>
          <a:xfrm>
            <a:off x="130412" y="1926855"/>
            <a:ext cx="3331193" cy="1349214"/>
          </a:xfrm>
          <a:custGeom>
            <a:avLst/>
            <a:gdLst/>
            <a:ahLst/>
            <a:cxnLst/>
            <a:rect l="0" t="0" r="r" b="b"/>
            <a:pathLst>
              <a:path w="6502" h="4101">
                <a:moveTo>
                  <a:pt x="683" y="0"/>
                </a:moveTo>
                <a:lnTo>
                  <a:pt x="683" y="0"/>
                </a:lnTo>
                <a:cubicBezTo>
                  <a:pt x="563" y="0"/>
                  <a:pt x="446" y="32"/>
                  <a:pt x="342" y="92"/>
                </a:cubicBezTo>
                <a:cubicBezTo>
                  <a:pt x="238" y="152"/>
                  <a:pt x="152" y="238"/>
                  <a:pt x="92" y="342"/>
                </a:cubicBezTo>
                <a:cubicBezTo>
                  <a:pt x="32" y="446"/>
                  <a:pt x="0" y="563"/>
                  <a:pt x="0" y="683"/>
                </a:cubicBezTo>
                <a:lnTo>
                  <a:pt x="0" y="3416"/>
                </a:lnTo>
                <a:lnTo>
                  <a:pt x="0" y="3417"/>
                </a:lnTo>
                <a:cubicBezTo>
                  <a:pt x="0" y="3537"/>
                  <a:pt x="32" y="3654"/>
                  <a:pt x="92" y="3758"/>
                </a:cubicBezTo>
                <a:cubicBezTo>
                  <a:pt x="152" y="3862"/>
                  <a:pt x="238" y="3948"/>
                  <a:pt x="342" y="4008"/>
                </a:cubicBezTo>
                <a:cubicBezTo>
                  <a:pt x="446" y="4068"/>
                  <a:pt x="563" y="4100"/>
                  <a:pt x="683" y="4100"/>
                </a:cubicBezTo>
                <a:lnTo>
                  <a:pt x="5817" y="4100"/>
                </a:lnTo>
                <a:lnTo>
                  <a:pt x="5818" y="4100"/>
                </a:lnTo>
                <a:cubicBezTo>
                  <a:pt x="5938" y="4100"/>
                  <a:pt x="6055" y="4068"/>
                  <a:pt x="6159" y="4008"/>
                </a:cubicBezTo>
                <a:cubicBezTo>
                  <a:pt x="6263" y="3948"/>
                  <a:pt x="6349" y="3862"/>
                  <a:pt x="6409" y="3758"/>
                </a:cubicBezTo>
                <a:cubicBezTo>
                  <a:pt x="6469" y="3654"/>
                  <a:pt x="6501" y="3537"/>
                  <a:pt x="6501" y="3417"/>
                </a:cubicBezTo>
                <a:lnTo>
                  <a:pt x="6500" y="683"/>
                </a:lnTo>
                <a:lnTo>
                  <a:pt x="6501" y="683"/>
                </a:lnTo>
                <a:lnTo>
                  <a:pt x="6501" y="683"/>
                </a:lnTo>
                <a:cubicBezTo>
                  <a:pt x="6501" y="563"/>
                  <a:pt x="6469" y="446"/>
                  <a:pt x="6409" y="342"/>
                </a:cubicBezTo>
                <a:cubicBezTo>
                  <a:pt x="6349" y="238"/>
                  <a:pt x="6263" y="152"/>
                  <a:pt x="6159" y="92"/>
                </a:cubicBezTo>
                <a:cubicBezTo>
                  <a:pt x="6055" y="32"/>
                  <a:pt x="5938" y="0"/>
                  <a:pt x="5818" y="0"/>
                </a:cubicBezTo>
                <a:lnTo>
                  <a:pt x="683" y="0"/>
                </a:lnTo>
              </a:path>
            </a:pathLst>
          </a:custGeom>
          <a:solidFill>
            <a:schemeClr val="accent3">
              <a:lumMod val="60000"/>
              <a:lumOff val="40000"/>
            </a:schemeClr>
          </a:solidFill>
          <a:ln w="0">
            <a:solidFill>
              <a:schemeClr val="accent2">
                <a:lumMod val="40000"/>
                <a:lumOff val="6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u="sng" spc="-1" dirty="0">
                <a:solidFill>
                  <a:prstClr val="black"/>
                </a:solidFill>
                <a:latin typeface="Arial"/>
                <a:ea typeface="Noto Sans CJK SC"/>
              </a:rPr>
              <a:t>LABOR + VÉRCSOPORT</a:t>
            </a:r>
          </a:p>
          <a:p>
            <a:pPr algn="ctr" defTabSz="745123"/>
            <a:endParaRPr lang="hu-HU" sz="900" spc="-1" dirty="0">
              <a:solidFill>
                <a:prstClr val="black"/>
              </a:solidFill>
              <a:latin typeface="Arial"/>
              <a:ea typeface="Noto Sans CJK SC"/>
            </a:endParaRPr>
          </a:p>
          <a:p>
            <a:pPr algn="ctr" defTabSz="745123">
              <a:spcAft>
                <a:spcPts val="610"/>
              </a:spcAft>
            </a:pPr>
            <a:r>
              <a:rPr lang="hu-HU" sz="1000" b="1" spc="-1" dirty="0">
                <a:solidFill>
                  <a:prstClr val="black"/>
                </a:solidFill>
                <a:latin typeface="Arial"/>
                <a:ea typeface="Noto Sans CJK SC"/>
              </a:rPr>
              <a:t>Vérgáz</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Laktát</a:t>
            </a:r>
            <a:r>
              <a:rPr lang="hu-HU" sz="1000" spc="-1" dirty="0">
                <a:solidFill>
                  <a:prstClr val="black"/>
                </a:solidFill>
                <a:latin typeface="Arial"/>
                <a:ea typeface="Noto Sans CJK SC"/>
              </a:rPr>
              <a:t>, </a:t>
            </a:r>
            <a:r>
              <a:rPr lang="hu-HU" sz="1000" b="1" spc="-1" dirty="0">
                <a:solidFill>
                  <a:prstClr val="black"/>
                </a:solidFill>
                <a:latin typeface="Arial"/>
                <a:ea typeface="Noto Sans CJK SC"/>
              </a:rPr>
              <a:t>Vérkép</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Hgb</a:t>
            </a:r>
            <a:r>
              <a:rPr lang="hu-HU" sz="1000" spc="-1" dirty="0">
                <a:solidFill>
                  <a:prstClr val="black"/>
                </a:solidFill>
                <a:latin typeface="Arial"/>
                <a:ea typeface="Noto Sans CJK SC"/>
              </a:rPr>
              <a:t> és </a:t>
            </a:r>
            <a:r>
              <a:rPr lang="hu-HU" sz="1000" spc="-1" dirty="0" err="1">
                <a:solidFill>
                  <a:prstClr val="black"/>
                </a:solidFill>
                <a:latin typeface="Arial"/>
                <a:ea typeface="Noto Sans CJK SC"/>
              </a:rPr>
              <a:t>Tct</a:t>
            </a:r>
            <a:r>
              <a:rPr lang="hu-HU" sz="1000" spc="-1" dirty="0">
                <a:solidFill>
                  <a:prstClr val="black"/>
                </a:solidFill>
                <a:latin typeface="Arial"/>
                <a:ea typeface="Noto Sans CJK SC"/>
              </a:rPr>
              <a:t>), </a:t>
            </a:r>
            <a:r>
              <a:rPr lang="hu-HU" sz="1000" b="1" spc="-1" dirty="0" err="1">
                <a:solidFill>
                  <a:prstClr val="black"/>
                </a:solidFill>
                <a:latin typeface="Arial"/>
                <a:ea typeface="Noto Sans CJK SC"/>
              </a:rPr>
              <a:t>se-Ca</a:t>
            </a:r>
            <a:endParaRPr lang="hu-HU" sz="1000" b="1"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S</a:t>
            </a:r>
            <a:r>
              <a:rPr lang="en-GB" sz="1000" b="1" spc="-1" dirty="0" err="1">
                <a:solidFill>
                  <a:prstClr val="black"/>
                </a:solidFill>
                <a:latin typeface="Arial"/>
                <a:ea typeface="Noto Sans CJK SC"/>
              </a:rPr>
              <a:t>tandard</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véralvadási</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paraméterek</a:t>
            </a:r>
            <a:r>
              <a:rPr lang="en-GB" sz="1000" b="1" spc="-1" dirty="0">
                <a:solidFill>
                  <a:prstClr val="black"/>
                </a:solidFill>
                <a:latin typeface="Arial"/>
                <a:ea typeface="Noto Sans CJK SC"/>
              </a:rPr>
              <a:t> </a:t>
            </a:r>
            <a:endParaRPr lang="hu-HU" sz="1000" b="1" spc="-1" dirty="0">
              <a:solidFill>
                <a:prstClr val="black"/>
              </a:solidFill>
              <a:latin typeface="Arial"/>
              <a:ea typeface="Noto Sans CJK SC"/>
            </a:endParaRPr>
          </a:p>
          <a:p>
            <a:pPr algn="ctr" defTabSz="745123">
              <a:spcAft>
                <a:spcPts val="610"/>
              </a:spcAft>
            </a:pPr>
            <a:r>
              <a:rPr lang="en-GB" sz="1000" spc="-1" dirty="0">
                <a:solidFill>
                  <a:prstClr val="black"/>
                </a:solidFill>
                <a:latin typeface="Arial"/>
                <a:ea typeface="Noto Sans CJK SC"/>
              </a:rPr>
              <a:t>(</a:t>
            </a:r>
            <a:r>
              <a:rPr lang="en-GB" sz="1000" spc="-1" dirty="0" err="1">
                <a:solidFill>
                  <a:prstClr val="black"/>
                </a:solidFill>
                <a:latin typeface="Arial"/>
                <a:ea typeface="Noto Sans CJK SC"/>
              </a:rPr>
              <a:t>prothrombin</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idő</a:t>
            </a:r>
            <a:r>
              <a:rPr lang="en-GB" sz="1000" spc="-1" dirty="0">
                <a:solidFill>
                  <a:prstClr val="black"/>
                </a:solidFill>
                <a:latin typeface="Arial"/>
                <a:ea typeface="Noto Sans CJK SC"/>
              </a:rPr>
              <a:t>, INR</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aPTI</a:t>
            </a:r>
            <a:r>
              <a:rPr lang="hu-HU" sz="1000" spc="-1" dirty="0">
                <a:solidFill>
                  <a:prstClr val="black"/>
                </a:solidFill>
                <a:latin typeface="Arial"/>
                <a:ea typeface="Noto Sans CJK SC"/>
              </a:rPr>
              <a:t>, TI, </a:t>
            </a:r>
            <a:r>
              <a:rPr lang="hu-HU" sz="1000" spc="-1" dirty="0" err="1">
                <a:solidFill>
                  <a:prstClr val="black"/>
                </a:solidFill>
                <a:latin typeface="Arial"/>
                <a:ea typeface="Noto Sans CJK SC"/>
              </a:rPr>
              <a:t>Fibrinogén</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spc="-1" dirty="0">
                <a:solidFill>
                  <a:prstClr val="black"/>
                </a:solidFill>
                <a:latin typeface="Arial"/>
                <a:ea typeface="Noto Sans CJK SC"/>
              </a:rPr>
              <a:t>és</a:t>
            </a:r>
            <a:r>
              <a:rPr lang="hu-HU" sz="1000" b="1" spc="-1" dirty="0">
                <a:solidFill>
                  <a:prstClr val="black"/>
                </a:solidFill>
                <a:latin typeface="Arial"/>
                <a:ea typeface="Noto Sans CJK SC"/>
              </a:rPr>
              <a:t> CLOTPRO        </a:t>
            </a:r>
            <a:endParaRPr lang="en-GB" sz="1000" b="1" spc="-1" dirty="0">
              <a:solidFill>
                <a:prstClr val="black"/>
              </a:solidFill>
              <a:latin typeface="Arial"/>
            </a:endParaRPr>
          </a:p>
        </p:txBody>
      </p:sp>
      <p:sp>
        <p:nvSpPr>
          <p:cNvPr id="49" name="Szabadkézi sokszög 48"/>
          <p:cNvSpPr/>
          <p:nvPr/>
        </p:nvSpPr>
        <p:spPr>
          <a:xfrm>
            <a:off x="4049459" y="1600177"/>
            <a:ext cx="1567620" cy="1654651"/>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en-GB" sz="1000" b="1" u="sng" spc="-1" dirty="0">
                <a:solidFill>
                  <a:prstClr val="black"/>
                </a:solidFill>
                <a:latin typeface="Arial"/>
                <a:ea typeface="Noto Sans CJK SC"/>
              </a:rPr>
              <a:t>V</a:t>
            </a:r>
            <a:r>
              <a:rPr lang="hu-HU" sz="1000" b="1" u="sng" spc="-1" dirty="0">
                <a:solidFill>
                  <a:prstClr val="black"/>
                </a:solidFill>
                <a:latin typeface="Arial"/>
                <a:ea typeface="Noto Sans CJK SC"/>
              </a:rPr>
              <a:t>ÁRJ!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a:t>
            </a:r>
          </a:p>
          <a:p>
            <a:pPr marL="219349" indent="-219349" algn="ctr" defTabSz="745123">
              <a:buClr>
                <a:srgbClr val="000000"/>
              </a:buClr>
              <a:buSzPct val="45000"/>
            </a:pPr>
            <a:r>
              <a:rPr lang="hu-HU" sz="1000" spc="-1" dirty="0">
                <a:solidFill>
                  <a:prstClr val="black"/>
                </a:solidFill>
                <a:latin typeface="Arial"/>
                <a:ea typeface="Noto Sans CJK SC"/>
              </a:rPr>
              <a:t>Standard véralvadási paraméterek</a:t>
            </a:r>
          </a:p>
          <a:p>
            <a:pPr marL="219349" indent="-219349" algn="ctr" defTabSz="745123">
              <a:buClr>
                <a:srgbClr val="000000"/>
              </a:buClr>
              <a:buSzPct val="45000"/>
            </a:pPr>
            <a:r>
              <a:rPr lang="hu-HU" sz="1000" spc="-1" dirty="0">
                <a:solidFill>
                  <a:prstClr val="black"/>
                </a:solidFill>
                <a:latin typeface="Arial"/>
                <a:ea typeface="Noto Sans CJK SC"/>
              </a:rPr>
              <a:t>vagy </a:t>
            </a:r>
          </a:p>
          <a:p>
            <a:pPr marL="219349" indent="-219349" algn="ctr" defTabSz="745123">
              <a:buClr>
                <a:srgbClr val="000000"/>
              </a:buClr>
              <a:buSzPct val="45000"/>
            </a:pPr>
            <a:r>
              <a:rPr lang="hu-HU" sz="1000" spc="-1" dirty="0">
                <a:solidFill>
                  <a:prstClr val="black"/>
                </a:solidFill>
                <a:latin typeface="Arial"/>
                <a:ea typeface="Noto Sans CJK SC"/>
              </a:rPr>
              <a:t> CLOTPRO</a:t>
            </a:r>
          </a:p>
        </p:txBody>
      </p:sp>
      <p:sp>
        <p:nvSpPr>
          <p:cNvPr id="61" name="Szabadkézi sokszög 60"/>
          <p:cNvSpPr/>
          <p:nvPr/>
        </p:nvSpPr>
        <p:spPr>
          <a:xfrm>
            <a:off x="1763349" y="1338913"/>
            <a:ext cx="163276" cy="609609"/>
          </a:xfrm>
          <a:custGeom>
            <a:avLst/>
            <a:gdLst/>
            <a:ahLst/>
            <a:cxnLst/>
            <a:rect l="0" t="0" r="r" b="b"/>
            <a:pathLst>
              <a:path w="502" h="1702">
                <a:moveTo>
                  <a:pt x="125" y="0"/>
                </a:moveTo>
                <a:lnTo>
                  <a:pt x="125" y="1275"/>
                </a:lnTo>
                <a:lnTo>
                  <a:pt x="0" y="1275"/>
                </a:lnTo>
                <a:lnTo>
                  <a:pt x="250" y="1701"/>
                </a:lnTo>
                <a:lnTo>
                  <a:pt x="501" y="1275"/>
                </a:lnTo>
                <a:lnTo>
                  <a:pt x="375" y="127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2" name="Szabadkézi sokszög 61"/>
          <p:cNvSpPr/>
          <p:nvPr/>
        </p:nvSpPr>
        <p:spPr>
          <a:xfrm rot="5400000">
            <a:off x="936012" y="272103"/>
            <a:ext cx="217693" cy="522540"/>
          </a:xfrm>
          <a:custGeom>
            <a:avLst/>
            <a:gdLst/>
            <a:ahLst/>
            <a:cxnLst/>
            <a:rect l="0" t="0" r="r" b="b"/>
            <a:pathLst>
              <a:path w="502" h="1803">
                <a:moveTo>
                  <a:pt x="125" y="0"/>
                </a:moveTo>
                <a:lnTo>
                  <a:pt x="125" y="1351"/>
                </a:lnTo>
                <a:lnTo>
                  <a:pt x="0" y="1351"/>
                </a:lnTo>
                <a:lnTo>
                  <a:pt x="250" y="1802"/>
                </a:lnTo>
                <a:lnTo>
                  <a:pt x="501" y="1351"/>
                </a:lnTo>
                <a:lnTo>
                  <a:pt x="375" y="1351"/>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3" name="Szabadkézi sokszög 62"/>
          <p:cNvSpPr/>
          <p:nvPr/>
        </p:nvSpPr>
        <p:spPr>
          <a:xfrm>
            <a:off x="1730707" y="5127239"/>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7" name="Téglalap 66"/>
          <p:cNvSpPr/>
          <p:nvPr/>
        </p:nvSpPr>
        <p:spPr>
          <a:xfrm>
            <a:off x="1567398" y="1469572"/>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68" name="Téglalap 67"/>
          <p:cNvSpPr/>
          <p:nvPr/>
        </p:nvSpPr>
        <p:spPr>
          <a:xfrm>
            <a:off x="1567398" y="5214329"/>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73" name="Egyenes összekötő 72"/>
          <p:cNvSpPr/>
          <p:nvPr/>
        </p:nvSpPr>
        <p:spPr>
          <a:xfrm>
            <a:off x="6988747" y="3908012"/>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74" name="Szabadkézi sokszög 73"/>
          <p:cNvSpPr/>
          <p:nvPr/>
        </p:nvSpPr>
        <p:spPr>
          <a:xfrm>
            <a:off x="6204940" y="380961"/>
            <a:ext cx="587857" cy="217693"/>
          </a:xfrm>
          <a:custGeom>
            <a:avLst/>
            <a:gdLst/>
            <a:ahLst/>
            <a:cxnLst/>
            <a:rect l="0" t="0" r="r" b="b"/>
            <a:pathLst>
              <a:path w="2502" h="502">
                <a:moveTo>
                  <a:pt x="0" y="125"/>
                </a:moveTo>
                <a:lnTo>
                  <a:pt x="1875" y="125"/>
                </a:lnTo>
                <a:lnTo>
                  <a:pt x="1875" y="0"/>
                </a:lnTo>
                <a:lnTo>
                  <a:pt x="2501" y="250"/>
                </a:lnTo>
                <a:lnTo>
                  <a:pt x="1875" y="501"/>
                </a:lnTo>
                <a:lnTo>
                  <a:pt x="1875" y="375"/>
                </a:lnTo>
                <a:lnTo>
                  <a:pt x="0" y="375"/>
                </a:lnTo>
                <a:lnTo>
                  <a:pt x="0" y="125"/>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6" name="Szabadkézi sokszög 75"/>
          <p:cNvSpPr/>
          <p:nvPr/>
        </p:nvSpPr>
        <p:spPr>
          <a:xfrm>
            <a:off x="3836976" y="1033837"/>
            <a:ext cx="163276" cy="827708"/>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7" name="Szabadkézi sokszög 76"/>
          <p:cNvSpPr/>
          <p:nvPr/>
        </p:nvSpPr>
        <p:spPr>
          <a:xfrm>
            <a:off x="8865865" y="3363692"/>
            <a:ext cx="163276" cy="413659"/>
          </a:xfrm>
          <a:custGeom>
            <a:avLst/>
            <a:gdLst/>
            <a:ahLst/>
            <a:cxnLst/>
            <a:rect l="0" t="0" r="r" b="b"/>
            <a:pathLst>
              <a:path w="502" h="2203">
                <a:moveTo>
                  <a:pt x="125" y="2202"/>
                </a:moveTo>
                <a:lnTo>
                  <a:pt x="125" y="550"/>
                </a:lnTo>
                <a:lnTo>
                  <a:pt x="0" y="550"/>
                </a:lnTo>
                <a:lnTo>
                  <a:pt x="250" y="0"/>
                </a:lnTo>
                <a:lnTo>
                  <a:pt x="501" y="550"/>
                </a:lnTo>
                <a:lnTo>
                  <a:pt x="375" y="550"/>
                </a:lnTo>
                <a:lnTo>
                  <a:pt x="375" y="2202"/>
                </a:lnTo>
                <a:lnTo>
                  <a:pt x="125" y="22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0" name="Egyenes összekötő 79"/>
          <p:cNvSpPr/>
          <p:nvPr/>
        </p:nvSpPr>
        <p:spPr>
          <a:xfrm>
            <a:off x="6988747" y="1600177"/>
            <a:ext cx="0" cy="1741739"/>
          </a:xfrm>
          <a:prstGeom prst="line">
            <a:avLst/>
          </a:prstGeom>
          <a:ln w="1008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3" name="Téglalap 82"/>
          <p:cNvSpPr/>
          <p:nvPr/>
        </p:nvSpPr>
        <p:spPr>
          <a:xfrm>
            <a:off x="1371442" y="119699"/>
            <a:ext cx="489827" cy="217693"/>
          </a:xfrm>
          <a:prstGeom prst="rect">
            <a:avLst/>
          </a:prstGeom>
          <a:solidFill>
            <a:srgbClr val="AC1D1D"/>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85" name="Szabadkézi sokszög 84"/>
          <p:cNvSpPr/>
          <p:nvPr/>
        </p:nvSpPr>
        <p:spPr>
          <a:xfrm rot="10800000">
            <a:off x="2873743" y="1665612"/>
            <a:ext cx="1045081"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97" name="Egyenes összekötő 96"/>
          <p:cNvSpPr/>
          <p:nvPr/>
        </p:nvSpPr>
        <p:spPr>
          <a:xfrm>
            <a:off x="6008984" y="468044"/>
            <a:ext cx="130635"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1" name="Szabadkézi sokszög 100"/>
          <p:cNvSpPr/>
          <p:nvPr/>
        </p:nvSpPr>
        <p:spPr>
          <a:xfrm>
            <a:off x="4735311" y="816394"/>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7" name="Téglalap 86"/>
          <p:cNvSpPr/>
          <p:nvPr/>
        </p:nvSpPr>
        <p:spPr>
          <a:xfrm>
            <a:off x="4572002" y="1077820"/>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105" name="Szabadkézi sokszög 104"/>
          <p:cNvSpPr/>
          <p:nvPr/>
        </p:nvSpPr>
        <p:spPr>
          <a:xfrm>
            <a:off x="6906561" y="2732308"/>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noFill/>
          </a:ln>
        </p:spPr>
        <p:style>
          <a:lnRef idx="0">
            <a:scrgbClr r="0" g="0" b="0"/>
          </a:lnRef>
          <a:fillRef idx="0">
            <a:scrgbClr r="0" g="0" b="0"/>
          </a:fillRef>
          <a:effectRef idx="0">
            <a:scrgbClr r="0" g="0" b="0"/>
          </a:effectRef>
          <a:fontRef idx="minor"/>
        </p:style>
        <p:txBody>
          <a:bodyPr/>
          <a:lstStyle/>
          <a:p>
            <a:endParaRPr lang="hu-HU"/>
          </a:p>
        </p:txBody>
      </p:sp>
      <p:sp>
        <p:nvSpPr>
          <p:cNvPr id="107" name="Szabadkézi sokszög 106"/>
          <p:cNvSpPr/>
          <p:nvPr/>
        </p:nvSpPr>
        <p:spPr>
          <a:xfrm>
            <a:off x="7250017" y="1992076"/>
            <a:ext cx="1828890" cy="1306304"/>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ea typeface="Noto Sans CJK SC"/>
              </a:rPr>
              <a:t>VVT ? ÉS CLOTPRO </a:t>
            </a:r>
          </a:p>
          <a:p>
            <a:pPr marL="219349" indent="-219349" algn="ctr" defTabSz="745123">
              <a:buClr>
                <a:srgbClr val="000000"/>
              </a:buClr>
              <a:buSzPct val="45000"/>
            </a:pPr>
            <a:r>
              <a:rPr lang="hu-HU" sz="1000" b="1" u="sng" spc="-1" dirty="0">
                <a:solidFill>
                  <a:prstClr val="black"/>
                </a:solidFill>
                <a:latin typeface="Arial"/>
                <a:ea typeface="Noto Sans CJK SC"/>
              </a:rPr>
              <a:t>vezérelt INTERVENCIÓ</a:t>
            </a:r>
          </a:p>
          <a:p>
            <a:pPr marL="219349" indent="-219349" algn="ctr" defTabSz="745123">
              <a:buClr>
                <a:srgbClr val="000000"/>
              </a:buClr>
              <a:buSzPct val="45000"/>
            </a:pPr>
            <a:r>
              <a:rPr lang="hu-HU" sz="1000" b="1" spc="-1" dirty="0">
                <a:solidFill>
                  <a:prstClr val="black"/>
                </a:solidFill>
                <a:latin typeface="Arial"/>
                <a:ea typeface="Noto Sans CJK SC"/>
              </a:rPr>
              <a:t> </a:t>
            </a:r>
            <a:r>
              <a:rPr lang="hu-HU" sz="900" spc="-1" dirty="0">
                <a:solidFill>
                  <a:prstClr val="black"/>
                </a:solidFill>
                <a:latin typeface="Arial"/>
                <a:ea typeface="Noto Sans CJK SC"/>
              </a:rPr>
              <a:t>(2. ábra)</a:t>
            </a:r>
            <a:r>
              <a:rPr lang="hu-HU" sz="1200" b="1" spc="-1" dirty="0">
                <a:solidFill>
                  <a:prstClr val="black"/>
                </a:solidFill>
                <a:latin typeface="Arial"/>
                <a:ea typeface="Noto Sans CJK SC"/>
              </a:rPr>
              <a:t> </a:t>
            </a:r>
            <a:endParaRPr lang="hu-HU" sz="1000" b="1" spc="-1" dirty="0">
              <a:solidFill>
                <a:prstClr val="black"/>
              </a:solidFill>
              <a:latin typeface="Arial"/>
              <a:ea typeface="Noto Sans CJK SC"/>
            </a:endParaRP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 CLOTPRO</a:t>
            </a:r>
          </a:p>
        </p:txBody>
      </p:sp>
      <p:sp>
        <p:nvSpPr>
          <p:cNvPr id="43" name="Szabadkézi sokszög 42"/>
          <p:cNvSpPr/>
          <p:nvPr/>
        </p:nvSpPr>
        <p:spPr>
          <a:xfrm>
            <a:off x="1306128" y="119697"/>
            <a:ext cx="2220795" cy="1306304"/>
          </a:xfrm>
          <a:custGeom>
            <a:avLst/>
            <a:gdLst/>
            <a:ahLst/>
            <a:cxnLst/>
            <a:rect l="0" t="0" r="r" b="b"/>
            <a:pathLst>
              <a:path w="6901" h="1001">
                <a:moveTo>
                  <a:pt x="166" y="0"/>
                </a:moveTo>
                <a:lnTo>
                  <a:pt x="167" y="0"/>
                </a:lnTo>
                <a:cubicBezTo>
                  <a:pt x="137" y="0"/>
                  <a:pt x="109" y="8"/>
                  <a:pt x="83" y="22"/>
                </a:cubicBezTo>
                <a:cubicBezTo>
                  <a:pt x="58" y="37"/>
                  <a:pt x="37" y="58"/>
                  <a:pt x="22" y="83"/>
                </a:cubicBezTo>
                <a:cubicBezTo>
                  <a:pt x="8" y="109"/>
                  <a:pt x="0" y="137"/>
                  <a:pt x="0" y="167"/>
                </a:cubicBezTo>
                <a:lnTo>
                  <a:pt x="0" y="833"/>
                </a:lnTo>
                <a:lnTo>
                  <a:pt x="0" y="833"/>
                </a:lnTo>
                <a:cubicBezTo>
                  <a:pt x="0" y="863"/>
                  <a:pt x="8" y="891"/>
                  <a:pt x="22" y="917"/>
                </a:cubicBezTo>
                <a:cubicBezTo>
                  <a:pt x="37" y="942"/>
                  <a:pt x="58" y="963"/>
                  <a:pt x="83" y="978"/>
                </a:cubicBezTo>
                <a:cubicBezTo>
                  <a:pt x="109" y="992"/>
                  <a:pt x="137" y="1000"/>
                  <a:pt x="167" y="1000"/>
                </a:cubicBezTo>
                <a:lnTo>
                  <a:pt x="6733" y="1000"/>
                </a:lnTo>
                <a:lnTo>
                  <a:pt x="6733" y="1000"/>
                </a:lnTo>
                <a:cubicBezTo>
                  <a:pt x="6763" y="1000"/>
                  <a:pt x="6791" y="992"/>
                  <a:pt x="6817" y="978"/>
                </a:cubicBezTo>
                <a:cubicBezTo>
                  <a:pt x="6842" y="963"/>
                  <a:pt x="6863" y="942"/>
                  <a:pt x="6878" y="917"/>
                </a:cubicBezTo>
                <a:cubicBezTo>
                  <a:pt x="6892" y="891"/>
                  <a:pt x="6900" y="863"/>
                  <a:pt x="6900" y="833"/>
                </a:cubicBezTo>
                <a:lnTo>
                  <a:pt x="6900" y="166"/>
                </a:lnTo>
                <a:lnTo>
                  <a:pt x="6900" y="167"/>
                </a:lnTo>
                <a:lnTo>
                  <a:pt x="6900" y="167"/>
                </a:lnTo>
                <a:cubicBezTo>
                  <a:pt x="6900" y="137"/>
                  <a:pt x="6892" y="109"/>
                  <a:pt x="6878" y="83"/>
                </a:cubicBezTo>
                <a:cubicBezTo>
                  <a:pt x="6863" y="58"/>
                  <a:pt x="6842" y="37"/>
                  <a:pt x="6817" y="22"/>
                </a:cubicBezTo>
                <a:cubicBezTo>
                  <a:pt x="6791" y="8"/>
                  <a:pt x="6763" y="0"/>
                  <a:pt x="6733"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latin typeface="Arial"/>
                <a:ea typeface="Noto Sans CJK SC"/>
              </a:rPr>
              <a:t>1. SÚLYOS SÉRÜLÉS </a:t>
            </a:r>
          </a:p>
          <a:p>
            <a:pPr algn="ctr" defTabSz="745123">
              <a:spcAft>
                <a:spcPts val="610"/>
              </a:spcAft>
            </a:pPr>
            <a:r>
              <a:rPr lang="hu-HU" sz="1000" spc="-1" dirty="0">
                <a:solidFill>
                  <a:prstClr val="white"/>
                </a:solidFill>
                <a:latin typeface="Arial"/>
                <a:ea typeface="Noto Sans CJK SC"/>
              </a:rPr>
              <a:t>(ISS&gt;16) + </a:t>
            </a:r>
          </a:p>
          <a:p>
            <a:pPr algn="ctr" defTabSz="745123"/>
            <a:r>
              <a:rPr lang="hu-HU" sz="1400" b="1" spc="-1" dirty="0">
                <a:solidFill>
                  <a:prstClr val="white"/>
                </a:solidFill>
                <a:latin typeface="Arial"/>
                <a:ea typeface="Noto Sans CJK SC"/>
              </a:rPr>
              <a:t>AKTÍV VÉRZÉS</a:t>
            </a:r>
            <a:r>
              <a:rPr lang="en-GB" sz="1400" b="1" spc="-1" dirty="0">
                <a:solidFill>
                  <a:prstClr val="white"/>
                </a:solidFill>
                <a:latin typeface="Arial"/>
                <a:ea typeface="Noto Sans CJK SC"/>
              </a:rPr>
              <a:t> </a:t>
            </a:r>
            <a:r>
              <a:rPr lang="en-GB" sz="1000" spc="-1" dirty="0" err="1">
                <a:solidFill>
                  <a:prstClr val="white"/>
                </a:solidFill>
                <a:latin typeface="Arial"/>
                <a:ea typeface="Noto Sans CJK SC"/>
              </a:rPr>
              <a:t>vagy</a:t>
            </a:r>
            <a:r>
              <a:rPr lang="en-GB" sz="1000" spc="-1" dirty="0">
                <a:solidFill>
                  <a:prstClr val="white"/>
                </a:solidFill>
                <a:latin typeface="Arial"/>
                <a:ea typeface="Noto Sans CJK SC"/>
              </a:rPr>
              <a:t> </a:t>
            </a:r>
            <a:endParaRPr lang="hu-HU" sz="1000" spc="-1" dirty="0">
              <a:solidFill>
                <a:prstClr val="white"/>
              </a:solidFill>
              <a:latin typeface="Arial"/>
              <a:ea typeface="Noto Sans CJK SC"/>
            </a:endParaRPr>
          </a:p>
          <a:p>
            <a:pPr algn="ctr" defTabSz="745123"/>
            <a:r>
              <a:rPr lang="hu-HU" sz="1000" b="1" spc="-1" dirty="0">
                <a:solidFill>
                  <a:prstClr val="white"/>
                </a:solidFill>
                <a:latin typeface="Arial"/>
                <a:ea typeface="Noto Sans CJK SC"/>
              </a:rPr>
              <a:t>RIZIKÓ</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jelentős</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vérzésre</a:t>
            </a:r>
            <a:r>
              <a:rPr lang="en-GB" sz="1000" spc="-1" dirty="0">
                <a:solidFill>
                  <a:prstClr val="white"/>
                </a:solidFill>
                <a:latin typeface="Arial"/>
                <a:ea typeface="Noto Sans CJK SC"/>
              </a:rPr>
              <a:t>?</a:t>
            </a:r>
            <a:endParaRPr lang="en-GB" sz="1000" spc="-1" dirty="0">
              <a:solidFill>
                <a:prstClr val="white"/>
              </a:solidFill>
              <a:latin typeface="Arial"/>
            </a:endParaRPr>
          </a:p>
        </p:txBody>
      </p:sp>
      <p:sp>
        <p:nvSpPr>
          <p:cNvPr id="90" name="Téglalap 89"/>
          <p:cNvSpPr/>
          <p:nvPr/>
        </p:nvSpPr>
        <p:spPr>
          <a:xfrm>
            <a:off x="5421127" y="6128699"/>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69" name="Téglalap 68"/>
          <p:cNvSpPr/>
          <p:nvPr/>
        </p:nvSpPr>
        <p:spPr>
          <a:xfrm>
            <a:off x="6694875" y="1687261"/>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119" name="Téglalap 118"/>
          <p:cNvSpPr/>
          <p:nvPr/>
        </p:nvSpPr>
        <p:spPr>
          <a:xfrm>
            <a:off x="32659" y="43542"/>
            <a:ext cx="9078123" cy="679202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859" tIns="46428" rIns="92859" bIns="46428" rtlCol="0" anchor="ctr"/>
          <a:lstStyle/>
          <a:p>
            <a:pPr algn="ctr" defTabSz="745123"/>
            <a:endParaRPr lang="hu-HU" sz="1500" dirty="0">
              <a:solidFill>
                <a:prstClr val="white"/>
              </a:solidFill>
            </a:endParaRPr>
          </a:p>
        </p:txBody>
      </p:sp>
      <p:sp>
        <p:nvSpPr>
          <p:cNvPr id="55" name="Szabadkézi sokszög 54"/>
          <p:cNvSpPr/>
          <p:nvPr/>
        </p:nvSpPr>
        <p:spPr>
          <a:xfrm>
            <a:off x="1730707" y="4082196"/>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4" name="Téglalap 83"/>
          <p:cNvSpPr/>
          <p:nvPr/>
        </p:nvSpPr>
        <p:spPr>
          <a:xfrm>
            <a:off x="3168832" y="4669901"/>
            <a:ext cx="457222" cy="26128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7" name="Szabadkézi sokszög 56"/>
          <p:cNvSpPr/>
          <p:nvPr/>
        </p:nvSpPr>
        <p:spPr>
          <a:xfrm>
            <a:off x="8850317" y="1469644"/>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8" name="Téglalap 57"/>
          <p:cNvSpPr/>
          <p:nvPr/>
        </p:nvSpPr>
        <p:spPr>
          <a:xfrm>
            <a:off x="8327810" y="1643746"/>
            <a:ext cx="489827" cy="28311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9" name="Szabadkézi sokszög 58"/>
          <p:cNvSpPr/>
          <p:nvPr/>
        </p:nvSpPr>
        <p:spPr>
          <a:xfrm>
            <a:off x="6890790" y="4474043"/>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3" name="Szabadkézi sokszög 52"/>
          <p:cNvSpPr/>
          <p:nvPr/>
        </p:nvSpPr>
        <p:spPr>
          <a:xfrm>
            <a:off x="5943671" y="3516090"/>
            <a:ext cx="2155477" cy="435387"/>
          </a:xfrm>
          <a:custGeom>
            <a:avLst/>
            <a:gdLst/>
            <a:ahLst/>
            <a:cxnLst/>
            <a:rect l="0" t="0" r="r" b="b"/>
            <a:pathLst>
              <a:path w="81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934" y="1001"/>
                </a:lnTo>
                <a:lnTo>
                  <a:pt x="7934" y="1001"/>
                </a:lnTo>
                <a:cubicBezTo>
                  <a:pt x="7963" y="1001"/>
                  <a:pt x="7992" y="993"/>
                  <a:pt x="8018" y="979"/>
                </a:cubicBezTo>
                <a:cubicBezTo>
                  <a:pt x="8043" y="964"/>
                  <a:pt x="8064" y="943"/>
                  <a:pt x="8079" y="918"/>
                </a:cubicBezTo>
                <a:cubicBezTo>
                  <a:pt x="8093" y="892"/>
                  <a:pt x="8101" y="863"/>
                  <a:pt x="8101" y="834"/>
                </a:cubicBezTo>
                <a:lnTo>
                  <a:pt x="8101" y="166"/>
                </a:lnTo>
                <a:lnTo>
                  <a:pt x="8101" y="167"/>
                </a:lnTo>
                <a:lnTo>
                  <a:pt x="8101" y="167"/>
                </a:lnTo>
                <a:cubicBezTo>
                  <a:pt x="8101" y="138"/>
                  <a:pt x="8093" y="109"/>
                  <a:pt x="8079" y="83"/>
                </a:cubicBezTo>
                <a:cubicBezTo>
                  <a:pt x="8064" y="58"/>
                  <a:pt x="8043" y="37"/>
                  <a:pt x="8018" y="22"/>
                </a:cubicBezTo>
                <a:cubicBezTo>
                  <a:pt x="7992" y="8"/>
                  <a:pt x="7963" y="0"/>
                  <a:pt x="7934"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CSOPORTAZONOS VVT</a:t>
            </a:r>
            <a:r>
              <a:rPr lang="en-GB" sz="1000" b="1" spc="-1" dirty="0">
                <a:solidFill>
                  <a:prstClr val="black"/>
                </a:solidFill>
                <a:latin typeface="Arial"/>
                <a:ea typeface="Noto Sans CJK SC"/>
              </a:rPr>
              <a:t> (4 </a:t>
            </a:r>
            <a:r>
              <a:rPr lang="hu-HU" sz="1000" b="1" spc="-1" dirty="0">
                <a:solidFill>
                  <a:prstClr val="black"/>
                </a:solidFill>
                <a:latin typeface="Arial"/>
                <a:ea typeface="Noto Sans CJK SC"/>
              </a:rPr>
              <a:t>E</a:t>
            </a:r>
            <a:r>
              <a:rPr lang="en-GB" sz="1000" b="1" spc="-1" dirty="0">
                <a:solidFill>
                  <a:prstClr val="black"/>
                </a:solidFill>
                <a:latin typeface="Arial"/>
                <a:ea typeface="Noto Sans CJK SC"/>
              </a:rPr>
              <a:t>)</a:t>
            </a:r>
            <a:endParaRPr lang="en-GB" sz="1000" b="1" spc="-1" dirty="0">
              <a:solidFill>
                <a:prstClr val="black"/>
              </a:solidFill>
              <a:latin typeface="Arial"/>
            </a:endParaRPr>
          </a:p>
        </p:txBody>
      </p:sp>
      <p:sp>
        <p:nvSpPr>
          <p:cNvPr id="52" name="Szabadkézi sokszög 51"/>
          <p:cNvSpPr/>
          <p:nvPr/>
        </p:nvSpPr>
        <p:spPr>
          <a:xfrm>
            <a:off x="6270762" y="4125698"/>
            <a:ext cx="1632430" cy="435387"/>
          </a:xfrm>
          <a:custGeom>
            <a:avLst/>
            <a:gdLst/>
            <a:ahLst/>
            <a:cxnLst/>
            <a:rect l="0" t="0" r="r" b="b"/>
            <a:pathLst>
              <a:path w="5001"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4833" y="1001"/>
                </a:lnTo>
                <a:lnTo>
                  <a:pt x="4833" y="1001"/>
                </a:lnTo>
                <a:cubicBezTo>
                  <a:pt x="4862" y="1001"/>
                  <a:pt x="4891" y="993"/>
                  <a:pt x="4917" y="979"/>
                </a:cubicBezTo>
                <a:cubicBezTo>
                  <a:pt x="4942" y="964"/>
                  <a:pt x="4963" y="943"/>
                  <a:pt x="4978" y="918"/>
                </a:cubicBezTo>
                <a:cubicBezTo>
                  <a:pt x="4992" y="892"/>
                  <a:pt x="5000" y="863"/>
                  <a:pt x="5000" y="834"/>
                </a:cubicBezTo>
                <a:lnTo>
                  <a:pt x="5000" y="166"/>
                </a:lnTo>
                <a:lnTo>
                  <a:pt x="5000" y="167"/>
                </a:lnTo>
                <a:lnTo>
                  <a:pt x="5000" y="167"/>
                </a:lnTo>
                <a:cubicBezTo>
                  <a:pt x="5000" y="138"/>
                  <a:pt x="4992" y="109"/>
                  <a:pt x="4978" y="83"/>
                </a:cubicBezTo>
                <a:cubicBezTo>
                  <a:pt x="4963" y="58"/>
                  <a:pt x="4942" y="37"/>
                  <a:pt x="4917" y="22"/>
                </a:cubicBezTo>
                <a:cubicBezTo>
                  <a:pt x="4891" y="8"/>
                  <a:pt x="4862" y="0"/>
                  <a:pt x="4833"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3-4 gr. FIBRINOGÉN és 1500 NE PCC</a:t>
            </a:r>
            <a:r>
              <a:rPr lang="en-GB" sz="1000" b="1" spc="-1" dirty="0">
                <a:solidFill>
                  <a:prstClr val="black"/>
                </a:solidFill>
                <a:latin typeface="Arial"/>
                <a:ea typeface="Noto Sans CJK SC"/>
              </a:rPr>
              <a:t> </a:t>
            </a:r>
            <a:endParaRPr lang="en-GB" sz="1000" b="1" spc="-1" dirty="0">
              <a:solidFill>
                <a:prstClr val="black"/>
              </a:solidFill>
              <a:latin typeface="Arial"/>
            </a:endParaRPr>
          </a:p>
        </p:txBody>
      </p:sp>
      <p:sp>
        <p:nvSpPr>
          <p:cNvPr id="64" name="Téglalap 63"/>
          <p:cNvSpPr/>
          <p:nvPr/>
        </p:nvSpPr>
        <p:spPr>
          <a:xfrm>
            <a:off x="788217" y="163268"/>
            <a:ext cx="443816"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800" b="1" spc="-1" dirty="0">
                <a:solidFill>
                  <a:srgbClr val="FFFFFF"/>
                </a:solidFill>
                <a:latin typeface="Arial"/>
              </a:rPr>
              <a:t>NEM</a:t>
            </a:r>
            <a:endParaRPr lang="en-GB" sz="800" spc="-1" dirty="0">
              <a:solidFill>
                <a:prstClr val="black"/>
              </a:solidFill>
              <a:latin typeface="Arial"/>
            </a:endParaRPr>
          </a:p>
        </p:txBody>
      </p:sp>
      <p:sp>
        <p:nvSpPr>
          <p:cNvPr id="65" name="Szabadkézi sokszög 64"/>
          <p:cNvSpPr/>
          <p:nvPr/>
        </p:nvSpPr>
        <p:spPr>
          <a:xfrm rot="10800000" flipH="1" flipV="1">
            <a:off x="4950379" y="5083654"/>
            <a:ext cx="630632" cy="26126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66" name="Téglalap 65"/>
          <p:cNvSpPr/>
          <p:nvPr/>
        </p:nvSpPr>
        <p:spPr>
          <a:xfrm>
            <a:off x="4712804" y="4735197"/>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NEM</a:t>
            </a:r>
            <a:endParaRPr lang="en-GB" sz="900" spc="-1" dirty="0">
              <a:solidFill>
                <a:prstClr val="black"/>
              </a:solidFill>
              <a:latin typeface="Arial"/>
            </a:endParaRPr>
          </a:p>
        </p:txBody>
      </p:sp>
      <p:sp>
        <p:nvSpPr>
          <p:cNvPr id="70" name="Téglalap 69"/>
          <p:cNvSpPr/>
          <p:nvPr/>
        </p:nvSpPr>
        <p:spPr>
          <a:xfrm>
            <a:off x="8544977" y="5192368"/>
            <a:ext cx="504505" cy="26126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IGEN</a:t>
            </a:r>
            <a:endParaRPr lang="en-GB" sz="900" spc="-1" dirty="0">
              <a:solidFill>
                <a:prstClr val="black"/>
              </a:solidFill>
              <a:latin typeface="Arial"/>
            </a:endParaRPr>
          </a:p>
        </p:txBody>
      </p:sp>
      <p:sp>
        <p:nvSpPr>
          <p:cNvPr id="78" name="Szabadkézi sokszög 77"/>
          <p:cNvSpPr/>
          <p:nvPr/>
        </p:nvSpPr>
        <p:spPr>
          <a:xfrm rot="10800000">
            <a:off x="7317469" y="5519090"/>
            <a:ext cx="849128" cy="696695"/>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115" name="Szabadkézi sokszög 114"/>
          <p:cNvSpPr/>
          <p:nvPr/>
        </p:nvSpPr>
        <p:spPr>
          <a:xfrm>
            <a:off x="4583155" y="5432000"/>
            <a:ext cx="3331193" cy="1360782"/>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hu-HU" sz="1000" b="1" u="sng" spc="-1" dirty="0">
                <a:solidFill>
                  <a:prstClr val="black"/>
                </a:solidFill>
                <a:latin typeface="Arial"/>
                <a:ea typeface="Noto Sans CJK SC"/>
              </a:rPr>
              <a:t>4E VVT + 4E FFP + 4E </a:t>
            </a:r>
            <a:r>
              <a:rPr lang="hu-HU" sz="1000" b="1" u="sng" spc="-1" dirty="0" err="1">
                <a:solidFill>
                  <a:prstClr val="black"/>
                </a:solidFill>
                <a:latin typeface="Arial"/>
                <a:ea typeface="Noto Sans CJK SC"/>
              </a:rPr>
              <a:t>TcT</a:t>
            </a:r>
            <a:endParaRPr lang="hu-HU" sz="1000" b="1" u="sng" spc="-1" dirty="0">
              <a:solidFill>
                <a:prstClr val="black"/>
              </a:solidFill>
              <a:latin typeface="Arial"/>
              <a:ea typeface="Noto Sans CJK SC"/>
            </a:endParaRPr>
          </a:p>
          <a:p>
            <a:pPr marL="219349" indent="-219349" algn="ctr" defTabSz="745123">
              <a:spcAft>
                <a:spcPts val="610"/>
              </a:spcAft>
              <a:buClr>
                <a:srgbClr val="000000"/>
              </a:buClr>
              <a:buSzPct val="45000"/>
            </a:pPr>
            <a:r>
              <a:rPr lang="hu-HU" sz="1000" b="1" spc="-1" dirty="0">
                <a:solidFill>
                  <a:prstClr val="black"/>
                </a:solidFill>
                <a:latin typeface="Arial"/>
                <a:ea typeface="Noto Sans CJK SC"/>
              </a:rPr>
              <a:t>ÉS</a:t>
            </a:r>
          </a:p>
          <a:p>
            <a:pPr marL="219349" indent="-219349" algn="ctr" defTabSz="745123">
              <a:buClr>
                <a:srgbClr val="000000"/>
              </a:buClr>
              <a:buSzPct val="45000"/>
            </a:pPr>
            <a:r>
              <a:rPr lang="hu-HU" sz="1200" b="1" u="sng" spc="-1" dirty="0">
                <a:solidFill>
                  <a:prstClr val="black"/>
                </a:solidFill>
                <a:latin typeface="Arial"/>
                <a:ea typeface="Noto Sans CJK SC"/>
              </a:rPr>
              <a:t>CLOTPRO</a:t>
            </a:r>
            <a:r>
              <a:rPr lang="hu-HU" sz="1000" b="1" u="sng" spc="-1" dirty="0">
                <a:solidFill>
                  <a:prstClr val="black"/>
                </a:solidFill>
                <a:latin typeface="Arial"/>
                <a:ea typeface="Noto Sans CJK SC"/>
              </a:rPr>
              <a:t> vezérelt INTERVENCIÓ</a:t>
            </a:r>
            <a:r>
              <a:rPr lang="hu-HU" sz="1000" u="sng" spc="-1" dirty="0">
                <a:solidFill>
                  <a:prstClr val="black"/>
                </a:solidFill>
                <a:ea typeface="Noto Sans CJK SC"/>
              </a:rPr>
              <a:t> </a:t>
            </a:r>
            <a:r>
              <a:rPr lang="hu-HU" sz="1000" spc="-1" dirty="0">
                <a:solidFill>
                  <a:prstClr val="black"/>
                </a:solidFill>
                <a:ea typeface="Noto Sans CJK SC"/>
              </a:rPr>
              <a:t>(</a:t>
            </a:r>
            <a:r>
              <a:rPr lang="hu-HU" sz="1000" spc="-1" dirty="0" err="1">
                <a:solidFill>
                  <a:prstClr val="black"/>
                </a:solidFill>
                <a:ea typeface="Noto Sans CJK SC"/>
              </a:rPr>
              <a:t>lsd</a:t>
            </a:r>
            <a:r>
              <a:rPr lang="hu-HU" sz="1000" spc="-1" dirty="0">
                <a:solidFill>
                  <a:prstClr val="black"/>
                </a:solidFill>
                <a:ea typeface="Noto Sans CJK SC"/>
              </a:rPr>
              <a:t> 2. ábra)</a:t>
            </a: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spc="-1" dirty="0">
                <a:solidFill>
                  <a:prstClr val="black"/>
                </a:solidFill>
                <a:latin typeface="Arial"/>
                <a:ea typeface="Noto Sans CJK SC"/>
              </a:rPr>
              <a:t>: Vérgáz,Vérkép,CLOTPRO</a:t>
            </a:r>
          </a:p>
        </p:txBody>
      </p:sp>
      <p:sp>
        <p:nvSpPr>
          <p:cNvPr id="79" name="Szabadkézi sokszög 78"/>
          <p:cNvSpPr/>
          <p:nvPr/>
        </p:nvSpPr>
        <p:spPr>
          <a:xfrm>
            <a:off x="8080642" y="5257828"/>
            <a:ext cx="163276" cy="479360"/>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1" name="Szabadkézi sokszög 80"/>
          <p:cNvSpPr/>
          <p:nvPr/>
        </p:nvSpPr>
        <p:spPr>
          <a:xfrm>
            <a:off x="4871084" y="5061765"/>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46" name="Szabadkézi sokszög 45"/>
          <p:cNvSpPr/>
          <p:nvPr/>
        </p:nvSpPr>
        <p:spPr>
          <a:xfrm>
            <a:off x="1078000" y="5649760"/>
            <a:ext cx="1403843" cy="304771"/>
          </a:xfrm>
          <a:custGeom>
            <a:avLst/>
            <a:gdLst/>
            <a:ahLst/>
            <a:cxnLst/>
            <a:rect l="0" t="0" r="r" b="b"/>
            <a:pathLst>
              <a:path w="43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4183" y="701"/>
                </a:lnTo>
                <a:lnTo>
                  <a:pt x="4183" y="701"/>
                </a:lnTo>
                <a:cubicBezTo>
                  <a:pt x="4204" y="701"/>
                  <a:pt x="4224" y="696"/>
                  <a:pt x="4242" y="685"/>
                </a:cubicBezTo>
                <a:cubicBezTo>
                  <a:pt x="4259" y="675"/>
                  <a:pt x="4274" y="660"/>
                  <a:pt x="4284" y="643"/>
                </a:cubicBezTo>
                <a:cubicBezTo>
                  <a:pt x="4295" y="625"/>
                  <a:pt x="4300" y="605"/>
                  <a:pt x="4300" y="584"/>
                </a:cubicBezTo>
                <a:lnTo>
                  <a:pt x="4299" y="116"/>
                </a:lnTo>
                <a:lnTo>
                  <a:pt x="4300" y="117"/>
                </a:lnTo>
                <a:lnTo>
                  <a:pt x="4300" y="117"/>
                </a:lnTo>
                <a:cubicBezTo>
                  <a:pt x="4300" y="96"/>
                  <a:pt x="4295" y="76"/>
                  <a:pt x="4284" y="58"/>
                </a:cubicBezTo>
                <a:cubicBezTo>
                  <a:pt x="4274" y="41"/>
                  <a:pt x="4259" y="26"/>
                  <a:pt x="4242" y="16"/>
                </a:cubicBezTo>
                <a:cubicBezTo>
                  <a:pt x="4224" y="5"/>
                  <a:pt x="4204" y="0"/>
                  <a:pt x="4183" y="0"/>
                </a:cubicBezTo>
                <a:lnTo>
                  <a:pt x="116"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1000" spc="-1" dirty="0" err="1">
                <a:solidFill>
                  <a:prstClr val="black"/>
                </a:solidFill>
                <a:latin typeface="Arial"/>
                <a:ea typeface="Noto Sans CJK SC"/>
              </a:rPr>
              <a:t>Aktív</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vérzés</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esetén</a:t>
            </a:r>
            <a:endParaRPr lang="en-GB" sz="1000" spc="-1" dirty="0">
              <a:solidFill>
                <a:prstClr val="black"/>
              </a:solidFill>
              <a:latin typeface="Arial"/>
            </a:endParaRPr>
          </a:p>
        </p:txBody>
      </p:sp>
      <p:sp>
        <p:nvSpPr>
          <p:cNvPr id="82" name="Egyenes összekötő 81"/>
          <p:cNvSpPr/>
          <p:nvPr/>
        </p:nvSpPr>
        <p:spPr>
          <a:xfrm flipH="1">
            <a:off x="5682397" y="468044"/>
            <a:ext cx="326588"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9" name="Téglalap 88"/>
          <p:cNvSpPr/>
          <p:nvPr/>
        </p:nvSpPr>
        <p:spPr>
          <a:xfrm>
            <a:off x="5943667" y="293870"/>
            <a:ext cx="489827" cy="304780"/>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88" name="Szabadkézi sokszög 87"/>
          <p:cNvSpPr/>
          <p:nvPr/>
        </p:nvSpPr>
        <p:spPr>
          <a:xfrm rot="10800000">
            <a:off x="2612476" y="3385500"/>
            <a:ext cx="1306349"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4" name="Szabadkézi sokszög 43"/>
          <p:cNvSpPr/>
          <p:nvPr/>
        </p:nvSpPr>
        <p:spPr>
          <a:xfrm>
            <a:off x="788217" y="3428999"/>
            <a:ext cx="2018019" cy="783728"/>
          </a:xfrm>
          <a:custGeom>
            <a:avLst/>
            <a:gdLst/>
            <a:ahLst/>
            <a:cxnLst/>
            <a:rect l="0" t="0" r="r" b="b"/>
            <a:pathLst>
              <a:path w="65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6383" y="701"/>
                </a:lnTo>
                <a:lnTo>
                  <a:pt x="6383" y="701"/>
                </a:lnTo>
                <a:cubicBezTo>
                  <a:pt x="6404" y="701"/>
                  <a:pt x="6424" y="696"/>
                  <a:pt x="6442" y="685"/>
                </a:cubicBezTo>
                <a:cubicBezTo>
                  <a:pt x="6459" y="675"/>
                  <a:pt x="6474" y="660"/>
                  <a:pt x="6484" y="643"/>
                </a:cubicBezTo>
                <a:cubicBezTo>
                  <a:pt x="6495" y="625"/>
                  <a:pt x="6500" y="605"/>
                  <a:pt x="6500" y="584"/>
                </a:cubicBezTo>
                <a:lnTo>
                  <a:pt x="6500" y="116"/>
                </a:lnTo>
                <a:lnTo>
                  <a:pt x="6500" y="117"/>
                </a:lnTo>
                <a:lnTo>
                  <a:pt x="6500" y="117"/>
                </a:lnTo>
                <a:cubicBezTo>
                  <a:pt x="6500" y="96"/>
                  <a:pt x="6495" y="76"/>
                  <a:pt x="6484" y="58"/>
                </a:cubicBezTo>
                <a:cubicBezTo>
                  <a:pt x="6474" y="41"/>
                  <a:pt x="6459" y="26"/>
                  <a:pt x="6442" y="16"/>
                </a:cubicBezTo>
                <a:cubicBezTo>
                  <a:pt x="6424" y="5"/>
                  <a:pt x="6404" y="0"/>
                  <a:pt x="6383" y="0"/>
                </a:cubicBezTo>
                <a:lnTo>
                  <a:pt x="11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u="sng" spc="-1" dirty="0">
                <a:solidFill>
                  <a:prstClr val="black"/>
                </a:solidFill>
                <a:latin typeface="Arial"/>
                <a:ea typeface="Noto Sans CJK SC"/>
              </a:rPr>
              <a:t>TRANEXÁMSAV</a:t>
            </a:r>
          </a:p>
          <a:p>
            <a:pPr algn="ctr" defTabSz="745123"/>
            <a:r>
              <a:rPr lang="en-GB" sz="1000" spc="-1" dirty="0">
                <a:solidFill>
                  <a:prstClr val="black"/>
                </a:solidFill>
                <a:latin typeface="Arial"/>
                <a:ea typeface="Noto Sans CJK SC"/>
              </a:rPr>
              <a:t> (1</a:t>
            </a:r>
            <a:r>
              <a:rPr lang="hu-HU" sz="1000" spc="-1" dirty="0">
                <a:solidFill>
                  <a:prstClr val="black"/>
                </a:solidFill>
                <a:latin typeface="Arial"/>
                <a:ea typeface="Noto Sans CJK SC"/>
              </a:rPr>
              <a:t>-2 </a:t>
            </a:r>
            <a:r>
              <a:rPr lang="en-GB" sz="1000" spc="-1" dirty="0">
                <a:solidFill>
                  <a:prstClr val="black"/>
                </a:solidFill>
                <a:latin typeface="Arial"/>
                <a:ea typeface="Noto Sans CJK SC"/>
              </a:rPr>
              <a:t>g)</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rPr>
              <a:t>+</a:t>
            </a:r>
          </a:p>
          <a:p>
            <a:pPr algn="ctr" defTabSz="745123"/>
            <a:r>
              <a:rPr lang="hu-HU" sz="1000" b="1" spc="-1" dirty="0">
                <a:solidFill>
                  <a:prstClr val="black"/>
                </a:solidFill>
                <a:latin typeface="Arial"/>
              </a:rPr>
              <a:t>CLOTPRO (</a:t>
            </a:r>
            <a:r>
              <a:rPr lang="hu-HU" sz="1000" b="1" spc="-1" dirty="0" err="1">
                <a:solidFill>
                  <a:prstClr val="black"/>
                </a:solidFill>
                <a:latin typeface="Arial"/>
              </a:rPr>
              <a:t>TPAtest</a:t>
            </a:r>
            <a:r>
              <a:rPr lang="hu-HU" sz="1000" b="1" spc="-1" dirty="0">
                <a:solidFill>
                  <a:prstClr val="black"/>
                </a:solidFill>
                <a:latin typeface="Arial"/>
              </a:rPr>
              <a:t>) kontroll </a:t>
            </a:r>
            <a:r>
              <a:rPr lang="hu-HU" sz="1000" spc="-1" dirty="0">
                <a:solidFill>
                  <a:prstClr val="black"/>
                </a:solidFill>
                <a:latin typeface="Arial"/>
              </a:rPr>
              <a:t>gyógyszer</a:t>
            </a:r>
            <a:r>
              <a:rPr lang="hu-HU" sz="1000" b="1" spc="-1" dirty="0">
                <a:solidFill>
                  <a:prstClr val="black"/>
                </a:solidFill>
                <a:latin typeface="Arial"/>
              </a:rPr>
              <a:t> </a:t>
            </a:r>
            <a:r>
              <a:rPr lang="hu-HU" sz="1000" spc="-1" dirty="0">
                <a:solidFill>
                  <a:prstClr val="black"/>
                </a:solidFill>
                <a:latin typeface="Arial"/>
              </a:rPr>
              <a:t>ismétlés előtt!!</a:t>
            </a:r>
            <a:endParaRPr lang="en-GB" sz="1000" spc="-1" dirty="0">
              <a:solidFill>
                <a:prstClr val="black"/>
              </a:solidFill>
              <a:latin typeface="Arial"/>
            </a:endParaRPr>
          </a:p>
        </p:txBody>
      </p:sp>
      <p:sp>
        <p:nvSpPr>
          <p:cNvPr id="96" name="Egyenes összekötő 95"/>
          <p:cNvSpPr/>
          <p:nvPr/>
        </p:nvSpPr>
        <p:spPr>
          <a:xfrm>
            <a:off x="1828665" y="5954521"/>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2" name="Szabadkézi sokszög 101"/>
          <p:cNvSpPr/>
          <p:nvPr/>
        </p:nvSpPr>
        <p:spPr>
          <a:xfrm>
            <a:off x="980045" y="6259369"/>
            <a:ext cx="1632430" cy="478935"/>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38100">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rPr>
              <a:t>ANTIDOTUM</a:t>
            </a:r>
            <a:r>
              <a:rPr lang="hu-HU" sz="1000" u="sng" spc="-1" dirty="0">
                <a:solidFill>
                  <a:prstClr val="black"/>
                </a:solidFill>
                <a:latin typeface="Arial"/>
              </a:rPr>
              <a:t> </a:t>
            </a:r>
          </a:p>
          <a:p>
            <a:pPr marL="219349" indent="-219349" algn="ctr" defTabSz="745123">
              <a:buClr>
                <a:srgbClr val="000000"/>
              </a:buClr>
              <a:buSzPct val="45000"/>
            </a:pPr>
            <a:r>
              <a:rPr lang="hu-HU" sz="1000" spc="-1" dirty="0">
                <a:solidFill>
                  <a:prstClr val="black"/>
                </a:solidFill>
                <a:latin typeface="Arial"/>
              </a:rPr>
              <a:t>alkalmazása </a:t>
            </a:r>
            <a:r>
              <a:rPr lang="hu-HU" sz="900" spc="-1" dirty="0">
                <a:solidFill>
                  <a:prstClr val="black"/>
                </a:solidFill>
                <a:ea typeface="Noto Sans CJK SC"/>
              </a:rPr>
              <a:t>(1. ábra)</a:t>
            </a:r>
            <a:endParaRPr lang="en-GB" sz="1000" spc="-1" dirty="0">
              <a:solidFill>
                <a:prstClr val="black"/>
              </a:solidFill>
              <a:latin typeface="Arial"/>
            </a:endParaRPr>
          </a:p>
        </p:txBody>
      </p:sp>
      <p:sp>
        <p:nvSpPr>
          <p:cNvPr id="45" name="Szabadkézi sokszög 44"/>
          <p:cNvSpPr/>
          <p:nvPr/>
        </p:nvSpPr>
        <p:spPr>
          <a:xfrm>
            <a:off x="657638" y="4430384"/>
            <a:ext cx="2337784" cy="696695"/>
          </a:xfrm>
          <a:custGeom>
            <a:avLst/>
            <a:gdLst/>
            <a:ahLst/>
            <a:cxnLst/>
            <a:rect l="0" t="0" r="r" b="b"/>
            <a:pathLst>
              <a:path w="6301" h="1101">
                <a:moveTo>
                  <a:pt x="183" y="0"/>
                </a:moveTo>
                <a:lnTo>
                  <a:pt x="183" y="0"/>
                </a:lnTo>
                <a:cubicBezTo>
                  <a:pt x="151" y="0"/>
                  <a:pt x="120" y="8"/>
                  <a:pt x="92" y="25"/>
                </a:cubicBezTo>
                <a:cubicBezTo>
                  <a:pt x="64" y="41"/>
                  <a:pt x="41" y="64"/>
                  <a:pt x="25" y="92"/>
                </a:cubicBezTo>
                <a:cubicBezTo>
                  <a:pt x="8" y="120"/>
                  <a:pt x="0" y="151"/>
                  <a:pt x="0" y="183"/>
                </a:cubicBezTo>
                <a:lnTo>
                  <a:pt x="0" y="916"/>
                </a:lnTo>
                <a:lnTo>
                  <a:pt x="0" y="917"/>
                </a:lnTo>
                <a:cubicBezTo>
                  <a:pt x="0" y="949"/>
                  <a:pt x="8" y="980"/>
                  <a:pt x="25" y="1008"/>
                </a:cubicBezTo>
                <a:cubicBezTo>
                  <a:pt x="41" y="1036"/>
                  <a:pt x="64" y="1059"/>
                  <a:pt x="92" y="1075"/>
                </a:cubicBezTo>
                <a:cubicBezTo>
                  <a:pt x="120" y="1092"/>
                  <a:pt x="151" y="1100"/>
                  <a:pt x="183" y="1100"/>
                </a:cubicBezTo>
                <a:lnTo>
                  <a:pt x="6116" y="1100"/>
                </a:lnTo>
                <a:lnTo>
                  <a:pt x="6117" y="1100"/>
                </a:lnTo>
                <a:cubicBezTo>
                  <a:pt x="6149" y="1100"/>
                  <a:pt x="6180" y="1092"/>
                  <a:pt x="6208" y="1075"/>
                </a:cubicBezTo>
                <a:cubicBezTo>
                  <a:pt x="6236" y="1059"/>
                  <a:pt x="6259" y="1036"/>
                  <a:pt x="6275" y="1008"/>
                </a:cubicBezTo>
                <a:cubicBezTo>
                  <a:pt x="6292" y="980"/>
                  <a:pt x="6300" y="949"/>
                  <a:pt x="6300" y="917"/>
                </a:cubicBezTo>
                <a:lnTo>
                  <a:pt x="6300" y="183"/>
                </a:lnTo>
                <a:lnTo>
                  <a:pt x="6300" y="183"/>
                </a:lnTo>
                <a:lnTo>
                  <a:pt x="6300" y="183"/>
                </a:lnTo>
                <a:cubicBezTo>
                  <a:pt x="6300" y="151"/>
                  <a:pt x="6292" y="120"/>
                  <a:pt x="6275" y="92"/>
                </a:cubicBezTo>
                <a:cubicBezTo>
                  <a:pt x="6259" y="64"/>
                  <a:pt x="6236" y="41"/>
                  <a:pt x="6208" y="25"/>
                </a:cubicBezTo>
                <a:cubicBezTo>
                  <a:pt x="6180" y="8"/>
                  <a:pt x="6149" y="0"/>
                  <a:pt x="6117" y="0"/>
                </a:cubicBezTo>
                <a:lnTo>
                  <a:pt x="183"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000" b="1" spc="-1" dirty="0">
                <a:solidFill>
                  <a:prstClr val="black"/>
                </a:solidFill>
                <a:latin typeface="Arial"/>
                <a:ea typeface="Noto Sans CJK SC"/>
              </a:rPr>
              <a:t>ANTIKOAGULÁNS TERÁPIA</a:t>
            </a:r>
            <a:r>
              <a:rPr lang="en-GB" sz="1000" b="1" spc="-1" dirty="0">
                <a:solidFill>
                  <a:prstClr val="black"/>
                </a:solidFill>
                <a:latin typeface="Arial"/>
                <a:ea typeface="Noto Sans CJK SC"/>
              </a:rPr>
              <a:t> </a:t>
            </a:r>
            <a:r>
              <a:rPr lang="hu-HU" sz="1000" spc="-1" dirty="0">
                <a:solidFill>
                  <a:prstClr val="black"/>
                </a:solidFill>
                <a:latin typeface="Arial"/>
                <a:ea typeface="Noto Sans CJK SC"/>
              </a:rPr>
              <a:t>és /</a:t>
            </a:r>
            <a:r>
              <a:rPr lang="en-GB" sz="1000" spc="-1" dirty="0" err="1">
                <a:solidFill>
                  <a:prstClr val="black"/>
                </a:solidFill>
                <a:latin typeface="Arial"/>
                <a:ea typeface="Noto Sans CJK SC"/>
              </a:rPr>
              <a:t>vagy</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THROMBOCYTA AGGREGÁCIÓ GÁTLÁS</a:t>
            </a:r>
            <a:endParaRPr lang="en-GB" sz="1000" b="1" spc="-1" dirty="0">
              <a:solidFill>
                <a:prstClr val="black"/>
              </a:solidFill>
              <a:latin typeface="Arial"/>
            </a:endParaRPr>
          </a:p>
        </p:txBody>
      </p:sp>
      <p:sp>
        <p:nvSpPr>
          <p:cNvPr id="48" name="Szabadkézi sokszög 47"/>
          <p:cNvSpPr/>
          <p:nvPr/>
        </p:nvSpPr>
        <p:spPr>
          <a:xfrm>
            <a:off x="3657558" y="141640"/>
            <a:ext cx="2112645" cy="870869"/>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2. </a:t>
            </a:r>
            <a:r>
              <a:rPr lang="en-GB" sz="1400" b="1" spc="-1" dirty="0">
                <a:solidFill>
                  <a:prstClr val="white"/>
                </a:solidFill>
                <a:effectLst>
                  <a:outerShdw blurRad="38100" dist="38100" dir="2700000" algn="tl">
                    <a:srgbClr val="000000">
                      <a:alpha val="43137"/>
                    </a:srgbClr>
                  </a:outerShdw>
                </a:effectLst>
                <a:latin typeface="Arial"/>
                <a:ea typeface="Noto Sans CJK SC"/>
              </a:rPr>
              <a:t>J</a:t>
            </a:r>
            <a:r>
              <a:rPr lang="hu-HU" sz="1400" b="1" spc="-1" dirty="0">
                <a:solidFill>
                  <a:prstClr val="white"/>
                </a:solidFill>
                <a:effectLst>
                  <a:outerShdw blurRad="38100" dist="38100" dir="2700000" algn="tl">
                    <a:srgbClr val="000000">
                      <a:alpha val="43137"/>
                    </a:srgbClr>
                  </a:outerShdw>
                </a:effectLst>
                <a:latin typeface="Arial"/>
                <a:ea typeface="Noto Sans CJK SC"/>
              </a:rPr>
              <a:t>ELENTŐS</a:t>
            </a:r>
            <a:r>
              <a:rPr lang="en-GB" sz="1400" spc="-1" dirty="0">
                <a:solidFill>
                  <a:prstClr val="white"/>
                </a:solidFill>
                <a:effectLst>
                  <a:outerShdw blurRad="38100" dist="38100" dir="2700000" algn="tl">
                    <a:srgbClr val="000000">
                      <a:alpha val="43137"/>
                    </a:srgbClr>
                  </a:outerShdw>
                </a:effectLst>
                <a:latin typeface="Arial"/>
                <a:ea typeface="Noto Sans CJK SC"/>
              </a:rPr>
              <a:t> </a:t>
            </a:r>
            <a:r>
              <a:rPr lang="en-GB" sz="1000" spc="-1" dirty="0" err="1">
                <a:solidFill>
                  <a:prstClr val="white"/>
                </a:solidFill>
                <a:effectLst>
                  <a:outerShdw blurRad="38100" dist="38100" dir="2700000" algn="tl">
                    <a:srgbClr val="000000">
                      <a:alpha val="43137"/>
                    </a:srgbClr>
                  </a:outerShdw>
                </a:effectLst>
                <a:latin typeface="Arial"/>
                <a:ea typeface="Noto Sans CJK SC"/>
              </a:rPr>
              <a:t>vagy</a:t>
            </a:r>
            <a:r>
              <a:rPr lang="en-GB" sz="1000" spc="-1" dirty="0">
                <a:solidFill>
                  <a:prstClr val="white"/>
                </a:solidFill>
                <a:effectLst>
                  <a:outerShdw blurRad="38100" dist="38100" dir="2700000" algn="tl">
                    <a:srgbClr val="000000">
                      <a:alpha val="43137"/>
                    </a:srgbClr>
                  </a:outerShdw>
                </a:effectLst>
                <a:latin typeface="Arial"/>
                <a:ea typeface="Noto Sans CJK SC"/>
              </a:rPr>
              <a:t> </a:t>
            </a:r>
            <a:r>
              <a:rPr lang="hu-HU" sz="1000"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NEM</a:t>
            </a:r>
            <a:endParaRPr lang="hu-HU" sz="1000" b="1" spc="-1" dirty="0">
              <a:solidFill>
                <a:prstClr val="white"/>
              </a:solidFill>
              <a:effectLst>
                <a:outerShdw blurRad="38100" dist="38100" dir="2700000" algn="tl">
                  <a:srgbClr val="000000">
                    <a:alpha val="43137"/>
                  </a:srgbClr>
                </a:outerShdw>
              </a:effectLst>
              <a:latin typeface="Arial"/>
              <a:ea typeface="Noto Sans CJK SC"/>
            </a:endParaRPr>
          </a:p>
          <a:p>
            <a:pPr algn="ctr" defTabSz="745123"/>
            <a:r>
              <a:rPr lang="en-GB" sz="1400" b="1"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kontrollált</a:t>
            </a:r>
            <a:r>
              <a:rPr lang="hu-HU" sz="1000" b="1" spc="-1" dirty="0">
                <a:solidFill>
                  <a:prstClr val="white"/>
                </a:solidFill>
                <a:effectLst>
                  <a:outerShdw blurRad="38100" dist="38100" dir="2700000" algn="tl">
                    <a:srgbClr val="000000">
                      <a:alpha val="43137"/>
                    </a:srgbClr>
                  </a:outerShdw>
                </a:effectLst>
                <a:latin typeface="Arial"/>
                <a:ea typeface="Noto Sans CJK SC"/>
              </a:rPr>
              <a:t> vérzés </a:t>
            </a:r>
            <a:endParaRPr lang="en-GB" sz="1000" spc="-1" dirty="0">
              <a:solidFill>
                <a:prstClr val="white"/>
              </a:solidFill>
              <a:effectLst>
                <a:outerShdw blurRad="38100" dist="38100" dir="2700000" algn="tl">
                  <a:srgbClr val="000000">
                    <a:alpha val="43137"/>
                  </a:srgbClr>
                </a:outerShdw>
              </a:effectLst>
              <a:latin typeface="Arial"/>
            </a:endParaRPr>
          </a:p>
        </p:txBody>
      </p:sp>
      <p:sp>
        <p:nvSpPr>
          <p:cNvPr id="56" name="Szabadkézi sokszög 55"/>
          <p:cNvSpPr/>
          <p:nvPr/>
        </p:nvSpPr>
        <p:spPr>
          <a:xfrm>
            <a:off x="6779210" y="141639"/>
            <a:ext cx="2270272" cy="1458665"/>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3. SOKK?</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Legalább kettő az alábbiak közül: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Syst</a:t>
            </a:r>
            <a:r>
              <a:rPr lang="hu-HU" sz="1000" b="1" spc="-1" dirty="0">
                <a:solidFill>
                  <a:prstClr val="white"/>
                </a:solidFill>
                <a:effectLst>
                  <a:outerShdw blurRad="38100" dist="38100" dir="2700000" algn="tl">
                    <a:srgbClr val="000000">
                      <a:alpha val="43137"/>
                    </a:srgbClr>
                  </a:outerShdw>
                </a:effectLst>
                <a:latin typeface="Arial"/>
                <a:ea typeface="Noto Sans CJK SC"/>
              </a:rPr>
              <a:t>. Vérnyomás &lt; 90 Hgmm</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BE &lt; -10</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Laktát</a:t>
            </a:r>
            <a:r>
              <a:rPr lang="hu-HU" sz="1000" b="1" spc="-1" dirty="0">
                <a:solidFill>
                  <a:prstClr val="white"/>
                </a:solidFill>
                <a:effectLst>
                  <a:outerShdw blurRad="38100" dist="38100" dir="2700000" algn="tl">
                    <a:srgbClr val="000000">
                      <a:alpha val="43137"/>
                    </a:srgbClr>
                  </a:outerShdw>
                </a:effectLst>
                <a:latin typeface="Arial"/>
                <a:ea typeface="Noto Sans CJK SC"/>
              </a:rPr>
              <a:t> ≥ 5 </a:t>
            </a:r>
            <a:r>
              <a:rPr lang="hu-HU" sz="1000" b="1" spc="-1" dirty="0" err="1">
                <a:solidFill>
                  <a:prstClr val="white"/>
                </a:solidFill>
                <a:effectLst>
                  <a:outerShdw blurRad="38100" dist="38100" dir="2700000" algn="tl">
                    <a:srgbClr val="000000">
                      <a:alpha val="43137"/>
                    </a:srgbClr>
                  </a:outerShdw>
                </a:effectLst>
                <a:latin typeface="Arial"/>
                <a:ea typeface="Noto Sans CJK SC"/>
              </a:rPr>
              <a:t>mmol</a:t>
            </a:r>
            <a:r>
              <a:rPr lang="hu-HU" sz="1000" b="1" spc="-1" dirty="0">
                <a:solidFill>
                  <a:prstClr val="white"/>
                </a:solidFill>
                <a:effectLst>
                  <a:outerShdw blurRad="38100" dist="38100" dir="2700000" algn="tl">
                    <a:srgbClr val="000000">
                      <a:alpha val="43137"/>
                    </a:srgbClr>
                  </a:outerShdw>
                </a:effectLst>
                <a:latin typeface="Arial"/>
                <a:ea typeface="Noto Sans CJK SC"/>
              </a:rPr>
              <a:t>/l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Hgb</a:t>
            </a:r>
            <a:r>
              <a:rPr lang="hu-HU" sz="1000" b="1" spc="-1" dirty="0">
                <a:solidFill>
                  <a:prstClr val="white"/>
                </a:solidFill>
                <a:effectLst>
                  <a:outerShdw blurRad="38100" dist="38100" dir="2700000" algn="tl">
                    <a:srgbClr val="000000">
                      <a:alpha val="43137"/>
                    </a:srgbClr>
                  </a:outerShdw>
                </a:effectLst>
                <a:latin typeface="Arial"/>
                <a:ea typeface="Noto Sans CJK SC"/>
              </a:rPr>
              <a:t> &lt; 9 g/dl</a:t>
            </a:r>
            <a:endParaRPr lang="hu-HU" sz="1400" b="1" spc="-1" dirty="0">
              <a:solidFill>
                <a:prstClr val="white"/>
              </a:solidFill>
              <a:effectLst>
                <a:outerShdw blurRad="38100" dist="38100" dir="2700000" algn="tl">
                  <a:srgbClr val="000000">
                    <a:alpha val="43137"/>
                  </a:srgbClr>
                </a:outerShdw>
              </a:effectLst>
              <a:latin typeface="Arial"/>
              <a:ea typeface="Noto Sans CJK SC"/>
            </a:endParaRPr>
          </a:p>
        </p:txBody>
      </p:sp>
      <p:sp>
        <p:nvSpPr>
          <p:cNvPr id="72" name="Szabadkézi sokszög 71"/>
          <p:cNvSpPr/>
          <p:nvPr/>
        </p:nvSpPr>
        <p:spPr>
          <a:xfrm>
            <a:off x="5265694" y="4865833"/>
            <a:ext cx="3216218" cy="391864"/>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100" b="1" spc="-1" dirty="0">
                <a:solidFill>
                  <a:prstClr val="white"/>
                </a:solidFill>
                <a:effectLst>
                  <a:outerShdw blurRad="38100" dist="38100" dir="2700000" algn="tl">
                    <a:srgbClr val="000000">
                      <a:alpha val="43137"/>
                    </a:srgbClr>
                  </a:outerShdw>
                </a:effectLst>
                <a:latin typeface="Arial"/>
                <a:ea typeface="Noto Sans CJK SC"/>
              </a:rPr>
              <a:t>SIKERÜLT már KONTROLLÁLNI a vérzést?</a:t>
            </a:r>
          </a:p>
        </p:txBody>
      </p:sp>
      <p:sp>
        <p:nvSpPr>
          <p:cNvPr id="86" name="Téglalap 85"/>
          <p:cNvSpPr/>
          <p:nvPr/>
        </p:nvSpPr>
        <p:spPr>
          <a:xfrm>
            <a:off x="-108520" y="0"/>
            <a:ext cx="9289032"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5" name="Téglalap 74"/>
          <p:cNvSpPr/>
          <p:nvPr/>
        </p:nvSpPr>
        <p:spPr>
          <a:xfrm>
            <a:off x="3203848" y="2780930"/>
            <a:ext cx="3024336" cy="720078"/>
          </a:xfrm>
          <a:prstGeom prst="rect">
            <a:avLst/>
          </a:prstGeom>
          <a:solidFill>
            <a:schemeClr val="bg1"/>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035"/>
            <a:endParaRPr lang="hu-HU" sz="800" b="1" dirty="0">
              <a:solidFill>
                <a:prstClr val="black"/>
              </a:solidFill>
              <a:latin typeface="Century Gothic" pitchFamily="34" charset="0"/>
            </a:endParaRPr>
          </a:p>
          <a:p>
            <a:pPr algn="ctr" defTabSz="914035"/>
            <a:r>
              <a:rPr lang="hu-HU" sz="800" b="1" dirty="0">
                <a:solidFill>
                  <a:prstClr val="black"/>
                </a:solidFill>
                <a:latin typeface="Century Gothic" pitchFamily="34" charset="0"/>
              </a:rPr>
              <a:t>A traumás vérzés – véralvadási zavar ellátása</a:t>
            </a:r>
          </a:p>
          <a:p>
            <a:pPr algn="ctr" defTabSz="914035">
              <a:spcAft>
                <a:spcPts val="600"/>
              </a:spcAft>
            </a:pPr>
            <a:endParaRPr lang="hu-HU" sz="100" b="1" dirty="0">
              <a:solidFill>
                <a:prstClr val="black"/>
              </a:solidFill>
              <a:latin typeface="Century Gothic" pitchFamily="34" charset="0"/>
            </a:endParaRPr>
          </a:p>
          <a:p>
            <a:pPr algn="ctr" defTabSz="914035">
              <a:spcAft>
                <a:spcPts val="600"/>
              </a:spcAft>
            </a:pPr>
            <a:r>
              <a:rPr lang="hu-HU" sz="700" dirty="0">
                <a:solidFill>
                  <a:prstClr val="black"/>
                </a:solidFill>
                <a:latin typeface="Century Gothic" pitchFamily="34" charset="0"/>
              </a:rPr>
              <a:t>Nardai Gábor, Tánczos Krisztián</a:t>
            </a:r>
          </a:p>
          <a:p>
            <a:pPr algn="ctr" defTabSz="914035"/>
            <a:r>
              <a:rPr lang="hu-HU" sz="700" dirty="0">
                <a:solidFill>
                  <a:prstClr val="black"/>
                </a:solidFill>
                <a:latin typeface="Century Gothic" pitchFamily="34" charset="0"/>
              </a:rPr>
              <a:t>2022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Egyenes összekötő 94"/>
          <p:cNvSpPr/>
          <p:nvPr/>
        </p:nvSpPr>
        <p:spPr>
          <a:xfrm>
            <a:off x="1828665" y="3233068"/>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60" name="Szabadkézi sokszög 59"/>
          <p:cNvSpPr/>
          <p:nvPr/>
        </p:nvSpPr>
        <p:spPr>
          <a:xfrm rot="10800000">
            <a:off x="8033826" y="3429004"/>
            <a:ext cx="914445" cy="165465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1" name="Szabadkézi sokszög 40"/>
          <p:cNvSpPr/>
          <p:nvPr/>
        </p:nvSpPr>
        <p:spPr>
          <a:xfrm>
            <a:off x="65092" y="119699"/>
            <a:ext cx="718493" cy="783783"/>
          </a:xfrm>
          <a:custGeom>
            <a:avLst/>
            <a:gdLst/>
            <a:ahLst/>
            <a:cxnLst/>
            <a:rect l="0" t="0" r="r" b="b"/>
            <a:pathLst>
              <a:path w="2401" h="1601">
                <a:moveTo>
                  <a:pt x="266" y="0"/>
                </a:moveTo>
                <a:lnTo>
                  <a:pt x="267" y="0"/>
                </a:lnTo>
                <a:cubicBezTo>
                  <a:pt x="220" y="0"/>
                  <a:pt x="174" y="12"/>
                  <a:pt x="133" y="36"/>
                </a:cubicBezTo>
                <a:cubicBezTo>
                  <a:pt x="93" y="59"/>
                  <a:pt x="59" y="93"/>
                  <a:pt x="36" y="133"/>
                </a:cubicBezTo>
                <a:cubicBezTo>
                  <a:pt x="12" y="174"/>
                  <a:pt x="0" y="220"/>
                  <a:pt x="0" y="267"/>
                </a:cubicBezTo>
                <a:lnTo>
                  <a:pt x="0" y="1333"/>
                </a:lnTo>
                <a:lnTo>
                  <a:pt x="0" y="1333"/>
                </a:lnTo>
                <a:cubicBezTo>
                  <a:pt x="0" y="1380"/>
                  <a:pt x="12" y="1426"/>
                  <a:pt x="36" y="1467"/>
                </a:cubicBezTo>
                <a:cubicBezTo>
                  <a:pt x="59" y="1507"/>
                  <a:pt x="93" y="1541"/>
                  <a:pt x="133" y="1564"/>
                </a:cubicBezTo>
                <a:cubicBezTo>
                  <a:pt x="174" y="1588"/>
                  <a:pt x="220" y="1600"/>
                  <a:pt x="267" y="1600"/>
                </a:cubicBezTo>
                <a:lnTo>
                  <a:pt x="2133" y="1600"/>
                </a:lnTo>
                <a:lnTo>
                  <a:pt x="2133" y="1600"/>
                </a:lnTo>
                <a:cubicBezTo>
                  <a:pt x="2180" y="1600"/>
                  <a:pt x="2226" y="1588"/>
                  <a:pt x="2267" y="1564"/>
                </a:cubicBezTo>
                <a:cubicBezTo>
                  <a:pt x="2307" y="1541"/>
                  <a:pt x="2341" y="1507"/>
                  <a:pt x="2364" y="1467"/>
                </a:cubicBezTo>
                <a:cubicBezTo>
                  <a:pt x="2388" y="1426"/>
                  <a:pt x="2400" y="1380"/>
                  <a:pt x="2400" y="1333"/>
                </a:cubicBezTo>
                <a:lnTo>
                  <a:pt x="2400" y="266"/>
                </a:lnTo>
                <a:lnTo>
                  <a:pt x="2400" y="267"/>
                </a:lnTo>
                <a:lnTo>
                  <a:pt x="2400" y="267"/>
                </a:lnTo>
                <a:cubicBezTo>
                  <a:pt x="2400" y="220"/>
                  <a:pt x="2388" y="174"/>
                  <a:pt x="2364" y="133"/>
                </a:cubicBezTo>
                <a:cubicBezTo>
                  <a:pt x="2341" y="93"/>
                  <a:pt x="2307" y="59"/>
                  <a:pt x="2267" y="36"/>
                </a:cubicBezTo>
                <a:cubicBezTo>
                  <a:pt x="2226" y="12"/>
                  <a:pt x="2180" y="0"/>
                  <a:pt x="2133" y="0"/>
                </a:cubicBezTo>
                <a:lnTo>
                  <a:pt x="266" y="0"/>
                </a:lnTo>
              </a:path>
            </a:pathLst>
          </a:custGeom>
          <a:solidFill>
            <a:schemeClr val="accent3">
              <a:lumMod val="60000"/>
              <a:lumOff val="40000"/>
            </a:schemeClr>
          </a:solidFill>
          <a:ln w="0">
            <a:solidFill>
              <a:schemeClr val="accent3">
                <a:lumMod val="60000"/>
                <a:lumOff val="4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spc="-1" dirty="0">
                <a:solidFill>
                  <a:prstClr val="black"/>
                </a:solidFill>
                <a:latin typeface="Arial"/>
                <a:ea typeface="Noto Sans CJK SC"/>
              </a:rPr>
              <a:t>NINCS</a:t>
            </a:r>
          </a:p>
          <a:p>
            <a:pPr algn="ctr" defTabSz="745123"/>
            <a:r>
              <a:rPr lang="hu-HU" sz="900" b="1" spc="-1" dirty="0">
                <a:solidFill>
                  <a:prstClr val="black"/>
                </a:solidFill>
                <a:latin typeface="Arial"/>
                <a:ea typeface="Noto Sans CJK SC"/>
              </a:rPr>
              <a:t>SZÜKSÉG</a:t>
            </a:r>
            <a:endParaRPr lang="hu-HU" sz="1000" b="1" spc="-1" dirty="0">
              <a:solidFill>
                <a:prstClr val="black"/>
              </a:solidFill>
              <a:latin typeface="Arial"/>
              <a:ea typeface="Noto Sans CJK SC"/>
            </a:endParaRPr>
          </a:p>
          <a:p>
            <a:pPr algn="ctr" defTabSz="745123"/>
            <a:r>
              <a:rPr lang="en-GB" sz="1000" b="1" spc="-1" dirty="0">
                <a:solidFill>
                  <a:prstClr val="black"/>
                </a:solidFill>
                <a:latin typeface="Arial"/>
                <a:ea typeface="Noto Sans CJK SC"/>
              </a:rPr>
              <a:t> </a:t>
            </a:r>
            <a:r>
              <a:rPr lang="en-GB" sz="1000" spc="-1" dirty="0">
                <a:solidFill>
                  <a:prstClr val="black"/>
                </a:solidFill>
                <a:latin typeface="Arial"/>
                <a:ea typeface="Noto Sans CJK SC"/>
              </a:rPr>
              <a:t>KVT-re</a:t>
            </a:r>
            <a:endParaRPr lang="en-GB" sz="1000" spc="-1" dirty="0">
              <a:solidFill>
                <a:prstClr val="black"/>
              </a:solidFill>
              <a:latin typeface="Arial"/>
            </a:endParaRPr>
          </a:p>
        </p:txBody>
      </p:sp>
      <p:sp>
        <p:nvSpPr>
          <p:cNvPr id="42" name="Szabadkézi sokszög 41"/>
          <p:cNvSpPr/>
          <p:nvPr/>
        </p:nvSpPr>
        <p:spPr>
          <a:xfrm>
            <a:off x="130412" y="1926855"/>
            <a:ext cx="3331193" cy="1349214"/>
          </a:xfrm>
          <a:custGeom>
            <a:avLst/>
            <a:gdLst/>
            <a:ahLst/>
            <a:cxnLst/>
            <a:rect l="0" t="0" r="r" b="b"/>
            <a:pathLst>
              <a:path w="6502" h="4101">
                <a:moveTo>
                  <a:pt x="683" y="0"/>
                </a:moveTo>
                <a:lnTo>
                  <a:pt x="683" y="0"/>
                </a:lnTo>
                <a:cubicBezTo>
                  <a:pt x="563" y="0"/>
                  <a:pt x="446" y="32"/>
                  <a:pt x="342" y="92"/>
                </a:cubicBezTo>
                <a:cubicBezTo>
                  <a:pt x="238" y="152"/>
                  <a:pt x="152" y="238"/>
                  <a:pt x="92" y="342"/>
                </a:cubicBezTo>
                <a:cubicBezTo>
                  <a:pt x="32" y="446"/>
                  <a:pt x="0" y="563"/>
                  <a:pt x="0" y="683"/>
                </a:cubicBezTo>
                <a:lnTo>
                  <a:pt x="0" y="3416"/>
                </a:lnTo>
                <a:lnTo>
                  <a:pt x="0" y="3417"/>
                </a:lnTo>
                <a:cubicBezTo>
                  <a:pt x="0" y="3537"/>
                  <a:pt x="32" y="3654"/>
                  <a:pt x="92" y="3758"/>
                </a:cubicBezTo>
                <a:cubicBezTo>
                  <a:pt x="152" y="3862"/>
                  <a:pt x="238" y="3948"/>
                  <a:pt x="342" y="4008"/>
                </a:cubicBezTo>
                <a:cubicBezTo>
                  <a:pt x="446" y="4068"/>
                  <a:pt x="563" y="4100"/>
                  <a:pt x="683" y="4100"/>
                </a:cubicBezTo>
                <a:lnTo>
                  <a:pt x="5817" y="4100"/>
                </a:lnTo>
                <a:lnTo>
                  <a:pt x="5818" y="4100"/>
                </a:lnTo>
                <a:cubicBezTo>
                  <a:pt x="5938" y="4100"/>
                  <a:pt x="6055" y="4068"/>
                  <a:pt x="6159" y="4008"/>
                </a:cubicBezTo>
                <a:cubicBezTo>
                  <a:pt x="6263" y="3948"/>
                  <a:pt x="6349" y="3862"/>
                  <a:pt x="6409" y="3758"/>
                </a:cubicBezTo>
                <a:cubicBezTo>
                  <a:pt x="6469" y="3654"/>
                  <a:pt x="6501" y="3537"/>
                  <a:pt x="6501" y="3417"/>
                </a:cubicBezTo>
                <a:lnTo>
                  <a:pt x="6500" y="683"/>
                </a:lnTo>
                <a:lnTo>
                  <a:pt x="6501" y="683"/>
                </a:lnTo>
                <a:lnTo>
                  <a:pt x="6501" y="683"/>
                </a:lnTo>
                <a:cubicBezTo>
                  <a:pt x="6501" y="563"/>
                  <a:pt x="6469" y="446"/>
                  <a:pt x="6409" y="342"/>
                </a:cubicBezTo>
                <a:cubicBezTo>
                  <a:pt x="6349" y="238"/>
                  <a:pt x="6263" y="152"/>
                  <a:pt x="6159" y="92"/>
                </a:cubicBezTo>
                <a:cubicBezTo>
                  <a:pt x="6055" y="32"/>
                  <a:pt x="5938" y="0"/>
                  <a:pt x="5818" y="0"/>
                </a:cubicBezTo>
                <a:lnTo>
                  <a:pt x="683" y="0"/>
                </a:lnTo>
              </a:path>
            </a:pathLst>
          </a:custGeom>
          <a:solidFill>
            <a:schemeClr val="accent3">
              <a:lumMod val="60000"/>
              <a:lumOff val="40000"/>
            </a:schemeClr>
          </a:solidFill>
          <a:ln w="0">
            <a:solidFill>
              <a:schemeClr val="accent2">
                <a:lumMod val="40000"/>
                <a:lumOff val="6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u="sng" spc="-1" dirty="0">
                <a:solidFill>
                  <a:prstClr val="black"/>
                </a:solidFill>
                <a:latin typeface="Arial"/>
                <a:ea typeface="Noto Sans CJK SC"/>
              </a:rPr>
              <a:t>LABOR + VÉRCSOPORT</a:t>
            </a:r>
          </a:p>
          <a:p>
            <a:pPr algn="ctr" defTabSz="745123"/>
            <a:endParaRPr lang="hu-HU" sz="900" spc="-1" dirty="0">
              <a:solidFill>
                <a:prstClr val="black"/>
              </a:solidFill>
              <a:latin typeface="Arial"/>
              <a:ea typeface="Noto Sans CJK SC"/>
            </a:endParaRPr>
          </a:p>
          <a:p>
            <a:pPr algn="ctr" defTabSz="745123">
              <a:spcAft>
                <a:spcPts val="610"/>
              </a:spcAft>
            </a:pPr>
            <a:r>
              <a:rPr lang="hu-HU" sz="1000" b="1" spc="-1" dirty="0">
                <a:solidFill>
                  <a:prstClr val="black"/>
                </a:solidFill>
                <a:latin typeface="Arial"/>
                <a:ea typeface="Noto Sans CJK SC"/>
              </a:rPr>
              <a:t>Vérgáz</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Laktát</a:t>
            </a:r>
            <a:r>
              <a:rPr lang="hu-HU" sz="1000" spc="-1" dirty="0">
                <a:solidFill>
                  <a:prstClr val="black"/>
                </a:solidFill>
                <a:latin typeface="Arial"/>
                <a:ea typeface="Noto Sans CJK SC"/>
              </a:rPr>
              <a:t>, </a:t>
            </a:r>
            <a:r>
              <a:rPr lang="hu-HU" sz="1000" b="1" spc="-1" dirty="0">
                <a:solidFill>
                  <a:prstClr val="black"/>
                </a:solidFill>
                <a:latin typeface="Arial"/>
                <a:ea typeface="Noto Sans CJK SC"/>
              </a:rPr>
              <a:t>Vérkép</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Hgb</a:t>
            </a:r>
            <a:r>
              <a:rPr lang="hu-HU" sz="1000" spc="-1" dirty="0">
                <a:solidFill>
                  <a:prstClr val="black"/>
                </a:solidFill>
                <a:latin typeface="Arial"/>
                <a:ea typeface="Noto Sans CJK SC"/>
              </a:rPr>
              <a:t> és </a:t>
            </a:r>
            <a:r>
              <a:rPr lang="hu-HU" sz="1000" spc="-1" dirty="0" err="1">
                <a:solidFill>
                  <a:prstClr val="black"/>
                </a:solidFill>
                <a:latin typeface="Arial"/>
                <a:ea typeface="Noto Sans CJK SC"/>
              </a:rPr>
              <a:t>Tct</a:t>
            </a:r>
            <a:r>
              <a:rPr lang="hu-HU" sz="1000" spc="-1" dirty="0">
                <a:solidFill>
                  <a:prstClr val="black"/>
                </a:solidFill>
                <a:latin typeface="Arial"/>
                <a:ea typeface="Noto Sans CJK SC"/>
              </a:rPr>
              <a:t>), </a:t>
            </a:r>
            <a:r>
              <a:rPr lang="hu-HU" sz="1000" b="1" spc="-1" dirty="0" err="1">
                <a:solidFill>
                  <a:prstClr val="black"/>
                </a:solidFill>
                <a:latin typeface="Arial"/>
                <a:ea typeface="Noto Sans CJK SC"/>
              </a:rPr>
              <a:t>se-Ca</a:t>
            </a:r>
            <a:endParaRPr lang="hu-HU" sz="1000" b="1"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S</a:t>
            </a:r>
            <a:r>
              <a:rPr lang="en-GB" sz="1000" b="1" spc="-1" dirty="0" err="1">
                <a:solidFill>
                  <a:prstClr val="black"/>
                </a:solidFill>
                <a:latin typeface="Arial"/>
                <a:ea typeface="Noto Sans CJK SC"/>
              </a:rPr>
              <a:t>tandard</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véralvadási</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paraméterek</a:t>
            </a:r>
            <a:r>
              <a:rPr lang="en-GB" sz="1000" b="1" spc="-1" dirty="0">
                <a:solidFill>
                  <a:prstClr val="black"/>
                </a:solidFill>
                <a:latin typeface="Arial"/>
                <a:ea typeface="Noto Sans CJK SC"/>
              </a:rPr>
              <a:t> </a:t>
            </a:r>
            <a:endParaRPr lang="hu-HU" sz="1000" b="1" spc="-1" dirty="0">
              <a:solidFill>
                <a:prstClr val="black"/>
              </a:solidFill>
              <a:latin typeface="Arial"/>
              <a:ea typeface="Noto Sans CJK SC"/>
            </a:endParaRPr>
          </a:p>
          <a:p>
            <a:pPr algn="ctr" defTabSz="745123">
              <a:spcAft>
                <a:spcPts val="610"/>
              </a:spcAft>
            </a:pPr>
            <a:r>
              <a:rPr lang="en-GB" sz="1000" spc="-1" dirty="0">
                <a:solidFill>
                  <a:prstClr val="black"/>
                </a:solidFill>
                <a:latin typeface="Arial"/>
                <a:ea typeface="Noto Sans CJK SC"/>
              </a:rPr>
              <a:t>(</a:t>
            </a:r>
            <a:r>
              <a:rPr lang="en-GB" sz="1000" spc="-1" dirty="0" err="1">
                <a:solidFill>
                  <a:prstClr val="black"/>
                </a:solidFill>
                <a:latin typeface="Arial"/>
                <a:ea typeface="Noto Sans CJK SC"/>
              </a:rPr>
              <a:t>prothrombin</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idő</a:t>
            </a:r>
            <a:r>
              <a:rPr lang="en-GB" sz="1000" spc="-1" dirty="0">
                <a:solidFill>
                  <a:prstClr val="black"/>
                </a:solidFill>
                <a:latin typeface="Arial"/>
                <a:ea typeface="Noto Sans CJK SC"/>
              </a:rPr>
              <a:t>, INR</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aPTI</a:t>
            </a:r>
            <a:r>
              <a:rPr lang="hu-HU" sz="1000" spc="-1" dirty="0">
                <a:solidFill>
                  <a:prstClr val="black"/>
                </a:solidFill>
                <a:latin typeface="Arial"/>
                <a:ea typeface="Noto Sans CJK SC"/>
              </a:rPr>
              <a:t>, TI, </a:t>
            </a:r>
            <a:r>
              <a:rPr lang="hu-HU" sz="1000" spc="-1" dirty="0" err="1">
                <a:solidFill>
                  <a:prstClr val="black"/>
                </a:solidFill>
                <a:latin typeface="Arial"/>
                <a:ea typeface="Noto Sans CJK SC"/>
              </a:rPr>
              <a:t>Fibrinogén</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spc="-1" dirty="0">
                <a:solidFill>
                  <a:prstClr val="black"/>
                </a:solidFill>
                <a:latin typeface="Arial"/>
                <a:ea typeface="Noto Sans CJK SC"/>
              </a:rPr>
              <a:t>és</a:t>
            </a:r>
            <a:r>
              <a:rPr lang="hu-HU" sz="1000" b="1" spc="-1" dirty="0">
                <a:solidFill>
                  <a:prstClr val="black"/>
                </a:solidFill>
                <a:latin typeface="Arial"/>
                <a:ea typeface="Noto Sans CJK SC"/>
              </a:rPr>
              <a:t> CLOTPRO        </a:t>
            </a:r>
            <a:endParaRPr lang="en-GB" sz="1000" b="1" spc="-1" dirty="0">
              <a:solidFill>
                <a:prstClr val="black"/>
              </a:solidFill>
              <a:latin typeface="Arial"/>
            </a:endParaRPr>
          </a:p>
        </p:txBody>
      </p:sp>
      <p:sp>
        <p:nvSpPr>
          <p:cNvPr id="49" name="Szabadkézi sokszög 48"/>
          <p:cNvSpPr/>
          <p:nvPr/>
        </p:nvSpPr>
        <p:spPr>
          <a:xfrm>
            <a:off x="4049459" y="1600177"/>
            <a:ext cx="1567620" cy="1654651"/>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en-GB" sz="1000" b="1" u="sng" spc="-1" dirty="0">
                <a:solidFill>
                  <a:prstClr val="black"/>
                </a:solidFill>
                <a:latin typeface="Arial"/>
                <a:ea typeface="Noto Sans CJK SC"/>
              </a:rPr>
              <a:t>V</a:t>
            </a:r>
            <a:r>
              <a:rPr lang="hu-HU" sz="1000" b="1" u="sng" spc="-1" dirty="0">
                <a:solidFill>
                  <a:prstClr val="black"/>
                </a:solidFill>
                <a:latin typeface="Arial"/>
                <a:ea typeface="Noto Sans CJK SC"/>
              </a:rPr>
              <a:t>ÁRJ!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a:t>
            </a:r>
          </a:p>
          <a:p>
            <a:pPr marL="219349" indent="-219349" algn="ctr" defTabSz="745123">
              <a:buClr>
                <a:srgbClr val="000000"/>
              </a:buClr>
              <a:buSzPct val="45000"/>
            </a:pPr>
            <a:r>
              <a:rPr lang="hu-HU" sz="1000" spc="-1" dirty="0">
                <a:solidFill>
                  <a:prstClr val="black"/>
                </a:solidFill>
                <a:latin typeface="Arial"/>
                <a:ea typeface="Noto Sans CJK SC"/>
              </a:rPr>
              <a:t>Standard véralvadási paraméterek</a:t>
            </a:r>
          </a:p>
          <a:p>
            <a:pPr marL="219349" indent="-219349" algn="ctr" defTabSz="745123">
              <a:buClr>
                <a:srgbClr val="000000"/>
              </a:buClr>
              <a:buSzPct val="45000"/>
            </a:pPr>
            <a:r>
              <a:rPr lang="hu-HU" sz="1000" spc="-1" dirty="0">
                <a:solidFill>
                  <a:prstClr val="black"/>
                </a:solidFill>
                <a:latin typeface="Arial"/>
                <a:ea typeface="Noto Sans CJK SC"/>
              </a:rPr>
              <a:t>vagy </a:t>
            </a:r>
          </a:p>
          <a:p>
            <a:pPr marL="219349" indent="-219349" algn="ctr" defTabSz="745123">
              <a:buClr>
                <a:srgbClr val="000000"/>
              </a:buClr>
              <a:buSzPct val="45000"/>
            </a:pPr>
            <a:r>
              <a:rPr lang="hu-HU" sz="1000" spc="-1" dirty="0">
                <a:solidFill>
                  <a:prstClr val="black"/>
                </a:solidFill>
                <a:latin typeface="Arial"/>
                <a:ea typeface="Noto Sans CJK SC"/>
              </a:rPr>
              <a:t> CLOTPRO</a:t>
            </a:r>
          </a:p>
        </p:txBody>
      </p:sp>
      <p:sp>
        <p:nvSpPr>
          <p:cNvPr id="61" name="Szabadkézi sokszög 60"/>
          <p:cNvSpPr/>
          <p:nvPr/>
        </p:nvSpPr>
        <p:spPr>
          <a:xfrm>
            <a:off x="1763349" y="1338913"/>
            <a:ext cx="163276" cy="609609"/>
          </a:xfrm>
          <a:custGeom>
            <a:avLst/>
            <a:gdLst/>
            <a:ahLst/>
            <a:cxnLst/>
            <a:rect l="0" t="0" r="r" b="b"/>
            <a:pathLst>
              <a:path w="502" h="1702">
                <a:moveTo>
                  <a:pt x="125" y="0"/>
                </a:moveTo>
                <a:lnTo>
                  <a:pt x="125" y="1275"/>
                </a:lnTo>
                <a:lnTo>
                  <a:pt x="0" y="1275"/>
                </a:lnTo>
                <a:lnTo>
                  <a:pt x="250" y="1701"/>
                </a:lnTo>
                <a:lnTo>
                  <a:pt x="501" y="1275"/>
                </a:lnTo>
                <a:lnTo>
                  <a:pt x="375" y="127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2" name="Szabadkézi sokszög 61"/>
          <p:cNvSpPr/>
          <p:nvPr/>
        </p:nvSpPr>
        <p:spPr>
          <a:xfrm rot="5400000">
            <a:off x="936012" y="272103"/>
            <a:ext cx="217693" cy="522540"/>
          </a:xfrm>
          <a:custGeom>
            <a:avLst/>
            <a:gdLst/>
            <a:ahLst/>
            <a:cxnLst/>
            <a:rect l="0" t="0" r="r" b="b"/>
            <a:pathLst>
              <a:path w="502" h="1803">
                <a:moveTo>
                  <a:pt x="125" y="0"/>
                </a:moveTo>
                <a:lnTo>
                  <a:pt x="125" y="1351"/>
                </a:lnTo>
                <a:lnTo>
                  <a:pt x="0" y="1351"/>
                </a:lnTo>
                <a:lnTo>
                  <a:pt x="250" y="1802"/>
                </a:lnTo>
                <a:lnTo>
                  <a:pt x="501" y="1351"/>
                </a:lnTo>
                <a:lnTo>
                  <a:pt x="375" y="1351"/>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3" name="Szabadkézi sokszög 62"/>
          <p:cNvSpPr/>
          <p:nvPr/>
        </p:nvSpPr>
        <p:spPr>
          <a:xfrm>
            <a:off x="1730707" y="5127239"/>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7" name="Téglalap 66"/>
          <p:cNvSpPr/>
          <p:nvPr/>
        </p:nvSpPr>
        <p:spPr>
          <a:xfrm>
            <a:off x="1567398" y="1469572"/>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68" name="Téglalap 67"/>
          <p:cNvSpPr/>
          <p:nvPr/>
        </p:nvSpPr>
        <p:spPr>
          <a:xfrm>
            <a:off x="1567398" y="5214329"/>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73" name="Egyenes összekötő 72"/>
          <p:cNvSpPr/>
          <p:nvPr/>
        </p:nvSpPr>
        <p:spPr>
          <a:xfrm>
            <a:off x="6988747" y="3908012"/>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74" name="Szabadkézi sokszög 73"/>
          <p:cNvSpPr/>
          <p:nvPr/>
        </p:nvSpPr>
        <p:spPr>
          <a:xfrm>
            <a:off x="6204940" y="380961"/>
            <a:ext cx="587857" cy="217693"/>
          </a:xfrm>
          <a:custGeom>
            <a:avLst/>
            <a:gdLst/>
            <a:ahLst/>
            <a:cxnLst/>
            <a:rect l="0" t="0" r="r" b="b"/>
            <a:pathLst>
              <a:path w="2502" h="502">
                <a:moveTo>
                  <a:pt x="0" y="125"/>
                </a:moveTo>
                <a:lnTo>
                  <a:pt x="1875" y="125"/>
                </a:lnTo>
                <a:lnTo>
                  <a:pt x="1875" y="0"/>
                </a:lnTo>
                <a:lnTo>
                  <a:pt x="2501" y="250"/>
                </a:lnTo>
                <a:lnTo>
                  <a:pt x="1875" y="501"/>
                </a:lnTo>
                <a:lnTo>
                  <a:pt x="1875" y="375"/>
                </a:lnTo>
                <a:lnTo>
                  <a:pt x="0" y="375"/>
                </a:lnTo>
                <a:lnTo>
                  <a:pt x="0" y="125"/>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6" name="Szabadkézi sokszög 75"/>
          <p:cNvSpPr/>
          <p:nvPr/>
        </p:nvSpPr>
        <p:spPr>
          <a:xfrm>
            <a:off x="3836976" y="1033837"/>
            <a:ext cx="163276" cy="827708"/>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7" name="Szabadkézi sokszög 76"/>
          <p:cNvSpPr/>
          <p:nvPr/>
        </p:nvSpPr>
        <p:spPr>
          <a:xfrm>
            <a:off x="8865865" y="3363692"/>
            <a:ext cx="163276" cy="413659"/>
          </a:xfrm>
          <a:custGeom>
            <a:avLst/>
            <a:gdLst/>
            <a:ahLst/>
            <a:cxnLst/>
            <a:rect l="0" t="0" r="r" b="b"/>
            <a:pathLst>
              <a:path w="502" h="2203">
                <a:moveTo>
                  <a:pt x="125" y="2202"/>
                </a:moveTo>
                <a:lnTo>
                  <a:pt x="125" y="550"/>
                </a:lnTo>
                <a:lnTo>
                  <a:pt x="0" y="550"/>
                </a:lnTo>
                <a:lnTo>
                  <a:pt x="250" y="0"/>
                </a:lnTo>
                <a:lnTo>
                  <a:pt x="501" y="550"/>
                </a:lnTo>
                <a:lnTo>
                  <a:pt x="375" y="550"/>
                </a:lnTo>
                <a:lnTo>
                  <a:pt x="375" y="2202"/>
                </a:lnTo>
                <a:lnTo>
                  <a:pt x="125" y="22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0" name="Egyenes összekötő 79"/>
          <p:cNvSpPr/>
          <p:nvPr/>
        </p:nvSpPr>
        <p:spPr>
          <a:xfrm>
            <a:off x="6988747" y="1600177"/>
            <a:ext cx="0" cy="1741739"/>
          </a:xfrm>
          <a:prstGeom prst="line">
            <a:avLst/>
          </a:prstGeom>
          <a:ln w="1008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3" name="Téglalap 82"/>
          <p:cNvSpPr/>
          <p:nvPr/>
        </p:nvSpPr>
        <p:spPr>
          <a:xfrm>
            <a:off x="1371442" y="119699"/>
            <a:ext cx="489827" cy="217693"/>
          </a:xfrm>
          <a:prstGeom prst="rect">
            <a:avLst/>
          </a:prstGeom>
          <a:solidFill>
            <a:srgbClr val="AC1D1D"/>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85" name="Szabadkézi sokszög 84"/>
          <p:cNvSpPr/>
          <p:nvPr/>
        </p:nvSpPr>
        <p:spPr>
          <a:xfrm rot="10800000">
            <a:off x="2873743" y="1665612"/>
            <a:ext cx="1045081"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97" name="Egyenes összekötő 96"/>
          <p:cNvSpPr/>
          <p:nvPr/>
        </p:nvSpPr>
        <p:spPr>
          <a:xfrm>
            <a:off x="6008984" y="468044"/>
            <a:ext cx="130635"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1" name="Szabadkézi sokszög 100"/>
          <p:cNvSpPr/>
          <p:nvPr/>
        </p:nvSpPr>
        <p:spPr>
          <a:xfrm>
            <a:off x="4735311" y="816394"/>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7" name="Téglalap 86"/>
          <p:cNvSpPr/>
          <p:nvPr/>
        </p:nvSpPr>
        <p:spPr>
          <a:xfrm>
            <a:off x="4572002" y="1077820"/>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105" name="Szabadkézi sokszög 104"/>
          <p:cNvSpPr/>
          <p:nvPr/>
        </p:nvSpPr>
        <p:spPr>
          <a:xfrm>
            <a:off x="6906561" y="2732308"/>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noFill/>
          </a:ln>
        </p:spPr>
        <p:style>
          <a:lnRef idx="0">
            <a:scrgbClr r="0" g="0" b="0"/>
          </a:lnRef>
          <a:fillRef idx="0">
            <a:scrgbClr r="0" g="0" b="0"/>
          </a:fillRef>
          <a:effectRef idx="0">
            <a:scrgbClr r="0" g="0" b="0"/>
          </a:effectRef>
          <a:fontRef idx="minor"/>
        </p:style>
        <p:txBody>
          <a:bodyPr/>
          <a:lstStyle/>
          <a:p>
            <a:endParaRPr lang="hu-HU"/>
          </a:p>
        </p:txBody>
      </p:sp>
      <p:sp>
        <p:nvSpPr>
          <p:cNvPr id="107" name="Szabadkézi sokszög 106"/>
          <p:cNvSpPr/>
          <p:nvPr/>
        </p:nvSpPr>
        <p:spPr>
          <a:xfrm>
            <a:off x="7250017" y="1992076"/>
            <a:ext cx="1828890" cy="1306304"/>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ea typeface="Noto Sans CJK SC"/>
              </a:rPr>
              <a:t>VVT ? ÉS CLOTPRO </a:t>
            </a:r>
          </a:p>
          <a:p>
            <a:pPr marL="219349" indent="-219349" algn="ctr" defTabSz="745123">
              <a:buClr>
                <a:srgbClr val="000000"/>
              </a:buClr>
              <a:buSzPct val="45000"/>
            </a:pPr>
            <a:r>
              <a:rPr lang="hu-HU" sz="1000" b="1" u="sng" spc="-1" dirty="0">
                <a:solidFill>
                  <a:prstClr val="black"/>
                </a:solidFill>
                <a:latin typeface="Arial"/>
                <a:ea typeface="Noto Sans CJK SC"/>
              </a:rPr>
              <a:t>vezérelt INTERVENCIÓ</a:t>
            </a:r>
          </a:p>
          <a:p>
            <a:pPr marL="219349" indent="-219349" algn="ctr" defTabSz="745123">
              <a:buClr>
                <a:srgbClr val="000000"/>
              </a:buClr>
              <a:buSzPct val="45000"/>
            </a:pPr>
            <a:r>
              <a:rPr lang="hu-HU" sz="1000" b="1" spc="-1" dirty="0">
                <a:solidFill>
                  <a:prstClr val="black"/>
                </a:solidFill>
                <a:latin typeface="Arial"/>
                <a:ea typeface="Noto Sans CJK SC"/>
              </a:rPr>
              <a:t> </a:t>
            </a:r>
            <a:r>
              <a:rPr lang="hu-HU" sz="900" spc="-1" dirty="0">
                <a:solidFill>
                  <a:prstClr val="black"/>
                </a:solidFill>
                <a:latin typeface="Arial"/>
                <a:ea typeface="Noto Sans CJK SC"/>
              </a:rPr>
              <a:t>(2. ábra)</a:t>
            </a:r>
            <a:r>
              <a:rPr lang="hu-HU" sz="1200" b="1" spc="-1" dirty="0">
                <a:solidFill>
                  <a:prstClr val="black"/>
                </a:solidFill>
                <a:latin typeface="Arial"/>
                <a:ea typeface="Noto Sans CJK SC"/>
              </a:rPr>
              <a:t> </a:t>
            </a:r>
            <a:endParaRPr lang="hu-HU" sz="1000" b="1" spc="-1" dirty="0">
              <a:solidFill>
                <a:prstClr val="black"/>
              </a:solidFill>
              <a:latin typeface="Arial"/>
              <a:ea typeface="Noto Sans CJK SC"/>
            </a:endParaRP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 CLOTPRO</a:t>
            </a:r>
          </a:p>
        </p:txBody>
      </p:sp>
      <p:sp>
        <p:nvSpPr>
          <p:cNvPr id="43" name="Szabadkézi sokszög 42"/>
          <p:cNvSpPr/>
          <p:nvPr/>
        </p:nvSpPr>
        <p:spPr>
          <a:xfrm>
            <a:off x="1306128" y="119697"/>
            <a:ext cx="2220795" cy="1306304"/>
          </a:xfrm>
          <a:custGeom>
            <a:avLst/>
            <a:gdLst/>
            <a:ahLst/>
            <a:cxnLst/>
            <a:rect l="0" t="0" r="r" b="b"/>
            <a:pathLst>
              <a:path w="6901" h="1001">
                <a:moveTo>
                  <a:pt x="166" y="0"/>
                </a:moveTo>
                <a:lnTo>
                  <a:pt x="167" y="0"/>
                </a:lnTo>
                <a:cubicBezTo>
                  <a:pt x="137" y="0"/>
                  <a:pt x="109" y="8"/>
                  <a:pt x="83" y="22"/>
                </a:cubicBezTo>
                <a:cubicBezTo>
                  <a:pt x="58" y="37"/>
                  <a:pt x="37" y="58"/>
                  <a:pt x="22" y="83"/>
                </a:cubicBezTo>
                <a:cubicBezTo>
                  <a:pt x="8" y="109"/>
                  <a:pt x="0" y="137"/>
                  <a:pt x="0" y="167"/>
                </a:cubicBezTo>
                <a:lnTo>
                  <a:pt x="0" y="833"/>
                </a:lnTo>
                <a:lnTo>
                  <a:pt x="0" y="833"/>
                </a:lnTo>
                <a:cubicBezTo>
                  <a:pt x="0" y="863"/>
                  <a:pt x="8" y="891"/>
                  <a:pt x="22" y="917"/>
                </a:cubicBezTo>
                <a:cubicBezTo>
                  <a:pt x="37" y="942"/>
                  <a:pt x="58" y="963"/>
                  <a:pt x="83" y="978"/>
                </a:cubicBezTo>
                <a:cubicBezTo>
                  <a:pt x="109" y="992"/>
                  <a:pt x="137" y="1000"/>
                  <a:pt x="167" y="1000"/>
                </a:cubicBezTo>
                <a:lnTo>
                  <a:pt x="6733" y="1000"/>
                </a:lnTo>
                <a:lnTo>
                  <a:pt x="6733" y="1000"/>
                </a:lnTo>
                <a:cubicBezTo>
                  <a:pt x="6763" y="1000"/>
                  <a:pt x="6791" y="992"/>
                  <a:pt x="6817" y="978"/>
                </a:cubicBezTo>
                <a:cubicBezTo>
                  <a:pt x="6842" y="963"/>
                  <a:pt x="6863" y="942"/>
                  <a:pt x="6878" y="917"/>
                </a:cubicBezTo>
                <a:cubicBezTo>
                  <a:pt x="6892" y="891"/>
                  <a:pt x="6900" y="863"/>
                  <a:pt x="6900" y="833"/>
                </a:cubicBezTo>
                <a:lnTo>
                  <a:pt x="6900" y="166"/>
                </a:lnTo>
                <a:lnTo>
                  <a:pt x="6900" y="167"/>
                </a:lnTo>
                <a:lnTo>
                  <a:pt x="6900" y="167"/>
                </a:lnTo>
                <a:cubicBezTo>
                  <a:pt x="6900" y="137"/>
                  <a:pt x="6892" y="109"/>
                  <a:pt x="6878" y="83"/>
                </a:cubicBezTo>
                <a:cubicBezTo>
                  <a:pt x="6863" y="58"/>
                  <a:pt x="6842" y="37"/>
                  <a:pt x="6817" y="22"/>
                </a:cubicBezTo>
                <a:cubicBezTo>
                  <a:pt x="6791" y="8"/>
                  <a:pt x="6763" y="0"/>
                  <a:pt x="6733"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latin typeface="Arial"/>
                <a:ea typeface="Noto Sans CJK SC"/>
              </a:rPr>
              <a:t>1. SÚLYOS SÉRÜLÉS </a:t>
            </a:r>
          </a:p>
          <a:p>
            <a:pPr algn="ctr" defTabSz="745123">
              <a:spcAft>
                <a:spcPts val="610"/>
              </a:spcAft>
            </a:pPr>
            <a:r>
              <a:rPr lang="hu-HU" sz="1000" spc="-1" dirty="0">
                <a:solidFill>
                  <a:prstClr val="white"/>
                </a:solidFill>
                <a:latin typeface="Arial"/>
                <a:ea typeface="Noto Sans CJK SC"/>
              </a:rPr>
              <a:t>(ISS&gt;16) + </a:t>
            </a:r>
          </a:p>
          <a:p>
            <a:pPr algn="ctr" defTabSz="745123"/>
            <a:r>
              <a:rPr lang="hu-HU" sz="1400" b="1" spc="-1" dirty="0">
                <a:solidFill>
                  <a:prstClr val="white"/>
                </a:solidFill>
                <a:latin typeface="Arial"/>
                <a:ea typeface="Noto Sans CJK SC"/>
              </a:rPr>
              <a:t>AKTÍV VÉRZÉS</a:t>
            </a:r>
            <a:r>
              <a:rPr lang="en-GB" sz="1400" b="1" spc="-1" dirty="0">
                <a:solidFill>
                  <a:prstClr val="white"/>
                </a:solidFill>
                <a:latin typeface="Arial"/>
                <a:ea typeface="Noto Sans CJK SC"/>
              </a:rPr>
              <a:t> </a:t>
            </a:r>
            <a:r>
              <a:rPr lang="en-GB" sz="1000" spc="-1" dirty="0" err="1">
                <a:solidFill>
                  <a:prstClr val="white"/>
                </a:solidFill>
                <a:latin typeface="Arial"/>
                <a:ea typeface="Noto Sans CJK SC"/>
              </a:rPr>
              <a:t>vagy</a:t>
            </a:r>
            <a:r>
              <a:rPr lang="en-GB" sz="1000" spc="-1" dirty="0">
                <a:solidFill>
                  <a:prstClr val="white"/>
                </a:solidFill>
                <a:latin typeface="Arial"/>
                <a:ea typeface="Noto Sans CJK SC"/>
              </a:rPr>
              <a:t> </a:t>
            </a:r>
            <a:endParaRPr lang="hu-HU" sz="1000" spc="-1" dirty="0">
              <a:solidFill>
                <a:prstClr val="white"/>
              </a:solidFill>
              <a:latin typeface="Arial"/>
              <a:ea typeface="Noto Sans CJK SC"/>
            </a:endParaRPr>
          </a:p>
          <a:p>
            <a:pPr algn="ctr" defTabSz="745123"/>
            <a:r>
              <a:rPr lang="hu-HU" sz="1000" b="1" spc="-1" dirty="0">
                <a:solidFill>
                  <a:prstClr val="white"/>
                </a:solidFill>
                <a:latin typeface="Arial"/>
                <a:ea typeface="Noto Sans CJK SC"/>
              </a:rPr>
              <a:t>RIZIKÓ</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jelentős</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vérzésre</a:t>
            </a:r>
            <a:r>
              <a:rPr lang="en-GB" sz="1000" spc="-1" dirty="0">
                <a:solidFill>
                  <a:prstClr val="white"/>
                </a:solidFill>
                <a:latin typeface="Arial"/>
                <a:ea typeface="Noto Sans CJK SC"/>
              </a:rPr>
              <a:t>?</a:t>
            </a:r>
            <a:endParaRPr lang="en-GB" sz="1000" spc="-1" dirty="0">
              <a:solidFill>
                <a:prstClr val="white"/>
              </a:solidFill>
              <a:latin typeface="Arial"/>
            </a:endParaRPr>
          </a:p>
        </p:txBody>
      </p:sp>
      <p:sp>
        <p:nvSpPr>
          <p:cNvPr id="90" name="Téglalap 89"/>
          <p:cNvSpPr/>
          <p:nvPr/>
        </p:nvSpPr>
        <p:spPr>
          <a:xfrm>
            <a:off x="5421127" y="6128699"/>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69" name="Téglalap 68"/>
          <p:cNvSpPr/>
          <p:nvPr/>
        </p:nvSpPr>
        <p:spPr>
          <a:xfrm>
            <a:off x="6694875" y="1687261"/>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119" name="Téglalap 118"/>
          <p:cNvSpPr/>
          <p:nvPr/>
        </p:nvSpPr>
        <p:spPr>
          <a:xfrm>
            <a:off x="32659" y="43542"/>
            <a:ext cx="9078123" cy="679202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859" tIns="46428" rIns="92859" bIns="46428" rtlCol="0" anchor="ctr"/>
          <a:lstStyle/>
          <a:p>
            <a:pPr algn="ctr" defTabSz="745123"/>
            <a:endParaRPr lang="hu-HU" sz="1500" dirty="0">
              <a:solidFill>
                <a:prstClr val="white"/>
              </a:solidFill>
            </a:endParaRPr>
          </a:p>
        </p:txBody>
      </p:sp>
      <p:sp>
        <p:nvSpPr>
          <p:cNvPr id="55" name="Szabadkézi sokszög 54"/>
          <p:cNvSpPr/>
          <p:nvPr/>
        </p:nvSpPr>
        <p:spPr>
          <a:xfrm>
            <a:off x="1730707" y="4082196"/>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4" name="Téglalap 83"/>
          <p:cNvSpPr/>
          <p:nvPr/>
        </p:nvSpPr>
        <p:spPr>
          <a:xfrm>
            <a:off x="3168832" y="4669901"/>
            <a:ext cx="457222" cy="26128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7" name="Szabadkézi sokszög 56"/>
          <p:cNvSpPr/>
          <p:nvPr/>
        </p:nvSpPr>
        <p:spPr>
          <a:xfrm>
            <a:off x="8850317" y="1469644"/>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8" name="Téglalap 57"/>
          <p:cNvSpPr/>
          <p:nvPr/>
        </p:nvSpPr>
        <p:spPr>
          <a:xfrm>
            <a:off x="8327810" y="1643746"/>
            <a:ext cx="489827" cy="28311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9" name="Szabadkézi sokszög 58"/>
          <p:cNvSpPr/>
          <p:nvPr/>
        </p:nvSpPr>
        <p:spPr>
          <a:xfrm>
            <a:off x="6890790" y="4474043"/>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3" name="Szabadkézi sokszög 52"/>
          <p:cNvSpPr/>
          <p:nvPr/>
        </p:nvSpPr>
        <p:spPr>
          <a:xfrm>
            <a:off x="5943671" y="3516090"/>
            <a:ext cx="2155477" cy="435387"/>
          </a:xfrm>
          <a:custGeom>
            <a:avLst/>
            <a:gdLst/>
            <a:ahLst/>
            <a:cxnLst/>
            <a:rect l="0" t="0" r="r" b="b"/>
            <a:pathLst>
              <a:path w="81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934" y="1001"/>
                </a:lnTo>
                <a:lnTo>
                  <a:pt x="7934" y="1001"/>
                </a:lnTo>
                <a:cubicBezTo>
                  <a:pt x="7963" y="1001"/>
                  <a:pt x="7992" y="993"/>
                  <a:pt x="8018" y="979"/>
                </a:cubicBezTo>
                <a:cubicBezTo>
                  <a:pt x="8043" y="964"/>
                  <a:pt x="8064" y="943"/>
                  <a:pt x="8079" y="918"/>
                </a:cubicBezTo>
                <a:cubicBezTo>
                  <a:pt x="8093" y="892"/>
                  <a:pt x="8101" y="863"/>
                  <a:pt x="8101" y="834"/>
                </a:cubicBezTo>
                <a:lnTo>
                  <a:pt x="8101" y="166"/>
                </a:lnTo>
                <a:lnTo>
                  <a:pt x="8101" y="167"/>
                </a:lnTo>
                <a:lnTo>
                  <a:pt x="8101" y="167"/>
                </a:lnTo>
                <a:cubicBezTo>
                  <a:pt x="8101" y="138"/>
                  <a:pt x="8093" y="109"/>
                  <a:pt x="8079" y="83"/>
                </a:cubicBezTo>
                <a:cubicBezTo>
                  <a:pt x="8064" y="58"/>
                  <a:pt x="8043" y="37"/>
                  <a:pt x="8018" y="22"/>
                </a:cubicBezTo>
                <a:cubicBezTo>
                  <a:pt x="7992" y="8"/>
                  <a:pt x="7963" y="0"/>
                  <a:pt x="7934"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CSOPORTAZONOS VVT</a:t>
            </a:r>
            <a:r>
              <a:rPr lang="en-GB" sz="1000" b="1" spc="-1" dirty="0">
                <a:solidFill>
                  <a:prstClr val="black"/>
                </a:solidFill>
                <a:latin typeface="Arial"/>
                <a:ea typeface="Noto Sans CJK SC"/>
              </a:rPr>
              <a:t> (4 </a:t>
            </a:r>
            <a:r>
              <a:rPr lang="hu-HU" sz="1000" b="1" spc="-1" dirty="0">
                <a:solidFill>
                  <a:prstClr val="black"/>
                </a:solidFill>
                <a:latin typeface="Arial"/>
                <a:ea typeface="Noto Sans CJK SC"/>
              </a:rPr>
              <a:t>E</a:t>
            </a:r>
            <a:r>
              <a:rPr lang="en-GB" sz="1000" b="1" spc="-1" dirty="0">
                <a:solidFill>
                  <a:prstClr val="black"/>
                </a:solidFill>
                <a:latin typeface="Arial"/>
                <a:ea typeface="Noto Sans CJK SC"/>
              </a:rPr>
              <a:t>)</a:t>
            </a:r>
            <a:endParaRPr lang="en-GB" sz="1000" b="1" spc="-1" dirty="0">
              <a:solidFill>
                <a:prstClr val="black"/>
              </a:solidFill>
              <a:latin typeface="Arial"/>
            </a:endParaRPr>
          </a:p>
        </p:txBody>
      </p:sp>
      <p:sp>
        <p:nvSpPr>
          <p:cNvPr id="52" name="Szabadkézi sokszög 51"/>
          <p:cNvSpPr/>
          <p:nvPr/>
        </p:nvSpPr>
        <p:spPr>
          <a:xfrm>
            <a:off x="6270762" y="4125698"/>
            <a:ext cx="1632430" cy="435387"/>
          </a:xfrm>
          <a:custGeom>
            <a:avLst/>
            <a:gdLst/>
            <a:ahLst/>
            <a:cxnLst/>
            <a:rect l="0" t="0" r="r" b="b"/>
            <a:pathLst>
              <a:path w="5001"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4833" y="1001"/>
                </a:lnTo>
                <a:lnTo>
                  <a:pt x="4833" y="1001"/>
                </a:lnTo>
                <a:cubicBezTo>
                  <a:pt x="4862" y="1001"/>
                  <a:pt x="4891" y="993"/>
                  <a:pt x="4917" y="979"/>
                </a:cubicBezTo>
                <a:cubicBezTo>
                  <a:pt x="4942" y="964"/>
                  <a:pt x="4963" y="943"/>
                  <a:pt x="4978" y="918"/>
                </a:cubicBezTo>
                <a:cubicBezTo>
                  <a:pt x="4992" y="892"/>
                  <a:pt x="5000" y="863"/>
                  <a:pt x="5000" y="834"/>
                </a:cubicBezTo>
                <a:lnTo>
                  <a:pt x="5000" y="166"/>
                </a:lnTo>
                <a:lnTo>
                  <a:pt x="5000" y="167"/>
                </a:lnTo>
                <a:lnTo>
                  <a:pt x="5000" y="167"/>
                </a:lnTo>
                <a:cubicBezTo>
                  <a:pt x="5000" y="138"/>
                  <a:pt x="4992" y="109"/>
                  <a:pt x="4978" y="83"/>
                </a:cubicBezTo>
                <a:cubicBezTo>
                  <a:pt x="4963" y="58"/>
                  <a:pt x="4942" y="37"/>
                  <a:pt x="4917" y="22"/>
                </a:cubicBezTo>
                <a:cubicBezTo>
                  <a:pt x="4891" y="8"/>
                  <a:pt x="4862" y="0"/>
                  <a:pt x="4833"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3-4 gr. FIBRINOGÉN és 1500 NE PCC</a:t>
            </a:r>
            <a:r>
              <a:rPr lang="en-GB" sz="1000" b="1" spc="-1" dirty="0">
                <a:solidFill>
                  <a:prstClr val="black"/>
                </a:solidFill>
                <a:latin typeface="Arial"/>
                <a:ea typeface="Noto Sans CJK SC"/>
              </a:rPr>
              <a:t> </a:t>
            </a:r>
            <a:endParaRPr lang="en-GB" sz="1000" b="1" spc="-1" dirty="0">
              <a:solidFill>
                <a:prstClr val="black"/>
              </a:solidFill>
              <a:latin typeface="Arial"/>
            </a:endParaRPr>
          </a:p>
        </p:txBody>
      </p:sp>
      <p:sp>
        <p:nvSpPr>
          <p:cNvPr id="64" name="Téglalap 63"/>
          <p:cNvSpPr/>
          <p:nvPr/>
        </p:nvSpPr>
        <p:spPr>
          <a:xfrm>
            <a:off x="788217" y="163268"/>
            <a:ext cx="443816"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800" b="1" spc="-1" dirty="0">
                <a:solidFill>
                  <a:srgbClr val="FFFFFF"/>
                </a:solidFill>
                <a:latin typeface="Arial"/>
              </a:rPr>
              <a:t>NEM</a:t>
            </a:r>
            <a:endParaRPr lang="en-GB" sz="800" spc="-1" dirty="0">
              <a:solidFill>
                <a:prstClr val="black"/>
              </a:solidFill>
              <a:latin typeface="Arial"/>
            </a:endParaRPr>
          </a:p>
        </p:txBody>
      </p:sp>
      <p:sp>
        <p:nvSpPr>
          <p:cNvPr id="65" name="Szabadkézi sokszög 64"/>
          <p:cNvSpPr/>
          <p:nvPr/>
        </p:nvSpPr>
        <p:spPr>
          <a:xfrm rot="10800000" flipH="1" flipV="1">
            <a:off x="4950379" y="5083654"/>
            <a:ext cx="630632" cy="26126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66" name="Téglalap 65"/>
          <p:cNvSpPr/>
          <p:nvPr/>
        </p:nvSpPr>
        <p:spPr>
          <a:xfrm>
            <a:off x="4712804" y="4735197"/>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NEM</a:t>
            </a:r>
            <a:endParaRPr lang="en-GB" sz="900" spc="-1" dirty="0">
              <a:solidFill>
                <a:prstClr val="black"/>
              </a:solidFill>
              <a:latin typeface="Arial"/>
            </a:endParaRPr>
          </a:p>
        </p:txBody>
      </p:sp>
      <p:sp>
        <p:nvSpPr>
          <p:cNvPr id="70" name="Téglalap 69"/>
          <p:cNvSpPr/>
          <p:nvPr/>
        </p:nvSpPr>
        <p:spPr>
          <a:xfrm>
            <a:off x="8544977" y="5192368"/>
            <a:ext cx="504505" cy="26126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IGEN</a:t>
            </a:r>
            <a:endParaRPr lang="en-GB" sz="900" spc="-1" dirty="0">
              <a:solidFill>
                <a:prstClr val="black"/>
              </a:solidFill>
              <a:latin typeface="Arial"/>
            </a:endParaRPr>
          </a:p>
        </p:txBody>
      </p:sp>
      <p:sp>
        <p:nvSpPr>
          <p:cNvPr id="78" name="Szabadkézi sokszög 77"/>
          <p:cNvSpPr/>
          <p:nvPr/>
        </p:nvSpPr>
        <p:spPr>
          <a:xfrm rot="10800000">
            <a:off x="7317469" y="5519090"/>
            <a:ext cx="849128" cy="696695"/>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115" name="Szabadkézi sokszög 114"/>
          <p:cNvSpPr/>
          <p:nvPr/>
        </p:nvSpPr>
        <p:spPr>
          <a:xfrm>
            <a:off x="4583155" y="5432000"/>
            <a:ext cx="3331193" cy="1360782"/>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hu-HU" sz="1000" b="1" u="sng" spc="-1" dirty="0">
                <a:solidFill>
                  <a:prstClr val="black"/>
                </a:solidFill>
                <a:latin typeface="Arial"/>
                <a:ea typeface="Noto Sans CJK SC"/>
              </a:rPr>
              <a:t>4E VVT + 4E FFP + 4E </a:t>
            </a:r>
            <a:r>
              <a:rPr lang="hu-HU" sz="1000" b="1" u="sng" spc="-1" dirty="0" err="1">
                <a:solidFill>
                  <a:prstClr val="black"/>
                </a:solidFill>
                <a:latin typeface="Arial"/>
                <a:ea typeface="Noto Sans CJK SC"/>
              </a:rPr>
              <a:t>TcT</a:t>
            </a:r>
            <a:endParaRPr lang="hu-HU" sz="1000" b="1" u="sng" spc="-1" dirty="0">
              <a:solidFill>
                <a:prstClr val="black"/>
              </a:solidFill>
              <a:latin typeface="Arial"/>
              <a:ea typeface="Noto Sans CJK SC"/>
            </a:endParaRPr>
          </a:p>
          <a:p>
            <a:pPr marL="219349" indent="-219349" algn="ctr" defTabSz="745123">
              <a:spcAft>
                <a:spcPts val="610"/>
              </a:spcAft>
              <a:buClr>
                <a:srgbClr val="000000"/>
              </a:buClr>
              <a:buSzPct val="45000"/>
            </a:pPr>
            <a:r>
              <a:rPr lang="hu-HU" sz="1000" b="1" spc="-1" dirty="0">
                <a:solidFill>
                  <a:prstClr val="black"/>
                </a:solidFill>
                <a:latin typeface="Arial"/>
                <a:ea typeface="Noto Sans CJK SC"/>
              </a:rPr>
              <a:t>ÉS</a:t>
            </a:r>
          </a:p>
          <a:p>
            <a:pPr marL="219349" indent="-219349" algn="ctr" defTabSz="745123">
              <a:buClr>
                <a:srgbClr val="000000"/>
              </a:buClr>
              <a:buSzPct val="45000"/>
            </a:pPr>
            <a:r>
              <a:rPr lang="hu-HU" sz="1200" b="1" u="sng" spc="-1" dirty="0">
                <a:solidFill>
                  <a:prstClr val="black"/>
                </a:solidFill>
                <a:latin typeface="Arial"/>
                <a:ea typeface="Noto Sans CJK SC"/>
              </a:rPr>
              <a:t>CLOTPRO</a:t>
            </a:r>
            <a:r>
              <a:rPr lang="hu-HU" sz="1000" b="1" u="sng" spc="-1" dirty="0">
                <a:solidFill>
                  <a:prstClr val="black"/>
                </a:solidFill>
                <a:latin typeface="Arial"/>
                <a:ea typeface="Noto Sans CJK SC"/>
              </a:rPr>
              <a:t> vezérelt INTERVENCIÓ</a:t>
            </a:r>
            <a:r>
              <a:rPr lang="hu-HU" sz="1000" u="sng" spc="-1" dirty="0">
                <a:solidFill>
                  <a:prstClr val="black"/>
                </a:solidFill>
                <a:ea typeface="Noto Sans CJK SC"/>
              </a:rPr>
              <a:t> </a:t>
            </a:r>
            <a:r>
              <a:rPr lang="hu-HU" sz="1000" spc="-1" dirty="0">
                <a:solidFill>
                  <a:prstClr val="black"/>
                </a:solidFill>
                <a:ea typeface="Noto Sans CJK SC"/>
              </a:rPr>
              <a:t>(</a:t>
            </a:r>
            <a:r>
              <a:rPr lang="hu-HU" sz="1000" spc="-1" dirty="0" err="1">
                <a:solidFill>
                  <a:prstClr val="black"/>
                </a:solidFill>
                <a:ea typeface="Noto Sans CJK SC"/>
              </a:rPr>
              <a:t>lsd</a:t>
            </a:r>
            <a:r>
              <a:rPr lang="hu-HU" sz="1000" spc="-1" dirty="0">
                <a:solidFill>
                  <a:prstClr val="black"/>
                </a:solidFill>
                <a:ea typeface="Noto Sans CJK SC"/>
              </a:rPr>
              <a:t> 2. ábra)</a:t>
            </a: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spc="-1" dirty="0">
                <a:solidFill>
                  <a:prstClr val="black"/>
                </a:solidFill>
                <a:latin typeface="Arial"/>
                <a:ea typeface="Noto Sans CJK SC"/>
              </a:rPr>
              <a:t>: Vérgáz,Vérkép,CLOTPRO</a:t>
            </a:r>
          </a:p>
        </p:txBody>
      </p:sp>
      <p:sp>
        <p:nvSpPr>
          <p:cNvPr id="79" name="Szabadkézi sokszög 78"/>
          <p:cNvSpPr/>
          <p:nvPr/>
        </p:nvSpPr>
        <p:spPr>
          <a:xfrm>
            <a:off x="8080642" y="5257828"/>
            <a:ext cx="163276" cy="479360"/>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1" name="Szabadkézi sokszög 80"/>
          <p:cNvSpPr/>
          <p:nvPr/>
        </p:nvSpPr>
        <p:spPr>
          <a:xfrm>
            <a:off x="4871084" y="5061765"/>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46" name="Szabadkézi sokszög 45"/>
          <p:cNvSpPr/>
          <p:nvPr/>
        </p:nvSpPr>
        <p:spPr>
          <a:xfrm>
            <a:off x="1078000" y="5649760"/>
            <a:ext cx="1403843" cy="304771"/>
          </a:xfrm>
          <a:custGeom>
            <a:avLst/>
            <a:gdLst/>
            <a:ahLst/>
            <a:cxnLst/>
            <a:rect l="0" t="0" r="r" b="b"/>
            <a:pathLst>
              <a:path w="43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4183" y="701"/>
                </a:lnTo>
                <a:lnTo>
                  <a:pt x="4183" y="701"/>
                </a:lnTo>
                <a:cubicBezTo>
                  <a:pt x="4204" y="701"/>
                  <a:pt x="4224" y="696"/>
                  <a:pt x="4242" y="685"/>
                </a:cubicBezTo>
                <a:cubicBezTo>
                  <a:pt x="4259" y="675"/>
                  <a:pt x="4274" y="660"/>
                  <a:pt x="4284" y="643"/>
                </a:cubicBezTo>
                <a:cubicBezTo>
                  <a:pt x="4295" y="625"/>
                  <a:pt x="4300" y="605"/>
                  <a:pt x="4300" y="584"/>
                </a:cubicBezTo>
                <a:lnTo>
                  <a:pt x="4299" y="116"/>
                </a:lnTo>
                <a:lnTo>
                  <a:pt x="4300" y="117"/>
                </a:lnTo>
                <a:lnTo>
                  <a:pt x="4300" y="117"/>
                </a:lnTo>
                <a:cubicBezTo>
                  <a:pt x="4300" y="96"/>
                  <a:pt x="4295" y="76"/>
                  <a:pt x="4284" y="58"/>
                </a:cubicBezTo>
                <a:cubicBezTo>
                  <a:pt x="4274" y="41"/>
                  <a:pt x="4259" y="26"/>
                  <a:pt x="4242" y="16"/>
                </a:cubicBezTo>
                <a:cubicBezTo>
                  <a:pt x="4224" y="5"/>
                  <a:pt x="4204" y="0"/>
                  <a:pt x="4183" y="0"/>
                </a:cubicBezTo>
                <a:lnTo>
                  <a:pt x="116"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1000" spc="-1" dirty="0" err="1">
                <a:solidFill>
                  <a:prstClr val="black"/>
                </a:solidFill>
                <a:latin typeface="Arial"/>
                <a:ea typeface="Noto Sans CJK SC"/>
              </a:rPr>
              <a:t>Aktív</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vérzés</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esetén</a:t>
            </a:r>
            <a:endParaRPr lang="en-GB" sz="1000" spc="-1" dirty="0">
              <a:solidFill>
                <a:prstClr val="black"/>
              </a:solidFill>
              <a:latin typeface="Arial"/>
            </a:endParaRPr>
          </a:p>
        </p:txBody>
      </p:sp>
      <p:sp>
        <p:nvSpPr>
          <p:cNvPr id="82" name="Egyenes összekötő 81"/>
          <p:cNvSpPr/>
          <p:nvPr/>
        </p:nvSpPr>
        <p:spPr>
          <a:xfrm flipH="1">
            <a:off x="5682397" y="468044"/>
            <a:ext cx="326588"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9" name="Téglalap 88"/>
          <p:cNvSpPr/>
          <p:nvPr/>
        </p:nvSpPr>
        <p:spPr>
          <a:xfrm>
            <a:off x="5943667" y="293870"/>
            <a:ext cx="489827" cy="304780"/>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88" name="Szabadkézi sokszög 87"/>
          <p:cNvSpPr/>
          <p:nvPr/>
        </p:nvSpPr>
        <p:spPr>
          <a:xfrm rot="10800000">
            <a:off x="2612476" y="3385500"/>
            <a:ext cx="1306349"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4" name="Szabadkézi sokszög 43"/>
          <p:cNvSpPr/>
          <p:nvPr/>
        </p:nvSpPr>
        <p:spPr>
          <a:xfrm>
            <a:off x="788217" y="3428999"/>
            <a:ext cx="2018019" cy="783728"/>
          </a:xfrm>
          <a:custGeom>
            <a:avLst/>
            <a:gdLst/>
            <a:ahLst/>
            <a:cxnLst/>
            <a:rect l="0" t="0" r="r" b="b"/>
            <a:pathLst>
              <a:path w="65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6383" y="701"/>
                </a:lnTo>
                <a:lnTo>
                  <a:pt x="6383" y="701"/>
                </a:lnTo>
                <a:cubicBezTo>
                  <a:pt x="6404" y="701"/>
                  <a:pt x="6424" y="696"/>
                  <a:pt x="6442" y="685"/>
                </a:cubicBezTo>
                <a:cubicBezTo>
                  <a:pt x="6459" y="675"/>
                  <a:pt x="6474" y="660"/>
                  <a:pt x="6484" y="643"/>
                </a:cubicBezTo>
                <a:cubicBezTo>
                  <a:pt x="6495" y="625"/>
                  <a:pt x="6500" y="605"/>
                  <a:pt x="6500" y="584"/>
                </a:cubicBezTo>
                <a:lnTo>
                  <a:pt x="6500" y="116"/>
                </a:lnTo>
                <a:lnTo>
                  <a:pt x="6500" y="117"/>
                </a:lnTo>
                <a:lnTo>
                  <a:pt x="6500" y="117"/>
                </a:lnTo>
                <a:cubicBezTo>
                  <a:pt x="6500" y="96"/>
                  <a:pt x="6495" y="76"/>
                  <a:pt x="6484" y="58"/>
                </a:cubicBezTo>
                <a:cubicBezTo>
                  <a:pt x="6474" y="41"/>
                  <a:pt x="6459" y="26"/>
                  <a:pt x="6442" y="16"/>
                </a:cubicBezTo>
                <a:cubicBezTo>
                  <a:pt x="6424" y="5"/>
                  <a:pt x="6404" y="0"/>
                  <a:pt x="6383" y="0"/>
                </a:cubicBezTo>
                <a:lnTo>
                  <a:pt x="11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u="sng" spc="-1" dirty="0">
                <a:solidFill>
                  <a:prstClr val="black"/>
                </a:solidFill>
                <a:latin typeface="Arial"/>
                <a:ea typeface="Noto Sans CJK SC"/>
              </a:rPr>
              <a:t>TRANEXÁMSAV</a:t>
            </a:r>
          </a:p>
          <a:p>
            <a:pPr algn="ctr" defTabSz="745123"/>
            <a:r>
              <a:rPr lang="en-GB" sz="1000" spc="-1" dirty="0">
                <a:solidFill>
                  <a:prstClr val="black"/>
                </a:solidFill>
                <a:latin typeface="Arial"/>
                <a:ea typeface="Noto Sans CJK SC"/>
              </a:rPr>
              <a:t> (1</a:t>
            </a:r>
            <a:r>
              <a:rPr lang="hu-HU" sz="1000" spc="-1" dirty="0">
                <a:solidFill>
                  <a:prstClr val="black"/>
                </a:solidFill>
                <a:latin typeface="Arial"/>
                <a:ea typeface="Noto Sans CJK SC"/>
              </a:rPr>
              <a:t>-2 </a:t>
            </a:r>
            <a:r>
              <a:rPr lang="en-GB" sz="1000" spc="-1" dirty="0">
                <a:solidFill>
                  <a:prstClr val="black"/>
                </a:solidFill>
                <a:latin typeface="Arial"/>
                <a:ea typeface="Noto Sans CJK SC"/>
              </a:rPr>
              <a:t>g)</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rPr>
              <a:t>+</a:t>
            </a:r>
          </a:p>
          <a:p>
            <a:pPr algn="ctr" defTabSz="745123"/>
            <a:r>
              <a:rPr lang="hu-HU" sz="1000" b="1" spc="-1" dirty="0">
                <a:solidFill>
                  <a:prstClr val="black"/>
                </a:solidFill>
                <a:latin typeface="Arial"/>
              </a:rPr>
              <a:t>CLOTPRO (</a:t>
            </a:r>
            <a:r>
              <a:rPr lang="hu-HU" sz="1000" b="1" spc="-1" dirty="0" err="1">
                <a:solidFill>
                  <a:prstClr val="black"/>
                </a:solidFill>
                <a:latin typeface="Arial"/>
              </a:rPr>
              <a:t>TPAtest</a:t>
            </a:r>
            <a:r>
              <a:rPr lang="hu-HU" sz="1000" b="1" spc="-1" dirty="0">
                <a:solidFill>
                  <a:prstClr val="black"/>
                </a:solidFill>
                <a:latin typeface="Arial"/>
              </a:rPr>
              <a:t>) kontroll </a:t>
            </a:r>
            <a:r>
              <a:rPr lang="hu-HU" sz="1000" spc="-1" dirty="0">
                <a:solidFill>
                  <a:prstClr val="black"/>
                </a:solidFill>
                <a:latin typeface="Arial"/>
              </a:rPr>
              <a:t>gyógyszer</a:t>
            </a:r>
            <a:r>
              <a:rPr lang="hu-HU" sz="1000" b="1" spc="-1" dirty="0">
                <a:solidFill>
                  <a:prstClr val="black"/>
                </a:solidFill>
                <a:latin typeface="Arial"/>
              </a:rPr>
              <a:t> </a:t>
            </a:r>
            <a:r>
              <a:rPr lang="hu-HU" sz="1000" spc="-1" dirty="0">
                <a:solidFill>
                  <a:prstClr val="black"/>
                </a:solidFill>
                <a:latin typeface="Arial"/>
              </a:rPr>
              <a:t>ismétlés előtt!!</a:t>
            </a:r>
            <a:endParaRPr lang="en-GB" sz="1000" spc="-1" dirty="0">
              <a:solidFill>
                <a:prstClr val="black"/>
              </a:solidFill>
              <a:latin typeface="Arial"/>
            </a:endParaRPr>
          </a:p>
        </p:txBody>
      </p:sp>
      <p:sp>
        <p:nvSpPr>
          <p:cNvPr id="96" name="Egyenes összekötő 95"/>
          <p:cNvSpPr/>
          <p:nvPr/>
        </p:nvSpPr>
        <p:spPr>
          <a:xfrm>
            <a:off x="1828665" y="5954521"/>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2" name="Szabadkézi sokszög 101"/>
          <p:cNvSpPr/>
          <p:nvPr/>
        </p:nvSpPr>
        <p:spPr>
          <a:xfrm>
            <a:off x="980045" y="6259369"/>
            <a:ext cx="1632430" cy="478935"/>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38100">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rPr>
              <a:t>ANTIDOTUM</a:t>
            </a:r>
            <a:r>
              <a:rPr lang="hu-HU" sz="1000" u="sng" spc="-1" dirty="0">
                <a:solidFill>
                  <a:prstClr val="black"/>
                </a:solidFill>
                <a:latin typeface="Arial"/>
              </a:rPr>
              <a:t> </a:t>
            </a:r>
          </a:p>
          <a:p>
            <a:pPr marL="219349" indent="-219349" algn="ctr" defTabSz="745123">
              <a:buClr>
                <a:srgbClr val="000000"/>
              </a:buClr>
              <a:buSzPct val="45000"/>
            </a:pPr>
            <a:r>
              <a:rPr lang="hu-HU" sz="1000" spc="-1" dirty="0">
                <a:solidFill>
                  <a:prstClr val="black"/>
                </a:solidFill>
                <a:latin typeface="Arial"/>
              </a:rPr>
              <a:t>alkalmazása </a:t>
            </a:r>
            <a:r>
              <a:rPr lang="hu-HU" sz="900" spc="-1" dirty="0">
                <a:solidFill>
                  <a:prstClr val="black"/>
                </a:solidFill>
                <a:ea typeface="Noto Sans CJK SC"/>
              </a:rPr>
              <a:t>(1. ábra)</a:t>
            </a:r>
            <a:endParaRPr lang="en-GB" sz="1000" spc="-1" dirty="0">
              <a:solidFill>
                <a:prstClr val="black"/>
              </a:solidFill>
              <a:latin typeface="Arial"/>
            </a:endParaRPr>
          </a:p>
        </p:txBody>
      </p:sp>
      <p:sp>
        <p:nvSpPr>
          <p:cNvPr id="45" name="Szabadkézi sokszög 44"/>
          <p:cNvSpPr/>
          <p:nvPr/>
        </p:nvSpPr>
        <p:spPr>
          <a:xfrm>
            <a:off x="657638" y="4430384"/>
            <a:ext cx="2337784" cy="696695"/>
          </a:xfrm>
          <a:custGeom>
            <a:avLst/>
            <a:gdLst/>
            <a:ahLst/>
            <a:cxnLst/>
            <a:rect l="0" t="0" r="r" b="b"/>
            <a:pathLst>
              <a:path w="6301" h="1101">
                <a:moveTo>
                  <a:pt x="183" y="0"/>
                </a:moveTo>
                <a:lnTo>
                  <a:pt x="183" y="0"/>
                </a:lnTo>
                <a:cubicBezTo>
                  <a:pt x="151" y="0"/>
                  <a:pt x="120" y="8"/>
                  <a:pt x="92" y="25"/>
                </a:cubicBezTo>
                <a:cubicBezTo>
                  <a:pt x="64" y="41"/>
                  <a:pt x="41" y="64"/>
                  <a:pt x="25" y="92"/>
                </a:cubicBezTo>
                <a:cubicBezTo>
                  <a:pt x="8" y="120"/>
                  <a:pt x="0" y="151"/>
                  <a:pt x="0" y="183"/>
                </a:cubicBezTo>
                <a:lnTo>
                  <a:pt x="0" y="916"/>
                </a:lnTo>
                <a:lnTo>
                  <a:pt x="0" y="917"/>
                </a:lnTo>
                <a:cubicBezTo>
                  <a:pt x="0" y="949"/>
                  <a:pt x="8" y="980"/>
                  <a:pt x="25" y="1008"/>
                </a:cubicBezTo>
                <a:cubicBezTo>
                  <a:pt x="41" y="1036"/>
                  <a:pt x="64" y="1059"/>
                  <a:pt x="92" y="1075"/>
                </a:cubicBezTo>
                <a:cubicBezTo>
                  <a:pt x="120" y="1092"/>
                  <a:pt x="151" y="1100"/>
                  <a:pt x="183" y="1100"/>
                </a:cubicBezTo>
                <a:lnTo>
                  <a:pt x="6116" y="1100"/>
                </a:lnTo>
                <a:lnTo>
                  <a:pt x="6117" y="1100"/>
                </a:lnTo>
                <a:cubicBezTo>
                  <a:pt x="6149" y="1100"/>
                  <a:pt x="6180" y="1092"/>
                  <a:pt x="6208" y="1075"/>
                </a:cubicBezTo>
                <a:cubicBezTo>
                  <a:pt x="6236" y="1059"/>
                  <a:pt x="6259" y="1036"/>
                  <a:pt x="6275" y="1008"/>
                </a:cubicBezTo>
                <a:cubicBezTo>
                  <a:pt x="6292" y="980"/>
                  <a:pt x="6300" y="949"/>
                  <a:pt x="6300" y="917"/>
                </a:cubicBezTo>
                <a:lnTo>
                  <a:pt x="6300" y="183"/>
                </a:lnTo>
                <a:lnTo>
                  <a:pt x="6300" y="183"/>
                </a:lnTo>
                <a:lnTo>
                  <a:pt x="6300" y="183"/>
                </a:lnTo>
                <a:cubicBezTo>
                  <a:pt x="6300" y="151"/>
                  <a:pt x="6292" y="120"/>
                  <a:pt x="6275" y="92"/>
                </a:cubicBezTo>
                <a:cubicBezTo>
                  <a:pt x="6259" y="64"/>
                  <a:pt x="6236" y="41"/>
                  <a:pt x="6208" y="25"/>
                </a:cubicBezTo>
                <a:cubicBezTo>
                  <a:pt x="6180" y="8"/>
                  <a:pt x="6149" y="0"/>
                  <a:pt x="6117" y="0"/>
                </a:cubicBezTo>
                <a:lnTo>
                  <a:pt x="183"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000" b="1" spc="-1" dirty="0">
                <a:solidFill>
                  <a:prstClr val="black"/>
                </a:solidFill>
                <a:latin typeface="Arial"/>
                <a:ea typeface="Noto Sans CJK SC"/>
              </a:rPr>
              <a:t>ANTIKOAGULÁNS TERÁPIA</a:t>
            </a:r>
            <a:r>
              <a:rPr lang="en-GB" sz="1000" b="1" spc="-1" dirty="0">
                <a:solidFill>
                  <a:prstClr val="black"/>
                </a:solidFill>
                <a:latin typeface="Arial"/>
                <a:ea typeface="Noto Sans CJK SC"/>
              </a:rPr>
              <a:t> </a:t>
            </a:r>
            <a:r>
              <a:rPr lang="hu-HU" sz="1000" spc="-1" dirty="0">
                <a:solidFill>
                  <a:prstClr val="black"/>
                </a:solidFill>
                <a:latin typeface="Arial"/>
                <a:ea typeface="Noto Sans CJK SC"/>
              </a:rPr>
              <a:t>és /</a:t>
            </a:r>
            <a:r>
              <a:rPr lang="en-GB" sz="1000" spc="-1" dirty="0" err="1">
                <a:solidFill>
                  <a:prstClr val="black"/>
                </a:solidFill>
                <a:latin typeface="Arial"/>
                <a:ea typeface="Noto Sans CJK SC"/>
              </a:rPr>
              <a:t>vagy</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THROMBOCYTA AGGREGÁCIÓ GÁTLÁS</a:t>
            </a:r>
            <a:endParaRPr lang="en-GB" sz="1000" b="1" spc="-1" dirty="0">
              <a:solidFill>
                <a:prstClr val="black"/>
              </a:solidFill>
              <a:latin typeface="Arial"/>
            </a:endParaRPr>
          </a:p>
        </p:txBody>
      </p:sp>
      <p:sp>
        <p:nvSpPr>
          <p:cNvPr id="48" name="Szabadkézi sokszög 47"/>
          <p:cNvSpPr/>
          <p:nvPr/>
        </p:nvSpPr>
        <p:spPr>
          <a:xfrm>
            <a:off x="3657558" y="141640"/>
            <a:ext cx="2112645" cy="870869"/>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2. </a:t>
            </a:r>
            <a:r>
              <a:rPr lang="en-GB" sz="1400" b="1" spc="-1" dirty="0">
                <a:solidFill>
                  <a:prstClr val="white"/>
                </a:solidFill>
                <a:effectLst>
                  <a:outerShdw blurRad="38100" dist="38100" dir="2700000" algn="tl">
                    <a:srgbClr val="000000">
                      <a:alpha val="43137"/>
                    </a:srgbClr>
                  </a:outerShdw>
                </a:effectLst>
                <a:latin typeface="Arial"/>
                <a:ea typeface="Noto Sans CJK SC"/>
              </a:rPr>
              <a:t>J</a:t>
            </a:r>
            <a:r>
              <a:rPr lang="hu-HU" sz="1400" b="1" spc="-1" dirty="0">
                <a:solidFill>
                  <a:prstClr val="white"/>
                </a:solidFill>
                <a:effectLst>
                  <a:outerShdw blurRad="38100" dist="38100" dir="2700000" algn="tl">
                    <a:srgbClr val="000000">
                      <a:alpha val="43137"/>
                    </a:srgbClr>
                  </a:outerShdw>
                </a:effectLst>
                <a:latin typeface="Arial"/>
                <a:ea typeface="Noto Sans CJK SC"/>
              </a:rPr>
              <a:t>ELENTŐS</a:t>
            </a:r>
            <a:r>
              <a:rPr lang="en-GB" sz="1400" spc="-1" dirty="0">
                <a:solidFill>
                  <a:prstClr val="white"/>
                </a:solidFill>
                <a:effectLst>
                  <a:outerShdw blurRad="38100" dist="38100" dir="2700000" algn="tl">
                    <a:srgbClr val="000000">
                      <a:alpha val="43137"/>
                    </a:srgbClr>
                  </a:outerShdw>
                </a:effectLst>
                <a:latin typeface="Arial"/>
                <a:ea typeface="Noto Sans CJK SC"/>
              </a:rPr>
              <a:t> </a:t>
            </a:r>
            <a:r>
              <a:rPr lang="en-GB" sz="1000" spc="-1" dirty="0" err="1">
                <a:solidFill>
                  <a:prstClr val="white"/>
                </a:solidFill>
                <a:effectLst>
                  <a:outerShdw blurRad="38100" dist="38100" dir="2700000" algn="tl">
                    <a:srgbClr val="000000">
                      <a:alpha val="43137"/>
                    </a:srgbClr>
                  </a:outerShdw>
                </a:effectLst>
                <a:latin typeface="Arial"/>
                <a:ea typeface="Noto Sans CJK SC"/>
              </a:rPr>
              <a:t>vagy</a:t>
            </a:r>
            <a:r>
              <a:rPr lang="en-GB" sz="1000" spc="-1" dirty="0">
                <a:solidFill>
                  <a:prstClr val="white"/>
                </a:solidFill>
                <a:effectLst>
                  <a:outerShdw blurRad="38100" dist="38100" dir="2700000" algn="tl">
                    <a:srgbClr val="000000">
                      <a:alpha val="43137"/>
                    </a:srgbClr>
                  </a:outerShdw>
                </a:effectLst>
                <a:latin typeface="Arial"/>
                <a:ea typeface="Noto Sans CJK SC"/>
              </a:rPr>
              <a:t> </a:t>
            </a:r>
            <a:r>
              <a:rPr lang="hu-HU" sz="1000"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NEM</a:t>
            </a:r>
            <a:endParaRPr lang="hu-HU" sz="1000" b="1" spc="-1" dirty="0">
              <a:solidFill>
                <a:prstClr val="white"/>
              </a:solidFill>
              <a:effectLst>
                <a:outerShdw blurRad="38100" dist="38100" dir="2700000" algn="tl">
                  <a:srgbClr val="000000">
                    <a:alpha val="43137"/>
                  </a:srgbClr>
                </a:outerShdw>
              </a:effectLst>
              <a:latin typeface="Arial"/>
              <a:ea typeface="Noto Sans CJK SC"/>
            </a:endParaRPr>
          </a:p>
          <a:p>
            <a:pPr algn="ctr" defTabSz="745123"/>
            <a:r>
              <a:rPr lang="en-GB" sz="1400" b="1"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kontrollált</a:t>
            </a:r>
            <a:r>
              <a:rPr lang="hu-HU" sz="1000" b="1" spc="-1" dirty="0">
                <a:solidFill>
                  <a:prstClr val="white"/>
                </a:solidFill>
                <a:effectLst>
                  <a:outerShdw blurRad="38100" dist="38100" dir="2700000" algn="tl">
                    <a:srgbClr val="000000">
                      <a:alpha val="43137"/>
                    </a:srgbClr>
                  </a:outerShdw>
                </a:effectLst>
                <a:latin typeface="Arial"/>
                <a:ea typeface="Noto Sans CJK SC"/>
              </a:rPr>
              <a:t> vérzés </a:t>
            </a:r>
            <a:endParaRPr lang="en-GB" sz="1000" spc="-1" dirty="0">
              <a:solidFill>
                <a:prstClr val="white"/>
              </a:solidFill>
              <a:effectLst>
                <a:outerShdw blurRad="38100" dist="38100" dir="2700000" algn="tl">
                  <a:srgbClr val="000000">
                    <a:alpha val="43137"/>
                  </a:srgbClr>
                </a:outerShdw>
              </a:effectLst>
              <a:latin typeface="Arial"/>
            </a:endParaRPr>
          </a:p>
        </p:txBody>
      </p:sp>
      <p:sp>
        <p:nvSpPr>
          <p:cNvPr id="56" name="Szabadkézi sokszög 55"/>
          <p:cNvSpPr/>
          <p:nvPr/>
        </p:nvSpPr>
        <p:spPr>
          <a:xfrm>
            <a:off x="6779210" y="141639"/>
            <a:ext cx="2270272" cy="1458665"/>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3. SOKK?</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Legalább kettő az alábbiak közül: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Syst</a:t>
            </a:r>
            <a:r>
              <a:rPr lang="hu-HU" sz="1000" b="1" spc="-1" dirty="0">
                <a:solidFill>
                  <a:prstClr val="white"/>
                </a:solidFill>
                <a:effectLst>
                  <a:outerShdw blurRad="38100" dist="38100" dir="2700000" algn="tl">
                    <a:srgbClr val="000000">
                      <a:alpha val="43137"/>
                    </a:srgbClr>
                  </a:outerShdw>
                </a:effectLst>
                <a:latin typeface="Arial"/>
                <a:ea typeface="Noto Sans CJK SC"/>
              </a:rPr>
              <a:t>. Vérnyomás &lt; 90 Hgmm</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BE &lt; -10</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Laktát</a:t>
            </a:r>
            <a:r>
              <a:rPr lang="hu-HU" sz="1000" b="1" spc="-1" dirty="0">
                <a:solidFill>
                  <a:prstClr val="white"/>
                </a:solidFill>
                <a:effectLst>
                  <a:outerShdw blurRad="38100" dist="38100" dir="2700000" algn="tl">
                    <a:srgbClr val="000000">
                      <a:alpha val="43137"/>
                    </a:srgbClr>
                  </a:outerShdw>
                </a:effectLst>
                <a:latin typeface="Arial"/>
                <a:ea typeface="Noto Sans CJK SC"/>
              </a:rPr>
              <a:t> ≥ 5 </a:t>
            </a:r>
            <a:r>
              <a:rPr lang="hu-HU" sz="1000" b="1" spc="-1" dirty="0" err="1">
                <a:solidFill>
                  <a:prstClr val="white"/>
                </a:solidFill>
                <a:effectLst>
                  <a:outerShdw blurRad="38100" dist="38100" dir="2700000" algn="tl">
                    <a:srgbClr val="000000">
                      <a:alpha val="43137"/>
                    </a:srgbClr>
                  </a:outerShdw>
                </a:effectLst>
                <a:latin typeface="Arial"/>
                <a:ea typeface="Noto Sans CJK SC"/>
              </a:rPr>
              <a:t>mmol</a:t>
            </a:r>
            <a:r>
              <a:rPr lang="hu-HU" sz="1000" b="1" spc="-1" dirty="0">
                <a:solidFill>
                  <a:prstClr val="white"/>
                </a:solidFill>
                <a:effectLst>
                  <a:outerShdw blurRad="38100" dist="38100" dir="2700000" algn="tl">
                    <a:srgbClr val="000000">
                      <a:alpha val="43137"/>
                    </a:srgbClr>
                  </a:outerShdw>
                </a:effectLst>
                <a:latin typeface="Arial"/>
                <a:ea typeface="Noto Sans CJK SC"/>
              </a:rPr>
              <a:t>/l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Hgb</a:t>
            </a:r>
            <a:r>
              <a:rPr lang="hu-HU" sz="1000" b="1" spc="-1" dirty="0">
                <a:solidFill>
                  <a:prstClr val="white"/>
                </a:solidFill>
                <a:effectLst>
                  <a:outerShdw blurRad="38100" dist="38100" dir="2700000" algn="tl">
                    <a:srgbClr val="000000">
                      <a:alpha val="43137"/>
                    </a:srgbClr>
                  </a:outerShdw>
                </a:effectLst>
                <a:latin typeface="Arial"/>
                <a:ea typeface="Noto Sans CJK SC"/>
              </a:rPr>
              <a:t> &lt; 9 g/dl</a:t>
            </a:r>
            <a:endParaRPr lang="hu-HU" sz="1400" b="1" spc="-1" dirty="0">
              <a:solidFill>
                <a:prstClr val="white"/>
              </a:solidFill>
              <a:effectLst>
                <a:outerShdw blurRad="38100" dist="38100" dir="2700000" algn="tl">
                  <a:srgbClr val="000000">
                    <a:alpha val="43137"/>
                  </a:srgbClr>
                </a:outerShdw>
              </a:effectLst>
              <a:latin typeface="Arial"/>
              <a:ea typeface="Noto Sans CJK SC"/>
            </a:endParaRPr>
          </a:p>
        </p:txBody>
      </p:sp>
      <p:sp>
        <p:nvSpPr>
          <p:cNvPr id="72" name="Szabadkézi sokszög 71"/>
          <p:cNvSpPr/>
          <p:nvPr/>
        </p:nvSpPr>
        <p:spPr>
          <a:xfrm>
            <a:off x="5265694" y="4865833"/>
            <a:ext cx="3216218" cy="391864"/>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100" b="1" spc="-1" dirty="0">
                <a:solidFill>
                  <a:prstClr val="white"/>
                </a:solidFill>
                <a:effectLst>
                  <a:outerShdw blurRad="38100" dist="38100" dir="2700000" algn="tl">
                    <a:srgbClr val="000000">
                      <a:alpha val="43137"/>
                    </a:srgbClr>
                  </a:outerShdw>
                </a:effectLst>
                <a:latin typeface="Arial"/>
                <a:ea typeface="Noto Sans CJK SC"/>
              </a:rPr>
              <a:t>SIKERÜLT már KONTROLLÁLNI a vérzést?</a:t>
            </a:r>
          </a:p>
        </p:txBody>
      </p:sp>
      <p:sp>
        <p:nvSpPr>
          <p:cNvPr id="54" name="Téglalap 53"/>
          <p:cNvSpPr/>
          <p:nvPr/>
        </p:nvSpPr>
        <p:spPr>
          <a:xfrm>
            <a:off x="5796136" y="89248"/>
            <a:ext cx="3275856" cy="319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
        <p:nvSpPr>
          <p:cNvPr id="71" name="Téglalap 70"/>
          <p:cNvSpPr/>
          <p:nvPr/>
        </p:nvSpPr>
        <p:spPr>
          <a:xfrm>
            <a:off x="4427984" y="3284984"/>
            <a:ext cx="4680520"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
        <p:nvSpPr>
          <p:cNvPr id="75" name="Téglalap 74"/>
          <p:cNvSpPr/>
          <p:nvPr/>
        </p:nvSpPr>
        <p:spPr>
          <a:xfrm>
            <a:off x="5940152" y="6021288"/>
            <a:ext cx="3024336" cy="720078"/>
          </a:xfrm>
          <a:prstGeom prst="rect">
            <a:avLst/>
          </a:prstGeom>
          <a:solidFill>
            <a:schemeClr val="bg1"/>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035"/>
            <a:endParaRPr lang="hu-HU" sz="800" b="1" dirty="0">
              <a:solidFill>
                <a:prstClr val="black"/>
              </a:solidFill>
              <a:latin typeface="Century Gothic" pitchFamily="34" charset="0"/>
            </a:endParaRPr>
          </a:p>
          <a:p>
            <a:pPr algn="ctr" defTabSz="914035"/>
            <a:r>
              <a:rPr lang="hu-HU" sz="800" b="1" dirty="0">
                <a:solidFill>
                  <a:prstClr val="black"/>
                </a:solidFill>
                <a:latin typeface="Century Gothic" pitchFamily="34" charset="0"/>
              </a:rPr>
              <a:t>A traumás vérzés – véralvadási zavar ellátása</a:t>
            </a:r>
          </a:p>
          <a:p>
            <a:pPr algn="ctr" defTabSz="914035">
              <a:spcAft>
                <a:spcPts val="600"/>
              </a:spcAft>
            </a:pPr>
            <a:endParaRPr lang="hu-HU" sz="100" b="1" dirty="0">
              <a:solidFill>
                <a:prstClr val="black"/>
              </a:solidFill>
              <a:latin typeface="Century Gothic" pitchFamily="34" charset="0"/>
            </a:endParaRPr>
          </a:p>
          <a:p>
            <a:pPr algn="ctr" defTabSz="914035">
              <a:spcAft>
                <a:spcPts val="600"/>
              </a:spcAft>
            </a:pPr>
            <a:r>
              <a:rPr lang="hu-HU" sz="700" dirty="0">
                <a:solidFill>
                  <a:prstClr val="black"/>
                </a:solidFill>
                <a:latin typeface="Century Gothic" pitchFamily="34" charset="0"/>
              </a:rPr>
              <a:t>Nardai Gábor, Tánczos Krisztián</a:t>
            </a:r>
          </a:p>
          <a:p>
            <a:pPr algn="ctr" defTabSz="914035"/>
            <a:r>
              <a:rPr lang="hu-HU" sz="700" dirty="0">
                <a:solidFill>
                  <a:prstClr val="black"/>
                </a:solidFill>
                <a:latin typeface="Century Gothic" pitchFamily="34" charset="0"/>
              </a:rPr>
              <a:t>2022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59284" y="1005671"/>
            <a:ext cx="8441898" cy="2103619"/>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46772" y="3102446"/>
            <a:ext cx="8466924" cy="639293"/>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55114" y="3743610"/>
            <a:ext cx="8450240" cy="1775333"/>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378337" y="2384033"/>
            <a:ext cx="1229594" cy="540793"/>
          </a:xfrm>
          <a:prstGeom prst="rect">
            <a:avLst/>
          </a:prstGeom>
          <a:noFill/>
          <a:ln w="9525">
            <a:noFill/>
            <a:miter lim="800000"/>
            <a:headEnd/>
            <a:tailEnd/>
          </a:ln>
        </p:spPr>
      </p:pic>
      <p:sp>
        <p:nvSpPr>
          <p:cNvPr id="7" name="Téglalap 6"/>
          <p:cNvSpPr/>
          <p:nvPr/>
        </p:nvSpPr>
        <p:spPr>
          <a:xfrm>
            <a:off x="320676" y="2487792"/>
            <a:ext cx="1305742" cy="435984"/>
          </a:xfrm>
          <a:prstGeom prst="rect">
            <a:avLst/>
          </a:prstGeom>
        </p:spPr>
        <p:txBody>
          <a:bodyPr wrap="none" lIns="81248" tIns="40624" rIns="81248" bIns="40624">
            <a:spAutoFit/>
          </a:bodyPr>
          <a:lstStyle/>
          <a:p>
            <a:pPr defTabSz="745123"/>
            <a:r>
              <a:rPr lang="hu-HU" sz="1100" b="1" dirty="0">
                <a:solidFill>
                  <a:prstClr val="black"/>
                </a:solidFill>
              </a:rPr>
              <a:t>K vitamin </a:t>
            </a:r>
          </a:p>
          <a:p>
            <a:pPr defTabSz="745123"/>
            <a:r>
              <a:rPr lang="hu-HU" sz="1100" b="1" dirty="0" err="1">
                <a:solidFill>
                  <a:prstClr val="black"/>
                </a:solidFill>
              </a:rPr>
              <a:t>antagonista</a:t>
            </a:r>
            <a:r>
              <a:rPr lang="hu-HU" sz="1100" b="1" dirty="0">
                <a:solidFill>
                  <a:prstClr val="black"/>
                </a:solidFill>
              </a:rPr>
              <a:t> hatás?</a:t>
            </a:r>
          </a:p>
        </p:txBody>
      </p:sp>
      <p:sp>
        <p:nvSpPr>
          <p:cNvPr id="8" name="Téglalap 7"/>
          <p:cNvSpPr/>
          <p:nvPr/>
        </p:nvSpPr>
        <p:spPr>
          <a:xfrm>
            <a:off x="346775" y="1012506"/>
            <a:ext cx="8450456" cy="450643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
        <p:nvSpPr>
          <p:cNvPr id="9" name="Téglalap 8"/>
          <p:cNvSpPr/>
          <p:nvPr/>
        </p:nvSpPr>
        <p:spPr>
          <a:xfrm>
            <a:off x="-692996" y="733356"/>
            <a:ext cx="4571305" cy="266707"/>
          </a:xfrm>
          <a:prstGeom prst="rect">
            <a:avLst/>
          </a:prstGeom>
        </p:spPr>
        <p:txBody>
          <a:bodyPr lIns="81248" tIns="40624" rIns="81248" bIns="40624">
            <a:spAutoFit/>
          </a:bodyPr>
          <a:lstStyle/>
          <a:p>
            <a:pPr marL="191924" indent="-191924" algn="ctr" defTabSz="812476">
              <a:buClr>
                <a:srgbClr val="000000"/>
              </a:buClr>
              <a:buSzPct val="45000"/>
            </a:pPr>
            <a:r>
              <a:rPr lang="hu-HU" sz="1200" b="1" spc="-1" dirty="0">
                <a:solidFill>
                  <a:prstClr val="black"/>
                </a:solidFill>
                <a:latin typeface="Arial"/>
              </a:rPr>
              <a:t>1. ábra. ANTIDOTUM  alkalmazása</a:t>
            </a:r>
            <a:endParaRPr lang="en-GB" sz="1200" b="1" spc="-1" dirty="0">
              <a:solidFill>
                <a:prstClr val="black"/>
              </a:solidFill>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Egyenes összekötő 94"/>
          <p:cNvSpPr/>
          <p:nvPr/>
        </p:nvSpPr>
        <p:spPr>
          <a:xfrm>
            <a:off x="1828665" y="3233068"/>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60" name="Szabadkézi sokszög 59"/>
          <p:cNvSpPr/>
          <p:nvPr/>
        </p:nvSpPr>
        <p:spPr>
          <a:xfrm rot="10800000">
            <a:off x="8033826" y="3429004"/>
            <a:ext cx="914445" cy="165465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1" name="Szabadkézi sokszög 40"/>
          <p:cNvSpPr/>
          <p:nvPr/>
        </p:nvSpPr>
        <p:spPr>
          <a:xfrm>
            <a:off x="65092" y="119699"/>
            <a:ext cx="718493" cy="783783"/>
          </a:xfrm>
          <a:custGeom>
            <a:avLst/>
            <a:gdLst/>
            <a:ahLst/>
            <a:cxnLst/>
            <a:rect l="0" t="0" r="r" b="b"/>
            <a:pathLst>
              <a:path w="2401" h="1601">
                <a:moveTo>
                  <a:pt x="266" y="0"/>
                </a:moveTo>
                <a:lnTo>
                  <a:pt x="267" y="0"/>
                </a:lnTo>
                <a:cubicBezTo>
                  <a:pt x="220" y="0"/>
                  <a:pt x="174" y="12"/>
                  <a:pt x="133" y="36"/>
                </a:cubicBezTo>
                <a:cubicBezTo>
                  <a:pt x="93" y="59"/>
                  <a:pt x="59" y="93"/>
                  <a:pt x="36" y="133"/>
                </a:cubicBezTo>
                <a:cubicBezTo>
                  <a:pt x="12" y="174"/>
                  <a:pt x="0" y="220"/>
                  <a:pt x="0" y="267"/>
                </a:cubicBezTo>
                <a:lnTo>
                  <a:pt x="0" y="1333"/>
                </a:lnTo>
                <a:lnTo>
                  <a:pt x="0" y="1333"/>
                </a:lnTo>
                <a:cubicBezTo>
                  <a:pt x="0" y="1380"/>
                  <a:pt x="12" y="1426"/>
                  <a:pt x="36" y="1467"/>
                </a:cubicBezTo>
                <a:cubicBezTo>
                  <a:pt x="59" y="1507"/>
                  <a:pt x="93" y="1541"/>
                  <a:pt x="133" y="1564"/>
                </a:cubicBezTo>
                <a:cubicBezTo>
                  <a:pt x="174" y="1588"/>
                  <a:pt x="220" y="1600"/>
                  <a:pt x="267" y="1600"/>
                </a:cubicBezTo>
                <a:lnTo>
                  <a:pt x="2133" y="1600"/>
                </a:lnTo>
                <a:lnTo>
                  <a:pt x="2133" y="1600"/>
                </a:lnTo>
                <a:cubicBezTo>
                  <a:pt x="2180" y="1600"/>
                  <a:pt x="2226" y="1588"/>
                  <a:pt x="2267" y="1564"/>
                </a:cubicBezTo>
                <a:cubicBezTo>
                  <a:pt x="2307" y="1541"/>
                  <a:pt x="2341" y="1507"/>
                  <a:pt x="2364" y="1467"/>
                </a:cubicBezTo>
                <a:cubicBezTo>
                  <a:pt x="2388" y="1426"/>
                  <a:pt x="2400" y="1380"/>
                  <a:pt x="2400" y="1333"/>
                </a:cubicBezTo>
                <a:lnTo>
                  <a:pt x="2400" y="266"/>
                </a:lnTo>
                <a:lnTo>
                  <a:pt x="2400" y="267"/>
                </a:lnTo>
                <a:lnTo>
                  <a:pt x="2400" y="267"/>
                </a:lnTo>
                <a:cubicBezTo>
                  <a:pt x="2400" y="220"/>
                  <a:pt x="2388" y="174"/>
                  <a:pt x="2364" y="133"/>
                </a:cubicBezTo>
                <a:cubicBezTo>
                  <a:pt x="2341" y="93"/>
                  <a:pt x="2307" y="59"/>
                  <a:pt x="2267" y="36"/>
                </a:cubicBezTo>
                <a:cubicBezTo>
                  <a:pt x="2226" y="12"/>
                  <a:pt x="2180" y="0"/>
                  <a:pt x="2133" y="0"/>
                </a:cubicBezTo>
                <a:lnTo>
                  <a:pt x="266" y="0"/>
                </a:lnTo>
              </a:path>
            </a:pathLst>
          </a:custGeom>
          <a:solidFill>
            <a:schemeClr val="accent3">
              <a:lumMod val="60000"/>
              <a:lumOff val="40000"/>
            </a:schemeClr>
          </a:solidFill>
          <a:ln w="0">
            <a:solidFill>
              <a:schemeClr val="accent3">
                <a:lumMod val="60000"/>
                <a:lumOff val="4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spc="-1" dirty="0">
                <a:solidFill>
                  <a:prstClr val="black"/>
                </a:solidFill>
                <a:latin typeface="Arial"/>
                <a:ea typeface="Noto Sans CJK SC"/>
              </a:rPr>
              <a:t>NINCS</a:t>
            </a:r>
          </a:p>
          <a:p>
            <a:pPr algn="ctr" defTabSz="745123"/>
            <a:r>
              <a:rPr lang="hu-HU" sz="900" b="1" spc="-1" dirty="0">
                <a:solidFill>
                  <a:prstClr val="black"/>
                </a:solidFill>
                <a:latin typeface="Arial"/>
                <a:ea typeface="Noto Sans CJK SC"/>
              </a:rPr>
              <a:t>SZÜKSÉG</a:t>
            </a:r>
            <a:endParaRPr lang="hu-HU" sz="1000" b="1" spc="-1" dirty="0">
              <a:solidFill>
                <a:prstClr val="black"/>
              </a:solidFill>
              <a:latin typeface="Arial"/>
              <a:ea typeface="Noto Sans CJK SC"/>
            </a:endParaRPr>
          </a:p>
          <a:p>
            <a:pPr algn="ctr" defTabSz="745123"/>
            <a:r>
              <a:rPr lang="en-GB" sz="1000" b="1" spc="-1" dirty="0">
                <a:solidFill>
                  <a:prstClr val="black"/>
                </a:solidFill>
                <a:latin typeface="Arial"/>
                <a:ea typeface="Noto Sans CJK SC"/>
              </a:rPr>
              <a:t> </a:t>
            </a:r>
            <a:r>
              <a:rPr lang="en-GB" sz="1000" spc="-1" dirty="0">
                <a:solidFill>
                  <a:prstClr val="black"/>
                </a:solidFill>
                <a:latin typeface="Arial"/>
                <a:ea typeface="Noto Sans CJK SC"/>
              </a:rPr>
              <a:t>KVT-re</a:t>
            </a:r>
            <a:endParaRPr lang="en-GB" sz="1000" spc="-1" dirty="0">
              <a:solidFill>
                <a:prstClr val="black"/>
              </a:solidFill>
              <a:latin typeface="Arial"/>
            </a:endParaRPr>
          </a:p>
        </p:txBody>
      </p:sp>
      <p:sp>
        <p:nvSpPr>
          <p:cNvPr id="42" name="Szabadkézi sokszög 41"/>
          <p:cNvSpPr/>
          <p:nvPr/>
        </p:nvSpPr>
        <p:spPr>
          <a:xfrm>
            <a:off x="130412" y="1926855"/>
            <a:ext cx="3331193" cy="1349214"/>
          </a:xfrm>
          <a:custGeom>
            <a:avLst/>
            <a:gdLst/>
            <a:ahLst/>
            <a:cxnLst/>
            <a:rect l="0" t="0" r="r" b="b"/>
            <a:pathLst>
              <a:path w="6502" h="4101">
                <a:moveTo>
                  <a:pt x="683" y="0"/>
                </a:moveTo>
                <a:lnTo>
                  <a:pt x="683" y="0"/>
                </a:lnTo>
                <a:cubicBezTo>
                  <a:pt x="563" y="0"/>
                  <a:pt x="446" y="32"/>
                  <a:pt x="342" y="92"/>
                </a:cubicBezTo>
                <a:cubicBezTo>
                  <a:pt x="238" y="152"/>
                  <a:pt x="152" y="238"/>
                  <a:pt x="92" y="342"/>
                </a:cubicBezTo>
                <a:cubicBezTo>
                  <a:pt x="32" y="446"/>
                  <a:pt x="0" y="563"/>
                  <a:pt x="0" y="683"/>
                </a:cubicBezTo>
                <a:lnTo>
                  <a:pt x="0" y="3416"/>
                </a:lnTo>
                <a:lnTo>
                  <a:pt x="0" y="3417"/>
                </a:lnTo>
                <a:cubicBezTo>
                  <a:pt x="0" y="3537"/>
                  <a:pt x="32" y="3654"/>
                  <a:pt x="92" y="3758"/>
                </a:cubicBezTo>
                <a:cubicBezTo>
                  <a:pt x="152" y="3862"/>
                  <a:pt x="238" y="3948"/>
                  <a:pt x="342" y="4008"/>
                </a:cubicBezTo>
                <a:cubicBezTo>
                  <a:pt x="446" y="4068"/>
                  <a:pt x="563" y="4100"/>
                  <a:pt x="683" y="4100"/>
                </a:cubicBezTo>
                <a:lnTo>
                  <a:pt x="5817" y="4100"/>
                </a:lnTo>
                <a:lnTo>
                  <a:pt x="5818" y="4100"/>
                </a:lnTo>
                <a:cubicBezTo>
                  <a:pt x="5938" y="4100"/>
                  <a:pt x="6055" y="4068"/>
                  <a:pt x="6159" y="4008"/>
                </a:cubicBezTo>
                <a:cubicBezTo>
                  <a:pt x="6263" y="3948"/>
                  <a:pt x="6349" y="3862"/>
                  <a:pt x="6409" y="3758"/>
                </a:cubicBezTo>
                <a:cubicBezTo>
                  <a:pt x="6469" y="3654"/>
                  <a:pt x="6501" y="3537"/>
                  <a:pt x="6501" y="3417"/>
                </a:cubicBezTo>
                <a:lnTo>
                  <a:pt x="6500" y="683"/>
                </a:lnTo>
                <a:lnTo>
                  <a:pt x="6501" y="683"/>
                </a:lnTo>
                <a:lnTo>
                  <a:pt x="6501" y="683"/>
                </a:lnTo>
                <a:cubicBezTo>
                  <a:pt x="6501" y="563"/>
                  <a:pt x="6469" y="446"/>
                  <a:pt x="6409" y="342"/>
                </a:cubicBezTo>
                <a:cubicBezTo>
                  <a:pt x="6349" y="238"/>
                  <a:pt x="6263" y="152"/>
                  <a:pt x="6159" y="92"/>
                </a:cubicBezTo>
                <a:cubicBezTo>
                  <a:pt x="6055" y="32"/>
                  <a:pt x="5938" y="0"/>
                  <a:pt x="5818" y="0"/>
                </a:cubicBezTo>
                <a:lnTo>
                  <a:pt x="683" y="0"/>
                </a:lnTo>
              </a:path>
            </a:pathLst>
          </a:custGeom>
          <a:solidFill>
            <a:schemeClr val="accent3">
              <a:lumMod val="60000"/>
              <a:lumOff val="40000"/>
            </a:schemeClr>
          </a:solidFill>
          <a:ln w="0">
            <a:solidFill>
              <a:schemeClr val="accent2">
                <a:lumMod val="40000"/>
                <a:lumOff val="6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u="sng" spc="-1" dirty="0">
                <a:solidFill>
                  <a:prstClr val="black"/>
                </a:solidFill>
                <a:latin typeface="Arial"/>
                <a:ea typeface="Noto Sans CJK SC"/>
              </a:rPr>
              <a:t>LABOR + VÉRCSOPORT</a:t>
            </a:r>
          </a:p>
          <a:p>
            <a:pPr algn="ctr" defTabSz="745123"/>
            <a:endParaRPr lang="hu-HU" sz="900" spc="-1" dirty="0">
              <a:solidFill>
                <a:prstClr val="black"/>
              </a:solidFill>
              <a:latin typeface="Arial"/>
              <a:ea typeface="Noto Sans CJK SC"/>
            </a:endParaRPr>
          </a:p>
          <a:p>
            <a:pPr algn="ctr" defTabSz="745123">
              <a:spcAft>
                <a:spcPts val="610"/>
              </a:spcAft>
            </a:pPr>
            <a:r>
              <a:rPr lang="hu-HU" sz="1000" b="1" spc="-1" dirty="0">
                <a:solidFill>
                  <a:prstClr val="black"/>
                </a:solidFill>
                <a:latin typeface="Arial"/>
                <a:ea typeface="Noto Sans CJK SC"/>
              </a:rPr>
              <a:t>Vérgáz</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Laktát</a:t>
            </a:r>
            <a:r>
              <a:rPr lang="hu-HU" sz="1000" spc="-1" dirty="0">
                <a:solidFill>
                  <a:prstClr val="black"/>
                </a:solidFill>
                <a:latin typeface="Arial"/>
                <a:ea typeface="Noto Sans CJK SC"/>
              </a:rPr>
              <a:t>, </a:t>
            </a:r>
            <a:r>
              <a:rPr lang="hu-HU" sz="1000" b="1" spc="-1" dirty="0">
                <a:solidFill>
                  <a:prstClr val="black"/>
                </a:solidFill>
                <a:latin typeface="Arial"/>
                <a:ea typeface="Noto Sans CJK SC"/>
              </a:rPr>
              <a:t>Vérkép</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Hgb</a:t>
            </a:r>
            <a:r>
              <a:rPr lang="hu-HU" sz="1000" spc="-1" dirty="0">
                <a:solidFill>
                  <a:prstClr val="black"/>
                </a:solidFill>
                <a:latin typeface="Arial"/>
                <a:ea typeface="Noto Sans CJK SC"/>
              </a:rPr>
              <a:t> és </a:t>
            </a:r>
            <a:r>
              <a:rPr lang="hu-HU" sz="1000" spc="-1" dirty="0" err="1">
                <a:solidFill>
                  <a:prstClr val="black"/>
                </a:solidFill>
                <a:latin typeface="Arial"/>
                <a:ea typeface="Noto Sans CJK SC"/>
              </a:rPr>
              <a:t>Tct</a:t>
            </a:r>
            <a:r>
              <a:rPr lang="hu-HU" sz="1000" spc="-1" dirty="0">
                <a:solidFill>
                  <a:prstClr val="black"/>
                </a:solidFill>
                <a:latin typeface="Arial"/>
                <a:ea typeface="Noto Sans CJK SC"/>
              </a:rPr>
              <a:t>), </a:t>
            </a:r>
            <a:r>
              <a:rPr lang="hu-HU" sz="1000" b="1" spc="-1" dirty="0" err="1">
                <a:solidFill>
                  <a:prstClr val="black"/>
                </a:solidFill>
                <a:latin typeface="Arial"/>
                <a:ea typeface="Noto Sans CJK SC"/>
              </a:rPr>
              <a:t>se-Ca</a:t>
            </a:r>
            <a:endParaRPr lang="hu-HU" sz="1000" b="1"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S</a:t>
            </a:r>
            <a:r>
              <a:rPr lang="en-GB" sz="1000" b="1" spc="-1" dirty="0" err="1">
                <a:solidFill>
                  <a:prstClr val="black"/>
                </a:solidFill>
                <a:latin typeface="Arial"/>
                <a:ea typeface="Noto Sans CJK SC"/>
              </a:rPr>
              <a:t>tandard</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véralvadási</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paraméterek</a:t>
            </a:r>
            <a:r>
              <a:rPr lang="en-GB" sz="1000" b="1" spc="-1" dirty="0">
                <a:solidFill>
                  <a:prstClr val="black"/>
                </a:solidFill>
                <a:latin typeface="Arial"/>
                <a:ea typeface="Noto Sans CJK SC"/>
              </a:rPr>
              <a:t> </a:t>
            </a:r>
            <a:endParaRPr lang="hu-HU" sz="1000" b="1" spc="-1" dirty="0">
              <a:solidFill>
                <a:prstClr val="black"/>
              </a:solidFill>
              <a:latin typeface="Arial"/>
              <a:ea typeface="Noto Sans CJK SC"/>
            </a:endParaRPr>
          </a:p>
          <a:p>
            <a:pPr algn="ctr" defTabSz="745123">
              <a:spcAft>
                <a:spcPts val="610"/>
              </a:spcAft>
            </a:pPr>
            <a:r>
              <a:rPr lang="en-GB" sz="1000" spc="-1" dirty="0">
                <a:solidFill>
                  <a:prstClr val="black"/>
                </a:solidFill>
                <a:latin typeface="Arial"/>
                <a:ea typeface="Noto Sans CJK SC"/>
              </a:rPr>
              <a:t>(</a:t>
            </a:r>
            <a:r>
              <a:rPr lang="en-GB" sz="1000" spc="-1" dirty="0" err="1">
                <a:solidFill>
                  <a:prstClr val="black"/>
                </a:solidFill>
                <a:latin typeface="Arial"/>
                <a:ea typeface="Noto Sans CJK SC"/>
              </a:rPr>
              <a:t>prothrombin</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idő</a:t>
            </a:r>
            <a:r>
              <a:rPr lang="en-GB" sz="1000" spc="-1" dirty="0">
                <a:solidFill>
                  <a:prstClr val="black"/>
                </a:solidFill>
                <a:latin typeface="Arial"/>
                <a:ea typeface="Noto Sans CJK SC"/>
              </a:rPr>
              <a:t>, INR</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aPTI</a:t>
            </a:r>
            <a:r>
              <a:rPr lang="hu-HU" sz="1000" spc="-1" dirty="0">
                <a:solidFill>
                  <a:prstClr val="black"/>
                </a:solidFill>
                <a:latin typeface="Arial"/>
                <a:ea typeface="Noto Sans CJK SC"/>
              </a:rPr>
              <a:t>, TI, </a:t>
            </a:r>
            <a:r>
              <a:rPr lang="hu-HU" sz="1000" spc="-1" dirty="0" err="1">
                <a:solidFill>
                  <a:prstClr val="black"/>
                </a:solidFill>
                <a:latin typeface="Arial"/>
                <a:ea typeface="Noto Sans CJK SC"/>
              </a:rPr>
              <a:t>Fibrinogén</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spc="-1" dirty="0">
                <a:solidFill>
                  <a:prstClr val="black"/>
                </a:solidFill>
                <a:latin typeface="Arial"/>
                <a:ea typeface="Noto Sans CJK SC"/>
              </a:rPr>
              <a:t>és</a:t>
            </a:r>
            <a:r>
              <a:rPr lang="hu-HU" sz="1000" b="1" spc="-1" dirty="0">
                <a:solidFill>
                  <a:prstClr val="black"/>
                </a:solidFill>
                <a:latin typeface="Arial"/>
                <a:ea typeface="Noto Sans CJK SC"/>
              </a:rPr>
              <a:t> CLOTPRO        </a:t>
            </a:r>
            <a:endParaRPr lang="en-GB" sz="1000" b="1" spc="-1" dirty="0">
              <a:solidFill>
                <a:prstClr val="black"/>
              </a:solidFill>
              <a:latin typeface="Arial"/>
            </a:endParaRPr>
          </a:p>
        </p:txBody>
      </p:sp>
      <p:sp>
        <p:nvSpPr>
          <p:cNvPr id="49" name="Szabadkézi sokszög 48"/>
          <p:cNvSpPr/>
          <p:nvPr/>
        </p:nvSpPr>
        <p:spPr>
          <a:xfrm>
            <a:off x="4049459" y="1600177"/>
            <a:ext cx="1567620" cy="1654651"/>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en-GB" sz="1000" b="1" u="sng" spc="-1" dirty="0">
                <a:solidFill>
                  <a:prstClr val="black"/>
                </a:solidFill>
                <a:latin typeface="Arial"/>
                <a:ea typeface="Noto Sans CJK SC"/>
              </a:rPr>
              <a:t>V</a:t>
            </a:r>
            <a:r>
              <a:rPr lang="hu-HU" sz="1000" b="1" u="sng" spc="-1" dirty="0">
                <a:solidFill>
                  <a:prstClr val="black"/>
                </a:solidFill>
                <a:latin typeface="Arial"/>
                <a:ea typeface="Noto Sans CJK SC"/>
              </a:rPr>
              <a:t>ÁRJ!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a:t>
            </a:r>
          </a:p>
          <a:p>
            <a:pPr marL="219349" indent="-219349" algn="ctr" defTabSz="745123">
              <a:buClr>
                <a:srgbClr val="000000"/>
              </a:buClr>
              <a:buSzPct val="45000"/>
            </a:pPr>
            <a:r>
              <a:rPr lang="hu-HU" sz="1000" spc="-1" dirty="0">
                <a:solidFill>
                  <a:prstClr val="black"/>
                </a:solidFill>
                <a:latin typeface="Arial"/>
                <a:ea typeface="Noto Sans CJK SC"/>
              </a:rPr>
              <a:t>Standard véralvadási paraméterek</a:t>
            </a:r>
          </a:p>
          <a:p>
            <a:pPr marL="219349" indent="-219349" algn="ctr" defTabSz="745123">
              <a:buClr>
                <a:srgbClr val="000000"/>
              </a:buClr>
              <a:buSzPct val="45000"/>
            </a:pPr>
            <a:r>
              <a:rPr lang="hu-HU" sz="1000" spc="-1" dirty="0">
                <a:solidFill>
                  <a:prstClr val="black"/>
                </a:solidFill>
                <a:latin typeface="Arial"/>
                <a:ea typeface="Noto Sans CJK SC"/>
              </a:rPr>
              <a:t>vagy </a:t>
            </a:r>
          </a:p>
          <a:p>
            <a:pPr marL="219349" indent="-219349" algn="ctr" defTabSz="745123">
              <a:buClr>
                <a:srgbClr val="000000"/>
              </a:buClr>
              <a:buSzPct val="45000"/>
            </a:pPr>
            <a:r>
              <a:rPr lang="hu-HU" sz="1000" spc="-1" dirty="0">
                <a:solidFill>
                  <a:prstClr val="black"/>
                </a:solidFill>
                <a:latin typeface="Arial"/>
                <a:ea typeface="Noto Sans CJK SC"/>
              </a:rPr>
              <a:t> CLOTPRO</a:t>
            </a:r>
          </a:p>
        </p:txBody>
      </p:sp>
      <p:sp>
        <p:nvSpPr>
          <p:cNvPr id="61" name="Szabadkézi sokszög 60"/>
          <p:cNvSpPr/>
          <p:nvPr/>
        </p:nvSpPr>
        <p:spPr>
          <a:xfrm>
            <a:off x="1763349" y="1338913"/>
            <a:ext cx="163276" cy="609609"/>
          </a:xfrm>
          <a:custGeom>
            <a:avLst/>
            <a:gdLst/>
            <a:ahLst/>
            <a:cxnLst/>
            <a:rect l="0" t="0" r="r" b="b"/>
            <a:pathLst>
              <a:path w="502" h="1702">
                <a:moveTo>
                  <a:pt x="125" y="0"/>
                </a:moveTo>
                <a:lnTo>
                  <a:pt x="125" y="1275"/>
                </a:lnTo>
                <a:lnTo>
                  <a:pt x="0" y="1275"/>
                </a:lnTo>
                <a:lnTo>
                  <a:pt x="250" y="1701"/>
                </a:lnTo>
                <a:lnTo>
                  <a:pt x="501" y="1275"/>
                </a:lnTo>
                <a:lnTo>
                  <a:pt x="375" y="127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2" name="Szabadkézi sokszög 61"/>
          <p:cNvSpPr/>
          <p:nvPr/>
        </p:nvSpPr>
        <p:spPr>
          <a:xfrm rot="5400000">
            <a:off x="936012" y="272103"/>
            <a:ext cx="217693" cy="522540"/>
          </a:xfrm>
          <a:custGeom>
            <a:avLst/>
            <a:gdLst/>
            <a:ahLst/>
            <a:cxnLst/>
            <a:rect l="0" t="0" r="r" b="b"/>
            <a:pathLst>
              <a:path w="502" h="1803">
                <a:moveTo>
                  <a:pt x="125" y="0"/>
                </a:moveTo>
                <a:lnTo>
                  <a:pt x="125" y="1351"/>
                </a:lnTo>
                <a:lnTo>
                  <a:pt x="0" y="1351"/>
                </a:lnTo>
                <a:lnTo>
                  <a:pt x="250" y="1802"/>
                </a:lnTo>
                <a:lnTo>
                  <a:pt x="501" y="1351"/>
                </a:lnTo>
                <a:lnTo>
                  <a:pt x="375" y="1351"/>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3" name="Szabadkézi sokszög 62"/>
          <p:cNvSpPr/>
          <p:nvPr/>
        </p:nvSpPr>
        <p:spPr>
          <a:xfrm>
            <a:off x="1730707" y="5127239"/>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7" name="Téglalap 66"/>
          <p:cNvSpPr/>
          <p:nvPr/>
        </p:nvSpPr>
        <p:spPr>
          <a:xfrm>
            <a:off x="1567398" y="1469572"/>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68" name="Téglalap 67"/>
          <p:cNvSpPr/>
          <p:nvPr/>
        </p:nvSpPr>
        <p:spPr>
          <a:xfrm>
            <a:off x="1567398" y="5214329"/>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73" name="Egyenes összekötő 72"/>
          <p:cNvSpPr/>
          <p:nvPr/>
        </p:nvSpPr>
        <p:spPr>
          <a:xfrm>
            <a:off x="6988747" y="3908012"/>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74" name="Szabadkézi sokszög 73"/>
          <p:cNvSpPr/>
          <p:nvPr/>
        </p:nvSpPr>
        <p:spPr>
          <a:xfrm>
            <a:off x="6204940" y="380961"/>
            <a:ext cx="587857" cy="217693"/>
          </a:xfrm>
          <a:custGeom>
            <a:avLst/>
            <a:gdLst/>
            <a:ahLst/>
            <a:cxnLst/>
            <a:rect l="0" t="0" r="r" b="b"/>
            <a:pathLst>
              <a:path w="2502" h="502">
                <a:moveTo>
                  <a:pt x="0" y="125"/>
                </a:moveTo>
                <a:lnTo>
                  <a:pt x="1875" y="125"/>
                </a:lnTo>
                <a:lnTo>
                  <a:pt x="1875" y="0"/>
                </a:lnTo>
                <a:lnTo>
                  <a:pt x="2501" y="250"/>
                </a:lnTo>
                <a:lnTo>
                  <a:pt x="1875" y="501"/>
                </a:lnTo>
                <a:lnTo>
                  <a:pt x="1875" y="375"/>
                </a:lnTo>
                <a:lnTo>
                  <a:pt x="0" y="375"/>
                </a:lnTo>
                <a:lnTo>
                  <a:pt x="0" y="125"/>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6" name="Szabadkézi sokszög 75"/>
          <p:cNvSpPr/>
          <p:nvPr/>
        </p:nvSpPr>
        <p:spPr>
          <a:xfrm>
            <a:off x="3836976" y="1033837"/>
            <a:ext cx="163276" cy="827708"/>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7" name="Szabadkézi sokszög 76"/>
          <p:cNvSpPr/>
          <p:nvPr/>
        </p:nvSpPr>
        <p:spPr>
          <a:xfrm>
            <a:off x="8865865" y="3363692"/>
            <a:ext cx="163276" cy="413659"/>
          </a:xfrm>
          <a:custGeom>
            <a:avLst/>
            <a:gdLst/>
            <a:ahLst/>
            <a:cxnLst/>
            <a:rect l="0" t="0" r="r" b="b"/>
            <a:pathLst>
              <a:path w="502" h="2203">
                <a:moveTo>
                  <a:pt x="125" y="2202"/>
                </a:moveTo>
                <a:lnTo>
                  <a:pt x="125" y="550"/>
                </a:lnTo>
                <a:lnTo>
                  <a:pt x="0" y="550"/>
                </a:lnTo>
                <a:lnTo>
                  <a:pt x="250" y="0"/>
                </a:lnTo>
                <a:lnTo>
                  <a:pt x="501" y="550"/>
                </a:lnTo>
                <a:lnTo>
                  <a:pt x="375" y="550"/>
                </a:lnTo>
                <a:lnTo>
                  <a:pt x="375" y="2202"/>
                </a:lnTo>
                <a:lnTo>
                  <a:pt x="125" y="22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0" name="Egyenes összekötő 79"/>
          <p:cNvSpPr/>
          <p:nvPr/>
        </p:nvSpPr>
        <p:spPr>
          <a:xfrm>
            <a:off x="6988747" y="1600177"/>
            <a:ext cx="0" cy="1741739"/>
          </a:xfrm>
          <a:prstGeom prst="line">
            <a:avLst/>
          </a:prstGeom>
          <a:ln w="1008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3" name="Téglalap 82"/>
          <p:cNvSpPr/>
          <p:nvPr/>
        </p:nvSpPr>
        <p:spPr>
          <a:xfrm>
            <a:off x="1371442" y="119699"/>
            <a:ext cx="489827" cy="217693"/>
          </a:xfrm>
          <a:prstGeom prst="rect">
            <a:avLst/>
          </a:prstGeom>
          <a:solidFill>
            <a:srgbClr val="AC1D1D"/>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85" name="Szabadkézi sokszög 84"/>
          <p:cNvSpPr/>
          <p:nvPr/>
        </p:nvSpPr>
        <p:spPr>
          <a:xfrm rot="10800000">
            <a:off x="2873743" y="1665612"/>
            <a:ext cx="1045081"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97" name="Egyenes összekötő 96"/>
          <p:cNvSpPr/>
          <p:nvPr/>
        </p:nvSpPr>
        <p:spPr>
          <a:xfrm>
            <a:off x="6008984" y="468044"/>
            <a:ext cx="130635"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1" name="Szabadkézi sokszög 100"/>
          <p:cNvSpPr/>
          <p:nvPr/>
        </p:nvSpPr>
        <p:spPr>
          <a:xfrm>
            <a:off x="4735311" y="816394"/>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7" name="Téglalap 86"/>
          <p:cNvSpPr/>
          <p:nvPr/>
        </p:nvSpPr>
        <p:spPr>
          <a:xfrm>
            <a:off x="4572002" y="1077820"/>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105" name="Szabadkézi sokszög 104"/>
          <p:cNvSpPr/>
          <p:nvPr/>
        </p:nvSpPr>
        <p:spPr>
          <a:xfrm>
            <a:off x="6906561" y="2732308"/>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noFill/>
          </a:ln>
        </p:spPr>
        <p:style>
          <a:lnRef idx="0">
            <a:scrgbClr r="0" g="0" b="0"/>
          </a:lnRef>
          <a:fillRef idx="0">
            <a:scrgbClr r="0" g="0" b="0"/>
          </a:fillRef>
          <a:effectRef idx="0">
            <a:scrgbClr r="0" g="0" b="0"/>
          </a:effectRef>
          <a:fontRef idx="minor"/>
        </p:style>
        <p:txBody>
          <a:bodyPr/>
          <a:lstStyle/>
          <a:p>
            <a:endParaRPr lang="hu-HU"/>
          </a:p>
        </p:txBody>
      </p:sp>
      <p:sp>
        <p:nvSpPr>
          <p:cNvPr id="107" name="Szabadkézi sokszög 106"/>
          <p:cNvSpPr/>
          <p:nvPr/>
        </p:nvSpPr>
        <p:spPr>
          <a:xfrm>
            <a:off x="7250017" y="1992076"/>
            <a:ext cx="1828890" cy="1306304"/>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ea typeface="Noto Sans CJK SC"/>
              </a:rPr>
              <a:t>VVT ? ÉS CLOTPRO </a:t>
            </a:r>
          </a:p>
          <a:p>
            <a:pPr marL="219349" indent="-219349" algn="ctr" defTabSz="745123">
              <a:buClr>
                <a:srgbClr val="000000"/>
              </a:buClr>
              <a:buSzPct val="45000"/>
            </a:pPr>
            <a:r>
              <a:rPr lang="hu-HU" sz="1000" b="1" u="sng" spc="-1" dirty="0">
                <a:solidFill>
                  <a:prstClr val="black"/>
                </a:solidFill>
                <a:latin typeface="Arial"/>
                <a:ea typeface="Noto Sans CJK SC"/>
              </a:rPr>
              <a:t>vezérelt INTERVENCIÓ</a:t>
            </a:r>
          </a:p>
          <a:p>
            <a:pPr marL="219349" indent="-219349" algn="ctr" defTabSz="745123">
              <a:buClr>
                <a:srgbClr val="000000"/>
              </a:buClr>
              <a:buSzPct val="45000"/>
            </a:pPr>
            <a:r>
              <a:rPr lang="hu-HU" sz="1000" b="1" spc="-1" dirty="0">
                <a:solidFill>
                  <a:prstClr val="black"/>
                </a:solidFill>
                <a:latin typeface="Arial"/>
                <a:ea typeface="Noto Sans CJK SC"/>
              </a:rPr>
              <a:t> </a:t>
            </a:r>
            <a:r>
              <a:rPr lang="hu-HU" sz="900" spc="-1" dirty="0">
                <a:solidFill>
                  <a:prstClr val="black"/>
                </a:solidFill>
                <a:latin typeface="Arial"/>
                <a:ea typeface="Noto Sans CJK SC"/>
              </a:rPr>
              <a:t>(2. ábra)</a:t>
            </a:r>
            <a:r>
              <a:rPr lang="hu-HU" sz="1200" b="1" spc="-1" dirty="0">
                <a:solidFill>
                  <a:prstClr val="black"/>
                </a:solidFill>
                <a:latin typeface="Arial"/>
                <a:ea typeface="Noto Sans CJK SC"/>
              </a:rPr>
              <a:t> </a:t>
            </a:r>
            <a:endParaRPr lang="hu-HU" sz="1000" b="1" spc="-1" dirty="0">
              <a:solidFill>
                <a:prstClr val="black"/>
              </a:solidFill>
              <a:latin typeface="Arial"/>
              <a:ea typeface="Noto Sans CJK SC"/>
            </a:endParaRP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 CLOTPRO</a:t>
            </a:r>
          </a:p>
        </p:txBody>
      </p:sp>
      <p:sp>
        <p:nvSpPr>
          <p:cNvPr id="43" name="Szabadkézi sokszög 42"/>
          <p:cNvSpPr/>
          <p:nvPr/>
        </p:nvSpPr>
        <p:spPr>
          <a:xfrm>
            <a:off x="1306128" y="119697"/>
            <a:ext cx="2220795" cy="1306304"/>
          </a:xfrm>
          <a:custGeom>
            <a:avLst/>
            <a:gdLst/>
            <a:ahLst/>
            <a:cxnLst/>
            <a:rect l="0" t="0" r="r" b="b"/>
            <a:pathLst>
              <a:path w="6901" h="1001">
                <a:moveTo>
                  <a:pt x="166" y="0"/>
                </a:moveTo>
                <a:lnTo>
                  <a:pt x="167" y="0"/>
                </a:lnTo>
                <a:cubicBezTo>
                  <a:pt x="137" y="0"/>
                  <a:pt x="109" y="8"/>
                  <a:pt x="83" y="22"/>
                </a:cubicBezTo>
                <a:cubicBezTo>
                  <a:pt x="58" y="37"/>
                  <a:pt x="37" y="58"/>
                  <a:pt x="22" y="83"/>
                </a:cubicBezTo>
                <a:cubicBezTo>
                  <a:pt x="8" y="109"/>
                  <a:pt x="0" y="137"/>
                  <a:pt x="0" y="167"/>
                </a:cubicBezTo>
                <a:lnTo>
                  <a:pt x="0" y="833"/>
                </a:lnTo>
                <a:lnTo>
                  <a:pt x="0" y="833"/>
                </a:lnTo>
                <a:cubicBezTo>
                  <a:pt x="0" y="863"/>
                  <a:pt x="8" y="891"/>
                  <a:pt x="22" y="917"/>
                </a:cubicBezTo>
                <a:cubicBezTo>
                  <a:pt x="37" y="942"/>
                  <a:pt x="58" y="963"/>
                  <a:pt x="83" y="978"/>
                </a:cubicBezTo>
                <a:cubicBezTo>
                  <a:pt x="109" y="992"/>
                  <a:pt x="137" y="1000"/>
                  <a:pt x="167" y="1000"/>
                </a:cubicBezTo>
                <a:lnTo>
                  <a:pt x="6733" y="1000"/>
                </a:lnTo>
                <a:lnTo>
                  <a:pt x="6733" y="1000"/>
                </a:lnTo>
                <a:cubicBezTo>
                  <a:pt x="6763" y="1000"/>
                  <a:pt x="6791" y="992"/>
                  <a:pt x="6817" y="978"/>
                </a:cubicBezTo>
                <a:cubicBezTo>
                  <a:pt x="6842" y="963"/>
                  <a:pt x="6863" y="942"/>
                  <a:pt x="6878" y="917"/>
                </a:cubicBezTo>
                <a:cubicBezTo>
                  <a:pt x="6892" y="891"/>
                  <a:pt x="6900" y="863"/>
                  <a:pt x="6900" y="833"/>
                </a:cubicBezTo>
                <a:lnTo>
                  <a:pt x="6900" y="166"/>
                </a:lnTo>
                <a:lnTo>
                  <a:pt x="6900" y="167"/>
                </a:lnTo>
                <a:lnTo>
                  <a:pt x="6900" y="167"/>
                </a:lnTo>
                <a:cubicBezTo>
                  <a:pt x="6900" y="137"/>
                  <a:pt x="6892" y="109"/>
                  <a:pt x="6878" y="83"/>
                </a:cubicBezTo>
                <a:cubicBezTo>
                  <a:pt x="6863" y="58"/>
                  <a:pt x="6842" y="37"/>
                  <a:pt x="6817" y="22"/>
                </a:cubicBezTo>
                <a:cubicBezTo>
                  <a:pt x="6791" y="8"/>
                  <a:pt x="6763" y="0"/>
                  <a:pt x="6733"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latin typeface="Arial"/>
                <a:ea typeface="Noto Sans CJK SC"/>
              </a:rPr>
              <a:t>1. SÚLYOS SÉRÜLÉS </a:t>
            </a:r>
          </a:p>
          <a:p>
            <a:pPr algn="ctr" defTabSz="745123">
              <a:spcAft>
                <a:spcPts val="610"/>
              </a:spcAft>
            </a:pPr>
            <a:r>
              <a:rPr lang="hu-HU" sz="1000" spc="-1" dirty="0">
                <a:solidFill>
                  <a:prstClr val="white"/>
                </a:solidFill>
                <a:latin typeface="Arial"/>
                <a:ea typeface="Noto Sans CJK SC"/>
              </a:rPr>
              <a:t>(ISS&gt;16) + </a:t>
            </a:r>
          </a:p>
          <a:p>
            <a:pPr algn="ctr" defTabSz="745123"/>
            <a:r>
              <a:rPr lang="hu-HU" sz="1400" b="1" spc="-1" dirty="0">
                <a:solidFill>
                  <a:prstClr val="white"/>
                </a:solidFill>
                <a:latin typeface="Arial"/>
                <a:ea typeface="Noto Sans CJK SC"/>
              </a:rPr>
              <a:t>AKTÍV VÉRZÉS</a:t>
            </a:r>
            <a:r>
              <a:rPr lang="en-GB" sz="1400" b="1" spc="-1" dirty="0">
                <a:solidFill>
                  <a:prstClr val="white"/>
                </a:solidFill>
                <a:latin typeface="Arial"/>
                <a:ea typeface="Noto Sans CJK SC"/>
              </a:rPr>
              <a:t> </a:t>
            </a:r>
            <a:r>
              <a:rPr lang="en-GB" sz="1000" spc="-1" dirty="0" err="1">
                <a:solidFill>
                  <a:prstClr val="white"/>
                </a:solidFill>
                <a:latin typeface="Arial"/>
                <a:ea typeface="Noto Sans CJK SC"/>
              </a:rPr>
              <a:t>vagy</a:t>
            </a:r>
            <a:r>
              <a:rPr lang="en-GB" sz="1000" spc="-1" dirty="0">
                <a:solidFill>
                  <a:prstClr val="white"/>
                </a:solidFill>
                <a:latin typeface="Arial"/>
                <a:ea typeface="Noto Sans CJK SC"/>
              </a:rPr>
              <a:t> </a:t>
            </a:r>
            <a:endParaRPr lang="hu-HU" sz="1000" spc="-1" dirty="0">
              <a:solidFill>
                <a:prstClr val="white"/>
              </a:solidFill>
              <a:latin typeface="Arial"/>
              <a:ea typeface="Noto Sans CJK SC"/>
            </a:endParaRPr>
          </a:p>
          <a:p>
            <a:pPr algn="ctr" defTabSz="745123"/>
            <a:r>
              <a:rPr lang="hu-HU" sz="1000" b="1" spc="-1" dirty="0">
                <a:solidFill>
                  <a:prstClr val="white"/>
                </a:solidFill>
                <a:latin typeface="Arial"/>
                <a:ea typeface="Noto Sans CJK SC"/>
              </a:rPr>
              <a:t>RIZIKÓ</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jelentős</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vérzésre</a:t>
            </a:r>
            <a:r>
              <a:rPr lang="en-GB" sz="1000" spc="-1" dirty="0">
                <a:solidFill>
                  <a:prstClr val="white"/>
                </a:solidFill>
                <a:latin typeface="Arial"/>
                <a:ea typeface="Noto Sans CJK SC"/>
              </a:rPr>
              <a:t>?</a:t>
            </a:r>
            <a:endParaRPr lang="en-GB" sz="1000" spc="-1" dirty="0">
              <a:solidFill>
                <a:prstClr val="white"/>
              </a:solidFill>
              <a:latin typeface="Arial"/>
            </a:endParaRPr>
          </a:p>
        </p:txBody>
      </p:sp>
      <p:sp>
        <p:nvSpPr>
          <p:cNvPr id="90" name="Téglalap 89"/>
          <p:cNvSpPr/>
          <p:nvPr/>
        </p:nvSpPr>
        <p:spPr>
          <a:xfrm>
            <a:off x="5421127" y="6128699"/>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69" name="Téglalap 68"/>
          <p:cNvSpPr/>
          <p:nvPr/>
        </p:nvSpPr>
        <p:spPr>
          <a:xfrm>
            <a:off x="6694875" y="1687261"/>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119" name="Téglalap 118"/>
          <p:cNvSpPr/>
          <p:nvPr/>
        </p:nvSpPr>
        <p:spPr>
          <a:xfrm>
            <a:off x="32659" y="43542"/>
            <a:ext cx="9078123" cy="679202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859" tIns="46428" rIns="92859" bIns="46428" rtlCol="0" anchor="ctr"/>
          <a:lstStyle/>
          <a:p>
            <a:pPr algn="ctr" defTabSz="745123"/>
            <a:endParaRPr lang="hu-HU" sz="1500" dirty="0">
              <a:solidFill>
                <a:prstClr val="white"/>
              </a:solidFill>
            </a:endParaRPr>
          </a:p>
        </p:txBody>
      </p:sp>
      <p:sp>
        <p:nvSpPr>
          <p:cNvPr id="55" name="Szabadkézi sokszög 54"/>
          <p:cNvSpPr/>
          <p:nvPr/>
        </p:nvSpPr>
        <p:spPr>
          <a:xfrm>
            <a:off x="1730707" y="4082196"/>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4" name="Téglalap 83"/>
          <p:cNvSpPr/>
          <p:nvPr/>
        </p:nvSpPr>
        <p:spPr>
          <a:xfrm>
            <a:off x="3168832" y="4669901"/>
            <a:ext cx="457222" cy="26128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7" name="Szabadkézi sokszög 56"/>
          <p:cNvSpPr/>
          <p:nvPr/>
        </p:nvSpPr>
        <p:spPr>
          <a:xfrm>
            <a:off x="8850317" y="1469644"/>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8" name="Téglalap 57"/>
          <p:cNvSpPr/>
          <p:nvPr/>
        </p:nvSpPr>
        <p:spPr>
          <a:xfrm>
            <a:off x="8327810" y="1643746"/>
            <a:ext cx="489827" cy="28311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9" name="Szabadkézi sokszög 58"/>
          <p:cNvSpPr/>
          <p:nvPr/>
        </p:nvSpPr>
        <p:spPr>
          <a:xfrm>
            <a:off x="6890790" y="4474043"/>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3" name="Szabadkézi sokszög 52"/>
          <p:cNvSpPr/>
          <p:nvPr/>
        </p:nvSpPr>
        <p:spPr>
          <a:xfrm>
            <a:off x="5943671" y="3516090"/>
            <a:ext cx="2155477" cy="435387"/>
          </a:xfrm>
          <a:custGeom>
            <a:avLst/>
            <a:gdLst/>
            <a:ahLst/>
            <a:cxnLst/>
            <a:rect l="0" t="0" r="r" b="b"/>
            <a:pathLst>
              <a:path w="81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934" y="1001"/>
                </a:lnTo>
                <a:lnTo>
                  <a:pt x="7934" y="1001"/>
                </a:lnTo>
                <a:cubicBezTo>
                  <a:pt x="7963" y="1001"/>
                  <a:pt x="7992" y="993"/>
                  <a:pt x="8018" y="979"/>
                </a:cubicBezTo>
                <a:cubicBezTo>
                  <a:pt x="8043" y="964"/>
                  <a:pt x="8064" y="943"/>
                  <a:pt x="8079" y="918"/>
                </a:cubicBezTo>
                <a:cubicBezTo>
                  <a:pt x="8093" y="892"/>
                  <a:pt x="8101" y="863"/>
                  <a:pt x="8101" y="834"/>
                </a:cubicBezTo>
                <a:lnTo>
                  <a:pt x="8101" y="166"/>
                </a:lnTo>
                <a:lnTo>
                  <a:pt x="8101" y="167"/>
                </a:lnTo>
                <a:lnTo>
                  <a:pt x="8101" y="167"/>
                </a:lnTo>
                <a:cubicBezTo>
                  <a:pt x="8101" y="138"/>
                  <a:pt x="8093" y="109"/>
                  <a:pt x="8079" y="83"/>
                </a:cubicBezTo>
                <a:cubicBezTo>
                  <a:pt x="8064" y="58"/>
                  <a:pt x="8043" y="37"/>
                  <a:pt x="8018" y="22"/>
                </a:cubicBezTo>
                <a:cubicBezTo>
                  <a:pt x="7992" y="8"/>
                  <a:pt x="7963" y="0"/>
                  <a:pt x="7934"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CSOPORTAZONOS VVT</a:t>
            </a:r>
            <a:r>
              <a:rPr lang="en-GB" sz="1000" b="1" spc="-1" dirty="0">
                <a:solidFill>
                  <a:prstClr val="black"/>
                </a:solidFill>
                <a:latin typeface="Arial"/>
                <a:ea typeface="Noto Sans CJK SC"/>
              </a:rPr>
              <a:t> (4 </a:t>
            </a:r>
            <a:r>
              <a:rPr lang="hu-HU" sz="1000" b="1" spc="-1" dirty="0">
                <a:solidFill>
                  <a:prstClr val="black"/>
                </a:solidFill>
                <a:latin typeface="Arial"/>
                <a:ea typeface="Noto Sans CJK SC"/>
              </a:rPr>
              <a:t>E</a:t>
            </a:r>
            <a:r>
              <a:rPr lang="en-GB" sz="1000" b="1" spc="-1" dirty="0">
                <a:solidFill>
                  <a:prstClr val="black"/>
                </a:solidFill>
                <a:latin typeface="Arial"/>
                <a:ea typeface="Noto Sans CJK SC"/>
              </a:rPr>
              <a:t>)</a:t>
            </a:r>
            <a:endParaRPr lang="en-GB" sz="1000" b="1" spc="-1" dirty="0">
              <a:solidFill>
                <a:prstClr val="black"/>
              </a:solidFill>
              <a:latin typeface="Arial"/>
            </a:endParaRPr>
          </a:p>
        </p:txBody>
      </p:sp>
      <p:sp>
        <p:nvSpPr>
          <p:cNvPr id="52" name="Szabadkézi sokszög 51"/>
          <p:cNvSpPr/>
          <p:nvPr/>
        </p:nvSpPr>
        <p:spPr>
          <a:xfrm>
            <a:off x="6270762" y="4125698"/>
            <a:ext cx="1632430" cy="435387"/>
          </a:xfrm>
          <a:custGeom>
            <a:avLst/>
            <a:gdLst/>
            <a:ahLst/>
            <a:cxnLst/>
            <a:rect l="0" t="0" r="r" b="b"/>
            <a:pathLst>
              <a:path w="5001"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4833" y="1001"/>
                </a:lnTo>
                <a:lnTo>
                  <a:pt x="4833" y="1001"/>
                </a:lnTo>
                <a:cubicBezTo>
                  <a:pt x="4862" y="1001"/>
                  <a:pt x="4891" y="993"/>
                  <a:pt x="4917" y="979"/>
                </a:cubicBezTo>
                <a:cubicBezTo>
                  <a:pt x="4942" y="964"/>
                  <a:pt x="4963" y="943"/>
                  <a:pt x="4978" y="918"/>
                </a:cubicBezTo>
                <a:cubicBezTo>
                  <a:pt x="4992" y="892"/>
                  <a:pt x="5000" y="863"/>
                  <a:pt x="5000" y="834"/>
                </a:cubicBezTo>
                <a:lnTo>
                  <a:pt x="5000" y="166"/>
                </a:lnTo>
                <a:lnTo>
                  <a:pt x="5000" y="167"/>
                </a:lnTo>
                <a:lnTo>
                  <a:pt x="5000" y="167"/>
                </a:lnTo>
                <a:cubicBezTo>
                  <a:pt x="5000" y="138"/>
                  <a:pt x="4992" y="109"/>
                  <a:pt x="4978" y="83"/>
                </a:cubicBezTo>
                <a:cubicBezTo>
                  <a:pt x="4963" y="58"/>
                  <a:pt x="4942" y="37"/>
                  <a:pt x="4917" y="22"/>
                </a:cubicBezTo>
                <a:cubicBezTo>
                  <a:pt x="4891" y="8"/>
                  <a:pt x="4862" y="0"/>
                  <a:pt x="4833"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3-4 gr. FIBRINOGÉN és 1500 NE PCC</a:t>
            </a:r>
            <a:r>
              <a:rPr lang="en-GB" sz="1000" b="1" spc="-1" dirty="0">
                <a:solidFill>
                  <a:prstClr val="black"/>
                </a:solidFill>
                <a:latin typeface="Arial"/>
                <a:ea typeface="Noto Sans CJK SC"/>
              </a:rPr>
              <a:t> </a:t>
            </a:r>
            <a:endParaRPr lang="en-GB" sz="1000" b="1" spc="-1" dirty="0">
              <a:solidFill>
                <a:prstClr val="black"/>
              </a:solidFill>
              <a:latin typeface="Arial"/>
            </a:endParaRPr>
          </a:p>
        </p:txBody>
      </p:sp>
      <p:sp>
        <p:nvSpPr>
          <p:cNvPr id="64" name="Téglalap 63"/>
          <p:cNvSpPr/>
          <p:nvPr/>
        </p:nvSpPr>
        <p:spPr>
          <a:xfrm>
            <a:off x="788217" y="163268"/>
            <a:ext cx="443816"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800" b="1" spc="-1" dirty="0">
                <a:solidFill>
                  <a:srgbClr val="FFFFFF"/>
                </a:solidFill>
                <a:latin typeface="Arial"/>
              </a:rPr>
              <a:t>NEM</a:t>
            </a:r>
            <a:endParaRPr lang="en-GB" sz="800" spc="-1" dirty="0">
              <a:solidFill>
                <a:prstClr val="black"/>
              </a:solidFill>
              <a:latin typeface="Arial"/>
            </a:endParaRPr>
          </a:p>
        </p:txBody>
      </p:sp>
      <p:sp>
        <p:nvSpPr>
          <p:cNvPr id="65" name="Szabadkézi sokszög 64"/>
          <p:cNvSpPr/>
          <p:nvPr/>
        </p:nvSpPr>
        <p:spPr>
          <a:xfrm rot="10800000" flipH="1" flipV="1">
            <a:off x="4950379" y="5083654"/>
            <a:ext cx="630632" cy="26126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66" name="Téglalap 65"/>
          <p:cNvSpPr/>
          <p:nvPr/>
        </p:nvSpPr>
        <p:spPr>
          <a:xfrm>
            <a:off x="4712804" y="4735197"/>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NEM</a:t>
            </a:r>
            <a:endParaRPr lang="en-GB" sz="900" spc="-1" dirty="0">
              <a:solidFill>
                <a:prstClr val="black"/>
              </a:solidFill>
              <a:latin typeface="Arial"/>
            </a:endParaRPr>
          </a:p>
        </p:txBody>
      </p:sp>
      <p:sp>
        <p:nvSpPr>
          <p:cNvPr id="70" name="Téglalap 69"/>
          <p:cNvSpPr/>
          <p:nvPr/>
        </p:nvSpPr>
        <p:spPr>
          <a:xfrm>
            <a:off x="8544977" y="5192368"/>
            <a:ext cx="504505" cy="26126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IGEN</a:t>
            </a:r>
            <a:endParaRPr lang="en-GB" sz="900" spc="-1" dirty="0">
              <a:solidFill>
                <a:prstClr val="black"/>
              </a:solidFill>
              <a:latin typeface="Arial"/>
            </a:endParaRPr>
          </a:p>
        </p:txBody>
      </p:sp>
      <p:sp>
        <p:nvSpPr>
          <p:cNvPr id="78" name="Szabadkézi sokszög 77"/>
          <p:cNvSpPr/>
          <p:nvPr/>
        </p:nvSpPr>
        <p:spPr>
          <a:xfrm rot="10800000">
            <a:off x="7317469" y="5519090"/>
            <a:ext cx="849128" cy="696695"/>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115" name="Szabadkézi sokszög 114"/>
          <p:cNvSpPr/>
          <p:nvPr/>
        </p:nvSpPr>
        <p:spPr>
          <a:xfrm>
            <a:off x="4583155" y="5432000"/>
            <a:ext cx="3331193" cy="1360782"/>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hu-HU" sz="1000" b="1" u="sng" spc="-1" dirty="0">
                <a:solidFill>
                  <a:prstClr val="black"/>
                </a:solidFill>
                <a:latin typeface="Arial"/>
                <a:ea typeface="Noto Sans CJK SC"/>
              </a:rPr>
              <a:t>4E VVT + 4E FFP + 4E </a:t>
            </a:r>
            <a:r>
              <a:rPr lang="hu-HU" sz="1000" b="1" u="sng" spc="-1" dirty="0" err="1">
                <a:solidFill>
                  <a:prstClr val="black"/>
                </a:solidFill>
                <a:latin typeface="Arial"/>
                <a:ea typeface="Noto Sans CJK SC"/>
              </a:rPr>
              <a:t>TcT</a:t>
            </a:r>
            <a:endParaRPr lang="hu-HU" sz="1000" b="1" u="sng" spc="-1" dirty="0">
              <a:solidFill>
                <a:prstClr val="black"/>
              </a:solidFill>
              <a:latin typeface="Arial"/>
              <a:ea typeface="Noto Sans CJK SC"/>
            </a:endParaRPr>
          </a:p>
          <a:p>
            <a:pPr marL="219349" indent="-219349" algn="ctr" defTabSz="745123">
              <a:spcAft>
                <a:spcPts val="610"/>
              </a:spcAft>
              <a:buClr>
                <a:srgbClr val="000000"/>
              </a:buClr>
              <a:buSzPct val="45000"/>
            </a:pPr>
            <a:r>
              <a:rPr lang="hu-HU" sz="1000" b="1" spc="-1" dirty="0">
                <a:solidFill>
                  <a:prstClr val="black"/>
                </a:solidFill>
                <a:latin typeface="Arial"/>
                <a:ea typeface="Noto Sans CJK SC"/>
              </a:rPr>
              <a:t>ÉS</a:t>
            </a:r>
          </a:p>
          <a:p>
            <a:pPr marL="219349" indent="-219349" algn="ctr" defTabSz="745123">
              <a:buClr>
                <a:srgbClr val="000000"/>
              </a:buClr>
              <a:buSzPct val="45000"/>
            </a:pPr>
            <a:r>
              <a:rPr lang="hu-HU" sz="1200" b="1" u="sng" spc="-1" dirty="0">
                <a:solidFill>
                  <a:prstClr val="black"/>
                </a:solidFill>
                <a:latin typeface="Arial"/>
                <a:ea typeface="Noto Sans CJK SC"/>
              </a:rPr>
              <a:t>CLOTPRO</a:t>
            </a:r>
            <a:r>
              <a:rPr lang="hu-HU" sz="1000" b="1" u="sng" spc="-1" dirty="0">
                <a:solidFill>
                  <a:prstClr val="black"/>
                </a:solidFill>
                <a:latin typeface="Arial"/>
                <a:ea typeface="Noto Sans CJK SC"/>
              </a:rPr>
              <a:t> vezérelt INTERVENCIÓ</a:t>
            </a:r>
            <a:r>
              <a:rPr lang="hu-HU" sz="1000" u="sng" spc="-1" dirty="0">
                <a:solidFill>
                  <a:prstClr val="black"/>
                </a:solidFill>
                <a:ea typeface="Noto Sans CJK SC"/>
              </a:rPr>
              <a:t> </a:t>
            </a:r>
            <a:r>
              <a:rPr lang="hu-HU" sz="1000" spc="-1" dirty="0">
                <a:solidFill>
                  <a:prstClr val="black"/>
                </a:solidFill>
                <a:ea typeface="Noto Sans CJK SC"/>
              </a:rPr>
              <a:t>(</a:t>
            </a:r>
            <a:r>
              <a:rPr lang="hu-HU" sz="1000" spc="-1" dirty="0" err="1">
                <a:solidFill>
                  <a:prstClr val="black"/>
                </a:solidFill>
                <a:ea typeface="Noto Sans CJK SC"/>
              </a:rPr>
              <a:t>lsd</a:t>
            </a:r>
            <a:r>
              <a:rPr lang="hu-HU" sz="1000" spc="-1" dirty="0">
                <a:solidFill>
                  <a:prstClr val="black"/>
                </a:solidFill>
                <a:ea typeface="Noto Sans CJK SC"/>
              </a:rPr>
              <a:t> 2. ábra)</a:t>
            </a: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spc="-1" dirty="0">
                <a:solidFill>
                  <a:prstClr val="black"/>
                </a:solidFill>
                <a:latin typeface="Arial"/>
                <a:ea typeface="Noto Sans CJK SC"/>
              </a:rPr>
              <a:t>: Vérgáz,Vérkép,CLOTPRO</a:t>
            </a:r>
          </a:p>
        </p:txBody>
      </p:sp>
      <p:sp>
        <p:nvSpPr>
          <p:cNvPr id="79" name="Szabadkézi sokszög 78"/>
          <p:cNvSpPr/>
          <p:nvPr/>
        </p:nvSpPr>
        <p:spPr>
          <a:xfrm>
            <a:off x="8080642" y="5257828"/>
            <a:ext cx="163276" cy="479360"/>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1" name="Szabadkézi sokszög 80"/>
          <p:cNvSpPr/>
          <p:nvPr/>
        </p:nvSpPr>
        <p:spPr>
          <a:xfrm>
            <a:off x="4871084" y="5061765"/>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46" name="Szabadkézi sokszög 45"/>
          <p:cNvSpPr/>
          <p:nvPr/>
        </p:nvSpPr>
        <p:spPr>
          <a:xfrm>
            <a:off x="1078000" y="5649760"/>
            <a:ext cx="1403843" cy="304771"/>
          </a:xfrm>
          <a:custGeom>
            <a:avLst/>
            <a:gdLst/>
            <a:ahLst/>
            <a:cxnLst/>
            <a:rect l="0" t="0" r="r" b="b"/>
            <a:pathLst>
              <a:path w="43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4183" y="701"/>
                </a:lnTo>
                <a:lnTo>
                  <a:pt x="4183" y="701"/>
                </a:lnTo>
                <a:cubicBezTo>
                  <a:pt x="4204" y="701"/>
                  <a:pt x="4224" y="696"/>
                  <a:pt x="4242" y="685"/>
                </a:cubicBezTo>
                <a:cubicBezTo>
                  <a:pt x="4259" y="675"/>
                  <a:pt x="4274" y="660"/>
                  <a:pt x="4284" y="643"/>
                </a:cubicBezTo>
                <a:cubicBezTo>
                  <a:pt x="4295" y="625"/>
                  <a:pt x="4300" y="605"/>
                  <a:pt x="4300" y="584"/>
                </a:cubicBezTo>
                <a:lnTo>
                  <a:pt x="4299" y="116"/>
                </a:lnTo>
                <a:lnTo>
                  <a:pt x="4300" y="117"/>
                </a:lnTo>
                <a:lnTo>
                  <a:pt x="4300" y="117"/>
                </a:lnTo>
                <a:cubicBezTo>
                  <a:pt x="4300" y="96"/>
                  <a:pt x="4295" y="76"/>
                  <a:pt x="4284" y="58"/>
                </a:cubicBezTo>
                <a:cubicBezTo>
                  <a:pt x="4274" y="41"/>
                  <a:pt x="4259" y="26"/>
                  <a:pt x="4242" y="16"/>
                </a:cubicBezTo>
                <a:cubicBezTo>
                  <a:pt x="4224" y="5"/>
                  <a:pt x="4204" y="0"/>
                  <a:pt x="4183" y="0"/>
                </a:cubicBezTo>
                <a:lnTo>
                  <a:pt x="116"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1000" spc="-1" dirty="0" err="1">
                <a:solidFill>
                  <a:prstClr val="black"/>
                </a:solidFill>
                <a:latin typeface="Arial"/>
                <a:ea typeface="Noto Sans CJK SC"/>
              </a:rPr>
              <a:t>Aktív</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vérzés</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esetén</a:t>
            </a:r>
            <a:endParaRPr lang="en-GB" sz="1000" spc="-1" dirty="0">
              <a:solidFill>
                <a:prstClr val="black"/>
              </a:solidFill>
              <a:latin typeface="Arial"/>
            </a:endParaRPr>
          </a:p>
        </p:txBody>
      </p:sp>
      <p:sp>
        <p:nvSpPr>
          <p:cNvPr id="82" name="Egyenes összekötő 81"/>
          <p:cNvSpPr/>
          <p:nvPr/>
        </p:nvSpPr>
        <p:spPr>
          <a:xfrm flipH="1">
            <a:off x="5682397" y="468044"/>
            <a:ext cx="326588"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9" name="Téglalap 88"/>
          <p:cNvSpPr/>
          <p:nvPr/>
        </p:nvSpPr>
        <p:spPr>
          <a:xfrm>
            <a:off x="5943667" y="293870"/>
            <a:ext cx="489827" cy="304780"/>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88" name="Szabadkézi sokszög 87"/>
          <p:cNvSpPr/>
          <p:nvPr/>
        </p:nvSpPr>
        <p:spPr>
          <a:xfrm rot="10800000">
            <a:off x="2612476" y="3385500"/>
            <a:ext cx="1306349"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4" name="Szabadkézi sokszög 43"/>
          <p:cNvSpPr/>
          <p:nvPr/>
        </p:nvSpPr>
        <p:spPr>
          <a:xfrm>
            <a:off x="788217" y="3428999"/>
            <a:ext cx="2018019" cy="783728"/>
          </a:xfrm>
          <a:custGeom>
            <a:avLst/>
            <a:gdLst/>
            <a:ahLst/>
            <a:cxnLst/>
            <a:rect l="0" t="0" r="r" b="b"/>
            <a:pathLst>
              <a:path w="65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6383" y="701"/>
                </a:lnTo>
                <a:lnTo>
                  <a:pt x="6383" y="701"/>
                </a:lnTo>
                <a:cubicBezTo>
                  <a:pt x="6404" y="701"/>
                  <a:pt x="6424" y="696"/>
                  <a:pt x="6442" y="685"/>
                </a:cubicBezTo>
                <a:cubicBezTo>
                  <a:pt x="6459" y="675"/>
                  <a:pt x="6474" y="660"/>
                  <a:pt x="6484" y="643"/>
                </a:cubicBezTo>
                <a:cubicBezTo>
                  <a:pt x="6495" y="625"/>
                  <a:pt x="6500" y="605"/>
                  <a:pt x="6500" y="584"/>
                </a:cubicBezTo>
                <a:lnTo>
                  <a:pt x="6500" y="116"/>
                </a:lnTo>
                <a:lnTo>
                  <a:pt x="6500" y="117"/>
                </a:lnTo>
                <a:lnTo>
                  <a:pt x="6500" y="117"/>
                </a:lnTo>
                <a:cubicBezTo>
                  <a:pt x="6500" y="96"/>
                  <a:pt x="6495" y="76"/>
                  <a:pt x="6484" y="58"/>
                </a:cubicBezTo>
                <a:cubicBezTo>
                  <a:pt x="6474" y="41"/>
                  <a:pt x="6459" y="26"/>
                  <a:pt x="6442" y="16"/>
                </a:cubicBezTo>
                <a:cubicBezTo>
                  <a:pt x="6424" y="5"/>
                  <a:pt x="6404" y="0"/>
                  <a:pt x="6383" y="0"/>
                </a:cubicBezTo>
                <a:lnTo>
                  <a:pt x="11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u="sng" spc="-1" dirty="0">
                <a:solidFill>
                  <a:prstClr val="black"/>
                </a:solidFill>
                <a:latin typeface="Arial"/>
                <a:ea typeface="Noto Sans CJK SC"/>
              </a:rPr>
              <a:t>TRANEXÁMSAV</a:t>
            </a:r>
          </a:p>
          <a:p>
            <a:pPr algn="ctr" defTabSz="745123"/>
            <a:r>
              <a:rPr lang="en-GB" sz="1000" spc="-1" dirty="0">
                <a:solidFill>
                  <a:prstClr val="black"/>
                </a:solidFill>
                <a:latin typeface="Arial"/>
                <a:ea typeface="Noto Sans CJK SC"/>
              </a:rPr>
              <a:t> (1</a:t>
            </a:r>
            <a:r>
              <a:rPr lang="hu-HU" sz="1000" spc="-1" dirty="0">
                <a:solidFill>
                  <a:prstClr val="black"/>
                </a:solidFill>
                <a:latin typeface="Arial"/>
                <a:ea typeface="Noto Sans CJK SC"/>
              </a:rPr>
              <a:t>-2 </a:t>
            </a:r>
            <a:r>
              <a:rPr lang="en-GB" sz="1000" spc="-1" dirty="0">
                <a:solidFill>
                  <a:prstClr val="black"/>
                </a:solidFill>
                <a:latin typeface="Arial"/>
                <a:ea typeface="Noto Sans CJK SC"/>
              </a:rPr>
              <a:t>g)</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rPr>
              <a:t>+</a:t>
            </a:r>
          </a:p>
          <a:p>
            <a:pPr algn="ctr" defTabSz="745123"/>
            <a:r>
              <a:rPr lang="hu-HU" sz="1000" b="1" spc="-1" dirty="0">
                <a:solidFill>
                  <a:prstClr val="black"/>
                </a:solidFill>
                <a:latin typeface="Arial"/>
              </a:rPr>
              <a:t>CLOTPRO (</a:t>
            </a:r>
            <a:r>
              <a:rPr lang="hu-HU" sz="1000" b="1" spc="-1" dirty="0" err="1">
                <a:solidFill>
                  <a:prstClr val="black"/>
                </a:solidFill>
                <a:latin typeface="Arial"/>
              </a:rPr>
              <a:t>TPAtest</a:t>
            </a:r>
            <a:r>
              <a:rPr lang="hu-HU" sz="1000" b="1" spc="-1" dirty="0">
                <a:solidFill>
                  <a:prstClr val="black"/>
                </a:solidFill>
                <a:latin typeface="Arial"/>
              </a:rPr>
              <a:t>) kontroll </a:t>
            </a:r>
            <a:r>
              <a:rPr lang="hu-HU" sz="1000" spc="-1" dirty="0">
                <a:solidFill>
                  <a:prstClr val="black"/>
                </a:solidFill>
                <a:latin typeface="Arial"/>
              </a:rPr>
              <a:t>gyógyszer</a:t>
            </a:r>
            <a:r>
              <a:rPr lang="hu-HU" sz="1000" b="1" spc="-1" dirty="0">
                <a:solidFill>
                  <a:prstClr val="black"/>
                </a:solidFill>
                <a:latin typeface="Arial"/>
              </a:rPr>
              <a:t> </a:t>
            </a:r>
            <a:r>
              <a:rPr lang="hu-HU" sz="1000" spc="-1" dirty="0">
                <a:solidFill>
                  <a:prstClr val="black"/>
                </a:solidFill>
                <a:latin typeface="Arial"/>
              </a:rPr>
              <a:t>ismétlés előtt!!</a:t>
            </a:r>
            <a:endParaRPr lang="en-GB" sz="1000" spc="-1" dirty="0">
              <a:solidFill>
                <a:prstClr val="black"/>
              </a:solidFill>
              <a:latin typeface="Arial"/>
            </a:endParaRPr>
          </a:p>
        </p:txBody>
      </p:sp>
      <p:sp>
        <p:nvSpPr>
          <p:cNvPr id="96" name="Egyenes összekötő 95"/>
          <p:cNvSpPr/>
          <p:nvPr/>
        </p:nvSpPr>
        <p:spPr>
          <a:xfrm>
            <a:off x="1828665" y="5954521"/>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2" name="Szabadkézi sokszög 101"/>
          <p:cNvSpPr/>
          <p:nvPr/>
        </p:nvSpPr>
        <p:spPr>
          <a:xfrm>
            <a:off x="980045" y="6259369"/>
            <a:ext cx="1632430" cy="478935"/>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38100">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rPr>
              <a:t>ANTIDOTUM</a:t>
            </a:r>
            <a:r>
              <a:rPr lang="hu-HU" sz="1000" u="sng" spc="-1" dirty="0">
                <a:solidFill>
                  <a:prstClr val="black"/>
                </a:solidFill>
                <a:latin typeface="Arial"/>
              </a:rPr>
              <a:t> </a:t>
            </a:r>
          </a:p>
          <a:p>
            <a:pPr marL="219349" indent="-219349" algn="ctr" defTabSz="745123">
              <a:buClr>
                <a:srgbClr val="000000"/>
              </a:buClr>
              <a:buSzPct val="45000"/>
            </a:pPr>
            <a:r>
              <a:rPr lang="hu-HU" sz="1000" spc="-1" dirty="0">
                <a:solidFill>
                  <a:prstClr val="black"/>
                </a:solidFill>
                <a:latin typeface="Arial"/>
              </a:rPr>
              <a:t>alkalmazása </a:t>
            </a:r>
            <a:r>
              <a:rPr lang="hu-HU" sz="900" spc="-1" dirty="0">
                <a:solidFill>
                  <a:prstClr val="black"/>
                </a:solidFill>
                <a:ea typeface="Noto Sans CJK SC"/>
              </a:rPr>
              <a:t>(1. ábra)</a:t>
            </a:r>
            <a:endParaRPr lang="en-GB" sz="1000" spc="-1" dirty="0">
              <a:solidFill>
                <a:prstClr val="black"/>
              </a:solidFill>
              <a:latin typeface="Arial"/>
            </a:endParaRPr>
          </a:p>
        </p:txBody>
      </p:sp>
      <p:sp>
        <p:nvSpPr>
          <p:cNvPr id="45" name="Szabadkézi sokszög 44"/>
          <p:cNvSpPr/>
          <p:nvPr/>
        </p:nvSpPr>
        <p:spPr>
          <a:xfrm>
            <a:off x="657638" y="4430384"/>
            <a:ext cx="2337784" cy="696695"/>
          </a:xfrm>
          <a:custGeom>
            <a:avLst/>
            <a:gdLst/>
            <a:ahLst/>
            <a:cxnLst/>
            <a:rect l="0" t="0" r="r" b="b"/>
            <a:pathLst>
              <a:path w="6301" h="1101">
                <a:moveTo>
                  <a:pt x="183" y="0"/>
                </a:moveTo>
                <a:lnTo>
                  <a:pt x="183" y="0"/>
                </a:lnTo>
                <a:cubicBezTo>
                  <a:pt x="151" y="0"/>
                  <a:pt x="120" y="8"/>
                  <a:pt x="92" y="25"/>
                </a:cubicBezTo>
                <a:cubicBezTo>
                  <a:pt x="64" y="41"/>
                  <a:pt x="41" y="64"/>
                  <a:pt x="25" y="92"/>
                </a:cubicBezTo>
                <a:cubicBezTo>
                  <a:pt x="8" y="120"/>
                  <a:pt x="0" y="151"/>
                  <a:pt x="0" y="183"/>
                </a:cubicBezTo>
                <a:lnTo>
                  <a:pt x="0" y="916"/>
                </a:lnTo>
                <a:lnTo>
                  <a:pt x="0" y="917"/>
                </a:lnTo>
                <a:cubicBezTo>
                  <a:pt x="0" y="949"/>
                  <a:pt x="8" y="980"/>
                  <a:pt x="25" y="1008"/>
                </a:cubicBezTo>
                <a:cubicBezTo>
                  <a:pt x="41" y="1036"/>
                  <a:pt x="64" y="1059"/>
                  <a:pt x="92" y="1075"/>
                </a:cubicBezTo>
                <a:cubicBezTo>
                  <a:pt x="120" y="1092"/>
                  <a:pt x="151" y="1100"/>
                  <a:pt x="183" y="1100"/>
                </a:cubicBezTo>
                <a:lnTo>
                  <a:pt x="6116" y="1100"/>
                </a:lnTo>
                <a:lnTo>
                  <a:pt x="6117" y="1100"/>
                </a:lnTo>
                <a:cubicBezTo>
                  <a:pt x="6149" y="1100"/>
                  <a:pt x="6180" y="1092"/>
                  <a:pt x="6208" y="1075"/>
                </a:cubicBezTo>
                <a:cubicBezTo>
                  <a:pt x="6236" y="1059"/>
                  <a:pt x="6259" y="1036"/>
                  <a:pt x="6275" y="1008"/>
                </a:cubicBezTo>
                <a:cubicBezTo>
                  <a:pt x="6292" y="980"/>
                  <a:pt x="6300" y="949"/>
                  <a:pt x="6300" y="917"/>
                </a:cubicBezTo>
                <a:lnTo>
                  <a:pt x="6300" y="183"/>
                </a:lnTo>
                <a:lnTo>
                  <a:pt x="6300" y="183"/>
                </a:lnTo>
                <a:lnTo>
                  <a:pt x="6300" y="183"/>
                </a:lnTo>
                <a:cubicBezTo>
                  <a:pt x="6300" y="151"/>
                  <a:pt x="6292" y="120"/>
                  <a:pt x="6275" y="92"/>
                </a:cubicBezTo>
                <a:cubicBezTo>
                  <a:pt x="6259" y="64"/>
                  <a:pt x="6236" y="41"/>
                  <a:pt x="6208" y="25"/>
                </a:cubicBezTo>
                <a:cubicBezTo>
                  <a:pt x="6180" y="8"/>
                  <a:pt x="6149" y="0"/>
                  <a:pt x="6117" y="0"/>
                </a:cubicBezTo>
                <a:lnTo>
                  <a:pt x="183"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000" b="1" spc="-1" dirty="0">
                <a:solidFill>
                  <a:prstClr val="black"/>
                </a:solidFill>
                <a:latin typeface="Arial"/>
                <a:ea typeface="Noto Sans CJK SC"/>
              </a:rPr>
              <a:t>ANTIKOAGULÁNS TERÁPIA</a:t>
            </a:r>
            <a:r>
              <a:rPr lang="en-GB" sz="1000" b="1" spc="-1" dirty="0">
                <a:solidFill>
                  <a:prstClr val="black"/>
                </a:solidFill>
                <a:latin typeface="Arial"/>
                <a:ea typeface="Noto Sans CJK SC"/>
              </a:rPr>
              <a:t> </a:t>
            </a:r>
            <a:r>
              <a:rPr lang="hu-HU" sz="1000" spc="-1" dirty="0">
                <a:solidFill>
                  <a:prstClr val="black"/>
                </a:solidFill>
                <a:latin typeface="Arial"/>
                <a:ea typeface="Noto Sans CJK SC"/>
              </a:rPr>
              <a:t>és /</a:t>
            </a:r>
            <a:r>
              <a:rPr lang="en-GB" sz="1000" spc="-1" dirty="0" err="1">
                <a:solidFill>
                  <a:prstClr val="black"/>
                </a:solidFill>
                <a:latin typeface="Arial"/>
                <a:ea typeface="Noto Sans CJK SC"/>
              </a:rPr>
              <a:t>vagy</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THROMBOCYTA AGGREGÁCIÓ GÁTLÁS</a:t>
            </a:r>
            <a:endParaRPr lang="en-GB" sz="1000" b="1" spc="-1" dirty="0">
              <a:solidFill>
                <a:prstClr val="black"/>
              </a:solidFill>
              <a:latin typeface="Arial"/>
            </a:endParaRPr>
          </a:p>
        </p:txBody>
      </p:sp>
      <p:sp>
        <p:nvSpPr>
          <p:cNvPr id="48" name="Szabadkézi sokszög 47"/>
          <p:cNvSpPr/>
          <p:nvPr/>
        </p:nvSpPr>
        <p:spPr>
          <a:xfrm>
            <a:off x="3657558" y="141640"/>
            <a:ext cx="2112645" cy="870869"/>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2. </a:t>
            </a:r>
            <a:r>
              <a:rPr lang="en-GB" sz="1400" b="1" spc="-1" dirty="0">
                <a:solidFill>
                  <a:prstClr val="white"/>
                </a:solidFill>
                <a:effectLst>
                  <a:outerShdw blurRad="38100" dist="38100" dir="2700000" algn="tl">
                    <a:srgbClr val="000000">
                      <a:alpha val="43137"/>
                    </a:srgbClr>
                  </a:outerShdw>
                </a:effectLst>
                <a:latin typeface="Arial"/>
                <a:ea typeface="Noto Sans CJK SC"/>
              </a:rPr>
              <a:t>J</a:t>
            </a:r>
            <a:r>
              <a:rPr lang="hu-HU" sz="1400" b="1" spc="-1" dirty="0">
                <a:solidFill>
                  <a:prstClr val="white"/>
                </a:solidFill>
                <a:effectLst>
                  <a:outerShdw blurRad="38100" dist="38100" dir="2700000" algn="tl">
                    <a:srgbClr val="000000">
                      <a:alpha val="43137"/>
                    </a:srgbClr>
                  </a:outerShdw>
                </a:effectLst>
                <a:latin typeface="Arial"/>
                <a:ea typeface="Noto Sans CJK SC"/>
              </a:rPr>
              <a:t>ELENTŐS</a:t>
            </a:r>
            <a:r>
              <a:rPr lang="en-GB" sz="1400" spc="-1" dirty="0">
                <a:solidFill>
                  <a:prstClr val="white"/>
                </a:solidFill>
                <a:effectLst>
                  <a:outerShdw blurRad="38100" dist="38100" dir="2700000" algn="tl">
                    <a:srgbClr val="000000">
                      <a:alpha val="43137"/>
                    </a:srgbClr>
                  </a:outerShdw>
                </a:effectLst>
                <a:latin typeface="Arial"/>
                <a:ea typeface="Noto Sans CJK SC"/>
              </a:rPr>
              <a:t> </a:t>
            </a:r>
            <a:r>
              <a:rPr lang="en-GB" sz="1000" spc="-1" dirty="0" err="1">
                <a:solidFill>
                  <a:prstClr val="white"/>
                </a:solidFill>
                <a:effectLst>
                  <a:outerShdw blurRad="38100" dist="38100" dir="2700000" algn="tl">
                    <a:srgbClr val="000000">
                      <a:alpha val="43137"/>
                    </a:srgbClr>
                  </a:outerShdw>
                </a:effectLst>
                <a:latin typeface="Arial"/>
                <a:ea typeface="Noto Sans CJK SC"/>
              </a:rPr>
              <a:t>vagy</a:t>
            </a:r>
            <a:r>
              <a:rPr lang="en-GB" sz="1000" spc="-1" dirty="0">
                <a:solidFill>
                  <a:prstClr val="white"/>
                </a:solidFill>
                <a:effectLst>
                  <a:outerShdw blurRad="38100" dist="38100" dir="2700000" algn="tl">
                    <a:srgbClr val="000000">
                      <a:alpha val="43137"/>
                    </a:srgbClr>
                  </a:outerShdw>
                </a:effectLst>
                <a:latin typeface="Arial"/>
                <a:ea typeface="Noto Sans CJK SC"/>
              </a:rPr>
              <a:t> </a:t>
            </a:r>
            <a:r>
              <a:rPr lang="hu-HU" sz="1000"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NEM</a:t>
            </a:r>
            <a:endParaRPr lang="hu-HU" sz="1000" b="1" spc="-1" dirty="0">
              <a:solidFill>
                <a:prstClr val="white"/>
              </a:solidFill>
              <a:effectLst>
                <a:outerShdw blurRad="38100" dist="38100" dir="2700000" algn="tl">
                  <a:srgbClr val="000000">
                    <a:alpha val="43137"/>
                  </a:srgbClr>
                </a:outerShdw>
              </a:effectLst>
              <a:latin typeface="Arial"/>
              <a:ea typeface="Noto Sans CJK SC"/>
            </a:endParaRPr>
          </a:p>
          <a:p>
            <a:pPr algn="ctr" defTabSz="745123"/>
            <a:r>
              <a:rPr lang="en-GB" sz="1400" b="1"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kontrollált</a:t>
            </a:r>
            <a:r>
              <a:rPr lang="hu-HU" sz="1000" b="1" spc="-1" dirty="0">
                <a:solidFill>
                  <a:prstClr val="white"/>
                </a:solidFill>
                <a:effectLst>
                  <a:outerShdw blurRad="38100" dist="38100" dir="2700000" algn="tl">
                    <a:srgbClr val="000000">
                      <a:alpha val="43137"/>
                    </a:srgbClr>
                  </a:outerShdw>
                </a:effectLst>
                <a:latin typeface="Arial"/>
                <a:ea typeface="Noto Sans CJK SC"/>
              </a:rPr>
              <a:t> vérzés </a:t>
            </a:r>
            <a:endParaRPr lang="en-GB" sz="1000" spc="-1" dirty="0">
              <a:solidFill>
                <a:prstClr val="white"/>
              </a:solidFill>
              <a:effectLst>
                <a:outerShdw blurRad="38100" dist="38100" dir="2700000" algn="tl">
                  <a:srgbClr val="000000">
                    <a:alpha val="43137"/>
                  </a:srgbClr>
                </a:outerShdw>
              </a:effectLst>
              <a:latin typeface="Arial"/>
            </a:endParaRPr>
          </a:p>
        </p:txBody>
      </p:sp>
      <p:sp>
        <p:nvSpPr>
          <p:cNvPr id="56" name="Szabadkézi sokszög 55"/>
          <p:cNvSpPr/>
          <p:nvPr/>
        </p:nvSpPr>
        <p:spPr>
          <a:xfrm>
            <a:off x="6779210" y="141639"/>
            <a:ext cx="2270272" cy="1458665"/>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3. SOKK?</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Legalább kettő az alábbiak közül: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Syst</a:t>
            </a:r>
            <a:r>
              <a:rPr lang="hu-HU" sz="1000" b="1" spc="-1" dirty="0">
                <a:solidFill>
                  <a:prstClr val="white"/>
                </a:solidFill>
                <a:effectLst>
                  <a:outerShdw blurRad="38100" dist="38100" dir="2700000" algn="tl">
                    <a:srgbClr val="000000">
                      <a:alpha val="43137"/>
                    </a:srgbClr>
                  </a:outerShdw>
                </a:effectLst>
                <a:latin typeface="Arial"/>
                <a:ea typeface="Noto Sans CJK SC"/>
              </a:rPr>
              <a:t>. Vérnyomás &lt; 90 Hgmm</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BE &lt; -10</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Laktát</a:t>
            </a:r>
            <a:r>
              <a:rPr lang="hu-HU" sz="1000" b="1" spc="-1" dirty="0">
                <a:solidFill>
                  <a:prstClr val="white"/>
                </a:solidFill>
                <a:effectLst>
                  <a:outerShdw blurRad="38100" dist="38100" dir="2700000" algn="tl">
                    <a:srgbClr val="000000">
                      <a:alpha val="43137"/>
                    </a:srgbClr>
                  </a:outerShdw>
                </a:effectLst>
                <a:latin typeface="Arial"/>
                <a:ea typeface="Noto Sans CJK SC"/>
              </a:rPr>
              <a:t> ≥ 5 </a:t>
            </a:r>
            <a:r>
              <a:rPr lang="hu-HU" sz="1000" b="1" spc="-1" dirty="0" err="1">
                <a:solidFill>
                  <a:prstClr val="white"/>
                </a:solidFill>
                <a:effectLst>
                  <a:outerShdw blurRad="38100" dist="38100" dir="2700000" algn="tl">
                    <a:srgbClr val="000000">
                      <a:alpha val="43137"/>
                    </a:srgbClr>
                  </a:outerShdw>
                </a:effectLst>
                <a:latin typeface="Arial"/>
                <a:ea typeface="Noto Sans CJK SC"/>
              </a:rPr>
              <a:t>mmol</a:t>
            </a:r>
            <a:r>
              <a:rPr lang="hu-HU" sz="1000" b="1" spc="-1" dirty="0">
                <a:solidFill>
                  <a:prstClr val="white"/>
                </a:solidFill>
                <a:effectLst>
                  <a:outerShdw blurRad="38100" dist="38100" dir="2700000" algn="tl">
                    <a:srgbClr val="000000">
                      <a:alpha val="43137"/>
                    </a:srgbClr>
                  </a:outerShdw>
                </a:effectLst>
                <a:latin typeface="Arial"/>
                <a:ea typeface="Noto Sans CJK SC"/>
              </a:rPr>
              <a:t>/l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Hgb</a:t>
            </a:r>
            <a:r>
              <a:rPr lang="hu-HU" sz="1000" b="1" spc="-1" dirty="0">
                <a:solidFill>
                  <a:prstClr val="white"/>
                </a:solidFill>
                <a:effectLst>
                  <a:outerShdw blurRad="38100" dist="38100" dir="2700000" algn="tl">
                    <a:srgbClr val="000000">
                      <a:alpha val="43137"/>
                    </a:srgbClr>
                  </a:outerShdw>
                </a:effectLst>
                <a:latin typeface="Arial"/>
                <a:ea typeface="Noto Sans CJK SC"/>
              </a:rPr>
              <a:t> &lt; 9 g/dl</a:t>
            </a:r>
            <a:endParaRPr lang="hu-HU" sz="1400" b="1" spc="-1" dirty="0">
              <a:solidFill>
                <a:prstClr val="white"/>
              </a:solidFill>
              <a:effectLst>
                <a:outerShdw blurRad="38100" dist="38100" dir="2700000" algn="tl">
                  <a:srgbClr val="000000">
                    <a:alpha val="43137"/>
                  </a:srgbClr>
                </a:outerShdw>
              </a:effectLst>
              <a:latin typeface="Arial"/>
              <a:ea typeface="Noto Sans CJK SC"/>
            </a:endParaRPr>
          </a:p>
        </p:txBody>
      </p:sp>
      <p:sp>
        <p:nvSpPr>
          <p:cNvPr id="72" name="Szabadkézi sokszög 71"/>
          <p:cNvSpPr/>
          <p:nvPr/>
        </p:nvSpPr>
        <p:spPr>
          <a:xfrm>
            <a:off x="5265694" y="4865833"/>
            <a:ext cx="3216218" cy="391864"/>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100" b="1" spc="-1" dirty="0">
                <a:solidFill>
                  <a:prstClr val="white"/>
                </a:solidFill>
                <a:effectLst>
                  <a:outerShdw blurRad="38100" dist="38100" dir="2700000" algn="tl">
                    <a:srgbClr val="000000">
                      <a:alpha val="43137"/>
                    </a:srgbClr>
                  </a:outerShdw>
                </a:effectLst>
                <a:latin typeface="Arial"/>
                <a:ea typeface="Noto Sans CJK SC"/>
              </a:rPr>
              <a:t>SIKERÜLT már KONTROLLÁLNI a vérzést?</a:t>
            </a:r>
          </a:p>
        </p:txBody>
      </p:sp>
      <p:sp>
        <p:nvSpPr>
          <p:cNvPr id="54" name="Téglalap 53"/>
          <p:cNvSpPr/>
          <p:nvPr/>
        </p:nvSpPr>
        <p:spPr>
          <a:xfrm>
            <a:off x="5796136" y="89248"/>
            <a:ext cx="3275856" cy="319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
        <p:nvSpPr>
          <p:cNvPr id="71" name="Téglalap 70"/>
          <p:cNvSpPr/>
          <p:nvPr/>
        </p:nvSpPr>
        <p:spPr>
          <a:xfrm>
            <a:off x="4427984" y="3284984"/>
            <a:ext cx="4680520"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
        <p:nvSpPr>
          <p:cNvPr id="75" name="Téglalap 74"/>
          <p:cNvSpPr/>
          <p:nvPr/>
        </p:nvSpPr>
        <p:spPr>
          <a:xfrm>
            <a:off x="5940152" y="6021288"/>
            <a:ext cx="3024336" cy="720078"/>
          </a:xfrm>
          <a:prstGeom prst="rect">
            <a:avLst/>
          </a:prstGeom>
          <a:solidFill>
            <a:schemeClr val="bg1"/>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035"/>
            <a:endParaRPr lang="hu-HU" sz="800" b="1" dirty="0">
              <a:solidFill>
                <a:prstClr val="black"/>
              </a:solidFill>
              <a:latin typeface="Century Gothic" pitchFamily="34" charset="0"/>
            </a:endParaRPr>
          </a:p>
          <a:p>
            <a:pPr algn="ctr" defTabSz="914035"/>
            <a:r>
              <a:rPr lang="hu-HU" sz="800" b="1" dirty="0">
                <a:solidFill>
                  <a:prstClr val="black"/>
                </a:solidFill>
                <a:latin typeface="Century Gothic" pitchFamily="34" charset="0"/>
              </a:rPr>
              <a:t>A traumás vérzés – véralvadási zavar ellátása</a:t>
            </a:r>
          </a:p>
          <a:p>
            <a:pPr algn="ctr" defTabSz="914035">
              <a:spcAft>
                <a:spcPts val="600"/>
              </a:spcAft>
            </a:pPr>
            <a:endParaRPr lang="hu-HU" sz="100" b="1" dirty="0">
              <a:solidFill>
                <a:prstClr val="black"/>
              </a:solidFill>
              <a:latin typeface="Century Gothic" pitchFamily="34" charset="0"/>
            </a:endParaRPr>
          </a:p>
          <a:p>
            <a:pPr algn="ctr" defTabSz="914035">
              <a:spcAft>
                <a:spcPts val="600"/>
              </a:spcAft>
            </a:pPr>
            <a:r>
              <a:rPr lang="hu-HU" sz="700" dirty="0">
                <a:solidFill>
                  <a:prstClr val="black"/>
                </a:solidFill>
                <a:latin typeface="Century Gothic" pitchFamily="34" charset="0"/>
              </a:rPr>
              <a:t>Nardai Gábor, Tánczos Krisztián</a:t>
            </a:r>
          </a:p>
          <a:p>
            <a:pPr algn="ctr" defTabSz="914035"/>
            <a:r>
              <a:rPr lang="hu-HU" sz="700" dirty="0">
                <a:solidFill>
                  <a:prstClr val="black"/>
                </a:solidFill>
                <a:latin typeface="Century Gothic" pitchFamily="34" charset="0"/>
              </a:rPr>
              <a:t>2022</a:t>
            </a:r>
          </a:p>
        </p:txBody>
      </p:sp>
    </p:spTree>
    <p:extLst>
      <p:ext uri="{BB962C8B-B14F-4D97-AF65-F5344CB8AC3E}">
        <p14:creationId xmlns:p14="http://schemas.microsoft.com/office/powerpoint/2010/main" val="888140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Egyenes összekötő 94"/>
          <p:cNvSpPr/>
          <p:nvPr/>
        </p:nvSpPr>
        <p:spPr>
          <a:xfrm>
            <a:off x="1828665" y="3233068"/>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60" name="Szabadkézi sokszög 59"/>
          <p:cNvSpPr/>
          <p:nvPr/>
        </p:nvSpPr>
        <p:spPr>
          <a:xfrm rot="10800000">
            <a:off x="8033826" y="3429004"/>
            <a:ext cx="914445" cy="165465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1" name="Szabadkézi sokszög 40"/>
          <p:cNvSpPr/>
          <p:nvPr/>
        </p:nvSpPr>
        <p:spPr>
          <a:xfrm>
            <a:off x="65092" y="119699"/>
            <a:ext cx="718493" cy="783783"/>
          </a:xfrm>
          <a:custGeom>
            <a:avLst/>
            <a:gdLst/>
            <a:ahLst/>
            <a:cxnLst/>
            <a:rect l="0" t="0" r="r" b="b"/>
            <a:pathLst>
              <a:path w="2401" h="1601">
                <a:moveTo>
                  <a:pt x="266" y="0"/>
                </a:moveTo>
                <a:lnTo>
                  <a:pt x="267" y="0"/>
                </a:lnTo>
                <a:cubicBezTo>
                  <a:pt x="220" y="0"/>
                  <a:pt x="174" y="12"/>
                  <a:pt x="133" y="36"/>
                </a:cubicBezTo>
                <a:cubicBezTo>
                  <a:pt x="93" y="59"/>
                  <a:pt x="59" y="93"/>
                  <a:pt x="36" y="133"/>
                </a:cubicBezTo>
                <a:cubicBezTo>
                  <a:pt x="12" y="174"/>
                  <a:pt x="0" y="220"/>
                  <a:pt x="0" y="267"/>
                </a:cubicBezTo>
                <a:lnTo>
                  <a:pt x="0" y="1333"/>
                </a:lnTo>
                <a:lnTo>
                  <a:pt x="0" y="1333"/>
                </a:lnTo>
                <a:cubicBezTo>
                  <a:pt x="0" y="1380"/>
                  <a:pt x="12" y="1426"/>
                  <a:pt x="36" y="1467"/>
                </a:cubicBezTo>
                <a:cubicBezTo>
                  <a:pt x="59" y="1507"/>
                  <a:pt x="93" y="1541"/>
                  <a:pt x="133" y="1564"/>
                </a:cubicBezTo>
                <a:cubicBezTo>
                  <a:pt x="174" y="1588"/>
                  <a:pt x="220" y="1600"/>
                  <a:pt x="267" y="1600"/>
                </a:cubicBezTo>
                <a:lnTo>
                  <a:pt x="2133" y="1600"/>
                </a:lnTo>
                <a:lnTo>
                  <a:pt x="2133" y="1600"/>
                </a:lnTo>
                <a:cubicBezTo>
                  <a:pt x="2180" y="1600"/>
                  <a:pt x="2226" y="1588"/>
                  <a:pt x="2267" y="1564"/>
                </a:cubicBezTo>
                <a:cubicBezTo>
                  <a:pt x="2307" y="1541"/>
                  <a:pt x="2341" y="1507"/>
                  <a:pt x="2364" y="1467"/>
                </a:cubicBezTo>
                <a:cubicBezTo>
                  <a:pt x="2388" y="1426"/>
                  <a:pt x="2400" y="1380"/>
                  <a:pt x="2400" y="1333"/>
                </a:cubicBezTo>
                <a:lnTo>
                  <a:pt x="2400" y="266"/>
                </a:lnTo>
                <a:lnTo>
                  <a:pt x="2400" y="267"/>
                </a:lnTo>
                <a:lnTo>
                  <a:pt x="2400" y="267"/>
                </a:lnTo>
                <a:cubicBezTo>
                  <a:pt x="2400" y="220"/>
                  <a:pt x="2388" y="174"/>
                  <a:pt x="2364" y="133"/>
                </a:cubicBezTo>
                <a:cubicBezTo>
                  <a:pt x="2341" y="93"/>
                  <a:pt x="2307" y="59"/>
                  <a:pt x="2267" y="36"/>
                </a:cubicBezTo>
                <a:cubicBezTo>
                  <a:pt x="2226" y="12"/>
                  <a:pt x="2180" y="0"/>
                  <a:pt x="2133" y="0"/>
                </a:cubicBezTo>
                <a:lnTo>
                  <a:pt x="266" y="0"/>
                </a:lnTo>
              </a:path>
            </a:pathLst>
          </a:custGeom>
          <a:solidFill>
            <a:schemeClr val="accent3">
              <a:lumMod val="60000"/>
              <a:lumOff val="40000"/>
            </a:schemeClr>
          </a:solidFill>
          <a:ln w="0">
            <a:solidFill>
              <a:schemeClr val="accent3">
                <a:lumMod val="60000"/>
                <a:lumOff val="4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spc="-1" dirty="0">
                <a:solidFill>
                  <a:prstClr val="black"/>
                </a:solidFill>
                <a:latin typeface="Arial"/>
                <a:ea typeface="Noto Sans CJK SC"/>
              </a:rPr>
              <a:t>NINCS</a:t>
            </a:r>
          </a:p>
          <a:p>
            <a:pPr algn="ctr" defTabSz="745123"/>
            <a:r>
              <a:rPr lang="hu-HU" sz="900" b="1" spc="-1" dirty="0">
                <a:solidFill>
                  <a:prstClr val="black"/>
                </a:solidFill>
                <a:latin typeface="Arial"/>
                <a:ea typeface="Noto Sans CJK SC"/>
              </a:rPr>
              <a:t>SZÜKSÉG</a:t>
            </a:r>
            <a:endParaRPr lang="hu-HU" sz="1000" b="1" spc="-1" dirty="0">
              <a:solidFill>
                <a:prstClr val="black"/>
              </a:solidFill>
              <a:latin typeface="Arial"/>
              <a:ea typeface="Noto Sans CJK SC"/>
            </a:endParaRPr>
          </a:p>
          <a:p>
            <a:pPr algn="ctr" defTabSz="745123"/>
            <a:r>
              <a:rPr lang="en-GB" sz="1000" b="1" spc="-1" dirty="0">
                <a:solidFill>
                  <a:prstClr val="black"/>
                </a:solidFill>
                <a:latin typeface="Arial"/>
                <a:ea typeface="Noto Sans CJK SC"/>
              </a:rPr>
              <a:t> </a:t>
            </a:r>
            <a:r>
              <a:rPr lang="en-GB" sz="1000" spc="-1" dirty="0">
                <a:solidFill>
                  <a:prstClr val="black"/>
                </a:solidFill>
                <a:latin typeface="Arial"/>
                <a:ea typeface="Noto Sans CJK SC"/>
              </a:rPr>
              <a:t>KVT-re</a:t>
            </a:r>
            <a:endParaRPr lang="en-GB" sz="1000" spc="-1" dirty="0">
              <a:solidFill>
                <a:prstClr val="black"/>
              </a:solidFill>
              <a:latin typeface="Arial"/>
            </a:endParaRPr>
          </a:p>
        </p:txBody>
      </p:sp>
      <p:sp>
        <p:nvSpPr>
          <p:cNvPr id="42" name="Szabadkézi sokszög 41"/>
          <p:cNvSpPr/>
          <p:nvPr/>
        </p:nvSpPr>
        <p:spPr>
          <a:xfrm>
            <a:off x="130412" y="1926855"/>
            <a:ext cx="3331193" cy="1349214"/>
          </a:xfrm>
          <a:custGeom>
            <a:avLst/>
            <a:gdLst/>
            <a:ahLst/>
            <a:cxnLst/>
            <a:rect l="0" t="0" r="r" b="b"/>
            <a:pathLst>
              <a:path w="6502" h="4101">
                <a:moveTo>
                  <a:pt x="683" y="0"/>
                </a:moveTo>
                <a:lnTo>
                  <a:pt x="683" y="0"/>
                </a:lnTo>
                <a:cubicBezTo>
                  <a:pt x="563" y="0"/>
                  <a:pt x="446" y="32"/>
                  <a:pt x="342" y="92"/>
                </a:cubicBezTo>
                <a:cubicBezTo>
                  <a:pt x="238" y="152"/>
                  <a:pt x="152" y="238"/>
                  <a:pt x="92" y="342"/>
                </a:cubicBezTo>
                <a:cubicBezTo>
                  <a:pt x="32" y="446"/>
                  <a:pt x="0" y="563"/>
                  <a:pt x="0" y="683"/>
                </a:cubicBezTo>
                <a:lnTo>
                  <a:pt x="0" y="3416"/>
                </a:lnTo>
                <a:lnTo>
                  <a:pt x="0" y="3417"/>
                </a:lnTo>
                <a:cubicBezTo>
                  <a:pt x="0" y="3537"/>
                  <a:pt x="32" y="3654"/>
                  <a:pt x="92" y="3758"/>
                </a:cubicBezTo>
                <a:cubicBezTo>
                  <a:pt x="152" y="3862"/>
                  <a:pt x="238" y="3948"/>
                  <a:pt x="342" y="4008"/>
                </a:cubicBezTo>
                <a:cubicBezTo>
                  <a:pt x="446" y="4068"/>
                  <a:pt x="563" y="4100"/>
                  <a:pt x="683" y="4100"/>
                </a:cubicBezTo>
                <a:lnTo>
                  <a:pt x="5817" y="4100"/>
                </a:lnTo>
                <a:lnTo>
                  <a:pt x="5818" y="4100"/>
                </a:lnTo>
                <a:cubicBezTo>
                  <a:pt x="5938" y="4100"/>
                  <a:pt x="6055" y="4068"/>
                  <a:pt x="6159" y="4008"/>
                </a:cubicBezTo>
                <a:cubicBezTo>
                  <a:pt x="6263" y="3948"/>
                  <a:pt x="6349" y="3862"/>
                  <a:pt x="6409" y="3758"/>
                </a:cubicBezTo>
                <a:cubicBezTo>
                  <a:pt x="6469" y="3654"/>
                  <a:pt x="6501" y="3537"/>
                  <a:pt x="6501" y="3417"/>
                </a:cubicBezTo>
                <a:lnTo>
                  <a:pt x="6500" y="683"/>
                </a:lnTo>
                <a:lnTo>
                  <a:pt x="6501" y="683"/>
                </a:lnTo>
                <a:lnTo>
                  <a:pt x="6501" y="683"/>
                </a:lnTo>
                <a:cubicBezTo>
                  <a:pt x="6501" y="563"/>
                  <a:pt x="6469" y="446"/>
                  <a:pt x="6409" y="342"/>
                </a:cubicBezTo>
                <a:cubicBezTo>
                  <a:pt x="6349" y="238"/>
                  <a:pt x="6263" y="152"/>
                  <a:pt x="6159" y="92"/>
                </a:cubicBezTo>
                <a:cubicBezTo>
                  <a:pt x="6055" y="32"/>
                  <a:pt x="5938" y="0"/>
                  <a:pt x="5818" y="0"/>
                </a:cubicBezTo>
                <a:lnTo>
                  <a:pt x="683" y="0"/>
                </a:lnTo>
              </a:path>
            </a:pathLst>
          </a:custGeom>
          <a:solidFill>
            <a:schemeClr val="accent3">
              <a:lumMod val="60000"/>
              <a:lumOff val="40000"/>
            </a:schemeClr>
          </a:solidFill>
          <a:ln w="0">
            <a:solidFill>
              <a:schemeClr val="accent2">
                <a:lumMod val="40000"/>
                <a:lumOff val="6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u="sng" spc="-1" dirty="0">
                <a:solidFill>
                  <a:prstClr val="black"/>
                </a:solidFill>
                <a:latin typeface="Arial"/>
                <a:ea typeface="Noto Sans CJK SC"/>
              </a:rPr>
              <a:t>LABOR + VÉRCSOPORT</a:t>
            </a:r>
          </a:p>
          <a:p>
            <a:pPr algn="ctr" defTabSz="745123"/>
            <a:endParaRPr lang="hu-HU" sz="900" spc="-1" dirty="0">
              <a:solidFill>
                <a:prstClr val="black"/>
              </a:solidFill>
              <a:latin typeface="Arial"/>
              <a:ea typeface="Noto Sans CJK SC"/>
            </a:endParaRPr>
          </a:p>
          <a:p>
            <a:pPr algn="ctr" defTabSz="745123">
              <a:spcAft>
                <a:spcPts val="610"/>
              </a:spcAft>
            </a:pPr>
            <a:r>
              <a:rPr lang="hu-HU" sz="1000" b="1" spc="-1" dirty="0">
                <a:solidFill>
                  <a:prstClr val="black"/>
                </a:solidFill>
                <a:latin typeface="Arial"/>
                <a:ea typeface="Noto Sans CJK SC"/>
              </a:rPr>
              <a:t>Vérgáz</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Laktát</a:t>
            </a:r>
            <a:r>
              <a:rPr lang="hu-HU" sz="1000" spc="-1" dirty="0">
                <a:solidFill>
                  <a:prstClr val="black"/>
                </a:solidFill>
                <a:latin typeface="Arial"/>
                <a:ea typeface="Noto Sans CJK SC"/>
              </a:rPr>
              <a:t>, </a:t>
            </a:r>
            <a:r>
              <a:rPr lang="hu-HU" sz="1000" b="1" spc="-1" dirty="0">
                <a:solidFill>
                  <a:prstClr val="black"/>
                </a:solidFill>
                <a:latin typeface="Arial"/>
                <a:ea typeface="Noto Sans CJK SC"/>
              </a:rPr>
              <a:t>Vérkép</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Hgb</a:t>
            </a:r>
            <a:r>
              <a:rPr lang="hu-HU" sz="1000" spc="-1" dirty="0">
                <a:solidFill>
                  <a:prstClr val="black"/>
                </a:solidFill>
                <a:latin typeface="Arial"/>
                <a:ea typeface="Noto Sans CJK SC"/>
              </a:rPr>
              <a:t> és </a:t>
            </a:r>
            <a:r>
              <a:rPr lang="hu-HU" sz="1000" spc="-1" dirty="0" err="1">
                <a:solidFill>
                  <a:prstClr val="black"/>
                </a:solidFill>
                <a:latin typeface="Arial"/>
                <a:ea typeface="Noto Sans CJK SC"/>
              </a:rPr>
              <a:t>Tct</a:t>
            </a:r>
            <a:r>
              <a:rPr lang="hu-HU" sz="1000" spc="-1" dirty="0">
                <a:solidFill>
                  <a:prstClr val="black"/>
                </a:solidFill>
                <a:latin typeface="Arial"/>
                <a:ea typeface="Noto Sans CJK SC"/>
              </a:rPr>
              <a:t>), </a:t>
            </a:r>
            <a:r>
              <a:rPr lang="hu-HU" sz="1000" b="1" spc="-1" dirty="0" err="1">
                <a:solidFill>
                  <a:prstClr val="black"/>
                </a:solidFill>
                <a:latin typeface="Arial"/>
                <a:ea typeface="Noto Sans CJK SC"/>
              </a:rPr>
              <a:t>se-Ca</a:t>
            </a:r>
            <a:endParaRPr lang="hu-HU" sz="1000" b="1"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S</a:t>
            </a:r>
            <a:r>
              <a:rPr lang="en-GB" sz="1000" b="1" spc="-1" dirty="0" err="1">
                <a:solidFill>
                  <a:prstClr val="black"/>
                </a:solidFill>
                <a:latin typeface="Arial"/>
                <a:ea typeface="Noto Sans CJK SC"/>
              </a:rPr>
              <a:t>tandard</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véralvadási</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paraméterek</a:t>
            </a:r>
            <a:r>
              <a:rPr lang="en-GB" sz="1000" b="1" spc="-1" dirty="0">
                <a:solidFill>
                  <a:prstClr val="black"/>
                </a:solidFill>
                <a:latin typeface="Arial"/>
                <a:ea typeface="Noto Sans CJK SC"/>
              </a:rPr>
              <a:t> </a:t>
            </a:r>
            <a:endParaRPr lang="hu-HU" sz="1000" b="1" spc="-1" dirty="0">
              <a:solidFill>
                <a:prstClr val="black"/>
              </a:solidFill>
              <a:latin typeface="Arial"/>
              <a:ea typeface="Noto Sans CJK SC"/>
            </a:endParaRPr>
          </a:p>
          <a:p>
            <a:pPr algn="ctr" defTabSz="745123">
              <a:spcAft>
                <a:spcPts val="610"/>
              </a:spcAft>
            </a:pPr>
            <a:r>
              <a:rPr lang="en-GB" sz="1000" spc="-1" dirty="0">
                <a:solidFill>
                  <a:prstClr val="black"/>
                </a:solidFill>
                <a:latin typeface="Arial"/>
                <a:ea typeface="Noto Sans CJK SC"/>
              </a:rPr>
              <a:t>(</a:t>
            </a:r>
            <a:r>
              <a:rPr lang="en-GB" sz="1000" spc="-1" dirty="0" err="1">
                <a:solidFill>
                  <a:prstClr val="black"/>
                </a:solidFill>
                <a:latin typeface="Arial"/>
                <a:ea typeface="Noto Sans CJK SC"/>
              </a:rPr>
              <a:t>prothrombin</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idő</a:t>
            </a:r>
            <a:r>
              <a:rPr lang="en-GB" sz="1000" spc="-1" dirty="0">
                <a:solidFill>
                  <a:prstClr val="black"/>
                </a:solidFill>
                <a:latin typeface="Arial"/>
                <a:ea typeface="Noto Sans CJK SC"/>
              </a:rPr>
              <a:t>, INR</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aPTI</a:t>
            </a:r>
            <a:r>
              <a:rPr lang="hu-HU" sz="1000" spc="-1" dirty="0">
                <a:solidFill>
                  <a:prstClr val="black"/>
                </a:solidFill>
                <a:latin typeface="Arial"/>
                <a:ea typeface="Noto Sans CJK SC"/>
              </a:rPr>
              <a:t>, TI, </a:t>
            </a:r>
            <a:r>
              <a:rPr lang="hu-HU" sz="1000" spc="-1" dirty="0" err="1">
                <a:solidFill>
                  <a:prstClr val="black"/>
                </a:solidFill>
                <a:latin typeface="Arial"/>
                <a:ea typeface="Noto Sans CJK SC"/>
              </a:rPr>
              <a:t>Fibrinogén</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spc="-1" dirty="0">
                <a:solidFill>
                  <a:prstClr val="black"/>
                </a:solidFill>
                <a:latin typeface="Arial"/>
                <a:ea typeface="Noto Sans CJK SC"/>
              </a:rPr>
              <a:t>és</a:t>
            </a:r>
            <a:r>
              <a:rPr lang="hu-HU" sz="1000" b="1" spc="-1" dirty="0">
                <a:solidFill>
                  <a:prstClr val="black"/>
                </a:solidFill>
                <a:latin typeface="Arial"/>
                <a:ea typeface="Noto Sans CJK SC"/>
              </a:rPr>
              <a:t> CLOTPRO        </a:t>
            </a:r>
            <a:endParaRPr lang="en-GB" sz="1000" b="1" spc="-1" dirty="0">
              <a:solidFill>
                <a:prstClr val="black"/>
              </a:solidFill>
              <a:latin typeface="Arial"/>
            </a:endParaRPr>
          </a:p>
        </p:txBody>
      </p:sp>
      <p:sp>
        <p:nvSpPr>
          <p:cNvPr id="49" name="Szabadkézi sokszög 48"/>
          <p:cNvSpPr/>
          <p:nvPr/>
        </p:nvSpPr>
        <p:spPr>
          <a:xfrm>
            <a:off x="4049459" y="1600177"/>
            <a:ext cx="1567620" cy="1654651"/>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en-GB" sz="1000" b="1" u="sng" spc="-1" dirty="0">
                <a:solidFill>
                  <a:prstClr val="black"/>
                </a:solidFill>
                <a:latin typeface="Arial"/>
                <a:ea typeface="Noto Sans CJK SC"/>
              </a:rPr>
              <a:t>V</a:t>
            </a:r>
            <a:r>
              <a:rPr lang="hu-HU" sz="1000" b="1" u="sng" spc="-1" dirty="0">
                <a:solidFill>
                  <a:prstClr val="black"/>
                </a:solidFill>
                <a:latin typeface="Arial"/>
                <a:ea typeface="Noto Sans CJK SC"/>
              </a:rPr>
              <a:t>ÁRJ!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a:t>
            </a:r>
          </a:p>
          <a:p>
            <a:pPr marL="219349" indent="-219349" algn="ctr" defTabSz="745123">
              <a:buClr>
                <a:srgbClr val="000000"/>
              </a:buClr>
              <a:buSzPct val="45000"/>
            </a:pPr>
            <a:r>
              <a:rPr lang="hu-HU" sz="1000" spc="-1" dirty="0">
                <a:solidFill>
                  <a:prstClr val="black"/>
                </a:solidFill>
                <a:latin typeface="Arial"/>
                <a:ea typeface="Noto Sans CJK SC"/>
              </a:rPr>
              <a:t>Standard véralvadási paraméterek</a:t>
            </a:r>
          </a:p>
          <a:p>
            <a:pPr marL="219349" indent="-219349" algn="ctr" defTabSz="745123">
              <a:buClr>
                <a:srgbClr val="000000"/>
              </a:buClr>
              <a:buSzPct val="45000"/>
            </a:pPr>
            <a:r>
              <a:rPr lang="hu-HU" sz="1000" spc="-1" dirty="0">
                <a:solidFill>
                  <a:prstClr val="black"/>
                </a:solidFill>
                <a:latin typeface="Arial"/>
                <a:ea typeface="Noto Sans CJK SC"/>
              </a:rPr>
              <a:t>vagy </a:t>
            </a:r>
          </a:p>
          <a:p>
            <a:pPr marL="219349" indent="-219349" algn="ctr" defTabSz="745123">
              <a:buClr>
                <a:srgbClr val="000000"/>
              </a:buClr>
              <a:buSzPct val="45000"/>
            </a:pPr>
            <a:r>
              <a:rPr lang="hu-HU" sz="1000" spc="-1" dirty="0">
                <a:solidFill>
                  <a:prstClr val="black"/>
                </a:solidFill>
                <a:latin typeface="Arial"/>
                <a:ea typeface="Noto Sans CJK SC"/>
              </a:rPr>
              <a:t> CLOTPRO</a:t>
            </a:r>
          </a:p>
        </p:txBody>
      </p:sp>
      <p:sp>
        <p:nvSpPr>
          <p:cNvPr id="61" name="Szabadkézi sokszög 60"/>
          <p:cNvSpPr/>
          <p:nvPr/>
        </p:nvSpPr>
        <p:spPr>
          <a:xfrm>
            <a:off x="1763349" y="1338913"/>
            <a:ext cx="163276" cy="609609"/>
          </a:xfrm>
          <a:custGeom>
            <a:avLst/>
            <a:gdLst/>
            <a:ahLst/>
            <a:cxnLst/>
            <a:rect l="0" t="0" r="r" b="b"/>
            <a:pathLst>
              <a:path w="502" h="1702">
                <a:moveTo>
                  <a:pt x="125" y="0"/>
                </a:moveTo>
                <a:lnTo>
                  <a:pt x="125" y="1275"/>
                </a:lnTo>
                <a:lnTo>
                  <a:pt x="0" y="1275"/>
                </a:lnTo>
                <a:lnTo>
                  <a:pt x="250" y="1701"/>
                </a:lnTo>
                <a:lnTo>
                  <a:pt x="501" y="1275"/>
                </a:lnTo>
                <a:lnTo>
                  <a:pt x="375" y="127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2" name="Szabadkézi sokszög 61"/>
          <p:cNvSpPr/>
          <p:nvPr/>
        </p:nvSpPr>
        <p:spPr>
          <a:xfrm rot="5400000">
            <a:off x="936012" y="272103"/>
            <a:ext cx="217693" cy="522540"/>
          </a:xfrm>
          <a:custGeom>
            <a:avLst/>
            <a:gdLst/>
            <a:ahLst/>
            <a:cxnLst/>
            <a:rect l="0" t="0" r="r" b="b"/>
            <a:pathLst>
              <a:path w="502" h="1803">
                <a:moveTo>
                  <a:pt x="125" y="0"/>
                </a:moveTo>
                <a:lnTo>
                  <a:pt x="125" y="1351"/>
                </a:lnTo>
                <a:lnTo>
                  <a:pt x="0" y="1351"/>
                </a:lnTo>
                <a:lnTo>
                  <a:pt x="250" y="1802"/>
                </a:lnTo>
                <a:lnTo>
                  <a:pt x="501" y="1351"/>
                </a:lnTo>
                <a:lnTo>
                  <a:pt x="375" y="1351"/>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3" name="Szabadkézi sokszög 62"/>
          <p:cNvSpPr/>
          <p:nvPr/>
        </p:nvSpPr>
        <p:spPr>
          <a:xfrm>
            <a:off x="1730707" y="5127239"/>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7" name="Téglalap 66"/>
          <p:cNvSpPr/>
          <p:nvPr/>
        </p:nvSpPr>
        <p:spPr>
          <a:xfrm>
            <a:off x="1567398" y="1469572"/>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68" name="Téglalap 67"/>
          <p:cNvSpPr/>
          <p:nvPr/>
        </p:nvSpPr>
        <p:spPr>
          <a:xfrm>
            <a:off x="1567398" y="5214329"/>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73" name="Egyenes összekötő 72"/>
          <p:cNvSpPr/>
          <p:nvPr/>
        </p:nvSpPr>
        <p:spPr>
          <a:xfrm>
            <a:off x="6988747" y="3908012"/>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74" name="Szabadkézi sokszög 73"/>
          <p:cNvSpPr/>
          <p:nvPr/>
        </p:nvSpPr>
        <p:spPr>
          <a:xfrm>
            <a:off x="6204940" y="380961"/>
            <a:ext cx="587857" cy="217693"/>
          </a:xfrm>
          <a:custGeom>
            <a:avLst/>
            <a:gdLst/>
            <a:ahLst/>
            <a:cxnLst/>
            <a:rect l="0" t="0" r="r" b="b"/>
            <a:pathLst>
              <a:path w="2502" h="502">
                <a:moveTo>
                  <a:pt x="0" y="125"/>
                </a:moveTo>
                <a:lnTo>
                  <a:pt x="1875" y="125"/>
                </a:lnTo>
                <a:lnTo>
                  <a:pt x="1875" y="0"/>
                </a:lnTo>
                <a:lnTo>
                  <a:pt x="2501" y="250"/>
                </a:lnTo>
                <a:lnTo>
                  <a:pt x="1875" y="501"/>
                </a:lnTo>
                <a:lnTo>
                  <a:pt x="1875" y="375"/>
                </a:lnTo>
                <a:lnTo>
                  <a:pt x="0" y="375"/>
                </a:lnTo>
                <a:lnTo>
                  <a:pt x="0" y="125"/>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6" name="Szabadkézi sokszög 75"/>
          <p:cNvSpPr/>
          <p:nvPr/>
        </p:nvSpPr>
        <p:spPr>
          <a:xfrm>
            <a:off x="3836976" y="1033837"/>
            <a:ext cx="163276" cy="827708"/>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7" name="Szabadkézi sokszög 76"/>
          <p:cNvSpPr/>
          <p:nvPr/>
        </p:nvSpPr>
        <p:spPr>
          <a:xfrm>
            <a:off x="8865865" y="3363692"/>
            <a:ext cx="163276" cy="413659"/>
          </a:xfrm>
          <a:custGeom>
            <a:avLst/>
            <a:gdLst/>
            <a:ahLst/>
            <a:cxnLst/>
            <a:rect l="0" t="0" r="r" b="b"/>
            <a:pathLst>
              <a:path w="502" h="2203">
                <a:moveTo>
                  <a:pt x="125" y="2202"/>
                </a:moveTo>
                <a:lnTo>
                  <a:pt x="125" y="550"/>
                </a:lnTo>
                <a:lnTo>
                  <a:pt x="0" y="550"/>
                </a:lnTo>
                <a:lnTo>
                  <a:pt x="250" y="0"/>
                </a:lnTo>
                <a:lnTo>
                  <a:pt x="501" y="550"/>
                </a:lnTo>
                <a:lnTo>
                  <a:pt x="375" y="550"/>
                </a:lnTo>
                <a:lnTo>
                  <a:pt x="375" y="2202"/>
                </a:lnTo>
                <a:lnTo>
                  <a:pt x="125" y="22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0" name="Egyenes összekötő 79"/>
          <p:cNvSpPr/>
          <p:nvPr/>
        </p:nvSpPr>
        <p:spPr>
          <a:xfrm>
            <a:off x="6988747" y="1600177"/>
            <a:ext cx="0" cy="1741739"/>
          </a:xfrm>
          <a:prstGeom prst="line">
            <a:avLst/>
          </a:prstGeom>
          <a:ln w="1008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3" name="Téglalap 82"/>
          <p:cNvSpPr/>
          <p:nvPr/>
        </p:nvSpPr>
        <p:spPr>
          <a:xfrm>
            <a:off x="1371442" y="119699"/>
            <a:ext cx="489827" cy="217693"/>
          </a:xfrm>
          <a:prstGeom prst="rect">
            <a:avLst/>
          </a:prstGeom>
          <a:solidFill>
            <a:srgbClr val="AC1D1D"/>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85" name="Szabadkézi sokszög 84"/>
          <p:cNvSpPr/>
          <p:nvPr/>
        </p:nvSpPr>
        <p:spPr>
          <a:xfrm rot="10800000">
            <a:off x="2873743" y="1665612"/>
            <a:ext cx="1045081"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97" name="Egyenes összekötő 96"/>
          <p:cNvSpPr/>
          <p:nvPr/>
        </p:nvSpPr>
        <p:spPr>
          <a:xfrm>
            <a:off x="6008984" y="468044"/>
            <a:ext cx="130635"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1" name="Szabadkézi sokszög 100"/>
          <p:cNvSpPr/>
          <p:nvPr/>
        </p:nvSpPr>
        <p:spPr>
          <a:xfrm>
            <a:off x="4735311" y="816394"/>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7" name="Téglalap 86"/>
          <p:cNvSpPr/>
          <p:nvPr/>
        </p:nvSpPr>
        <p:spPr>
          <a:xfrm>
            <a:off x="4572002" y="1077820"/>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105" name="Szabadkézi sokszög 104"/>
          <p:cNvSpPr/>
          <p:nvPr/>
        </p:nvSpPr>
        <p:spPr>
          <a:xfrm>
            <a:off x="6906561" y="2732308"/>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noFill/>
          </a:ln>
        </p:spPr>
        <p:style>
          <a:lnRef idx="0">
            <a:scrgbClr r="0" g="0" b="0"/>
          </a:lnRef>
          <a:fillRef idx="0">
            <a:scrgbClr r="0" g="0" b="0"/>
          </a:fillRef>
          <a:effectRef idx="0">
            <a:scrgbClr r="0" g="0" b="0"/>
          </a:effectRef>
          <a:fontRef idx="minor"/>
        </p:style>
        <p:txBody>
          <a:bodyPr/>
          <a:lstStyle/>
          <a:p>
            <a:endParaRPr lang="hu-HU"/>
          </a:p>
        </p:txBody>
      </p:sp>
      <p:sp>
        <p:nvSpPr>
          <p:cNvPr id="107" name="Szabadkézi sokszög 106"/>
          <p:cNvSpPr/>
          <p:nvPr/>
        </p:nvSpPr>
        <p:spPr>
          <a:xfrm>
            <a:off x="7250017" y="1992076"/>
            <a:ext cx="1828890" cy="1306304"/>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ea typeface="Noto Sans CJK SC"/>
              </a:rPr>
              <a:t>VVT ? ÉS CLOTPRO </a:t>
            </a:r>
          </a:p>
          <a:p>
            <a:pPr marL="219349" indent="-219349" algn="ctr" defTabSz="745123">
              <a:buClr>
                <a:srgbClr val="000000"/>
              </a:buClr>
              <a:buSzPct val="45000"/>
            </a:pPr>
            <a:r>
              <a:rPr lang="hu-HU" sz="1000" b="1" u="sng" spc="-1" dirty="0">
                <a:solidFill>
                  <a:prstClr val="black"/>
                </a:solidFill>
                <a:latin typeface="Arial"/>
                <a:ea typeface="Noto Sans CJK SC"/>
              </a:rPr>
              <a:t>vezérelt INTERVENCIÓ</a:t>
            </a:r>
          </a:p>
          <a:p>
            <a:pPr marL="219349" indent="-219349" algn="ctr" defTabSz="745123">
              <a:buClr>
                <a:srgbClr val="000000"/>
              </a:buClr>
              <a:buSzPct val="45000"/>
            </a:pPr>
            <a:r>
              <a:rPr lang="hu-HU" sz="1000" b="1" spc="-1" dirty="0">
                <a:solidFill>
                  <a:prstClr val="black"/>
                </a:solidFill>
                <a:latin typeface="Arial"/>
                <a:ea typeface="Noto Sans CJK SC"/>
              </a:rPr>
              <a:t> </a:t>
            </a:r>
            <a:r>
              <a:rPr lang="hu-HU" sz="900" spc="-1" dirty="0">
                <a:solidFill>
                  <a:prstClr val="black"/>
                </a:solidFill>
                <a:latin typeface="Arial"/>
                <a:ea typeface="Noto Sans CJK SC"/>
              </a:rPr>
              <a:t>(2. ábra)</a:t>
            </a:r>
            <a:r>
              <a:rPr lang="hu-HU" sz="1200" b="1" spc="-1" dirty="0">
                <a:solidFill>
                  <a:prstClr val="black"/>
                </a:solidFill>
                <a:latin typeface="Arial"/>
                <a:ea typeface="Noto Sans CJK SC"/>
              </a:rPr>
              <a:t> </a:t>
            </a:r>
            <a:endParaRPr lang="hu-HU" sz="1000" b="1" spc="-1" dirty="0">
              <a:solidFill>
                <a:prstClr val="black"/>
              </a:solidFill>
              <a:latin typeface="Arial"/>
              <a:ea typeface="Noto Sans CJK SC"/>
            </a:endParaRP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 CLOTPRO</a:t>
            </a:r>
          </a:p>
        </p:txBody>
      </p:sp>
      <p:sp>
        <p:nvSpPr>
          <p:cNvPr id="43" name="Szabadkézi sokszög 42"/>
          <p:cNvSpPr/>
          <p:nvPr/>
        </p:nvSpPr>
        <p:spPr>
          <a:xfrm>
            <a:off x="1306128" y="119697"/>
            <a:ext cx="2220795" cy="1306304"/>
          </a:xfrm>
          <a:custGeom>
            <a:avLst/>
            <a:gdLst/>
            <a:ahLst/>
            <a:cxnLst/>
            <a:rect l="0" t="0" r="r" b="b"/>
            <a:pathLst>
              <a:path w="6901" h="1001">
                <a:moveTo>
                  <a:pt x="166" y="0"/>
                </a:moveTo>
                <a:lnTo>
                  <a:pt x="167" y="0"/>
                </a:lnTo>
                <a:cubicBezTo>
                  <a:pt x="137" y="0"/>
                  <a:pt x="109" y="8"/>
                  <a:pt x="83" y="22"/>
                </a:cubicBezTo>
                <a:cubicBezTo>
                  <a:pt x="58" y="37"/>
                  <a:pt x="37" y="58"/>
                  <a:pt x="22" y="83"/>
                </a:cubicBezTo>
                <a:cubicBezTo>
                  <a:pt x="8" y="109"/>
                  <a:pt x="0" y="137"/>
                  <a:pt x="0" y="167"/>
                </a:cubicBezTo>
                <a:lnTo>
                  <a:pt x="0" y="833"/>
                </a:lnTo>
                <a:lnTo>
                  <a:pt x="0" y="833"/>
                </a:lnTo>
                <a:cubicBezTo>
                  <a:pt x="0" y="863"/>
                  <a:pt x="8" y="891"/>
                  <a:pt x="22" y="917"/>
                </a:cubicBezTo>
                <a:cubicBezTo>
                  <a:pt x="37" y="942"/>
                  <a:pt x="58" y="963"/>
                  <a:pt x="83" y="978"/>
                </a:cubicBezTo>
                <a:cubicBezTo>
                  <a:pt x="109" y="992"/>
                  <a:pt x="137" y="1000"/>
                  <a:pt x="167" y="1000"/>
                </a:cubicBezTo>
                <a:lnTo>
                  <a:pt x="6733" y="1000"/>
                </a:lnTo>
                <a:lnTo>
                  <a:pt x="6733" y="1000"/>
                </a:lnTo>
                <a:cubicBezTo>
                  <a:pt x="6763" y="1000"/>
                  <a:pt x="6791" y="992"/>
                  <a:pt x="6817" y="978"/>
                </a:cubicBezTo>
                <a:cubicBezTo>
                  <a:pt x="6842" y="963"/>
                  <a:pt x="6863" y="942"/>
                  <a:pt x="6878" y="917"/>
                </a:cubicBezTo>
                <a:cubicBezTo>
                  <a:pt x="6892" y="891"/>
                  <a:pt x="6900" y="863"/>
                  <a:pt x="6900" y="833"/>
                </a:cubicBezTo>
                <a:lnTo>
                  <a:pt x="6900" y="166"/>
                </a:lnTo>
                <a:lnTo>
                  <a:pt x="6900" y="167"/>
                </a:lnTo>
                <a:lnTo>
                  <a:pt x="6900" y="167"/>
                </a:lnTo>
                <a:cubicBezTo>
                  <a:pt x="6900" y="137"/>
                  <a:pt x="6892" y="109"/>
                  <a:pt x="6878" y="83"/>
                </a:cubicBezTo>
                <a:cubicBezTo>
                  <a:pt x="6863" y="58"/>
                  <a:pt x="6842" y="37"/>
                  <a:pt x="6817" y="22"/>
                </a:cubicBezTo>
                <a:cubicBezTo>
                  <a:pt x="6791" y="8"/>
                  <a:pt x="6763" y="0"/>
                  <a:pt x="6733"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latin typeface="Arial"/>
                <a:ea typeface="Noto Sans CJK SC"/>
              </a:rPr>
              <a:t>1. SÚLYOS SÉRÜLÉS </a:t>
            </a:r>
          </a:p>
          <a:p>
            <a:pPr algn="ctr" defTabSz="745123">
              <a:spcAft>
                <a:spcPts val="610"/>
              </a:spcAft>
            </a:pPr>
            <a:r>
              <a:rPr lang="hu-HU" sz="1000" spc="-1" dirty="0">
                <a:solidFill>
                  <a:prstClr val="white"/>
                </a:solidFill>
                <a:latin typeface="Arial"/>
                <a:ea typeface="Noto Sans CJK SC"/>
              </a:rPr>
              <a:t>(ISS&gt;16) + </a:t>
            </a:r>
          </a:p>
          <a:p>
            <a:pPr algn="ctr" defTabSz="745123"/>
            <a:r>
              <a:rPr lang="hu-HU" sz="1400" b="1" spc="-1" dirty="0">
                <a:solidFill>
                  <a:prstClr val="white"/>
                </a:solidFill>
                <a:latin typeface="Arial"/>
                <a:ea typeface="Noto Sans CJK SC"/>
              </a:rPr>
              <a:t>AKTÍV VÉRZÉS</a:t>
            </a:r>
            <a:r>
              <a:rPr lang="en-GB" sz="1400" b="1" spc="-1" dirty="0">
                <a:solidFill>
                  <a:prstClr val="white"/>
                </a:solidFill>
                <a:latin typeface="Arial"/>
                <a:ea typeface="Noto Sans CJK SC"/>
              </a:rPr>
              <a:t> </a:t>
            </a:r>
            <a:r>
              <a:rPr lang="en-GB" sz="1000" spc="-1" dirty="0" err="1">
                <a:solidFill>
                  <a:prstClr val="white"/>
                </a:solidFill>
                <a:latin typeface="Arial"/>
                <a:ea typeface="Noto Sans CJK SC"/>
              </a:rPr>
              <a:t>vagy</a:t>
            </a:r>
            <a:r>
              <a:rPr lang="en-GB" sz="1000" spc="-1" dirty="0">
                <a:solidFill>
                  <a:prstClr val="white"/>
                </a:solidFill>
                <a:latin typeface="Arial"/>
                <a:ea typeface="Noto Sans CJK SC"/>
              </a:rPr>
              <a:t> </a:t>
            </a:r>
            <a:endParaRPr lang="hu-HU" sz="1000" spc="-1" dirty="0">
              <a:solidFill>
                <a:prstClr val="white"/>
              </a:solidFill>
              <a:latin typeface="Arial"/>
              <a:ea typeface="Noto Sans CJK SC"/>
            </a:endParaRPr>
          </a:p>
          <a:p>
            <a:pPr algn="ctr" defTabSz="745123"/>
            <a:r>
              <a:rPr lang="hu-HU" sz="1000" b="1" spc="-1" dirty="0">
                <a:solidFill>
                  <a:prstClr val="white"/>
                </a:solidFill>
                <a:latin typeface="Arial"/>
                <a:ea typeface="Noto Sans CJK SC"/>
              </a:rPr>
              <a:t>RIZIKÓ</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jelentős</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vérzésre</a:t>
            </a:r>
            <a:r>
              <a:rPr lang="en-GB" sz="1000" spc="-1" dirty="0">
                <a:solidFill>
                  <a:prstClr val="white"/>
                </a:solidFill>
                <a:latin typeface="Arial"/>
                <a:ea typeface="Noto Sans CJK SC"/>
              </a:rPr>
              <a:t>?</a:t>
            </a:r>
            <a:endParaRPr lang="en-GB" sz="1000" spc="-1" dirty="0">
              <a:solidFill>
                <a:prstClr val="white"/>
              </a:solidFill>
              <a:latin typeface="Arial"/>
            </a:endParaRPr>
          </a:p>
        </p:txBody>
      </p:sp>
      <p:sp>
        <p:nvSpPr>
          <p:cNvPr id="90" name="Téglalap 89"/>
          <p:cNvSpPr/>
          <p:nvPr/>
        </p:nvSpPr>
        <p:spPr>
          <a:xfrm>
            <a:off x="5421127" y="6128699"/>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69" name="Téglalap 68"/>
          <p:cNvSpPr/>
          <p:nvPr/>
        </p:nvSpPr>
        <p:spPr>
          <a:xfrm>
            <a:off x="6694875" y="1687261"/>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119" name="Téglalap 118"/>
          <p:cNvSpPr/>
          <p:nvPr/>
        </p:nvSpPr>
        <p:spPr>
          <a:xfrm>
            <a:off x="32659" y="43542"/>
            <a:ext cx="9078123" cy="679202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859" tIns="46428" rIns="92859" bIns="46428" rtlCol="0" anchor="ctr"/>
          <a:lstStyle/>
          <a:p>
            <a:pPr algn="ctr" defTabSz="745123"/>
            <a:endParaRPr lang="hu-HU" sz="1500" dirty="0">
              <a:solidFill>
                <a:prstClr val="white"/>
              </a:solidFill>
            </a:endParaRPr>
          </a:p>
        </p:txBody>
      </p:sp>
      <p:sp>
        <p:nvSpPr>
          <p:cNvPr id="55" name="Szabadkézi sokszög 54"/>
          <p:cNvSpPr/>
          <p:nvPr/>
        </p:nvSpPr>
        <p:spPr>
          <a:xfrm>
            <a:off x="1730707" y="4082196"/>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4" name="Téglalap 83"/>
          <p:cNvSpPr/>
          <p:nvPr/>
        </p:nvSpPr>
        <p:spPr>
          <a:xfrm>
            <a:off x="3168832" y="4669901"/>
            <a:ext cx="457222" cy="26128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7" name="Szabadkézi sokszög 56"/>
          <p:cNvSpPr/>
          <p:nvPr/>
        </p:nvSpPr>
        <p:spPr>
          <a:xfrm>
            <a:off x="8850317" y="1469644"/>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8" name="Téglalap 57"/>
          <p:cNvSpPr/>
          <p:nvPr/>
        </p:nvSpPr>
        <p:spPr>
          <a:xfrm>
            <a:off x="8327810" y="1643746"/>
            <a:ext cx="489827" cy="28311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9" name="Szabadkézi sokszög 58"/>
          <p:cNvSpPr/>
          <p:nvPr/>
        </p:nvSpPr>
        <p:spPr>
          <a:xfrm>
            <a:off x="6890790" y="4474043"/>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3" name="Szabadkézi sokszög 52"/>
          <p:cNvSpPr/>
          <p:nvPr/>
        </p:nvSpPr>
        <p:spPr>
          <a:xfrm>
            <a:off x="5943671" y="3516090"/>
            <a:ext cx="2155477" cy="435387"/>
          </a:xfrm>
          <a:custGeom>
            <a:avLst/>
            <a:gdLst/>
            <a:ahLst/>
            <a:cxnLst/>
            <a:rect l="0" t="0" r="r" b="b"/>
            <a:pathLst>
              <a:path w="81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934" y="1001"/>
                </a:lnTo>
                <a:lnTo>
                  <a:pt x="7934" y="1001"/>
                </a:lnTo>
                <a:cubicBezTo>
                  <a:pt x="7963" y="1001"/>
                  <a:pt x="7992" y="993"/>
                  <a:pt x="8018" y="979"/>
                </a:cubicBezTo>
                <a:cubicBezTo>
                  <a:pt x="8043" y="964"/>
                  <a:pt x="8064" y="943"/>
                  <a:pt x="8079" y="918"/>
                </a:cubicBezTo>
                <a:cubicBezTo>
                  <a:pt x="8093" y="892"/>
                  <a:pt x="8101" y="863"/>
                  <a:pt x="8101" y="834"/>
                </a:cubicBezTo>
                <a:lnTo>
                  <a:pt x="8101" y="166"/>
                </a:lnTo>
                <a:lnTo>
                  <a:pt x="8101" y="167"/>
                </a:lnTo>
                <a:lnTo>
                  <a:pt x="8101" y="167"/>
                </a:lnTo>
                <a:cubicBezTo>
                  <a:pt x="8101" y="138"/>
                  <a:pt x="8093" y="109"/>
                  <a:pt x="8079" y="83"/>
                </a:cubicBezTo>
                <a:cubicBezTo>
                  <a:pt x="8064" y="58"/>
                  <a:pt x="8043" y="37"/>
                  <a:pt x="8018" y="22"/>
                </a:cubicBezTo>
                <a:cubicBezTo>
                  <a:pt x="7992" y="8"/>
                  <a:pt x="7963" y="0"/>
                  <a:pt x="7934"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CSOPORTAZONOS VVT</a:t>
            </a:r>
            <a:r>
              <a:rPr lang="en-GB" sz="1000" b="1" spc="-1" dirty="0">
                <a:solidFill>
                  <a:prstClr val="black"/>
                </a:solidFill>
                <a:latin typeface="Arial"/>
                <a:ea typeface="Noto Sans CJK SC"/>
              </a:rPr>
              <a:t> (4 </a:t>
            </a:r>
            <a:r>
              <a:rPr lang="hu-HU" sz="1000" b="1" spc="-1" dirty="0">
                <a:solidFill>
                  <a:prstClr val="black"/>
                </a:solidFill>
                <a:latin typeface="Arial"/>
                <a:ea typeface="Noto Sans CJK SC"/>
              </a:rPr>
              <a:t>E</a:t>
            </a:r>
            <a:r>
              <a:rPr lang="en-GB" sz="1000" b="1" spc="-1" dirty="0">
                <a:solidFill>
                  <a:prstClr val="black"/>
                </a:solidFill>
                <a:latin typeface="Arial"/>
                <a:ea typeface="Noto Sans CJK SC"/>
              </a:rPr>
              <a:t>)</a:t>
            </a:r>
            <a:endParaRPr lang="en-GB" sz="1000" b="1" spc="-1" dirty="0">
              <a:solidFill>
                <a:prstClr val="black"/>
              </a:solidFill>
              <a:latin typeface="Arial"/>
            </a:endParaRPr>
          </a:p>
        </p:txBody>
      </p:sp>
      <p:sp>
        <p:nvSpPr>
          <p:cNvPr id="52" name="Szabadkézi sokszög 51"/>
          <p:cNvSpPr/>
          <p:nvPr/>
        </p:nvSpPr>
        <p:spPr>
          <a:xfrm>
            <a:off x="6270762" y="4125698"/>
            <a:ext cx="1632430" cy="435387"/>
          </a:xfrm>
          <a:custGeom>
            <a:avLst/>
            <a:gdLst/>
            <a:ahLst/>
            <a:cxnLst/>
            <a:rect l="0" t="0" r="r" b="b"/>
            <a:pathLst>
              <a:path w="5001"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4833" y="1001"/>
                </a:lnTo>
                <a:lnTo>
                  <a:pt x="4833" y="1001"/>
                </a:lnTo>
                <a:cubicBezTo>
                  <a:pt x="4862" y="1001"/>
                  <a:pt x="4891" y="993"/>
                  <a:pt x="4917" y="979"/>
                </a:cubicBezTo>
                <a:cubicBezTo>
                  <a:pt x="4942" y="964"/>
                  <a:pt x="4963" y="943"/>
                  <a:pt x="4978" y="918"/>
                </a:cubicBezTo>
                <a:cubicBezTo>
                  <a:pt x="4992" y="892"/>
                  <a:pt x="5000" y="863"/>
                  <a:pt x="5000" y="834"/>
                </a:cubicBezTo>
                <a:lnTo>
                  <a:pt x="5000" y="166"/>
                </a:lnTo>
                <a:lnTo>
                  <a:pt x="5000" y="167"/>
                </a:lnTo>
                <a:lnTo>
                  <a:pt x="5000" y="167"/>
                </a:lnTo>
                <a:cubicBezTo>
                  <a:pt x="5000" y="138"/>
                  <a:pt x="4992" y="109"/>
                  <a:pt x="4978" y="83"/>
                </a:cubicBezTo>
                <a:cubicBezTo>
                  <a:pt x="4963" y="58"/>
                  <a:pt x="4942" y="37"/>
                  <a:pt x="4917" y="22"/>
                </a:cubicBezTo>
                <a:cubicBezTo>
                  <a:pt x="4891" y="8"/>
                  <a:pt x="4862" y="0"/>
                  <a:pt x="4833"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3-4 gr. FIBRINOGÉN és 1500 NE PCC</a:t>
            </a:r>
            <a:r>
              <a:rPr lang="en-GB" sz="1000" b="1" spc="-1" dirty="0">
                <a:solidFill>
                  <a:prstClr val="black"/>
                </a:solidFill>
                <a:latin typeface="Arial"/>
                <a:ea typeface="Noto Sans CJK SC"/>
              </a:rPr>
              <a:t> </a:t>
            </a:r>
            <a:endParaRPr lang="en-GB" sz="1000" b="1" spc="-1" dirty="0">
              <a:solidFill>
                <a:prstClr val="black"/>
              </a:solidFill>
              <a:latin typeface="Arial"/>
            </a:endParaRPr>
          </a:p>
        </p:txBody>
      </p:sp>
      <p:sp>
        <p:nvSpPr>
          <p:cNvPr id="64" name="Téglalap 63"/>
          <p:cNvSpPr/>
          <p:nvPr/>
        </p:nvSpPr>
        <p:spPr>
          <a:xfrm>
            <a:off x="788217" y="163268"/>
            <a:ext cx="443816"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800" b="1" spc="-1" dirty="0">
                <a:solidFill>
                  <a:srgbClr val="FFFFFF"/>
                </a:solidFill>
                <a:latin typeface="Arial"/>
              </a:rPr>
              <a:t>NEM</a:t>
            </a:r>
            <a:endParaRPr lang="en-GB" sz="800" spc="-1" dirty="0">
              <a:solidFill>
                <a:prstClr val="black"/>
              </a:solidFill>
              <a:latin typeface="Arial"/>
            </a:endParaRPr>
          </a:p>
        </p:txBody>
      </p:sp>
      <p:sp>
        <p:nvSpPr>
          <p:cNvPr id="65" name="Szabadkézi sokszög 64"/>
          <p:cNvSpPr/>
          <p:nvPr/>
        </p:nvSpPr>
        <p:spPr>
          <a:xfrm rot="10800000" flipH="1" flipV="1">
            <a:off x="4950379" y="5083654"/>
            <a:ext cx="630632" cy="26126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66" name="Téglalap 65"/>
          <p:cNvSpPr/>
          <p:nvPr/>
        </p:nvSpPr>
        <p:spPr>
          <a:xfrm>
            <a:off x="4712804" y="4735197"/>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NEM</a:t>
            </a:r>
            <a:endParaRPr lang="en-GB" sz="900" spc="-1" dirty="0">
              <a:solidFill>
                <a:prstClr val="black"/>
              </a:solidFill>
              <a:latin typeface="Arial"/>
            </a:endParaRPr>
          </a:p>
        </p:txBody>
      </p:sp>
      <p:sp>
        <p:nvSpPr>
          <p:cNvPr id="70" name="Téglalap 69"/>
          <p:cNvSpPr/>
          <p:nvPr/>
        </p:nvSpPr>
        <p:spPr>
          <a:xfrm>
            <a:off x="8544977" y="5192368"/>
            <a:ext cx="504505" cy="26126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IGEN</a:t>
            </a:r>
            <a:endParaRPr lang="en-GB" sz="900" spc="-1" dirty="0">
              <a:solidFill>
                <a:prstClr val="black"/>
              </a:solidFill>
              <a:latin typeface="Arial"/>
            </a:endParaRPr>
          </a:p>
        </p:txBody>
      </p:sp>
      <p:sp>
        <p:nvSpPr>
          <p:cNvPr id="78" name="Szabadkézi sokszög 77"/>
          <p:cNvSpPr/>
          <p:nvPr/>
        </p:nvSpPr>
        <p:spPr>
          <a:xfrm rot="10800000">
            <a:off x="7317469" y="5519090"/>
            <a:ext cx="849128" cy="696695"/>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115" name="Szabadkézi sokszög 114"/>
          <p:cNvSpPr/>
          <p:nvPr/>
        </p:nvSpPr>
        <p:spPr>
          <a:xfrm>
            <a:off x="4583155" y="5432000"/>
            <a:ext cx="3331193" cy="1360782"/>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hu-HU" sz="1000" b="1" u="sng" spc="-1" dirty="0">
                <a:solidFill>
                  <a:prstClr val="black"/>
                </a:solidFill>
                <a:latin typeface="Arial"/>
                <a:ea typeface="Noto Sans CJK SC"/>
              </a:rPr>
              <a:t>4E VVT + 4E FFP + 4E </a:t>
            </a:r>
            <a:r>
              <a:rPr lang="hu-HU" sz="1000" b="1" u="sng" spc="-1" dirty="0" err="1">
                <a:solidFill>
                  <a:prstClr val="black"/>
                </a:solidFill>
                <a:latin typeface="Arial"/>
                <a:ea typeface="Noto Sans CJK SC"/>
              </a:rPr>
              <a:t>TcT</a:t>
            </a:r>
            <a:endParaRPr lang="hu-HU" sz="1000" b="1" u="sng" spc="-1" dirty="0">
              <a:solidFill>
                <a:prstClr val="black"/>
              </a:solidFill>
              <a:latin typeface="Arial"/>
              <a:ea typeface="Noto Sans CJK SC"/>
            </a:endParaRPr>
          </a:p>
          <a:p>
            <a:pPr marL="219349" indent="-219349" algn="ctr" defTabSz="745123">
              <a:spcAft>
                <a:spcPts val="610"/>
              </a:spcAft>
              <a:buClr>
                <a:srgbClr val="000000"/>
              </a:buClr>
              <a:buSzPct val="45000"/>
            </a:pPr>
            <a:r>
              <a:rPr lang="hu-HU" sz="1000" b="1" spc="-1" dirty="0">
                <a:solidFill>
                  <a:prstClr val="black"/>
                </a:solidFill>
                <a:latin typeface="Arial"/>
                <a:ea typeface="Noto Sans CJK SC"/>
              </a:rPr>
              <a:t>ÉS</a:t>
            </a:r>
          </a:p>
          <a:p>
            <a:pPr marL="219349" indent="-219349" algn="ctr" defTabSz="745123">
              <a:buClr>
                <a:srgbClr val="000000"/>
              </a:buClr>
              <a:buSzPct val="45000"/>
            </a:pPr>
            <a:r>
              <a:rPr lang="hu-HU" sz="1200" b="1" u="sng" spc="-1" dirty="0">
                <a:solidFill>
                  <a:prstClr val="black"/>
                </a:solidFill>
                <a:latin typeface="Arial"/>
                <a:ea typeface="Noto Sans CJK SC"/>
              </a:rPr>
              <a:t>CLOTPRO</a:t>
            </a:r>
            <a:r>
              <a:rPr lang="hu-HU" sz="1000" b="1" u="sng" spc="-1" dirty="0">
                <a:solidFill>
                  <a:prstClr val="black"/>
                </a:solidFill>
                <a:latin typeface="Arial"/>
                <a:ea typeface="Noto Sans CJK SC"/>
              </a:rPr>
              <a:t> vezérelt INTERVENCIÓ</a:t>
            </a:r>
            <a:r>
              <a:rPr lang="hu-HU" sz="1000" u="sng" spc="-1" dirty="0">
                <a:solidFill>
                  <a:prstClr val="black"/>
                </a:solidFill>
                <a:ea typeface="Noto Sans CJK SC"/>
              </a:rPr>
              <a:t> </a:t>
            </a:r>
            <a:r>
              <a:rPr lang="hu-HU" sz="1000" spc="-1" dirty="0">
                <a:solidFill>
                  <a:prstClr val="black"/>
                </a:solidFill>
                <a:ea typeface="Noto Sans CJK SC"/>
              </a:rPr>
              <a:t>(</a:t>
            </a:r>
            <a:r>
              <a:rPr lang="hu-HU" sz="1000" spc="-1" dirty="0" err="1">
                <a:solidFill>
                  <a:prstClr val="black"/>
                </a:solidFill>
                <a:ea typeface="Noto Sans CJK SC"/>
              </a:rPr>
              <a:t>lsd</a:t>
            </a:r>
            <a:r>
              <a:rPr lang="hu-HU" sz="1000" spc="-1" dirty="0">
                <a:solidFill>
                  <a:prstClr val="black"/>
                </a:solidFill>
                <a:ea typeface="Noto Sans CJK SC"/>
              </a:rPr>
              <a:t> 2. ábra)</a:t>
            </a: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spc="-1" dirty="0">
                <a:solidFill>
                  <a:prstClr val="black"/>
                </a:solidFill>
                <a:latin typeface="Arial"/>
                <a:ea typeface="Noto Sans CJK SC"/>
              </a:rPr>
              <a:t>: Vérgáz,Vérkép,CLOTPRO</a:t>
            </a:r>
          </a:p>
        </p:txBody>
      </p:sp>
      <p:sp>
        <p:nvSpPr>
          <p:cNvPr id="79" name="Szabadkézi sokszög 78"/>
          <p:cNvSpPr/>
          <p:nvPr/>
        </p:nvSpPr>
        <p:spPr>
          <a:xfrm>
            <a:off x="8080642" y="5257828"/>
            <a:ext cx="163276" cy="479360"/>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1" name="Szabadkézi sokszög 80"/>
          <p:cNvSpPr/>
          <p:nvPr/>
        </p:nvSpPr>
        <p:spPr>
          <a:xfrm>
            <a:off x="4871084" y="5061765"/>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46" name="Szabadkézi sokszög 45"/>
          <p:cNvSpPr/>
          <p:nvPr/>
        </p:nvSpPr>
        <p:spPr>
          <a:xfrm>
            <a:off x="1078000" y="5649760"/>
            <a:ext cx="1403843" cy="304771"/>
          </a:xfrm>
          <a:custGeom>
            <a:avLst/>
            <a:gdLst/>
            <a:ahLst/>
            <a:cxnLst/>
            <a:rect l="0" t="0" r="r" b="b"/>
            <a:pathLst>
              <a:path w="43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4183" y="701"/>
                </a:lnTo>
                <a:lnTo>
                  <a:pt x="4183" y="701"/>
                </a:lnTo>
                <a:cubicBezTo>
                  <a:pt x="4204" y="701"/>
                  <a:pt x="4224" y="696"/>
                  <a:pt x="4242" y="685"/>
                </a:cubicBezTo>
                <a:cubicBezTo>
                  <a:pt x="4259" y="675"/>
                  <a:pt x="4274" y="660"/>
                  <a:pt x="4284" y="643"/>
                </a:cubicBezTo>
                <a:cubicBezTo>
                  <a:pt x="4295" y="625"/>
                  <a:pt x="4300" y="605"/>
                  <a:pt x="4300" y="584"/>
                </a:cubicBezTo>
                <a:lnTo>
                  <a:pt x="4299" y="116"/>
                </a:lnTo>
                <a:lnTo>
                  <a:pt x="4300" y="117"/>
                </a:lnTo>
                <a:lnTo>
                  <a:pt x="4300" y="117"/>
                </a:lnTo>
                <a:cubicBezTo>
                  <a:pt x="4300" y="96"/>
                  <a:pt x="4295" y="76"/>
                  <a:pt x="4284" y="58"/>
                </a:cubicBezTo>
                <a:cubicBezTo>
                  <a:pt x="4274" y="41"/>
                  <a:pt x="4259" y="26"/>
                  <a:pt x="4242" y="16"/>
                </a:cubicBezTo>
                <a:cubicBezTo>
                  <a:pt x="4224" y="5"/>
                  <a:pt x="4204" y="0"/>
                  <a:pt x="4183" y="0"/>
                </a:cubicBezTo>
                <a:lnTo>
                  <a:pt x="116"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1000" spc="-1" dirty="0" err="1">
                <a:solidFill>
                  <a:prstClr val="black"/>
                </a:solidFill>
                <a:latin typeface="Arial"/>
                <a:ea typeface="Noto Sans CJK SC"/>
              </a:rPr>
              <a:t>Aktív</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vérzés</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esetén</a:t>
            </a:r>
            <a:endParaRPr lang="en-GB" sz="1000" spc="-1" dirty="0">
              <a:solidFill>
                <a:prstClr val="black"/>
              </a:solidFill>
              <a:latin typeface="Arial"/>
            </a:endParaRPr>
          </a:p>
        </p:txBody>
      </p:sp>
      <p:sp>
        <p:nvSpPr>
          <p:cNvPr id="82" name="Egyenes összekötő 81"/>
          <p:cNvSpPr/>
          <p:nvPr/>
        </p:nvSpPr>
        <p:spPr>
          <a:xfrm flipH="1">
            <a:off x="5682397" y="468044"/>
            <a:ext cx="326588"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9" name="Téglalap 88"/>
          <p:cNvSpPr/>
          <p:nvPr/>
        </p:nvSpPr>
        <p:spPr>
          <a:xfrm>
            <a:off x="5943667" y="293870"/>
            <a:ext cx="489827" cy="304780"/>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88" name="Szabadkézi sokszög 87"/>
          <p:cNvSpPr/>
          <p:nvPr/>
        </p:nvSpPr>
        <p:spPr>
          <a:xfrm rot="10800000">
            <a:off x="2612476" y="3385500"/>
            <a:ext cx="1306349"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4" name="Szabadkézi sokszög 43"/>
          <p:cNvSpPr/>
          <p:nvPr/>
        </p:nvSpPr>
        <p:spPr>
          <a:xfrm>
            <a:off x="788217" y="3428999"/>
            <a:ext cx="2018019" cy="783728"/>
          </a:xfrm>
          <a:custGeom>
            <a:avLst/>
            <a:gdLst/>
            <a:ahLst/>
            <a:cxnLst/>
            <a:rect l="0" t="0" r="r" b="b"/>
            <a:pathLst>
              <a:path w="65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6383" y="701"/>
                </a:lnTo>
                <a:lnTo>
                  <a:pt x="6383" y="701"/>
                </a:lnTo>
                <a:cubicBezTo>
                  <a:pt x="6404" y="701"/>
                  <a:pt x="6424" y="696"/>
                  <a:pt x="6442" y="685"/>
                </a:cubicBezTo>
                <a:cubicBezTo>
                  <a:pt x="6459" y="675"/>
                  <a:pt x="6474" y="660"/>
                  <a:pt x="6484" y="643"/>
                </a:cubicBezTo>
                <a:cubicBezTo>
                  <a:pt x="6495" y="625"/>
                  <a:pt x="6500" y="605"/>
                  <a:pt x="6500" y="584"/>
                </a:cubicBezTo>
                <a:lnTo>
                  <a:pt x="6500" y="116"/>
                </a:lnTo>
                <a:lnTo>
                  <a:pt x="6500" y="117"/>
                </a:lnTo>
                <a:lnTo>
                  <a:pt x="6500" y="117"/>
                </a:lnTo>
                <a:cubicBezTo>
                  <a:pt x="6500" y="96"/>
                  <a:pt x="6495" y="76"/>
                  <a:pt x="6484" y="58"/>
                </a:cubicBezTo>
                <a:cubicBezTo>
                  <a:pt x="6474" y="41"/>
                  <a:pt x="6459" y="26"/>
                  <a:pt x="6442" y="16"/>
                </a:cubicBezTo>
                <a:cubicBezTo>
                  <a:pt x="6424" y="5"/>
                  <a:pt x="6404" y="0"/>
                  <a:pt x="6383" y="0"/>
                </a:cubicBezTo>
                <a:lnTo>
                  <a:pt x="11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u="sng" spc="-1" dirty="0">
                <a:solidFill>
                  <a:prstClr val="black"/>
                </a:solidFill>
                <a:latin typeface="Arial"/>
                <a:ea typeface="Noto Sans CJK SC"/>
              </a:rPr>
              <a:t>TRANEXÁMSAV</a:t>
            </a:r>
          </a:p>
          <a:p>
            <a:pPr algn="ctr" defTabSz="745123"/>
            <a:r>
              <a:rPr lang="en-GB" sz="1000" spc="-1" dirty="0">
                <a:solidFill>
                  <a:prstClr val="black"/>
                </a:solidFill>
                <a:latin typeface="Arial"/>
                <a:ea typeface="Noto Sans CJK SC"/>
              </a:rPr>
              <a:t> (1</a:t>
            </a:r>
            <a:r>
              <a:rPr lang="hu-HU" sz="1000" spc="-1" dirty="0">
                <a:solidFill>
                  <a:prstClr val="black"/>
                </a:solidFill>
                <a:latin typeface="Arial"/>
                <a:ea typeface="Noto Sans CJK SC"/>
              </a:rPr>
              <a:t>-2 </a:t>
            </a:r>
            <a:r>
              <a:rPr lang="en-GB" sz="1000" spc="-1" dirty="0">
                <a:solidFill>
                  <a:prstClr val="black"/>
                </a:solidFill>
                <a:latin typeface="Arial"/>
                <a:ea typeface="Noto Sans CJK SC"/>
              </a:rPr>
              <a:t>g)</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rPr>
              <a:t>+</a:t>
            </a:r>
          </a:p>
          <a:p>
            <a:pPr algn="ctr" defTabSz="745123"/>
            <a:r>
              <a:rPr lang="hu-HU" sz="1000" b="1" spc="-1" dirty="0">
                <a:solidFill>
                  <a:prstClr val="black"/>
                </a:solidFill>
                <a:latin typeface="Arial"/>
              </a:rPr>
              <a:t>CLOTPRO (</a:t>
            </a:r>
            <a:r>
              <a:rPr lang="hu-HU" sz="1000" b="1" spc="-1" dirty="0" err="1">
                <a:solidFill>
                  <a:prstClr val="black"/>
                </a:solidFill>
                <a:latin typeface="Arial"/>
              </a:rPr>
              <a:t>TPAtest</a:t>
            </a:r>
            <a:r>
              <a:rPr lang="hu-HU" sz="1000" b="1" spc="-1" dirty="0">
                <a:solidFill>
                  <a:prstClr val="black"/>
                </a:solidFill>
                <a:latin typeface="Arial"/>
              </a:rPr>
              <a:t>) kontroll </a:t>
            </a:r>
            <a:r>
              <a:rPr lang="hu-HU" sz="1000" spc="-1" dirty="0">
                <a:solidFill>
                  <a:prstClr val="black"/>
                </a:solidFill>
                <a:latin typeface="Arial"/>
              </a:rPr>
              <a:t>gyógyszer</a:t>
            </a:r>
            <a:r>
              <a:rPr lang="hu-HU" sz="1000" b="1" spc="-1" dirty="0">
                <a:solidFill>
                  <a:prstClr val="black"/>
                </a:solidFill>
                <a:latin typeface="Arial"/>
              </a:rPr>
              <a:t> </a:t>
            </a:r>
            <a:r>
              <a:rPr lang="hu-HU" sz="1000" spc="-1" dirty="0">
                <a:solidFill>
                  <a:prstClr val="black"/>
                </a:solidFill>
                <a:latin typeface="Arial"/>
              </a:rPr>
              <a:t>ismétlés előtt!!</a:t>
            </a:r>
            <a:endParaRPr lang="en-GB" sz="1000" spc="-1" dirty="0">
              <a:solidFill>
                <a:prstClr val="black"/>
              </a:solidFill>
              <a:latin typeface="Arial"/>
            </a:endParaRPr>
          </a:p>
        </p:txBody>
      </p:sp>
      <p:sp>
        <p:nvSpPr>
          <p:cNvPr id="96" name="Egyenes összekötő 95"/>
          <p:cNvSpPr/>
          <p:nvPr/>
        </p:nvSpPr>
        <p:spPr>
          <a:xfrm>
            <a:off x="1828665" y="5954521"/>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2" name="Szabadkézi sokszög 101"/>
          <p:cNvSpPr/>
          <p:nvPr/>
        </p:nvSpPr>
        <p:spPr>
          <a:xfrm>
            <a:off x="980045" y="6259369"/>
            <a:ext cx="1632430" cy="478935"/>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38100">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rPr>
              <a:t>ANTIDOTUM</a:t>
            </a:r>
            <a:r>
              <a:rPr lang="hu-HU" sz="1000" u="sng" spc="-1" dirty="0">
                <a:solidFill>
                  <a:prstClr val="black"/>
                </a:solidFill>
                <a:latin typeface="Arial"/>
              </a:rPr>
              <a:t> </a:t>
            </a:r>
          </a:p>
          <a:p>
            <a:pPr marL="219349" indent="-219349" algn="ctr" defTabSz="745123">
              <a:buClr>
                <a:srgbClr val="000000"/>
              </a:buClr>
              <a:buSzPct val="45000"/>
            </a:pPr>
            <a:r>
              <a:rPr lang="hu-HU" sz="1000" spc="-1" dirty="0">
                <a:solidFill>
                  <a:prstClr val="black"/>
                </a:solidFill>
                <a:latin typeface="Arial"/>
              </a:rPr>
              <a:t>alkalmazása </a:t>
            </a:r>
            <a:r>
              <a:rPr lang="hu-HU" sz="900" spc="-1" dirty="0">
                <a:solidFill>
                  <a:prstClr val="black"/>
                </a:solidFill>
                <a:ea typeface="Noto Sans CJK SC"/>
              </a:rPr>
              <a:t>(1. ábra)</a:t>
            </a:r>
            <a:endParaRPr lang="en-GB" sz="1000" spc="-1" dirty="0">
              <a:solidFill>
                <a:prstClr val="black"/>
              </a:solidFill>
              <a:latin typeface="Arial"/>
            </a:endParaRPr>
          </a:p>
        </p:txBody>
      </p:sp>
      <p:sp>
        <p:nvSpPr>
          <p:cNvPr id="45" name="Szabadkézi sokszög 44"/>
          <p:cNvSpPr/>
          <p:nvPr/>
        </p:nvSpPr>
        <p:spPr>
          <a:xfrm>
            <a:off x="657638" y="4430384"/>
            <a:ext cx="2337784" cy="696695"/>
          </a:xfrm>
          <a:custGeom>
            <a:avLst/>
            <a:gdLst/>
            <a:ahLst/>
            <a:cxnLst/>
            <a:rect l="0" t="0" r="r" b="b"/>
            <a:pathLst>
              <a:path w="6301" h="1101">
                <a:moveTo>
                  <a:pt x="183" y="0"/>
                </a:moveTo>
                <a:lnTo>
                  <a:pt x="183" y="0"/>
                </a:lnTo>
                <a:cubicBezTo>
                  <a:pt x="151" y="0"/>
                  <a:pt x="120" y="8"/>
                  <a:pt x="92" y="25"/>
                </a:cubicBezTo>
                <a:cubicBezTo>
                  <a:pt x="64" y="41"/>
                  <a:pt x="41" y="64"/>
                  <a:pt x="25" y="92"/>
                </a:cubicBezTo>
                <a:cubicBezTo>
                  <a:pt x="8" y="120"/>
                  <a:pt x="0" y="151"/>
                  <a:pt x="0" y="183"/>
                </a:cubicBezTo>
                <a:lnTo>
                  <a:pt x="0" y="916"/>
                </a:lnTo>
                <a:lnTo>
                  <a:pt x="0" y="917"/>
                </a:lnTo>
                <a:cubicBezTo>
                  <a:pt x="0" y="949"/>
                  <a:pt x="8" y="980"/>
                  <a:pt x="25" y="1008"/>
                </a:cubicBezTo>
                <a:cubicBezTo>
                  <a:pt x="41" y="1036"/>
                  <a:pt x="64" y="1059"/>
                  <a:pt x="92" y="1075"/>
                </a:cubicBezTo>
                <a:cubicBezTo>
                  <a:pt x="120" y="1092"/>
                  <a:pt x="151" y="1100"/>
                  <a:pt x="183" y="1100"/>
                </a:cubicBezTo>
                <a:lnTo>
                  <a:pt x="6116" y="1100"/>
                </a:lnTo>
                <a:lnTo>
                  <a:pt x="6117" y="1100"/>
                </a:lnTo>
                <a:cubicBezTo>
                  <a:pt x="6149" y="1100"/>
                  <a:pt x="6180" y="1092"/>
                  <a:pt x="6208" y="1075"/>
                </a:cubicBezTo>
                <a:cubicBezTo>
                  <a:pt x="6236" y="1059"/>
                  <a:pt x="6259" y="1036"/>
                  <a:pt x="6275" y="1008"/>
                </a:cubicBezTo>
                <a:cubicBezTo>
                  <a:pt x="6292" y="980"/>
                  <a:pt x="6300" y="949"/>
                  <a:pt x="6300" y="917"/>
                </a:cubicBezTo>
                <a:lnTo>
                  <a:pt x="6300" y="183"/>
                </a:lnTo>
                <a:lnTo>
                  <a:pt x="6300" y="183"/>
                </a:lnTo>
                <a:lnTo>
                  <a:pt x="6300" y="183"/>
                </a:lnTo>
                <a:cubicBezTo>
                  <a:pt x="6300" y="151"/>
                  <a:pt x="6292" y="120"/>
                  <a:pt x="6275" y="92"/>
                </a:cubicBezTo>
                <a:cubicBezTo>
                  <a:pt x="6259" y="64"/>
                  <a:pt x="6236" y="41"/>
                  <a:pt x="6208" y="25"/>
                </a:cubicBezTo>
                <a:cubicBezTo>
                  <a:pt x="6180" y="8"/>
                  <a:pt x="6149" y="0"/>
                  <a:pt x="6117" y="0"/>
                </a:cubicBezTo>
                <a:lnTo>
                  <a:pt x="183"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000" b="1" spc="-1" dirty="0">
                <a:solidFill>
                  <a:prstClr val="black"/>
                </a:solidFill>
                <a:latin typeface="Arial"/>
                <a:ea typeface="Noto Sans CJK SC"/>
              </a:rPr>
              <a:t>ANTIKOAGULÁNS TERÁPIA</a:t>
            </a:r>
            <a:r>
              <a:rPr lang="en-GB" sz="1000" b="1" spc="-1" dirty="0">
                <a:solidFill>
                  <a:prstClr val="black"/>
                </a:solidFill>
                <a:latin typeface="Arial"/>
                <a:ea typeface="Noto Sans CJK SC"/>
              </a:rPr>
              <a:t> </a:t>
            </a:r>
            <a:r>
              <a:rPr lang="hu-HU" sz="1000" spc="-1" dirty="0">
                <a:solidFill>
                  <a:prstClr val="black"/>
                </a:solidFill>
                <a:latin typeface="Arial"/>
                <a:ea typeface="Noto Sans CJK SC"/>
              </a:rPr>
              <a:t>és /</a:t>
            </a:r>
            <a:r>
              <a:rPr lang="en-GB" sz="1000" spc="-1" dirty="0" err="1">
                <a:solidFill>
                  <a:prstClr val="black"/>
                </a:solidFill>
                <a:latin typeface="Arial"/>
                <a:ea typeface="Noto Sans CJK SC"/>
              </a:rPr>
              <a:t>vagy</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THROMBOCYTA AGGREGÁCIÓ GÁTLÁS</a:t>
            </a:r>
            <a:endParaRPr lang="en-GB" sz="1000" b="1" spc="-1" dirty="0">
              <a:solidFill>
                <a:prstClr val="black"/>
              </a:solidFill>
              <a:latin typeface="Arial"/>
            </a:endParaRPr>
          </a:p>
        </p:txBody>
      </p:sp>
      <p:sp>
        <p:nvSpPr>
          <p:cNvPr id="48" name="Szabadkézi sokszög 47"/>
          <p:cNvSpPr/>
          <p:nvPr/>
        </p:nvSpPr>
        <p:spPr>
          <a:xfrm>
            <a:off x="3657558" y="141640"/>
            <a:ext cx="2112645" cy="870869"/>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2. </a:t>
            </a:r>
            <a:r>
              <a:rPr lang="en-GB" sz="1400" b="1" spc="-1" dirty="0">
                <a:solidFill>
                  <a:prstClr val="white"/>
                </a:solidFill>
                <a:effectLst>
                  <a:outerShdw blurRad="38100" dist="38100" dir="2700000" algn="tl">
                    <a:srgbClr val="000000">
                      <a:alpha val="43137"/>
                    </a:srgbClr>
                  </a:outerShdw>
                </a:effectLst>
                <a:latin typeface="Arial"/>
                <a:ea typeface="Noto Sans CJK SC"/>
              </a:rPr>
              <a:t>J</a:t>
            </a:r>
            <a:r>
              <a:rPr lang="hu-HU" sz="1400" b="1" spc="-1" dirty="0">
                <a:solidFill>
                  <a:prstClr val="white"/>
                </a:solidFill>
                <a:effectLst>
                  <a:outerShdw blurRad="38100" dist="38100" dir="2700000" algn="tl">
                    <a:srgbClr val="000000">
                      <a:alpha val="43137"/>
                    </a:srgbClr>
                  </a:outerShdw>
                </a:effectLst>
                <a:latin typeface="Arial"/>
                <a:ea typeface="Noto Sans CJK SC"/>
              </a:rPr>
              <a:t>ELENTŐS</a:t>
            </a:r>
            <a:r>
              <a:rPr lang="en-GB" sz="1400" spc="-1" dirty="0">
                <a:solidFill>
                  <a:prstClr val="white"/>
                </a:solidFill>
                <a:effectLst>
                  <a:outerShdw blurRad="38100" dist="38100" dir="2700000" algn="tl">
                    <a:srgbClr val="000000">
                      <a:alpha val="43137"/>
                    </a:srgbClr>
                  </a:outerShdw>
                </a:effectLst>
                <a:latin typeface="Arial"/>
                <a:ea typeface="Noto Sans CJK SC"/>
              </a:rPr>
              <a:t> </a:t>
            </a:r>
            <a:r>
              <a:rPr lang="en-GB" sz="1000" spc="-1" dirty="0" err="1">
                <a:solidFill>
                  <a:prstClr val="white"/>
                </a:solidFill>
                <a:effectLst>
                  <a:outerShdw blurRad="38100" dist="38100" dir="2700000" algn="tl">
                    <a:srgbClr val="000000">
                      <a:alpha val="43137"/>
                    </a:srgbClr>
                  </a:outerShdw>
                </a:effectLst>
                <a:latin typeface="Arial"/>
                <a:ea typeface="Noto Sans CJK SC"/>
              </a:rPr>
              <a:t>vagy</a:t>
            </a:r>
            <a:r>
              <a:rPr lang="en-GB" sz="1000" spc="-1" dirty="0">
                <a:solidFill>
                  <a:prstClr val="white"/>
                </a:solidFill>
                <a:effectLst>
                  <a:outerShdw blurRad="38100" dist="38100" dir="2700000" algn="tl">
                    <a:srgbClr val="000000">
                      <a:alpha val="43137"/>
                    </a:srgbClr>
                  </a:outerShdw>
                </a:effectLst>
                <a:latin typeface="Arial"/>
                <a:ea typeface="Noto Sans CJK SC"/>
              </a:rPr>
              <a:t> </a:t>
            </a:r>
            <a:r>
              <a:rPr lang="hu-HU" sz="1000"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NEM</a:t>
            </a:r>
            <a:endParaRPr lang="hu-HU" sz="1000" b="1" spc="-1" dirty="0">
              <a:solidFill>
                <a:prstClr val="white"/>
              </a:solidFill>
              <a:effectLst>
                <a:outerShdw blurRad="38100" dist="38100" dir="2700000" algn="tl">
                  <a:srgbClr val="000000">
                    <a:alpha val="43137"/>
                  </a:srgbClr>
                </a:outerShdw>
              </a:effectLst>
              <a:latin typeface="Arial"/>
              <a:ea typeface="Noto Sans CJK SC"/>
            </a:endParaRPr>
          </a:p>
          <a:p>
            <a:pPr algn="ctr" defTabSz="745123"/>
            <a:r>
              <a:rPr lang="en-GB" sz="1400" b="1"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kontrollált</a:t>
            </a:r>
            <a:r>
              <a:rPr lang="hu-HU" sz="1000" b="1" spc="-1" dirty="0">
                <a:solidFill>
                  <a:prstClr val="white"/>
                </a:solidFill>
                <a:effectLst>
                  <a:outerShdw blurRad="38100" dist="38100" dir="2700000" algn="tl">
                    <a:srgbClr val="000000">
                      <a:alpha val="43137"/>
                    </a:srgbClr>
                  </a:outerShdw>
                </a:effectLst>
                <a:latin typeface="Arial"/>
                <a:ea typeface="Noto Sans CJK SC"/>
              </a:rPr>
              <a:t> vérzés </a:t>
            </a:r>
            <a:endParaRPr lang="en-GB" sz="1000" spc="-1" dirty="0">
              <a:solidFill>
                <a:prstClr val="white"/>
              </a:solidFill>
              <a:effectLst>
                <a:outerShdw blurRad="38100" dist="38100" dir="2700000" algn="tl">
                  <a:srgbClr val="000000">
                    <a:alpha val="43137"/>
                  </a:srgbClr>
                </a:outerShdw>
              </a:effectLst>
              <a:latin typeface="Arial"/>
            </a:endParaRPr>
          </a:p>
        </p:txBody>
      </p:sp>
      <p:sp>
        <p:nvSpPr>
          <p:cNvPr id="56" name="Szabadkézi sokszög 55"/>
          <p:cNvSpPr/>
          <p:nvPr/>
        </p:nvSpPr>
        <p:spPr>
          <a:xfrm>
            <a:off x="6779210" y="141639"/>
            <a:ext cx="2270272" cy="1458665"/>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3. SOKK?</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Legalább kettő az alábbiak közül: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Syst</a:t>
            </a:r>
            <a:r>
              <a:rPr lang="hu-HU" sz="1000" b="1" spc="-1" dirty="0">
                <a:solidFill>
                  <a:prstClr val="white"/>
                </a:solidFill>
                <a:effectLst>
                  <a:outerShdw blurRad="38100" dist="38100" dir="2700000" algn="tl">
                    <a:srgbClr val="000000">
                      <a:alpha val="43137"/>
                    </a:srgbClr>
                  </a:outerShdw>
                </a:effectLst>
                <a:latin typeface="Arial"/>
                <a:ea typeface="Noto Sans CJK SC"/>
              </a:rPr>
              <a:t>. Vérnyomás &lt; 90 Hgmm</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BE &lt; -10</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Laktát</a:t>
            </a:r>
            <a:r>
              <a:rPr lang="hu-HU" sz="1000" b="1" spc="-1" dirty="0">
                <a:solidFill>
                  <a:prstClr val="white"/>
                </a:solidFill>
                <a:effectLst>
                  <a:outerShdw blurRad="38100" dist="38100" dir="2700000" algn="tl">
                    <a:srgbClr val="000000">
                      <a:alpha val="43137"/>
                    </a:srgbClr>
                  </a:outerShdw>
                </a:effectLst>
                <a:latin typeface="Arial"/>
                <a:ea typeface="Noto Sans CJK SC"/>
              </a:rPr>
              <a:t> ≥ 5 </a:t>
            </a:r>
            <a:r>
              <a:rPr lang="hu-HU" sz="1000" b="1" spc="-1" dirty="0" err="1">
                <a:solidFill>
                  <a:prstClr val="white"/>
                </a:solidFill>
                <a:effectLst>
                  <a:outerShdw blurRad="38100" dist="38100" dir="2700000" algn="tl">
                    <a:srgbClr val="000000">
                      <a:alpha val="43137"/>
                    </a:srgbClr>
                  </a:outerShdw>
                </a:effectLst>
                <a:latin typeface="Arial"/>
                <a:ea typeface="Noto Sans CJK SC"/>
              </a:rPr>
              <a:t>mmol</a:t>
            </a:r>
            <a:r>
              <a:rPr lang="hu-HU" sz="1000" b="1" spc="-1" dirty="0">
                <a:solidFill>
                  <a:prstClr val="white"/>
                </a:solidFill>
                <a:effectLst>
                  <a:outerShdw blurRad="38100" dist="38100" dir="2700000" algn="tl">
                    <a:srgbClr val="000000">
                      <a:alpha val="43137"/>
                    </a:srgbClr>
                  </a:outerShdw>
                </a:effectLst>
                <a:latin typeface="Arial"/>
                <a:ea typeface="Noto Sans CJK SC"/>
              </a:rPr>
              <a:t>/l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Hgb</a:t>
            </a:r>
            <a:r>
              <a:rPr lang="hu-HU" sz="1000" b="1" spc="-1" dirty="0">
                <a:solidFill>
                  <a:prstClr val="white"/>
                </a:solidFill>
                <a:effectLst>
                  <a:outerShdw blurRad="38100" dist="38100" dir="2700000" algn="tl">
                    <a:srgbClr val="000000">
                      <a:alpha val="43137"/>
                    </a:srgbClr>
                  </a:outerShdw>
                </a:effectLst>
                <a:latin typeface="Arial"/>
                <a:ea typeface="Noto Sans CJK SC"/>
              </a:rPr>
              <a:t> &lt; 9 g/dl</a:t>
            </a:r>
            <a:endParaRPr lang="hu-HU" sz="1400" b="1" spc="-1" dirty="0">
              <a:solidFill>
                <a:prstClr val="white"/>
              </a:solidFill>
              <a:effectLst>
                <a:outerShdw blurRad="38100" dist="38100" dir="2700000" algn="tl">
                  <a:srgbClr val="000000">
                    <a:alpha val="43137"/>
                  </a:srgbClr>
                </a:outerShdw>
              </a:effectLst>
              <a:latin typeface="Arial"/>
              <a:ea typeface="Noto Sans CJK SC"/>
            </a:endParaRPr>
          </a:p>
        </p:txBody>
      </p:sp>
      <p:sp>
        <p:nvSpPr>
          <p:cNvPr id="72" name="Szabadkézi sokszög 71"/>
          <p:cNvSpPr/>
          <p:nvPr/>
        </p:nvSpPr>
        <p:spPr>
          <a:xfrm>
            <a:off x="5265694" y="4865833"/>
            <a:ext cx="3216218" cy="391864"/>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100" b="1" spc="-1" dirty="0">
                <a:solidFill>
                  <a:prstClr val="white"/>
                </a:solidFill>
                <a:effectLst>
                  <a:outerShdw blurRad="38100" dist="38100" dir="2700000" algn="tl">
                    <a:srgbClr val="000000">
                      <a:alpha val="43137"/>
                    </a:srgbClr>
                  </a:outerShdw>
                </a:effectLst>
                <a:latin typeface="Arial"/>
                <a:ea typeface="Noto Sans CJK SC"/>
              </a:rPr>
              <a:t>SIKERÜLT már KONTROLLÁLNI a vérzést?</a:t>
            </a:r>
          </a:p>
        </p:txBody>
      </p:sp>
      <p:sp>
        <p:nvSpPr>
          <p:cNvPr id="54" name="Téglalap 53"/>
          <p:cNvSpPr/>
          <p:nvPr/>
        </p:nvSpPr>
        <p:spPr>
          <a:xfrm>
            <a:off x="5796136" y="1556792"/>
            <a:ext cx="3275856" cy="319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
        <p:nvSpPr>
          <p:cNvPr id="71" name="Téglalap 70"/>
          <p:cNvSpPr/>
          <p:nvPr/>
        </p:nvSpPr>
        <p:spPr>
          <a:xfrm>
            <a:off x="4427984" y="3284984"/>
            <a:ext cx="4680520"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
        <p:nvSpPr>
          <p:cNvPr id="75" name="Téglalap 74"/>
          <p:cNvSpPr/>
          <p:nvPr/>
        </p:nvSpPr>
        <p:spPr>
          <a:xfrm>
            <a:off x="6660232" y="1628800"/>
            <a:ext cx="576064"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54"/>
                                        </p:tgtEl>
                                        <p:attrNameLst>
                                          <p:attrName>ppt_w</p:attrName>
                                        </p:attrNameLst>
                                      </p:cBhvr>
                                      <p:tavLst>
                                        <p:tav tm="0">
                                          <p:val>
                                            <p:strVal val="ppt_w"/>
                                          </p:val>
                                        </p:tav>
                                        <p:tav tm="100000">
                                          <p:val>
                                            <p:strVal val="ppt_w*0.70"/>
                                          </p:val>
                                        </p:tav>
                                      </p:tavLst>
                                    </p:anim>
                                    <p:anim calcmode="lin" valueType="num">
                                      <p:cBhvr>
                                        <p:cTn id="7" dur="1000"/>
                                        <p:tgtEl>
                                          <p:spTgt spid="54"/>
                                        </p:tgtEl>
                                        <p:attrNameLst>
                                          <p:attrName>ppt_h</p:attrName>
                                        </p:attrNameLst>
                                      </p:cBhvr>
                                      <p:tavLst>
                                        <p:tav tm="0">
                                          <p:val>
                                            <p:strVal val="ppt_h"/>
                                          </p:val>
                                        </p:tav>
                                        <p:tav tm="100000">
                                          <p:val>
                                            <p:strVal val="ppt_h"/>
                                          </p:val>
                                        </p:tav>
                                      </p:tavLst>
                                    </p:anim>
                                    <p:animEffect transition="out" filter="fade">
                                      <p:cBhvr>
                                        <p:cTn id="8" dur="1000"/>
                                        <p:tgtEl>
                                          <p:spTgt spid="54"/>
                                        </p:tgtEl>
                                      </p:cBhvr>
                                    </p:animEffect>
                                    <p:set>
                                      <p:cBhvr>
                                        <p:cTn id="9"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églalap: lekerekített 5">
            <a:extLst>
              <a:ext uri="{FF2B5EF4-FFF2-40B4-BE49-F238E27FC236}">
                <a16:creationId xmlns:a16="http://schemas.microsoft.com/office/drawing/2014/main" id="{2191A895-E56D-CDFE-8CA6-F3250A5515C6}"/>
              </a:ext>
            </a:extLst>
          </p:cNvPr>
          <p:cNvSpPr/>
          <p:nvPr/>
        </p:nvSpPr>
        <p:spPr>
          <a:xfrm>
            <a:off x="827584" y="2708920"/>
            <a:ext cx="7560840" cy="1512168"/>
          </a:xfrm>
          <a:prstGeom prst="roundRect">
            <a:avLst/>
          </a:prstGeom>
          <a:solidFill>
            <a:schemeClr val="accent2">
              <a:lumMod val="75000"/>
            </a:schemeClr>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spcAft>
                <a:spcPts val="1200"/>
              </a:spcAft>
            </a:pPr>
            <a:r>
              <a:rPr lang="en-US" sz="2000" u="sng" dirty="0"/>
              <a:t>The most important recommendation is:</a:t>
            </a:r>
          </a:p>
          <a:p>
            <a:pPr algn="ctr"/>
            <a:r>
              <a:rPr lang="en-US" sz="2000" dirty="0"/>
              <a:t>"</a:t>
            </a:r>
            <a:r>
              <a:rPr lang="en-US" sz="2000" u="sng" dirty="0"/>
              <a:t>the time </a:t>
            </a:r>
            <a:r>
              <a:rPr lang="en-US" sz="2000" dirty="0"/>
              <a:t>between the injury and the definitive control of bleeding </a:t>
            </a:r>
          </a:p>
          <a:p>
            <a:pPr algn="ctr"/>
            <a:r>
              <a:rPr lang="en-US" sz="2000" u="sng" dirty="0"/>
              <a:t>should be kept to a minimum</a:t>
            </a:r>
            <a:r>
              <a:rPr lang="en-US" sz="2000" dirty="0"/>
              <a:t>„</a:t>
            </a:r>
          </a:p>
        </p:txBody>
      </p:sp>
      <p:sp>
        <p:nvSpPr>
          <p:cNvPr id="7" name="Ellipszis 6">
            <a:extLst>
              <a:ext uri="{FF2B5EF4-FFF2-40B4-BE49-F238E27FC236}">
                <a16:creationId xmlns:a16="http://schemas.microsoft.com/office/drawing/2014/main" id="{9BD3B3E1-0A52-49F7-6A01-5FD785C6A317}"/>
              </a:ext>
            </a:extLst>
          </p:cNvPr>
          <p:cNvSpPr/>
          <p:nvPr/>
        </p:nvSpPr>
        <p:spPr>
          <a:xfrm>
            <a:off x="323528" y="476672"/>
            <a:ext cx="8568952" cy="1224136"/>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2400" u="sng" dirty="0"/>
              <a:t>Ellátórendszer: </a:t>
            </a:r>
          </a:p>
          <a:p>
            <a:pPr algn="ctr"/>
            <a:r>
              <a:rPr lang="hu-HU" dirty="0"/>
              <a:t> a rendelkezésre álló személyi és tárgyi erőforrások optimális és hatékony kihasználása</a:t>
            </a:r>
          </a:p>
        </p:txBody>
      </p:sp>
      <p:sp>
        <p:nvSpPr>
          <p:cNvPr id="10" name="Ellipszis 9">
            <a:extLst>
              <a:ext uri="{FF2B5EF4-FFF2-40B4-BE49-F238E27FC236}">
                <a16:creationId xmlns:a16="http://schemas.microsoft.com/office/drawing/2014/main" id="{076D0883-82D5-76DD-C13D-D94FF55027F0}"/>
              </a:ext>
            </a:extLst>
          </p:cNvPr>
          <p:cNvSpPr/>
          <p:nvPr/>
        </p:nvSpPr>
        <p:spPr>
          <a:xfrm>
            <a:off x="323528" y="5157192"/>
            <a:ext cx="8568952" cy="1224136"/>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2400" u="sng" dirty="0"/>
              <a:t>Betegágy melletti ellátás: </a:t>
            </a:r>
          </a:p>
          <a:p>
            <a:pPr algn="ctr">
              <a:lnSpc>
                <a:spcPts val="2160"/>
              </a:lnSpc>
            </a:pPr>
            <a:r>
              <a:rPr lang="hu-HU" dirty="0"/>
              <a:t>a sebészeti vérzéscsillapítás / </a:t>
            </a:r>
            <a:r>
              <a:rPr lang="hu-HU" dirty="0" err="1"/>
              <a:t>hemodinamikai</a:t>
            </a:r>
            <a:r>
              <a:rPr lang="hu-HU" dirty="0"/>
              <a:t> </a:t>
            </a:r>
            <a:r>
              <a:rPr lang="hu-HU" dirty="0" err="1"/>
              <a:t>reszuszcitáció</a:t>
            </a:r>
            <a:r>
              <a:rPr lang="hu-HU" dirty="0"/>
              <a:t> /</a:t>
            </a:r>
          </a:p>
          <a:p>
            <a:pPr algn="ctr">
              <a:lnSpc>
                <a:spcPts val="2160"/>
              </a:lnSpc>
            </a:pPr>
            <a:r>
              <a:rPr lang="hu-HU" dirty="0"/>
              <a:t> </a:t>
            </a:r>
            <a:r>
              <a:rPr lang="hu-HU" dirty="0" err="1"/>
              <a:t>hemosztázis</a:t>
            </a:r>
            <a:r>
              <a:rPr lang="hu-HU" dirty="0"/>
              <a:t> rendezése</a:t>
            </a:r>
          </a:p>
        </p:txBody>
      </p:sp>
      <p:sp>
        <p:nvSpPr>
          <p:cNvPr id="11" name="Nyíl: lefelé mutató 10">
            <a:extLst>
              <a:ext uri="{FF2B5EF4-FFF2-40B4-BE49-F238E27FC236}">
                <a16:creationId xmlns:a16="http://schemas.microsoft.com/office/drawing/2014/main" id="{C640BBB3-5F8C-956E-36CC-268D54E00CE9}"/>
              </a:ext>
            </a:extLst>
          </p:cNvPr>
          <p:cNvSpPr/>
          <p:nvPr/>
        </p:nvSpPr>
        <p:spPr>
          <a:xfrm>
            <a:off x="4427984" y="1988840"/>
            <a:ext cx="288032" cy="576064"/>
          </a:xfrm>
          <a:prstGeom prst="down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Nyíl: felfelé mutató 11">
            <a:extLst>
              <a:ext uri="{FF2B5EF4-FFF2-40B4-BE49-F238E27FC236}">
                <a16:creationId xmlns:a16="http://schemas.microsoft.com/office/drawing/2014/main" id="{2FBF7DB4-D267-56DF-8C47-D3D131E602C5}"/>
              </a:ext>
            </a:extLst>
          </p:cNvPr>
          <p:cNvSpPr/>
          <p:nvPr/>
        </p:nvSpPr>
        <p:spPr>
          <a:xfrm>
            <a:off x="4427984" y="4437112"/>
            <a:ext cx="288032" cy="576064"/>
          </a:xfrm>
          <a:prstGeom prst="up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Ellipszis 1">
            <a:extLst>
              <a:ext uri="{FF2B5EF4-FFF2-40B4-BE49-F238E27FC236}">
                <a16:creationId xmlns:a16="http://schemas.microsoft.com/office/drawing/2014/main" id="{899A6925-C322-4A06-55BF-F72850C62FAB}"/>
              </a:ext>
            </a:extLst>
          </p:cNvPr>
          <p:cNvSpPr/>
          <p:nvPr/>
        </p:nvSpPr>
        <p:spPr>
          <a:xfrm>
            <a:off x="323528" y="476672"/>
            <a:ext cx="8568952" cy="1224136"/>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lekerekített 2">
            <a:extLst>
              <a:ext uri="{FF2B5EF4-FFF2-40B4-BE49-F238E27FC236}">
                <a16:creationId xmlns:a16="http://schemas.microsoft.com/office/drawing/2014/main" id="{D7FEB68A-E4C6-6B9A-ED28-F1E2061338AE}"/>
              </a:ext>
            </a:extLst>
          </p:cNvPr>
          <p:cNvSpPr/>
          <p:nvPr/>
        </p:nvSpPr>
        <p:spPr>
          <a:xfrm>
            <a:off x="827584" y="2708920"/>
            <a:ext cx="7560840" cy="1512168"/>
          </a:xfrm>
          <a:prstGeom prst="roundRect">
            <a:avLst/>
          </a:prstGeom>
          <a:solidFill>
            <a:schemeClr val="accent2">
              <a:lumMod val="75000"/>
            </a:schemeClr>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spcAft>
                <a:spcPts val="1200"/>
              </a:spcAft>
            </a:pPr>
            <a:r>
              <a:rPr lang="hu-HU" sz="3200" u="sng" dirty="0"/>
              <a:t>Gyakorlati szempontok</a:t>
            </a:r>
            <a:endParaRPr lang="en-US" sz="3200" dirty="0"/>
          </a:p>
        </p:txBody>
      </p:sp>
    </p:spTree>
    <p:extLst>
      <p:ext uri="{BB962C8B-B14F-4D97-AF65-F5344CB8AC3E}">
        <p14:creationId xmlns:p14="http://schemas.microsoft.com/office/powerpoint/2010/main" val="15376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1196652" y="188640"/>
            <a:ext cx="6687716" cy="224450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88067" name="Picture 3"/>
          <p:cNvPicPr>
            <a:picLocks noChangeAspect="1" noChangeArrowheads="1"/>
          </p:cNvPicPr>
          <p:nvPr/>
        </p:nvPicPr>
        <p:blipFill>
          <a:blip r:embed="rId3" cstate="print"/>
          <a:srcRect/>
          <a:stretch>
            <a:fillRect/>
          </a:stretch>
        </p:blipFill>
        <p:spPr bwMode="auto">
          <a:xfrm>
            <a:off x="768350" y="3068960"/>
            <a:ext cx="7605713" cy="311943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6" name="Lekerekített téglalap 5"/>
          <p:cNvSpPr/>
          <p:nvPr/>
        </p:nvSpPr>
        <p:spPr>
          <a:xfrm>
            <a:off x="971600" y="2996952"/>
            <a:ext cx="4752528" cy="324036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
        <p:nvSpPr>
          <p:cNvPr id="7" name="Lekerekített téglalap 6"/>
          <p:cNvSpPr/>
          <p:nvPr/>
        </p:nvSpPr>
        <p:spPr>
          <a:xfrm>
            <a:off x="6156176" y="2996952"/>
            <a:ext cx="2088232" cy="324036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 helye 3">
            <a:extLst>
              <a:ext uri="{FF2B5EF4-FFF2-40B4-BE49-F238E27FC236}">
                <a16:creationId xmlns:a16="http://schemas.microsoft.com/office/drawing/2014/main" id="{7CD49A77-FD20-5049-CAA2-DDCB2DDBF57D}"/>
              </a:ext>
            </a:extLst>
          </p:cNvPr>
          <p:cNvSpPr>
            <a:spLocks noGrp="1"/>
          </p:cNvSpPr>
          <p:nvPr>
            <p:ph type="body" sz="quarter" idx="17"/>
          </p:nvPr>
        </p:nvSpPr>
        <p:spPr>
          <a:xfrm>
            <a:off x="0" y="5364063"/>
            <a:ext cx="9144000" cy="636688"/>
          </a:xfrm>
        </p:spPr>
        <p:txBody>
          <a:bodyPr/>
          <a:lstStyle/>
          <a:p>
            <a:endParaRPr lang="hu-HU" dirty="0"/>
          </a:p>
        </p:txBody>
      </p:sp>
      <p:sp>
        <p:nvSpPr>
          <p:cNvPr id="11" name="Szövegdoboz 10">
            <a:extLst>
              <a:ext uri="{FF2B5EF4-FFF2-40B4-BE49-F238E27FC236}">
                <a16:creationId xmlns:a16="http://schemas.microsoft.com/office/drawing/2014/main" id="{8F869CD2-B22D-2877-B6A3-BBFF486B4147}"/>
              </a:ext>
            </a:extLst>
          </p:cNvPr>
          <p:cNvSpPr txBox="1">
            <a:spLocks noChangeAspect="1"/>
          </p:cNvSpPr>
          <p:nvPr/>
        </p:nvSpPr>
        <p:spPr>
          <a:xfrm>
            <a:off x="1" y="862607"/>
            <a:ext cx="9143999" cy="572969"/>
          </a:xfrm>
          <a:prstGeom prst="rect">
            <a:avLst/>
          </a:prstGeom>
          <a:solidFill>
            <a:schemeClr val="accent1"/>
          </a:solidFill>
          <a:ln>
            <a:noFill/>
          </a:ln>
        </p:spPr>
        <p:txBody>
          <a:bodyPr wrap="square" rtlCol="0" anchor="ctr">
            <a:noAutofit/>
          </a:bodyPr>
          <a:lstStyle/>
          <a:p>
            <a:pPr algn="ctr" defTabSz="685800"/>
            <a:endParaRPr lang="hu-HU" sz="1725" b="1" dirty="0">
              <a:solidFill>
                <a:srgbClr val="F1EFEA"/>
              </a:solidFill>
              <a:latin typeface="Century Gothic" pitchFamily="34" charset="0"/>
            </a:endParaRPr>
          </a:p>
          <a:p>
            <a:pPr algn="ctr" defTabSz="685800"/>
            <a:r>
              <a:rPr lang="hu-HU" sz="1725" b="1" dirty="0">
                <a:solidFill>
                  <a:srgbClr val="F1EFEA"/>
                </a:solidFill>
                <a:latin typeface="Century Gothic" pitchFamily="34" charset="0"/>
              </a:rPr>
              <a:t> </a:t>
            </a:r>
            <a:r>
              <a:rPr lang="hu-HU" sz="1725" b="1" dirty="0">
                <a:solidFill>
                  <a:prstClr val="white"/>
                </a:solidFill>
                <a:latin typeface="Century Gothic" pitchFamily="34" charset="0"/>
              </a:rPr>
              <a:t>„ A 10-es szabály”</a:t>
            </a:r>
            <a:endParaRPr lang="hu-HU" sz="2100" b="1" dirty="0">
              <a:solidFill>
                <a:prstClr val="white"/>
              </a:solidFill>
              <a:latin typeface="Calibri" panose="020F0502020204030204" pitchFamily="34" charset="0"/>
              <a:cs typeface="Calibri" panose="020F0502020204030204" pitchFamily="34" charset="0"/>
            </a:endParaRPr>
          </a:p>
          <a:p>
            <a:pPr algn="ctr" defTabSz="685800"/>
            <a:endParaRPr lang="hu-HU" sz="1725" b="1" dirty="0">
              <a:solidFill>
                <a:srgbClr val="231F20"/>
              </a:solidFill>
              <a:latin typeface="Century Gothic" pitchFamily="34" charset="0"/>
            </a:endParaRPr>
          </a:p>
        </p:txBody>
      </p:sp>
      <p:sp>
        <p:nvSpPr>
          <p:cNvPr id="6" name="Téglalap: lekerekített 5">
            <a:extLst>
              <a:ext uri="{FF2B5EF4-FFF2-40B4-BE49-F238E27FC236}">
                <a16:creationId xmlns:a16="http://schemas.microsoft.com/office/drawing/2014/main" id="{7238F6D1-7B9A-2FFE-3567-82BC5F9FE245}"/>
              </a:ext>
            </a:extLst>
          </p:cNvPr>
          <p:cNvSpPr/>
          <p:nvPr/>
        </p:nvSpPr>
        <p:spPr>
          <a:xfrm>
            <a:off x="243425" y="1562561"/>
            <a:ext cx="4066088" cy="802084"/>
          </a:xfrm>
          <a:prstGeom prst="roundRect">
            <a:avLst/>
          </a:prstGeom>
          <a:noFill/>
          <a:ln w="25400">
            <a:solidFill>
              <a:srgbClr val="FC0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hu-HU" sz="1500" b="1" dirty="0">
              <a:solidFill>
                <a:srgbClr val="0E56A5"/>
              </a:solidFill>
              <a:latin typeface="Calibri" panose="020F0502020204030204" pitchFamily="34" charset="0"/>
              <a:cs typeface="Calibri" panose="020F0502020204030204" pitchFamily="34" charset="0"/>
            </a:endParaRPr>
          </a:p>
        </p:txBody>
      </p:sp>
      <p:sp>
        <p:nvSpPr>
          <p:cNvPr id="16" name="Nyíl: ötszög 15">
            <a:extLst>
              <a:ext uri="{FF2B5EF4-FFF2-40B4-BE49-F238E27FC236}">
                <a16:creationId xmlns:a16="http://schemas.microsoft.com/office/drawing/2014/main" id="{1E6D6E78-A82C-9AC7-B59E-AF55DAEE48C0}"/>
              </a:ext>
            </a:extLst>
          </p:cNvPr>
          <p:cNvSpPr/>
          <p:nvPr/>
        </p:nvSpPr>
        <p:spPr>
          <a:xfrm>
            <a:off x="2596720" y="2732272"/>
            <a:ext cx="1190882" cy="648730"/>
          </a:xfrm>
          <a:prstGeom prst="homePlate">
            <a:avLst/>
          </a:prstGeom>
          <a:solidFill>
            <a:srgbClr val="E2E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hu-HU" dirty="0" err="1">
                <a:solidFill>
                  <a:srgbClr val="0E56A5"/>
                </a:solidFill>
                <a:latin typeface="Calibri" panose="020F0502020204030204" pitchFamily="34" charset="0"/>
                <a:cs typeface="Calibri" panose="020F0502020204030204" pitchFamily="34" charset="0"/>
              </a:rPr>
              <a:t>FIBTest</a:t>
            </a:r>
            <a:endParaRPr lang="hu-HU" dirty="0">
              <a:solidFill>
                <a:srgbClr val="0E56A5"/>
              </a:solidFill>
              <a:latin typeface="Calibri" panose="020F0502020204030204" pitchFamily="34" charset="0"/>
              <a:cs typeface="Calibri" panose="020F0502020204030204" pitchFamily="34" charset="0"/>
            </a:endParaRPr>
          </a:p>
          <a:p>
            <a:pPr algn="ctr" defTabSz="685800"/>
            <a:r>
              <a:rPr lang="hu-HU" dirty="0">
                <a:solidFill>
                  <a:srgbClr val="0E56A5"/>
                </a:solidFill>
                <a:latin typeface="Calibri" panose="020F0502020204030204" pitchFamily="34" charset="0"/>
                <a:cs typeface="Calibri" panose="020F0502020204030204" pitchFamily="34" charset="0"/>
              </a:rPr>
              <a:t>8 mm</a:t>
            </a:r>
          </a:p>
        </p:txBody>
      </p:sp>
      <p:sp>
        <p:nvSpPr>
          <p:cNvPr id="17" name="Nyíl: ötszög 16">
            <a:extLst>
              <a:ext uri="{FF2B5EF4-FFF2-40B4-BE49-F238E27FC236}">
                <a16:creationId xmlns:a16="http://schemas.microsoft.com/office/drawing/2014/main" id="{28EADE46-66B8-4C01-3CC2-34DEBA4ED00A}"/>
              </a:ext>
            </a:extLst>
          </p:cNvPr>
          <p:cNvSpPr/>
          <p:nvPr/>
        </p:nvSpPr>
        <p:spPr>
          <a:xfrm>
            <a:off x="2601147" y="3608006"/>
            <a:ext cx="1190882" cy="648730"/>
          </a:xfrm>
          <a:prstGeom prst="homePlate">
            <a:avLst/>
          </a:prstGeom>
          <a:solidFill>
            <a:srgbClr val="E2E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hu-HU" dirty="0" err="1">
                <a:solidFill>
                  <a:srgbClr val="0E56A5"/>
                </a:solidFill>
                <a:latin typeface="Calibri" panose="020F0502020204030204" pitchFamily="34" charset="0"/>
                <a:cs typeface="Calibri" panose="020F0502020204030204" pitchFamily="34" charset="0"/>
              </a:rPr>
              <a:t>FIBTest</a:t>
            </a:r>
            <a:endParaRPr lang="hu-HU" dirty="0">
              <a:solidFill>
                <a:srgbClr val="0E56A5"/>
              </a:solidFill>
              <a:latin typeface="Calibri" panose="020F0502020204030204" pitchFamily="34" charset="0"/>
              <a:cs typeface="Calibri" panose="020F0502020204030204" pitchFamily="34" charset="0"/>
            </a:endParaRPr>
          </a:p>
          <a:p>
            <a:pPr algn="ctr" defTabSz="685800"/>
            <a:r>
              <a:rPr lang="hu-HU" dirty="0">
                <a:solidFill>
                  <a:srgbClr val="0E56A5"/>
                </a:solidFill>
                <a:latin typeface="Calibri" panose="020F0502020204030204" pitchFamily="34" charset="0"/>
                <a:cs typeface="Calibri" panose="020F0502020204030204" pitchFamily="34" charset="0"/>
              </a:rPr>
              <a:t>4 mm</a:t>
            </a:r>
          </a:p>
        </p:txBody>
      </p:sp>
      <p:sp>
        <p:nvSpPr>
          <p:cNvPr id="18" name="Nyíl: ötszög 17">
            <a:extLst>
              <a:ext uri="{FF2B5EF4-FFF2-40B4-BE49-F238E27FC236}">
                <a16:creationId xmlns:a16="http://schemas.microsoft.com/office/drawing/2014/main" id="{E84FE866-7DF7-D8E6-1106-24BF140172EC}"/>
              </a:ext>
            </a:extLst>
          </p:cNvPr>
          <p:cNvSpPr/>
          <p:nvPr/>
        </p:nvSpPr>
        <p:spPr>
          <a:xfrm>
            <a:off x="2601148" y="4476596"/>
            <a:ext cx="1190882" cy="648730"/>
          </a:xfrm>
          <a:prstGeom prst="homePlate">
            <a:avLst/>
          </a:prstGeom>
          <a:solidFill>
            <a:srgbClr val="E2E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hu-HU" dirty="0" err="1">
                <a:solidFill>
                  <a:srgbClr val="0E56A5"/>
                </a:solidFill>
                <a:latin typeface="Calibri" panose="020F0502020204030204" pitchFamily="34" charset="0"/>
                <a:cs typeface="Calibri" panose="020F0502020204030204" pitchFamily="34" charset="0"/>
              </a:rPr>
              <a:t>FIBTest</a:t>
            </a:r>
            <a:endParaRPr lang="hu-HU" dirty="0">
              <a:solidFill>
                <a:srgbClr val="0E56A5"/>
              </a:solidFill>
              <a:latin typeface="Calibri" panose="020F0502020204030204" pitchFamily="34" charset="0"/>
              <a:cs typeface="Calibri" panose="020F0502020204030204" pitchFamily="34" charset="0"/>
            </a:endParaRPr>
          </a:p>
          <a:p>
            <a:pPr algn="ctr" defTabSz="685800"/>
            <a:r>
              <a:rPr lang="hu-HU" dirty="0">
                <a:solidFill>
                  <a:srgbClr val="0E56A5"/>
                </a:solidFill>
                <a:latin typeface="Calibri" panose="020F0502020204030204" pitchFamily="34" charset="0"/>
                <a:cs typeface="Calibri" panose="020F0502020204030204" pitchFamily="34" charset="0"/>
              </a:rPr>
              <a:t>0 mm</a:t>
            </a:r>
          </a:p>
        </p:txBody>
      </p:sp>
      <p:sp>
        <p:nvSpPr>
          <p:cNvPr id="19" name="Szövegdoboz 18">
            <a:extLst>
              <a:ext uri="{FF2B5EF4-FFF2-40B4-BE49-F238E27FC236}">
                <a16:creationId xmlns:a16="http://schemas.microsoft.com/office/drawing/2014/main" id="{2DC07300-8A7F-E1CA-4B0E-7AD89928761F}"/>
              </a:ext>
            </a:extLst>
          </p:cNvPr>
          <p:cNvSpPr txBox="1"/>
          <p:nvPr/>
        </p:nvSpPr>
        <p:spPr>
          <a:xfrm>
            <a:off x="4577679" y="2918137"/>
            <a:ext cx="1473245" cy="323165"/>
          </a:xfrm>
          <a:prstGeom prst="rect">
            <a:avLst/>
          </a:prstGeom>
          <a:noFill/>
          <a:ln>
            <a:solidFill>
              <a:srgbClr val="FC040A"/>
            </a:solidFill>
          </a:ln>
        </p:spPr>
        <p:txBody>
          <a:bodyPr wrap="square" rtlCol="0">
            <a:spAutoFit/>
          </a:bodyPr>
          <a:lstStyle/>
          <a:p>
            <a:pPr algn="ctr" defTabSz="685800"/>
            <a:r>
              <a:rPr lang="hu-HU" sz="1500" dirty="0">
                <a:solidFill>
                  <a:srgbClr val="0E56A5"/>
                </a:solidFill>
                <a:latin typeface="Calibri" panose="020F0502020204030204" pitchFamily="34" charset="0"/>
                <a:cs typeface="Calibri" panose="020F0502020204030204" pitchFamily="34" charset="0"/>
              </a:rPr>
              <a:t>8 +</a:t>
            </a:r>
            <a:r>
              <a:rPr lang="hu-HU" sz="1500" dirty="0">
                <a:solidFill>
                  <a:srgbClr val="231F20"/>
                </a:solidFill>
                <a:latin typeface="Calibri" panose="020F0502020204030204" pitchFamily="34" charset="0"/>
                <a:cs typeface="Calibri" panose="020F0502020204030204" pitchFamily="34" charset="0"/>
              </a:rPr>
              <a:t> </a:t>
            </a:r>
            <a:r>
              <a:rPr lang="hu-HU" sz="1500" b="1" dirty="0">
                <a:solidFill>
                  <a:srgbClr val="FC1921"/>
                </a:solidFill>
                <a:latin typeface="Calibri" panose="020F0502020204030204" pitchFamily="34" charset="0"/>
                <a:cs typeface="Calibri" panose="020F0502020204030204" pitchFamily="34" charset="0"/>
              </a:rPr>
              <a:t>2 g</a:t>
            </a:r>
            <a:r>
              <a:rPr lang="hu-HU" sz="1500" dirty="0">
                <a:solidFill>
                  <a:srgbClr val="231F20"/>
                </a:solidFill>
                <a:latin typeface="Calibri" panose="020F0502020204030204" pitchFamily="34" charset="0"/>
                <a:cs typeface="Calibri" panose="020F0502020204030204" pitchFamily="34" charset="0"/>
              </a:rPr>
              <a:t> </a:t>
            </a:r>
            <a:r>
              <a:rPr lang="hu-HU" sz="1500" dirty="0">
                <a:solidFill>
                  <a:srgbClr val="0E56A5"/>
                </a:solidFill>
                <a:latin typeface="Calibri" panose="020F0502020204030204" pitchFamily="34" charset="0"/>
                <a:cs typeface="Calibri" panose="020F0502020204030204" pitchFamily="34" charset="0"/>
              </a:rPr>
              <a:t>= 10  mm</a:t>
            </a:r>
          </a:p>
        </p:txBody>
      </p:sp>
      <p:sp>
        <p:nvSpPr>
          <p:cNvPr id="20" name="Szövegdoboz 19">
            <a:extLst>
              <a:ext uri="{FF2B5EF4-FFF2-40B4-BE49-F238E27FC236}">
                <a16:creationId xmlns:a16="http://schemas.microsoft.com/office/drawing/2014/main" id="{D8EF1D73-8100-A5CB-7ABB-4FD0CA0A7F96}"/>
              </a:ext>
            </a:extLst>
          </p:cNvPr>
          <p:cNvSpPr txBox="1"/>
          <p:nvPr/>
        </p:nvSpPr>
        <p:spPr>
          <a:xfrm>
            <a:off x="3839701" y="3793871"/>
            <a:ext cx="502550" cy="323165"/>
          </a:xfrm>
          <a:prstGeom prst="rect">
            <a:avLst/>
          </a:prstGeom>
          <a:noFill/>
          <a:ln>
            <a:solidFill>
              <a:srgbClr val="FC040A"/>
            </a:solidFill>
          </a:ln>
        </p:spPr>
        <p:txBody>
          <a:bodyPr wrap="square" rtlCol="0">
            <a:spAutoFit/>
          </a:bodyPr>
          <a:lstStyle/>
          <a:p>
            <a:pPr algn="ctr" defTabSz="685800"/>
            <a:r>
              <a:rPr lang="hu-HU" sz="1500" dirty="0">
                <a:solidFill>
                  <a:srgbClr val="0E56A5"/>
                </a:solidFill>
                <a:latin typeface="Calibri" panose="020F0502020204030204" pitchFamily="34" charset="0"/>
                <a:cs typeface="Calibri" panose="020F0502020204030204" pitchFamily="34" charset="0"/>
              </a:rPr>
              <a:t>6 g</a:t>
            </a:r>
            <a:r>
              <a:rPr lang="hu-HU" sz="1350" dirty="0">
                <a:solidFill>
                  <a:srgbClr val="231F20"/>
                </a:solidFill>
                <a:latin typeface="Montserrat Light"/>
              </a:rPr>
              <a:t> </a:t>
            </a:r>
          </a:p>
        </p:txBody>
      </p:sp>
      <p:sp>
        <p:nvSpPr>
          <p:cNvPr id="21" name="Szövegdoboz 20">
            <a:extLst>
              <a:ext uri="{FF2B5EF4-FFF2-40B4-BE49-F238E27FC236}">
                <a16:creationId xmlns:a16="http://schemas.microsoft.com/office/drawing/2014/main" id="{B906E92B-8F73-2970-E1F0-B3E2E20FECC7}"/>
              </a:ext>
            </a:extLst>
          </p:cNvPr>
          <p:cNvSpPr txBox="1"/>
          <p:nvPr/>
        </p:nvSpPr>
        <p:spPr>
          <a:xfrm>
            <a:off x="3839701" y="4646468"/>
            <a:ext cx="502550" cy="553998"/>
          </a:xfrm>
          <a:prstGeom prst="rect">
            <a:avLst/>
          </a:prstGeom>
          <a:noFill/>
          <a:ln>
            <a:solidFill>
              <a:srgbClr val="FC040A"/>
            </a:solidFill>
          </a:ln>
        </p:spPr>
        <p:txBody>
          <a:bodyPr wrap="square" rtlCol="0">
            <a:spAutoFit/>
          </a:bodyPr>
          <a:lstStyle/>
          <a:p>
            <a:pPr algn="ctr" defTabSz="685800"/>
            <a:r>
              <a:rPr lang="hu-HU" sz="1500" dirty="0">
                <a:solidFill>
                  <a:srgbClr val="0E56A5"/>
                </a:solidFill>
                <a:latin typeface="Calibri" panose="020F0502020204030204" pitchFamily="34" charset="0"/>
                <a:cs typeface="Calibri" panose="020F0502020204030204" pitchFamily="34" charset="0"/>
              </a:rPr>
              <a:t>10 g</a:t>
            </a:r>
            <a:r>
              <a:rPr lang="hu-HU" sz="1350" dirty="0">
                <a:solidFill>
                  <a:srgbClr val="231F20"/>
                </a:solidFill>
                <a:latin typeface="Montserrat Light"/>
              </a:rPr>
              <a:t> </a:t>
            </a:r>
          </a:p>
        </p:txBody>
      </p:sp>
      <p:sp>
        <p:nvSpPr>
          <p:cNvPr id="22" name="Szövegdoboz 21">
            <a:extLst>
              <a:ext uri="{FF2B5EF4-FFF2-40B4-BE49-F238E27FC236}">
                <a16:creationId xmlns:a16="http://schemas.microsoft.com/office/drawing/2014/main" id="{DD6017E2-EA4E-BAC0-388B-B56DFDEA9242}"/>
              </a:ext>
            </a:extLst>
          </p:cNvPr>
          <p:cNvSpPr txBox="1"/>
          <p:nvPr/>
        </p:nvSpPr>
        <p:spPr>
          <a:xfrm>
            <a:off x="3839701" y="2893201"/>
            <a:ext cx="502550" cy="323165"/>
          </a:xfrm>
          <a:prstGeom prst="rect">
            <a:avLst/>
          </a:prstGeom>
          <a:noFill/>
          <a:ln>
            <a:solidFill>
              <a:srgbClr val="FC040A"/>
            </a:solidFill>
          </a:ln>
        </p:spPr>
        <p:txBody>
          <a:bodyPr wrap="square" rtlCol="0">
            <a:spAutoFit/>
          </a:bodyPr>
          <a:lstStyle/>
          <a:p>
            <a:pPr algn="ctr" defTabSz="685800"/>
            <a:r>
              <a:rPr lang="hu-HU" sz="1500" dirty="0">
                <a:solidFill>
                  <a:srgbClr val="0E56A5"/>
                </a:solidFill>
                <a:latin typeface="Calibri" panose="020F0502020204030204" pitchFamily="34" charset="0"/>
                <a:cs typeface="Calibri" panose="020F0502020204030204" pitchFamily="34" charset="0"/>
              </a:rPr>
              <a:t>2 g</a:t>
            </a:r>
            <a:r>
              <a:rPr lang="hu-HU" sz="1350" dirty="0">
                <a:solidFill>
                  <a:srgbClr val="231F20"/>
                </a:solidFill>
                <a:latin typeface="Montserrat Light"/>
              </a:rPr>
              <a:t> </a:t>
            </a:r>
          </a:p>
        </p:txBody>
      </p:sp>
      <p:sp>
        <p:nvSpPr>
          <p:cNvPr id="23" name="Szövegdoboz 22">
            <a:extLst>
              <a:ext uri="{FF2B5EF4-FFF2-40B4-BE49-F238E27FC236}">
                <a16:creationId xmlns:a16="http://schemas.microsoft.com/office/drawing/2014/main" id="{AE668D97-A0F7-B4FE-6468-4EEF7BE54E50}"/>
              </a:ext>
            </a:extLst>
          </p:cNvPr>
          <p:cNvSpPr txBox="1"/>
          <p:nvPr/>
        </p:nvSpPr>
        <p:spPr>
          <a:xfrm>
            <a:off x="4592290" y="3793871"/>
            <a:ext cx="1450469" cy="323165"/>
          </a:xfrm>
          <a:prstGeom prst="rect">
            <a:avLst/>
          </a:prstGeom>
          <a:noFill/>
          <a:ln>
            <a:solidFill>
              <a:srgbClr val="FC040A"/>
            </a:solidFill>
          </a:ln>
        </p:spPr>
        <p:txBody>
          <a:bodyPr wrap="square" rtlCol="0">
            <a:spAutoFit/>
          </a:bodyPr>
          <a:lstStyle/>
          <a:p>
            <a:pPr algn="ctr" defTabSz="685800"/>
            <a:r>
              <a:rPr lang="hu-HU" sz="1500" dirty="0">
                <a:solidFill>
                  <a:srgbClr val="0E56A5"/>
                </a:solidFill>
                <a:latin typeface="Calibri" panose="020F0502020204030204" pitchFamily="34" charset="0"/>
                <a:cs typeface="Calibri" panose="020F0502020204030204" pitchFamily="34" charset="0"/>
              </a:rPr>
              <a:t>4 +</a:t>
            </a:r>
            <a:r>
              <a:rPr lang="hu-HU" sz="1500" dirty="0">
                <a:solidFill>
                  <a:srgbClr val="231F20"/>
                </a:solidFill>
                <a:latin typeface="Calibri" panose="020F0502020204030204" pitchFamily="34" charset="0"/>
                <a:cs typeface="Calibri" panose="020F0502020204030204" pitchFamily="34" charset="0"/>
              </a:rPr>
              <a:t> </a:t>
            </a:r>
            <a:r>
              <a:rPr lang="hu-HU" sz="1500" b="1" dirty="0">
                <a:solidFill>
                  <a:srgbClr val="FC1921"/>
                </a:solidFill>
                <a:latin typeface="Calibri" panose="020F0502020204030204" pitchFamily="34" charset="0"/>
                <a:cs typeface="Calibri" panose="020F0502020204030204" pitchFamily="34" charset="0"/>
              </a:rPr>
              <a:t>6 g</a:t>
            </a:r>
            <a:r>
              <a:rPr lang="hu-HU" sz="1500" dirty="0">
                <a:solidFill>
                  <a:srgbClr val="231F20"/>
                </a:solidFill>
                <a:latin typeface="Calibri" panose="020F0502020204030204" pitchFamily="34" charset="0"/>
                <a:cs typeface="Calibri" panose="020F0502020204030204" pitchFamily="34" charset="0"/>
              </a:rPr>
              <a:t> </a:t>
            </a:r>
            <a:r>
              <a:rPr lang="hu-HU" sz="1500" dirty="0">
                <a:solidFill>
                  <a:srgbClr val="0E56A5"/>
                </a:solidFill>
                <a:latin typeface="Calibri" panose="020F0502020204030204" pitchFamily="34" charset="0"/>
                <a:cs typeface="Calibri" panose="020F0502020204030204" pitchFamily="34" charset="0"/>
              </a:rPr>
              <a:t>= 10 mm</a:t>
            </a:r>
          </a:p>
        </p:txBody>
      </p:sp>
      <p:sp>
        <p:nvSpPr>
          <p:cNvPr id="24" name="Szövegdoboz 23">
            <a:extLst>
              <a:ext uri="{FF2B5EF4-FFF2-40B4-BE49-F238E27FC236}">
                <a16:creationId xmlns:a16="http://schemas.microsoft.com/office/drawing/2014/main" id="{EF3D8ECC-E87D-F228-8297-CD06BDEDC4DF}"/>
              </a:ext>
            </a:extLst>
          </p:cNvPr>
          <p:cNvSpPr txBox="1"/>
          <p:nvPr/>
        </p:nvSpPr>
        <p:spPr>
          <a:xfrm>
            <a:off x="4592291" y="4645368"/>
            <a:ext cx="1532111" cy="323165"/>
          </a:xfrm>
          <a:prstGeom prst="rect">
            <a:avLst/>
          </a:prstGeom>
          <a:noFill/>
          <a:ln>
            <a:solidFill>
              <a:srgbClr val="FC040A"/>
            </a:solidFill>
          </a:ln>
        </p:spPr>
        <p:txBody>
          <a:bodyPr wrap="square" rtlCol="0">
            <a:spAutoFit/>
          </a:bodyPr>
          <a:lstStyle/>
          <a:p>
            <a:pPr algn="ctr" defTabSz="685800"/>
            <a:r>
              <a:rPr lang="hu-HU" sz="1500" dirty="0">
                <a:solidFill>
                  <a:srgbClr val="0E56A5"/>
                </a:solidFill>
                <a:latin typeface="Calibri" panose="020F0502020204030204" pitchFamily="34" charset="0"/>
                <a:cs typeface="Calibri" panose="020F0502020204030204" pitchFamily="34" charset="0"/>
              </a:rPr>
              <a:t>0 + </a:t>
            </a:r>
            <a:r>
              <a:rPr lang="hu-HU" sz="1500" b="1" dirty="0">
                <a:solidFill>
                  <a:srgbClr val="FC1921"/>
                </a:solidFill>
                <a:latin typeface="Calibri" panose="020F0502020204030204" pitchFamily="34" charset="0"/>
                <a:cs typeface="Calibri" panose="020F0502020204030204" pitchFamily="34" charset="0"/>
              </a:rPr>
              <a:t>10 g</a:t>
            </a:r>
            <a:r>
              <a:rPr lang="hu-HU" sz="1500" dirty="0">
                <a:solidFill>
                  <a:srgbClr val="231F20"/>
                </a:solidFill>
                <a:latin typeface="Calibri" panose="020F0502020204030204" pitchFamily="34" charset="0"/>
                <a:cs typeface="Calibri" panose="020F0502020204030204" pitchFamily="34" charset="0"/>
              </a:rPr>
              <a:t> </a:t>
            </a:r>
            <a:r>
              <a:rPr lang="hu-HU" sz="1500" dirty="0">
                <a:solidFill>
                  <a:srgbClr val="0E56A5"/>
                </a:solidFill>
                <a:latin typeface="Calibri" panose="020F0502020204030204" pitchFamily="34" charset="0"/>
                <a:cs typeface="Calibri" panose="020F0502020204030204" pitchFamily="34" charset="0"/>
              </a:rPr>
              <a:t>= 10 mm</a:t>
            </a:r>
          </a:p>
        </p:txBody>
      </p:sp>
      <p:sp>
        <p:nvSpPr>
          <p:cNvPr id="28" name="Téglalap: lekerekített 27">
            <a:extLst>
              <a:ext uri="{FF2B5EF4-FFF2-40B4-BE49-F238E27FC236}">
                <a16:creationId xmlns:a16="http://schemas.microsoft.com/office/drawing/2014/main" id="{79D178D3-2BD0-D35F-EC9B-63604095545B}"/>
              </a:ext>
            </a:extLst>
          </p:cNvPr>
          <p:cNvSpPr/>
          <p:nvPr/>
        </p:nvSpPr>
        <p:spPr>
          <a:xfrm>
            <a:off x="4910218" y="1602300"/>
            <a:ext cx="3855554" cy="322889"/>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hu-HU" sz="1200" dirty="0">
                <a:solidFill>
                  <a:srgbClr val="0E56A5"/>
                </a:solidFill>
                <a:latin typeface="Calibri" panose="020F0502020204030204" pitchFamily="34" charset="0"/>
                <a:cs typeface="Calibri" panose="020F0502020204030204" pitchFamily="34" charset="0"/>
              </a:rPr>
              <a:t>Minden </a:t>
            </a:r>
            <a:r>
              <a:rPr lang="hu-HU" sz="1200" b="1" dirty="0">
                <a:solidFill>
                  <a:srgbClr val="0E56A5"/>
                </a:solidFill>
                <a:latin typeface="Calibri" panose="020F0502020204030204" pitchFamily="34" charset="0"/>
                <a:cs typeface="Calibri" panose="020F0502020204030204" pitchFamily="34" charset="0"/>
              </a:rPr>
              <a:t>500 ml vérvesztés 1 g </a:t>
            </a:r>
            <a:r>
              <a:rPr lang="hu-HU" sz="1200" b="1" dirty="0" err="1">
                <a:solidFill>
                  <a:srgbClr val="0E56A5"/>
                </a:solidFill>
                <a:latin typeface="Calibri" panose="020F0502020204030204" pitchFamily="34" charset="0"/>
                <a:cs typeface="Calibri" panose="020F0502020204030204" pitchFamily="34" charset="0"/>
              </a:rPr>
              <a:t>fibrinogén</a:t>
            </a:r>
            <a:r>
              <a:rPr lang="hu-HU" sz="1200" b="1" dirty="0">
                <a:solidFill>
                  <a:srgbClr val="0E56A5"/>
                </a:solidFill>
                <a:latin typeface="Calibri" panose="020F0502020204030204" pitchFamily="34" charset="0"/>
                <a:cs typeface="Calibri" panose="020F0502020204030204" pitchFamily="34" charset="0"/>
              </a:rPr>
              <a:t> </a:t>
            </a:r>
            <a:r>
              <a:rPr lang="hu-HU" sz="1200" dirty="0">
                <a:solidFill>
                  <a:srgbClr val="0E56A5"/>
                </a:solidFill>
                <a:latin typeface="Calibri" panose="020F0502020204030204" pitchFamily="34" charset="0"/>
                <a:cs typeface="Calibri" panose="020F0502020204030204" pitchFamily="34" charset="0"/>
              </a:rPr>
              <a:t>pótlást igényel</a:t>
            </a:r>
          </a:p>
        </p:txBody>
      </p:sp>
      <p:sp>
        <p:nvSpPr>
          <p:cNvPr id="29" name="Téglalap: lekerekített 28">
            <a:extLst>
              <a:ext uri="{FF2B5EF4-FFF2-40B4-BE49-F238E27FC236}">
                <a16:creationId xmlns:a16="http://schemas.microsoft.com/office/drawing/2014/main" id="{1208C112-85CF-AC7E-AB3E-924F87C37D8B}"/>
              </a:ext>
            </a:extLst>
          </p:cNvPr>
          <p:cNvSpPr/>
          <p:nvPr/>
        </p:nvSpPr>
        <p:spPr>
          <a:xfrm>
            <a:off x="4910218" y="2012782"/>
            <a:ext cx="3855554" cy="322889"/>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hu-HU" sz="1350" dirty="0">
                <a:solidFill>
                  <a:srgbClr val="0E56A5"/>
                </a:solidFill>
                <a:latin typeface="Calibri" panose="020F0502020204030204" pitchFamily="34" charset="0"/>
                <a:cs typeface="Calibri" panose="020F0502020204030204" pitchFamily="34" charset="0"/>
              </a:rPr>
              <a:t>Feljavított Plazma: </a:t>
            </a:r>
            <a:r>
              <a:rPr lang="hu-HU" sz="1350" b="1" dirty="0">
                <a:solidFill>
                  <a:srgbClr val="0E56A5"/>
                </a:solidFill>
                <a:latin typeface="Calibri" panose="020F0502020204030204" pitchFamily="34" charset="0"/>
                <a:cs typeface="Calibri" panose="020F0502020204030204" pitchFamily="34" charset="0"/>
              </a:rPr>
              <a:t>4E FFP + 2 g </a:t>
            </a:r>
            <a:r>
              <a:rPr lang="hu-HU" sz="1350" b="1" dirty="0" err="1">
                <a:solidFill>
                  <a:srgbClr val="0E56A5"/>
                </a:solidFill>
                <a:latin typeface="Calibri" panose="020F0502020204030204" pitchFamily="34" charset="0"/>
                <a:cs typeface="Calibri" panose="020F0502020204030204" pitchFamily="34" charset="0"/>
              </a:rPr>
              <a:t>Fibrinogén</a:t>
            </a:r>
            <a:r>
              <a:rPr lang="hu-HU" sz="1350" b="1" dirty="0">
                <a:solidFill>
                  <a:srgbClr val="0E56A5"/>
                </a:solidFill>
                <a:latin typeface="Calibri" panose="020F0502020204030204" pitchFamily="34" charset="0"/>
                <a:cs typeface="Calibri" panose="020F0502020204030204" pitchFamily="34" charset="0"/>
              </a:rPr>
              <a:t> konc</a:t>
            </a:r>
            <a:r>
              <a:rPr lang="hu-HU" sz="1500" b="1" dirty="0">
                <a:solidFill>
                  <a:srgbClr val="0E56A5"/>
                </a:solidFill>
                <a:latin typeface="Calibri" panose="020F0502020204030204" pitchFamily="34" charset="0"/>
                <a:cs typeface="Calibri" panose="020F0502020204030204" pitchFamily="34" charset="0"/>
              </a:rPr>
              <a:t>.</a:t>
            </a:r>
            <a:endParaRPr lang="hu-HU" b="1" dirty="0">
              <a:solidFill>
                <a:srgbClr val="0E56A5"/>
              </a:solidFill>
              <a:latin typeface="Calibri" panose="020F0502020204030204" pitchFamily="34" charset="0"/>
              <a:cs typeface="Calibri" panose="020F0502020204030204" pitchFamily="34" charset="0"/>
            </a:endParaRPr>
          </a:p>
        </p:txBody>
      </p:sp>
      <p:sp>
        <p:nvSpPr>
          <p:cNvPr id="30" name="Téglalap 29">
            <a:extLst>
              <a:ext uri="{FF2B5EF4-FFF2-40B4-BE49-F238E27FC236}">
                <a16:creationId xmlns:a16="http://schemas.microsoft.com/office/drawing/2014/main" id="{140B4BA5-67F0-8951-2A20-ACB1F5C06277}"/>
              </a:ext>
            </a:extLst>
          </p:cNvPr>
          <p:cNvSpPr/>
          <p:nvPr/>
        </p:nvSpPr>
        <p:spPr>
          <a:xfrm>
            <a:off x="2276469" y="2559733"/>
            <a:ext cx="4120175" cy="2735706"/>
          </a:xfrm>
          <a:prstGeom prst="rect">
            <a:avLst/>
          </a:prstGeom>
          <a:noFill/>
          <a:ln w="53975" cmpd="tri">
            <a:solidFill>
              <a:srgbClr val="FC0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hu-HU" sz="1350">
              <a:solidFill>
                <a:prstClr val="white"/>
              </a:solidFill>
              <a:latin typeface="Montserrat Light"/>
            </a:endParaRPr>
          </a:p>
        </p:txBody>
      </p:sp>
      <p:sp>
        <p:nvSpPr>
          <p:cNvPr id="2" name="Szövegdoboz 1">
            <a:extLst>
              <a:ext uri="{FF2B5EF4-FFF2-40B4-BE49-F238E27FC236}">
                <a16:creationId xmlns:a16="http://schemas.microsoft.com/office/drawing/2014/main" id="{3E029399-05BA-9114-45D1-FA57055B4F58}"/>
              </a:ext>
            </a:extLst>
          </p:cNvPr>
          <p:cNvSpPr txBox="1">
            <a:spLocks noChangeAspect="1"/>
          </p:cNvSpPr>
          <p:nvPr/>
        </p:nvSpPr>
        <p:spPr>
          <a:xfrm>
            <a:off x="0" y="5428362"/>
            <a:ext cx="9154387" cy="572969"/>
          </a:xfrm>
          <a:prstGeom prst="rect">
            <a:avLst/>
          </a:prstGeom>
          <a:solidFill>
            <a:schemeClr val="accent1"/>
          </a:solidFill>
          <a:ln>
            <a:noFill/>
          </a:ln>
        </p:spPr>
        <p:txBody>
          <a:bodyPr wrap="square" rtlCol="0" anchor="ctr">
            <a:noAutofit/>
          </a:bodyPr>
          <a:lstStyle/>
          <a:p>
            <a:pPr algn="ctr" defTabSz="685800"/>
            <a:endParaRPr lang="hu-HU" sz="1725" b="1" dirty="0">
              <a:solidFill>
                <a:prstClr val="white"/>
              </a:solidFill>
              <a:latin typeface="Century Gothic" pitchFamily="34" charset="0"/>
            </a:endParaRPr>
          </a:p>
          <a:p>
            <a:pPr algn="ctr" defTabSz="685800">
              <a:defRPr/>
            </a:pPr>
            <a:r>
              <a:rPr lang="hu-HU" sz="1725" b="1" dirty="0">
                <a:solidFill>
                  <a:prstClr val="white"/>
                </a:solidFill>
                <a:latin typeface="Century Gothic" pitchFamily="34" charset="0"/>
              </a:rPr>
              <a:t> </a:t>
            </a:r>
            <a:r>
              <a:rPr lang="hu-HU" sz="2100" b="1" i="1" dirty="0">
                <a:solidFill>
                  <a:prstClr val="white"/>
                </a:solidFill>
                <a:latin typeface="Calibri" panose="020F0502020204030204" pitchFamily="34" charset="0"/>
                <a:cs typeface="Calibri" panose="020F0502020204030204" pitchFamily="34" charset="0"/>
              </a:rPr>
              <a:t>Egészítsd ki 10ig! </a:t>
            </a:r>
            <a:endParaRPr lang="hu-HU" b="1" i="1" dirty="0">
              <a:solidFill>
                <a:prstClr val="white"/>
              </a:solidFill>
              <a:latin typeface="Calibri" panose="020F0502020204030204" pitchFamily="34" charset="0"/>
              <a:cs typeface="Calibri" panose="020F0502020204030204" pitchFamily="34" charset="0"/>
            </a:endParaRPr>
          </a:p>
          <a:p>
            <a:pPr algn="ctr" defTabSz="685800"/>
            <a:endParaRPr lang="hu-HU" sz="1725" b="1" dirty="0">
              <a:solidFill>
                <a:prstClr val="white"/>
              </a:solidFill>
              <a:latin typeface="Century Gothic" pitchFamily="34" charset="0"/>
            </a:endParaRPr>
          </a:p>
        </p:txBody>
      </p:sp>
      <p:sp>
        <p:nvSpPr>
          <p:cNvPr id="3" name="Téglalap: lekerekített 2">
            <a:extLst>
              <a:ext uri="{FF2B5EF4-FFF2-40B4-BE49-F238E27FC236}">
                <a16:creationId xmlns:a16="http://schemas.microsoft.com/office/drawing/2014/main" id="{D1523516-7EE5-4EA7-2846-F19E8F3F497F}"/>
              </a:ext>
            </a:extLst>
          </p:cNvPr>
          <p:cNvSpPr/>
          <p:nvPr/>
        </p:nvSpPr>
        <p:spPr>
          <a:xfrm>
            <a:off x="4821651" y="1564638"/>
            <a:ext cx="4066088" cy="802085"/>
          </a:xfrm>
          <a:prstGeom prst="roundRect">
            <a:avLst/>
          </a:prstGeom>
          <a:noFill/>
          <a:ln w="25400">
            <a:solidFill>
              <a:srgbClr val="FC0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hu-HU" b="1" dirty="0">
              <a:solidFill>
                <a:srgbClr val="0E56A5"/>
              </a:solidFill>
              <a:latin typeface="Calibri" panose="020F0502020204030204" pitchFamily="34" charset="0"/>
              <a:cs typeface="Calibri" panose="020F0502020204030204" pitchFamily="34" charset="0"/>
            </a:endParaRPr>
          </a:p>
        </p:txBody>
      </p:sp>
      <p:sp>
        <p:nvSpPr>
          <p:cNvPr id="12" name="Téglalap: lekerekített 11">
            <a:extLst>
              <a:ext uri="{FF2B5EF4-FFF2-40B4-BE49-F238E27FC236}">
                <a16:creationId xmlns:a16="http://schemas.microsoft.com/office/drawing/2014/main" id="{D0A6F286-AA0B-CFDF-9184-2E4F62CBF480}"/>
              </a:ext>
            </a:extLst>
          </p:cNvPr>
          <p:cNvSpPr/>
          <p:nvPr/>
        </p:nvSpPr>
        <p:spPr>
          <a:xfrm>
            <a:off x="378229" y="1598111"/>
            <a:ext cx="3855554" cy="322889"/>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hu-HU" sz="1200" b="1" dirty="0">
                <a:solidFill>
                  <a:srgbClr val="0E56A5"/>
                </a:solidFill>
                <a:latin typeface="Calibri" panose="020F0502020204030204" pitchFamily="34" charset="0"/>
                <a:cs typeface="Calibri" panose="020F0502020204030204" pitchFamily="34" charset="0"/>
              </a:rPr>
              <a:t>70 </a:t>
            </a:r>
            <a:r>
              <a:rPr lang="hu-HU" sz="1200" b="1" dirty="0" err="1">
                <a:solidFill>
                  <a:srgbClr val="0E56A5"/>
                </a:solidFill>
                <a:latin typeface="Calibri" panose="020F0502020204030204" pitchFamily="34" charset="0"/>
                <a:cs typeface="Calibri" panose="020F0502020204030204" pitchFamily="34" charset="0"/>
              </a:rPr>
              <a:t>TTkg</a:t>
            </a:r>
            <a:r>
              <a:rPr lang="hu-HU" sz="1200" b="1" dirty="0">
                <a:solidFill>
                  <a:srgbClr val="0E56A5"/>
                </a:solidFill>
                <a:latin typeface="Calibri" panose="020F0502020204030204" pitchFamily="34" charset="0"/>
                <a:cs typeface="Calibri" panose="020F0502020204030204" pitchFamily="34" charset="0"/>
              </a:rPr>
              <a:t> ~ 10 g </a:t>
            </a:r>
            <a:r>
              <a:rPr lang="hu-HU" sz="1200" b="1" dirty="0" err="1">
                <a:solidFill>
                  <a:srgbClr val="0E56A5"/>
                </a:solidFill>
                <a:latin typeface="Calibri" panose="020F0502020204030204" pitchFamily="34" charset="0"/>
                <a:cs typeface="Calibri" panose="020F0502020204030204" pitchFamily="34" charset="0"/>
              </a:rPr>
              <a:t>fibrinogén</a:t>
            </a:r>
            <a:endParaRPr lang="hu-HU" sz="1200" b="1" dirty="0">
              <a:solidFill>
                <a:srgbClr val="0E56A5"/>
              </a:solidFill>
              <a:latin typeface="Calibri" panose="020F0502020204030204" pitchFamily="34" charset="0"/>
              <a:cs typeface="Calibri" panose="020F0502020204030204" pitchFamily="34" charset="0"/>
            </a:endParaRPr>
          </a:p>
        </p:txBody>
      </p:sp>
      <p:sp>
        <p:nvSpPr>
          <p:cNvPr id="15" name="Téglalap: lekerekített 14">
            <a:extLst>
              <a:ext uri="{FF2B5EF4-FFF2-40B4-BE49-F238E27FC236}">
                <a16:creationId xmlns:a16="http://schemas.microsoft.com/office/drawing/2014/main" id="{122BF392-ABA7-83E3-C498-B3B64E452139}"/>
              </a:ext>
            </a:extLst>
          </p:cNvPr>
          <p:cNvSpPr/>
          <p:nvPr/>
        </p:nvSpPr>
        <p:spPr>
          <a:xfrm>
            <a:off x="378229" y="2003063"/>
            <a:ext cx="3855554" cy="322889"/>
          </a:xfrm>
          <a:prstGeom prst="round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hu-HU" sz="1200" b="1" dirty="0">
                <a:solidFill>
                  <a:srgbClr val="0E56A5"/>
                </a:solidFill>
                <a:latin typeface="Calibri" panose="020F0502020204030204" pitchFamily="34" charset="0"/>
                <a:cs typeface="Calibri" panose="020F0502020204030204" pitchFamily="34" charset="0"/>
              </a:rPr>
              <a:t>MCF </a:t>
            </a:r>
            <a:r>
              <a:rPr lang="hu-HU" sz="1200" b="1" dirty="0" err="1">
                <a:solidFill>
                  <a:srgbClr val="0E56A5"/>
                </a:solidFill>
                <a:latin typeface="Calibri" panose="020F0502020204030204" pitchFamily="34" charset="0"/>
                <a:cs typeface="Calibri" panose="020F0502020204030204" pitchFamily="34" charset="0"/>
              </a:rPr>
              <a:t>FIBTest</a:t>
            </a:r>
            <a:r>
              <a:rPr lang="hu-HU" sz="1200" b="1" dirty="0">
                <a:solidFill>
                  <a:srgbClr val="0E56A5"/>
                </a:solidFill>
                <a:latin typeface="Calibri" panose="020F0502020204030204" pitchFamily="34" charset="0"/>
                <a:cs typeface="Calibri" panose="020F0502020204030204" pitchFamily="34" charset="0"/>
              </a:rPr>
              <a:t> = 1 mm = ~ 1 g </a:t>
            </a:r>
            <a:r>
              <a:rPr lang="hu-HU" sz="1200" b="1" dirty="0" err="1">
                <a:solidFill>
                  <a:srgbClr val="0E56A5"/>
                </a:solidFill>
                <a:latin typeface="Calibri" panose="020F0502020204030204" pitchFamily="34" charset="0"/>
                <a:cs typeface="Calibri" panose="020F0502020204030204" pitchFamily="34" charset="0"/>
              </a:rPr>
              <a:t>fibrinogén</a:t>
            </a:r>
            <a:r>
              <a:rPr lang="hu-HU" sz="1200" b="1" dirty="0">
                <a:solidFill>
                  <a:srgbClr val="0E56A5"/>
                </a:solidFill>
                <a:latin typeface="Calibri" panose="020F0502020204030204" pitchFamily="34" charset="0"/>
                <a:cs typeface="Calibri" panose="020F0502020204030204" pitchFamily="34" charset="0"/>
              </a:rPr>
              <a:t> </a:t>
            </a:r>
          </a:p>
        </p:txBody>
      </p:sp>
      <p:sp>
        <p:nvSpPr>
          <p:cNvPr id="5" name="Téglalap 4">
            <a:extLst>
              <a:ext uri="{FF2B5EF4-FFF2-40B4-BE49-F238E27FC236}">
                <a16:creationId xmlns:a16="http://schemas.microsoft.com/office/drawing/2014/main" id="{381E98A0-79E2-CB80-1132-0E8B1EFDCC8D}"/>
              </a:ext>
            </a:extLst>
          </p:cNvPr>
          <p:cNvSpPr/>
          <p:nvPr/>
        </p:nvSpPr>
        <p:spPr>
          <a:xfrm>
            <a:off x="35496" y="6093296"/>
            <a:ext cx="907300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30784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Egyenes összekötő 94"/>
          <p:cNvSpPr/>
          <p:nvPr/>
        </p:nvSpPr>
        <p:spPr>
          <a:xfrm>
            <a:off x="1828665" y="3233068"/>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60" name="Szabadkézi sokszög 59"/>
          <p:cNvSpPr/>
          <p:nvPr/>
        </p:nvSpPr>
        <p:spPr>
          <a:xfrm rot="10800000">
            <a:off x="8033826" y="3429004"/>
            <a:ext cx="914445" cy="165465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1" name="Szabadkézi sokszög 40"/>
          <p:cNvSpPr/>
          <p:nvPr/>
        </p:nvSpPr>
        <p:spPr>
          <a:xfrm>
            <a:off x="65092" y="119699"/>
            <a:ext cx="718493" cy="783783"/>
          </a:xfrm>
          <a:custGeom>
            <a:avLst/>
            <a:gdLst/>
            <a:ahLst/>
            <a:cxnLst/>
            <a:rect l="0" t="0" r="r" b="b"/>
            <a:pathLst>
              <a:path w="2401" h="1601">
                <a:moveTo>
                  <a:pt x="266" y="0"/>
                </a:moveTo>
                <a:lnTo>
                  <a:pt x="267" y="0"/>
                </a:lnTo>
                <a:cubicBezTo>
                  <a:pt x="220" y="0"/>
                  <a:pt x="174" y="12"/>
                  <a:pt x="133" y="36"/>
                </a:cubicBezTo>
                <a:cubicBezTo>
                  <a:pt x="93" y="59"/>
                  <a:pt x="59" y="93"/>
                  <a:pt x="36" y="133"/>
                </a:cubicBezTo>
                <a:cubicBezTo>
                  <a:pt x="12" y="174"/>
                  <a:pt x="0" y="220"/>
                  <a:pt x="0" y="267"/>
                </a:cubicBezTo>
                <a:lnTo>
                  <a:pt x="0" y="1333"/>
                </a:lnTo>
                <a:lnTo>
                  <a:pt x="0" y="1333"/>
                </a:lnTo>
                <a:cubicBezTo>
                  <a:pt x="0" y="1380"/>
                  <a:pt x="12" y="1426"/>
                  <a:pt x="36" y="1467"/>
                </a:cubicBezTo>
                <a:cubicBezTo>
                  <a:pt x="59" y="1507"/>
                  <a:pt x="93" y="1541"/>
                  <a:pt x="133" y="1564"/>
                </a:cubicBezTo>
                <a:cubicBezTo>
                  <a:pt x="174" y="1588"/>
                  <a:pt x="220" y="1600"/>
                  <a:pt x="267" y="1600"/>
                </a:cubicBezTo>
                <a:lnTo>
                  <a:pt x="2133" y="1600"/>
                </a:lnTo>
                <a:lnTo>
                  <a:pt x="2133" y="1600"/>
                </a:lnTo>
                <a:cubicBezTo>
                  <a:pt x="2180" y="1600"/>
                  <a:pt x="2226" y="1588"/>
                  <a:pt x="2267" y="1564"/>
                </a:cubicBezTo>
                <a:cubicBezTo>
                  <a:pt x="2307" y="1541"/>
                  <a:pt x="2341" y="1507"/>
                  <a:pt x="2364" y="1467"/>
                </a:cubicBezTo>
                <a:cubicBezTo>
                  <a:pt x="2388" y="1426"/>
                  <a:pt x="2400" y="1380"/>
                  <a:pt x="2400" y="1333"/>
                </a:cubicBezTo>
                <a:lnTo>
                  <a:pt x="2400" y="266"/>
                </a:lnTo>
                <a:lnTo>
                  <a:pt x="2400" y="267"/>
                </a:lnTo>
                <a:lnTo>
                  <a:pt x="2400" y="267"/>
                </a:lnTo>
                <a:cubicBezTo>
                  <a:pt x="2400" y="220"/>
                  <a:pt x="2388" y="174"/>
                  <a:pt x="2364" y="133"/>
                </a:cubicBezTo>
                <a:cubicBezTo>
                  <a:pt x="2341" y="93"/>
                  <a:pt x="2307" y="59"/>
                  <a:pt x="2267" y="36"/>
                </a:cubicBezTo>
                <a:cubicBezTo>
                  <a:pt x="2226" y="12"/>
                  <a:pt x="2180" y="0"/>
                  <a:pt x="2133" y="0"/>
                </a:cubicBezTo>
                <a:lnTo>
                  <a:pt x="266" y="0"/>
                </a:lnTo>
              </a:path>
            </a:pathLst>
          </a:custGeom>
          <a:solidFill>
            <a:schemeClr val="accent3">
              <a:lumMod val="60000"/>
              <a:lumOff val="40000"/>
            </a:schemeClr>
          </a:solidFill>
          <a:ln w="0">
            <a:solidFill>
              <a:schemeClr val="accent3">
                <a:lumMod val="60000"/>
                <a:lumOff val="4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spc="-1" dirty="0">
                <a:solidFill>
                  <a:prstClr val="black"/>
                </a:solidFill>
                <a:latin typeface="Arial"/>
                <a:ea typeface="Noto Sans CJK SC"/>
              </a:rPr>
              <a:t>NINCS</a:t>
            </a:r>
          </a:p>
          <a:p>
            <a:pPr algn="ctr" defTabSz="745123"/>
            <a:r>
              <a:rPr lang="hu-HU" sz="900" b="1" spc="-1" dirty="0">
                <a:solidFill>
                  <a:prstClr val="black"/>
                </a:solidFill>
                <a:latin typeface="Arial"/>
                <a:ea typeface="Noto Sans CJK SC"/>
              </a:rPr>
              <a:t>SZÜKSÉG</a:t>
            </a:r>
            <a:endParaRPr lang="hu-HU" sz="1000" b="1" spc="-1" dirty="0">
              <a:solidFill>
                <a:prstClr val="black"/>
              </a:solidFill>
              <a:latin typeface="Arial"/>
              <a:ea typeface="Noto Sans CJK SC"/>
            </a:endParaRPr>
          </a:p>
          <a:p>
            <a:pPr algn="ctr" defTabSz="745123"/>
            <a:r>
              <a:rPr lang="en-GB" sz="1000" b="1" spc="-1" dirty="0">
                <a:solidFill>
                  <a:prstClr val="black"/>
                </a:solidFill>
                <a:latin typeface="Arial"/>
                <a:ea typeface="Noto Sans CJK SC"/>
              </a:rPr>
              <a:t> </a:t>
            </a:r>
            <a:r>
              <a:rPr lang="en-GB" sz="1000" spc="-1" dirty="0">
                <a:solidFill>
                  <a:prstClr val="black"/>
                </a:solidFill>
                <a:latin typeface="Arial"/>
                <a:ea typeface="Noto Sans CJK SC"/>
              </a:rPr>
              <a:t>KVT-re</a:t>
            </a:r>
            <a:endParaRPr lang="en-GB" sz="1000" spc="-1" dirty="0">
              <a:solidFill>
                <a:prstClr val="black"/>
              </a:solidFill>
              <a:latin typeface="Arial"/>
            </a:endParaRPr>
          </a:p>
        </p:txBody>
      </p:sp>
      <p:sp>
        <p:nvSpPr>
          <p:cNvPr id="42" name="Szabadkézi sokszög 41"/>
          <p:cNvSpPr/>
          <p:nvPr/>
        </p:nvSpPr>
        <p:spPr>
          <a:xfrm>
            <a:off x="130412" y="1926855"/>
            <a:ext cx="3331193" cy="1349214"/>
          </a:xfrm>
          <a:custGeom>
            <a:avLst/>
            <a:gdLst/>
            <a:ahLst/>
            <a:cxnLst/>
            <a:rect l="0" t="0" r="r" b="b"/>
            <a:pathLst>
              <a:path w="6502" h="4101">
                <a:moveTo>
                  <a:pt x="683" y="0"/>
                </a:moveTo>
                <a:lnTo>
                  <a:pt x="683" y="0"/>
                </a:lnTo>
                <a:cubicBezTo>
                  <a:pt x="563" y="0"/>
                  <a:pt x="446" y="32"/>
                  <a:pt x="342" y="92"/>
                </a:cubicBezTo>
                <a:cubicBezTo>
                  <a:pt x="238" y="152"/>
                  <a:pt x="152" y="238"/>
                  <a:pt x="92" y="342"/>
                </a:cubicBezTo>
                <a:cubicBezTo>
                  <a:pt x="32" y="446"/>
                  <a:pt x="0" y="563"/>
                  <a:pt x="0" y="683"/>
                </a:cubicBezTo>
                <a:lnTo>
                  <a:pt x="0" y="3416"/>
                </a:lnTo>
                <a:lnTo>
                  <a:pt x="0" y="3417"/>
                </a:lnTo>
                <a:cubicBezTo>
                  <a:pt x="0" y="3537"/>
                  <a:pt x="32" y="3654"/>
                  <a:pt x="92" y="3758"/>
                </a:cubicBezTo>
                <a:cubicBezTo>
                  <a:pt x="152" y="3862"/>
                  <a:pt x="238" y="3948"/>
                  <a:pt x="342" y="4008"/>
                </a:cubicBezTo>
                <a:cubicBezTo>
                  <a:pt x="446" y="4068"/>
                  <a:pt x="563" y="4100"/>
                  <a:pt x="683" y="4100"/>
                </a:cubicBezTo>
                <a:lnTo>
                  <a:pt x="5817" y="4100"/>
                </a:lnTo>
                <a:lnTo>
                  <a:pt x="5818" y="4100"/>
                </a:lnTo>
                <a:cubicBezTo>
                  <a:pt x="5938" y="4100"/>
                  <a:pt x="6055" y="4068"/>
                  <a:pt x="6159" y="4008"/>
                </a:cubicBezTo>
                <a:cubicBezTo>
                  <a:pt x="6263" y="3948"/>
                  <a:pt x="6349" y="3862"/>
                  <a:pt x="6409" y="3758"/>
                </a:cubicBezTo>
                <a:cubicBezTo>
                  <a:pt x="6469" y="3654"/>
                  <a:pt x="6501" y="3537"/>
                  <a:pt x="6501" y="3417"/>
                </a:cubicBezTo>
                <a:lnTo>
                  <a:pt x="6500" y="683"/>
                </a:lnTo>
                <a:lnTo>
                  <a:pt x="6501" y="683"/>
                </a:lnTo>
                <a:lnTo>
                  <a:pt x="6501" y="683"/>
                </a:lnTo>
                <a:cubicBezTo>
                  <a:pt x="6501" y="563"/>
                  <a:pt x="6469" y="446"/>
                  <a:pt x="6409" y="342"/>
                </a:cubicBezTo>
                <a:cubicBezTo>
                  <a:pt x="6349" y="238"/>
                  <a:pt x="6263" y="152"/>
                  <a:pt x="6159" y="92"/>
                </a:cubicBezTo>
                <a:cubicBezTo>
                  <a:pt x="6055" y="32"/>
                  <a:pt x="5938" y="0"/>
                  <a:pt x="5818" y="0"/>
                </a:cubicBezTo>
                <a:lnTo>
                  <a:pt x="683" y="0"/>
                </a:lnTo>
              </a:path>
            </a:pathLst>
          </a:custGeom>
          <a:solidFill>
            <a:schemeClr val="accent3">
              <a:lumMod val="60000"/>
              <a:lumOff val="40000"/>
            </a:schemeClr>
          </a:solidFill>
          <a:ln w="0">
            <a:solidFill>
              <a:schemeClr val="accent2">
                <a:lumMod val="40000"/>
                <a:lumOff val="6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u="sng" spc="-1" dirty="0">
                <a:solidFill>
                  <a:prstClr val="black"/>
                </a:solidFill>
                <a:latin typeface="Arial"/>
                <a:ea typeface="Noto Sans CJK SC"/>
              </a:rPr>
              <a:t>LABOR + VÉRCSOPORT</a:t>
            </a:r>
          </a:p>
          <a:p>
            <a:pPr algn="ctr" defTabSz="745123"/>
            <a:endParaRPr lang="hu-HU" sz="900" spc="-1" dirty="0">
              <a:solidFill>
                <a:prstClr val="black"/>
              </a:solidFill>
              <a:latin typeface="Arial"/>
              <a:ea typeface="Noto Sans CJK SC"/>
            </a:endParaRPr>
          </a:p>
          <a:p>
            <a:pPr algn="ctr" defTabSz="745123">
              <a:spcAft>
                <a:spcPts val="610"/>
              </a:spcAft>
            </a:pPr>
            <a:r>
              <a:rPr lang="hu-HU" sz="1000" b="1" spc="-1" dirty="0">
                <a:solidFill>
                  <a:prstClr val="black"/>
                </a:solidFill>
                <a:latin typeface="Arial"/>
                <a:ea typeface="Noto Sans CJK SC"/>
              </a:rPr>
              <a:t>Vérgáz</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Laktát</a:t>
            </a:r>
            <a:r>
              <a:rPr lang="hu-HU" sz="1000" spc="-1" dirty="0">
                <a:solidFill>
                  <a:prstClr val="black"/>
                </a:solidFill>
                <a:latin typeface="Arial"/>
                <a:ea typeface="Noto Sans CJK SC"/>
              </a:rPr>
              <a:t>, </a:t>
            </a:r>
            <a:r>
              <a:rPr lang="hu-HU" sz="1000" b="1" spc="-1" dirty="0">
                <a:solidFill>
                  <a:prstClr val="black"/>
                </a:solidFill>
                <a:latin typeface="Arial"/>
                <a:ea typeface="Noto Sans CJK SC"/>
              </a:rPr>
              <a:t>Vérkép</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Hgb</a:t>
            </a:r>
            <a:r>
              <a:rPr lang="hu-HU" sz="1000" spc="-1" dirty="0">
                <a:solidFill>
                  <a:prstClr val="black"/>
                </a:solidFill>
                <a:latin typeface="Arial"/>
                <a:ea typeface="Noto Sans CJK SC"/>
              </a:rPr>
              <a:t> és </a:t>
            </a:r>
            <a:r>
              <a:rPr lang="hu-HU" sz="1000" spc="-1" dirty="0" err="1">
                <a:solidFill>
                  <a:prstClr val="black"/>
                </a:solidFill>
                <a:latin typeface="Arial"/>
                <a:ea typeface="Noto Sans CJK SC"/>
              </a:rPr>
              <a:t>Tct</a:t>
            </a:r>
            <a:r>
              <a:rPr lang="hu-HU" sz="1000" spc="-1" dirty="0">
                <a:solidFill>
                  <a:prstClr val="black"/>
                </a:solidFill>
                <a:latin typeface="Arial"/>
                <a:ea typeface="Noto Sans CJK SC"/>
              </a:rPr>
              <a:t>), </a:t>
            </a:r>
            <a:r>
              <a:rPr lang="hu-HU" sz="1000" b="1" spc="-1" dirty="0" err="1">
                <a:solidFill>
                  <a:prstClr val="black"/>
                </a:solidFill>
                <a:latin typeface="Arial"/>
                <a:ea typeface="Noto Sans CJK SC"/>
              </a:rPr>
              <a:t>se-Ca</a:t>
            </a:r>
            <a:endParaRPr lang="hu-HU" sz="1000" b="1"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S</a:t>
            </a:r>
            <a:r>
              <a:rPr lang="en-GB" sz="1000" b="1" spc="-1" dirty="0" err="1">
                <a:solidFill>
                  <a:prstClr val="black"/>
                </a:solidFill>
                <a:latin typeface="Arial"/>
                <a:ea typeface="Noto Sans CJK SC"/>
              </a:rPr>
              <a:t>tandard</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véralvadási</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paraméterek</a:t>
            </a:r>
            <a:r>
              <a:rPr lang="en-GB" sz="1000" b="1" spc="-1" dirty="0">
                <a:solidFill>
                  <a:prstClr val="black"/>
                </a:solidFill>
                <a:latin typeface="Arial"/>
                <a:ea typeface="Noto Sans CJK SC"/>
              </a:rPr>
              <a:t> </a:t>
            </a:r>
            <a:endParaRPr lang="hu-HU" sz="1000" b="1" spc="-1" dirty="0">
              <a:solidFill>
                <a:prstClr val="black"/>
              </a:solidFill>
              <a:latin typeface="Arial"/>
              <a:ea typeface="Noto Sans CJK SC"/>
            </a:endParaRPr>
          </a:p>
          <a:p>
            <a:pPr algn="ctr" defTabSz="745123">
              <a:spcAft>
                <a:spcPts val="610"/>
              </a:spcAft>
            </a:pPr>
            <a:r>
              <a:rPr lang="en-GB" sz="1000" spc="-1" dirty="0">
                <a:solidFill>
                  <a:prstClr val="black"/>
                </a:solidFill>
                <a:latin typeface="Arial"/>
                <a:ea typeface="Noto Sans CJK SC"/>
              </a:rPr>
              <a:t>(</a:t>
            </a:r>
            <a:r>
              <a:rPr lang="en-GB" sz="1000" spc="-1" dirty="0" err="1">
                <a:solidFill>
                  <a:prstClr val="black"/>
                </a:solidFill>
                <a:latin typeface="Arial"/>
                <a:ea typeface="Noto Sans CJK SC"/>
              </a:rPr>
              <a:t>prothrombin</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idő</a:t>
            </a:r>
            <a:r>
              <a:rPr lang="en-GB" sz="1000" spc="-1" dirty="0">
                <a:solidFill>
                  <a:prstClr val="black"/>
                </a:solidFill>
                <a:latin typeface="Arial"/>
                <a:ea typeface="Noto Sans CJK SC"/>
              </a:rPr>
              <a:t>, INR</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aPTI</a:t>
            </a:r>
            <a:r>
              <a:rPr lang="hu-HU" sz="1000" spc="-1" dirty="0">
                <a:solidFill>
                  <a:prstClr val="black"/>
                </a:solidFill>
                <a:latin typeface="Arial"/>
                <a:ea typeface="Noto Sans CJK SC"/>
              </a:rPr>
              <a:t>, TI, </a:t>
            </a:r>
            <a:r>
              <a:rPr lang="hu-HU" sz="1000" spc="-1" dirty="0" err="1">
                <a:solidFill>
                  <a:prstClr val="black"/>
                </a:solidFill>
                <a:latin typeface="Arial"/>
                <a:ea typeface="Noto Sans CJK SC"/>
              </a:rPr>
              <a:t>Fibrinogén</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spc="-1" dirty="0">
                <a:solidFill>
                  <a:prstClr val="black"/>
                </a:solidFill>
                <a:latin typeface="Arial"/>
                <a:ea typeface="Noto Sans CJK SC"/>
              </a:rPr>
              <a:t>és</a:t>
            </a:r>
            <a:r>
              <a:rPr lang="hu-HU" sz="1000" b="1" spc="-1" dirty="0">
                <a:solidFill>
                  <a:prstClr val="black"/>
                </a:solidFill>
                <a:latin typeface="Arial"/>
                <a:ea typeface="Noto Sans CJK SC"/>
              </a:rPr>
              <a:t> CLOTPRO        </a:t>
            </a:r>
            <a:endParaRPr lang="en-GB" sz="1000" b="1" spc="-1" dirty="0">
              <a:solidFill>
                <a:prstClr val="black"/>
              </a:solidFill>
              <a:latin typeface="Arial"/>
            </a:endParaRPr>
          </a:p>
        </p:txBody>
      </p:sp>
      <p:sp>
        <p:nvSpPr>
          <p:cNvPr id="49" name="Szabadkézi sokszög 48"/>
          <p:cNvSpPr/>
          <p:nvPr/>
        </p:nvSpPr>
        <p:spPr>
          <a:xfrm>
            <a:off x="4049459" y="1600177"/>
            <a:ext cx="1567620" cy="1654651"/>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en-GB" sz="1000" b="1" u="sng" spc="-1" dirty="0">
                <a:solidFill>
                  <a:prstClr val="black"/>
                </a:solidFill>
                <a:latin typeface="Arial"/>
                <a:ea typeface="Noto Sans CJK SC"/>
              </a:rPr>
              <a:t>V</a:t>
            </a:r>
            <a:r>
              <a:rPr lang="hu-HU" sz="1000" b="1" u="sng" spc="-1" dirty="0">
                <a:solidFill>
                  <a:prstClr val="black"/>
                </a:solidFill>
                <a:latin typeface="Arial"/>
                <a:ea typeface="Noto Sans CJK SC"/>
              </a:rPr>
              <a:t>ÁRJ!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a:t>
            </a:r>
          </a:p>
          <a:p>
            <a:pPr marL="219349" indent="-219349" algn="ctr" defTabSz="745123">
              <a:buClr>
                <a:srgbClr val="000000"/>
              </a:buClr>
              <a:buSzPct val="45000"/>
            </a:pPr>
            <a:r>
              <a:rPr lang="hu-HU" sz="1000" spc="-1" dirty="0">
                <a:solidFill>
                  <a:prstClr val="black"/>
                </a:solidFill>
                <a:latin typeface="Arial"/>
                <a:ea typeface="Noto Sans CJK SC"/>
              </a:rPr>
              <a:t>Standard véralvadási paraméterek</a:t>
            </a:r>
          </a:p>
          <a:p>
            <a:pPr marL="219349" indent="-219349" algn="ctr" defTabSz="745123">
              <a:buClr>
                <a:srgbClr val="000000"/>
              </a:buClr>
              <a:buSzPct val="45000"/>
            </a:pPr>
            <a:r>
              <a:rPr lang="hu-HU" sz="1000" spc="-1" dirty="0">
                <a:solidFill>
                  <a:prstClr val="black"/>
                </a:solidFill>
                <a:latin typeface="Arial"/>
                <a:ea typeface="Noto Sans CJK SC"/>
              </a:rPr>
              <a:t>vagy </a:t>
            </a:r>
          </a:p>
          <a:p>
            <a:pPr marL="219349" indent="-219349" algn="ctr" defTabSz="745123">
              <a:buClr>
                <a:srgbClr val="000000"/>
              </a:buClr>
              <a:buSzPct val="45000"/>
            </a:pPr>
            <a:r>
              <a:rPr lang="hu-HU" sz="1000" spc="-1" dirty="0">
                <a:solidFill>
                  <a:prstClr val="black"/>
                </a:solidFill>
                <a:latin typeface="Arial"/>
                <a:ea typeface="Noto Sans CJK SC"/>
              </a:rPr>
              <a:t> CLOTPRO</a:t>
            </a:r>
          </a:p>
        </p:txBody>
      </p:sp>
      <p:sp>
        <p:nvSpPr>
          <p:cNvPr id="61" name="Szabadkézi sokszög 60"/>
          <p:cNvSpPr/>
          <p:nvPr/>
        </p:nvSpPr>
        <p:spPr>
          <a:xfrm>
            <a:off x="1763349" y="1338913"/>
            <a:ext cx="163276" cy="609609"/>
          </a:xfrm>
          <a:custGeom>
            <a:avLst/>
            <a:gdLst/>
            <a:ahLst/>
            <a:cxnLst/>
            <a:rect l="0" t="0" r="r" b="b"/>
            <a:pathLst>
              <a:path w="502" h="1702">
                <a:moveTo>
                  <a:pt x="125" y="0"/>
                </a:moveTo>
                <a:lnTo>
                  <a:pt x="125" y="1275"/>
                </a:lnTo>
                <a:lnTo>
                  <a:pt x="0" y="1275"/>
                </a:lnTo>
                <a:lnTo>
                  <a:pt x="250" y="1701"/>
                </a:lnTo>
                <a:lnTo>
                  <a:pt x="501" y="1275"/>
                </a:lnTo>
                <a:lnTo>
                  <a:pt x="375" y="127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2" name="Szabadkézi sokszög 61"/>
          <p:cNvSpPr/>
          <p:nvPr/>
        </p:nvSpPr>
        <p:spPr>
          <a:xfrm rot="5400000">
            <a:off x="936012" y="272103"/>
            <a:ext cx="217693" cy="522540"/>
          </a:xfrm>
          <a:custGeom>
            <a:avLst/>
            <a:gdLst/>
            <a:ahLst/>
            <a:cxnLst/>
            <a:rect l="0" t="0" r="r" b="b"/>
            <a:pathLst>
              <a:path w="502" h="1803">
                <a:moveTo>
                  <a:pt x="125" y="0"/>
                </a:moveTo>
                <a:lnTo>
                  <a:pt x="125" y="1351"/>
                </a:lnTo>
                <a:lnTo>
                  <a:pt x="0" y="1351"/>
                </a:lnTo>
                <a:lnTo>
                  <a:pt x="250" y="1802"/>
                </a:lnTo>
                <a:lnTo>
                  <a:pt x="501" y="1351"/>
                </a:lnTo>
                <a:lnTo>
                  <a:pt x="375" y="1351"/>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3" name="Szabadkézi sokszög 62"/>
          <p:cNvSpPr/>
          <p:nvPr/>
        </p:nvSpPr>
        <p:spPr>
          <a:xfrm>
            <a:off x="1730707" y="5127239"/>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7" name="Téglalap 66"/>
          <p:cNvSpPr/>
          <p:nvPr/>
        </p:nvSpPr>
        <p:spPr>
          <a:xfrm>
            <a:off x="1567398" y="1469572"/>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68" name="Téglalap 67"/>
          <p:cNvSpPr/>
          <p:nvPr/>
        </p:nvSpPr>
        <p:spPr>
          <a:xfrm>
            <a:off x="1567398" y="5214329"/>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73" name="Egyenes összekötő 72"/>
          <p:cNvSpPr/>
          <p:nvPr/>
        </p:nvSpPr>
        <p:spPr>
          <a:xfrm>
            <a:off x="6988747" y="3908012"/>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74" name="Szabadkézi sokszög 73"/>
          <p:cNvSpPr/>
          <p:nvPr/>
        </p:nvSpPr>
        <p:spPr>
          <a:xfrm>
            <a:off x="6204940" y="380961"/>
            <a:ext cx="587857" cy="217693"/>
          </a:xfrm>
          <a:custGeom>
            <a:avLst/>
            <a:gdLst/>
            <a:ahLst/>
            <a:cxnLst/>
            <a:rect l="0" t="0" r="r" b="b"/>
            <a:pathLst>
              <a:path w="2502" h="502">
                <a:moveTo>
                  <a:pt x="0" y="125"/>
                </a:moveTo>
                <a:lnTo>
                  <a:pt x="1875" y="125"/>
                </a:lnTo>
                <a:lnTo>
                  <a:pt x="1875" y="0"/>
                </a:lnTo>
                <a:lnTo>
                  <a:pt x="2501" y="250"/>
                </a:lnTo>
                <a:lnTo>
                  <a:pt x="1875" y="501"/>
                </a:lnTo>
                <a:lnTo>
                  <a:pt x="1875" y="375"/>
                </a:lnTo>
                <a:lnTo>
                  <a:pt x="0" y="375"/>
                </a:lnTo>
                <a:lnTo>
                  <a:pt x="0" y="125"/>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6" name="Szabadkézi sokszög 75"/>
          <p:cNvSpPr/>
          <p:nvPr/>
        </p:nvSpPr>
        <p:spPr>
          <a:xfrm>
            <a:off x="3836976" y="1033837"/>
            <a:ext cx="163276" cy="827708"/>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7" name="Szabadkézi sokszög 76"/>
          <p:cNvSpPr/>
          <p:nvPr/>
        </p:nvSpPr>
        <p:spPr>
          <a:xfrm>
            <a:off x="8865865" y="3363692"/>
            <a:ext cx="163276" cy="413659"/>
          </a:xfrm>
          <a:custGeom>
            <a:avLst/>
            <a:gdLst/>
            <a:ahLst/>
            <a:cxnLst/>
            <a:rect l="0" t="0" r="r" b="b"/>
            <a:pathLst>
              <a:path w="502" h="2203">
                <a:moveTo>
                  <a:pt x="125" y="2202"/>
                </a:moveTo>
                <a:lnTo>
                  <a:pt x="125" y="550"/>
                </a:lnTo>
                <a:lnTo>
                  <a:pt x="0" y="550"/>
                </a:lnTo>
                <a:lnTo>
                  <a:pt x="250" y="0"/>
                </a:lnTo>
                <a:lnTo>
                  <a:pt x="501" y="550"/>
                </a:lnTo>
                <a:lnTo>
                  <a:pt x="375" y="550"/>
                </a:lnTo>
                <a:lnTo>
                  <a:pt x="375" y="2202"/>
                </a:lnTo>
                <a:lnTo>
                  <a:pt x="125" y="22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0" name="Egyenes összekötő 79"/>
          <p:cNvSpPr/>
          <p:nvPr/>
        </p:nvSpPr>
        <p:spPr>
          <a:xfrm>
            <a:off x="6988747" y="1600177"/>
            <a:ext cx="0" cy="1741739"/>
          </a:xfrm>
          <a:prstGeom prst="line">
            <a:avLst/>
          </a:prstGeom>
          <a:ln w="1008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3" name="Téglalap 82"/>
          <p:cNvSpPr/>
          <p:nvPr/>
        </p:nvSpPr>
        <p:spPr>
          <a:xfrm>
            <a:off x="1371442" y="119699"/>
            <a:ext cx="489827" cy="217693"/>
          </a:xfrm>
          <a:prstGeom prst="rect">
            <a:avLst/>
          </a:prstGeom>
          <a:solidFill>
            <a:srgbClr val="AC1D1D"/>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85" name="Szabadkézi sokszög 84"/>
          <p:cNvSpPr/>
          <p:nvPr/>
        </p:nvSpPr>
        <p:spPr>
          <a:xfrm rot="10800000">
            <a:off x="2873743" y="1665612"/>
            <a:ext cx="1045081"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97" name="Egyenes összekötő 96"/>
          <p:cNvSpPr/>
          <p:nvPr/>
        </p:nvSpPr>
        <p:spPr>
          <a:xfrm>
            <a:off x="6008984" y="468044"/>
            <a:ext cx="130635"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1" name="Szabadkézi sokszög 100"/>
          <p:cNvSpPr/>
          <p:nvPr/>
        </p:nvSpPr>
        <p:spPr>
          <a:xfrm>
            <a:off x="4735311" y="816394"/>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7" name="Téglalap 86"/>
          <p:cNvSpPr/>
          <p:nvPr/>
        </p:nvSpPr>
        <p:spPr>
          <a:xfrm>
            <a:off x="4572002" y="1077820"/>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105" name="Szabadkézi sokszög 104"/>
          <p:cNvSpPr/>
          <p:nvPr/>
        </p:nvSpPr>
        <p:spPr>
          <a:xfrm>
            <a:off x="6906561" y="2732308"/>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noFill/>
          </a:ln>
        </p:spPr>
        <p:style>
          <a:lnRef idx="0">
            <a:scrgbClr r="0" g="0" b="0"/>
          </a:lnRef>
          <a:fillRef idx="0">
            <a:scrgbClr r="0" g="0" b="0"/>
          </a:fillRef>
          <a:effectRef idx="0">
            <a:scrgbClr r="0" g="0" b="0"/>
          </a:effectRef>
          <a:fontRef idx="minor"/>
        </p:style>
        <p:txBody>
          <a:bodyPr/>
          <a:lstStyle/>
          <a:p>
            <a:endParaRPr lang="hu-HU"/>
          </a:p>
        </p:txBody>
      </p:sp>
      <p:sp>
        <p:nvSpPr>
          <p:cNvPr id="107" name="Szabadkézi sokszög 106"/>
          <p:cNvSpPr/>
          <p:nvPr/>
        </p:nvSpPr>
        <p:spPr>
          <a:xfrm>
            <a:off x="7250017" y="1992076"/>
            <a:ext cx="1828890" cy="1306304"/>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ea typeface="Noto Sans CJK SC"/>
              </a:rPr>
              <a:t>VVT ? ÉS CLOTPRO </a:t>
            </a:r>
          </a:p>
          <a:p>
            <a:pPr marL="219349" indent="-219349" algn="ctr" defTabSz="745123">
              <a:buClr>
                <a:srgbClr val="000000"/>
              </a:buClr>
              <a:buSzPct val="45000"/>
            </a:pPr>
            <a:r>
              <a:rPr lang="hu-HU" sz="1000" b="1" u="sng" spc="-1" dirty="0">
                <a:solidFill>
                  <a:prstClr val="black"/>
                </a:solidFill>
                <a:latin typeface="Arial"/>
                <a:ea typeface="Noto Sans CJK SC"/>
              </a:rPr>
              <a:t>vezérelt INTERVENCIÓ</a:t>
            </a:r>
          </a:p>
          <a:p>
            <a:pPr marL="219349" indent="-219349" algn="ctr" defTabSz="745123">
              <a:buClr>
                <a:srgbClr val="000000"/>
              </a:buClr>
              <a:buSzPct val="45000"/>
            </a:pPr>
            <a:r>
              <a:rPr lang="hu-HU" sz="1000" b="1" spc="-1" dirty="0">
                <a:solidFill>
                  <a:prstClr val="black"/>
                </a:solidFill>
                <a:latin typeface="Arial"/>
                <a:ea typeface="Noto Sans CJK SC"/>
              </a:rPr>
              <a:t> </a:t>
            </a:r>
            <a:r>
              <a:rPr lang="hu-HU" sz="900" spc="-1" dirty="0">
                <a:solidFill>
                  <a:prstClr val="black"/>
                </a:solidFill>
                <a:latin typeface="Arial"/>
                <a:ea typeface="Noto Sans CJK SC"/>
              </a:rPr>
              <a:t>(2. ábra)</a:t>
            </a:r>
            <a:r>
              <a:rPr lang="hu-HU" sz="1200" b="1" spc="-1" dirty="0">
                <a:solidFill>
                  <a:prstClr val="black"/>
                </a:solidFill>
                <a:latin typeface="Arial"/>
                <a:ea typeface="Noto Sans CJK SC"/>
              </a:rPr>
              <a:t> </a:t>
            </a:r>
            <a:endParaRPr lang="hu-HU" sz="1000" b="1" spc="-1" dirty="0">
              <a:solidFill>
                <a:prstClr val="black"/>
              </a:solidFill>
              <a:latin typeface="Arial"/>
              <a:ea typeface="Noto Sans CJK SC"/>
            </a:endParaRP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 CLOTPRO</a:t>
            </a:r>
          </a:p>
        </p:txBody>
      </p:sp>
      <p:sp>
        <p:nvSpPr>
          <p:cNvPr id="43" name="Szabadkézi sokszög 42"/>
          <p:cNvSpPr/>
          <p:nvPr/>
        </p:nvSpPr>
        <p:spPr>
          <a:xfrm>
            <a:off x="1306128" y="119697"/>
            <a:ext cx="2220795" cy="1306304"/>
          </a:xfrm>
          <a:custGeom>
            <a:avLst/>
            <a:gdLst/>
            <a:ahLst/>
            <a:cxnLst/>
            <a:rect l="0" t="0" r="r" b="b"/>
            <a:pathLst>
              <a:path w="6901" h="1001">
                <a:moveTo>
                  <a:pt x="166" y="0"/>
                </a:moveTo>
                <a:lnTo>
                  <a:pt x="167" y="0"/>
                </a:lnTo>
                <a:cubicBezTo>
                  <a:pt x="137" y="0"/>
                  <a:pt x="109" y="8"/>
                  <a:pt x="83" y="22"/>
                </a:cubicBezTo>
                <a:cubicBezTo>
                  <a:pt x="58" y="37"/>
                  <a:pt x="37" y="58"/>
                  <a:pt x="22" y="83"/>
                </a:cubicBezTo>
                <a:cubicBezTo>
                  <a:pt x="8" y="109"/>
                  <a:pt x="0" y="137"/>
                  <a:pt x="0" y="167"/>
                </a:cubicBezTo>
                <a:lnTo>
                  <a:pt x="0" y="833"/>
                </a:lnTo>
                <a:lnTo>
                  <a:pt x="0" y="833"/>
                </a:lnTo>
                <a:cubicBezTo>
                  <a:pt x="0" y="863"/>
                  <a:pt x="8" y="891"/>
                  <a:pt x="22" y="917"/>
                </a:cubicBezTo>
                <a:cubicBezTo>
                  <a:pt x="37" y="942"/>
                  <a:pt x="58" y="963"/>
                  <a:pt x="83" y="978"/>
                </a:cubicBezTo>
                <a:cubicBezTo>
                  <a:pt x="109" y="992"/>
                  <a:pt x="137" y="1000"/>
                  <a:pt x="167" y="1000"/>
                </a:cubicBezTo>
                <a:lnTo>
                  <a:pt x="6733" y="1000"/>
                </a:lnTo>
                <a:lnTo>
                  <a:pt x="6733" y="1000"/>
                </a:lnTo>
                <a:cubicBezTo>
                  <a:pt x="6763" y="1000"/>
                  <a:pt x="6791" y="992"/>
                  <a:pt x="6817" y="978"/>
                </a:cubicBezTo>
                <a:cubicBezTo>
                  <a:pt x="6842" y="963"/>
                  <a:pt x="6863" y="942"/>
                  <a:pt x="6878" y="917"/>
                </a:cubicBezTo>
                <a:cubicBezTo>
                  <a:pt x="6892" y="891"/>
                  <a:pt x="6900" y="863"/>
                  <a:pt x="6900" y="833"/>
                </a:cubicBezTo>
                <a:lnTo>
                  <a:pt x="6900" y="166"/>
                </a:lnTo>
                <a:lnTo>
                  <a:pt x="6900" y="167"/>
                </a:lnTo>
                <a:lnTo>
                  <a:pt x="6900" y="167"/>
                </a:lnTo>
                <a:cubicBezTo>
                  <a:pt x="6900" y="137"/>
                  <a:pt x="6892" y="109"/>
                  <a:pt x="6878" y="83"/>
                </a:cubicBezTo>
                <a:cubicBezTo>
                  <a:pt x="6863" y="58"/>
                  <a:pt x="6842" y="37"/>
                  <a:pt x="6817" y="22"/>
                </a:cubicBezTo>
                <a:cubicBezTo>
                  <a:pt x="6791" y="8"/>
                  <a:pt x="6763" y="0"/>
                  <a:pt x="6733"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latin typeface="Arial"/>
                <a:ea typeface="Noto Sans CJK SC"/>
              </a:rPr>
              <a:t>1. SÚLYOS SÉRÜLÉS </a:t>
            </a:r>
          </a:p>
          <a:p>
            <a:pPr algn="ctr" defTabSz="745123">
              <a:spcAft>
                <a:spcPts val="610"/>
              </a:spcAft>
            </a:pPr>
            <a:r>
              <a:rPr lang="hu-HU" sz="1000" spc="-1" dirty="0">
                <a:solidFill>
                  <a:prstClr val="white"/>
                </a:solidFill>
                <a:latin typeface="Arial"/>
                <a:ea typeface="Noto Sans CJK SC"/>
              </a:rPr>
              <a:t>(ISS&gt;16) + </a:t>
            </a:r>
          </a:p>
          <a:p>
            <a:pPr algn="ctr" defTabSz="745123"/>
            <a:r>
              <a:rPr lang="hu-HU" sz="1400" b="1" spc="-1" dirty="0">
                <a:solidFill>
                  <a:prstClr val="white"/>
                </a:solidFill>
                <a:latin typeface="Arial"/>
                <a:ea typeface="Noto Sans CJK SC"/>
              </a:rPr>
              <a:t>AKTÍV VÉRZÉS</a:t>
            </a:r>
            <a:r>
              <a:rPr lang="en-GB" sz="1400" b="1" spc="-1" dirty="0">
                <a:solidFill>
                  <a:prstClr val="white"/>
                </a:solidFill>
                <a:latin typeface="Arial"/>
                <a:ea typeface="Noto Sans CJK SC"/>
              </a:rPr>
              <a:t> </a:t>
            </a:r>
            <a:r>
              <a:rPr lang="en-GB" sz="1000" spc="-1" dirty="0" err="1">
                <a:solidFill>
                  <a:prstClr val="white"/>
                </a:solidFill>
                <a:latin typeface="Arial"/>
                <a:ea typeface="Noto Sans CJK SC"/>
              </a:rPr>
              <a:t>vagy</a:t>
            </a:r>
            <a:r>
              <a:rPr lang="en-GB" sz="1000" spc="-1" dirty="0">
                <a:solidFill>
                  <a:prstClr val="white"/>
                </a:solidFill>
                <a:latin typeface="Arial"/>
                <a:ea typeface="Noto Sans CJK SC"/>
              </a:rPr>
              <a:t> </a:t>
            </a:r>
            <a:endParaRPr lang="hu-HU" sz="1000" spc="-1" dirty="0">
              <a:solidFill>
                <a:prstClr val="white"/>
              </a:solidFill>
              <a:latin typeface="Arial"/>
              <a:ea typeface="Noto Sans CJK SC"/>
            </a:endParaRPr>
          </a:p>
          <a:p>
            <a:pPr algn="ctr" defTabSz="745123"/>
            <a:r>
              <a:rPr lang="hu-HU" sz="1000" b="1" spc="-1" dirty="0">
                <a:solidFill>
                  <a:prstClr val="white"/>
                </a:solidFill>
                <a:latin typeface="Arial"/>
                <a:ea typeface="Noto Sans CJK SC"/>
              </a:rPr>
              <a:t>RIZIKÓ</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jelentős</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vérzésre</a:t>
            </a:r>
            <a:r>
              <a:rPr lang="en-GB" sz="1000" spc="-1" dirty="0">
                <a:solidFill>
                  <a:prstClr val="white"/>
                </a:solidFill>
                <a:latin typeface="Arial"/>
                <a:ea typeface="Noto Sans CJK SC"/>
              </a:rPr>
              <a:t>?</a:t>
            </a:r>
            <a:endParaRPr lang="en-GB" sz="1000" spc="-1" dirty="0">
              <a:solidFill>
                <a:prstClr val="white"/>
              </a:solidFill>
              <a:latin typeface="Arial"/>
            </a:endParaRPr>
          </a:p>
        </p:txBody>
      </p:sp>
      <p:sp>
        <p:nvSpPr>
          <p:cNvPr id="90" name="Téglalap 89"/>
          <p:cNvSpPr/>
          <p:nvPr/>
        </p:nvSpPr>
        <p:spPr>
          <a:xfrm>
            <a:off x="5421127" y="6128699"/>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69" name="Téglalap 68"/>
          <p:cNvSpPr/>
          <p:nvPr/>
        </p:nvSpPr>
        <p:spPr>
          <a:xfrm>
            <a:off x="6694875" y="1687261"/>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119" name="Téglalap 118"/>
          <p:cNvSpPr/>
          <p:nvPr/>
        </p:nvSpPr>
        <p:spPr>
          <a:xfrm>
            <a:off x="32659" y="43542"/>
            <a:ext cx="9078123" cy="679202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859" tIns="46428" rIns="92859" bIns="46428" rtlCol="0" anchor="ctr"/>
          <a:lstStyle/>
          <a:p>
            <a:pPr algn="ctr" defTabSz="745123"/>
            <a:endParaRPr lang="hu-HU" sz="1500" dirty="0">
              <a:solidFill>
                <a:prstClr val="white"/>
              </a:solidFill>
            </a:endParaRPr>
          </a:p>
        </p:txBody>
      </p:sp>
      <p:sp>
        <p:nvSpPr>
          <p:cNvPr id="55" name="Szabadkézi sokszög 54"/>
          <p:cNvSpPr/>
          <p:nvPr/>
        </p:nvSpPr>
        <p:spPr>
          <a:xfrm>
            <a:off x="1730707" y="4082196"/>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4" name="Téglalap 83"/>
          <p:cNvSpPr/>
          <p:nvPr/>
        </p:nvSpPr>
        <p:spPr>
          <a:xfrm>
            <a:off x="3168832" y="4669901"/>
            <a:ext cx="457222" cy="26128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7" name="Szabadkézi sokszög 56"/>
          <p:cNvSpPr/>
          <p:nvPr/>
        </p:nvSpPr>
        <p:spPr>
          <a:xfrm>
            <a:off x="8850317" y="1469644"/>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8" name="Téglalap 57"/>
          <p:cNvSpPr/>
          <p:nvPr/>
        </p:nvSpPr>
        <p:spPr>
          <a:xfrm>
            <a:off x="8327810" y="1643746"/>
            <a:ext cx="489827" cy="28311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9" name="Szabadkézi sokszög 58"/>
          <p:cNvSpPr/>
          <p:nvPr/>
        </p:nvSpPr>
        <p:spPr>
          <a:xfrm>
            <a:off x="6890790" y="4474043"/>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3" name="Szabadkézi sokszög 52"/>
          <p:cNvSpPr/>
          <p:nvPr/>
        </p:nvSpPr>
        <p:spPr>
          <a:xfrm>
            <a:off x="5943671" y="3516090"/>
            <a:ext cx="2155477" cy="435387"/>
          </a:xfrm>
          <a:custGeom>
            <a:avLst/>
            <a:gdLst/>
            <a:ahLst/>
            <a:cxnLst/>
            <a:rect l="0" t="0" r="r" b="b"/>
            <a:pathLst>
              <a:path w="81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934" y="1001"/>
                </a:lnTo>
                <a:lnTo>
                  <a:pt x="7934" y="1001"/>
                </a:lnTo>
                <a:cubicBezTo>
                  <a:pt x="7963" y="1001"/>
                  <a:pt x="7992" y="993"/>
                  <a:pt x="8018" y="979"/>
                </a:cubicBezTo>
                <a:cubicBezTo>
                  <a:pt x="8043" y="964"/>
                  <a:pt x="8064" y="943"/>
                  <a:pt x="8079" y="918"/>
                </a:cubicBezTo>
                <a:cubicBezTo>
                  <a:pt x="8093" y="892"/>
                  <a:pt x="8101" y="863"/>
                  <a:pt x="8101" y="834"/>
                </a:cubicBezTo>
                <a:lnTo>
                  <a:pt x="8101" y="166"/>
                </a:lnTo>
                <a:lnTo>
                  <a:pt x="8101" y="167"/>
                </a:lnTo>
                <a:lnTo>
                  <a:pt x="8101" y="167"/>
                </a:lnTo>
                <a:cubicBezTo>
                  <a:pt x="8101" y="138"/>
                  <a:pt x="8093" y="109"/>
                  <a:pt x="8079" y="83"/>
                </a:cubicBezTo>
                <a:cubicBezTo>
                  <a:pt x="8064" y="58"/>
                  <a:pt x="8043" y="37"/>
                  <a:pt x="8018" y="22"/>
                </a:cubicBezTo>
                <a:cubicBezTo>
                  <a:pt x="7992" y="8"/>
                  <a:pt x="7963" y="0"/>
                  <a:pt x="7934"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CSOPORTAZONOS VVT</a:t>
            </a:r>
            <a:r>
              <a:rPr lang="en-GB" sz="1000" b="1" spc="-1" dirty="0">
                <a:solidFill>
                  <a:prstClr val="black"/>
                </a:solidFill>
                <a:latin typeface="Arial"/>
                <a:ea typeface="Noto Sans CJK SC"/>
              </a:rPr>
              <a:t> (4 </a:t>
            </a:r>
            <a:r>
              <a:rPr lang="hu-HU" sz="1000" b="1" spc="-1" dirty="0">
                <a:solidFill>
                  <a:prstClr val="black"/>
                </a:solidFill>
                <a:latin typeface="Arial"/>
                <a:ea typeface="Noto Sans CJK SC"/>
              </a:rPr>
              <a:t>E</a:t>
            </a:r>
            <a:r>
              <a:rPr lang="en-GB" sz="1000" b="1" spc="-1" dirty="0">
                <a:solidFill>
                  <a:prstClr val="black"/>
                </a:solidFill>
                <a:latin typeface="Arial"/>
                <a:ea typeface="Noto Sans CJK SC"/>
              </a:rPr>
              <a:t>)</a:t>
            </a:r>
            <a:endParaRPr lang="en-GB" sz="1000" b="1" spc="-1" dirty="0">
              <a:solidFill>
                <a:prstClr val="black"/>
              </a:solidFill>
              <a:latin typeface="Arial"/>
            </a:endParaRPr>
          </a:p>
        </p:txBody>
      </p:sp>
      <p:sp>
        <p:nvSpPr>
          <p:cNvPr id="52" name="Szabadkézi sokszög 51"/>
          <p:cNvSpPr/>
          <p:nvPr/>
        </p:nvSpPr>
        <p:spPr>
          <a:xfrm>
            <a:off x="6270762" y="4125698"/>
            <a:ext cx="1632430" cy="435387"/>
          </a:xfrm>
          <a:custGeom>
            <a:avLst/>
            <a:gdLst/>
            <a:ahLst/>
            <a:cxnLst/>
            <a:rect l="0" t="0" r="r" b="b"/>
            <a:pathLst>
              <a:path w="5001"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4833" y="1001"/>
                </a:lnTo>
                <a:lnTo>
                  <a:pt x="4833" y="1001"/>
                </a:lnTo>
                <a:cubicBezTo>
                  <a:pt x="4862" y="1001"/>
                  <a:pt x="4891" y="993"/>
                  <a:pt x="4917" y="979"/>
                </a:cubicBezTo>
                <a:cubicBezTo>
                  <a:pt x="4942" y="964"/>
                  <a:pt x="4963" y="943"/>
                  <a:pt x="4978" y="918"/>
                </a:cubicBezTo>
                <a:cubicBezTo>
                  <a:pt x="4992" y="892"/>
                  <a:pt x="5000" y="863"/>
                  <a:pt x="5000" y="834"/>
                </a:cubicBezTo>
                <a:lnTo>
                  <a:pt x="5000" y="166"/>
                </a:lnTo>
                <a:lnTo>
                  <a:pt x="5000" y="167"/>
                </a:lnTo>
                <a:lnTo>
                  <a:pt x="5000" y="167"/>
                </a:lnTo>
                <a:cubicBezTo>
                  <a:pt x="5000" y="138"/>
                  <a:pt x="4992" y="109"/>
                  <a:pt x="4978" y="83"/>
                </a:cubicBezTo>
                <a:cubicBezTo>
                  <a:pt x="4963" y="58"/>
                  <a:pt x="4942" y="37"/>
                  <a:pt x="4917" y="22"/>
                </a:cubicBezTo>
                <a:cubicBezTo>
                  <a:pt x="4891" y="8"/>
                  <a:pt x="4862" y="0"/>
                  <a:pt x="4833"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3-4 gr. FIBRINOGÉN és 1500 NE PCC</a:t>
            </a:r>
            <a:r>
              <a:rPr lang="en-GB" sz="1000" b="1" spc="-1" dirty="0">
                <a:solidFill>
                  <a:prstClr val="black"/>
                </a:solidFill>
                <a:latin typeface="Arial"/>
                <a:ea typeface="Noto Sans CJK SC"/>
              </a:rPr>
              <a:t> </a:t>
            </a:r>
            <a:endParaRPr lang="en-GB" sz="1000" b="1" spc="-1" dirty="0">
              <a:solidFill>
                <a:prstClr val="black"/>
              </a:solidFill>
              <a:latin typeface="Arial"/>
            </a:endParaRPr>
          </a:p>
        </p:txBody>
      </p:sp>
      <p:sp>
        <p:nvSpPr>
          <p:cNvPr id="64" name="Téglalap 63"/>
          <p:cNvSpPr/>
          <p:nvPr/>
        </p:nvSpPr>
        <p:spPr>
          <a:xfrm>
            <a:off x="788217" y="163268"/>
            <a:ext cx="443816"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800" b="1" spc="-1" dirty="0">
                <a:solidFill>
                  <a:srgbClr val="FFFFFF"/>
                </a:solidFill>
                <a:latin typeface="Arial"/>
              </a:rPr>
              <a:t>NEM</a:t>
            </a:r>
            <a:endParaRPr lang="en-GB" sz="800" spc="-1" dirty="0">
              <a:solidFill>
                <a:prstClr val="black"/>
              </a:solidFill>
              <a:latin typeface="Arial"/>
            </a:endParaRPr>
          </a:p>
        </p:txBody>
      </p:sp>
      <p:sp>
        <p:nvSpPr>
          <p:cNvPr id="65" name="Szabadkézi sokszög 64"/>
          <p:cNvSpPr/>
          <p:nvPr/>
        </p:nvSpPr>
        <p:spPr>
          <a:xfrm rot="10800000" flipH="1" flipV="1">
            <a:off x="4950379" y="5083654"/>
            <a:ext cx="630632" cy="26126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66" name="Téglalap 65"/>
          <p:cNvSpPr/>
          <p:nvPr/>
        </p:nvSpPr>
        <p:spPr>
          <a:xfrm>
            <a:off x="4712804" y="4735197"/>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NEM</a:t>
            </a:r>
            <a:endParaRPr lang="en-GB" sz="900" spc="-1" dirty="0">
              <a:solidFill>
                <a:prstClr val="black"/>
              </a:solidFill>
              <a:latin typeface="Arial"/>
            </a:endParaRPr>
          </a:p>
        </p:txBody>
      </p:sp>
      <p:sp>
        <p:nvSpPr>
          <p:cNvPr id="70" name="Téglalap 69"/>
          <p:cNvSpPr/>
          <p:nvPr/>
        </p:nvSpPr>
        <p:spPr>
          <a:xfrm>
            <a:off x="8544977" y="5192368"/>
            <a:ext cx="504505" cy="26126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IGEN</a:t>
            </a:r>
            <a:endParaRPr lang="en-GB" sz="900" spc="-1" dirty="0">
              <a:solidFill>
                <a:prstClr val="black"/>
              </a:solidFill>
              <a:latin typeface="Arial"/>
            </a:endParaRPr>
          </a:p>
        </p:txBody>
      </p:sp>
      <p:sp>
        <p:nvSpPr>
          <p:cNvPr id="78" name="Szabadkézi sokszög 77"/>
          <p:cNvSpPr/>
          <p:nvPr/>
        </p:nvSpPr>
        <p:spPr>
          <a:xfrm rot="10800000">
            <a:off x="7317469" y="5519090"/>
            <a:ext cx="849128" cy="696695"/>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115" name="Szabadkézi sokszög 114"/>
          <p:cNvSpPr/>
          <p:nvPr/>
        </p:nvSpPr>
        <p:spPr>
          <a:xfrm>
            <a:off x="4583155" y="5432000"/>
            <a:ext cx="3331193" cy="1360782"/>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hu-HU" sz="1000" b="1" u="sng" spc="-1" dirty="0">
                <a:solidFill>
                  <a:prstClr val="black"/>
                </a:solidFill>
                <a:latin typeface="Arial"/>
                <a:ea typeface="Noto Sans CJK SC"/>
              </a:rPr>
              <a:t>4E VVT + 4E FFP + 4E </a:t>
            </a:r>
            <a:r>
              <a:rPr lang="hu-HU" sz="1000" b="1" u="sng" spc="-1" dirty="0" err="1">
                <a:solidFill>
                  <a:prstClr val="black"/>
                </a:solidFill>
                <a:latin typeface="Arial"/>
                <a:ea typeface="Noto Sans CJK SC"/>
              </a:rPr>
              <a:t>TcT</a:t>
            </a:r>
            <a:endParaRPr lang="hu-HU" sz="1000" b="1" u="sng" spc="-1" dirty="0">
              <a:solidFill>
                <a:prstClr val="black"/>
              </a:solidFill>
              <a:latin typeface="Arial"/>
              <a:ea typeface="Noto Sans CJK SC"/>
            </a:endParaRPr>
          </a:p>
          <a:p>
            <a:pPr marL="219349" indent="-219349" algn="ctr" defTabSz="745123">
              <a:spcAft>
                <a:spcPts val="610"/>
              </a:spcAft>
              <a:buClr>
                <a:srgbClr val="000000"/>
              </a:buClr>
              <a:buSzPct val="45000"/>
            </a:pPr>
            <a:r>
              <a:rPr lang="hu-HU" sz="1000" b="1" spc="-1" dirty="0">
                <a:solidFill>
                  <a:prstClr val="black"/>
                </a:solidFill>
                <a:latin typeface="Arial"/>
                <a:ea typeface="Noto Sans CJK SC"/>
              </a:rPr>
              <a:t>ÉS</a:t>
            </a:r>
          </a:p>
          <a:p>
            <a:pPr marL="219349" indent="-219349" algn="ctr" defTabSz="745123">
              <a:buClr>
                <a:srgbClr val="000000"/>
              </a:buClr>
              <a:buSzPct val="45000"/>
            </a:pPr>
            <a:r>
              <a:rPr lang="hu-HU" sz="1200" b="1" u="sng" spc="-1" dirty="0">
                <a:solidFill>
                  <a:prstClr val="black"/>
                </a:solidFill>
                <a:latin typeface="Arial"/>
                <a:ea typeface="Noto Sans CJK SC"/>
              </a:rPr>
              <a:t>CLOTPRO</a:t>
            </a:r>
            <a:r>
              <a:rPr lang="hu-HU" sz="1000" b="1" u="sng" spc="-1" dirty="0">
                <a:solidFill>
                  <a:prstClr val="black"/>
                </a:solidFill>
                <a:latin typeface="Arial"/>
                <a:ea typeface="Noto Sans CJK SC"/>
              </a:rPr>
              <a:t> vezérelt INTERVENCIÓ</a:t>
            </a:r>
            <a:r>
              <a:rPr lang="hu-HU" sz="1000" u="sng" spc="-1" dirty="0">
                <a:solidFill>
                  <a:prstClr val="black"/>
                </a:solidFill>
                <a:ea typeface="Noto Sans CJK SC"/>
              </a:rPr>
              <a:t> </a:t>
            </a:r>
            <a:r>
              <a:rPr lang="hu-HU" sz="1000" spc="-1" dirty="0">
                <a:solidFill>
                  <a:prstClr val="black"/>
                </a:solidFill>
                <a:ea typeface="Noto Sans CJK SC"/>
              </a:rPr>
              <a:t>(</a:t>
            </a:r>
            <a:r>
              <a:rPr lang="hu-HU" sz="1000" spc="-1" dirty="0" err="1">
                <a:solidFill>
                  <a:prstClr val="black"/>
                </a:solidFill>
                <a:ea typeface="Noto Sans CJK SC"/>
              </a:rPr>
              <a:t>lsd</a:t>
            </a:r>
            <a:r>
              <a:rPr lang="hu-HU" sz="1000" spc="-1" dirty="0">
                <a:solidFill>
                  <a:prstClr val="black"/>
                </a:solidFill>
                <a:ea typeface="Noto Sans CJK SC"/>
              </a:rPr>
              <a:t> 2. ábra)</a:t>
            </a: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spc="-1" dirty="0">
                <a:solidFill>
                  <a:prstClr val="black"/>
                </a:solidFill>
                <a:latin typeface="Arial"/>
                <a:ea typeface="Noto Sans CJK SC"/>
              </a:rPr>
              <a:t>: Vérgáz,Vérkép,CLOTPRO</a:t>
            </a:r>
          </a:p>
        </p:txBody>
      </p:sp>
      <p:sp>
        <p:nvSpPr>
          <p:cNvPr id="79" name="Szabadkézi sokszög 78"/>
          <p:cNvSpPr/>
          <p:nvPr/>
        </p:nvSpPr>
        <p:spPr>
          <a:xfrm>
            <a:off x="8080642" y="5257828"/>
            <a:ext cx="163276" cy="479360"/>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1" name="Szabadkézi sokszög 80"/>
          <p:cNvSpPr/>
          <p:nvPr/>
        </p:nvSpPr>
        <p:spPr>
          <a:xfrm>
            <a:off x="4871084" y="5061765"/>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46" name="Szabadkézi sokszög 45"/>
          <p:cNvSpPr/>
          <p:nvPr/>
        </p:nvSpPr>
        <p:spPr>
          <a:xfrm>
            <a:off x="1078000" y="5649760"/>
            <a:ext cx="1403843" cy="304771"/>
          </a:xfrm>
          <a:custGeom>
            <a:avLst/>
            <a:gdLst/>
            <a:ahLst/>
            <a:cxnLst/>
            <a:rect l="0" t="0" r="r" b="b"/>
            <a:pathLst>
              <a:path w="43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4183" y="701"/>
                </a:lnTo>
                <a:lnTo>
                  <a:pt x="4183" y="701"/>
                </a:lnTo>
                <a:cubicBezTo>
                  <a:pt x="4204" y="701"/>
                  <a:pt x="4224" y="696"/>
                  <a:pt x="4242" y="685"/>
                </a:cubicBezTo>
                <a:cubicBezTo>
                  <a:pt x="4259" y="675"/>
                  <a:pt x="4274" y="660"/>
                  <a:pt x="4284" y="643"/>
                </a:cubicBezTo>
                <a:cubicBezTo>
                  <a:pt x="4295" y="625"/>
                  <a:pt x="4300" y="605"/>
                  <a:pt x="4300" y="584"/>
                </a:cubicBezTo>
                <a:lnTo>
                  <a:pt x="4299" y="116"/>
                </a:lnTo>
                <a:lnTo>
                  <a:pt x="4300" y="117"/>
                </a:lnTo>
                <a:lnTo>
                  <a:pt x="4300" y="117"/>
                </a:lnTo>
                <a:cubicBezTo>
                  <a:pt x="4300" y="96"/>
                  <a:pt x="4295" y="76"/>
                  <a:pt x="4284" y="58"/>
                </a:cubicBezTo>
                <a:cubicBezTo>
                  <a:pt x="4274" y="41"/>
                  <a:pt x="4259" y="26"/>
                  <a:pt x="4242" y="16"/>
                </a:cubicBezTo>
                <a:cubicBezTo>
                  <a:pt x="4224" y="5"/>
                  <a:pt x="4204" y="0"/>
                  <a:pt x="4183" y="0"/>
                </a:cubicBezTo>
                <a:lnTo>
                  <a:pt x="116"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1000" spc="-1" dirty="0" err="1">
                <a:solidFill>
                  <a:prstClr val="black"/>
                </a:solidFill>
                <a:latin typeface="Arial"/>
                <a:ea typeface="Noto Sans CJK SC"/>
              </a:rPr>
              <a:t>Aktív</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vérzés</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esetén</a:t>
            </a:r>
            <a:endParaRPr lang="en-GB" sz="1000" spc="-1" dirty="0">
              <a:solidFill>
                <a:prstClr val="black"/>
              </a:solidFill>
              <a:latin typeface="Arial"/>
            </a:endParaRPr>
          </a:p>
        </p:txBody>
      </p:sp>
      <p:sp>
        <p:nvSpPr>
          <p:cNvPr id="82" name="Egyenes összekötő 81"/>
          <p:cNvSpPr/>
          <p:nvPr/>
        </p:nvSpPr>
        <p:spPr>
          <a:xfrm flipH="1">
            <a:off x="5682397" y="468044"/>
            <a:ext cx="326588"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9" name="Téglalap 88"/>
          <p:cNvSpPr/>
          <p:nvPr/>
        </p:nvSpPr>
        <p:spPr>
          <a:xfrm>
            <a:off x="5943667" y="293870"/>
            <a:ext cx="489827" cy="304780"/>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88" name="Szabadkézi sokszög 87"/>
          <p:cNvSpPr/>
          <p:nvPr/>
        </p:nvSpPr>
        <p:spPr>
          <a:xfrm rot="10800000">
            <a:off x="2612476" y="3385500"/>
            <a:ext cx="1306349"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4" name="Szabadkézi sokszög 43"/>
          <p:cNvSpPr/>
          <p:nvPr/>
        </p:nvSpPr>
        <p:spPr>
          <a:xfrm>
            <a:off x="788217" y="3428999"/>
            <a:ext cx="2018019" cy="783728"/>
          </a:xfrm>
          <a:custGeom>
            <a:avLst/>
            <a:gdLst/>
            <a:ahLst/>
            <a:cxnLst/>
            <a:rect l="0" t="0" r="r" b="b"/>
            <a:pathLst>
              <a:path w="65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6383" y="701"/>
                </a:lnTo>
                <a:lnTo>
                  <a:pt x="6383" y="701"/>
                </a:lnTo>
                <a:cubicBezTo>
                  <a:pt x="6404" y="701"/>
                  <a:pt x="6424" y="696"/>
                  <a:pt x="6442" y="685"/>
                </a:cubicBezTo>
                <a:cubicBezTo>
                  <a:pt x="6459" y="675"/>
                  <a:pt x="6474" y="660"/>
                  <a:pt x="6484" y="643"/>
                </a:cubicBezTo>
                <a:cubicBezTo>
                  <a:pt x="6495" y="625"/>
                  <a:pt x="6500" y="605"/>
                  <a:pt x="6500" y="584"/>
                </a:cubicBezTo>
                <a:lnTo>
                  <a:pt x="6500" y="116"/>
                </a:lnTo>
                <a:lnTo>
                  <a:pt x="6500" y="117"/>
                </a:lnTo>
                <a:lnTo>
                  <a:pt x="6500" y="117"/>
                </a:lnTo>
                <a:cubicBezTo>
                  <a:pt x="6500" y="96"/>
                  <a:pt x="6495" y="76"/>
                  <a:pt x="6484" y="58"/>
                </a:cubicBezTo>
                <a:cubicBezTo>
                  <a:pt x="6474" y="41"/>
                  <a:pt x="6459" y="26"/>
                  <a:pt x="6442" y="16"/>
                </a:cubicBezTo>
                <a:cubicBezTo>
                  <a:pt x="6424" y="5"/>
                  <a:pt x="6404" y="0"/>
                  <a:pt x="6383" y="0"/>
                </a:cubicBezTo>
                <a:lnTo>
                  <a:pt x="11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u="sng" spc="-1" dirty="0">
                <a:solidFill>
                  <a:prstClr val="black"/>
                </a:solidFill>
                <a:latin typeface="Arial"/>
                <a:ea typeface="Noto Sans CJK SC"/>
              </a:rPr>
              <a:t>TRANEXÁMSAV</a:t>
            </a:r>
          </a:p>
          <a:p>
            <a:pPr algn="ctr" defTabSz="745123"/>
            <a:r>
              <a:rPr lang="en-GB" sz="1000" spc="-1" dirty="0">
                <a:solidFill>
                  <a:prstClr val="black"/>
                </a:solidFill>
                <a:latin typeface="Arial"/>
                <a:ea typeface="Noto Sans CJK SC"/>
              </a:rPr>
              <a:t> (1</a:t>
            </a:r>
            <a:r>
              <a:rPr lang="hu-HU" sz="1000" spc="-1" dirty="0">
                <a:solidFill>
                  <a:prstClr val="black"/>
                </a:solidFill>
                <a:latin typeface="Arial"/>
                <a:ea typeface="Noto Sans CJK SC"/>
              </a:rPr>
              <a:t>-2 </a:t>
            </a:r>
            <a:r>
              <a:rPr lang="en-GB" sz="1000" spc="-1" dirty="0">
                <a:solidFill>
                  <a:prstClr val="black"/>
                </a:solidFill>
                <a:latin typeface="Arial"/>
                <a:ea typeface="Noto Sans CJK SC"/>
              </a:rPr>
              <a:t>g)</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rPr>
              <a:t>+</a:t>
            </a:r>
          </a:p>
          <a:p>
            <a:pPr algn="ctr" defTabSz="745123"/>
            <a:r>
              <a:rPr lang="hu-HU" sz="1000" b="1" spc="-1" dirty="0">
                <a:solidFill>
                  <a:prstClr val="black"/>
                </a:solidFill>
                <a:latin typeface="Arial"/>
              </a:rPr>
              <a:t>CLOTPRO (</a:t>
            </a:r>
            <a:r>
              <a:rPr lang="hu-HU" sz="1000" b="1" spc="-1" dirty="0" err="1">
                <a:solidFill>
                  <a:prstClr val="black"/>
                </a:solidFill>
                <a:latin typeface="Arial"/>
              </a:rPr>
              <a:t>TPAtest</a:t>
            </a:r>
            <a:r>
              <a:rPr lang="hu-HU" sz="1000" b="1" spc="-1" dirty="0">
                <a:solidFill>
                  <a:prstClr val="black"/>
                </a:solidFill>
                <a:latin typeface="Arial"/>
              </a:rPr>
              <a:t>) kontroll </a:t>
            </a:r>
            <a:r>
              <a:rPr lang="hu-HU" sz="1000" spc="-1" dirty="0">
                <a:solidFill>
                  <a:prstClr val="black"/>
                </a:solidFill>
                <a:latin typeface="Arial"/>
              </a:rPr>
              <a:t>gyógyszer</a:t>
            </a:r>
            <a:r>
              <a:rPr lang="hu-HU" sz="1000" b="1" spc="-1" dirty="0">
                <a:solidFill>
                  <a:prstClr val="black"/>
                </a:solidFill>
                <a:latin typeface="Arial"/>
              </a:rPr>
              <a:t> </a:t>
            </a:r>
            <a:r>
              <a:rPr lang="hu-HU" sz="1000" spc="-1" dirty="0">
                <a:solidFill>
                  <a:prstClr val="black"/>
                </a:solidFill>
                <a:latin typeface="Arial"/>
              </a:rPr>
              <a:t>ismétlés előtt!!</a:t>
            </a:r>
            <a:endParaRPr lang="en-GB" sz="1000" spc="-1" dirty="0">
              <a:solidFill>
                <a:prstClr val="black"/>
              </a:solidFill>
              <a:latin typeface="Arial"/>
            </a:endParaRPr>
          </a:p>
        </p:txBody>
      </p:sp>
      <p:sp>
        <p:nvSpPr>
          <p:cNvPr id="96" name="Egyenes összekötő 95"/>
          <p:cNvSpPr/>
          <p:nvPr/>
        </p:nvSpPr>
        <p:spPr>
          <a:xfrm>
            <a:off x="1828665" y="5954521"/>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2" name="Szabadkézi sokszög 101"/>
          <p:cNvSpPr/>
          <p:nvPr/>
        </p:nvSpPr>
        <p:spPr>
          <a:xfrm>
            <a:off x="980045" y="6259369"/>
            <a:ext cx="1632430" cy="478935"/>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38100">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rPr>
              <a:t>ANTIDOTUM</a:t>
            </a:r>
            <a:r>
              <a:rPr lang="hu-HU" sz="1000" u="sng" spc="-1" dirty="0">
                <a:solidFill>
                  <a:prstClr val="black"/>
                </a:solidFill>
                <a:latin typeface="Arial"/>
              </a:rPr>
              <a:t> </a:t>
            </a:r>
          </a:p>
          <a:p>
            <a:pPr marL="219349" indent="-219349" algn="ctr" defTabSz="745123">
              <a:buClr>
                <a:srgbClr val="000000"/>
              </a:buClr>
              <a:buSzPct val="45000"/>
            </a:pPr>
            <a:r>
              <a:rPr lang="hu-HU" sz="1000" spc="-1" dirty="0">
                <a:solidFill>
                  <a:prstClr val="black"/>
                </a:solidFill>
                <a:latin typeface="Arial"/>
              </a:rPr>
              <a:t>alkalmazása </a:t>
            </a:r>
            <a:r>
              <a:rPr lang="hu-HU" sz="900" spc="-1" dirty="0">
                <a:solidFill>
                  <a:prstClr val="black"/>
                </a:solidFill>
                <a:ea typeface="Noto Sans CJK SC"/>
              </a:rPr>
              <a:t>(1. ábra)</a:t>
            </a:r>
            <a:endParaRPr lang="en-GB" sz="1000" spc="-1" dirty="0">
              <a:solidFill>
                <a:prstClr val="black"/>
              </a:solidFill>
              <a:latin typeface="Arial"/>
            </a:endParaRPr>
          </a:p>
        </p:txBody>
      </p:sp>
      <p:sp>
        <p:nvSpPr>
          <p:cNvPr id="45" name="Szabadkézi sokszög 44"/>
          <p:cNvSpPr/>
          <p:nvPr/>
        </p:nvSpPr>
        <p:spPr>
          <a:xfrm>
            <a:off x="657638" y="4430384"/>
            <a:ext cx="2337784" cy="696695"/>
          </a:xfrm>
          <a:custGeom>
            <a:avLst/>
            <a:gdLst/>
            <a:ahLst/>
            <a:cxnLst/>
            <a:rect l="0" t="0" r="r" b="b"/>
            <a:pathLst>
              <a:path w="6301" h="1101">
                <a:moveTo>
                  <a:pt x="183" y="0"/>
                </a:moveTo>
                <a:lnTo>
                  <a:pt x="183" y="0"/>
                </a:lnTo>
                <a:cubicBezTo>
                  <a:pt x="151" y="0"/>
                  <a:pt x="120" y="8"/>
                  <a:pt x="92" y="25"/>
                </a:cubicBezTo>
                <a:cubicBezTo>
                  <a:pt x="64" y="41"/>
                  <a:pt x="41" y="64"/>
                  <a:pt x="25" y="92"/>
                </a:cubicBezTo>
                <a:cubicBezTo>
                  <a:pt x="8" y="120"/>
                  <a:pt x="0" y="151"/>
                  <a:pt x="0" y="183"/>
                </a:cubicBezTo>
                <a:lnTo>
                  <a:pt x="0" y="916"/>
                </a:lnTo>
                <a:lnTo>
                  <a:pt x="0" y="917"/>
                </a:lnTo>
                <a:cubicBezTo>
                  <a:pt x="0" y="949"/>
                  <a:pt x="8" y="980"/>
                  <a:pt x="25" y="1008"/>
                </a:cubicBezTo>
                <a:cubicBezTo>
                  <a:pt x="41" y="1036"/>
                  <a:pt x="64" y="1059"/>
                  <a:pt x="92" y="1075"/>
                </a:cubicBezTo>
                <a:cubicBezTo>
                  <a:pt x="120" y="1092"/>
                  <a:pt x="151" y="1100"/>
                  <a:pt x="183" y="1100"/>
                </a:cubicBezTo>
                <a:lnTo>
                  <a:pt x="6116" y="1100"/>
                </a:lnTo>
                <a:lnTo>
                  <a:pt x="6117" y="1100"/>
                </a:lnTo>
                <a:cubicBezTo>
                  <a:pt x="6149" y="1100"/>
                  <a:pt x="6180" y="1092"/>
                  <a:pt x="6208" y="1075"/>
                </a:cubicBezTo>
                <a:cubicBezTo>
                  <a:pt x="6236" y="1059"/>
                  <a:pt x="6259" y="1036"/>
                  <a:pt x="6275" y="1008"/>
                </a:cubicBezTo>
                <a:cubicBezTo>
                  <a:pt x="6292" y="980"/>
                  <a:pt x="6300" y="949"/>
                  <a:pt x="6300" y="917"/>
                </a:cubicBezTo>
                <a:lnTo>
                  <a:pt x="6300" y="183"/>
                </a:lnTo>
                <a:lnTo>
                  <a:pt x="6300" y="183"/>
                </a:lnTo>
                <a:lnTo>
                  <a:pt x="6300" y="183"/>
                </a:lnTo>
                <a:cubicBezTo>
                  <a:pt x="6300" y="151"/>
                  <a:pt x="6292" y="120"/>
                  <a:pt x="6275" y="92"/>
                </a:cubicBezTo>
                <a:cubicBezTo>
                  <a:pt x="6259" y="64"/>
                  <a:pt x="6236" y="41"/>
                  <a:pt x="6208" y="25"/>
                </a:cubicBezTo>
                <a:cubicBezTo>
                  <a:pt x="6180" y="8"/>
                  <a:pt x="6149" y="0"/>
                  <a:pt x="6117" y="0"/>
                </a:cubicBezTo>
                <a:lnTo>
                  <a:pt x="183"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000" b="1" spc="-1" dirty="0">
                <a:solidFill>
                  <a:prstClr val="black"/>
                </a:solidFill>
                <a:latin typeface="Arial"/>
                <a:ea typeface="Noto Sans CJK SC"/>
              </a:rPr>
              <a:t>ANTIKOAGULÁNS TERÁPIA</a:t>
            </a:r>
            <a:r>
              <a:rPr lang="en-GB" sz="1000" b="1" spc="-1" dirty="0">
                <a:solidFill>
                  <a:prstClr val="black"/>
                </a:solidFill>
                <a:latin typeface="Arial"/>
                <a:ea typeface="Noto Sans CJK SC"/>
              </a:rPr>
              <a:t> </a:t>
            </a:r>
            <a:r>
              <a:rPr lang="hu-HU" sz="1000" spc="-1" dirty="0">
                <a:solidFill>
                  <a:prstClr val="black"/>
                </a:solidFill>
                <a:latin typeface="Arial"/>
                <a:ea typeface="Noto Sans CJK SC"/>
              </a:rPr>
              <a:t>és /</a:t>
            </a:r>
            <a:r>
              <a:rPr lang="en-GB" sz="1000" spc="-1" dirty="0" err="1">
                <a:solidFill>
                  <a:prstClr val="black"/>
                </a:solidFill>
                <a:latin typeface="Arial"/>
                <a:ea typeface="Noto Sans CJK SC"/>
              </a:rPr>
              <a:t>vagy</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THROMBOCYTA AGGREGÁCIÓ GÁTLÁS</a:t>
            </a:r>
            <a:endParaRPr lang="en-GB" sz="1000" b="1" spc="-1" dirty="0">
              <a:solidFill>
                <a:prstClr val="black"/>
              </a:solidFill>
              <a:latin typeface="Arial"/>
            </a:endParaRPr>
          </a:p>
        </p:txBody>
      </p:sp>
      <p:sp>
        <p:nvSpPr>
          <p:cNvPr id="48" name="Szabadkézi sokszög 47"/>
          <p:cNvSpPr/>
          <p:nvPr/>
        </p:nvSpPr>
        <p:spPr>
          <a:xfrm>
            <a:off x="3657558" y="141640"/>
            <a:ext cx="2112645" cy="870869"/>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2. </a:t>
            </a:r>
            <a:r>
              <a:rPr lang="en-GB" sz="1400" b="1" spc="-1" dirty="0">
                <a:solidFill>
                  <a:prstClr val="white"/>
                </a:solidFill>
                <a:effectLst>
                  <a:outerShdw blurRad="38100" dist="38100" dir="2700000" algn="tl">
                    <a:srgbClr val="000000">
                      <a:alpha val="43137"/>
                    </a:srgbClr>
                  </a:outerShdw>
                </a:effectLst>
                <a:latin typeface="Arial"/>
                <a:ea typeface="Noto Sans CJK SC"/>
              </a:rPr>
              <a:t>J</a:t>
            </a:r>
            <a:r>
              <a:rPr lang="hu-HU" sz="1400" b="1" spc="-1" dirty="0">
                <a:solidFill>
                  <a:prstClr val="white"/>
                </a:solidFill>
                <a:effectLst>
                  <a:outerShdw blurRad="38100" dist="38100" dir="2700000" algn="tl">
                    <a:srgbClr val="000000">
                      <a:alpha val="43137"/>
                    </a:srgbClr>
                  </a:outerShdw>
                </a:effectLst>
                <a:latin typeface="Arial"/>
                <a:ea typeface="Noto Sans CJK SC"/>
              </a:rPr>
              <a:t>ELENTŐS</a:t>
            </a:r>
            <a:r>
              <a:rPr lang="en-GB" sz="1400" spc="-1" dirty="0">
                <a:solidFill>
                  <a:prstClr val="white"/>
                </a:solidFill>
                <a:effectLst>
                  <a:outerShdw blurRad="38100" dist="38100" dir="2700000" algn="tl">
                    <a:srgbClr val="000000">
                      <a:alpha val="43137"/>
                    </a:srgbClr>
                  </a:outerShdw>
                </a:effectLst>
                <a:latin typeface="Arial"/>
                <a:ea typeface="Noto Sans CJK SC"/>
              </a:rPr>
              <a:t> </a:t>
            </a:r>
            <a:r>
              <a:rPr lang="en-GB" sz="1000" spc="-1" dirty="0" err="1">
                <a:solidFill>
                  <a:prstClr val="white"/>
                </a:solidFill>
                <a:effectLst>
                  <a:outerShdw blurRad="38100" dist="38100" dir="2700000" algn="tl">
                    <a:srgbClr val="000000">
                      <a:alpha val="43137"/>
                    </a:srgbClr>
                  </a:outerShdw>
                </a:effectLst>
                <a:latin typeface="Arial"/>
                <a:ea typeface="Noto Sans CJK SC"/>
              </a:rPr>
              <a:t>vagy</a:t>
            </a:r>
            <a:r>
              <a:rPr lang="en-GB" sz="1000" spc="-1" dirty="0">
                <a:solidFill>
                  <a:prstClr val="white"/>
                </a:solidFill>
                <a:effectLst>
                  <a:outerShdw blurRad="38100" dist="38100" dir="2700000" algn="tl">
                    <a:srgbClr val="000000">
                      <a:alpha val="43137"/>
                    </a:srgbClr>
                  </a:outerShdw>
                </a:effectLst>
                <a:latin typeface="Arial"/>
                <a:ea typeface="Noto Sans CJK SC"/>
              </a:rPr>
              <a:t> </a:t>
            </a:r>
            <a:r>
              <a:rPr lang="hu-HU" sz="1000"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NEM</a:t>
            </a:r>
            <a:endParaRPr lang="hu-HU" sz="1000" b="1" spc="-1" dirty="0">
              <a:solidFill>
                <a:prstClr val="white"/>
              </a:solidFill>
              <a:effectLst>
                <a:outerShdw blurRad="38100" dist="38100" dir="2700000" algn="tl">
                  <a:srgbClr val="000000">
                    <a:alpha val="43137"/>
                  </a:srgbClr>
                </a:outerShdw>
              </a:effectLst>
              <a:latin typeface="Arial"/>
              <a:ea typeface="Noto Sans CJK SC"/>
            </a:endParaRPr>
          </a:p>
          <a:p>
            <a:pPr algn="ctr" defTabSz="745123"/>
            <a:r>
              <a:rPr lang="en-GB" sz="1400" b="1"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kontrollált</a:t>
            </a:r>
            <a:r>
              <a:rPr lang="hu-HU" sz="1000" b="1" spc="-1" dirty="0">
                <a:solidFill>
                  <a:prstClr val="white"/>
                </a:solidFill>
                <a:effectLst>
                  <a:outerShdw blurRad="38100" dist="38100" dir="2700000" algn="tl">
                    <a:srgbClr val="000000">
                      <a:alpha val="43137"/>
                    </a:srgbClr>
                  </a:outerShdw>
                </a:effectLst>
                <a:latin typeface="Arial"/>
                <a:ea typeface="Noto Sans CJK SC"/>
              </a:rPr>
              <a:t> vérzés </a:t>
            </a:r>
            <a:endParaRPr lang="en-GB" sz="1000" spc="-1" dirty="0">
              <a:solidFill>
                <a:prstClr val="white"/>
              </a:solidFill>
              <a:effectLst>
                <a:outerShdw blurRad="38100" dist="38100" dir="2700000" algn="tl">
                  <a:srgbClr val="000000">
                    <a:alpha val="43137"/>
                  </a:srgbClr>
                </a:outerShdw>
              </a:effectLst>
              <a:latin typeface="Arial"/>
            </a:endParaRPr>
          </a:p>
        </p:txBody>
      </p:sp>
      <p:sp>
        <p:nvSpPr>
          <p:cNvPr id="56" name="Szabadkézi sokszög 55"/>
          <p:cNvSpPr/>
          <p:nvPr/>
        </p:nvSpPr>
        <p:spPr>
          <a:xfrm>
            <a:off x="6779210" y="141639"/>
            <a:ext cx="2270272" cy="1458665"/>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3. SOKK?</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Legalább kettő az alábbiak közül: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Syst</a:t>
            </a:r>
            <a:r>
              <a:rPr lang="hu-HU" sz="1000" b="1" spc="-1" dirty="0">
                <a:solidFill>
                  <a:prstClr val="white"/>
                </a:solidFill>
                <a:effectLst>
                  <a:outerShdw blurRad="38100" dist="38100" dir="2700000" algn="tl">
                    <a:srgbClr val="000000">
                      <a:alpha val="43137"/>
                    </a:srgbClr>
                  </a:outerShdw>
                </a:effectLst>
                <a:latin typeface="Arial"/>
                <a:ea typeface="Noto Sans CJK SC"/>
              </a:rPr>
              <a:t>. Vérnyomás &lt; 90 Hgmm</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BE &lt; -10</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Laktát</a:t>
            </a:r>
            <a:r>
              <a:rPr lang="hu-HU" sz="1000" b="1" spc="-1" dirty="0">
                <a:solidFill>
                  <a:prstClr val="white"/>
                </a:solidFill>
                <a:effectLst>
                  <a:outerShdw blurRad="38100" dist="38100" dir="2700000" algn="tl">
                    <a:srgbClr val="000000">
                      <a:alpha val="43137"/>
                    </a:srgbClr>
                  </a:outerShdw>
                </a:effectLst>
                <a:latin typeface="Arial"/>
                <a:ea typeface="Noto Sans CJK SC"/>
              </a:rPr>
              <a:t> ≥ 5 </a:t>
            </a:r>
            <a:r>
              <a:rPr lang="hu-HU" sz="1000" b="1" spc="-1" dirty="0" err="1">
                <a:solidFill>
                  <a:prstClr val="white"/>
                </a:solidFill>
                <a:effectLst>
                  <a:outerShdw blurRad="38100" dist="38100" dir="2700000" algn="tl">
                    <a:srgbClr val="000000">
                      <a:alpha val="43137"/>
                    </a:srgbClr>
                  </a:outerShdw>
                </a:effectLst>
                <a:latin typeface="Arial"/>
                <a:ea typeface="Noto Sans CJK SC"/>
              </a:rPr>
              <a:t>mmol</a:t>
            </a:r>
            <a:r>
              <a:rPr lang="hu-HU" sz="1000" b="1" spc="-1" dirty="0">
                <a:solidFill>
                  <a:prstClr val="white"/>
                </a:solidFill>
                <a:effectLst>
                  <a:outerShdw blurRad="38100" dist="38100" dir="2700000" algn="tl">
                    <a:srgbClr val="000000">
                      <a:alpha val="43137"/>
                    </a:srgbClr>
                  </a:outerShdw>
                </a:effectLst>
                <a:latin typeface="Arial"/>
                <a:ea typeface="Noto Sans CJK SC"/>
              </a:rPr>
              <a:t>/l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Hgb</a:t>
            </a:r>
            <a:r>
              <a:rPr lang="hu-HU" sz="1000" b="1" spc="-1" dirty="0">
                <a:solidFill>
                  <a:prstClr val="white"/>
                </a:solidFill>
                <a:effectLst>
                  <a:outerShdw blurRad="38100" dist="38100" dir="2700000" algn="tl">
                    <a:srgbClr val="000000">
                      <a:alpha val="43137"/>
                    </a:srgbClr>
                  </a:outerShdw>
                </a:effectLst>
                <a:latin typeface="Arial"/>
                <a:ea typeface="Noto Sans CJK SC"/>
              </a:rPr>
              <a:t> &lt; 9 g/dl</a:t>
            </a:r>
            <a:endParaRPr lang="hu-HU" sz="1400" b="1" spc="-1" dirty="0">
              <a:solidFill>
                <a:prstClr val="white"/>
              </a:solidFill>
              <a:effectLst>
                <a:outerShdw blurRad="38100" dist="38100" dir="2700000" algn="tl">
                  <a:srgbClr val="000000">
                    <a:alpha val="43137"/>
                  </a:srgbClr>
                </a:outerShdw>
              </a:effectLst>
              <a:latin typeface="Arial"/>
              <a:ea typeface="Noto Sans CJK SC"/>
            </a:endParaRPr>
          </a:p>
        </p:txBody>
      </p:sp>
      <p:sp>
        <p:nvSpPr>
          <p:cNvPr id="72" name="Szabadkézi sokszög 71"/>
          <p:cNvSpPr/>
          <p:nvPr/>
        </p:nvSpPr>
        <p:spPr>
          <a:xfrm>
            <a:off x="5265694" y="4865833"/>
            <a:ext cx="3216218" cy="391864"/>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100" b="1" spc="-1" dirty="0">
                <a:solidFill>
                  <a:prstClr val="white"/>
                </a:solidFill>
                <a:effectLst>
                  <a:outerShdw blurRad="38100" dist="38100" dir="2700000" algn="tl">
                    <a:srgbClr val="000000">
                      <a:alpha val="43137"/>
                    </a:srgbClr>
                  </a:outerShdw>
                </a:effectLst>
                <a:latin typeface="Arial"/>
                <a:ea typeface="Noto Sans CJK SC"/>
              </a:rPr>
              <a:t>SIKERÜLT már KONTROLLÁLNI a vérzést?</a:t>
            </a:r>
          </a:p>
        </p:txBody>
      </p:sp>
      <p:sp>
        <p:nvSpPr>
          <p:cNvPr id="71" name="Téglalap 70"/>
          <p:cNvSpPr/>
          <p:nvPr/>
        </p:nvSpPr>
        <p:spPr>
          <a:xfrm>
            <a:off x="4427984" y="3284984"/>
            <a:ext cx="4680520"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71"/>
                                        </p:tgtEl>
                                        <p:attrNameLst>
                                          <p:attrName>ppt_w</p:attrName>
                                        </p:attrNameLst>
                                      </p:cBhvr>
                                      <p:tavLst>
                                        <p:tav tm="0">
                                          <p:val>
                                            <p:strVal val="ppt_w"/>
                                          </p:val>
                                        </p:tav>
                                        <p:tav tm="100000">
                                          <p:val>
                                            <p:strVal val="ppt_w*0.70"/>
                                          </p:val>
                                        </p:tav>
                                      </p:tavLst>
                                    </p:anim>
                                    <p:anim calcmode="lin" valueType="num">
                                      <p:cBhvr>
                                        <p:cTn id="7" dur="1000"/>
                                        <p:tgtEl>
                                          <p:spTgt spid="71"/>
                                        </p:tgtEl>
                                        <p:attrNameLst>
                                          <p:attrName>ppt_h</p:attrName>
                                        </p:attrNameLst>
                                      </p:cBhvr>
                                      <p:tavLst>
                                        <p:tav tm="0">
                                          <p:val>
                                            <p:strVal val="ppt_h"/>
                                          </p:val>
                                        </p:tav>
                                        <p:tav tm="100000">
                                          <p:val>
                                            <p:strVal val="ppt_h"/>
                                          </p:val>
                                        </p:tav>
                                      </p:tavLst>
                                    </p:anim>
                                    <p:animEffect transition="out" filter="fade">
                                      <p:cBhvr>
                                        <p:cTn id="8" dur="1000"/>
                                        <p:tgtEl>
                                          <p:spTgt spid="71"/>
                                        </p:tgtEl>
                                      </p:cBhvr>
                                    </p:animEffect>
                                    <p:set>
                                      <p:cBhvr>
                                        <p:cTn id="9" dur="1" fill="hold">
                                          <p:stCondLst>
                                            <p:cond delay="9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1196652" y="188640"/>
            <a:ext cx="6687716" cy="224450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6" name="Lekerekített téglalap 5"/>
          <p:cNvSpPr/>
          <p:nvPr/>
        </p:nvSpPr>
        <p:spPr>
          <a:xfrm>
            <a:off x="1475656" y="5157192"/>
            <a:ext cx="6264696" cy="64807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dirty="0"/>
              <a:t>MTP (RBC/FFP:4E/</a:t>
            </a:r>
            <a:r>
              <a:rPr lang="hu-HU" dirty="0" err="1"/>
              <a:t>4E</a:t>
            </a:r>
            <a:r>
              <a:rPr lang="hu-HU" dirty="0"/>
              <a:t>  +/- </a:t>
            </a:r>
            <a:r>
              <a:rPr lang="hu-HU" dirty="0" err="1"/>
              <a:t>Tct</a:t>
            </a:r>
            <a:r>
              <a:rPr lang="hu-HU" dirty="0"/>
              <a:t> )+ </a:t>
            </a:r>
            <a:r>
              <a:rPr lang="hu-HU" dirty="0" err="1"/>
              <a:t>Fibrinogén</a:t>
            </a:r>
            <a:r>
              <a:rPr lang="hu-HU" dirty="0"/>
              <a:t> és PCC</a:t>
            </a:r>
          </a:p>
        </p:txBody>
      </p:sp>
      <p:sp>
        <p:nvSpPr>
          <p:cNvPr id="7" name="Lekerekített téglalap 6"/>
          <p:cNvSpPr/>
          <p:nvPr/>
        </p:nvSpPr>
        <p:spPr>
          <a:xfrm>
            <a:off x="1475656" y="6165304"/>
            <a:ext cx="6264696"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hu-HU" dirty="0" err="1"/>
              <a:t>Fibrinogén</a:t>
            </a:r>
            <a:r>
              <a:rPr lang="hu-HU" dirty="0"/>
              <a:t> és PCC +/- </a:t>
            </a:r>
            <a:r>
              <a:rPr lang="hu-HU" dirty="0" err="1"/>
              <a:t>Tct</a:t>
            </a:r>
            <a:r>
              <a:rPr lang="hu-HU" dirty="0"/>
              <a:t> (</a:t>
            </a:r>
            <a:r>
              <a:rPr lang="hu-HU" dirty="0" err="1"/>
              <a:t>desmopresszin</a:t>
            </a:r>
            <a:r>
              <a:rPr lang="hu-HU" dirty="0"/>
              <a:t>)</a:t>
            </a:r>
          </a:p>
        </p:txBody>
      </p:sp>
      <p:sp>
        <p:nvSpPr>
          <p:cNvPr id="9" name="Lefelé nyíl 8"/>
          <p:cNvSpPr/>
          <p:nvPr/>
        </p:nvSpPr>
        <p:spPr>
          <a:xfrm>
            <a:off x="4499992" y="5877272"/>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9091" name="Picture 3"/>
          <p:cNvPicPr>
            <a:picLocks noChangeAspect="1" noChangeArrowheads="1"/>
          </p:cNvPicPr>
          <p:nvPr/>
        </p:nvPicPr>
        <p:blipFill>
          <a:blip r:embed="rId3" cstate="print"/>
          <a:srcRect/>
          <a:stretch>
            <a:fillRect/>
          </a:stretch>
        </p:blipFill>
        <p:spPr bwMode="auto">
          <a:xfrm>
            <a:off x="2339752" y="2564904"/>
            <a:ext cx="4490268" cy="515013"/>
          </a:xfrm>
          <a:prstGeom prst="rect">
            <a:avLst/>
          </a:prstGeom>
          <a:noFill/>
          <a:ln w="38100">
            <a:solidFill>
              <a:srgbClr val="C00000"/>
            </a:solidFill>
            <a:miter lim="800000"/>
            <a:headEnd/>
            <a:tailEnd/>
          </a:ln>
        </p:spPr>
      </p:pic>
      <p:sp>
        <p:nvSpPr>
          <p:cNvPr id="13" name="Pluszjel 12"/>
          <p:cNvSpPr/>
          <p:nvPr/>
        </p:nvSpPr>
        <p:spPr>
          <a:xfrm>
            <a:off x="4427984" y="3140968"/>
            <a:ext cx="288032" cy="288032"/>
          </a:xfrm>
          <a:prstGeom prst="mathPl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9092" name="Picture 4"/>
          <p:cNvPicPr>
            <a:picLocks noChangeAspect="1" noChangeArrowheads="1"/>
          </p:cNvPicPr>
          <p:nvPr/>
        </p:nvPicPr>
        <p:blipFill>
          <a:blip r:embed="rId4" cstate="print"/>
          <a:srcRect/>
          <a:stretch>
            <a:fillRect/>
          </a:stretch>
        </p:blipFill>
        <p:spPr bwMode="auto">
          <a:xfrm>
            <a:off x="2411760" y="3518495"/>
            <a:ext cx="4342061" cy="1422673"/>
          </a:xfrm>
          <a:prstGeom prst="rect">
            <a:avLst/>
          </a:prstGeom>
          <a:solidFill>
            <a:srgbClr val="C00000"/>
          </a:solidFill>
          <a:ln w="38100">
            <a:solidFill>
              <a:srgbClr val="C00000"/>
            </a:solidFill>
            <a:miter lim="800000"/>
            <a:headEnd/>
            <a:tailEnd/>
          </a:ln>
        </p:spPr>
      </p:pic>
      <p:sp>
        <p:nvSpPr>
          <p:cNvPr id="10" name="Téglalap 9"/>
          <p:cNvSpPr/>
          <p:nvPr/>
        </p:nvSpPr>
        <p:spPr>
          <a:xfrm>
            <a:off x="1043608" y="5301208"/>
            <a:ext cx="7128792" cy="100811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800" dirty="0">
                <a:solidFill>
                  <a:schemeClr val="bg1"/>
                </a:solidFill>
                <a:effectLst>
                  <a:outerShdw blurRad="38100" dist="38100" dir="2700000" algn="tl">
                    <a:srgbClr val="000000">
                      <a:alpha val="43137"/>
                    </a:srgbClr>
                  </a:outerShdw>
                </a:effectLst>
              </a:rPr>
              <a:t>VVT : </a:t>
            </a:r>
            <a:r>
              <a:rPr lang="hu-HU" sz="2800" dirty="0" err="1">
                <a:solidFill>
                  <a:schemeClr val="bg1"/>
                </a:solidFill>
                <a:effectLst>
                  <a:outerShdw blurRad="38100" dist="38100" dir="2700000" algn="tl">
                    <a:srgbClr val="000000">
                      <a:alpha val="43137"/>
                    </a:srgbClr>
                  </a:outerShdw>
                </a:effectLst>
              </a:rPr>
              <a:t>Fibrinogén</a:t>
            </a:r>
            <a:r>
              <a:rPr lang="hu-HU" sz="2800" dirty="0">
                <a:solidFill>
                  <a:schemeClr val="bg1"/>
                </a:solidFill>
                <a:effectLst>
                  <a:outerShdw blurRad="38100" dist="38100" dir="2700000" algn="tl">
                    <a:srgbClr val="000000">
                      <a:alpha val="43137"/>
                    </a:srgbClr>
                  </a:outerShdw>
                </a:effectLst>
              </a:rPr>
              <a:t>/PCC =  első lépésben, </a:t>
            </a:r>
          </a:p>
          <a:p>
            <a:pPr algn="ctr"/>
            <a:r>
              <a:rPr lang="hu-HU" sz="2800" dirty="0">
                <a:solidFill>
                  <a:schemeClr val="bg1"/>
                </a:solidFill>
                <a:effectLst>
                  <a:outerShdw blurRad="38100" dist="38100" dir="2700000" algn="tl">
                    <a:srgbClr val="000000">
                      <a:alpha val="43137"/>
                    </a:srgbClr>
                  </a:outerShdw>
                </a:effectLst>
              </a:rPr>
              <a:t>majd MTP esetén FFP/</a:t>
            </a:r>
            <a:r>
              <a:rPr lang="hu-HU" sz="2800" dirty="0" err="1">
                <a:solidFill>
                  <a:schemeClr val="bg1"/>
                </a:solidFill>
                <a:effectLst>
                  <a:outerShdw blurRad="38100" dist="38100" dir="2700000" algn="tl">
                    <a:srgbClr val="000000">
                      <a:alpha val="43137"/>
                    </a:srgbClr>
                  </a:outerShdw>
                </a:effectLst>
              </a:rPr>
              <a:t>Tct</a:t>
            </a:r>
            <a:r>
              <a:rPr lang="hu-HU" sz="2800" dirty="0">
                <a:solidFill>
                  <a:schemeClr val="bg1"/>
                </a:solidFill>
                <a:effectLst>
                  <a:outerShdw blurRad="38100" dist="38100" dir="2700000" algn="tl">
                    <a:srgbClr val="000000">
                      <a:alpha val="43137"/>
                    </a:srgbClr>
                  </a:outerShdw>
                </a:effectLst>
              </a:rPr>
              <a:t> kiegészítés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xit" presetSubtype="0" fill="hold" grpId="1" nodeType="clickEffect">
                                  <p:stCondLst>
                                    <p:cond delay="0"/>
                                  </p:stCondLst>
                                  <p:childTnLst>
                                    <p:anim calcmode="lin" valueType="num">
                                      <p:cBhvr>
                                        <p:cTn id="25" dur="1000"/>
                                        <p:tgtEl>
                                          <p:spTgt spid="6"/>
                                        </p:tgtEl>
                                        <p:attrNameLst>
                                          <p:attrName>ppt_w</p:attrName>
                                        </p:attrNameLst>
                                      </p:cBhvr>
                                      <p:tavLst>
                                        <p:tav tm="0">
                                          <p:val>
                                            <p:strVal val="ppt_w"/>
                                          </p:val>
                                        </p:tav>
                                        <p:tav tm="100000">
                                          <p:val>
                                            <p:strVal val="ppt_w*0.70"/>
                                          </p:val>
                                        </p:tav>
                                      </p:tavLst>
                                    </p:anim>
                                    <p:anim calcmode="lin" valueType="num">
                                      <p:cBhvr>
                                        <p:cTn id="26" dur="1000"/>
                                        <p:tgtEl>
                                          <p:spTgt spid="6"/>
                                        </p:tgtEl>
                                        <p:attrNameLst>
                                          <p:attrName>ppt_h</p:attrName>
                                        </p:attrNameLst>
                                      </p:cBhvr>
                                      <p:tavLst>
                                        <p:tav tm="0">
                                          <p:val>
                                            <p:strVal val="ppt_h"/>
                                          </p:val>
                                        </p:tav>
                                        <p:tav tm="100000">
                                          <p:val>
                                            <p:strVal val="ppt_h"/>
                                          </p:val>
                                        </p:tav>
                                      </p:tavLst>
                                    </p:anim>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par>
                                <p:cTn id="29" presetID="55" presetClass="exit" presetSubtype="0" fill="hold" grpId="1" nodeType="withEffect">
                                  <p:stCondLst>
                                    <p:cond delay="0"/>
                                  </p:stCondLst>
                                  <p:childTnLst>
                                    <p:anim calcmode="lin" valueType="num">
                                      <p:cBhvr>
                                        <p:cTn id="30" dur="1000"/>
                                        <p:tgtEl>
                                          <p:spTgt spid="7"/>
                                        </p:tgtEl>
                                        <p:attrNameLst>
                                          <p:attrName>ppt_w</p:attrName>
                                        </p:attrNameLst>
                                      </p:cBhvr>
                                      <p:tavLst>
                                        <p:tav tm="0">
                                          <p:val>
                                            <p:strVal val="ppt_w"/>
                                          </p:val>
                                        </p:tav>
                                        <p:tav tm="100000">
                                          <p:val>
                                            <p:strVal val="ppt_w*0.70"/>
                                          </p:val>
                                        </p:tav>
                                      </p:tavLst>
                                    </p:anim>
                                    <p:anim calcmode="lin" valueType="num">
                                      <p:cBhvr>
                                        <p:cTn id="31" dur="1000"/>
                                        <p:tgtEl>
                                          <p:spTgt spid="7"/>
                                        </p:tgtEl>
                                        <p:attrNameLst>
                                          <p:attrName>ppt_h</p:attrName>
                                        </p:attrNameLst>
                                      </p:cBhvr>
                                      <p:tavLst>
                                        <p:tav tm="0">
                                          <p:val>
                                            <p:strVal val="ppt_h"/>
                                          </p:val>
                                        </p:tav>
                                        <p:tav tm="100000">
                                          <p:val>
                                            <p:strVal val="ppt_h"/>
                                          </p:val>
                                        </p:tav>
                                      </p:tavLst>
                                    </p:anim>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par>
                                <p:cTn id="34" presetID="55" presetClass="exit" presetSubtype="0" fill="hold" grpId="1" nodeType="withEffect">
                                  <p:stCondLst>
                                    <p:cond delay="0"/>
                                  </p:stCondLst>
                                  <p:childTnLst>
                                    <p:anim calcmode="lin" valueType="num">
                                      <p:cBhvr>
                                        <p:cTn id="35" dur="1000"/>
                                        <p:tgtEl>
                                          <p:spTgt spid="9"/>
                                        </p:tgtEl>
                                        <p:attrNameLst>
                                          <p:attrName>ppt_w</p:attrName>
                                        </p:attrNameLst>
                                      </p:cBhvr>
                                      <p:tavLst>
                                        <p:tav tm="0">
                                          <p:val>
                                            <p:strVal val="ppt_w"/>
                                          </p:val>
                                        </p:tav>
                                        <p:tav tm="100000">
                                          <p:val>
                                            <p:strVal val="ppt_w*0.70"/>
                                          </p:val>
                                        </p:tav>
                                      </p:tavLst>
                                    </p:anim>
                                    <p:anim calcmode="lin" valueType="num">
                                      <p:cBhvr>
                                        <p:cTn id="36" dur="1000"/>
                                        <p:tgtEl>
                                          <p:spTgt spid="9"/>
                                        </p:tgtEl>
                                        <p:attrNameLst>
                                          <p:attrName>ppt_h</p:attrName>
                                        </p:attrNameLst>
                                      </p:cBhvr>
                                      <p:tavLst>
                                        <p:tav tm="0">
                                          <p:val>
                                            <p:strVal val="ppt_h"/>
                                          </p:val>
                                        </p:tav>
                                        <p:tav tm="100000">
                                          <p:val>
                                            <p:strVal val="ppt_h"/>
                                          </p:val>
                                        </p:tav>
                                      </p:tavLst>
                                    </p:anim>
                                    <p:animEffect transition="out" filter="fade">
                                      <p:cBhvr>
                                        <p:cTn id="37" dur="1000"/>
                                        <p:tgtEl>
                                          <p:spTgt spid="9"/>
                                        </p:tgtEl>
                                      </p:cBhvr>
                                    </p:animEffect>
                                    <p:set>
                                      <p:cBhvr>
                                        <p:cTn id="38" dur="1" fill="hold">
                                          <p:stCondLst>
                                            <p:cond delay="9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1F521026-EC31-A03C-A50E-B0F7937DE53A}"/>
              </a:ext>
            </a:extLst>
          </p:cNvPr>
          <p:cNvSpPr/>
          <p:nvPr/>
        </p:nvSpPr>
        <p:spPr>
          <a:xfrm>
            <a:off x="1943708" y="5248569"/>
            <a:ext cx="5256584" cy="916735"/>
          </a:xfrm>
          <a:prstGeom prst="rect">
            <a:avLst/>
          </a:prstGeom>
          <a:solidFill>
            <a:schemeClr val="accent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KÖZÖS SZIMULÁCIÓ =</a:t>
            </a:r>
          </a:p>
          <a:p>
            <a:pPr algn="ctr"/>
            <a:r>
              <a:rPr lang="hu-HU" sz="2400" dirty="0"/>
              <a:t>ALGORITMUS ÉS GYAKORLÁS!!!!</a:t>
            </a:r>
          </a:p>
        </p:txBody>
      </p:sp>
      <p:pic>
        <p:nvPicPr>
          <p:cNvPr id="8" name="Kép 7">
            <a:extLst>
              <a:ext uri="{FF2B5EF4-FFF2-40B4-BE49-F238E27FC236}">
                <a16:creationId xmlns:a16="http://schemas.microsoft.com/office/drawing/2014/main" id="{EB76E530-6748-64E0-A981-22FFE3C7E3BD}"/>
              </a:ext>
            </a:extLst>
          </p:cNvPr>
          <p:cNvPicPr>
            <a:picLocks noChangeAspect="1"/>
          </p:cNvPicPr>
          <p:nvPr/>
        </p:nvPicPr>
        <p:blipFill>
          <a:blip r:embed="rId2"/>
          <a:stretch>
            <a:fillRect/>
          </a:stretch>
        </p:blipFill>
        <p:spPr>
          <a:xfrm>
            <a:off x="1835696" y="2969272"/>
            <a:ext cx="2483132" cy="1862608"/>
          </a:xfrm>
          <a:prstGeom prst="rect">
            <a:avLst/>
          </a:prstGeom>
          <a:effectLst>
            <a:outerShdw blurRad="63500" sx="102000" sy="102000" algn="ctr" rotWithShape="0">
              <a:prstClr val="black">
                <a:alpha val="40000"/>
              </a:prstClr>
            </a:outerShdw>
          </a:effectLst>
        </p:spPr>
      </p:pic>
      <p:pic>
        <p:nvPicPr>
          <p:cNvPr id="10" name="Kép 9">
            <a:extLst>
              <a:ext uri="{FF2B5EF4-FFF2-40B4-BE49-F238E27FC236}">
                <a16:creationId xmlns:a16="http://schemas.microsoft.com/office/drawing/2014/main" id="{2B27FBFE-E9A7-0895-3FC8-8937F6E0EADB}"/>
              </a:ext>
            </a:extLst>
          </p:cNvPr>
          <p:cNvPicPr>
            <a:picLocks noChangeAspect="1"/>
          </p:cNvPicPr>
          <p:nvPr/>
        </p:nvPicPr>
        <p:blipFill>
          <a:blip r:embed="rId3"/>
          <a:stretch>
            <a:fillRect/>
          </a:stretch>
        </p:blipFill>
        <p:spPr>
          <a:xfrm>
            <a:off x="4825174" y="3252504"/>
            <a:ext cx="2294280" cy="1296144"/>
          </a:xfrm>
          <a:prstGeom prst="rect">
            <a:avLst/>
          </a:prstGeom>
          <a:effectLst>
            <a:outerShdw blurRad="63500" sx="102000" sy="102000" algn="ctr" rotWithShape="0">
              <a:prstClr val="black">
                <a:alpha val="40000"/>
              </a:prstClr>
            </a:outerShdw>
          </a:effectLst>
        </p:spPr>
      </p:pic>
      <p:pic>
        <p:nvPicPr>
          <p:cNvPr id="12" name="Kép 11">
            <a:extLst>
              <a:ext uri="{FF2B5EF4-FFF2-40B4-BE49-F238E27FC236}">
                <a16:creationId xmlns:a16="http://schemas.microsoft.com/office/drawing/2014/main" id="{0E23D366-D1B2-203E-0760-0E7DB7483A86}"/>
              </a:ext>
            </a:extLst>
          </p:cNvPr>
          <p:cNvPicPr>
            <a:picLocks noChangeAspect="1"/>
          </p:cNvPicPr>
          <p:nvPr/>
        </p:nvPicPr>
        <p:blipFill>
          <a:blip r:embed="rId4"/>
          <a:stretch>
            <a:fillRect/>
          </a:stretch>
        </p:blipFill>
        <p:spPr>
          <a:xfrm>
            <a:off x="1463469" y="1852032"/>
            <a:ext cx="6217062" cy="700551"/>
          </a:xfrm>
          <a:prstGeom prst="rect">
            <a:avLst/>
          </a:prstGeom>
          <a:effectLst>
            <a:outerShdw blurRad="63500" sx="102000" sy="102000" algn="ctr" rotWithShape="0">
              <a:prstClr val="black">
                <a:alpha val="40000"/>
              </a:prstClr>
            </a:outerShdw>
          </a:effectLst>
        </p:spPr>
      </p:pic>
      <p:sp>
        <p:nvSpPr>
          <p:cNvPr id="15" name="Cím 1">
            <a:extLst>
              <a:ext uri="{FF2B5EF4-FFF2-40B4-BE49-F238E27FC236}">
                <a16:creationId xmlns:a16="http://schemas.microsoft.com/office/drawing/2014/main" id="{E14ACD7C-0506-E925-1910-39D33BADEAE9}"/>
              </a:ext>
            </a:extLst>
          </p:cNvPr>
          <p:cNvSpPr txBox="1">
            <a:spLocks/>
          </p:cNvSpPr>
          <p:nvPr/>
        </p:nvSpPr>
        <p:spPr>
          <a:xfrm>
            <a:off x="755576" y="116632"/>
            <a:ext cx="7704856" cy="1082144"/>
          </a:xfrm>
          <a:prstGeom prst="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vert="horz" lIns="91404" tIns="45701" rIns="91404" bIns="45701" rtlCol="0" anchor="ctr">
            <a:noAutofit/>
          </a:bodyPr>
          <a:lstStyle/>
          <a:p>
            <a:pPr algn="ctr" defTabSz="914035">
              <a:spcBef>
                <a:spcPct val="0"/>
              </a:spcBef>
              <a:spcAft>
                <a:spcPts val="1200"/>
              </a:spcAft>
              <a:defRPr/>
            </a:pPr>
            <a:r>
              <a:rPr lang="hu-HU" sz="2400" dirty="0">
                <a:effectLst>
                  <a:outerShdw blurRad="38100" dist="38100" dir="2700000" algn="tl">
                    <a:srgbClr val="000000">
                      <a:alpha val="43137"/>
                    </a:srgbClr>
                  </a:outerShdw>
                </a:effectLst>
              </a:rPr>
              <a:t>Gyakorlati tippek a traumás vérzés mindennapi ellátásában</a:t>
            </a:r>
          </a:p>
          <a:p>
            <a:pPr algn="ctr" defTabSz="914035">
              <a:spcBef>
                <a:spcPct val="0"/>
              </a:spcBef>
              <a:spcAft>
                <a:spcPts val="600"/>
              </a:spcAft>
              <a:defRPr/>
            </a:pPr>
            <a:r>
              <a:rPr lang="hu-HU" dirty="0">
                <a:effectLst>
                  <a:outerShdw blurRad="38100" dist="38100" dir="2700000" algn="tl">
                    <a:srgbClr val="000000">
                      <a:alpha val="43137"/>
                    </a:srgbClr>
                  </a:outerShdw>
                </a:effectLst>
              </a:rPr>
              <a:t>- az evidenciák tükrében -</a:t>
            </a:r>
          </a:p>
        </p:txBody>
      </p:sp>
      <p:cxnSp>
        <p:nvCxnSpPr>
          <p:cNvPr id="16" name="Egyenes összekötő 15">
            <a:extLst>
              <a:ext uri="{FF2B5EF4-FFF2-40B4-BE49-F238E27FC236}">
                <a16:creationId xmlns:a16="http://schemas.microsoft.com/office/drawing/2014/main" id="{96B56B8A-A1E6-A0A6-68BE-AE9176C89076}"/>
              </a:ext>
            </a:extLst>
          </p:cNvPr>
          <p:cNvCxnSpPr>
            <a:cxnSpLocks/>
          </p:cNvCxnSpPr>
          <p:nvPr/>
        </p:nvCxnSpPr>
        <p:spPr>
          <a:xfrm>
            <a:off x="1115616" y="692696"/>
            <a:ext cx="6768752" cy="0"/>
          </a:xfrm>
          <a:prstGeom prst="line">
            <a:avLst/>
          </a:prstGeom>
          <a:ln w="28575">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églalap 17">
            <a:extLst>
              <a:ext uri="{FF2B5EF4-FFF2-40B4-BE49-F238E27FC236}">
                <a16:creationId xmlns:a16="http://schemas.microsoft.com/office/drawing/2014/main" id="{5B696E93-8DA5-9C3F-8083-5795EEC9841C}"/>
              </a:ext>
            </a:extLst>
          </p:cNvPr>
          <p:cNvSpPr/>
          <p:nvPr/>
        </p:nvSpPr>
        <p:spPr>
          <a:xfrm>
            <a:off x="971600" y="1628800"/>
            <a:ext cx="7200800" cy="4752528"/>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521502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kerekített téglalap 1"/>
          <p:cNvSpPr/>
          <p:nvPr/>
        </p:nvSpPr>
        <p:spPr>
          <a:xfrm>
            <a:off x="1763688" y="188640"/>
            <a:ext cx="5544616" cy="100811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3600" b="0" i="0" u="none" strike="noStrike" kern="1200" cap="none" spc="0" normalizeH="0" baseline="0" noProof="0" dirty="0" err="1">
                <a:ln>
                  <a:noFill/>
                </a:ln>
                <a:solidFill>
                  <a:prstClr val="white"/>
                </a:solidFill>
                <a:effectLst/>
                <a:uLnTx/>
                <a:uFillTx/>
                <a:latin typeface="Calibri"/>
                <a:ea typeface="+mn-ea"/>
                <a:cs typeface="+mn-cs"/>
              </a:rPr>
              <a:t>HEMOTrauma</a:t>
            </a:r>
            <a:r>
              <a:rPr kumimoji="0" lang="hu-HU" sz="3600" b="0" i="0" u="none" strike="noStrike" kern="1200" cap="none" spc="0" normalizeH="0" baseline="0" noProof="0" dirty="0">
                <a:ln>
                  <a:noFill/>
                </a:ln>
                <a:solidFill>
                  <a:prstClr val="white"/>
                </a:solidFill>
                <a:effectLst/>
                <a:uLnTx/>
                <a:uFillTx/>
                <a:latin typeface="Calibri"/>
                <a:ea typeface="+mn-ea"/>
                <a:cs typeface="+mn-cs"/>
              </a:rPr>
              <a:t> regiszter</a:t>
            </a:r>
          </a:p>
        </p:txBody>
      </p:sp>
      <p:pic>
        <p:nvPicPr>
          <p:cNvPr id="4" name="Kép 3">
            <a:extLst>
              <a:ext uri="{FF2B5EF4-FFF2-40B4-BE49-F238E27FC236}">
                <a16:creationId xmlns:a16="http://schemas.microsoft.com/office/drawing/2014/main" id="{DD180211-B3A1-3DE4-A452-C481A4DD6CE0}"/>
              </a:ext>
            </a:extLst>
          </p:cNvPr>
          <p:cNvPicPr>
            <a:picLocks noChangeAspect="1"/>
          </p:cNvPicPr>
          <p:nvPr/>
        </p:nvPicPr>
        <p:blipFill>
          <a:blip r:embed="rId2"/>
          <a:stretch>
            <a:fillRect/>
          </a:stretch>
        </p:blipFill>
        <p:spPr>
          <a:xfrm>
            <a:off x="611560" y="1505941"/>
            <a:ext cx="7967093" cy="4731371"/>
          </a:xfrm>
          <a:prstGeom prst="rect">
            <a:avLst/>
          </a:prstGeom>
          <a:ln w="38100">
            <a:solidFill>
              <a:schemeClr val="accent2">
                <a:lumMod val="75000"/>
              </a:schemeClr>
            </a:solidFill>
          </a:ln>
          <a:effectLst>
            <a:outerShdw blurRad="63500" sx="102000" sy="102000" algn="ctr" rotWithShape="0">
              <a:prstClr val="black">
                <a:alpha val="40000"/>
              </a:prst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99592" y="2060848"/>
            <a:ext cx="7353300" cy="2462213"/>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 name="Téglalap 2"/>
          <p:cNvSpPr/>
          <p:nvPr/>
        </p:nvSpPr>
        <p:spPr>
          <a:xfrm>
            <a:off x="3563888" y="4077072"/>
            <a:ext cx="2016224" cy="432048"/>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46720" y="188640"/>
            <a:ext cx="7641704" cy="227508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 name="Téglalap 3"/>
          <p:cNvSpPr/>
          <p:nvPr/>
        </p:nvSpPr>
        <p:spPr>
          <a:xfrm>
            <a:off x="1547664" y="559713"/>
            <a:ext cx="5904656" cy="276999"/>
          </a:xfrm>
          <a:prstGeom prst="rect">
            <a:avLst/>
          </a:prstGeom>
          <a:solidFill>
            <a:schemeClr val="bg1"/>
          </a:solidFill>
        </p:spPr>
        <p:txBody>
          <a:bodyPr wrap="square">
            <a:spAutoFit/>
          </a:bodyPr>
          <a:lstStyle/>
          <a:p>
            <a:r>
              <a:rPr lang="en-US" sz="1200" i="1" dirty="0">
                <a:solidFill>
                  <a:schemeClr val="accent2">
                    <a:lumMod val="75000"/>
                  </a:schemeClr>
                </a:solidFill>
              </a:rPr>
              <a:t>Annals of Surgery </a:t>
            </a:r>
            <a:r>
              <a:rPr lang="fr-FR" sz="1200" i="1" dirty="0">
                <a:solidFill>
                  <a:schemeClr val="accent2">
                    <a:lumMod val="75000"/>
                  </a:schemeClr>
                </a:solidFill>
              </a:rPr>
              <a:t> 273(6):p 1215-1220, June 2021. </a:t>
            </a:r>
            <a:r>
              <a:rPr lang="en-US" sz="1200" dirty="0">
                <a:solidFill>
                  <a:schemeClr val="accent2">
                    <a:lumMod val="75000"/>
                  </a:schemeClr>
                </a:solidFill>
              </a:rPr>
              <a:t> | </a:t>
            </a:r>
            <a:r>
              <a:rPr lang="en-US" sz="1200" i="1" dirty="0">
                <a:solidFill>
                  <a:schemeClr val="accent2">
                    <a:lumMod val="75000"/>
                  </a:schemeClr>
                </a:solidFill>
              </a:rPr>
              <a:t>DOI: </a:t>
            </a:r>
            <a:r>
              <a:rPr lang="en-US" sz="1200" dirty="0">
                <a:solidFill>
                  <a:schemeClr val="accent2">
                    <a:lumMod val="75000"/>
                  </a:schemeClr>
                </a:solidFill>
              </a:rPr>
              <a:t>10.1097/SLA.0000000000003657</a:t>
            </a:r>
            <a:endParaRPr lang="hu-HU" sz="1200" dirty="0">
              <a:solidFill>
                <a:schemeClr val="accent2">
                  <a:lumMod val="75000"/>
                </a:schemeClr>
              </a:solidFill>
            </a:endParaRPr>
          </a:p>
        </p:txBody>
      </p:sp>
      <p:pic>
        <p:nvPicPr>
          <p:cNvPr id="1028" name="Picture 4"/>
          <p:cNvPicPr>
            <a:picLocks noChangeAspect="1" noChangeArrowheads="1"/>
          </p:cNvPicPr>
          <p:nvPr/>
        </p:nvPicPr>
        <p:blipFill>
          <a:blip r:embed="rId3" cstate="print"/>
          <a:srcRect/>
          <a:stretch>
            <a:fillRect/>
          </a:stretch>
        </p:blipFill>
        <p:spPr bwMode="auto">
          <a:xfrm>
            <a:off x="1651595" y="2564904"/>
            <a:ext cx="5800725" cy="4191000"/>
          </a:xfrm>
          <a:prstGeom prst="rect">
            <a:avLst/>
          </a:prstGeom>
          <a:noFill/>
          <a:ln w="38100">
            <a:solidFill>
              <a:schemeClr val="tx2"/>
            </a:solidFill>
            <a:miter lim="800000"/>
            <a:headEnd/>
            <a:tailEnd/>
          </a:ln>
        </p:spPr>
      </p:pic>
      <p:sp>
        <p:nvSpPr>
          <p:cNvPr id="10" name="Téglalap 9"/>
          <p:cNvSpPr/>
          <p:nvPr/>
        </p:nvSpPr>
        <p:spPr>
          <a:xfrm>
            <a:off x="2483768" y="2708920"/>
            <a:ext cx="446449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p:cNvSpPr/>
          <p:nvPr/>
        </p:nvSpPr>
        <p:spPr>
          <a:xfrm>
            <a:off x="2636168" y="3140968"/>
            <a:ext cx="446449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Téglalap 11"/>
          <p:cNvSpPr/>
          <p:nvPr/>
        </p:nvSpPr>
        <p:spPr>
          <a:xfrm>
            <a:off x="3059832" y="3429000"/>
            <a:ext cx="41764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3491880" y="3861048"/>
            <a:ext cx="381642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3"/>
          <p:cNvSpPr/>
          <p:nvPr/>
        </p:nvSpPr>
        <p:spPr>
          <a:xfrm>
            <a:off x="3563888" y="4149080"/>
            <a:ext cx="1224136"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églalap 14"/>
          <p:cNvSpPr/>
          <p:nvPr/>
        </p:nvSpPr>
        <p:spPr>
          <a:xfrm>
            <a:off x="5724128" y="4229472"/>
            <a:ext cx="1224136"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églalap 15"/>
          <p:cNvSpPr/>
          <p:nvPr/>
        </p:nvSpPr>
        <p:spPr>
          <a:xfrm>
            <a:off x="4427984" y="4581128"/>
            <a:ext cx="43204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Téglalap 16"/>
          <p:cNvSpPr/>
          <p:nvPr/>
        </p:nvSpPr>
        <p:spPr>
          <a:xfrm>
            <a:off x="5724128" y="4293096"/>
            <a:ext cx="43204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60417" name="Picture 1"/>
          <p:cNvPicPr>
            <a:picLocks noChangeAspect="1" noChangeArrowheads="1"/>
          </p:cNvPicPr>
          <p:nvPr/>
        </p:nvPicPr>
        <p:blipFill>
          <a:blip r:embed="rId4" cstate="print"/>
          <a:srcRect/>
          <a:stretch>
            <a:fillRect/>
          </a:stretch>
        </p:blipFill>
        <p:spPr bwMode="auto">
          <a:xfrm>
            <a:off x="1663030" y="2564904"/>
            <a:ext cx="5789290" cy="4176464"/>
          </a:xfrm>
          <a:prstGeom prst="rect">
            <a:avLst/>
          </a:prstGeom>
          <a:noFill/>
          <a:ln w="38100">
            <a:solidFill>
              <a:schemeClr val="tx2"/>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strVal val="#ppt_w*0.70"/>
                                          </p:val>
                                        </p:tav>
                                        <p:tav tm="100000">
                                          <p:val>
                                            <p:strVal val="#ppt_w"/>
                                          </p:val>
                                        </p:tav>
                                      </p:tavLst>
                                    </p:anim>
                                    <p:anim calcmode="lin" valueType="num">
                                      <p:cBhvr>
                                        <p:cTn id="8" dur="1000" fill="hold"/>
                                        <p:tgtEl>
                                          <p:spTgt spid="1028"/>
                                        </p:tgtEl>
                                        <p:attrNameLst>
                                          <p:attrName>ppt_h</p:attrName>
                                        </p:attrNameLst>
                                      </p:cBhvr>
                                      <p:tavLst>
                                        <p:tav tm="0">
                                          <p:val>
                                            <p:strVal val="#ppt_h"/>
                                          </p:val>
                                        </p:tav>
                                        <p:tav tm="100000">
                                          <p:val>
                                            <p:strVal val="#ppt_h"/>
                                          </p:val>
                                        </p:tav>
                                      </p:tavLst>
                                    </p:anim>
                                    <p:animEffect transition="in" filter="fade">
                                      <p:cBhvr>
                                        <p:cTn id="9" dur="10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0417"/>
                                        </p:tgtEl>
                                        <p:attrNameLst>
                                          <p:attrName>style.visibility</p:attrName>
                                        </p:attrNameLst>
                                      </p:cBhvr>
                                      <p:to>
                                        <p:strVal val="visible"/>
                                      </p:to>
                                    </p:set>
                                    <p:anim calcmode="lin" valueType="num">
                                      <p:cBhvr>
                                        <p:cTn id="14" dur="1000" fill="hold"/>
                                        <p:tgtEl>
                                          <p:spTgt spid="60417"/>
                                        </p:tgtEl>
                                        <p:attrNameLst>
                                          <p:attrName>ppt_w</p:attrName>
                                        </p:attrNameLst>
                                      </p:cBhvr>
                                      <p:tavLst>
                                        <p:tav tm="0">
                                          <p:val>
                                            <p:strVal val="#ppt_w*0.70"/>
                                          </p:val>
                                        </p:tav>
                                        <p:tav tm="100000">
                                          <p:val>
                                            <p:strVal val="#ppt_w"/>
                                          </p:val>
                                        </p:tav>
                                      </p:tavLst>
                                    </p:anim>
                                    <p:anim calcmode="lin" valueType="num">
                                      <p:cBhvr>
                                        <p:cTn id="15" dur="1000" fill="hold"/>
                                        <p:tgtEl>
                                          <p:spTgt spid="60417"/>
                                        </p:tgtEl>
                                        <p:attrNameLst>
                                          <p:attrName>ppt_h</p:attrName>
                                        </p:attrNameLst>
                                      </p:cBhvr>
                                      <p:tavLst>
                                        <p:tav tm="0">
                                          <p:val>
                                            <p:strVal val="#ppt_h"/>
                                          </p:val>
                                        </p:tav>
                                        <p:tav tm="100000">
                                          <p:val>
                                            <p:strVal val="#ppt_h"/>
                                          </p:val>
                                        </p:tav>
                                      </p:tavLst>
                                    </p:anim>
                                    <p:animEffect transition="in" filter="fade">
                                      <p:cBhvr>
                                        <p:cTn id="16" dur="1000"/>
                                        <p:tgtEl>
                                          <p:spTgt spid="60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46720" y="188640"/>
            <a:ext cx="7641704" cy="227508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 name="Téglalap 3"/>
          <p:cNvSpPr/>
          <p:nvPr/>
        </p:nvSpPr>
        <p:spPr>
          <a:xfrm>
            <a:off x="1547664" y="559713"/>
            <a:ext cx="5904656" cy="276999"/>
          </a:xfrm>
          <a:prstGeom prst="rect">
            <a:avLst/>
          </a:prstGeom>
          <a:solidFill>
            <a:schemeClr val="bg1"/>
          </a:solidFill>
        </p:spPr>
        <p:txBody>
          <a:bodyPr wrap="square">
            <a:spAutoFit/>
          </a:bodyPr>
          <a:lstStyle/>
          <a:p>
            <a:r>
              <a:rPr lang="en-US" sz="1200" i="1" dirty="0">
                <a:solidFill>
                  <a:schemeClr val="accent2">
                    <a:lumMod val="75000"/>
                  </a:schemeClr>
                </a:solidFill>
              </a:rPr>
              <a:t>Annals of Surgery </a:t>
            </a:r>
            <a:r>
              <a:rPr lang="fr-FR" sz="1200" i="1" dirty="0">
                <a:solidFill>
                  <a:schemeClr val="accent2">
                    <a:lumMod val="75000"/>
                  </a:schemeClr>
                </a:solidFill>
              </a:rPr>
              <a:t> 273(6):p 1215-1220, June 2021. </a:t>
            </a:r>
            <a:r>
              <a:rPr lang="en-US" sz="1200" dirty="0">
                <a:solidFill>
                  <a:schemeClr val="accent2">
                    <a:lumMod val="75000"/>
                  </a:schemeClr>
                </a:solidFill>
              </a:rPr>
              <a:t> | </a:t>
            </a:r>
            <a:r>
              <a:rPr lang="en-US" sz="1200" i="1" dirty="0">
                <a:solidFill>
                  <a:schemeClr val="accent2">
                    <a:lumMod val="75000"/>
                  </a:schemeClr>
                </a:solidFill>
              </a:rPr>
              <a:t>DOI: </a:t>
            </a:r>
            <a:r>
              <a:rPr lang="en-US" sz="1200" dirty="0">
                <a:solidFill>
                  <a:schemeClr val="accent2">
                    <a:lumMod val="75000"/>
                  </a:schemeClr>
                </a:solidFill>
              </a:rPr>
              <a:t>10.1097/SLA.0000000000003657</a:t>
            </a:r>
            <a:endParaRPr lang="hu-HU" sz="1200" dirty="0">
              <a:solidFill>
                <a:schemeClr val="accent2">
                  <a:lumMod val="75000"/>
                </a:schemeClr>
              </a:solidFill>
            </a:endParaRPr>
          </a:p>
        </p:txBody>
      </p:sp>
      <p:pic>
        <p:nvPicPr>
          <p:cNvPr id="1028" name="Picture 4"/>
          <p:cNvPicPr>
            <a:picLocks noChangeAspect="1" noChangeArrowheads="1"/>
          </p:cNvPicPr>
          <p:nvPr/>
        </p:nvPicPr>
        <p:blipFill>
          <a:blip r:embed="rId3" cstate="print"/>
          <a:srcRect/>
          <a:stretch>
            <a:fillRect/>
          </a:stretch>
        </p:blipFill>
        <p:spPr bwMode="auto">
          <a:xfrm>
            <a:off x="1651595" y="2564904"/>
            <a:ext cx="5800725" cy="4191000"/>
          </a:xfrm>
          <a:prstGeom prst="rect">
            <a:avLst/>
          </a:prstGeom>
          <a:noFill/>
          <a:ln w="38100">
            <a:solidFill>
              <a:schemeClr val="tx2"/>
            </a:solidFill>
            <a:miter lim="800000"/>
            <a:headEnd/>
            <a:tailEnd/>
          </a:ln>
        </p:spPr>
      </p:pic>
      <p:sp>
        <p:nvSpPr>
          <p:cNvPr id="12" name="Téglalap 11"/>
          <p:cNvSpPr/>
          <p:nvPr/>
        </p:nvSpPr>
        <p:spPr>
          <a:xfrm>
            <a:off x="4283968" y="3429000"/>
            <a:ext cx="29523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3779912" y="3861048"/>
            <a:ext cx="3528392"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3"/>
          <p:cNvSpPr/>
          <p:nvPr/>
        </p:nvSpPr>
        <p:spPr>
          <a:xfrm>
            <a:off x="3707904" y="4149080"/>
            <a:ext cx="108012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églalap 14"/>
          <p:cNvSpPr/>
          <p:nvPr/>
        </p:nvSpPr>
        <p:spPr>
          <a:xfrm>
            <a:off x="5724128" y="4229472"/>
            <a:ext cx="1224136"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églalap 15"/>
          <p:cNvSpPr/>
          <p:nvPr/>
        </p:nvSpPr>
        <p:spPr>
          <a:xfrm>
            <a:off x="4427984" y="4581128"/>
            <a:ext cx="43204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Téglalap 16"/>
          <p:cNvSpPr/>
          <p:nvPr/>
        </p:nvSpPr>
        <p:spPr>
          <a:xfrm>
            <a:off x="5724128" y="4293096"/>
            <a:ext cx="43204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print"/>
          <a:srcRect/>
          <a:stretch>
            <a:fillRect/>
          </a:stretch>
        </p:blipFill>
        <p:spPr bwMode="auto">
          <a:xfrm>
            <a:off x="891169" y="1052736"/>
            <a:ext cx="7353239" cy="4570630"/>
          </a:xfrm>
          <a:prstGeom prst="rect">
            <a:avLst/>
          </a:prstGeom>
          <a:solidFill>
            <a:schemeClr val="accent2"/>
          </a:solidFill>
          <a:ln w="9525">
            <a:noFill/>
            <a:miter lim="800000"/>
            <a:headEnd/>
            <a:tailEnd/>
          </a:ln>
          <a:effectLst>
            <a:outerShdw blurRad="63500" sx="102000" sy="102000" algn="ctr" rotWithShape="0">
              <a:prstClr val="black">
                <a:alpha val="40000"/>
              </a:prstClr>
            </a:outerShdw>
          </a:effectLst>
        </p:spPr>
      </p:pic>
      <p:sp>
        <p:nvSpPr>
          <p:cNvPr id="3" name="Téglalap 2"/>
          <p:cNvSpPr/>
          <p:nvPr/>
        </p:nvSpPr>
        <p:spPr>
          <a:xfrm>
            <a:off x="1475656" y="1196752"/>
            <a:ext cx="6264696"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Súlyos sérülés +/- vérzés és SBO 90 Hgmm alatt</a:t>
            </a:r>
          </a:p>
        </p:txBody>
      </p:sp>
      <p:sp>
        <p:nvSpPr>
          <p:cNvPr id="4" name="Lekerekített téglalap 3"/>
          <p:cNvSpPr/>
          <p:nvPr/>
        </p:nvSpPr>
        <p:spPr>
          <a:xfrm>
            <a:off x="3059832" y="116632"/>
            <a:ext cx="2880320" cy="72008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3200" dirty="0">
                <a:effectLst>
                  <a:outerShdw blurRad="38100" dist="38100" dir="2700000" algn="tl">
                    <a:srgbClr val="000000">
                      <a:alpha val="43137"/>
                    </a:srgbClr>
                  </a:outerShdw>
                </a:effectLst>
              </a:rPr>
              <a:t>„RED CODE”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A4B83126-A34F-2762-C850-36CAA036EF70}"/>
              </a:ext>
            </a:extLst>
          </p:cNvPr>
          <p:cNvPicPr>
            <a:picLocks noChangeAspect="1"/>
          </p:cNvPicPr>
          <p:nvPr/>
        </p:nvPicPr>
        <p:blipFill>
          <a:blip r:embed="rId2"/>
          <a:stretch>
            <a:fillRect/>
          </a:stretch>
        </p:blipFill>
        <p:spPr>
          <a:xfrm>
            <a:off x="1983847" y="332656"/>
            <a:ext cx="5176306" cy="2842822"/>
          </a:xfrm>
          <a:prstGeom prst="rect">
            <a:avLst/>
          </a:prstGeom>
          <a:effectLst>
            <a:outerShdw blurRad="63500" sx="102000" sy="102000" algn="ctr" rotWithShape="0">
              <a:prstClr val="black">
                <a:alpha val="40000"/>
              </a:prstClr>
            </a:outerShdw>
          </a:effectLst>
        </p:spPr>
      </p:pic>
      <p:pic>
        <p:nvPicPr>
          <p:cNvPr id="4" name="Kép 3">
            <a:extLst>
              <a:ext uri="{FF2B5EF4-FFF2-40B4-BE49-F238E27FC236}">
                <a16:creationId xmlns:a16="http://schemas.microsoft.com/office/drawing/2014/main" id="{636F401E-B208-D932-5F80-9B1495FCA812}"/>
              </a:ext>
            </a:extLst>
          </p:cNvPr>
          <p:cNvPicPr>
            <a:picLocks noChangeAspect="1"/>
          </p:cNvPicPr>
          <p:nvPr/>
        </p:nvPicPr>
        <p:blipFill>
          <a:blip r:embed="rId3"/>
          <a:stretch>
            <a:fillRect/>
          </a:stretch>
        </p:blipFill>
        <p:spPr>
          <a:xfrm>
            <a:off x="2426973" y="3436574"/>
            <a:ext cx="4290053" cy="3217540"/>
          </a:xfrm>
          <a:prstGeom prst="rect">
            <a:avLst/>
          </a:prstGeom>
          <a:effectLst>
            <a:outerShdw blurRad="63500" sx="102000" sy="102000" algn="ctr" rotWithShape="0">
              <a:prstClr val="black">
                <a:alpha val="40000"/>
              </a:prstClr>
            </a:outerShdw>
          </a:effectLst>
        </p:spPr>
      </p:pic>
      <p:sp>
        <p:nvSpPr>
          <p:cNvPr id="5" name="Téglalap: lekerekített 4">
            <a:extLst>
              <a:ext uri="{FF2B5EF4-FFF2-40B4-BE49-F238E27FC236}">
                <a16:creationId xmlns:a16="http://schemas.microsoft.com/office/drawing/2014/main" id="{62C4BF6F-04D6-1E7B-C1CB-25386FA26AB1}"/>
              </a:ext>
            </a:extLst>
          </p:cNvPr>
          <p:cNvSpPr/>
          <p:nvPr/>
        </p:nvSpPr>
        <p:spPr>
          <a:xfrm>
            <a:off x="3779912" y="4581128"/>
            <a:ext cx="1800200" cy="50405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3200" dirty="0"/>
              <a:t>ATLS</a:t>
            </a:r>
          </a:p>
        </p:txBody>
      </p:sp>
      <p:pic>
        <p:nvPicPr>
          <p:cNvPr id="6" name="Kép 5">
            <a:extLst>
              <a:ext uri="{FF2B5EF4-FFF2-40B4-BE49-F238E27FC236}">
                <a16:creationId xmlns:a16="http://schemas.microsoft.com/office/drawing/2014/main" id="{F5440D53-9220-24C2-1D74-A906C3B246E3}"/>
              </a:ext>
            </a:extLst>
          </p:cNvPr>
          <p:cNvPicPr>
            <a:picLocks noChangeAspect="1"/>
          </p:cNvPicPr>
          <p:nvPr/>
        </p:nvPicPr>
        <p:blipFill>
          <a:blip r:embed="rId4"/>
          <a:stretch>
            <a:fillRect/>
          </a:stretch>
        </p:blipFill>
        <p:spPr>
          <a:xfrm>
            <a:off x="6670851" y="404664"/>
            <a:ext cx="427247" cy="432048"/>
          </a:xfrm>
          <a:prstGeom prst="rect">
            <a:avLst/>
          </a:prstGeom>
        </p:spPr>
      </p:pic>
      <p:pic>
        <p:nvPicPr>
          <p:cNvPr id="7" name="Kép 6">
            <a:extLst>
              <a:ext uri="{FF2B5EF4-FFF2-40B4-BE49-F238E27FC236}">
                <a16:creationId xmlns:a16="http://schemas.microsoft.com/office/drawing/2014/main" id="{65036C6D-0424-7803-BF0F-01B17781BB29}"/>
              </a:ext>
            </a:extLst>
          </p:cNvPr>
          <p:cNvPicPr>
            <a:picLocks noChangeAspect="1"/>
          </p:cNvPicPr>
          <p:nvPr/>
        </p:nvPicPr>
        <p:blipFill>
          <a:blip r:embed="rId5"/>
          <a:stretch>
            <a:fillRect/>
          </a:stretch>
        </p:blipFill>
        <p:spPr>
          <a:xfrm>
            <a:off x="6205868" y="3501008"/>
            <a:ext cx="434197" cy="432048"/>
          </a:xfrm>
          <a:prstGeom prst="rect">
            <a:avLst/>
          </a:prstGeom>
        </p:spPr>
      </p:pic>
    </p:spTree>
    <p:extLst>
      <p:ext uri="{BB962C8B-B14F-4D97-AF65-F5344CB8AC3E}">
        <p14:creationId xmlns:p14="http://schemas.microsoft.com/office/powerpoint/2010/main" val="207348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46720" y="188640"/>
            <a:ext cx="7641704" cy="227508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 name="Téglalap 3"/>
          <p:cNvSpPr/>
          <p:nvPr/>
        </p:nvSpPr>
        <p:spPr>
          <a:xfrm>
            <a:off x="1547664" y="559713"/>
            <a:ext cx="5904656" cy="276999"/>
          </a:xfrm>
          <a:prstGeom prst="rect">
            <a:avLst/>
          </a:prstGeom>
          <a:solidFill>
            <a:schemeClr val="bg1"/>
          </a:solidFill>
        </p:spPr>
        <p:txBody>
          <a:bodyPr wrap="square">
            <a:spAutoFit/>
          </a:bodyPr>
          <a:lstStyle/>
          <a:p>
            <a:r>
              <a:rPr lang="en-US" sz="1200" i="1" dirty="0">
                <a:solidFill>
                  <a:schemeClr val="accent2">
                    <a:lumMod val="75000"/>
                  </a:schemeClr>
                </a:solidFill>
              </a:rPr>
              <a:t>Annals of Surgery </a:t>
            </a:r>
            <a:r>
              <a:rPr lang="fr-FR" sz="1200" i="1" dirty="0">
                <a:solidFill>
                  <a:schemeClr val="accent2">
                    <a:lumMod val="75000"/>
                  </a:schemeClr>
                </a:solidFill>
              </a:rPr>
              <a:t> 273(6):p 1215-1220, June 2021. </a:t>
            </a:r>
            <a:r>
              <a:rPr lang="en-US" sz="1200" dirty="0">
                <a:solidFill>
                  <a:schemeClr val="accent2">
                    <a:lumMod val="75000"/>
                  </a:schemeClr>
                </a:solidFill>
              </a:rPr>
              <a:t> | </a:t>
            </a:r>
            <a:r>
              <a:rPr lang="en-US" sz="1200" i="1" dirty="0">
                <a:solidFill>
                  <a:schemeClr val="accent2">
                    <a:lumMod val="75000"/>
                  </a:schemeClr>
                </a:solidFill>
              </a:rPr>
              <a:t>DOI: </a:t>
            </a:r>
            <a:r>
              <a:rPr lang="en-US" sz="1200" dirty="0">
                <a:solidFill>
                  <a:schemeClr val="accent2">
                    <a:lumMod val="75000"/>
                  </a:schemeClr>
                </a:solidFill>
              </a:rPr>
              <a:t>10.1097/SLA.0000000000003657</a:t>
            </a:r>
            <a:endParaRPr lang="hu-HU" sz="1200" dirty="0">
              <a:solidFill>
                <a:schemeClr val="accent2">
                  <a:lumMod val="75000"/>
                </a:schemeClr>
              </a:solidFill>
            </a:endParaRPr>
          </a:p>
        </p:txBody>
      </p:sp>
      <p:pic>
        <p:nvPicPr>
          <p:cNvPr id="1028" name="Picture 4"/>
          <p:cNvPicPr>
            <a:picLocks noChangeAspect="1" noChangeArrowheads="1"/>
          </p:cNvPicPr>
          <p:nvPr/>
        </p:nvPicPr>
        <p:blipFill>
          <a:blip r:embed="rId3" cstate="print"/>
          <a:srcRect/>
          <a:stretch>
            <a:fillRect/>
          </a:stretch>
        </p:blipFill>
        <p:spPr bwMode="auto">
          <a:xfrm>
            <a:off x="1691680" y="2564904"/>
            <a:ext cx="5800725" cy="4191000"/>
          </a:xfrm>
          <a:prstGeom prst="rect">
            <a:avLst/>
          </a:prstGeom>
          <a:noFill/>
          <a:ln w="38100">
            <a:solidFill>
              <a:schemeClr val="tx2"/>
            </a:solidFill>
            <a:miter lim="800000"/>
            <a:headEnd/>
            <a:tailEnd/>
          </a:ln>
        </p:spPr>
      </p:pic>
      <p:sp>
        <p:nvSpPr>
          <p:cNvPr id="15" name="Téglalap 14"/>
          <p:cNvSpPr/>
          <p:nvPr/>
        </p:nvSpPr>
        <p:spPr>
          <a:xfrm>
            <a:off x="6156176" y="4221088"/>
            <a:ext cx="1224136"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Téglalap 9"/>
          <p:cNvSpPr/>
          <p:nvPr/>
        </p:nvSpPr>
        <p:spPr>
          <a:xfrm>
            <a:off x="2555776" y="2636912"/>
            <a:ext cx="72008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Téglalap 11"/>
          <p:cNvSpPr/>
          <p:nvPr/>
        </p:nvSpPr>
        <p:spPr>
          <a:xfrm>
            <a:off x="2699792" y="2924944"/>
            <a:ext cx="57606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3419872" y="3212976"/>
            <a:ext cx="792088"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3"/>
          <p:cNvSpPr/>
          <p:nvPr/>
        </p:nvSpPr>
        <p:spPr>
          <a:xfrm>
            <a:off x="3500264" y="3861048"/>
            <a:ext cx="207640"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Ellipszis 10"/>
          <p:cNvSpPr/>
          <p:nvPr/>
        </p:nvSpPr>
        <p:spPr>
          <a:xfrm>
            <a:off x="3347864" y="3140968"/>
            <a:ext cx="1152128" cy="576064"/>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1200" b="1" dirty="0"/>
              <a:t>CRASH -2</a:t>
            </a:r>
          </a:p>
        </p:txBody>
      </p:sp>
      <p:sp>
        <p:nvSpPr>
          <p:cNvPr id="16" name="Téglalap 15"/>
          <p:cNvSpPr/>
          <p:nvPr/>
        </p:nvSpPr>
        <p:spPr>
          <a:xfrm>
            <a:off x="4355976" y="4293096"/>
            <a:ext cx="504056"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Téglalap 16"/>
          <p:cNvSpPr/>
          <p:nvPr/>
        </p:nvSpPr>
        <p:spPr>
          <a:xfrm>
            <a:off x="4716016" y="3645024"/>
            <a:ext cx="64807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0" name="Téglalap 19"/>
          <p:cNvSpPr/>
          <p:nvPr/>
        </p:nvSpPr>
        <p:spPr>
          <a:xfrm>
            <a:off x="5652120" y="3284984"/>
            <a:ext cx="504056" cy="1656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1" name="Téglalap 20"/>
          <p:cNvSpPr/>
          <p:nvPr/>
        </p:nvSpPr>
        <p:spPr>
          <a:xfrm>
            <a:off x="5796136" y="3284984"/>
            <a:ext cx="64807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Ellipszis 17"/>
          <p:cNvSpPr/>
          <p:nvPr/>
        </p:nvSpPr>
        <p:spPr>
          <a:xfrm>
            <a:off x="5436096" y="4293096"/>
            <a:ext cx="936104" cy="36004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1100" b="1" dirty="0"/>
              <a:t>PROPPR</a:t>
            </a:r>
          </a:p>
        </p:txBody>
      </p:sp>
      <p:sp>
        <p:nvSpPr>
          <p:cNvPr id="22" name="Lefelé nyíl 21"/>
          <p:cNvSpPr/>
          <p:nvPr/>
        </p:nvSpPr>
        <p:spPr>
          <a:xfrm>
            <a:off x="4644008" y="2780928"/>
            <a:ext cx="216024" cy="792088"/>
          </a:xfrm>
          <a:prstGeom prst="down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p>
        </p:txBody>
      </p:sp>
      <p:sp>
        <p:nvSpPr>
          <p:cNvPr id="23" name="Lefelé nyíl 22"/>
          <p:cNvSpPr/>
          <p:nvPr/>
        </p:nvSpPr>
        <p:spPr>
          <a:xfrm>
            <a:off x="6372200" y="2852936"/>
            <a:ext cx="216024" cy="1728192"/>
          </a:xfrm>
          <a:prstGeom prst="down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p>
        </p:txBody>
      </p:sp>
      <p:sp>
        <p:nvSpPr>
          <p:cNvPr id="9" name="Jobbra nyíl 8"/>
          <p:cNvSpPr/>
          <p:nvPr/>
        </p:nvSpPr>
        <p:spPr>
          <a:xfrm>
            <a:off x="4427984" y="2708920"/>
            <a:ext cx="2736304" cy="216024"/>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p>
        </p:txBody>
      </p:sp>
      <p:sp>
        <p:nvSpPr>
          <p:cNvPr id="19" name="Ellipszis 18"/>
          <p:cNvSpPr/>
          <p:nvPr/>
        </p:nvSpPr>
        <p:spPr>
          <a:xfrm>
            <a:off x="3347864" y="2564904"/>
            <a:ext cx="1152128" cy="576064"/>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1200" b="1" dirty="0"/>
              <a:t>ACIT</a:t>
            </a:r>
          </a:p>
        </p:txBody>
      </p:sp>
      <p:sp>
        <p:nvSpPr>
          <p:cNvPr id="24" name="Ellipszis 23"/>
          <p:cNvSpPr/>
          <p:nvPr/>
        </p:nvSpPr>
        <p:spPr>
          <a:xfrm>
            <a:off x="5796136" y="3861048"/>
            <a:ext cx="1296144" cy="432048"/>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1100" b="1" dirty="0"/>
              <a:t>Kivezetik a 2. gr TXA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xit" presetSubtype="0" fill="hold" grpId="0" nodeType="clickEffect">
                                  <p:stCondLst>
                                    <p:cond delay="0"/>
                                  </p:stCondLst>
                                  <p:childTnLst>
                                    <p:anim calcmode="lin" valueType="num">
                                      <p:cBhvr>
                                        <p:cTn id="18" dur="1000"/>
                                        <p:tgtEl>
                                          <p:spTgt spid="16"/>
                                        </p:tgtEl>
                                        <p:attrNameLst>
                                          <p:attrName>ppt_w</p:attrName>
                                        </p:attrNameLst>
                                      </p:cBhvr>
                                      <p:tavLst>
                                        <p:tav tm="0">
                                          <p:val>
                                            <p:strVal val="ppt_w"/>
                                          </p:val>
                                        </p:tav>
                                        <p:tav tm="100000">
                                          <p:val>
                                            <p:strVal val="ppt_w*0.70"/>
                                          </p:val>
                                        </p:tav>
                                      </p:tavLst>
                                    </p:anim>
                                    <p:anim calcmode="lin" valueType="num">
                                      <p:cBhvr>
                                        <p:cTn id="19" dur="1000"/>
                                        <p:tgtEl>
                                          <p:spTgt spid="16"/>
                                        </p:tgtEl>
                                        <p:attrNameLst>
                                          <p:attrName>ppt_h</p:attrName>
                                        </p:attrNameLst>
                                      </p:cBhvr>
                                      <p:tavLst>
                                        <p:tav tm="0">
                                          <p:val>
                                            <p:strVal val="ppt_h"/>
                                          </p:val>
                                        </p:tav>
                                        <p:tav tm="100000">
                                          <p:val>
                                            <p:strVal val="ppt_h"/>
                                          </p:val>
                                        </p:tav>
                                      </p:tavLst>
                                    </p:anim>
                                    <p:animEffect transition="out" filter="fade">
                                      <p:cBhvr>
                                        <p:cTn id="20" dur="1000"/>
                                        <p:tgtEl>
                                          <p:spTgt spid="16"/>
                                        </p:tgtEl>
                                      </p:cBhvr>
                                    </p:animEffect>
                                    <p:set>
                                      <p:cBhvr>
                                        <p:cTn id="21" dur="1" fill="hold">
                                          <p:stCondLst>
                                            <p:cond delay="999"/>
                                          </p:stCondLst>
                                        </p:cTn>
                                        <p:tgtEl>
                                          <p:spTgt spid="16"/>
                                        </p:tgtEl>
                                        <p:attrNameLst>
                                          <p:attrName>style.visibility</p:attrName>
                                        </p:attrNameLst>
                                      </p:cBhvr>
                                      <p:to>
                                        <p:strVal val="hidden"/>
                                      </p:to>
                                    </p:set>
                                  </p:childTnLst>
                                </p:cTn>
                              </p:par>
                              <p:par>
                                <p:cTn id="22" presetID="55"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strVal val="#ppt_w*0.70"/>
                                          </p:val>
                                        </p:tav>
                                        <p:tav tm="100000">
                                          <p:val>
                                            <p:strVal val="#ppt_w"/>
                                          </p:val>
                                        </p:tav>
                                      </p:tavLst>
                                    </p:anim>
                                    <p:anim calcmode="lin" valueType="num">
                                      <p:cBhvr>
                                        <p:cTn id="25" dur="1000" fill="hold"/>
                                        <p:tgtEl>
                                          <p:spTgt spid="22"/>
                                        </p:tgtEl>
                                        <p:attrNameLst>
                                          <p:attrName>ppt_h</p:attrName>
                                        </p:attrNameLst>
                                      </p:cBhvr>
                                      <p:tavLst>
                                        <p:tav tm="0">
                                          <p:val>
                                            <p:strVal val="#ppt_h"/>
                                          </p:val>
                                        </p:tav>
                                        <p:tav tm="100000">
                                          <p:val>
                                            <p:strVal val="#ppt_h"/>
                                          </p:val>
                                        </p:tav>
                                      </p:tavLst>
                                    </p:anim>
                                    <p:animEffect transition="in" filter="fade">
                                      <p:cBhvr>
                                        <p:cTn id="26" dur="1000"/>
                                        <p:tgtEl>
                                          <p:spTgt spid="22"/>
                                        </p:tgtEl>
                                      </p:cBhvr>
                                    </p:animEffect>
                                  </p:childTnLst>
                                </p:cTn>
                              </p:par>
                              <p:par>
                                <p:cTn id="27" presetID="55" presetClass="exit" presetSubtype="0" fill="hold" grpId="0" nodeType="withEffect">
                                  <p:stCondLst>
                                    <p:cond delay="0"/>
                                  </p:stCondLst>
                                  <p:childTnLst>
                                    <p:anim calcmode="lin" valueType="num">
                                      <p:cBhvr>
                                        <p:cTn id="28" dur="1000"/>
                                        <p:tgtEl>
                                          <p:spTgt spid="17"/>
                                        </p:tgtEl>
                                        <p:attrNameLst>
                                          <p:attrName>ppt_w</p:attrName>
                                        </p:attrNameLst>
                                      </p:cBhvr>
                                      <p:tavLst>
                                        <p:tav tm="0">
                                          <p:val>
                                            <p:strVal val="ppt_w"/>
                                          </p:val>
                                        </p:tav>
                                        <p:tav tm="100000">
                                          <p:val>
                                            <p:strVal val="ppt_w*0.70"/>
                                          </p:val>
                                        </p:tav>
                                      </p:tavLst>
                                    </p:anim>
                                    <p:anim calcmode="lin" valueType="num">
                                      <p:cBhvr>
                                        <p:cTn id="29" dur="1000"/>
                                        <p:tgtEl>
                                          <p:spTgt spid="17"/>
                                        </p:tgtEl>
                                        <p:attrNameLst>
                                          <p:attrName>ppt_h</p:attrName>
                                        </p:attrNameLst>
                                      </p:cBhvr>
                                      <p:tavLst>
                                        <p:tav tm="0">
                                          <p:val>
                                            <p:strVal val="ppt_h"/>
                                          </p:val>
                                        </p:tav>
                                        <p:tav tm="100000">
                                          <p:val>
                                            <p:strVal val="ppt_h"/>
                                          </p:val>
                                        </p:tav>
                                      </p:tavLst>
                                    </p:anim>
                                    <p:animEffect transition="out" filter="fade">
                                      <p:cBhvr>
                                        <p:cTn id="30" dur="1000"/>
                                        <p:tgtEl>
                                          <p:spTgt spid="17"/>
                                        </p:tgtEl>
                                      </p:cBhvr>
                                    </p:animEffect>
                                    <p:set>
                                      <p:cBhvr>
                                        <p:cTn id="31" dur="1" fill="hold">
                                          <p:stCondLst>
                                            <p:cond delay="9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5" presetClass="exit" presetSubtype="0" fill="hold" grpId="0" nodeType="clickEffect">
                                  <p:stCondLst>
                                    <p:cond delay="0"/>
                                  </p:stCondLst>
                                  <p:childTnLst>
                                    <p:anim calcmode="lin" valueType="num">
                                      <p:cBhvr>
                                        <p:cTn id="35" dur="1000"/>
                                        <p:tgtEl>
                                          <p:spTgt spid="20"/>
                                        </p:tgtEl>
                                        <p:attrNameLst>
                                          <p:attrName>ppt_w</p:attrName>
                                        </p:attrNameLst>
                                      </p:cBhvr>
                                      <p:tavLst>
                                        <p:tav tm="0">
                                          <p:val>
                                            <p:strVal val="ppt_w"/>
                                          </p:val>
                                        </p:tav>
                                        <p:tav tm="100000">
                                          <p:val>
                                            <p:strVal val="ppt_w*0.70"/>
                                          </p:val>
                                        </p:tav>
                                      </p:tavLst>
                                    </p:anim>
                                    <p:anim calcmode="lin" valueType="num">
                                      <p:cBhvr>
                                        <p:cTn id="36" dur="1000"/>
                                        <p:tgtEl>
                                          <p:spTgt spid="20"/>
                                        </p:tgtEl>
                                        <p:attrNameLst>
                                          <p:attrName>ppt_h</p:attrName>
                                        </p:attrNameLst>
                                      </p:cBhvr>
                                      <p:tavLst>
                                        <p:tav tm="0">
                                          <p:val>
                                            <p:strVal val="ppt_h"/>
                                          </p:val>
                                        </p:tav>
                                        <p:tav tm="100000">
                                          <p:val>
                                            <p:strVal val="ppt_h"/>
                                          </p:val>
                                        </p:tav>
                                      </p:tavLst>
                                    </p:anim>
                                    <p:animEffect transition="out" filter="fade">
                                      <p:cBhvr>
                                        <p:cTn id="37" dur="1000"/>
                                        <p:tgtEl>
                                          <p:spTgt spid="20"/>
                                        </p:tgtEl>
                                      </p:cBhvr>
                                    </p:animEffect>
                                    <p:set>
                                      <p:cBhvr>
                                        <p:cTn id="38" dur="1" fill="hold">
                                          <p:stCondLst>
                                            <p:cond delay="999"/>
                                          </p:stCondLst>
                                        </p:cTn>
                                        <p:tgtEl>
                                          <p:spTgt spid="20"/>
                                        </p:tgtEl>
                                        <p:attrNameLst>
                                          <p:attrName>style.visibility</p:attrName>
                                        </p:attrNameLst>
                                      </p:cBhvr>
                                      <p:to>
                                        <p:strVal val="hidden"/>
                                      </p:to>
                                    </p:set>
                                  </p:childTnLst>
                                </p:cTn>
                              </p:par>
                              <p:par>
                                <p:cTn id="39" presetID="55" presetClass="exit" presetSubtype="0" fill="hold" grpId="0" nodeType="withEffect">
                                  <p:stCondLst>
                                    <p:cond delay="0"/>
                                  </p:stCondLst>
                                  <p:childTnLst>
                                    <p:anim calcmode="lin" valueType="num">
                                      <p:cBhvr>
                                        <p:cTn id="40" dur="1000"/>
                                        <p:tgtEl>
                                          <p:spTgt spid="21"/>
                                        </p:tgtEl>
                                        <p:attrNameLst>
                                          <p:attrName>ppt_w</p:attrName>
                                        </p:attrNameLst>
                                      </p:cBhvr>
                                      <p:tavLst>
                                        <p:tav tm="0">
                                          <p:val>
                                            <p:strVal val="ppt_w"/>
                                          </p:val>
                                        </p:tav>
                                        <p:tav tm="100000">
                                          <p:val>
                                            <p:strVal val="ppt_w*0.70"/>
                                          </p:val>
                                        </p:tav>
                                      </p:tavLst>
                                    </p:anim>
                                    <p:anim calcmode="lin" valueType="num">
                                      <p:cBhvr>
                                        <p:cTn id="41" dur="1000"/>
                                        <p:tgtEl>
                                          <p:spTgt spid="21"/>
                                        </p:tgtEl>
                                        <p:attrNameLst>
                                          <p:attrName>ppt_h</p:attrName>
                                        </p:attrNameLst>
                                      </p:cBhvr>
                                      <p:tavLst>
                                        <p:tav tm="0">
                                          <p:val>
                                            <p:strVal val="ppt_h"/>
                                          </p:val>
                                        </p:tav>
                                        <p:tav tm="100000">
                                          <p:val>
                                            <p:strVal val="ppt_h"/>
                                          </p:val>
                                        </p:tav>
                                      </p:tavLst>
                                    </p:anim>
                                    <p:animEffect transition="out" filter="fade">
                                      <p:cBhvr>
                                        <p:cTn id="42" dur="1000"/>
                                        <p:tgtEl>
                                          <p:spTgt spid="21"/>
                                        </p:tgtEl>
                                      </p:cBhvr>
                                    </p:animEffect>
                                    <p:set>
                                      <p:cBhvr>
                                        <p:cTn id="43" dur="1" fill="hold">
                                          <p:stCondLst>
                                            <p:cond delay="999"/>
                                          </p:stCondLst>
                                        </p:cTn>
                                        <p:tgtEl>
                                          <p:spTgt spid="21"/>
                                        </p:tgtEl>
                                        <p:attrNameLst>
                                          <p:attrName>style.visibility</p:attrName>
                                        </p:attrNameLst>
                                      </p:cBhvr>
                                      <p:to>
                                        <p:strVal val="hidden"/>
                                      </p:to>
                                    </p:set>
                                  </p:childTnLst>
                                </p:cTn>
                              </p:par>
                              <p:par>
                                <p:cTn id="44" presetID="55"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1000" fill="hold"/>
                                        <p:tgtEl>
                                          <p:spTgt spid="18"/>
                                        </p:tgtEl>
                                        <p:attrNameLst>
                                          <p:attrName>ppt_w</p:attrName>
                                        </p:attrNameLst>
                                      </p:cBhvr>
                                      <p:tavLst>
                                        <p:tav tm="0">
                                          <p:val>
                                            <p:strVal val="#ppt_w*0.70"/>
                                          </p:val>
                                        </p:tav>
                                        <p:tav tm="100000">
                                          <p:val>
                                            <p:strVal val="#ppt_w"/>
                                          </p:val>
                                        </p:tav>
                                      </p:tavLst>
                                    </p:anim>
                                    <p:anim calcmode="lin" valueType="num">
                                      <p:cBhvr>
                                        <p:cTn id="47" dur="1000" fill="hold"/>
                                        <p:tgtEl>
                                          <p:spTgt spid="18"/>
                                        </p:tgtEl>
                                        <p:attrNameLst>
                                          <p:attrName>ppt_h</p:attrName>
                                        </p:attrNameLst>
                                      </p:cBhvr>
                                      <p:tavLst>
                                        <p:tav tm="0">
                                          <p:val>
                                            <p:strVal val="#ppt_h"/>
                                          </p:val>
                                        </p:tav>
                                        <p:tav tm="100000">
                                          <p:val>
                                            <p:strVal val="#ppt_h"/>
                                          </p:val>
                                        </p:tav>
                                      </p:tavLst>
                                    </p:anim>
                                    <p:animEffect transition="in" filter="fade">
                                      <p:cBhvr>
                                        <p:cTn id="48" dur="10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strVal val="#ppt_w*0.70"/>
                                          </p:val>
                                        </p:tav>
                                        <p:tav tm="100000">
                                          <p:val>
                                            <p:strVal val="#ppt_w"/>
                                          </p:val>
                                        </p:tav>
                                      </p:tavLst>
                                    </p:anim>
                                    <p:anim calcmode="lin" valueType="num">
                                      <p:cBhvr>
                                        <p:cTn id="54" dur="1000" fill="hold"/>
                                        <p:tgtEl>
                                          <p:spTgt spid="24"/>
                                        </p:tgtEl>
                                        <p:attrNameLst>
                                          <p:attrName>ppt_h</p:attrName>
                                        </p:attrNameLst>
                                      </p:cBhvr>
                                      <p:tavLst>
                                        <p:tav tm="0">
                                          <p:val>
                                            <p:strVal val="#ppt_h"/>
                                          </p:val>
                                        </p:tav>
                                        <p:tav tm="100000">
                                          <p:val>
                                            <p:strVal val="#ppt_h"/>
                                          </p:val>
                                        </p:tav>
                                      </p:tavLst>
                                    </p:anim>
                                    <p:animEffect transition="in" filter="fade">
                                      <p:cBhvr>
                                        <p:cTn id="55" dur="1000"/>
                                        <p:tgtEl>
                                          <p:spTgt spid="24"/>
                                        </p:tgtEl>
                                      </p:cBhvr>
                                    </p:animEffect>
                                  </p:childTnLst>
                                </p:cTn>
                              </p:par>
                              <p:par>
                                <p:cTn id="56" presetID="55" presetClass="entr"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1000" fill="hold"/>
                                        <p:tgtEl>
                                          <p:spTgt spid="23"/>
                                        </p:tgtEl>
                                        <p:attrNameLst>
                                          <p:attrName>ppt_w</p:attrName>
                                        </p:attrNameLst>
                                      </p:cBhvr>
                                      <p:tavLst>
                                        <p:tav tm="0">
                                          <p:val>
                                            <p:strVal val="#ppt_w*0.70"/>
                                          </p:val>
                                        </p:tav>
                                        <p:tav tm="100000">
                                          <p:val>
                                            <p:strVal val="#ppt_w"/>
                                          </p:val>
                                        </p:tav>
                                      </p:tavLst>
                                    </p:anim>
                                    <p:anim calcmode="lin" valueType="num">
                                      <p:cBhvr>
                                        <p:cTn id="59" dur="1000" fill="hold"/>
                                        <p:tgtEl>
                                          <p:spTgt spid="23"/>
                                        </p:tgtEl>
                                        <p:attrNameLst>
                                          <p:attrName>ppt_h</p:attrName>
                                        </p:attrNameLst>
                                      </p:cBhvr>
                                      <p:tavLst>
                                        <p:tav tm="0">
                                          <p:val>
                                            <p:strVal val="#ppt_h"/>
                                          </p:val>
                                        </p:tav>
                                        <p:tav tm="100000">
                                          <p:val>
                                            <p:strVal val="#ppt_h"/>
                                          </p:val>
                                        </p:tav>
                                      </p:tavLst>
                                    </p:anim>
                                    <p:animEffect transition="in" filter="fade">
                                      <p:cBhvr>
                                        <p:cTn id="6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P spid="18" grpId="0" animBg="1"/>
      <p:bldP spid="22" grpId="0" animBg="1"/>
      <p:bldP spid="23" grpId="1" animBg="1"/>
      <p:bldP spid="9" grpId="0" animBg="1"/>
      <p:bldP spid="19"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46720" y="188640"/>
            <a:ext cx="7641704" cy="227508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 name="Téglalap 3"/>
          <p:cNvSpPr/>
          <p:nvPr/>
        </p:nvSpPr>
        <p:spPr>
          <a:xfrm>
            <a:off x="1547664" y="559713"/>
            <a:ext cx="5904656" cy="276999"/>
          </a:xfrm>
          <a:prstGeom prst="rect">
            <a:avLst/>
          </a:prstGeom>
          <a:solidFill>
            <a:schemeClr val="bg1"/>
          </a:solidFill>
        </p:spPr>
        <p:txBody>
          <a:bodyPr wrap="square">
            <a:spAutoFit/>
          </a:bodyPr>
          <a:lstStyle/>
          <a:p>
            <a:r>
              <a:rPr lang="en-US" sz="1200" i="1" dirty="0">
                <a:solidFill>
                  <a:schemeClr val="accent2">
                    <a:lumMod val="75000"/>
                  </a:schemeClr>
                </a:solidFill>
              </a:rPr>
              <a:t>Annals of Surgery </a:t>
            </a:r>
            <a:r>
              <a:rPr lang="fr-FR" sz="1200" i="1" dirty="0">
                <a:solidFill>
                  <a:schemeClr val="accent2">
                    <a:lumMod val="75000"/>
                  </a:schemeClr>
                </a:solidFill>
              </a:rPr>
              <a:t> 273(6):p 1215-1220, June 2021. </a:t>
            </a:r>
            <a:r>
              <a:rPr lang="en-US" sz="1200" dirty="0">
                <a:solidFill>
                  <a:schemeClr val="accent2">
                    <a:lumMod val="75000"/>
                  </a:schemeClr>
                </a:solidFill>
              </a:rPr>
              <a:t> | </a:t>
            </a:r>
            <a:r>
              <a:rPr lang="en-US" sz="1200" i="1" dirty="0">
                <a:solidFill>
                  <a:schemeClr val="accent2">
                    <a:lumMod val="75000"/>
                  </a:schemeClr>
                </a:solidFill>
              </a:rPr>
              <a:t>DOI: </a:t>
            </a:r>
            <a:r>
              <a:rPr lang="en-US" sz="1200" dirty="0">
                <a:solidFill>
                  <a:schemeClr val="accent2">
                    <a:lumMod val="75000"/>
                  </a:schemeClr>
                </a:solidFill>
              </a:rPr>
              <a:t>10.1097/SLA.0000000000003657</a:t>
            </a:r>
            <a:endParaRPr lang="hu-HU" sz="1200" dirty="0">
              <a:solidFill>
                <a:schemeClr val="accent2">
                  <a:lumMod val="75000"/>
                </a:schemeClr>
              </a:solidFill>
            </a:endParaRPr>
          </a:p>
        </p:txBody>
      </p:sp>
      <p:pic>
        <p:nvPicPr>
          <p:cNvPr id="1028" name="Picture 4"/>
          <p:cNvPicPr>
            <a:picLocks noChangeAspect="1" noChangeArrowheads="1"/>
          </p:cNvPicPr>
          <p:nvPr/>
        </p:nvPicPr>
        <p:blipFill>
          <a:blip r:embed="rId3" cstate="print"/>
          <a:srcRect/>
          <a:stretch>
            <a:fillRect/>
          </a:stretch>
        </p:blipFill>
        <p:spPr bwMode="auto">
          <a:xfrm>
            <a:off x="1619672" y="2564904"/>
            <a:ext cx="5800725" cy="4191000"/>
          </a:xfrm>
          <a:prstGeom prst="rect">
            <a:avLst/>
          </a:prstGeom>
          <a:noFill/>
          <a:ln w="38100">
            <a:solidFill>
              <a:schemeClr val="tx2"/>
            </a:solidFill>
            <a:miter lim="800000"/>
            <a:headEnd/>
            <a:tailEnd/>
          </a:ln>
        </p:spPr>
      </p:pic>
      <p:sp>
        <p:nvSpPr>
          <p:cNvPr id="7" name="Lekerekített téglalap 6"/>
          <p:cNvSpPr/>
          <p:nvPr/>
        </p:nvSpPr>
        <p:spPr>
          <a:xfrm>
            <a:off x="6156176" y="4005064"/>
            <a:ext cx="1152128" cy="43204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40962" name="Picture 2" descr="Pipa póló minta - Pólómánia"/>
          <p:cNvPicPr>
            <a:picLocks noChangeAspect="1" noChangeArrowheads="1"/>
          </p:cNvPicPr>
          <p:nvPr/>
        </p:nvPicPr>
        <p:blipFill>
          <a:blip r:embed="rId4" cstate="print"/>
          <a:srcRect/>
          <a:stretch>
            <a:fillRect/>
          </a:stretch>
        </p:blipFill>
        <p:spPr bwMode="auto">
          <a:xfrm>
            <a:off x="2872995" y="2276872"/>
            <a:ext cx="1410973" cy="1584176"/>
          </a:xfrm>
          <a:prstGeom prst="rect">
            <a:avLst/>
          </a:prstGeom>
          <a:noFill/>
        </p:spPr>
      </p:pic>
      <p:pic>
        <p:nvPicPr>
          <p:cNvPr id="9" name="Picture 2" descr="Pipa póló minta - Pólómánia"/>
          <p:cNvPicPr>
            <a:picLocks noChangeAspect="1" noChangeArrowheads="1"/>
          </p:cNvPicPr>
          <p:nvPr/>
        </p:nvPicPr>
        <p:blipFill>
          <a:blip r:embed="rId4" cstate="print"/>
          <a:srcRect/>
          <a:stretch>
            <a:fillRect/>
          </a:stretch>
        </p:blipFill>
        <p:spPr bwMode="auto">
          <a:xfrm>
            <a:off x="3635896" y="3429000"/>
            <a:ext cx="1410973" cy="1584176"/>
          </a:xfrm>
          <a:prstGeom prst="rect">
            <a:avLst/>
          </a:prstGeom>
          <a:noFill/>
        </p:spPr>
      </p:pic>
      <p:pic>
        <p:nvPicPr>
          <p:cNvPr id="10" name="Picture 2" descr="Pipa póló minta - Pólómánia"/>
          <p:cNvPicPr>
            <a:picLocks noChangeAspect="1" noChangeArrowheads="1"/>
          </p:cNvPicPr>
          <p:nvPr/>
        </p:nvPicPr>
        <p:blipFill>
          <a:blip r:embed="rId4" cstate="print"/>
          <a:srcRect/>
          <a:stretch>
            <a:fillRect/>
          </a:stretch>
        </p:blipFill>
        <p:spPr bwMode="auto">
          <a:xfrm>
            <a:off x="4716016" y="3429000"/>
            <a:ext cx="1410973" cy="1584176"/>
          </a:xfrm>
          <a:prstGeom prst="rect">
            <a:avLst/>
          </a:prstGeom>
          <a:noFill/>
        </p:spPr>
      </p:pic>
      <p:pic>
        <p:nvPicPr>
          <p:cNvPr id="11" name="Picture 2" descr="Pipa póló minta - Pólómánia"/>
          <p:cNvPicPr>
            <a:picLocks noChangeAspect="1" noChangeArrowheads="1"/>
          </p:cNvPicPr>
          <p:nvPr/>
        </p:nvPicPr>
        <p:blipFill>
          <a:blip r:embed="rId4" cstate="print"/>
          <a:srcRect/>
          <a:stretch>
            <a:fillRect/>
          </a:stretch>
        </p:blipFill>
        <p:spPr bwMode="auto">
          <a:xfrm>
            <a:off x="5969339" y="2996952"/>
            <a:ext cx="1410973" cy="1584176"/>
          </a:xfrm>
          <a:prstGeom prst="rect">
            <a:avLst/>
          </a:prstGeom>
          <a:noFill/>
        </p:spPr>
      </p:pic>
      <p:pic>
        <p:nvPicPr>
          <p:cNvPr id="12" name="Picture 2" descr="Pipa póló minta - Pólómánia"/>
          <p:cNvPicPr>
            <a:picLocks noChangeAspect="1" noChangeArrowheads="1"/>
          </p:cNvPicPr>
          <p:nvPr/>
        </p:nvPicPr>
        <p:blipFill>
          <a:blip r:embed="rId4" cstate="print"/>
          <a:srcRect/>
          <a:stretch>
            <a:fillRect/>
          </a:stretch>
        </p:blipFill>
        <p:spPr bwMode="auto">
          <a:xfrm>
            <a:off x="6156176" y="4005064"/>
            <a:ext cx="1410973" cy="1584176"/>
          </a:xfrm>
          <a:prstGeom prst="rect">
            <a:avLst/>
          </a:prstGeom>
          <a:noFill/>
        </p:spPr>
      </p:pic>
      <p:sp>
        <p:nvSpPr>
          <p:cNvPr id="16" name="Téglalap 15"/>
          <p:cNvSpPr/>
          <p:nvPr/>
        </p:nvSpPr>
        <p:spPr>
          <a:xfrm>
            <a:off x="1043608" y="620688"/>
            <a:ext cx="7128792" cy="1368152"/>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3200" dirty="0">
                <a:effectLst>
                  <a:outerShdw blurRad="38100" dist="38100" dir="2700000" algn="tl">
                    <a:srgbClr val="000000">
                      <a:alpha val="43137"/>
                    </a:srgbClr>
                  </a:outerShdw>
                </a:effectLst>
              </a:rPr>
              <a:t>Mi a helyzet Magyarországon ?</a:t>
            </a:r>
          </a:p>
        </p:txBody>
      </p:sp>
      <p:sp>
        <p:nvSpPr>
          <p:cNvPr id="17" name="Jobbra nyíl 16"/>
          <p:cNvSpPr/>
          <p:nvPr/>
        </p:nvSpPr>
        <p:spPr>
          <a:xfrm>
            <a:off x="4427984" y="2708920"/>
            <a:ext cx="2736304" cy="216024"/>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p>
        </p:txBody>
      </p:sp>
      <p:sp>
        <p:nvSpPr>
          <p:cNvPr id="20" name="Ellipszis 19"/>
          <p:cNvSpPr/>
          <p:nvPr/>
        </p:nvSpPr>
        <p:spPr>
          <a:xfrm>
            <a:off x="3347864" y="2564904"/>
            <a:ext cx="1152128" cy="576064"/>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1200" b="1" dirty="0"/>
              <a:t>ACIT</a:t>
            </a:r>
          </a:p>
        </p:txBody>
      </p:sp>
      <p:sp>
        <p:nvSpPr>
          <p:cNvPr id="21" name="Lefelé nyíl 20"/>
          <p:cNvSpPr/>
          <p:nvPr/>
        </p:nvSpPr>
        <p:spPr>
          <a:xfrm>
            <a:off x="6732240" y="2852936"/>
            <a:ext cx="216024" cy="1080120"/>
          </a:xfrm>
          <a:prstGeom prst="down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20"/>
                                        </p:tgtEl>
                                        <p:attrNameLst>
                                          <p:attrName>ppt_w</p:attrName>
                                        </p:attrNameLst>
                                      </p:cBhvr>
                                      <p:tavLst>
                                        <p:tav tm="0">
                                          <p:val>
                                            <p:strVal val="ppt_w"/>
                                          </p:val>
                                        </p:tav>
                                        <p:tav tm="100000">
                                          <p:val>
                                            <p:strVal val="ppt_w*0.70"/>
                                          </p:val>
                                        </p:tav>
                                      </p:tavLst>
                                    </p:anim>
                                    <p:anim calcmode="lin" valueType="num">
                                      <p:cBhvr>
                                        <p:cTn id="7" dur="1000"/>
                                        <p:tgtEl>
                                          <p:spTgt spid="20"/>
                                        </p:tgtEl>
                                        <p:attrNameLst>
                                          <p:attrName>ppt_h</p:attrName>
                                        </p:attrNameLst>
                                      </p:cBhvr>
                                      <p:tavLst>
                                        <p:tav tm="0">
                                          <p:val>
                                            <p:strVal val="ppt_h"/>
                                          </p:val>
                                        </p:tav>
                                        <p:tav tm="100000">
                                          <p:val>
                                            <p:strVal val="ppt_h"/>
                                          </p:val>
                                        </p:tav>
                                      </p:tavLst>
                                    </p:anim>
                                    <p:animEffect transition="out" filter="fade">
                                      <p:cBhvr>
                                        <p:cTn id="8" dur="1000"/>
                                        <p:tgtEl>
                                          <p:spTgt spid="20"/>
                                        </p:tgtEl>
                                      </p:cBhvr>
                                    </p:animEffect>
                                    <p:set>
                                      <p:cBhvr>
                                        <p:cTn id="9" dur="1" fill="hold">
                                          <p:stCondLst>
                                            <p:cond delay="999"/>
                                          </p:stCondLst>
                                        </p:cTn>
                                        <p:tgtEl>
                                          <p:spTgt spid="20"/>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1000"/>
                                        <p:tgtEl>
                                          <p:spTgt spid="17"/>
                                        </p:tgtEl>
                                        <p:attrNameLst>
                                          <p:attrName>ppt_w</p:attrName>
                                        </p:attrNameLst>
                                      </p:cBhvr>
                                      <p:tavLst>
                                        <p:tav tm="0">
                                          <p:val>
                                            <p:strVal val="ppt_w"/>
                                          </p:val>
                                        </p:tav>
                                        <p:tav tm="100000">
                                          <p:val>
                                            <p:strVal val="ppt_w*0.70"/>
                                          </p:val>
                                        </p:tav>
                                      </p:tavLst>
                                    </p:anim>
                                    <p:anim calcmode="lin" valueType="num">
                                      <p:cBhvr>
                                        <p:cTn id="12" dur="1000"/>
                                        <p:tgtEl>
                                          <p:spTgt spid="17"/>
                                        </p:tgtEl>
                                        <p:attrNameLst>
                                          <p:attrName>ppt_h</p:attrName>
                                        </p:attrNameLst>
                                      </p:cBhvr>
                                      <p:tavLst>
                                        <p:tav tm="0">
                                          <p:val>
                                            <p:strVal val="ppt_h"/>
                                          </p:val>
                                        </p:tav>
                                        <p:tav tm="100000">
                                          <p:val>
                                            <p:strVal val="ppt_h"/>
                                          </p:val>
                                        </p:tav>
                                      </p:tavLst>
                                    </p:anim>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par>
                                <p:cTn id="15" presetID="55" presetClass="exit" presetSubtype="0" fill="hold" grpId="0" nodeType="withEffect">
                                  <p:stCondLst>
                                    <p:cond delay="0"/>
                                  </p:stCondLst>
                                  <p:childTnLst>
                                    <p:anim calcmode="lin" valueType="num">
                                      <p:cBhvr>
                                        <p:cTn id="16" dur="1000"/>
                                        <p:tgtEl>
                                          <p:spTgt spid="21"/>
                                        </p:tgtEl>
                                        <p:attrNameLst>
                                          <p:attrName>ppt_w</p:attrName>
                                        </p:attrNameLst>
                                      </p:cBhvr>
                                      <p:tavLst>
                                        <p:tav tm="0">
                                          <p:val>
                                            <p:strVal val="ppt_w"/>
                                          </p:val>
                                        </p:tav>
                                        <p:tav tm="100000">
                                          <p:val>
                                            <p:strVal val="ppt_w*0.70"/>
                                          </p:val>
                                        </p:tav>
                                      </p:tavLst>
                                    </p:anim>
                                    <p:anim calcmode="lin" valueType="num">
                                      <p:cBhvr>
                                        <p:cTn id="17" dur="1000"/>
                                        <p:tgtEl>
                                          <p:spTgt spid="21"/>
                                        </p:tgtEl>
                                        <p:attrNameLst>
                                          <p:attrName>ppt_h</p:attrName>
                                        </p:attrNameLst>
                                      </p:cBhvr>
                                      <p:tavLst>
                                        <p:tav tm="0">
                                          <p:val>
                                            <p:strVal val="ppt_h"/>
                                          </p:val>
                                        </p:tav>
                                        <p:tav tm="100000">
                                          <p:val>
                                            <p:strVal val="ppt_h"/>
                                          </p:val>
                                        </p:tav>
                                      </p:tavLst>
                                    </p:anim>
                                    <p:animEffect transition="out" filter="fade">
                                      <p:cBhvr>
                                        <p:cTn id="18" dur="1000"/>
                                        <p:tgtEl>
                                          <p:spTgt spid="21"/>
                                        </p:tgtEl>
                                      </p:cBhvr>
                                    </p:animEffect>
                                    <p:set>
                                      <p:cBhvr>
                                        <p:cTn id="19" dur="1" fill="hold">
                                          <p:stCondLst>
                                            <p:cond delay="999"/>
                                          </p:stCondLst>
                                        </p:cTn>
                                        <p:tgtEl>
                                          <p:spTgt spid="21"/>
                                        </p:tgtEl>
                                        <p:attrNameLst>
                                          <p:attrName>style.visibility</p:attrName>
                                        </p:attrNameLst>
                                      </p:cBhvr>
                                      <p:to>
                                        <p:strVal val="hidden"/>
                                      </p:to>
                                    </p:set>
                                  </p:childTnLst>
                                </p:cTn>
                              </p:par>
                              <p:par>
                                <p:cTn id="20" presetID="55" presetClass="exit" presetSubtype="0" fill="hold" grpId="0" nodeType="withEffect">
                                  <p:stCondLst>
                                    <p:cond delay="0"/>
                                  </p:stCondLst>
                                  <p:childTnLst>
                                    <p:anim calcmode="lin" valueType="num">
                                      <p:cBhvr>
                                        <p:cTn id="21" dur="1000"/>
                                        <p:tgtEl>
                                          <p:spTgt spid="7"/>
                                        </p:tgtEl>
                                        <p:attrNameLst>
                                          <p:attrName>ppt_w</p:attrName>
                                        </p:attrNameLst>
                                      </p:cBhvr>
                                      <p:tavLst>
                                        <p:tav tm="0">
                                          <p:val>
                                            <p:strVal val="ppt_w"/>
                                          </p:val>
                                        </p:tav>
                                        <p:tav tm="100000">
                                          <p:val>
                                            <p:strVal val="ppt_w*0.70"/>
                                          </p:val>
                                        </p:tav>
                                      </p:tavLst>
                                    </p:anim>
                                    <p:anim calcmode="lin" valueType="num">
                                      <p:cBhvr>
                                        <p:cTn id="22" dur="1000"/>
                                        <p:tgtEl>
                                          <p:spTgt spid="7"/>
                                        </p:tgtEl>
                                        <p:attrNameLst>
                                          <p:attrName>ppt_h</p:attrName>
                                        </p:attrNameLst>
                                      </p:cBhvr>
                                      <p:tavLst>
                                        <p:tav tm="0">
                                          <p:val>
                                            <p:strVal val="ppt_h"/>
                                          </p:val>
                                        </p:tav>
                                        <p:tav tm="100000">
                                          <p:val>
                                            <p:strVal val="ppt_h"/>
                                          </p:val>
                                        </p:tav>
                                      </p:tavLst>
                                    </p:anim>
                                    <p:animEffect transition="out" filter="fade">
                                      <p:cBhvr>
                                        <p:cTn id="23" dur="1000"/>
                                        <p:tgtEl>
                                          <p:spTgt spid="7"/>
                                        </p:tgtEl>
                                      </p:cBhvr>
                                    </p:animEffect>
                                    <p:set>
                                      <p:cBhvr>
                                        <p:cTn id="24" dur="1" fill="hold">
                                          <p:stCondLst>
                                            <p:cond delay="999"/>
                                          </p:stCondLst>
                                        </p:cTn>
                                        <p:tgtEl>
                                          <p:spTgt spid="7"/>
                                        </p:tgtEl>
                                        <p:attrNameLst>
                                          <p:attrName>style.visibility</p:attrName>
                                        </p:attrNameLst>
                                      </p:cBhvr>
                                      <p:to>
                                        <p:strVal val="hidden"/>
                                      </p:to>
                                    </p:set>
                                  </p:childTnLst>
                                </p:cTn>
                              </p:par>
                              <p:par>
                                <p:cTn id="25" presetID="55" presetClass="exit" presetSubtype="0" fill="hold" nodeType="withEffect">
                                  <p:stCondLst>
                                    <p:cond delay="0"/>
                                  </p:stCondLst>
                                  <p:childTnLst>
                                    <p:anim calcmode="lin" valueType="num">
                                      <p:cBhvr>
                                        <p:cTn id="26" dur="1000"/>
                                        <p:tgtEl>
                                          <p:spTgt spid="1026"/>
                                        </p:tgtEl>
                                        <p:attrNameLst>
                                          <p:attrName>ppt_w</p:attrName>
                                        </p:attrNameLst>
                                      </p:cBhvr>
                                      <p:tavLst>
                                        <p:tav tm="0">
                                          <p:val>
                                            <p:strVal val="ppt_w"/>
                                          </p:val>
                                        </p:tav>
                                        <p:tav tm="100000">
                                          <p:val>
                                            <p:strVal val="ppt_w*0.70"/>
                                          </p:val>
                                        </p:tav>
                                      </p:tavLst>
                                    </p:anim>
                                    <p:anim calcmode="lin" valueType="num">
                                      <p:cBhvr>
                                        <p:cTn id="27" dur="1000"/>
                                        <p:tgtEl>
                                          <p:spTgt spid="1026"/>
                                        </p:tgtEl>
                                        <p:attrNameLst>
                                          <p:attrName>ppt_h</p:attrName>
                                        </p:attrNameLst>
                                      </p:cBhvr>
                                      <p:tavLst>
                                        <p:tav tm="0">
                                          <p:val>
                                            <p:strVal val="ppt_h"/>
                                          </p:val>
                                        </p:tav>
                                        <p:tav tm="100000">
                                          <p:val>
                                            <p:strVal val="ppt_h"/>
                                          </p:val>
                                        </p:tav>
                                      </p:tavLst>
                                    </p:anim>
                                    <p:animEffect transition="out" filter="fade">
                                      <p:cBhvr>
                                        <p:cTn id="28" dur="1000"/>
                                        <p:tgtEl>
                                          <p:spTgt spid="1026"/>
                                        </p:tgtEl>
                                      </p:cBhvr>
                                    </p:animEffect>
                                    <p:set>
                                      <p:cBhvr>
                                        <p:cTn id="29" dur="1" fill="hold">
                                          <p:stCondLst>
                                            <p:cond delay="999"/>
                                          </p:stCondLst>
                                        </p:cTn>
                                        <p:tgtEl>
                                          <p:spTgt spid="1026"/>
                                        </p:tgtEl>
                                        <p:attrNameLst>
                                          <p:attrName>style.visibility</p:attrName>
                                        </p:attrNameLst>
                                      </p:cBhvr>
                                      <p:to>
                                        <p:strVal val="hidden"/>
                                      </p:to>
                                    </p:set>
                                  </p:childTnLst>
                                </p:cTn>
                              </p:par>
                              <p:par>
                                <p:cTn id="30" presetID="55"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strVal val="#ppt_w*0.70"/>
                                          </p:val>
                                        </p:tav>
                                        <p:tav tm="100000">
                                          <p:val>
                                            <p:strVal val="#ppt_w"/>
                                          </p:val>
                                        </p:tav>
                                      </p:tavLst>
                                    </p:anim>
                                    <p:anim calcmode="lin" valueType="num">
                                      <p:cBhvr>
                                        <p:cTn id="33" dur="1000" fill="hold"/>
                                        <p:tgtEl>
                                          <p:spTgt spid="16"/>
                                        </p:tgtEl>
                                        <p:attrNameLst>
                                          <p:attrName>ppt_h</p:attrName>
                                        </p:attrNameLst>
                                      </p:cBhvr>
                                      <p:tavLst>
                                        <p:tav tm="0">
                                          <p:val>
                                            <p:strVal val="#ppt_h"/>
                                          </p:val>
                                        </p:tav>
                                        <p:tav tm="100000">
                                          <p:val>
                                            <p:strVal val="#ppt_h"/>
                                          </p:val>
                                        </p:tav>
                                      </p:tavLst>
                                    </p:anim>
                                    <p:animEffect transition="in" filter="fade">
                                      <p:cBhvr>
                                        <p:cTn id="34" dur="1000"/>
                                        <p:tgtEl>
                                          <p:spTgt spid="16"/>
                                        </p:tgtEl>
                                      </p:cBhvr>
                                    </p:animEffect>
                                  </p:childTnLst>
                                </p:cTn>
                              </p:par>
                              <p:par>
                                <p:cTn id="35" presetID="55" presetClass="entr" presetSubtype="0" fill="hold" nodeType="withEffect">
                                  <p:stCondLst>
                                    <p:cond delay="0"/>
                                  </p:stCondLst>
                                  <p:childTnLst>
                                    <p:set>
                                      <p:cBhvr>
                                        <p:cTn id="36" dur="1" fill="hold">
                                          <p:stCondLst>
                                            <p:cond delay="0"/>
                                          </p:stCondLst>
                                        </p:cTn>
                                        <p:tgtEl>
                                          <p:spTgt spid="40962"/>
                                        </p:tgtEl>
                                        <p:attrNameLst>
                                          <p:attrName>style.visibility</p:attrName>
                                        </p:attrNameLst>
                                      </p:cBhvr>
                                      <p:to>
                                        <p:strVal val="visible"/>
                                      </p:to>
                                    </p:set>
                                    <p:anim calcmode="lin" valueType="num">
                                      <p:cBhvr>
                                        <p:cTn id="37" dur="1000" fill="hold"/>
                                        <p:tgtEl>
                                          <p:spTgt spid="40962"/>
                                        </p:tgtEl>
                                        <p:attrNameLst>
                                          <p:attrName>ppt_w</p:attrName>
                                        </p:attrNameLst>
                                      </p:cBhvr>
                                      <p:tavLst>
                                        <p:tav tm="0">
                                          <p:val>
                                            <p:strVal val="#ppt_w*0.70"/>
                                          </p:val>
                                        </p:tav>
                                        <p:tav tm="100000">
                                          <p:val>
                                            <p:strVal val="#ppt_w"/>
                                          </p:val>
                                        </p:tav>
                                      </p:tavLst>
                                    </p:anim>
                                    <p:anim calcmode="lin" valueType="num">
                                      <p:cBhvr>
                                        <p:cTn id="38" dur="1000" fill="hold"/>
                                        <p:tgtEl>
                                          <p:spTgt spid="40962"/>
                                        </p:tgtEl>
                                        <p:attrNameLst>
                                          <p:attrName>ppt_h</p:attrName>
                                        </p:attrNameLst>
                                      </p:cBhvr>
                                      <p:tavLst>
                                        <p:tav tm="0">
                                          <p:val>
                                            <p:strVal val="#ppt_h"/>
                                          </p:val>
                                        </p:tav>
                                        <p:tav tm="100000">
                                          <p:val>
                                            <p:strVal val="#ppt_h"/>
                                          </p:val>
                                        </p:tav>
                                      </p:tavLst>
                                    </p:anim>
                                    <p:animEffect transition="in" filter="fade">
                                      <p:cBhvr>
                                        <p:cTn id="39" dur="1000"/>
                                        <p:tgtEl>
                                          <p:spTgt spid="40962"/>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strVal val="#ppt_w*0.70"/>
                                          </p:val>
                                        </p:tav>
                                        <p:tav tm="100000">
                                          <p:val>
                                            <p:strVal val="#ppt_w"/>
                                          </p:val>
                                        </p:tav>
                                      </p:tavLst>
                                    </p:anim>
                                    <p:anim calcmode="lin" valueType="num">
                                      <p:cBhvr>
                                        <p:cTn id="45" dur="1000" fill="hold"/>
                                        <p:tgtEl>
                                          <p:spTgt spid="9"/>
                                        </p:tgtEl>
                                        <p:attrNameLst>
                                          <p:attrName>ppt_h</p:attrName>
                                        </p:attrNameLst>
                                      </p:cBhvr>
                                      <p:tavLst>
                                        <p:tav tm="0">
                                          <p:val>
                                            <p:strVal val="#ppt_h"/>
                                          </p:val>
                                        </p:tav>
                                        <p:tav tm="100000">
                                          <p:val>
                                            <p:strVal val="#ppt_h"/>
                                          </p:val>
                                        </p:tav>
                                      </p:tavLst>
                                    </p:anim>
                                    <p:animEffect transition="in" filter="fade">
                                      <p:cBhvr>
                                        <p:cTn id="46" dur="1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000" fill="hold"/>
                                        <p:tgtEl>
                                          <p:spTgt spid="10"/>
                                        </p:tgtEl>
                                        <p:attrNameLst>
                                          <p:attrName>ppt_w</p:attrName>
                                        </p:attrNameLst>
                                      </p:cBhvr>
                                      <p:tavLst>
                                        <p:tav tm="0">
                                          <p:val>
                                            <p:strVal val="#ppt_w*0.70"/>
                                          </p:val>
                                        </p:tav>
                                        <p:tav tm="100000">
                                          <p:val>
                                            <p:strVal val="#ppt_w"/>
                                          </p:val>
                                        </p:tav>
                                      </p:tavLst>
                                    </p:anim>
                                    <p:anim calcmode="lin" valueType="num">
                                      <p:cBhvr>
                                        <p:cTn id="52" dur="1000" fill="hold"/>
                                        <p:tgtEl>
                                          <p:spTgt spid="10"/>
                                        </p:tgtEl>
                                        <p:attrNameLst>
                                          <p:attrName>ppt_h</p:attrName>
                                        </p:attrNameLst>
                                      </p:cBhvr>
                                      <p:tavLst>
                                        <p:tav tm="0">
                                          <p:val>
                                            <p:strVal val="#ppt_h"/>
                                          </p:val>
                                        </p:tav>
                                        <p:tav tm="100000">
                                          <p:val>
                                            <p:strVal val="#ppt_h"/>
                                          </p:val>
                                        </p:tav>
                                      </p:tavLst>
                                    </p:anim>
                                    <p:animEffect transition="in" filter="fade">
                                      <p:cBhvr>
                                        <p:cTn id="53" dur="10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ppt_w</p:attrName>
                                        </p:attrNameLst>
                                      </p:cBhvr>
                                      <p:tavLst>
                                        <p:tav tm="0">
                                          <p:val>
                                            <p:strVal val="#ppt_w*0.70"/>
                                          </p:val>
                                        </p:tav>
                                        <p:tav tm="100000">
                                          <p:val>
                                            <p:strVal val="#ppt_w"/>
                                          </p:val>
                                        </p:tav>
                                      </p:tavLst>
                                    </p:anim>
                                    <p:anim calcmode="lin" valueType="num">
                                      <p:cBhvr>
                                        <p:cTn id="59" dur="1000" fill="hold"/>
                                        <p:tgtEl>
                                          <p:spTgt spid="11"/>
                                        </p:tgtEl>
                                        <p:attrNameLst>
                                          <p:attrName>ppt_h</p:attrName>
                                        </p:attrNameLst>
                                      </p:cBhvr>
                                      <p:tavLst>
                                        <p:tav tm="0">
                                          <p:val>
                                            <p:strVal val="#ppt_h"/>
                                          </p:val>
                                        </p:tav>
                                        <p:tav tm="100000">
                                          <p:val>
                                            <p:strVal val="#ppt_h"/>
                                          </p:val>
                                        </p:tav>
                                      </p:tavLst>
                                    </p:anim>
                                    <p:animEffect transition="in" filter="fade">
                                      <p:cBhvr>
                                        <p:cTn id="60" dur="10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strVal val="#ppt_w*0.70"/>
                                          </p:val>
                                        </p:tav>
                                        <p:tav tm="100000">
                                          <p:val>
                                            <p:strVal val="#ppt_w"/>
                                          </p:val>
                                        </p:tav>
                                      </p:tavLst>
                                    </p:anim>
                                    <p:anim calcmode="lin" valueType="num">
                                      <p:cBhvr>
                                        <p:cTn id="66" dur="1000" fill="hold"/>
                                        <p:tgtEl>
                                          <p:spTgt spid="12"/>
                                        </p:tgtEl>
                                        <p:attrNameLst>
                                          <p:attrName>ppt_h</p:attrName>
                                        </p:attrNameLst>
                                      </p:cBhvr>
                                      <p:tavLst>
                                        <p:tav tm="0">
                                          <p:val>
                                            <p:strVal val="#ppt_h"/>
                                          </p:val>
                                        </p:tav>
                                        <p:tav tm="100000">
                                          <p:val>
                                            <p:strVal val="#ppt_h"/>
                                          </p:val>
                                        </p:tav>
                                      </p:tavLst>
                                    </p:anim>
                                    <p:animEffect transition="in" filter="fade">
                                      <p:cBhvr>
                                        <p:cTn id="6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cstate="print"/>
          <a:srcRect/>
          <a:stretch>
            <a:fillRect/>
          </a:stretch>
        </p:blipFill>
        <p:spPr bwMode="auto">
          <a:xfrm>
            <a:off x="1682200" y="260648"/>
            <a:ext cx="5914136" cy="3549129"/>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 name="Téglalap 2"/>
          <p:cNvSpPr/>
          <p:nvPr/>
        </p:nvSpPr>
        <p:spPr>
          <a:xfrm>
            <a:off x="2051720" y="4437112"/>
            <a:ext cx="5112568" cy="1584176"/>
          </a:xfrm>
          <a:prstGeom prst="rect">
            <a:avLst/>
          </a:pr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035"/>
            <a:endParaRPr lang="hu-HU" sz="1600" b="1" dirty="0">
              <a:solidFill>
                <a:prstClr val="black"/>
              </a:solidFill>
              <a:latin typeface="Century Gothic" pitchFamily="34" charset="0"/>
            </a:endParaRPr>
          </a:p>
          <a:p>
            <a:pPr algn="ctr" defTabSz="914035"/>
            <a:r>
              <a:rPr lang="hu-HU" sz="1600" b="1" dirty="0">
                <a:solidFill>
                  <a:prstClr val="black"/>
                </a:solidFill>
                <a:latin typeface="Century Gothic" pitchFamily="34" charset="0"/>
              </a:rPr>
              <a:t>A traumás vérzés – véralvadási zavar ellátása</a:t>
            </a:r>
          </a:p>
          <a:p>
            <a:pPr algn="ctr" defTabSz="914035">
              <a:spcAft>
                <a:spcPts val="600"/>
              </a:spcAft>
            </a:pPr>
            <a:endParaRPr lang="hu-HU" sz="800" b="1" dirty="0">
              <a:solidFill>
                <a:prstClr val="black"/>
              </a:solidFill>
              <a:latin typeface="Century Gothic" pitchFamily="34" charset="0"/>
            </a:endParaRPr>
          </a:p>
          <a:p>
            <a:pPr algn="ctr" defTabSz="914035">
              <a:spcAft>
                <a:spcPts val="600"/>
              </a:spcAft>
            </a:pPr>
            <a:r>
              <a:rPr lang="hu-HU" sz="1400" dirty="0">
                <a:solidFill>
                  <a:prstClr val="black"/>
                </a:solidFill>
                <a:latin typeface="Century Gothic" pitchFamily="34" charset="0"/>
              </a:rPr>
              <a:t>Nardai Gábor, Tánczos Krisztián</a:t>
            </a:r>
          </a:p>
          <a:p>
            <a:pPr algn="ctr" defTabSz="914035"/>
            <a:r>
              <a:rPr lang="hu-HU" sz="1400" dirty="0">
                <a:solidFill>
                  <a:prstClr val="black"/>
                </a:solidFill>
                <a:latin typeface="Century Gothic" pitchFamily="34" charset="0"/>
              </a:rPr>
              <a:t>2022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p:cNvSpPr/>
          <p:nvPr/>
        </p:nvSpPr>
        <p:spPr>
          <a:xfrm>
            <a:off x="1547664" y="559713"/>
            <a:ext cx="5904656" cy="276999"/>
          </a:xfrm>
          <a:prstGeom prst="rect">
            <a:avLst/>
          </a:prstGeom>
          <a:solidFill>
            <a:schemeClr val="bg1"/>
          </a:solidFill>
        </p:spPr>
        <p:txBody>
          <a:bodyPr wrap="square">
            <a:spAutoFit/>
          </a:bodyPr>
          <a:lstStyle/>
          <a:p>
            <a:r>
              <a:rPr lang="en-US" sz="1200" i="1" dirty="0">
                <a:solidFill>
                  <a:schemeClr val="accent2">
                    <a:lumMod val="75000"/>
                  </a:schemeClr>
                </a:solidFill>
              </a:rPr>
              <a:t>Annals of Surgery </a:t>
            </a:r>
            <a:r>
              <a:rPr lang="fr-FR" sz="1200" i="1" dirty="0">
                <a:solidFill>
                  <a:schemeClr val="accent2">
                    <a:lumMod val="75000"/>
                  </a:schemeClr>
                </a:solidFill>
              </a:rPr>
              <a:t> 273(6):p 1215-1220, June 2021. </a:t>
            </a:r>
            <a:r>
              <a:rPr lang="en-US" sz="1200" dirty="0">
                <a:solidFill>
                  <a:schemeClr val="accent2">
                    <a:lumMod val="75000"/>
                  </a:schemeClr>
                </a:solidFill>
              </a:rPr>
              <a:t> | </a:t>
            </a:r>
            <a:r>
              <a:rPr lang="en-US" sz="1200" i="1" dirty="0">
                <a:solidFill>
                  <a:schemeClr val="accent2">
                    <a:lumMod val="75000"/>
                  </a:schemeClr>
                </a:solidFill>
              </a:rPr>
              <a:t>DOI: </a:t>
            </a:r>
            <a:r>
              <a:rPr lang="en-US" sz="1200" dirty="0">
                <a:solidFill>
                  <a:schemeClr val="accent2">
                    <a:lumMod val="75000"/>
                  </a:schemeClr>
                </a:solidFill>
              </a:rPr>
              <a:t>10.1097/SLA.0000000000003657</a:t>
            </a:r>
            <a:endParaRPr lang="hu-HU" sz="1200" dirty="0">
              <a:solidFill>
                <a:schemeClr val="accent2">
                  <a:lumMod val="75000"/>
                </a:schemeClr>
              </a:solidFill>
            </a:endParaRPr>
          </a:p>
        </p:txBody>
      </p:sp>
      <p:pic>
        <p:nvPicPr>
          <p:cNvPr id="1028" name="Picture 4"/>
          <p:cNvPicPr>
            <a:picLocks noChangeAspect="1" noChangeArrowheads="1"/>
          </p:cNvPicPr>
          <p:nvPr/>
        </p:nvPicPr>
        <p:blipFill>
          <a:blip r:embed="rId2" cstate="print"/>
          <a:srcRect/>
          <a:stretch>
            <a:fillRect/>
          </a:stretch>
        </p:blipFill>
        <p:spPr bwMode="auto">
          <a:xfrm>
            <a:off x="1619672" y="2564904"/>
            <a:ext cx="5800725" cy="4191000"/>
          </a:xfrm>
          <a:prstGeom prst="rect">
            <a:avLst/>
          </a:prstGeom>
          <a:noFill/>
          <a:ln w="38100">
            <a:solidFill>
              <a:schemeClr val="tx2"/>
            </a:solidFill>
            <a:miter lim="800000"/>
            <a:headEnd/>
            <a:tailEnd/>
          </a:ln>
        </p:spPr>
      </p:pic>
      <p:pic>
        <p:nvPicPr>
          <p:cNvPr id="40962" name="Picture 2" descr="Pipa póló minta - Pólómánia"/>
          <p:cNvPicPr>
            <a:picLocks noChangeAspect="1" noChangeArrowheads="1"/>
          </p:cNvPicPr>
          <p:nvPr/>
        </p:nvPicPr>
        <p:blipFill>
          <a:blip r:embed="rId3" cstate="print"/>
          <a:srcRect/>
          <a:stretch>
            <a:fillRect/>
          </a:stretch>
        </p:blipFill>
        <p:spPr bwMode="auto">
          <a:xfrm>
            <a:off x="2872995" y="2276872"/>
            <a:ext cx="1410973" cy="1584176"/>
          </a:xfrm>
          <a:prstGeom prst="rect">
            <a:avLst/>
          </a:prstGeom>
          <a:noFill/>
        </p:spPr>
      </p:pic>
      <p:pic>
        <p:nvPicPr>
          <p:cNvPr id="9" name="Picture 2" descr="Pipa póló minta - Pólómánia"/>
          <p:cNvPicPr>
            <a:picLocks noChangeAspect="1" noChangeArrowheads="1"/>
          </p:cNvPicPr>
          <p:nvPr/>
        </p:nvPicPr>
        <p:blipFill>
          <a:blip r:embed="rId3" cstate="print"/>
          <a:srcRect/>
          <a:stretch>
            <a:fillRect/>
          </a:stretch>
        </p:blipFill>
        <p:spPr bwMode="auto">
          <a:xfrm>
            <a:off x="3635896" y="3429000"/>
            <a:ext cx="1410973" cy="1584176"/>
          </a:xfrm>
          <a:prstGeom prst="rect">
            <a:avLst/>
          </a:prstGeom>
          <a:noFill/>
        </p:spPr>
      </p:pic>
      <p:pic>
        <p:nvPicPr>
          <p:cNvPr id="10" name="Picture 2" descr="Pipa póló minta - Pólómánia"/>
          <p:cNvPicPr>
            <a:picLocks noChangeAspect="1" noChangeArrowheads="1"/>
          </p:cNvPicPr>
          <p:nvPr/>
        </p:nvPicPr>
        <p:blipFill>
          <a:blip r:embed="rId3" cstate="print"/>
          <a:srcRect/>
          <a:stretch>
            <a:fillRect/>
          </a:stretch>
        </p:blipFill>
        <p:spPr bwMode="auto">
          <a:xfrm>
            <a:off x="4716016" y="3429000"/>
            <a:ext cx="1410973" cy="1584176"/>
          </a:xfrm>
          <a:prstGeom prst="rect">
            <a:avLst/>
          </a:prstGeom>
          <a:noFill/>
        </p:spPr>
      </p:pic>
      <p:pic>
        <p:nvPicPr>
          <p:cNvPr id="11" name="Picture 2" descr="Pipa póló minta - Pólómánia"/>
          <p:cNvPicPr>
            <a:picLocks noChangeAspect="1" noChangeArrowheads="1"/>
          </p:cNvPicPr>
          <p:nvPr/>
        </p:nvPicPr>
        <p:blipFill>
          <a:blip r:embed="rId3" cstate="print"/>
          <a:srcRect/>
          <a:stretch>
            <a:fillRect/>
          </a:stretch>
        </p:blipFill>
        <p:spPr bwMode="auto">
          <a:xfrm>
            <a:off x="6012160" y="2996952"/>
            <a:ext cx="1410973" cy="1584176"/>
          </a:xfrm>
          <a:prstGeom prst="rect">
            <a:avLst/>
          </a:prstGeom>
          <a:noFill/>
        </p:spPr>
      </p:pic>
      <p:pic>
        <p:nvPicPr>
          <p:cNvPr id="12" name="Picture 2" descr="Pipa póló minta - Pólómánia"/>
          <p:cNvPicPr>
            <a:picLocks noChangeAspect="1" noChangeArrowheads="1"/>
          </p:cNvPicPr>
          <p:nvPr/>
        </p:nvPicPr>
        <p:blipFill>
          <a:blip r:embed="rId3" cstate="print"/>
          <a:srcRect/>
          <a:stretch>
            <a:fillRect/>
          </a:stretch>
        </p:blipFill>
        <p:spPr bwMode="auto">
          <a:xfrm>
            <a:off x="6084168" y="4005064"/>
            <a:ext cx="1410973" cy="1584176"/>
          </a:xfrm>
          <a:prstGeom prst="rect">
            <a:avLst/>
          </a:prstGeom>
          <a:noFill/>
        </p:spPr>
      </p:pic>
      <p:sp>
        <p:nvSpPr>
          <p:cNvPr id="14" name="Jobbra nyíl 13"/>
          <p:cNvSpPr/>
          <p:nvPr/>
        </p:nvSpPr>
        <p:spPr>
          <a:xfrm>
            <a:off x="4427984" y="2708920"/>
            <a:ext cx="2592288" cy="216024"/>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p>
        </p:txBody>
      </p:sp>
      <p:sp>
        <p:nvSpPr>
          <p:cNvPr id="13" name="Ellipszis 12"/>
          <p:cNvSpPr/>
          <p:nvPr/>
        </p:nvSpPr>
        <p:spPr>
          <a:xfrm>
            <a:off x="3347864" y="2564904"/>
            <a:ext cx="1152128" cy="576064"/>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1200" b="1" dirty="0"/>
              <a:t>ACIT</a:t>
            </a:r>
          </a:p>
        </p:txBody>
      </p:sp>
      <p:sp>
        <p:nvSpPr>
          <p:cNvPr id="15" name="Ellipszis 14"/>
          <p:cNvSpPr/>
          <p:nvPr/>
        </p:nvSpPr>
        <p:spPr>
          <a:xfrm>
            <a:off x="4283968" y="4077072"/>
            <a:ext cx="504056" cy="79208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églalap 15"/>
          <p:cNvSpPr/>
          <p:nvPr/>
        </p:nvSpPr>
        <p:spPr>
          <a:xfrm>
            <a:off x="1043608" y="620688"/>
            <a:ext cx="7128792" cy="1368152"/>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3200" dirty="0">
                <a:effectLst>
                  <a:outerShdw blurRad="38100" dist="38100" dir="2700000" algn="tl">
                    <a:srgbClr val="000000">
                      <a:alpha val="43137"/>
                    </a:srgbClr>
                  </a:outerShdw>
                </a:effectLst>
              </a:rPr>
              <a:t>Mi a helyzet Magyarországon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strVal val="#ppt_w*0.70"/>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Effect transition="in" filter="fade">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txBox="1">
            <a:spLocks/>
          </p:cNvSpPr>
          <p:nvPr/>
        </p:nvSpPr>
        <p:spPr>
          <a:xfrm>
            <a:off x="324547" y="188640"/>
            <a:ext cx="8495928" cy="936104"/>
          </a:xfrm>
          <a:prstGeom prst="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vert="horz" lIns="91404" tIns="45701" rIns="91404" bIns="45701" rtlCol="0" anchor="ctr">
            <a:noAutofit/>
          </a:bodyPr>
          <a:lstStyle/>
          <a:p>
            <a:pPr algn="ctr" defTabSz="914035">
              <a:spcBef>
                <a:spcPct val="0"/>
              </a:spcBef>
              <a:spcAft>
                <a:spcPts val="600"/>
              </a:spcAft>
              <a:defRPr/>
            </a:pPr>
            <a:r>
              <a:rPr lang="hu-HU" sz="3600" dirty="0">
                <a:effectLst>
                  <a:outerShdw blurRad="38100" dist="38100" dir="2700000" algn="tl">
                    <a:srgbClr val="000000">
                      <a:alpha val="43137"/>
                    </a:srgbClr>
                  </a:outerShdw>
                </a:effectLst>
              </a:rPr>
              <a:t>Kezdeti </a:t>
            </a:r>
            <a:r>
              <a:rPr lang="hu-HU" sz="3600" dirty="0" err="1">
                <a:effectLst>
                  <a:outerShdw blurRad="38100" dist="38100" dir="2700000" algn="tl">
                    <a:srgbClr val="000000">
                      <a:alpha val="43137"/>
                    </a:srgbClr>
                  </a:outerShdw>
                </a:effectLst>
              </a:rPr>
              <a:t>hemosztázis</a:t>
            </a:r>
            <a:r>
              <a:rPr lang="hu-HU" sz="3600" dirty="0">
                <a:effectLst>
                  <a:outerShdw blurRad="38100" dist="38100" dir="2700000" algn="tl">
                    <a:srgbClr val="000000">
                      <a:alpha val="43137"/>
                    </a:srgbClr>
                  </a:outerShdw>
                </a:effectLst>
              </a:rPr>
              <a:t> </a:t>
            </a:r>
            <a:r>
              <a:rPr lang="hu-HU" sz="3600" dirty="0" err="1">
                <a:effectLst>
                  <a:outerShdw blurRad="38100" dist="38100" dir="2700000" algn="tl">
                    <a:srgbClr val="000000">
                      <a:alpha val="43137"/>
                    </a:srgbClr>
                  </a:outerShdw>
                </a:effectLst>
              </a:rPr>
              <a:t>reszuszcitáció</a:t>
            </a:r>
            <a:endParaRPr lang="hu-HU" sz="3600" dirty="0">
              <a:effectLst>
                <a:outerShdw blurRad="38100" dist="38100" dir="2700000" algn="tl">
                  <a:srgbClr val="000000">
                    <a:alpha val="43137"/>
                  </a:srgbClr>
                </a:outerShdw>
              </a:effectLst>
            </a:endParaRPr>
          </a:p>
        </p:txBody>
      </p:sp>
      <p:sp>
        <p:nvSpPr>
          <p:cNvPr id="3" name="Téglalap 2"/>
          <p:cNvSpPr/>
          <p:nvPr/>
        </p:nvSpPr>
        <p:spPr>
          <a:xfrm>
            <a:off x="1547664" y="1268760"/>
            <a:ext cx="6048672" cy="792088"/>
          </a:xfrm>
          <a:prstGeom prst="rect">
            <a:avLst/>
          </a:prstGeom>
          <a:solidFill>
            <a:schemeClr val="accent2">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800" dirty="0">
                <a:solidFill>
                  <a:schemeClr val="tx1"/>
                </a:solidFill>
                <a:effectLst>
                  <a:outerShdw blurRad="38100" dist="38100" dir="2700000" algn="tl">
                    <a:srgbClr val="000000">
                      <a:alpha val="43137"/>
                    </a:srgbClr>
                  </a:outerShdw>
                </a:effectLst>
              </a:rPr>
              <a:t>1. VVT : FFP =  4:1   +   </a:t>
            </a:r>
            <a:r>
              <a:rPr lang="hu-HU" sz="2800" dirty="0" err="1">
                <a:solidFill>
                  <a:schemeClr val="tx1"/>
                </a:solidFill>
                <a:effectLst>
                  <a:outerShdw blurRad="38100" dist="38100" dir="2700000" algn="tl">
                    <a:srgbClr val="000000">
                      <a:alpha val="43137"/>
                    </a:srgbClr>
                  </a:outerShdw>
                </a:effectLst>
              </a:rPr>
              <a:t>Tct</a:t>
            </a:r>
            <a:r>
              <a:rPr lang="hu-HU" sz="2800" dirty="0">
                <a:solidFill>
                  <a:schemeClr val="tx1"/>
                </a:solidFill>
                <a:effectLst>
                  <a:outerShdw blurRad="38100" dist="38100" dir="2700000" algn="tl">
                    <a:srgbClr val="000000">
                      <a:alpha val="43137"/>
                    </a:srgbClr>
                  </a:outerShdw>
                </a:effectLst>
              </a:rPr>
              <a:t> </a:t>
            </a:r>
          </a:p>
        </p:txBody>
      </p:sp>
      <p:sp>
        <p:nvSpPr>
          <p:cNvPr id="4" name="Téglalap 3"/>
          <p:cNvSpPr/>
          <p:nvPr/>
        </p:nvSpPr>
        <p:spPr>
          <a:xfrm>
            <a:off x="1547664" y="2636912"/>
            <a:ext cx="6048672" cy="864096"/>
          </a:xfrm>
          <a:prstGeom prst="rect">
            <a:avLst/>
          </a:prstGeom>
          <a:solidFill>
            <a:schemeClr val="accent2">
              <a:lumMod val="40000"/>
              <a:lumOff val="6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800" dirty="0">
                <a:solidFill>
                  <a:schemeClr val="tx1"/>
                </a:solidFill>
                <a:effectLst>
                  <a:outerShdw blurRad="38100" dist="38100" dir="2700000" algn="tl">
                    <a:srgbClr val="000000">
                      <a:alpha val="43137"/>
                    </a:srgbClr>
                  </a:outerShdw>
                </a:effectLst>
              </a:rPr>
              <a:t>2. VVT : FFP : </a:t>
            </a:r>
            <a:r>
              <a:rPr lang="hu-HU" sz="2800" dirty="0" err="1">
                <a:solidFill>
                  <a:schemeClr val="tx1"/>
                </a:solidFill>
                <a:effectLst>
                  <a:outerShdw blurRad="38100" dist="38100" dir="2700000" algn="tl">
                    <a:srgbClr val="000000">
                      <a:alpha val="43137"/>
                    </a:srgbClr>
                  </a:outerShdw>
                </a:effectLst>
              </a:rPr>
              <a:t>Tct</a:t>
            </a:r>
            <a:r>
              <a:rPr lang="hu-HU" sz="2800" dirty="0">
                <a:solidFill>
                  <a:schemeClr val="tx1"/>
                </a:solidFill>
                <a:effectLst>
                  <a:outerShdw blurRad="38100" dist="38100" dir="2700000" algn="tl">
                    <a:srgbClr val="000000">
                      <a:alpha val="43137"/>
                    </a:srgbClr>
                  </a:outerShdw>
                </a:effectLst>
              </a:rPr>
              <a:t> =  1:</a:t>
            </a:r>
            <a:r>
              <a:rPr lang="hu-HU" sz="2800" dirty="0" err="1">
                <a:solidFill>
                  <a:schemeClr val="tx1"/>
                </a:solidFill>
                <a:effectLst>
                  <a:outerShdw blurRad="38100" dist="38100" dir="2700000" algn="tl">
                    <a:srgbClr val="000000">
                      <a:alpha val="43137"/>
                    </a:srgbClr>
                  </a:outerShdw>
                </a:effectLst>
              </a:rPr>
              <a:t>1</a:t>
            </a:r>
            <a:r>
              <a:rPr lang="hu-HU" sz="2800" dirty="0">
                <a:solidFill>
                  <a:schemeClr val="tx1"/>
                </a:solidFill>
                <a:effectLst>
                  <a:outerShdw blurRad="38100" dist="38100" dir="2700000" algn="tl">
                    <a:srgbClr val="000000">
                      <a:alpha val="43137"/>
                    </a:srgbClr>
                  </a:outerShdw>
                </a:effectLst>
              </a:rPr>
              <a:t>:</a:t>
            </a:r>
            <a:r>
              <a:rPr lang="hu-HU" sz="2800" dirty="0" err="1">
                <a:solidFill>
                  <a:schemeClr val="tx1"/>
                </a:solidFill>
                <a:effectLst>
                  <a:outerShdw blurRad="38100" dist="38100" dir="2700000" algn="tl">
                    <a:srgbClr val="000000">
                      <a:alpha val="43137"/>
                    </a:srgbClr>
                  </a:outerShdw>
                </a:effectLst>
              </a:rPr>
              <a:t>1</a:t>
            </a:r>
            <a:r>
              <a:rPr lang="hu-HU" sz="2800" dirty="0">
                <a:solidFill>
                  <a:schemeClr val="tx1"/>
                </a:solidFill>
                <a:effectLst>
                  <a:outerShdw blurRad="38100" dist="38100" dir="2700000" algn="tl">
                    <a:srgbClr val="000000">
                      <a:alpha val="43137"/>
                    </a:srgbClr>
                  </a:outerShdw>
                </a:effectLst>
              </a:rPr>
              <a:t> </a:t>
            </a:r>
          </a:p>
        </p:txBody>
      </p:sp>
      <p:sp>
        <p:nvSpPr>
          <p:cNvPr id="5" name="Téglalap 4"/>
          <p:cNvSpPr/>
          <p:nvPr/>
        </p:nvSpPr>
        <p:spPr>
          <a:xfrm>
            <a:off x="1043608" y="4077072"/>
            <a:ext cx="7128792" cy="100811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800" dirty="0">
                <a:solidFill>
                  <a:schemeClr val="bg1"/>
                </a:solidFill>
                <a:effectLst>
                  <a:outerShdw blurRad="38100" dist="38100" dir="2700000" algn="tl">
                    <a:srgbClr val="000000">
                      <a:alpha val="43137"/>
                    </a:srgbClr>
                  </a:outerShdw>
                </a:effectLst>
              </a:rPr>
              <a:t>3. VVT : FFP : </a:t>
            </a:r>
            <a:r>
              <a:rPr lang="hu-HU" sz="2800" dirty="0" err="1">
                <a:solidFill>
                  <a:schemeClr val="bg1"/>
                </a:solidFill>
                <a:effectLst>
                  <a:outerShdw blurRad="38100" dist="38100" dir="2700000" algn="tl">
                    <a:srgbClr val="000000">
                      <a:alpha val="43137"/>
                    </a:srgbClr>
                  </a:outerShdw>
                </a:effectLst>
              </a:rPr>
              <a:t>Tct</a:t>
            </a:r>
            <a:r>
              <a:rPr lang="hu-HU" sz="2800" dirty="0">
                <a:solidFill>
                  <a:schemeClr val="bg1"/>
                </a:solidFill>
                <a:effectLst>
                  <a:outerShdw blurRad="38100" dist="38100" dir="2700000" algn="tl">
                    <a:srgbClr val="000000">
                      <a:alpha val="43137"/>
                    </a:srgbClr>
                  </a:outerShdw>
                </a:effectLst>
              </a:rPr>
              <a:t> =  1:</a:t>
            </a:r>
            <a:r>
              <a:rPr lang="hu-HU" sz="2800" dirty="0" err="1">
                <a:solidFill>
                  <a:schemeClr val="bg1"/>
                </a:solidFill>
                <a:effectLst>
                  <a:outerShdw blurRad="38100" dist="38100" dir="2700000" algn="tl">
                    <a:srgbClr val="000000">
                      <a:alpha val="43137"/>
                    </a:srgbClr>
                  </a:outerShdw>
                </a:effectLst>
              </a:rPr>
              <a:t>1</a:t>
            </a:r>
            <a:r>
              <a:rPr lang="hu-HU" sz="2800" dirty="0">
                <a:solidFill>
                  <a:schemeClr val="bg1"/>
                </a:solidFill>
                <a:effectLst>
                  <a:outerShdw blurRad="38100" dist="38100" dir="2700000" algn="tl">
                    <a:srgbClr val="000000">
                      <a:alpha val="43137"/>
                    </a:srgbClr>
                  </a:outerShdw>
                </a:effectLst>
              </a:rPr>
              <a:t>:</a:t>
            </a:r>
            <a:r>
              <a:rPr lang="hu-HU" sz="2800" dirty="0" err="1">
                <a:solidFill>
                  <a:schemeClr val="bg1"/>
                </a:solidFill>
                <a:effectLst>
                  <a:outerShdw blurRad="38100" dist="38100" dir="2700000" algn="tl">
                    <a:srgbClr val="000000">
                      <a:alpha val="43137"/>
                    </a:srgbClr>
                  </a:outerShdw>
                </a:effectLst>
              </a:rPr>
              <a:t>1</a:t>
            </a:r>
            <a:r>
              <a:rPr lang="hu-HU" sz="2800" dirty="0">
                <a:solidFill>
                  <a:schemeClr val="bg1"/>
                </a:solidFill>
                <a:effectLst>
                  <a:outerShdw blurRad="38100" dist="38100" dir="2700000" algn="tl">
                    <a:srgbClr val="000000">
                      <a:alpha val="43137"/>
                    </a:srgbClr>
                  </a:outerShdw>
                </a:effectLst>
              </a:rPr>
              <a:t> első lépésben, </a:t>
            </a:r>
          </a:p>
          <a:p>
            <a:pPr algn="ctr"/>
            <a:r>
              <a:rPr lang="hu-HU" sz="2800" dirty="0">
                <a:solidFill>
                  <a:schemeClr val="bg1"/>
                </a:solidFill>
                <a:effectLst>
                  <a:outerShdw blurRad="38100" dist="38100" dir="2700000" algn="tl">
                    <a:srgbClr val="000000">
                      <a:alpha val="43137"/>
                    </a:srgbClr>
                  </a:outerShdw>
                </a:effectLst>
              </a:rPr>
              <a:t>majd </a:t>
            </a:r>
            <a:r>
              <a:rPr lang="hu-HU" sz="2800" dirty="0" err="1">
                <a:solidFill>
                  <a:schemeClr val="bg1"/>
                </a:solidFill>
                <a:effectLst>
                  <a:outerShdw blurRad="38100" dist="38100" dir="2700000" algn="tl">
                    <a:srgbClr val="000000">
                      <a:alpha val="43137"/>
                    </a:srgbClr>
                  </a:outerShdw>
                </a:effectLst>
              </a:rPr>
              <a:t>Fibrinogén</a:t>
            </a:r>
            <a:r>
              <a:rPr lang="hu-HU" sz="2800" dirty="0">
                <a:solidFill>
                  <a:schemeClr val="bg1"/>
                </a:solidFill>
                <a:effectLst>
                  <a:outerShdw blurRad="38100" dist="38100" dir="2700000" algn="tl">
                    <a:srgbClr val="000000">
                      <a:alpha val="43137"/>
                    </a:srgbClr>
                  </a:outerShdw>
                </a:effectLst>
              </a:rPr>
              <a:t>/PCC mérés alapján </a:t>
            </a:r>
          </a:p>
        </p:txBody>
      </p:sp>
      <p:sp>
        <p:nvSpPr>
          <p:cNvPr id="6" name="Téglalap 5"/>
          <p:cNvSpPr/>
          <p:nvPr/>
        </p:nvSpPr>
        <p:spPr>
          <a:xfrm>
            <a:off x="1043608" y="5805264"/>
            <a:ext cx="7128792" cy="100811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800" dirty="0">
                <a:solidFill>
                  <a:schemeClr val="bg1"/>
                </a:solidFill>
                <a:effectLst>
                  <a:outerShdw blurRad="38100" dist="38100" dir="2700000" algn="tl">
                    <a:srgbClr val="000000">
                      <a:alpha val="43137"/>
                    </a:srgbClr>
                  </a:outerShdw>
                </a:effectLst>
              </a:rPr>
              <a:t>4. VVT : </a:t>
            </a:r>
            <a:r>
              <a:rPr lang="hu-HU" sz="2800" dirty="0" err="1">
                <a:solidFill>
                  <a:schemeClr val="bg1"/>
                </a:solidFill>
                <a:effectLst>
                  <a:outerShdw blurRad="38100" dist="38100" dir="2700000" algn="tl">
                    <a:srgbClr val="000000">
                      <a:alpha val="43137"/>
                    </a:srgbClr>
                  </a:outerShdw>
                </a:effectLst>
              </a:rPr>
              <a:t>Fibrinogén</a:t>
            </a:r>
            <a:r>
              <a:rPr lang="hu-HU" sz="2800" dirty="0">
                <a:solidFill>
                  <a:schemeClr val="bg1"/>
                </a:solidFill>
                <a:effectLst>
                  <a:outerShdw blurRad="38100" dist="38100" dir="2700000" algn="tl">
                    <a:srgbClr val="000000">
                      <a:alpha val="43137"/>
                    </a:srgbClr>
                  </a:outerShdw>
                </a:effectLst>
              </a:rPr>
              <a:t>/PCC =  első lépésben, </a:t>
            </a:r>
          </a:p>
          <a:p>
            <a:pPr algn="ctr"/>
            <a:r>
              <a:rPr lang="hu-HU" sz="2800" dirty="0">
                <a:solidFill>
                  <a:schemeClr val="bg1"/>
                </a:solidFill>
                <a:effectLst>
                  <a:outerShdw blurRad="38100" dist="38100" dir="2700000" algn="tl">
                    <a:srgbClr val="000000">
                      <a:alpha val="43137"/>
                    </a:srgbClr>
                  </a:outerShdw>
                </a:effectLst>
              </a:rPr>
              <a:t>majd MTP esetén FFP/</a:t>
            </a:r>
            <a:r>
              <a:rPr lang="hu-HU" sz="2800" dirty="0" err="1">
                <a:solidFill>
                  <a:schemeClr val="bg1"/>
                </a:solidFill>
                <a:effectLst>
                  <a:outerShdw blurRad="38100" dist="38100" dir="2700000" algn="tl">
                    <a:srgbClr val="000000">
                      <a:alpha val="43137"/>
                    </a:srgbClr>
                  </a:outerShdw>
                </a:effectLst>
              </a:rPr>
              <a:t>Tct</a:t>
            </a:r>
            <a:r>
              <a:rPr lang="hu-HU" sz="2800" dirty="0">
                <a:solidFill>
                  <a:schemeClr val="bg1"/>
                </a:solidFill>
                <a:effectLst>
                  <a:outerShdw blurRad="38100" dist="38100" dir="2700000" algn="tl">
                    <a:srgbClr val="000000">
                      <a:alpha val="43137"/>
                    </a:srgbClr>
                  </a:outerShdw>
                </a:effectLst>
              </a:rPr>
              <a:t> kiegészítés </a:t>
            </a:r>
          </a:p>
        </p:txBody>
      </p:sp>
      <p:sp>
        <p:nvSpPr>
          <p:cNvPr id="7" name="Lefelé nyíl 6"/>
          <p:cNvSpPr/>
          <p:nvPr/>
        </p:nvSpPr>
        <p:spPr>
          <a:xfrm>
            <a:off x="4427984" y="2132856"/>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Lefelé nyíl 7"/>
          <p:cNvSpPr/>
          <p:nvPr/>
        </p:nvSpPr>
        <p:spPr>
          <a:xfrm>
            <a:off x="4427984" y="3573016"/>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3" name="Egyenes összekötő nyíllal 12"/>
          <p:cNvCxnSpPr/>
          <p:nvPr/>
        </p:nvCxnSpPr>
        <p:spPr>
          <a:xfrm>
            <a:off x="4572000" y="5157192"/>
            <a:ext cx="0" cy="576064"/>
          </a:xfrm>
          <a:prstGeom prst="straightConnector1">
            <a:avLst/>
          </a:prstGeom>
          <a:ln w="66675" cap="flat">
            <a:solidFill>
              <a:schemeClr val="accent1">
                <a:lumMod val="75000"/>
              </a:schemeClr>
            </a:solidFill>
            <a:prstDash val="sysDot"/>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strVal val="#ppt_w*0.70"/>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Effect transition="in" filter="fade">
                                      <p:cBhvr>
                                        <p:cTn id="33" dur="1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55"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strVal val="#ppt_w*0.70"/>
                                          </p:val>
                                        </p:tav>
                                        <p:tav tm="100000">
                                          <p:val>
                                            <p:strVal val="#ppt_w"/>
                                          </p:val>
                                        </p:tav>
                                      </p:tavLst>
                                    </p:anim>
                                    <p:anim calcmode="lin" valueType="num">
                                      <p:cBhvr>
                                        <p:cTn id="44" dur="1000" fill="hold"/>
                                        <p:tgtEl>
                                          <p:spTgt spid="13"/>
                                        </p:tgtEl>
                                        <p:attrNameLst>
                                          <p:attrName>ppt_h</p:attrName>
                                        </p:attrNameLst>
                                      </p:cBhvr>
                                      <p:tavLst>
                                        <p:tav tm="0">
                                          <p:val>
                                            <p:strVal val="#ppt_h"/>
                                          </p:val>
                                        </p:tav>
                                        <p:tav tm="100000">
                                          <p:val>
                                            <p:strVal val="#ppt_h"/>
                                          </p:val>
                                        </p:tav>
                                      </p:tavLst>
                                    </p:anim>
                                    <p:animEffect transition="in" filter="fade">
                                      <p:cBhvr>
                                        <p:cTn id="4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699792" y="836712"/>
            <a:ext cx="4176464" cy="510686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églalap 20"/>
          <p:cNvSpPr/>
          <p:nvPr/>
        </p:nvSpPr>
        <p:spPr>
          <a:xfrm>
            <a:off x="1835696" y="4293096"/>
            <a:ext cx="6264696"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6" name="Picture 2"/>
          <p:cNvPicPr>
            <a:picLocks noChangeAspect="1" noChangeArrowheads="1"/>
          </p:cNvPicPr>
          <p:nvPr/>
        </p:nvPicPr>
        <p:blipFill>
          <a:blip r:embed="rId2" cstate="print"/>
          <a:srcRect/>
          <a:stretch>
            <a:fillRect/>
          </a:stretch>
        </p:blipFill>
        <p:spPr bwMode="auto">
          <a:xfrm>
            <a:off x="891108" y="116632"/>
            <a:ext cx="7353300" cy="2462213"/>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3075" name="Picture 3"/>
          <p:cNvPicPr>
            <a:picLocks noChangeAspect="1" noChangeArrowheads="1"/>
          </p:cNvPicPr>
          <p:nvPr/>
        </p:nvPicPr>
        <p:blipFill>
          <a:blip r:embed="rId3" cstate="print"/>
          <a:srcRect/>
          <a:stretch>
            <a:fillRect/>
          </a:stretch>
        </p:blipFill>
        <p:spPr bwMode="auto">
          <a:xfrm>
            <a:off x="3203848" y="2924944"/>
            <a:ext cx="2736304" cy="973141"/>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323528" y="3956991"/>
            <a:ext cx="2663949" cy="912169"/>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3242646" y="4941168"/>
            <a:ext cx="2625498" cy="938783"/>
          </a:xfrm>
          <a:prstGeom prst="rect">
            <a:avLst/>
          </a:prstGeom>
          <a:noFill/>
          <a:ln w="9525">
            <a:noFill/>
            <a:miter lim="800000"/>
            <a:headEnd/>
            <a:tailEnd/>
          </a:ln>
        </p:spPr>
      </p:pic>
      <p:pic>
        <p:nvPicPr>
          <p:cNvPr id="3079" name="Picture 7"/>
          <p:cNvPicPr>
            <a:picLocks noChangeAspect="1" noChangeArrowheads="1"/>
          </p:cNvPicPr>
          <p:nvPr/>
        </p:nvPicPr>
        <p:blipFill>
          <a:blip r:embed="rId6" cstate="print"/>
          <a:srcRect/>
          <a:stretch>
            <a:fillRect/>
          </a:stretch>
        </p:blipFill>
        <p:spPr bwMode="auto">
          <a:xfrm>
            <a:off x="6156176" y="3933056"/>
            <a:ext cx="2808312" cy="904009"/>
          </a:xfrm>
          <a:prstGeom prst="rect">
            <a:avLst/>
          </a:prstGeom>
          <a:noFill/>
          <a:ln w="9525">
            <a:noFill/>
            <a:miter lim="800000"/>
            <a:headEnd/>
            <a:tailEnd/>
          </a:ln>
        </p:spPr>
      </p:pic>
      <p:sp>
        <p:nvSpPr>
          <p:cNvPr id="14" name="Téglalap 13"/>
          <p:cNvSpPr/>
          <p:nvPr/>
        </p:nvSpPr>
        <p:spPr>
          <a:xfrm rot="3209395">
            <a:off x="3008084" y="3505381"/>
            <a:ext cx="152400" cy="85905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églalap 14"/>
          <p:cNvSpPr/>
          <p:nvPr/>
        </p:nvSpPr>
        <p:spPr>
          <a:xfrm rot="7390184">
            <a:off x="2952813" y="4428875"/>
            <a:ext cx="152400" cy="85905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églalap 15"/>
          <p:cNvSpPr/>
          <p:nvPr/>
        </p:nvSpPr>
        <p:spPr>
          <a:xfrm rot="18055682">
            <a:off x="5983540" y="3464555"/>
            <a:ext cx="152400" cy="85905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Téglalap 16"/>
          <p:cNvSpPr/>
          <p:nvPr/>
        </p:nvSpPr>
        <p:spPr>
          <a:xfrm rot="3459146">
            <a:off x="6036371" y="4445796"/>
            <a:ext cx="152400" cy="85905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8" name="Picture 2"/>
          <p:cNvPicPr>
            <a:picLocks noChangeAspect="1" noChangeArrowheads="1"/>
          </p:cNvPicPr>
          <p:nvPr/>
        </p:nvPicPr>
        <p:blipFill>
          <a:blip r:embed="rId7" cstate="print"/>
          <a:srcRect/>
          <a:stretch>
            <a:fillRect/>
          </a:stretch>
        </p:blipFill>
        <p:spPr bwMode="auto">
          <a:xfrm>
            <a:off x="3851920" y="3861048"/>
            <a:ext cx="1440160" cy="1087441"/>
          </a:xfrm>
          <a:prstGeom prst="rect">
            <a:avLst/>
          </a:prstGeom>
          <a:noFill/>
          <a:ln w="28575">
            <a:solidFill>
              <a:schemeClr val="tx2">
                <a:lumMod val="75000"/>
              </a:schemeClr>
            </a:solidFill>
            <a:miter lim="800000"/>
            <a:headEnd/>
            <a:tailEnd/>
          </a:ln>
          <a:effectLst/>
        </p:spPr>
      </p:pic>
      <p:sp>
        <p:nvSpPr>
          <p:cNvPr id="19" name="Lekerekített téglalap 18"/>
          <p:cNvSpPr/>
          <p:nvPr/>
        </p:nvSpPr>
        <p:spPr>
          <a:xfrm>
            <a:off x="683568" y="4149080"/>
            <a:ext cx="2160240" cy="504056"/>
          </a:xfrm>
          <a:prstGeom prst="round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dirty="0" err="1">
                <a:effectLst>
                  <a:outerShdw blurRad="38100" dist="38100" dir="2700000" algn="tl">
                    <a:srgbClr val="000000">
                      <a:alpha val="43137"/>
                    </a:srgbClr>
                  </a:outerShdw>
                </a:effectLst>
              </a:rPr>
              <a:t>Prehospitális</a:t>
            </a:r>
            <a:r>
              <a:rPr lang="hu-HU" dirty="0">
                <a:effectLst>
                  <a:outerShdw blurRad="38100" dist="38100" dir="2700000" algn="tl">
                    <a:srgbClr val="000000">
                      <a:alpha val="43137"/>
                    </a:srgbClr>
                  </a:outerShdw>
                </a:effectLst>
              </a:rPr>
              <a:t> ellátás</a:t>
            </a:r>
          </a:p>
        </p:txBody>
      </p:sp>
      <p:sp>
        <p:nvSpPr>
          <p:cNvPr id="20" name="Lekerekített téglalap 19"/>
          <p:cNvSpPr/>
          <p:nvPr/>
        </p:nvSpPr>
        <p:spPr>
          <a:xfrm>
            <a:off x="6444208" y="4149080"/>
            <a:ext cx="2160240" cy="504056"/>
          </a:xfrm>
          <a:prstGeom prst="round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dirty="0">
                <a:effectLst>
                  <a:outerShdw blurRad="38100" dist="38100" dir="2700000" algn="tl">
                    <a:srgbClr val="000000">
                      <a:alpha val="43137"/>
                    </a:srgbClr>
                  </a:outerShdw>
                </a:effectLst>
              </a:rPr>
              <a:t>SBO/Műtő/ITO</a:t>
            </a:r>
          </a:p>
        </p:txBody>
      </p:sp>
      <p:sp>
        <p:nvSpPr>
          <p:cNvPr id="23" name="Téglalap 22"/>
          <p:cNvSpPr/>
          <p:nvPr/>
        </p:nvSpPr>
        <p:spPr>
          <a:xfrm>
            <a:off x="107504" y="4725144"/>
            <a:ext cx="9036496" cy="360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2" name="Picture 2"/>
          <p:cNvPicPr>
            <a:picLocks noChangeAspect="1" noChangeArrowheads="1"/>
          </p:cNvPicPr>
          <p:nvPr/>
        </p:nvPicPr>
        <p:blipFill>
          <a:blip r:embed="rId7" cstate="print"/>
          <a:srcRect/>
          <a:stretch>
            <a:fillRect/>
          </a:stretch>
        </p:blipFill>
        <p:spPr bwMode="auto">
          <a:xfrm>
            <a:off x="2771800" y="4365104"/>
            <a:ext cx="3824808" cy="2888049"/>
          </a:xfrm>
          <a:prstGeom prst="rect">
            <a:avLst/>
          </a:prstGeom>
          <a:noFill/>
          <a:ln w="28575">
            <a:solidFill>
              <a:schemeClr val="tx2">
                <a:lumMod val="75000"/>
              </a:schemeClr>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22"/>
                                        </p:tgtEl>
                                        <p:attrNameLst>
                                          <p:attrName>ppt_w</p:attrName>
                                        </p:attrNameLst>
                                      </p:cBhvr>
                                      <p:tavLst>
                                        <p:tav tm="0">
                                          <p:val>
                                            <p:strVal val="ppt_w"/>
                                          </p:val>
                                        </p:tav>
                                        <p:tav tm="100000">
                                          <p:val>
                                            <p:strVal val="ppt_w*0.70"/>
                                          </p:val>
                                        </p:tav>
                                      </p:tavLst>
                                    </p:anim>
                                    <p:anim calcmode="lin" valueType="num">
                                      <p:cBhvr>
                                        <p:cTn id="7" dur="1000"/>
                                        <p:tgtEl>
                                          <p:spTgt spid="22"/>
                                        </p:tgtEl>
                                        <p:attrNameLst>
                                          <p:attrName>ppt_h</p:attrName>
                                        </p:attrNameLst>
                                      </p:cBhvr>
                                      <p:tavLst>
                                        <p:tav tm="0">
                                          <p:val>
                                            <p:strVal val="ppt_h"/>
                                          </p:val>
                                        </p:tav>
                                        <p:tav tm="100000">
                                          <p:val>
                                            <p:strVal val="ppt_h"/>
                                          </p:val>
                                        </p:tav>
                                      </p:tavLst>
                                    </p:anim>
                                    <p:animEffect transition="out" filter="fade">
                                      <p:cBhvr>
                                        <p:cTn id="8" dur="1000"/>
                                        <p:tgtEl>
                                          <p:spTgt spid="22"/>
                                        </p:tgtEl>
                                      </p:cBhvr>
                                    </p:animEffect>
                                    <p:set>
                                      <p:cBhvr>
                                        <p:cTn id="9" dur="1" fill="hold">
                                          <p:stCondLst>
                                            <p:cond delay="999"/>
                                          </p:stCondLst>
                                        </p:cTn>
                                        <p:tgtEl>
                                          <p:spTgt spid="22"/>
                                        </p:tgtEl>
                                        <p:attrNameLst>
                                          <p:attrName>style.visibility</p:attrName>
                                        </p:attrNameLst>
                                      </p:cBhvr>
                                      <p:to>
                                        <p:strVal val="hidden"/>
                                      </p:to>
                                    </p:set>
                                  </p:childTnLst>
                                </p:cTn>
                              </p:par>
                              <p:par>
                                <p:cTn id="10" presetID="55" presetClass="exit" presetSubtype="0" fill="hold" nodeType="withEffect">
                                  <p:stCondLst>
                                    <p:cond delay="0"/>
                                  </p:stCondLst>
                                  <p:childTnLst>
                                    <p:anim calcmode="lin" valueType="num">
                                      <p:cBhvr>
                                        <p:cTn id="11" dur="1000"/>
                                        <p:tgtEl>
                                          <p:spTgt spid="3075"/>
                                        </p:tgtEl>
                                        <p:attrNameLst>
                                          <p:attrName>ppt_w</p:attrName>
                                        </p:attrNameLst>
                                      </p:cBhvr>
                                      <p:tavLst>
                                        <p:tav tm="0">
                                          <p:val>
                                            <p:strVal val="ppt_w"/>
                                          </p:val>
                                        </p:tav>
                                        <p:tav tm="100000">
                                          <p:val>
                                            <p:strVal val="ppt_w*0.70"/>
                                          </p:val>
                                        </p:tav>
                                      </p:tavLst>
                                    </p:anim>
                                    <p:anim calcmode="lin" valueType="num">
                                      <p:cBhvr>
                                        <p:cTn id="12" dur="1000"/>
                                        <p:tgtEl>
                                          <p:spTgt spid="3075"/>
                                        </p:tgtEl>
                                        <p:attrNameLst>
                                          <p:attrName>ppt_h</p:attrName>
                                        </p:attrNameLst>
                                      </p:cBhvr>
                                      <p:tavLst>
                                        <p:tav tm="0">
                                          <p:val>
                                            <p:strVal val="ppt_h"/>
                                          </p:val>
                                        </p:tav>
                                        <p:tav tm="100000">
                                          <p:val>
                                            <p:strVal val="ppt_h"/>
                                          </p:val>
                                        </p:tav>
                                      </p:tavLst>
                                    </p:anim>
                                    <p:animEffect transition="out" filter="fade">
                                      <p:cBhvr>
                                        <p:cTn id="13" dur="1000"/>
                                        <p:tgtEl>
                                          <p:spTgt spid="3075"/>
                                        </p:tgtEl>
                                      </p:cBhvr>
                                    </p:animEffect>
                                    <p:set>
                                      <p:cBhvr>
                                        <p:cTn id="14" dur="1" fill="hold">
                                          <p:stCondLst>
                                            <p:cond delay="999"/>
                                          </p:stCondLst>
                                        </p:cTn>
                                        <p:tgtEl>
                                          <p:spTgt spid="3075"/>
                                        </p:tgtEl>
                                        <p:attrNameLst>
                                          <p:attrName>style.visibility</p:attrName>
                                        </p:attrNameLst>
                                      </p:cBhvr>
                                      <p:to>
                                        <p:strVal val="hidden"/>
                                      </p:to>
                                    </p:set>
                                  </p:childTnLst>
                                </p:cTn>
                              </p:par>
                              <p:par>
                                <p:cTn id="15" presetID="55" presetClass="exit" presetSubtype="0" fill="hold" nodeType="withEffect">
                                  <p:stCondLst>
                                    <p:cond delay="0"/>
                                  </p:stCondLst>
                                  <p:childTnLst>
                                    <p:anim calcmode="lin" valueType="num">
                                      <p:cBhvr>
                                        <p:cTn id="16" dur="1000"/>
                                        <p:tgtEl>
                                          <p:spTgt spid="3077"/>
                                        </p:tgtEl>
                                        <p:attrNameLst>
                                          <p:attrName>ppt_w</p:attrName>
                                        </p:attrNameLst>
                                      </p:cBhvr>
                                      <p:tavLst>
                                        <p:tav tm="0">
                                          <p:val>
                                            <p:strVal val="ppt_w"/>
                                          </p:val>
                                        </p:tav>
                                        <p:tav tm="100000">
                                          <p:val>
                                            <p:strVal val="ppt_w*0.70"/>
                                          </p:val>
                                        </p:tav>
                                      </p:tavLst>
                                    </p:anim>
                                    <p:anim calcmode="lin" valueType="num">
                                      <p:cBhvr>
                                        <p:cTn id="17" dur="1000"/>
                                        <p:tgtEl>
                                          <p:spTgt spid="3077"/>
                                        </p:tgtEl>
                                        <p:attrNameLst>
                                          <p:attrName>ppt_h</p:attrName>
                                        </p:attrNameLst>
                                      </p:cBhvr>
                                      <p:tavLst>
                                        <p:tav tm="0">
                                          <p:val>
                                            <p:strVal val="ppt_h"/>
                                          </p:val>
                                        </p:tav>
                                        <p:tav tm="100000">
                                          <p:val>
                                            <p:strVal val="ppt_h"/>
                                          </p:val>
                                        </p:tav>
                                      </p:tavLst>
                                    </p:anim>
                                    <p:animEffect transition="out" filter="fade">
                                      <p:cBhvr>
                                        <p:cTn id="18" dur="1000"/>
                                        <p:tgtEl>
                                          <p:spTgt spid="3077"/>
                                        </p:tgtEl>
                                      </p:cBhvr>
                                    </p:animEffect>
                                    <p:set>
                                      <p:cBhvr>
                                        <p:cTn id="19" dur="1" fill="hold">
                                          <p:stCondLst>
                                            <p:cond delay="999"/>
                                          </p:stCondLst>
                                        </p:cTn>
                                        <p:tgtEl>
                                          <p:spTgt spid="3077"/>
                                        </p:tgtEl>
                                        <p:attrNameLst>
                                          <p:attrName>style.visibility</p:attrName>
                                        </p:attrNameLst>
                                      </p:cBhvr>
                                      <p:to>
                                        <p:strVal val="hidden"/>
                                      </p:to>
                                    </p:set>
                                  </p:childTnLst>
                                </p:cTn>
                              </p:par>
                              <p:par>
                                <p:cTn id="20" presetID="55" presetClass="exit" presetSubtype="0" fill="hold" nodeType="withEffect">
                                  <p:stCondLst>
                                    <p:cond delay="0"/>
                                  </p:stCondLst>
                                  <p:childTnLst>
                                    <p:anim calcmode="lin" valueType="num">
                                      <p:cBhvr>
                                        <p:cTn id="21" dur="1000"/>
                                        <p:tgtEl>
                                          <p:spTgt spid="3078"/>
                                        </p:tgtEl>
                                        <p:attrNameLst>
                                          <p:attrName>ppt_w</p:attrName>
                                        </p:attrNameLst>
                                      </p:cBhvr>
                                      <p:tavLst>
                                        <p:tav tm="0">
                                          <p:val>
                                            <p:strVal val="ppt_w"/>
                                          </p:val>
                                        </p:tav>
                                        <p:tav tm="100000">
                                          <p:val>
                                            <p:strVal val="ppt_w*0.70"/>
                                          </p:val>
                                        </p:tav>
                                      </p:tavLst>
                                    </p:anim>
                                    <p:anim calcmode="lin" valueType="num">
                                      <p:cBhvr>
                                        <p:cTn id="22" dur="1000"/>
                                        <p:tgtEl>
                                          <p:spTgt spid="3078"/>
                                        </p:tgtEl>
                                        <p:attrNameLst>
                                          <p:attrName>ppt_h</p:attrName>
                                        </p:attrNameLst>
                                      </p:cBhvr>
                                      <p:tavLst>
                                        <p:tav tm="0">
                                          <p:val>
                                            <p:strVal val="ppt_h"/>
                                          </p:val>
                                        </p:tav>
                                        <p:tav tm="100000">
                                          <p:val>
                                            <p:strVal val="ppt_h"/>
                                          </p:val>
                                        </p:tav>
                                      </p:tavLst>
                                    </p:anim>
                                    <p:animEffect transition="out" filter="fade">
                                      <p:cBhvr>
                                        <p:cTn id="23" dur="1000"/>
                                        <p:tgtEl>
                                          <p:spTgt spid="3078"/>
                                        </p:tgtEl>
                                      </p:cBhvr>
                                    </p:animEffect>
                                    <p:set>
                                      <p:cBhvr>
                                        <p:cTn id="24" dur="1" fill="hold">
                                          <p:stCondLst>
                                            <p:cond delay="999"/>
                                          </p:stCondLst>
                                        </p:cTn>
                                        <p:tgtEl>
                                          <p:spTgt spid="3078"/>
                                        </p:tgtEl>
                                        <p:attrNameLst>
                                          <p:attrName>style.visibility</p:attrName>
                                        </p:attrNameLst>
                                      </p:cBhvr>
                                      <p:to>
                                        <p:strVal val="hidden"/>
                                      </p:to>
                                    </p:set>
                                  </p:childTnLst>
                                </p:cTn>
                              </p:par>
                              <p:par>
                                <p:cTn id="25" presetID="55" presetClass="exit" presetSubtype="0" fill="hold" nodeType="withEffect">
                                  <p:stCondLst>
                                    <p:cond delay="0"/>
                                  </p:stCondLst>
                                  <p:childTnLst>
                                    <p:anim calcmode="lin" valueType="num">
                                      <p:cBhvr>
                                        <p:cTn id="26" dur="1000"/>
                                        <p:tgtEl>
                                          <p:spTgt spid="3079"/>
                                        </p:tgtEl>
                                        <p:attrNameLst>
                                          <p:attrName>ppt_w</p:attrName>
                                        </p:attrNameLst>
                                      </p:cBhvr>
                                      <p:tavLst>
                                        <p:tav tm="0">
                                          <p:val>
                                            <p:strVal val="ppt_w"/>
                                          </p:val>
                                        </p:tav>
                                        <p:tav tm="100000">
                                          <p:val>
                                            <p:strVal val="ppt_w*0.70"/>
                                          </p:val>
                                        </p:tav>
                                      </p:tavLst>
                                    </p:anim>
                                    <p:anim calcmode="lin" valueType="num">
                                      <p:cBhvr>
                                        <p:cTn id="27" dur="1000"/>
                                        <p:tgtEl>
                                          <p:spTgt spid="3079"/>
                                        </p:tgtEl>
                                        <p:attrNameLst>
                                          <p:attrName>ppt_h</p:attrName>
                                        </p:attrNameLst>
                                      </p:cBhvr>
                                      <p:tavLst>
                                        <p:tav tm="0">
                                          <p:val>
                                            <p:strVal val="ppt_h"/>
                                          </p:val>
                                        </p:tav>
                                        <p:tav tm="100000">
                                          <p:val>
                                            <p:strVal val="ppt_h"/>
                                          </p:val>
                                        </p:tav>
                                      </p:tavLst>
                                    </p:anim>
                                    <p:animEffect transition="out" filter="fade">
                                      <p:cBhvr>
                                        <p:cTn id="28" dur="1000"/>
                                        <p:tgtEl>
                                          <p:spTgt spid="3079"/>
                                        </p:tgtEl>
                                      </p:cBhvr>
                                    </p:animEffect>
                                    <p:set>
                                      <p:cBhvr>
                                        <p:cTn id="29" dur="1" fill="hold">
                                          <p:stCondLst>
                                            <p:cond delay="999"/>
                                          </p:stCondLst>
                                        </p:cTn>
                                        <p:tgtEl>
                                          <p:spTgt spid="3079"/>
                                        </p:tgtEl>
                                        <p:attrNameLst>
                                          <p:attrName>style.visibility</p:attrName>
                                        </p:attrNameLst>
                                      </p:cBhvr>
                                      <p:to>
                                        <p:strVal val="hidden"/>
                                      </p:to>
                                    </p:set>
                                  </p:childTnLst>
                                </p:cTn>
                              </p:par>
                              <p:par>
                                <p:cTn id="30" presetID="55" presetClass="exit" presetSubtype="0" fill="hold" grpId="1" nodeType="withEffect">
                                  <p:stCondLst>
                                    <p:cond delay="0"/>
                                  </p:stCondLst>
                                  <p:childTnLst>
                                    <p:anim calcmode="lin" valueType="num">
                                      <p:cBhvr>
                                        <p:cTn id="31" dur="1000"/>
                                        <p:tgtEl>
                                          <p:spTgt spid="14"/>
                                        </p:tgtEl>
                                        <p:attrNameLst>
                                          <p:attrName>ppt_w</p:attrName>
                                        </p:attrNameLst>
                                      </p:cBhvr>
                                      <p:tavLst>
                                        <p:tav tm="0">
                                          <p:val>
                                            <p:strVal val="ppt_w"/>
                                          </p:val>
                                        </p:tav>
                                        <p:tav tm="100000">
                                          <p:val>
                                            <p:strVal val="ppt_w*0.70"/>
                                          </p:val>
                                        </p:tav>
                                      </p:tavLst>
                                    </p:anim>
                                    <p:anim calcmode="lin" valueType="num">
                                      <p:cBhvr>
                                        <p:cTn id="32" dur="1000"/>
                                        <p:tgtEl>
                                          <p:spTgt spid="14"/>
                                        </p:tgtEl>
                                        <p:attrNameLst>
                                          <p:attrName>ppt_h</p:attrName>
                                        </p:attrNameLst>
                                      </p:cBhvr>
                                      <p:tavLst>
                                        <p:tav tm="0">
                                          <p:val>
                                            <p:strVal val="ppt_h"/>
                                          </p:val>
                                        </p:tav>
                                        <p:tav tm="100000">
                                          <p:val>
                                            <p:strVal val="ppt_h"/>
                                          </p:val>
                                        </p:tav>
                                      </p:tavLst>
                                    </p:anim>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par>
                                <p:cTn id="35" presetID="55" presetClass="exit" presetSubtype="0" fill="hold" grpId="0" nodeType="withEffect">
                                  <p:stCondLst>
                                    <p:cond delay="0"/>
                                  </p:stCondLst>
                                  <p:childTnLst>
                                    <p:anim calcmode="lin" valueType="num">
                                      <p:cBhvr>
                                        <p:cTn id="36" dur="1000"/>
                                        <p:tgtEl>
                                          <p:spTgt spid="23"/>
                                        </p:tgtEl>
                                        <p:attrNameLst>
                                          <p:attrName>ppt_w</p:attrName>
                                        </p:attrNameLst>
                                      </p:cBhvr>
                                      <p:tavLst>
                                        <p:tav tm="0">
                                          <p:val>
                                            <p:strVal val="ppt_w"/>
                                          </p:val>
                                        </p:tav>
                                        <p:tav tm="100000">
                                          <p:val>
                                            <p:strVal val="ppt_w*0.70"/>
                                          </p:val>
                                        </p:tav>
                                      </p:tavLst>
                                    </p:anim>
                                    <p:anim calcmode="lin" valueType="num">
                                      <p:cBhvr>
                                        <p:cTn id="37" dur="1000"/>
                                        <p:tgtEl>
                                          <p:spTgt spid="23"/>
                                        </p:tgtEl>
                                        <p:attrNameLst>
                                          <p:attrName>ppt_h</p:attrName>
                                        </p:attrNameLst>
                                      </p:cBhvr>
                                      <p:tavLst>
                                        <p:tav tm="0">
                                          <p:val>
                                            <p:strVal val="ppt_h"/>
                                          </p:val>
                                        </p:tav>
                                        <p:tav tm="100000">
                                          <p:val>
                                            <p:strVal val="ppt_h"/>
                                          </p:val>
                                        </p:tav>
                                      </p:tavLst>
                                    </p:anim>
                                    <p:animEffect transition="out" filter="fade">
                                      <p:cBhvr>
                                        <p:cTn id="38" dur="1000"/>
                                        <p:tgtEl>
                                          <p:spTgt spid="23"/>
                                        </p:tgtEl>
                                      </p:cBhvr>
                                    </p:animEffect>
                                    <p:set>
                                      <p:cBhvr>
                                        <p:cTn id="39" dur="1" fill="hold">
                                          <p:stCondLst>
                                            <p:cond delay="999"/>
                                          </p:stCondLst>
                                        </p:cTn>
                                        <p:tgtEl>
                                          <p:spTgt spid="23"/>
                                        </p:tgtEl>
                                        <p:attrNameLst>
                                          <p:attrName>style.visibility</p:attrName>
                                        </p:attrNameLst>
                                      </p:cBhvr>
                                      <p:to>
                                        <p:strVal val="hidden"/>
                                      </p:to>
                                    </p:set>
                                  </p:childTnLst>
                                </p:cTn>
                              </p:par>
                              <p:par>
                                <p:cTn id="40" presetID="55" presetClass="exit" presetSubtype="0" fill="hold" grpId="1" nodeType="withEffect">
                                  <p:stCondLst>
                                    <p:cond delay="0"/>
                                  </p:stCondLst>
                                  <p:childTnLst>
                                    <p:anim calcmode="lin" valueType="num">
                                      <p:cBhvr>
                                        <p:cTn id="41" dur="1000"/>
                                        <p:tgtEl>
                                          <p:spTgt spid="15"/>
                                        </p:tgtEl>
                                        <p:attrNameLst>
                                          <p:attrName>ppt_w</p:attrName>
                                        </p:attrNameLst>
                                      </p:cBhvr>
                                      <p:tavLst>
                                        <p:tav tm="0">
                                          <p:val>
                                            <p:strVal val="ppt_w"/>
                                          </p:val>
                                        </p:tav>
                                        <p:tav tm="100000">
                                          <p:val>
                                            <p:strVal val="ppt_w*0.70"/>
                                          </p:val>
                                        </p:tav>
                                      </p:tavLst>
                                    </p:anim>
                                    <p:anim calcmode="lin" valueType="num">
                                      <p:cBhvr>
                                        <p:cTn id="42" dur="1000"/>
                                        <p:tgtEl>
                                          <p:spTgt spid="15"/>
                                        </p:tgtEl>
                                        <p:attrNameLst>
                                          <p:attrName>ppt_h</p:attrName>
                                        </p:attrNameLst>
                                      </p:cBhvr>
                                      <p:tavLst>
                                        <p:tav tm="0">
                                          <p:val>
                                            <p:strVal val="ppt_h"/>
                                          </p:val>
                                        </p:tav>
                                        <p:tav tm="100000">
                                          <p:val>
                                            <p:strVal val="ppt_h"/>
                                          </p:val>
                                        </p:tav>
                                      </p:tavLst>
                                    </p:anim>
                                    <p:animEffect transition="out" filter="fade">
                                      <p:cBhvr>
                                        <p:cTn id="43" dur="1000"/>
                                        <p:tgtEl>
                                          <p:spTgt spid="15"/>
                                        </p:tgtEl>
                                      </p:cBhvr>
                                    </p:animEffect>
                                    <p:set>
                                      <p:cBhvr>
                                        <p:cTn id="44" dur="1" fill="hold">
                                          <p:stCondLst>
                                            <p:cond delay="999"/>
                                          </p:stCondLst>
                                        </p:cTn>
                                        <p:tgtEl>
                                          <p:spTgt spid="15"/>
                                        </p:tgtEl>
                                        <p:attrNameLst>
                                          <p:attrName>style.visibility</p:attrName>
                                        </p:attrNameLst>
                                      </p:cBhvr>
                                      <p:to>
                                        <p:strVal val="hidden"/>
                                      </p:to>
                                    </p:set>
                                  </p:childTnLst>
                                </p:cTn>
                              </p:par>
                              <p:par>
                                <p:cTn id="45" presetID="55" presetClass="exit" presetSubtype="0" fill="hold" grpId="1" nodeType="withEffect">
                                  <p:stCondLst>
                                    <p:cond delay="0"/>
                                  </p:stCondLst>
                                  <p:childTnLst>
                                    <p:anim calcmode="lin" valueType="num">
                                      <p:cBhvr>
                                        <p:cTn id="46" dur="1000"/>
                                        <p:tgtEl>
                                          <p:spTgt spid="16"/>
                                        </p:tgtEl>
                                        <p:attrNameLst>
                                          <p:attrName>ppt_w</p:attrName>
                                        </p:attrNameLst>
                                      </p:cBhvr>
                                      <p:tavLst>
                                        <p:tav tm="0">
                                          <p:val>
                                            <p:strVal val="ppt_w"/>
                                          </p:val>
                                        </p:tav>
                                        <p:tav tm="100000">
                                          <p:val>
                                            <p:strVal val="ppt_w*0.70"/>
                                          </p:val>
                                        </p:tav>
                                      </p:tavLst>
                                    </p:anim>
                                    <p:anim calcmode="lin" valueType="num">
                                      <p:cBhvr>
                                        <p:cTn id="47" dur="1000"/>
                                        <p:tgtEl>
                                          <p:spTgt spid="16"/>
                                        </p:tgtEl>
                                        <p:attrNameLst>
                                          <p:attrName>ppt_h</p:attrName>
                                        </p:attrNameLst>
                                      </p:cBhvr>
                                      <p:tavLst>
                                        <p:tav tm="0">
                                          <p:val>
                                            <p:strVal val="ppt_h"/>
                                          </p:val>
                                        </p:tav>
                                        <p:tav tm="100000">
                                          <p:val>
                                            <p:strVal val="ppt_h"/>
                                          </p:val>
                                        </p:tav>
                                      </p:tavLst>
                                    </p:anim>
                                    <p:animEffect transition="out" filter="fade">
                                      <p:cBhvr>
                                        <p:cTn id="48" dur="1000"/>
                                        <p:tgtEl>
                                          <p:spTgt spid="16"/>
                                        </p:tgtEl>
                                      </p:cBhvr>
                                    </p:animEffect>
                                    <p:set>
                                      <p:cBhvr>
                                        <p:cTn id="49" dur="1" fill="hold">
                                          <p:stCondLst>
                                            <p:cond delay="999"/>
                                          </p:stCondLst>
                                        </p:cTn>
                                        <p:tgtEl>
                                          <p:spTgt spid="16"/>
                                        </p:tgtEl>
                                        <p:attrNameLst>
                                          <p:attrName>style.visibility</p:attrName>
                                        </p:attrNameLst>
                                      </p:cBhvr>
                                      <p:to>
                                        <p:strVal val="hidden"/>
                                      </p:to>
                                    </p:set>
                                  </p:childTnLst>
                                </p:cTn>
                              </p:par>
                              <p:par>
                                <p:cTn id="50" presetID="55" presetClass="exit" presetSubtype="0" fill="hold" grpId="1" nodeType="withEffect">
                                  <p:stCondLst>
                                    <p:cond delay="0"/>
                                  </p:stCondLst>
                                  <p:childTnLst>
                                    <p:anim calcmode="lin" valueType="num">
                                      <p:cBhvr>
                                        <p:cTn id="51" dur="1000"/>
                                        <p:tgtEl>
                                          <p:spTgt spid="17"/>
                                        </p:tgtEl>
                                        <p:attrNameLst>
                                          <p:attrName>ppt_w</p:attrName>
                                        </p:attrNameLst>
                                      </p:cBhvr>
                                      <p:tavLst>
                                        <p:tav tm="0">
                                          <p:val>
                                            <p:strVal val="ppt_w"/>
                                          </p:val>
                                        </p:tav>
                                        <p:tav tm="100000">
                                          <p:val>
                                            <p:strVal val="ppt_w*0.70"/>
                                          </p:val>
                                        </p:tav>
                                      </p:tavLst>
                                    </p:anim>
                                    <p:anim calcmode="lin" valueType="num">
                                      <p:cBhvr>
                                        <p:cTn id="52" dur="1000"/>
                                        <p:tgtEl>
                                          <p:spTgt spid="17"/>
                                        </p:tgtEl>
                                        <p:attrNameLst>
                                          <p:attrName>ppt_h</p:attrName>
                                        </p:attrNameLst>
                                      </p:cBhvr>
                                      <p:tavLst>
                                        <p:tav tm="0">
                                          <p:val>
                                            <p:strVal val="ppt_h"/>
                                          </p:val>
                                        </p:tav>
                                        <p:tav tm="100000">
                                          <p:val>
                                            <p:strVal val="ppt_h"/>
                                          </p:val>
                                        </p:tav>
                                      </p:tavLst>
                                    </p:anim>
                                    <p:animEffect transition="out" filter="fade">
                                      <p:cBhvr>
                                        <p:cTn id="53" dur="1000"/>
                                        <p:tgtEl>
                                          <p:spTgt spid="17"/>
                                        </p:tgtEl>
                                      </p:cBhvr>
                                    </p:animEffect>
                                    <p:set>
                                      <p:cBhvr>
                                        <p:cTn id="54" dur="1" fill="hold">
                                          <p:stCondLst>
                                            <p:cond delay="999"/>
                                          </p:stCondLst>
                                        </p:cTn>
                                        <p:tgtEl>
                                          <p:spTgt spid="17"/>
                                        </p:tgtEl>
                                        <p:attrNameLst>
                                          <p:attrName>style.visibility</p:attrName>
                                        </p:attrNameLst>
                                      </p:cBhvr>
                                      <p:to>
                                        <p:strVal val="hidden"/>
                                      </p:to>
                                    </p:set>
                                  </p:childTnLst>
                                </p:cTn>
                              </p:par>
                              <p:par>
                                <p:cTn id="55" presetID="55" presetClass="entr" presetSubtype="0" fill="hold" grpId="2"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1000" fill="hold"/>
                                        <p:tgtEl>
                                          <p:spTgt spid="20"/>
                                        </p:tgtEl>
                                        <p:attrNameLst>
                                          <p:attrName>ppt_w</p:attrName>
                                        </p:attrNameLst>
                                      </p:cBhvr>
                                      <p:tavLst>
                                        <p:tav tm="0">
                                          <p:val>
                                            <p:strVal val="#ppt_w*0.70"/>
                                          </p:val>
                                        </p:tav>
                                        <p:tav tm="100000">
                                          <p:val>
                                            <p:strVal val="#ppt_w"/>
                                          </p:val>
                                        </p:tav>
                                      </p:tavLst>
                                    </p:anim>
                                    <p:anim calcmode="lin" valueType="num">
                                      <p:cBhvr>
                                        <p:cTn id="58" dur="1000" fill="hold"/>
                                        <p:tgtEl>
                                          <p:spTgt spid="20"/>
                                        </p:tgtEl>
                                        <p:attrNameLst>
                                          <p:attrName>ppt_h</p:attrName>
                                        </p:attrNameLst>
                                      </p:cBhvr>
                                      <p:tavLst>
                                        <p:tav tm="0">
                                          <p:val>
                                            <p:strVal val="#ppt_h"/>
                                          </p:val>
                                        </p:tav>
                                        <p:tav tm="100000">
                                          <p:val>
                                            <p:strVal val="#ppt_h"/>
                                          </p:val>
                                        </p:tav>
                                      </p:tavLst>
                                    </p:anim>
                                    <p:animEffect transition="in" filter="fade">
                                      <p:cBhvr>
                                        <p:cTn id="59" dur="1000"/>
                                        <p:tgtEl>
                                          <p:spTgt spid="20"/>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1000" fill="hold"/>
                                        <p:tgtEl>
                                          <p:spTgt spid="20"/>
                                        </p:tgtEl>
                                        <p:attrNameLst>
                                          <p:attrName>ppt_w</p:attrName>
                                        </p:attrNameLst>
                                      </p:cBhvr>
                                      <p:tavLst>
                                        <p:tav tm="0">
                                          <p:val>
                                            <p:strVal val="#ppt_w*0.70"/>
                                          </p:val>
                                        </p:tav>
                                        <p:tav tm="100000">
                                          <p:val>
                                            <p:strVal val="#ppt_w"/>
                                          </p:val>
                                        </p:tav>
                                      </p:tavLst>
                                    </p:anim>
                                    <p:anim calcmode="lin" valueType="num">
                                      <p:cBhvr>
                                        <p:cTn id="63" dur="1000" fill="hold"/>
                                        <p:tgtEl>
                                          <p:spTgt spid="20"/>
                                        </p:tgtEl>
                                        <p:attrNameLst>
                                          <p:attrName>ppt_h</p:attrName>
                                        </p:attrNameLst>
                                      </p:cBhvr>
                                      <p:tavLst>
                                        <p:tav tm="0">
                                          <p:val>
                                            <p:strVal val="#ppt_h"/>
                                          </p:val>
                                        </p:tav>
                                        <p:tav tm="100000">
                                          <p:val>
                                            <p:strVal val="#ppt_h"/>
                                          </p:val>
                                        </p:tav>
                                      </p:tavLst>
                                    </p:anim>
                                    <p:animEffect transition="in" filter="fade">
                                      <p:cBhvr>
                                        <p:cTn id="64" dur="1000"/>
                                        <p:tgtEl>
                                          <p:spTgt spid="20"/>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1000" fill="hold"/>
                                        <p:tgtEl>
                                          <p:spTgt spid="21"/>
                                        </p:tgtEl>
                                        <p:attrNameLst>
                                          <p:attrName>ppt_w</p:attrName>
                                        </p:attrNameLst>
                                      </p:cBhvr>
                                      <p:tavLst>
                                        <p:tav tm="0">
                                          <p:val>
                                            <p:strVal val="#ppt_w*0.70"/>
                                          </p:val>
                                        </p:tav>
                                        <p:tav tm="100000">
                                          <p:val>
                                            <p:strVal val="#ppt_w"/>
                                          </p:val>
                                        </p:tav>
                                      </p:tavLst>
                                    </p:anim>
                                    <p:anim calcmode="lin" valueType="num">
                                      <p:cBhvr>
                                        <p:cTn id="68" dur="1000" fill="hold"/>
                                        <p:tgtEl>
                                          <p:spTgt spid="21"/>
                                        </p:tgtEl>
                                        <p:attrNameLst>
                                          <p:attrName>ppt_h</p:attrName>
                                        </p:attrNameLst>
                                      </p:cBhvr>
                                      <p:tavLst>
                                        <p:tav tm="0">
                                          <p:val>
                                            <p:strVal val="#ppt_h"/>
                                          </p:val>
                                        </p:tav>
                                        <p:tav tm="100000">
                                          <p:val>
                                            <p:strVal val="#ppt_h"/>
                                          </p:val>
                                        </p:tav>
                                      </p:tavLst>
                                    </p:anim>
                                    <p:animEffect transition="in" filter="fade">
                                      <p:cBhvr>
                                        <p:cTn id="69" dur="1000"/>
                                        <p:tgtEl>
                                          <p:spTgt spid="21"/>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1000" fill="hold"/>
                                        <p:tgtEl>
                                          <p:spTgt spid="19"/>
                                        </p:tgtEl>
                                        <p:attrNameLst>
                                          <p:attrName>ppt_w</p:attrName>
                                        </p:attrNameLst>
                                      </p:cBhvr>
                                      <p:tavLst>
                                        <p:tav tm="0">
                                          <p:val>
                                            <p:strVal val="#ppt_w*0.70"/>
                                          </p:val>
                                        </p:tav>
                                        <p:tav tm="100000">
                                          <p:val>
                                            <p:strVal val="#ppt_w"/>
                                          </p:val>
                                        </p:tav>
                                      </p:tavLst>
                                    </p:anim>
                                    <p:anim calcmode="lin" valueType="num">
                                      <p:cBhvr>
                                        <p:cTn id="73" dur="1000" fill="hold"/>
                                        <p:tgtEl>
                                          <p:spTgt spid="19"/>
                                        </p:tgtEl>
                                        <p:attrNameLst>
                                          <p:attrName>ppt_h</p:attrName>
                                        </p:attrNameLst>
                                      </p:cBhvr>
                                      <p:tavLst>
                                        <p:tav tm="0">
                                          <p:val>
                                            <p:strVal val="#ppt_h"/>
                                          </p:val>
                                        </p:tav>
                                        <p:tav tm="100000">
                                          <p:val>
                                            <p:strVal val="#ppt_h"/>
                                          </p:val>
                                        </p:tav>
                                      </p:tavLst>
                                    </p:anim>
                                    <p:animEffect transition="in" filter="fade">
                                      <p:cBhvr>
                                        <p:cTn id="7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1" animBg="1"/>
      <p:bldP spid="15" grpId="1" animBg="1"/>
      <p:bldP spid="16" grpId="1" animBg="1"/>
      <p:bldP spid="17" grpId="1" animBg="1"/>
      <p:bldP spid="19" grpId="0" animBg="1"/>
      <p:bldP spid="20" grpId="0" animBg="1"/>
      <p:bldP spid="20" grpId="2"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475656" y="1196752"/>
            <a:ext cx="6264696"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Súlyos sérülés +/- vérzés és SBO 90 Hgmm alatt</a:t>
            </a:r>
          </a:p>
        </p:txBody>
      </p:sp>
      <p:sp>
        <p:nvSpPr>
          <p:cNvPr id="4" name="Lekerekített téglalap 3"/>
          <p:cNvSpPr/>
          <p:nvPr/>
        </p:nvSpPr>
        <p:spPr>
          <a:xfrm>
            <a:off x="3059832" y="116632"/>
            <a:ext cx="2880320" cy="72008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3200" dirty="0">
                <a:effectLst>
                  <a:outerShdw blurRad="38100" dist="38100" dir="2700000" algn="tl">
                    <a:srgbClr val="000000">
                      <a:alpha val="43137"/>
                    </a:srgbClr>
                  </a:outerShdw>
                </a:effectLst>
              </a:rPr>
              <a:t>„RED CODE”</a:t>
            </a:r>
          </a:p>
        </p:txBody>
      </p:sp>
      <p:pic>
        <p:nvPicPr>
          <p:cNvPr id="5" name="Picture 3"/>
          <p:cNvPicPr>
            <a:picLocks noChangeAspect="1" noChangeArrowheads="1"/>
          </p:cNvPicPr>
          <p:nvPr/>
        </p:nvPicPr>
        <p:blipFill>
          <a:blip r:embed="rId2" cstate="print"/>
          <a:srcRect/>
          <a:stretch>
            <a:fillRect/>
          </a:stretch>
        </p:blipFill>
        <p:spPr bwMode="auto">
          <a:xfrm>
            <a:off x="107504" y="1196752"/>
            <a:ext cx="8928992" cy="2862047"/>
          </a:xfrm>
          <a:prstGeom prst="rect">
            <a:avLst/>
          </a:prstGeom>
          <a:noFill/>
          <a:ln w="28575">
            <a:solidFill>
              <a:schemeClr val="tx2">
                <a:lumMod val="75000"/>
              </a:schemeClr>
            </a:solidFill>
            <a:miter lim="800000"/>
            <a:headEnd/>
            <a:tailEnd/>
          </a:ln>
        </p:spPr>
      </p:pic>
      <p:sp>
        <p:nvSpPr>
          <p:cNvPr id="6" name="Téglalap 5"/>
          <p:cNvSpPr/>
          <p:nvPr/>
        </p:nvSpPr>
        <p:spPr>
          <a:xfrm>
            <a:off x="3059832" y="4149080"/>
            <a:ext cx="6048672" cy="276999"/>
          </a:xfrm>
          <a:prstGeom prst="rect">
            <a:avLst/>
          </a:prstGeom>
          <a:solidFill>
            <a:schemeClr val="bg1"/>
          </a:solidFill>
        </p:spPr>
        <p:txBody>
          <a:bodyPr wrap="square">
            <a:spAutoFit/>
          </a:bodyPr>
          <a:lstStyle/>
          <a:p>
            <a:r>
              <a:rPr lang="en-US" sz="1200" i="1" dirty="0">
                <a:solidFill>
                  <a:schemeClr val="accent2">
                    <a:lumMod val="75000"/>
                  </a:schemeClr>
                </a:solidFill>
              </a:rPr>
              <a:t>Annals of Surgery </a:t>
            </a:r>
            <a:r>
              <a:rPr lang="fr-FR" sz="1200" i="1" dirty="0">
                <a:solidFill>
                  <a:schemeClr val="accent2">
                    <a:lumMod val="75000"/>
                  </a:schemeClr>
                </a:solidFill>
              </a:rPr>
              <a:t> 273(6):p 1215-1220, June 2021. </a:t>
            </a:r>
            <a:r>
              <a:rPr lang="en-US" sz="1200" dirty="0">
                <a:solidFill>
                  <a:schemeClr val="accent2">
                    <a:lumMod val="75000"/>
                  </a:schemeClr>
                </a:solidFill>
              </a:rPr>
              <a:t> | </a:t>
            </a:r>
            <a:r>
              <a:rPr lang="en-US" sz="1200" i="1" dirty="0">
                <a:solidFill>
                  <a:schemeClr val="accent2">
                    <a:lumMod val="75000"/>
                  </a:schemeClr>
                </a:solidFill>
              </a:rPr>
              <a:t>DOI: </a:t>
            </a:r>
            <a:r>
              <a:rPr lang="en-US" sz="1200" dirty="0">
                <a:solidFill>
                  <a:schemeClr val="accent2">
                    <a:lumMod val="75000"/>
                  </a:schemeClr>
                </a:solidFill>
              </a:rPr>
              <a:t>10.1097/SLA.0000000000003657</a:t>
            </a:r>
            <a:endParaRPr lang="hu-HU" sz="1200" dirty="0">
              <a:solidFill>
                <a:schemeClr val="accent2">
                  <a:lumMod val="75000"/>
                </a:schemeClr>
              </a:solidFill>
            </a:endParaRPr>
          </a:p>
        </p:txBody>
      </p:sp>
      <p:sp>
        <p:nvSpPr>
          <p:cNvPr id="7" name="Téglalap 6"/>
          <p:cNvSpPr/>
          <p:nvPr/>
        </p:nvSpPr>
        <p:spPr>
          <a:xfrm>
            <a:off x="107504" y="3482735"/>
            <a:ext cx="8928992" cy="21602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p:cNvSpPr/>
          <p:nvPr/>
        </p:nvSpPr>
        <p:spPr>
          <a:xfrm>
            <a:off x="107504" y="2618639"/>
            <a:ext cx="8928992" cy="21602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5497" y="432522"/>
            <a:ext cx="9217023" cy="162832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555776" y="2852936"/>
            <a:ext cx="4014995" cy="303165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6" name="Ellipszis 5"/>
          <p:cNvSpPr/>
          <p:nvPr/>
        </p:nvSpPr>
        <p:spPr>
          <a:xfrm>
            <a:off x="3923928" y="4653136"/>
            <a:ext cx="936104"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Ellipszis 6"/>
          <p:cNvSpPr/>
          <p:nvPr/>
        </p:nvSpPr>
        <p:spPr>
          <a:xfrm>
            <a:off x="3563888" y="3429000"/>
            <a:ext cx="2016224"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Ellipszis 7"/>
          <p:cNvSpPr/>
          <p:nvPr/>
        </p:nvSpPr>
        <p:spPr>
          <a:xfrm>
            <a:off x="2627784" y="5229200"/>
            <a:ext cx="2016224"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Lekerekített téglalap 9"/>
          <p:cNvSpPr/>
          <p:nvPr/>
        </p:nvSpPr>
        <p:spPr>
          <a:xfrm>
            <a:off x="5652120" y="476672"/>
            <a:ext cx="2232248" cy="13681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p:cNvSpPr/>
          <p:nvPr/>
        </p:nvSpPr>
        <p:spPr>
          <a:xfrm>
            <a:off x="2699792" y="1731600"/>
            <a:ext cx="4104456"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6804248" y="1736848"/>
            <a:ext cx="2520280"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Lekerekített téglalap 13"/>
          <p:cNvSpPr/>
          <p:nvPr/>
        </p:nvSpPr>
        <p:spPr>
          <a:xfrm>
            <a:off x="7884368" y="332656"/>
            <a:ext cx="1224136" cy="15121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Lekerekített téglalap 14"/>
          <p:cNvSpPr/>
          <p:nvPr/>
        </p:nvSpPr>
        <p:spPr>
          <a:xfrm>
            <a:off x="2483768" y="260648"/>
            <a:ext cx="1476000" cy="15121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églalap 15"/>
          <p:cNvSpPr/>
          <p:nvPr/>
        </p:nvSpPr>
        <p:spPr>
          <a:xfrm>
            <a:off x="-180528" y="1556792"/>
            <a:ext cx="2664296"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Lekerekített téglalap 16"/>
          <p:cNvSpPr/>
          <p:nvPr/>
        </p:nvSpPr>
        <p:spPr>
          <a:xfrm>
            <a:off x="611560" y="3140968"/>
            <a:ext cx="1296144" cy="9361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0" name="Lekerekített téglalap 19"/>
          <p:cNvSpPr/>
          <p:nvPr/>
        </p:nvSpPr>
        <p:spPr>
          <a:xfrm>
            <a:off x="395536" y="2564904"/>
            <a:ext cx="1800200" cy="14401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5" name="Téglalap 24"/>
          <p:cNvSpPr/>
          <p:nvPr/>
        </p:nvSpPr>
        <p:spPr>
          <a:xfrm>
            <a:off x="2339752" y="2708920"/>
            <a:ext cx="4968552" cy="3312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053" name="Picture 5"/>
          <p:cNvPicPr>
            <a:picLocks noChangeAspect="1" noChangeArrowheads="1"/>
          </p:cNvPicPr>
          <p:nvPr/>
        </p:nvPicPr>
        <p:blipFill>
          <a:blip r:embed="rId4" cstate="print"/>
          <a:srcRect/>
          <a:stretch>
            <a:fillRect/>
          </a:stretch>
        </p:blipFill>
        <p:spPr bwMode="auto">
          <a:xfrm>
            <a:off x="3419872" y="1728001"/>
            <a:ext cx="2800350" cy="5013367"/>
          </a:xfrm>
          <a:prstGeom prst="rect">
            <a:avLst/>
          </a:prstGeom>
          <a:noFill/>
          <a:ln w="9525">
            <a:solidFill>
              <a:schemeClr val="tx1">
                <a:lumMod val="50000"/>
                <a:lumOff val="50000"/>
              </a:schemeClr>
            </a:solid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5079429" y="2023442"/>
            <a:ext cx="4029075" cy="4717926"/>
          </a:xfrm>
          <a:prstGeom prst="rect">
            <a:avLst/>
          </a:prstGeom>
          <a:noFill/>
          <a:ln w="9525">
            <a:solidFill>
              <a:schemeClr val="tx1">
                <a:lumMod val="50000"/>
                <a:lumOff val="50000"/>
              </a:schemeClr>
            </a:solidFill>
            <a:miter lim="800000"/>
            <a:headEnd/>
            <a:tailEnd/>
          </a:ln>
        </p:spPr>
      </p:pic>
      <p:sp>
        <p:nvSpPr>
          <p:cNvPr id="26" name="Lekerekített téglalap 25"/>
          <p:cNvSpPr/>
          <p:nvPr/>
        </p:nvSpPr>
        <p:spPr>
          <a:xfrm>
            <a:off x="2555776" y="476672"/>
            <a:ext cx="1368152" cy="122413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Lekerekített téglalap 26"/>
          <p:cNvSpPr/>
          <p:nvPr/>
        </p:nvSpPr>
        <p:spPr>
          <a:xfrm>
            <a:off x="107504" y="4005064"/>
            <a:ext cx="2160240" cy="504056"/>
          </a:xfrm>
          <a:prstGeom prst="round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dirty="0">
                <a:effectLst>
                  <a:outerShdw blurRad="38100" dist="38100" dir="2700000" algn="tl">
                    <a:srgbClr val="000000">
                      <a:alpha val="43137"/>
                    </a:srgbClr>
                  </a:outerShdw>
                </a:effectLst>
              </a:rPr>
              <a:t>SBO/Műtő/ITO</a:t>
            </a:r>
          </a:p>
        </p:txBody>
      </p:sp>
      <p:sp>
        <p:nvSpPr>
          <p:cNvPr id="28" name="Téglalap 27"/>
          <p:cNvSpPr/>
          <p:nvPr/>
        </p:nvSpPr>
        <p:spPr>
          <a:xfrm>
            <a:off x="-36512" y="432000"/>
            <a:ext cx="2555776"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9" name="Lekerekített téglalap 28"/>
          <p:cNvSpPr/>
          <p:nvPr/>
        </p:nvSpPr>
        <p:spPr>
          <a:xfrm>
            <a:off x="107504" y="836712"/>
            <a:ext cx="2160240" cy="504056"/>
          </a:xfrm>
          <a:prstGeom prst="round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dirty="0" err="1">
                <a:effectLst>
                  <a:outerShdw blurRad="38100" dist="38100" dir="2700000" algn="tl">
                    <a:srgbClr val="000000">
                      <a:alpha val="43137"/>
                    </a:srgbClr>
                  </a:outerShdw>
                </a:effectLst>
              </a:rPr>
              <a:t>Prehospitális</a:t>
            </a:r>
            <a:r>
              <a:rPr lang="hu-HU" dirty="0">
                <a:effectLst>
                  <a:outerShdw blurRad="38100" dist="38100" dir="2700000" algn="tl">
                    <a:srgbClr val="000000">
                      <a:alpha val="43137"/>
                    </a:srgbClr>
                  </a:outerShdw>
                </a:effectLst>
              </a:rPr>
              <a:t> ellátás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20"/>
                                        </p:tgtEl>
                                        <p:attrNameLst>
                                          <p:attrName>ppt_w</p:attrName>
                                        </p:attrNameLst>
                                      </p:cBhvr>
                                      <p:tavLst>
                                        <p:tav tm="0">
                                          <p:val>
                                            <p:strVal val="ppt_w"/>
                                          </p:val>
                                        </p:tav>
                                        <p:tav tm="100000">
                                          <p:val>
                                            <p:strVal val="ppt_w*0.70"/>
                                          </p:val>
                                        </p:tav>
                                      </p:tavLst>
                                    </p:anim>
                                    <p:anim calcmode="lin" valueType="num">
                                      <p:cBhvr>
                                        <p:cTn id="7" dur="1000"/>
                                        <p:tgtEl>
                                          <p:spTgt spid="20"/>
                                        </p:tgtEl>
                                        <p:attrNameLst>
                                          <p:attrName>ppt_h</p:attrName>
                                        </p:attrNameLst>
                                      </p:cBhvr>
                                      <p:tavLst>
                                        <p:tav tm="0">
                                          <p:val>
                                            <p:strVal val="ppt_h"/>
                                          </p:val>
                                        </p:tav>
                                        <p:tav tm="100000">
                                          <p:val>
                                            <p:strVal val="ppt_h"/>
                                          </p:val>
                                        </p:tav>
                                      </p:tavLst>
                                    </p:anim>
                                    <p:animEffect transition="out" filter="fade">
                                      <p:cBhvr>
                                        <p:cTn id="8" dur="1000"/>
                                        <p:tgtEl>
                                          <p:spTgt spid="20"/>
                                        </p:tgtEl>
                                      </p:cBhvr>
                                    </p:animEffect>
                                    <p:set>
                                      <p:cBhvr>
                                        <p:cTn id="9" dur="1" fill="hold">
                                          <p:stCondLst>
                                            <p:cond delay="999"/>
                                          </p:stCondLst>
                                        </p:cTn>
                                        <p:tgtEl>
                                          <p:spTgt spid="20"/>
                                        </p:tgtEl>
                                        <p:attrNameLst>
                                          <p:attrName>style.visibility</p:attrName>
                                        </p:attrNameLst>
                                      </p:cBhvr>
                                      <p:to>
                                        <p:strVal val="hidden"/>
                                      </p:to>
                                    </p:set>
                                  </p:childTnLst>
                                </p:cTn>
                              </p:par>
                              <p:par>
                                <p:cTn id="10" presetID="55" presetClass="entr" presetSubtype="0" fill="hold" nodeType="withEffect">
                                  <p:stCondLst>
                                    <p:cond delay="0"/>
                                  </p:stCondLst>
                                  <p:childTnLst>
                                    <p:set>
                                      <p:cBhvr>
                                        <p:cTn id="11" dur="1" fill="hold">
                                          <p:stCondLst>
                                            <p:cond delay="0"/>
                                          </p:stCondLst>
                                        </p:cTn>
                                        <p:tgtEl>
                                          <p:spTgt spid="2053"/>
                                        </p:tgtEl>
                                        <p:attrNameLst>
                                          <p:attrName>style.visibility</p:attrName>
                                        </p:attrNameLst>
                                      </p:cBhvr>
                                      <p:to>
                                        <p:strVal val="visible"/>
                                      </p:to>
                                    </p:set>
                                    <p:anim calcmode="lin" valueType="num">
                                      <p:cBhvr>
                                        <p:cTn id="12" dur="1000" fill="hold"/>
                                        <p:tgtEl>
                                          <p:spTgt spid="2053"/>
                                        </p:tgtEl>
                                        <p:attrNameLst>
                                          <p:attrName>ppt_w</p:attrName>
                                        </p:attrNameLst>
                                      </p:cBhvr>
                                      <p:tavLst>
                                        <p:tav tm="0">
                                          <p:val>
                                            <p:strVal val="#ppt_w*0.70"/>
                                          </p:val>
                                        </p:tav>
                                        <p:tav tm="100000">
                                          <p:val>
                                            <p:strVal val="#ppt_w"/>
                                          </p:val>
                                        </p:tav>
                                      </p:tavLst>
                                    </p:anim>
                                    <p:anim calcmode="lin" valueType="num">
                                      <p:cBhvr>
                                        <p:cTn id="13" dur="1000" fill="hold"/>
                                        <p:tgtEl>
                                          <p:spTgt spid="2053"/>
                                        </p:tgtEl>
                                        <p:attrNameLst>
                                          <p:attrName>ppt_h</p:attrName>
                                        </p:attrNameLst>
                                      </p:cBhvr>
                                      <p:tavLst>
                                        <p:tav tm="0">
                                          <p:val>
                                            <p:strVal val="#ppt_h"/>
                                          </p:val>
                                        </p:tav>
                                        <p:tav tm="100000">
                                          <p:val>
                                            <p:strVal val="#ppt_h"/>
                                          </p:val>
                                        </p:tav>
                                      </p:tavLst>
                                    </p:anim>
                                    <p:animEffect transition="in" filter="fade">
                                      <p:cBhvr>
                                        <p:cTn id="14" dur="1000"/>
                                        <p:tgtEl>
                                          <p:spTgt spid="205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strVal val="#ppt_w*0.70"/>
                                          </p:val>
                                        </p:tav>
                                        <p:tav tm="100000">
                                          <p:val>
                                            <p:strVal val="#ppt_w"/>
                                          </p:val>
                                        </p:tav>
                                      </p:tavLst>
                                    </p:anim>
                                    <p:anim calcmode="lin" valueType="num">
                                      <p:cBhvr>
                                        <p:cTn id="18" dur="1000" fill="hold"/>
                                        <p:tgtEl>
                                          <p:spTgt spid="25"/>
                                        </p:tgtEl>
                                        <p:attrNameLst>
                                          <p:attrName>ppt_h</p:attrName>
                                        </p:attrNameLst>
                                      </p:cBhvr>
                                      <p:tavLst>
                                        <p:tav tm="0">
                                          <p:val>
                                            <p:strVal val="#ppt_h"/>
                                          </p:val>
                                        </p:tav>
                                        <p:tav tm="100000">
                                          <p:val>
                                            <p:strVal val="#ppt_h"/>
                                          </p:val>
                                        </p:tav>
                                      </p:tavLst>
                                    </p:anim>
                                    <p:animEffect transition="in" filter="fade">
                                      <p:cBhvr>
                                        <p:cTn id="19" dur="1000"/>
                                        <p:tgtEl>
                                          <p:spTgt spid="2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par>
                                <p:cTn id="37" presetID="55" presetClass="exit" presetSubtype="0" fill="hold" nodeType="withEffect">
                                  <p:stCondLst>
                                    <p:cond delay="0"/>
                                  </p:stCondLst>
                                  <p:childTnLst>
                                    <p:anim calcmode="lin" valueType="num">
                                      <p:cBhvr>
                                        <p:cTn id="38" dur="1000"/>
                                        <p:tgtEl>
                                          <p:spTgt spid="2053"/>
                                        </p:tgtEl>
                                        <p:attrNameLst>
                                          <p:attrName>ppt_w</p:attrName>
                                        </p:attrNameLst>
                                      </p:cBhvr>
                                      <p:tavLst>
                                        <p:tav tm="0">
                                          <p:val>
                                            <p:strVal val="ppt_w"/>
                                          </p:val>
                                        </p:tav>
                                        <p:tav tm="100000">
                                          <p:val>
                                            <p:strVal val="ppt_w*0.70"/>
                                          </p:val>
                                        </p:tav>
                                      </p:tavLst>
                                    </p:anim>
                                    <p:anim calcmode="lin" valueType="num">
                                      <p:cBhvr>
                                        <p:cTn id="39" dur="1000"/>
                                        <p:tgtEl>
                                          <p:spTgt spid="2053"/>
                                        </p:tgtEl>
                                        <p:attrNameLst>
                                          <p:attrName>ppt_h</p:attrName>
                                        </p:attrNameLst>
                                      </p:cBhvr>
                                      <p:tavLst>
                                        <p:tav tm="0">
                                          <p:val>
                                            <p:strVal val="ppt_h"/>
                                          </p:val>
                                        </p:tav>
                                        <p:tav tm="100000">
                                          <p:val>
                                            <p:strVal val="ppt_h"/>
                                          </p:val>
                                        </p:tav>
                                      </p:tavLst>
                                    </p:anim>
                                    <p:animEffect transition="out" filter="fade">
                                      <p:cBhvr>
                                        <p:cTn id="40" dur="1000"/>
                                        <p:tgtEl>
                                          <p:spTgt spid="2053"/>
                                        </p:tgtEl>
                                      </p:cBhvr>
                                    </p:animEffect>
                                    <p:set>
                                      <p:cBhvr>
                                        <p:cTn id="41" dur="1" fill="hold">
                                          <p:stCondLst>
                                            <p:cond delay="999"/>
                                          </p:stCondLst>
                                        </p:cTn>
                                        <p:tgtEl>
                                          <p:spTgt spid="2053"/>
                                        </p:tgtEl>
                                        <p:attrNameLst>
                                          <p:attrName>style.visibility</p:attrName>
                                        </p:attrNameLst>
                                      </p:cBhvr>
                                      <p:to>
                                        <p:strVal val="hidden"/>
                                      </p:to>
                                    </p:set>
                                  </p:childTnLst>
                                </p:cTn>
                              </p:par>
                              <p:par>
                                <p:cTn id="42" presetID="55" presetClass="exit" presetSubtype="0" fill="hold" grpId="1" nodeType="withEffect">
                                  <p:stCondLst>
                                    <p:cond delay="0"/>
                                  </p:stCondLst>
                                  <p:childTnLst>
                                    <p:anim calcmode="lin" valueType="num">
                                      <p:cBhvr>
                                        <p:cTn id="43" dur="1000"/>
                                        <p:tgtEl>
                                          <p:spTgt spid="6"/>
                                        </p:tgtEl>
                                        <p:attrNameLst>
                                          <p:attrName>ppt_w</p:attrName>
                                        </p:attrNameLst>
                                      </p:cBhvr>
                                      <p:tavLst>
                                        <p:tav tm="0">
                                          <p:val>
                                            <p:strVal val="ppt_w"/>
                                          </p:val>
                                        </p:tav>
                                        <p:tav tm="100000">
                                          <p:val>
                                            <p:strVal val="ppt_w*0.70"/>
                                          </p:val>
                                        </p:tav>
                                      </p:tavLst>
                                    </p:anim>
                                    <p:anim calcmode="lin" valueType="num">
                                      <p:cBhvr>
                                        <p:cTn id="44" dur="1000"/>
                                        <p:tgtEl>
                                          <p:spTgt spid="6"/>
                                        </p:tgtEl>
                                        <p:attrNameLst>
                                          <p:attrName>ppt_h</p:attrName>
                                        </p:attrNameLst>
                                      </p:cBhvr>
                                      <p:tavLst>
                                        <p:tav tm="0">
                                          <p:val>
                                            <p:strVal val="ppt_h"/>
                                          </p:val>
                                        </p:tav>
                                        <p:tav tm="100000">
                                          <p:val>
                                            <p:strVal val="ppt_h"/>
                                          </p:val>
                                        </p:tav>
                                      </p:tavLst>
                                    </p:anim>
                                    <p:animEffect transition="out" filter="fade">
                                      <p:cBhvr>
                                        <p:cTn id="45" dur="1000"/>
                                        <p:tgtEl>
                                          <p:spTgt spid="6"/>
                                        </p:tgtEl>
                                      </p:cBhvr>
                                    </p:animEffect>
                                    <p:set>
                                      <p:cBhvr>
                                        <p:cTn id="46" dur="1" fill="hold">
                                          <p:stCondLst>
                                            <p:cond delay="999"/>
                                          </p:stCondLst>
                                        </p:cTn>
                                        <p:tgtEl>
                                          <p:spTgt spid="6"/>
                                        </p:tgtEl>
                                        <p:attrNameLst>
                                          <p:attrName>style.visibility</p:attrName>
                                        </p:attrNameLst>
                                      </p:cBhvr>
                                      <p:to>
                                        <p:strVal val="hidden"/>
                                      </p:to>
                                    </p:set>
                                  </p:childTnLst>
                                </p:cTn>
                              </p:par>
                              <p:par>
                                <p:cTn id="47" presetID="55" presetClass="exit" presetSubtype="0" fill="hold" grpId="1" nodeType="withEffect">
                                  <p:stCondLst>
                                    <p:cond delay="0"/>
                                  </p:stCondLst>
                                  <p:childTnLst>
                                    <p:anim calcmode="lin" valueType="num">
                                      <p:cBhvr>
                                        <p:cTn id="48" dur="1000"/>
                                        <p:tgtEl>
                                          <p:spTgt spid="25"/>
                                        </p:tgtEl>
                                        <p:attrNameLst>
                                          <p:attrName>ppt_w</p:attrName>
                                        </p:attrNameLst>
                                      </p:cBhvr>
                                      <p:tavLst>
                                        <p:tav tm="0">
                                          <p:val>
                                            <p:strVal val="ppt_w"/>
                                          </p:val>
                                        </p:tav>
                                        <p:tav tm="100000">
                                          <p:val>
                                            <p:strVal val="ppt_w*0.70"/>
                                          </p:val>
                                        </p:tav>
                                      </p:tavLst>
                                    </p:anim>
                                    <p:anim calcmode="lin" valueType="num">
                                      <p:cBhvr>
                                        <p:cTn id="49" dur="1000"/>
                                        <p:tgtEl>
                                          <p:spTgt spid="25"/>
                                        </p:tgtEl>
                                        <p:attrNameLst>
                                          <p:attrName>ppt_h</p:attrName>
                                        </p:attrNameLst>
                                      </p:cBhvr>
                                      <p:tavLst>
                                        <p:tav tm="0">
                                          <p:val>
                                            <p:strVal val="ppt_h"/>
                                          </p:val>
                                        </p:tav>
                                        <p:tav tm="100000">
                                          <p:val>
                                            <p:strVal val="ppt_h"/>
                                          </p:val>
                                        </p:tav>
                                      </p:tavLst>
                                    </p:anim>
                                    <p:animEffect transition="out" filter="fade">
                                      <p:cBhvr>
                                        <p:cTn id="50" dur="1000"/>
                                        <p:tgtEl>
                                          <p:spTgt spid="25"/>
                                        </p:tgtEl>
                                      </p:cBhvr>
                                    </p:animEffect>
                                    <p:set>
                                      <p:cBhvr>
                                        <p:cTn id="51" dur="1" fill="hold">
                                          <p:stCondLst>
                                            <p:cond delay="999"/>
                                          </p:stCondLst>
                                        </p:cTn>
                                        <p:tgtEl>
                                          <p:spTgt spid="25"/>
                                        </p:tgtEl>
                                        <p:attrNameLst>
                                          <p:attrName>style.visibility</p:attrName>
                                        </p:attrNameLst>
                                      </p:cBhvr>
                                      <p:to>
                                        <p:strVal val="hidden"/>
                                      </p:to>
                                    </p:set>
                                  </p:childTnLst>
                                </p:cTn>
                              </p:par>
                              <p:par>
                                <p:cTn id="52" presetID="55" presetClass="exit" presetSubtype="0" fill="hold" grpId="1" nodeType="withEffect">
                                  <p:stCondLst>
                                    <p:cond delay="0"/>
                                  </p:stCondLst>
                                  <p:childTnLst>
                                    <p:anim calcmode="lin" valueType="num">
                                      <p:cBhvr>
                                        <p:cTn id="53" dur="1000"/>
                                        <p:tgtEl>
                                          <p:spTgt spid="27"/>
                                        </p:tgtEl>
                                        <p:attrNameLst>
                                          <p:attrName>ppt_w</p:attrName>
                                        </p:attrNameLst>
                                      </p:cBhvr>
                                      <p:tavLst>
                                        <p:tav tm="0">
                                          <p:val>
                                            <p:strVal val="ppt_w"/>
                                          </p:val>
                                        </p:tav>
                                        <p:tav tm="100000">
                                          <p:val>
                                            <p:strVal val="ppt_w*0.70"/>
                                          </p:val>
                                        </p:tav>
                                      </p:tavLst>
                                    </p:anim>
                                    <p:anim calcmode="lin" valueType="num">
                                      <p:cBhvr>
                                        <p:cTn id="54" dur="1000"/>
                                        <p:tgtEl>
                                          <p:spTgt spid="27"/>
                                        </p:tgtEl>
                                        <p:attrNameLst>
                                          <p:attrName>ppt_h</p:attrName>
                                        </p:attrNameLst>
                                      </p:cBhvr>
                                      <p:tavLst>
                                        <p:tav tm="0">
                                          <p:val>
                                            <p:strVal val="ppt_h"/>
                                          </p:val>
                                        </p:tav>
                                        <p:tav tm="100000">
                                          <p:val>
                                            <p:strVal val="ppt_h"/>
                                          </p:val>
                                        </p:tav>
                                      </p:tavLst>
                                    </p:anim>
                                    <p:animEffect transition="out" filter="fade">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5" presetClass="exit" presetSubtype="0" fill="hold" grpId="0" nodeType="clickEffect">
                                  <p:stCondLst>
                                    <p:cond delay="0"/>
                                  </p:stCondLst>
                                  <p:childTnLst>
                                    <p:anim calcmode="lin" valueType="num">
                                      <p:cBhvr>
                                        <p:cTn id="60" dur="1000"/>
                                        <p:tgtEl>
                                          <p:spTgt spid="15"/>
                                        </p:tgtEl>
                                        <p:attrNameLst>
                                          <p:attrName>ppt_w</p:attrName>
                                        </p:attrNameLst>
                                      </p:cBhvr>
                                      <p:tavLst>
                                        <p:tav tm="0">
                                          <p:val>
                                            <p:strVal val="ppt_w"/>
                                          </p:val>
                                        </p:tav>
                                        <p:tav tm="100000">
                                          <p:val>
                                            <p:strVal val="ppt_w*0.70"/>
                                          </p:val>
                                        </p:tav>
                                      </p:tavLst>
                                    </p:anim>
                                    <p:anim calcmode="lin" valueType="num">
                                      <p:cBhvr>
                                        <p:cTn id="61" dur="1000"/>
                                        <p:tgtEl>
                                          <p:spTgt spid="15"/>
                                        </p:tgtEl>
                                        <p:attrNameLst>
                                          <p:attrName>ppt_h</p:attrName>
                                        </p:attrNameLst>
                                      </p:cBhvr>
                                      <p:tavLst>
                                        <p:tav tm="0">
                                          <p:val>
                                            <p:strVal val="ppt_h"/>
                                          </p:val>
                                        </p:tav>
                                        <p:tav tm="100000">
                                          <p:val>
                                            <p:strVal val="ppt_h"/>
                                          </p:val>
                                        </p:tav>
                                      </p:tavLst>
                                    </p:anim>
                                    <p:animEffect transition="out" filter="fade">
                                      <p:cBhvr>
                                        <p:cTn id="62" dur="1000"/>
                                        <p:tgtEl>
                                          <p:spTgt spid="15"/>
                                        </p:tgtEl>
                                      </p:cBhvr>
                                    </p:animEffect>
                                    <p:set>
                                      <p:cBhvr>
                                        <p:cTn id="63" dur="1" fill="hold">
                                          <p:stCondLst>
                                            <p:cond delay="999"/>
                                          </p:stCondLst>
                                        </p:cTn>
                                        <p:tgtEl>
                                          <p:spTgt spid="15"/>
                                        </p:tgtEl>
                                        <p:attrNameLst>
                                          <p:attrName>style.visibility</p:attrName>
                                        </p:attrNameLst>
                                      </p:cBhvr>
                                      <p:to>
                                        <p:strVal val="hidden"/>
                                      </p:to>
                                    </p:set>
                                  </p:childTnLst>
                                </p:cTn>
                              </p:par>
                              <p:par>
                                <p:cTn id="64" presetID="55" presetClass="exit" presetSubtype="0" fill="hold" grpId="0" nodeType="withEffect">
                                  <p:stCondLst>
                                    <p:cond delay="0"/>
                                  </p:stCondLst>
                                  <p:childTnLst>
                                    <p:anim calcmode="lin" valueType="num">
                                      <p:cBhvr>
                                        <p:cTn id="65" dur="1000"/>
                                        <p:tgtEl>
                                          <p:spTgt spid="10"/>
                                        </p:tgtEl>
                                        <p:attrNameLst>
                                          <p:attrName>ppt_w</p:attrName>
                                        </p:attrNameLst>
                                      </p:cBhvr>
                                      <p:tavLst>
                                        <p:tav tm="0">
                                          <p:val>
                                            <p:strVal val="ppt_w"/>
                                          </p:val>
                                        </p:tav>
                                        <p:tav tm="100000">
                                          <p:val>
                                            <p:strVal val="ppt_w*0.70"/>
                                          </p:val>
                                        </p:tav>
                                      </p:tavLst>
                                    </p:anim>
                                    <p:anim calcmode="lin" valueType="num">
                                      <p:cBhvr>
                                        <p:cTn id="66" dur="1000"/>
                                        <p:tgtEl>
                                          <p:spTgt spid="10"/>
                                        </p:tgtEl>
                                        <p:attrNameLst>
                                          <p:attrName>ppt_h</p:attrName>
                                        </p:attrNameLst>
                                      </p:cBhvr>
                                      <p:tavLst>
                                        <p:tav tm="0">
                                          <p:val>
                                            <p:strVal val="ppt_h"/>
                                          </p:val>
                                        </p:tav>
                                        <p:tav tm="100000">
                                          <p:val>
                                            <p:strVal val="ppt_h"/>
                                          </p:val>
                                        </p:tav>
                                      </p:tavLst>
                                    </p:anim>
                                    <p:animEffect transition="out" filter="fade">
                                      <p:cBhvr>
                                        <p:cTn id="67" dur="1000"/>
                                        <p:tgtEl>
                                          <p:spTgt spid="10"/>
                                        </p:tgtEl>
                                      </p:cBhvr>
                                    </p:animEffect>
                                    <p:set>
                                      <p:cBhvr>
                                        <p:cTn id="68" dur="1" fill="hold">
                                          <p:stCondLst>
                                            <p:cond delay="999"/>
                                          </p:stCondLst>
                                        </p:cTn>
                                        <p:tgtEl>
                                          <p:spTgt spid="10"/>
                                        </p:tgtEl>
                                        <p:attrNameLst>
                                          <p:attrName>style.visibility</p:attrName>
                                        </p:attrNameLst>
                                      </p:cBhvr>
                                      <p:to>
                                        <p:strVal val="hidden"/>
                                      </p:to>
                                    </p:set>
                                  </p:childTnLst>
                                </p:cTn>
                              </p:par>
                              <p:par>
                                <p:cTn id="69" presetID="55" presetClass="exit" presetSubtype="0" fill="hold" grpId="0" nodeType="withEffect">
                                  <p:stCondLst>
                                    <p:cond delay="0"/>
                                  </p:stCondLst>
                                  <p:childTnLst>
                                    <p:anim calcmode="lin" valueType="num">
                                      <p:cBhvr>
                                        <p:cTn id="70" dur="1000"/>
                                        <p:tgtEl>
                                          <p:spTgt spid="11"/>
                                        </p:tgtEl>
                                        <p:attrNameLst>
                                          <p:attrName>ppt_w</p:attrName>
                                        </p:attrNameLst>
                                      </p:cBhvr>
                                      <p:tavLst>
                                        <p:tav tm="0">
                                          <p:val>
                                            <p:strVal val="ppt_w"/>
                                          </p:val>
                                        </p:tav>
                                        <p:tav tm="100000">
                                          <p:val>
                                            <p:strVal val="ppt_w*0.70"/>
                                          </p:val>
                                        </p:tav>
                                      </p:tavLst>
                                    </p:anim>
                                    <p:anim calcmode="lin" valueType="num">
                                      <p:cBhvr>
                                        <p:cTn id="71" dur="1000"/>
                                        <p:tgtEl>
                                          <p:spTgt spid="11"/>
                                        </p:tgtEl>
                                        <p:attrNameLst>
                                          <p:attrName>ppt_h</p:attrName>
                                        </p:attrNameLst>
                                      </p:cBhvr>
                                      <p:tavLst>
                                        <p:tav tm="0">
                                          <p:val>
                                            <p:strVal val="ppt_h"/>
                                          </p:val>
                                        </p:tav>
                                        <p:tav tm="100000">
                                          <p:val>
                                            <p:strVal val="ppt_h"/>
                                          </p:val>
                                        </p:tav>
                                      </p:tavLst>
                                    </p:anim>
                                    <p:animEffect transition="out" filter="fade">
                                      <p:cBhvr>
                                        <p:cTn id="72" dur="1000"/>
                                        <p:tgtEl>
                                          <p:spTgt spid="11"/>
                                        </p:tgtEl>
                                      </p:cBhvr>
                                    </p:animEffect>
                                    <p:set>
                                      <p:cBhvr>
                                        <p:cTn id="73" dur="1" fill="hold">
                                          <p:stCondLst>
                                            <p:cond delay="999"/>
                                          </p:stCondLst>
                                        </p:cTn>
                                        <p:tgtEl>
                                          <p:spTgt spid="1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nodeType="clickEffect">
                                  <p:stCondLst>
                                    <p:cond delay="0"/>
                                  </p:stCondLst>
                                  <p:childTnLst>
                                    <p:set>
                                      <p:cBhvr>
                                        <p:cTn id="77" dur="1" fill="hold">
                                          <p:stCondLst>
                                            <p:cond delay="0"/>
                                          </p:stCondLst>
                                        </p:cTn>
                                        <p:tgtEl>
                                          <p:spTgt spid="2054"/>
                                        </p:tgtEl>
                                        <p:attrNameLst>
                                          <p:attrName>style.visibility</p:attrName>
                                        </p:attrNameLst>
                                      </p:cBhvr>
                                      <p:to>
                                        <p:strVal val="visible"/>
                                      </p:to>
                                    </p:set>
                                    <p:anim calcmode="lin" valueType="num">
                                      <p:cBhvr>
                                        <p:cTn id="78" dur="1000" fill="hold"/>
                                        <p:tgtEl>
                                          <p:spTgt spid="2054"/>
                                        </p:tgtEl>
                                        <p:attrNameLst>
                                          <p:attrName>ppt_w</p:attrName>
                                        </p:attrNameLst>
                                      </p:cBhvr>
                                      <p:tavLst>
                                        <p:tav tm="0">
                                          <p:val>
                                            <p:strVal val="#ppt_w*0.70"/>
                                          </p:val>
                                        </p:tav>
                                        <p:tav tm="100000">
                                          <p:val>
                                            <p:strVal val="#ppt_w"/>
                                          </p:val>
                                        </p:tav>
                                      </p:tavLst>
                                    </p:anim>
                                    <p:anim calcmode="lin" valueType="num">
                                      <p:cBhvr>
                                        <p:cTn id="79" dur="1000" fill="hold"/>
                                        <p:tgtEl>
                                          <p:spTgt spid="2054"/>
                                        </p:tgtEl>
                                        <p:attrNameLst>
                                          <p:attrName>ppt_h</p:attrName>
                                        </p:attrNameLst>
                                      </p:cBhvr>
                                      <p:tavLst>
                                        <p:tav tm="0">
                                          <p:val>
                                            <p:strVal val="#ppt_h"/>
                                          </p:val>
                                        </p:tav>
                                        <p:tav tm="100000">
                                          <p:val>
                                            <p:strVal val="#ppt_h"/>
                                          </p:val>
                                        </p:tav>
                                      </p:tavLst>
                                    </p:anim>
                                    <p:animEffect transition="in" filter="fade">
                                      <p:cBhvr>
                                        <p:cTn id="80" dur="1000"/>
                                        <p:tgtEl>
                                          <p:spTgt spid="2054"/>
                                        </p:tgtEl>
                                      </p:cBhvr>
                                    </p:animEffect>
                                  </p:childTnLst>
                                </p:cTn>
                              </p:par>
                              <p:par>
                                <p:cTn id="81" presetID="55" presetClass="entr" presetSubtype="0"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p:cTn id="83" dur="1000" fill="hold"/>
                                        <p:tgtEl>
                                          <p:spTgt spid="25"/>
                                        </p:tgtEl>
                                        <p:attrNameLst>
                                          <p:attrName>ppt_w</p:attrName>
                                        </p:attrNameLst>
                                      </p:cBhvr>
                                      <p:tavLst>
                                        <p:tav tm="0">
                                          <p:val>
                                            <p:strVal val="#ppt_w*0.70"/>
                                          </p:val>
                                        </p:tav>
                                        <p:tav tm="100000">
                                          <p:val>
                                            <p:strVal val="#ppt_w"/>
                                          </p:val>
                                        </p:tav>
                                      </p:tavLst>
                                    </p:anim>
                                    <p:anim calcmode="lin" valueType="num">
                                      <p:cBhvr>
                                        <p:cTn id="84" dur="1000" fill="hold"/>
                                        <p:tgtEl>
                                          <p:spTgt spid="25"/>
                                        </p:tgtEl>
                                        <p:attrNameLst>
                                          <p:attrName>ppt_h</p:attrName>
                                        </p:attrNameLst>
                                      </p:cBhvr>
                                      <p:tavLst>
                                        <p:tav tm="0">
                                          <p:val>
                                            <p:strVal val="#ppt_h"/>
                                          </p:val>
                                        </p:tav>
                                        <p:tav tm="100000">
                                          <p:val>
                                            <p:strVal val="#ppt_h"/>
                                          </p:val>
                                        </p:tav>
                                      </p:tavLst>
                                    </p:anim>
                                    <p:animEffect transition="in" filter="fade">
                                      <p:cBhvr>
                                        <p:cTn id="85" dur="1000"/>
                                        <p:tgtEl>
                                          <p:spTgt spid="25"/>
                                        </p:tgtEl>
                                      </p:cBhvr>
                                    </p:animEffect>
                                  </p:childTnLst>
                                </p:cTn>
                              </p:par>
                              <p:par>
                                <p:cTn id="86" presetID="55"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1000" fill="hold"/>
                                        <p:tgtEl>
                                          <p:spTgt spid="27"/>
                                        </p:tgtEl>
                                        <p:attrNameLst>
                                          <p:attrName>ppt_w</p:attrName>
                                        </p:attrNameLst>
                                      </p:cBhvr>
                                      <p:tavLst>
                                        <p:tav tm="0">
                                          <p:val>
                                            <p:strVal val="#ppt_w*0.70"/>
                                          </p:val>
                                        </p:tav>
                                        <p:tav tm="100000">
                                          <p:val>
                                            <p:strVal val="#ppt_w"/>
                                          </p:val>
                                        </p:tav>
                                      </p:tavLst>
                                    </p:anim>
                                    <p:anim calcmode="lin" valueType="num">
                                      <p:cBhvr>
                                        <p:cTn id="89" dur="1000" fill="hold"/>
                                        <p:tgtEl>
                                          <p:spTgt spid="27"/>
                                        </p:tgtEl>
                                        <p:attrNameLst>
                                          <p:attrName>ppt_h</p:attrName>
                                        </p:attrNameLst>
                                      </p:cBhvr>
                                      <p:tavLst>
                                        <p:tav tm="0">
                                          <p:val>
                                            <p:strVal val="#ppt_h"/>
                                          </p:val>
                                        </p:tav>
                                        <p:tav tm="100000">
                                          <p:val>
                                            <p:strVal val="#ppt_h"/>
                                          </p:val>
                                        </p:tav>
                                      </p:tavLst>
                                    </p:anim>
                                    <p:animEffect transition="in" filter="fade">
                                      <p:cBhvr>
                                        <p:cTn id="90" dur="10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55"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p:cTn id="95" dur="1000" fill="hold"/>
                                        <p:tgtEl>
                                          <p:spTgt spid="26"/>
                                        </p:tgtEl>
                                        <p:attrNameLst>
                                          <p:attrName>ppt_w</p:attrName>
                                        </p:attrNameLst>
                                      </p:cBhvr>
                                      <p:tavLst>
                                        <p:tav tm="0">
                                          <p:val>
                                            <p:strVal val="#ppt_w*0.70"/>
                                          </p:val>
                                        </p:tav>
                                        <p:tav tm="100000">
                                          <p:val>
                                            <p:strVal val="#ppt_w"/>
                                          </p:val>
                                        </p:tav>
                                      </p:tavLst>
                                    </p:anim>
                                    <p:anim calcmode="lin" valueType="num">
                                      <p:cBhvr>
                                        <p:cTn id="96" dur="1000" fill="hold"/>
                                        <p:tgtEl>
                                          <p:spTgt spid="26"/>
                                        </p:tgtEl>
                                        <p:attrNameLst>
                                          <p:attrName>ppt_h</p:attrName>
                                        </p:attrNameLst>
                                      </p:cBhvr>
                                      <p:tavLst>
                                        <p:tav tm="0">
                                          <p:val>
                                            <p:strVal val="#ppt_h"/>
                                          </p:val>
                                        </p:tav>
                                        <p:tav tm="100000">
                                          <p:val>
                                            <p:strVal val="#ppt_h"/>
                                          </p:val>
                                        </p:tav>
                                      </p:tavLst>
                                    </p:anim>
                                    <p:animEffect transition="in" filter="fade">
                                      <p:cBhvr>
                                        <p:cTn id="9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7" grpId="0" animBg="1"/>
      <p:bldP spid="8" grpId="0" animBg="1"/>
      <p:bldP spid="10" grpId="0" animBg="1"/>
      <p:bldP spid="11" grpId="0" animBg="1"/>
      <p:bldP spid="15" grpId="0" animBg="1"/>
      <p:bldP spid="20" grpId="0" animBg="1"/>
      <p:bldP spid="25" grpId="0" animBg="1"/>
      <p:bldP spid="25" grpId="1" animBg="1"/>
      <p:bldP spid="26" grpId="0" animBg="1"/>
      <p:bldP spid="27" grpId="0" animBg="1"/>
      <p:bldP spid="27"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475656" y="1196752"/>
            <a:ext cx="6264696"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Súlyos sérülés +/- vérzés és SBO 90 Hgmm alatt</a:t>
            </a:r>
          </a:p>
        </p:txBody>
      </p:sp>
      <p:sp>
        <p:nvSpPr>
          <p:cNvPr id="4" name="Lekerekített téglalap 3"/>
          <p:cNvSpPr/>
          <p:nvPr/>
        </p:nvSpPr>
        <p:spPr>
          <a:xfrm>
            <a:off x="3059832" y="116632"/>
            <a:ext cx="2880320" cy="72008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3200" dirty="0">
                <a:effectLst>
                  <a:outerShdw blurRad="38100" dist="38100" dir="2700000" algn="tl">
                    <a:srgbClr val="000000">
                      <a:alpha val="43137"/>
                    </a:srgbClr>
                  </a:outerShdw>
                </a:effectLst>
              </a:rPr>
              <a:t>„RED CODE”</a:t>
            </a:r>
          </a:p>
        </p:txBody>
      </p:sp>
      <p:pic>
        <p:nvPicPr>
          <p:cNvPr id="5" name="Picture 3"/>
          <p:cNvPicPr>
            <a:picLocks noChangeAspect="1" noChangeArrowheads="1"/>
          </p:cNvPicPr>
          <p:nvPr/>
        </p:nvPicPr>
        <p:blipFill>
          <a:blip r:embed="rId2" cstate="print"/>
          <a:srcRect/>
          <a:stretch>
            <a:fillRect/>
          </a:stretch>
        </p:blipFill>
        <p:spPr bwMode="auto">
          <a:xfrm>
            <a:off x="107504" y="1196752"/>
            <a:ext cx="8928992" cy="2862047"/>
          </a:xfrm>
          <a:prstGeom prst="rect">
            <a:avLst/>
          </a:prstGeom>
          <a:noFill/>
          <a:ln w="28575">
            <a:solidFill>
              <a:schemeClr val="tx2">
                <a:lumMod val="75000"/>
              </a:schemeClr>
            </a:solidFill>
            <a:miter lim="800000"/>
            <a:headEnd/>
            <a:tailEnd/>
          </a:ln>
        </p:spPr>
      </p:pic>
      <p:sp>
        <p:nvSpPr>
          <p:cNvPr id="6" name="Téglalap 5"/>
          <p:cNvSpPr/>
          <p:nvPr/>
        </p:nvSpPr>
        <p:spPr>
          <a:xfrm>
            <a:off x="3059832" y="4149080"/>
            <a:ext cx="6048672" cy="276999"/>
          </a:xfrm>
          <a:prstGeom prst="rect">
            <a:avLst/>
          </a:prstGeom>
          <a:solidFill>
            <a:schemeClr val="bg1"/>
          </a:solidFill>
        </p:spPr>
        <p:txBody>
          <a:bodyPr wrap="square">
            <a:spAutoFit/>
          </a:bodyPr>
          <a:lstStyle/>
          <a:p>
            <a:r>
              <a:rPr lang="en-US" sz="1200" i="1" dirty="0">
                <a:solidFill>
                  <a:schemeClr val="accent2">
                    <a:lumMod val="75000"/>
                  </a:schemeClr>
                </a:solidFill>
              </a:rPr>
              <a:t>Annals of Surgery </a:t>
            </a:r>
            <a:r>
              <a:rPr lang="fr-FR" sz="1200" i="1" dirty="0">
                <a:solidFill>
                  <a:schemeClr val="accent2">
                    <a:lumMod val="75000"/>
                  </a:schemeClr>
                </a:solidFill>
              </a:rPr>
              <a:t> 273(6):p 1215-1220, June 2021. </a:t>
            </a:r>
            <a:r>
              <a:rPr lang="en-US" sz="1200" dirty="0">
                <a:solidFill>
                  <a:schemeClr val="accent2">
                    <a:lumMod val="75000"/>
                  </a:schemeClr>
                </a:solidFill>
              </a:rPr>
              <a:t> | </a:t>
            </a:r>
            <a:r>
              <a:rPr lang="en-US" sz="1200" i="1" dirty="0">
                <a:solidFill>
                  <a:schemeClr val="accent2">
                    <a:lumMod val="75000"/>
                  </a:schemeClr>
                </a:solidFill>
              </a:rPr>
              <a:t>DOI: </a:t>
            </a:r>
            <a:r>
              <a:rPr lang="en-US" sz="1200" dirty="0">
                <a:solidFill>
                  <a:schemeClr val="accent2">
                    <a:lumMod val="75000"/>
                  </a:schemeClr>
                </a:solidFill>
              </a:rPr>
              <a:t>10.1097/SLA.0000000000003657</a:t>
            </a:r>
            <a:endParaRPr lang="hu-HU" sz="1200" dirty="0">
              <a:solidFill>
                <a:schemeClr val="accent2">
                  <a:lumMod val="75000"/>
                </a:schemeClr>
              </a:solidFill>
            </a:endParaRPr>
          </a:p>
        </p:txBody>
      </p:sp>
      <p:sp>
        <p:nvSpPr>
          <p:cNvPr id="9" name="Téglalap 8"/>
          <p:cNvSpPr/>
          <p:nvPr/>
        </p:nvSpPr>
        <p:spPr>
          <a:xfrm>
            <a:off x="107504" y="2978679"/>
            <a:ext cx="8928992" cy="36004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a:extLst>
              <a:ext uri="{FF2B5EF4-FFF2-40B4-BE49-F238E27FC236}">
                <a16:creationId xmlns:a16="http://schemas.microsoft.com/office/drawing/2014/main" id="{325E548F-FAAD-B2E9-D1D1-9E71E3A2D692}"/>
              </a:ext>
            </a:extLst>
          </p:cNvPr>
          <p:cNvPicPr>
            <a:picLocks noChangeAspect="1"/>
          </p:cNvPicPr>
          <p:nvPr/>
        </p:nvPicPr>
        <p:blipFill>
          <a:blip r:embed="rId2"/>
          <a:stretch>
            <a:fillRect/>
          </a:stretch>
        </p:blipFill>
        <p:spPr>
          <a:xfrm>
            <a:off x="1382194" y="599866"/>
            <a:ext cx="6379610" cy="3621222"/>
          </a:xfrm>
          <a:prstGeom prst="rect">
            <a:avLst/>
          </a:prstGeom>
        </p:spPr>
      </p:pic>
      <p:sp>
        <p:nvSpPr>
          <p:cNvPr id="9" name="Téglalap 8">
            <a:extLst>
              <a:ext uri="{FF2B5EF4-FFF2-40B4-BE49-F238E27FC236}">
                <a16:creationId xmlns:a16="http://schemas.microsoft.com/office/drawing/2014/main" id="{8C9E0A75-F695-BE06-A75E-99E9B1AD7695}"/>
              </a:ext>
            </a:extLst>
          </p:cNvPr>
          <p:cNvSpPr/>
          <p:nvPr/>
        </p:nvSpPr>
        <p:spPr>
          <a:xfrm>
            <a:off x="1763687" y="4581128"/>
            <a:ext cx="5616624" cy="107919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KÖZÖS SZIMULÁCIÓ =</a:t>
            </a:r>
          </a:p>
          <a:p>
            <a:pPr algn="ctr"/>
            <a:r>
              <a:rPr lang="hu-HU" sz="2400" dirty="0"/>
              <a:t>ALGORITMUS ÉS GYAKORLÁS!!!!</a:t>
            </a:r>
          </a:p>
        </p:txBody>
      </p:sp>
    </p:spTree>
    <p:extLst>
      <p:ext uri="{BB962C8B-B14F-4D97-AF65-F5344CB8AC3E}">
        <p14:creationId xmlns:p14="http://schemas.microsoft.com/office/powerpoint/2010/main" val="2020829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p:cNvPicPr>
            <a:picLocks noChangeAspect="1" noChangeArrowheads="1"/>
          </p:cNvPicPr>
          <p:nvPr/>
        </p:nvPicPr>
        <p:blipFill>
          <a:blip r:embed="rId2" cstate="print"/>
          <a:srcRect/>
          <a:stretch>
            <a:fillRect/>
          </a:stretch>
        </p:blipFill>
        <p:spPr bwMode="auto">
          <a:xfrm>
            <a:off x="849313" y="260648"/>
            <a:ext cx="7443787" cy="1433513"/>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200706" name="Picture 2"/>
          <p:cNvPicPr>
            <a:picLocks noChangeAspect="1" noChangeArrowheads="1"/>
          </p:cNvPicPr>
          <p:nvPr/>
        </p:nvPicPr>
        <p:blipFill>
          <a:blip r:embed="rId3" cstate="print"/>
          <a:srcRect/>
          <a:stretch>
            <a:fillRect/>
          </a:stretch>
        </p:blipFill>
        <p:spPr bwMode="auto">
          <a:xfrm>
            <a:off x="5381203" y="1444282"/>
            <a:ext cx="2863205" cy="184518"/>
          </a:xfrm>
          <a:prstGeom prst="rect">
            <a:avLst/>
          </a:prstGeom>
          <a:noFill/>
          <a:ln w="9525">
            <a:noFill/>
            <a:miter lim="800000"/>
            <a:headEnd/>
            <a:tailEnd/>
          </a:ln>
        </p:spPr>
      </p:pic>
      <p:sp>
        <p:nvSpPr>
          <p:cNvPr id="19" name="Lekerekített téglalap 18"/>
          <p:cNvSpPr/>
          <p:nvPr/>
        </p:nvSpPr>
        <p:spPr>
          <a:xfrm>
            <a:off x="395536" y="2996952"/>
            <a:ext cx="2304256" cy="15121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a:solidFill>
                  <a:prstClr val="white"/>
                </a:solidFill>
                <a:effectLst>
                  <a:outerShdw blurRad="38100" dist="38100" dir="2700000" algn="tl">
                    <a:srgbClr val="000000">
                      <a:alpha val="43137"/>
                    </a:srgbClr>
                  </a:outerShdw>
                </a:effectLst>
              </a:rPr>
              <a:t>Oxigénadósság</a:t>
            </a:r>
          </a:p>
          <a:p>
            <a:pPr algn="ctr"/>
            <a:r>
              <a:rPr lang="hu-HU" sz="2000" dirty="0" err="1">
                <a:solidFill>
                  <a:prstClr val="white"/>
                </a:solidFill>
                <a:effectLst>
                  <a:outerShdw blurRad="38100" dist="38100" dir="2700000" algn="tl">
                    <a:srgbClr val="000000">
                      <a:alpha val="43137"/>
                    </a:srgbClr>
                  </a:outerShdw>
                </a:effectLst>
              </a:rPr>
              <a:t>Hipoperfúzió</a:t>
            </a:r>
            <a:endParaRPr lang="hu-HU" sz="2000" dirty="0">
              <a:solidFill>
                <a:prstClr val="white"/>
              </a:solidFill>
              <a:effectLst>
                <a:outerShdw blurRad="38100" dist="38100" dir="2700000" algn="tl">
                  <a:srgbClr val="000000">
                    <a:alpha val="43137"/>
                  </a:srgbClr>
                </a:outerShdw>
              </a:effectLst>
            </a:endParaRPr>
          </a:p>
          <a:p>
            <a:pPr algn="ctr"/>
            <a:r>
              <a:rPr lang="hu-HU" sz="2000" dirty="0">
                <a:solidFill>
                  <a:prstClr val="white"/>
                </a:solidFill>
                <a:effectLst>
                  <a:outerShdw blurRad="38100" dist="38100" dir="2700000" algn="tl">
                    <a:srgbClr val="000000">
                      <a:alpha val="43137"/>
                    </a:srgbClr>
                  </a:outerShdw>
                </a:effectLst>
              </a:rPr>
              <a:t>PAMP</a:t>
            </a:r>
          </a:p>
          <a:p>
            <a:pPr algn="ctr"/>
            <a:r>
              <a:rPr lang="hu-HU" sz="2000" dirty="0">
                <a:solidFill>
                  <a:prstClr val="white"/>
                </a:solidFill>
                <a:effectLst>
                  <a:outerShdw blurRad="38100" dist="38100" dir="2700000" algn="tl">
                    <a:srgbClr val="000000">
                      <a:alpha val="43137"/>
                    </a:srgbClr>
                  </a:outerShdw>
                </a:effectLst>
              </a:rPr>
              <a:t>DAMP</a:t>
            </a:r>
          </a:p>
        </p:txBody>
      </p:sp>
      <p:sp>
        <p:nvSpPr>
          <p:cNvPr id="20" name="Lekerekített téglalap 19"/>
          <p:cNvSpPr/>
          <p:nvPr/>
        </p:nvSpPr>
        <p:spPr>
          <a:xfrm>
            <a:off x="3851920" y="2996952"/>
            <a:ext cx="2016224" cy="15121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dirty="0" err="1">
                <a:solidFill>
                  <a:prstClr val="white"/>
                </a:solidFill>
                <a:effectLst>
                  <a:outerShdw blurRad="38100" dist="38100" dir="2700000" algn="tl">
                    <a:srgbClr val="000000">
                      <a:alpha val="43137"/>
                    </a:srgbClr>
                  </a:outerShdw>
                </a:effectLst>
              </a:rPr>
              <a:t>Endothel</a:t>
            </a:r>
            <a:r>
              <a:rPr lang="hu-HU" sz="2800" dirty="0">
                <a:solidFill>
                  <a:prstClr val="white"/>
                </a:solidFill>
                <a:effectLst>
                  <a:outerShdw blurRad="38100" dist="38100" dir="2700000" algn="tl">
                    <a:srgbClr val="000000">
                      <a:alpha val="43137"/>
                    </a:srgbClr>
                  </a:outerShdw>
                </a:effectLst>
              </a:rPr>
              <a:t> károsodás</a:t>
            </a:r>
          </a:p>
        </p:txBody>
      </p:sp>
      <p:sp>
        <p:nvSpPr>
          <p:cNvPr id="21" name="Lekerekített téglalap 20"/>
          <p:cNvSpPr/>
          <p:nvPr/>
        </p:nvSpPr>
        <p:spPr>
          <a:xfrm>
            <a:off x="6300192" y="2996952"/>
            <a:ext cx="2664296" cy="5040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prstClr val="black"/>
                </a:solidFill>
              </a:rPr>
              <a:t>Kapilláris „</a:t>
            </a:r>
            <a:r>
              <a:rPr lang="hu-HU" b="1" dirty="0" err="1">
                <a:solidFill>
                  <a:prstClr val="black"/>
                </a:solidFill>
              </a:rPr>
              <a:t>leak</a:t>
            </a:r>
            <a:r>
              <a:rPr lang="hu-HU" b="1" dirty="0">
                <a:solidFill>
                  <a:prstClr val="black"/>
                </a:solidFill>
              </a:rPr>
              <a:t>”</a:t>
            </a:r>
          </a:p>
        </p:txBody>
      </p:sp>
      <p:sp>
        <p:nvSpPr>
          <p:cNvPr id="22" name="Lekerekített téglalap 21"/>
          <p:cNvSpPr/>
          <p:nvPr/>
        </p:nvSpPr>
        <p:spPr>
          <a:xfrm>
            <a:off x="251520" y="1988840"/>
            <a:ext cx="266429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err="1">
                <a:solidFill>
                  <a:prstClr val="white"/>
                </a:solidFill>
              </a:rPr>
              <a:t>Makrocirkuláció</a:t>
            </a:r>
            <a:endParaRPr lang="hu-HU" sz="2400" dirty="0">
              <a:solidFill>
                <a:prstClr val="white"/>
              </a:solidFill>
            </a:endParaRPr>
          </a:p>
        </p:txBody>
      </p:sp>
      <p:sp>
        <p:nvSpPr>
          <p:cNvPr id="23" name="Lekerekített téglalap 22"/>
          <p:cNvSpPr/>
          <p:nvPr/>
        </p:nvSpPr>
        <p:spPr>
          <a:xfrm>
            <a:off x="6300192" y="1988840"/>
            <a:ext cx="2664296" cy="5040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err="1">
                <a:solidFill>
                  <a:prstClr val="white"/>
                </a:solidFill>
              </a:rPr>
              <a:t>Mikrocirkuláció</a:t>
            </a:r>
            <a:endParaRPr lang="hu-HU" sz="2400" dirty="0">
              <a:solidFill>
                <a:prstClr val="white"/>
              </a:solidFill>
            </a:endParaRPr>
          </a:p>
        </p:txBody>
      </p:sp>
      <p:sp>
        <p:nvSpPr>
          <p:cNvPr id="24" name="Lekerekített téglalap 23"/>
          <p:cNvSpPr/>
          <p:nvPr/>
        </p:nvSpPr>
        <p:spPr>
          <a:xfrm>
            <a:off x="6300192" y="3717032"/>
            <a:ext cx="2664296" cy="5040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prstClr val="black"/>
                </a:solidFill>
              </a:rPr>
              <a:t>Diszregulált</a:t>
            </a:r>
            <a:endParaRPr lang="hu-HU" b="1" dirty="0">
              <a:solidFill>
                <a:prstClr val="black"/>
              </a:solidFill>
            </a:endParaRPr>
          </a:p>
          <a:p>
            <a:pPr algn="ctr"/>
            <a:r>
              <a:rPr lang="hu-HU" b="1" dirty="0">
                <a:solidFill>
                  <a:prstClr val="black"/>
                </a:solidFill>
              </a:rPr>
              <a:t>Kapilláris </a:t>
            </a:r>
            <a:r>
              <a:rPr lang="hu-HU" b="1" dirty="0" err="1">
                <a:solidFill>
                  <a:prstClr val="black"/>
                </a:solidFill>
              </a:rPr>
              <a:t>denzitás</a:t>
            </a:r>
            <a:r>
              <a:rPr lang="hu-HU" b="1" dirty="0">
                <a:solidFill>
                  <a:prstClr val="black"/>
                </a:solidFill>
              </a:rPr>
              <a:t>/flow</a:t>
            </a:r>
          </a:p>
        </p:txBody>
      </p:sp>
      <p:sp>
        <p:nvSpPr>
          <p:cNvPr id="25" name="Lekerekített téglalap 24"/>
          <p:cNvSpPr/>
          <p:nvPr/>
        </p:nvSpPr>
        <p:spPr>
          <a:xfrm>
            <a:off x="6300192" y="4437112"/>
            <a:ext cx="2664296" cy="5040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prstClr val="black"/>
                </a:solidFill>
              </a:rPr>
              <a:t>Diszregulált</a:t>
            </a:r>
            <a:r>
              <a:rPr lang="hu-HU" b="1" dirty="0">
                <a:solidFill>
                  <a:prstClr val="black"/>
                </a:solidFill>
              </a:rPr>
              <a:t> immunválasz</a:t>
            </a:r>
          </a:p>
        </p:txBody>
      </p:sp>
      <p:sp>
        <p:nvSpPr>
          <p:cNvPr id="26" name="Lekerekített téglalap 25"/>
          <p:cNvSpPr/>
          <p:nvPr/>
        </p:nvSpPr>
        <p:spPr>
          <a:xfrm>
            <a:off x="6300192" y="5157192"/>
            <a:ext cx="2664296" cy="5040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prstClr val="black"/>
                </a:solidFill>
              </a:rPr>
              <a:t>Diszregulált</a:t>
            </a:r>
            <a:r>
              <a:rPr lang="hu-HU" b="1" dirty="0">
                <a:solidFill>
                  <a:prstClr val="black"/>
                </a:solidFill>
              </a:rPr>
              <a:t> alvadás</a:t>
            </a:r>
          </a:p>
        </p:txBody>
      </p:sp>
      <p:sp>
        <p:nvSpPr>
          <p:cNvPr id="28" name="Jobbra nyíl 27"/>
          <p:cNvSpPr/>
          <p:nvPr/>
        </p:nvSpPr>
        <p:spPr>
          <a:xfrm>
            <a:off x="3059832" y="2132856"/>
            <a:ext cx="309634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
        <p:nvSpPr>
          <p:cNvPr id="29" name="Lekerekített téglalap 28"/>
          <p:cNvSpPr/>
          <p:nvPr/>
        </p:nvSpPr>
        <p:spPr>
          <a:xfrm>
            <a:off x="3275856" y="1844824"/>
            <a:ext cx="266429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prstClr val="black"/>
                </a:solidFill>
              </a:rPr>
              <a:t>Hemodinamikai</a:t>
            </a:r>
            <a:endParaRPr lang="hu-HU" b="1" dirty="0">
              <a:solidFill>
                <a:prstClr val="black"/>
              </a:solidFill>
            </a:endParaRPr>
          </a:p>
        </p:txBody>
      </p:sp>
      <p:sp>
        <p:nvSpPr>
          <p:cNvPr id="30" name="Lekerekített téglalap 29"/>
          <p:cNvSpPr/>
          <p:nvPr/>
        </p:nvSpPr>
        <p:spPr>
          <a:xfrm>
            <a:off x="3275856" y="2420888"/>
            <a:ext cx="266429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prstClr val="black"/>
                </a:solidFill>
              </a:rPr>
              <a:t>Koherencia</a:t>
            </a:r>
          </a:p>
        </p:txBody>
      </p:sp>
      <p:sp>
        <p:nvSpPr>
          <p:cNvPr id="31" name="Jobbra nyíl 30"/>
          <p:cNvSpPr/>
          <p:nvPr/>
        </p:nvSpPr>
        <p:spPr>
          <a:xfrm>
            <a:off x="2699792" y="3717032"/>
            <a:ext cx="1152128"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
        <p:nvSpPr>
          <p:cNvPr id="33" name="Jobbra nyíl 32"/>
          <p:cNvSpPr/>
          <p:nvPr/>
        </p:nvSpPr>
        <p:spPr>
          <a:xfrm>
            <a:off x="5940152" y="3717032"/>
            <a:ext cx="288032" cy="21602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
        <p:nvSpPr>
          <p:cNvPr id="34" name="Lekerekített téglalap 33"/>
          <p:cNvSpPr/>
          <p:nvPr/>
        </p:nvSpPr>
        <p:spPr>
          <a:xfrm>
            <a:off x="3851920" y="2996952"/>
            <a:ext cx="2016224" cy="15121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dirty="0" err="1">
                <a:solidFill>
                  <a:prstClr val="white"/>
                </a:solidFill>
                <a:effectLst>
                  <a:outerShdw blurRad="38100" dist="38100" dir="2700000" algn="tl">
                    <a:srgbClr val="000000">
                      <a:alpha val="43137"/>
                    </a:srgbClr>
                  </a:outerShdw>
                </a:effectLst>
              </a:rPr>
              <a:t>Endothel</a:t>
            </a:r>
            <a:r>
              <a:rPr lang="hu-HU" sz="2800" dirty="0">
                <a:solidFill>
                  <a:prstClr val="white"/>
                </a:solidFill>
                <a:effectLst>
                  <a:outerShdw blurRad="38100" dist="38100" dir="2700000" algn="tl">
                    <a:srgbClr val="000000">
                      <a:alpha val="43137"/>
                    </a:srgbClr>
                  </a:outerShdw>
                </a:effectLst>
              </a:rPr>
              <a:t> aktiválódás</a:t>
            </a:r>
          </a:p>
        </p:txBody>
      </p:sp>
      <p:sp>
        <p:nvSpPr>
          <p:cNvPr id="35" name="Téglalap 34"/>
          <p:cNvSpPr/>
          <p:nvPr/>
        </p:nvSpPr>
        <p:spPr>
          <a:xfrm>
            <a:off x="5940152" y="2780928"/>
            <a:ext cx="3096344" cy="295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0.70"/>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strVal val="#ppt_w*0.70"/>
                                          </p:val>
                                        </p:tav>
                                        <p:tav tm="100000">
                                          <p:val>
                                            <p:strVal val="#ppt_w"/>
                                          </p:val>
                                        </p:tav>
                                      </p:tavLst>
                                    </p:anim>
                                    <p:anim calcmode="lin" valueType="num">
                                      <p:cBhvr>
                                        <p:cTn id="20" dur="1000" fill="hold"/>
                                        <p:tgtEl>
                                          <p:spTgt spid="31"/>
                                        </p:tgtEl>
                                        <p:attrNameLst>
                                          <p:attrName>ppt_h</p:attrName>
                                        </p:attrNameLst>
                                      </p:cBhvr>
                                      <p:tavLst>
                                        <p:tav tm="0">
                                          <p:val>
                                            <p:strVal val="#ppt_h"/>
                                          </p:val>
                                        </p:tav>
                                        <p:tav tm="100000">
                                          <p:val>
                                            <p:strVal val="#ppt_h"/>
                                          </p:val>
                                        </p:tav>
                                      </p:tavLst>
                                    </p:anim>
                                    <p:animEffect transition="in" filter="fade">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strVal val="#ppt_w*0.70"/>
                                          </p:val>
                                        </p:tav>
                                        <p:tav tm="100000">
                                          <p:val>
                                            <p:strVal val="#ppt_w"/>
                                          </p:val>
                                        </p:tav>
                                      </p:tavLst>
                                    </p:anim>
                                    <p:anim calcmode="lin" valueType="num">
                                      <p:cBhvr>
                                        <p:cTn id="27" dur="1000" fill="hold"/>
                                        <p:tgtEl>
                                          <p:spTgt spid="33"/>
                                        </p:tgtEl>
                                        <p:attrNameLst>
                                          <p:attrName>ppt_h</p:attrName>
                                        </p:attrNameLst>
                                      </p:cBhvr>
                                      <p:tavLst>
                                        <p:tav tm="0">
                                          <p:val>
                                            <p:strVal val="#ppt_h"/>
                                          </p:val>
                                        </p:tav>
                                        <p:tav tm="100000">
                                          <p:val>
                                            <p:strVal val="#ppt_h"/>
                                          </p:val>
                                        </p:tav>
                                      </p:tavLst>
                                    </p:anim>
                                    <p:animEffect transition="in" filter="fade">
                                      <p:cBhvr>
                                        <p:cTn id="28" dur="1000"/>
                                        <p:tgtEl>
                                          <p:spTgt spid="33"/>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strVal val="#ppt_w*0.70"/>
                                          </p:val>
                                        </p:tav>
                                        <p:tav tm="100000">
                                          <p:val>
                                            <p:strVal val="#ppt_w"/>
                                          </p:val>
                                        </p:tav>
                                      </p:tavLst>
                                    </p:anim>
                                    <p:anim calcmode="lin" valueType="num">
                                      <p:cBhvr>
                                        <p:cTn id="32" dur="1000" fill="hold"/>
                                        <p:tgtEl>
                                          <p:spTgt spid="21"/>
                                        </p:tgtEl>
                                        <p:attrNameLst>
                                          <p:attrName>ppt_h</p:attrName>
                                        </p:attrNameLst>
                                      </p:cBhvr>
                                      <p:tavLst>
                                        <p:tav tm="0">
                                          <p:val>
                                            <p:strVal val="#ppt_h"/>
                                          </p:val>
                                        </p:tav>
                                        <p:tav tm="100000">
                                          <p:val>
                                            <p:strVal val="#ppt_h"/>
                                          </p:val>
                                        </p:tav>
                                      </p:tavLst>
                                    </p:anim>
                                    <p:animEffect transition="in" filter="fade">
                                      <p:cBhvr>
                                        <p:cTn id="33" dur="1000"/>
                                        <p:tgtEl>
                                          <p:spTgt spid="21"/>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strVal val="#ppt_w*0.70"/>
                                          </p:val>
                                        </p:tav>
                                        <p:tav tm="100000">
                                          <p:val>
                                            <p:strVal val="#ppt_w"/>
                                          </p:val>
                                        </p:tav>
                                      </p:tavLst>
                                    </p:anim>
                                    <p:anim calcmode="lin" valueType="num">
                                      <p:cBhvr>
                                        <p:cTn id="37" dur="1000" fill="hold"/>
                                        <p:tgtEl>
                                          <p:spTgt spid="24"/>
                                        </p:tgtEl>
                                        <p:attrNameLst>
                                          <p:attrName>ppt_h</p:attrName>
                                        </p:attrNameLst>
                                      </p:cBhvr>
                                      <p:tavLst>
                                        <p:tav tm="0">
                                          <p:val>
                                            <p:strVal val="#ppt_h"/>
                                          </p:val>
                                        </p:tav>
                                        <p:tav tm="100000">
                                          <p:val>
                                            <p:strVal val="#ppt_h"/>
                                          </p:val>
                                        </p:tav>
                                      </p:tavLst>
                                    </p:anim>
                                    <p:animEffect transition="in" filter="fade">
                                      <p:cBhvr>
                                        <p:cTn id="38" dur="1000"/>
                                        <p:tgtEl>
                                          <p:spTgt spid="24"/>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1000" fill="hold"/>
                                        <p:tgtEl>
                                          <p:spTgt spid="25"/>
                                        </p:tgtEl>
                                        <p:attrNameLst>
                                          <p:attrName>ppt_w</p:attrName>
                                        </p:attrNameLst>
                                      </p:cBhvr>
                                      <p:tavLst>
                                        <p:tav tm="0">
                                          <p:val>
                                            <p:strVal val="#ppt_w*0.70"/>
                                          </p:val>
                                        </p:tav>
                                        <p:tav tm="100000">
                                          <p:val>
                                            <p:strVal val="#ppt_w"/>
                                          </p:val>
                                        </p:tav>
                                      </p:tavLst>
                                    </p:anim>
                                    <p:anim calcmode="lin" valueType="num">
                                      <p:cBhvr>
                                        <p:cTn id="42" dur="1000" fill="hold"/>
                                        <p:tgtEl>
                                          <p:spTgt spid="25"/>
                                        </p:tgtEl>
                                        <p:attrNameLst>
                                          <p:attrName>ppt_h</p:attrName>
                                        </p:attrNameLst>
                                      </p:cBhvr>
                                      <p:tavLst>
                                        <p:tav tm="0">
                                          <p:val>
                                            <p:strVal val="#ppt_h"/>
                                          </p:val>
                                        </p:tav>
                                        <p:tav tm="100000">
                                          <p:val>
                                            <p:strVal val="#ppt_h"/>
                                          </p:val>
                                        </p:tav>
                                      </p:tavLst>
                                    </p:anim>
                                    <p:animEffect transition="in" filter="fade">
                                      <p:cBhvr>
                                        <p:cTn id="43" dur="1000"/>
                                        <p:tgtEl>
                                          <p:spTgt spid="25"/>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strVal val="#ppt_w*0.70"/>
                                          </p:val>
                                        </p:tav>
                                        <p:tav tm="100000">
                                          <p:val>
                                            <p:strVal val="#ppt_w"/>
                                          </p:val>
                                        </p:tav>
                                      </p:tavLst>
                                    </p:anim>
                                    <p:anim calcmode="lin" valueType="num">
                                      <p:cBhvr>
                                        <p:cTn id="47" dur="1000" fill="hold"/>
                                        <p:tgtEl>
                                          <p:spTgt spid="26"/>
                                        </p:tgtEl>
                                        <p:attrNameLst>
                                          <p:attrName>ppt_h</p:attrName>
                                        </p:attrNameLst>
                                      </p:cBhvr>
                                      <p:tavLst>
                                        <p:tav tm="0">
                                          <p:val>
                                            <p:strVal val="#ppt_h"/>
                                          </p:val>
                                        </p:tav>
                                        <p:tav tm="100000">
                                          <p:val>
                                            <p:strVal val="#ppt_h"/>
                                          </p:val>
                                        </p:tav>
                                      </p:tavLst>
                                    </p:anim>
                                    <p:animEffect transition="in" filter="fade">
                                      <p:cBhvr>
                                        <p:cTn id="48" dur="10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1000" fill="hold"/>
                                        <p:tgtEl>
                                          <p:spTgt spid="22"/>
                                        </p:tgtEl>
                                        <p:attrNameLst>
                                          <p:attrName>ppt_w</p:attrName>
                                        </p:attrNameLst>
                                      </p:cBhvr>
                                      <p:tavLst>
                                        <p:tav tm="0">
                                          <p:val>
                                            <p:strVal val="#ppt_w*0.70"/>
                                          </p:val>
                                        </p:tav>
                                        <p:tav tm="100000">
                                          <p:val>
                                            <p:strVal val="#ppt_w"/>
                                          </p:val>
                                        </p:tav>
                                      </p:tavLst>
                                    </p:anim>
                                    <p:anim calcmode="lin" valueType="num">
                                      <p:cBhvr>
                                        <p:cTn id="54" dur="1000" fill="hold"/>
                                        <p:tgtEl>
                                          <p:spTgt spid="22"/>
                                        </p:tgtEl>
                                        <p:attrNameLst>
                                          <p:attrName>ppt_h</p:attrName>
                                        </p:attrNameLst>
                                      </p:cBhvr>
                                      <p:tavLst>
                                        <p:tav tm="0">
                                          <p:val>
                                            <p:strVal val="#ppt_h"/>
                                          </p:val>
                                        </p:tav>
                                        <p:tav tm="100000">
                                          <p:val>
                                            <p:strVal val="#ppt_h"/>
                                          </p:val>
                                        </p:tav>
                                      </p:tavLst>
                                    </p:anim>
                                    <p:animEffect transition="in" filter="fade">
                                      <p:cBhvr>
                                        <p:cTn id="55" dur="10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1000" fill="hold"/>
                                        <p:tgtEl>
                                          <p:spTgt spid="34"/>
                                        </p:tgtEl>
                                        <p:attrNameLst>
                                          <p:attrName>ppt_w</p:attrName>
                                        </p:attrNameLst>
                                      </p:cBhvr>
                                      <p:tavLst>
                                        <p:tav tm="0">
                                          <p:val>
                                            <p:strVal val="#ppt_w*0.70"/>
                                          </p:val>
                                        </p:tav>
                                        <p:tav tm="100000">
                                          <p:val>
                                            <p:strVal val="#ppt_w"/>
                                          </p:val>
                                        </p:tav>
                                      </p:tavLst>
                                    </p:anim>
                                    <p:anim calcmode="lin" valueType="num">
                                      <p:cBhvr>
                                        <p:cTn id="61" dur="1000" fill="hold"/>
                                        <p:tgtEl>
                                          <p:spTgt spid="34"/>
                                        </p:tgtEl>
                                        <p:attrNameLst>
                                          <p:attrName>ppt_h</p:attrName>
                                        </p:attrNameLst>
                                      </p:cBhvr>
                                      <p:tavLst>
                                        <p:tav tm="0">
                                          <p:val>
                                            <p:strVal val="#ppt_h"/>
                                          </p:val>
                                        </p:tav>
                                        <p:tav tm="100000">
                                          <p:val>
                                            <p:strVal val="#ppt_h"/>
                                          </p:val>
                                        </p:tav>
                                      </p:tavLst>
                                    </p:anim>
                                    <p:animEffect transition="in" filter="fade">
                                      <p:cBhvr>
                                        <p:cTn id="62" dur="10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1000" fill="hold"/>
                                        <p:tgtEl>
                                          <p:spTgt spid="35"/>
                                        </p:tgtEl>
                                        <p:attrNameLst>
                                          <p:attrName>ppt_w</p:attrName>
                                        </p:attrNameLst>
                                      </p:cBhvr>
                                      <p:tavLst>
                                        <p:tav tm="0">
                                          <p:val>
                                            <p:strVal val="#ppt_w*0.70"/>
                                          </p:val>
                                        </p:tav>
                                        <p:tav tm="100000">
                                          <p:val>
                                            <p:strVal val="#ppt_w"/>
                                          </p:val>
                                        </p:tav>
                                      </p:tavLst>
                                    </p:anim>
                                    <p:anim calcmode="lin" valueType="num">
                                      <p:cBhvr>
                                        <p:cTn id="68" dur="1000" fill="hold"/>
                                        <p:tgtEl>
                                          <p:spTgt spid="35"/>
                                        </p:tgtEl>
                                        <p:attrNameLst>
                                          <p:attrName>ppt_h</p:attrName>
                                        </p:attrNameLst>
                                      </p:cBhvr>
                                      <p:tavLst>
                                        <p:tav tm="0">
                                          <p:val>
                                            <p:strVal val="#ppt_h"/>
                                          </p:val>
                                        </p:tav>
                                        <p:tav tm="100000">
                                          <p:val>
                                            <p:strVal val="#ppt_h"/>
                                          </p:val>
                                        </p:tav>
                                      </p:tavLst>
                                    </p:anim>
                                    <p:animEffect transition="in" filter="fade">
                                      <p:cBhvr>
                                        <p:cTn id="69" dur="10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p:cTn id="74" dur="1000" fill="hold"/>
                                        <p:tgtEl>
                                          <p:spTgt spid="28"/>
                                        </p:tgtEl>
                                        <p:attrNameLst>
                                          <p:attrName>ppt_w</p:attrName>
                                        </p:attrNameLst>
                                      </p:cBhvr>
                                      <p:tavLst>
                                        <p:tav tm="0">
                                          <p:val>
                                            <p:strVal val="#ppt_w*0.70"/>
                                          </p:val>
                                        </p:tav>
                                        <p:tav tm="100000">
                                          <p:val>
                                            <p:strVal val="#ppt_w"/>
                                          </p:val>
                                        </p:tav>
                                      </p:tavLst>
                                    </p:anim>
                                    <p:anim calcmode="lin" valueType="num">
                                      <p:cBhvr>
                                        <p:cTn id="75" dur="1000" fill="hold"/>
                                        <p:tgtEl>
                                          <p:spTgt spid="28"/>
                                        </p:tgtEl>
                                        <p:attrNameLst>
                                          <p:attrName>ppt_h</p:attrName>
                                        </p:attrNameLst>
                                      </p:cBhvr>
                                      <p:tavLst>
                                        <p:tav tm="0">
                                          <p:val>
                                            <p:strVal val="#ppt_h"/>
                                          </p:val>
                                        </p:tav>
                                        <p:tav tm="100000">
                                          <p:val>
                                            <p:strVal val="#ppt_h"/>
                                          </p:val>
                                        </p:tav>
                                      </p:tavLst>
                                    </p:anim>
                                    <p:animEffect transition="in" filter="fade">
                                      <p:cBhvr>
                                        <p:cTn id="76" dur="1000"/>
                                        <p:tgtEl>
                                          <p:spTgt spid="28"/>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1000" fill="hold"/>
                                        <p:tgtEl>
                                          <p:spTgt spid="23"/>
                                        </p:tgtEl>
                                        <p:attrNameLst>
                                          <p:attrName>ppt_w</p:attrName>
                                        </p:attrNameLst>
                                      </p:cBhvr>
                                      <p:tavLst>
                                        <p:tav tm="0">
                                          <p:val>
                                            <p:strVal val="#ppt_w*0.70"/>
                                          </p:val>
                                        </p:tav>
                                        <p:tav tm="100000">
                                          <p:val>
                                            <p:strVal val="#ppt_w"/>
                                          </p:val>
                                        </p:tav>
                                      </p:tavLst>
                                    </p:anim>
                                    <p:anim calcmode="lin" valueType="num">
                                      <p:cBhvr>
                                        <p:cTn id="80" dur="1000" fill="hold"/>
                                        <p:tgtEl>
                                          <p:spTgt spid="23"/>
                                        </p:tgtEl>
                                        <p:attrNameLst>
                                          <p:attrName>ppt_h</p:attrName>
                                        </p:attrNameLst>
                                      </p:cBhvr>
                                      <p:tavLst>
                                        <p:tav tm="0">
                                          <p:val>
                                            <p:strVal val="#ppt_h"/>
                                          </p:val>
                                        </p:tav>
                                        <p:tav tm="100000">
                                          <p:val>
                                            <p:strVal val="#ppt_h"/>
                                          </p:val>
                                        </p:tav>
                                      </p:tavLst>
                                    </p:anim>
                                    <p:animEffect transition="in" filter="fade">
                                      <p:cBhvr>
                                        <p:cTn id="81" dur="1000"/>
                                        <p:tgtEl>
                                          <p:spTgt spid="2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p:cTn id="84" dur="1000" fill="hold"/>
                                        <p:tgtEl>
                                          <p:spTgt spid="29"/>
                                        </p:tgtEl>
                                        <p:attrNameLst>
                                          <p:attrName>ppt_w</p:attrName>
                                        </p:attrNameLst>
                                      </p:cBhvr>
                                      <p:tavLst>
                                        <p:tav tm="0">
                                          <p:val>
                                            <p:strVal val="#ppt_w*0.70"/>
                                          </p:val>
                                        </p:tav>
                                        <p:tav tm="100000">
                                          <p:val>
                                            <p:strVal val="#ppt_w"/>
                                          </p:val>
                                        </p:tav>
                                      </p:tavLst>
                                    </p:anim>
                                    <p:anim calcmode="lin" valueType="num">
                                      <p:cBhvr>
                                        <p:cTn id="85" dur="1000" fill="hold"/>
                                        <p:tgtEl>
                                          <p:spTgt spid="29"/>
                                        </p:tgtEl>
                                        <p:attrNameLst>
                                          <p:attrName>ppt_h</p:attrName>
                                        </p:attrNameLst>
                                      </p:cBhvr>
                                      <p:tavLst>
                                        <p:tav tm="0">
                                          <p:val>
                                            <p:strVal val="#ppt_h"/>
                                          </p:val>
                                        </p:tav>
                                        <p:tav tm="100000">
                                          <p:val>
                                            <p:strVal val="#ppt_h"/>
                                          </p:val>
                                        </p:tav>
                                      </p:tavLst>
                                    </p:anim>
                                    <p:animEffect transition="in" filter="fade">
                                      <p:cBhvr>
                                        <p:cTn id="86" dur="1000"/>
                                        <p:tgtEl>
                                          <p:spTgt spid="29"/>
                                        </p:tgtEl>
                                      </p:cBhvr>
                                    </p:animEffect>
                                  </p:childTnLst>
                                </p:cTn>
                              </p:par>
                              <p:par>
                                <p:cTn id="87" presetID="55" presetClass="entr" presetSubtype="0"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p:cTn id="89" dur="1000" fill="hold"/>
                                        <p:tgtEl>
                                          <p:spTgt spid="30"/>
                                        </p:tgtEl>
                                        <p:attrNameLst>
                                          <p:attrName>ppt_w</p:attrName>
                                        </p:attrNameLst>
                                      </p:cBhvr>
                                      <p:tavLst>
                                        <p:tav tm="0">
                                          <p:val>
                                            <p:strVal val="#ppt_w*0.70"/>
                                          </p:val>
                                        </p:tav>
                                        <p:tav tm="100000">
                                          <p:val>
                                            <p:strVal val="#ppt_w"/>
                                          </p:val>
                                        </p:tav>
                                      </p:tavLst>
                                    </p:anim>
                                    <p:anim calcmode="lin" valueType="num">
                                      <p:cBhvr>
                                        <p:cTn id="90" dur="1000" fill="hold"/>
                                        <p:tgtEl>
                                          <p:spTgt spid="30"/>
                                        </p:tgtEl>
                                        <p:attrNameLst>
                                          <p:attrName>ppt_h</p:attrName>
                                        </p:attrNameLst>
                                      </p:cBhvr>
                                      <p:tavLst>
                                        <p:tav tm="0">
                                          <p:val>
                                            <p:strVal val="#ppt_h"/>
                                          </p:val>
                                        </p:tav>
                                        <p:tav tm="100000">
                                          <p:val>
                                            <p:strVal val="#ppt_h"/>
                                          </p:val>
                                        </p:tav>
                                      </p:tavLst>
                                    </p:anim>
                                    <p:animEffect transition="in" filter="fade">
                                      <p:cBhvr>
                                        <p:cTn id="9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P spid="30" grpId="0" animBg="1"/>
      <p:bldP spid="31" grpId="0" animBg="1"/>
      <p:bldP spid="33" grpId="0" animBg="1"/>
      <p:bldP spid="34" grpId="0" animBg="1"/>
      <p:bldP spid="3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p:cNvPicPr>
            <a:picLocks noChangeAspect="1" noChangeArrowheads="1"/>
          </p:cNvPicPr>
          <p:nvPr/>
        </p:nvPicPr>
        <p:blipFill>
          <a:blip r:embed="rId2" cstate="print"/>
          <a:srcRect/>
          <a:stretch>
            <a:fillRect/>
          </a:stretch>
        </p:blipFill>
        <p:spPr bwMode="auto">
          <a:xfrm>
            <a:off x="849313" y="260648"/>
            <a:ext cx="7443787" cy="1433513"/>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200706" name="Picture 2"/>
          <p:cNvPicPr>
            <a:picLocks noChangeAspect="1" noChangeArrowheads="1"/>
          </p:cNvPicPr>
          <p:nvPr/>
        </p:nvPicPr>
        <p:blipFill>
          <a:blip r:embed="rId3" cstate="print"/>
          <a:srcRect/>
          <a:stretch>
            <a:fillRect/>
          </a:stretch>
        </p:blipFill>
        <p:spPr bwMode="auto">
          <a:xfrm>
            <a:off x="5381203" y="1444282"/>
            <a:ext cx="2863205" cy="184518"/>
          </a:xfrm>
          <a:prstGeom prst="rect">
            <a:avLst/>
          </a:prstGeom>
          <a:noFill/>
          <a:ln w="9525">
            <a:noFill/>
            <a:miter lim="800000"/>
            <a:headEnd/>
            <a:tailEnd/>
          </a:ln>
        </p:spPr>
      </p:pic>
      <p:sp>
        <p:nvSpPr>
          <p:cNvPr id="19" name="Lekerekített téglalap 18"/>
          <p:cNvSpPr/>
          <p:nvPr/>
        </p:nvSpPr>
        <p:spPr>
          <a:xfrm>
            <a:off x="395536" y="2996952"/>
            <a:ext cx="2304256" cy="15121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dirty="0">
                <a:solidFill>
                  <a:prstClr val="white"/>
                </a:solidFill>
                <a:effectLst>
                  <a:outerShdw blurRad="38100" dist="38100" dir="2700000" algn="tl">
                    <a:srgbClr val="000000">
                      <a:alpha val="43137"/>
                    </a:srgbClr>
                  </a:outerShdw>
                </a:effectLst>
              </a:rPr>
              <a:t>Oxigénadósság</a:t>
            </a:r>
          </a:p>
          <a:p>
            <a:pPr algn="ctr"/>
            <a:r>
              <a:rPr lang="hu-HU" sz="2000" dirty="0" err="1">
                <a:solidFill>
                  <a:prstClr val="white"/>
                </a:solidFill>
                <a:effectLst>
                  <a:outerShdw blurRad="38100" dist="38100" dir="2700000" algn="tl">
                    <a:srgbClr val="000000">
                      <a:alpha val="43137"/>
                    </a:srgbClr>
                  </a:outerShdw>
                </a:effectLst>
              </a:rPr>
              <a:t>Hipoperfúzió</a:t>
            </a:r>
            <a:endParaRPr lang="hu-HU" sz="2000" dirty="0">
              <a:solidFill>
                <a:prstClr val="white"/>
              </a:solidFill>
              <a:effectLst>
                <a:outerShdw blurRad="38100" dist="38100" dir="2700000" algn="tl">
                  <a:srgbClr val="000000">
                    <a:alpha val="43137"/>
                  </a:srgbClr>
                </a:outerShdw>
              </a:effectLst>
            </a:endParaRPr>
          </a:p>
          <a:p>
            <a:pPr algn="ctr"/>
            <a:r>
              <a:rPr lang="hu-HU" sz="2000" dirty="0">
                <a:solidFill>
                  <a:prstClr val="white"/>
                </a:solidFill>
                <a:effectLst>
                  <a:outerShdw blurRad="38100" dist="38100" dir="2700000" algn="tl">
                    <a:srgbClr val="000000">
                      <a:alpha val="43137"/>
                    </a:srgbClr>
                  </a:outerShdw>
                </a:effectLst>
              </a:rPr>
              <a:t>PAMP</a:t>
            </a:r>
          </a:p>
          <a:p>
            <a:pPr algn="ctr"/>
            <a:r>
              <a:rPr lang="hu-HU" sz="2000" dirty="0">
                <a:solidFill>
                  <a:prstClr val="white"/>
                </a:solidFill>
                <a:effectLst>
                  <a:outerShdw blurRad="38100" dist="38100" dir="2700000" algn="tl">
                    <a:srgbClr val="000000">
                      <a:alpha val="43137"/>
                    </a:srgbClr>
                  </a:outerShdw>
                </a:effectLst>
              </a:rPr>
              <a:t>DAMP</a:t>
            </a:r>
          </a:p>
        </p:txBody>
      </p:sp>
      <p:sp>
        <p:nvSpPr>
          <p:cNvPr id="20" name="Lekerekített téglalap 19"/>
          <p:cNvSpPr/>
          <p:nvPr/>
        </p:nvSpPr>
        <p:spPr>
          <a:xfrm>
            <a:off x="3851920" y="2996952"/>
            <a:ext cx="2016224" cy="15121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dirty="0" err="1">
                <a:solidFill>
                  <a:prstClr val="white"/>
                </a:solidFill>
                <a:effectLst>
                  <a:outerShdw blurRad="38100" dist="38100" dir="2700000" algn="tl">
                    <a:srgbClr val="000000">
                      <a:alpha val="43137"/>
                    </a:srgbClr>
                  </a:outerShdw>
                </a:effectLst>
              </a:rPr>
              <a:t>Endothel</a:t>
            </a:r>
            <a:r>
              <a:rPr lang="hu-HU" sz="2800" dirty="0">
                <a:solidFill>
                  <a:prstClr val="white"/>
                </a:solidFill>
                <a:effectLst>
                  <a:outerShdw blurRad="38100" dist="38100" dir="2700000" algn="tl">
                    <a:srgbClr val="000000">
                      <a:alpha val="43137"/>
                    </a:srgbClr>
                  </a:outerShdw>
                </a:effectLst>
              </a:rPr>
              <a:t> károsodás</a:t>
            </a:r>
          </a:p>
        </p:txBody>
      </p:sp>
      <p:sp>
        <p:nvSpPr>
          <p:cNvPr id="21" name="Lekerekített téglalap 20"/>
          <p:cNvSpPr/>
          <p:nvPr/>
        </p:nvSpPr>
        <p:spPr>
          <a:xfrm>
            <a:off x="6300192" y="2996952"/>
            <a:ext cx="2664296" cy="5040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prstClr val="black"/>
                </a:solidFill>
              </a:rPr>
              <a:t>Kapilláris „</a:t>
            </a:r>
            <a:r>
              <a:rPr lang="hu-HU" b="1" dirty="0" err="1">
                <a:solidFill>
                  <a:prstClr val="black"/>
                </a:solidFill>
              </a:rPr>
              <a:t>leak</a:t>
            </a:r>
            <a:r>
              <a:rPr lang="hu-HU" b="1" dirty="0">
                <a:solidFill>
                  <a:prstClr val="black"/>
                </a:solidFill>
              </a:rPr>
              <a:t>”</a:t>
            </a:r>
          </a:p>
        </p:txBody>
      </p:sp>
      <p:sp>
        <p:nvSpPr>
          <p:cNvPr id="22" name="Lekerekített téglalap 21"/>
          <p:cNvSpPr/>
          <p:nvPr/>
        </p:nvSpPr>
        <p:spPr>
          <a:xfrm>
            <a:off x="251520" y="1988840"/>
            <a:ext cx="266429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err="1">
                <a:solidFill>
                  <a:prstClr val="white"/>
                </a:solidFill>
              </a:rPr>
              <a:t>Makrocirkuláció</a:t>
            </a:r>
            <a:endParaRPr lang="hu-HU" sz="2400" dirty="0">
              <a:solidFill>
                <a:prstClr val="white"/>
              </a:solidFill>
            </a:endParaRPr>
          </a:p>
        </p:txBody>
      </p:sp>
      <p:sp>
        <p:nvSpPr>
          <p:cNvPr id="23" name="Lekerekített téglalap 22"/>
          <p:cNvSpPr/>
          <p:nvPr/>
        </p:nvSpPr>
        <p:spPr>
          <a:xfrm>
            <a:off x="6300192" y="1988840"/>
            <a:ext cx="2664296" cy="5040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err="1">
                <a:solidFill>
                  <a:prstClr val="white"/>
                </a:solidFill>
              </a:rPr>
              <a:t>Mikrocirkuláció</a:t>
            </a:r>
            <a:endParaRPr lang="hu-HU" sz="2400" dirty="0">
              <a:solidFill>
                <a:prstClr val="white"/>
              </a:solidFill>
            </a:endParaRPr>
          </a:p>
        </p:txBody>
      </p:sp>
      <p:sp>
        <p:nvSpPr>
          <p:cNvPr id="24" name="Lekerekített téglalap 23"/>
          <p:cNvSpPr/>
          <p:nvPr/>
        </p:nvSpPr>
        <p:spPr>
          <a:xfrm>
            <a:off x="6300192" y="3717032"/>
            <a:ext cx="2664296" cy="5040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prstClr val="black"/>
                </a:solidFill>
              </a:rPr>
              <a:t>Diszregulált</a:t>
            </a:r>
            <a:endParaRPr lang="hu-HU" b="1" dirty="0">
              <a:solidFill>
                <a:prstClr val="black"/>
              </a:solidFill>
            </a:endParaRPr>
          </a:p>
          <a:p>
            <a:pPr algn="ctr"/>
            <a:r>
              <a:rPr lang="hu-HU" b="1" dirty="0">
                <a:solidFill>
                  <a:prstClr val="black"/>
                </a:solidFill>
              </a:rPr>
              <a:t>Kapilláris </a:t>
            </a:r>
            <a:r>
              <a:rPr lang="hu-HU" b="1" dirty="0" err="1">
                <a:solidFill>
                  <a:prstClr val="black"/>
                </a:solidFill>
              </a:rPr>
              <a:t>denzitás</a:t>
            </a:r>
            <a:r>
              <a:rPr lang="hu-HU" b="1" dirty="0">
                <a:solidFill>
                  <a:prstClr val="black"/>
                </a:solidFill>
              </a:rPr>
              <a:t>/flow</a:t>
            </a:r>
          </a:p>
        </p:txBody>
      </p:sp>
      <p:sp>
        <p:nvSpPr>
          <p:cNvPr id="25" name="Lekerekített téglalap 24"/>
          <p:cNvSpPr/>
          <p:nvPr/>
        </p:nvSpPr>
        <p:spPr>
          <a:xfrm>
            <a:off x="6300192" y="4437112"/>
            <a:ext cx="2664296" cy="5040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prstClr val="black"/>
                </a:solidFill>
              </a:rPr>
              <a:t>Diszregulált</a:t>
            </a:r>
            <a:r>
              <a:rPr lang="hu-HU" b="1" dirty="0">
                <a:solidFill>
                  <a:prstClr val="black"/>
                </a:solidFill>
              </a:rPr>
              <a:t> immunválasz</a:t>
            </a:r>
          </a:p>
        </p:txBody>
      </p:sp>
      <p:sp>
        <p:nvSpPr>
          <p:cNvPr id="26" name="Lekerekített téglalap 25"/>
          <p:cNvSpPr/>
          <p:nvPr/>
        </p:nvSpPr>
        <p:spPr>
          <a:xfrm>
            <a:off x="6300192" y="5157192"/>
            <a:ext cx="2664296" cy="5040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prstClr val="black"/>
                </a:solidFill>
              </a:rPr>
              <a:t>Diszregulált</a:t>
            </a:r>
            <a:r>
              <a:rPr lang="hu-HU" b="1" dirty="0">
                <a:solidFill>
                  <a:prstClr val="black"/>
                </a:solidFill>
              </a:rPr>
              <a:t> alvadás</a:t>
            </a:r>
          </a:p>
        </p:txBody>
      </p:sp>
      <p:sp>
        <p:nvSpPr>
          <p:cNvPr id="29" name="Lekerekített téglalap 28"/>
          <p:cNvSpPr/>
          <p:nvPr/>
        </p:nvSpPr>
        <p:spPr>
          <a:xfrm>
            <a:off x="3275856" y="1844824"/>
            <a:ext cx="266429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prstClr val="black"/>
                </a:solidFill>
              </a:rPr>
              <a:t>Hemodinamikai</a:t>
            </a:r>
            <a:endParaRPr lang="hu-HU" b="1" dirty="0">
              <a:solidFill>
                <a:prstClr val="black"/>
              </a:solidFill>
            </a:endParaRPr>
          </a:p>
        </p:txBody>
      </p:sp>
      <p:sp>
        <p:nvSpPr>
          <p:cNvPr id="30" name="Lekerekített téglalap 29"/>
          <p:cNvSpPr/>
          <p:nvPr/>
        </p:nvSpPr>
        <p:spPr>
          <a:xfrm>
            <a:off x="3275856" y="2420888"/>
            <a:ext cx="266429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prstClr val="black"/>
                </a:solidFill>
              </a:rPr>
              <a:t>INkoherencia</a:t>
            </a:r>
            <a:endParaRPr lang="hu-HU" b="1" dirty="0">
              <a:solidFill>
                <a:prstClr val="black"/>
              </a:solidFill>
            </a:endParaRPr>
          </a:p>
        </p:txBody>
      </p:sp>
      <p:sp>
        <p:nvSpPr>
          <p:cNvPr id="18" name="Jobbra nyíl 17"/>
          <p:cNvSpPr/>
          <p:nvPr/>
        </p:nvSpPr>
        <p:spPr>
          <a:xfrm>
            <a:off x="2699792" y="3717032"/>
            <a:ext cx="1152128"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
        <p:nvSpPr>
          <p:cNvPr id="31" name="Jobbra nyíl 30"/>
          <p:cNvSpPr/>
          <p:nvPr/>
        </p:nvSpPr>
        <p:spPr>
          <a:xfrm>
            <a:off x="5940152" y="3717032"/>
            <a:ext cx="288032" cy="21602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
        <p:nvSpPr>
          <p:cNvPr id="32" name="Balra-jobbra nyíl 31"/>
          <p:cNvSpPr/>
          <p:nvPr/>
        </p:nvSpPr>
        <p:spPr>
          <a:xfrm>
            <a:off x="3059832" y="2132856"/>
            <a:ext cx="3168352" cy="216024"/>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
        <p:nvSpPr>
          <p:cNvPr id="28" name="Lekerekített téglalap 27"/>
          <p:cNvSpPr/>
          <p:nvPr/>
        </p:nvSpPr>
        <p:spPr>
          <a:xfrm>
            <a:off x="6300192" y="5157192"/>
            <a:ext cx="2664296" cy="504056"/>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1000" fill="hold"/>
                                        <p:tgtEl>
                                          <p:spTgt spid="30"/>
                                        </p:tgtEl>
                                        <p:attrNameLst>
                                          <p:attrName>ppt_w</p:attrName>
                                        </p:attrNameLst>
                                      </p:cBhvr>
                                      <p:tavLst>
                                        <p:tav tm="0">
                                          <p:val>
                                            <p:strVal val="#ppt_w*0.70"/>
                                          </p:val>
                                        </p:tav>
                                        <p:tav tm="100000">
                                          <p:val>
                                            <p:strVal val="#ppt_w"/>
                                          </p:val>
                                        </p:tav>
                                      </p:tavLst>
                                    </p:anim>
                                    <p:anim calcmode="lin" valueType="num">
                                      <p:cBhvr>
                                        <p:cTn id="13" dur="1000" fill="hold"/>
                                        <p:tgtEl>
                                          <p:spTgt spid="30"/>
                                        </p:tgtEl>
                                        <p:attrNameLst>
                                          <p:attrName>ppt_h</p:attrName>
                                        </p:attrNameLst>
                                      </p:cBhvr>
                                      <p:tavLst>
                                        <p:tav tm="0">
                                          <p:val>
                                            <p:strVal val="#ppt_h"/>
                                          </p:val>
                                        </p:tav>
                                        <p:tav tm="100000">
                                          <p:val>
                                            <p:strVal val="#ppt_h"/>
                                          </p:val>
                                        </p:tav>
                                      </p:tavLst>
                                    </p:anim>
                                    <p:animEffect transition="in" filter="fade">
                                      <p:cBhvr>
                                        <p:cTn id="14" dur="1000"/>
                                        <p:tgtEl>
                                          <p:spTgt spid="3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1000" fill="hold"/>
                                        <p:tgtEl>
                                          <p:spTgt spid="32"/>
                                        </p:tgtEl>
                                        <p:attrNameLst>
                                          <p:attrName>ppt_w</p:attrName>
                                        </p:attrNameLst>
                                      </p:cBhvr>
                                      <p:tavLst>
                                        <p:tav tm="0">
                                          <p:val>
                                            <p:strVal val="#ppt_w*0.70"/>
                                          </p:val>
                                        </p:tav>
                                        <p:tav tm="100000">
                                          <p:val>
                                            <p:strVal val="#ppt_w"/>
                                          </p:val>
                                        </p:tav>
                                      </p:tavLst>
                                    </p:anim>
                                    <p:anim calcmode="lin" valueType="num">
                                      <p:cBhvr>
                                        <p:cTn id="18" dur="1000" fill="hold"/>
                                        <p:tgtEl>
                                          <p:spTgt spid="32"/>
                                        </p:tgtEl>
                                        <p:attrNameLst>
                                          <p:attrName>ppt_h</p:attrName>
                                        </p:attrNameLst>
                                      </p:cBhvr>
                                      <p:tavLst>
                                        <p:tav tm="0">
                                          <p:val>
                                            <p:strVal val="#ppt_h"/>
                                          </p:val>
                                        </p:tav>
                                        <p:tav tm="100000">
                                          <p:val>
                                            <p:strVal val="#ppt_h"/>
                                          </p:val>
                                        </p:tav>
                                      </p:tavLst>
                                    </p:anim>
                                    <p:animEffect transition="in" filter="fade">
                                      <p:cBhvr>
                                        <p:cTn id="19" dur="10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strVal val="#ppt_w*0.70"/>
                                          </p:val>
                                        </p:tav>
                                        <p:tav tm="100000">
                                          <p:val>
                                            <p:strVal val="#ppt_w"/>
                                          </p:val>
                                        </p:tav>
                                      </p:tavLst>
                                    </p:anim>
                                    <p:anim calcmode="lin" valueType="num">
                                      <p:cBhvr>
                                        <p:cTn id="25" dur="1000" fill="hold"/>
                                        <p:tgtEl>
                                          <p:spTgt spid="28"/>
                                        </p:tgtEl>
                                        <p:attrNameLst>
                                          <p:attrName>ppt_h</p:attrName>
                                        </p:attrNameLst>
                                      </p:cBhvr>
                                      <p:tavLst>
                                        <p:tav tm="0">
                                          <p:val>
                                            <p:strVal val="#ppt_h"/>
                                          </p:val>
                                        </p:tav>
                                        <p:tav tm="100000">
                                          <p:val>
                                            <p:strVal val="#ppt_h"/>
                                          </p:val>
                                        </p:tav>
                                      </p:tavLst>
                                    </p:anim>
                                    <p:animEffect transition="in" filter="fade">
                                      <p:cBhvr>
                                        <p:cTn id="2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ekerekített téglalap 17"/>
          <p:cNvSpPr/>
          <p:nvPr/>
        </p:nvSpPr>
        <p:spPr>
          <a:xfrm>
            <a:off x="5580112" y="44624"/>
            <a:ext cx="3456384" cy="36004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1400" dirty="0">
                <a:effectLst>
                  <a:outerShdw blurRad="38100" dist="38100" dir="2700000" algn="tl">
                    <a:srgbClr val="000000">
                      <a:alpha val="43137"/>
                    </a:srgbClr>
                  </a:outerShdw>
                </a:effectLst>
              </a:rPr>
              <a:t>TXA</a:t>
            </a:r>
          </a:p>
        </p:txBody>
      </p:sp>
      <p:pic>
        <p:nvPicPr>
          <p:cNvPr id="2050" name="Picture 2"/>
          <p:cNvPicPr>
            <a:picLocks noChangeAspect="1" noChangeArrowheads="1"/>
          </p:cNvPicPr>
          <p:nvPr/>
        </p:nvPicPr>
        <p:blipFill>
          <a:blip r:embed="rId2" cstate="print"/>
          <a:srcRect/>
          <a:stretch>
            <a:fillRect/>
          </a:stretch>
        </p:blipFill>
        <p:spPr bwMode="auto">
          <a:xfrm>
            <a:off x="35497" y="432522"/>
            <a:ext cx="9217023" cy="1628326"/>
          </a:xfrm>
          <a:prstGeom prst="rect">
            <a:avLst/>
          </a:prstGeom>
          <a:noFill/>
          <a:ln w="9525">
            <a:noFill/>
            <a:miter lim="800000"/>
            <a:headEnd/>
            <a:tailEnd/>
          </a:ln>
        </p:spPr>
      </p:pic>
      <p:sp>
        <p:nvSpPr>
          <p:cNvPr id="4" name="Lekerekített téglalap 3"/>
          <p:cNvSpPr/>
          <p:nvPr/>
        </p:nvSpPr>
        <p:spPr>
          <a:xfrm>
            <a:off x="5580112" y="44624"/>
            <a:ext cx="3456384" cy="36004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1400" dirty="0" err="1">
                <a:effectLst>
                  <a:outerShdw blurRad="38100" dist="38100" dir="2700000" algn="tl">
                    <a:srgbClr val="000000">
                      <a:alpha val="43137"/>
                    </a:srgbClr>
                  </a:outerShdw>
                </a:effectLst>
              </a:rPr>
              <a:t>pRBC</a:t>
            </a:r>
            <a:r>
              <a:rPr lang="hu-HU" sz="1400" dirty="0">
                <a:effectLst>
                  <a:outerShdw blurRad="38100" dist="38100" dir="2700000" algn="tl">
                    <a:srgbClr val="000000">
                      <a:alpha val="43137"/>
                    </a:srgbClr>
                  </a:outerShdw>
                </a:effectLst>
              </a:rPr>
              <a:t>, </a:t>
            </a:r>
            <a:r>
              <a:rPr lang="hu-HU" sz="1400" dirty="0" err="1">
                <a:effectLst>
                  <a:outerShdw blurRad="38100" dist="38100" dir="2700000" algn="tl">
                    <a:srgbClr val="000000">
                      <a:alpha val="43137"/>
                    </a:srgbClr>
                  </a:outerShdw>
                </a:effectLst>
              </a:rPr>
              <a:t>Plasma</a:t>
            </a:r>
            <a:r>
              <a:rPr lang="hu-HU" sz="1400" dirty="0">
                <a:effectLst>
                  <a:outerShdw blurRad="38100" dist="38100" dir="2700000" algn="tl">
                    <a:srgbClr val="000000">
                      <a:alpha val="43137"/>
                    </a:srgbClr>
                  </a:outerShdw>
                </a:effectLst>
              </a:rPr>
              <a:t> </a:t>
            </a:r>
            <a:r>
              <a:rPr lang="hu-HU" sz="1400" dirty="0" err="1">
                <a:effectLst>
                  <a:outerShdw blurRad="38100" dist="38100" dir="2700000" algn="tl">
                    <a:srgbClr val="000000">
                      <a:alpha val="43137"/>
                    </a:srgbClr>
                  </a:outerShdw>
                </a:effectLst>
              </a:rPr>
              <a:t>or</a:t>
            </a:r>
            <a:r>
              <a:rPr lang="hu-HU" sz="1400" dirty="0">
                <a:effectLst>
                  <a:outerShdw blurRad="38100" dist="38100" dir="2700000" algn="tl">
                    <a:srgbClr val="000000">
                      <a:alpha val="43137"/>
                    </a:srgbClr>
                  </a:outerShdw>
                </a:effectLst>
              </a:rPr>
              <a:t> </a:t>
            </a:r>
            <a:r>
              <a:rPr lang="hu-HU" sz="1400" dirty="0" err="1">
                <a:effectLst>
                  <a:outerShdw blurRad="38100" dist="38100" dir="2700000" algn="tl">
                    <a:srgbClr val="000000">
                      <a:alpha val="43137"/>
                    </a:srgbClr>
                  </a:outerShdw>
                </a:effectLst>
              </a:rPr>
              <a:t>pRBC</a:t>
            </a:r>
            <a:r>
              <a:rPr lang="hu-HU" sz="1400" dirty="0">
                <a:effectLst>
                  <a:outerShdw blurRad="38100" dist="38100" dir="2700000" algn="tl">
                    <a:srgbClr val="000000">
                      <a:alpha val="43137"/>
                    </a:srgbClr>
                  </a:outerShdw>
                </a:effectLst>
              </a:rPr>
              <a:t>+</a:t>
            </a:r>
            <a:r>
              <a:rPr lang="hu-HU" sz="1400" dirty="0" err="1">
                <a:effectLst>
                  <a:outerShdw blurRad="38100" dist="38100" dir="2700000" algn="tl">
                    <a:srgbClr val="000000">
                      <a:alpha val="43137"/>
                    </a:srgbClr>
                  </a:outerShdw>
                </a:effectLst>
              </a:rPr>
              <a:t>Plasma</a:t>
            </a:r>
            <a:r>
              <a:rPr lang="hu-HU" sz="1400" dirty="0">
                <a:effectLst>
                  <a:outerShdw blurRad="38100" dist="38100" dir="2700000" algn="tl">
                    <a:srgbClr val="000000">
                      <a:alpha val="43137"/>
                    </a:srgbClr>
                  </a:outerShdw>
                </a:effectLst>
              </a:rPr>
              <a:t> </a:t>
            </a:r>
            <a:r>
              <a:rPr lang="hu-HU" sz="1400" dirty="0" err="1">
                <a:effectLst>
                  <a:outerShdw blurRad="38100" dist="38100" dir="2700000" algn="tl">
                    <a:srgbClr val="000000">
                      <a:alpha val="43137"/>
                    </a:srgbClr>
                  </a:outerShdw>
                </a:effectLst>
              </a:rPr>
              <a:t>or</a:t>
            </a:r>
            <a:r>
              <a:rPr lang="hu-HU" sz="1400" dirty="0">
                <a:effectLst>
                  <a:outerShdw blurRad="38100" dist="38100" dir="2700000" algn="tl">
                    <a:srgbClr val="000000">
                      <a:alpha val="43137"/>
                    </a:srgbClr>
                  </a:outerShdw>
                </a:effectLst>
              </a:rPr>
              <a:t> </a:t>
            </a:r>
            <a:r>
              <a:rPr lang="hu-HU" sz="1400" dirty="0" err="1">
                <a:effectLst>
                  <a:outerShdw blurRad="38100" dist="38100" dir="2700000" algn="tl">
                    <a:srgbClr val="000000">
                      <a:alpha val="43137"/>
                    </a:srgbClr>
                  </a:outerShdw>
                </a:effectLst>
              </a:rPr>
              <a:t>Lyoplas</a:t>
            </a:r>
            <a:r>
              <a:rPr lang="hu-HU" sz="1400" dirty="0">
                <a:effectLst>
                  <a:outerShdw blurRad="38100" dist="38100" dir="2700000" algn="tl">
                    <a:srgbClr val="000000">
                      <a:alpha val="43137"/>
                    </a:srgbClr>
                  </a:outerShdw>
                </a:effectLst>
              </a:rPr>
              <a:t> ?</a:t>
            </a:r>
          </a:p>
        </p:txBody>
      </p:sp>
      <p:pic>
        <p:nvPicPr>
          <p:cNvPr id="5" name="Picture 2"/>
          <p:cNvPicPr>
            <a:picLocks noChangeAspect="1" noChangeArrowheads="1"/>
          </p:cNvPicPr>
          <p:nvPr/>
        </p:nvPicPr>
        <p:blipFill>
          <a:blip r:embed="rId3" cstate="print"/>
          <a:srcRect/>
          <a:stretch>
            <a:fillRect/>
          </a:stretch>
        </p:blipFill>
        <p:spPr bwMode="auto">
          <a:xfrm>
            <a:off x="2555776" y="2852936"/>
            <a:ext cx="4014995" cy="303165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9" name="Ellipszis 8"/>
          <p:cNvSpPr/>
          <p:nvPr/>
        </p:nvSpPr>
        <p:spPr>
          <a:xfrm>
            <a:off x="4644008" y="5229200"/>
            <a:ext cx="1872208"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6804248" y="1736848"/>
            <a:ext cx="2339752"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Lekerekített téglalap 13"/>
          <p:cNvSpPr/>
          <p:nvPr/>
        </p:nvSpPr>
        <p:spPr>
          <a:xfrm>
            <a:off x="7884368" y="476672"/>
            <a:ext cx="1224136" cy="13681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églalap 15"/>
          <p:cNvSpPr/>
          <p:nvPr/>
        </p:nvSpPr>
        <p:spPr>
          <a:xfrm>
            <a:off x="35496" y="1556792"/>
            <a:ext cx="244827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Lekerekített téglalap 16"/>
          <p:cNvSpPr/>
          <p:nvPr/>
        </p:nvSpPr>
        <p:spPr>
          <a:xfrm>
            <a:off x="611560" y="3140968"/>
            <a:ext cx="1296144" cy="9361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Téglalap 22"/>
          <p:cNvSpPr/>
          <p:nvPr/>
        </p:nvSpPr>
        <p:spPr>
          <a:xfrm>
            <a:off x="2339752" y="2348880"/>
            <a:ext cx="4464496" cy="3672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122" name="Picture 2"/>
          <p:cNvPicPr>
            <a:picLocks noChangeAspect="1" noChangeArrowheads="1"/>
          </p:cNvPicPr>
          <p:nvPr/>
        </p:nvPicPr>
        <p:blipFill>
          <a:blip r:embed="rId4" cstate="print"/>
          <a:srcRect/>
          <a:stretch>
            <a:fillRect/>
          </a:stretch>
        </p:blipFill>
        <p:spPr bwMode="auto">
          <a:xfrm>
            <a:off x="6839829" y="2048965"/>
            <a:ext cx="2268675" cy="4721651"/>
          </a:xfrm>
          <a:prstGeom prst="rect">
            <a:avLst/>
          </a:prstGeom>
          <a:noFill/>
          <a:ln w="9525">
            <a:solidFill>
              <a:schemeClr val="tx1">
                <a:lumMod val="65000"/>
                <a:lumOff val="35000"/>
              </a:schemeClr>
            </a:solidFill>
            <a:miter lim="800000"/>
            <a:headEnd/>
            <a:tailEnd/>
          </a:ln>
        </p:spPr>
      </p:pic>
      <p:sp>
        <p:nvSpPr>
          <p:cNvPr id="24" name="Téglalap 23"/>
          <p:cNvSpPr/>
          <p:nvPr/>
        </p:nvSpPr>
        <p:spPr>
          <a:xfrm>
            <a:off x="-36512" y="432000"/>
            <a:ext cx="2555776"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5" name="Lekerekített téglalap 24"/>
          <p:cNvSpPr/>
          <p:nvPr/>
        </p:nvSpPr>
        <p:spPr>
          <a:xfrm>
            <a:off x="107504" y="836712"/>
            <a:ext cx="2160240" cy="504056"/>
          </a:xfrm>
          <a:prstGeom prst="round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dirty="0" err="1">
                <a:effectLst>
                  <a:outerShdw blurRad="38100" dist="38100" dir="2700000" algn="tl">
                    <a:srgbClr val="000000">
                      <a:alpha val="43137"/>
                    </a:srgbClr>
                  </a:outerShdw>
                </a:effectLst>
              </a:rPr>
              <a:t>Prehospitális</a:t>
            </a:r>
            <a:r>
              <a:rPr lang="hu-HU" dirty="0">
                <a:effectLst>
                  <a:outerShdw blurRad="38100" dist="38100" dir="2700000" algn="tl">
                    <a:srgbClr val="000000">
                      <a:alpha val="43137"/>
                    </a:srgbClr>
                  </a:outerShdw>
                </a:effectLst>
              </a:rPr>
              <a:t> ellátás</a:t>
            </a:r>
          </a:p>
        </p:txBody>
      </p:sp>
      <p:sp>
        <p:nvSpPr>
          <p:cNvPr id="26" name="Lekerekített téglalap 25"/>
          <p:cNvSpPr/>
          <p:nvPr/>
        </p:nvSpPr>
        <p:spPr>
          <a:xfrm>
            <a:off x="107504" y="4005064"/>
            <a:ext cx="2160240" cy="504056"/>
          </a:xfrm>
          <a:prstGeom prst="round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dirty="0">
                <a:effectLst>
                  <a:outerShdw blurRad="38100" dist="38100" dir="2700000" algn="tl">
                    <a:srgbClr val="000000">
                      <a:alpha val="43137"/>
                    </a:srgbClr>
                  </a:outerShdw>
                </a:effectLst>
              </a:rPr>
              <a:t>SBO/Műtő/ITO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14"/>
                                        </p:tgtEl>
                                        <p:attrNameLst>
                                          <p:attrName>ppt_w</p:attrName>
                                        </p:attrNameLst>
                                      </p:cBhvr>
                                      <p:tavLst>
                                        <p:tav tm="0">
                                          <p:val>
                                            <p:strVal val="ppt_w"/>
                                          </p:val>
                                        </p:tav>
                                        <p:tav tm="100000">
                                          <p:val>
                                            <p:strVal val="ppt_w*0.70"/>
                                          </p:val>
                                        </p:tav>
                                      </p:tavLst>
                                    </p:anim>
                                    <p:anim calcmode="lin" valueType="num">
                                      <p:cBhvr>
                                        <p:cTn id="7" dur="1000"/>
                                        <p:tgtEl>
                                          <p:spTgt spid="14"/>
                                        </p:tgtEl>
                                        <p:attrNameLst>
                                          <p:attrName>ppt_h</p:attrName>
                                        </p:attrNameLst>
                                      </p:cBhvr>
                                      <p:tavLst>
                                        <p:tav tm="0">
                                          <p:val>
                                            <p:strVal val="ppt_h"/>
                                          </p:val>
                                        </p:tav>
                                        <p:tav tm="100000">
                                          <p:val>
                                            <p:strVal val="ppt_h"/>
                                          </p:val>
                                        </p:tav>
                                      </p:tavLst>
                                    </p:anim>
                                    <p:animEffect transition="out" filter="fade">
                                      <p:cBhvr>
                                        <p:cTn id="8" dur="1000"/>
                                        <p:tgtEl>
                                          <p:spTgt spid="14"/>
                                        </p:tgtEl>
                                      </p:cBhvr>
                                    </p:animEffect>
                                    <p:set>
                                      <p:cBhvr>
                                        <p:cTn id="9" dur="1" fill="hold">
                                          <p:stCondLst>
                                            <p:cond delay="999"/>
                                          </p:stCondLst>
                                        </p:cTn>
                                        <p:tgtEl>
                                          <p:spTgt spid="14"/>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1000"/>
                                        <p:tgtEl>
                                          <p:spTgt spid="13"/>
                                        </p:tgtEl>
                                        <p:attrNameLst>
                                          <p:attrName>ppt_w</p:attrName>
                                        </p:attrNameLst>
                                      </p:cBhvr>
                                      <p:tavLst>
                                        <p:tav tm="0">
                                          <p:val>
                                            <p:strVal val="ppt_w"/>
                                          </p:val>
                                        </p:tav>
                                        <p:tav tm="100000">
                                          <p:val>
                                            <p:strVal val="ppt_w*0.70"/>
                                          </p:val>
                                        </p:tav>
                                      </p:tavLst>
                                    </p:anim>
                                    <p:anim calcmode="lin" valueType="num">
                                      <p:cBhvr>
                                        <p:cTn id="12" dur="1000"/>
                                        <p:tgtEl>
                                          <p:spTgt spid="13"/>
                                        </p:tgtEl>
                                        <p:attrNameLst>
                                          <p:attrName>ppt_h</p:attrName>
                                        </p:attrNameLst>
                                      </p:cBhvr>
                                      <p:tavLst>
                                        <p:tav tm="0">
                                          <p:val>
                                            <p:strVal val="ppt_h"/>
                                          </p:val>
                                        </p:tav>
                                        <p:tav tm="100000">
                                          <p:val>
                                            <p:strVal val="ppt_h"/>
                                          </p:val>
                                        </p:tav>
                                      </p:tavLst>
                                    </p:anim>
                                    <p:animEffect transition="out" filter="fade">
                                      <p:cBhvr>
                                        <p:cTn id="13" dur="1000"/>
                                        <p:tgtEl>
                                          <p:spTgt spid="13"/>
                                        </p:tgtEl>
                                      </p:cBhvr>
                                    </p:animEffect>
                                    <p:set>
                                      <p:cBhvr>
                                        <p:cTn id="14" dur="1" fill="hold">
                                          <p:stCondLst>
                                            <p:cond delay="999"/>
                                          </p:stCondLst>
                                        </p:cTn>
                                        <p:tgtEl>
                                          <p:spTgt spid="13"/>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0.70"/>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strVal val="#ppt_w*0.70"/>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Effect transition="in" filter="fade">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000" fill="hold"/>
                                        <p:tgtEl>
                                          <p:spTgt spid="23"/>
                                        </p:tgtEl>
                                        <p:attrNameLst>
                                          <p:attrName>ppt_w</p:attrName>
                                        </p:attrNameLst>
                                      </p:cBhvr>
                                      <p:tavLst>
                                        <p:tav tm="0">
                                          <p:val>
                                            <p:strVal val="#ppt_w*0.70"/>
                                          </p:val>
                                        </p:tav>
                                        <p:tav tm="100000">
                                          <p:val>
                                            <p:strVal val="#ppt_w"/>
                                          </p:val>
                                        </p:tav>
                                      </p:tavLst>
                                    </p:anim>
                                    <p:anim calcmode="lin" valueType="num">
                                      <p:cBhvr>
                                        <p:cTn id="39" dur="1000" fill="hold"/>
                                        <p:tgtEl>
                                          <p:spTgt spid="23"/>
                                        </p:tgtEl>
                                        <p:attrNameLst>
                                          <p:attrName>ppt_h</p:attrName>
                                        </p:attrNameLst>
                                      </p:cBhvr>
                                      <p:tavLst>
                                        <p:tav tm="0">
                                          <p:val>
                                            <p:strVal val="#ppt_h"/>
                                          </p:val>
                                        </p:tav>
                                        <p:tav tm="100000">
                                          <p:val>
                                            <p:strVal val="#ppt_h"/>
                                          </p:val>
                                        </p:tav>
                                      </p:tavLst>
                                    </p:anim>
                                    <p:animEffect transition="in" filter="fade">
                                      <p:cBhvr>
                                        <p:cTn id="40" dur="1000"/>
                                        <p:tgtEl>
                                          <p:spTgt spid="23"/>
                                        </p:tgtEl>
                                      </p:cBhvr>
                                    </p:animEffect>
                                  </p:childTnLst>
                                </p:cTn>
                              </p:par>
                              <p:par>
                                <p:cTn id="41" presetID="55" presetClass="entr" presetSubtype="0" fill="hold" nodeType="withEffect">
                                  <p:stCondLst>
                                    <p:cond delay="0"/>
                                  </p:stCondLst>
                                  <p:childTnLst>
                                    <p:set>
                                      <p:cBhvr>
                                        <p:cTn id="42" dur="1" fill="hold">
                                          <p:stCondLst>
                                            <p:cond delay="0"/>
                                          </p:stCondLst>
                                        </p:cTn>
                                        <p:tgtEl>
                                          <p:spTgt spid="5122"/>
                                        </p:tgtEl>
                                        <p:attrNameLst>
                                          <p:attrName>style.visibility</p:attrName>
                                        </p:attrNameLst>
                                      </p:cBhvr>
                                      <p:to>
                                        <p:strVal val="visible"/>
                                      </p:to>
                                    </p:set>
                                    <p:anim calcmode="lin" valueType="num">
                                      <p:cBhvr>
                                        <p:cTn id="43" dur="1000" fill="hold"/>
                                        <p:tgtEl>
                                          <p:spTgt spid="5122"/>
                                        </p:tgtEl>
                                        <p:attrNameLst>
                                          <p:attrName>ppt_w</p:attrName>
                                        </p:attrNameLst>
                                      </p:cBhvr>
                                      <p:tavLst>
                                        <p:tav tm="0">
                                          <p:val>
                                            <p:strVal val="#ppt_w*0.70"/>
                                          </p:val>
                                        </p:tav>
                                        <p:tav tm="100000">
                                          <p:val>
                                            <p:strVal val="#ppt_w"/>
                                          </p:val>
                                        </p:tav>
                                      </p:tavLst>
                                    </p:anim>
                                    <p:anim calcmode="lin" valueType="num">
                                      <p:cBhvr>
                                        <p:cTn id="44" dur="1000" fill="hold"/>
                                        <p:tgtEl>
                                          <p:spTgt spid="5122"/>
                                        </p:tgtEl>
                                        <p:attrNameLst>
                                          <p:attrName>ppt_h</p:attrName>
                                        </p:attrNameLst>
                                      </p:cBhvr>
                                      <p:tavLst>
                                        <p:tav tm="0">
                                          <p:val>
                                            <p:strVal val="#ppt_h"/>
                                          </p:val>
                                        </p:tav>
                                        <p:tav tm="100000">
                                          <p:val>
                                            <p:strVal val="#ppt_h"/>
                                          </p:val>
                                        </p:tav>
                                      </p:tavLst>
                                    </p:anim>
                                    <p:animEffect transition="in" filter="fade">
                                      <p:cBhvr>
                                        <p:cTn id="45" dur="1000"/>
                                        <p:tgtEl>
                                          <p:spTgt spid="5122"/>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1000" fill="hold"/>
                                        <p:tgtEl>
                                          <p:spTgt spid="26"/>
                                        </p:tgtEl>
                                        <p:attrNameLst>
                                          <p:attrName>ppt_w</p:attrName>
                                        </p:attrNameLst>
                                      </p:cBhvr>
                                      <p:tavLst>
                                        <p:tav tm="0">
                                          <p:val>
                                            <p:strVal val="#ppt_w*0.70"/>
                                          </p:val>
                                        </p:tav>
                                        <p:tav tm="100000">
                                          <p:val>
                                            <p:strVal val="#ppt_w"/>
                                          </p:val>
                                        </p:tav>
                                      </p:tavLst>
                                    </p:anim>
                                    <p:anim calcmode="lin" valueType="num">
                                      <p:cBhvr>
                                        <p:cTn id="49" dur="1000" fill="hold"/>
                                        <p:tgtEl>
                                          <p:spTgt spid="26"/>
                                        </p:tgtEl>
                                        <p:attrNameLst>
                                          <p:attrName>ppt_h</p:attrName>
                                        </p:attrNameLst>
                                      </p:cBhvr>
                                      <p:tavLst>
                                        <p:tav tm="0">
                                          <p:val>
                                            <p:strVal val="#ppt_h"/>
                                          </p:val>
                                        </p:tav>
                                        <p:tav tm="100000">
                                          <p:val>
                                            <p:strVal val="#ppt_h"/>
                                          </p:val>
                                        </p:tav>
                                      </p:tavLst>
                                    </p:anim>
                                    <p:animEffect transition="in" filter="fade">
                                      <p:cBhvr>
                                        <p:cTn id="5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9" grpId="0" animBg="1"/>
      <p:bldP spid="13" grpId="0" animBg="1"/>
      <p:bldP spid="14" grpId="0" animBg="1"/>
      <p:bldP spid="23" grpId="0" animBg="1"/>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flipV="1">
            <a:off x="35501" y="3284983"/>
            <a:ext cx="5976663" cy="515863"/>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a:stretch>
            <a:fillRect/>
          </a:stretch>
        </p:blipFill>
        <p:spPr bwMode="auto">
          <a:xfrm flipV="1">
            <a:off x="3563892" y="3284983"/>
            <a:ext cx="5544616" cy="515863"/>
          </a:xfrm>
          <a:prstGeom prst="rect">
            <a:avLst/>
          </a:prstGeom>
          <a:noFill/>
          <a:ln w="9525">
            <a:noFill/>
            <a:miter lim="800000"/>
            <a:headEnd/>
            <a:tailEnd/>
          </a:ln>
        </p:spPr>
      </p:pic>
      <p:sp>
        <p:nvSpPr>
          <p:cNvPr id="8" name="Ellipszis 7"/>
          <p:cNvSpPr/>
          <p:nvPr/>
        </p:nvSpPr>
        <p:spPr>
          <a:xfrm>
            <a:off x="3059832" y="2780928"/>
            <a:ext cx="3024336" cy="1656184"/>
          </a:xfrm>
          <a:prstGeom prst="ellipse">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800" dirty="0">
                <a:solidFill>
                  <a:prstClr val="white"/>
                </a:solidFill>
                <a:effectLst>
                  <a:outerShdw blurRad="38100" dist="38100" dir="2700000" algn="tl">
                    <a:srgbClr val="000000">
                      <a:alpha val="43137"/>
                    </a:srgbClr>
                  </a:outerShdw>
                </a:effectLst>
              </a:rPr>
              <a:t>VÉRRÖG</a:t>
            </a:r>
          </a:p>
          <a:p>
            <a:pPr algn="ctr"/>
            <a:r>
              <a:rPr lang="hu-HU" sz="1600" b="1" dirty="0">
                <a:solidFill>
                  <a:prstClr val="white"/>
                </a:solidFill>
                <a:effectLst>
                  <a:outerShdw blurRad="38100" dist="38100" dir="2700000" algn="tl">
                    <a:srgbClr val="000000">
                      <a:alpha val="43137"/>
                    </a:srgbClr>
                  </a:outerShdw>
                </a:effectLst>
              </a:rPr>
              <a:t>(</a:t>
            </a:r>
            <a:r>
              <a:rPr lang="hu-HU" sz="1600" b="1" dirty="0" err="1">
                <a:solidFill>
                  <a:prstClr val="white"/>
                </a:solidFill>
                <a:effectLst>
                  <a:outerShdw blurRad="38100" dist="38100" dir="2700000" algn="tl">
                    <a:srgbClr val="000000">
                      <a:alpha val="43137"/>
                    </a:srgbClr>
                  </a:outerShdw>
                </a:effectLst>
              </a:rPr>
              <a:t>Tct</a:t>
            </a:r>
            <a:r>
              <a:rPr lang="hu-HU" sz="1600" b="1" dirty="0">
                <a:solidFill>
                  <a:prstClr val="white"/>
                </a:solidFill>
                <a:effectLst>
                  <a:outerShdw blurRad="38100" dist="38100" dir="2700000" algn="tl">
                    <a:srgbClr val="000000">
                      <a:alpha val="43137"/>
                    </a:srgbClr>
                  </a:outerShdw>
                </a:effectLst>
              </a:rPr>
              <a:t> + </a:t>
            </a:r>
            <a:r>
              <a:rPr lang="hu-HU" sz="1600" b="1" dirty="0" err="1">
                <a:solidFill>
                  <a:prstClr val="white"/>
                </a:solidFill>
                <a:effectLst>
                  <a:outerShdw blurRad="38100" dist="38100" dir="2700000" algn="tl">
                    <a:srgbClr val="000000">
                      <a:alpha val="43137"/>
                    </a:srgbClr>
                  </a:outerShdw>
                </a:effectLst>
              </a:rPr>
              <a:t>Fibrinogén</a:t>
            </a:r>
            <a:r>
              <a:rPr lang="hu-HU" sz="1600" b="1" dirty="0">
                <a:solidFill>
                  <a:prstClr val="white"/>
                </a:solidFill>
                <a:effectLst>
                  <a:outerShdw blurRad="38100" dist="38100" dir="2700000" algn="tl">
                    <a:srgbClr val="000000">
                      <a:alpha val="43137"/>
                    </a:srgbClr>
                  </a:outerShdw>
                </a:effectLst>
              </a:rPr>
              <a:t> + XIII) </a:t>
            </a:r>
          </a:p>
        </p:txBody>
      </p:sp>
      <p:sp>
        <p:nvSpPr>
          <p:cNvPr id="9" name="Lekerekített téglalap 8"/>
          <p:cNvSpPr/>
          <p:nvPr/>
        </p:nvSpPr>
        <p:spPr>
          <a:xfrm>
            <a:off x="683568" y="2564904"/>
            <a:ext cx="2304256" cy="4320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400" b="1" dirty="0" err="1">
                <a:solidFill>
                  <a:prstClr val="black"/>
                </a:solidFill>
              </a:rPr>
              <a:t>Thrombocita</a:t>
            </a:r>
            <a:endParaRPr lang="hu-HU" sz="2400" b="1" dirty="0">
              <a:solidFill>
                <a:prstClr val="black"/>
              </a:solidFill>
            </a:endParaRPr>
          </a:p>
        </p:txBody>
      </p:sp>
      <p:sp>
        <p:nvSpPr>
          <p:cNvPr id="10" name="Lekerekített téglalap 9"/>
          <p:cNvSpPr/>
          <p:nvPr/>
        </p:nvSpPr>
        <p:spPr>
          <a:xfrm>
            <a:off x="3419877" y="1268760"/>
            <a:ext cx="2304256" cy="4320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400" b="1" dirty="0">
                <a:solidFill>
                  <a:prstClr val="black"/>
                </a:solidFill>
              </a:rPr>
              <a:t>TROMBIN</a:t>
            </a:r>
          </a:p>
        </p:txBody>
      </p:sp>
      <p:sp>
        <p:nvSpPr>
          <p:cNvPr id="11" name="Lekerekített téglalap 10"/>
          <p:cNvSpPr/>
          <p:nvPr/>
        </p:nvSpPr>
        <p:spPr>
          <a:xfrm>
            <a:off x="6084168" y="2564904"/>
            <a:ext cx="2304256" cy="4320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400" b="1" dirty="0" err="1">
                <a:solidFill>
                  <a:prstClr val="black"/>
                </a:solidFill>
              </a:rPr>
              <a:t>Plasmin</a:t>
            </a:r>
            <a:endParaRPr lang="hu-HU" sz="2400" b="1" dirty="0">
              <a:solidFill>
                <a:prstClr val="black"/>
              </a:solidFill>
            </a:endParaRPr>
          </a:p>
        </p:txBody>
      </p:sp>
      <p:sp>
        <p:nvSpPr>
          <p:cNvPr id="36" name="Lefelé nyíl 35"/>
          <p:cNvSpPr/>
          <p:nvPr/>
        </p:nvSpPr>
        <p:spPr>
          <a:xfrm>
            <a:off x="4427989" y="2492896"/>
            <a:ext cx="288032"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37" name="Lefelé nyíl 36"/>
          <p:cNvSpPr/>
          <p:nvPr/>
        </p:nvSpPr>
        <p:spPr>
          <a:xfrm rot="18805726">
            <a:off x="2928247" y="2984528"/>
            <a:ext cx="288032"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38" name="Lefelé nyíl 37"/>
          <p:cNvSpPr/>
          <p:nvPr/>
        </p:nvSpPr>
        <p:spPr>
          <a:xfrm rot="2234211">
            <a:off x="5855716" y="2982731"/>
            <a:ext cx="288032"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39" name="Téglalap 38"/>
          <p:cNvSpPr/>
          <p:nvPr/>
        </p:nvSpPr>
        <p:spPr>
          <a:xfrm rot="18888712">
            <a:off x="2680629" y="2005846"/>
            <a:ext cx="642011" cy="13527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40" name="Téglalap 39"/>
          <p:cNvSpPr/>
          <p:nvPr/>
        </p:nvSpPr>
        <p:spPr>
          <a:xfrm rot="2318448">
            <a:off x="5829819" y="1958603"/>
            <a:ext cx="642481" cy="13527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41" name="Lekerekített téglalap 40"/>
          <p:cNvSpPr/>
          <p:nvPr/>
        </p:nvSpPr>
        <p:spPr>
          <a:xfrm>
            <a:off x="6372200" y="3717032"/>
            <a:ext cx="1944216" cy="4320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400" b="1" dirty="0">
                <a:solidFill>
                  <a:prstClr val="black"/>
                </a:solidFill>
              </a:rPr>
              <a:t>ENDOTHÉL</a:t>
            </a:r>
          </a:p>
        </p:txBody>
      </p:sp>
      <p:sp>
        <p:nvSpPr>
          <p:cNvPr id="32" name="Téglalap 31"/>
          <p:cNvSpPr/>
          <p:nvPr/>
        </p:nvSpPr>
        <p:spPr>
          <a:xfrm rot="16200000">
            <a:off x="4386486" y="1886323"/>
            <a:ext cx="362285" cy="13527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33" name="Lekerekített téglalap 32"/>
          <p:cNvSpPr/>
          <p:nvPr/>
        </p:nvSpPr>
        <p:spPr>
          <a:xfrm>
            <a:off x="3779912" y="2132856"/>
            <a:ext cx="1584176" cy="36004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000" b="1" dirty="0">
                <a:solidFill>
                  <a:schemeClr val="bg1"/>
                </a:solidFill>
              </a:rPr>
              <a:t>Fibrin</a:t>
            </a:r>
          </a:p>
        </p:txBody>
      </p:sp>
      <p:sp>
        <p:nvSpPr>
          <p:cNvPr id="47" name="Téglalap 46"/>
          <p:cNvSpPr/>
          <p:nvPr/>
        </p:nvSpPr>
        <p:spPr>
          <a:xfrm>
            <a:off x="2555776" y="116632"/>
            <a:ext cx="3960440" cy="5760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1600" dirty="0"/>
              <a:t>FFP/PCC            </a:t>
            </a:r>
            <a:r>
              <a:rPr lang="hu-HU" sz="1600" dirty="0" err="1"/>
              <a:t>Heparin</a:t>
            </a:r>
            <a:r>
              <a:rPr lang="hu-HU" sz="1600" dirty="0"/>
              <a:t>/LMWH/DOAC</a:t>
            </a:r>
          </a:p>
        </p:txBody>
      </p:sp>
      <p:sp>
        <p:nvSpPr>
          <p:cNvPr id="51" name="Téglalap 50"/>
          <p:cNvSpPr/>
          <p:nvPr/>
        </p:nvSpPr>
        <p:spPr>
          <a:xfrm>
            <a:off x="6588224" y="1124744"/>
            <a:ext cx="1296144" cy="5760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hu-HU" sz="1600" dirty="0" err="1"/>
              <a:t>Tranexámsav</a:t>
            </a:r>
            <a:r>
              <a:rPr lang="hu-HU" sz="1600" dirty="0"/>
              <a:t>       </a:t>
            </a:r>
          </a:p>
        </p:txBody>
      </p:sp>
      <p:sp>
        <p:nvSpPr>
          <p:cNvPr id="52" name="Téglalap 51"/>
          <p:cNvSpPr/>
          <p:nvPr/>
        </p:nvSpPr>
        <p:spPr>
          <a:xfrm>
            <a:off x="35496" y="1124744"/>
            <a:ext cx="2952328" cy="5760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hu-HU" sz="1600" dirty="0" err="1"/>
              <a:t>Tct</a:t>
            </a:r>
            <a:r>
              <a:rPr lang="hu-HU" sz="1600" dirty="0"/>
              <a:t> </a:t>
            </a:r>
            <a:r>
              <a:rPr lang="hu-HU" sz="1600" dirty="0" err="1"/>
              <a:t>szuszp</a:t>
            </a:r>
            <a:r>
              <a:rPr lang="hu-HU" sz="1600" dirty="0"/>
              <a:t>/               </a:t>
            </a:r>
            <a:r>
              <a:rPr lang="hu-HU" sz="1600" dirty="0" err="1"/>
              <a:t>Tct</a:t>
            </a:r>
            <a:r>
              <a:rPr lang="hu-HU" sz="1600" dirty="0"/>
              <a:t> agg. gátlók</a:t>
            </a:r>
          </a:p>
          <a:p>
            <a:r>
              <a:rPr lang="hu-HU" sz="1600" dirty="0" err="1"/>
              <a:t>Desmopressin</a:t>
            </a:r>
            <a:endParaRPr lang="hu-HU" sz="1600" dirty="0"/>
          </a:p>
        </p:txBody>
      </p:sp>
      <p:sp>
        <p:nvSpPr>
          <p:cNvPr id="53" name="Balra-jobbra nyíl 52"/>
          <p:cNvSpPr/>
          <p:nvPr/>
        </p:nvSpPr>
        <p:spPr>
          <a:xfrm>
            <a:off x="3779912" y="332656"/>
            <a:ext cx="360040"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5" name="Balra-jobbra nyíl 54"/>
          <p:cNvSpPr/>
          <p:nvPr/>
        </p:nvSpPr>
        <p:spPr>
          <a:xfrm>
            <a:off x="1259632" y="1268760"/>
            <a:ext cx="288032"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6" name="Lefelé nyíl 55"/>
          <p:cNvSpPr/>
          <p:nvPr/>
        </p:nvSpPr>
        <p:spPr>
          <a:xfrm>
            <a:off x="4499992" y="764704"/>
            <a:ext cx="216024" cy="36004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hu-HU"/>
          </a:p>
        </p:txBody>
      </p:sp>
      <p:sp>
        <p:nvSpPr>
          <p:cNvPr id="57" name="Lefelé nyíl 56"/>
          <p:cNvSpPr/>
          <p:nvPr/>
        </p:nvSpPr>
        <p:spPr>
          <a:xfrm>
            <a:off x="7452320" y="1916832"/>
            <a:ext cx="216024" cy="36004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hu-HU"/>
          </a:p>
        </p:txBody>
      </p:sp>
      <p:sp>
        <p:nvSpPr>
          <p:cNvPr id="58" name="Lefelé nyíl 57"/>
          <p:cNvSpPr/>
          <p:nvPr/>
        </p:nvSpPr>
        <p:spPr>
          <a:xfrm>
            <a:off x="1331640" y="1916832"/>
            <a:ext cx="216024" cy="36004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hu-HU"/>
          </a:p>
        </p:txBody>
      </p:sp>
      <p:pic>
        <p:nvPicPr>
          <p:cNvPr id="265218" name="Picture 2" descr="Kérdőjel Szabad kép - Public Domain Pictures"/>
          <p:cNvPicPr>
            <a:picLocks noChangeAspect="1" noChangeArrowheads="1"/>
          </p:cNvPicPr>
          <p:nvPr/>
        </p:nvPicPr>
        <p:blipFill>
          <a:blip r:embed="rId3" cstate="print"/>
          <a:srcRect/>
          <a:stretch>
            <a:fillRect/>
          </a:stretch>
        </p:blipFill>
        <p:spPr bwMode="auto">
          <a:xfrm>
            <a:off x="7164288" y="4293096"/>
            <a:ext cx="422573" cy="689344"/>
          </a:xfrm>
          <a:prstGeom prst="rect">
            <a:avLst/>
          </a:prstGeom>
          <a:noFill/>
        </p:spPr>
      </p:pic>
      <p:sp>
        <p:nvSpPr>
          <p:cNvPr id="59" name="Lekerekített téglalap 58"/>
          <p:cNvSpPr/>
          <p:nvPr/>
        </p:nvSpPr>
        <p:spPr>
          <a:xfrm>
            <a:off x="3779912" y="2132856"/>
            <a:ext cx="1584176" cy="36004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2000" b="1" dirty="0" err="1">
                <a:solidFill>
                  <a:schemeClr val="bg1"/>
                </a:solidFill>
              </a:rPr>
              <a:t>Fibrinogén</a:t>
            </a:r>
            <a:endParaRPr lang="hu-HU"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1000" fill="hold"/>
                                        <p:tgtEl>
                                          <p:spTgt spid="37"/>
                                        </p:tgtEl>
                                        <p:attrNameLst>
                                          <p:attrName>ppt_w</p:attrName>
                                        </p:attrNameLst>
                                      </p:cBhvr>
                                      <p:tavLst>
                                        <p:tav tm="0">
                                          <p:val>
                                            <p:strVal val="#ppt_w*0.70"/>
                                          </p:val>
                                        </p:tav>
                                        <p:tav tm="100000">
                                          <p:val>
                                            <p:strVal val="#ppt_w"/>
                                          </p:val>
                                        </p:tav>
                                      </p:tavLst>
                                    </p:anim>
                                    <p:anim calcmode="lin" valueType="num">
                                      <p:cBhvr>
                                        <p:cTn id="23" dur="1000" fill="hold"/>
                                        <p:tgtEl>
                                          <p:spTgt spid="37"/>
                                        </p:tgtEl>
                                        <p:attrNameLst>
                                          <p:attrName>ppt_h</p:attrName>
                                        </p:attrNameLst>
                                      </p:cBhvr>
                                      <p:tavLst>
                                        <p:tav tm="0">
                                          <p:val>
                                            <p:strVal val="#ppt_h"/>
                                          </p:val>
                                        </p:tav>
                                        <p:tav tm="100000">
                                          <p:val>
                                            <p:strVal val="#ppt_h"/>
                                          </p:val>
                                        </p:tav>
                                      </p:tavLst>
                                    </p:anim>
                                    <p:animEffect transition="in" filter="fade">
                                      <p:cBhvr>
                                        <p:cTn id="24" dur="1000"/>
                                        <p:tgtEl>
                                          <p:spTgt spid="3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1000" fill="hold"/>
                                        <p:tgtEl>
                                          <p:spTgt spid="36"/>
                                        </p:tgtEl>
                                        <p:attrNameLst>
                                          <p:attrName>ppt_w</p:attrName>
                                        </p:attrNameLst>
                                      </p:cBhvr>
                                      <p:tavLst>
                                        <p:tav tm="0">
                                          <p:val>
                                            <p:strVal val="#ppt_w*0.70"/>
                                          </p:val>
                                        </p:tav>
                                        <p:tav tm="100000">
                                          <p:val>
                                            <p:strVal val="#ppt_w"/>
                                          </p:val>
                                        </p:tav>
                                      </p:tavLst>
                                    </p:anim>
                                    <p:anim calcmode="lin" valueType="num">
                                      <p:cBhvr>
                                        <p:cTn id="28" dur="1000" fill="hold"/>
                                        <p:tgtEl>
                                          <p:spTgt spid="36"/>
                                        </p:tgtEl>
                                        <p:attrNameLst>
                                          <p:attrName>ppt_h</p:attrName>
                                        </p:attrNameLst>
                                      </p:cBhvr>
                                      <p:tavLst>
                                        <p:tav tm="0">
                                          <p:val>
                                            <p:strVal val="#ppt_h"/>
                                          </p:val>
                                        </p:tav>
                                        <p:tav tm="100000">
                                          <p:val>
                                            <p:strVal val="#ppt_h"/>
                                          </p:val>
                                        </p:tav>
                                      </p:tavLst>
                                    </p:anim>
                                    <p:animEffect transition="in" filter="fade">
                                      <p:cBhvr>
                                        <p:cTn id="29" dur="1000"/>
                                        <p:tgtEl>
                                          <p:spTgt spid="36"/>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0.70"/>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1000" fill="hold"/>
                                        <p:tgtEl>
                                          <p:spTgt spid="38"/>
                                        </p:tgtEl>
                                        <p:attrNameLst>
                                          <p:attrName>ppt_w</p:attrName>
                                        </p:attrNameLst>
                                      </p:cBhvr>
                                      <p:tavLst>
                                        <p:tav tm="0">
                                          <p:val>
                                            <p:strVal val="#ppt_w*0.70"/>
                                          </p:val>
                                        </p:tav>
                                        <p:tav tm="100000">
                                          <p:val>
                                            <p:strVal val="#ppt_w"/>
                                          </p:val>
                                        </p:tav>
                                      </p:tavLst>
                                    </p:anim>
                                    <p:anim calcmode="lin" valueType="num">
                                      <p:cBhvr>
                                        <p:cTn id="38" dur="1000" fill="hold"/>
                                        <p:tgtEl>
                                          <p:spTgt spid="38"/>
                                        </p:tgtEl>
                                        <p:attrNameLst>
                                          <p:attrName>ppt_h</p:attrName>
                                        </p:attrNameLst>
                                      </p:cBhvr>
                                      <p:tavLst>
                                        <p:tav tm="0">
                                          <p:val>
                                            <p:strVal val="#ppt_h"/>
                                          </p:val>
                                        </p:tav>
                                        <p:tav tm="100000">
                                          <p:val>
                                            <p:strVal val="#ppt_h"/>
                                          </p:val>
                                        </p:tav>
                                      </p:tavLst>
                                    </p:anim>
                                    <p:animEffect transition="in" filter="fade">
                                      <p:cBhvr>
                                        <p:cTn id="39" dur="1000"/>
                                        <p:tgtEl>
                                          <p:spTgt spid="38"/>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strVal val="#ppt_w*0.70"/>
                                          </p:val>
                                        </p:tav>
                                        <p:tav tm="100000">
                                          <p:val>
                                            <p:strVal val="#ppt_w"/>
                                          </p:val>
                                        </p:tav>
                                      </p:tavLst>
                                    </p:anim>
                                    <p:anim calcmode="lin" valueType="num">
                                      <p:cBhvr>
                                        <p:cTn id="43" dur="1000" fill="hold"/>
                                        <p:tgtEl>
                                          <p:spTgt spid="32"/>
                                        </p:tgtEl>
                                        <p:attrNameLst>
                                          <p:attrName>ppt_h</p:attrName>
                                        </p:attrNameLst>
                                      </p:cBhvr>
                                      <p:tavLst>
                                        <p:tav tm="0">
                                          <p:val>
                                            <p:strVal val="#ppt_h"/>
                                          </p:val>
                                        </p:tav>
                                        <p:tav tm="100000">
                                          <p:val>
                                            <p:strVal val="#ppt_h"/>
                                          </p:val>
                                        </p:tav>
                                      </p:tavLst>
                                    </p:anim>
                                    <p:animEffect transition="in" filter="fade">
                                      <p:cBhvr>
                                        <p:cTn id="44" dur="10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strVal val="#ppt_w*0.70"/>
                                          </p:val>
                                        </p:tav>
                                        <p:tav tm="100000">
                                          <p:val>
                                            <p:strVal val="#ppt_w"/>
                                          </p:val>
                                        </p:tav>
                                      </p:tavLst>
                                    </p:anim>
                                    <p:anim calcmode="lin" valueType="num">
                                      <p:cBhvr>
                                        <p:cTn id="50" dur="1000" fill="hold"/>
                                        <p:tgtEl>
                                          <p:spTgt spid="39"/>
                                        </p:tgtEl>
                                        <p:attrNameLst>
                                          <p:attrName>ppt_h</p:attrName>
                                        </p:attrNameLst>
                                      </p:cBhvr>
                                      <p:tavLst>
                                        <p:tav tm="0">
                                          <p:val>
                                            <p:strVal val="#ppt_h"/>
                                          </p:val>
                                        </p:tav>
                                        <p:tav tm="100000">
                                          <p:val>
                                            <p:strVal val="#ppt_h"/>
                                          </p:val>
                                        </p:tav>
                                      </p:tavLst>
                                    </p:anim>
                                    <p:animEffect transition="in" filter="fade">
                                      <p:cBhvr>
                                        <p:cTn id="51" dur="1000"/>
                                        <p:tgtEl>
                                          <p:spTgt spid="39"/>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1000" fill="hold"/>
                                        <p:tgtEl>
                                          <p:spTgt spid="40"/>
                                        </p:tgtEl>
                                        <p:attrNameLst>
                                          <p:attrName>ppt_w</p:attrName>
                                        </p:attrNameLst>
                                      </p:cBhvr>
                                      <p:tavLst>
                                        <p:tav tm="0">
                                          <p:val>
                                            <p:strVal val="#ppt_w*0.70"/>
                                          </p:val>
                                        </p:tav>
                                        <p:tav tm="100000">
                                          <p:val>
                                            <p:strVal val="#ppt_w"/>
                                          </p:val>
                                        </p:tav>
                                      </p:tavLst>
                                    </p:anim>
                                    <p:anim calcmode="lin" valueType="num">
                                      <p:cBhvr>
                                        <p:cTn id="55" dur="1000" fill="hold"/>
                                        <p:tgtEl>
                                          <p:spTgt spid="40"/>
                                        </p:tgtEl>
                                        <p:attrNameLst>
                                          <p:attrName>ppt_h</p:attrName>
                                        </p:attrNameLst>
                                      </p:cBhvr>
                                      <p:tavLst>
                                        <p:tav tm="0">
                                          <p:val>
                                            <p:strVal val="#ppt_h"/>
                                          </p:val>
                                        </p:tav>
                                        <p:tav tm="100000">
                                          <p:val>
                                            <p:strVal val="#ppt_h"/>
                                          </p:val>
                                        </p:tav>
                                      </p:tavLst>
                                    </p:anim>
                                    <p:animEffect transition="in" filter="fade">
                                      <p:cBhvr>
                                        <p:cTn id="56" dur="10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strVal val="#ppt_w*0.70"/>
                                          </p:val>
                                        </p:tav>
                                        <p:tav tm="100000">
                                          <p:val>
                                            <p:strVal val="#ppt_w"/>
                                          </p:val>
                                        </p:tav>
                                      </p:tavLst>
                                    </p:anim>
                                    <p:anim calcmode="lin" valueType="num">
                                      <p:cBhvr>
                                        <p:cTn id="62" dur="1000" fill="hold"/>
                                        <p:tgtEl>
                                          <p:spTgt spid="41"/>
                                        </p:tgtEl>
                                        <p:attrNameLst>
                                          <p:attrName>ppt_h</p:attrName>
                                        </p:attrNameLst>
                                      </p:cBhvr>
                                      <p:tavLst>
                                        <p:tav tm="0">
                                          <p:val>
                                            <p:strVal val="#ppt_h"/>
                                          </p:val>
                                        </p:tav>
                                        <p:tav tm="100000">
                                          <p:val>
                                            <p:strVal val="#ppt_h"/>
                                          </p:val>
                                        </p:tav>
                                      </p:tavLst>
                                    </p:anim>
                                    <p:animEffect transition="in" filter="fade">
                                      <p:cBhvr>
                                        <p:cTn id="63" dur="1000"/>
                                        <p:tgtEl>
                                          <p:spTgt spid="41"/>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nodeType="clickEffect">
                                  <p:stCondLst>
                                    <p:cond delay="0"/>
                                  </p:stCondLst>
                                  <p:childTnLst>
                                    <p:set>
                                      <p:cBhvr>
                                        <p:cTn id="67" dur="1" fill="hold">
                                          <p:stCondLst>
                                            <p:cond delay="0"/>
                                          </p:stCondLst>
                                        </p:cTn>
                                        <p:tgtEl>
                                          <p:spTgt spid="8">
                                            <p:txEl>
                                              <p:pRg st="1" end="1"/>
                                            </p:txEl>
                                          </p:spTgt>
                                        </p:tgtEl>
                                        <p:attrNameLst>
                                          <p:attrName>style.visibility</p:attrName>
                                        </p:attrNameLst>
                                      </p:cBhvr>
                                      <p:to>
                                        <p:strVal val="visible"/>
                                      </p:to>
                                    </p:set>
                                    <p:anim calcmode="lin" valueType="num">
                                      <p:cBhvr>
                                        <p:cTn id="68"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69"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70" dur="1000"/>
                                        <p:tgtEl>
                                          <p:spTgt spid="8">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p:cTn id="75" dur="1000" fill="hold"/>
                                        <p:tgtEl>
                                          <p:spTgt spid="47"/>
                                        </p:tgtEl>
                                        <p:attrNameLst>
                                          <p:attrName>ppt_w</p:attrName>
                                        </p:attrNameLst>
                                      </p:cBhvr>
                                      <p:tavLst>
                                        <p:tav tm="0">
                                          <p:val>
                                            <p:strVal val="#ppt_w*0.70"/>
                                          </p:val>
                                        </p:tav>
                                        <p:tav tm="100000">
                                          <p:val>
                                            <p:strVal val="#ppt_w"/>
                                          </p:val>
                                        </p:tav>
                                      </p:tavLst>
                                    </p:anim>
                                    <p:anim calcmode="lin" valueType="num">
                                      <p:cBhvr>
                                        <p:cTn id="76" dur="1000" fill="hold"/>
                                        <p:tgtEl>
                                          <p:spTgt spid="47"/>
                                        </p:tgtEl>
                                        <p:attrNameLst>
                                          <p:attrName>ppt_h</p:attrName>
                                        </p:attrNameLst>
                                      </p:cBhvr>
                                      <p:tavLst>
                                        <p:tav tm="0">
                                          <p:val>
                                            <p:strVal val="#ppt_h"/>
                                          </p:val>
                                        </p:tav>
                                        <p:tav tm="100000">
                                          <p:val>
                                            <p:strVal val="#ppt_h"/>
                                          </p:val>
                                        </p:tav>
                                      </p:tavLst>
                                    </p:anim>
                                    <p:animEffect transition="in" filter="fade">
                                      <p:cBhvr>
                                        <p:cTn id="77" dur="1000"/>
                                        <p:tgtEl>
                                          <p:spTgt spid="47"/>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1000" fill="hold"/>
                                        <p:tgtEl>
                                          <p:spTgt spid="51"/>
                                        </p:tgtEl>
                                        <p:attrNameLst>
                                          <p:attrName>ppt_w</p:attrName>
                                        </p:attrNameLst>
                                      </p:cBhvr>
                                      <p:tavLst>
                                        <p:tav tm="0">
                                          <p:val>
                                            <p:strVal val="#ppt_w*0.70"/>
                                          </p:val>
                                        </p:tav>
                                        <p:tav tm="100000">
                                          <p:val>
                                            <p:strVal val="#ppt_w"/>
                                          </p:val>
                                        </p:tav>
                                      </p:tavLst>
                                    </p:anim>
                                    <p:anim calcmode="lin" valueType="num">
                                      <p:cBhvr>
                                        <p:cTn id="81" dur="1000" fill="hold"/>
                                        <p:tgtEl>
                                          <p:spTgt spid="51"/>
                                        </p:tgtEl>
                                        <p:attrNameLst>
                                          <p:attrName>ppt_h</p:attrName>
                                        </p:attrNameLst>
                                      </p:cBhvr>
                                      <p:tavLst>
                                        <p:tav tm="0">
                                          <p:val>
                                            <p:strVal val="#ppt_h"/>
                                          </p:val>
                                        </p:tav>
                                        <p:tav tm="100000">
                                          <p:val>
                                            <p:strVal val="#ppt_h"/>
                                          </p:val>
                                        </p:tav>
                                      </p:tavLst>
                                    </p:anim>
                                    <p:animEffect transition="in" filter="fade">
                                      <p:cBhvr>
                                        <p:cTn id="82" dur="1000"/>
                                        <p:tgtEl>
                                          <p:spTgt spid="51"/>
                                        </p:tgtEl>
                                      </p:cBhvr>
                                    </p:animEffect>
                                  </p:childTnLst>
                                </p:cTn>
                              </p:par>
                              <p:par>
                                <p:cTn id="83" presetID="55" presetClass="entr" presetSubtype="0"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p:cTn id="85" dur="1000" fill="hold"/>
                                        <p:tgtEl>
                                          <p:spTgt spid="52"/>
                                        </p:tgtEl>
                                        <p:attrNameLst>
                                          <p:attrName>ppt_w</p:attrName>
                                        </p:attrNameLst>
                                      </p:cBhvr>
                                      <p:tavLst>
                                        <p:tav tm="0">
                                          <p:val>
                                            <p:strVal val="#ppt_w*0.70"/>
                                          </p:val>
                                        </p:tav>
                                        <p:tav tm="100000">
                                          <p:val>
                                            <p:strVal val="#ppt_w"/>
                                          </p:val>
                                        </p:tav>
                                      </p:tavLst>
                                    </p:anim>
                                    <p:anim calcmode="lin" valueType="num">
                                      <p:cBhvr>
                                        <p:cTn id="86" dur="1000" fill="hold"/>
                                        <p:tgtEl>
                                          <p:spTgt spid="52"/>
                                        </p:tgtEl>
                                        <p:attrNameLst>
                                          <p:attrName>ppt_h</p:attrName>
                                        </p:attrNameLst>
                                      </p:cBhvr>
                                      <p:tavLst>
                                        <p:tav tm="0">
                                          <p:val>
                                            <p:strVal val="#ppt_h"/>
                                          </p:val>
                                        </p:tav>
                                        <p:tav tm="100000">
                                          <p:val>
                                            <p:strVal val="#ppt_h"/>
                                          </p:val>
                                        </p:tav>
                                      </p:tavLst>
                                    </p:anim>
                                    <p:animEffect transition="in" filter="fade">
                                      <p:cBhvr>
                                        <p:cTn id="87" dur="1000"/>
                                        <p:tgtEl>
                                          <p:spTgt spid="52"/>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53"/>
                                        </p:tgtEl>
                                        <p:attrNameLst>
                                          <p:attrName>style.visibility</p:attrName>
                                        </p:attrNameLst>
                                      </p:cBhvr>
                                      <p:to>
                                        <p:strVal val="visible"/>
                                      </p:to>
                                    </p:set>
                                    <p:anim calcmode="lin" valueType="num">
                                      <p:cBhvr>
                                        <p:cTn id="90" dur="1000" fill="hold"/>
                                        <p:tgtEl>
                                          <p:spTgt spid="53"/>
                                        </p:tgtEl>
                                        <p:attrNameLst>
                                          <p:attrName>ppt_w</p:attrName>
                                        </p:attrNameLst>
                                      </p:cBhvr>
                                      <p:tavLst>
                                        <p:tav tm="0">
                                          <p:val>
                                            <p:strVal val="#ppt_w*0.70"/>
                                          </p:val>
                                        </p:tav>
                                        <p:tav tm="100000">
                                          <p:val>
                                            <p:strVal val="#ppt_w"/>
                                          </p:val>
                                        </p:tav>
                                      </p:tavLst>
                                    </p:anim>
                                    <p:anim calcmode="lin" valueType="num">
                                      <p:cBhvr>
                                        <p:cTn id="91" dur="1000" fill="hold"/>
                                        <p:tgtEl>
                                          <p:spTgt spid="53"/>
                                        </p:tgtEl>
                                        <p:attrNameLst>
                                          <p:attrName>ppt_h</p:attrName>
                                        </p:attrNameLst>
                                      </p:cBhvr>
                                      <p:tavLst>
                                        <p:tav tm="0">
                                          <p:val>
                                            <p:strVal val="#ppt_h"/>
                                          </p:val>
                                        </p:tav>
                                        <p:tav tm="100000">
                                          <p:val>
                                            <p:strVal val="#ppt_h"/>
                                          </p:val>
                                        </p:tav>
                                      </p:tavLst>
                                    </p:anim>
                                    <p:animEffect transition="in" filter="fade">
                                      <p:cBhvr>
                                        <p:cTn id="92" dur="1000"/>
                                        <p:tgtEl>
                                          <p:spTgt spid="53"/>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1000" fill="hold"/>
                                        <p:tgtEl>
                                          <p:spTgt spid="55"/>
                                        </p:tgtEl>
                                        <p:attrNameLst>
                                          <p:attrName>ppt_w</p:attrName>
                                        </p:attrNameLst>
                                      </p:cBhvr>
                                      <p:tavLst>
                                        <p:tav tm="0">
                                          <p:val>
                                            <p:strVal val="#ppt_w*0.70"/>
                                          </p:val>
                                        </p:tav>
                                        <p:tav tm="100000">
                                          <p:val>
                                            <p:strVal val="#ppt_w"/>
                                          </p:val>
                                        </p:tav>
                                      </p:tavLst>
                                    </p:anim>
                                    <p:anim calcmode="lin" valueType="num">
                                      <p:cBhvr>
                                        <p:cTn id="96" dur="1000" fill="hold"/>
                                        <p:tgtEl>
                                          <p:spTgt spid="55"/>
                                        </p:tgtEl>
                                        <p:attrNameLst>
                                          <p:attrName>ppt_h</p:attrName>
                                        </p:attrNameLst>
                                      </p:cBhvr>
                                      <p:tavLst>
                                        <p:tav tm="0">
                                          <p:val>
                                            <p:strVal val="#ppt_h"/>
                                          </p:val>
                                        </p:tav>
                                        <p:tav tm="100000">
                                          <p:val>
                                            <p:strVal val="#ppt_h"/>
                                          </p:val>
                                        </p:tav>
                                      </p:tavLst>
                                    </p:anim>
                                    <p:animEffect transition="in" filter="fade">
                                      <p:cBhvr>
                                        <p:cTn id="97" dur="1000"/>
                                        <p:tgtEl>
                                          <p:spTgt spid="55"/>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56"/>
                                        </p:tgtEl>
                                        <p:attrNameLst>
                                          <p:attrName>style.visibility</p:attrName>
                                        </p:attrNameLst>
                                      </p:cBhvr>
                                      <p:to>
                                        <p:strVal val="visible"/>
                                      </p:to>
                                    </p:set>
                                    <p:anim calcmode="lin" valueType="num">
                                      <p:cBhvr>
                                        <p:cTn id="100" dur="1000" fill="hold"/>
                                        <p:tgtEl>
                                          <p:spTgt spid="56"/>
                                        </p:tgtEl>
                                        <p:attrNameLst>
                                          <p:attrName>ppt_w</p:attrName>
                                        </p:attrNameLst>
                                      </p:cBhvr>
                                      <p:tavLst>
                                        <p:tav tm="0">
                                          <p:val>
                                            <p:strVal val="#ppt_w*0.70"/>
                                          </p:val>
                                        </p:tav>
                                        <p:tav tm="100000">
                                          <p:val>
                                            <p:strVal val="#ppt_w"/>
                                          </p:val>
                                        </p:tav>
                                      </p:tavLst>
                                    </p:anim>
                                    <p:anim calcmode="lin" valueType="num">
                                      <p:cBhvr>
                                        <p:cTn id="101" dur="1000" fill="hold"/>
                                        <p:tgtEl>
                                          <p:spTgt spid="56"/>
                                        </p:tgtEl>
                                        <p:attrNameLst>
                                          <p:attrName>ppt_h</p:attrName>
                                        </p:attrNameLst>
                                      </p:cBhvr>
                                      <p:tavLst>
                                        <p:tav tm="0">
                                          <p:val>
                                            <p:strVal val="#ppt_h"/>
                                          </p:val>
                                        </p:tav>
                                        <p:tav tm="100000">
                                          <p:val>
                                            <p:strVal val="#ppt_h"/>
                                          </p:val>
                                        </p:tav>
                                      </p:tavLst>
                                    </p:anim>
                                    <p:animEffect transition="in" filter="fade">
                                      <p:cBhvr>
                                        <p:cTn id="102" dur="1000"/>
                                        <p:tgtEl>
                                          <p:spTgt spid="56"/>
                                        </p:tgtEl>
                                      </p:cBhvr>
                                    </p:animEffect>
                                  </p:childTnLst>
                                </p:cTn>
                              </p:par>
                              <p:par>
                                <p:cTn id="103" presetID="55" presetClass="entr" presetSubtype="0"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anim calcmode="lin" valueType="num">
                                      <p:cBhvr>
                                        <p:cTn id="105" dur="1000" fill="hold"/>
                                        <p:tgtEl>
                                          <p:spTgt spid="57"/>
                                        </p:tgtEl>
                                        <p:attrNameLst>
                                          <p:attrName>ppt_w</p:attrName>
                                        </p:attrNameLst>
                                      </p:cBhvr>
                                      <p:tavLst>
                                        <p:tav tm="0">
                                          <p:val>
                                            <p:strVal val="#ppt_w*0.70"/>
                                          </p:val>
                                        </p:tav>
                                        <p:tav tm="100000">
                                          <p:val>
                                            <p:strVal val="#ppt_w"/>
                                          </p:val>
                                        </p:tav>
                                      </p:tavLst>
                                    </p:anim>
                                    <p:anim calcmode="lin" valueType="num">
                                      <p:cBhvr>
                                        <p:cTn id="106" dur="1000" fill="hold"/>
                                        <p:tgtEl>
                                          <p:spTgt spid="57"/>
                                        </p:tgtEl>
                                        <p:attrNameLst>
                                          <p:attrName>ppt_h</p:attrName>
                                        </p:attrNameLst>
                                      </p:cBhvr>
                                      <p:tavLst>
                                        <p:tav tm="0">
                                          <p:val>
                                            <p:strVal val="#ppt_h"/>
                                          </p:val>
                                        </p:tav>
                                        <p:tav tm="100000">
                                          <p:val>
                                            <p:strVal val="#ppt_h"/>
                                          </p:val>
                                        </p:tav>
                                      </p:tavLst>
                                    </p:anim>
                                    <p:animEffect transition="in" filter="fade">
                                      <p:cBhvr>
                                        <p:cTn id="107" dur="1000"/>
                                        <p:tgtEl>
                                          <p:spTgt spid="57"/>
                                        </p:tgtEl>
                                      </p:cBhvr>
                                    </p:animEffect>
                                  </p:childTnLst>
                                </p:cTn>
                              </p:par>
                              <p:par>
                                <p:cTn id="108" presetID="55" presetClass="entr" presetSubtype="0" fill="hold" grpId="0" nodeType="withEffect">
                                  <p:stCondLst>
                                    <p:cond delay="0"/>
                                  </p:stCondLst>
                                  <p:childTnLst>
                                    <p:set>
                                      <p:cBhvr>
                                        <p:cTn id="109" dur="1" fill="hold">
                                          <p:stCondLst>
                                            <p:cond delay="0"/>
                                          </p:stCondLst>
                                        </p:cTn>
                                        <p:tgtEl>
                                          <p:spTgt spid="58"/>
                                        </p:tgtEl>
                                        <p:attrNameLst>
                                          <p:attrName>style.visibility</p:attrName>
                                        </p:attrNameLst>
                                      </p:cBhvr>
                                      <p:to>
                                        <p:strVal val="visible"/>
                                      </p:to>
                                    </p:set>
                                    <p:anim calcmode="lin" valueType="num">
                                      <p:cBhvr>
                                        <p:cTn id="110" dur="1000" fill="hold"/>
                                        <p:tgtEl>
                                          <p:spTgt spid="58"/>
                                        </p:tgtEl>
                                        <p:attrNameLst>
                                          <p:attrName>ppt_w</p:attrName>
                                        </p:attrNameLst>
                                      </p:cBhvr>
                                      <p:tavLst>
                                        <p:tav tm="0">
                                          <p:val>
                                            <p:strVal val="#ppt_w*0.70"/>
                                          </p:val>
                                        </p:tav>
                                        <p:tav tm="100000">
                                          <p:val>
                                            <p:strVal val="#ppt_w"/>
                                          </p:val>
                                        </p:tav>
                                      </p:tavLst>
                                    </p:anim>
                                    <p:anim calcmode="lin" valueType="num">
                                      <p:cBhvr>
                                        <p:cTn id="111" dur="1000" fill="hold"/>
                                        <p:tgtEl>
                                          <p:spTgt spid="58"/>
                                        </p:tgtEl>
                                        <p:attrNameLst>
                                          <p:attrName>ppt_h</p:attrName>
                                        </p:attrNameLst>
                                      </p:cBhvr>
                                      <p:tavLst>
                                        <p:tav tm="0">
                                          <p:val>
                                            <p:strVal val="#ppt_h"/>
                                          </p:val>
                                        </p:tav>
                                        <p:tav tm="100000">
                                          <p:val>
                                            <p:strVal val="#ppt_h"/>
                                          </p:val>
                                        </p:tav>
                                      </p:tavLst>
                                    </p:anim>
                                    <p:animEffect transition="in" filter="fade">
                                      <p:cBhvr>
                                        <p:cTn id="112" dur="1000"/>
                                        <p:tgtEl>
                                          <p:spTgt spid="58"/>
                                        </p:tgtEl>
                                      </p:cBhvr>
                                    </p:animEffect>
                                  </p:childTnLst>
                                </p:cTn>
                              </p:par>
                              <p:par>
                                <p:cTn id="113" presetID="55"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 calcmode="lin" valueType="num">
                                      <p:cBhvr>
                                        <p:cTn id="115" dur="1000" fill="hold"/>
                                        <p:tgtEl>
                                          <p:spTgt spid="59"/>
                                        </p:tgtEl>
                                        <p:attrNameLst>
                                          <p:attrName>ppt_w</p:attrName>
                                        </p:attrNameLst>
                                      </p:cBhvr>
                                      <p:tavLst>
                                        <p:tav tm="0">
                                          <p:val>
                                            <p:strVal val="#ppt_w*0.70"/>
                                          </p:val>
                                        </p:tav>
                                        <p:tav tm="100000">
                                          <p:val>
                                            <p:strVal val="#ppt_w"/>
                                          </p:val>
                                        </p:tav>
                                      </p:tavLst>
                                    </p:anim>
                                    <p:anim calcmode="lin" valueType="num">
                                      <p:cBhvr>
                                        <p:cTn id="116" dur="1000" fill="hold"/>
                                        <p:tgtEl>
                                          <p:spTgt spid="59"/>
                                        </p:tgtEl>
                                        <p:attrNameLst>
                                          <p:attrName>ppt_h</p:attrName>
                                        </p:attrNameLst>
                                      </p:cBhvr>
                                      <p:tavLst>
                                        <p:tav tm="0">
                                          <p:val>
                                            <p:strVal val="#ppt_h"/>
                                          </p:val>
                                        </p:tav>
                                        <p:tav tm="100000">
                                          <p:val>
                                            <p:strVal val="#ppt_h"/>
                                          </p:val>
                                        </p:tav>
                                      </p:tavLst>
                                    </p:anim>
                                    <p:animEffect transition="in" filter="fade">
                                      <p:cBhvr>
                                        <p:cTn id="117" dur="1000"/>
                                        <p:tgtEl>
                                          <p:spTgt spid="59"/>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nodeType="clickEffect">
                                  <p:stCondLst>
                                    <p:cond delay="0"/>
                                  </p:stCondLst>
                                  <p:childTnLst>
                                    <p:set>
                                      <p:cBhvr>
                                        <p:cTn id="121" dur="1" fill="hold">
                                          <p:stCondLst>
                                            <p:cond delay="0"/>
                                          </p:stCondLst>
                                        </p:cTn>
                                        <p:tgtEl>
                                          <p:spTgt spid="265218"/>
                                        </p:tgtEl>
                                        <p:attrNameLst>
                                          <p:attrName>style.visibility</p:attrName>
                                        </p:attrNameLst>
                                      </p:cBhvr>
                                      <p:to>
                                        <p:strVal val="visible"/>
                                      </p:to>
                                    </p:set>
                                    <p:anim calcmode="lin" valueType="num">
                                      <p:cBhvr>
                                        <p:cTn id="122" dur="1000" fill="hold"/>
                                        <p:tgtEl>
                                          <p:spTgt spid="265218"/>
                                        </p:tgtEl>
                                        <p:attrNameLst>
                                          <p:attrName>ppt_w</p:attrName>
                                        </p:attrNameLst>
                                      </p:cBhvr>
                                      <p:tavLst>
                                        <p:tav tm="0">
                                          <p:val>
                                            <p:strVal val="#ppt_w*0.70"/>
                                          </p:val>
                                        </p:tav>
                                        <p:tav tm="100000">
                                          <p:val>
                                            <p:strVal val="#ppt_w"/>
                                          </p:val>
                                        </p:tav>
                                      </p:tavLst>
                                    </p:anim>
                                    <p:anim calcmode="lin" valueType="num">
                                      <p:cBhvr>
                                        <p:cTn id="123" dur="1000" fill="hold"/>
                                        <p:tgtEl>
                                          <p:spTgt spid="265218"/>
                                        </p:tgtEl>
                                        <p:attrNameLst>
                                          <p:attrName>ppt_h</p:attrName>
                                        </p:attrNameLst>
                                      </p:cBhvr>
                                      <p:tavLst>
                                        <p:tav tm="0">
                                          <p:val>
                                            <p:strVal val="#ppt_h"/>
                                          </p:val>
                                        </p:tav>
                                        <p:tav tm="100000">
                                          <p:val>
                                            <p:strVal val="#ppt_h"/>
                                          </p:val>
                                        </p:tav>
                                      </p:tavLst>
                                    </p:anim>
                                    <p:animEffect transition="in" filter="fade">
                                      <p:cBhvr>
                                        <p:cTn id="124" dur="1000"/>
                                        <p:tgtEl>
                                          <p:spTgt spid="265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6" grpId="0" animBg="1"/>
      <p:bldP spid="37" grpId="0" animBg="1"/>
      <p:bldP spid="38" grpId="0" animBg="1"/>
      <p:bldP spid="39" grpId="0" animBg="1"/>
      <p:bldP spid="40" grpId="0" animBg="1"/>
      <p:bldP spid="41" grpId="0" animBg="1"/>
      <p:bldP spid="32" grpId="0" animBg="1"/>
      <p:bldP spid="33" grpId="0" animBg="1"/>
      <p:bldP spid="47" grpId="0" animBg="1"/>
      <p:bldP spid="51" grpId="0" animBg="1"/>
      <p:bldP spid="52" grpId="0" animBg="1"/>
      <p:bldP spid="53" grpId="0" animBg="1"/>
      <p:bldP spid="55" grpId="0" animBg="1"/>
      <p:bldP spid="56" grpId="0" animBg="1"/>
      <p:bldP spid="57" grpId="0" animBg="1"/>
      <p:bldP spid="58" grpId="0" animBg="1"/>
      <p:bldP spid="5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flipV="1">
            <a:off x="35501" y="3284983"/>
            <a:ext cx="5976663" cy="515863"/>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a:stretch>
            <a:fillRect/>
          </a:stretch>
        </p:blipFill>
        <p:spPr bwMode="auto">
          <a:xfrm flipV="1">
            <a:off x="3563892" y="3284983"/>
            <a:ext cx="5544616" cy="515863"/>
          </a:xfrm>
          <a:prstGeom prst="rect">
            <a:avLst/>
          </a:prstGeom>
          <a:noFill/>
          <a:ln w="9525">
            <a:noFill/>
            <a:miter lim="800000"/>
            <a:headEnd/>
            <a:tailEnd/>
          </a:ln>
        </p:spPr>
      </p:pic>
      <p:sp>
        <p:nvSpPr>
          <p:cNvPr id="8" name="Ellipszis 7"/>
          <p:cNvSpPr/>
          <p:nvPr/>
        </p:nvSpPr>
        <p:spPr>
          <a:xfrm>
            <a:off x="3059832" y="2780928"/>
            <a:ext cx="3024336" cy="1656184"/>
          </a:xfrm>
          <a:prstGeom prst="ellipse">
            <a:avLst/>
          </a:prstGeom>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800" dirty="0">
                <a:solidFill>
                  <a:prstClr val="white"/>
                </a:solidFill>
                <a:effectLst>
                  <a:outerShdw blurRad="38100" dist="38100" dir="2700000" algn="tl">
                    <a:srgbClr val="000000">
                      <a:alpha val="43137"/>
                    </a:srgbClr>
                  </a:outerShdw>
                </a:effectLst>
              </a:rPr>
              <a:t>VÉRRÖG</a:t>
            </a:r>
          </a:p>
          <a:p>
            <a:pPr algn="ctr"/>
            <a:r>
              <a:rPr lang="hu-HU" sz="1600" b="1" dirty="0">
                <a:solidFill>
                  <a:prstClr val="white"/>
                </a:solidFill>
                <a:effectLst>
                  <a:outerShdw blurRad="38100" dist="38100" dir="2700000" algn="tl">
                    <a:srgbClr val="000000">
                      <a:alpha val="43137"/>
                    </a:srgbClr>
                  </a:outerShdw>
                </a:effectLst>
              </a:rPr>
              <a:t>(</a:t>
            </a:r>
            <a:r>
              <a:rPr lang="hu-HU" sz="1600" b="1" dirty="0" err="1">
                <a:solidFill>
                  <a:prstClr val="white"/>
                </a:solidFill>
                <a:effectLst>
                  <a:outerShdw blurRad="38100" dist="38100" dir="2700000" algn="tl">
                    <a:srgbClr val="000000">
                      <a:alpha val="43137"/>
                    </a:srgbClr>
                  </a:outerShdw>
                </a:effectLst>
              </a:rPr>
              <a:t>Tct</a:t>
            </a:r>
            <a:r>
              <a:rPr lang="hu-HU" sz="1600" b="1" dirty="0">
                <a:solidFill>
                  <a:prstClr val="white"/>
                </a:solidFill>
                <a:effectLst>
                  <a:outerShdw blurRad="38100" dist="38100" dir="2700000" algn="tl">
                    <a:srgbClr val="000000">
                      <a:alpha val="43137"/>
                    </a:srgbClr>
                  </a:outerShdw>
                </a:effectLst>
              </a:rPr>
              <a:t> + </a:t>
            </a:r>
            <a:r>
              <a:rPr lang="hu-HU" sz="1600" b="1" dirty="0" err="1">
                <a:solidFill>
                  <a:prstClr val="white"/>
                </a:solidFill>
                <a:effectLst>
                  <a:outerShdw blurRad="38100" dist="38100" dir="2700000" algn="tl">
                    <a:srgbClr val="000000">
                      <a:alpha val="43137"/>
                    </a:srgbClr>
                  </a:outerShdw>
                </a:effectLst>
              </a:rPr>
              <a:t>Fibrinogén</a:t>
            </a:r>
            <a:r>
              <a:rPr lang="hu-HU" sz="1600" b="1" dirty="0">
                <a:solidFill>
                  <a:prstClr val="white"/>
                </a:solidFill>
                <a:effectLst>
                  <a:outerShdw blurRad="38100" dist="38100" dir="2700000" algn="tl">
                    <a:srgbClr val="000000">
                      <a:alpha val="43137"/>
                    </a:srgbClr>
                  </a:outerShdw>
                </a:effectLst>
              </a:rPr>
              <a:t> + XIII) </a:t>
            </a:r>
          </a:p>
        </p:txBody>
      </p:sp>
      <p:sp>
        <p:nvSpPr>
          <p:cNvPr id="9" name="Lekerekített téglalap 8"/>
          <p:cNvSpPr/>
          <p:nvPr/>
        </p:nvSpPr>
        <p:spPr>
          <a:xfrm>
            <a:off x="683568" y="2564904"/>
            <a:ext cx="2304256" cy="4320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400" b="1" dirty="0" err="1">
                <a:solidFill>
                  <a:prstClr val="black"/>
                </a:solidFill>
              </a:rPr>
              <a:t>Thrombocita</a:t>
            </a:r>
            <a:endParaRPr lang="hu-HU" sz="2400" b="1" dirty="0">
              <a:solidFill>
                <a:prstClr val="black"/>
              </a:solidFill>
            </a:endParaRPr>
          </a:p>
        </p:txBody>
      </p:sp>
      <p:sp>
        <p:nvSpPr>
          <p:cNvPr id="10" name="Lekerekített téglalap 9"/>
          <p:cNvSpPr/>
          <p:nvPr/>
        </p:nvSpPr>
        <p:spPr>
          <a:xfrm>
            <a:off x="3419877" y="1268760"/>
            <a:ext cx="2304256" cy="4320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400" b="1" dirty="0">
                <a:solidFill>
                  <a:prstClr val="black"/>
                </a:solidFill>
              </a:rPr>
              <a:t>TROMBIN</a:t>
            </a:r>
          </a:p>
        </p:txBody>
      </p:sp>
      <p:sp>
        <p:nvSpPr>
          <p:cNvPr id="11" name="Lekerekített téglalap 10"/>
          <p:cNvSpPr/>
          <p:nvPr/>
        </p:nvSpPr>
        <p:spPr>
          <a:xfrm>
            <a:off x="6084168" y="2564904"/>
            <a:ext cx="2304256" cy="4320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400" b="1" dirty="0" err="1">
                <a:solidFill>
                  <a:prstClr val="black"/>
                </a:solidFill>
              </a:rPr>
              <a:t>Plasmin</a:t>
            </a:r>
            <a:endParaRPr lang="hu-HU" sz="2400" b="1" dirty="0">
              <a:solidFill>
                <a:prstClr val="black"/>
              </a:solidFill>
            </a:endParaRPr>
          </a:p>
        </p:txBody>
      </p:sp>
      <p:sp>
        <p:nvSpPr>
          <p:cNvPr id="36" name="Lefelé nyíl 35"/>
          <p:cNvSpPr/>
          <p:nvPr/>
        </p:nvSpPr>
        <p:spPr>
          <a:xfrm>
            <a:off x="4427989" y="2492896"/>
            <a:ext cx="288032"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37" name="Lefelé nyíl 36"/>
          <p:cNvSpPr/>
          <p:nvPr/>
        </p:nvSpPr>
        <p:spPr>
          <a:xfrm rot="18805726">
            <a:off x="2928247" y="2984528"/>
            <a:ext cx="288032"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38" name="Lefelé nyíl 37"/>
          <p:cNvSpPr/>
          <p:nvPr/>
        </p:nvSpPr>
        <p:spPr>
          <a:xfrm rot="2234211">
            <a:off x="5855716" y="2982731"/>
            <a:ext cx="288032" cy="2880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39" name="Téglalap 38"/>
          <p:cNvSpPr/>
          <p:nvPr/>
        </p:nvSpPr>
        <p:spPr>
          <a:xfrm rot="18888712">
            <a:off x="2680629" y="2005846"/>
            <a:ext cx="642011" cy="13527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40" name="Téglalap 39"/>
          <p:cNvSpPr/>
          <p:nvPr/>
        </p:nvSpPr>
        <p:spPr>
          <a:xfrm rot="2318448">
            <a:off x="5829819" y="1958603"/>
            <a:ext cx="642481" cy="13527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41" name="Lekerekített téglalap 40"/>
          <p:cNvSpPr/>
          <p:nvPr/>
        </p:nvSpPr>
        <p:spPr>
          <a:xfrm>
            <a:off x="6372200" y="3717032"/>
            <a:ext cx="1944216" cy="4320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400" b="1" dirty="0">
                <a:solidFill>
                  <a:prstClr val="black"/>
                </a:solidFill>
              </a:rPr>
              <a:t>ENDOTHÉL</a:t>
            </a:r>
          </a:p>
        </p:txBody>
      </p:sp>
      <p:sp>
        <p:nvSpPr>
          <p:cNvPr id="32" name="Téglalap 31"/>
          <p:cNvSpPr/>
          <p:nvPr/>
        </p:nvSpPr>
        <p:spPr>
          <a:xfrm rot="16200000">
            <a:off x="4386486" y="1886323"/>
            <a:ext cx="362285" cy="13527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solidFill>
                <a:prstClr val="white"/>
              </a:solidFill>
            </a:endParaRPr>
          </a:p>
        </p:txBody>
      </p:sp>
      <p:sp>
        <p:nvSpPr>
          <p:cNvPr id="33" name="Lekerekített téglalap 32"/>
          <p:cNvSpPr/>
          <p:nvPr/>
        </p:nvSpPr>
        <p:spPr>
          <a:xfrm>
            <a:off x="3779912" y="2132856"/>
            <a:ext cx="1584176" cy="360040"/>
          </a:xfrm>
          <a:prstGeom prst="round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hu-HU" sz="2000" b="1" dirty="0">
                <a:solidFill>
                  <a:schemeClr val="bg1"/>
                </a:solidFill>
              </a:rPr>
              <a:t>Fibrin</a:t>
            </a:r>
          </a:p>
        </p:txBody>
      </p:sp>
      <p:sp>
        <p:nvSpPr>
          <p:cNvPr id="47" name="Téglalap 46"/>
          <p:cNvSpPr/>
          <p:nvPr/>
        </p:nvSpPr>
        <p:spPr>
          <a:xfrm>
            <a:off x="2555776" y="116632"/>
            <a:ext cx="3960440" cy="5760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1600" dirty="0"/>
              <a:t>FFP/PCC            </a:t>
            </a:r>
            <a:r>
              <a:rPr lang="hu-HU" sz="1600" dirty="0" err="1"/>
              <a:t>Heparin</a:t>
            </a:r>
            <a:r>
              <a:rPr lang="hu-HU" sz="1600" dirty="0"/>
              <a:t>/LMWH/DOAC</a:t>
            </a:r>
          </a:p>
        </p:txBody>
      </p:sp>
      <p:sp>
        <p:nvSpPr>
          <p:cNvPr id="51" name="Téglalap 50"/>
          <p:cNvSpPr/>
          <p:nvPr/>
        </p:nvSpPr>
        <p:spPr>
          <a:xfrm>
            <a:off x="6588224" y="1124744"/>
            <a:ext cx="2448272" cy="5760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hu-HU" sz="1600" dirty="0" err="1"/>
              <a:t>Tranexámsav</a:t>
            </a:r>
            <a:r>
              <a:rPr lang="hu-HU" sz="1600" dirty="0"/>
              <a:t>         </a:t>
            </a:r>
            <a:r>
              <a:rPr lang="hu-HU" sz="1600" dirty="0" err="1"/>
              <a:t>Alteplase</a:t>
            </a:r>
            <a:endParaRPr lang="hu-HU" sz="1600" dirty="0"/>
          </a:p>
        </p:txBody>
      </p:sp>
      <p:sp>
        <p:nvSpPr>
          <p:cNvPr id="52" name="Téglalap 51"/>
          <p:cNvSpPr/>
          <p:nvPr/>
        </p:nvSpPr>
        <p:spPr>
          <a:xfrm>
            <a:off x="35496" y="1124744"/>
            <a:ext cx="2952328" cy="5760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hu-HU" sz="1600" dirty="0" err="1"/>
              <a:t>Tct</a:t>
            </a:r>
            <a:r>
              <a:rPr lang="hu-HU" sz="1600" dirty="0"/>
              <a:t> </a:t>
            </a:r>
            <a:r>
              <a:rPr lang="hu-HU" sz="1600" dirty="0" err="1"/>
              <a:t>szuszp</a:t>
            </a:r>
            <a:r>
              <a:rPr lang="hu-HU" sz="1600" dirty="0"/>
              <a:t>/               </a:t>
            </a:r>
            <a:r>
              <a:rPr lang="hu-HU" sz="1600" dirty="0" err="1"/>
              <a:t>Tct</a:t>
            </a:r>
            <a:r>
              <a:rPr lang="hu-HU" sz="1600" dirty="0"/>
              <a:t> agg. gátlók</a:t>
            </a:r>
          </a:p>
          <a:p>
            <a:r>
              <a:rPr lang="hu-HU" sz="1600" dirty="0" err="1"/>
              <a:t>Desmopressin</a:t>
            </a:r>
            <a:endParaRPr lang="hu-HU" sz="1600" dirty="0"/>
          </a:p>
        </p:txBody>
      </p:sp>
      <p:sp>
        <p:nvSpPr>
          <p:cNvPr id="53" name="Balra-jobbra nyíl 52"/>
          <p:cNvSpPr/>
          <p:nvPr/>
        </p:nvSpPr>
        <p:spPr>
          <a:xfrm>
            <a:off x="3779912" y="332656"/>
            <a:ext cx="360040"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4" name="Balra-jobbra nyíl 53"/>
          <p:cNvSpPr/>
          <p:nvPr/>
        </p:nvSpPr>
        <p:spPr>
          <a:xfrm>
            <a:off x="7812360" y="1340768"/>
            <a:ext cx="288032"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5" name="Balra-jobbra nyíl 54"/>
          <p:cNvSpPr/>
          <p:nvPr/>
        </p:nvSpPr>
        <p:spPr>
          <a:xfrm>
            <a:off x="1259632" y="1268760"/>
            <a:ext cx="288032"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6" name="Lefelé nyíl 55"/>
          <p:cNvSpPr/>
          <p:nvPr/>
        </p:nvSpPr>
        <p:spPr>
          <a:xfrm>
            <a:off x="4499992" y="764704"/>
            <a:ext cx="216024" cy="36004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hu-HU"/>
          </a:p>
        </p:txBody>
      </p:sp>
      <p:sp>
        <p:nvSpPr>
          <p:cNvPr id="58" name="Lefelé nyíl 57"/>
          <p:cNvSpPr/>
          <p:nvPr/>
        </p:nvSpPr>
        <p:spPr>
          <a:xfrm>
            <a:off x="1331640" y="1916832"/>
            <a:ext cx="216024" cy="36004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hu-HU"/>
          </a:p>
        </p:txBody>
      </p:sp>
      <p:sp>
        <p:nvSpPr>
          <p:cNvPr id="59" name="Lekerekített téglalap 58"/>
          <p:cNvSpPr/>
          <p:nvPr/>
        </p:nvSpPr>
        <p:spPr>
          <a:xfrm>
            <a:off x="3779912" y="2132856"/>
            <a:ext cx="1584176" cy="36004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2000" b="1" dirty="0" err="1">
                <a:solidFill>
                  <a:schemeClr val="bg1"/>
                </a:solidFill>
              </a:rPr>
              <a:t>Fibrinogén</a:t>
            </a:r>
            <a:endParaRPr lang="hu-HU" sz="2000" b="1" dirty="0">
              <a:solidFill>
                <a:schemeClr val="bg1"/>
              </a:solidFill>
            </a:endParaRPr>
          </a:p>
        </p:txBody>
      </p:sp>
      <p:sp>
        <p:nvSpPr>
          <p:cNvPr id="27" name="Téglalap 26"/>
          <p:cNvSpPr/>
          <p:nvPr/>
        </p:nvSpPr>
        <p:spPr>
          <a:xfrm>
            <a:off x="6156176" y="4941168"/>
            <a:ext cx="2448272" cy="5760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2400" dirty="0" err="1">
                <a:effectLst>
                  <a:outerShdw blurRad="38100" dist="38100" dir="2700000" algn="tl">
                    <a:srgbClr val="000000">
                      <a:alpha val="43137"/>
                    </a:srgbClr>
                  </a:outerShdw>
                </a:effectLst>
              </a:rPr>
              <a:t>Sokktalanítás</a:t>
            </a:r>
            <a:endParaRPr lang="hu-HU" sz="2400" dirty="0">
              <a:effectLst>
                <a:outerShdw blurRad="38100" dist="38100" dir="2700000" algn="tl">
                  <a:srgbClr val="000000">
                    <a:alpha val="43137"/>
                  </a:srgbClr>
                </a:outerShdw>
              </a:effectLst>
            </a:endParaRPr>
          </a:p>
        </p:txBody>
      </p:sp>
      <p:sp>
        <p:nvSpPr>
          <p:cNvPr id="28" name="Felfelé nyíl 27"/>
          <p:cNvSpPr/>
          <p:nvPr/>
        </p:nvSpPr>
        <p:spPr>
          <a:xfrm>
            <a:off x="7308304" y="4437112"/>
            <a:ext cx="216024" cy="360040"/>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hu-HU"/>
          </a:p>
        </p:txBody>
      </p:sp>
      <p:sp>
        <p:nvSpPr>
          <p:cNvPr id="29" name="Lefelé nyíl 28"/>
          <p:cNvSpPr/>
          <p:nvPr/>
        </p:nvSpPr>
        <p:spPr>
          <a:xfrm>
            <a:off x="7452320" y="1916832"/>
            <a:ext cx="216024" cy="36004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hu-HU"/>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726707" y="321399"/>
            <a:ext cx="7805737" cy="159543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58723" name="Picture 3"/>
          <p:cNvPicPr>
            <a:picLocks noChangeAspect="1" noChangeArrowheads="1"/>
          </p:cNvPicPr>
          <p:nvPr/>
        </p:nvPicPr>
        <p:blipFill>
          <a:blip r:embed="rId3" cstate="print"/>
          <a:srcRect/>
          <a:stretch>
            <a:fillRect/>
          </a:stretch>
        </p:blipFill>
        <p:spPr bwMode="auto">
          <a:xfrm>
            <a:off x="5364092" y="1700808"/>
            <a:ext cx="3015233" cy="216303"/>
          </a:xfrm>
          <a:prstGeom prst="rect">
            <a:avLst/>
          </a:prstGeom>
          <a:noFill/>
          <a:ln w="9525">
            <a:noFill/>
            <a:miter lim="800000"/>
            <a:headEnd/>
            <a:tailEnd/>
          </a:ln>
        </p:spPr>
      </p:pic>
      <p:pic>
        <p:nvPicPr>
          <p:cNvPr id="158724" name="Picture 4"/>
          <p:cNvPicPr>
            <a:picLocks noChangeAspect="1" noChangeArrowheads="1"/>
          </p:cNvPicPr>
          <p:nvPr/>
        </p:nvPicPr>
        <p:blipFill>
          <a:blip r:embed="rId4" cstate="print"/>
          <a:srcRect/>
          <a:stretch>
            <a:fillRect/>
          </a:stretch>
        </p:blipFill>
        <p:spPr bwMode="auto">
          <a:xfrm>
            <a:off x="6876260" y="620692"/>
            <a:ext cx="1490663" cy="331611"/>
          </a:xfrm>
          <a:prstGeom prst="rect">
            <a:avLst/>
          </a:prstGeom>
          <a:noFill/>
          <a:ln w="9525">
            <a:noFill/>
            <a:miter lim="800000"/>
            <a:headEnd/>
            <a:tailEnd/>
          </a:ln>
        </p:spPr>
      </p:pic>
      <p:pic>
        <p:nvPicPr>
          <p:cNvPr id="158725" name="Picture 5"/>
          <p:cNvPicPr>
            <a:picLocks noChangeAspect="1" noChangeArrowheads="1"/>
          </p:cNvPicPr>
          <p:nvPr/>
        </p:nvPicPr>
        <p:blipFill>
          <a:blip r:embed="rId5" cstate="print"/>
          <a:srcRect/>
          <a:stretch>
            <a:fillRect/>
          </a:stretch>
        </p:blipFill>
        <p:spPr bwMode="auto">
          <a:xfrm>
            <a:off x="107508" y="2489250"/>
            <a:ext cx="8928992" cy="360404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1" name="Jobbra nyíl 10"/>
          <p:cNvSpPr/>
          <p:nvPr/>
        </p:nvSpPr>
        <p:spPr>
          <a:xfrm>
            <a:off x="5220072" y="2564908"/>
            <a:ext cx="864096" cy="4320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hu-HU" sz="1100" b="1" dirty="0"/>
              <a:t>Magas</a:t>
            </a:r>
          </a:p>
        </p:txBody>
      </p:sp>
      <p:sp>
        <p:nvSpPr>
          <p:cNvPr id="12" name="Balra nyíl 11"/>
          <p:cNvSpPr/>
          <p:nvPr/>
        </p:nvSpPr>
        <p:spPr>
          <a:xfrm>
            <a:off x="2915816" y="2564908"/>
            <a:ext cx="792088" cy="432048"/>
          </a:xfrm>
          <a:prstGeom prst="leftArrow">
            <a:avLst>
              <a:gd name="adj1" fmla="val 50000"/>
              <a:gd name="adj2" fmla="val 4658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hu-HU" sz="1100" b="1" dirty="0"/>
              <a:t>alacsony</a:t>
            </a:r>
          </a:p>
        </p:txBody>
      </p:sp>
      <p:sp>
        <p:nvSpPr>
          <p:cNvPr id="13" name="Ellipszis 12"/>
          <p:cNvSpPr/>
          <p:nvPr/>
        </p:nvSpPr>
        <p:spPr>
          <a:xfrm>
            <a:off x="1331640" y="6309322"/>
            <a:ext cx="2232248" cy="432048"/>
          </a:xfrm>
          <a:prstGeom prst="ellipse">
            <a:avLst/>
          </a:prstGeom>
        </p:spPr>
        <p:style>
          <a:lnRef idx="0">
            <a:schemeClr val="accent2"/>
          </a:lnRef>
          <a:fillRef idx="3">
            <a:schemeClr val="accent2"/>
          </a:fillRef>
          <a:effectRef idx="3">
            <a:schemeClr val="accent2"/>
          </a:effectRef>
          <a:fontRef idx="minor">
            <a:schemeClr val="lt1"/>
          </a:fontRef>
        </p:style>
        <p:txBody>
          <a:bodyPr lIns="91404" tIns="45701" rIns="91404" bIns="45701" rtlCol="0" anchor="ctr"/>
          <a:lstStyle/>
          <a:p>
            <a:pPr algn="ctr"/>
            <a:r>
              <a:rPr lang="hu-HU" b="1" dirty="0"/>
              <a:t>Vérzés</a:t>
            </a:r>
          </a:p>
        </p:txBody>
      </p:sp>
      <p:sp>
        <p:nvSpPr>
          <p:cNvPr id="14" name="Ellipszis 13"/>
          <p:cNvSpPr/>
          <p:nvPr/>
        </p:nvSpPr>
        <p:spPr>
          <a:xfrm>
            <a:off x="6516216" y="6309322"/>
            <a:ext cx="2520280" cy="432048"/>
          </a:xfrm>
          <a:prstGeom prst="ellipse">
            <a:avLst/>
          </a:prstGeom>
        </p:spPr>
        <p:style>
          <a:lnRef idx="0">
            <a:schemeClr val="accent2"/>
          </a:lnRef>
          <a:fillRef idx="3">
            <a:schemeClr val="accent2"/>
          </a:fillRef>
          <a:effectRef idx="3">
            <a:schemeClr val="accent2"/>
          </a:effectRef>
          <a:fontRef idx="minor">
            <a:schemeClr val="lt1"/>
          </a:fontRef>
        </p:style>
        <p:txBody>
          <a:bodyPr lIns="91404" tIns="45701" rIns="91404" bIns="45701" rtlCol="0" anchor="ctr"/>
          <a:lstStyle/>
          <a:p>
            <a:pPr algn="ctr"/>
            <a:r>
              <a:rPr lang="hu-HU" sz="1600" b="1" dirty="0"/>
              <a:t>Szervelégtelenség</a:t>
            </a:r>
          </a:p>
        </p:txBody>
      </p:sp>
      <p:sp>
        <p:nvSpPr>
          <p:cNvPr id="15" name="Lekerekített téglalap 14"/>
          <p:cNvSpPr/>
          <p:nvPr/>
        </p:nvSpPr>
        <p:spPr>
          <a:xfrm>
            <a:off x="3707904" y="2492896"/>
            <a:ext cx="1584176" cy="50405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lvl="0" algn="ctr"/>
            <a:r>
              <a:rPr lang="hu-HU" sz="1100" b="1" u="sng" dirty="0">
                <a:solidFill>
                  <a:prstClr val="white"/>
                </a:solidFill>
              </a:rPr>
              <a:t>Szöveti sérülés / sokk</a:t>
            </a:r>
          </a:p>
          <a:p>
            <a:pPr lvl="0" algn="ctr"/>
            <a:r>
              <a:rPr lang="hu-HU" sz="1100" b="1" u="sng" dirty="0">
                <a:solidFill>
                  <a:prstClr val="white"/>
                </a:solidFill>
              </a:rPr>
              <a:t> arány</a:t>
            </a:r>
          </a:p>
        </p:txBody>
      </p:sp>
      <p:sp>
        <p:nvSpPr>
          <p:cNvPr id="17" name="Téglalap 16"/>
          <p:cNvSpPr/>
          <p:nvPr/>
        </p:nvSpPr>
        <p:spPr>
          <a:xfrm>
            <a:off x="4499992" y="3501012"/>
            <a:ext cx="4248472" cy="223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19" name="Téglalap 18"/>
          <p:cNvSpPr/>
          <p:nvPr/>
        </p:nvSpPr>
        <p:spPr>
          <a:xfrm>
            <a:off x="5148064" y="5733256"/>
            <a:ext cx="36004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20" name="Téglalap 19"/>
          <p:cNvSpPr/>
          <p:nvPr/>
        </p:nvSpPr>
        <p:spPr>
          <a:xfrm>
            <a:off x="3995936" y="5733256"/>
            <a:ext cx="115212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5" presetClass="exit" presetSubtype="0" fill="hold" grpId="0" nodeType="withEffect">
                                  <p:stCondLst>
                                    <p:cond delay="0"/>
                                  </p:stCondLst>
                                  <p:childTnLst>
                                    <p:anim calcmode="lin" valueType="num">
                                      <p:cBhvr>
                                        <p:cTn id="11" dur="1000"/>
                                        <p:tgtEl>
                                          <p:spTgt spid="17"/>
                                        </p:tgtEl>
                                        <p:attrNameLst>
                                          <p:attrName>ppt_w</p:attrName>
                                        </p:attrNameLst>
                                      </p:cBhvr>
                                      <p:tavLst>
                                        <p:tav tm="0">
                                          <p:val>
                                            <p:strVal val="ppt_w"/>
                                          </p:val>
                                        </p:tav>
                                        <p:tav tm="100000">
                                          <p:val>
                                            <p:strVal val="ppt_w*0.70"/>
                                          </p:val>
                                        </p:tav>
                                      </p:tavLst>
                                    </p:anim>
                                    <p:anim calcmode="lin" valueType="num">
                                      <p:cBhvr>
                                        <p:cTn id="12" dur="1000"/>
                                        <p:tgtEl>
                                          <p:spTgt spid="17"/>
                                        </p:tgtEl>
                                        <p:attrNameLst>
                                          <p:attrName>ppt_h</p:attrName>
                                        </p:attrNameLst>
                                      </p:cBhvr>
                                      <p:tavLst>
                                        <p:tav tm="0">
                                          <p:val>
                                            <p:strVal val="ppt_h"/>
                                          </p:val>
                                        </p:tav>
                                        <p:tav tm="100000">
                                          <p:val>
                                            <p:strVal val="ppt_h"/>
                                          </p:val>
                                        </p:tav>
                                      </p:tavLst>
                                    </p:anim>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par>
                                <p:cTn id="15" presetID="55" presetClass="exit" presetSubtype="0" fill="hold" grpId="0" nodeType="withEffect">
                                  <p:stCondLst>
                                    <p:cond delay="0"/>
                                  </p:stCondLst>
                                  <p:childTnLst>
                                    <p:anim calcmode="lin" valueType="num">
                                      <p:cBhvr>
                                        <p:cTn id="16" dur="1000"/>
                                        <p:tgtEl>
                                          <p:spTgt spid="19"/>
                                        </p:tgtEl>
                                        <p:attrNameLst>
                                          <p:attrName>ppt_w</p:attrName>
                                        </p:attrNameLst>
                                      </p:cBhvr>
                                      <p:tavLst>
                                        <p:tav tm="0">
                                          <p:val>
                                            <p:strVal val="ppt_w"/>
                                          </p:val>
                                        </p:tav>
                                        <p:tav tm="100000">
                                          <p:val>
                                            <p:strVal val="ppt_w*0.70"/>
                                          </p:val>
                                        </p:tav>
                                      </p:tavLst>
                                    </p:anim>
                                    <p:anim calcmode="lin" valueType="num">
                                      <p:cBhvr>
                                        <p:cTn id="17" dur="1000"/>
                                        <p:tgtEl>
                                          <p:spTgt spid="19"/>
                                        </p:tgtEl>
                                        <p:attrNameLst>
                                          <p:attrName>ppt_h</p:attrName>
                                        </p:attrNameLst>
                                      </p:cBhvr>
                                      <p:tavLst>
                                        <p:tav tm="0">
                                          <p:val>
                                            <p:strVal val="ppt_h"/>
                                          </p:val>
                                        </p:tav>
                                        <p:tav tm="100000">
                                          <p:val>
                                            <p:strVal val="ppt_h"/>
                                          </p:val>
                                        </p:tav>
                                      </p:tavLst>
                                    </p:anim>
                                    <p:animEffect transition="out" filter="fade">
                                      <p:cBhvr>
                                        <p:cTn id="18" dur="1000"/>
                                        <p:tgtEl>
                                          <p:spTgt spid="19"/>
                                        </p:tgtEl>
                                      </p:cBhvr>
                                    </p:animEffect>
                                    <p:set>
                                      <p:cBhvr>
                                        <p:cTn id="19" dur="1" fill="hold">
                                          <p:stCondLst>
                                            <p:cond delay="999"/>
                                          </p:stCondLst>
                                        </p:cTn>
                                        <p:tgtEl>
                                          <p:spTgt spid="19"/>
                                        </p:tgtEl>
                                        <p:attrNameLst>
                                          <p:attrName>style.visibility</p:attrName>
                                        </p:attrNameLst>
                                      </p:cBhvr>
                                      <p:to>
                                        <p:strVal val="hidden"/>
                                      </p:to>
                                    </p:set>
                                  </p:childTnLst>
                                </p:cTn>
                              </p:par>
                              <p:par>
                                <p:cTn id="20" presetID="55"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6" name="Picture 8"/>
          <p:cNvPicPr>
            <a:picLocks noChangeAspect="1" noChangeArrowheads="1"/>
          </p:cNvPicPr>
          <p:nvPr/>
        </p:nvPicPr>
        <p:blipFill>
          <a:blip r:embed="rId3" cstate="print"/>
          <a:srcRect/>
          <a:stretch>
            <a:fillRect/>
          </a:stretch>
        </p:blipFill>
        <p:spPr bwMode="auto">
          <a:xfrm>
            <a:off x="323528" y="2160297"/>
            <a:ext cx="8493026" cy="1772759"/>
          </a:xfrm>
          <a:prstGeom prst="rect">
            <a:avLst/>
          </a:prstGeom>
          <a:noFill/>
          <a:ln w="9525">
            <a:noFill/>
            <a:miter lim="800000"/>
            <a:headEnd/>
            <a:tailEnd/>
          </a:ln>
          <a:effectLst>
            <a:outerShdw blurRad="63500" sx="102000" sy="102000" algn="ctr" rotWithShape="0">
              <a:prstClr val="black">
                <a:alpha val="40000"/>
              </a:prst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a:stretch>
            <a:fillRect/>
          </a:stretch>
        </p:blipFill>
        <p:spPr bwMode="auto">
          <a:xfrm>
            <a:off x="776292" y="352425"/>
            <a:ext cx="7591425" cy="615315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 name="Lekerekített téglalap 2"/>
          <p:cNvSpPr/>
          <p:nvPr/>
        </p:nvSpPr>
        <p:spPr>
          <a:xfrm>
            <a:off x="2627785" y="332657"/>
            <a:ext cx="3744416" cy="158417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solidFill>
                <a:prstClr val="white"/>
              </a:solidFill>
            </a:endParaRPr>
          </a:p>
        </p:txBody>
      </p:sp>
      <p:sp>
        <p:nvSpPr>
          <p:cNvPr id="7" name="Lekerekített téglalap 6"/>
          <p:cNvSpPr/>
          <p:nvPr/>
        </p:nvSpPr>
        <p:spPr>
          <a:xfrm>
            <a:off x="1043608" y="3573016"/>
            <a:ext cx="7200800" cy="288032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1" nodeType="clickEffect">
                                  <p:stCondLst>
                                    <p:cond delay="0"/>
                                  </p:stCondLst>
                                  <p:childTnLst>
                                    <p:animMotion origin="layout" path="M -3.88889E-6 -3.04951E-6 L 0.00018 0.2205 " pathEditMode="relative" rAng="0" ptsTypes="AA">
                                      <p:cBhvr>
                                        <p:cTn id="13" dur="2000" fill="hold"/>
                                        <p:tgtEl>
                                          <p:spTgt spid="3"/>
                                        </p:tgtEl>
                                        <p:attrNameLst>
                                          <p:attrName>ppt_x</p:attrName>
                                          <p:attrName>ppt_y</p:attrName>
                                        </p:attrNameLst>
                                      </p:cBhvr>
                                      <p:rCtr x="0" y="110"/>
                                    </p:animMotion>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55" presetClass="exit" presetSubtype="0" fill="hold" grpId="2" nodeType="withEffect">
                                  <p:stCondLst>
                                    <p:cond delay="0"/>
                                  </p:stCondLst>
                                  <p:childTnLst>
                                    <p:anim calcmode="lin" valueType="num">
                                      <p:cBhvr>
                                        <p:cTn id="22" dur="1000"/>
                                        <p:tgtEl>
                                          <p:spTgt spid="3"/>
                                        </p:tgtEl>
                                        <p:attrNameLst>
                                          <p:attrName>ppt_w</p:attrName>
                                        </p:attrNameLst>
                                      </p:cBhvr>
                                      <p:tavLst>
                                        <p:tav tm="0">
                                          <p:val>
                                            <p:strVal val="ppt_w"/>
                                          </p:val>
                                        </p:tav>
                                        <p:tav tm="100000">
                                          <p:val>
                                            <p:strVal val="ppt_w*0.70"/>
                                          </p:val>
                                        </p:tav>
                                      </p:tavLst>
                                    </p:anim>
                                    <p:anim calcmode="lin" valueType="num">
                                      <p:cBhvr>
                                        <p:cTn id="23" dur="1000"/>
                                        <p:tgtEl>
                                          <p:spTgt spid="3"/>
                                        </p:tgtEl>
                                        <p:attrNameLst>
                                          <p:attrName>ppt_h</p:attrName>
                                        </p:attrNameLst>
                                      </p:cBhvr>
                                      <p:tavLst>
                                        <p:tav tm="0">
                                          <p:val>
                                            <p:strVal val="ppt_h"/>
                                          </p:val>
                                        </p:tav>
                                        <p:tav tm="100000">
                                          <p:val>
                                            <p:strVal val="ppt_h"/>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726707" y="321399"/>
            <a:ext cx="7805737" cy="159543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58723" name="Picture 3"/>
          <p:cNvPicPr>
            <a:picLocks noChangeAspect="1" noChangeArrowheads="1"/>
          </p:cNvPicPr>
          <p:nvPr/>
        </p:nvPicPr>
        <p:blipFill>
          <a:blip r:embed="rId3" cstate="print"/>
          <a:srcRect/>
          <a:stretch>
            <a:fillRect/>
          </a:stretch>
        </p:blipFill>
        <p:spPr bwMode="auto">
          <a:xfrm>
            <a:off x="5364092" y="1700808"/>
            <a:ext cx="3015233" cy="216303"/>
          </a:xfrm>
          <a:prstGeom prst="rect">
            <a:avLst/>
          </a:prstGeom>
          <a:noFill/>
          <a:ln w="9525">
            <a:noFill/>
            <a:miter lim="800000"/>
            <a:headEnd/>
            <a:tailEnd/>
          </a:ln>
        </p:spPr>
      </p:pic>
      <p:pic>
        <p:nvPicPr>
          <p:cNvPr id="158724" name="Picture 4"/>
          <p:cNvPicPr>
            <a:picLocks noChangeAspect="1" noChangeArrowheads="1"/>
          </p:cNvPicPr>
          <p:nvPr/>
        </p:nvPicPr>
        <p:blipFill>
          <a:blip r:embed="rId4" cstate="print"/>
          <a:srcRect/>
          <a:stretch>
            <a:fillRect/>
          </a:stretch>
        </p:blipFill>
        <p:spPr bwMode="auto">
          <a:xfrm>
            <a:off x="6876260" y="620692"/>
            <a:ext cx="1490663" cy="331611"/>
          </a:xfrm>
          <a:prstGeom prst="rect">
            <a:avLst/>
          </a:prstGeom>
          <a:noFill/>
          <a:ln w="9525">
            <a:noFill/>
            <a:miter lim="800000"/>
            <a:headEnd/>
            <a:tailEnd/>
          </a:ln>
        </p:spPr>
      </p:pic>
      <p:pic>
        <p:nvPicPr>
          <p:cNvPr id="158725" name="Picture 5"/>
          <p:cNvPicPr>
            <a:picLocks noChangeAspect="1" noChangeArrowheads="1"/>
          </p:cNvPicPr>
          <p:nvPr/>
        </p:nvPicPr>
        <p:blipFill>
          <a:blip r:embed="rId5" cstate="print"/>
          <a:srcRect/>
          <a:stretch>
            <a:fillRect/>
          </a:stretch>
        </p:blipFill>
        <p:spPr bwMode="auto">
          <a:xfrm>
            <a:off x="107508" y="2489250"/>
            <a:ext cx="8928992" cy="360404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2" name="Balra nyíl 11"/>
          <p:cNvSpPr/>
          <p:nvPr/>
        </p:nvSpPr>
        <p:spPr>
          <a:xfrm>
            <a:off x="2915816" y="2564908"/>
            <a:ext cx="792088" cy="432048"/>
          </a:xfrm>
          <a:prstGeom prst="leftArrow">
            <a:avLst>
              <a:gd name="adj1" fmla="val 50000"/>
              <a:gd name="adj2" fmla="val 4658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hu-HU" sz="1100" b="1" dirty="0"/>
              <a:t>alacsony</a:t>
            </a:r>
          </a:p>
        </p:txBody>
      </p:sp>
      <p:sp>
        <p:nvSpPr>
          <p:cNvPr id="13" name="Ellipszis 12"/>
          <p:cNvSpPr/>
          <p:nvPr/>
        </p:nvSpPr>
        <p:spPr>
          <a:xfrm>
            <a:off x="1331640" y="6309322"/>
            <a:ext cx="2232248" cy="432048"/>
          </a:xfrm>
          <a:prstGeom prst="ellipse">
            <a:avLst/>
          </a:prstGeom>
        </p:spPr>
        <p:style>
          <a:lnRef idx="0">
            <a:schemeClr val="accent2"/>
          </a:lnRef>
          <a:fillRef idx="3">
            <a:schemeClr val="accent2"/>
          </a:fillRef>
          <a:effectRef idx="3">
            <a:schemeClr val="accent2"/>
          </a:effectRef>
          <a:fontRef idx="minor">
            <a:schemeClr val="lt1"/>
          </a:fontRef>
        </p:style>
        <p:txBody>
          <a:bodyPr lIns="91404" tIns="45701" rIns="91404" bIns="45701" rtlCol="0" anchor="ctr"/>
          <a:lstStyle/>
          <a:p>
            <a:pPr algn="ctr"/>
            <a:r>
              <a:rPr lang="hu-HU" b="1" dirty="0"/>
              <a:t>Vérzés</a:t>
            </a:r>
          </a:p>
        </p:txBody>
      </p:sp>
      <p:sp>
        <p:nvSpPr>
          <p:cNvPr id="16" name="Téglalap 15"/>
          <p:cNvSpPr/>
          <p:nvPr/>
        </p:nvSpPr>
        <p:spPr>
          <a:xfrm>
            <a:off x="251523" y="3501012"/>
            <a:ext cx="4248472" cy="223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17" name="Téglalap 16"/>
          <p:cNvSpPr/>
          <p:nvPr/>
        </p:nvSpPr>
        <p:spPr>
          <a:xfrm>
            <a:off x="4499992" y="3501012"/>
            <a:ext cx="4248472" cy="223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18" name="Téglalap 17"/>
          <p:cNvSpPr/>
          <p:nvPr/>
        </p:nvSpPr>
        <p:spPr>
          <a:xfrm>
            <a:off x="251522" y="5733256"/>
            <a:ext cx="374441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19" name="Téglalap 18"/>
          <p:cNvSpPr/>
          <p:nvPr/>
        </p:nvSpPr>
        <p:spPr>
          <a:xfrm>
            <a:off x="5148064" y="5733256"/>
            <a:ext cx="36004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20" name="Téglalap 19"/>
          <p:cNvSpPr/>
          <p:nvPr/>
        </p:nvSpPr>
        <p:spPr>
          <a:xfrm>
            <a:off x="3995936" y="5733256"/>
            <a:ext cx="115212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14" name="Lekerekített téglalap 13"/>
          <p:cNvSpPr/>
          <p:nvPr/>
        </p:nvSpPr>
        <p:spPr>
          <a:xfrm>
            <a:off x="1187624" y="1988840"/>
            <a:ext cx="2160240" cy="5040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1600" b="1" dirty="0">
                <a:solidFill>
                  <a:schemeClr val="tx1"/>
                </a:solidFill>
              </a:rPr>
              <a:t>Sérültek kb. 10-15 %-a</a:t>
            </a:r>
          </a:p>
        </p:txBody>
      </p:sp>
      <p:sp>
        <p:nvSpPr>
          <p:cNvPr id="22" name="Lekerekített téglalap 21"/>
          <p:cNvSpPr/>
          <p:nvPr/>
        </p:nvSpPr>
        <p:spPr>
          <a:xfrm>
            <a:off x="5580112" y="1988840"/>
            <a:ext cx="2160240" cy="5040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1600" b="1" dirty="0">
                <a:solidFill>
                  <a:schemeClr val="tx1"/>
                </a:solidFill>
              </a:rPr>
              <a:t>Sérültek kb. 40-45%-a</a:t>
            </a:r>
          </a:p>
        </p:txBody>
      </p:sp>
      <p:sp>
        <p:nvSpPr>
          <p:cNvPr id="23" name="Jobbra nyíl 22"/>
          <p:cNvSpPr/>
          <p:nvPr/>
        </p:nvSpPr>
        <p:spPr>
          <a:xfrm>
            <a:off x="5220072" y="2564908"/>
            <a:ext cx="864096" cy="4320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hu-HU" sz="1100" b="1" dirty="0"/>
              <a:t>Magas</a:t>
            </a:r>
          </a:p>
        </p:txBody>
      </p:sp>
      <p:sp>
        <p:nvSpPr>
          <p:cNvPr id="26" name="Téglalap 25"/>
          <p:cNvSpPr/>
          <p:nvPr/>
        </p:nvSpPr>
        <p:spPr>
          <a:xfrm>
            <a:off x="4572000" y="2996952"/>
            <a:ext cx="309634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Lekerekített téglalap 14"/>
          <p:cNvSpPr/>
          <p:nvPr/>
        </p:nvSpPr>
        <p:spPr>
          <a:xfrm>
            <a:off x="3707904" y="2492896"/>
            <a:ext cx="1584176" cy="50405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lvl="0" algn="ctr"/>
            <a:r>
              <a:rPr lang="hu-HU" sz="1100" b="1" u="sng" dirty="0">
                <a:solidFill>
                  <a:prstClr val="white"/>
                </a:solidFill>
              </a:rPr>
              <a:t>Szöveti sérülés / sokk</a:t>
            </a:r>
          </a:p>
          <a:p>
            <a:pPr lvl="0" algn="ctr"/>
            <a:r>
              <a:rPr lang="hu-HU" sz="1100" b="1" u="sng" dirty="0">
                <a:solidFill>
                  <a:prstClr val="white"/>
                </a:solidFill>
              </a:rPr>
              <a:t> arány</a:t>
            </a:r>
          </a:p>
        </p:txBody>
      </p:sp>
      <p:pic>
        <p:nvPicPr>
          <p:cNvPr id="27" name="Picture 2"/>
          <p:cNvPicPr>
            <a:picLocks noChangeAspect="1" noChangeArrowheads="1"/>
          </p:cNvPicPr>
          <p:nvPr/>
        </p:nvPicPr>
        <p:blipFill>
          <a:blip r:embed="rId6" cstate="print"/>
          <a:srcRect/>
          <a:stretch>
            <a:fillRect/>
          </a:stretch>
        </p:blipFill>
        <p:spPr bwMode="auto">
          <a:xfrm>
            <a:off x="971600" y="3573016"/>
            <a:ext cx="2555357" cy="1929509"/>
          </a:xfrm>
          <a:prstGeom prst="rect">
            <a:avLst/>
          </a:prstGeom>
          <a:noFill/>
          <a:ln w="28575">
            <a:solidFill>
              <a:schemeClr val="tx2">
                <a:lumMod val="75000"/>
              </a:schemeClr>
            </a:solidFill>
            <a:miter lim="800000"/>
            <a:headEnd/>
            <a:tailEnd/>
          </a:ln>
          <a:effectLst/>
        </p:spPr>
      </p:pic>
      <p:sp>
        <p:nvSpPr>
          <p:cNvPr id="45058" name="AutoShape 2" descr="kérdőjel 800x600 - Szívkoherenc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xit" presetSubtype="0" fill="hold" grpId="0" nodeType="withEffect">
                                  <p:stCondLst>
                                    <p:cond delay="0"/>
                                  </p:stCondLst>
                                  <p:childTnLst>
                                    <p:anim calcmode="lin" valueType="num">
                                      <p:cBhvr>
                                        <p:cTn id="11" dur="1000"/>
                                        <p:tgtEl>
                                          <p:spTgt spid="16"/>
                                        </p:tgtEl>
                                        <p:attrNameLst>
                                          <p:attrName>ppt_w</p:attrName>
                                        </p:attrNameLst>
                                      </p:cBhvr>
                                      <p:tavLst>
                                        <p:tav tm="0">
                                          <p:val>
                                            <p:strVal val="ppt_w"/>
                                          </p:val>
                                        </p:tav>
                                        <p:tav tm="100000">
                                          <p:val>
                                            <p:strVal val="ppt_w*0.70"/>
                                          </p:val>
                                        </p:tav>
                                      </p:tavLst>
                                    </p:anim>
                                    <p:anim calcmode="lin" valueType="num">
                                      <p:cBhvr>
                                        <p:cTn id="12" dur="1000"/>
                                        <p:tgtEl>
                                          <p:spTgt spid="16"/>
                                        </p:tgtEl>
                                        <p:attrNameLst>
                                          <p:attrName>ppt_h</p:attrName>
                                        </p:attrNameLst>
                                      </p:cBhvr>
                                      <p:tavLst>
                                        <p:tav tm="0">
                                          <p:val>
                                            <p:strVal val="ppt_h"/>
                                          </p:val>
                                        </p:tav>
                                        <p:tav tm="100000">
                                          <p:val>
                                            <p:strVal val="ppt_h"/>
                                          </p:val>
                                        </p:tav>
                                      </p:tavLst>
                                    </p:anim>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xit" presetSubtype="0" fill="hold" grpId="0" nodeType="withEffect">
                                  <p:stCondLst>
                                    <p:cond delay="0"/>
                                  </p:stCondLst>
                                  <p:childTnLst>
                                    <p:anim calcmode="lin" valueType="num">
                                      <p:cBhvr>
                                        <p:cTn id="21" dur="1000"/>
                                        <p:tgtEl>
                                          <p:spTgt spid="18"/>
                                        </p:tgtEl>
                                        <p:attrNameLst>
                                          <p:attrName>ppt_w</p:attrName>
                                        </p:attrNameLst>
                                      </p:cBhvr>
                                      <p:tavLst>
                                        <p:tav tm="0">
                                          <p:val>
                                            <p:strVal val="ppt_w"/>
                                          </p:val>
                                        </p:tav>
                                        <p:tav tm="100000">
                                          <p:val>
                                            <p:strVal val="ppt_w*0.70"/>
                                          </p:val>
                                        </p:tav>
                                      </p:tavLst>
                                    </p:anim>
                                    <p:anim calcmode="lin" valueType="num">
                                      <p:cBhvr>
                                        <p:cTn id="22" dur="1000"/>
                                        <p:tgtEl>
                                          <p:spTgt spid="18"/>
                                        </p:tgtEl>
                                        <p:attrNameLst>
                                          <p:attrName>ppt_h</p:attrName>
                                        </p:attrNameLst>
                                      </p:cBhvr>
                                      <p:tavLst>
                                        <p:tav tm="0">
                                          <p:val>
                                            <p:strVal val="ppt_h"/>
                                          </p:val>
                                        </p:tav>
                                        <p:tav tm="100000">
                                          <p:val>
                                            <p:strVal val="ppt_h"/>
                                          </p:val>
                                        </p:tav>
                                      </p:tavLst>
                                    </p:anim>
                                    <p:animEffect transition="out" filter="fade">
                                      <p:cBhvr>
                                        <p:cTn id="23" dur="1000"/>
                                        <p:tgtEl>
                                          <p:spTgt spid="18"/>
                                        </p:tgtEl>
                                      </p:cBhvr>
                                    </p:animEffect>
                                    <p:set>
                                      <p:cBhvr>
                                        <p:cTn id="24" dur="1" fill="hold">
                                          <p:stCondLst>
                                            <p:cond delay="9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strVal val="#ppt_w*0.70"/>
                                          </p:val>
                                        </p:tav>
                                        <p:tav tm="100000">
                                          <p:val>
                                            <p:strVal val="#ppt_w"/>
                                          </p:val>
                                        </p:tav>
                                      </p:tavLst>
                                    </p:anim>
                                    <p:anim calcmode="lin" valueType="num">
                                      <p:cBhvr>
                                        <p:cTn id="30" dur="1000" fill="hold"/>
                                        <p:tgtEl>
                                          <p:spTgt spid="15"/>
                                        </p:tgtEl>
                                        <p:attrNameLst>
                                          <p:attrName>ppt_h</p:attrName>
                                        </p:attrNameLst>
                                      </p:cBhvr>
                                      <p:tavLst>
                                        <p:tav tm="0">
                                          <p:val>
                                            <p:strVal val="#ppt_h"/>
                                          </p:val>
                                        </p:tav>
                                        <p:tav tm="100000">
                                          <p:val>
                                            <p:strVal val="#ppt_h"/>
                                          </p:val>
                                        </p:tav>
                                      </p:tavLst>
                                    </p:anim>
                                    <p:animEffect transition="in" filter="fade">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strVal val="#ppt_w*0.70"/>
                                          </p:val>
                                        </p:tav>
                                        <p:tav tm="100000">
                                          <p:val>
                                            <p:strVal val="#ppt_w"/>
                                          </p:val>
                                        </p:tav>
                                      </p:tavLst>
                                    </p:anim>
                                    <p:anim calcmode="lin" valueType="num">
                                      <p:cBhvr>
                                        <p:cTn id="37" dur="1000" fill="hold"/>
                                        <p:tgtEl>
                                          <p:spTgt spid="12"/>
                                        </p:tgtEl>
                                        <p:attrNameLst>
                                          <p:attrName>ppt_h</p:attrName>
                                        </p:attrNameLst>
                                      </p:cBhvr>
                                      <p:tavLst>
                                        <p:tav tm="0">
                                          <p:val>
                                            <p:strVal val="#ppt_h"/>
                                          </p:val>
                                        </p:tav>
                                        <p:tav tm="100000">
                                          <p:val>
                                            <p:strVal val="#ppt_h"/>
                                          </p:val>
                                        </p:tav>
                                      </p:tavLst>
                                    </p:anim>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ppt_w</p:attrName>
                                        </p:attrNameLst>
                                      </p:cBhvr>
                                      <p:tavLst>
                                        <p:tav tm="0">
                                          <p:val>
                                            <p:strVal val="#ppt_w*0.70"/>
                                          </p:val>
                                        </p:tav>
                                        <p:tav tm="100000">
                                          <p:val>
                                            <p:strVal val="#ppt_w"/>
                                          </p:val>
                                        </p:tav>
                                      </p:tavLst>
                                    </p:anim>
                                    <p:anim calcmode="lin" valueType="num">
                                      <p:cBhvr>
                                        <p:cTn id="44" dur="1000" fill="hold"/>
                                        <p:tgtEl>
                                          <p:spTgt spid="23"/>
                                        </p:tgtEl>
                                        <p:attrNameLst>
                                          <p:attrName>ppt_h</p:attrName>
                                        </p:attrNameLst>
                                      </p:cBhvr>
                                      <p:tavLst>
                                        <p:tav tm="0">
                                          <p:val>
                                            <p:strVal val="#ppt_h"/>
                                          </p:val>
                                        </p:tav>
                                        <p:tav tm="100000">
                                          <p:val>
                                            <p:strVal val="#ppt_h"/>
                                          </p:val>
                                        </p:tav>
                                      </p:tavLst>
                                    </p:anim>
                                    <p:animEffect transition="in" filter="fade">
                                      <p:cBhvr>
                                        <p:cTn id="45" dur="1000"/>
                                        <p:tgtEl>
                                          <p:spTgt spid="23"/>
                                        </p:tgtEl>
                                      </p:cBhvr>
                                    </p:animEffect>
                                  </p:childTnLst>
                                </p:cTn>
                              </p:par>
                              <p:par>
                                <p:cTn id="46" presetID="55" presetClass="exit" presetSubtype="0" fill="hold" grpId="0" nodeType="withEffect">
                                  <p:stCondLst>
                                    <p:cond delay="0"/>
                                  </p:stCondLst>
                                  <p:childTnLst>
                                    <p:anim calcmode="lin" valueType="num">
                                      <p:cBhvr>
                                        <p:cTn id="47" dur="1000"/>
                                        <p:tgtEl>
                                          <p:spTgt spid="17"/>
                                        </p:tgtEl>
                                        <p:attrNameLst>
                                          <p:attrName>ppt_w</p:attrName>
                                        </p:attrNameLst>
                                      </p:cBhvr>
                                      <p:tavLst>
                                        <p:tav tm="0">
                                          <p:val>
                                            <p:strVal val="ppt_w"/>
                                          </p:val>
                                        </p:tav>
                                        <p:tav tm="100000">
                                          <p:val>
                                            <p:strVal val="ppt_w*0.70"/>
                                          </p:val>
                                        </p:tav>
                                      </p:tavLst>
                                    </p:anim>
                                    <p:anim calcmode="lin" valueType="num">
                                      <p:cBhvr>
                                        <p:cTn id="48" dur="1000"/>
                                        <p:tgtEl>
                                          <p:spTgt spid="17"/>
                                        </p:tgtEl>
                                        <p:attrNameLst>
                                          <p:attrName>ppt_h</p:attrName>
                                        </p:attrNameLst>
                                      </p:cBhvr>
                                      <p:tavLst>
                                        <p:tav tm="0">
                                          <p:val>
                                            <p:strVal val="ppt_h"/>
                                          </p:val>
                                        </p:tav>
                                        <p:tav tm="100000">
                                          <p:val>
                                            <p:strVal val="ppt_h"/>
                                          </p:val>
                                        </p:tav>
                                      </p:tavLst>
                                    </p:anim>
                                    <p:animEffect transition="out" filter="fad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par>
                                <p:cTn id="51" presetID="55"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1000" fill="hold"/>
                                        <p:tgtEl>
                                          <p:spTgt spid="22"/>
                                        </p:tgtEl>
                                        <p:attrNameLst>
                                          <p:attrName>ppt_w</p:attrName>
                                        </p:attrNameLst>
                                      </p:cBhvr>
                                      <p:tavLst>
                                        <p:tav tm="0">
                                          <p:val>
                                            <p:strVal val="#ppt_w*0.70"/>
                                          </p:val>
                                        </p:tav>
                                        <p:tav tm="100000">
                                          <p:val>
                                            <p:strVal val="#ppt_w"/>
                                          </p:val>
                                        </p:tav>
                                      </p:tavLst>
                                    </p:anim>
                                    <p:anim calcmode="lin" valueType="num">
                                      <p:cBhvr>
                                        <p:cTn id="54" dur="1000" fill="hold"/>
                                        <p:tgtEl>
                                          <p:spTgt spid="22"/>
                                        </p:tgtEl>
                                        <p:attrNameLst>
                                          <p:attrName>ppt_h</p:attrName>
                                        </p:attrNameLst>
                                      </p:cBhvr>
                                      <p:tavLst>
                                        <p:tav tm="0">
                                          <p:val>
                                            <p:strVal val="#ppt_h"/>
                                          </p:val>
                                        </p:tav>
                                        <p:tav tm="100000">
                                          <p:val>
                                            <p:strVal val="#ppt_h"/>
                                          </p:val>
                                        </p:tav>
                                      </p:tavLst>
                                    </p:anim>
                                    <p:animEffect transition="in" filter="fade">
                                      <p:cBhvr>
                                        <p:cTn id="55" dur="1000"/>
                                        <p:tgtEl>
                                          <p:spTgt spid="22"/>
                                        </p:tgtEl>
                                      </p:cBhvr>
                                    </p:animEffect>
                                  </p:childTnLst>
                                </p:cTn>
                              </p:par>
                              <p:par>
                                <p:cTn id="56" presetID="55" presetClass="exit" presetSubtype="0" fill="hold" grpId="0" nodeType="withEffect">
                                  <p:stCondLst>
                                    <p:cond delay="0"/>
                                  </p:stCondLst>
                                  <p:childTnLst>
                                    <p:anim calcmode="lin" valueType="num">
                                      <p:cBhvr>
                                        <p:cTn id="57" dur="1000"/>
                                        <p:tgtEl>
                                          <p:spTgt spid="26"/>
                                        </p:tgtEl>
                                        <p:attrNameLst>
                                          <p:attrName>ppt_w</p:attrName>
                                        </p:attrNameLst>
                                      </p:cBhvr>
                                      <p:tavLst>
                                        <p:tav tm="0">
                                          <p:val>
                                            <p:strVal val="ppt_w"/>
                                          </p:val>
                                        </p:tav>
                                        <p:tav tm="100000">
                                          <p:val>
                                            <p:strVal val="ppt_w*0.70"/>
                                          </p:val>
                                        </p:tav>
                                      </p:tavLst>
                                    </p:anim>
                                    <p:anim calcmode="lin" valueType="num">
                                      <p:cBhvr>
                                        <p:cTn id="58" dur="1000"/>
                                        <p:tgtEl>
                                          <p:spTgt spid="26"/>
                                        </p:tgtEl>
                                        <p:attrNameLst>
                                          <p:attrName>ppt_h</p:attrName>
                                        </p:attrNameLst>
                                      </p:cBhvr>
                                      <p:tavLst>
                                        <p:tav tm="0">
                                          <p:val>
                                            <p:strVal val="ppt_h"/>
                                          </p:val>
                                        </p:tav>
                                        <p:tav tm="100000">
                                          <p:val>
                                            <p:strVal val="ppt_h"/>
                                          </p:val>
                                        </p:tav>
                                      </p:tavLst>
                                    </p:anim>
                                    <p:animEffect transition="out" filter="fade">
                                      <p:cBhvr>
                                        <p:cTn id="59" dur="1000"/>
                                        <p:tgtEl>
                                          <p:spTgt spid="26"/>
                                        </p:tgtEl>
                                      </p:cBhvr>
                                    </p:animEffect>
                                    <p:set>
                                      <p:cBhvr>
                                        <p:cTn id="60" dur="1" fill="hold">
                                          <p:stCondLst>
                                            <p:cond delay="999"/>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1000" fill="hold"/>
                                        <p:tgtEl>
                                          <p:spTgt spid="27"/>
                                        </p:tgtEl>
                                        <p:attrNameLst>
                                          <p:attrName>ppt_w</p:attrName>
                                        </p:attrNameLst>
                                      </p:cBhvr>
                                      <p:tavLst>
                                        <p:tav tm="0">
                                          <p:val>
                                            <p:strVal val="#ppt_w*0.70"/>
                                          </p:val>
                                        </p:tav>
                                        <p:tav tm="100000">
                                          <p:val>
                                            <p:strVal val="#ppt_w"/>
                                          </p:val>
                                        </p:tav>
                                      </p:tavLst>
                                    </p:anim>
                                    <p:anim calcmode="lin" valueType="num">
                                      <p:cBhvr>
                                        <p:cTn id="66" dur="1000" fill="hold"/>
                                        <p:tgtEl>
                                          <p:spTgt spid="27"/>
                                        </p:tgtEl>
                                        <p:attrNameLst>
                                          <p:attrName>ppt_h</p:attrName>
                                        </p:attrNameLst>
                                      </p:cBhvr>
                                      <p:tavLst>
                                        <p:tav tm="0">
                                          <p:val>
                                            <p:strVal val="#ppt_h"/>
                                          </p:val>
                                        </p:tav>
                                        <p:tav tm="100000">
                                          <p:val>
                                            <p:strVal val="#ppt_h"/>
                                          </p:val>
                                        </p:tav>
                                      </p:tavLst>
                                    </p:anim>
                                    <p:animEffect transition="in" filter="fade">
                                      <p:cBhvr>
                                        <p:cTn id="6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4" grpId="0" animBg="1"/>
      <p:bldP spid="22" grpId="0" animBg="1"/>
      <p:bldP spid="23" grpId="0" animBg="1"/>
      <p:bldP spid="26"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755576" y="116632"/>
            <a:ext cx="7615237" cy="206692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87043" name="Picture 3"/>
          <p:cNvPicPr>
            <a:picLocks noChangeAspect="1" noChangeArrowheads="1"/>
          </p:cNvPicPr>
          <p:nvPr/>
        </p:nvPicPr>
        <p:blipFill>
          <a:blip r:embed="rId3" cstate="print"/>
          <a:srcRect/>
          <a:stretch>
            <a:fillRect/>
          </a:stretch>
        </p:blipFill>
        <p:spPr bwMode="auto">
          <a:xfrm>
            <a:off x="6516216" y="1772816"/>
            <a:ext cx="1800200" cy="288032"/>
          </a:xfrm>
          <a:prstGeom prst="rect">
            <a:avLst/>
          </a:prstGeom>
          <a:noFill/>
          <a:ln w="9525">
            <a:noFill/>
            <a:miter lim="800000"/>
            <a:headEnd/>
            <a:tailEnd/>
          </a:ln>
        </p:spPr>
      </p:pic>
      <p:pic>
        <p:nvPicPr>
          <p:cNvPr id="94210" name="Picture 2"/>
          <p:cNvPicPr>
            <a:picLocks noChangeAspect="1" noChangeArrowheads="1"/>
          </p:cNvPicPr>
          <p:nvPr/>
        </p:nvPicPr>
        <p:blipFill>
          <a:blip r:embed="rId4" cstate="print"/>
          <a:srcRect/>
          <a:stretch>
            <a:fillRect/>
          </a:stretch>
        </p:blipFill>
        <p:spPr bwMode="auto">
          <a:xfrm>
            <a:off x="683568" y="3021881"/>
            <a:ext cx="8153400" cy="1919287"/>
          </a:xfrm>
          <a:prstGeom prst="rect">
            <a:avLst/>
          </a:prstGeom>
          <a:noFill/>
          <a:ln w="9525">
            <a:noFill/>
            <a:miter lim="800000"/>
            <a:headEnd/>
            <a:tailEnd/>
          </a:ln>
        </p:spPr>
      </p:pic>
      <p:sp>
        <p:nvSpPr>
          <p:cNvPr id="6" name="Lekerekített téglalap 5"/>
          <p:cNvSpPr/>
          <p:nvPr/>
        </p:nvSpPr>
        <p:spPr>
          <a:xfrm>
            <a:off x="827584" y="4149080"/>
            <a:ext cx="7416824" cy="79208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69C8EB9B-D20F-F032-3C61-5763B76F439E}"/>
              </a:ext>
            </a:extLst>
          </p:cNvPr>
          <p:cNvPicPr>
            <a:picLocks noChangeAspect="1"/>
          </p:cNvPicPr>
          <p:nvPr/>
        </p:nvPicPr>
        <p:blipFill>
          <a:blip r:embed="rId2"/>
          <a:stretch>
            <a:fillRect/>
          </a:stretch>
        </p:blipFill>
        <p:spPr>
          <a:xfrm>
            <a:off x="2267744" y="117986"/>
            <a:ext cx="4590862" cy="1726838"/>
          </a:xfrm>
          <a:prstGeom prst="rect">
            <a:avLst/>
          </a:prstGeom>
          <a:effectLst>
            <a:outerShdw blurRad="63500" sx="102000" sy="102000" algn="ctr" rotWithShape="0">
              <a:prstClr val="black">
                <a:alpha val="40000"/>
              </a:prstClr>
            </a:outerShdw>
          </a:effectLst>
        </p:spPr>
      </p:pic>
      <p:pic>
        <p:nvPicPr>
          <p:cNvPr id="7" name="Kép 6">
            <a:extLst>
              <a:ext uri="{FF2B5EF4-FFF2-40B4-BE49-F238E27FC236}">
                <a16:creationId xmlns:a16="http://schemas.microsoft.com/office/drawing/2014/main" id="{D9896619-1D76-A411-03ED-ACCB2CE18DA5}"/>
              </a:ext>
            </a:extLst>
          </p:cNvPr>
          <p:cNvPicPr>
            <a:picLocks noChangeAspect="1"/>
          </p:cNvPicPr>
          <p:nvPr/>
        </p:nvPicPr>
        <p:blipFill>
          <a:blip r:embed="rId3"/>
          <a:stretch>
            <a:fillRect/>
          </a:stretch>
        </p:blipFill>
        <p:spPr>
          <a:xfrm>
            <a:off x="539552" y="1988840"/>
            <a:ext cx="7925000" cy="4758316"/>
          </a:xfrm>
          <a:prstGeom prst="rect">
            <a:avLst/>
          </a:prstGeom>
          <a:ln w="28575">
            <a:solidFill>
              <a:srgbClr val="002060"/>
            </a:solidFill>
          </a:ln>
        </p:spPr>
      </p:pic>
      <p:sp>
        <p:nvSpPr>
          <p:cNvPr id="8" name="Téglalap: lekerekített 7">
            <a:extLst>
              <a:ext uri="{FF2B5EF4-FFF2-40B4-BE49-F238E27FC236}">
                <a16:creationId xmlns:a16="http://schemas.microsoft.com/office/drawing/2014/main" id="{235D86F1-63F9-0537-A7A8-FE682D6D5E26}"/>
              </a:ext>
            </a:extLst>
          </p:cNvPr>
          <p:cNvSpPr/>
          <p:nvPr/>
        </p:nvSpPr>
        <p:spPr>
          <a:xfrm>
            <a:off x="1331640" y="2132856"/>
            <a:ext cx="1008112" cy="46143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lekerekített 8">
            <a:extLst>
              <a:ext uri="{FF2B5EF4-FFF2-40B4-BE49-F238E27FC236}">
                <a16:creationId xmlns:a16="http://schemas.microsoft.com/office/drawing/2014/main" id="{8BCE0DF1-A176-9F79-6D86-19AA7BD9F37A}"/>
              </a:ext>
            </a:extLst>
          </p:cNvPr>
          <p:cNvSpPr/>
          <p:nvPr/>
        </p:nvSpPr>
        <p:spPr>
          <a:xfrm>
            <a:off x="2339752" y="2132856"/>
            <a:ext cx="1800200" cy="46143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Téglalap 9">
            <a:extLst>
              <a:ext uri="{FF2B5EF4-FFF2-40B4-BE49-F238E27FC236}">
                <a16:creationId xmlns:a16="http://schemas.microsoft.com/office/drawing/2014/main" id="{FF49F2A0-950B-9D39-0337-7C08CB5039DE}"/>
              </a:ext>
            </a:extLst>
          </p:cNvPr>
          <p:cNvSpPr/>
          <p:nvPr/>
        </p:nvSpPr>
        <p:spPr>
          <a:xfrm>
            <a:off x="1763688" y="3828400"/>
            <a:ext cx="5616624" cy="107919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KÖZÖS SZIMULÁCIÓ =</a:t>
            </a:r>
          </a:p>
          <a:p>
            <a:pPr algn="ctr"/>
            <a:r>
              <a:rPr lang="hu-HU" sz="2400" dirty="0"/>
              <a:t>ALGORITMUS ÉS GYAKORLÁS!!!!</a:t>
            </a:r>
          </a:p>
        </p:txBody>
      </p:sp>
    </p:spTree>
    <p:extLst>
      <p:ext uri="{BB962C8B-B14F-4D97-AF65-F5344CB8AC3E}">
        <p14:creationId xmlns:p14="http://schemas.microsoft.com/office/powerpoint/2010/main" val="364643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25454" y="116636"/>
            <a:ext cx="8291513" cy="267652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6068146" y="2474130"/>
            <a:ext cx="2320280" cy="23479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2123728" y="2852940"/>
            <a:ext cx="4827240" cy="3922133"/>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1782767" y="2865266"/>
            <a:ext cx="5576887" cy="39481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1000" fill="hold"/>
                                        <p:tgtEl>
                                          <p:spTgt spid="3077"/>
                                        </p:tgtEl>
                                        <p:attrNameLst>
                                          <p:attrName>ppt_w</p:attrName>
                                        </p:attrNameLst>
                                      </p:cBhvr>
                                      <p:tavLst>
                                        <p:tav tm="0">
                                          <p:val>
                                            <p:strVal val="#ppt_w*0.70"/>
                                          </p:val>
                                        </p:tav>
                                        <p:tav tm="100000">
                                          <p:val>
                                            <p:strVal val="#ppt_w"/>
                                          </p:val>
                                        </p:tav>
                                      </p:tavLst>
                                    </p:anim>
                                    <p:anim calcmode="lin" valueType="num">
                                      <p:cBhvr>
                                        <p:cTn id="8" dur="1000" fill="hold"/>
                                        <p:tgtEl>
                                          <p:spTgt spid="3077"/>
                                        </p:tgtEl>
                                        <p:attrNameLst>
                                          <p:attrName>ppt_h</p:attrName>
                                        </p:attrNameLst>
                                      </p:cBhvr>
                                      <p:tavLst>
                                        <p:tav tm="0">
                                          <p:val>
                                            <p:strVal val="#ppt_h"/>
                                          </p:val>
                                        </p:tav>
                                        <p:tav tm="100000">
                                          <p:val>
                                            <p:strVal val="#ppt_h"/>
                                          </p:val>
                                        </p:tav>
                                      </p:tavLst>
                                    </p:anim>
                                    <p:animEffect transition="in" filter="fade">
                                      <p:cBhvr>
                                        <p:cTn id="9"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467544" y="116632"/>
            <a:ext cx="8102691" cy="2680121"/>
          </a:xfrm>
          <a:prstGeom prst="rect">
            <a:avLst/>
          </a:prstGeom>
          <a:noFill/>
          <a:ln w="9525">
            <a:noFill/>
            <a:miter lim="800000"/>
            <a:headEnd/>
            <a:tailEnd/>
          </a:ln>
        </p:spPr>
      </p:pic>
      <p:sp>
        <p:nvSpPr>
          <p:cNvPr id="11" name="Lekerekített téglalap 10"/>
          <p:cNvSpPr/>
          <p:nvPr/>
        </p:nvSpPr>
        <p:spPr>
          <a:xfrm>
            <a:off x="3059832" y="188640"/>
            <a:ext cx="2880320" cy="122413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2" name="Picture 3"/>
          <p:cNvPicPr>
            <a:picLocks noChangeAspect="1" noChangeArrowheads="1"/>
          </p:cNvPicPr>
          <p:nvPr/>
        </p:nvPicPr>
        <p:blipFill>
          <a:blip r:embed="rId3" cstate="print"/>
          <a:srcRect/>
          <a:stretch>
            <a:fillRect/>
          </a:stretch>
        </p:blipFill>
        <p:spPr bwMode="auto">
          <a:xfrm>
            <a:off x="107504" y="3512041"/>
            <a:ext cx="8928992" cy="2862047"/>
          </a:xfrm>
          <a:prstGeom prst="rect">
            <a:avLst/>
          </a:prstGeom>
          <a:noFill/>
          <a:ln w="28575">
            <a:solidFill>
              <a:schemeClr val="tx2">
                <a:lumMod val="75000"/>
              </a:schemeClr>
            </a:solidFill>
            <a:miter lim="800000"/>
            <a:headEnd/>
            <a:tailEnd/>
          </a:ln>
        </p:spPr>
      </p:pic>
      <p:sp>
        <p:nvSpPr>
          <p:cNvPr id="13" name="Téglalap 12"/>
          <p:cNvSpPr/>
          <p:nvPr/>
        </p:nvSpPr>
        <p:spPr>
          <a:xfrm>
            <a:off x="3059832" y="6464369"/>
            <a:ext cx="6048672" cy="276999"/>
          </a:xfrm>
          <a:prstGeom prst="rect">
            <a:avLst/>
          </a:prstGeom>
          <a:solidFill>
            <a:schemeClr val="bg1"/>
          </a:solidFill>
        </p:spPr>
        <p:txBody>
          <a:bodyPr wrap="square">
            <a:spAutoFit/>
          </a:bodyPr>
          <a:lstStyle/>
          <a:p>
            <a:r>
              <a:rPr lang="en-US" sz="1200" i="1" dirty="0">
                <a:solidFill>
                  <a:schemeClr val="accent2">
                    <a:lumMod val="75000"/>
                  </a:schemeClr>
                </a:solidFill>
              </a:rPr>
              <a:t>Annals of Surgery </a:t>
            </a:r>
            <a:r>
              <a:rPr lang="fr-FR" sz="1200" i="1" dirty="0">
                <a:solidFill>
                  <a:schemeClr val="accent2">
                    <a:lumMod val="75000"/>
                  </a:schemeClr>
                </a:solidFill>
              </a:rPr>
              <a:t> 273(6):p 1215-1220, June 2021. </a:t>
            </a:r>
            <a:r>
              <a:rPr lang="en-US" sz="1200" dirty="0">
                <a:solidFill>
                  <a:schemeClr val="accent2">
                    <a:lumMod val="75000"/>
                  </a:schemeClr>
                </a:solidFill>
              </a:rPr>
              <a:t> | </a:t>
            </a:r>
            <a:r>
              <a:rPr lang="en-US" sz="1200" i="1" dirty="0">
                <a:solidFill>
                  <a:schemeClr val="accent2">
                    <a:lumMod val="75000"/>
                  </a:schemeClr>
                </a:solidFill>
              </a:rPr>
              <a:t>DOI: </a:t>
            </a:r>
            <a:r>
              <a:rPr lang="en-US" sz="1200" dirty="0">
                <a:solidFill>
                  <a:schemeClr val="accent2">
                    <a:lumMod val="75000"/>
                  </a:schemeClr>
                </a:solidFill>
              </a:rPr>
              <a:t>10.1097/SLA.0000000000003657</a:t>
            </a:r>
            <a:endParaRPr lang="hu-HU" sz="1200" dirty="0">
              <a:solidFill>
                <a:schemeClr val="accent2">
                  <a:lumMod val="75000"/>
                </a:schemeClr>
              </a:solidFill>
            </a:endParaRPr>
          </a:p>
        </p:txBody>
      </p:sp>
      <p:sp>
        <p:nvSpPr>
          <p:cNvPr id="14" name="Téglalap 13"/>
          <p:cNvSpPr/>
          <p:nvPr/>
        </p:nvSpPr>
        <p:spPr>
          <a:xfrm>
            <a:off x="107504" y="5798024"/>
            <a:ext cx="8928992" cy="21602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églalap 14"/>
          <p:cNvSpPr/>
          <p:nvPr/>
        </p:nvSpPr>
        <p:spPr>
          <a:xfrm>
            <a:off x="107504" y="4933928"/>
            <a:ext cx="8928992" cy="21602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467544" y="1180927"/>
            <a:ext cx="8102691" cy="2680121"/>
          </a:xfrm>
          <a:prstGeom prst="rect">
            <a:avLst/>
          </a:prstGeom>
          <a:noFill/>
          <a:ln w="9525">
            <a:noFill/>
            <a:miter lim="800000"/>
            <a:headEnd/>
            <a:tailEnd/>
          </a:ln>
        </p:spPr>
      </p:pic>
      <p:sp>
        <p:nvSpPr>
          <p:cNvPr id="5" name="Lekerekített téglalap 4"/>
          <p:cNvSpPr/>
          <p:nvPr/>
        </p:nvSpPr>
        <p:spPr>
          <a:xfrm>
            <a:off x="971600" y="476672"/>
            <a:ext cx="7272808" cy="504056"/>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400" dirty="0">
                <a:effectLst>
                  <a:outerShdw blurRad="38100" dist="38100" dir="2700000" algn="tl">
                    <a:srgbClr val="000000">
                      <a:alpha val="43137"/>
                    </a:srgbClr>
                  </a:outerShdw>
                </a:effectLst>
              </a:rPr>
              <a:t>Súlyos sérülés   +/-   Jelentős vérzés   +/-   Sokk</a:t>
            </a:r>
          </a:p>
        </p:txBody>
      </p:sp>
      <p:sp>
        <p:nvSpPr>
          <p:cNvPr id="7" name="Lekerekített téglalap 6"/>
          <p:cNvSpPr/>
          <p:nvPr/>
        </p:nvSpPr>
        <p:spPr>
          <a:xfrm>
            <a:off x="755576" y="4725144"/>
            <a:ext cx="2232248" cy="108012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3200" dirty="0"/>
              <a:t>MTP</a:t>
            </a:r>
          </a:p>
        </p:txBody>
      </p:sp>
      <p:sp>
        <p:nvSpPr>
          <p:cNvPr id="8" name="Lekerekített téglalap 7"/>
          <p:cNvSpPr/>
          <p:nvPr/>
        </p:nvSpPr>
        <p:spPr>
          <a:xfrm>
            <a:off x="6084168" y="4725144"/>
            <a:ext cx="2232248" cy="108012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400" dirty="0"/>
              <a:t>Mérés (VET) és intervenció</a:t>
            </a:r>
          </a:p>
        </p:txBody>
      </p:sp>
      <p:sp>
        <p:nvSpPr>
          <p:cNvPr id="9" name="Lefelé nyíl 8"/>
          <p:cNvSpPr/>
          <p:nvPr/>
        </p:nvSpPr>
        <p:spPr>
          <a:xfrm>
            <a:off x="1691680" y="3933056"/>
            <a:ext cx="216024" cy="57606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p>
        </p:txBody>
      </p:sp>
      <p:sp>
        <p:nvSpPr>
          <p:cNvPr id="10" name="Lefelé nyíl 9"/>
          <p:cNvSpPr/>
          <p:nvPr/>
        </p:nvSpPr>
        <p:spPr>
          <a:xfrm>
            <a:off x="7092280" y="3933056"/>
            <a:ext cx="216024" cy="57606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hu-HU"/>
          </a:p>
        </p:txBody>
      </p:sp>
      <p:sp>
        <p:nvSpPr>
          <p:cNvPr id="11" name="Lekerekített téglalap 10"/>
          <p:cNvSpPr/>
          <p:nvPr/>
        </p:nvSpPr>
        <p:spPr>
          <a:xfrm>
            <a:off x="3059832" y="1196752"/>
            <a:ext cx="2880320" cy="122413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726707" y="321399"/>
            <a:ext cx="7805737" cy="159543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58723" name="Picture 3"/>
          <p:cNvPicPr>
            <a:picLocks noChangeAspect="1" noChangeArrowheads="1"/>
          </p:cNvPicPr>
          <p:nvPr/>
        </p:nvPicPr>
        <p:blipFill>
          <a:blip r:embed="rId3" cstate="print"/>
          <a:srcRect/>
          <a:stretch>
            <a:fillRect/>
          </a:stretch>
        </p:blipFill>
        <p:spPr bwMode="auto">
          <a:xfrm>
            <a:off x="5364092" y="1700808"/>
            <a:ext cx="3015233" cy="216303"/>
          </a:xfrm>
          <a:prstGeom prst="rect">
            <a:avLst/>
          </a:prstGeom>
          <a:noFill/>
          <a:ln w="9525">
            <a:noFill/>
            <a:miter lim="800000"/>
            <a:headEnd/>
            <a:tailEnd/>
          </a:ln>
        </p:spPr>
      </p:pic>
      <p:pic>
        <p:nvPicPr>
          <p:cNvPr id="158724" name="Picture 4"/>
          <p:cNvPicPr>
            <a:picLocks noChangeAspect="1" noChangeArrowheads="1"/>
          </p:cNvPicPr>
          <p:nvPr/>
        </p:nvPicPr>
        <p:blipFill>
          <a:blip r:embed="rId4" cstate="print"/>
          <a:srcRect/>
          <a:stretch>
            <a:fillRect/>
          </a:stretch>
        </p:blipFill>
        <p:spPr bwMode="auto">
          <a:xfrm>
            <a:off x="6876260" y="620692"/>
            <a:ext cx="1490663" cy="331611"/>
          </a:xfrm>
          <a:prstGeom prst="rect">
            <a:avLst/>
          </a:prstGeom>
          <a:noFill/>
          <a:ln w="9525">
            <a:noFill/>
            <a:miter lim="800000"/>
            <a:headEnd/>
            <a:tailEnd/>
          </a:ln>
        </p:spPr>
      </p:pic>
      <p:pic>
        <p:nvPicPr>
          <p:cNvPr id="158725" name="Picture 5"/>
          <p:cNvPicPr>
            <a:picLocks noChangeAspect="1" noChangeArrowheads="1"/>
          </p:cNvPicPr>
          <p:nvPr/>
        </p:nvPicPr>
        <p:blipFill>
          <a:blip r:embed="rId5" cstate="print"/>
          <a:srcRect/>
          <a:stretch>
            <a:fillRect/>
          </a:stretch>
        </p:blipFill>
        <p:spPr bwMode="auto">
          <a:xfrm>
            <a:off x="107508" y="2489250"/>
            <a:ext cx="8928992" cy="360404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1" name="Jobbra nyíl 10"/>
          <p:cNvSpPr/>
          <p:nvPr/>
        </p:nvSpPr>
        <p:spPr>
          <a:xfrm>
            <a:off x="5220072" y="2564908"/>
            <a:ext cx="864096" cy="4320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hu-HU" sz="1100" b="1" dirty="0"/>
              <a:t>Magas</a:t>
            </a:r>
          </a:p>
        </p:txBody>
      </p:sp>
      <p:sp>
        <p:nvSpPr>
          <p:cNvPr id="12" name="Balra nyíl 11"/>
          <p:cNvSpPr/>
          <p:nvPr/>
        </p:nvSpPr>
        <p:spPr>
          <a:xfrm>
            <a:off x="2915816" y="2564908"/>
            <a:ext cx="792088" cy="432048"/>
          </a:xfrm>
          <a:prstGeom prst="leftArrow">
            <a:avLst>
              <a:gd name="adj1" fmla="val 50000"/>
              <a:gd name="adj2" fmla="val 4658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r>
              <a:rPr lang="hu-HU" sz="1100" b="1" dirty="0"/>
              <a:t>alacsony</a:t>
            </a:r>
          </a:p>
        </p:txBody>
      </p:sp>
      <p:sp>
        <p:nvSpPr>
          <p:cNvPr id="13" name="Ellipszis 12"/>
          <p:cNvSpPr/>
          <p:nvPr/>
        </p:nvSpPr>
        <p:spPr>
          <a:xfrm>
            <a:off x="1331640" y="6309322"/>
            <a:ext cx="2232248" cy="432048"/>
          </a:xfrm>
          <a:prstGeom prst="ellipse">
            <a:avLst/>
          </a:prstGeom>
        </p:spPr>
        <p:style>
          <a:lnRef idx="0">
            <a:schemeClr val="accent2"/>
          </a:lnRef>
          <a:fillRef idx="3">
            <a:schemeClr val="accent2"/>
          </a:fillRef>
          <a:effectRef idx="3">
            <a:schemeClr val="accent2"/>
          </a:effectRef>
          <a:fontRef idx="minor">
            <a:schemeClr val="lt1"/>
          </a:fontRef>
        </p:style>
        <p:txBody>
          <a:bodyPr lIns="91404" tIns="45701" rIns="91404" bIns="45701" rtlCol="0" anchor="ctr"/>
          <a:lstStyle/>
          <a:p>
            <a:pPr algn="ctr"/>
            <a:r>
              <a:rPr lang="hu-HU" b="1" dirty="0"/>
              <a:t>Vérzés</a:t>
            </a:r>
          </a:p>
        </p:txBody>
      </p:sp>
      <p:sp>
        <p:nvSpPr>
          <p:cNvPr id="14" name="Ellipszis 13"/>
          <p:cNvSpPr/>
          <p:nvPr/>
        </p:nvSpPr>
        <p:spPr>
          <a:xfrm>
            <a:off x="6516216" y="6309322"/>
            <a:ext cx="2520280" cy="432048"/>
          </a:xfrm>
          <a:prstGeom prst="ellipse">
            <a:avLst/>
          </a:prstGeom>
        </p:spPr>
        <p:style>
          <a:lnRef idx="0">
            <a:schemeClr val="accent2"/>
          </a:lnRef>
          <a:fillRef idx="3">
            <a:schemeClr val="accent2"/>
          </a:fillRef>
          <a:effectRef idx="3">
            <a:schemeClr val="accent2"/>
          </a:effectRef>
          <a:fontRef idx="minor">
            <a:schemeClr val="lt1"/>
          </a:fontRef>
        </p:style>
        <p:txBody>
          <a:bodyPr lIns="91404" tIns="45701" rIns="91404" bIns="45701" rtlCol="0" anchor="ctr"/>
          <a:lstStyle/>
          <a:p>
            <a:pPr algn="ctr"/>
            <a:r>
              <a:rPr lang="hu-HU" sz="1600" b="1" dirty="0"/>
              <a:t>Szervelégtelenség</a:t>
            </a:r>
          </a:p>
        </p:txBody>
      </p:sp>
      <p:sp>
        <p:nvSpPr>
          <p:cNvPr id="15" name="Lekerekített téglalap 14"/>
          <p:cNvSpPr/>
          <p:nvPr/>
        </p:nvSpPr>
        <p:spPr>
          <a:xfrm>
            <a:off x="3707904" y="2492896"/>
            <a:ext cx="1584176" cy="50405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lvl="0" algn="ctr"/>
            <a:r>
              <a:rPr lang="hu-HU" sz="1100" b="1" u="sng" dirty="0">
                <a:solidFill>
                  <a:prstClr val="white"/>
                </a:solidFill>
              </a:rPr>
              <a:t>Szöveti sérülés / sokk</a:t>
            </a:r>
          </a:p>
          <a:p>
            <a:pPr lvl="0" algn="ctr"/>
            <a:r>
              <a:rPr lang="hu-HU" sz="1100" b="1" u="sng" dirty="0">
                <a:solidFill>
                  <a:prstClr val="white"/>
                </a:solidFill>
              </a:rPr>
              <a:t> arány</a:t>
            </a:r>
          </a:p>
        </p:txBody>
      </p:sp>
      <p:sp>
        <p:nvSpPr>
          <p:cNvPr id="20" name="Téglalap 19"/>
          <p:cNvSpPr/>
          <p:nvPr/>
        </p:nvSpPr>
        <p:spPr>
          <a:xfrm>
            <a:off x="3995936" y="5733256"/>
            <a:ext cx="115212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
        <p:nvSpPr>
          <p:cNvPr id="21" name="Lekerekített téglalap 20"/>
          <p:cNvSpPr/>
          <p:nvPr/>
        </p:nvSpPr>
        <p:spPr>
          <a:xfrm>
            <a:off x="3851920" y="5661248"/>
            <a:ext cx="1512168" cy="50405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20"/>
                                        </p:tgtEl>
                                        <p:attrNameLst>
                                          <p:attrName>ppt_w</p:attrName>
                                        </p:attrNameLst>
                                      </p:cBhvr>
                                      <p:tavLst>
                                        <p:tav tm="0">
                                          <p:val>
                                            <p:strVal val="ppt_w"/>
                                          </p:val>
                                        </p:tav>
                                        <p:tav tm="100000">
                                          <p:val>
                                            <p:strVal val="ppt_w*0.70"/>
                                          </p:val>
                                        </p:tav>
                                      </p:tavLst>
                                    </p:anim>
                                    <p:anim calcmode="lin" valueType="num">
                                      <p:cBhvr>
                                        <p:cTn id="7" dur="1000"/>
                                        <p:tgtEl>
                                          <p:spTgt spid="20"/>
                                        </p:tgtEl>
                                        <p:attrNameLst>
                                          <p:attrName>ppt_h</p:attrName>
                                        </p:attrNameLst>
                                      </p:cBhvr>
                                      <p:tavLst>
                                        <p:tav tm="0">
                                          <p:val>
                                            <p:strVal val="ppt_h"/>
                                          </p:val>
                                        </p:tav>
                                        <p:tav tm="100000">
                                          <p:val>
                                            <p:strVal val="ppt_h"/>
                                          </p:val>
                                        </p:tav>
                                      </p:tavLst>
                                    </p:anim>
                                    <p:animEffect transition="out" filter="fade">
                                      <p:cBhvr>
                                        <p:cTn id="8" dur="1000"/>
                                        <p:tgtEl>
                                          <p:spTgt spid="20"/>
                                        </p:tgtEl>
                                      </p:cBhvr>
                                    </p:animEffect>
                                    <p:set>
                                      <p:cBhvr>
                                        <p:cTn id="9" dur="1" fill="hold">
                                          <p:stCondLst>
                                            <p:cond delay="999"/>
                                          </p:stCondLst>
                                        </p:cTn>
                                        <p:tgtEl>
                                          <p:spTgt spid="20"/>
                                        </p:tgtEl>
                                        <p:attrNameLst>
                                          <p:attrName>style.visibility</p:attrName>
                                        </p:attrNameLst>
                                      </p:cBhvr>
                                      <p:to>
                                        <p:strVal val="hidden"/>
                                      </p:to>
                                    </p:set>
                                  </p:childTnLst>
                                </p:cTn>
                              </p:par>
                              <p:par>
                                <p:cTn id="10" presetID="55"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0.70"/>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410147" y="1423565"/>
            <a:ext cx="6410325" cy="4957763"/>
          </a:xfrm>
          <a:prstGeom prst="rect">
            <a:avLst/>
          </a:prstGeom>
          <a:noFill/>
          <a:ln w="9525">
            <a:noFill/>
            <a:miter lim="800000"/>
            <a:headEnd/>
            <a:tailEnd/>
          </a:ln>
        </p:spPr>
      </p:pic>
      <p:sp>
        <p:nvSpPr>
          <p:cNvPr id="3" name="Lekerekített téglalap 2"/>
          <p:cNvSpPr/>
          <p:nvPr/>
        </p:nvSpPr>
        <p:spPr>
          <a:xfrm>
            <a:off x="107504" y="3645024"/>
            <a:ext cx="2160240" cy="504056"/>
          </a:xfrm>
          <a:prstGeom prst="round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hu-HU" dirty="0">
                <a:effectLst>
                  <a:outerShdw blurRad="38100" dist="38100" dir="2700000" algn="tl">
                    <a:srgbClr val="000000">
                      <a:alpha val="43137"/>
                    </a:srgbClr>
                  </a:outerShdw>
                </a:effectLst>
              </a:rPr>
              <a:t>SBO/Műtő/ITO</a:t>
            </a:r>
          </a:p>
        </p:txBody>
      </p:sp>
      <p:pic>
        <p:nvPicPr>
          <p:cNvPr id="7171" name="Picture 3"/>
          <p:cNvPicPr>
            <a:picLocks noChangeAspect="1" noChangeArrowheads="1"/>
          </p:cNvPicPr>
          <p:nvPr/>
        </p:nvPicPr>
        <p:blipFill>
          <a:blip r:embed="rId3" cstate="print"/>
          <a:srcRect/>
          <a:stretch>
            <a:fillRect/>
          </a:stretch>
        </p:blipFill>
        <p:spPr bwMode="auto">
          <a:xfrm>
            <a:off x="4338000" y="260648"/>
            <a:ext cx="2592288" cy="1207138"/>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srcRect/>
          <a:stretch>
            <a:fillRect/>
          </a:stretch>
        </p:blipFill>
        <p:spPr bwMode="auto">
          <a:xfrm>
            <a:off x="2398369" y="2708924"/>
            <a:ext cx="4333875" cy="3509963"/>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8" name="Picture 2"/>
          <p:cNvPicPr>
            <a:picLocks noChangeAspect="1" noChangeArrowheads="1"/>
          </p:cNvPicPr>
          <p:nvPr/>
        </p:nvPicPr>
        <p:blipFill>
          <a:blip r:embed="rId4" cstate="print"/>
          <a:srcRect/>
          <a:stretch>
            <a:fillRect/>
          </a:stretch>
        </p:blipFill>
        <p:spPr bwMode="auto">
          <a:xfrm>
            <a:off x="1475656" y="188640"/>
            <a:ext cx="6264696" cy="2088232"/>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5" name="Picture 2"/>
          <p:cNvPicPr>
            <a:picLocks noChangeAspect="1" noChangeArrowheads="1"/>
          </p:cNvPicPr>
          <p:nvPr/>
        </p:nvPicPr>
        <p:blipFill>
          <a:blip r:embed="rId5" cstate="print"/>
          <a:srcRect/>
          <a:stretch>
            <a:fillRect/>
          </a:stretch>
        </p:blipFill>
        <p:spPr bwMode="auto">
          <a:xfrm>
            <a:off x="1187624" y="2636912"/>
            <a:ext cx="6810618" cy="396044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7" name="Picture 2"/>
          <p:cNvPicPr>
            <a:picLocks noChangeAspect="1" noChangeArrowheads="1"/>
          </p:cNvPicPr>
          <p:nvPr/>
        </p:nvPicPr>
        <p:blipFill>
          <a:blip r:embed="rId6" cstate="print"/>
          <a:srcRect/>
          <a:stretch>
            <a:fillRect/>
          </a:stretch>
        </p:blipFill>
        <p:spPr bwMode="auto">
          <a:xfrm>
            <a:off x="2987824" y="122489"/>
            <a:ext cx="3139264" cy="237040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0" name="Téglalap 9"/>
          <p:cNvSpPr/>
          <p:nvPr/>
        </p:nvSpPr>
        <p:spPr>
          <a:xfrm>
            <a:off x="4644008" y="2060848"/>
            <a:ext cx="1368152" cy="36004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nodeType="clickEffect">
                                  <p:stCondLst>
                                    <p:cond delay="0"/>
                                  </p:stCondLst>
                                  <p:childTnLst>
                                    <p:anim calcmode="lin" valueType="num">
                                      <p:cBhvr>
                                        <p:cTn id="13" dur="1000"/>
                                        <p:tgtEl>
                                          <p:spTgt spid="8"/>
                                        </p:tgtEl>
                                        <p:attrNameLst>
                                          <p:attrName>ppt_w</p:attrName>
                                        </p:attrNameLst>
                                      </p:cBhvr>
                                      <p:tavLst>
                                        <p:tav tm="0">
                                          <p:val>
                                            <p:strVal val="ppt_w"/>
                                          </p:val>
                                        </p:tav>
                                        <p:tav tm="100000">
                                          <p:val>
                                            <p:strVal val="ppt_w*0.70"/>
                                          </p:val>
                                        </p:tav>
                                      </p:tavLst>
                                    </p:anim>
                                    <p:anim calcmode="lin" valueType="num">
                                      <p:cBhvr>
                                        <p:cTn id="14" dur="1000"/>
                                        <p:tgtEl>
                                          <p:spTgt spid="8"/>
                                        </p:tgtEl>
                                        <p:attrNameLst>
                                          <p:attrName>ppt_h</p:attrName>
                                        </p:attrNameLst>
                                      </p:cBhvr>
                                      <p:tavLst>
                                        <p:tav tm="0">
                                          <p:val>
                                            <p:strVal val="ppt_h"/>
                                          </p:val>
                                        </p:tav>
                                        <p:tav tm="100000">
                                          <p:val>
                                            <p:strVal val="ppt_h"/>
                                          </p:val>
                                        </p:tav>
                                      </p:tavLst>
                                    </p:anim>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strVal val="#ppt_w*0.70"/>
                                          </p:val>
                                        </p:tav>
                                        <p:tav tm="100000">
                                          <p:val>
                                            <p:strVal val="#ppt_w"/>
                                          </p:val>
                                        </p:tav>
                                      </p:tavLst>
                                    </p:anim>
                                    <p:anim calcmode="lin" valueType="num">
                                      <p:cBhvr>
                                        <p:cTn id="27" dur="1000" fill="hold"/>
                                        <p:tgtEl>
                                          <p:spTgt spid="10"/>
                                        </p:tgtEl>
                                        <p:attrNameLst>
                                          <p:attrName>ppt_h</p:attrName>
                                        </p:attrNameLst>
                                      </p:cBhvr>
                                      <p:tavLst>
                                        <p:tav tm="0">
                                          <p:val>
                                            <p:strVal val="#ppt_h"/>
                                          </p:val>
                                        </p:tav>
                                        <p:tav tm="100000">
                                          <p:val>
                                            <p:strVal val="#ppt_h"/>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9289667-7869-DF43-8A7F-B1882A71F07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8563"/>
          <a:stretch/>
        </p:blipFill>
        <p:spPr bwMode="auto">
          <a:xfrm>
            <a:off x="2772548" y="1916127"/>
            <a:ext cx="4814888" cy="280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9">
            <a:extLst>
              <a:ext uri="{FF2B5EF4-FFF2-40B4-BE49-F238E27FC236}">
                <a16:creationId xmlns:a16="http://schemas.microsoft.com/office/drawing/2014/main" id="{1F92EB89-EF10-9740-82EA-0498DBEEA648}"/>
              </a:ext>
            </a:extLst>
          </p:cNvPr>
          <p:cNvSpPr>
            <a:spLocks noChangeArrowheads="1"/>
          </p:cNvSpPr>
          <p:nvPr/>
        </p:nvSpPr>
        <p:spPr bwMode="auto">
          <a:xfrm>
            <a:off x="4202884" y="2673364"/>
            <a:ext cx="179387" cy="252413"/>
          </a:xfrm>
          <a:prstGeom prst="upArrow">
            <a:avLst>
              <a:gd name="adj1" fmla="val 50000"/>
              <a:gd name="adj2" fmla="val 25126"/>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tx1"/>
                </a:solidFill>
                <a:latin typeface="Century Gothic" panose="020B0502020202020204" pitchFamily="34" charset="0"/>
              </a:defRPr>
            </a:lvl1pPr>
            <a:lvl2pPr marL="742950" indent="-285750">
              <a:spcBef>
                <a:spcPct val="20000"/>
              </a:spcBef>
              <a:buChar char="–"/>
              <a:defRPr sz="1600">
                <a:solidFill>
                  <a:schemeClr val="tx1"/>
                </a:solidFill>
                <a:latin typeface="Century Gothic" panose="020B0502020202020204" pitchFamily="34" charset="0"/>
              </a:defRPr>
            </a:lvl2pPr>
            <a:lvl3pPr marL="1143000" indent="-228600">
              <a:spcBef>
                <a:spcPct val="20000"/>
              </a:spcBef>
              <a:buChar char="•"/>
              <a:defRPr sz="1400">
                <a:solidFill>
                  <a:schemeClr val="tx1"/>
                </a:solidFill>
                <a:latin typeface="Century Gothic" panose="020B0502020202020204" pitchFamily="34" charset="0"/>
              </a:defRPr>
            </a:lvl3pPr>
            <a:lvl4pPr marL="1600200" indent="-228600">
              <a:spcBef>
                <a:spcPct val="20000"/>
              </a:spcBef>
              <a:buChar char="–"/>
              <a:defRPr sz="1200">
                <a:solidFill>
                  <a:schemeClr val="tx1"/>
                </a:solidFill>
                <a:latin typeface="Century Gothic" panose="020B0502020202020204" pitchFamily="34" charset="0"/>
              </a:defRPr>
            </a:lvl4pPr>
            <a:lvl5pPr marL="2057400" indent="-228600">
              <a:spcBef>
                <a:spcPct val="20000"/>
              </a:spcBef>
              <a:buChar char="»"/>
              <a:defRPr sz="12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12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12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12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1200">
                <a:solidFill>
                  <a:schemeClr val="tx1"/>
                </a:solidFill>
                <a:latin typeface="Century Gothic" panose="020B0502020202020204" pitchFamily="34" charset="0"/>
              </a:defRPr>
            </a:lvl9pPr>
          </a:lstStyle>
          <a:p>
            <a:pPr eaLnBrk="1" hangingPunct="1">
              <a:spcBef>
                <a:spcPct val="0"/>
              </a:spcBef>
              <a:buFontTx/>
              <a:buNone/>
            </a:pPr>
            <a:endParaRPr lang="en-US" altLang="de-DE">
              <a:latin typeface="Arial" panose="020B0604020202020204" pitchFamily="34" charset="0"/>
            </a:endParaRPr>
          </a:p>
        </p:txBody>
      </p:sp>
      <p:sp>
        <p:nvSpPr>
          <p:cNvPr id="9" name="AutoShape 10">
            <a:extLst>
              <a:ext uri="{FF2B5EF4-FFF2-40B4-BE49-F238E27FC236}">
                <a16:creationId xmlns:a16="http://schemas.microsoft.com/office/drawing/2014/main" id="{DACDF56C-3388-C043-8694-C50D505CF97B}"/>
              </a:ext>
            </a:extLst>
          </p:cNvPr>
          <p:cNvSpPr>
            <a:spLocks noChangeArrowheads="1"/>
          </p:cNvSpPr>
          <p:nvPr/>
        </p:nvSpPr>
        <p:spPr bwMode="auto">
          <a:xfrm flipV="1">
            <a:off x="4202884" y="3551238"/>
            <a:ext cx="179387" cy="252412"/>
          </a:xfrm>
          <a:prstGeom prst="upArrow">
            <a:avLst>
              <a:gd name="adj1" fmla="val 50000"/>
              <a:gd name="adj2" fmla="val 25126"/>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tx1"/>
                </a:solidFill>
                <a:latin typeface="Century Gothic" panose="020B0502020202020204" pitchFamily="34" charset="0"/>
              </a:defRPr>
            </a:lvl1pPr>
            <a:lvl2pPr marL="742950" indent="-285750">
              <a:spcBef>
                <a:spcPct val="20000"/>
              </a:spcBef>
              <a:buChar char="–"/>
              <a:defRPr sz="1600">
                <a:solidFill>
                  <a:schemeClr val="tx1"/>
                </a:solidFill>
                <a:latin typeface="Century Gothic" panose="020B0502020202020204" pitchFamily="34" charset="0"/>
              </a:defRPr>
            </a:lvl2pPr>
            <a:lvl3pPr marL="1143000" indent="-228600">
              <a:spcBef>
                <a:spcPct val="20000"/>
              </a:spcBef>
              <a:buChar char="•"/>
              <a:defRPr sz="1400">
                <a:solidFill>
                  <a:schemeClr val="tx1"/>
                </a:solidFill>
                <a:latin typeface="Century Gothic" panose="020B0502020202020204" pitchFamily="34" charset="0"/>
              </a:defRPr>
            </a:lvl3pPr>
            <a:lvl4pPr marL="1600200" indent="-228600">
              <a:spcBef>
                <a:spcPct val="20000"/>
              </a:spcBef>
              <a:buChar char="–"/>
              <a:defRPr sz="1200">
                <a:solidFill>
                  <a:schemeClr val="tx1"/>
                </a:solidFill>
                <a:latin typeface="Century Gothic" panose="020B0502020202020204" pitchFamily="34" charset="0"/>
              </a:defRPr>
            </a:lvl4pPr>
            <a:lvl5pPr marL="2057400" indent="-228600">
              <a:spcBef>
                <a:spcPct val="20000"/>
              </a:spcBef>
              <a:buChar char="»"/>
              <a:defRPr sz="12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12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12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12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1200">
                <a:solidFill>
                  <a:schemeClr val="tx1"/>
                </a:solidFill>
                <a:latin typeface="Century Gothic" panose="020B0502020202020204" pitchFamily="34" charset="0"/>
              </a:defRPr>
            </a:lvl9pPr>
          </a:lstStyle>
          <a:p>
            <a:pPr eaLnBrk="1" hangingPunct="1">
              <a:spcBef>
                <a:spcPct val="0"/>
              </a:spcBef>
              <a:buFontTx/>
              <a:buNone/>
            </a:pPr>
            <a:endParaRPr lang="en-US" altLang="de-DE">
              <a:latin typeface="Arial" panose="020B0604020202020204" pitchFamily="34" charset="0"/>
            </a:endParaRPr>
          </a:p>
        </p:txBody>
      </p:sp>
      <p:sp>
        <p:nvSpPr>
          <p:cNvPr id="10" name="AutoShape 11">
            <a:extLst>
              <a:ext uri="{FF2B5EF4-FFF2-40B4-BE49-F238E27FC236}">
                <a16:creationId xmlns:a16="http://schemas.microsoft.com/office/drawing/2014/main" id="{18431C92-09A6-A041-B6A4-D77E324B4ED4}"/>
              </a:ext>
            </a:extLst>
          </p:cNvPr>
          <p:cNvSpPr>
            <a:spLocks noChangeArrowheads="1"/>
          </p:cNvSpPr>
          <p:nvPr/>
        </p:nvSpPr>
        <p:spPr bwMode="auto">
          <a:xfrm flipV="1">
            <a:off x="6156176" y="1775718"/>
            <a:ext cx="215900" cy="1365250"/>
          </a:xfrm>
          <a:prstGeom prst="downArrow">
            <a:avLst>
              <a:gd name="adj1" fmla="val 50000"/>
              <a:gd name="adj2" fmla="val 95848"/>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tx1"/>
                </a:solidFill>
                <a:latin typeface="Century Gothic" panose="020B0502020202020204" pitchFamily="34" charset="0"/>
              </a:defRPr>
            </a:lvl1pPr>
            <a:lvl2pPr marL="742950" indent="-285750">
              <a:spcBef>
                <a:spcPct val="20000"/>
              </a:spcBef>
              <a:buChar char="–"/>
              <a:defRPr sz="1600">
                <a:solidFill>
                  <a:schemeClr val="tx1"/>
                </a:solidFill>
                <a:latin typeface="Century Gothic" panose="020B0502020202020204" pitchFamily="34" charset="0"/>
              </a:defRPr>
            </a:lvl2pPr>
            <a:lvl3pPr marL="1143000" indent="-228600">
              <a:spcBef>
                <a:spcPct val="20000"/>
              </a:spcBef>
              <a:buChar char="•"/>
              <a:defRPr sz="1400">
                <a:solidFill>
                  <a:schemeClr val="tx1"/>
                </a:solidFill>
                <a:latin typeface="Century Gothic" panose="020B0502020202020204" pitchFamily="34" charset="0"/>
              </a:defRPr>
            </a:lvl3pPr>
            <a:lvl4pPr marL="1600200" indent="-228600">
              <a:spcBef>
                <a:spcPct val="20000"/>
              </a:spcBef>
              <a:buChar char="–"/>
              <a:defRPr sz="1200">
                <a:solidFill>
                  <a:schemeClr val="tx1"/>
                </a:solidFill>
                <a:latin typeface="Century Gothic" panose="020B0502020202020204" pitchFamily="34" charset="0"/>
              </a:defRPr>
            </a:lvl4pPr>
            <a:lvl5pPr marL="2057400" indent="-228600">
              <a:spcBef>
                <a:spcPct val="20000"/>
              </a:spcBef>
              <a:buChar char="»"/>
              <a:defRPr sz="12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12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12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12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1200">
                <a:solidFill>
                  <a:schemeClr val="tx1"/>
                </a:solidFill>
                <a:latin typeface="Century Gothic" panose="020B0502020202020204" pitchFamily="34" charset="0"/>
              </a:defRPr>
            </a:lvl9pPr>
          </a:lstStyle>
          <a:p>
            <a:pPr eaLnBrk="1" hangingPunct="1">
              <a:spcBef>
                <a:spcPct val="0"/>
              </a:spcBef>
              <a:buFontTx/>
              <a:buNone/>
            </a:pPr>
            <a:endParaRPr lang="en-US" altLang="de-DE">
              <a:latin typeface="Arial" panose="020B0604020202020204" pitchFamily="34" charset="0"/>
            </a:endParaRPr>
          </a:p>
        </p:txBody>
      </p:sp>
      <p:sp>
        <p:nvSpPr>
          <p:cNvPr id="12" name="Pfeil nach rechts 1">
            <a:extLst>
              <a:ext uri="{FF2B5EF4-FFF2-40B4-BE49-F238E27FC236}">
                <a16:creationId xmlns:a16="http://schemas.microsoft.com/office/drawing/2014/main" id="{47DA3866-636D-D145-B3ED-4FC06A409FA2}"/>
              </a:ext>
            </a:extLst>
          </p:cNvPr>
          <p:cNvSpPr>
            <a:spLocks noChangeArrowheads="1"/>
          </p:cNvSpPr>
          <p:nvPr/>
        </p:nvSpPr>
        <p:spPr bwMode="auto">
          <a:xfrm>
            <a:off x="3159894" y="4581128"/>
            <a:ext cx="4427538" cy="215900"/>
          </a:xfrm>
          <a:prstGeom prst="rightArrow">
            <a:avLst>
              <a:gd name="adj1" fmla="val 50000"/>
              <a:gd name="adj2" fmla="val 5003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a:solidFill>
                  <a:schemeClr val="tx1"/>
                </a:solidFill>
                <a:latin typeface="Century Gothic" panose="020B0502020202020204" pitchFamily="34" charset="0"/>
              </a:defRPr>
            </a:lvl1pPr>
            <a:lvl2pPr marL="742950" indent="-285750">
              <a:spcBef>
                <a:spcPct val="20000"/>
              </a:spcBef>
              <a:buChar char="–"/>
              <a:defRPr sz="1600">
                <a:solidFill>
                  <a:schemeClr val="tx1"/>
                </a:solidFill>
                <a:latin typeface="Century Gothic" panose="020B0502020202020204" pitchFamily="34" charset="0"/>
              </a:defRPr>
            </a:lvl2pPr>
            <a:lvl3pPr marL="1143000" indent="-228600">
              <a:spcBef>
                <a:spcPct val="20000"/>
              </a:spcBef>
              <a:buChar char="•"/>
              <a:defRPr sz="1400">
                <a:solidFill>
                  <a:schemeClr val="tx1"/>
                </a:solidFill>
                <a:latin typeface="Century Gothic" panose="020B0502020202020204" pitchFamily="34" charset="0"/>
              </a:defRPr>
            </a:lvl3pPr>
            <a:lvl4pPr marL="1600200" indent="-228600">
              <a:spcBef>
                <a:spcPct val="20000"/>
              </a:spcBef>
              <a:buChar char="–"/>
              <a:defRPr sz="1200">
                <a:solidFill>
                  <a:schemeClr val="tx1"/>
                </a:solidFill>
                <a:latin typeface="Century Gothic" panose="020B0502020202020204" pitchFamily="34" charset="0"/>
              </a:defRPr>
            </a:lvl4pPr>
            <a:lvl5pPr marL="2057400" indent="-228600">
              <a:spcBef>
                <a:spcPct val="20000"/>
              </a:spcBef>
              <a:buChar char="»"/>
              <a:defRPr sz="12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12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12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12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1200">
                <a:solidFill>
                  <a:schemeClr val="tx1"/>
                </a:solidFill>
                <a:latin typeface="Century Gothic" panose="020B0502020202020204" pitchFamily="34" charset="0"/>
              </a:defRPr>
            </a:lvl9pPr>
          </a:lstStyle>
          <a:p>
            <a:pPr eaLnBrk="1" hangingPunct="1">
              <a:spcBef>
                <a:spcPct val="0"/>
              </a:spcBef>
              <a:buFontTx/>
              <a:buNone/>
            </a:pPr>
            <a:endParaRPr lang="en-US" altLang="de-DE">
              <a:latin typeface="Arial" panose="020B0604020202020204" pitchFamily="34" charset="0"/>
            </a:endParaRPr>
          </a:p>
        </p:txBody>
      </p:sp>
      <p:sp>
        <p:nvSpPr>
          <p:cNvPr id="13" name="Text Box 7">
            <a:extLst>
              <a:ext uri="{FF2B5EF4-FFF2-40B4-BE49-F238E27FC236}">
                <a16:creationId xmlns:a16="http://schemas.microsoft.com/office/drawing/2014/main" id="{410480C7-7C13-464E-A9B6-C3D8786FF2D8}"/>
              </a:ext>
            </a:extLst>
          </p:cNvPr>
          <p:cNvSpPr txBox="1">
            <a:spLocks noChangeArrowheads="1"/>
          </p:cNvSpPr>
          <p:nvPr/>
        </p:nvSpPr>
        <p:spPr bwMode="auto">
          <a:xfrm>
            <a:off x="3167724" y="4792279"/>
            <a:ext cx="646332"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a:solidFill>
                  <a:schemeClr val="tx1"/>
                </a:solidFill>
                <a:latin typeface="Century Gothic" panose="020B0502020202020204" pitchFamily="34" charset="0"/>
              </a:defRPr>
            </a:lvl1pPr>
            <a:lvl2pPr marL="742950" indent="-285750">
              <a:spcBef>
                <a:spcPct val="20000"/>
              </a:spcBef>
              <a:buChar char="–"/>
              <a:defRPr sz="1600">
                <a:solidFill>
                  <a:schemeClr val="tx1"/>
                </a:solidFill>
                <a:latin typeface="Century Gothic" panose="020B0502020202020204" pitchFamily="34" charset="0"/>
              </a:defRPr>
            </a:lvl2pPr>
            <a:lvl3pPr marL="1143000" indent="-228600">
              <a:spcBef>
                <a:spcPct val="20000"/>
              </a:spcBef>
              <a:buChar char="•"/>
              <a:defRPr sz="1400">
                <a:solidFill>
                  <a:schemeClr val="tx1"/>
                </a:solidFill>
                <a:latin typeface="Century Gothic" panose="020B0502020202020204" pitchFamily="34" charset="0"/>
              </a:defRPr>
            </a:lvl3pPr>
            <a:lvl4pPr marL="1600200" indent="-228600">
              <a:spcBef>
                <a:spcPct val="20000"/>
              </a:spcBef>
              <a:buChar char="–"/>
              <a:defRPr sz="1200">
                <a:solidFill>
                  <a:schemeClr val="tx1"/>
                </a:solidFill>
                <a:latin typeface="Century Gothic" panose="020B0502020202020204" pitchFamily="34" charset="0"/>
              </a:defRPr>
            </a:lvl4pPr>
            <a:lvl5pPr marL="2057400" indent="-228600">
              <a:spcBef>
                <a:spcPct val="20000"/>
              </a:spcBef>
              <a:buChar char="»"/>
              <a:defRPr sz="12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12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12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12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1200">
                <a:solidFill>
                  <a:schemeClr val="tx1"/>
                </a:solidFill>
                <a:latin typeface="Century Gothic" panose="020B0502020202020204" pitchFamily="34" charset="0"/>
              </a:defRPr>
            </a:lvl9pPr>
          </a:lstStyle>
          <a:p>
            <a:pPr algn="ctr" eaLnBrk="1" hangingPunct="1">
              <a:spcBef>
                <a:spcPct val="0"/>
              </a:spcBef>
              <a:buFontTx/>
              <a:buNone/>
            </a:pPr>
            <a:r>
              <a:rPr lang="en-US" altLang="de-DE" sz="1900" b="0">
                <a:latin typeface="Arial" panose="020B0604020202020204" pitchFamily="34" charset="0"/>
              </a:rPr>
              <a:t>time</a:t>
            </a:r>
          </a:p>
        </p:txBody>
      </p:sp>
      <p:sp>
        <p:nvSpPr>
          <p:cNvPr id="14" name="AutoShape 11">
            <a:extLst>
              <a:ext uri="{FF2B5EF4-FFF2-40B4-BE49-F238E27FC236}">
                <a16:creationId xmlns:a16="http://schemas.microsoft.com/office/drawing/2014/main" id="{8232961D-20EF-C343-9252-BC9D7E015382}"/>
              </a:ext>
            </a:extLst>
          </p:cNvPr>
          <p:cNvSpPr>
            <a:spLocks noChangeArrowheads="1"/>
          </p:cNvSpPr>
          <p:nvPr/>
        </p:nvSpPr>
        <p:spPr bwMode="auto">
          <a:xfrm flipV="1">
            <a:off x="3193232" y="1670050"/>
            <a:ext cx="215900" cy="1365250"/>
          </a:xfrm>
          <a:prstGeom prst="downArrow">
            <a:avLst>
              <a:gd name="adj1" fmla="val 50000"/>
              <a:gd name="adj2" fmla="val 95848"/>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a:solidFill>
                  <a:schemeClr val="tx1"/>
                </a:solidFill>
                <a:latin typeface="Century Gothic" panose="020B0502020202020204" pitchFamily="34" charset="0"/>
              </a:defRPr>
            </a:lvl1pPr>
            <a:lvl2pPr marL="742950" indent="-285750">
              <a:spcBef>
                <a:spcPct val="20000"/>
              </a:spcBef>
              <a:buChar char="–"/>
              <a:defRPr sz="1600">
                <a:solidFill>
                  <a:schemeClr val="tx1"/>
                </a:solidFill>
                <a:latin typeface="Century Gothic" panose="020B0502020202020204" pitchFamily="34" charset="0"/>
              </a:defRPr>
            </a:lvl2pPr>
            <a:lvl3pPr marL="1143000" indent="-228600">
              <a:spcBef>
                <a:spcPct val="20000"/>
              </a:spcBef>
              <a:buChar char="•"/>
              <a:defRPr sz="1400">
                <a:solidFill>
                  <a:schemeClr val="tx1"/>
                </a:solidFill>
                <a:latin typeface="Century Gothic" panose="020B0502020202020204" pitchFamily="34" charset="0"/>
              </a:defRPr>
            </a:lvl3pPr>
            <a:lvl4pPr marL="1600200" indent="-228600">
              <a:spcBef>
                <a:spcPct val="20000"/>
              </a:spcBef>
              <a:buChar char="–"/>
              <a:defRPr sz="1200">
                <a:solidFill>
                  <a:schemeClr val="tx1"/>
                </a:solidFill>
                <a:latin typeface="Century Gothic" panose="020B0502020202020204" pitchFamily="34" charset="0"/>
              </a:defRPr>
            </a:lvl4pPr>
            <a:lvl5pPr marL="2057400" indent="-228600">
              <a:spcBef>
                <a:spcPct val="20000"/>
              </a:spcBef>
              <a:buChar char="»"/>
              <a:defRPr sz="12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12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12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12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1200">
                <a:solidFill>
                  <a:schemeClr val="tx1"/>
                </a:solidFill>
                <a:latin typeface="Century Gothic" panose="020B0502020202020204" pitchFamily="34" charset="0"/>
              </a:defRPr>
            </a:lvl9pPr>
          </a:lstStyle>
          <a:p>
            <a:pPr eaLnBrk="1" hangingPunct="1">
              <a:spcBef>
                <a:spcPct val="0"/>
              </a:spcBef>
              <a:buFontTx/>
              <a:buNone/>
            </a:pPr>
            <a:endParaRPr lang="en-US" altLang="de-DE">
              <a:latin typeface="Arial" panose="020B0604020202020204" pitchFamily="34" charset="0"/>
            </a:endParaRPr>
          </a:p>
        </p:txBody>
      </p:sp>
      <p:sp>
        <p:nvSpPr>
          <p:cNvPr id="15" name="Lekerekített téglalap 14"/>
          <p:cNvSpPr/>
          <p:nvPr/>
        </p:nvSpPr>
        <p:spPr>
          <a:xfrm>
            <a:off x="1403648" y="3933056"/>
            <a:ext cx="5688632" cy="4320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400" b="1" dirty="0" err="1">
                <a:solidFill>
                  <a:schemeClr val="tx1"/>
                </a:solidFill>
              </a:rPr>
              <a:t>Thrombocita</a:t>
            </a:r>
            <a:r>
              <a:rPr lang="hu-HU" sz="2400" b="1" dirty="0">
                <a:solidFill>
                  <a:schemeClr val="tx1"/>
                </a:solidFill>
              </a:rPr>
              <a:t> + </a:t>
            </a:r>
            <a:r>
              <a:rPr lang="hu-HU" sz="2400" b="1" dirty="0" err="1">
                <a:solidFill>
                  <a:schemeClr val="tx1"/>
                </a:solidFill>
              </a:rPr>
              <a:t>fibrinogén</a:t>
            </a:r>
            <a:r>
              <a:rPr lang="hu-HU" sz="2400" b="1" dirty="0">
                <a:solidFill>
                  <a:schemeClr val="tx1"/>
                </a:solidFill>
              </a:rPr>
              <a:t> – A5-A10-MCF</a:t>
            </a:r>
          </a:p>
        </p:txBody>
      </p:sp>
      <p:sp>
        <p:nvSpPr>
          <p:cNvPr id="16" name="Lekerekített téglalap 15"/>
          <p:cNvSpPr/>
          <p:nvPr/>
        </p:nvSpPr>
        <p:spPr>
          <a:xfrm>
            <a:off x="1259632" y="404664"/>
            <a:ext cx="2880320" cy="4320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400" b="1" dirty="0" err="1">
                <a:solidFill>
                  <a:schemeClr val="tx1"/>
                </a:solidFill>
              </a:rPr>
              <a:t>Trombin</a:t>
            </a:r>
            <a:r>
              <a:rPr lang="hu-HU" sz="2400" b="1" dirty="0">
                <a:solidFill>
                  <a:schemeClr val="tx1"/>
                </a:solidFill>
              </a:rPr>
              <a:t> – CT idő</a:t>
            </a:r>
          </a:p>
        </p:txBody>
      </p:sp>
      <p:sp>
        <p:nvSpPr>
          <p:cNvPr id="17" name="Lekerekített téglalap 16"/>
          <p:cNvSpPr/>
          <p:nvPr/>
        </p:nvSpPr>
        <p:spPr>
          <a:xfrm>
            <a:off x="5508104" y="476672"/>
            <a:ext cx="3312368" cy="4320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400" b="1" dirty="0" err="1">
                <a:solidFill>
                  <a:schemeClr val="tx1"/>
                </a:solidFill>
              </a:rPr>
              <a:t>Plasmin</a:t>
            </a:r>
            <a:r>
              <a:rPr lang="hu-HU" sz="2400" b="1" dirty="0">
                <a:solidFill>
                  <a:schemeClr val="tx1"/>
                </a:solidFill>
              </a:rPr>
              <a:t> – ML és LT</a:t>
            </a:r>
          </a:p>
        </p:txBody>
      </p:sp>
      <p:sp>
        <p:nvSpPr>
          <p:cNvPr id="20" name="Ellipszis 19"/>
          <p:cNvSpPr/>
          <p:nvPr/>
        </p:nvSpPr>
        <p:spPr>
          <a:xfrm>
            <a:off x="2411760" y="4437112"/>
            <a:ext cx="3672408" cy="10081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b="1" dirty="0" err="1"/>
              <a:t>Fibrinogén</a:t>
            </a:r>
            <a:r>
              <a:rPr lang="hu-HU" b="1" dirty="0"/>
              <a:t> / FFP / </a:t>
            </a:r>
            <a:r>
              <a:rPr lang="hu-HU" b="1" dirty="0" err="1"/>
              <a:t>TcT</a:t>
            </a:r>
            <a:endParaRPr lang="hu-HU" b="1" dirty="0"/>
          </a:p>
          <a:p>
            <a:pPr algn="ctr"/>
            <a:r>
              <a:rPr lang="hu-HU" b="1" dirty="0"/>
              <a:t>  </a:t>
            </a:r>
            <a:r>
              <a:rPr lang="hu-HU" b="1" dirty="0" err="1"/>
              <a:t>vs</a:t>
            </a:r>
            <a:r>
              <a:rPr lang="hu-HU" b="1" dirty="0"/>
              <a:t>  </a:t>
            </a:r>
          </a:p>
          <a:p>
            <a:pPr algn="ctr"/>
            <a:r>
              <a:rPr lang="hu-HU" b="1" dirty="0" err="1"/>
              <a:t>TcT</a:t>
            </a:r>
            <a:r>
              <a:rPr lang="hu-HU" b="1" dirty="0"/>
              <a:t> agg. gátlók</a:t>
            </a:r>
          </a:p>
        </p:txBody>
      </p:sp>
      <p:sp>
        <p:nvSpPr>
          <p:cNvPr id="22" name="Téglalap 21"/>
          <p:cNvSpPr/>
          <p:nvPr/>
        </p:nvSpPr>
        <p:spPr>
          <a:xfrm>
            <a:off x="4932040" y="6381328"/>
            <a:ext cx="410445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5" name="Téglalap 24"/>
          <p:cNvSpPr/>
          <p:nvPr/>
        </p:nvSpPr>
        <p:spPr>
          <a:xfrm>
            <a:off x="3779912" y="2924944"/>
            <a:ext cx="1224136" cy="64807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1600" b="1" dirty="0">
                <a:solidFill>
                  <a:schemeClr val="bg1"/>
                </a:solidFill>
              </a:rPr>
              <a:t>Rögerősség</a:t>
            </a:r>
          </a:p>
        </p:txBody>
      </p:sp>
      <p:sp>
        <p:nvSpPr>
          <p:cNvPr id="26" name="Téglalap 25"/>
          <p:cNvSpPr/>
          <p:nvPr/>
        </p:nvSpPr>
        <p:spPr>
          <a:xfrm>
            <a:off x="2411760" y="980728"/>
            <a:ext cx="1728192" cy="5760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1600" b="1" dirty="0">
                <a:solidFill>
                  <a:schemeClr val="bg1"/>
                </a:solidFill>
              </a:rPr>
              <a:t>Rögképződés</a:t>
            </a:r>
          </a:p>
        </p:txBody>
      </p:sp>
      <p:sp>
        <p:nvSpPr>
          <p:cNvPr id="27" name="Téglalap 26"/>
          <p:cNvSpPr/>
          <p:nvPr/>
        </p:nvSpPr>
        <p:spPr>
          <a:xfrm>
            <a:off x="5508104" y="980728"/>
            <a:ext cx="1728192" cy="5760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1600" b="1" dirty="0">
                <a:solidFill>
                  <a:schemeClr val="bg1"/>
                </a:solidFill>
              </a:rPr>
              <a:t>Rögstabilitás</a:t>
            </a:r>
          </a:p>
        </p:txBody>
      </p:sp>
      <p:sp>
        <p:nvSpPr>
          <p:cNvPr id="21" name="Ellipszis 20"/>
          <p:cNvSpPr/>
          <p:nvPr/>
        </p:nvSpPr>
        <p:spPr>
          <a:xfrm>
            <a:off x="5436096" y="1628800"/>
            <a:ext cx="2880320" cy="10081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b="1" dirty="0" err="1"/>
              <a:t>Tranexámsav</a:t>
            </a:r>
            <a:endParaRPr lang="hu-HU" b="1" dirty="0"/>
          </a:p>
          <a:p>
            <a:pPr algn="ctr"/>
            <a:r>
              <a:rPr lang="hu-HU" b="1" dirty="0"/>
              <a:t>  </a:t>
            </a:r>
            <a:r>
              <a:rPr lang="hu-HU" b="1" dirty="0" err="1"/>
              <a:t>vs</a:t>
            </a:r>
            <a:r>
              <a:rPr lang="hu-HU" b="1" dirty="0"/>
              <a:t>  </a:t>
            </a:r>
          </a:p>
          <a:p>
            <a:pPr algn="ctr"/>
            <a:r>
              <a:rPr lang="hu-HU" b="1" dirty="0"/>
              <a:t>TPA</a:t>
            </a:r>
          </a:p>
        </p:txBody>
      </p:sp>
      <p:sp>
        <p:nvSpPr>
          <p:cNvPr id="19" name="Ellipszis 18"/>
          <p:cNvSpPr/>
          <p:nvPr/>
        </p:nvSpPr>
        <p:spPr>
          <a:xfrm>
            <a:off x="539552" y="1556792"/>
            <a:ext cx="3672408" cy="10081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u-HU" b="1" dirty="0"/>
              <a:t>PCC / FFP</a:t>
            </a:r>
          </a:p>
          <a:p>
            <a:pPr algn="ctr"/>
            <a:r>
              <a:rPr lang="hu-HU" b="1" dirty="0"/>
              <a:t>  </a:t>
            </a:r>
            <a:r>
              <a:rPr lang="hu-HU" b="1" dirty="0" err="1"/>
              <a:t>vs</a:t>
            </a:r>
            <a:r>
              <a:rPr lang="hu-HU" b="1" dirty="0"/>
              <a:t>  </a:t>
            </a:r>
          </a:p>
          <a:p>
            <a:pPr algn="ctr"/>
            <a:r>
              <a:rPr lang="hu-HU" b="1" dirty="0" err="1"/>
              <a:t>Heparin</a:t>
            </a:r>
            <a:r>
              <a:rPr lang="hu-HU" b="1" dirty="0"/>
              <a:t>/LMWH/DOAC</a:t>
            </a:r>
          </a:p>
        </p:txBody>
      </p:sp>
    </p:spTree>
    <p:extLst>
      <p:ext uri="{BB962C8B-B14F-4D97-AF65-F5344CB8AC3E}">
        <p14:creationId xmlns:p14="http://schemas.microsoft.com/office/powerpoint/2010/main" val="42569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strVal val="#ppt_w*0.70"/>
                                          </p:val>
                                        </p:tav>
                                        <p:tav tm="100000">
                                          <p:val>
                                            <p:strVal val="#ppt_w"/>
                                          </p:val>
                                        </p:tav>
                                      </p:tavLst>
                                    </p:anim>
                                    <p:anim calcmode="lin" valueType="num">
                                      <p:cBhvr>
                                        <p:cTn id="18" dur="1000" fill="hold"/>
                                        <p:tgtEl>
                                          <p:spTgt spid="26"/>
                                        </p:tgtEl>
                                        <p:attrNameLst>
                                          <p:attrName>ppt_h</p:attrName>
                                        </p:attrNameLst>
                                      </p:cBhvr>
                                      <p:tavLst>
                                        <p:tav tm="0">
                                          <p:val>
                                            <p:strVal val="#ppt_h"/>
                                          </p:val>
                                        </p:tav>
                                        <p:tav tm="100000">
                                          <p:val>
                                            <p:strVal val="#ppt_h"/>
                                          </p:val>
                                        </p:tav>
                                      </p:tavLst>
                                    </p:anim>
                                    <p:animEffect transition="in" filter="fade">
                                      <p:cBhvr>
                                        <p:cTn id="19" dur="1000"/>
                                        <p:tgtEl>
                                          <p:spTgt spid="2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0.70"/>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strVal val="#ppt_w*0.70"/>
                                          </p:val>
                                        </p:tav>
                                        <p:tav tm="100000">
                                          <p:val>
                                            <p:strVal val="#ppt_w"/>
                                          </p:val>
                                        </p:tav>
                                      </p:tavLst>
                                    </p:anim>
                                    <p:anim calcmode="lin" valueType="num">
                                      <p:cBhvr>
                                        <p:cTn id="30" dur="1000" fill="hold"/>
                                        <p:tgtEl>
                                          <p:spTgt spid="15"/>
                                        </p:tgtEl>
                                        <p:attrNameLst>
                                          <p:attrName>ppt_h</p:attrName>
                                        </p:attrNameLst>
                                      </p:cBhvr>
                                      <p:tavLst>
                                        <p:tav tm="0">
                                          <p:val>
                                            <p:strVal val="#ppt_h"/>
                                          </p:val>
                                        </p:tav>
                                        <p:tav tm="100000">
                                          <p:val>
                                            <p:strVal val="#ppt_h"/>
                                          </p:val>
                                        </p:tav>
                                      </p:tavLst>
                                    </p:anim>
                                    <p:animEffect transition="in" filter="fade">
                                      <p:cBhvr>
                                        <p:cTn id="31" dur="1000"/>
                                        <p:tgtEl>
                                          <p:spTgt spid="15"/>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ppt_w</p:attrName>
                                        </p:attrNameLst>
                                      </p:cBhvr>
                                      <p:tavLst>
                                        <p:tav tm="0">
                                          <p:val>
                                            <p:strVal val="#ppt_w*0.70"/>
                                          </p:val>
                                        </p:tav>
                                        <p:tav tm="100000">
                                          <p:val>
                                            <p:strVal val="#ppt_w"/>
                                          </p:val>
                                        </p:tav>
                                      </p:tavLst>
                                    </p:anim>
                                    <p:anim calcmode="lin" valueType="num">
                                      <p:cBhvr>
                                        <p:cTn id="35" dur="1000" fill="hold"/>
                                        <p:tgtEl>
                                          <p:spTgt spid="20"/>
                                        </p:tgtEl>
                                        <p:attrNameLst>
                                          <p:attrName>ppt_h</p:attrName>
                                        </p:attrNameLst>
                                      </p:cBhvr>
                                      <p:tavLst>
                                        <p:tav tm="0">
                                          <p:val>
                                            <p:strVal val="#ppt_h"/>
                                          </p:val>
                                        </p:tav>
                                        <p:tav tm="100000">
                                          <p:val>
                                            <p:strVal val="#ppt_h"/>
                                          </p:val>
                                        </p:tav>
                                      </p:tavLst>
                                    </p:anim>
                                    <p:animEffect transition="in" filter="fade">
                                      <p:cBhvr>
                                        <p:cTn id="36" dur="1000"/>
                                        <p:tgtEl>
                                          <p:spTgt spid="20"/>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strVal val="#ppt_w*0.7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animEffect transition="in" filter="fade">
                                      <p:cBhvr>
                                        <p:cTn id="41" dur="1000"/>
                                        <p:tgtEl>
                                          <p:spTgt spid="9"/>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strVal val="#ppt_w*0.70"/>
                                          </p:val>
                                        </p:tav>
                                        <p:tav tm="100000">
                                          <p:val>
                                            <p:strVal val="#ppt_w"/>
                                          </p:val>
                                        </p:tav>
                                      </p:tavLst>
                                    </p:anim>
                                    <p:anim calcmode="lin" valueType="num">
                                      <p:cBhvr>
                                        <p:cTn id="45" dur="1000" fill="hold"/>
                                        <p:tgtEl>
                                          <p:spTgt spid="8"/>
                                        </p:tgtEl>
                                        <p:attrNameLst>
                                          <p:attrName>ppt_h</p:attrName>
                                        </p:attrNameLst>
                                      </p:cBhvr>
                                      <p:tavLst>
                                        <p:tav tm="0">
                                          <p:val>
                                            <p:strVal val="#ppt_h"/>
                                          </p:val>
                                        </p:tav>
                                        <p:tav tm="100000">
                                          <p:val>
                                            <p:strVal val="#ppt_h"/>
                                          </p:val>
                                        </p:tav>
                                      </p:tavLst>
                                    </p:anim>
                                    <p:animEffect transition="in" filter="fade">
                                      <p:cBhvr>
                                        <p:cTn id="46" dur="1000"/>
                                        <p:tgtEl>
                                          <p:spTgt spid="8"/>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strVal val="#ppt_w*0.70"/>
                                          </p:val>
                                        </p:tav>
                                        <p:tav tm="100000">
                                          <p:val>
                                            <p:strVal val="#ppt_w"/>
                                          </p:val>
                                        </p:tav>
                                      </p:tavLst>
                                    </p:anim>
                                    <p:anim calcmode="lin" valueType="num">
                                      <p:cBhvr>
                                        <p:cTn id="50" dur="1000" fill="hold"/>
                                        <p:tgtEl>
                                          <p:spTgt spid="25"/>
                                        </p:tgtEl>
                                        <p:attrNameLst>
                                          <p:attrName>ppt_h</p:attrName>
                                        </p:attrNameLst>
                                      </p:cBhvr>
                                      <p:tavLst>
                                        <p:tav tm="0">
                                          <p:val>
                                            <p:strVal val="#ppt_h"/>
                                          </p:val>
                                        </p:tav>
                                        <p:tav tm="100000">
                                          <p:val>
                                            <p:strVal val="#ppt_h"/>
                                          </p:val>
                                        </p:tav>
                                      </p:tavLst>
                                    </p:anim>
                                    <p:animEffect transition="in" filter="fade">
                                      <p:cBhvr>
                                        <p:cTn id="51" dur="10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0.70"/>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strVal val="#ppt_w*0.70"/>
                                          </p:val>
                                        </p:tav>
                                        <p:tav tm="100000">
                                          <p:val>
                                            <p:strVal val="#ppt_w"/>
                                          </p:val>
                                        </p:tav>
                                      </p:tavLst>
                                    </p:anim>
                                    <p:anim calcmode="lin" valueType="num">
                                      <p:cBhvr>
                                        <p:cTn id="62" dur="1000" fill="hold"/>
                                        <p:tgtEl>
                                          <p:spTgt spid="21"/>
                                        </p:tgtEl>
                                        <p:attrNameLst>
                                          <p:attrName>ppt_h</p:attrName>
                                        </p:attrNameLst>
                                      </p:cBhvr>
                                      <p:tavLst>
                                        <p:tav tm="0">
                                          <p:val>
                                            <p:strVal val="#ppt_h"/>
                                          </p:val>
                                        </p:tav>
                                        <p:tav tm="100000">
                                          <p:val>
                                            <p:strVal val="#ppt_h"/>
                                          </p:val>
                                        </p:tav>
                                      </p:tavLst>
                                    </p:anim>
                                    <p:animEffect transition="in" filter="fade">
                                      <p:cBhvr>
                                        <p:cTn id="63" dur="1000"/>
                                        <p:tgtEl>
                                          <p:spTgt spid="21"/>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1000" fill="hold"/>
                                        <p:tgtEl>
                                          <p:spTgt spid="10"/>
                                        </p:tgtEl>
                                        <p:attrNameLst>
                                          <p:attrName>ppt_w</p:attrName>
                                        </p:attrNameLst>
                                      </p:cBhvr>
                                      <p:tavLst>
                                        <p:tav tm="0">
                                          <p:val>
                                            <p:strVal val="#ppt_w*0.70"/>
                                          </p:val>
                                        </p:tav>
                                        <p:tav tm="100000">
                                          <p:val>
                                            <p:strVal val="#ppt_w"/>
                                          </p:val>
                                        </p:tav>
                                      </p:tavLst>
                                    </p:anim>
                                    <p:anim calcmode="lin" valueType="num">
                                      <p:cBhvr>
                                        <p:cTn id="67" dur="1000" fill="hold"/>
                                        <p:tgtEl>
                                          <p:spTgt spid="10"/>
                                        </p:tgtEl>
                                        <p:attrNameLst>
                                          <p:attrName>ppt_h</p:attrName>
                                        </p:attrNameLst>
                                      </p:cBhvr>
                                      <p:tavLst>
                                        <p:tav tm="0">
                                          <p:val>
                                            <p:strVal val="#ppt_h"/>
                                          </p:val>
                                        </p:tav>
                                        <p:tav tm="100000">
                                          <p:val>
                                            <p:strVal val="#ppt_h"/>
                                          </p:val>
                                        </p:tav>
                                      </p:tavLst>
                                    </p:anim>
                                    <p:animEffect transition="in" filter="fade">
                                      <p:cBhvr>
                                        <p:cTn id="68" dur="1000"/>
                                        <p:tgtEl>
                                          <p:spTgt spid="10"/>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5" grpId="0" animBg="1"/>
      <p:bldP spid="16" grpId="0" animBg="1"/>
      <p:bldP spid="17" grpId="0" animBg="1"/>
      <p:bldP spid="20" grpId="0" animBg="1"/>
      <p:bldP spid="25" grpId="0" animBg="1"/>
      <p:bldP spid="26" grpId="0" animBg="1"/>
      <p:bldP spid="27" grpId="0" animBg="1"/>
      <p:bldP spid="21" grpId="0" animBg="1"/>
      <p:bldP spid="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cstate="print"/>
          <a:srcRect/>
          <a:stretch>
            <a:fillRect/>
          </a:stretch>
        </p:blipFill>
        <p:spPr bwMode="auto">
          <a:xfrm>
            <a:off x="806450" y="1988840"/>
            <a:ext cx="7529513" cy="2624137"/>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 name="Egyenes összekötő 3"/>
          <p:cNvCxnSpPr/>
          <p:nvPr/>
        </p:nvCxnSpPr>
        <p:spPr>
          <a:xfrm>
            <a:off x="6732240" y="4293096"/>
            <a:ext cx="936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6512" y="260176"/>
            <a:ext cx="9268594" cy="65532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683568" y="744116"/>
            <a:ext cx="7843103" cy="2756892"/>
          </a:xfrm>
          <a:prstGeom prst="rect">
            <a:avLst/>
          </a:prstGeom>
          <a:noFill/>
          <a:ln w="9525">
            <a:noFill/>
            <a:miter lim="800000"/>
            <a:headEnd/>
            <a:tailEnd/>
          </a:ln>
        </p:spPr>
      </p:pic>
      <p:sp>
        <p:nvSpPr>
          <p:cNvPr id="6" name="Rectangle 1"/>
          <p:cNvSpPr>
            <a:spLocks noChangeArrowheads="1"/>
          </p:cNvSpPr>
          <p:nvPr/>
        </p:nvSpPr>
        <p:spPr bwMode="auto">
          <a:xfrm>
            <a:off x="757298" y="3933056"/>
            <a:ext cx="7703134" cy="1015663"/>
          </a:xfrm>
          <a:prstGeom prst="rect">
            <a:avLst/>
          </a:prstGeom>
          <a:solidFill>
            <a:schemeClr val="accent2">
              <a:lumMod val="75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anchor="ctr" anchorCtr="0" compatLnSpc="1">
            <a:prstTxWarp prst="textNoShape">
              <a:avLst/>
            </a:prstTxWarp>
            <a:spAutoFit/>
          </a:bodyPr>
          <a:lstStyle/>
          <a:p>
            <a:pPr algn="ctr" fontAlgn="base">
              <a:lnSpc>
                <a:spcPct val="150000"/>
              </a:lnSpc>
              <a:spcBef>
                <a:spcPct val="0"/>
              </a:spcBef>
              <a:spcAft>
                <a:spcPct val="0"/>
              </a:spcAft>
            </a:pPr>
            <a:r>
              <a:rPr lang="hu-HU" sz="2000" b="1" dirty="0">
                <a:solidFill>
                  <a:prstClr val="white"/>
                </a:solidFill>
                <a:latin typeface="Times New Roman" pitchFamily="18" charset="0"/>
                <a:ea typeface="Calibri" pitchFamily="34" charset="0"/>
                <a:cs typeface="Times New Roman" pitchFamily="18" charset="0"/>
              </a:rPr>
              <a:t>Súlyosan sérült beteg véralvadás zavarának</a:t>
            </a:r>
          </a:p>
          <a:p>
            <a:pPr algn="ctr" fontAlgn="base">
              <a:lnSpc>
                <a:spcPct val="150000"/>
              </a:lnSpc>
              <a:spcBef>
                <a:spcPct val="0"/>
              </a:spcBef>
              <a:spcAft>
                <a:spcPct val="0"/>
              </a:spcAft>
            </a:pPr>
            <a:r>
              <a:rPr lang="hu-HU" sz="2000" b="1" dirty="0">
                <a:solidFill>
                  <a:prstClr val="white"/>
                </a:solidFill>
                <a:latin typeface="Times New Roman" pitchFamily="18" charset="0"/>
                <a:ea typeface="Calibri" pitchFamily="34" charset="0"/>
                <a:cs typeface="Times New Roman" pitchFamily="18" charset="0"/>
              </a:rPr>
              <a:t> KORAI VISZKOELASZTIKUS teszt által vezérelt terápiája (KVT)</a:t>
            </a:r>
            <a:r>
              <a:rPr lang="hu-HU" sz="600" dirty="0">
                <a:solidFill>
                  <a:prstClr val="white"/>
                </a:solidFill>
                <a:latin typeface="Arial" pitchFamily="34" charset="0"/>
                <a:cs typeface="Arial" pitchFamily="34" charset="0"/>
              </a:rPr>
              <a:t> </a:t>
            </a:r>
            <a:endParaRPr lang="hu-HU" sz="2800" dirty="0">
              <a:solidFill>
                <a:prstClr val="white"/>
              </a:solidFill>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églalap: lekerekített 5">
            <a:extLst>
              <a:ext uri="{FF2B5EF4-FFF2-40B4-BE49-F238E27FC236}">
                <a16:creationId xmlns:a16="http://schemas.microsoft.com/office/drawing/2014/main" id="{2191A895-E56D-CDFE-8CA6-F3250A5515C6}"/>
              </a:ext>
            </a:extLst>
          </p:cNvPr>
          <p:cNvSpPr/>
          <p:nvPr/>
        </p:nvSpPr>
        <p:spPr>
          <a:xfrm>
            <a:off x="827584" y="2708920"/>
            <a:ext cx="7560840" cy="1512168"/>
          </a:xfrm>
          <a:prstGeom prst="roundRect">
            <a:avLst/>
          </a:prstGeom>
          <a:solidFill>
            <a:schemeClr val="accent2">
              <a:lumMod val="75000"/>
            </a:schemeClr>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spcAft>
                <a:spcPts val="1200"/>
              </a:spcAft>
            </a:pPr>
            <a:r>
              <a:rPr lang="en-US" sz="2000" u="sng" dirty="0"/>
              <a:t>The most important recommendation is:</a:t>
            </a:r>
          </a:p>
          <a:p>
            <a:pPr algn="ctr"/>
            <a:r>
              <a:rPr lang="en-US" sz="2000" dirty="0"/>
              <a:t>"</a:t>
            </a:r>
            <a:r>
              <a:rPr lang="en-US" sz="2000" u="sng" dirty="0"/>
              <a:t>the time </a:t>
            </a:r>
            <a:r>
              <a:rPr lang="en-US" sz="2000" dirty="0"/>
              <a:t>between the injury and the definitive control of bleeding </a:t>
            </a:r>
          </a:p>
          <a:p>
            <a:pPr algn="ctr"/>
            <a:r>
              <a:rPr lang="en-US" sz="2000" u="sng" dirty="0"/>
              <a:t>should be kept to a minimum</a:t>
            </a:r>
            <a:r>
              <a:rPr lang="en-US" sz="2000" dirty="0"/>
              <a:t>„</a:t>
            </a:r>
          </a:p>
        </p:txBody>
      </p:sp>
      <p:sp>
        <p:nvSpPr>
          <p:cNvPr id="7" name="Ellipszis 6">
            <a:extLst>
              <a:ext uri="{FF2B5EF4-FFF2-40B4-BE49-F238E27FC236}">
                <a16:creationId xmlns:a16="http://schemas.microsoft.com/office/drawing/2014/main" id="{9BD3B3E1-0A52-49F7-6A01-5FD785C6A317}"/>
              </a:ext>
            </a:extLst>
          </p:cNvPr>
          <p:cNvSpPr/>
          <p:nvPr/>
        </p:nvSpPr>
        <p:spPr>
          <a:xfrm>
            <a:off x="323528" y="476672"/>
            <a:ext cx="8568952" cy="1224136"/>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2400" u="sng" dirty="0"/>
              <a:t>Ellátórendszer: </a:t>
            </a:r>
          </a:p>
          <a:p>
            <a:pPr algn="ctr"/>
            <a:r>
              <a:rPr lang="hu-HU" dirty="0"/>
              <a:t> a rendelkezésre álló személyi és tárgyi erőforrások optimális és hatékony kihasználása</a:t>
            </a:r>
          </a:p>
        </p:txBody>
      </p:sp>
      <p:sp>
        <p:nvSpPr>
          <p:cNvPr id="10" name="Ellipszis 9">
            <a:extLst>
              <a:ext uri="{FF2B5EF4-FFF2-40B4-BE49-F238E27FC236}">
                <a16:creationId xmlns:a16="http://schemas.microsoft.com/office/drawing/2014/main" id="{076D0883-82D5-76DD-C13D-D94FF55027F0}"/>
              </a:ext>
            </a:extLst>
          </p:cNvPr>
          <p:cNvSpPr/>
          <p:nvPr/>
        </p:nvSpPr>
        <p:spPr>
          <a:xfrm>
            <a:off x="323528" y="5157192"/>
            <a:ext cx="8568952" cy="1224136"/>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hu-HU" sz="2400" u="sng" dirty="0"/>
              <a:t>Betegágy melletti ellátás: </a:t>
            </a:r>
          </a:p>
          <a:p>
            <a:pPr algn="ctr">
              <a:lnSpc>
                <a:spcPts val="2160"/>
              </a:lnSpc>
            </a:pPr>
            <a:r>
              <a:rPr lang="hu-HU" dirty="0"/>
              <a:t>a sebészeti vérzéscsillapítás / </a:t>
            </a:r>
            <a:r>
              <a:rPr lang="hu-HU" dirty="0" err="1"/>
              <a:t>hemodinamikai</a:t>
            </a:r>
            <a:r>
              <a:rPr lang="hu-HU" dirty="0"/>
              <a:t> </a:t>
            </a:r>
            <a:r>
              <a:rPr lang="hu-HU" dirty="0" err="1"/>
              <a:t>reszuszcitáció</a:t>
            </a:r>
            <a:r>
              <a:rPr lang="hu-HU" dirty="0"/>
              <a:t> /</a:t>
            </a:r>
          </a:p>
          <a:p>
            <a:pPr algn="ctr">
              <a:lnSpc>
                <a:spcPts val="2160"/>
              </a:lnSpc>
            </a:pPr>
            <a:r>
              <a:rPr lang="hu-HU" dirty="0"/>
              <a:t> </a:t>
            </a:r>
            <a:r>
              <a:rPr lang="hu-HU" dirty="0" err="1"/>
              <a:t>hemosztázis</a:t>
            </a:r>
            <a:r>
              <a:rPr lang="hu-HU" dirty="0"/>
              <a:t> rendezése</a:t>
            </a:r>
          </a:p>
        </p:txBody>
      </p:sp>
      <p:sp>
        <p:nvSpPr>
          <p:cNvPr id="11" name="Nyíl: lefelé mutató 10">
            <a:extLst>
              <a:ext uri="{FF2B5EF4-FFF2-40B4-BE49-F238E27FC236}">
                <a16:creationId xmlns:a16="http://schemas.microsoft.com/office/drawing/2014/main" id="{C640BBB3-5F8C-956E-36CC-268D54E00CE9}"/>
              </a:ext>
            </a:extLst>
          </p:cNvPr>
          <p:cNvSpPr/>
          <p:nvPr/>
        </p:nvSpPr>
        <p:spPr>
          <a:xfrm>
            <a:off x="4427984" y="1988840"/>
            <a:ext cx="288032" cy="576064"/>
          </a:xfrm>
          <a:prstGeom prst="down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Nyíl: felfelé mutató 11">
            <a:extLst>
              <a:ext uri="{FF2B5EF4-FFF2-40B4-BE49-F238E27FC236}">
                <a16:creationId xmlns:a16="http://schemas.microsoft.com/office/drawing/2014/main" id="{2FBF7DB4-D267-56DF-8C47-D3D131E602C5}"/>
              </a:ext>
            </a:extLst>
          </p:cNvPr>
          <p:cNvSpPr/>
          <p:nvPr/>
        </p:nvSpPr>
        <p:spPr>
          <a:xfrm>
            <a:off x="4427984" y="4437112"/>
            <a:ext cx="288032" cy="576064"/>
          </a:xfrm>
          <a:prstGeom prst="up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Ellipszis 1">
            <a:extLst>
              <a:ext uri="{FF2B5EF4-FFF2-40B4-BE49-F238E27FC236}">
                <a16:creationId xmlns:a16="http://schemas.microsoft.com/office/drawing/2014/main" id="{899A6925-C322-4A06-55BF-F72850C62FAB}"/>
              </a:ext>
            </a:extLst>
          </p:cNvPr>
          <p:cNvSpPr/>
          <p:nvPr/>
        </p:nvSpPr>
        <p:spPr>
          <a:xfrm>
            <a:off x="323528" y="476672"/>
            <a:ext cx="8568952" cy="1224136"/>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lekerekített 2">
            <a:extLst>
              <a:ext uri="{FF2B5EF4-FFF2-40B4-BE49-F238E27FC236}">
                <a16:creationId xmlns:a16="http://schemas.microsoft.com/office/drawing/2014/main" id="{713A73B3-D36B-B83C-234C-5672A9D6F855}"/>
              </a:ext>
            </a:extLst>
          </p:cNvPr>
          <p:cNvSpPr/>
          <p:nvPr/>
        </p:nvSpPr>
        <p:spPr>
          <a:xfrm>
            <a:off x="827584" y="2708920"/>
            <a:ext cx="7560840" cy="1512168"/>
          </a:xfrm>
          <a:prstGeom prst="roundRect">
            <a:avLst/>
          </a:prstGeom>
          <a:solidFill>
            <a:schemeClr val="accent2">
              <a:lumMod val="75000"/>
            </a:schemeClr>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spcAft>
                <a:spcPts val="1200"/>
              </a:spcAft>
            </a:pPr>
            <a:r>
              <a:rPr lang="hu-HU" sz="3200" u="sng" dirty="0"/>
              <a:t>Gyakorlati szempontok</a:t>
            </a:r>
            <a:endParaRPr lang="en-US" sz="3200" dirty="0"/>
          </a:p>
        </p:txBody>
      </p:sp>
    </p:spTree>
    <p:extLst>
      <p:ext uri="{BB962C8B-B14F-4D97-AF65-F5344CB8AC3E}">
        <p14:creationId xmlns:p14="http://schemas.microsoft.com/office/powerpoint/2010/main" val="207834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05556E-6 -0.00509 L 0.00382 0.68288 " pathEditMode="relative" rAng="0" ptsTypes="AA">
                                      <p:cBhvr>
                                        <p:cTn id="6" dur="2000" fill="hold"/>
                                        <p:tgtEl>
                                          <p:spTgt spid="2"/>
                                        </p:tgtEl>
                                        <p:attrNameLst>
                                          <p:attrName>ppt_x</p:attrName>
                                          <p:attrName>ppt_y</p:attrName>
                                        </p:attrNameLst>
                                      </p:cBhvr>
                                      <p:rCtr x="191" y="34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églalap 36"/>
          <p:cNvSpPr/>
          <p:nvPr/>
        </p:nvSpPr>
        <p:spPr>
          <a:xfrm>
            <a:off x="107504" y="2636912"/>
            <a:ext cx="8513520" cy="961184"/>
          </a:xfrm>
          <a:prstGeom prst="rect">
            <a:avLst/>
          </a:prstGeom>
          <a:gradFill flip="none" rotWithShape="1">
            <a:gsLst>
              <a:gs pos="16000">
                <a:srgbClr val="C00000">
                  <a:alpha val="54000"/>
                </a:srgbClr>
              </a:gs>
              <a:gs pos="61000">
                <a:srgbClr val="C00000">
                  <a:tint val="44500"/>
                  <a:satMod val="160000"/>
                  <a:alpha val="49000"/>
                </a:srgbClr>
              </a:gs>
              <a:gs pos="100000">
                <a:srgbClr val="C0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endParaRPr lang="hu-HU" sz="1700" dirty="0">
              <a:solidFill>
                <a:srgbClr val="002060"/>
              </a:solidFill>
            </a:endParaRPr>
          </a:p>
        </p:txBody>
      </p:sp>
      <p:sp>
        <p:nvSpPr>
          <p:cNvPr id="38" name="Téglalap 37"/>
          <p:cNvSpPr/>
          <p:nvPr/>
        </p:nvSpPr>
        <p:spPr>
          <a:xfrm>
            <a:off x="2553982" y="2643563"/>
            <a:ext cx="1440159"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1. </a:t>
            </a:r>
            <a:r>
              <a:rPr lang="hu-HU" sz="2500" b="1" u="sng" dirty="0">
                <a:solidFill>
                  <a:srgbClr val="002060"/>
                </a:solidFill>
                <a:cs typeface="Times New Roman" pitchFamily="18" charset="0"/>
              </a:rPr>
              <a:t>Vérzés</a:t>
            </a:r>
          </a:p>
        </p:txBody>
      </p:sp>
      <p:sp>
        <p:nvSpPr>
          <p:cNvPr id="39" name="Téglalap 38"/>
          <p:cNvSpPr/>
          <p:nvPr/>
        </p:nvSpPr>
        <p:spPr>
          <a:xfrm>
            <a:off x="94519" y="2623471"/>
            <a:ext cx="2396398"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defTabSz="864396"/>
            <a:r>
              <a:rPr lang="hu-HU" sz="2500" b="1" dirty="0">
                <a:solidFill>
                  <a:srgbClr val="002060"/>
                </a:solidFill>
                <a:effectLst>
                  <a:outerShdw blurRad="38100" dist="38100" dir="2700000" algn="tl">
                    <a:srgbClr val="000000">
                      <a:alpha val="43137"/>
                    </a:srgbClr>
                  </a:outerShdw>
                </a:effectLst>
                <a:cs typeface="Times New Roman" pitchFamily="18" charset="0"/>
              </a:rPr>
              <a:t>Súlyos Trauma</a:t>
            </a:r>
            <a:r>
              <a:rPr lang="hu-HU" sz="2100" b="1" dirty="0">
                <a:solidFill>
                  <a:srgbClr val="002060"/>
                </a:solidFill>
                <a:effectLst>
                  <a:outerShdw blurRad="38100" dist="38100" dir="2700000" algn="tl">
                    <a:srgbClr val="000000">
                      <a:alpha val="43137"/>
                    </a:srgbClr>
                  </a:outerShdw>
                </a:effectLst>
                <a:cs typeface="Times New Roman" pitchFamily="18" charset="0"/>
              </a:rPr>
              <a:t> </a:t>
            </a:r>
            <a:r>
              <a:rPr lang="hu-HU" sz="1600" b="1" dirty="0">
                <a:solidFill>
                  <a:srgbClr val="002060"/>
                </a:solidFill>
                <a:effectLst>
                  <a:outerShdw blurRad="38100" dist="38100" dir="2700000" algn="tl">
                    <a:srgbClr val="000000">
                      <a:alpha val="43137"/>
                    </a:srgbClr>
                  </a:outerShdw>
                </a:effectLst>
                <a:cs typeface="Times New Roman" pitchFamily="18" charset="0"/>
              </a:rPr>
              <a:t>(ISS&gt;16)</a:t>
            </a:r>
            <a:endParaRPr lang="hu-HU" sz="2100" b="1" dirty="0">
              <a:solidFill>
                <a:srgbClr val="002060"/>
              </a:solidFill>
              <a:effectLst>
                <a:outerShdw blurRad="38100" dist="38100" dir="2700000" algn="tl">
                  <a:srgbClr val="000000">
                    <a:alpha val="43137"/>
                  </a:srgbClr>
                </a:outerShdw>
              </a:effectLst>
              <a:cs typeface="Times New Roman" pitchFamily="18" charset="0"/>
            </a:endParaRPr>
          </a:p>
        </p:txBody>
      </p:sp>
      <p:sp>
        <p:nvSpPr>
          <p:cNvPr id="41" name="Téglalap 40"/>
          <p:cNvSpPr/>
          <p:nvPr/>
        </p:nvSpPr>
        <p:spPr>
          <a:xfrm>
            <a:off x="2195737" y="2643563"/>
            <a:ext cx="423663"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3800" b="1" dirty="0">
                <a:solidFill>
                  <a:srgbClr val="002060"/>
                </a:solidFill>
                <a:cs typeface="Times New Roman" pitchFamily="18" charset="0"/>
              </a:rPr>
              <a:t>+</a:t>
            </a:r>
          </a:p>
        </p:txBody>
      </p:sp>
      <p:sp>
        <p:nvSpPr>
          <p:cNvPr id="42" name="Téglalap 41"/>
          <p:cNvSpPr/>
          <p:nvPr/>
        </p:nvSpPr>
        <p:spPr>
          <a:xfrm>
            <a:off x="4319747" y="2492898"/>
            <a:ext cx="248450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2. JELENTŐS</a:t>
            </a:r>
            <a:r>
              <a:rPr lang="hu-HU" sz="2100" b="1" dirty="0">
                <a:solidFill>
                  <a:srgbClr val="002060"/>
                </a:solidFill>
                <a:cs typeface="Times New Roman" pitchFamily="18" charset="0"/>
              </a:rPr>
              <a:t> </a:t>
            </a:r>
            <a:r>
              <a:rPr lang="hu-HU" b="1" dirty="0">
                <a:solidFill>
                  <a:srgbClr val="002060"/>
                </a:solidFill>
                <a:cs typeface="Times New Roman" pitchFamily="18" charset="0"/>
              </a:rPr>
              <a:t> / </a:t>
            </a:r>
            <a:r>
              <a:rPr lang="hu-HU" sz="2100" b="1" u="sng" dirty="0">
                <a:solidFill>
                  <a:srgbClr val="002060"/>
                </a:solidFill>
                <a:cs typeface="Times New Roman" pitchFamily="18" charset="0"/>
              </a:rPr>
              <a:t>NEM </a:t>
            </a:r>
            <a:r>
              <a:rPr lang="hu-HU" b="1" dirty="0">
                <a:solidFill>
                  <a:srgbClr val="002060"/>
                </a:solidFill>
                <a:cs typeface="Times New Roman" pitchFamily="18" charset="0"/>
              </a:rPr>
              <a:t>kontrollált</a:t>
            </a:r>
            <a:r>
              <a:rPr lang="hu-HU" b="1" u="sng" dirty="0">
                <a:solidFill>
                  <a:srgbClr val="002060"/>
                </a:solidFill>
                <a:cs typeface="Times New Roman" pitchFamily="18" charset="0"/>
              </a:rPr>
              <a:t> </a:t>
            </a:r>
            <a:r>
              <a:rPr lang="hu-HU" b="1" dirty="0">
                <a:solidFill>
                  <a:srgbClr val="002060"/>
                </a:solidFill>
                <a:cs typeface="Times New Roman" pitchFamily="18" charset="0"/>
              </a:rPr>
              <a:t>vérzés </a:t>
            </a:r>
            <a:endParaRPr lang="hu-HU" sz="2100" b="1" dirty="0">
              <a:solidFill>
                <a:srgbClr val="002060"/>
              </a:solidFill>
              <a:cs typeface="Times New Roman" pitchFamily="18" charset="0"/>
            </a:endParaRPr>
          </a:p>
        </p:txBody>
      </p:sp>
      <p:sp>
        <p:nvSpPr>
          <p:cNvPr id="43" name="Téglalap 42"/>
          <p:cNvSpPr/>
          <p:nvPr/>
        </p:nvSpPr>
        <p:spPr>
          <a:xfrm>
            <a:off x="7203659" y="2625137"/>
            <a:ext cx="140438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3. SOKK </a:t>
            </a:r>
          </a:p>
          <a:p>
            <a:pPr algn="ctr" defTabSz="864396"/>
            <a:r>
              <a:rPr lang="hu-HU" b="1" dirty="0">
                <a:solidFill>
                  <a:srgbClr val="002060"/>
                </a:solidFill>
                <a:cs typeface="Times New Roman" pitchFamily="18" charset="0"/>
              </a:rPr>
              <a:t>és</a:t>
            </a:r>
            <a:endParaRPr lang="hu-HU" sz="1100" b="1" dirty="0">
              <a:solidFill>
                <a:srgbClr val="002060"/>
              </a:solidFill>
              <a:cs typeface="Times New Roman" pitchFamily="18" charset="0"/>
            </a:endParaRPr>
          </a:p>
          <a:p>
            <a:pPr algn="ctr" defTabSz="864396"/>
            <a:r>
              <a:rPr lang="hu-HU" b="1" dirty="0">
                <a:solidFill>
                  <a:srgbClr val="002060"/>
                </a:solidFill>
                <a:cs typeface="Times New Roman" pitchFamily="18" charset="0"/>
              </a:rPr>
              <a:t>vérzés</a:t>
            </a:r>
          </a:p>
        </p:txBody>
      </p:sp>
      <p:sp>
        <p:nvSpPr>
          <p:cNvPr id="44" name="Háromszög 43"/>
          <p:cNvSpPr/>
          <p:nvPr/>
        </p:nvSpPr>
        <p:spPr>
          <a:xfrm rot="5400000">
            <a:off x="8316859" y="2935236"/>
            <a:ext cx="961186" cy="377930"/>
          </a:xfrm>
          <a:prstGeom prst="triangle">
            <a:avLst>
              <a:gd name="adj" fmla="val 50000"/>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endParaRPr lang="hu-HU" sz="1700" dirty="0">
              <a:solidFill>
                <a:prstClr val="white"/>
              </a:solidFill>
            </a:endParaRPr>
          </a:p>
        </p:txBody>
      </p:sp>
      <p:sp>
        <p:nvSpPr>
          <p:cNvPr id="100" name="Jobbra nyíl 99"/>
          <p:cNvSpPr/>
          <p:nvPr/>
        </p:nvSpPr>
        <p:spPr>
          <a:xfrm>
            <a:off x="4004434" y="2821067"/>
            <a:ext cx="315316"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101" name="Jobbra nyíl 100"/>
          <p:cNvSpPr/>
          <p:nvPr/>
        </p:nvSpPr>
        <p:spPr>
          <a:xfrm>
            <a:off x="6905337" y="2821067"/>
            <a:ext cx="378379"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96" name="Téglalap 95"/>
          <p:cNvSpPr/>
          <p:nvPr/>
        </p:nvSpPr>
        <p:spPr>
          <a:xfrm>
            <a:off x="94519" y="2657593"/>
            <a:ext cx="8891898" cy="40837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pic>
        <p:nvPicPr>
          <p:cNvPr id="74" name="Picture 3" descr="C:\Users\Krisztián\Downloads\be3a3bd2d8674f188c8f3a5845634a1f.png"/>
          <p:cNvPicPr>
            <a:picLocks noChangeAspect="1" noChangeArrowheads="1"/>
          </p:cNvPicPr>
          <p:nvPr/>
        </p:nvPicPr>
        <p:blipFill>
          <a:blip r:embed="rId2" cstate="print"/>
          <a:srcRect/>
          <a:stretch>
            <a:fillRect/>
          </a:stretch>
        </p:blipFill>
        <p:spPr bwMode="auto">
          <a:xfrm>
            <a:off x="2411762" y="1517189"/>
            <a:ext cx="648072" cy="615668"/>
          </a:xfrm>
          <a:prstGeom prst="rect">
            <a:avLst/>
          </a:prstGeom>
          <a:solidFill>
            <a:schemeClr val="bg1"/>
          </a:solidFill>
        </p:spPr>
      </p:pic>
      <p:sp>
        <p:nvSpPr>
          <p:cNvPr id="75" name="Téglalap 74"/>
          <p:cNvSpPr/>
          <p:nvPr/>
        </p:nvSpPr>
        <p:spPr>
          <a:xfrm>
            <a:off x="2411760" y="764706"/>
            <a:ext cx="4320480" cy="1368152"/>
          </a:xfrm>
          <a:prstGeom prst="rect">
            <a:avLst/>
          </a:pr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035"/>
            <a:endParaRPr lang="hu-HU" sz="1400" b="1" dirty="0">
              <a:solidFill>
                <a:prstClr val="black"/>
              </a:solidFill>
              <a:latin typeface="Century Gothic" pitchFamily="34" charset="0"/>
            </a:endParaRPr>
          </a:p>
          <a:p>
            <a:pPr algn="ctr" defTabSz="914035"/>
            <a:r>
              <a:rPr lang="hu-HU" sz="1400" b="1" dirty="0">
                <a:solidFill>
                  <a:prstClr val="black"/>
                </a:solidFill>
                <a:latin typeface="Century Gothic" pitchFamily="34" charset="0"/>
              </a:rPr>
              <a:t>A traumás vérzés – véralvadási zavar ellátása</a:t>
            </a:r>
          </a:p>
          <a:p>
            <a:pPr algn="ctr" defTabSz="914035">
              <a:spcAft>
                <a:spcPts val="600"/>
              </a:spcAft>
            </a:pPr>
            <a:endParaRPr lang="hu-HU" sz="600" b="1" dirty="0">
              <a:solidFill>
                <a:prstClr val="black"/>
              </a:solidFill>
              <a:latin typeface="Century Gothic" pitchFamily="34" charset="0"/>
            </a:endParaRPr>
          </a:p>
          <a:p>
            <a:pPr algn="ctr" defTabSz="914035">
              <a:spcAft>
                <a:spcPts val="600"/>
              </a:spcAft>
            </a:pPr>
            <a:r>
              <a:rPr lang="hu-HU" sz="1200" dirty="0">
                <a:solidFill>
                  <a:prstClr val="black"/>
                </a:solidFill>
                <a:latin typeface="Century Gothic" pitchFamily="34" charset="0"/>
              </a:rPr>
              <a:t>Nardai Gábor, Tánczos Krisztián</a:t>
            </a:r>
          </a:p>
          <a:p>
            <a:pPr algn="ctr" defTabSz="914035"/>
            <a:r>
              <a:rPr lang="hu-HU" sz="1200" dirty="0">
                <a:solidFill>
                  <a:prstClr val="black"/>
                </a:solidFill>
                <a:latin typeface="Century Gothic" pitchFamily="34" charset="0"/>
              </a:rPr>
              <a:t>2022</a:t>
            </a:r>
          </a:p>
        </p:txBody>
      </p:sp>
      <p:pic>
        <p:nvPicPr>
          <p:cNvPr id="78" name="Picture 3" descr="C:\Users\Krisztián\Downloads\be3a3bd2d8674f188c8f3a5845634a1f.png"/>
          <p:cNvPicPr>
            <a:picLocks noChangeAspect="1" noChangeArrowheads="1"/>
          </p:cNvPicPr>
          <p:nvPr/>
        </p:nvPicPr>
        <p:blipFill>
          <a:blip r:embed="rId2" cstate="print"/>
          <a:srcRect/>
          <a:stretch>
            <a:fillRect/>
          </a:stretch>
        </p:blipFill>
        <p:spPr bwMode="auto">
          <a:xfrm>
            <a:off x="6012162" y="1484785"/>
            <a:ext cx="648072" cy="615668"/>
          </a:xfrm>
          <a:prstGeom prst="rect">
            <a:avLst/>
          </a:prstGeom>
          <a:solidFill>
            <a:schemeClr val="bg1"/>
          </a:solidFill>
        </p:spPr>
      </p:pic>
      <p:pic>
        <p:nvPicPr>
          <p:cNvPr id="79" name="Picture 8"/>
          <p:cNvPicPr>
            <a:picLocks noChangeAspect="1" noChangeArrowheads="1"/>
          </p:cNvPicPr>
          <p:nvPr/>
        </p:nvPicPr>
        <p:blipFill>
          <a:blip r:embed="rId3" cstate="print"/>
          <a:srcRect/>
          <a:stretch>
            <a:fillRect/>
          </a:stretch>
        </p:blipFill>
        <p:spPr bwMode="auto">
          <a:xfrm>
            <a:off x="6300192" y="116632"/>
            <a:ext cx="2736304" cy="571152"/>
          </a:xfrm>
          <a:prstGeom prst="rect">
            <a:avLst/>
          </a:prstGeom>
          <a:noFill/>
          <a:ln w="9525">
            <a:noFill/>
            <a:miter lim="800000"/>
            <a:headEnd/>
            <a:tailEnd/>
          </a:ln>
        </p:spPr>
      </p:pic>
      <p:sp>
        <p:nvSpPr>
          <p:cNvPr id="80" name="Lefelé nyíl 79"/>
          <p:cNvSpPr/>
          <p:nvPr/>
        </p:nvSpPr>
        <p:spPr>
          <a:xfrm>
            <a:off x="3203849" y="3717032"/>
            <a:ext cx="216024" cy="576064"/>
          </a:xfrm>
          <a:prstGeom prst="downArrow">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endParaRPr lang="hu-HU">
              <a:solidFill>
                <a:prstClr val="white"/>
              </a:solidFill>
            </a:endParaRPr>
          </a:p>
        </p:txBody>
      </p:sp>
      <p:sp>
        <p:nvSpPr>
          <p:cNvPr id="81" name="Téglalap 80"/>
          <p:cNvSpPr/>
          <p:nvPr/>
        </p:nvSpPr>
        <p:spPr>
          <a:xfrm>
            <a:off x="2339752" y="4365106"/>
            <a:ext cx="1944216" cy="151216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r>
              <a:rPr lang="hu-HU" u="sng" dirty="0">
                <a:solidFill>
                  <a:prstClr val="black"/>
                </a:solidFill>
              </a:rPr>
              <a:t>VÁRJ!</a:t>
            </a:r>
          </a:p>
          <a:p>
            <a:pPr algn="ctr" defTabSz="914035"/>
            <a:r>
              <a:rPr lang="hu-HU" b="1" dirty="0">
                <a:solidFill>
                  <a:prstClr val="black"/>
                </a:solidFill>
              </a:rPr>
              <a:t>Standard labo</a:t>
            </a:r>
            <a:r>
              <a:rPr lang="hu-HU" dirty="0">
                <a:solidFill>
                  <a:prstClr val="black"/>
                </a:solidFill>
              </a:rPr>
              <a:t>r és vagy </a:t>
            </a:r>
            <a:r>
              <a:rPr lang="hu-HU" b="1" dirty="0" err="1">
                <a:solidFill>
                  <a:prstClr val="black"/>
                </a:solidFill>
              </a:rPr>
              <a:t>Clotpro</a:t>
            </a:r>
            <a:r>
              <a:rPr lang="hu-HU" b="1" dirty="0">
                <a:solidFill>
                  <a:prstClr val="black"/>
                </a:solidFill>
              </a:rPr>
              <a:t> vezérelt </a:t>
            </a:r>
            <a:r>
              <a:rPr lang="hu-HU" sz="1600" b="1" dirty="0">
                <a:solidFill>
                  <a:prstClr val="black"/>
                </a:solidFill>
              </a:rPr>
              <a:t>intervenció</a:t>
            </a:r>
            <a:endParaRPr lang="hu-HU" b="1" dirty="0">
              <a:solidFill>
                <a:prstClr val="black"/>
              </a:solidFill>
            </a:endParaRPr>
          </a:p>
        </p:txBody>
      </p:sp>
      <p:sp>
        <p:nvSpPr>
          <p:cNvPr id="88" name="Lefelé nyíl 87"/>
          <p:cNvSpPr/>
          <p:nvPr/>
        </p:nvSpPr>
        <p:spPr>
          <a:xfrm>
            <a:off x="5508104" y="3717032"/>
            <a:ext cx="216024" cy="576064"/>
          </a:xfrm>
          <a:prstGeom prst="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endParaRPr lang="hu-HU">
              <a:solidFill>
                <a:prstClr val="white"/>
              </a:solidFill>
            </a:endParaRPr>
          </a:p>
        </p:txBody>
      </p:sp>
      <p:sp>
        <p:nvSpPr>
          <p:cNvPr id="94" name="Téglalap 93"/>
          <p:cNvSpPr/>
          <p:nvPr/>
        </p:nvSpPr>
        <p:spPr>
          <a:xfrm>
            <a:off x="4644008" y="4365106"/>
            <a:ext cx="1944216" cy="1512168"/>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r>
              <a:rPr lang="hu-HU" b="1" dirty="0">
                <a:solidFill>
                  <a:prstClr val="white"/>
                </a:solidFill>
              </a:rPr>
              <a:t>VVT ? és </a:t>
            </a:r>
            <a:r>
              <a:rPr lang="hu-HU" b="1" dirty="0" err="1">
                <a:solidFill>
                  <a:prstClr val="white"/>
                </a:solidFill>
              </a:rPr>
              <a:t>Clotpro</a:t>
            </a:r>
            <a:r>
              <a:rPr lang="hu-HU" b="1" dirty="0">
                <a:solidFill>
                  <a:prstClr val="white"/>
                </a:solidFill>
              </a:rPr>
              <a:t> vezérelt </a:t>
            </a:r>
            <a:r>
              <a:rPr lang="hu-HU" sz="1600" b="1" dirty="0">
                <a:solidFill>
                  <a:prstClr val="white"/>
                </a:solidFill>
              </a:rPr>
              <a:t>intervenció</a:t>
            </a:r>
            <a:endParaRPr lang="hu-HU" b="1" dirty="0">
              <a:solidFill>
                <a:prstClr val="white"/>
              </a:solidFill>
            </a:endParaRPr>
          </a:p>
        </p:txBody>
      </p:sp>
      <p:sp>
        <p:nvSpPr>
          <p:cNvPr id="103" name="Lefelé nyíl 102"/>
          <p:cNvSpPr/>
          <p:nvPr/>
        </p:nvSpPr>
        <p:spPr>
          <a:xfrm>
            <a:off x="7812362" y="3717032"/>
            <a:ext cx="216024" cy="576064"/>
          </a:xfrm>
          <a:prstGeom prst="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endParaRPr lang="hu-HU">
              <a:solidFill>
                <a:prstClr val="white"/>
              </a:solidFill>
            </a:endParaRPr>
          </a:p>
        </p:txBody>
      </p:sp>
      <p:sp>
        <p:nvSpPr>
          <p:cNvPr id="104" name="Téglalap 103"/>
          <p:cNvSpPr/>
          <p:nvPr/>
        </p:nvSpPr>
        <p:spPr>
          <a:xfrm>
            <a:off x="6948264" y="4365106"/>
            <a:ext cx="1944216" cy="151216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r>
              <a:rPr lang="hu-HU" b="1" dirty="0">
                <a:solidFill>
                  <a:prstClr val="white"/>
                </a:solidFill>
              </a:rPr>
              <a:t>MTP és </a:t>
            </a:r>
            <a:r>
              <a:rPr lang="hu-HU" b="1" dirty="0" err="1">
                <a:solidFill>
                  <a:prstClr val="white"/>
                </a:solidFill>
              </a:rPr>
              <a:t>Clotpro</a:t>
            </a:r>
            <a:r>
              <a:rPr lang="hu-HU" b="1" dirty="0">
                <a:solidFill>
                  <a:prstClr val="white"/>
                </a:solidFill>
              </a:rPr>
              <a:t> vezérelt </a:t>
            </a:r>
            <a:r>
              <a:rPr lang="hu-HU" sz="1600" b="1" dirty="0">
                <a:solidFill>
                  <a:prstClr val="white"/>
                </a:solidFill>
              </a:rPr>
              <a:t>intervenció</a:t>
            </a:r>
            <a:endParaRPr lang="hu-HU" b="1" dirty="0">
              <a:solidFill>
                <a:prstClr val="white"/>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cstate="print"/>
          <a:srcRect/>
          <a:stretch>
            <a:fillRect/>
          </a:stretch>
        </p:blipFill>
        <p:spPr bwMode="auto">
          <a:xfrm>
            <a:off x="219075" y="815975"/>
            <a:ext cx="8705850" cy="5224463"/>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Egyenes összekötő 94"/>
          <p:cNvSpPr/>
          <p:nvPr/>
        </p:nvSpPr>
        <p:spPr>
          <a:xfrm>
            <a:off x="1828665" y="3233068"/>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60" name="Szabadkézi sokszög 59"/>
          <p:cNvSpPr/>
          <p:nvPr/>
        </p:nvSpPr>
        <p:spPr>
          <a:xfrm rot="10800000">
            <a:off x="8033826" y="3429004"/>
            <a:ext cx="914445" cy="165465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1" name="Szabadkézi sokszög 40"/>
          <p:cNvSpPr/>
          <p:nvPr/>
        </p:nvSpPr>
        <p:spPr>
          <a:xfrm>
            <a:off x="65092" y="119699"/>
            <a:ext cx="718493" cy="783783"/>
          </a:xfrm>
          <a:custGeom>
            <a:avLst/>
            <a:gdLst/>
            <a:ahLst/>
            <a:cxnLst/>
            <a:rect l="0" t="0" r="r" b="b"/>
            <a:pathLst>
              <a:path w="2401" h="1601">
                <a:moveTo>
                  <a:pt x="266" y="0"/>
                </a:moveTo>
                <a:lnTo>
                  <a:pt x="267" y="0"/>
                </a:lnTo>
                <a:cubicBezTo>
                  <a:pt x="220" y="0"/>
                  <a:pt x="174" y="12"/>
                  <a:pt x="133" y="36"/>
                </a:cubicBezTo>
                <a:cubicBezTo>
                  <a:pt x="93" y="59"/>
                  <a:pt x="59" y="93"/>
                  <a:pt x="36" y="133"/>
                </a:cubicBezTo>
                <a:cubicBezTo>
                  <a:pt x="12" y="174"/>
                  <a:pt x="0" y="220"/>
                  <a:pt x="0" y="267"/>
                </a:cubicBezTo>
                <a:lnTo>
                  <a:pt x="0" y="1333"/>
                </a:lnTo>
                <a:lnTo>
                  <a:pt x="0" y="1333"/>
                </a:lnTo>
                <a:cubicBezTo>
                  <a:pt x="0" y="1380"/>
                  <a:pt x="12" y="1426"/>
                  <a:pt x="36" y="1467"/>
                </a:cubicBezTo>
                <a:cubicBezTo>
                  <a:pt x="59" y="1507"/>
                  <a:pt x="93" y="1541"/>
                  <a:pt x="133" y="1564"/>
                </a:cubicBezTo>
                <a:cubicBezTo>
                  <a:pt x="174" y="1588"/>
                  <a:pt x="220" y="1600"/>
                  <a:pt x="267" y="1600"/>
                </a:cubicBezTo>
                <a:lnTo>
                  <a:pt x="2133" y="1600"/>
                </a:lnTo>
                <a:lnTo>
                  <a:pt x="2133" y="1600"/>
                </a:lnTo>
                <a:cubicBezTo>
                  <a:pt x="2180" y="1600"/>
                  <a:pt x="2226" y="1588"/>
                  <a:pt x="2267" y="1564"/>
                </a:cubicBezTo>
                <a:cubicBezTo>
                  <a:pt x="2307" y="1541"/>
                  <a:pt x="2341" y="1507"/>
                  <a:pt x="2364" y="1467"/>
                </a:cubicBezTo>
                <a:cubicBezTo>
                  <a:pt x="2388" y="1426"/>
                  <a:pt x="2400" y="1380"/>
                  <a:pt x="2400" y="1333"/>
                </a:cubicBezTo>
                <a:lnTo>
                  <a:pt x="2400" y="266"/>
                </a:lnTo>
                <a:lnTo>
                  <a:pt x="2400" y="267"/>
                </a:lnTo>
                <a:lnTo>
                  <a:pt x="2400" y="267"/>
                </a:lnTo>
                <a:cubicBezTo>
                  <a:pt x="2400" y="220"/>
                  <a:pt x="2388" y="174"/>
                  <a:pt x="2364" y="133"/>
                </a:cubicBezTo>
                <a:cubicBezTo>
                  <a:pt x="2341" y="93"/>
                  <a:pt x="2307" y="59"/>
                  <a:pt x="2267" y="36"/>
                </a:cubicBezTo>
                <a:cubicBezTo>
                  <a:pt x="2226" y="12"/>
                  <a:pt x="2180" y="0"/>
                  <a:pt x="2133" y="0"/>
                </a:cubicBezTo>
                <a:lnTo>
                  <a:pt x="266" y="0"/>
                </a:lnTo>
              </a:path>
            </a:pathLst>
          </a:custGeom>
          <a:solidFill>
            <a:schemeClr val="accent3">
              <a:lumMod val="60000"/>
              <a:lumOff val="40000"/>
            </a:schemeClr>
          </a:solidFill>
          <a:ln w="0">
            <a:solidFill>
              <a:schemeClr val="accent3">
                <a:lumMod val="60000"/>
                <a:lumOff val="4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spc="-1" dirty="0">
                <a:solidFill>
                  <a:prstClr val="black"/>
                </a:solidFill>
                <a:latin typeface="Arial"/>
                <a:ea typeface="Noto Sans CJK SC"/>
              </a:rPr>
              <a:t>NINCS</a:t>
            </a:r>
          </a:p>
          <a:p>
            <a:pPr algn="ctr" defTabSz="745123"/>
            <a:r>
              <a:rPr lang="hu-HU" sz="900" b="1" spc="-1" dirty="0">
                <a:solidFill>
                  <a:prstClr val="black"/>
                </a:solidFill>
                <a:latin typeface="Arial"/>
                <a:ea typeface="Noto Sans CJK SC"/>
              </a:rPr>
              <a:t>SZÜKSÉG</a:t>
            </a:r>
            <a:endParaRPr lang="hu-HU" sz="1000" b="1" spc="-1" dirty="0">
              <a:solidFill>
                <a:prstClr val="black"/>
              </a:solidFill>
              <a:latin typeface="Arial"/>
              <a:ea typeface="Noto Sans CJK SC"/>
            </a:endParaRPr>
          </a:p>
          <a:p>
            <a:pPr algn="ctr" defTabSz="745123"/>
            <a:r>
              <a:rPr lang="en-GB" sz="1000" b="1" spc="-1" dirty="0">
                <a:solidFill>
                  <a:prstClr val="black"/>
                </a:solidFill>
                <a:latin typeface="Arial"/>
                <a:ea typeface="Noto Sans CJK SC"/>
              </a:rPr>
              <a:t> </a:t>
            </a:r>
            <a:r>
              <a:rPr lang="en-GB" sz="1000" spc="-1" dirty="0">
                <a:solidFill>
                  <a:prstClr val="black"/>
                </a:solidFill>
                <a:latin typeface="Arial"/>
                <a:ea typeface="Noto Sans CJK SC"/>
              </a:rPr>
              <a:t>KVT-re</a:t>
            </a:r>
            <a:endParaRPr lang="en-GB" sz="1000" spc="-1" dirty="0">
              <a:solidFill>
                <a:prstClr val="black"/>
              </a:solidFill>
              <a:latin typeface="Arial"/>
            </a:endParaRPr>
          </a:p>
        </p:txBody>
      </p:sp>
      <p:sp>
        <p:nvSpPr>
          <p:cNvPr id="42" name="Szabadkézi sokszög 41"/>
          <p:cNvSpPr/>
          <p:nvPr/>
        </p:nvSpPr>
        <p:spPr>
          <a:xfrm>
            <a:off x="130412" y="1926855"/>
            <a:ext cx="3331193" cy="1349214"/>
          </a:xfrm>
          <a:custGeom>
            <a:avLst/>
            <a:gdLst/>
            <a:ahLst/>
            <a:cxnLst/>
            <a:rect l="0" t="0" r="r" b="b"/>
            <a:pathLst>
              <a:path w="6502" h="4101">
                <a:moveTo>
                  <a:pt x="683" y="0"/>
                </a:moveTo>
                <a:lnTo>
                  <a:pt x="683" y="0"/>
                </a:lnTo>
                <a:cubicBezTo>
                  <a:pt x="563" y="0"/>
                  <a:pt x="446" y="32"/>
                  <a:pt x="342" y="92"/>
                </a:cubicBezTo>
                <a:cubicBezTo>
                  <a:pt x="238" y="152"/>
                  <a:pt x="152" y="238"/>
                  <a:pt x="92" y="342"/>
                </a:cubicBezTo>
                <a:cubicBezTo>
                  <a:pt x="32" y="446"/>
                  <a:pt x="0" y="563"/>
                  <a:pt x="0" y="683"/>
                </a:cubicBezTo>
                <a:lnTo>
                  <a:pt x="0" y="3416"/>
                </a:lnTo>
                <a:lnTo>
                  <a:pt x="0" y="3417"/>
                </a:lnTo>
                <a:cubicBezTo>
                  <a:pt x="0" y="3537"/>
                  <a:pt x="32" y="3654"/>
                  <a:pt x="92" y="3758"/>
                </a:cubicBezTo>
                <a:cubicBezTo>
                  <a:pt x="152" y="3862"/>
                  <a:pt x="238" y="3948"/>
                  <a:pt x="342" y="4008"/>
                </a:cubicBezTo>
                <a:cubicBezTo>
                  <a:pt x="446" y="4068"/>
                  <a:pt x="563" y="4100"/>
                  <a:pt x="683" y="4100"/>
                </a:cubicBezTo>
                <a:lnTo>
                  <a:pt x="5817" y="4100"/>
                </a:lnTo>
                <a:lnTo>
                  <a:pt x="5818" y="4100"/>
                </a:lnTo>
                <a:cubicBezTo>
                  <a:pt x="5938" y="4100"/>
                  <a:pt x="6055" y="4068"/>
                  <a:pt x="6159" y="4008"/>
                </a:cubicBezTo>
                <a:cubicBezTo>
                  <a:pt x="6263" y="3948"/>
                  <a:pt x="6349" y="3862"/>
                  <a:pt x="6409" y="3758"/>
                </a:cubicBezTo>
                <a:cubicBezTo>
                  <a:pt x="6469" y="3654"/>
                  <a:pt x="6501" y="3537"/>
                  <a:pt x="6501" y="3417"/>
                </a:cubicBezTo>
                <a:lnTo>
                  <a:pt x="6500" y="683"/>
                </a:lnTo>
                <a:lnTo>
                  <a:pt x="6501" y="683"/>
                </a:lnTo>
                <a:lnTo>
                  <a:pt x="6501" y="683"/>
                </a:lnTo>
                <a:cubicBezTo>
                  <a:pt x="6501" y="563"/>
                  <a:pt x="6469" y="446"/>
                  <a:pt x="6409" y="342"/>
                </a:cubicBezTo>
                <a:cubicBezTo>
                  <a:pt x="6349" y="238"/>
                  <a:pt x="6263" y="152"/>
                  <a:pt x="6159" y="92"/>
                </a:cubicBezTo>
                <a:cubicBezTo>
                  <a:pt x="6055" y="32"/>
                  <a:pt x="5938" y="0"/>
                  <a:pt x="5818" y="0"/>
                </a:cubicBezTo>
                <a:lnTo>
                  <a:pt x="683" y="0"/>
                </a:lnTo>
              </a:path>
            </a:pathLst>
          </a:custGeom>
          <a:solidFill>
            <a:schemeClr val="accent3">
              <a:lumMod val="60000"/>
              <a:lumOff val="40000"/>
            </a:schemeClr>
          </a:solidFill>
          <a:ln w="0">
            <a:solidFill>
              <a:schemeClr val="accent2">
                <a:lumMod val="40000"/>
                <a:lumOff val="6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u="sng" spc="-1" dirty="0">
                <a:solidFill>
                  <a:prstClr val="black"/>
                </a:solidFill>
                <a:latin typeface="Arial"/>
                <a:ea typeface="Noto Sans CJK SC"/>
              </a:rPr>
              <a:t>LABOR + VÉRCSOPORT</a:t>
            </a:r>
          </a:p>
          <a:p>
            <a:pPr algn="ctr" defTabSz="745123"/>
            <a:endParaRPr lang="hu-HU" sz="900" spc="-1" dirty="0">
              <a:solidFill>
                <a:prstClr val="black"/>
              </a:solidFill>
              <a:latin typeface="Arial"/>
              <a:ea typeface="Noto Sans CJK SC"/>
            </a:endParaRPr>
          </a:p>
          <a:p>
            <a:pPr algn="ctr" defTabSz="745123">
              <a:spcAft>
                <a:spcPts val="610"/>
              </a:spcAft>
            </a:pPr>
            <a:r>
              <a:rPr lang="hu-HU" sz="1000" b="1" spc="-1" dirty="0">
                <a:solidFill>
                  <a:prstClr val="black"/>
                </a:solidFill>
                <a:latin typeface="Arial"/>
                <a:ea typeface="Noto Sans CJK SC"/>
              </a:rPr>
              <a:t>Vérgáz</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Laktát</a:t>
            </a:r>
            <a:r>
              <a:rPr lang="hu-HU" sz="1000" spc="-1" dirty="0">
                <a:solidFill>
                  <a:prstClr val="black"/>
                </a:solidFill>
                <a:latin typeface="Arial"/>
                <a:ea typeface="Noto Sans CJK SC"/>
              </a:rPr>
              <a:t>, </a:t>
            </a:r>
            <a:r>
              <a:rPr lang="hu-HU" sz="1000" b="1" spc="-1" dirty="0">
                <a:solidFill>
                  <a:prstClr val="black"/>
                </a:solidFill>
                <a:latin typeface="Arial"/>
                <a:ea typeface="Noto Sans CJK SC"/>
              </a:rPr>
              <a:t>Vérkép</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Hgb</a:t>
            </a:r>
            <a:r>
              <a:rPr lang="hu-HU" sz="1000" spc="-1" dirty="0">
                <a:solidFill>
                  <a:prstClr val="black"/>
                </a:solidFill>
                <a:latin typeface="Arial"/>
                <a:ea typeface="Noto Sans CJK SC"/>
              </a:rPr>
              <a:t> és </a:t>
            </a:r>
            <a:r>
              <a:rPr lang="hu-HU" sz="1000" spc="-1" dirty="0" err="1">
                <a:solidFill>
                  <a:prstClr val="black"/>
                </a:solidFill>
                <a:latin typeface="Arial"/>
                <a:ea typeface="Noto Sans CJK SC"/>
              </a:rPr>
              <a:t>Tct</a:t>
            </a:r>
            <a:r>
              <a:rPr lang="hu-HU" sz="1000" spc="-1" dirty="0">
                <a:solidFill>
                  <a:prstClr val="black"/>
                </a:solidFill>
                <a:latin typeface="Arial"/>
                <a:ea typeface="Noto Sans CJK SC"/>
              </a:rPr>
              <a:t>), </a:t>
            </a:r>
            <a:r>
              <a:rPr lang="hu-HU" sz="1000" b="1" spc="-1" dirty="0" err="1">
                <a:solidFill>
                  <a:prstClr val="black"/>
                </a:solidFill>
                <a:latin typeface="Arial"/>
                <a:ea typeface="Noto Sans CJK SC"/>
              </a:rPr>
              <a:t>se-Ca</a:t>
            </a:r>
            <a:endParaRPr lang="hu-HU" sz="1000" b="1"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S</a:t>
            </a:r>
            <a:r>
              <a:rPr lang="en-GB" sz="1000" b="1" spc="-1" dirty="0" err="1">
                <a:solidFill>
                  <a:prstClr val="black"/>
                </a:solidFill>
                <a:latin typeface="Arial"/>
                <a:ea typeface="Noto Sans CJK SC"/>
              </a:rPr>
              <a:t>tandard</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véralvadási</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paraméterek</a:t>
            </a:r>
            <a:r>
              <a:rPr lang="en-GB" sz="1000" b="1" spc="-1" dirty="0">
                <a:solidFill>
                  <a:prstClr val="black"/>
                </a:solidFill>
                <a:latin typeface="Arial"/>
                <a:ea typeface="Noto Sans CJK SC"/>
              </a:rPr>
              <a:t> </a:t>
            </a:r>
            <a:endParaRPr lang="hu-HU" sz="1000" b="1" spc="-1" dirty="0">
              <a:solidFill>
                <a:prstClr val="black"/>
              </a:solidFill>
              <a:latin typeface="Arial"/>
              <a:ea typeface="Noto Sans CJK SC"/>
            </a:endParaRPr>
          </a:p>
          <a:p>
            <a:pPr algn="ctr" defTabSz="745123">
              <a:spcAft>
                <a:spcPts val="610"/>
              </a:spcAft>
            </a:pPr>
            <a:r>
              <a:rPr lang="en-GB" sz="1000" spc="-1" dirty="0">
                <a:solidFill>
                  <a:prstClr val="black"/>
                </a:solidFill>
                <a:latin typeface="Arial"/>
                <a:ea typeface="Noto Sans CJK SC"/>
              </a:rPr>
              <a:t>(</a:t>
            </a:r>
            <a:r>
              <a:rPr lang="en-GB" sz="1000" spc="-1" dirty="0" err="1">
                <a:solidFill>
                  <a:prstClr val="black"/>
                </a:solidFill>
                <a:latin typeface="Arial"/>
                <a:ea typeface="Noto Sans CJK SC"/>
              </a:rPr>
              <a:t>prothrombin</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idő</a:t>
            </a:r>
            <a:r>
              <a:rPr lang="en-GB" sz="1000" spc="-1" dirty="0">
                <a:solidFill>
                  <a:prstClr val="black"/>
                </a:solidFill>
                <a:latin typeface="Arial"/>
                <a:ea typeface="Noto Sans CJK SC"/>
              </a:rPr>
              <a:t>, INR</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aPTI</a:t>
            </a:r>
            <a:r>
              <a:rPr lang="hu-HU" sz="1000" spc="-1" dirty="0">
                <a:solidFill>
                  <a:prstClr val="black"/>
                </a:solidFill>
                <a:latin typeface="Arial"/>
                <a:ea typeface="Noto Sans CJK SC"/>
              </a:rPr>
              <a:t>, TI, </a:t>
            </a:r>
            <a:r>
              <a:rPr lang="hu-HU" sz="1000" spc="-1" dirty="0" err="1">
                <a:solidFill>
                  <a:prstClr val="black"/>
                </a:solidFill>
                <a:latin typeface="Arial"/>
                <a:ea typeface="Noto Sans CJK SC"/>
              </a:rPr>
              <a:t>Fibrinogén</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spc="-1" dirty="0">
                <a:solidFill>
                  <a:prstClr val="black"/>
                </a:solidFill>
                <a:latin typeface="Arial"/>
                <a:ea typeface="Noto Sans CJK SC"/>
              </a:rPr>
              <a:t>és</a:t>
            </a:r>
            <a:r>
              <a:rPr lang="hu-HU" sz="1000" b="1" spc="-1" dirty="0">
                <a:solidFill>
                  <a:prstClr val="black"/>
                </a:solidFill>
                <a:latin typeface="Arial"/>
                <a:ea typeface="Noto Sans CJK SC"/>
              </a:rPr>
              <a:t> CLOTPRO        </a:t>
            </a:r>
            <a:endParaRPr lang="en-GB" sz="1000" b="1" spc="-1" dirty="0">
              <a:solidFill>
                <a:prstClr val="black"/>
              </a:solidFill>
              <a:latin typeface="Arial"/>
            </a:endParaRPr>
          </a:p>
        </p:txBody>
      </p:sp>
      <p:sp>
        <p:nvSpPr>
          <p:cNvPr id="49" name="Szabadkézi sokszög 48"/>
          <p:cNvSpPr/>
          <p:nvPr/>
        </p:nvSpPr>
        <p:spPr>
          <a:xfrm>
            <a:off x="4049459" y="1600177"/>
            <a:ext cx="1567620" cy="1654651"/>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en-GB" sz="1000" b="1" u="sng" spc="-1" dirty="0">
                <a:solidFill>
                  <a:prstClr val="black"/>
                </a:solidFill>
                <a:latin typeface="Arial"/>
                <a:ea typeface="Noto Sans CJK SC"/>
              </a:rPr>
              <a:t>V</a:t>
            </a:r>
            <a:r>
              <a:rPr lang="hu-HU" sz="1000" b="1" u="sng" spc="-1" dirty="0">
                <a:solidFill>
                  <a:prstClr val="black"/>
                </a:solidFill>
                <a:latin typeface="Arial"/>
                <a:ea typeface="Noto Sans CJK SC"/>
              </a:rPr>
              <a:t>ÁRJ!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a:t>
            </a:r>
          </a:p>
          <a:p>
            <a:pPr marL="219349" indent="-219349" algn="ctr" defTabSz="745123">
              <a:buClr>
                <a:srgbClr val="000000"/>
              </a:buClr>
              <a:buSzPct val="45000"/>
            </a:pPr>
            <a:r>
              <a:rPr lang="hu-HU" sz="1000" spc="-1" dirty="0">
                <a:solidFill>
                  <a:prstClr val="black"/>
                </a:solidFill>
                <a:latin typeface="Arial"/>
                <a:ea typeface="Noto Sans CJK SC"/>
              </a:rPr>
              <a:t>Standard véralvadási paraméterek</a:t>
            </a:r>
          </a:p>
          <a:p>
            <a:pPr marL="219349" indent="-219349" algn="ctr" defTabSz="745123">
              <a:buClr>
                <a:srgbClr val="000000"/>
              </a:buClr>
              <a:buSzPct val="45000"/>
            </a:pPr>
            <a:r>
              <a:rPr lang="hu-HU" sz="1000" spc="-1" dirty="0">
                <a:solidFill>
                  <a:prstClr val="black"/>
                </a:solidFill>
                <a:latin typeface="Arial"/>
                <a:ea typeface="Noto Sans CJK SC"/>
              </a:rPr>
              <a:t>vagy </a:t>
            </a:r>
          </a:p>
          <a:p>
            <a:pPr marL="219349" indent="-219349" algn="ctr" defTabSz="745123">
              <a:buClr>
                <a:srgbClr val="000000"/>
              </a:buClr>
              <a:buSzPct val="45000"/>
            </a:pPr>
            <a:r>
              <a:rPr lang="hu-HU" sz="1000" spc="-1" dirty="0">
                <a:solidFill>
                  <a:prstClr val="black"/>
                </a:solidFill>
                <a:latin typeface="Arial"/>
                <a:ea typeface="Noto Sans CJK SC"/>
              </a:rPr>
              <a:t> CLOTPRO</a:t>
            </a:r>
          </a:p>
        </p:txBody>
      </p:sp>
      <p:sp>
        <p:nvSpPr>
          <p:cNvPr id="61" name="Szabadkézi sokszög 60"/>
          <p:cNvSpPr/>
          <p:nvPr/>
        </p:nvSpPr>
        <p:spPr>
          <a:xfrm>
            <a:off x="1763349" y="1338913"/>
            <a:ext cx="163276" cy="609609"/>
          </a:xfrm>
          <a:custGeom>
            <a:avLst/>
            <a:gdLst/>
            <a:ahLst/>
            <a:cxnLst/>
            <a:rect l="0" t="0" r="r" b="b"/>
            <a:pathLst>
              <a:path w="502" h="1702">
                <a:moveTo>
                  <a:pt x="125" y="0"/>
                </a:moveTo>
                <a:lnTo>
                  <a:pt x="125" y="1275"/>
                </a:lnTo>
                <a:lnTo>
                  <a:pt x="0" y="1275"/>
                </a:lnTo>
                <a:lnTo>
                  <a:pt x="250" y="1701"/>
                </a:lnTo>
                <a:lnTo>
                  <a:pt x="501" y="1275"/>
                </a:lnTo>
                <a:lnTo>
                  <a:pt x="375" y="127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2" name="Szabadkézi sokszög 61"/>
          <p:cNvSpPr/>
          <p:nvPr/>
        </p:nvSpPr>
        <p:spPr>
          <a:xfrm rot="5400000">
            <a:off x="936012" y="272103"/>
            <a:ext cx="217693" cy="522540"/>
          </a:xfrm>
          <a:custGeom>
            <a:avLst/>
            <a:gdLst/>
            <a:ahLst/>
            <a:cxnLst/>
            <a:rect l="0" t="0" r="r" b="b"/>
            <a:pathLst>
              <a:path w="502" h="1803">
                <a:moveTo>
                  <a:pt x="125" y="0"/>
                </a:moveTo>
                <a:lnTo>
                  <a:pt x="125" y="1351"/>
                </a:lnTo>
                <a:lnTo>
                  <a:pt x="0" y="1351"/>
                </a:lnTo>
                <a:lnTo>
                  <a:pt x="250" y="1802"/>
                </a:lnTo>
                <a:lnTo>
                  <a:pt x="501" y="1351"/>
                </a:lnTo>
                <a:lnTo>
                  <a:pt x="375" y="1351"/>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3" name="Szabadkézi sokszög 62"/>
          <p:cNvSpPr/>
          <p:nvPr/>
        </p:nvSpPr>
        <p:spPr>
          <a:xfrm>
            <a:off x="1730707" y="5127239"/>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7" name="Téglalap 66"/>
          <p:cNvSpPr/>
          <p:nvPr/>
        </p:nvSpPr>
        <p:spPr>
          <a:xfrm>
            <a:off x="1567398" y="1469572"/>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68" name="Téglalap 67"/>
          <p:cNvSpPr/>
          <p:nvPr/>
        </p:nvSpPr>
        <p:spPr>
          <a:xfrm>
            <a:off x="1567398" y="5214329"/>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73" name="Egyenes összekötő 72"/>
          <p:cNvSpPr/>
          <p:nvPr/>
        </p:nvSpPr>
        <p:spPr>
          <a:xfrm>
            <a:off x="6988747" y="3908012"/>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74" name="Szabadkézi sokszög 73"/>
          <p:cNvSpPr/>
          <p:nvPr/>
        </p:nvSpPr>
        <p:spPr>
          <a:xfrm>
            <a:off x="6204940" y="380961"/>
            <a:ext cx="587857" cy="217693"/>
          </a:xfrm>
          <a:custGeom>
            <a:avLst/>
            <a:gdLst/>
            <a:ahLst/>
            <a:cxnLst/>
            <a:rect l="0" t="0" r="r" b="b"/>
            <a:pathLst>
              <a:path w="2502" h="502">
                <a:moveTo>
                  <a:pt x="0" y="125"/>
                </a:moveTo>
                <a:lnTo>
                  <a:pt x="1875" y="125"/>
                </a:lnTo>
                <a:lnTo>
                  <a:pt x="1875" y="0"/>
                </a:lnTo>
                <a:lnTo>
                  <a:pt x="2501" y="250"/>
                </a:lnTo>
                <a:lnTo>
                  <a:pt x="1875" y="501"/>
                </a:lnTo>
                <a:lnTo>
                  <a:pt x="1875" y="375"/>
                </a:lnTo>
                <a:lnTo>
                  <a:pt x="0" y="375"/>
                </a:lnTo>
                <a:lnTo>
                  <a:pt x="0" y="125"/>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6" name="Szabadkézi sokszög 75"/>
          <p:cNvSpPr/>
          <p:nvPr/>
        </p:nvSpPr>
        <p:spPr>
          <a:xfrm>
            <a:off x="3836976" y="1033837"/>
            <a:ext cx="163276" cy="827708"/>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7" name="Szabadkézi sokszög 76"/>
          <p:cNvSpPr/>
          <p:nvPr/>
        </p:nvSpPr>
        <p:spPr>
          <a:xfrm>
            <a:off x="8865865" y="3363692"/>
            <a:ext cx="163276" cy="413659"/>
          </a:xfrm>
          <a:custGeom>
            <a:avLst/>
            <a:gdLst/>
            <a:ahLst/>
            <a:cxnLst/>
            <a:rect l="0" t="0" r="r" b="b"/>
            <a:pathLst>
              <a:path w="502" h="2203">
                <a:moveTo>
                  <a:pt x="125" y="2202"/>
                </a:moveTo>
                <a:lnTo>
                  <a:pt x="125" y="550"/>
                </a:lnTo>
                <a:lnTo>
                  <a:pt x="0" y="550"/>
                </a:lnTo>
                <a:lnTo>
                  <a:pt x="250" y="0"/>
                </a:lnTo>
                <a:lnTo>
                  <a:pt x="501" y="550"/>
                </a:lnTo>
                <a:lnTo>
                  <a:pt x="375" y="550"/>
                </a:lnTo>
                <a:lnTo>
                  <a:pt x="375" y="2202"/>
                </a:lnTo>
                <a:lnTo>
                  <a:pt x="125" y="22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0" name="Egyenes összekötő 79"/>
          <p:cNvSpPr/>
          <p:nvPr/>
        </p:nvSpPr>
        <p:spPr>
          <a:xfrm>
            <a:off x="6988747" y="1600177"/>
            <a:ext cx="0" cy="1741739"/>
          </a:xfrm>
          <a:prstGeom prst="line">
            <a:avLst/>
          </a:prstGeom>
          <a:ln w="1008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3" name="Téglalap 82"/>
          <p:cNvSpPr/>
          <p:nvPr/>
        </p:nvSpPr>
        <p:spPr>
          <a:xfrm>
            <a:off x="1371442" y="119699"/>
            <a:ext cx="489827" cy="217693"/>
          </a:xfrm>
          <a:prstGeom prst="rect">
            <a:avLst/>
          </a:prstGeom>
          <a:solidFill>
            <a:srgbClr val="AC1D1D"/>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85" name="Szabadkézi sokszög 84"/>
          <p:cNvSpPr/>
          <p:nvPr/>
        </p:nvSpPr>
        <p:spPr>
          <a:xfrm rot="10800000">
            <a:off x="2873743" y="1665612"/>
            <a:ext cx="1045081"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97" name="Egyenes összekötő 96"/>
          <p:cNvSpPr/>
          <p:nvPr/>
        </p:nvSpPr>
        <p:spPr>
          <a:xfrm>
            <a:off x="6008984" y="468044"/>
            <a:ext cx="130635"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1" name="Szabadkézi sokszög 100"/>
          <p:cNvSpPr/>
          <p:nvPr/>
        </p:nvSpPr>
        <p:spPr>
          <a:xfrm>
            <a:off x="4735311" y="816394"/>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7" name="Téglalap 86"/>
          <p:cNvSpPr/>
          <p:nvPr/>
        </p:nvSpPr>
        <p:spPr>
          <a:xfrm>
            <a:off x="4572002" y="1077820"/>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105" name="Szabadkézi sokszög 104"/>
          <p:cNvSpPr/>
          <p:nvPr/>
        </p:nvSpPr>
        <p:spPr>
          <a:xfrm>
            <a:off x="6906561" y="2732308"/>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noFill/>
          </a:ln>
        </p:spPr>
        <p:style>
          <a:lnRef idx="0">
            <a:scrgbClr r="0" g="0" b="0"/>
          </a:lnRef>
          <a:fillRef idx="0">
            <a:scrgbClr r="0" g="0" b="0"/>
          </a:fillRef>
          <a:effectRef idx="0">
            <a:scrgbClr r="0" g="0" b="0"/>
          </a:effectRef>
          <a:fontRef idx="minor"/>
        </p:style>
        <p:txBody>
          <a:bodyPr/>
          <a:lstStyle/>
          <a:p>
            <a:endParaRPr lang="hu-HU"/>
          </a:p>
        </p:txBody>
      </p:sp>
      <p:sp>
        <p:nvSpPr>
          <p:cNvPr id="107" name="Szabadkézi sokszög 106"/>
          <p:cNvSpPr/>
          <p:nvPr/>
        </p:nvSpPr>
        <p:spPr>
          <a:xfrm>
            <a:off x="7250017" y="1992076"/>
            <a:ext cx="1828890" cy="1306304"/>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ea typeface="Noto Sans CJK SC"/>
              </a:rPr>
              <a:t>VVT ? ÉS CLOTPRO </a:t>
            </a:r>
          </a:p>
          <a:p>
            <a:pPr marL="219349" indent="-219349" algn="ctr" defTabSz="745123">
              <a:buClr>
                <a:srgbClr val="000000"/>
              </a:buClr>
              <a:buSzPct val="45000"/>
            </a:pPr>
            <a:r>
              <a:rPr lang="hu-HU" sz="1000" b="1" u="sng" spc="-1" dirty="0">
                <a:solidFill>
                  <a:prstClr val="black"/>
                </a:solidFill>
                <a:latin typeface="Arial"/>
                <a:ea typeface="Noto Sans CJK SC"/>
              </a:rPr>
              <a:t>vezérelt INTERVENCIÓ</a:t>
            </a:r>
          </a:p>
          <a:p>
            <a:pPr marL="219349" indent="-219349" algn="ctr" defTabSz="745123">
              <a:buClr>
                <a:srgbClr val="000000"/>
              </a:buClr>
              <a:buSzPct val="45000"/>
            </a:pPr>
            <a:r>
              <a:rPr lang="hu-HU" sz="1000" b="1" spc="-1" dirty="0">
                <a:solidFill>
                  <a:prstClr val="black"/>
                </a:solidFill>
                <a:latin typeface="Arial"/>
                <a:ea typeface="Noto Sans CJK SC"/>
              </a:rPr>
              <a:t> </a:t>
            </a:r>
            <a:r>
              <a:rPr lang="hu-HU" sz="900" spc="-1" dirty="0">
                <a:solidFill>
                  <a:prstClr val="black"/>
                </a:solidFill>
                <a:latin typeface="Arial"/>
                <a:ea typeface="Noto Sans CJK SC"/>
              </a:rPr>
              <a:t>(2. ábra)</a:t>
            </a:r>
            <a:r>
              <a:rPr lang="hu-HU" sz="1200" b="1" spc="-1" dirty="0">
                <a:solidFill>
                  <a:prstClr val="black"/>
                </a:solidFill>
                <a:latin typeface="Arial"/>
                <a:ea typeface="Noto Sans CJK SC"/>
              </a:rPr>
              <a:t> </a:t>
            </a:r>
            <a:endParaRPr lang="hu-HU" sz="1000" b="1" spc="-1" dirty="0">
              <a:solidFill>
                <a:prstClr val="black"/>
              </a:solidFill>
              <a:latin typeface="Arial"/>
              <a:ea typeface="Noto Sans CJK SC"/>
            </a:endParaRP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 CLOTPRO</a:t>
            </a:r>
          </a:p>
        </p:txBody>
      </p:sp>
      <p:sp>
        <p:nvSpPr>
          <p:cNvPr id="43" name="Szabadkézi sokszög 42"/>
          <p:cNvSpPr/>
          <p:nvPr/>
        </p:nvSpPr>
        <p:spPr>
          <a:xfrm>
            <a:off x="1306128" y="119697"/>
            <a:ext cx="2220795" cy="1306304"/>
          </a:xfrm>
          <a:custGeom>
            <a:avLst/>
            <a:gdLst/>
            <a:ahLst/>
            <a:cxnLst/>
            <a:rect l="0" t="0" r="r" b="b"/>
            <a:pathLst>
              <a:path w="6901" h="1001">
                <a:moveTo>
                  <a:pt x="166" y="0"/>
                </a:moveTo>
                <a:lnTo>
                  <a:pt x="167" y="0"/>
                </a:lnTo>
                <a:cubicBezTo>
                  <a:pt x="137" y="0"/>
                  <a:pt x="109" y="8"/>
                  <a:pt x="83" y="22"/>
                </a:cubicBezTo>
                <a:cubicBezTo>
                  <a:pt x="58" y="37"/>
                  <a:pt x="37" y="58"/>
                  <a:pt x="22" y="83"/>
                </a:cubicBezTo>
                <a:cubicBezTo>
                  <a:pt x="8" y="109"/>
                  <a:pt x="0" y="137"/>
                  <a:pt x="0" y="167"/>
                </a:cubicBezTo>
                <a:lnTo>
                  <a:pt x="0" y="833"/>
                </a:lnTo>
                <a:lnTo>
                  <a:pt x="0" y="833"/>
                </a:lnTo>
                <a:cubicBezTo>
                  <a:pt x="0" y="863"/>
                  <a:pt x="8" y="891"/>
                  <a:pt x="22" y="917"/>
                </a:cubicBezTo>
                <a:cubicBezTo>
                  <a:pt x="37" y="942"/>
                  <a:pt x="58" y="963"/>
                  <a:pt x="83" y="978"/>
                </a:cubicBezTo>
                <a:cubicBezTo>
                  <a:pt x="109" y="992"/>
                  <a:pt x="137" y="1000"/>
                  <a:pt x="167" y="1000"/>
                </a:cubicBezTo>
                <a:lnTo>
                  <a:pt x="6733" y="1000"/>
                </a:lnTo>
                <a:lnTo>
                  <a:pt x="6733" y="1000"/>
                </a:lnTo>
                <a:cubicBezTo>
                  <a:pt x="6763" y="1000"/>
                  <a:pt x="6791" y="992"/>
                  <a:pt x="6817" y="978"/>
                </a:cubicBezTo>
                <a:cubicBezTo>
                  <a:pt x="6842" y="963"/>
                  <a:pt x="6863" y="942"/>
                  <a:pt x="6878" y="917"/>
                </a:cubicBezTo>
                <a:cubicBezTo>
                  <a:pt x="6892" y="891"/>
                  <a:pt x="6900" y="863"/>
                  <a:pt x="6900" y="833"/>
                </a:cubicBezTo>
                <a:lnTo>
                  <a:pt x="6900" y="166"/>
                </a:lnTo>
                <a:lnTo>
                  <a:pt x="6900" y="167"/>
                </a:lnTo>
                <a:lnTo>
                  <a:pt x="6900" y="167"/>
                </a:lnTo>
                <a:cubicBezTo>
                  <a:pt x="6900" y="137"/>
                  <a:pt x="6892" y="109"/>
                  <a:pt x="6878" y="83"/>
                </a:cubicBezTo>
                <a:cubicBezTo>
                  <a:pt x="6863" y="58"/>
                  <a:pt x="6842" y="37"/>
                  <a:pt x="6817" y="22"/>
                </a:cubicBezTo>
                <a:cubicBezTo>
                  <a:pt x="6791" y="8"/>
                  <a:pt x="6763" y="0"/>
                  <a:pt x="6733"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latin typeface="Arial"/>
                <a:ea typeface="Noto Sans CJK SC"/>
              </a:rPr>
              <a:t>1. SÚLYOS SÉRÜLÉS </a:t>
            </a:r>
          </a:p>
          <a:p>
            <a:pPr algn="ctr" defTabSz="745123">
              <a:spcAft>
                <a:spcPts val="610"/>
              </a:spcAft>
            </a:pPr>
            <a:r>
              <a:rPr lang="hu-HU" sz="1000" spc="-1" dirty="0">
                <a:solidFill>
                  <a:prstClr val="white"/>
                </a:solidFill>
                <a:latin typeface="Arial"/>
                <a:ea typeface="Noto Sans CJK SC"/>
              </a:rPr>
              <a:t>(ISS&gt;16) + </a:t>
            </a:r>
          </a:p>
          <a:p>
            <a:pPr algn="ctr" defTabSz="745123"/>
            <a:r>
              <a:rPr lang="hu-HU" sz="1400" b="1" spc="-1" dirty="0">
                <a:solidFill>
                  <a:prstClr val="white"/>
                </a:solidFill>
                <a:latin typeface="Arial"/>
                <a:ea typeface="Noto Sans CJK SC"/>
              </a:rPr>
              <a:t>AKTÍV VÉRZÉS</a:t>
            </a:r>
            <a:r>
              <a:rPr lang="en-GB" sz="1400" b="1" spc="-1" dirty="0">
                <a:solidFill>
                  <a:prstClr val="white"/>
                </a:solidFill>
                <a:latin typeface="Arial"/>
                <a:ea typeface="Noto Sans CJK SC"/>
              </a:rPr>
              <a:t> </a:t>
            </a:r>
            <a:r>
              <a:rPr lang="en-GB" sz="1000" spc="-1" dirty="0" err="1">
                <a:solidFill>
                  <a:prstClr val="white"/>
                </a:solidFill>
                <a:latin typeface="Arial"/>
                <a:ea typeface="Noto Sans CJK SC"/>
              </a:rPr>
              <a:t>vagy</a:t>
            </a:r>
            <a:r>
              <a:rPr lang="en-GB" sz="1000" spc="-1" dirty="0">
                <a:solidFill>
                  <a:prstClr val="white"/>
                </a:solidFill>
                <a:latin typeface="Arial"/>
                <a:ea typeface="Noto Sans CJK SC"/>
              </a:rPr>
              <a:t> </a:t>
            </a:r>
            <a:endParaRPr lang="hu-HU" sz="1000" spc="-1" dirty="0">
              <a:solidFill>
                <a:prstClr val="white"/>
              </a:solidFill>
              <a:latin typeface="Arial"/>
              <a:ea typeface="Noto Sans CJK SC"/>
            </a:endParaRPr>
          </a:p>
          <a:p>
            <a:pPr algn="ctr" defTabSz="745123"/>
            <a:r>
              <a:rPr lang="hu-HU" sz="1000" b="1" spc="-1" dirty="0">
                <a:solidFill>
                  <a:prstClr val="white"/>
                </a:solidFill>
                <a:latin typeface="Arial"/>
                <a:ea typeface="Noto Sans CJK SC"/>
              </a:rPr>
              <a:t>RIZIKÓ</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jelentős</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vérzésre</a:t>
            </a:r>
            <a:r>
              <a:rPr lang="en-GB" sz="1000" spc="-1" dirty="0">
                <a:solidFill>
                  <a:prstClr val="white"/>
                </a:solidFill>
                <a:latin typeface="Arial"/>
                <a:ea typeface="Noto Sans CJK SC"/>
              </a:rPr>
              <a:t>?</a:t>
            </a:r>
            <a:endParaRPr lang="en-GB" sz="1000" spc="-1" dirty="0">
              <a:solidFill>
                <a:prstClr val="white"/>
              </a:solidFill>
              <a:latin typeface="Arial"/>
            </a:endParaRPr>
          </a:p>
        </p:txBody>
      </p:sp>
      <p:sp>
        <p:nvSpPr>
          <p:cNvPr id="90" name="Téglalap 89"/>
          <p:cNvSpPr/>
          <p:nvPr/>
        </p:nvSpPr>
        <p:spPr>
          <a:xfrm>
            <a:off x="5421127" y="6128699"/>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69" name="Téglalap 68"/>
          <p:cNvSpPr/>
          <p:nvPr/>
        </p:nvSpPr>
        <p:spPr>
          <a:xfrm>
            <a:off x="6694875" y="1687261"/>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119" name="Téglalap 118"/>
          <p:cNvSpPr/>
          <p:nvPr/>
        </p:nvSpPr>
        <p:spPr>
          <a:xfrm>
            <a:off x="32659" y="43542"/>
            <a:ext cx="9078123" cy="679202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859" tIns="46428" rIns="92859" bIns="46428" rtlCol="0" anchor="ctr"/>
          <a:lstStyle/>
          <a:p>
            <a:pPr algn="ctr" defTabSz="745123"/>
            <a:endParaRPr lang="hu-HU" sz="1500" dirty="0">
              <a:solidFill>
                <a:prstClr val="white"/>
              </a:solidFill>
            </a:endParaRPr>
          </a:p>
        </p:txBody>
      </p:sp>
      <p:sp>
        <p:nvSpPr>
          <p:cNvPr id="55" name="Szabadkézi sokszög 54"/>
          <p:cNvSpPr/>
          <p:nvPr/>
        </p:nvSpPr>
        <p:spPr>
          <a:xfrm>
            <a:off x="1730707" y="4082196"/>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4" name="Téglalap 83"/>
          <p:cNvSpPr/>
          <p:nvPr/>
        </p:nvSpPr>
        <p:spPr>
          <a:xfrm>
            <a:off x="3168832" y="4669901"/>
            <a:ext cx="457222" cy="26128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7" name="Szabadkézi sokszög 56"/>
          <p:cNvSpPr/>
          <p:nvPr/>
        </p:nvSpPr>
        <p:spPr>
          <a:xfrm>
            <a:off x="8850317" y="1469644"/>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8" name="Téglalap 57"/>
          <p:cNvSpPr/>
          <p:nvPr/>
        </p:nvSpPr>
        <p:spPr>
          <a:xfrm>
            <a:off x="8327810" y="1643746"/>
            <a:ext cx="489827" cy="28311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9" name="Szabadkézi sokszög 58"/>
          <p:cNvSpPr/>
          <p:nvPr/>
        </p:nvSpPr>
        <p:spPr>
          <a:xfrm>
            <a:off x="6890790" y="4474043"/>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3" name="Szabadkézi sokszög 52"/>
          <p:cNvSpPr/>
          <p:nvPr/>
        </p:nvSpPr>
        <p:spPr>
          <a:xfrm>
            <a:off x="5943671" y="3516090"/>
            <a:ext cx="2155477" cy="435387"/>
          </a:xfrm>
          <a:custGeom>
            <a:avLst/>
            <a:gdLst/>
            <a:ahLst/>
            <a:cxnLst/>
            <a:rect l="0" t="0" r="r" b="b"/>
            <a:pathLst>
              <a:path w="81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934" y="1001"/>
                </a:lnTo>
                <a:lnTo>
                  <a:pt x="7934" y="1001"/>
                </a:lnTo>
                <a:cubicBezTo>
                  <a:pt x="7963" y="1001"/>
                  <a:pt x="7992" y="993"/>
                  <a:pt x="8018" y="979"/>
                </a:cubicBezTo>
                <a:cubicBezTo>
                  <a:pt x="8043" y="964"/>
                  <a:pt x="8064" y="943"/>
                  <a:pt x="8079" y="918"/>
                </a:cubicBezTo>
                <a:cubicBezTo>
                  <a:pt x="8093" y="892"/>
                  <a:pt x="8101" y="863"/>
                  <a:pt x="8101" y="834"/>
                </a:cubicBezTo>
                <a:lnTo>
                  <a:pt x="8101" y="166"/>
                </a:lnTo>
                <a:lnTo>
                  <a:pt x="8101" y="167"/>
                </a:lnTo>
                <a:lnTo>
                  <a:pt x="8101" y="167"/>
                </a:lnTo>
                <a:cubicBezTo>
                  <a:pt x="8101" y="138"/>
                  <a:pt x="8093" y="109"/>
                  <a:pt x="8079" y="83"/>
                </a:cubicBezTo>
                <a:cubicBezTo>
                  <a:pt x="8064" y="58"/>
                  <a:pt x="8043" y="37"/>
                  <a:pt x="8018" y="22"/>
                </a:cubicBezTo>
                <a:cubicBezTo>
                  <a:pt x="7992" y="8"/>
                  <a:pt x="7963" y="0"/>
                  <a:pt x="7934"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CSOPORTAZONOS VVT</a:t>
            </a:r>
            <a:r>
              <a:rPr lang="en-GB" sz="1000" b="1" spc="-1" dirty="0">
                <a:solidFill>
                  <a:prstClr val="black"/>
                </a:solidFill>
                <a:latin typeface="Arial"/>
                <a:ea typeface="Noto Sans CJK SC"/>
              </a:rPr>
              <a:t> (4 </a:t>
            </a:r>
            <a:r>
              <a:rPr lang="hu-HU" sz="1000" b="1" spc="-1" dirty="0">
                <a:solidFill>
                  <a:prstClr val="black"/>
                </a:solidFill>
                <a:latin typeface="Arial"/>
                <a:ea typeface="Noto Sans CJK SC"/>
              </a:rPr>
              <a:t>E</a:t>
            </a:r>
            <a:r>
              <a:rPr lang="en-GB" sz="1000" b="1" spc="-1" dirty="0">
                <a:solidFill>
                  <a:prstClr val="black"/>
                </a:solidFill>
                <a:latin typeface="Arial"/>
                <a:ea typeface="Noto Sans CJK SC"/>
              </a:rPr>
              <a:t>)</a:t>
            </a:r>
            <a:endParaRPr lang="en-GB" sz="1000" b="1" spc="-1" dirty="0">
              <a:solidFill>
                <a:prstClr val="black"/>
              </a:solidFill>
              <a:latin typeface="Arial"/>
            </a:endParaRPr>
          </a:p>
        </p:txBody>
      </p:sp>
      <p:sp>
        <p:nvSpPr>
          <p:cNvPr id="52" name="Szabadkézi sokszög 51"/>
          <p:cNvSpPr/>
          <p:nvPr/>
        </p:nvSpPr>
        <p:spPr>
          <a:xfrm>
            <a:off x="6270762" y="4125698"/>
            <a:ext cx="1632430" cy="435387"/>
          </a:xfrm>
          <a:custGeom>
            <a:avLst/>
            <a:gdLst/>
            <a:ahLst/>
            <a:cxnLst/>
            <a:rect l="0" t="0" r="r" b="b"/>
            <a:pathLst>
              <a:path w="5001"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4833" y="1001"/>
                </a:lnTo>
                <a:lnTo>
                  <a:pt x="4833" y="1001"/>
                </a:lnTo>
                <a:cubicBezTo>
                  <a:pt x="4862" y="1001"/>
                  <a:pt x="4891" y="993"/>
                  <a:pt x="4917" y="979"/>
                </a:cubicBezTo>
                <a:cubicBezTo>
                  <a:pt x="4942" y="964"/>
                  <a:pt x="4963" y="943"/>
                  <a:pt x="4978" y="918"/>
                </a:cubicBezTo>
                <a:cubicBezTo>
                  <a:pt x="4992" y="892"/>
                  <a:pt x="5000" y="863"/>
                  <a:pt x="5000" y="834"/>
                </a:cubicBezTo>
                <a:lnTo>
                  <a:pt x="5000" y="166"/>
                </a:lnTo>
                <a:lnTo>
                  <a:pt x="5000" y="167"/>
                </a:lnTo>
                <a:lnTo>
                  <a:pt x="5000" y="167"/>
                </a:lnTo>
                <a:cubicBezTo>
                  <a:pt x="5000" y="138"/>
                  <a:pt x="4992" y="109"/>
                  <a:pt x="4978" y="83"/>
                </a:cubicBezTo>
                <a:cubicBezTo>
                  <a:pt x="4963" y="58"/>
                  <a:pt x="4942" y="37"/>
                  <a:pt x="4917" y="22"/>
                </a:cubicBezTo>
                <a:cubicBezTo>
                  <a:pt x="4891" y="8"/>
                  <a:pt x="4862" y="0"/>
                  <a:pt x="4833"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3-4 gr. FIBRINOGÉN és 1500 NE PCC</a:t>
            </a:r>
            <a:r>
              <a:rPr lang="en-GB" sz="1000" b="1" spc="-1" dirty="0">
                <a:solidFill>
                  <a:prstClr val="black"/>
                </a:solidFill>
                <a:latin typeface="Arial"/>
                <a:ea typeface="Noto Sans CJK SC"/>
              </a:rPr>
              <a:t> </a:t>
            </a:r>
            <a:endParaRPr lang="en-GB" sz="1000" b="1" spc="-1" dirty="0">
              <a:solidFill>
                <a:prstClr val="black"/>
              </a:solidFill>
              <a:latin typeface="Arial"/>
            </a:endParaRPr>
          </a:p>
        </p:txBody>
      </p:sp>
      <p:sp>
        <p:nvSpPr>
          <p:cNvPr id="64" name="Téglalap 63"/>
          <p:cNvSpPr/>
          <p:nvPr/>
        </p:nvSpPr>
        <p:spPr>
          <a:xfrm>
            <a:off x="788217" y="163268"/>
            <a:ext cx="443816"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800" b="1" spc="-1" dirty="0">
                <a:solidFill>
                  <a:srgbClr val="FFFFFF"/>
                </a:solidFill>
                <a:latin typeface="Arial"/>
              </a:rPr>
              <a:t>NEM</a:t>
            </a:r>
            <a:endParaRPr lang="en-GB" sz="800" spc="-1" dirty="0">
              <a:solidFill>
                <a:prstClr val="black"/>
              </a:solidFill>
              <a:latin typeface="Arial"/>
            </a:endParaRPr>
          </a:p>
        </p:txBody>
      </p:sp>
      <p:sp>
        <p:nvSpPr>
          <p:cNvPr id="65" name="Szabadkézi sokszög 64"/>
          <p:cNvSpPr/>
          <p:nvPr/>
        </p:nvSpPr>
        <p:spPr>
          <a:xfrm rot="10800000" flipH="1" flipV="1">
            <a:off x="4950379" y="5083654"/>
            <a:ext cx="630632" cy="26126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66" name="Téglalap 65"/>
          <p:cNvSpPr/>
          <p:nvPr/>
        </p:nvSpPr>
        <p:spPr>
          <a:xfrm>
            <a:off x="4712804" y="4735197"/>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NEM</a:t>
            </a:r>
            <a:endParaRPr lang="en-GB" sz="900" spc="-1" dirty="0">
              <a:solidFill>
                <a:prstClr val="black"/>
              </a:solidFill>
              <a:latin typeface="Arial"/>
            </a:endParaRPr>
          </a:p>
        </p:txBody>
      </p:sp>
      <p:sp>
        <p:nvSpPr>
          <p:cNvPr id="70" name="Téglalap 69"/>
          <p:cNvSpPr/>
          <p:nvPr/>
        </p:nvSpPr>
        <p:spPr>
          <a:xfrm>
            <a:off x="8544977" y="5192368"/>
            <a:ext cx="504505" cy="26126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IGEN</a:t>
            </a:r>
            <a:endParaRPr lang="en-GB" sz="900" spc="-1" dirty="0">
              <a:solidFill>
                <a:prstClr val="black"/>
              </a:solidFill>
              <a:latin typeface="Arial"/>
            </a:endParaRPr>
          </a:p>
        </p:txBody>
      </p:sp>
      <p:sp>
        <p:nvSpPr>
          <p:cNvPr id="78" name="Szabadkézi sokszög 77"/>
          <p:cNvSpPr/>
          <p:nvPr/>
        </p:nvSpPr>
        <p:spPr>
          <a:xfrm rot="10800000">
            <a:off x="7317469" y="5519090"/>
            <a:ext cx="849128" cy="696695"/>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115" name="Szabadkézi sokszög 114"/>
          <p:cNvSpPr/>
          <p:nvPr/>
        </p:nvSpPr>
        <p:spPr>
          <a:xfrm>
            <a:off x="4583155" y="5432000"/>
            <a:ext cx="3331193" cy="1360782"/>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hu-HU" sz="1000" b="1" u="sng" spc="-1" dirty="0">
                <a:solidFill>
                  <a:prstClr val="black"/>
                </a:solidFill>
                <a:latin typeface="Arial"/>
                <a:ea typeface="Noto Sans CJK SC"/>
              </a:rPr>
              <a:t>4E VVT + 4E FFP + 4E </a:t>
            </a:r>
            <a:r>
              <a:rPr lang="hu-HU" sz="1000" b="1" u="sng" spc="-1" dirty="0" err="1">
                <a:solidFill>
                  <a:prstClr val="black"/>
                </a:solidFill>
                <a:latin typeface="Arial"/>
                <a:ea typeface="Noto Sans CJK SC"/>
              </a:rPr>
              <a:t>TcT</a:t>
            </a:r>
            <a:endParaRPr lang="hu-HU" sz="1000" b="1" u="sng" spc="-1" dirty="0">
              <a:solidFill>
                <a:prstClr val="black"/>
              </a:solidFill>
              <a:latin typeface="Arial"/>
              <a:ea typeface="Noto Sans CJK SC"/>
            </a:endParaRPr>
          </a:p>
          <a:p>
            <a:pPr marL="219349" indent="-219349" algn="ctr" defTabSz="745123">
              <a:spcAft>
                <a:spcPts val="610"/>
              </a:spcAft>
              <a:buClr>
                <a:srgbClr val="000000"/>
              </a:buClr>
              <a:buSzPct val="45000"/>
            </a:pPr>
            <a:r>
              <a:rPr lang="hu-HU" sz="1000" b="1" spc="-1" dirty="0">
                <a:solidFill>
                  <a:prstClr val="black"/>
                </a:solidFill>
                <a:latin typeface="Arial"/>
                <a:ea typeface="Noto Sans CJK SC"/>
              </a:rPr>
              <a:t>ÉS</a:t>
            </a:r>
          </a:p>
          <a:p>
            <a:pPr marL="219349" indent="-219349" algn="ctr" defTabSz="745123">
              <a:buClr>
                <a:srgbClr val="000000"/>
              </a:buClr>
              <a:buSzPct val="45000"/>
            </a:pPr>
            <a:r>
              <a:rPr lang="hu-HU" sz="1200" b="1" u="sng" spc="-1" dirty="0">
                <a:solidFill>
                  <a:prstClr val="black"/>
                </a:solidFill>
                <a:latin typeface="Arial"/>
                <a:ea typeface="Noto Sans CJK SC"/>
              </a:rPr>
              <a:t>CLOTPRO</a:t>
            </a:r>
            <a:r>
              <a:rPr lang="hu-HU" sz="1000" b="1" u="sng" spc="-1" dirty="0">
                <a:solidFill>
                  <a:prstClr val="black"/>
                </a:solidFill>
                <a:latin typeface="Arial"/>
                <a:ea typeface="Noto Sans CJK SC"/>
              </a:rPr>
              <a:t> vezérelt INTERVENCIÓ</a:t>
            </a:r>
            <a:r>
              <a:rPr lang="hu-HU" sz="1000" u="sng" spc="-1" dirty="0">
                <a:solidFill>
                  <a:prstClr val="black"/>
                </a:solidFill>
                <a:ea typeface="Noto Sans CJK SC"/>
              </a:rPr>
              <a:t> </a:t>
            </a:r>
            <a:r>
              <a:rPr lang="hu-HU" sz="1000" spc="-1" dirty="0">
                <a:solidFill>
                  <a:prstClr val="black"/>
                </a:solidFill>
                <a:ea typeface="Noto Sans CJK SC"/>
              </a:rPr>
              <a:t>(</a:t>
            </a:r>
            <a:r>
              <a:rPr lang="hu-HU" sz="1000" spc="-1" dirty="0" err="1">
                <a:solidFill>
                  <a:prstClr val="black"/>
                </a:solidFill>
                <a:ea typeface="Noto Sans CJK SC"/>
              </a:rPr>
              <a:t>lsd</a:t>
            </a:r>
            <a:r>
              <a:rPr lang="hu-HU" sz="1000" spc="-1" dirty="0">
                <a:solidFill>
                  <a:prstClr val="black"/>
                </a:solidFill>
                <a:ea typeface="Noto Sans CJK SC"/>
              </a:rPr>
              <a:t> 2. ábra)</a:t>
            </a: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spc="-1" dirty="0">
                <a:solidFill>
                  <a:prstClr val="black"/>
                </a:solidFill>
                <a:latin typeface="Arial"/>
                <a:ea typeface="Noto Sans CJK SC"/>
              </a:rPr>
              <a:t>: Vérgáz,Vérkép,CLOTPRO</a:t>
            </a:r>
          </a:p>
        </p:txBody>
      </p:sp>
      <p:sp>
        <p:nvSpPr>
          <p:cNvPr id="79" name="Szabadkézi sokszög 78"/>
          <p:cNvSpPr/>
          <p:nvPr/>
        </p:nvSpPr>
        <p:spPr>
          <a:xfrm>
            <a:off x="8080642" y="5257828"/>
            <a:ext cx="163276" cy="479360"/>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1" name="Szabadkézi sokszög 80"/>
          <p:cNvSpPr/>
          <p:nvPr/>
        </p:nvSpPr>
        <p:spPr>
          <a:xfrm>
            <a:off x="4871084" y="5061765"/>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46" name="Szabadkézi sokszög 45"/>
          <p:cNvSpPr/>
          <p:nvPr/>
        </p:nvSpPr>
        <p:spPr>
          <a:xfrm>
            <a:off x="1078000" y="5649760"/>
            <a:ext cx="1403843" cy="304771"/>
          </a:xfrm>
          <a:custGeom>
            <a:avLst/>
            <a:gdLst/>
            <a:ahLst/>
            <a:cxnLst/>
            <a:rect l="0" t="0" r="r" b="b"/>
            <a:pathLst>
              <a:path w="43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4183" y="701"/>
                </a:lnTo>
                <a:lnTo>
                  <a:pt x="4183" y="701"/>
                </a:lnTo>
                <a:cubicBezTo>
                  <a:pt x="4204" y="701"/>
                  <a:pt x="4224" y="696"/>
                  <a:pt x="4242" y="685"/>
                </a:cubicBezTo>
                <a:cubicBezTo>
                  <a:pt x="4259" y="675"/>
                  <a:pt x="4274" y="660"/>
                  <a:pt x="4284" y="643"/>
                </a:cubicBezTo>
                <a:cubicBezTo>
                  <a:pt x="4295" y="625"/>
                  <a:pt x="4300" y="605"/>
                  <a:pt x="4300" y="584"/>
                </a:cubicBezTo>
                <a:lnTo>
                  <a:pt x="4299" y="116"/>
                </a:lnTo>
                <a:lnTo>
                  <a:pt x="4300" y="117"/>
                </a:lnTo>
                <a:lnTo>
                  <a:pt x="4300" y="117"/>
                </a:lnTo>
                <a:cubicBezTo>
                  <a:pt x="4300" y="96"/>
                  <a:pt x="4295" y="76"/>
                  <a:pt x="4284" y="58"/>
                </a:cubicBezTo>
                <a:cubicBezTo>
                  <a:pt x="4274" y="41"/>
                  <a:pt x="4259" y="26"/>
                  <a:pt x="4242" y="16"/>
                </a:cubicBezTo>
                <a:cubicBezTo>
                  <a:pt x="4224" y="5"/>
                  <a:pt x="4204" y="0"/>
                  <a:pt x="4183" y="0"/>
                </a:cubicBezTo>
                <a:lnTo>
                  <a:pt x="116"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1000" spc="-1" dirty="0" err="1">
                <a:solidFill>
                  <a:prstClr val="black"/>
                </a:solidFill>
                <a:latin typeface="Arial"/>
                <a:ea typeface="Noto Sans CJK SC"/>
              </a:rPr>
              <a:t>Aktív</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vérzés</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esetén</a:t>
            </a:r>
            <a:endParaRPr lang="en-GB" sz="1000" spc="-1" dirty="0">
              <a:solidFill>
                <a:prstClr val="black"/>
              </a:solidFill>
              <a:latin typeface="Arial"/>
            </a:endParaRPr>
          </a:p>
        </p:txBody>
      </p:sp>
      <p:sp>
        <p:nvSpPr>
          <p:cNvPr id="82" name="Egyenes összekötő 81"/>
          <p:cNvSpPr/>
          <p:nvPr/>
        </p:nvSpPr>
        <p:spPr>
          <a:xfrm flipH="1">
            <a:off x="5682397" y="468044"/>
            <a:ext cx="326588"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9" name="Téglalap 88"/>
          <p:cNvSpPr/>
          <p:nvPr/>
        </p:nvSpPr>
        <p:spPr>
          <a:xfrm>
            <a:off x="5943667" y="293870"/>
            <a:ext cx="489827" cy="304780"/>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88" name="Szabadkézi sokszög 87"/>
          <p:cNvSpPr/>
          <p:nvPr/>
        </p:nvSpPr>
        <p:spPr>
          <a:xfrm rot="10800000">
            <a:off x="2612476" y="3385500"/>
            <a:ext cx="1306349"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4" name="Szabadkézi sokszög 43"/>
          <p:cNvSpPr/>
          <p:nvPr/>
        </p:nvSpPr>
        <p:spPr>
          <a:xfrm>
            <a:off x="788217" y="3428999"/>
            <a:ext cx="2018019" cy="783728"/>
          </a:xfrm>
          <a:custGeom>
            <a:avLst/>
            <a:gdLst/>
            <a:ahLst/>
            <a:cxnLst/>
            <a:rect l="0" t="0" r="r" b="b"/>
            <a:pathLst>
              <a:path w="65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6383" y="701"/>
                </a:lnTo>
                <a:lnTo>
                  <a:pt x="6383" y="701"/>
                </a:lnTo>
                <a:cubicBezTo>
                  <a:pt x="6404" y="701"/>
                  <a:pt x="6424" y="696"/>
                  <a:pt x="6442" y="685"/>
                </a:cubicBezTo>
                <a:cubicBezTo>
                  <a:pt x="6459" y="675"/>
                  <a:pt x="6474" y="660"/>
                  <a:pt x="6484" y="643"/>
                </a:cubicBezTo>
                <a:cubicBezTo>
                  <a:pt x="6495" y="625"/>
                  <a:pt x="6500" y="605"/>
                  <a:pt x="6500" y="584"/>
                </a:cubicBezTo>
                <a:lnTo>
                  <a:pt x="6500" y="116"/>
                </a:lnTo>
                <a:lnTo>
                  <a:pt x="6500" y="117"/>
                </a:lnTo>
                <a:lnTo>
                  <a:pt x="6500" y="117"/>
                </a:lnTo>
                <a:cubicBezTo>
                  <a:pt x="6500" y="96"/>
                  <a:pt x="6495" y="76"/>
                  <a:pt x="6484" y="58"/>
                </a:cubicBezTo>
                <a:cubicBezTo>
                  <a:pt x="6474" y="41"/>
                  <a:pt x="6459" y="26"/>
                  <a:pt x="6442" y="16"/>
                </a:cubicBezTo>
                <a:cubicBezTo>
                  <a:pt x="6424" y="5"/>
                  <a:pt x="6404" y="0"/>
                  <a:pt x="6383" y="0"/>
                </a:cubicBezTo>
                <a:lnTo>
                  <a:pt x="11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u="sng" spc="-1" dirty="0">
                <a:solidFill>
                  <a:prstClr val="black"/>
                </a:solidFill>
                <a:latin typeface="Arial"/>
                <a:ea typeface="Noto Sans CJK SC"/>
              </a:rPr>
              <a:t>TRANEXÁMSAV</a:t>
            </a:r>
          </a:p>
          <a:p>
            <a:pPr algn="ctr" defTabSz="745123"/>
            <a:r>
              <a:rPr lang="en-GB" sz="1000" spc="-1" dirty="0">
                <a:solidFill>
                  <a:prstClr val="black"/>
                </a:solidFill>
                <a:latin typeface="Arial"/>
                <a:ea typeface="Noto Sans CJK SC"/>
              </a:rPr>
              <a:t> (1</a:t>
            </a:r>
            <a:r>
              <a:rPr lang="hu-HU" sz="1000" spc="-1" dirty="0">
                <a:solidFill>
                  <a:prstClr val="black"/>
                </a:solidFill>
                <a:latin typeface="Arial"/>
                <a:ea typeface="Noto Sans CJK SC"/>
              </a:rPr>
              <a:t>-2 </a:t>
            </a:r>
            <a:r>
              <a:rPr lang="en-GB" sz="1000" spc="-1" dirty="0">
                <a:solidFill>
                  <a:prstClr val="black"/>
                </a:solidFill>
                <a:latin typeface="Arial"/>
                <a:ea typeface="Noto Sans CJK SC"/>
              </a:rPr>
              <a:t>g)</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rPr>
              <a:t>+</a:t>
            </a:r>
          </a:p>
          <a:p>
            <a:pPr algn="ctr" defTabSz="745123"/>
            <a:r>
              <a:rPr lang="hu-HU" sz="1000" b="1" spc="-1" dirty="0">
                <a:solidFill>
                  <a:prstClr val="black"/>
                </a:solidFill>
                <a:latin typeface="Arial"/>
              </a:rPr>
              <a:t>CLOTPRO (</a:t>
            </a:r>
            <a:r>
              <a:rPr lang="hu-HU" sz="1000" b="1" spc="-1" dirty="0" err="1">
                <a:solidFill>
                  <a:prstClr val="black"/>
                </a:solidFill>
                <a:latin typeface="Arial"/>
              </a:rPr>
              <a:t>TPAtest</a:t>
            </a:r>
            <a:r>
              <a:rPr lang="hu-HU" sz="1000" b="1" spc="-1" dirty="0">
                <a:solidFill>
                  <a:prstClr val="black"/>
                </a:solidFill>
                <a:latin typeface="Arial"/>
              </a:rPr>
              <a:t>) kontroll </a:t>
            </a:r>
            <a:r>
              <a:rPr lang="hu-HU" sz="1000" spc="-1" dirty="0">
                <a:solidFill>
                  <a:prstClr val="black"/>
                </a:solidFill>
                <a:latin typeface="Arial"/>
              </a:rPr>
              <a:t>gyógyszer</a:t>
            </a:r>
            <a:r>
              <a:rPr lang="hu-HU" sz="1000" b="1" spc="-1" dirty="0">
                <a:solidFill>
                  <a:prstClr val="black"/>
                </a:solidFill>
                <a:latin typeface="Arial"/>
              </a:rPr>
              <a:t> </a:t>
            </a:r>
            <a:r>
              <a:rPr lang="hu-HU" sz="1000" spc="-1" dirty="0">
                <a:solidFill>
                  <a:prstClr val="black"/>
                </a:solidFill>
                <a:latin typeface="Arial"/>
              </a:rPr>
              <a:t>ismétlés előtt!!</a:t>
            </a:r>
            <a:endParaRPr lang="en-GB" sz="1000" spc="-1" dirty="0">
              <a:solidFill>
                <a:prstClr val="black"/>
              </a:solidFill>
              <a:latin typeface="Arial"/>
            </a:endParaRPr>
          </a:p>
        </p:txBody>
      </p:sp>
      <p:sp>
        <p:nvSpPr>
          <p:cNvPr id="96" name="Egyenes összekötő 95"/>
          <p:cNvSpPr/>
          <p:nvPr/>
        </p:nvSpPr>
        <p:spPr>
          <a:xfrm>
            <a:off x="1828665" y="5954521"/>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2" name="Szabadkézi sokszög 101"/>
          <p:cNvSpPr/>
          <p:nvPr/>
        </p:nvSpPr>
        <p:spPr>
          <a:xfrm>
            <a:off x="980045" y="6259369"/>
            <a:ext cx="1632430" cy="478935"/>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38100">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rPr>
              <a:t>ANTIDOTUM</a:t>
            </a:r>
            <a:r>
              <a:rPr lang="hu-HU" sz="1000" u="sng" spc="-1" dirty="0">
                <a:solidFill>
                  <a:prstClr val="black"/>
                </a:solidFill>
                <a:latin typeface="Arial"/>
              </a:rPr>
              <a:t> </a:t>
            </a:r>
          </a:p>
          <a:p>
            <a:pPr marL="219349" indent="-219349" algn="ctr" defTabSz="745123">
              <a:buClr>
                <a:srgbClr val="000000"/>
              </a:buClr>
              <a:buSzPct val="45000"/>
            </a:pPr>
            <a:r>
              <a:rPr lang="hu-HU" sz="1000" spc="-1" dirty="0">
                <a:solidFill>
                  <a:prstClr val="black"/>
                </a:solidFill>
                <a:latin typeface="Arial"/>
              </a:rPr>
              <a:t>alkalmazása </a:t>
            </a:r>
            <a:r>
              <a:rPr lang="hu-HU" sz="900" spc="-1" dirty="0">
                <a:solidFill>
                  <a:prstClr val="black"/>
                </a:solidFill>
                <a:ea typeface="Noto Sans CJK SC"/>
              </a:rPr>
              <a:t>(1. ábra)</a:t>
            </a:r>
            <a:endParaRPr lang="en-GB" sz="1000" spc="-1" dirty="0">
              <a:solidFill>
                <a:prstClr val="black"/>
              </a:solidFill>
              <a:latin typeface="Arial"/>
            </a:endParaRPr>
          </a:p>
        </p:txBody>
      </p:sp>
      <p:sp>
        <p:nvSpPr>
          <p:cNvPr id="45" name="Szabadkézi sokszög 44"/>
          <p:cNvSpPr/>
          <p:nvPr/>
        </p:nvSpPr>
        <p:spPr>
          <a:xfrm>
            <a:off x="657638" y="4430384"/>
            <a:ext cx="2337784" cy="696695"/>
          </a:xfrm>
          <a:custGeom>
            <a:avLst/>
            <a:gdLst/>
            <a:ahLst/>
            <a:cxnLst/>
            <a:rect l="0" t="0" r="r" b="b"/>
            <a:pathLst>
              <a:path w="6301" h="1101">
                <a:moveTo>
                  <a:pt x="183" y="0"/>
                </a:moveTo>
                <a:lnTo>
                  <a:pt x="183" y="0"/>
                </a:lnTo>
                <a:cubicBezTo>
                  <a:pt x="151" y="0"/>
                  <a:pt x="120" y="8"/>
                  <a:pt x="92" y="25"/>
                </a:cubicBezTo>
                <a:cubicBezTo>
                  <a:pt x="64" y="41"/>
                  <a:pt x="41" y="64"/>
                  <a:pt x="25" y="92"/>
                </a:cubicBezTo>
                <a:cubicBezTo>
                  <a:pt x="8" y="120"/>
                  <a:pt x="0" y="151"/>
                  <a:pt x="0" y="183"/>
                </a:cubicBezTo>
                <a:lnTo>
                  <a:pt x="0" y="916"/>
                </a:lnTo>
                <a:lnTo>
                  <a:pt x="0" y="917"/>
                </a:lnTo>
                <a:cubicBezTo>
                  <a:pt x="0" y="949"/>
                  <a:pt x="8" y="980"/>
                  <a:pt x="25" y="1008"/>
                </a:cubicBezTo>
                <a:cubicBezTo>
                  <a:pt x="41" y="1036"/>
                  <a:pt x="64" y="1059"/>
                  <a:pt x="92" y="1075"/>
                </a:cubicBezTo>
                <a:cubicBezTo>
                  <a:pt x="120" y="1092"/>
                  <a:pt x="151" y="1100"/>
                  <a:pt x="183" y="1100"/>
                </a:cubicBezTo>
                <a:lnTo>
                  <a:pt x="6116" y="1100"/>
                </a:lnTo>
                <a:lnTo>
                  <a:pt x="6117" y="1100"/>
                </a:lnTo>
                <a:cubicBezTo>
                  <a:pt x="6149" y="1100"/>
                  <a:pt x="6180" y="1092"/>
                  <a:pt x="6208" y="1075"/>
                </a:cubicBezTo>
                <a:cubicBezTo>
                  <a:pt x="6236" y="1059"/>
                  <a:pt x="6259" y="1036"/>
                  <a:pt x="6275" y="1008"/>
                </a:cubicBezTo>
                <a:cubicBezTo>
                  <a:pt x="6292" y="980"/>
                  <a:pt x="6300" y="949"/>
                  <a:pt x="6300" y="917"/>
                </a:cubicBezTo>
                <a:lnTo>
                  <a:pt x="6300" y="183"/>
                </a:lnTo>
                <a:lnTo>
                  <a:pt x="6300" y="183"/>
                </a:lnTo>
                <a:lnTo>
                  <a:pt x="6300" y="183"/>
                </a:lnTo>
                <a:cubicBezTo>
                  <a:pt x="6300" y="151"/>
                  <a:pt x="6292" y="120"/>
                  <a:pt x="6275" y="92"/>
                </a:cubicBezTo>
                <a:cubicBezTo>
                  <a:pt x="6259" y="64"/>
                  <a:pt x="6236" y="41"/>
                  <a:pt x="6208" y="25"/>
                </a:cubicBezTo>
                <a:cubicBezTo>
                  <a:pt x="6180" y="8"/>
                  <a:pt x="6149" y="0"/>
                  <a:pt x="6117" y="0"/>
                </a:cubicBezTo>
                <a:lnTo>
                  <a:pt x="183"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000" b="1" spc="-1" dirty="0">
                <a:solidFill>
                  <a:prstClr val="black"/>
                </a:solidFill>
                <a:latin typeface="Arial"/>
                <a:ea typeface="Noto Sans CJK SC"/>
              </a:rPr>
              <a:t>ANTIKOAGULÁNS TERÁPIA</a:t>
            </a:r>
            <a:r>
              <a:rPr lang="en-GB" sz="1000" b="1" spc="-1" dirty="0">
                <a:solidFill>
                  <a:prstClr val="black"/>
                </a:solidFill>
                <a:latin typeface="Arial"/>
                <a:ea typeface="Noto Sans CJK SC"/>
              </a:rPr>
              <a:t> </a:t>
            </a:r>
            <a:r>
              <a:rPr lang="hu-HU" sz="1000" spc="-1" dirty="0">
                <a:solidFill>
                  <a:prstClr val="black"/>
                </a:solidFill>
                <a:latin typeface="Arial"/>
                <a:ea typeface="Noto Sans CJK SC"/>
              </a:rPr>
              <a:t>és /</a:t>
            </a:r>
            <a:r>
              <a:rPr lang="en-GB" sz="1000" spc="-1" dirty="0" err="1">
                <a:solidFill>
                  <a:prstClr val="black"/>
                </a:solidFill>
                <a:latin typeface="Arial"/>
                <a:ea typeface="Noto Sans CJK SC"/>
              </a:rPr>
              <a:t>vagy</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THROMBOCYTA AGGREGÁCIÓ GÁTLÁS</a:t>
            </a:r>
            <a:endParaRPr lang="en-GB" sz="1000" b="1" spc="-1" dirty="0">
              <a:solidFill>
                <a:prstClr val="black"/>
              </a:solidFill>
              <a:latin typeface="Arial"/>
            </a:endParaRPr>
          </a:p>
        </p:txBody>
      </p:sp>
      <p:sp>
        <p:nvSpPr>
          <p:cNvPr id="48" name="Szabadkézi sokszög 47"/>
          <p:cNvSpPr/>
          <p:nvPr/>
        </p:nvSpPr>
        <p:spPr>
          <a:xfrm>
            <a:off x="3657558" y="141640"/>
            <a:ext cx="2112645" cy="870869"/>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2. </a:t>
            </a:r>
            <a:r>
              <a:rPr lang="en-GB" sz="1400" b="1" spc="-1" dirty="0">
                <a:solidFill>
                  <a:prstClr val="white"/>
                </a:solidFill>
                <a:effectLst>
                  <a:outerShdw blurRad="38100" dist="38100" dir="2700000" algn="tl">
                    <a:srgbClr val="000000">
                      <a:alpha val="43137"/>
                    </a:srgbClr>
                  </a:outerShdw>
                </a:effectLst>
                <a:latin typeface="Arial"/>
                <a:ea typeface="Noto Sans CJK SC"/>
              </a:rPr>
              <a:t>J</a:t>
            </a:r>
            <a:r>
              <a:rPr lang="hu-HU" sz="1400" b="1" spc="-1" dirty="0">
                <a:solidFill>
                  <a:prstClr val="white"/>
                </a:solidFill>
                <a:effectLst>
                  <a:outerShdw blurRad="38100" dist="38100" dir="2700000" algn="tl">
                    <a:srgbClr val="000000">
                      <a:alpha val="43137"/>
                    </a:srgbClr>
                  </a:outerShdw>
                </a:effectLst>
                <a:latin typeface="Arial"/>
                <a:ea typeface="Noto Sans CJK SC"/>
              </a:rPr>
              <a:t>ELENTŐS</a:t>
            </a:r>
            <a:r>
              <a:rPr lang="en-GB" sz="1400" spc="-1" dirty="0">
                <a:solidFill>
                  <a:prstClr val="white"/>
                </a:solidFill>
                <a:effectLst>
                  <a:outerShdw blurRad="38100" dist="38100" dir="2700000" algn="tl">
                    <a:srgbClr val="000000">
                      <a:alpha val="43137"/>
                    </a:srgbClr>
                  </a:outerShdw>
                </a:effectLst>
                <a:latin typeface="Arial"/>
                <a:ea typeface="Noto Sans CJK SC"/>
              </a:rPr>
              <a:t> </a:t>
            </a:r>
            <a:r>
              <a:rPr lang="en-GB" sz="1000" spc="-1" dirty="0" err="1">
                <a:solidFill>
                  <a:prstClr val="white"/>
                </a:solidFill>
                <a:effectLst>
                  <a:outerShdw blurRad="38100" dist="38100" dir="2700000" algn="tl">
                    <a:srgbClr val="000000">
                      <a:alpha val="43137"/>
                    </a:srgbClr>
                  </a:outerShdw>
                </a:effectLst>
                <a:latin typeface="Arial"/>
                <a:ea typeface="Noto Sans CJK SC"/>
              </a:rPr>
              <a:t>vagy</a:t>
            </a:r>
            <a:r>
              <a:rPr lang="en-GB" sz="1000" spc="-1" dirty="0">
                <a:solidFill>
                  <a:prstClr val="white"/>
                </a:solidFill>
                <a:effectLst>
                  <a:outerShdw blurRad="38100" dist="38100" dir="2700000" algn="tl">
                    <a:srgbClr val="000000">
                      <a:alpha val="43137"/>
                    </a:srgbClr>
                  </a:outerShdw>
                </a:effectLst>
                <a:latin typeface="Arial"/>
                <a:ea typeface="Noto Sans CJK SC"/>
              </a:rPr>
              <a:t> </a:t>
            </a:r>
            <a:r>
              <a:rPr lang="hu-HU" sz="1000"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NEM</a:t>
            </a:r>
            <a:endParaRPr lang="hu-HU" sz="1000" b="1" spc="-1" dirty="0">
              <a:solidFill>
                <a:prstClr val="white"/>
              </a:solidFill>
              <a:effectLst>
                <a:outerShdw blurRad="38100" dist="38100" dir="2700000" algn="tl">
                  <a:srgbClr val="000000">
                    <a:alpha val="43137"/>
                  </a:srgbClr>
                </a:outerShdw>
              </a:effectLst>
              <a:latin typeface="Arial"/>
              <a:ea typeface="Noto Sans CJK SC"/>
            </a:endParaRPr>
          </a:p>
          <a:p>
            <a:pPr algn="ctr" defTabSz="745123"/>
            <a:r>
              <a:rPr lang="en-GB" sz="1400" b="1"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kontrollált</a:t>
            </a:r>
            <a:r>
              <a:rPr lang="hu-HU" sz="1000" b="1" spc="-1" dirty="0">
                <a:solidFill>
                  <a:prstClr val="white"/>
                </a:solidFill>
                <a:effectLst>
                  <a:outerShdw blurRad="38100" dist="38100" dir="2700000" algn="tl">
                    <a:srgbClr val="000000">
                      <a:alpha val="43137"/>
                    </a:srgbClr>
                  </a:outerShdw>
                </a:effectLst>
                <a:latin typeface="Arial"/>
                <a:ea typeface="Noto Sans CJK SC"/>
              </a:rPr>
              <a:t> vérzés </a:t>
            </a:r>
            <a:endParaRPr lang="en-GB" sz="1000" spc="-1" dirty="0">
              <a:solidFill>
                <a:prstClr val="white"/>
              </a:solidFill>
              <a:effectLst>
                <a:outerShdw blurRad="38100" dist="38100" dir="2700000" algn="tl">
                  <a:srgbClr val="000000">
                    <a:alpha val="43137"/>
                  </a:srgbClr>
                </a:outerShdw>
              </a:effectLst>
              <a:latin typeface="Arial"/>
            </a:endParaRPr>
          </a:p>
        </p:txBody>
      </p:sp>
      <p:sp>
        <p:nvSpPr>
          <p:cNvPr id="56" name="Szabadkézi sokszög 55"/>
          <p:cNvSpPr/>
          <p:nvPr/>
        </p:nvSpPr>
        <p:spPr>
          <a:xfrm>
            <a:off x="6779210" y="141639"/>
            <a:ext cx="2270272" cy="1458665"/>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3. SOKK?</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Legalább kettő az alábbiak közül: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Syst</a:t>
            </a:r>
            <a:r>
              <a:rPr lang="hu-HU" sz="1000" b="1" spc="-1" dirty="0">
                <a:solidFill>
                  <a:prstClr val="white"/>
                </a:solidFill>
                <a:effectLst>
                  <a:outerShdw blurRad="38100" dist="38100" dir="2700000" algn="tl">
                    <a:srgbClr val="000000">
                      <a:alpha val="43137"/>
                    </a:srgbClr>
                  </a:outerShdw>
                </a:effectLst>
                <a:latin typeface="Arial"/>
                <a:ea typeface="Noto Sans CJK SC"/>
              </a:rPr>
              <a:t>. Vérnyomás &lt; 90 Hgmm</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BE &lt; -10</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Laktát</a:t>
            </a:r>
            <a:r>
              <a:rPr lang="hu-HU" sz="1000" b="1" spc="-1" dirty="0">
                <a:solidFill>
                  <a:prstClr val="white"/>
                </a:solidFill>
                <a:effectLst>
                  <a:outerShdw blurRad="38100" dist="38100" dir="2700000" algn="tl">
                    <a:srgbClr val="000000">
                      <a:alpha val="43137"/>
                    </a:srgbClr>
                  </a:outerShdw>
                </a:effectLst>
                <a:latin typeface="Arial"/>
                <a:ea typeface="Noto Sans CJK SC"/>
              </a:rPr>
              <a:t> ≥ 5 </a:t>
            </a:r>
            <a:r>
              <a:rPr lang="hu-HU" sz="1000" b="1" spc="-1" dirty="0" err="1">
                <a:solidFill>
                  <a:prstClr val="white"/>
                </a:solidFill>
                <a:effectLst>
                  <a:outerShdw blurRad="38100" dist="38100" dir="2700000" algn="tl">
                    <a:srgbClr val="000000">
                      <a:alpha val="43137"/>
                    </a:srgbClr>
                  </a:outerShdw>
                </a:effectLst>
                <a:latin typeface="Arial"/>
                <a:ea typeface="Noto Sans CJK SC"/>
              </a:rPr>
              <a:t>mmol</a:t>
            </a:r>
            <a:r>
              <a:rPr lang="hu-HU" sz="1000" b="1" spc="-1" dirty="0">
                <a:solidFill>
                  <a:prstClr val="white"/>
                </a:solidFill>
                <a:effectLst>
                  <a:outerShdw blurRad="38100" dist="38100" dir="2700000" algn="tl">
                    <a:srgbClr val="000000">
                      <a:alpha val="43137"/>
                    </a:srgbClr>
                  </a:outerShdw>
                </a:effectLst>
                <a:latin typeface="Arial"/>
                <a:ea typeface="Noto Sans CJK SC"/>
              </a:rPr>
              <a:t>/l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Hgb</a:t>
            </a:r>
            <a:r>
              <a:rPr lang="hu-HU" sz="1000" b="1" spc="-1" dirty="0">
                <a:solidFill>
                  <a:prstClr val="white"/>
                </a:solidFill>
                <a:effectLst>
                  <a:outerShdw blurRad="38100" dist="38100" dir="2700000" algn="tl">
                    <a:srgbClr val="000000">
                      <a:alpha val="43137"/>
                    </a:srgbClr>
                  </a:outerShdw>
                </a:effectLst>
                <a:latin typeface="Arial"/>
                <a:ea typeface="Noto Sans CJK SC"/>
              </a:rPr>
              <a:t> &lt; 9 g/dl</a:t>
            </a:r>
            <a:endParaRPr lang="hu-HU" sz="1400" b="1" spc="-1" dirty="0">
              <a:solidFill>
                <a:prstClr val="white"/>
              </a:solidFill>
              <a:effectLst>
                <a:outerShdw blurRad="38100" dist="38100" dir="2700000" algn="tl">
                  <a:srgbClr val="000000">
                    <a:alpha val="43137"/>
                  </a:srgbClr>
                </a:outerShdw>
              </a:effectLst>
              <a:latin typeface="Arial"/>
              <a:ea typeface="Noto Sans CJK SC"/>
            </a:endParaRPr>
          </a:p>
        </p:txBody>
      </p:sp>
      <p:sp>
        <p:nvSpPr>
          <p:cNvPr id="72" name="Szabadkézi sokszög 71"/>
          <p:cNvSpPr/>
          <p:nvPr/>
        </p:nvSpPr>
        <p:spPr>
          <a:xfrm>
            <a:off x="5265694" y="4865833"/>
            <a:ext cx="3216218" cy="391864"/>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100" b="1" spc="-1" dirty="0">
                <a:solidFill>
                  <a:prstClr val="white"/>
                </a:solidFill>
                <a:effectLst>
                  <a:outerShdw blurRad="38100" dist="38100" dir="2700000" algn="tl">
                    <a:srgbClr val="000000">
                      <a:alpha val="43137"/>
                    </a:srgbClr>
                  </a:outerShdw>
                </a:effectLst>
                <a:latin typeface="Arial"/>
                <a:ea typeface="Noto Sans CJK SC"/>
              </a:rPr>
              <a:t>SIKERÜLT már KONTROLLÁLNI a vérzést?</a:t>
            </a:r>
          </a:p>
        </p:txBody>
      </p:sp>
      <p:sp>
        <p:nvSpPr>
          <p:cNvPr id="54" name="Téglalap 53"/>
          <p:cNvSpPr/>
          <p:nvPr/>
        </p:nvSpPr>
        <p:spPr>
          <a:xfrm>
            <a:off x="5796136" y="89248"/>
            <a:ext cx="3275856" cy="319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
        <p:nvSpPr>
          <p:cNvPr id="71" name="Téglalap 70"/>
          <p:cNvSpPr/>
          <p:nvPr/>
        </p:nvSpPr>
        <p:spPr>
          <a:xfrm>
            <a:off x="4427984" y="3284984"/>
            <a:ext cx="4680520"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strVal val="#ppt_w*0.70"/>
                                          </p:val>
                                        </p:tav>
                                        <p:tav tm="100000">
                                          <p:val>
                                            <p:strVal val="#ppt_w"/>
                                          </p:val>
                                        </p:tav>
                                      </p:tavLst>
                                    </p:anim>
                                    <p:anim calcmode="lin" valueType="num">
                                      <p:cBhvr>
                                        <p:cTn id="8" dur="1000" fill="hold"/>
                                        <p:tgtEl>
                                          <p:spTgt spid="54"/>
                                        </p:tgtEl>
                                        <p:attrNameLst>
                                          <p:attrName>ppt_h</p:attrName>
                                        </p:attrNameLst>
                                      </p:cBhvr>
                                      <p:tavLst>
                                        <p:tav tm="0">
                                          <p:val>
                                            <p:strVal val="#ppt_h"/>
                                          </p:val>
                                        </p:tav>
                                        <p:tav tm="100000">
                                          <p:val>
                                            <p:strVal val="#ppt_h"/>
                                          </p:val>
                                        </p:tav>
                                      </p:tavLst>
                                    </p:anim>
                                    <p:animEffect transition="in" filter="fade">
                                      <p:cBhvr>
                                        <p:cTn id="9" dur="1000"/>
                                        <p:tgtEl>
                                          <p:spTgt spid="5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1000" fill="hold"/>
                                        <p:tgtEl>
                                          <p:spTgt spid="71"/>
                                        </p:tgtEl>
                                        <p:attrNameLst>
                                          <p:attrName>ppt_w</p:attrName>
                                        </p:attrNameLst>
                                      </p:cBhvr>
                                      <p:tavLst>
                                        <p:tav tm="0">
                                          <p:val>
                                            <p:strVal val="#ppt_w*0.70"/>
                                          </p:val>
                                        </p:tav>
                                        <p:tav tm="100000">
                                          <p:val>
                                            <p:strVal val="#ppt_w"/>
                                          </p:val>
                                        </p:tav>
                                      </p:tavLst>
                                    </p:anim>
                                    <p:anim calcmode="lin" valueType="num">
                                      <p:cBhvr>
                                        <p:cTn id="13" dur="1000" fill="hold"/>
                                        <p:tgtEl>
                                          <p:spTgt spid="71"/>
                                        </p:tgtEl>
                                        <p:attrNameLst>
                                          <p:attrName>ppt_h</p:attrName>
                                        </p:attrNameLst>
                                      </p:cBhvr>
                                      <p:tavLst>
                                        <p:tav tm="0">
                                          <p:val>
                                            <p:strVal val="#ppt_h"/>
                                          </p:val>
                                        </p:tav>
                                        <p:tav tm="100000">
                                          <p:val>
                                            <p:strVal val="#ppt_h"/>
                                          </p:val>
                                        </p:tav>
                                      </p:tavLst>
                                    </p:anim>
                                    <p:animEffect transition="in" filter="fade">
                                      <p:cBhvr>
                                        <p:cTn id="14"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7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Egyenes összekötő 94"/>
          <p:cNvSpPr/>
          <p:nvPr/>
        </p:nvSpPr>
        <p:spPr>
          <a:xfrm>
            <a:off x="1828665" y="3233068"/>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60" name="Szabadkézi sokszög 59"/>
          <p:cNvSpPr/>
          <p:nvPr/>
        </p:nvSpPr>
        <p:spPr>
          <a:xfrm rot="10800000">
            <a:off x="8033826" y="3429004"/>
            <a:ext cx="914445" cy="165465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1" name="Szabadkézi sokszög 40"/>
          <p:cNvSpPr/>
          <p:nvPr/>
        </p:nvSpPr>
        <p:spPr>
          <a:xfrm>
            <a:off x="65092" y="119699"/>
            <a:ext cx="718493" cy="783783"/>
          </a:xfrm>
          <a:custGeom>
            <a:avLst/>
            <a:gdLst/>
            <a:ahLst/>
            <a:cxnLst/>
            <a:rect l="0" t="0" r="r" b="b"/>
            <a:pathLst>
              <a:path w="2401" h="1601">
                <a:moveTo>
                  <a:pt x="266" y="0"/>
                </a:moveTo>
                <a:lnTo>
                  <a:pt x="267" y="0"/>
                </a:lnTo>
                <a:cubicBezTo>
                  <a:pt x="220" y="0"/>
                  <a:pt x="174" y="12"/>
                  <a:pt x="133" y="36"/>
                </a:cubicBezTo>
                <a:cubicBezTo>
                  <a:pt x="93" y="59"/>
                  <a:pt x="59" y="93"/>
                  <a:pt x="36" y="133"/>
                </a:cubicBezTo>
                <a:cubicBezTo>
                  <a:pt x="12" y="174"/>
                  <a:pt x="0" y="220"/>
                  <a:pt x="0" y="267"/>
                </a:cubicBezTo>
                <a:lnTo>
                  <a:pt x="0" y="1333"/>
                </a:lnTo>
                <a:lnTo>
                  <a:pt x="0" y="1333"/>
                </a:lnTo>
                <a:cubicBezTo>
                  <a:pt x="0" y="1380"/>
                  <a:pt x="12" y="1426"/>
                  <a:pt x="36" y="1467"/>
                </a:cubicBezTo>
                <a:cubicBezTo>
                  <a:pt x="59" y="1507"/>
                  <a:pt x="93" y="1541"/>
                  <a:pt x="133" y="1564"/>
                </a:cubicBezTo>
                <a:cubicBezTo>
                  <a:pt x="174" y="1588"/>
                  <a:pt x="220" y="1600"/>
                  <a:pt x="267" y="1600"/>
                </a:cubicBezTo>
                <a:lnTo>
                  <a:pt x="2133" y="1600"/>
                </a:lnTo>
                <a:lnTo>
                  <a:pt x="2133" y="1600"/>
                </a:lnTo>
                <a:cubicBezTo>
                  <a:pt x="2180" y="1600"/>
                  <a:pt x="2226" y="1588"/>
                  <a:pt x="2267" y="1564"/>
                </a:cubicBezTo>
                <a:cubicBezTo>
                  <a:pt x="2307" y="1541"/>
                  <a:pt x="2341" y="1507"/>
                  <a:pt x="2364" y="1467"/>
                </a:cubicBezTo>
                <a:cubicBezTo>
                  <a:pt x="2388" y="1426"/>
                  <a:pt x="2400" y="1380"/>
                  <a:pt x="2400" y="1333"/>
                </a:cubicBezTo>
                <a:lnTo>
                  <a:pt x="2400" y="266"/>
                </a:lnTo>
                <a:lnTo>
                  <a:pt x="2400" y="267"/>
                </a:lnTo>
                <a:lnTo>
                  <a:pt x="2400" y="267"/>
                </a:lnTo>
                <a:cubicBezTo>
                  <a:pt x="2400" y="220"/>
                  <a:pt x="2388" y="174"/>
                  <a:pt x="2364" y="133"/>
                </a:cubicBezTo>
                <a:cubicBezTo>
                  <a:pt x="2341" y="93"/>
                  <a:pt x="2307" y="59"/>
                  <a:pt x="2267" y="36"/>
                </a:cubicBezTo>
                <a:cubicBezTo>
                  <a:pt x="2226" y="12"/>
                  <a:pt x="2180" y="0"/>
                  <a:pt x="2133" y="0"/>
                </a:cubicBezTo>
                <a:lnTo>
                  <a:pt x="266" y="0"/>
                </a:lnTo>
              </a:path>
            </a:pathLst>
          </a:custGeom>
          <a:solidFill>
            <a:schemeClr val="accent3">
              <a:lumMod val="60000"/>
              <a:lumOff val="40000"/>
            </a:schemeClr>
          </a:solidFill>
          <a:ln w="0">
            <a:solidFill>
              <a:schemeClr val="accent3">
                <a:lumMod val="60000"/>
                <a:lumOff val="4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spc="-1" dirty="0">
                <a:solidFill>
                  <a:prstClr val="black"/>
                </a:solidFill>
                <a:latin typeface="Arial"/>
                <a:ea typeface="Noto Sans CJK SC"/>
              </a:rPr>
              <a:t>NINCS</a:t>
            </a:r>
          </a:p>
          <a:p>
            <a:pPr algn="ctr" defTabSz="745123"/>
            <a:r>
              <a:rPr lang="hu-HU" sz="900" b="1" spc="-1" dirty="0">
                <a:solidFill>
                  <a:prstClr val="black"/>
                </a:solidFill>
                <a:latin typeface="Arial"/>
                <a:ea typeface="Noto Sans CJK SC"/>
              </a:rPr>
              <a:t>SZÜKSÉG</a:t>
            </a:r>
            <a:endParaRPr lang="hu-HU" sz="1000" b="1" spc="-1" dirty="0">
              <a:solidFill>
                <a:prstClr val="black"/>
              </a:solidFill>
              <a:latin typeface="Arial"/>
              <a:ea typeface="Noto Sans CJK SC"/>
            </a:endParaRPr>
          </a:p>
          <a:p>
            <a:pPr algn="ctr" defTabSz="745123"/>
            <a:r>
              <a:rPr lang="en-GB" sz="1000" b="1" spc="-1" dirty="0">
                <a:solidFill>
                  <a:prstClr val="black"/>
                </a:solidFill>
                <a:latin typeface="Arial"/>
                <a:ea typeface="Noto Sans CJK SC"/>
              </a:rPr>
              <a:t> </a:t>
            </a:r>
            <a:r>
              <a:rPr lang="en-GB" sz="1000" spc="-1" dirty="0">
                <a:solidFill>
                  <a:prstClr val="black"/>
                </a:solidFill>
                <a:latin typeface="Arial"/>
                <a:ea typeface="Noto Sans CJK SC"/>
              </a:rPr>
              <a:t>KVT-re</a:t>
            </a:r>
            <a:endParaRPr lang="en-GB" sz="1000" spc="-1" dirty="0">
              <a:solidFill>
                <a:prstClr val="black"/>
              </a:solidFill>
              <a:latin typeface="Arial"/>
            </a:endParaRPr>
          </a:p>
        </p:txBody>
      </p:sp>
      <p:sp>
        <p:nvSpPr>
          <p:cNvPr id="42" name="Szabadkézi sokszög 41"/>
          <p:cNvSpPr/>
          <p:nvPr/>
        </p:nvSpPr>
        <p:spPr>
          <a:xfrm>
            <a:off x="130412" y="1926855"/>
            <a:ext cx="3331193" cy="1349214"/>
          </a:xfrm>
          <a:custGeom>
            <a:avLst/>
            <a:gdLst/>
            <a:ahLst/>
            <a:cxnLst/>
            <a:rect l="0" t="0" r="r" b="b"/>
            <a:pathLst>
              <a:path w="6502" h="4101">
                <a:moveTo>
                  <a:pt x="683" y="0"/>
                </a:moveTo>
                <a:lnTo>
                  <a:pt x="683" y="0"/>
                </a:lnTo>
                <a:cubicBezTo>
                  <a:pt x="563" y="0"/>
                  <a:pt x="446" y="32"/>
                  <a:pt x="342" y="92"/>
                </a:cubicBezTo>
                <a:cubicBezTo>
                  <a:pt x="238" y="152"/>
                  <a:pt x="152" y="238"/>
                  <a:pt x="92" y="342"/>
                </a:cubicBezTo>
                <a:cubicBezTo>
                  <a:pt x="32" y="446"/>
                  <a:pt x="0" y="563"/>
                  <a:pt x="0" y="683"/>
                </a:cubicBezTo>
                <a:lnTo>
                  <a:pt x="0" y="3416"/>
                </a:lnTo>
                <a:lnTo>
                  <a:pt x="0" y="3417"/>
                </a:lnTo>
                <a:cubicBezTo>
                  <a:pt x="0" y="3537"/>
                  <a:pt x="32" y="3654"/>
                  <a:pt x="92" y="3758"/>
                </a:cubicBezTo>
                <a:cubicBezTo>
                  <a:pt x="152" y="3862"/>
                  <a:pt x="238" y="3948"/>
                  <a:pt x="342" y="4008"/>
                </a:cubicBezTo>
                <a:cubicBezTo>
                  <a:pt x="446" y="4068"/>
                  <a:pt x="563" y="4100"/>
                  <a:pt x="683" y="4100"/>
                </a:cubicBezTo>
                <a:lnTo>
                  <a:pt x="5817" y="4100"/>
                </a:lnTo>
                <a:lnTo>
                  <a:pt x="5818" y="4100"/>
                </a:lnTo>
                <a:cubicBezTo>
                  <a:pt x="5938" y="4100"/>
                  <a:pt x="6055" y="4068"/>
                  <a:pt x="6159" y="4008"/>
                </a:cubicBezTo>
                <a:cubicBezTo>
                  <a:pt x="6263" y="3948"/>
                  <a:pt x="6349" y="3862"/>
                  <a:pt x="6409" y="3758"/>
                </a:cubicBezTo>
                <a:cubicBezTo>
                  <a:pt x="6469" y="3654"/>
                  <a:pt x="6501" y="3537"/>
                  <a:pt x="6501" y="3417"/>
                </a:cubicBezTo>
                <a:lnTo>
                  <a:pt x="6500" y="683"/>
                </a:lnTo>
                <a:lnTo>
                  <a:pt x="6501" y="683"/>
                </a:lnTo>
                <a:lnTo>
                  <a:pt x="6501" y="683"/>
                </a:lnTo>
                <a:cubicBezTo>
                  <a:pt x="6501" y="563"/>
                  <a:pt x="6469" y="446"/>
                  <a:pt x="6409" y="342"/>
                </a:cubicBezTo>
                <a:cubicBezTo>
                  <a:pt x="6349" y="238"/>
                  <a:pt x="6263" y="152"/>
                  <a:pt x="6159" y="92"/>
                </a:cubicBezTo>
                <a:cubicBezTo>
                  <a:pt x="6055" y="32"/>
                  <a:pt x="5938" y="0"/>
                  <a:pt x="5818" y="0"/>
                </a:cubicBezTo>
                <a:lnTo>
                  <a:pt x="683" y="0"/>
                </a:lnTo>
              </a:path>
            </a:pathLst>
          </a:custGeom>
          <a:solidFill>
            <a:schemeClr val="accent3">
              <a:lumMod val="60000"/>
              <a:lumOff val="40000"/>
            </a:schemeClr>
          </a:solidFill>
          <a:ln w="0">
            <a:solidFill>
              <a:schemeClr val="accent2">
                <a:lumMod val="40000"/>
                <a:lumOff val="6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u="sng" spc="-1" dirty="0">
                <a:solidFill>
                  <a:prstClr val="black"/>
                </a:solidFill>
                <a:latin typeface="Arial"/>
                <a:ea typeface="Noto Sans CJK SC"/>
              </a:rPr>
              <a:t>LABOR + VÉRCSOPORT</a:t>
            </a:r>
          </a:p>
          <a:p>
            <a:pPr algn="ctr" defTabSz="745123"/>
            <a:endParaRPr lang="hu-HU" sz="900" spc="-1" dirty="0">
              <a:solidFill>
                <a:prstClr val="black"/>
              </a:solidFill>
              <a:latin typeface="Arial"/>
              <a:ea typeface="Noto Sans CJK SC"/>
            </a:endParaRPr>
          </a:p>
          <a:p>
            <a:pPr algn="ctr" defTabSz="745123">
              <a:spcAft>
                <a:spcPts val="610"/>
              </a:spcAft>
            </a:pPr>
            <a:r>
              <a:rPr lang="hu-HU" sz="1000" b="1" spc="-1" dirty="0">
                <a:solidFill>
                  <a:prstClr val="black"/>
                </a:solidFill>
                <a:latin typeface="Arial"/>
                <a:ea typeface="Noto Sans CJK SC"/>
              </a:rPr>
              <a:t>Vérgáz</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Laktát</a:t>
            </a:r>
            <a:r>
              <a:rPr lang="hu-HU" sz="1000" spc="-1" dirty="0">
                <a:solidFill>
                  <a:prstClr val="black"/>
                </a:solidFill>
                <a:latin typeface="Arial"/>
                <a:ea typeface="Noto Sans CJK SC"/>
              </a:rPr>
              <a:t>, </a:t>
            </a:r>
            <a:r>
              <a:rPr lang="hu-HU" sz="1000" b="1" spc="-1" dirty="0">
                <a:solidFill>
                  <a:prstClr val="black"/>
                </a:solidFill>
                <a:latin typeface="Arial"/>
                <a:ea typeface="Noto Sans CJK SC"/>
              </a:rPr>
              <a:t>Vérkép</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Hgb</a:t>
            </a:r>
            <a:r>
              <a:rPr lang="hu-HU" sz="1000" spc="-1" dirty="0">
                <a:solidFill>
                  <a:prstClr val="black"/>
                </a:solidFill>
                <a:latin typeface="Arial"/>
                <a:ea typeface="Noto Sans CJK SC"/>
              </a:rPr>
              <a:t> és </a:t>
            </a:r>
            <a:r>
              <a:rPr lang="hu-HU" sz="1000" spc="-1" dirty="0" err="1">
                <a:solidFill>
                  <a:prstClr val="black"/>
                </a:solidFill>
                <a:latin typeface="Arial"/>
                <a:ea typeface="Noto Sans CJK SC"/>
              </a:rPr>
              <a:t>Tct</a:t>
            </a:r>
            <a:r>
              <a:rPr lang="hu-HU" sz="1000" spc="-1" dirty="0">
                <a:solidFill>
                  <a:prstClr val="black"/>
                </a:solidFill>
                <a:latin typeface="Arial"/>
                <a:ea typeface="Noto Sans CJK SC"/>
              </a:rPr>
              <a:t>), </a:t>
            </a:r>
            <a:r>
              <a:rPr lang="hu-HU" sz="1000" b="1" spc="-1" dirty="0" err="1">
                <a:solidFill>
                  <a:prstClr val="black"/>
                </a:solidFill>
                <a:latin typeface="Arial"/>
                <a:ea typeface="Noto Sans CJK SC"/>
              </a:rPr>
              <a:t>se-Ca</a:t>
            </a:r>
            <a:endParaRPr lang="hu-HU" sz="1000" b="1"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S</a:t>
            </a:r>
            <a:r>
              <a:rPr lang="en-GB" sz="1000" b="1" spc="-1" dirty="0" err="1">
                <a:solidFill>
                  <a:prstClr val="black"/>
                </a:solidFill>
                <a:latin typeface="Arial"/>
                <a:ea typeface="Noto Sans CJK SC"/>
              </a:rPr>
              <a:t>tandard</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véralvadási</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paraméterek</a:t>
            </a:r>
            <a:r>
              <a:rPr lang="en-GB" sz="1000" b="1" spc="-1" dirty="0">
                <a:solidFill>
                  <a:prstClr val="black"/>
                </a:solidFill>
                <a:latin typeface="Arial"/>
                <a:ea typeface="Noto Sans CJK SC"/>
              </a:rPr>
              <a:t> </a:t>
            </a:r>
            <a:endParaRPr lang="hu-HU" sz="1000" b="1" spc="-1" dirty="0">
              <a:solidFill>
                <a:prstClr val="black"/>
              </a:solidFill>
              <a:latin typeface="Arial"/>
              <a:ea typeface="Noto Sans CJK SC"/>
            </a:endParaRPr>
          </a:p>
          <a:p>
            <a:pPr algn="ctr" defTabSz="745123">
              <a:spcAft>
                <a:spcPts val="610"/>
              </a:spcAft>
            </a:pPr>
            <a:r>
              <a:rPr lang="en-GB" sz="1000" spc="-1" dirty="0">
                <a:solidFill>
                  <a:prstClr val="black"/>
                </a:solidFill>
                <a:latin typeface="Arial"/>
                <a:ea typeface="Noto Sans CJK SC"/>
              </a:rPr>
              <a:t>(</a:t>
            </a:r>
            <a:r>
              <a:rPr lang="en-GB" sz="1000" spc="-1" dirty="0" err="1">
                <a:solidFill>
                  <a:prstClr val="black"/>
                </a:solidFill>
                <a:latin typeface="Arial"/>
                <a:ea typeface="Noto Sans CJK SC"/>
              </a:rPr>
              <a:t>prothrombin</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idő</a:t>
            </a:r>
            <a:r>
              <a:rPr lang="en-GB" sz="1000" spc="-1" dirty="0">
                <a:solidFill>
                  <a:prstClr val="black"/>
                </a:solidFill>
                <a:latin typeface="Arial"/>
                <a:ea typeface="Noto Sans CJK SC"/>
              </a:rPr>
              <a:t>, INR</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aPTI</a:t>
            </a:r>
            <a:r>
              <a:rPr lang="hu-HU" sz="1000" spc="-1" dirty="0">
                <a:solidFill>
                  <a:prstClr val="black"/>
                </a:solidFill>
                <a:latin typeface="Arial"/>
                <a:ea typeface="Noto Sans CJK SC"/>
              </a:rPr>
              <a:t>, TI, </a:t>
            </a:r>
            <a:r>
              <a:rPr lang="hu-HU" sz="1000" spc="-1" dirty="0" err="1">
                <a:solidFill>
                  <a:prstClr val="black"/>
                </a:solidFill>
                <a:latin typeface="Arial"/>
                <a:ea typeface="Noto Sans CJK SC"/>
              </a:rPr>
              <a:t>Fibrinogén</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spc="-1" dirty="0">
                <a:solidFill>
                  <a:prstClr val="black"/>
                </a:solidFill>
                <a:latin typeface="Arial"/>
                <a:ea typeface="Noto Sans CJK SC"/>
              </a:rPr>
              <a:t>és</a:t>
            </a:r>
            <a:r>
              <a:rPr lang="hu-HU" sz="1000" b="1" spc="-1" dirty="0">
                <a:solidFill>
                  <a:prstClr val="black"/>
                </a:solidFill>
                <a:latin typeface="Arial"/>
                <a:ea typeface="Noto Sans CJK SC"/>
              </a:rPr>
              <a:t> CLOTPRO        </a:t>
            </a:r>
            <a:endParaRPr lang="en-GB" sz="1000" b="1" spc="-1" dirty="0">
              <a:solidFill>
                <a:prstClr val="black"/>
              </a:solidFill>
              <a:latin typeface="Arial"/>
            </a:endParaRPr>
          </a:p>
        </p:txBody>
      </p:sp>
      <p:sp>
        <p:nvSpPr>
          <p:cNvPr id="49" name="Szabadkézi sokszög 48"/>
          <p:cNvSpPr/>
          <p:nvPr/>
        </p:nvSpPr>
        <p:spPr>
          <a:xfrm>
            <a:off x="4049459" y="1600177"/>
            <a:ext cx="1567620" cy="1654651"/>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en-GB" sz="1000" b="1" u="sng" spc="-1" dirty="0">
                <a:solidFill>
                  <a:prstClr val="black"/>
                </a:solidFill>
                <a:latin typeface="Arial"/>
                <a:ea typeface="Noto Sans CJK SC"/>
              </a:rPr>
              <a:t>V</a:t>
            </a:r>
            <a:r>
              <a:rPr lang="hu-HU" sz="1000" b="1" u="sng" spc="-1" dirty="0">
                <a:solidFill>
                  <a:prstClr val="black"/>
                </a:solidFill>
                <a:latin typeface="Arial"/>
                <a:ea typeface="Noto Sans CJK SC"/>
              </a:rPr>
              <a:t>ÁRJ!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a:t>
            </a:r>
          </a:p>
          <a:p>
            <a:pPr marL="219349" indent="-219349" algn="ctr" defTabSz="745123">
              <a:buClr>
                <a:srgbClr val="000000"/>
              </a:buClr>
              <a:buSzPct val="45000"/>
            </a:pPr>
            <a:r>
              <a:rPr lang="hu-HU" sz="1000" spc="-1" dirty="0">
                <a:solidFill>
                  <a:prstClr val="black"/>
                </a:solidFill>
                <a:latin typeface="Arial"/>
                <a:ea typeface="Noto Sans CJK SC"/>
              </a:rPr>
              <a:t>Standard véralvadási paraméterek</a:t>
            </a:r>
          </a:p>
          <a:p>
            <a:pPr marL="219349" indent="-219349" algn="ctr" defTabSz="745123">
              <a:buClr>
                <a:srgbClr val="000000"/>
              </a:buClr>
              <a:buSzPct val="45000"/>
            </a:pPr>
            <a:r>
              <a:rPr lang="hu-HU" sz="1000" spc="-1" dirty="0">
                <a:solidFill>
                  <a:prstClr val="black"/>
                </a:solidFill>
                <a:latin typeface="Arial"/>
                <a:ea typeface="Noto Sans CJK SC"/>
              </a:rPr>
              <a:t>vagy </a:t>
            </a:r>
          </a:p>
          <a:p>
            <a:pPr marL="219349" indent="-219349" algn="ctr" defTabSz="745123">
              <a:buClr>
                <a:srgbClr val="000000"/>
              </a:buClr>
              <a:buSzPct val="45000"/>
            </a:pPr>
            <a:r>
              <a:rPr lang="hu-HU" sz="1000" spc="-1" dirty="0">
                <a:solidFill>
                  <a:prstClr val="black"/>
                </a:solidFill>
                <a:latin typeface="Arial"/>
                <a:ea typeface="Noto Sans CJK SC"/>
              </a:rPr>
              <a:t> CLOTPRO</a:t>
            </a:r>
          </a:p>
        </p:txBody>
      </p:sp>
      <p:sp>
        <p:nvSpPr>
          <p:cNvPr id="61" name="Szabadkézi sokszög 60"/>
          <p:cNvSpPr/>
          <p:nvPr/>
        </p:nvSpPr>
        <p:spPr>
          <a:xfrm>
            <a:off x="1763349" y="1338913"/>
            <a:ext cx="163276" cy="609609"/>
          </a:xfrm>
          <a:custGeom>
            <a:avLst/>
            <a:gdLst/>
            <a:ahLst/>
            <a:cxnLst/>
            <a:rect l="0" t="0" r="r" b="b"/>
            <a:pathLst>
              <a:path w="502" h="1702">
                <a:moveTo>
                  <a:pt x="125" y="0"/>
                </a:moveTo>
                <a:lnTo>
                  <a:pt x="125" y="1275"/>
                </a:lnTo>
                <a:lnTo>
                  <a:pt x="0" y="1275"/>
                </a:lnTo>
                <a:lnTo>
                  <a:pt x="250" y="1701"/>
                </a:lnTo>
                <a:lnTo>
                  <a:pt x="501" y="1275"/>
                </a:lnTo>
                <a:lnTo>
                  <a:pt x="375" y="127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2" name="Szabadkézi sokszög 61"/>
          <p:cNvSpPr/>
          <p:nvPr/>
        </p:nvSpPr>
        <p:spPr>
          <a:xfrm rot="5400000">
            <a:off x="936012" y="272103"/>
            <a:ext cx="217693" cy="522540"/>
          </a:xfrm>
          <a:custGeom>
            <a:avLst/>
            <a:gdLst/>
            <a:ahLst/>
            <a:cxnLst/>
            <a:rect l="0" t="0" r="r" b="b"/>
            <a:pathLst>
              <a:path w="502" h="1803">
                <a:moveTo>
                  <a:pt x="125" y="0"/>
                </a:moveTo>
                <a:lnTo>
                  <a:pt x="125" y="1351"/>
                </a:lnTo>
                <a:lnTo>
                  <a:pt x="0" y="1351"/>
                </a:lnTo>
                <a:lnTo>
                  <a:pt x="250" y="1802"/>
                </a:lnTo>
                <a:lnTo>
                  <a:pt x="501" y="1351"/>
                </a:lnTo>
                <a:lnTo>
                  <a:pt x="375" y="1351"/>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3" name="Szabadkézi sokszög 62"/>
          <p:cNvSpPr/>
          <p:nvPr/>
        </p:nvSpPr>
        <p:spPr>
          <a:xfrm>
            <a:off x="1730707" y="5127239"/>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7" name="Téglalap 66"/>
          <p:cNvSpPr/>
          <p:nvPr/>
        </p:nvSpPr>
        <p:spPr>
          <a:xfrm>
            <a:off x="1567398" y="1469572"/>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68" name="Téglalap 67"/>
          <p:cNvSpPr/>
          <p:nvPr/>
        </p:nvSpPr>
        <p:spPr>
          <a:xfrm>
            <a:off x="1567398" y="5214329"/>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73" name="Egyenes összekötő 72"/>
          <p:cNvSpPr/>
          <p:nvPr/>
        </p:nvSpPr>
        <p:spPr>
          <a:xfrm>
            <a:off x="6988747" y="3908012"/>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74" name="Szabadkézi sokszög 73"/>
          <p:cNvSpPr/>
          <p:nvPr/>
        </p:nvSpPr>
        <p:spPr>
          <a:xfrm>
            <a:off x="6204940" y="380961"/>
            <a:ext cx="587857" cy="217693"/>
          </a:xfrm>
          <a:custGeom>
            <a:avLst/>
            <a:gdLst/>
            <a:ahLst/>
            <a:cxnLst/>
            <a:rect l="0" t="0" r="r" b="b"/>
            <a:pathLst>
              <a:path w="2502" h="502">
                <a:moveTo>
                  <a:pt x="0" y="125"/>
                </a:moveTo>
                <a:lnTo>
                  <a:pt x="1875" y="125"/>
                </a:lnTo>
                <a:lnTo>
                  <a:pt x="1875" y="0"/>
                </a:lnTo>
                <a:lnTo>
                  <a:pt x="2501" y="250"/>
                </a:lnTo>
                <a:lnTo>
                  <a:pt x="1875" y="501"/>
                </a:lnTo>
                <a:lnTo>
                  <a:pt x="1875" y="375"/>
                </a:lnTo>
                <a:lnTo>
                  <a:pt x="0" y="375"/>
                </a:lnTo>
                <a:lnTo>
                  <a:pt x="0" y="125"/>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6" name="Szabadkézi sokszög 75"/>
          <p:cNvSpPr/>
          <p:nvPr/>
        </p:nvSpPr>
        <p:spPr>
          <a:xfrm>
            <a:off x="3836976" y="1033837"/>
            <a:ext cx="163276" cy="827708"/>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7" name="Szabadkézi sokszög 76"/>
          <p:cNvSpPr/>
          <p:nvPr/>
        </p:nvSpPr>
        <p:spPr>
          <a:xfrm>
            <a:off x="8865865" y="3363692"/>
            <a:ext cx="163276" cy="413659"/>
          </a:xfrm>
          <a:custGeom>
            <a:avLst/>
            <a:gdLst/>
            <a:ahLst/>
            <a:cxnLst/>
            <a:rect l="0" t="0" r="r" b="b"/>
            <a:pathLst>
              <a:path w="502" h="2203">
                <a:moveTo>
                  <a:pt x="125" y="2202"/>
                </a:moveTo>
                <a:lnTo>
                  <a:pt x="125" y="550"/>
                </a:lnTo>
                <a:lnTo>
                  <a:pt x="0" y="550"/>
                </a:lnTo>
                <a:lnTo>
                  <a:pt x="250" y="0"/>
                </a:lnTo>
                <a:lnTo>
                  <a:pt x="501" y="550"/>
                </a:lnTo>
                <a:lnTo>
                  <a:pt x="375" y="550"/>
                </a:lnTo>
                <a:lnTo>
                  <a:pt x="375" y="2202"/>
                </a:lnTo>
                <a:lnTo>
                  <a:pt x="125" y="22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0" name="Egyenes összekötő 79"/>
          <p:cNvSpPr/>
          <p:nvPr/>
        </p:nvSpPr>
        <p:spPr>
          <a:xfrm>
            <a:off x="6988747" y="1600177"/>
            <a:ext cx="0" cy="1741739"/>
          </a:xfrm>
          <a:prstGeom prst="line">
            <a:avLst/>
          </a:prstGeom>
          <a:ln w="1008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3" name="Téglalap 82"/>
          <p:cNvSpPr/>
          <p:nvPr/>
        </p:nvSpPr>
        <p:spPr>
          <a:xfrm>
            <a:off x="1371442" y="119699"/>
            <a:ext cx="489827" cy="217693"/>
          </a:xfrm>
          <a:prstGeom prst="rect">
            <a:avLst/>
          </a:prstGeom>
          <a:solidFill>
            <a:srgbClr val="AC1D1D"/>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85" name="Szabadkézi sokszög 84"/>
          <p:cNvSpPr/>
          <p:nvPr/>
        </p:nvSpPr>
        <p:spPr>
          <a:xfrm rot="10800000">
            <a:off x="2873743" y="1665612"/>
            <a:ext cx="1045081"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97" name="Egyenes összekötő 96"/>
          <p:cNvSpPr/>
          <p:nvPr/>
        </p:nvSpPr>
        <p:spPr>
          <a:xfrm>
            <a:off x="6008984" y="468044"/>
            <a:ext cx="130635"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1" name="Szabadkézi sokszög 100"/>
          <p:cNvSpPr/>
          <p:nvPr/>
        </p:nvSpPr>
        <p:spPr>
          <a:xfrm>
            <a:off x="4735311" y="816394"/>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7" name="Téglalap 86"/>
          <p:cNvSpPr/>
          <p:nvPr/>
        </p:nvSpPr>
        <p:spPr>
          <a:xfrm>
            <a:off x="4572002" y="1077820"/>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105" name="Szabadkézi sokszög 104"/>
          <p:cNvSpPr/>
          <p:nvPr/>
        </p:nvSpPr>
        <p:spPr>
          <a:xfrm>
            <a:off x="6906561" y="2732308"/>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noFill/>
          </a:ln>
        </p:spPr>
        <p:style>
          <a:lnRef idx="0">
            <a:scrgbClr r="0" g="0" b="0"/>
          </a:lnRef>
          <a:fillRef idx="0">
            <a:scrgbClr r="0" g="0" b="0"/>
          </a:fillRef>
          <a:effectRef idx="0">
            <a:scrgbClr r="0" g="0" b="0"/>
          </a:effectRef>
          <a:fontRef idx="minor"/>
        </p:style>
        <p:txBody>
          <a:bodyPr/>
          <a:lstStyle/>
          <a:p>
            <a:endParaRPr lang="hu-HU"/>
          </a:p>
        </p:txBody>
      </p:sp>
      <p:sp>
        <p:nvSpPr>
          <p:cNvPr id="107" name="Szabadkézi sokszög 106"/>
          <p:cNvSpPr/>
          <p:nvPr/>
        </p:nvSpPr>
        <p:spPr>
          <a:xfrm>
            <a:off x="7250017" y="1992076"/>
            <a:ext cx="1828890" cy="1306304"/>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ea typeface="Noto Sans CJK SC"/>
              </a:rPr>
              <a:t>VVT ? ÉS CLOTPRO </a:t>
            </a:r>
          </a:p>
          <a:p>
            <a:pPr marL="219349" indent="-219349" algn="ctr" defTabSz="745123">
              <a:buClr>
                <a:srgbClr val="000000"/>
              </a:buClr>
              <a:buSzPct val="45000"/>
            </a:pPr>
            <a:r>
              <a:rPr lang="hu-HU" sz="1000" b="1" u="sng" spc="-1" dirty="0">
                <a:solidFill>
                  <a:prstClr val="black"/>
                </a:solidFill>
                <a:latin typeface="Arial"/>
                <a:ea typeface="Noto Sans CJK SC"/>
              </a:rPr>
              <a:t>vezérelt INTERVENCIÓ</a:t>
            </a:r>
          </a:p>
          <a:p>
            <a:pPr marL="219349" indent="-219349" algn="ctr" defTabSz="745123">
              <a:buClr>
                <a:srgbClr val="000000"/>
              </a:buClr>
              <a:buSzPct val="45000"/>
            </a:pPr>
            <a:r>
              <a:rPr lang="hu-HU" sz="1000" b="1" spc="-1" dirty="0">
                <a:solidFill>
                  <a:prstClr val="black"/>
                </a:solidFill>
                <a:latin typeface="Arial"/>
                <a:ea typeface="Noto Sans CJK SC"/>
              </a:rPr>
              <a:t> </a:t>
            </a:r>
            <a:r>
              <a:rPr lang="hu-HU" sz="900" spc="-1" dirty="0">
                <a:solidFill>
                  <a:prstClr val="black"/>
                </a:solidFill>
                <a:latin typeface="Arial"/>
                <a:ea typeface="Noto Sans CJK SC"/>
              </a:rPr>
              <a:t>(2. ábra)</a:t>
            </a:r>
            <a:r>
              <a:rPr lang="hu-HU" sz="1200" b="1" spc="-1" dirty="0">
                <a:solidFill>
                  <a:prstClr val="black"/>
                </a:solidFill>
                <a:latin typeface="Arial"/>
                <a:ea typeface="Noto Sans CJK SC"/>
              </a:rPr>
              <a:t> </a:t>
            </a:r>
            <a:endParaRPr lang="hu-HU" sz="1000" b="1" spc="-1" dirty="0">
              <a:solidFill>
                <a:prstClr val="black"/>
              </a:solidFill>
              <a:latin typeface="Arial"/>
              <a:ea typeface="Noto Sans CJK SC"/>
            </a:endParaRP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 CLOTPRO</a:t>
            </a:r>
          </a:p>
        </p:txBody>
      </p:sp>
      <p:sp>
        <p:nvSpPr>
          <p:cNvPr id="43" name="Szabadkézi sokszög 42"/>
          <p:cNvSpPr/>
          <p:nvPr/>
        </p:nvSpPr>
        <p:spPr>
          <a:xfrm>
            <a:off x="1306128" y="119697"/>
            <a:ext cx="2220795" cy="1306304"/>
          </a:xfrm>
          <a:custGeom>
            <a:avLst/>
            <a:gdLst/>
            <a:ahLst/>
            <a:cxnLst/>
            <a:rect l="0" t="0" r="r" b="b"/>
            <a:pathLst>
              <a:path w="6901" h="1001">
                <a:moveTo>
                  <a:pt x="166" y="0"/>
                </a:moveTo>
                <a:lnTo>
                  <a:pt x="167" y="0"/>
                </a:lnTo>
                <a:cubicBezTo>
                  <a:pt x="137" y="0"/>
                  <a:pt x="109" y="8"/>
                  <a:pt x="83" y="22"/>
                </a:cubicBezTo>
                <a:cubicBezTo>
                  <a:pt x="58" y="37"/>
                  <a:pt x="37" y="58"/>
                  <a:pt x="22" y="83"/>
                </a:cubicBezTo>
                <a:cubicBezTo>
                  <a:pt x="8" y="109"/>
                  <a:pt x="0" y="137"/>
                  <a:pt x="0" y="167"/>
                </a:cubicBezTo>
                <a:lnTo>
                  <a:pt x="0" y="833"/>
                </a:lnTo>
                <a:lnTo>
                  <a:pt x="0" y="833"/>
                </a:lnTo>
                <a:cubicBezTo>
                  <a:pt x="0" y="863"/>
                  <a:pt x="8" y="891"/>
                  <a:pt x="22" y="917"/>
                </a:cubicBezTo>
                <a:cubicBezTo>
                  <a:pt x="37" y="942"/>
                  <a:pt x="58" y="963"/>
                  <a:pt x="83" y="978"/>
                </a:cubicBezTo>
                <a:cubicBezTo>
                  <a:pt x="109" y="992"/>
                  <a:pt x="137" y="1000"/>
                  <a:pt x="167" y="1000"/>
                </a:cubicBezTo>
                <a:lnTo>
                  <a:pt x="6733" y="1000"/>
                </a:lnTo>
                <a:lnTo>
                  <a:pt x="6733" y="1000"/>
                </a:lnTo>
                <a:cubicBezTo>
                  <a:pt x="6763" y="1000"/>
                  <a:pt x="6791" y="992"/>
                  <a:pt x="6817" y="978"/>
                </a:cubicBezTo>
                <a:cubicBezTo>
                  <a:pt x="6842" y="963"/>
                  <a:pt x="6863" y="942"/>
                  <a:pt x="6878" y="917"/>
                </a:cubicBezTo>
                <a:cubicBezTo>
                  <a:pt x="6892" y="891"/>
                  <a:pt x="6900" y="863"/>
                  <a:pt x="6900" y="833"/>
                </a:cubicBezTo>
                <a:lnTo>
                  <a:pt x="6900" y="166"/>
                </a:lnTo>
                <a:lnTo>
                  <a:pt x="6900" y="167"/>
                </a:lnTo>
                <a:lnTo>
                  <a:pt x="6900" y="167"/>
                </a:lnTo>
                <a:cubicBezTo>
                  <a:pt x="6900" y="137"/>
                  <a:pt x="6892" y="109"/>
                  <a:pt x="6878" y="83"/>
                </a:cubicBezTo>
                <a:cubicBezTo>
                  <a:pt x="6863" y="58"/>
                  <a:pt x="6842" y="37"/>
                  <a:pt x="6817" y="22"/>
                </a:cubicBezTo>
                <a:cubicBezTo>
                  <a:pt x="6791" y="8"/>
                  <a:pt x="6763" y="0"/>
                  <a:pt x="6733"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latin typeface="Arial"/>
                <a:ea typeface="Noto Sans CJK SC"/>
              </a:rPr>
              <a:t>1. SÚLYOS SÉRÜLÉS </a:t>
            </a:r>
          </a:p>
          <a:p>
            <a:pPr algn="ctr" defTabSz="745123">
              <a:spcAft>
                <a:spcPts val="610"/>
              </a:spcAft>
            </a:pPr>
            <a:r>
              <a:rPr lang="hu-HU" sz="1000" spc="-1" dirty="0">
                <a:solidFill>
                  <a:prstClr val="white"/>
                </a:solidFill>
                <a:latin typeface="Arial"/>
                <a:ea typeface="Noto Sans CJK SC"/>
              </a:rPr>
              <a:t>(ISS&gt;16) + </a:t>
            </a:r>
          </a:p>
          <a:p>
            <a:pPr algn="ctr" defTabSz="745123"/>
            <a:r>
              <a:rPr lang="hu-HU" sz="1400" b="1" spc="-1" dirty="0">
                <a:solidFill>
                  <a:prstClr val="white"/>
                </a:solidFill>
                <a:latin typeface="Arial"/>
                <a:ea typeface="Noto Sans CJK SC"/>
              </a:rPr>
              <a:t>AKTÍV VÉRZÉS</a:t>
            </a:r>
            <a:r>
              <a:rPr lang="en-GB" sz="1400" b="1" spc="-1" dirty="0">
                <a:solidFill>
                  <a:prstClr val="white"/>
                </a:solidFill>
                <a:latin typeface="Arial"/>
                <a:ea typeface="Noto Sans CJK SC"/>
              </a:rPr>
              <a:t> </a:t>
            </a:r>
            <a:r>
              <a:rPr lang="en-GB" sz="1000" spc="-1" dirty="0" err="1">
                <a:solidFill>
                  <a:prstClr val="white"/>
                </a:solidFill>
                <a:latin typeface="Arial"/>
                <a:ea typeface="Noto Sans CJK SC"/>
              </a:rPr>
              <a:t>vagy</a:t>
            </a:r>
            <a:r>
              <a:rPr lang="en-GB" sz="1000" spc="-1" dirty="0">
                <a:solidFill>
                  <a:prstClr val="white"/>
                </a:solidFill>
                <a:latin typeface="Arial"/>
                <a:ea typeface="Noto Sans CJK SC"/>
              </a:rPr>
              <a:t> </a:t>
            </a:r>
            <a:endParaRPr lang="hu-HU" sz="1000" spc="-1" dirty="0">
              <a:solidFill>
                <a:prstClr val="white"/>
              </a:solidFill>
              <a:latin typeface="Arial"/>
              <a:ea typeface="Noto Sans CJK SC"/>
            </a:endParaRPr>
          </a:p>
          <a:p>
            <a:pPr algn="ctr" defTabSz="745123"/>
            <a:r>
              <a:rPr lang="hu-HU" sz="1000" b="1" spc="-1" dirty="0">
                <a:solidFill>
                  <a:prstClr val="white"/>
                </a:solidFill>
                <a:latin typeface="Arial"/>
                <a:ea typeface="Noto Sans CJK SC"/>
              </a:rPr>
              <a:t>RIZIKÓ</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jelentős</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vérzésre</a:t>
            </a:r>
            <a:r>
              <a:rPr lang="en-GB" sz="1000" spc="-1" dirty="0">
                <a:solidFill>
                  <a:prstClr val="white"/>
                </a:solidFill>
                <a:latin typeface="Arial"/>
                <a:ea typeface="Noto Sans CJK SC"/>
              </a:rPr>
              <a:t>?</a:t>
            </a:r>
            <a:endParaRPr lang="en-GB" sz="1000" spc="-1" dirty="0">
              <a:solidFill>
                <a:prstClr val="white"/>
              </a:solidFill>
              <a:latin typeface="Arial"/>
            </a:endParaRPr>
          </a:p>
        </p:txBody>
      </p:sp>
      <p:sp>
        <p:nvSpPr>
          <p:cNvPr id="90" name="Téglalap 89"/>
          <p:cNvSpPr/>
          <p:nvPr/>
        </p:nvSpPr>
        <p:spPr>
          <a:xfrm>
            <a:off x="5421127" y="6128699"/>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69" name="Téglalap 68"/>
          <p:cNvSpPr/>
          <p:nvPr/>
        </p:nvSpPr>
        <p:spPr>
          <a:xfrm>
            <a:off x="6694875" y="1687261"/>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119" name="Téglalap 118"/>
          <p:cNvSpPr/>
          <p:nvPr/>
        </p:nvSpPr>
        <p:spPr>
          <a:xfrm>
            <a:off x="32659" y="43542"/>
            <a:ext cx="9078123" cy="679202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859" tIns="46428" rIns="92859" bIns="46428" rtlCol="0" anchor="ctr"/>
          <a:lstStyle/>
          <a:p>
            <a:pPr algn="ctr" defTabSz="745123"/>
            <a:endParaRPr lang="hu-HU" sz="1500" dirty="0">
              <a:solidFill>
                <a:prstClr val="white"/>
              </a:solidFill>
            </a:endParaRPr>
          </a:p>
        </p:txBody>
      </p:sp>
      <p:sp>
        <p:nvSpPr>
          <p:cNvPr id="55" name="Szabadkézi sokszög 54"/>
          <p:cNvSpPr/>
          <p:nvPr/>
        </p:nvSpPr>
        <p:spPr>
          <a:xfrm>
            <a:off x="1730707" y="4082196"/>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4" name="Téglalap 83"/>
          <p:cNvSpPr/>
          <p:nvPr/>
        </p:nvSpPr>
        <p:spPr>
          <a:xfrm>
            <a:off x="3168832" y="4669901"/>
            <a:ext cx="457222" cy="26128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7" name="Szabadkézi sokszög 56"/>
          <p:cNvSpPr/>
          <p:nvPr/>
        </p:nvSpPr>
        <p:spPr>
          <a:xfrm>
            <a:off x="8850317" y="1469644"/>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8" name="Téglalap 57"/>
          <p:cNvSpPr/>
          <p:nvPr/>
        </p:nvSpPr>
        <p:spPr>
          <a:xfrm>
            <a:off x="8327810" y="1643746"/>
            <a:ext cx="489827" cy="28311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9" name="Szabadkézi sokszög 58"/>
          <p:cNvSpPr/>
          <p:nvPr/>
        </p:nvSpPr>
        <p:spPr>
          <a:xfrm>
            <a:off x="6890790" y="4474043"/>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3" name="Szabadkézi sokszög 52"/>
          <p:cNvSpPr/>
          <p:nvPr/>
        </p:nvSpPr>
        <p:spPr>
          <a:xfrm>
            <a:off x="5943671" y="3516090"/>
            <a:ext cx="2155477" cy="435387"/>
          </a:xfrm>
          <a:custGeom>
            <a:avLst/>
            <a:gdLst/>
            <a:ahLst/>
            <a:cxnLst/>
            <a:rect l="0" t="0" r="r" b="b"/>
            <a:pathLst>
              <a:path w="81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934" y="1001"/>
                </a:lnTo>
                <a:lnTo>
                  <a:pt x="7934" y="1001"/>
                </a:lnTo>
                <a:cubicBezTo>
                  <a:pt x="7963" y="1001"/>
                  <a:pt x="7992" y="993"/>
                  <a:pt x="8018" y="979"/>
                </a:cubicBezTo>
                <a:cubicBezTo>
                  <a:pt x="8043" y="964"/>
                  <a:pt x="8064" y="943"/>
                  <a:pt x="8079" y="918"/>
                </a:cubicBezTo>
                <a:cubicBezTo>
                  <a:pt x="8093" y="892"/>
                  <a:pt x="8101" y="863"/>
                  <a:pt x="8101" y="834"/>
                </a:cubicBezTo>
                <a:lnTo>
                  <a:pt x="8101" y="166"/>
                </a:lnTo>
                <a:lnTo>
                  <a:pt x="8101" y="167"/>
                </a:lnTo>
                <a:lnTo>
                  <a:pt x="8101" y="167"/>
                </a:lnTo>
                <a:cubicBezTo>
                  <a:pt x="8101" y="138"/>
                  <a:pt x="8093" y="109"/>
                  <a:pt x="8079" y="83"/>
                </a:cubicBezTo>
                <a:cubicBezTo>
                  <a:pt x="8064" y="58"/>
                  <a:pt x="8043" y="37"/>
                  <a:pt x="8018" y="22"/>
                </a:cubicBezTo>
                <a:cubicBezTo>
                  <a:pt x="7992" y="8"/>
                  <a:pt x="7963" y="0"/>
                  <a:pt x="7934"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CSOPORTAZONOS VVT</a:t>
            </a:r>
            <a:r>
              <a:rPr lang="en-GB" sz="1000" b="1" spc="-1" dirty="0">
                <a:solidFill>
                  <a:prstClr val="black"/>
                </a:solidFill>
                <a:latin typeface="Arial"/>
                <a:ea typeface="Noto Sans CJK SC"/>
              </a:rPr>
              <a:t> (4 </a:t>
            </a:r>
            <a:r>
              <a:rPr lang="hu-HU" sz="1000" b="1" spc="-1" dirty="0">
                <a:solidFill>
                  <a:prstClr val="black"/>
                </a:solidFill>
                <a:latin typeface="Arial"/>
                <a:ea typeface="Noto Sans CJK SC"/>
              </a:rPr>
              <a:t>E</a:t>
            </a:r>
            <a:r>
              <a:rPr lang="en-GB" sz="1000" b="1" spc="-1" dirty="0">
                <a:solidFill>
                  <a:prstClr val="black"/>
                </a:solidFill>
                <a:latin typeface="Arial"/>
                <a:ea typeface="Noto Sans CJK SC"/>
              </a:rPr>
              <a:t>)</a:t>
            </a:r>
            <a:endParaRPr lang="en-GB" sz="1000" b="1" spc="-1" dirty="0">
              <a:solidFill>
                <a:prstClr val="black"/>
              </a:solidFill>
              <a:latin typeface="Arial"/>
            </a:endParaRPr>
          </a:p>
        </p:txBody>
      </p:sp>
      <p:sp>
        <p:nvSpPr>
          <p:cNvPr id="52" name="Szabadkézi sokszög 51"/>
          <p:cNvSpPr/>
          <p:nvPr/>
        </p:nvSpPr>
        <p:spPr>
          <a:xfrm>
            <a:off x="6270762" y="4125698"/>
            <a:ext cx="1632430" cy="435387"/>
          </a:xfrm>
          <a:custGeom>
            <a:avLst/>
            <a:gdLst/>
            <a:ahLst/>
            <a:cxnLst/>
            <a:rect l="0" t="0" r="r" b="b"/>
            <a:pathLst>
              <a:path w="5001"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4833" y="1001"/>
                </a:lnTo>
                <a:lnTo>
                  <a:pt x="4833" y="1001"/>
                </a:lnTo>
                <a:cubicBezTo>
                  <a:pt x="4862" y="1001"/>
                  <a:pt x="4891" y="993"/>
                  <a:pt x="4917" y="979"/>
                </a:cubicBezTo>
                <a:cubicBezTo>
                  <a:pt x="4942" y="964"/>
                  <a:pt x="4963" y="943"/>
                  <a:pt x="4978" y="918"/>
                </a:cubicBezTo>
                <a:cubicBezTo>
                  <a:pt x="4992" y="892"/>
                  <a:pt x="5000" y="863"/>
                  <a:pt x="5000" y="834"/>
                </a:cubicBezTo>
                <a:lnTo>
                  <a:pt x="5000" y="166"/>
                </a:lnTo>
                <a:lnTo>
                  <a:pt x="5000" y="167"/>
                </a:lnTo>
                <a:lnTo>
                  <a:pt x="5000" y="167"/>
                </a:lnTo>
                <a:cubicBezTo>
                  <a:pt x="5000" y="138"/>
                  <a:pt x="4992" y="109"/>
                  <a:pt x="4978" y="83"/>
                </a:cubicBezTo>
                <a:cubicBezTo>
                  <a:pt x="4963" y="58"/>
                  <a:pt x="4942" y="37"/>
                  <a:pt x="4917" y="22"/>
                </a:cubicBezTo>
                <a:cubicBezTo>
                  <a:pt x="4891" y="8"/>
                  <a:pt x="4862" y="0"/>
                  <a:pt x="4833"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3-4 gr. FIBRINOGÉN és 1500 NE PCC</a:t>
            </a:r>
            <a:r>
              <a:rPr lang="en-GB" sz="1000" b="1" spc="-1" dirty="0">
                <a:solidFill>
                  <a:prstClr val="black"/>
                </a:solidFill>
                <a:latin typeface="Arial"/>
                <a:ea typeface="Noto Sans CJK SC"/>
              </a:rPr>
              <a:t> </a:t>
            </a:r>
            <a:endParaRPr lang="en-GB" sz="1000" b="1" spc="-1" dirty="0">
              <a:solidFill>
                <a:prstClr val="black"/>
              </a:solidFill>
              <a:latin typeface="Arial"/>
            </a:endParaRPr>
          </a:p>
        </p:txBody>
      </p:sp>
      <p:sp>
        <p:nvSpPr>
          <p:cNvPr id="64" name="Téglalap 63"/>
          <p:cNvSpPr/>
          <p:nvPr/>
        </p:nvSpPr>
        <p:spPr>
          <a:xfrm>
            <a:off x="788217" y="163268"/>
            <a:ext cx="443816"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800" b="1" spc="-1" dirty="0">
                <a:solidFill>
                  <a:srgbClr val="FFFFFF"/>
                </a:solidFill>
                <a:latin typeface="Arial"/>
              </a:rPr>
              <a:t>NEM</a:t>
            </a:r>
            <a:endParaRPr lang="en-GB" sz="800" spc="-1" dirty="0">
              <a:solidFill>
                <a:prstClr val="black"/>
              </a:solidFill>
              <a:latin typeface="Arial"/>
            </a:endParaRPr>
          </a:p>
        </p:txBody>
      </p:sp>
      <p:sp>
        <p:nvSpPr>
          <p:cNvPr id="65" name="Szabadkézi sokszög 64"/>
          <p:cNvSpPr/>
          <p:nvPr/>
        </p:nvSpPr>
        <p:spPr>
          <a:xfrm rot="10800000" flipH="1" flipV="1">
            <a:off x="4950379" y="5083654"/>
            <a:ext cx="630632" cy="26126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66" name="Téglalap 65"/>
          <p:cNvSpPr/>
          <p:nvPr/>
        </p:nvSpPr>
        <p:spPr>
          <a:xfrm>
            <a:off x="4712804" y="4735197"/>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NEM</a:t>
            </a:r>
            <a:endParaRPr lang="en-GB" sz="900" spc="-1" dirty="0">
              <a:solidFill>
                <a:prstClr val="black"/>
              </a:solidFill>
              <a:latin typeface="Arial"/>
            </a:endParaRPr>
          </a:p>
        </p:txBody>
      </p:sp>
      <p:sp>
        <p:nvSpPr>
          <p:cNvPr id="70" name="Téglalap 69"/>
          <p:cNvSpPr/>
          <p:nvPr/>
        </p:nvSpPr>
        <p:spPr>
          <a:xfrm>
            <a:off x="8544977" y="5192368"/>
            <a:ext cx="504505" cy="26126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IGEN</a:t>
            </a:r>
            <a:endParaRPr lang="en-GB" sz="900" spc="-1" dirty="0">
              <a:solidFill>
                <a:prstClr val="black"/>
              </a:solidFill>
              <a:latin typeface="Arial"/>
            </a:endParaRPr>
          </a:p>
        </p:txBody>
      </p:sp>
      <p:sp>
        <p:nvSpPr>
          <p:cNvPr id="78" name="Szabadkézi sokszög 77"/>
          <p:cNvSpPr/>
          <p:nvPr/>
        </p:nvSpPr>
        <p:spPr>
          <a:xfrm rot="10800000">
            <a:off x="7317469" y="5519090"/>
            <a:ext cx="849128" cy="696695"/>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115" name="Szabadkézi sokszög 114"/>
          <p:cNvSpPr/>
          <p:nvPr/>
        </p:nvSpPr>
        <p:spPr>
          <a:xfrm>
            <a:off x="4583155" y="5432000"/>
            <a:ext cx="3331193" cy="1360782"/>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hu-HU" sz="1000" b="1" u="sng" spc="-1" dirty="0">
                <a:solidFill>
                  <a:prstClr val="black"/>
                </a:solidFill>
                <a:latin typeface="Arial"/>
                <a:ea typeface="Noto Sans CJK SC"/>
              </a:rPr>
              <a:t>4E VVT + 4E FFP + 4E </a:t>
            </a:r>
            <a:r>
              <a:rPr lang="hu-HU" sz="1000" b="1" u="sng" spc="-1" dirty="0" err="1">
                <a:solidFill>
                  <a:prstClr val="black"/>
                </a:solidFill>
                <a:latin typeface="Arial"/>
                <a:ea typeface="Noto Sans CJK SC"/>
              </a:rPr>
              <a:t>TcT</a:t>
            </a:r>
            <a:endParaRPr lang="hu-HU" sz="1000" b="1" u="sng" spc="-1" dirty="0">
              <a:solidFill>
                <a:prstClr val="black"/>
              </a:solidFill>
              <a:latin typeface="Arial"/>
              <a:ea typeface="Noto Sans CJK SC"/>
            </a:endParaRPr>
          </a:p>
          <a:p>
            <a:pPr marL="219349" indent="-219349" algn="ctr" defTabSz="745123">
              <a:spcAft>
                <a:spcPts val="610"/>
              </a:spcAft>
              <a:buClr>
                <a:srgbClr val="000000"/>
              </a:buClr>
              <a:buSzPct val="45000"/>
            </a:pPr>
            <a:r>
              <a:rPr lang="hu-HU" sz="1000" b="1" spc="-1" dirty="0">
                <a:solidFill>
                  <a:prstClr val="black"/>
                </a:solidFill>
                <a:latin typeface="Arial"/>
                <a:ea typeface="Noto Sans CJK SC"/>
              </a:rPr>
              <a:t>ÉS</a:t>
            </a:r>
          </a:p>
          <a:p>
            <a:pPr marL="219349" indent="-219349" algn="ctr" defTabSz="745123">
              <a:buClr>
                <a:srgbClr val="000000"/>
              </a:buClr>
              <a:buSzPct val="45000"/>
            </a:pPr>
            <a:r>
              <a:rPr lang="hu-HU" sz="1200" b="1" u="sng" spc="-1" dirty="0">
                <a:solidFill>
                  <a:prstClr val="black"/>
                </a:solidFill>
                <a:latin typeface="Arial"/>
                <a:ea typeface="Noto Sans CJK SC"/>
              </a:rPr>
              <a:t>CLOTPRO</a:t>
            </a:r>
            <a:r>
              <a:rPr lang="hu-HU" sz="1000" b="1" u="sng" spc="-1" dirty="0">
                <a:solidFill>
                  <a:prstClr val="black"/>
                </a:solidFill>
                <a:latin typeface="Arial"/>
                <a:ea typeface="Noto Sans CJK SC"/>
              </a:rPr>
              <a:t> vezérelt INTERVENCIÓ</a:t>
            </a:r>
            <a:r>
              <a:rPr lang="hu-HU" sz="1000" u="sng" spc="-1" dirty="0">
                <a:solidFill>
                  <a:prstClr val="black"/>
                </a:solidFill>
                <a:ea typeface="Noto Sans CJK SC"/>
              </a:rPr>
              <a:t> </a:t>
            </a:r>
            <a:r>
              <a:rPr lang="hu-HU" sz="1000" spc="-1" dirty="0">
                <a:solidFill>
                  <a:prstClr val="black"/>
                </a:solidFill>
                <a:ea typeface="Noto Sans CJK SC"/>
              </a:rPr>
              <a:t>(</a:t>
            </a:r>
            <a:r>
              <a:rPr lang="hu-HU" sz="1000" spc="-1" dirty="0" err="1">
                <a:solidFill>
                  <a:prstClr val="black"/>
                </a:solidFill>
                <a:ea typeface="Noto Sans CJK SC"/>
              </a:rPr>
              <a:t>lsd</a:t>
            </a:r>
            <a:r>
              <a:rPr lang="hu-HU" sz="1000" spc="-1" dirty="0">
                <a:solidFill>
                  <a:prstClr val="black"/>
                </a:solidFill>
                <a:ea typeface="Noto Sans CJK SC"/>
              </a:rPr>
              <a:t> 2. ábra)</a:t>
            </a: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spc="-1" dirty="0">
                <a:solidFill>
                  <a:prstClr val="black"/>
                </a:solidFill>
                <a:latin typeface="Arial"/>
                <a:ea typeface="Noto Sans CJK SC"/>
              </a:rPr>
              <a:t>: Vérgáz,Vérkép,CLOTPRO</a:t>
            </a:r>
          </a:p>
        </p:txBody>
      </p:sp>
      <p:sp>
        <p:nvSpPr>
          <p:cNvPr id="79" name="Szabadkézi sokszög 78"/>
          <p:cNvSpPr/>
          <p:nvPr/>
        </p:nvSpPr>
        <p:spPr>
          <a:xfrm>
            <a:off x="8080642" y="5257828"/>
            <a:ext cx="163276" cy="479360"/>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1" name="Szabadkézi sokszög 80"/>
          <p:cNvSpPr/>
          <p:nvPr/>
        </p:nvSpPr>
        <p:spPr>
          <a:xfrm>
            <a:off x="4871084" y="5061765"/>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46" name="Szabadkézi sokszög 45"/>
          <p:cNvSpPr/>
          <p:nvPr/>
        </p:nvSpPr>
        <p:spPr>
          <a:xfrm>
            <a:off x="1078000" y="5649760"/>
            <a:ext cx="1403843" cy="304771"/>
          </a:xfrm>
          <a:custGeom>
            <a:avLst/>
            <a:gdLst/>
            <a:ahLst/>
            <a:cxnLst/>
            <a:rect l="0" t="0" r="r" b="b"/>
            <a:pathLst>
              <a:path w="43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4183" y="701"/>
                </a:lnTo>
                <a:lnTo>
                  <a:pt x="4183" y="701"/>
                </a:lnTo>
                <a:cubicBezTo>
                  <a:pt x="4204" y="701"/>
                  <a:pt x="4224" y="696"/>
                  <a:pt x="4242" y="685"/>
                </a:cubicBezTo>
                <a:cubicBezTo>
                  <a:pt x="4259" y="675"/>
                  <a:pt x="4274" y="660"/>
                  <a:pt x="4284" y="643"/>
                </a:cubicBezTo>
                <a:cubicBezTo>
                  <a:pt x="4295" y="625"/>
                  <a:pt x="4300" y="605"/>
                  <a:pt x="4300" y="584"/>
                </a:cubicBezTo>
                <a:lnTo>
                  <a:pt x="4299" y="116"/>
                </a:lnTo>
                <a:lnTo>
                  <a:pt x="4300" y="117"/>
                </a:lnTo>
                <a:lnTo>
                  <a:pt x="4300" y="117"/>
                </a:lnTo>
                <a:cubicBezTo>
                  <a:pt x="4300" y="96"/>
                  <a:pt x="4295" y="76"/>
                  <a:pt x="4284" y="58"/>
                </a:cubicBezTo>
                <a:cubicBezTo>
                  <a:pt x="4274" y="41"/>
                  <a:pt x="4259" y="26"/>
                  <a:pt x="4242" y="16"/>
                </a:cubicBezTo>
                <a:cubicBezTo>
                  <a:pt x="4224" y="5"/>
                  <a:pt x="4204" y="0"/>
                  <a:pt x="4183" y="0"/>
                </a:cubicBezTo>
                <a:lnTo>
                  <a:pt x="116"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1000" spc="-1" dirty="0" err="1">
                <a:solidFill>
                  <a:prstClr val="black"/>
                </a:solidFill>
                <a:latin typeface="Arial"/>
                <a:ea typeface="Noto Sans CJK SC"/>
              </a:rPr>
              <a:t>Aktív</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vérzés</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esetén</a:t>
            </a:r>
            <a:endParaRPr lang="en-GB" sz="1000" spc="-1" dirty="0">
              <a:solidFill>
                <a:prstClr val="black"/>
              </a:solidFill>
              <a:latin typeface="Arial"/>
            </a:endParaRPr>
          </a:p>
        </p:txBody>
      </p:sp>
      <p:sp>
        <p:nvSpPr>
          <p:cNvPr id="82" name="Egyenes összekötő 81"/>
          <p:cNvSpPr/>
          <p:nvPr/>
        </p:nvSpPr>
        <p:spPr>
          <a:xfrm flipH="1">
            <a:off x="5682397" y="468044"/>
            <a:ext cx="326588"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9" name="Téglalap 88"/>
          <p:cNvSpPr/>
          <p:nvPr/>
        </p:nvSpPr>
        <p:spPr>
          <a:xfrm>
            <a:off x="5943667" y="293870"/>
            <a:ext cx="489827" cy="304780"/>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88" name="Szabadkézi sokszög 87"/>
          <p:cNvSpPr/>
          <p:nvPr/>
        </p:nvSpPr>
        <p:spPr>
          <a:xfrm rot="10800000">
            <a:off x="2612476" y="3385500"/>
            <a:ext cx="1306349"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4" name="Szabadkézi sokszög 43"/>
          <p:cNvSpPr/>
          <p:nvPr/>
        </p:nvSpPr>
        <p:spPr>
          <a:xfrm>
            <a:off x="788217" y="3428999"/>
            <a:ext cx="2018019" cy="783728"/>
          </a:xfrm>
          <a:custGeom>
            <a:avLst/>
            <a:gdLst/>
            <a:ahLst/>
            <a:cxnLst/>
            <a:rect l="0" t="0" r="r" b="b"/>
            <a:pathLst>
              <a:path w="65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6383" y="701"/>
                </a:lnTo>
                <a:lnTo>
                  <a:pt x="6383" y="701"/>
                </a:lnTo>
                <a:cubicBezTo>
                  <a:pt x="6404" y="701"/>
                  <a:pt x="6424" y="696"/>
                  <a:pt x="6442" y="685"/>
                </a:cubicBezTo>
                <a:cubicBezTo>
                  <a:pt x="6459" y="675"/>
                  <a:pt x="6474" y="660"/>
                  <a:pt x="6484" y="643"/>
                </a:cubicBezTo>
                <a:cubicBezTo>
                  <a:pt x="6495" y="625"/>
                  <a:pt x="6500" y="605"/>
                  <a:pt x="6500" y="584"/>
                </a:cubicBezTo>
                <a:lnTo>
                  <a:pt x="6500" y="116"/>
                </a:lnTo>
                <a:lnTo>
                  <a:pt x="6500" y="117"/>
                </a:lnTo>
                <a:lnTo>
                  <a:pt x="6500" y="117"/>
                </a:lnTo>
                <a:cubicBezTo>
                  <a:pt x="6500" y="96"/>
                  <a:pt x="6495" y="76"/>
                  <a:pt x="6484" y="58"/>
                </a:cubicBezTo>
                <a:cubicBezTo>
                  <a:pt x="6474" y="41"/>
                  <a:pt x="6459" y="26"/>
                  <a:pt x="6442" y="16"/>
                </a:cubicBezTo>
                <a:cubicBezTo>
                  <a:pt x="6424" y="5"/>
                  <a:pt x="6404" y="0"/>
                  <a:pt x="6383" y="0"/>
                </a:cubicBezTo>
                <a:lnTo>
                  <a:pt x="11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u="sng" spc="-1" dirty="0">
                <a:solidFill>
                  <a:prstClr val="black"/>
                </a:solidFill>
                <a:latin typeface="Arial"/>
                <a:ea typeface="Noto Sans CJK SC"/>
              </a:rPr>
              <a:t>TRANEXÁMSAV</a:t>
            </a:r>
          </a:p>
          <a:p>
            <a:pPr algn="ctr" defTabSz="745123"/>
            <a:r>
              <a:rPr lang="en-GB" sz="1000" spc="-1" dirty="0">
                <a:solidFill>
                  <a:prstClr val="black"/>
                </a:solidFill>
                <a:latin typeface="Arial"/>
                <a:ea typeface="Noto Sans CJK SC"/>
              </a:rPr>
              <a:t> (1</a:t>
            </a:r>
            <a:r>
              <a:rPr lang="hu-HU" sz="1000" spc="-1" dirty="0">
                <a:solidFill>
                  <a:prstClr val="black"/>
                </a:solidFill>
                <a:latin typeface="Arial"/>
                <a:ea typeface="Noto Sans CJK SC"/>
              </a:rPr>
              <a:t>-2 </a:t>
            </a:r>
            <a:r>
              <a:rPr lang="en-GB" sz="1000" spc="-1" dirty="0">
                <a:solidFill>
                  <a:prstClr val="black"/>
                </a:solidFill>
                <a:latin typeface="Arial"/>
                <a:ea typeface="Noto Sans CJK SC"/>
              </a:rPr>
              <a:t>g)</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rPr>
              <a:t>+</a:t>
            </a:r>
          </a:p>
          <a:p>
            <a:pPr algn="ctr" defTabSz="745123"/>
            <a:r>
              <a:rPr lang="hu-HU" sz="1000" b="1" spc="-1" dirty="0">
                <a:solidFill>
                  <a:prstClr val="black"/>
                </a:solidFill>
                <a:latin typeface="Arial"/>
              </a:rPr>
              <a:t>CLOTPRO (</a:t>
            </a:r>
            <a:r>
              <a:rPr lang="hu-HU" sz="1000" b="1" spc="-1" dirty="0" err="1">
                <a:solidFill>
                  <a:prstClr val="black"/>
                </a:solidFill>
                <a:latin typeface="Arial"/>
              </a:rPr>
              <a:t>TPAtest</a:t>
            </a:r>
            <a:r>
              <a:rPr lang="hu-HU" sz="1000" b="1" spc="-1" dirty="0">
                <a:solidFill>
                  <a:prstClr val="black"/>
                </a:solidFill>
                <a:latin typeface="Arial"/>
              </a:rPr>
              <a:t>) kontroll </a:t>
            </a:r>
            <a:r>
              <a:rPr lang="hu-HU" sz="1000" spc="-1" dirty="0">
                <a:solidFill>
                  <a:prstClr val="black"/>
                </a:solidFill>
                <a:latin typeface="Arial"/>
              </a:rPr>
              <a:t>gyógyszer</a:t>
            </a:r>
            <a:r>
              <a:rPr lang="hu-HU" sz="1000" b="1" spc="-1" dirty="0">
                <a:solidFill>
                  <a:prstClr val="black"/>
                </a:solidFill>
                <a:latin typeface="Arial"/>
              </a:rPr>
              <a:t> </a:t>
            </a:r>
            <a:r>
              <a:rPr lang="hu-HU" sz="1000" spc="-1" dirty="0">
                <a:solidFill>
                  <a:prstClr val="black"/>
                </a:solidFill>
                <a:latin typeface="Arial"/>
              </a:rPr>
              <a:t>ismétlés előtt!!</a:t>
            </a:r>
            <a:endParaRPr lang="en-GB" sz="1000" spc="-1" dirty="0">
              <a:solidFill>
                <a:prstClr val="black"/>
              </a:solidFill>
              <a:latin typeface="Arial"/>
            </a:endParaRPr>
          </a:p>
        </p:txBody>
      </p:sp>
      <p:sp>
        <p:nvSpPr>
          <p:cNvPr id="96" name="Egyenes összekötő 95"/>
          <p:cNvSpPr/>
          <p:nvPr/>
        </p:nvSpPr>
        <p:spPr>
          <a:xfrm>
            <a:off x="1828665" y="5954521"/>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2" name="Szabadkézi sokszög 101"/>
          <p:cNvSpPr/>
          <p:nvPr/>
        </p:nvSpPr>
        <p:spPr>
          <a:xfrm>
            <a:off x="980045" y="6259369"/>
            <a:ext cx="1632430" cy="478935"/>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38100">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rPr>
              <a:t>ANTIDOTUM</a:t>
            </a:r>
            <a:r>
              <a:rPr lang="hu-HU" sz="1000" u="sng" spc="-1" dirty="0">
                <a:solidFill>
                  <a:prstClr val="black"/>
                </a:solidFill>
                <a:latin typeface="Arial"/>
              </a:rPr>
              <a:t> </a:t>
            </a:r>
          </a:p>
          <a:p>
            <a:pPr marL="219349" indent="-219349" algn="ctr" defTabSz="745123">
              <a:buClr>
                <a:srgbClr val="000000"/>
              </a:buClr>
              <a:buSzPct val="45000"/>
            </a:pPr>
            <a:r>
              <a:rPr lang="hu-HU" sz="1000" spc="-1" dirty="0">
                <a:solidFill>
                  <a:prstClr val="black"/>
                </a:solidFill>
                <a:latin typeface="Arial"/>
              </a:rPr>
              <a:t>alkalmazása </a:t>
            </a:r>
            <a:r>
              <a:rPr lang="hu-HU" sz="900" spc="-1" dirty="0">
                <a:solidFill>
                  <a:prstClr val="black"/>
                </a:solidFill>
                <a:ea typeface="Noto Sans CJK SC"/>
              </a:rPr>
              <a:t>(1. ábra)</a:t>
            </a:r>
            <a:endParaRPr lang="en-GB" sz="1000" spc="-1" dirty="0">
              <a:solidFill>
                <a:prstClr val="black"/>
              </a:solidFill>
              <a:latin typeface="Arial"/>
            </a:endParaRPr>
          </a:p>
        </p:txBody>
      </p:sp>
      <p:sp>
        <p:nvSpPr>
          <p:cNvPr id="45" name="Szabadkézi sokszög 44"/>
          <p:cNvSpPr/>
          <p:nvPr/>
        </p:nvSpPr>
        <p:spPr>
          <a:xfrm>
            <a:off x="657638" y="4430384"/>
            <a:ext cx="2337784" cy="696695"/>
          </a:xfrm>
          <a:custGeom>
            <a:avLst/>
            <a:gdLst/>
            <a:ahLst/>
            <a:cxnLst/>
            <a:rect l="0" t="0" r="r" b="b"/>
            <a:pathLst>
              <a:path w="6301" h="1101">
                <a:moveTo>
                  <a:pt x="183" y="0"/>
                </a:moveTo>
                <a:lnTo>
                  <a:pt x="183" y="0"/>
                </a:lnTo>
                <a:cubicBezTo>
                  <a:pt x="151" y="0"/>
                  <a:pt x="120" y="8"/>
                  <a:pt x="92" y="25"/>
                </a:cubicBezTo>
                <a:cubicBezTo>
                  <a:pt x="64" y="41"/>
                  <a:pt x="41" y="64"/>
                  <a:pt x="25" y="92"/>
                </a:cubicBezTo>
                <a:cubicBezTo>
                  <a:pt x="8" y="120"/>
                  <a:pt x="0" y="151"/>
                  <a:pt x="0" y="183"/>
                </a:cubicBezTo>
                <a:lnTo>
                  <a:pt x="0" y="916"/>
                </a:lnTo>
                <a:lnTo>
                  <a:pt x="0" y="917"/>
                </a:lnTo>
                <a:cubicBezTo>
                  <a:pt x="0" y="949"/>
                  <a:pt x="8" y="980"/>
                  <a:pt x="25" y="1008"/>
                </a:cubicBezTo>
                <a:cubicBezTo>
                  <a:pt x="41" y="1036"/>
                  <a:pt x="64" y="1059"/>
                  <a:pt x="92" y="1075"/>
                </a:cubicBezTo>
                <a:cubicBezTo>
                  <a:pt x="120" y="1092"/>
                  <a:pt x="151" y="1100"/>
                  <a:pt x="183" y="1100"/>
                </a:cubicBezTo>
                <a:lnTo>
                  <a:pt x="6116" y="1100"/>
                </a:lnTo>
                <a:lnTo>
                  <a:pt x="6117" y="1100"/>
                </a:lnTo>
                <a:cubicBezTo>
                  <a:pt x="6149" y="1100"/>
                  <a:pt x="6180" y="1092"/>
                  <a:pt x="6208" y="1075"/>
                </a:cubicBezTo>
                <a:cubicBezTo>
                  <a:pt x="6236" y="1059"/>
                  <a:pt x="6259" y="1036"/>
                  <a:pt x="6275" y="1008"/>
                </a:cubicBezTo>
                <a:cubicBezTo>
                  <a:pt x="6292" y="980"/>
                  <a:pt x="6300" y="949"/>
                  <a:pt x="6300" y="917"/>
                </a:cubicBezTo>
                <a:lnTo>
                  <a:pt x="6300" y="183"/>
                </a:lnTo>
                <a:lnTo>
                  <a:pt x="6300" y="183"/>
                </a:lnTo>
                <a:lnTo>
                  <a:pt x="6300" y="183"/>
                </a:lnTo>
                <a:cubicBezTo>
                  <a:pt x="6300" y="151"/>
                  <a:pt x="6292" y="120"/>
                  <a:pt x="6275" y="92"/>
                </a:cubicBezTo>
                <a:cubicBezTo>
                  <a:pt x="6259" y="64"/>
                  <a:pt x="6236" y="41"/>
                  <a:pt x="6208" y="25"/>
                </a:cubicBezTo>
                <a:cubicBezTo>
                  <a:pt x="6180" y="8"/>
                  <a:pt x="6149" y="0"/>
                  <a:pt x="6117" y="0"/>
                </a:cubicBezTo>
                <a:lnTo>
                  <a:pt x="183"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000" b="1" spc="-1" dirty="0">
                <a:solidFill>
                  <a:prstClr val="black"/>
                </a:solidFill>
                <a:latin typeface="Arial"/>
                <a:ea typeface="Noto Sans CJK SC"/>
              </a:rPr>
              <a:t>ANTIKOAGULÁNS TERÁPIA</a:t>
            </a:r>
            <a:r>
              <a:rPr lang="en-GB" sz="1000" b="1" spc="-1" dirty="0">
                <a:solidFill>
                  <a:prstClr val="black"/>
                </a:solidFill>
                <a:latin typeface="Arial"/>
                <a:ea typeface="Noto Sans CJK SC"/>
              </a:rPr>
              <a:t> </a:t>
            </a:r>
            <a:r>
              <a:rPr lang="hu-HU" sz="1000" spc="-1" dirty="0">
                <a:solidFill>
                  <a:prstClr val="black"/>
                </a:solidFill>
                <a:latin typeface="Arial"/>
                <a:ea typeface="Noto Sans CJK SC"/>
              </a:rPr>
              <a:t>és /</a:t>
            </a:r>
            <a:r>
              <a:rPr lang="en-GB" sz="1000" spc="-1" dirty="0" err="1">
                <a:solidFill>
                  <a:prstClr val="black"/>
                </a:solidFill>
                <a:latin typeface="Arial"/>
                <a:ea typeface="Noto Sans CJK SC"/>
              </a:rPr>
              <a:t>vagy</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THROMBOCYTA AGGREGÁCIÓ GÁTLÁS</a:t>
            </a:r>
            <a:endParaRPr lang="en-GB" sz="1000" b="1" spc="-1" dirty="0">
              <a:solidFill>
                <a:prstClr val="black"/>
              </a:solidFill>
              <a:latin typeface="Arial"/>
            </a:endParaRPr>
          </a:p>
        </p:txBody>
      </p:sp>
      <p:sp>
        <p:nvSpPr>
          <p:cNvPr id="48" name="Szabadkézi sokszög 47"/>
          <p:cNvSpPr/>
          <p:nvPr/>
        </p:nvSpPr>
        <p:spPr>
          <a:xfrm>
            <a:off x="3657558" y="141640"/>
            <a:ext cx="2112645" cy="870869"/>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2. </a:t>
            </a:r>
            <a:r>
              <a:rPr lang="en-GB" sz="1400" b="1" spc="-1" dirty="0">
                <a:solidFill>
                  <a:prstClr val="white"/>
                </a:solidFill>
                <a:effectLst>
                  <a:outerShdw blurRad="38100" dist="38100" dir="2700000" algn="tl">
                    <a:srgbClr val="000000">
                      <a:alpha val="43137"/>
                    </a:srgbClr>
                  </a:outerShdw>
                </a:effectLst>
                <a:latin typeface="Arial"/>
                <a:ea typeface="Noto Sans CJK SC"/>
              </a:rPr>
              <a:t>J</a:t>
            </a:r>
            <a:r>
              <a:rPr lang="hu-HU" sz="1400" b="1" spc="-1" dirty="0">
                <a:solidFill>
                  <a:prstClr val="white"/>
                </a:solidFill>
                <a:effectLst>
                  <a:outerShdw blurRad="38100" dist="38100" dir="2700000" algn="tl">
                    <a:srgbClr val="000000">
                      <a:alpha val="43137"/>
                    </a:srgbClr>
                  </a:outerShdw>
                </a:effectLst>
                <a:latin typeface="Arial"/>
                <a:ea typeface="Noto Sans CJK SC"/>
              </a:rPr>
              <a:t>ELENTŐS</a:t>
            </a:r>
            <a:r>
              <a:rPr lang="en-GB" sz="1400" spc="-1" dirty="0">
                <a:solidFill>
                  <a:prstClr val="white"/>
                </a:solidFill>
                <a:effectLst>
                  <a:outerShdw blurRad="38100" dist="38100" dir="2700000" algn="tl">
                    <a:srgbClr val="000000">
                      <a:alpha val="43137"/>
                    </a:srgbClr>
                  </a:outerShdw>
                </a:effectLst>
                <a:latin typeface="Arial"/>
                <a:ea typeface="Noto Sans CJK SC"/>
              </a:rPr>
              <a:t> </a:t>
            </a:r>
            <a:r>
              <a:rPr lang="en-GB" sz="1000" spc="-1" dirty="0" err="1">
                <a:solidFill>
                  <a:prstClr val="white"/>
                </a:solidFill>
                <a:effectLst>
                  <a:outerShdw blurRad="38100" dist="38100" dir="2700000" algn="tl">
                    <a:srgbClr val="000000">
                      <a:alpha val="43137"/>
                    </a:srgbClr>
                  </a:outerShdw>
                </a:effectLst>
                <a:latin typeface="Arial"/>
                <a:ea typeface="Noto Sans CJK SC"/>
              </a:rPr>
              <a:t>vagy</a:t>
            </a:r>
            <a:r>
              <a:rPr lang="en-GB" sz="1000" spc="-1" dirty="0">
                <a:solidFill>
                  <a:prstClr val="white"/>
                </a:solidFill>
                <a:effectLst>
                  <a:outerShdw blurRad="38100" dist="38100" dir="2700000" algn="tl">
                    <a:srgbClr val="000000">
                      <a:alpha val="43137"/>
                    </a:srgbClr>
                  </a:outerShdw>
                </a:effectLst>
                <a:latin typeface="Arial"/>
                <a:ea typeface="Noto Sans CJK SC"/>
              </a:rPr>
              <a:t> </a:t>
            </a:r>
            <a:r>
              <a:rPr lang="hu-HU" sz="1000"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NEM</a:t>
            </a:r>
            <a:endParaRPr lang="hu-HU" sz="1000" b="1" spc="-1" dirty="0">
              <a:solidFill>
                <a:prstClr val="white"/>
              </a:solidFill>
              <a:effectLst>
                <a:outerShdw blurRad="38100" dist="38100" dir="2700000" algn="tl">
                  <a:srgbClr val="000000">
                    <a:alpha val="43137"/>
                  </a:srgbClr>
                </a:outerShdw>
              </a:effectLst>
              <a:latin typeface="Arial"/>
              <a:ea typeface="Noto Sans CJK SC"/>
            </a:endParaRPr>
          </a:p>
          <a:p>
            <a:pPr algn="ctr" defTabSz="745123"/>
            <a:r>
              <a:rPr lang="en-GB" sz="1400" b="1"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kontrollált</a:t>
            </a:r>
            <a:r>
              <a:rPr lang="hu-HU" sz="1000" b="1" spc="-1" dirty="0">
                <a:solidFill>
                  <a:prstClr val="white"/>
                </a:solidFill>
                <a:effectLst>
                  <a:outerShdw blurRad="38100" dist="38100" dir="2700000" algn="tl">
                    <a:srgbClr val="000000">
                      <a:alpha val="43137"/>
                    </a:srgbClr>
                  </a:outerShdw>
                </a:effectLst>
                <a:latin typeface="Arial"/>
                <a:ea typeface="Noto Sans CJK SC"/>
              </a:rPr>
              <a:t> vérzés </a:t>
            </a:r>
            <a:endParaRPr lang="en-GB" sz="1000" spc="-1" dirty="0">
              <a:solidFill>
                <a:prstClr val="white"/>
              </a:solidFill>
              <a:effectLst>
                <a:outerShdw blurRad="38100" dist="38100" dir="2700000" algn="tl">
                  <a:srgbClr val="000000">
                    <a:alpha val="43137"/>
                  </a:srgbClr>
                </a:outerShdw>
              </a:effectLst>
              <a:latin typeface="Arial"/>
            </a:endParaRPr>
          </a:p>
        </p:txBody>
      </p:sp>
      <p:sp>
        <p:nvSpPr>
          <p:cNvPr id="56" name="Szabadkézi sokszög 55"/>
          <p:cNvSpPr/>
          <p:nvPr/>
        </p:nvSpPr>
        <p:spPr>
          <a:xfrm>
            <a:off x="6779210" y="141639"/>
            <a:ext cx="2270272" cy="1458665"/>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3. SOKK?</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Legalább kettő az alábbiak közül: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Syst</a:t>
            </a:r>
            <a:r>
              <a:rPr lang="hu-HU" sz="1000" b="1" spc="-1" dirty="0">
                <a:solidFill>
                  <a:prstClr val="white"/>
                </a:solidFill>
                <a:effectLst>
                  <a:outerShdw blurRad="38100" dist="38100" dir="2700000" algn="tl">
                    <a:srgbClr val="000000">
                      <a:alpha val="43137"/>
                    </a:srgbClr>
                  </a:outerShdw>
                </a:effectLst>
                <a:latin typeface="Arial"/>
                <a:ea typeface="Noto Sans CJK SC"/>
              </a:rPr>
              <a:t>. Vérnyomás &lt; 90 Hgmm</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BE &lt; -10</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Laktát</a:t>
            </a:r>
            <a:r>
              <a:rPr lang="hu-HU" sz="1000" b="1" spc="-1" dirty="0">
                <a:solidFill>
                  <a:prstClr val="white"/>
                </a:solidFill>
                <a:effectLst>
                  <a:outerShdw blurRad="38100" dist="38100" dir="2700000" algn="tl">
                    <a:srgbClr val="000000">
                      <a:alpha val="43137"/>
                    </a:srgbClr>
                  </a:outerShdw>
                </a:effectLst>
                <a:latin typeface="Arial"/>
                <a:ea typeface="Noto Sans CJK SC"/>
              </a:rPr>
              <a:t> ≥ 5 </a:t>
            </a:r>
            <a:r>
              <a:rPr lang="hu-HU" sz="1000" b="1" spc="-1" dirty="0" err="1">
                <a:solidFill>
                  <a:prstClr val="white"/>
                </a:solidFill>
                <a:effectLst>
                  <a:outerShdw blurRad="38100" dist="38100" dir="2700000" algn="tl">
                    <a:srgbClr val="000000">
                      <a:alpha val="43137"/>
                    </a:srgbClr>
                  </a:outerShdw>
                </a:effectLst>
                <a:latin typeface="Arial"/>
                <a:ea typeface="Noto Sans CJK SC"/>
              </a:rPr>
              <a:t>mmol</a:t>
            </a:r>
            <a:r>
              <a:rPr lang="hu-HU" sz="1000" b="1" spc="-1" dirty="0">
                <a:solidFill>
                  <a:prstClr val="white"/>
                </a:solidFill>
                <a:effectLst>
                  <a:outerShdw blurRad="38100" dist="38100" dir="2700000" algn="tl">
                    <a:srgbClr val="000000">
                      <a:alpha val="43137"/>
                    </a:srgbClr>
                  </a:outerShdw>
                </a:effectLst>
                <a:latin typeface="Arial"/>
                <a:ea typeface="Noto Sans CJK SC"/>
              </a:rPr>
              <a:t>/l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Hgb</a:t>
            </a:r>
            <a:r>
              <a:rPr lang="hu-HU" sz="1000" b="1" spc="-1" dirty="0">
                <a:solidFill>
                  <a:prstClr val="white"/>
                </a:solidFill>
                <a:effectLst>
                  <a:outerShdw blurRad="38100" dist="38100" dir="2700000" algn="tl">
                    <a:srgbClr val="000000">
                      <a:alpha val="43137"/>
                    </a:srgbClr>
                  </a:outerShdw>
                </a:effectLst>
                <a:latin typeface="Arial"/>
                <a:ea typeface="Noto Sans CJK SC"/>
              </a:rPr>
              <a:t> &lt; 9 g/dl</a:t>
            </a:r>
            <a:endParaRPr lang="hu-HU" sz="1400" b="1" spc="-1" dirty="0">
              <a:solidFill>
                <a:prstClr val="white"/>
              </a:solidFill>
              <a:effectLst>
                <a:outerShdw blurRad="38100" dist="38100" dir="2700000" algn="tl">
                  <a:srgbClr val="000000">
                    <a:alpha val="43137"/>
                  </a:srgbClr>
                </a:outerShdw>
              </a:effectLst>
              <a:latin typeface="Arial"/>
              <a:ea typeface="Noto Sans CJK SC"/>
            </a:endParaRPr>
          </a:p>
        </p:txBody>
      </p:sp>
      <p:sp>
        <p:nvSpPr>
          <p:cNvPr id="72" name="Szabadkézi sokszög 71"/>
          <p:cNvSpPr/>
          <p:nvPr/>
        </p:nvSpPr>
        <p:spPr>
          <a:xfrm>
            <a:off x="5265694" y="4865833"/>
            <a:ext cx="3216218" cy="391864"/>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100" b="1" spc="-1" dirty="0">
                <a:solidFill>
                  <a:prstClr val="white"/>
                </a:solidFill>
                <a:effectLst>
                  <a:outerShdw blurRad="38100" dist="38100" dir="2700000" algn="tl">
                    <a:srgbClr val="000000">
                      <a:alpha val="43137"/>
                    </a:srgbClr>
                  </a:outerShdw>
                </a:effectLst>
                <a:latin typeface="Arial"/>
                <a:ea typeface="Noto Sans CJK SC"/>
              </a:rPr>
              <a:t>SIKERÜLT már KONTROLLÁLNI a vérzést?</a:t>
            </a:r>
          </a:p>
        </p:txBody>
      </p:sp>
      <p:sp>
        <p:nvSpPr>
          <p:cNvPr id="54" name="Téglalap 53"/>
          <p:cNvSpPr/>
          <p:nvPr/>
        </p:nvSpPr>
        <p:spPr>
          <a:xfrm>
            <a:off x="5796136" y="1556792"/>
            <a:ext cx="3275856" cy="319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
        <p:nvSpPr>
          <p:cNvPr id="71" name="Téglalap 70"/>
          <p:cNvSpPr/>
          <p:nvPr/>
        </p:nvSpPr>
        <p:spPr>
          <a:xfrm>
            <a:off x="4427984" y="3284984"/>
            <a:ext cx="4680520"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
        <p:nvSpPr>
          <p:cNvPr id="75" name="Téglalap 74"/>
          <p:cNvSpPr/>
          <p:nvPr/>
        </p:nvSpPr>
        <p:spPr>
          <a:xfrm>
            <a:off x="6660232" y="1628800"/>
            <a:ext cx="576064"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54"/>
                                        </p:tgtEl>
                                        <p:attrNameLst>
                                          <p:attrName>ppt_w</p:attrName>
                                        </p:attrNameLst>
                                      </p:cBhvr>
                                      <p:tavLst>
                                        <p:tav tm="0">
                                          <p:val>
                                            <p:strVal val="ppt_w"/>
                                          </p:val>
                                        </p:tav>
                                        <p:tav tm="100000">
                                          <p:val>
                                            <p:strVal val="ppt_w*0.70"/>
                                          </p:val>
                                        </p:tav>
                                      </p:tavLst>
                                    </p:anim>
                                    <p:anim calcmode="lin" valueType="num">
                                      <p:cBhvr>
                                        <p:cTn id="7" dur="1000"/>
                                        <p:tgtEl>
                                          <p:spTgt spid="54"/>
                                        </p:tgtEl>
                                        <p:attrNameLst>
                                          <p:attrName>ppt_h</p:attrName>
                                        </p:attrNameLst>
                                      </p:cBhvr>
                                      <p:tavLst>
                                        <p:tav tm="0">
                                          <p:val>
                                            <p:strVal val="ppt_h"/>
                                          </p:val>
                                        </p:tav>
                                        <p:tav tm="100000">
                                          <p:val>
                                            <p:strVal val="ppt_h"/>
                                          </p:val>
                                        </p:tav>
                                      </p:tavLst>
                                    </p:anim>
                                    <p:animEffect transition="out" filter="fade">
                                      <p:cBhvr>
                                        <p:cTn id="8" dur="1000"/>
                                        <p:tgtEl>
                                          <p:spTgt spid="54"/>
                                        </p:tgtEl>
                                      </p:cBhvr>
                                    </p:animEffect>
                                    <p:set>
                                      <p:cBhvr>
                                        <p:cTn id="9"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620594" y="3683682"/>
            <a:ext cx="8481046" cy="1769951"/>
          </a:xfrm>
          <a:prstGeom prst="rect">
            <a:avLst/>
          </a:prstGeom>
          <a:noFill/>
          <a:ln w="3175">
            <a:solidFill>
              <a:schemeClr val="tx1"/>
            </a:solid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620593" y="2704540"/>
            <a:ext cx="8481046" cy="985239"/>
          </a:xfrm>
          <a:prstGeom prst="rect">
            <a:avLst/>
          </a:prstGeom>
          <a:noFill/>
          <a:ln w="3175">
            <a:solidFill>
              <a:schemeClr val="tx1"/>
            </a:solidFill>
            <a:miter lim="800000"/>
            <a:headEnd/>
            <a:tailEnd/>
          </a:ln>
        </p:spPr>
      </p:pic>
      <p:pic>
        <p:nvPicPr>
          <p:cNvPr id="1035" name="Picture 11"/>
          <p:cNvPicPr>
            <a:picLocks noChangeArrowheads="1"/>
          </p:cNvPicPr>
          <p:nvPr/>
        </p:nvPicPr>
        <p:blipFill>
          <a:blip r:embed="rId4" cstate="print"/>
          <a:srcRect/>
          <a:stretch>
            <a:fillRect/>
          </a:stretch>
        </p:blipFill>
        <p:spPr bwMode="auto">
          <a:xfrm>
            <a:off x="31456" y="2704543"/>
            <a:ext cx="583269" cy="979551"/>
          </a:xfrm>
          <a:prstGeom prst="rect">
            <a:avLst/>
          </a:prstGeom>
          <a:noFill/>
          <a:ln w="6350">
            <a:solidFill>
              <a:schemeClr val="tx1"/>
            </a:solidFill>
            <a:miter lim="800000"/>
            <a:headEnd/>
            <a:tailEnd/>
          </a:ln>
        </p:spPr>
      </p:pic>
      <p:pic>
        <p:nvPicPr>
          <p:cNvPr id="1036" name="Picture 12"/>
          <p:cNvPicPr>
            <a:picLocks noChangeArrowheads="1"/>
          </p:cNvPicPr>
          <p:nvPr/>
        </p:nvPicPr>
        <p:blipFill>
          <a:blip r:embed="rId5" cstate="print"/>
          <a:srcRect/>
          <a:stretch>
            <a:fillRect/>
          </a:stretch>
        </p:blipFill>
        <p:spPr bwMode="auto">
          <a:xfrm>
            <a:off x="31531" y="3684203"/>
            <a:ext cx="583269" cy="1763413"/>
          </a:xfrm>
          <a:prstGeom prst="rect">
            <a:avLst/>
          </a:prstGeom>
          <a:noFill/>
          <a:ln w="3175">
            <a:solidFill>
              <a:schemeClr val="tx1"/>
            </a:solidFill>
            <a:miter lim="800000"/>
            <a:headEnd/>
            <a:tailEnd/>
          </a:ln>
        </p:spPr>
      </p:pic>
      <p:pic>
        <p:nvPicPr>
          <p:cNvPr id="17" name="Picture 12"/>
          <p:cNvPicPr>
            <a:picLocks noChangeArrowheads="1"/>
          </p:cNvPicPr>
          <p:nvPr/>
        </p:nvPicPr>
        <p:blipFill>
          <a:blip r:embed="rId5" cstate="print"/>
          <a:srcRect/>
          <a:stretch>
            <a:fillRect/>
          </a:stretch>
        </p:blipFill>
        <p:spPr bwMode="auto">
          <a:xfrm>
            <a:off x="31531" y="1006467"/>
            <a:ext cx="583269" cy="343745"/>
          </a:xfrm>
          <a:prstGeom prst="rect">
            <a:avLst/>
          </a:prstGeom>
          <a:noFill/>
          <a:ln w="3175">
            <a:solidFill>
              <a:schemeClr val="tx1"/>
            </a:solid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620596" y="1006464"/>
            <a:ext cx="8491949" cy="1706220"/>
          </a:xfrm>
          <a:prstGeom prst="rect">
            <a:avLst/>
          </a:prstGeom>
          <a:noFill/>
          <a:ln w="3175">
            <a:solidFill>
              <a:schemeClr val="tx1"/>
            </a:solid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31532" y="1358878"/>
            <a:ext cx="584697" cy="1338719"/>
          </a:xfrm>
          <a:prstGeom prst="rect">
            <a:avLst/>
          </a:prstGeom>
          <a:noFill/>
          <a:ln w="3175">
            <a:solidFill>
              <a:schemeClr val="tx1"/>
            </a:solidFill>
            <a:miter lim="800000"/>
            <a:headEnd/>
            <a:tailEnd/>
          </a:ln>
        </p:spPr>
      </p:pic>
      <p:pic>
        <p:nvPicPr>
          <p:cNvPr id="1033" name="Picture 9"/>
          <p:cNvPicPr>
            <a:picLocks noChangeAspect="1" noChangeArrowheads="1"/>
          </p:cNvPicPr>
          <p:nvPr/>
        </p:nvPicPr>
        <p:blipFill>
          <a:blip r:embed="rId8" cstate="print"/>
          <a:srcRect/>
          <a:stretch>
            <a:fillRect/>
          </a:stretch>
        </p:blipFill>
        <p:spPr bwMode="auto">
          <a:xfrm>
            <a:off x="94519" y="2116745"/>
            <a:ext cx="441442" cy="522485"/>
          </a:xfrm>
          <a:prstGeom prst="rect">
            <a:avLst/>
          </a:prstGeom>
          <a:noFill/>
          <a:ln w="9525">
            <a:noFill/>
            <a:miter lim="800000"/>
            <a:headEnd/>
            <a:tailEnd/>
          </a:ln>
        </p:spPr>
      </p:pic>
      <p:sp>
        <p:nvSpPr>
          <p:cNvPr id="12" name="Szövegdoboz 11"/>
          <p:cNvSpPr txBox="1"/>
          <p:nvPr/>
        </p:nvSpPr>
        <p:spPr>
          <a:xfrm>
            <a:off x="-31607" y="2182058"/>
            <a:ext cx="693694" cy="359040"/>
          </a:xfrm>
          <a:prstGeom prst="rect">
            <a:avLst/>
          </a:prstGeom>
          <a:noFill/>
        </p:spPr>
        <p:txBody>
          <a:bodyPr wrap="square" lIns="81248" tIns="40624" rIns="81248" bIns="40624" rtlCol="0">
            <a:spAutoFit/>
          </a:bodyPr>
          <a:lstStyle/>
          <a:p>
            <a:pPr algn="ctr" defTabSz="745123"/>
            <a:r>
              <a:rPr lang="hu-HU" sz="900" b="1" dirty="0">
                <a:solidFill>
                  <a:prstClr val="black"/>
                </a:solidFill>
              </a:rPr>
              <a:t>Rög-</a:t>
            </a:r>
          </a:p>
          <a:p>
            <a:pPr algn="ctr" defTabSz="745123"/>
            <a:r>
              <a:rPr lang="hu-HU" sz="900" b="1" dirty="0">
                <a:solidFill>
                  <a:prstClr val="black"/>
                </a:solidFill>
              </a:rPr>
              <a:t>stabilitás</a:t>
            </a:r>
          </a:p>
        </p:txBody>
      </p:sp>
      <p:sp>
        <p:nvSpPr>
          <p:cNvPr id="19" name="Szövegdoboz 18"/>
          <p:cNvSpPr txBox="1"/>
          <p:nvPr/>
        </p:nvSpPr>
        <p:spPr>
          <a:xfrm>
            <a:off x="-126112" y="4174245"/>
            <a:ext cx="882884" cy="774539"/>
          </a:xfrm>
          <a:prstGeom prst="rect">
            <a:avLst/>
          </a:prstGeom>
          <a:noFill/>
        </p:spPr>
        <p:txBody>
          <a:bodyPr wrap="square" lIns="81248" tIns="40624" rIns="81248" bIns="40624" rtlCol="0">
            <a:spAutoFit/>
          </a:bodyPr>
          <a:lstStyle/>
          <a:p>
            <a:pPr algn="ctr" defTabSz="745123">
              <a:lnSpc>
                <a:spcPct val="150000"/>
              </a:lnSpc>
            </a:pPr>
            <a:r>
              <a:rPr lang="hu-HU" sz="1000" b="1" dirty="0" err="1">
                <a:solidFill>
                  <a:prstClr val="black"/>
                </a:solidFill>
              </a:rPr>
              <a:t>Thrombin</a:t>
            </a:r>
            <a:endParaRPr lang="hu-HU" sz="1000" b="1" dirty="0">
              <a:solidFill>
                <a:prstClr val="black"/>
              </a:solidFill>
            </a:endParaRPr>
          </a:p>
          <a:p>
            <a:pPr algn="ctr" defTabSz="745123">
              <a:lnSpc>
                <a:spcPct val="150000"/>
              </a:lnSpc>
            </a:pPr>
            <a:r>
              <a:rPr lang="hu-HU" sz="1000" b="1" dirty="0">
                <a:solidFill>
                  <a:prstClr val="black"/>
                </a:solidFill>
              </a:rPr>
              <a:t>képződés</a:t>
            </a:r>
          </a:p>
          <a:p>
            <a:pPr algn="ctr" defTabSz="745123">
              <a:lnSpc>
                <a:spcPct val="150000"/>
              </a:lnSpc>
            </a:pPr>
            <a:r>
              <a:rPr lang="hu-HU" sz="1000" b="1" dirty="0">
                <a:solidFill>
                  <a:prstClr val="black"/>
                </a:solidFill>
              </a:rPr>
              <a:t>zavara</a:t>
            </a:r>
          </a:p>
        </p:txBody>
      </p:sp>
      <p:pic>
        <p:nvPicPr>
          <p:cNvPr id="1038" name="Picture 14"/>
          <p:cNvPicPr>
            <a:picLocks noChangeAspect="1" noChangeArrowheads="1"/>
          </p:cNvPicPr>
          <p:nvPr/>
        </p:nvPicPr>
        <p:blipFill>
          <a:blip r:embed="rId9" cstate="print"/>
          <a:srcRect/>
          <a:stretch>
            <a:fillRect/>
          </a:stretch>
        </p:blipFill>
        <p:spPr bwMode="auto">
          <a:xfrm>
            <a:off x="6274706" y="4663859"/>
            <a:ext cx="1547297" cy="293865"/>
          </a:xfrm>
          <a:prstGeom prst="rect">
            <a:avLst/>
          </a:prstGeom>
          <a:noFill/>
          <a:ln w="9525">
            <a:noFill/>
            <a:miter lim="800000"/>
            <a:headEnd/>
            <a:tailEnd/>
          </a:ln>
        </p:spPr>
      </p:pic>
      <p:sp>
        <p:nvSpPr>
          <p:cNvPr id="21" name="Téglalap 20"/>
          <p:cNvSpPr/>
          <p:nvPr/>
        </p:nvSpPr>
        <p:spPr>
          <a:xfrm>
            <a:off x="31530" y="1006466"/>
            <a:ext cx="9080079" cy="444112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
        <p:nvSpPr>
          <p:cNvPr id="22" name="Téglalap 21"/>
          <p:cNvSpPr/>
          <p:nvPr/>
        </p:nvSpPr>
        <p:spPr>
          <a:xfrm>
            <a:off x="-788363" y="733357"/>
            <a:ext cx="4571305" cy="451373"/>
          </a:xfrm>
          <a:prstGeom prst="rect">
            <a:avLst/>
          </a:prstGeom>
        </p:spPr>
        <p:txBody>
          <a:bodyPr lIns="81248" tIns="40624" rIns="81248" bIns="40624">
            <a:spAutoFit/>
          </a:bodyPr>
          <a:lstStyle/>
          <a:p>
            <a:pPr marL="191924" indent="-191924" algn="ctr" defTabSz="812476">
              <a:buClr>
                <a:srgbClr val="000000"/>
              </a:buClr>
              <a:buSzPct val="45000"/>
            </a:pPr>
            <a:r>
              <a:rPr lang="hu-HU" sz="1200" b="1" spc="-1" dirty="0">
                <a:solidFill>
                  <a:prstClr val="black"/>
                </a:solidFill>
                <a:latin typeface="Arial"/>
              </a:rPr>
              <a:t>2. ábra. CLOTPRO vezérelt intervenció</a:t>
            </a:r>
          </a:p>
          <a:p>
            <a:pPr marL="191924" indent="-191924" algn="ctr" defTabSz="812476">
              <a:buClr>
                <a:srgbClr val="000000"/>
              </a:buClr>
              <a:buSzPct val="45000"/>
            </a:pPr>
            <a:endParaRPr lang="en-GB" sz="1200" b="1" spc="-1" dirty="0">
              <a:solidFill>
                <a:prstClr val="black"/>
              </a:solidFill>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Egyenes összekötő 94"/>
          <p:cNvSpPr/>
          <p:nvPr/>
        </p:nvSpPr>
        <p:spPr>
          <a:xfrm>
            <a:off x="1828665" y="3233068"/>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60" name="Szabadkézi sokszög 59"/>
          <p:cNvSpPr/>
          <p:nvPr/>
        </p:nvSpPr>
        <p:spPr>
          <a:xfrm rot="10800000">
            <a:off x="8033826" y="3429004"/>
            <a:ext cx="914445" cy="165465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1" name="Szabadkézi sokszög 40"/>
          <p:cNvSpPr/>
          <p:nvPr/>
        </p:nvSpPr>
        <p:spPr>
          <a:xfrm>
            <a:off x="65092" y="119699"/>
            <a:ext cx="718493" cy="783783"/>
          </a:xfrm>
          <a:custGeom>
            <a:avLst/>
            <a:gdLst/>
            <a:ahLst/>
            <a:cxnLst/>
            <a:rect l="0" t="0" r="r" b="b"/>
            <a:pathLst>
              <a:path w="2401" h="1601">
                <a:moveTo>
                  <a:pt x="266" y="0"/>
                </a:moveTo>
                <a:lnTo>
                  <a:pt x="267" y="0"/>
                </a:lnTo>
                <a:cubicBezTo>
                  <a:pt x="220" y="0"/>
                  <a:pt x="174" y="12"/>
                  <a:pt x="133" y="36"/>
                </a:cubicBezTo>
                <a:cubicBezTo>
                  <a:pt x="93" y="59"/>
                  <a:pt x="59" y="93"/>
                  <a:pt x="36" y="133"/>
                </a:cubicBezTo>
                <a:cubicBezTo>
                  <a:pt x="12" y="174"/>
                  <a:pt x="0" y="220"/>
                  <a:pt x="0" y="267"/>
                </a:cubicBezTo>
                <a:lnTo>
                  <a:pt x="0" y="1333"/>
                </a:lnTo>
                <a:lnTo>
                  <a:pt x="0" y="1333"/>
                </a:lnTo>
                <a:cubicBezTo>
                  <a:pt x="0" y="1380"/>
                  <a:pt x="12" y="1426"/>
                  <a:pt x="36" y="1467"/>
                </a:cubicBezTo>
                <a:cubicBezTo>
                  <a:pt x="59" y="1507"/>
                  <a:pt x="93" y="1541"/>
                  <a:pt x="133" y="1564"/>
                </a:cubicBezTo>
                <a:cubicBezTo>
                  <a:pt x="174" y="1588"/>
                  <a:pt x="220" y="1600"/>
                  <a:pt x="267" y="1600"/>
                </a:cubicBezTo>
                <a:lnTo>
                  <a:pt x="2133" y="1600"/>
                </a:lnTo>
                <a:lnTo>
                  <a:pt x="2133" y="1600"/>
                </a:lnTo>
                <a:cubicBezTo>
                  <a:pt x="2180" y="1600"/>
                  <a:pt x="2226" y="1588"/>
                  <a:pt x="2267" y="1564"/>
                </a:cubicBezTo>
                <a:cubicBezTo>
                  <a:pt x="2307" y="1541"/>
                  <a:pt x="2341" y="1507"/>
                  <a:pt x="2364" y="1467"/>
                </a:cubicBezTo>
                <a:cubicBezTo>
                  <a:pt x="2388" y="1426"/>
                  <a:pt x="2400" y="1380"/>
                  <a:pt x="2400" y="1333"/>
                </a:cubicBezTo>
                <a:lnTo>
                  <a:pt x="2400" y="266"/>
                </a:lnTo>
                <a:lnTo>
                  <a:pt x="2400" y="267"/>
                </a:lnTo>
                <a:lnTo>
                  <a:pt x="2400" y="267"/>
                </a:lnTo>
                <a:cubicBezTo>
                  <a:pt x="2400" y="220"/>
                  <a:pt x="2388" y="174"/>
                  <a:pt x="2364" y="133"/>
                </a:cubicBezTo>
                <a:cubicBezTo>
                  <a:pt x="2341" y="93"/>
                  <a:pt x="2307" y="59"/>
                  <a:pt x="2267" y="36"/>
                </a:cubicBezTo>
                <a:cubicBezTo>
                  <a:pt x="2226" y="12"/>
                  <a:pt x="2180" y="0"/>
                  <a:pt x="2133" y="0"/>
                </a:cubicBezTo>
                <a:lnTo>
                  <a:pt x="266" y="0"/>
                </a:lnTo>
              </a:path>
            </a:pathLst>
          </a:custGeom>
          <a:solidFill>
            <a:schemeClr val="accent3">
              <a:lumMod val="60000"/>
              <a:lumOff val="40000"/>
            </a:schemeClr>
          </a:solidFill>
          <a:ln w="0">
            <a:solidFill>
              <a:schemeClr val="accent3">
                <a:lumMod val="60000"/>
                <a:lumOff val="4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spc="-1" dirty="0">
                <a:solidFill>
                  <a:prstClr val="black"/>
                </a:solidFill>
                <a:latin typeface="Arial"/>
                <a:ea typeface="Noto Sans CJK SC"/>
              </a:rPr>
              <a:t>NINCS</a:t>
            </a:r>
          </a:p>
          <a:p>
            <a:pPr algn="ctr" defTabSz="745123"/>
            <a:r>
              <a:rPr lang="hu-HU" sz="900" b="1" spc="-1" dirty="0">
                <a:solidFill>
                  <a:prstClr val="black"/>
                </a:solidFill>
                <a:latin typeface="Arial"/>
                <a:ea typeface="Noto Sans CJK SC"/>
              </a:rPr>
              <a:t>SZÜKSÉG</a:t>
            </a:r>
            <a:endParaRPr lang="hu-HU" sz="1000" b="1" spc="-1" dirty="0">
              <a:solidFill>
                <a:prstClr val="black"/>
              </a:solidFill>
              <a:latin typeface="Arial"/>
              <a:ea typeface="Noto Sans CJK SC"/>
            </a:endParaRPr>
          </a:p>
          <a:p>
            <a:pPr algn="ctr" defTabSz="745123"/>
            <a:r>
              <a:rPr lang="en-GB" sz="1000" b="1" spc="-1" dirty="0">
                <a:solidFill>
                  <a:prstClr val="black"/>
                </a:solidFill>
                <a:latin typeface="Arial"/>
                <a:ea typeface="Noto Sans CJK SC"/>
              </a:rPr>
              <a:t> </a:t>
            </a:r>
            <a:r>
              <a:rPr lang="en-GB" sz="1000" spc="-1" dirty="0">
                <a:solidFill>
                  <a:prstClr val="black"/>
                </a:solidFill>
                <a:latin typeface="Arial"/>
                <a:ea typeface="Noto Sans CJK SC"/>
              </a:rPr>
              <a:t>KVT-re</a:t>
            </a:r>
            <a:endParaRPr lang="en-GB" sz="1000" spc="-1" dirty="0">
              <a:solidFill>
                <a:prstClr val="black"/>
              </a:solidFill>
              <a:latin typeface="Arial"/>
            </a:endParaRPr>
          </a:p>
        </p:txBody>
      </p:sp>
      <p:sp>
        <p:nvSpPr>
          <p:cNvPr id="42" name="Szabadkézi sokszög 41"/>
          <p:cNvSpPr/>
          <p:nvPr/>
        </p:nvSpPr>
        <p:spPr>
          <a:xfrm>
            <a:off x="130412" y="1926855"/>
            <a:ext cx="3331193" cy="1349214"/>
          </a:xfrm>
          <a:custGeom>
            <a:avLst/>
            <a:gdLst/>
            <a:ahLst/>
            <a:cxnLst/>
            <a:rect l="0" t="0" r="r" b="b"/>
            <a:pathLst>
              <a:path w="6502" h="4101">
                <a:moveTo>
                  <a:pt x="683" y="0"/>
                </a:moveTo>
                <a:lnTo>
                  <a:pt x="683" y="0"/>
                </a:lnTo>
                <a:cubicBezTo>
                  <a:pt x="563" y="0"/>
                  <a:pt x="446" y="32"/>
                  <a:pt x="342" y="92"/>
                </a:cubicBezTo>
                <a:cubicBezTo>
                  <a:pt x="238" y="152"/>
                  <a:pt x="152" y="238"/>
                  <a:pt x="92" y="342"/>
                </a:cubicBezTo>
                <a:cubicBezTo>
                  <a:pt x="32" y="446"/>
                  <a:pt x="0" y="563"/>
                  <a:pt x="0" y="683"/>
                </a:cubicBezTo>
                <a:lnTo>
                  <a:pt x="0" y="3416"/>
                </a:lnTo>
                <a:lnTo>
                  <a:pt x="0" y="3417"/>
                </a:lnTo>
                <a:cubicBezTo>
                  <a:pt x="0" y="3537"/>
                  <a:pt x="32" y="3654"/>
                  <a:pt x="92" y="3758"/>
                </a:cubicBezTo>
                <a:cubicBezTo>
                  <a:pt x="152" y="3862"/>
                  <a:pt x="238" y="3948"/>
                  <a:pt x="342" y="4008"/>
                </a:cubicBezTo>
                <a:cubicBezTo>
                  <a:pt x="446" y="4068"/>
                  <a:pt x="563" y="4100"/>
                  <a:pt x="683" y="4100"/>
                </a:cubicBezTo>
                <a:lnTo>
                  <a:pt x="5817" y="4100"/>
                </a:lnTo>
                <a:lnTo>
                  <a:pt x="5818" y="4100"/>
                </a:lnTo>
                <a:cubicBezTo>
                  <a:pt x="5938" y="4100"/>
                  <a:pt x="6055" y="4068"/>
                  <a:pt x="6159" y="4008"/>
                </a:cubicBezTo>
                <a:cubicBezTo>
                  <a:pt x="6263" y="3948"/>
                  <a:pt x="6349" y="3862"/>
                  <a:pt x="6409" y="3758"/>
                </a:cubicBezTo>
                <a:cubicBezTo>
                  <a:pt x="6469" y="3654"/>
                  <a:pt x="6501" y="3537"/>
                  <a:pt x="6501" y="3417"/>
                </a:cubicBezTo>
                <a:lnTo>
                  <a:pt x="6500" y="683"/>
                </a:lnTo>
                <a:lnTo>
                  <a:pt x="6501" y="683"/>
                </a:lnTo>
                <a:lnTo>
                  <a:pt x="6501" y="683"/>
                </a:lnTo>
                <a:cubicBezTo>
                  <a:pt x="6501" y="563"/>
                  <a:pt x="6469" y="446"/>
                  <a:pt x="6409" y="342"/>
                </a:cubicBezTo>
                <a:cubicBezTo>
                  <a:pt x="6349" y="238"/>
                  <a:pt x="6263" y="152"/>
                  <a:pt x="6159" y="92"/>
                </a:cubicBezTo>
                <a:cubicBezTo>
                  <a:pt x="6055" y="32"/>
                  <a:pt x="5938" y="0"/>
                  <a:pt x="5818" y="0"/>
                </a:cubicBezTo>
                <a:lnTo>
                  <a:pt x="683" y="0"/>
                </a:lnTo>
              </a:path>
            </a:pathLst>
          </a:custGeom>
          <a:solidFill>
            <a:schemeClr val="accent3">
              <a:lumMod val="60000"/>
              <a:lumOff val="40000"/>
            </a:schemeClr>
          </a:solidFill>
          <a:ln w="0">
            <a:solidFill>
              <a:schemeClr val="accent2">
                <a:lumMod val="40000"/>
                <a:lumOff val="60000"/>
              </a:schemeClr>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1000" b="1" u="sng" spc="-1" dirty="0">
                <a:solidFill>
                  <a:prstClr val="black"/>
                </a:solidFill>
                <a:latin typeface="Arial"/>
                <a:ea typeface="Noto Sans CJK SC"/>
              </a:rPr>
              <a:t>LABOR + VÉRCSOPORT</a:t>
            </a:r>
          </a:p>
          <a:p>
            <a:pPr algn="ctr" defTabSz="745123"/>
            <a:endParaRPr lang="hu-HU" sz="900" spc="-1" dirty="0">
              <a:solidFill>
                <a:prstClr val="black"/>
              </a:solidFill>
              <a:latin typeface="Arial"/>
              <a:ea typeface="Noto Sans CJK SC"/>
            </a:endParaRPr>
          </a:p>
          <a:p>
            <a:pPr algn="ctr" defTabSz="745123">
              <a:spcAft>
                <a:spcPts val="610"/>
              </a:spcAft>
            </a:pPr>
            <a:r>
              <a:rPr lang="hu-HU" sz="1000" b="1" spc="-1" dirty="0">
                <a:solidFill>
                  <a:prstClr val="black"/>
                </a:solidFill>
                <a:latin typeface="Arial"/>
                <a:ea typeface="Noto Sans CJK SC"/>
              </a:rPr>
              <a:t>Vérgáz</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Laktát</a:t>
            </a:r>
            <a:r>
              <a:rPr lang="hu-HU" sz="1000" spc="-1" dirty="0">
                <a:solidFill>
                  <a:prstClr val="black"/>
                </a:solidFill>
                <a:latin typeface="Arial"/>
                <a:ea typeface="Noto Sans CJK SC"/>
              </a:rPr>
              <a:t>, </a:t>
            </a:r>
            <a:r>
              <a:rPr lang="hu-HU" sz="1000" b="1" spc="-1" dirty="0">
                <a:solidFill>
                  <a:prstClr val="black"/>
                </a:solidFill>
                <a:latin typeface="Arial"/>
                <a:ea typeface="Noto Sans CJK SC"/>
              </a:rPr>
              <a:t>Vérkép</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Hgb</a:t>
            </a:r>
            <a:r>
              <a:rPr lang="hu-HU" sz="1000" spc="-1" dirty="0">
                <a:solidFill>
                  <a:prstClr val="black"/>
                </a:solidFill>
                <a:latin typeface="Arial"/>
                <a:ea typeface="Noto Sans CJK SC"/>
              </a:rPr>
              <a:t> és </a:t>
            </a:r>
            <a:r>
              <a:rPr lang="hu-HU" sz="1000" spc="-1" dirty="0" err="1">
                <a:solidFill>
                  <a:prstClr val="black"/>
                </a:solidFill>
                <a:latin typeface="Arial"/>
                <a:ea typeface="Noto Sans CJK SC"/>
              </a:rPr>
              <a:t>Tct</a:t>
            </a:r>
            <a:r>
              <a:rPr lang="hu-HU" sz="1000" spc="-1" dirty="0">
                <a:solidFill>
                  <a:prstClr val="black"/>
                </a:solidFill>
                <a:latin typeface="Arial"/>
                <a:ea typeface="Noto Sans CJK SC"/>
              </a:rPr>
              <a:t>), </a:t>
            </a:r>
            <a:r>
              <a:rPr lang="hu-HU" sz="1000" b="1" spc="-1" dirty="0" err="1">
                <a:solidFill>
                  <a:prstClr val="black"/>
                </a:solidFill>
                <a:latin typeface="Arial"/>
                <a:ea typeface="Noto Sans CJK SC"/>
              </a:rPr>
              <a:t>se-Ca</a:t>
            </a:r>
            <a:endParaRPr lang="hu-HU" sz="1000" b="1"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S</a:t>
            </a:r>
            <a:r>
              <a:rPr lang="en-GB" sz="1000" b="1" spc="-1" dirty="0" err="1">
                <a:solidFill>
                  <a:prstClr val="black"/>
                </a:solidFill>
                <a:latin typeface="Arial"/>
                <a:ea typeface="Noto Sans CJK SC"/>
              </a:rPr>
              <a:t>tandard</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véralvadási</a:t>
            </a:r>
            <a:r>
              <a:rPr lang="en-GB" sz="1000" b="1" spc="-1" dirty="0">
                <a:solidFill>
                  <a:prstClr val="black"/>
                </a:solidFill>
                <a:latin typeface="Arial"/>
                <a:ea typeface="Noto Sans CJK SC"/>
              </a:rPr>
              <a:t> </a:t>
            </a:r>
            <a:r>
              <a:rPr lang="en-GB" sz="1000" b="1" spc="-1" dirty="0" err="1">
                <a:solidFill>
                  <a:prstClr val="black"/>
                </a:solidFill>
                <a:latin typeface="Arial"/>
                <a:ea typeface="Noto Sans CJK SC"/>
              </a:rPr>
              <a:t>paraméterek</a:t>
            </a:r>
            <a:r>
              <a:rPr lang="en-GB" sz="1000" b="1" spc="-1" dirty="0">
                <a:solidFill>
                  <a:prstClr val="black"/>
                </a:solidFill>
                <a:latin typeface="Arial"/>
                <a:ea typeface="Noto Sans CJK SC"/>
              </a:rPr>
              <a:t> </a:t>
            </a:r>
            <a:endParaRPr lang="hu-HU" sz="1000" b="1" spc="-1" dirty="0">
              <a:solidFill>
                <a:prstClr val="black"/>
              </a:solidFill>
              <a:latin typeface="Arial"/>
              <a:ea typeface="Noto Sans CJK SC"/>
            </a:endParaRPr>
          </a:p>
          <a:p>
            <a:pPr algn="ctr" defTabSz="745123">
              <a:spcAft>
                <a:spcPts val="610"/>
              </a:spcAft>
            </a:pPr>
            <a:r>
              <a:rPr lang="en-GB" sz="1000" spc="-1" dirty="0">
                <a:solidFill>
                  <a:prstClr val="black"/>
                </a:solidFill>
                <a:latin typeface="Arial"/>
                <a:ea typeface="Noto Sans CJK SC"/>
              </a:rPr>
              <a:t>(</a:t>
            </a:r>
            <a:r>
              <a:rPr lang="en-GB" sz="1000" spc="-1" dirty="0" err="1">
                <a:solidFill>
                  <a:prstClr val="black"/>
                </a:solidFill>
                <a:latin typeface="Arial"/>
                <a:ea typeface="Noto Sans CJK SC"/>
              </a:rPr>
              <a:t>prothrombin</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idő</a:t>
            </a:r>
            <a:r>
              <a:rPr lang="en-GB" sz="1000" spc="-1" dirty="0">
                <a:solidFill>
                  <a:prstClr val="black"/>
                </a:solidFill>
                <a:latin typeface="Arial"/>
                <a:ea typeface="Noto Sans CJK SC"/>
              </a:rPr>
              <a:t>, INR</a:t>
            </a:r>
            <a:r>
              <a:rPr lang="hu-HU" sz="1000" spc="-1" dirty="0">
                <a:solidFill>
                  <a:prstClr val="black"/>
                </a:solidFill>
                <a:latin typeface="Arial"/>
                <a:ea typeface="Noto Sans CJK SC"/>
              </a:rPr>
              <a:t>, </a:t>
            </a:r>
            <a:r>
              <a:rPr lang="hu-HU" sz="1000" spc="-1" dirty="0" err="1">
                <a:solidFill>
                  <a:prstClr val="black"/>
                </a:solidFill>
                <a:latin typeface="Arial"/>
                <a:ea typeface="Noto Sans CJK SC"/>
              </a:rPr>
              <a:t>aPTI</a:t>
            </a:r>
            <a:r>
              <a:rPr lang="hu-HU" sz="1000" spc="-1" dirty="0">
                <a:solidFill>
                  <a:prstClr val="black"/>
                </a:solidFill>
                <a:latin typeface="Arial"/>
                <a:ea typeface="Noto Sans CJK SC"/>
              </a:rPr>
              <a:t>, TI, </a:t>
            </a:r>
            <a:r>
              <a:rPr lang="hu-HU" sz="1000" spc="-1" dirty="0" err="1">
                <a:solidFill>
                  <a:prstClr val="black"/>
                </a:solidFill>
                <a:latin typeface="Arial"/>
                <a:ea typeface="Noto Sans CJK SC"/>
              </a:rPr>
              <a:t>Fibrinogén</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spc="-1" dirty="0">
                <a:solidFill>
                  <a:prstClr val="black"/>
                </a:solidFill>
                <a:latin typeface="Arial"/>
                <a:ea typeface="Noto Sans CJK SC"/>
              </a:rPr>
              <a:t>és</a:t>
            </a:r>
            <a:r>
              <a:rPr lang="hu-HU" sz="1000" b="1" spc="-1" dirty="0">
                <a:solidFill>
                  <a:prstClr val="black"/>
                </a:solidFill>
                <a:latin typeface="Arial"/>
                <a:ea typeface="Noto Sans CJK SC"/>
              </a:rPr>
              <a:t> CLOTPRO        </a:t>
            </a:r>
            <a:endParaRPr lang="en-GB" sz="1000" b="1" spc="-1" dirty="0">
              <a:solidFill>
                <a:prstClr val="black"/>
              </a:solidFill>
              <a:latin typeface="Arial"/>
            </a:endParaRPr>
          </a:p>
        </p:txBody>
      </p:sp>
      <p:sp>
        <p:nvSpPr>
          <p:cNvPr id="49" name="Szabadkézi sokszög 48"/>
          <p:cNvSpPr/>
          <p:nvPr/>
        </p:nvSpPr>
        <p:spPr>
          <a:xfrm>
            <a:off x="4049459" y="1600177"/>
            <a:ext cx="1567620" cy="1654651"/>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en-GB" sz="1000" b="1" u="sng" spc="-1" dirty="0">
                <a:solidFill>
                  <a:prstClr val="black"/>
                </a:solidFill>
                <a:latin typeface="Arial"/>
                <a:ea typeface="Noto Sans CJK SC"/>
              </a:rPr>
              <a:t>V</a:t>
            </a:r>
            <a:r>
              <a:rPr lang="hu-HU" sz="1000" b="1" u="sng" spc="-1" dirty="0">
                <a:solidFill>
                  <a:prstClr val="black"/>
                </a:solidFill>
                <a:latin typeface="Arial"/>
                <a:ea typeface="Noto Sans CJK SC"/>
              </a:rPr>
              <a:t>ÁRJ!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a:t>
            </a:r>
          </a:p>
          <a:p>
            <a:pPr marL="219349" indent="-219349" algn="ctr" defTabSz="745123">
              <a:buClr>
                <a:srgbClr val="000000"/>
              </a:buClr>
              <a:buSzPct val="45000"/>
            </a:pPr>
            <a:r>
              <a:rPr lang="hu-HU" sz="1000" spc="-1" dirty="0">
                <a:solidFill>
                  <a:prstClr val="black"/>
                </a:solidFill>
                <a:latin typeface="Arial"/>
                <a:ea typeface="Noto Sans CJK SC"/>
              </a:rPr>
              <a:t>Standard véralvadási paraméterek</a:t>
            </a:r>
          </a:p>
          <a:p>
            <a:pPr marL="219349" indent="-219349" algn="ctr" defTabSz="745123">
              <a:buClr>
                <a:srgbClr val="000000"/>
              </a:buClr>
              <a:buSzPct val="45000"/>
            </a:pPr>
            <a:r>
              <a:rPr lang="hu-HU" sz="1000" spc="-1" dirty="0">
                <a:solidFill>
                  <a:prstClr val="black"/>
                </a:solidFill>
                <a:latin typeface="Arial"/>
                <a:ea typeface="Noto Sans CJK SC"/>
              </a:rPr>
              <a:t>vagy </a:t>
            </a:r>
          </a:p>
          <a:p>
            <a:pPr marL="219349" indent="-219349" algn="ctr" defTabSz="745123">
              <a:buClr>
                <a:srgbClr val="000000"/>
              </a:buClr>
              <a:buSzPct val="45000"/>
            </a:pPr>
            <a:r>
              <a:rPr lang="hu-HU" sz="1000" spc="-1" dirty="0">
                <a:solidFill>
                  <a:prstClr val="black"/>
                </a:solidFill>
                <a:latin typeface="Arial"/>
                <a:ea typeface="Noto Sans CJK SC"/>
              </a:rPr>
              <a:t> CLOTPRO</a:t>
            </a:r>
          </a:p>
        </p:txBody>
      </p:sp>
      <p:sp>
        <p:nvSpPr>
          <p:cNvPr id="61" name="Szabadkézi sokszög 60"/>
          <p:cNvSpPr/>
          <p:nvPr/>
        </p:nvSpPr>
        <p:spPr>
          <a:xfrm>
            <a:off x="1763349" y="1338913"/>
            <a:ext cx="163276" cy="609609"/>
          </a:xfrm>
          <a:custGeom>
            <a:avLst/>
            <a:gdLst/>
            <a:ahLst/>
            <a:cxnLst/>
            <a:rect l="0" t="0" r="r" b="b"/>
            <a:pathLst>
              <a:path w="502" h="1702">
                <a:moveTo>
                  <a:pt x="125" y="0"/>
                </a:moveTo>
                <a:lnTo>
                  <a:pt x="125" y="1275"/>
                </a:lnTo>
                <a:lnTo>
                  <a:pt x="0" y="1275"/>
                </a:lnTo>
                <a:lnTo>
                  <a:pt x="250" y="1701"/>
                </a:lnTo>
                <a:lnTo>
                  <a:pt x="501" y="1275"/>
                </a:lnTo>
                <a:lnTo>
                  <a:pt x="375" y="127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2" name="Szabadkézi sokszög 61"/>
          <p:cNvSpPr/>
          <p:nvPr/>
        </p:nvSpPr>
        <p:spPr>
          <a:xfrm rot="5400000">
            <a:off x="936012" y="272103"/>
            <a:ext cx="217693" cy="522540"/>
          </a:xfrm>
          <a:custGeom>
            <a:avLst/>
            <a:gdLst/>
            <a:ahLst/>
            <a:cxnLst/>
            <a:rect l="0" t="0" r="r" b="b"/>
            <a:pathLst>
              <a:path w="502" h="1803">
                <a:moveTo>
                  <a:pt x="125" y="0"/>
                </a:moveTo>
                <a:lnTo>
                  <a:pt x="125" y="1351"/>
                </a:lnTo>
                <a:lnTo>
                  <a:pt x="0" y="1351"/>
                </a:lnTo>
                <a:lnTo>
                  <a:pt x="250" y="1802"/>
                </a:lnTo>
                <a:lnTo>
                  <a:pt x="501" y="1351"/>
                </a:lnTo>
                <a:lnTo>
                  <a:pt x="375" y="1351"/>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3" name="Szabadkézi sokszög 62"/>
          <p:cNvSpPr/>
          <p:nvPr/>
        </p:nvSpPr>
        <p:spPr>
          <a:xfrm>
            <a:off x="1730707" y="5127239"/>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67" name="Téglalap 66"/>
          <p:cNvSpPr/>
          <p:nvPr/>
        </p:nvSpPr>
        <p:spPr>
          <a:xfrm>
            <a:off x="1567398" y="1469572"/>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68" name="Téglalap 67"/>
          <p:cNvSpPr/>
          <p:nvPr/>
        </p:nvSpPr>
        <p:spPr>
          <a:xfrm>
            <a:off x="1567398" y="5214329"/>
            <a:ext cx="489827" cy="217693"/>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73" name="Egyenes összekötő 72"/>
          <p:cNvSpPr/>
          <p:nvPr/>
        </p:nvSpPr>
        <p:spPr>
          <a:xfrm>
            <a:off x="6988747" y="3908012"/>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74" name="Szabadkézi sokszög 73"/>
          <p:cNvSpPr/>
          <p:nvPr/>
        </p:nvSpPr>
        <p:spPr>
          <a:xfrm>
            <a:off x="6204940" y="380961"/>
            <a:ext cx="587857" cy="217693"/>
          </a:xfrm>
          <a:custGeom>
            <a:avLst/>
            <a:gdLst/>
            <a:ahLst/>
            <a:cxnLst/>
            <a:rect l="0" t="0" r="r" b="b"/>
            <a:pathLst>
              <a:path w="2502" h="502">
                <a:moveTo>
                  <a:pt x="0" y="125"/>
                </a:moveTo>
                <a:lnTo>
                  <a:pt x="1875" y="125"/>
                </a:lnTo>
                <a:lnTo>
                  <a:pt x="1875" y="0"/>
                </a:lnTo>
                <a:lnTo>
                  <a:pt x="2501" y="250"/>
                </a:lnTo>
                <a:lnTo>
                  <a:pt x="1875" y="501"/>
                </a:lnTo>
                <a:lnTo>
                  <a:pt x="1875" y="375"/>
                </a:lnTo>
                <a:lnTo>
                  <a:pt x="0" y="375"/>
                </a:lnTo>
                <a:lnTo>
                  <a:pt x="0" y="125"/>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6" name="Szabadkézi sokszög 75"/>
          <p:cNvSpPr/>
          <p:nvPr/>
        </p:nvSpPr>
        <p:spPr>
          <a:xfrm>
            <a:off x="3836976" y="1033837"/>
            <a:ext cx="163276" cy="827708"/>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77" name="Szabadkézi sokszög 76"/>
          <p:cNvSpPr/>
          <p:nvPr/>
        </p:nvSpPr>
        <p:spPr>
          <a:xfrm>
            <a:off x="8865865" y="3363692"/>
            <a:ext cx="163276" cy="413659"/>
          </a:xfrm>
          <a:custGeom>
            <a:avLst/>
            <a:gdLst/>
            <a:ahLst/>
            <a:cxnLst/>
            <a:rect l="0" t="0" r="r" b="b"/>
            <a:pathLst>
              <a:path w="502" h="2203">
                <a:moveTo>
                  <a:pt x="125" y="2202"/>
                </a:moveTo>
                <a:lnTo>
                  <a:pt x="125" y="550"/>
                </a:lnTo>
                <a:lnTo>
                  <a:pt x="0" y="550"/>
                </a:lnTo>
                <a:lnTo>
                  <a:pt x="250" y="0"/>
                </a:lnTo>
                <a:lnTo>
                  <a:pt x="501" y="550"/>
                </a:lnTo>
                <a:lnTo>
                  <a:pt x="375" y="550"/>
                </a:lnTo>
                <a:lnTo>
                  <a:pt x="375" y="2202"/>
                </a:lnTo>
                <a:lnTo>
                  <a:pt x="125" y="22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0" name="Egyenes összekötő 79"/>
          <p:cNvSpPr/>
          <p:nvPr/>
        </p:nvSpPr>
        <p:spPr>
          <a:xfrm>
            <a:off x="6988747" y="1600177"/>
            <a:ext cx="0" cy="1741739"/>
          </a:xfrm>
          <a:prstGeom prst="line">
            <a:avLst/>
          </a:prstGeom>
          <a:ln w="1008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3" name="Téglalap 82"/>
          <p:cNvSpPr/>
          <p:nvPr/>
        </p:nvSpPr>
        <p:spPr>
          <a:xfrm>
            <a:off x="1371442" y="119699"/>
            <a:ext cx="489827" cy="217693"/>
          </a:xfrm>
          <a:prstGeom prst="rect">
            <a:avLst/>
          </a:prstGeom>
          <a:solidFill>
            <a:srgbClr val="AC1D1D"/>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85" name="Szabadkézi sokszög 84"/>
          <p:cNvSpPr/>
          <p:nvPr/>
        </p:nvSpPr>
        <p:spPr>
          <a:xfrm rot="10800000">
            <a:off x="2873743" y="1665612"/>
            <a:ext cx="1045081"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97" name="Egyenes összekötő 96"/>
          <p:cNvSpPr/>
          <p:nvPr/>
        </p:nvSpPr>
        <p:spPr>
          <a:xfrm>
            <a:off x="6008984" y="468044"/>
            <a:ext cx="130635"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1" name="Szabadkézi sokszög 100"/>
          <p:cNvSpPr/>
          <p:nvPr/>
        </p:nvSpPr>
        <p:spPr>
          <a:xfrm>
            <a:off x="4735311" y="816394"/>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7" name="Téglalap 86"/>
          <p:cNvSpPr/>
          <p:nvPr/>
        </p:nvSpPr>
        <p:spPr>
          <a:xfrm>
            <a:off x="4572002" y="1077820"/>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105" name="Szabadkézi sokszög 104"/>
          <p:cNvSpPr/>
          <p:nvPr/>
        </p:nvSpPr>
        <p:spPr>
          <a:xfrm>
            <a:off x="6906561" y="2732308"/>
            <a:ext cx="163276" cy="783783"/>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noFill/>
          </a:ln>
        </p:spPr>
        <p:style>
          <a:lnRef idx="0">
            <a:scrgbClr r="0" g="0" b="0"/>
          </a:lnRef>
          <a:fillRef idx="0">
            <a:scrgbClr r="0" g="0" b="0"/>
          </a:fillRef>
          <a:effectRef idx="0">
            <a:scrgbClr r="0" g="0" b="0"/>
          </a:effectRef>
          <a:fontRef idx="minor"/>
        </p:style>
        <p:txBody>
          <a:bodyPr/>
          <a:lstStyle/>
          <a:p>
            <a:endParaRPr lang="hu-HU"/>
          </a:p>
        </p:txBody>
      </p:sp>
      <p:sp>
        <p:nvSpPr>
          <p:cNvPr id="107" name="Szabadkézi sokszög 106"/>
          <p:cNvSpPr/>
          <p:nvPr/>
        </p:nvSpPr>
        <p:spPr>
          <a:xfrm>
            <a:off x="7250017" y="1992076"/>
            <a:ext cx="1828890" cy="1306304"/>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18000">
            <a:solidFill>
              <a:schemeClr val="accent3">
                <a:lumMod val="60000"/>
                <a:lumOff val="40000"/>
              </a:schemeClr>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ea typeface="Noto Sans CJK SC"/>
              </a:rPr>
              <a:t>VVT ? ÉS CLOTPRO </a:t>
            </a:r>
          </a:p>
          <a:p>
            <a:pPr marL="219349" indent="-219349" algn="ctr" defTabSz="745123">
              <a:buClr>
                <a:srgbClr val="000000"/>
              </a:buClr>
              <a:buSzPct val="45000"/>
            </a:pPr>
            <a:r>
              <a:rPr lang="hu-HU" sz="1000" b="1" u="sng" spc="-1" dirty="0">
                <a:solidFill>
                  <a:prstClr val="black"/>
                </a:solidFill>
                <a:latin typeface="Arial"/>
                <a:ea typeface="Noto Sans CJK SC"/>
              </a:rPr>
              <a:t>vezérelt INTERVENCIÓ</a:t>
            </a:r>
          </a:p>
          <a:p>
            <a:pPr marL="219349" indent="-219349" algn="ctr" defTabSz="745123">
              <a:buClr>
                <a:srgbClr val="000000"/>
              </a:buClr>
              <a:buSzPct val="45000"/>
            </a:pPr>
            <a:r>
              <a:rPr lang="hu-HU" sz="1000" b="1" spc="-1" dirty="0">
                <a:solidFill>
                  <a:prstClr val="black"/>
                </a:solidFill>
                <a:latin typeface="Arial"/>
                <a:ea typeface="Noto Sans CJK SC"/>
              </a:rPr>
              <a:t> </a:t>
            </a:r>
            <a:r>
              <a:rPr lang="hu-HU" sz="900" spc="-1" dirty="0">
                <a:solidFill>
                  <a:prstClr val="black"/>
                </a:solidFill>
                <a:latin typeface="Arial"/>
                <a:ea typeface="Noto Sans CJK SC"/>
              </a:rPr>
              <a:t>(2. ábra)</a:t>
            </a:r>
            <a:r>
              <a:rPr lang="hu-HU" sz="1200" b="1" spc="-1" dirty="0">
                <a:solidFill>
                  <a:prstClr val="black"/>
                </a:solidFill>
                <a:latin typeface="Arial"/>
                <a:ea typeface="Noto Sans CJK SC"/>
              </a:rPr>
              <a:t> </a:t>
            </a:r>
            <a:endParaRPr lang="hu-HU" sz="1000" b="1" spc="-1" dirty="0">
              <a:solidFill>
                <a:prstClr val="black"/>
              </a:solidFill>
              <a:latin typeface="Arial"/>
              <a:ea typeface="Noto Sans CJK SC"/>
            </a:endParaRP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u="sng" spc="-1" dirty="0">
                <a:solidFill>
                  <a:prstClr val="black"/>
                </a:solidFill>
                <a:latin typeface="Arial"/>
                <a:ea typeface="Noto Sans CJK SC"/>
              </a:rPr>
              <a:t>:</a:t>
            </a:r>
          </a:p>
          <a:p>
            <a:pPr marL="219349" indent="-219349" algn="ctr" defTabSz="745123">
              <a:buClr>
                <a:srgbClr val="000000"/>
              </a:buClr>
              <a:buSzPct val="45000"/>
            </a:pPr>
            <a:r>
              <a:rPr lang="hu-HU" sz="1000" spc="-1" dirty="0">
                <a:solidFill>
                  <a:prstClr val="black"/>
                </a:solidFill>
                <a:latin typeface="Arial"/>
                <a:ea typeface="Noto Sans CJK SC"/>
              </a:rPr>
              <a:t>Vérgáz,Vérkép, CLOTPRO</a:t>
            </a:r>
          </a:p>
        </p:txBody>
      </p:sp>
      <p:sp>
        <p:nvSpPr>
          <p:cNvPr id="43" name="Szabadkézi sokszög 42"/>
          <p:cNvSpPr/>
          <p:nvPr/>
        </p:nvSpPr>
        <p:spPr>
          <a:xfrm>
            <a:off x="1306128" y="119697"/>
            <a:ext cx="2220795" cy="1306304"/>
          </a:xfrm>
          <a:custGeom>
            <a:avLst/>
            <a:gdLst/>
            <a:ahLst/>
            <a:cxnLst/>
            <a:rect l="0" t="0" r="r" b="b"/>
            <a:pathLst>
              <a:path w="6901" h="1001">
                <a:moveTo>
                  <a:pt x="166" y="0"/>
                </a:moveTo>
                <a:lnTo>
                  <a:pt x="167" y="0"/>
                </a:lnTo>
                <a:cubicBezTo>
                  <a:pt x="137" y="0"/>
                  <a:pt x="109" y="8"/>
                  <a:pt x="83" y="22"/>
                </a:cubicBezTo>
                <a:cubicBezTo>
                  <a:pt x="58" y="37"/>
                  <a:pt x="37" y="58"/>
                  <a:pt x="22" y="83"/>
                </a:cubicBezTo>
                <a:cubicBezTo>
                  <a:pt x="8" y="109"/>
                  <a:pt x="0" y="137"/>
                  <a:pt x="0" y="167"/>
                </a:cubicBezTo>
                <a:lnTo>
                  <a:pt x="0" y="833"/>
                </a:lnTo>
                <a:lnTo>
                  <a:pt x="0" y="833"/>
                </a:lnTo>
                <a:cubicBezTo>
                  <a:pt x="0" y="863"/>
                  <a:pt x="8" y="891"/>
                  <a:pt x="22" y="917"/>
                </a:cubicBezTo>
                <a:cubicBezTo>
                  <a:pt x="37" y="942"/>
                  <a:pt x="58" y="963"/>
                  <a:pt x="83" y="978"/>
                </a:cubicBezTo>
                <a:cubicBezTo>
                  <a:pt x="109" y="992"/>
                  <a:pt x="137" y="1000"/>
                  <a:pt x="167" y="1000"/>
                </a:cubicBezTo>
                <a:lnTo>
                  <a:pt x="6733" y="1000"/>
                </a:lnTo>
                <a:lnTo>
                  <a:pt x="6733" y="1000"/>
                </a:lnTo>
                <a:cubicBezTo>
                  <a:pt x="6763" y="1000"/>
                  <a:pt x="6791" y="992"/>
                  <a:pt x="6817" y="978"/>
                </a:cubicBezTo>
                <a:cubicBezTo>
                  <a:pt x="6842" y="963"/>
                  <a:pt x="6863" y="942"/>
                  <a:pt x="6878" y="917"/>
                </a:cubicBezTo>
                <a:cubicBezTo>
                  <a:pt x="6892" y="891"/>
                  <a:pt x="6900" y="863"/>
                  <a:pt x="6900" y="833"/>
                </a:cubicBezTo>
                <a:lnTo>
                  <a:pt x="6900" y="166"/>
                </a:lnTo>
                <a:lnTo>
                  <a:pt x="6900" y="167"/>
                </a:lnTo>
                <a:lnTo>
                  <a:pt x="6900" y="167"/>
                </a:lnTo>
                <a:cubicBezTo>
                  <a:pt x="6900" y="137"/>
                  <a:pt x="6892" y="109"/>
                  <a:pt x="6878" y="83"/>
                </a:cubicBezTo>
                <a:cubicBezTo>
                  <a:pt x="6863" y="58"/>
                  <a:pt x="6842" y="37"/>
                  <a:pt x="6817" y="22"/>
                </a:cubicBezTo>
                <a:cubicBezTo>
                  <a:pt x="6791" y="8"/>
                  <a:pt x="6763" y="0"/>
                  <a:pt x="6733"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latin typeface="Arial"/>
                <a:ea typeface="Noto Sans CJK SC"/>
              </a:rPr>
              <a:t>1. SÚLYOS SÉRÜLÉS </a:t>
            </a:r>
          </a:p>
          <a:p>
            <a:pPr algn="ctr" defTabSz="745123">
              <a:spcAft>
                <a:spcPts val="610"/>
              </a:spcAft>
            </a:pPr>
            <a:r>
              <a:rPr lang="hu-HU" sz="1000" spc="-1" dirty="0">
                <a:solidFill>
                  <a:prstClr val="white"/>
                </a:solidFill>
                <a:latin typeface="Arial"/>
                <a:ea typeface="Noto Sans CJK SC"/>
              </a:rPr>
              <a:t>(ISS&gt;16) + </a:t>
            </a:r>
          </a:p>
          <a:p>
            <a:pPr algn="ctr" defTabSz="745123"/>
            <a:r>
              <a:rPr lang="hu-HU" sz="1400" b="1" spc="-1" dirty="0">
                <a:solidFill>
                  <a:prstClr val="white"/>
                </a:solidFill>
                <a:latin typeface="Arial"/>
                <a:ea typeface="Noto Sans CJK SC"/>
              </a:rPr>
              <a:t>AKTÍV VÉRZÉS</a:t>
            </a:r>
            <a:r>
              <a:rPr lang="en-GB" sz="1400" b="1" spc="-1" dirty="0">
                <a:solidFill>
                  <a:prstClr val="white"/>
                </a:solidFill>
                <a:latin typeface="Arial"/>
                <a:ea typeface="Noto Sans CJK SC"/>
              </a:rPr>
              <a:t> </a:t>
            </a:r>
            <a:r>
              <a:rPr lang="en-GB" sz="1000" spc="-1" dirty="0" err="1">
                <a:solidFill>
                  <a:prstClr val="white"/>
                </a:solidFill>
                <a:latin typeface="Arial"/>
                <a:ea typeface="Noto Sans CJK SC"/>
              </a:rPr>
              <a:t>vagy</a:t>
            </a:r>
            <a:r>
              <a:rPr lang="en-GB" sz="1000" spc="-1" dirty="0">
                <a:solidFill>
                  <a:prstClr val="white"/>
                </a:solidFill>
                <a:latin typeface="Arial"/>
                <a:ea typeface="Noto Sans CJK SC"/>
              </a:rPr>
              <a:t> </a:t>
            </a:r>
            <a:endParaRPr lang="hu-HU" sz="1000" spc="-1" dirty="0">
              <a:solidFill>
                <a:prstClr val="white"/>
              </a:solidFill>
              <a:latin typeface="Arial"/>
              <a:ea typeface="Noto Sans CJK SC"/>
            </a:endParaRPr>
          </a:p>
          <a:p>
            <a:pPr algn="ctr" defTabSz="745123"/>
            <a:r>
              <a:rPr lang="hu-HU" sz="1000" b="1" spc="-1" dirty="0">
                <a:solidFill>
                  <a:prstClr val="white"/>
                </a:solidFill>
                <a:latin typeface="Arial"/>
                <a:ea typeface="Noto Sans CJK SC"/>
              </a:rPr>
              <a:t>RIZIKÓ</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jelentős</a:t>
            </a:r>
            <a:r>
              <a:rPr lang="en-GB" sz="1000" b="1" spc="-1" dirty="0">
                <a:solidFill>
                  <a:prstClr val="white"/>
                </a:solidFill>
                <a:latin typeface="Arial"/>
                <a:ea typeface="Noto Sans CJK SC"/>
              </a:rPr>
              <a:t> </a:t>
            </a:r>
            <a:r>
              <a:rPr lang="en-GB" sz="1000" b="1" spc="-1" dirty="0" err="1">
                <a:solidFill>
                  <a:prstClr val="white"/>
                </a:solidFill>
                <a:latin typeface="Arial"/>
                <a:ea typeface="Noto Sans CJK SC"/>
              </a:rPr>
              <a:t>vérzésre</a:t>
            </a:r>
            <a:r>
              <a:rPr lang="en-GB" sz="1000" spc="-1" dirty="0">
                <a:solidFill>
                  <a:prstClr val="white"/>
                </a:solidFill>
                <a:latin typeface="Arial"/>
                <a:ea typeface="Noto Sans CJK SC"/>
              </a:rPr>
              <a:t>?</a:t>
            </a:r>
            <a:endParaRPr lang="en-GB" sz="1000" spc="-1" dirty="0">
              <a:solidFill>
                <a:prstClr val="white"/>
              </a:solidFill>
              <a:latin typeface="Arial"/>
            </a:endParaRPr>
          </a:p>
        </p:txBody>
      </p:sp>
      <p:sp>
        <p:nvSpPr>
          <p:cNvPr id="90" name="Téglalap 89"/>
          <p:cNvSpPr/>
          <p:nvPr/>
        </p:nvSpPr>
        <p:spPr>
          <a:xfrm>
            <a:off x="5421127" y="6128699"/>
            <a:ext cx="489827"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69" name="Téglalap 68"/>
          <p:cNvSpPr/>
          <p:nvPr/>
        </p:nvSpPr>
        <p:spPr>
          <a:xfrm>
            <a:off x="6694875" y="1687261"/>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119" name="Téglalap 118"/>
          <p:cNvSpPr/>
          <p:nvPr/>
        </p:nvSpPr>
        <p:spPr>
          <a:xfrm>
            <a:off x="32659" y="43542"/>
            <a:ext cx="9078123" cy="679202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859" tIns="46428" rIns="92859" bIns="46428" rtlCol="0" anchor="ctr"/>
          <a:lstStyle/>
          <a:p>
            <a:pPr algn="ctr" defTabSz="745123"/>
            <a:endParaRPr lang="hu-HU" sz="1500" dirty="0">
              <a:solidFill>
                <a:prstClr val="white"/>
              </a:solidFill>
            </a:endParaRPr>
          </a:p>
        </p:txBody>
      </p:sp>
      <p:sp>
        <p:nvSpPr>
          <p:cNvPr id="55" name="Szabadkézi sokszög 54"/>
          <p:cNvSpPr/>
          <p:nvPr/>
        </p:nvSpPr>
        <p:spPr>
          <a:xfrm>
            <a:off x="1730707" y="4082196"/>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4" name="Téglalap 83"/>
          <p:cNvSpPr/>
          <p:nvPr/>
        </p:nvSpPr>
        <p:spPr>
          <a:xfrm>
            <a:off x="3168832" y="4669901"/>
            <a:ext cx="457222" cy="26128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7" name="Szabadkézi sokszög 56"/>
          <p:cNvSpPr/>
          <p:nvPr/>
        </p:nvSpPr>
        <p:spPr>
          <a:xfrm>
            <a:off x="8850317" y="1469644"/>
            <a:ext cx="163276" cy="522521"/>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8" name="Téglalap 57"/>
          <p:cNvSpPr/>
          <p:nvPr/>
        </p:nvSpPr>
        <p:spPr>
          <a:xfrm>
            <a:off x="8327810" y="1643746"/>
            <a:ext cx="489827" cy="28311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NEM</a:t>
            </a:r>
            <a:endParaRPr lang="en-GB" sz="900" spc="-1" dirty="0">
              <a:solidFill>
                <a:prstClr val="black"/>
              </a:solidFill>
              <a:latin typeface="Arial"/>
            </a:endParaRPr>
          </a:p>
        </p:txBody>
      </p:sp>
      <p:sp>
        <p:nvSpPr>
          <p:cNvPr id="59" name="Szabadkézi sokszög 58"/>
          <p:cNvSpPr/>
          <p:nvPr/>
        </p:nvSpPr>
        <p:spPr>
          <a:xfrm>
            <a:off x="6890790" y="4474043"/>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53" name="Szabadkézi sokszög 52"/>
          <p:cNvSpPr/>
          <p:nvPr/>
        </p:nvSpPr>
        <p:spPr>
          <a:xfrm>
            <a:off x="5943671" y="3516090"/>
            <a:ext cx="2155477" cy="435387"/>
          </a:xfrm>
          <a:custGeom>
            <a:avLst/>
            <a:gdLst/>
            <a:ahLst/>
            <a:cxnLst/>
            <a:rect l="0" t="0" r="r" b="b"/>
            <a:pathLst>
              <a:path w="81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934" y="1001"/>
                </a:lnTo>
                <a:lnTo>
                  <a:pt x="7934" y="1001"/>
                </a:lnTo>
                <a:cubicBezTo>
                  <a:pt x="7963" y="1001"/>
                  <a:pt x="7992" y="993"/>
                  <a:pt x="8018" y="979"/>
                </a:cubicBezTo>
                <a:cubicBezTo>
                  <a:pt x="8043" y="964"/>
                  <a:pt x="8064" y="943"/>
                  <a:pt x="8079" y="918"/>
                </a:cubicBezTo>
                <a:cubicBezTo>
                  <a:pt x="8093" y="892"/>
                  <a:pt x="8101" y="863"/>
                  <a:pt x="8101" y="834"/>
                </a:cubicBezTo>
                <a:lnTo>
                  <a:pt x="8101" y="166"/>
                </a:lnTo>
                <a:lnTo>
                  <a:pt x="8101" y="167"/>
                </a:lnTo>
                <a:lnTo>
                  <a:pt x="8101" y="167"/>
                </a:lnTo>
                <a:cubicBezTo>
                  <a:pt x="8101" y="138"/>
                  <a:pt x="8093" y="109"/>
                  <a:pt x="8079" y="83"/>
                </a:cubicBezTo>
                <a:cubicBezTo>
                  <a:pt x="8064" y="58"/>
                  <a:pt x="8043" y="37"/>
                  <a:pt x="8018" y="22"/>
                </a:cubicBezTo>
                <a:cubicBezTo>
                  <a:pt x="7992" y="8"/>
                  <a:pt x="7963" y="0"/>
                  <a:pt x="7934"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CSOPORTAZONOS VVT</a:t>
            </a:r>
            <a:r>
              <a:rPr lang="en-GB" sz="1000" b="1" spc="-1" dirty="0">
                <a:solidFill>
                  <a:prstClr val="black"/>
                </a:solidFill>
                <a:latin typeface="Arial"/>
                <a:ea typeface="Noto Sans CJK SC"/>
              </a:rPr>
              <a:t> (4 </a:t>
            </a:r>
            <a:r>
              <a:rPr lang="hu-HU" sz="1000" b="1" spc="-1" dirty="0">
                <a:solidFill>
                  <a:prstClr val="black"/>
                </a:solidFill>
                <a:latin typeface="Arial"/>
                <a:ea typeface="Noto Sans CJK SC"/>
              </a:rPr>
              <a:t>E</a:t>
            </a:r>
            <a:r>
              <a:rPr lang="en-GB" sz="1000" b="1" spc="-1" dirty="0">
                <a:solidFill>
                  <a:prstClr val="black"/>
                </a:solidFill>
                <a:latin typeface="Arial"/>
                <a:ea typeface="Noto Sans CJK SC"/>
              </a:rPr>
              <a:t>)</a:t>
            </a:r>
            <a:endParaRPr lang="en-GB" sz="1000" b="1" spc="-1" dirty="0">
              <a:solidFill>
                <a:prstClr val="black"/>
              </a:solidFill>
              <a:latin typeface="Arial"/>
            </a:endParaRPr>
          </a:p>
        </p:txBody>
      </p:sp>
      <p:sp>
        <p:nvSpPr>
          <p:cNvPr id="52" name="Szabadkézi sokszög 51"/>
          <p:cNvSpPr/>
          <p:nvPr/>
        </p:nvSpPr>
        <p:spPr>
          <a:xfrm>
            <a:off x="6270762" y="4125698"/>
            <a:ext cx="1632430" cy="435387"/>
          </a:xfrm>
          <a:custGeom>
            <a:avLst/>
            <a:gdLst/>
            <a:ahLst/>
            <a:cxnLst/>
            <a:rect l="0" t="0" r="r" b="b"/>
            <a:pathLst>
              <a:path w="5001"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4833" y="1001"/>
                </a:lnTo>
                <a:lnTo>
                  <a:pt x="4833" y="1001"/>
                </a:lnTo>
                <a:cubicBezTo>
                  <a:pt x="4862" y="1001"/>
                  <a:pt x="4891" y="993"/>
                  <a:pt x="4917" y="979"/>
                </a:cubicBezTo>
                <a:cubicBezTo>
                  <a:pt x="4942" y="964"/>
                  <a:pt x="4963" y="943"/>
                  <a:pt x="4978" y="918"/>
                </a:cubicBezTo>
                <a:cubicBezTo>
                  <a:pt x="4992" y="892"/>
                  <a:pt x="5000" y="863"/>
                  <a:pt x="5000" y="834"/>
                </a:cubicBezTo>
                <a:lnTo>
                  <a:pt x="5000" y="166"/>
                </a:lnTo>
                <a:lnTo>
                  <a:pt x="5000" y="167"/>
                </a:lnTo>
                <a:lnTo>
                  <a:pt x="5000" y="167"/>
                </a:lnTo>
                <a:cubicBezTo>
                  <a:pt x="5000" y="138"/>
                  <a:pt x="4992" y="109"/>
                  <a:pt x="4978" y="83"/>
                </a:cubicBezTo>
                <a:cubicBezTo>
                  <a:pt x="4963" y="58"/>
                  <a:pt x="4942" y="37"/>
                  <a:pt x="4917" y="22"/>
                </a:cubicBezTo>
                <a:cubicBezTo>
                  <a:pt x="4891" y="8"/>
                  <a:pt x="4862" y="0"/>
                  <a:pt x="4833" y="0"/>
                </a:cubicBezTo>
                <a:lnTo>
                  <a:pt x="16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spc="-1" dirty="0">
                <a:solidFill>
                  <a:prstClr val="black"/>
                </a:solidFill>
                <a:latin typeface="Arial"/>
                <a:ea typeface="Noto Sans CJK SC"/>
              </a:rPr>
              <a:t>3-4 gr. FIBRINOGÉN és 1500 NE PCC</a:t>
            </a:r>
            <a:r>
              <a:rPr lang="en-GB" sz="1000" b="1" spc="-1" dirty="0">
                <a:solidFill>
                  <a:prstClr val="black"/>
                </a:solidFill>
                <a:latin typeface="Arial"/>
                <a:ea typeface="Noto Sans CJK SC"/>
              </a:rPr>
              <a:t> </a:t>
            </a:r>
            <a:endParaRPr lang="en-GB" sz="1000" b="1" spc="-1" dirty="0">
              <a:solidFill>
                <a:prstClr val="black"/>
              </a:solidFill>
              <a:latin typeface="Arial"/>
            </a:endParaRPr>
          </a:p>
        </p:txBody>
      </p:sp>
      <p:sp>
        <p:nvSpPr>
          <p:cNvPr id="64" name="Téglalap 63"/>
          <p:cNvSpPr/>
          <p:nvPr/>
        </p:nvSpPr>
        <p:spPr>
          <a:xfrm>
            <a:off x="788217" y="163268"/>
            <a:ext cx="443816" cy="217693"/>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800" b="1" spc="-1" dirty="0">
                <a:solidFill>
                  <a:srgbClr val="FFFFFF"/>
                </a:solidFill>
                <a:latin typeface="Arial"/>
              </a:rPr>
              <a:t>NEM</a:t>
            </a:r>
            <a:endParaRPr lang="en-GB" sz="800" spc="-1" dirty="0">
              <a:solidFill>
                <a:prstClr val="black"/>
              </a:solidFill>
              <a:latin typeface="Arial"/>
            </a:endParaRPr>
          </a:p>
        </p:txBody>
      </p:sp>
      <p:sp>
        <p:nvSpPr>
          <p:cNvPr id="65" name="Szabadkézi sokszög 64"/>
          <p:cNvSpPr/>
          <p:nvPr/>
        </p:nvSpPr>
        <p:spPr>
          <a:xfrm rot="10800000" flipH="1" flipV="1">
            <a:off x="4950379" y="5083654"/>
            <a:ext cx="630632" cy="261261"/>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66" name="Téglalap 65"/>
          <p:cNvSpPr/>
          <p:nvPr/>
        </p:nvSpPr>
        <p:spPr>
          <a:xfrm>
            <a:off x="4712804" y="4735197"/>
            <a:ext cx="489827" cy="261261"/>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NEM</a:t>
            </a:r>
            <a:endParaRPr lang="en-GB" sz="900" spc="-1" dirty="0">
              <a:solidFill>
                <a:prstClr val="black"/>
              </a:solidFill>
              <a:latin typeface="Arial"/>
            </a:endParaRPr>
          </a:p>
        </p:txBody>
      </p:sp>
      <p:sp>
        <p:nvSpPr>
          <p:cNvPr id="70" name="Téglalap 69"/>
          <p:cNvSpPr/>
          <p:nvPr/>
        </p:nvSpPr>
        <p:spPr>
          <a:xfrm>
            <a:off x="8544977" y="5192368"/>
            <a:ext cx="504505" cy="261261"/>
          </a:xfrm>
          <a:prstGeom prst="rect">
            <a:avLst/>
          </a:prstGeom>
          <a:solidFill>
            <a:srgbClr val="00206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hu-HU" sz="900" b="1" spc="-1" dirty="0">
                <a:solidFill>
                  <a:srgbClr val="FFFFFF"/>
                </a:solidFill>
                <a:latin typeface="Arial"/>
              </a:rPr>
              <a:t>IGEN</a:t>
            </a:r>
            <a:endParaRPr lang="en-GB" sz="900" spc="-1" dirty="0">
              <a:solidFill>
                <a:prstClr val="black"/>
              </a:solidFill>
              <a:latin typeface="Arial"/>
            </a:endParaRPr>
          </a:p>
        </p:txBody>
      </p:sp>
      <p:sp>
        <p:nvSpPr>
          <p:cNvPr id="78" name="Szabadkézi sokszög 77"/>
          <p:cNvSpPr/>
          <p:nvPr/>
        </p:nvSpPr>
        <p:spPr>
          <a:xfrm rot="10800000">
            <a:off x="7317469" y="5519090"/>
            <a:ext cx="849128" cy="696695"/>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115" name="Szabadkézi sokszög 114"/>
          <p:cNvSpPr/>
          <p:nvPr/>
        </p:nvSpPr>
        <p:spPr>
          <a:xfrm>
            <a:off x="4583155" y="5432000"/>
            <a:ext cx="3331193" cy="1360782"/>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spcAft>
                <a:spcPts val="610"/>
              </a:spcAft>
              <a:buClr>
                <a:srgbClr val="000000"/>
              </a:buClr>
              <a:buSzPct val="45000"/>
            </a:pPr>
            <a:r>
              <a:rPr lang="hu-HU" sz="1000" b="1" u="sng" spc="-1" dirty="0">
                <a:solidFill>
                  <a:prstClr val="black"/>
                </a:solidFill>
                <a:latin typeface="Arial"/>
                <a:ea typeface="Noto Sans CJK SC"/>
              </a:rPr>
              <a:t>4E VVT + 4E FFP + 4E </a:t>
            </a:r>
            <a:r>
              <a:rPr lang="hu-HU" sz="1000" b="1" u="sng" spc="-1" dirty="0" err="1">
                <a:solidFill>
                  <a:prstClr val="black"/>
                </a:solidFill>
                <a:latin typeface="Arial"/>
                <a:ea typeface="Noto Sans CJK SC"/>
              </a:rPr>
              <a:t>TcT</a:t>
            </a:r>
            <a:endParaRPr lang="hu-HU" sz="1000" b="1" u="sng" spc="-1" dirty="0">
              <a:solidFill>
                <a:prstClr val="black"/>
              </a:solidFill>
              <a:latin typeface="Arial"/>
              <a:ea typeface="Noto Sans CJK SC"/>
            </a:endParaRPr>
          </a:p>
          <a:p>
            <a:pPr marL="219349" indent="-219349" algn="ctr" defTabSz="745123">
              <a:spcAft>
                <a:spcPts val="610"/>
              </a:spcAft>
              <a:buClr>
                <a:srgbClr val="000000"/>
              </a:buClr>
              <a:buSzPct val="45000"/>
            </a:pPr>
            <a:r>
              <a:rPr lang="hu-HU" sz="1000" b="1" spc="-1" dirty="0">
                <a:solidFill>
                  <a:prstClr val="black"/>
                </a:solidFill>
                <a:latin typeface="Arial"/>
                <a:ea typeface="Noto Sans CJK SC"/>
              </a:rPr>
              <a:t>ÉS</a:t>
            </a:r>
          </a:p>
          <a:p>
            <a:pPr marL="219349" indent="-219349" algn="ctr" defTabSz="745123">
              <a:buClr>
                <a:srgbClr val="000000"/>
              </a:buClr>
              <a:buSzPct val="45000"/>
            </a:pPr>
            <a:r>
              <a:rPr lang="hu-HU" sz="1200" b="1" u="sng" spc="-1" dirty="0">
                <a:solidFill>
                  <a:prstClr val="black"/>
                </a:solidFill>
                <a:latin typeface="Arial"/>
                <a:ea typeface="Noto Sans CJK SC"/>
              </a:rPr>
              <a:t>CLOTPRO</a:t>
            </a:r>
            <a:r>
              <a:rPr lang="hu-HU" sz="1000" b="1" u="sng" spc="-1" dirty="0">
                <a:solidFill>
                  <a:prstClr val="black"/>
                </a:solidFill>
                <a:latin typeface="Arial"/>
                <a:ea typeface="Noto Sans CJK SC"/>
              </a:rPr>
              <a:t> vezérelt INTERVENCIÓ</a:t>
            </a:r>
            <a:r>
              <a:rPr lang="hu-HU" sz="1000" u="sng" spc="-1" dirty="0">
                <a:solidFill>
                  <a:prstClr val="black"/>
                </a:solidFill>
                <a:ea typeface="Noto Sans CJK SC"/>
              </a:rPr>
              <a:t> </a:t>
            </a:r>
            <a:r>
              <a:rPr lang="hu-HU" sz="1000" spc="-1" dirty="0">
                <a:solidFill>
                  <a:prstClr val="black"/>
                </a:solidFill>
                <a:ea typeface="Noto Sans CJK SC"/>
              </a:rPr>
              <a:t>(</a:t>
            </a:r>
            <a:r>
              <a:rPr lang="hu-HU" sz="1000" spc="-1" dirty="0" err="1">
                <a:solidFill>
                  <a:prstClr val="black"/>
                </a:solidFill>
                <a:ea typeface="Noto Sans CJK SC"/>
              </a:rPr>
              <a:t>lsd</a:t>
            </a:r>
            <a:r>
              <a:rPr lang="hu-HU" sz="1000" spc="-1" dirty="0">
                <a:solidFill>
                  <a:prstClr val="black"/>
                </a:solidFill>
                <a:ea typeface="Noto Sans CJK SC"/>
              </a:rPr>
              <a:t> 2. ábra)</a:t>
            </a: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spc="-1" dirty="0">
                <a:solidFill>
                  <a:prstClr val="black"/>
                </a:solidFill>
                <a:latin typeface="Arial"/>
                <a:ea typeface="Noto Sans CJK SC"/>
              </a:rPr>
              <a:t>+ </a:t>
            </a:r>
          </a:p>
          <a:p>
            <a:pPr marL="219349" indent="-219349" algn="ctr" defTabSz="745123">
              <a:buClr>
                <a:srgbClr val="000000"/>
              </a:buClr>
              <a:buSzPct val="45000"/>
            </a:pPr>
            <a:r>
              <a:rPr lang="hu-HU" sz="1000" b="1" u="sng" spc="-1" dirty="0">
                <a:solidFill>
                  <a:prstClr val="black"/>
                </a:solidFill>
                <a:latin typeface="Arial"/>
                <a:ea typeface="Noto Sans CJK SC"/>
              </a:rPr>
              <a:t>KONTROLL TESZT</a:t>
            </a:r>
            <a:r>
              <a:rPr lang="hu-HU" sz="1000" spc="-1" dirty="0">
                <a:solidFill>
                  <a:prstClr val="black"/>
                </a:solidFill>
                <a:latin typeface="Arial"/>
                <a:ea typeface="Noto Sans CJK SC"/>
              </a:rPr>
              <a:t>: Vérgáz,Vérkép,CLOTPRO</a:t>
            </a:r>
          </a:p>
        </p:txBody>
      </p:sp>
      <p:sp>
        <p:nvSpPr>
          <p:cNvPr id="79" name="Szabadkézi sokszög 78"/>
          <p:cNvSpPr/>
          <p:nvPr/>
        </p:nvSpPr>
        <p:spPr>
          <a:xfrm>
            <a:off x="8080642" y="5257828"/>
            <a:ext cx="163276" cy="479360"/>
          </a:xfrm>
          <a:custGeom>
            <a:avLst/>
            <a:gdLst/>
            <a:ahLst/>
            <a:cxnLst/>
            <a:rect l="0" t="0" r="r" b="b"/>
            <a:pathLst>
              <a:path w="502" h="1103">
                <a:moveTo>
                  <a:pt x="125" y="1102"/>
                </a:moveTo>
                <a:lnTo>
                  <a:pt x="125" y="275"/>
                </a:lnTo>
                <a:lnTo>
                  <a:pt x="0" y="275"/>
                </a:lnTo>
                <a:lnTo>
                  <a:pt x="250" y="0"/>
                </a:lnTo>
                <a:lnTo>
                  <a:pt x="501" y="275"/>
                </a:lnTo>
                <a:lnTo>
                  <a:pt x="375" y="275"/>
                </a:lnTo>
                <a:lnTo>
                  <a:pt x="375" y="1102"/>
                </a:lnTo>
                <a:lnTo>
                  <a:pt x="125" y="1102"/>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81" name="Szabadkézi sokszög 80"/>
          <p:cNvSpPr/>
          <p:nvPr/>
        </p:nvSpPr>
        <p:spPr>
          <a:xfrm>
            <a:off x="4871084" y="5061765"/>
            <a:ext cx="163276" cy="348348"/>
          </a:xfrm>
          <a:custGeom>
            <a:avLst/>
            <a:gdLst/>
            <a:ahLst/>
            <a:cxnLst/>
            <a:rect l="0" t="0" r="r" b="b"/>
            <a:pathLst>
              <a:path w="502" h="2302">
                <a:moveTo>
                  <a:pt x="125" y="0"/>
                </a:moveTo>
                <a:lnTo>
                  <a:pt x="125" y="1725"/>
                </a:lnTo>
                <a:lnTo>
                  <a:pt x="0" y="1725"/>
                </a:lnTo>
                <a:lnTo>
                  <a:pt x="250" y="2301"/>
                </a:lnTo>
                <a:lnTo>
                  <a:pt x="501" y="1725"/>
                </a:lnTo>
                <a:lnTo>
                  <a:pt x="375" y="1725"/>
                </a:lnTo>
                <a:lnTo>
                  <a:pt x="375" y="0"/>
                </a:lnTo>
                <a:lnTo>
                  <a:pt x="125" y="0"/>
                </a:lnTo>
              </a:path>
            </a:pathLst>
          </a:custGeom>
          <a:solidFill>
            <a:schemeClr val="accent6"/>
          </a:solidFill>
          <a:ln w="0">
            <a:solidFill>
              <a:srgbClr val="C99C00"/>
            </a:solidFill>
          </a:ln>
        </p:spPr>
        <p:style>
          <a:lnRef idx="0">
            <a:scrgbClr r="0" g="0" b="0"/>
          </a:lnRef>
          <a:fillRef idx="0">
            <a:scrgbClr r="0" g="0" b="0"/>
          </a:fillRef>
          <a:effectRef idx="0">
            <a:scrgbClr r="0" g="0" b="0"/>
          </a:effectRef>
          <a:fontRef idx="minor"/>
        </p:style>
        <p:txBody>
          <a:bodyPr/>
          <a:lstStyle/>
          <a:p>
            <a:endParaRPr lang="hu-HU"/>
          </a:p>
        </p:txBody>
      </p:sp>
      <p:sp>
        <p:nvSpPr>
          <p:cNvPr id="46" name="Szabadkézi sokszög 45"/>
          <p:cNvSpPr/>
          <p:nvPr/>
        </p:nvSpPr>
        <p:spPr>
          <a:xfrm>
            <a:off x="1078000" y="5649760"/>
            <a:ext cx="1403843" cy="304771"/>
          </a:xfrm>
          <a:custGeom>
            <a:avLst/>
            <a:gdLst/>
            <a:ahLst/>
            <a:cxnLst/>
            <a:rect l="0" t="0" r="r" b="b"/>
            <a:pathLst>
              <a:path w="43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4183" y="701"/>
                </a:lnTo>
                <a:lnTo>
                  <a:pt x="4183" y="701"/>
                </a:lnTo>
                <a:cubicBezTo>
                  <a:pt x="4204" y="701"/>
                  <a:pt x="4224" y="696"/>
                  <a:pt x="4242" y="685"/>
                </a:cubicBezTo>
                <a:cubicBezTo>
                  <a:pt x="4259" y="675"/>
                  <a:pt x="4274" y="660"/>
                  <a:pt x="4284" y="643"/>
                </a:cubicBezTo>
                <a:cubicBezTo>
                  <a:pt x="4295" y="625"/>
                  <a:pt x="4300" y="605"/>
                  <a:pt x="4300" y="584"/>
                </a:cubicBezTo>
                <a:lnTo>
                  <a:pt x="4299" y="116"/>
                </a:lnTo>
                <a:lnTo>
                  <a:pt x="4300" y="117"/>
                </a:lnTo>
                <a:lnTo>
                  <a:pt x="4300" y="117"/>
                </a:lnTo>
                <a:cubicBezTo>
                  <a:pt x="4300" y="96"/>
                  <a:pt x="4295" y="76"/>
                  <a:pt x="4284" y="58"/>
                </a:cubicBezTo>
                <a:cubicBezTo>
                  <a:pt x="4274" y="41"/>
                  <a:pt x="4259" y="26"/>
                  <a:pt x="4242" y="16"/>
                </a:cubicBezTo>
                <a:cubicBezTo>
                  <a:pt x="4224" y="5"/>
                  <a:pt x="4204" y="0"/>
                  <a:pt x="4183" y="0"/>
                </a:cubicBezTo>
                <a:lnTo>
                  <a:pt x="116"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1000" spc="-1" dirty="0" err="1">
                <a:solidFill>
                  <a:prstClr val="black"/>
                </a:solidFill>
                <a:latin typeface="Arial"/>
                <a:ea typeface="Noto Sans CJK SC"/>
              </a:rPr>
              <a:t>Aktív</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vérzés</a:t>
            </a:r>
            <a:r>
              <a:rPr lang="en-GB" sz="1000" spc="-1" dirty="0">
                <a:solidFill>
                  <a:prstClr val="black"/>
                </a:solidFill>
                <a:latin typeface="Arial"/>
                <a:ea typeface="Noto Sans CJK SC"/>
              </a:rPr>
              <a:t> </a:t>
            </a:r>
            <a:r>
              <a:rPr lang="en-GB" sz="1000" spc="-1" dirty="0" err="1">
                <a:solidFill>
                  <a:prstClr val="black"/>
                </a:solidFill>
                <a:latin typeface="Arial"/>
                <a:ea typeface="Noto Sans CJK SC"/>
              </a:rPr>
              <a:t>esetén</a:t>
            </a:r>
            <a:endParaRPr lang="en-GB" sz="1000" spc="-1" dirty="0">
              <a:solidFill>
                <a:prstClr val="black"/>
              </a:solidFill>
              <a:latin typeface="Arial"/>
            </a:endParaRPr>
          </a:p>
        </p:txBody>
      </p:sp>
      <p:sp>
        <p:nvSpPr>
          <p:cNvPr id="82" name="Egyenes összekötő 81"/>
          <p:cNvSpPr/>
          <p:nvPr/>
        </p:nvSpPr>
        <p:spPr>
          <a:xfrm flipH="1">
            <a:off x="5682397" y="468044"/>
            <a:ext cx="326588" cy="0"/>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89" name="Téglalap 88"/>
          <p:cNvSpPr/>
          <p:nvPr/>
        </p:nvSpPr>
        <p:spPr>
          <a:xfrm>
            <a:off x="5943667" y="293870"/>
            <a:ext cx="489827" cy="304780"/>
          </a:xfrm>
          <a:prstGeom prst="rect">
            <a:avLst/>
          </a:prstGeom>
          <a:solidFill>
            <a:srgbClr val="FF0000"/>
          </a:solidFill>
          <a:ln w="0">
            <a:solidFill>
              <a:srgbClr val="AC1D1D"/>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r>
              <a:rPr lang="en-GB" sz="900" b="1" spc="-1" dirty="0">
                <a:solidFill>
                  <a:srgbClr val="FFFFFF"/>
                </a:solidFill>
                <a:latin typeface="Arial"/>
              </a:rPr>
              <a:t>IGEN</a:t>
            </a:r>
            <a:endParaRPr lang="en-GB" sz="900" spc="-1" dirty="0">
              <a:solidFill>
                <a:prstClr val="black"/>
              </a:solidFill>
              <a:latin typeface="Arial"/>
            </a:endParaRPr>
          </a:p>
        </p:txBody>
      </p:sp>
      <p:sp>
        <p:nvSpPr>
          <p:cNvPr id="88" name="Szabadkézi sokszög 87"/>
          <p:cNvSpPr/>
          <p:nvPr/>
        </p:nvSpPr>
        <p:spPr>
          <a:xfrm rot="10800000">
            <a:off x="2612476" y="3385500"/>
            <a:ext cx="1306349" cy="3135130"/>
          </a:xfrm>
          <a:custGeom>
            <a:avLst/>
            <a:gdLst/>
            <a:ahLst/>
            <a:cxnLst/>
            <a:rect l="0" t="0" r="r" b="b"/>
            <a:pathLst>
              <a:path w="701" h="3400" fill="none">
                <a:moveTo>
                  <a:pt x="701" y="0"/>
                </a:moveTo>
                <a:lnTo>
                  <a:pt x="0" y="0"/>
                </a:lnTo>
                <a:lnTo>
                  <a:pt x="0" y="3400"/>
                </a:lnTo>
              </a:path>
            </a:pathLst>
          </a:custGeom>
          <a:solidFill>
            <a:schemeClr val="accent6"/>
          </a:solidFill>
          <a:ln w="100800">
            <a:solidFill>
              <a:schemeClr val="accent6"/>
            </a:solidFill>
            <a:round/>
          </a:ln>
        </p:spPr>
        <p:txBody>
          <a:bodyPr/>
          <a:lstStyle/>
          <a:p>
            <a:endParaRPr lang="hu-HU"/>
          </a:p>
        </p:txBody>
      </p:sp>
      <p:sp>
        <p:nvSpPr>
          <p:cNvPr id="44" name="Szabadkézi sokszög 43"/>
          <p:cNvSpPr/>
          <p:nvPr/>
        </p:nvSpPr>
        <p:spPr>
          <a:xfrm>
            <a:off x="788217" y="3428999"/>
            <a:ext cx="2018019" cy="783728"/>
          </a:xfrm>
          <a:custGeom>
            <a:avLst/>
            <a:gdLst/>
            <a:ahLst/>
            <a:cxnLst/>
            <a:rect l="0" t="0" r="r" b="b"/>
            <a:pathLst>
              <a:path w="6501" h="702">
                <a:moveTo>
                  <a:pt x="116" y="0"/>
                </a:moveTo>
                <a:lnTo>
                  <a:pt x="117" y="0"/>
                </a:lnTo>
                <a:cubicBezTo>
                  <a:pt x="96" y="0"/>
                  <a:pt x="76" y="5"/>
                  <a:pt x="58" y="16"/>
                </a:cubicBezTo>
                <a:cubicBezTo>
                  <a:pt x="41" y="26"/>
                  <a:pt x="26" y="41"/>
                  <a:pt x="16" y="58"/>
                </a:cubicBezTo>
                <a:cubicBezTo>
                  <a:pt x="5" y="76"/>
                  <a:pt x="0" y="96"/>
                  <a:pt x="0" y="117"/>
                </a:cubicBezTo>
                <a:lnTo>
                  <a:pt x="0" y="584"/>
                </a:lnTo>
                <a:lnTo>
                  <a:pt x="0" y="584"/>
                </a:lnTo>
                <a:cubicBezTo>
                  <a:pt x="0" y="605"/>
                  <a:pt x="5" y="625"/>
                  <a:pt x="16" y="643"/>
                </a:cubicBezTo>
                <a:cubicBezTo>
                  <a:pt x="26" y="660"/>
                  <a:pt x="41" y="675"/>
                  <a:pt x="58" y="685"/>
                </a:cubicBezTo>
                <a:cubicBezTo>
                  <a:pt x="76" y="696"/>
                  <a:pt x="96" y="701"/>
                  <a:pt x="117" y="701"/>
                </a:cubicBezTo>
                <a:lnTo>
                  <a:pt x="6383" y="701"/>
                </a:lnTo>
                <a:lnTo>
                  <a:pt x="6383" y="701"/>
                </a:lnTo>
                <a:cubicBezTo>
                  <a:pt x="6404" y="701"/>
                  <a:pt x="6424" y="696"/>
                  <a:pt x="6442" y="685"/>
                </a:cubicBezTo>
                <a:cubicBezTo>
                  <a:pt x="6459" y="675"/>
                  <a:pt x="6474" y="660"/>
                  <a:pt x="6484" y="643"/>
                </a:cubicBezTo>
                <a:cubicBezTo>
                  <a:pt x="6495" y="625"/>
                  <a:pt x="6500" y="605"/>
                  <a:pt x="6500" y="584"/>
                </a:cubicBezTo>
                <a:lnTo>
                  <a:pt x="6500" y="116"/>
                </a:lnTo>
                <a:lnTo>
                  <a:pt x="6500" y="117"/>
                </a:lnTo>
                <a:lnTo>
                  <a:pt x="6500" y="117"/>
                </a:lnTo>
                <a:cubicBezTo>
                  <a:pt x="6500" y="96"/>
                  <a:pt x="6495" y="76"/>
                  <a:pt x="6484" y="58"/>
                </a:cubicBezTo>
                <a:cubicBezTo>
                  <a:pt x="6474" y="41"/>
                  <a:pt x="6459" y="26"/>
                  <a:pt x="6442" y="16"/>
                </a:cubicBezTo>
                <a:cubicBezTo>
                  <a:pt x="6424" y="5"/>
                  <a:pt x="6404" y="0"/>
                  <a:pt x="6383" y="0"/>
                </a:cubicBezTo>
                <a:lnTo>
                  <a:pt x="116" y="0"/>
                </a:lnTo>
              </a:path>
            </a:pathLst>
          </a:custGeom>
          <a:solidFill>
            <a:schemeClr val="accent3">
              <a:lumMod val="60000"/>
              <a:lumOff val="40000"/>
            </a:schemeClr>
          </a:solidFill>
          <a:ln w="28575">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algn="ctr" defTabSz="745123"/>
            <a:r>
              <a:rPr lang="hu-HU" sz="1000" b="1" u="sng" spc="-1" dirty="0">
                <a:solidFill>
                  <a:prstClr val="black"/>
                </a:solidFill>
                <a:latin typeface="Arial"/>
                <a:ea typeface="Noto Sans CJK SC"/>
              </a:rPr>
              <a:t>TRANEXÁMSAV</a:t>
            </a:r>
          </a:p>
          <a:p>
            <a:pPr algn="ctr" defTabSz="745123"/>
            <a:r>
              <a:rPr lang="en-GB" sz="1000" spc="-1" dirty="0">
                <a:solidFill>
                  <a:prstClr val="black"/>
                </a:solidFill>
                <a:latin typeface="Arial"/>
                <a:ea typeface="Noto Sans CJK SC"/>
              </a:rPr>
              <a:t> (1</a:t>
            </a:r>
            <a:r>
              <a:rPr lang="hu-HU" sz="1000" spc="-1" dirty="0">
                <a:solidFill>
                  <a:prstClr val="black"/>
                </a:solidFill>
                <a:latin typeface="Arial"/>
                <a:ea typeface="Noto Sans CJK SC"/>
              </a:rPr>
              <a:t>-2 </a:t>
            </a:r>
            <a:r>
              <a:rPr lang="en-GB" sz="1000" spc="-1" dirty="0">
                <a:solidFill>
                  <a:prstClr val="black"/>
                </a:solidFill>
                <a:latin typeface="Arial"/>
                <a:ea typeface="Noto Sans CJK SC"/>
              </a:rPr>
              <a:t>g)</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rPr>
              <a:t>+</a:t>
            </a:r>
          </a:p>
          <a:p>
            <a:pPr algn="ctr" defTabSz="745123"/>
            <a:r>
              <a:rPr lang="hu-HU" sz="1000" b="1" spc="-1" dirty="0">
                <a:solidFill>
                  <a:prstClr val="black"/>
                </a:solidFill>
                <a:latin typeface="Arial"/>
              </a:rPr>
              <a:t>CLOTPRO (</a:t>
            </a:r>
            <a:r>
              <a:rPr lang="hu-HU" sz="1000" b="1" spc="-1" dirty="0" err="1">
                <a:solidFill>
                  <a:prstClr val="black"/>
                </a:solidFill>
                <a:latin typeface="Arial"/>
              </a:rPr>
              <a:t>TPAtest</a:t>
            </a:r>
            <a:r>
              <a:rPr lang="hu-HU" sz="1000" b="1" spc="-1" dirty="0">
                <a:solidFill>
                  <a:prstClr val="black"/>
                </a:solidFill>
                <a:latin typeface="Arial"/>
              </a:rPr>
              <a:t>) kontroll </a:t>
            </a:r>
            <a:r>
              <a:rPr lang="hu-HU" sz="1000" spc="-1" dirty="0">
                <a:solidFill>
                  <a:prstClr val="black"/>
                </a:solidFill>
                <a:latin typeface="Arial"/>
              </a:rPr>
              <a:t>gyógyszer</a:t>
            </a:r>
            <a:r>
              <a:rPr lang="hu-HU" sz="1000" b="1" spc="-1" dirty="0">
                <a:solidFill>
                  <a:prstClr val="black"/>
                </a:solidFill>
                <a:latin typeface="Arial"/>
              </a:rPr>
              <a:t> </a:t>
            </a:r>
            <a:r>
              <a:rPr lang="hu-HU" sz="1000" spc="-1" dirty="0">
                <a:solidFill>
                  <a:prstClr val="black"/>
                </a:solidFill>
                <a:latin typeface="Arial"/>
              </a:rPr>
              <a:t>ismétlés előtt!!</a:t>
            </a:r>
            <a:endParaRPr lang="en-GB" sz="1000" spc="-1" dirty="0">
              <a:solidFill>
                <a:prstClr val="black"/>
              </a:solidFill>
              <a:latin typeface="Arial"/>
            </a:endParaRPr>
          </a:p>
        </p:txBody>
      </p:sp>
      <p:sp>
        <p:nvSpPr>
          <p:cNvPr id="96" name="Egyenes összekötő 95"/>
          <p:cNvSpPr/>
          <p:nvPr/>
        </p:nvSpPr>
        <p:spPr>
          <a:xfrm>
            <a:off x="1828665" y="5954521"/>
            <a:ext cx="0" cy="304771"/>
          </a:xfrm>
          <a:prstGeom prst="line">
            <a:avLst/>
          </a:prstGeom>
          <a:ln w="108000">
            <a:solidFill>
              <a:schemeClr val="accent6"/>
            </a:solidFill>
            <a:round/>
          </a:ln>
        </p:spPr>
        <p:style>
          <a:lnRef idx="0">
            <a:scrgbClr r="0" g="0" b="0"/>
          </a:lnRef>
          <a:fillRef idx="0">
            <a:scrgbClr r="0" g="0" b="0"/>
          </a:fillRef>
          <a:effectRef idx="0">
            <a:scrgbClr r="0" g="0" b="0"/>
          </a:effectRef>
          <a:fontRef idx="minor"/>
        </p:style>
        <p:txBody>
          <a:bodyPr/>
          <a:lstStyle/>
          <a:p>
            <a:endParaRPr lang="hu-HU"/>
          </a:p>
        </p:txBody>
      </p:sp>
      <p:sp>
        <p:nvSpPr>
          <p:cNvPr id="102" name="Szabadkézi sokszög 101"/>
          <p:cNvSpPr/>
          <p:nvPr/>
        </p:nvSpPr>
        <p:spPr>
          <a:xfrm>
            <a:off x="980045" y="6259369"/>
            <a:ext cx="1632430" cy="478935"/>
          </a:xfrm>
          <a:custGeom>
            <a:avLst/>
            <a:gdLst/>
            <a:ahLst/>
            <a:cxnLst/>
            <a:rect l="0" t="0" r="r" b="b"/>
            <a:pathLst>
              <a:path w="5001" h="902">
                <a:moveTo>
                  <a:pt x="150" y="0"/>
                </a:moveTo>
                <a:lnTo>
                  <a:pt x="150" y="0"/>
                </a:lnTo>
                <a:cubicBezTo>
                  <a:pt x="124" y="0"/>
                  <a:pt x="98" y="7"/>
                  <a:pt x="75" y="20"/>
                </a:cubicBezTo>
                <a:cubicBezTo>
                  <a:pt x="52" y="33"/>
                  <a:pt x="33" y="52"/>
                  <a:pt x="20" y="75"/>
                </a:cubicBezTo>
                <a:cubicBezTo>
                  <a:pt x="7" y="98"/>
                  <a:pt x="0" y="124"/>
                  <a:pt x="0" y="150"/>
                </a:cubicBezTo>
                <a:lnTo>
                  <a:pt x="0" y="750"/>
                </a:lnTo>
                <a:lnTo>
                  <a:pt x="0" y="751"/>
                </a:lnTo>
                <a:cubicBezTo>
                  <a:pt x="0" y="777"/>
                  <a:pt x="7" y="803"/>
                  <a:pt x="20" y="826"/>
                </a:cubicBezTo>
                <a:cubicBezTo>
                  <a:pt x="33" y="849"/>
                  <a:pt x="52" y="868"/>
                  <a:pt x="75" y="881"/>
                </a:cubicBezTo>
                <a:cubicBezTo>
                  <a:pt x="98" y="894"/>
                  <a:pt x="124" y="901"/>
                  <a:pt x="150" y="901"/>
                </a:cubicBezTo>
                <a:lnTo>
                  <a:pt x="4849" y="901"/>
                </a:lnTo>
                <a:lnTo>
                  <a:pt x="4850" y="901"/>
                </a:lnTo>
                <a:cubicBezTo>
                  <a:pt x="4876" y="901"/>
                  <a:pt x="4902" y="894"/>
                  <a:pt x="4925" y="881"/>
                </a:cubicBezTo>
                <a:cubicBezTo>
                  <a:pt x="4948" y="868"/>
                  <a:pt x="4967" y="849"/>
                  <a:pt x="4980" y="826"/>
                </a:cubicBezTo>
                <a:cubicBezTo>
                  <a:pt x="4993" y="803"/>
                  <a:pt x="5000" y="777"/>
                  <a:pt x="5000" y="751"/>
                </a:cubicBezTo>
                <a:lnTo>
                  <a:pt x="5000" y="150"/>
                </a:lnTo>
                <a:lnTo>
                  <a:pt x="5000" y="150"/>
                </a:lnTo>
                <a:lnTo>
                  <a:pt x="5000" y="150"/>
                </a:lnTo>
                <a:cubicBezTo>
                  <a:pt x="5000" y="124"/>
                  <a:pt x="4993" y="98"/>
                  <a:pt x="4980" y="75"/>
                </a:cubicBezTo>
                <a:cubicBezTo>
                  <a:pt x="4967" y="52"/>
                  <a:pt x="4948" y="33"/>
                  <a:pt x="4925" y="20"/>
                </a:cubicBezTo>
                <a:cubicBezTo>
                  <a:pt x="4902" y="7"/>
                  <a:pt x="4876" y="0"/>
                  <a:pt x="4850" y="0"/>
                </a:cubicBezTo>
                <a:lnTo>
                  <a:pt x="150" y="0"/>
                </a:lnTo>
              </a:path>
            </a:pathLst>
          </a:custGeom>
          <a:solidFill>
            <a:schemeClr val="accent3">
              <a:lumMod val="60000"/>
              <a:lumOff val="40000"/>
            </a:schemeClr>
          </a:solidFill>
          <a:ln w="38100">
            <a:solidFill>
              <a:srgbClr val="C00000"/>
            </a:solidFill>
            <a:round/>
          </a:ln>
        </p:spPr>
        <p:style>
          <a:lnRef idx="0">
            <a:scrgbClr r="0" g="0" b="0"/>
          </a:lnRef>
          <a:fillRef idx="0">
            <a:scrgbClr r="0" g="0" b="0"/>
          </a:fillRef>
          <a:effectRef idx="0">
            <a:scrgbClr r="0" g="0" b="0"/>
          </a:effectRef>
          <a:fontRef idx="minor"/>
        </p:style>
        <p:txBody>
          <a:bodyPr lIns="100535" tIns="54837" rIns="100535" bIns="54837" anchor="ctr">
            <a:noAutofit/>
          </a:bodyPr>
          <a:lstStyle/>
          <a:p>
            <a:pPr marL="219349" indent="-219349" algn="ctr" defTabSz="745123">
              <a:buClr>
                <a:srgbClr val="000000"/>
              </a:buClr>
              <a:buSzPct val="45000"/>
            </a:pPr>
            <a:r>
              <a:rPr lang="hu-HU" sz="1000" b="1" u="sng" spc="-1" dirty="0">
                <a:solidFill>
                  <a:prstClr val="black"/>
                </a:solidFill>
                <a:latin typeface="Arial"/>
              </a:rPr>
              <a:t>ANTIDOTUM</a:t>
            </a:r>
            <a:r>
              <a:rPr lang="hu-HU" sz="1000" u="sng" spc="-1" dirty="0">
                <a:solidFill>
                  <a:prstClr val="black"/>
                </a:solidFill>
                <a:latin typeface="Arial"/>
              </a:rPr>
              <a:t> </a:t>
            </a:r>
          </a:p>
          <a:p>
            <a:pPr marL="219349" indent="-219349" algn="ctr" defTabSz="745123">
              <a:buClr>
                <a:srgbClr val="000000"/>
              </a:buClr>
              <a:buSzPct val="45000"/>
            </a:pPr>
            <a:r>
              <a:rPr lang="hu-HU" sz="1000" spc="-1" dirty="0">
                <a:solidFill>
                  <a:prstClr val="black"/>
                </a:solidFill>
                <a:latin typeface="Arial"/>
              </a:rPr>
              <a:t>alkalmazása </a:t>
            </a:r>
            <a:r>
              <a:rPr lang="hu-HU" sz="900" spc="-1" dirty="0">
                <a:solidFill>
                  <a:prstClr val="black"/>
                </a:solidFill>
                <a:ea typeface="Noto Sans CJK SC"/>
              </a:rPr>
              <a:t>(1. ábra)</a:t>
            </a:r>
            <a:endParaRPr lang="en-GB" sz="1000" spc="-1" dirty="0">
              <a:solidFill>
                <a:prstClr val="black"/>
              </a:solidFill>
              <a:latin typeface="Arial"/>
            </a:endParaRPr>
          </a:p>
        </p:txBody>
      </p:sp>
      <p:sp>
        <p:nvSpPr>
          <p:cNvPr id="45" name="Szabadkézi sokszög 44"/>
          <p:cNvSpPr/>
          <p:nvPr/>
        </p:nvSpPr>
        <p:spPr>
          <a:xfrm>
            <a:off x="657638" y="4430384"/>
            <a:ext cx="2337784" cy="696695"/>
          </a:xfrm>
          <a:custGeom>
            <a:avLst/>
            <a:gdLst/>
            <a:ahLst/>
            <a:cxnLst/>
            <a:rect l="0" t="0" r="r" b="b"/>
            <a:pathLst>
              <a:path w="6301" h="1101">
                <a:moveTo>
                  <a:pt x="183" y="0"/>
                </a:moveTo>
                <a:lnTo>
                  <a:pt x="183" y="0"/>
                </a:lnTo>
                <a:cubicBezTo>
                  <a:pt x="151" y="0"/>
                  <a:pt x="120" y="8"/>
                  <a:pt x="92" y="25"/>
                </a:cubicBezTo>
                <a:cubicBezTo>
                  <a:pt x="64" y="41"/>
                  <a:pt x="41" y="64"/>
                  <a:pt x="25" y="92"/>
                </a:cubicBezTo>
                <a:cubicBezTo>
                  <a:pt x="8" y="120"/>
                  <a:pt x="0" y="151"/>
                  <a:pt x="0" y="183"/>
                </a:cubicBezTo>
                <a:lnTo>
                  <a:pt x="0" y="916"/>
                </a:lnTo>
                <a:lnTo>
                  <a:pt x="0" y="917"/>
                </a:lnTo>
                <a:cubicBezTo>
                  <a:pt x="0" y="949"/>
                  <a:pt x="8" y="980"/>
                  <a:pt x="25" y="1008"/>
                </a:cubicBezTo>
                <a:cubicBezTo>
                  <a:pt x="41" y="1036"/>
                  <a:pt x="64" y="1059"/>
                  <a:pt x="92" y="1075"/>
                </a:cubicBezTo>
                <a:cubicBezTo>
                  <a:pt x="120" y="1092"/>
                  <a:pt x="151" y="1100"/>
                  <a:pt x="183" y="1100"/>
                </a:cubicBezTo>
                <a:lnTo>
                  <a:pt x="6116" y="1100"/>
                </a:lnTo>
                <a:lnTo>
                  <a:pt x="6117" y="1100"/>
                </a:lnTo>
                <a:cubicBezTo>
                  <a:pt x="6149" y="1100"/>
                  <a:pt x="6180" y="1092"/>
                  <a:pt x="6208" y="1075"/>
                </a:cubicBezTo>
                <a:cubicBezTo>
                  <a:pt x="6236" y="1059"/>
                  <a:pt x="6259" y="1036"/>
                  <a:pt x="6275" y="1008"/>
                </a:cubicBezTo>
                <a:cubicBezTo>
                  <a:pt x="6292" y="980"/>
                  <a:pt x="6300" y="949"/>
                  <a:pt x="6300" y="917"/>
                </a:cubicBezTo>
                <a:lnTo>
                  <a:pt x="6300" y="183"/>
                </a:lnTo>
                <a:lnTo>
                  <a:pt x="6300" y="183"/>
                </a:lnTo>
                <a:lnTo>
                  <a:pt x="6300" y="183"/>
                </a:lnTo>
                <a:cubicBezTo>
                  <a:pt x="6300" y="151"/>
                  <a:pt x="6292" y="120"/>
                  <a:pt x="6275" y="92"/>
                </a:cubicBezTo>
                <a:cubicBezTo>
                  <a:pt x="6259" y="64"/>
                  <a:pt x="6236" y="41"/>
                  <a:pt x="6208" y="25"/>
                </a:cubicBezTo>
                <a:cubicBezTo>
                  <a:pt x="6180" y="8"/>
                  <a:pt x="6149" y="0"/>
                  <a:pt x="6117" y="0"/>
                </a:cubicBezTo>
                <a:lnTo>
                  <a:pt x="183" y="0"/>
                </a:lnTo>
              </a:path>
            </a:pathLst>
          </a:custGeom>
          <a:solidFill>
            <a:srgbClr val="D9D4D4"/>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000" b="1" spc="-1" dirty="0">
                <a:solidFill>
                  <a:prstClr val="black"/>
                </a:solidFill>
                <a:latin typeface="Arial"/>
                <a:ea typeface="Noto Sans CJK SC"/>
              </a:rPr>
              <a:t>ANTIKOAGULÁNS TERÁPIA</a:t>
            </a:r>
            <a:r>
              <a:rPr lang="en-GB" sz="1000" b="1" spc="-1" dirty="0">
                <a:solidFill>
                  <a:prstClr val="black"/>
                </a:solidFill>
                <a:latin typeface="Arial"/>
                <a:ea typeface="Noto Sans CJK SC"/>
              </a:rPr>
              <a:t> </a:t>
            </a:r>
            <a:r>
              <a:rPr lang="hu-HU" sz="1000" spc="-1" dirty="0">
                <a:solidFill>
                  <a:prstClr val="black"/>
                </a:solidFill>
                <a:latin typeface="Arial"/>
                <a:ea typeface="Noto Sans CJK SC"/>
              </a:rPr>
              <a:t>és /</a:t>
            </a:r>
            <a:r>
              <a:rPr lang="en-GB" sz="1000" spc="-1" dirty="0" err="1">
                <a:solidFill>
                  <a:prstClr val="black"/>
                </a:solidFill>
                <a:latin typeface="Arial"/>
                <a:ea typeface="Noto Sans CJK SC"/>
              </a:rPr>
              <a:t>vagy</a:t>
            </a:r>
            <a:r>
              <a:rPr lang="en-GB" sz="1000" spc="-1" dirty="0">
                <a:solidFill>
                  <a:prstClr val="black"/>
                </a:solidFill>
                <a:latin typeface="Arial"/>
                <a:ea typeface="Noto Sans CJK SC"/>
              </a:rPr>
              <a:t> </a:t>
            </a:r>
            <a:endParaRPr lang="hu-HU" sz="1000" spc="-1" dirty="0">
              <a:solidFill>
                <a:prstClr val="black"/>
              </a:solidFill>
              <a:latin typeface="Arial"/>
              <a:ea typeface="Noto Sans CJK SC"/>
            </a:endParaRPr>
          </a:p>
          <a:p>
            <a:pPr algn="ctr" defTabSz="745123"/>
            <a:r>
              <a:rPr lang="hu-HU" sz="1000" b="1" spc="-1" dirty="0">
                <a:solidFill>
                  <a:prstClr val="black"/>
                </a:solidFill>
                <a:latin typeface="Arial"/>
                <a:ea typeface="Noto Sans CJK SC"/>
              </a:rPr>
              <a:t>THROMBOCYTA AGGREGÁCIÓ GÁTLÁS</a:t>
            </a:r>
            <a:endParaRPr lang="en-GB" sz="1000" b="1" spc="-1" dirty="0">
              <a:solidFill>
                <a:prstClr val="black"/>
              </a:solidFill>
              <a:latin typeface="Arial"/>
            </a:endParaRPr>
          </a:p>
        </p:txBody>
      </p:sp>
      <p:sp>
        <p:nvSpPr>
          <p:cNvPr id="48" name="Szabadkézi sokszög 47"/>
          <p:cNvSpPr/>
          <p:nvPr/>
        </p:nvSpPr>
        <p:spPr>
          <a:xfrm>
            <a:off x="3657558" y="141640"/>
            <a:ext cx="2112645" cy="870869"/>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2. </a:t>
            </a:r>
            <a:r>
              <a:rPr lang="en-GB" sz="1400" b="1" spc="-1" dirty="0">
                <a:solidFill>
                  <a:prstClr val="white"/>
                </a:solidFill>
                <a:effectLst>
                  <a:outerShdw blurRad="38100" dist="38100" dir="2700000" algn="tl">
                    <a:srgbClr val="000000">
                      <a:alpha val="43137"/>
                    </a:srgbClr>
                  </a:outerShdw>
                </a:effectLst>
                <a:latin typeface="Arial"/>
                <a:ea typeface="Noto Sans CJK SC"/>
              </a:rPr>
              <a:t>J</a:t>
            </a:r>
            <a:r>
              <a:rPr lang="hu-HU" sz="1400" b="1" spc="-1" dirty="0">
                <a:solidFill>
                  <a:prstClr val="white"/>
                </a:solidFill>
                <a:effectLst>
                  <a:outerShdw blurRad="38100" dist="38100" dir="2700000" algn="tl">
                    <a:srgbClr val="000000">
                      <a:alpha val="43137"/>
                    </a:srgbClr>
                  </a:outerShdw>
                </a:effectLst>
                <a:latin typeface="Arial"/>
                <a:ea typeface="Noto Sans CJK SC"/>
              </a:rPr>
              <a:t>ELENTŐS</a:t>
            </a:r>
            <a:r>
              <a:rPr lang="en-GB" sz="1400" spc="-1" dirty="0">
                <a:solidFill>
                  <a:prstClr val="white"/>
                </a:solidFill>
                <a:effectLst>
                  <a:outerShdw blurRad="38100" dist="38100" dir="2700000" algn="tl">
                    <a:srgbClr val="000000">
                      <a:alpha val="43137"/>
                    </a:srgbClr>
                  </a:outerShdw>
                </a:effectLst>
                <a:latin typeface="Arial"/>
                <a:ea typeface="Noto Sans CJK SC"/>
              </a:rPr>
              <a:t> </a:t>
            </a:r>
            <a:r>
              <a:rPr lang="en-GB" sz="1000" spc="-1" dirty="0" err="1">
                <a:solidFill>
                  <a:prstClr val="white"/>
                </a:solidFill>
                <a:effectLst>
                  <a:outerShdw blurRad="38100" dist="38100" dir="2700000" algn="tl">
                    <a:srgbClr val="000000">
                      <a:alpha val="43137"/>
                    </a:srgbClr>
                  </a:outerShdw>
                </a:effectLst>
                <a:latin typeface="Arial"/>
                <a:ea typeface="Noto Sans CJK SC"/>
              </a:rPr>
              <a:t>vagy</a:t>
            </a:r>
            <a:r>
              <a:rPr lang="en-GB" sz="1000" spc="-1" dirty="0">
                <a:solidFill>
                  <a:prstClr val="white"/>
                </a:solidFill>
                <a:effectLst>
                  <a:outerShdw blurRad="38100" dist="38100" dir="2700000" algn="tl">
                    <a:srgbClr val="000000">
                      <a:alpha val="43137"/>
                    </a:srgbClr>
                  </a:outerShdw>
                </a:effectLst>
                <a:latin typeface="Arial"/>
                <a:ea typeface="Noto Sans CJK SC"/>
              </a:rPr>
              <a:t> </a:t>
            </a:r>
            <a:r>
              <a:rPr lang="hu-HU" sz="1000"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NEM</a:t>
            </a:r>
            <a:endParaRPr lang="hu-HU" sz="1000" b="1" spc="-1" dirty="0">
              <a:solidFill>
                <a:prstClr val="white"/>
              </a:solidFill>
              <a:effectLst>
                <a:outerShdw blurRad="38100" dist="38100" dir="2700000" algn="tl">
                  <a:srgbClr val="000000">
                    <a:alpha val="43137"/>
                  </a:srgbClr>
                </a:outerShdw>
              </a:effectLst>
              <a:latin typeface="Arial"/>
              <a:ea typeface="Noto Sans CJK SC"/>
            </a:endParaRPr>
          </a:p>
          <a:p>
            <a:pPr algn="ctr" defTabSz="745123"/>
            <a:r>
              <a:rPr lang="en-GB" sz="1400" b="1" spc="-1" dirty="0">
                <a:solidFill>
                  <a:prstClr val="white"/>
                </a:solidFill>
                <a:effectLst>
                  <a:outerShdw blurRad="38100" dist="38100" dir="2700000" algn="tl">
                    <a:srgbClr val="000000">
                      <a:alpha val="43137"/>
                    </a:srgbClr>
                  </a:outerShdw>
                </a:effectLst>
                <a:latin typeface="Arial"/>
                <a:ea typeface="Noto Sans CJK SC"/>
              </a:rPr>
              <a:t> </a:t>
            </a:r>
            <a:r>
              <a:rPr lang="hu-HU" sz="1400" b="1" spc="-1" dirty="0">
                <a:solidFill>
                  <a:prstClr val="white"/>
                </a:solidFill>
                <a:effectLst>
                  <a:outerShdw blurRad="38100" dist="38100" dir="2700000" algn="tl">
                    <a:srgbClr val="000000">
                      <a:alpha val="43137"/>
                    </a:srgbClr>
                  </a:outerShdw>
                </a:effectLst>
                <a:latin typeface="Arial"/>
                <a:ea typeface="Noto Sans CJK SC"/>
              </a:rPr>
              <a:t>kontrollált</a:t>
            </a:r>
            <a:r>
              <a:rPr lang="hu-HU" sz="1000" b="1" spc="-1" dirty="0">
                <a:solidFill>
                  <a:prstClr val="white"/>
                </a:solidFill>
                <a:effectLst>
                  <a:outerShdw blurRad="38100" dist="38100" dir="2700000" algn="tl">
                    <a:srgbClr val="000000">
                      <a:alpha val="43137"/>
                    </a:srgbClr>
                  </a:outerShdw>
                </a:effectLst>
                <a:latin typeface="Arial"/>
                <a:ea typeface="Noto Sans CJK SC"/>
              </a:rPr>
              <a:t> vérzés </a:t>
            </a:r>
            <a:endParaRPr lang="en-GB" sz="1000" spc="-1" dirty="0">
              <a:solidFill>
                <a:prstClr val="white"/>
              </a:solidFill>
              <a:effectLst>
                <a:outerShdw blurRad="38100" dist="38100" dir="2700000" algn="tl">
                  <a:srgbClr val="000000">
                    <a:alpha val="43137"/>
                  </a:srgbClr>
                </a:outerShdw>
              </a:effectLst>
              <a:latin typeface="Arial"/>
            </a:endParaRPr>
          </a:p>
        </p:txBody>
      </p:sp>
      <p:sp>
        <p:nvSpPr>
          <p:cNvPr id="56" name="Szabadkézi sokszög 55"/>
          <p:cNvSpPr/>
          <p:nvPr/>
        </p:nvSpPr>
        <p:spPr>
          <a:xfrm>
            <a:off x="6779210" y="141639"/>
            <a:ext cx="2270272" cy="1458665"/>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400" b="1" spc="-1" dirty="0">
                <a:solidFill>
                  <a:prstClr val="white"/>
                </a:solidFill>
                <a:effectLst>
                  <a:outerShdw blurRad="38100" dist="38100" dir="2700000" algn="tl">
                    <a:srgbClr val="000000">
                      <a:alpha val="43137"/>
                    </a:srgbClr>
                  </a:outerShdw>
                </a:effectLst>
                <a:latin typeface="Arial"/>
                <a:ea typeface="Noto Sans CJK SC"/>
              </a:rPr>
              <a:t>3. SOKK?</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Legalább kettő az alábbiak közül: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Syst</a:t>
            </a:r>
            <a:r>
              <a:rPr lang="hu-HU" sz="1000" b="1" spc="-1" dirty="0">
                <a:solidFill>
                  <a:prstClr val="white"/>
                </a:solidFill>
                <a:effectLst>
                  <a:outerShdw blurRad="38100" dist="38100" dir="2700000" algn="tl">
                    <a:srgbClr val="000000">
                      <a:alpha val="43137"/>
                    </a:srgbClr>
                  </a:outerShdw>
                </a:effectLst>
                <a:latin typeface="Arial"/>
                <a:ea typeface="Noto Sans CJK SC"/>
              </a:rPr>
              <a:t>. Vérnyomás &lt; 90 Hgmm</a:t>
            </a:r>
          </a:p>
          <a:p>
            <a:pPr algn="ctr" defTabSz="745123"/>
            <a:r>
              <a:rPr lang="hu-HU" sz="1000" b="1" spc="-1" dirty="0">
                <a:solidFill>
                  <a:prstClr val="white"/>
                </a:solidFill>
                <a:effectLst>
                  <a:outerShdw blurRad="38100" dist="38100" dir="2700000" algn="tl">
                    <a:srgbClr val="000000">
                      <a:alpha val="43137"/>
                    </a:srgbClr>
                  </a:outerShdw>
                </a:effectLst>
                <a:latin typeface="Arial"/>
                <a:ea typeface="Noto Sans CJK SC"/>
              </a:rPr>
              <a:t>BE &lt; -10</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Laktát</a:t>
            </a:r>
            <a:r>
              <a:rPr lang="hu-HU" sz="1000" b="1" spc="-1" dirty="0">
                <a:solidFill>
                  <a:prstClr val="white"/>
                </a:solidFill>
                <a:effectLst>
                  <a:outerShdw blurRad="38100" dist="38100" dir="2700000" algn="tl">
                    <a:srgbClr val="000000">
                      <a:alpha val="43137"/>
                    </a:srgbClr>
                  </a:outerShdw>
                </a:effectLst>
                <a:latin typeface="Arial"/>
                <a:ea typeface="Noto Sans CJK SC"/>
              </a:rPr>
              <a:t> ≥ 5 </a:t>
            </a:r>
            <a:r>
              <a:rPr lang="hu-HU" sz="1000" b="1" spc="-1" dirty="0" err="1">
                <a:solidFill>
                  <a:prstClr val="white"/>
                </a:solidFill>
                <a:effectLst>
                  <a:outerShdw blurRad="38100" dist="38100" dir="2700000" algn="tl">
                    <a:srgbClr val="000000">
                      <a:alpha val="43137"/>
                    </a:srgbClr>
                  </a:outerShdw>
                </a:effectLst>
                <a:latin typeface="Arial"/>
                <a:ea typeface="Noto Sans CJK SC"/>
              </a:rPr>
              <a:t>mmol</a:t>
            </a:r>
            <a:r>
              <a:rPr lang="hu-HU" sz="1000" b="1" spc="-1" dirty="0">
                <a:solidFill>
                  <a:prstClr val="white"/>
                </a:solidFill>
                <a:effectLst>
                  <a:outerShdw blurRad="38100" dist="38100" dir="2700000" algn="tl">
                    <a:srgbClr val="000000">
                      <a:alpha val="43137"/>
                    </a:srgbClr>
                  </a:outerShdw>
                </a:effectLst>
                <a:latin typeface="Arial"/>
                <a:ea typeface="Noto Sans CJK SC"/>
              </a:rPr>
              <a:t>/l</a:t>
            </a:r>
          </a:p>
          <a:p>
            <a:pPr algn="ctr" defTabSz="745123"/>
            <a:r>
              <a:rPr lang="hu-HU" sz="1000" b="1" spc="-1" dirty="0" err="1">
                <a:solidFill>
                  <a:prstClr val="white"/>
                </a:solidFill>
                <a:effectLst>
                  <a:outerShdw blurRad="38100" dist="38100" dir="2700000" algn="tl">
                    <a:srgbClr val="000000">
                      <a:alpha val="43137"/>
                    </a:srgbClr>
                  </a:outerShdw>
                </a:effectLst>
                <a:latin typeface="Arial"/>
                <a:ea typeface="Noto Sans CJK SC"/>
              </a:rPr>
              <a:t>Hgb</a:t>
            </a:r>
            <a:r>
              <a:rPr lang="hu-HU" sz="1000" b="1" spc="-1" dirty="0">
                <a:solidFill>
                  <a:prstClr val="white"/>
                </a:solidFill>
                <a:effectLst>
                  <a:outerShdw blurRad="38100" dist="38100" dir="2700000" algn="tl">
                    <a:srgbClr val="000000">
                      <a:alpha val="43137"/>
                    </a:srgbClr>
                  </a:outerShdw>
                </a:effectLst>
                <a:latin typeface="Arial"/>
                <a:ea typeface="Noto Sans CJK SC"/>
              </a:rPr>
              <a:t> &lt; 9 g/dl</a:t>
            </a:r>
            <a:endParaRPr lang="hu-HU" sz="1400" b="1" spc="-1" dirty="0">
              <a:solidFill>
                <a:prstClr val="white"/>
              </a:solidFill>
              <a:effectLst>
                <a:outerShdw blurRad="38100" dist="38100" dir="2700000" algn="tl">
                  <a:srgbClr val="000000">
                    <a:alpha val="43137"/>
                  </a:srgbClr>
                </a:outerShdw>
              </a:effectLst>
              <a:latin typeface="Arial"/>
              <a:ea typeface="Noto Sans CJK SC"/>
            </a:endParaRPr>
          </a:p>
        </p:txBody>
      </p:sp>
      <p:sp>
        <p:nvSpPr>
          <p:cNvPr id="72" name="Szabadkézi sokszög 71"/>
          <p:cNvSpPr/>
          <p:nvPr/>
        </p:nvSpPr>
        <p:spPr>
          <a:xfrm>
            <a:off x="5265694" y="4865833"/>
            <a:ext cx="3216218" cy="391864"/>
          </a:xfrm>
          <a:custGeom>
            <a:avLst/>
            <a:gdLst/>
            <a:ahLst/>
            <a:cxnLst/>
            <a:rect l="0" t="0" r="r" b="b"/>
            <a:pathLst>
              <a:path w="7202" h="1002">
                <a:moveTo>
                  <a:pt x="166" y="0"/>
                </a:moveTo>
                <a:lnTo>
                  <a:pt x="167" y="0"/>
                </a:lnTo>
                <a:cubicBezTo>
                  <a:pt x="138" y="0"/>
                  <a:pt x="109" y="8"/>
                  <a:pt x="83" y="22"/>
                </a:cubicBezTo>
                <a:cubicBezTo>
                  <a:pt x="58" y="37"/>
                  <a:pt x="37" y="58"/>
                  <a:pt x="22" y="83"/>
                </a:cubicBezTo>
                <a:cubicBezTo>
                  <a:pt x="8" y="109"/>
                  <a:pt x="0" y="138"/>
                  <a:pt x="0" y="167"/>
                </a:cubicBezTo>
                <a:lnTo>
                  <a:pt x="0" y="834"/>
                </a:lnTo>
                <a:lnTo>
                  <a:pt x="0" y="834"/>
                </a:lnTo>
                <a:cubicBezTo>
                  <a:pt x="0" y="863"/>
                  <a:pt x="8" y="892"/>
                  <a:pt x="22" y="918"/>
                </a:cubicBezTo>
                <a:cubicBezTo>
                  <a:pt x="37" y="943"/>
                  <a:pt x="58" y="964"/>
                  <a:pt x="83" y="979"/>
                </a:cubicBezTo>
                <a:cubicBezTo>
                  <a:pt x="109" y="993"/>
                  <a:pt x="138" y="1001"/>
                  <a:pt x="167" y="1001"/>
                </a:cubicBezTo>
                <a:lnTo>
                  <a:pt x="7034" y="1001"/>
                </a:lnTo>
                <a:lnTo>
                  <a:pt x="7034" y="1001"/>
                </a:lnTo>
                <a:cubicBezTo>
                  <a:pt x="7063" y="1001"/>
                  <a:pt x="7092" y="993"/>
                  <a:pt x="7118" y="979"/>
                </a:cubicBezTo>
                <a:cubicBezTo>
                  <a:pt x="7143" y="964"/>
                  <a:pt x="7164" y="943"/>
                  <a:pt x="7179" y="918"/>
                </a:cubicBezTo>
                <a:cubicBezTo>
                  <a:pt x="7193" y="892"/>
                  <a:pt x="7201" y="863"/>
                  <a:pt x="7201" y="834"/>
                </a:cubicBezTo>
                <a:lnTo>
                  <a:pt x="7201" y="166"/>
                </a:lnTo>
                <a:lnTo>
                  <a:pt x="7201" y="167"/>
                </a:lnTo>
                <a:lnTo>
                  <a:pt x="7201" y="167"/>
                </a:lnTo>
                <a:cubicBezTo>
                  <a:pt x="7201" y="138"/>
                  <a:pt x="7193" y="109"/>
                  <a:pt x="7179" y="83"/>
                </a:cubicBezTo>
                <a:cubicBezTo>
                  <a:pt x="7164" y="58"/>
                  <a:pt x="7143" y="37"/>
                  <a:pt x="7118" y="22"/>
                </a:cubicBezTo>
                <a:cubicBezTo>
                  <a:pt x="7092" y="8"/>
                  <a:pt x="7063" y="0"/>
                  <a:pt x="7034" y="0"/>
                </a:cubicBezTo>
                <a:lnTo>
                  <a:pt x="166" y="0"/>
                </a:lnTo>
              </a:path>
            </a:pathLst>
          </a:custGeom>
          <a:solidFill>
            <a:schemeClr val="accent2">
              <a:lumMod val="75000"/>
            </a:schemeClr>
          </a:solidFill>
          <a:ln w="0">
            <a:solidFill>
              <a:srgbClr val="622502"/>
            </a:solidFill>
          </a:ln>
        </p:spPr>
        <p:style>
          <a:lnRef idx="0">
            <a:scrgbClr r="0" g="0" b="0"/>
          </a:lnRef>
          <a:fillRef idx="0">
            <a:scrgbClr r="0" g="0" b="0"/>
          </a:fillRef>
          <a:effectRef idx="0">
            <a:scrgbClr r="0" g="0" b="0"/>
          </a:effectRef>
          <a:fontRef idx="minor"/>
        </p:style>
        <p:txBody>
          <a:bodyPr lIns="91396" tIns="45698" rIns="91396" bIns="45698" anchor="ctr">
            <a:noAutofit/>
          </a:bodyPr>
          <a:lstStyle/>
          <a:p>
            <a:pPr algn="ctr" defTabSz="745123">
              <a:spcAft>
                <a:spcPts val="610"/>
              </a:spcAft>
            </a:pPr>
            <a:r>
              <a:rPr lang="hu-HU" sz="1100" b="1" spc="-1" dirty="0">
                <a:solidFill>
                  <a:prstClr val="white"/>
                </a:solidFill>
                <a:effectLst>
                  <a:outerShdw blurRad="38100" dist="38100" dir="2700000" algn="tl">
                    <a:srgbClr val="000000">
                      <a:alpha val="43137"/>
                    </a:srgbClr>
                  </a:outerShdw>
                </a:effectLst>
                <a:latin typeface="Arial"/>
                <a:ea typeface="Noto Sans CJK SC"/>
              </a:rPr>
              <a:t>SIKERÜLT már KONTROLLÁLNI a vérzést?</a:t>
            </a:r>
          </a:p>
        </p:txBody>
      </p:sp>
      <p:sp>
        <p:nvSpPr>
          <p:cNvPr id="71" name="Téglalap 70"/>
          <p:cNvSpPr/>
          <p:nvPr/>
        </p:nvSpPr>
        <p:spPr>
          <a:xfrm>
            <a:off x="4427984" y="3284984"/>
            <a:ext cx="4680520"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5"/>
            <a:endParaRPr lang="hu-HU">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71"/>
                                        </p:tgtEl>
                                        <p:attrNameLst>
                                          <p:attrName>ppt_w</p:attrName>
                                        </p:attrNameLst>
                                      </p:cBhvr>
                                      <p:tavLst>
                                        <p:tav tm="0">
                                          <p:val>
                                            <p:strVal val="ppt_w"/>
                                          </p:val>
                                        </p:tav>
                                        <p:tav tm="100000">
                                          <p:val>
                                            <p:strVal val="ppt_w*0.70"/>
                                          </p:val>
                                        </p:tav>
                                      </p:tavLst>
                                    </p:anim>
                                    <p:anim calcmode="lin" valueType="num">
                                      <p:cBhvr>
                                        <p:cTn id="7" dur="1000"/>
                                        <p:tgtEl>
                                          <p:spTgt spid="71"/>
                                        </p:tgtEl>
                                        <p:attrNameLst>
                                          <p:attrName>ppt_h</p:attrName>
                                        </p:attrNameLst>
                                      </p:cBhvr>
                                      <p:tavLst>
                                        <p:tav tm="0">
                                          <p:val>
                                            <p:strVal val="ppt_h"/>
                                          </p:val>
                                        </p:tav>
                                        <p:tav tm="100000">
                                          <p:val>
                                            <p:strVal val="ppt_h"/>
                                          </p:val>
                                        </p:tav>
                                      </p:tavLst>
                                    </p:anim>
                                    <p:animEffect transition="out" filter="fade">
                                      <p:cBhvr>
                                        <p:cTn id="8" dur="1000"/>
                                        <p:tgtEl>
                                          <p:spTgt spid="71"/>
                                        </p:tgtEl>
                                      </p:cBhvr>
                                    </p:animEffect>
                                    <p:set>
                                      <p:cBhvr>
                                        <p:cTn id="9" dur="1" fill="hold">
                                          <p:stCondLst>
                                            <p:cond delay="9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683568" y="744116"/>
            <a:ext cx="7843103" cy="2756892"/>
          </a:xfrm>
          <a:prstGeom prst="rect">
            <a:avLst/>
          </a:prstGeom>
          <a:noFill/>
          <a:ln w="9525">
            <a:noFill/>
            <a:miter lim="800000"/>
            <a:headEnd/>
            <a:tailEnd/>
          </a:ln>
        </p:spPr>
      </p:pic>
      <p:sp>
        <p:nvSpPr>
          <p:cNvPr id="6" name="Rectangle 1"/>
          <p:cNvSpPr>
            <a:spLocks noChangeArrowheads="1"/>
          </p:cNvSpPr>
          <p:nvPr/>
        </p:nvSpPr>
        <p:spPr bwMode="auto">
          <a:xfrm>
            <a:off x="1191713" y="3960885"/>
            <a:ext cx="6834307" cy="960006"/>
          </a:xfrm>
          <a:prstGeom prst="rect">
            <a:avLst/>
          </a:prstGeom>
          <a:solidFill>
            <a:schemeClr val="accent2">
              <a:lumMod val="75000"/>
            </a:schemeClr>
          </a:solidFill>
          <a:ln>
            <a:headEnd/>
            <a:tailEn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anchor="ctr" anchorCtr="0" compatLnSpc="1">
            <a:prstTxWarp prst="textNoShape">
              <a:avLst/>
            </a:prstTxWarp>
            <a:spAutoFit/>
          </a:bodyPr>
          <a:lstStyle/>
          <a:p>
            <a:pPr algn="ctr" fontAlgn="base">
              <a:lnSpc>
                <a:spcPct val="150000"/>
              </a:lnSpc>
              <a:spcBef>
                <a:spcPct val="0"/>
              </a:spcBef>
              <a:spcAft>
                <a:spcPct val="0"/>
              </a:spcAft>
            </a:pPr>
            <a:r>
              <a:rPr lang="hu-HU" sz="2000" b="1" dirty="0">
                <a:solidFill>
                  <a:prstClr val="white"/>
                </a:solidFill>
                <a:latin typeface="Times New Roman" pitchFamily="18" charset="0"/>
                <a:ea typeface="Calibri" pitchFamily="34" charset="0"/>
                <a:cs typeface="Times New Roman" pitchFamily="18" charset="0"/>
              </a:rPr>
              <a:t>Súlyosan sérült beteg véralvadás zavarának </a:t>
            </a:r>
          </a:p>
          <a:p>
            <a:pPr algn="ctr" fontAlgn="base">
              <a:lnSpc>
                <a:spcPct val="150000"/>
              </a:lnSpc>
              <a:spcBef>
                <a:spcPct val="0"/>
              </a:spcBef>
              <a:spcAft>
                <a:spcPct val="0"/>
              </a:spcAft>
            </a:pPr>
            <a:r>
              <a:rPr lang="hu-HU" sz="2000" b="1" dirty="0">
                <a:solidFill>
                  <a:prstClr val="white"/>
                </a:solidFill>
                <a:latin typeface="Times New Roman" pitchFamily="18" charset="0"/>
                <a:ea typeface="Calibri" pitchFamily="34" charset="0"/>
                <a:cs typeface="Times New Roman" pitchFamily="18" charset="0"/>
              </a:rPr>
              <a:t>STANDARD KOAGULÁCIÓS tesztek által vezérelt kezelése</a:t>
            </a:r>
            <a:endParaRPr lang="hu-HU" sz="2800" dirty="0">
              <a:solidFill>
                <a:prstClr val="white"/>
              </a:solidFill>
              <a:latin typeface="Arial" pitchFamily="34"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94520" y="3195028"/>
            <a:ext cx="8891898" cy="495214"/>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endParaRPr lang="hu-HU" sz="1200" dirty="0">
              <a:solidFill>
                <a:prstClr val="white"/>
              </a:solidFill>
            </a:endParaRPr>
          </a:p>
        </p:txBody>
      </p:sp>
      <p:sp>
        <p:nvSpPr>
          <p:cNvPr id="3" name="Lekerekített téglalap 2"/>
          <p:cNvSpPr/>
          <p:nvPr/>
        </p:nvSpPr>
        <p:spPr>
          <a:xfrm>
            <a:off x="2553980" y="3239766"/>
            <a:ext cx="639771" cy="385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a:t>
            </a:r>
          </a:p>
        </p:txBody>
      </p:sp>
      <p:sp>
        <p:nvSpPr>
          <p:cNvPr id="4" name="Téglalap 3"/>
          <p:cNvSpPr/>
          <p:nvPr/>
        </p:nvSpPr>
        <p:spPr>
          <a:xfrm>
            <a:off x="323528" y="1622107"/>
            <a:ext cx="2736304"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defTabSz="864310"/>
            <a:r>
              <a:rPr lang="hu-HU" b="1" dirty="0">
                <a:solidFill>
                  <a:prstClr val="black"/>
                </a:solidFill>
                <a:cs typeface="Times New Roman" pitchFamily="18" charset="0"/>
              </a:rPr>
              <a:t>Vérnyomás</a:t>
            </a:r>
          </a:p>
        </p:txBody>
      </p:sp>
      <p:sp>
        <p:nvSpPr>
          <p:cNvPr id="5" name="Téglalap 4"/>
          <p:cNvSpPr/>
          <p:nvPr/>
        </p:nvSpPr>
        <p:spPr>
          <a:xfrm>
            <a:off x="94522" y="3755553"/>
            <a:ext cx="8891899" cy="457174"/>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endParaRPr lang="hu-HU" sz="1200" dirty="0">
              <a:solidFill>
                <a:prstClr val="white"/>
              </a:solidFill>
            </a:endParaRPr>
          </a:p>
        </p:txBody>
      </p:sp>
      <p:sp>
        <p:nvSpPr>
          <p:cNvPr id="6" name="Téglalap 5"/>
          <p:cNvSpPr/>
          <p:nvPr/>
        </p:nvSpPr>
        <p:spPr>
          <a:xfrm>
            <a:off x="35497" y="3708670"/>
            <a:ext cx="2775960"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defTabSz="864310"/>
            <a:r>
              <a:rPr lang="hu-HU" b="1" dirty="0">
                <a:solidFill>
                  <a:prstClr val="black"/>
                </a:solidFill>
                <a:cs typeface="Times New Roman" pitchFamily="18" charset="0"/>
              </a:rPr>
              <a:t>2. </a:t>
            </a:r>
            <a:r>
              <a:rPr lang="hu-HU" b="1" dirty="0" err="1">
                <a:solidFill>
                  <a:prstClr val="black"/>
                </a:solidFill>
                <a:cs typeface="Times New Roman" pitchFamily="18" charset="0"/>
              </a:rPr>
              <a:t>Fibrinogén</a:t>
            </a:r>
            <a:endParaRPr lang="hu-HU" b="1" dirty="0">
              <a:solidFill>
                <a:prstClr val="black"/>
              </a:solidFill>
              <a:cs typeface="Times New Roman" pitchFamily="18" charset="0"/>
            </a:endParaRPr>
          </a:p>
        </p:txBody>
      </p:sp>
      <p:sp>
        <p:nvSpPr>
          <p:cNvPr id="8" name="Téglalap 7"/>
          <p:cNvSpPr/>
          <p:nvPr/>
        </p:nvSpPr>
        <p:spPr>
          <a:xfrm>
            <a:off x="94519" y="5453632"/>
            <a:ext cx="8891898" cy="13062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endParaRPr lang="hu-HU" sz="1200" dirty="0">
              <a:solidFill>
                <a:prstClr val="white"/>
              </a:solidFill>
            </a:endParaRPr>
          </a:p>
        </p:txBody>
      </p:sp>
      <p:sp>
        <p:nvSpPr>
          <p:cNvPr id="9" name="Téglalap 8"/>
          <p:cNvSpPr/>
          <p:nvPr/>
        </p:nvSpPr>
        <p:spPr>
          <a:xfrm>
            <a:off x="31458" y="5733303"/>
            <a:ext cx="2775960"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defTabSz="864310"/>
            <a:r>
              <a:rPr lang="hu-HU" b="1" dirty="0">
                <a:solidFill>
                  <a:prstClr val="black"/>
                </a:solidFill>
                <a:cs typeface="Times New Roman" pitchFamily="18" charset="0"/>
              </a:rPr>
              <a:t>5. További intervenció</a:t>
            </a:r>
          </a:p>
        </p:txBody>
      </p:sp>
      <p:sp>
        <p:nvSpPr>
          <p:cNvPr id="11" name="Téglalap 10"/>
          <p:cNvSpPr/>
          <p:nvPr/>
        </p:nvSpPr>
        <p:spPr>
          <a:xfrm>
            <a:off x="251520" y="7222053"/>
            <a:ext cx="8856984" cy="6480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dirty="0">
                <a:solidFill>
                  <a:prstClr val="white"/>
                </a:solidFill>
              </a:rPr>
              <a:t>v</a:t>
            </a:r>
          </a:p>
        </p:txBody>
      </p:sp>
      <p:sp>
        <p:nvSpPr>
          <p:cNvPr id="12" name="Téglalap 11"/>
          <p:cNvSpPr/>
          <p:nvPr/>
        </p:nvSpPr>
        <p:spPr>
          <a:xfrm>
            <a:off x="323528" y="7294060"/>
            <a:ext cx="2736304"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defTabSz="864310"/>
            <a:r>
              <a:rPr lang="hu-HU" b="1" dirty="0">
                <a:solidFill>
                  <a:prstClr val="black"/>
                </a:solidFill>
                <a:cs typeface="Times New Roman" pitchFamily="18" charset="0"/>
              </a:rPr>
              <a:t>4. FFP/MTP</a:t>
            </a:r>
          </a:p>
        </p:txBody>
      </p:sp>
      <p:sp>
        <p:nvSpPr>
          <p:cNvPr id="13" name="Lekerekített téglalap 12"/>
          <p:cNvSpPr/>
          <p:nvPr/>
        </p:nvSpPr>
        <p:spPr>
          <a:xfrm>
            <a:off x="3059832" y="7294060"/>
            <a:ext cx="5616624" cy="504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endParaRPr lang="hu-HU" sz="1200" dirty="0">
              <a:solidFill>
                <a:prstClr val="white"/>
              </a:solidFill>
            </a:endParaRPr>
          </a:p>
        </p:txBody>
      </p:sp>
      <p:sp>
        <p:nvSpPr>
          <p:cNvPr id="15" name="Téglalap 14"/>
          <p:cNvSpPr/>
          <p:nvPr/>
        </p:nvSpPr>
        <p:spPr>
          <a:xfrm>
            <a:off x="94520" y="1628800"/>
            <a:ext cx="8891898" cy="1408336"/>
          </a:xfrm>
          <a:prstGeom prst="rect">
            <a:avLst/>
          </a:prstGeom>
          <a:gradFill flip="none" rotWithShape="1">
            <a:gsLst>
              <a:gs pos="39000">
                <a:srgbClr val="C00000">
                  <a:tint val="66000"/>
                  <a:satMod val="160000"/>
                </a:srgbClr>
              </a:gs>
              <a:gs pos="50000">
                <a:srgbClr val="C00000">
                  <a:tint val="44500"/>
                  <a:satMod val="160000"/>
                </a:srgbClr>
              </a:gs>
              <a:gs pos="100000">
                <a:srgbClr val="C0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endParaRPr lang="hu-HU" sz="1200" dirty="0">
              <a:solidFill>
                <a:prstClr val="white"/>
              </a:solidFill>
            </a:endParaRPr>
          </a:p>
        </p:txBody>
      </p:sp>
      <p:sp>
        <p:nvSpPr>
          <p:cNvPr id="23" name="Téglalap 22"/>
          <p:cNvSpPr/>
          <p:nvPr/>
        </p:nvSpPr>
        <p:spPr>
          <a:xfrm>
            <a:off x="2483768" y="1687415"/>
            <a:ext cx="1728193" cy="37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err="1">
                <a:solidFill>
                  <a:prstClr val="white"/>
                </a:solidFill>
              </a:rPr>
              <a:t>Psyst</a:t>
            </a:r>
            <a:r>
              <a:rPr lang="hu-HU" sz="1200" b="1" dirty="0">
                <a:solidFill>
                  <a:prstClr val="white"/>
                </a:solidFill>
              </a:rPr>
              <a:t>&gt;90Hgmm</a:t>
            </a:r>
          </a:p>
        </p:txBody>
      </p:sp>
      <p:sp>
        <p:nvSpPr>
          <p:cNvPr id="24" name="Téglalap 23"/>
          <p:cNvSpPr/>
          <p:nvPr/>
        </p:nvSpPr>
        <p:spPr>
          <a:xfrm>
            <a:off x="2483768" y="2132857"/>
            <a:ext cx="1728193" cy="381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10-12 g/dl</a:t>
            </a:r>
          </a:p>
        </p:txBody>
      </p:sp>
      <p:sp>
        <p:nvSpPr>
          <p:cNvPr id="25" name="Téglalap 24"/>
          <p:cNvSpPr/>
          <p:nvPr/>
        </p:nvSpPr>
        <p:spPr>
          <a:xfrm>
            <a:off x="2490918" y="2579961"/>
            <a:ext cx="648071" cy="39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&gt;-6</a:t>
            </a:r>
          </a:p>
        </p:txBody>
      </p:sp>
      <p:sp>
        <p:nvSpPr>
          <p:cNvPr id="28" name="Téglalap 27"/>
          <p:cNvSpPr/>
          <p:nvPr/>
        </p:nvSpPr>
        <p:spPr>
          <a:xfrm>
            <a:off x="4716020" y="2122787"/>
            <a:ext cx="1684813" cy="39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9-10 g/dl</a:t>
            </a:r>
          </a:p>
        </p:txBody>
      </p:sp>
      <p:sp>
        <p:nvSpPr>
          <p:cNvPr id="29" name="Téglalap 28"/>
          <p:cNvSpPr/>
          <p:nvPr/>
        </p:nvSpPr>
        <p:spPr>
          <a:xfrm>
            <a:off x="4698126" y="1687415"/>
            <a:ext cx="1702704" cy="37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err="1">
                <a:solidFill>
                  <a:prstClr val="white"/>
                </a:solidFill>
              </a:rPr>
              <a:t>Psyst</a:t>
            </a:r>
            <a:r>
              <a:rPr lang="hu-HU" sz="1200" b="1" dirty="0">
                <a:solidFill>
                  <a:prstClr val="white"/>
                </a:solidFill>
              </a:rPr>
              <a:t> &gt;90 Hgmm</a:t>
            </a:r>
          </a:p>
        </p:txBody>
      </p:sp>
      <p:sp>
        <p:nvSpPr>
          <p:cNvPr id="31" name="Téglalap 30"/>
          <p:cNvSpPr/>
          <p:nvPr/>
        </p:nvSpPr>
        <p:spPr>
          <a:xfrm>
            <a:off x="6968398" y="2122787"/>
            <a:ext cx="1702704" cy="39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&lt;9 g/dl</a:t>
            </a:r>
          </a:p>
        </p:txBody>
      </p:sp>
      <p:sp>
        <p:nvSpPr>
          <p:cNvPr id="32" name="Téglalap 31"/>
          <p:cNvSpPr/>
          <p:nvPr/>
        </p:nvSpPr>
        <p:spPr>
          <a:xfrm>
            <a:off x="6968398" y="1665612"/>
            <a:ext cx="1702704" cy="395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err="1">
                <a:solidFill>
                  <a:prstClr val="white"/>
                </a:solidFill>
              </a:rPr>
              <a:t>Psyst</a:t>
            </a:r>
            <a:r>
              <a:rPr lang="hu-HU" sz="1200" b="1" dirty="0">
                <a:solidFill>
                  <a:prstClr val="white"/>
                </a:solidFill>
              </a:rPr>
              <a:t>&lt;90 Hgmm</a:t>
            </a:r>
          </a:p>
        </p:txBody>
      </p:sp>
      <p:sp>
        <p:nvSpPr>
          <p:cNvPr id="30" name="Téglalap 29"/>
          <p:cNvSpPr/>
          <p:nvPr/>
        </p:nvSpPr>
        <p:spPr>
          <a:xfrm>
            <a:off x="107505" y="2057476"/>
            <a:ext cx="2736304"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defTabSz="864310"/>
            <a:r>
              <a:rPr lang="hu-HU" b="1" dirty="0">
                <a:solidFill>
                  <a:prstClr val="black"/>
                </a:solidFill>
                <a:cs typeface="Times New Roman" pitchFamily="18" charset="0"/>
              </a:rPr>
              <a:t>Hemoglobin</a:t>
            </a:r>
          </a:p>
        </p:txBody>
      </p:sp>
      <p:sp>
        <p:nvSpPr>
          <p:cNvPr id="36" name="Téglalap 35"/>
          <p:cNvSpPr/>
          <p:nvPr/>
        </p:nvSpPr>
        <p:spPr>
          <a:xfrm>
            <a:off x="107505" y="2514652"/>
            <a:ext cx="2736304"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defTabSz="864310"/>
            <a:r>
              <a:rPr lang="hu-HU" b="1" dirty="0">
                <a:solidFill>
                  <a:prstClr val="black"/>
                </a:solidFill>
                <a:cs typeface="Times New Roman" pitchFamily="18" charset="0"/>
              </a:rPr>
              <a:t>BE</a:t>
            </a:r>
          </a:p>
        </p:txBody>
      </p:sp>
      <p:sp>
        <p:nvSpPr>
          <p:cNvPr id="37" name="Téglalap 36"/>
          <p:cNvSpPr/>
          <p:nvPr/>
        </p:nvSpPr>
        <p:spPr>
          <a:xfrm>
            <a:off x="94519" y="51322"/>
            <a:ext cx="8513520" cy="961184"/>
          </a:xfrm>
          <a:prstGeom prst="rect">
            <a:avLst/>
          </a:prstGeom>
          <a:gradFill flip="none" rotWithShape="1">
            <a:gsLst>
              <a:gs pos="16000">
                <a:srgbClr val="C00000">
                  <a:alpha val="54000"/>
                </a:srgbClr>
              </a:gs>
              <a:gs pos="61000">
                <a:srgbClr val="C00000">
                  <a:tint val="44500"/>
                  <a:satMod val="160000"/>
                  <a:alpha val="49000"/>
                </a:srgbClr>
              </a:gs>
              <a:gs pos="100000">
                <a:srgbClr val="C0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endParaRPr lang="hu-HU" sz="1700" dirty="0">
              <a:solidFill>
                <a:srgbClr val="002060"/>
              </a:solidFill>
            </a:endParaRPr>
          </a:p>
        </p:txBody>
      </p:sp>
      <p:sp>
        <p:nvSpPr>
          <p:cNvPr id="38" name="Téglalap 37"/>
          <p:cNvSpPr/>
          <p:nvPr/>
        </p:nvSpPr>
        <p:spPr>
          <a:xfrm>
            <a:off x="2553982" y="51278"/>
            <a:ext cx="1440159"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2100" b="1" u="sng" dirty="0">
                <a:solidFill>
                  <a:srgbClr val="002060"/>
                </a:solidFill>
                <a:cs typeface="Times New Roman" pitchFamily="18" charset="0"/>
              </a:rPr>
              <a:t>1. </a:t>
            </a:r>
            <a:r>
              <a:rPr lang="hu-HU" sz="2500" b="1" u="sng" dirty="0">
                <a:solidFill>
                  <a:srgbClr val="002060"/>
                </a:solidFill>
                <a:cs typeface="Times New Roman" pitchFamily="18" charset="0"/>
              </a:rPr>
              <a:t>Vérzés</a:t>
            </a:r>
          </a:p>
        </p:txBody>
      </p:sp>
      <p:sp>
        <p:nvSpPr>
          <p:cNvPr id="39" name="Téglalap 38"/>
          <p:cNvSpPr/>
          <p:nvPr/>
        </p:nvSpPr>
        <p:spPr>
          <a:xfrm>
            <a:off x="94519" y="31183"/>
            <a:ext cx="2396398"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defTabSz="864310"/>
            <a:r>
              <a:rPr lang="hu-HU" sz="2500" b="1" dirty="0">
                <a:solidFill>
                  <a:srgbClr val="002060"/>
                </a:solidFill>
                <a:effectLst>
                  <a:outerShdw blurRad="38100" dist="38100" dir="2700000" algn="tl">
                    <a:srgbClr val="000000">
                      <a:alpha val="43137"/>
                    </a:srgbClr>
                  </a:outerShdw>
                </a:effectLst>
                <a:cs typeface="Times New Roman" pitchFamily="18" charset="0"/>
              </a:rPr>
              <a:t>Súlyos Trauma</a:t>
            </a:r>
            <a:r>
              <a:rPr lang="hu-HU" sz="2100" b="1" dirty="0">
                <a:solidFill>
                  <a:srgbClr val="002060"/>
                </a:solidFill>
                <a:effectLst>
                  <a:outerShdw blurRad="38100" dist="38100" dir="2700000" algn="tl">
                    <a:srgbClr val="000000">
                      <a:alpha val="43137"/>
                    </a:srgbClr>
                  </a:outerShdw>
                </a:effectLst>
                <a:cs typeface="Times New Roman" pitchFamily="18" charset="0"/>
              </a:rPr>
              <a:t> </a:t>
            </a:r>
            <a:r>
              <a:rPr lang="hu-HU" b="1" dirty="0">
                <a:solidFill>
                  <a:srgbClr val="002060"/>
                </a:solidFill>
                <a:effectLst>
                  <a:outerShdw blurRad="38100" dist="38100" dir="2700000" algn="tl">
                    <a:srgbClr val="000000">
                      <a:alpha val="43137"/>
                    </a:srgbClr>
                  </a:outerShdw>
                </a:effectLst>
                <a:cs typeface="Times New Roman" pitchFamily="18" charset="0"/>
              </a:rPr>
              <a:t>(ISS&gt;16)</a:t>
            </a:r>
            <a:endParaRPr lang="hu-HU" sz="2100" b="1" dirty="0">
              <a:solidFill>
                <a:srgbClr val="002060"/>
              </a:solidFill>
              <a:effectLst>
                <a:outerShdw blurRad="38100" dist="38100" dir="2700000" algn="tl">
                  <a:srgbClr val="000000">
                    <a:alpha val="43137"/>
                  </a:srgbClr>
                </a:outerShdw>
              </a:effectLst>
              <a:cs typeface="Times New Roman" pitchFamily="18" charset="0"/>
            </a:endParaRPr>
          </a:p>
        </p:txBody>
      </p:sp>
      <p:sp>
        <p:nvSpPr>
          <p:cNvPr id="41" name="Téglalap 40"/>
          <p:cNvSpPr/>
          <p:nvPr/>
        </p:nvSpPr>
        <p:spPr>
          <a:xfrm>
            <a:off x="2195737" y="51278"/>
            <a:ext cx="423663"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3800" b="1" dirty="0">
                <a:solidFill>
                  <a:srgbClr val="002060"/>
                </a:solidFill>
                <a:cs typeface="Times New Roman" pitchFamily="18" charset="0"/>
              </a:rPr>
              <a:t>+</a:t>
            </a:r>
          </a:p>
        </p:txBody>
      </p:sp>
      <p:sp>
        <p:nvSpPr>
          <p:cNvPr id="42" name="Téglalap 41"/>
          <p:cNvSpPr/>
          <p:nvPr/>
        </p:nvSpPr>
        <p:spPr>
          <a:xfrm>
            <a:off x="4319747" y="-97771"/>
            <a:ext cx="248450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2100" b="1" u="sng" dirty="0">
                <a:solidFill>
                  <a:srgbClr val="002060"/>
                </a:solidFill>
                <a:cs typeface="Times New Roman" pitchFamily="18" charset="0"/>
              </a:rPr>
              <a:t>2. JELENTŐS</a:t>
            </a:r>
            <a:r>
              <a:rPr lang="hu-HU" sz="2100" b="1" dirty="0">
                <a:solidFill>
                  <a:srgbClr val="002060"/>
                </a:solidFill>
                <a:cs typeface="Times New Roman" pitchFamily="18" charset="0"/>
              </a:rPr>
              <a:t> </a:t>
            </a:r>
            <a:r>
              <a:rPr lang="hu-HU" b="1" dirty="0">
                <a:solidFill>
                  <a:srgbClr val="002060"/>
                </a:solidFill>
                <a:cs typeface="Times New Roman" pitchFamily="18" charset="0"/>
              </a:rPr>
              <a:t> / </a:t>
            </a:r>
            <a:r>
              <a:rPr lang="hu-HU" sz="2100" b="1" u="sng" dirty="0">
                <a:solidFill>
                  <a:srgbClr val="002060"/>
                </a:solidFill>
                <a:cs typeface="Times New Roman" pitchFamily="18" charset="0"/>
              </a:rPr>
              <a:t>NEM </a:t>
            </a:r>
            <a:r>
              <a:rPr lang="hu-HU" b="1" dirty="0">
                <a:solidFill>
                  <a:srgbClr val="002060"/>
                </a:solidFill>
                <a:cs typeface="Times New Roman" pitchFamily="18" charset="0"/>
              </a:rPr>
              <a:t>kontrollált</a:t>
            </a:r>
            <a:r>
              <a:rPr lang="hu-HU" b="1" u="sng" dirty="0">
                <a:solidFill>
                  <a:srgbClr val="002060"/>
                </a:solidFill>
                <a:cs typeface="Times New Roman" pitchFamily="18" charset="0"/>
              </a:rPr>
              <a:t> </a:t>
            </a:r>
            <a:r>
              <a:rPr lang="hu-HU" b="1" dirty="0">
                <a:solidFill>
                  <a:srgbClr val="002060"/>
                </a:solidFill>
                <a:cs typeface="Times New Roman" pitchFamily="18" charset="0"/>
              </a:rPr>
              <a:t>vérzés </a:t>
            </a:r>
            <a:endParaRPr lang="hu-HU" sz="2100" b="1" dirty="0">
              <a:solidFill>
                <a:srgbClr val="002060"/>
              </a:solidFill>
              <a:cs typeface="Times New Roman" pitchFamily="18" charset="0"/>
            </a:endParaRPr>
          </a:p>
        </p:txBody>
      </p:sp>
      <p:sp>
        <p:nvSpPr>
          <p:cNvPr id="43" name="Téglalap 42"/>
          <p:cNvSpPr/>
          <p:nvPr/>
        </p:nvSpPr>
        <p:spPr>
          <a:xfrm>
            <a:off x="7203659" y="32850"/>
            <a:ext cx="140438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2100" b="1" u="sng" dirty="0">
                <a:solidFill>
                  <a:srgbClr val="002060"/>
                </a:solidFill>
                <a:cs typeface="Times New Roman" pitchFamily="18" charset="0"/>
              </a:rPr>
              <a:t>3. SOKK </a:t>
            </a:r>
          </a:p>
          <a:p>
            <a:pPr algn="ctr" defTabSz="864310"/>
            <a:r>
              <a:rPr lang="hu-HU" b="1" dirty="0">
                <a:solidFill>
                  <a:srgbClr val="002060"/>
                </a:solidFill>
                <a:cs typeface="Times New Roman" pitchFamily="18" charset="0"/>
              </a:rPr>
              <a:t>és</a:t>
            </a:r>
            <a:endParaRPr lang="hu-HU" sz="1100" b="1" dirty="0">
              <a:solidFill>
                <a:srgbClr val="002060"/>
              </a:solidFill>
              <a:cs typeface="Times New Roman" pitchFamily="18" charset="0"/>
            </a:endParaRPr>
          </a:p>
          <a:p>
            <a:pPr algn="ctr" defTabSz="864310"/>
            <a:r>
              <a:rPr lang="hu-HU" b="1" dirty="0">
                <a:solidFill>
                  <a:srgbClr val="002060"/>
                </a:solidFill>
                <a:cs typeface="Times New Roman" pitchFamily="18" charset="0"/>
              </a:rPr>
              <a:t>vérzés</a:t>
            </a:r>
          </a:p>
        </p:txBody>
      </p:sp>
      <p:sp>
        <p:nvSpPr>
          <p:cNvPr id="44" name="Háromszög 43"/>
          <p:cNvSpPr/>
          <p:nvPr/>
        </p:nvSpPr>
        <p:spPr>
          <a:xfrm rot="5400000">
            <a:off x="8316859" y="342948"/>
            <a:ext cx="961186" cy="377930"/>
          </a:xfrm>
          <a:prstGeom prst="triangle">
            <a:avLst>
              <a:gd name="adj" fmla="val 50000"/>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endParaRPr lang="hu-HU" sz="1700" dirty="0">
              <a:solidFill>
                <a:prstClr val="white"/>
              </a:solidFill>
            </a:endParaRPr>
          </a:p>
        </p:txBody>
      </p:sp>
      <p:sp>
        <p:nvSpPr>
          <p:cNvPr id="45" name="Téglalap 44"/>
          <p:cNvSpPr/>
          <p:nvPr/>
        </p:nvSpPr>
        <p:spPr>
          <a:xfrm>
            <a:off x="3545550" y="2579965"/>
            <a:ext cx="648071" cy="393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&lt;-6</a:t>
            </a:r>
          </a:p>
        </p:txBody>
      </p:sp>
      <p:sp>
        <p:nvSpPr>
          <p:cNvPr id="46" name="Téglalap 45"/>
          <p:cNvSpPr/>
          <p:nvPr/>
        </p:nvSpPr>
        <p:spPr>
          <a:xfrm>
            <a:off x="4698126" y="2579961"/>
            <a:ext cx="630631" cy="39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&lt;-6</a:t>
            </a:r>
          </a:p>
        </p:txBody>
      </p:sp>
      <p:sp>
        <p:nvSpPr>
          <p:cNvPr id="47" name="Téglalap 46"/>
          <p:cNvSpPr/>
          <p:nvPr/>
        </p:nvSpPr>
        <p:spPr>
          <a:xfrm>
            <a:off x="5770199" y="2579965"/>
            <a:ext cx="630631" cy="393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&lt;-10</a:t>
            </a:r>
          </a:p>
        </p:txBody>
      </p:sp>
      <p:sp>
        <p:nvSpPr>
          <p:cNvPr id="52" name="Téglalap 51"/>
          <p:cNvSpPr/>
          <p:nvPr/>
        </p:nvSpPr>
        <p:spPr>
          <a:xfrm>
            <a:off x="31458" y="3239766"/>
            <a:ext cx="2775960" cy="385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defTabSz="864310"/>
            <a:r>
              <a:rPr lang="hu-HU" b="1" dirty="0">
                <a:solidFill>
                  <a:prstClr val="black"/>
                </a:solidFill>
                <a:cs typeface="Times New Roman" pitchFamily="18" charset="0"/>
              </a:rPr>
              <a:t>1. </a:t>
            </a:r>
            <a:r>
              <a:rPr lang="hu-HU" b="1" dirty="0" err="1">
                <a:solidFill>
                  <a:prstClr val="black"/>
                </a:solidFill>
                <a:cs typeface="Times New Roman" pitchFamily="18" charset="0"/>
              </a:rPr>
              <a:t>Tranexámsav</a:t>
            </a:r>
            <a:endParaRPr lang="hu-HU" b="1" dirty="0">
              <a:solidFill>
                <a:prstClr val="black"/>
              </a:solidFill>
              <a:cs typeface="Times New Roman" pitchFamily="18" charset="0"/>
            </a:endParaRPr>
          </a:p>
        </p:txBody>
      </p:sp>
      <p:sp>
        <p:nvSpPr>
          <p:cNvPr id="53" name="Lekerekített téglalap 52"/>
          <p:cNvSpPr/>
          <p:nvPr/>
        </p:nvSpPr>
        <p:spPr>
          <a:xfrm>
            <a:off x="4761192" y="3239766"/>
            <a:ext cx="1663403" cy="385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1 gr</a:t>
            </a:r>
          </a:p>
        </p:txBody>
      </p:sp>
      <p:sp>
        <p:nvSpPr>
          <p:cNvPr id="54" name="Lekerekített téglalap 53"/>
          <p:cNvSpPr/>
          <p:nvPr/>
        </p:nvSpPr>
        <p:spPr>
          <a:xfrm>
            <a:off x="7005975" y="3239766"/>
            <a:ext cx="1689262" cy="385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1-2 gr</a:t>
            </a:r>
          </a:p>
        </p:txBody>
      </p:sp>
      <p:sp>
        <p:nvSpPr>
          <p:cNvPr id="55" name="Téglalap 54"/>
          <p:cNvSpPr/>
          <p:nvPr/>
        </p:nvSpPr>
        <p:spPr>
          <a:xfrm>
            <a:off x="107505" y="1600304"/>
            <a:ext cx="2736304"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defTabSz="864310"/>
            <a:r>
              <a:rPr lang="hu-HU" b="1" dirty="0">
                <a:solidFill>
                  <a:prstClr val="black"/>
                </a:solidFill>
                <a:cs typeface="Times New Roman" pitchFamily="18" charset="0"/>
              </a:rPr>
              <a:t>Vérnyomás</a:t>
            </a:r>
          </a:p>
        </p:txBody>
      </p:sp>
      <p:sp>
        <p:nvSpPr>
          <p:cNvPr id="57" name="Lekerekített téglalap 56"/>
          <p:cNvSpPr/>
          <p:nvPr/>
        </p:nvSpPr>
        <p:spPr>
          <a:xfrm>
            <a:off x="4761193" y="3787597"/>
            <a:ext cx="730515" cy="385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100" b="1" dirty="0">
                <a:solidFill>
                  <a:prstClr val="white"/>
                </a:solidFill>
              </a:rPr>
              <a:t>2-3 gr</a:t>
            </a:r>
          </a:p>
        </p:txBody>
      </p:sp>
      <p:sp>
        <p:nvSpPr>
          <p:cNvPr id="59" name="Lekerekített téglalap 58"/>
          <p:cNvSpPr/>
          <p:nvPr/>
        </p:nvSpPr>
        <p:spPr>
          <a:xfrm>
            <a:off x="5707139" y="3787597"/>
            <a:ext cx="730515" cy="385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100" b="1" dirty="0">
                <a:solidFill>
                  <a:prstClr val="white"/>
                </a:solidFill>
              </a:rPr>
              <a:t>3-4 gr</a:t>
            </a:r>
          </a:p>
        </p:txBody>
      </p:sp>
      <p:sp>
        <p:nvSpPr>
          <p:cNvPr id="62" name="Lekerekített téglalap 61"/>
          <p:cNvSpPr/>
          <p:nvPr/>
        </p:nvSpPr>
        <p:spPr>
          <a:xfrm>
            <a:off x="7951026" y="3787596"/>
            <a:ext cx="730515" cy="3918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100" b="1" dirty="0">
                <a:solidFill>
                  <a:prstClr val="white"/>
                </a:solidFill>
              </a:rPr>
              <a:t>4-6 gr</a:t>
            </a:r>
          </a:p>
        </p:txBody>
      </p:sp>
      <p:sp>
        <p:nvSpPr>
          <p:cNvPr id="51" name="Téglalap 50"/>
          <p:cNvSpPr/>
          <p:nvPr/>
        </p:nvSpPr>
        <p:spPr>
          <a:xfrm>
            <a:off x="144598" y="1143127"/>
            <a:ext cx="8819890" cy="39186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endParaRPr lang="hu-HU" sz="1400" dirty="0">
              <a:solidFill>
                <a:prstClr val="white"/>
              </a:solidFill>
            </a:endParaRPr>
          </a:p>
        </p:txBody>
      </p:sp>
      <p:sp>
        <p:nvSpPr>
          <p:cNvPr id="63" name="Téglalap 62"/>
          <p:cNvSpPr/>
          <p:nvPr/>
        </p:nvSpPr>
        <p:spPr>
          <a:xfrm>
            <a:off x="6968398" y="2579961"/>
            <a:ext cx="630631" cy="39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&lt;-6</a:t>
            </a:r>
          </a:p>
        </p:txBody>
      </p:sp>
      <p:sp>
        <p:nvSpPr>
          <p:cNvPr id="64" name="Téglalap 63"/>
          <p:cNvSpPr/>
          <p:nvPr/>
        </p:nvSpPr>
        <p:spPr>
          <a:xfrm>
            <a:off x="8040474" y="2579965"/>
            <a:ext cx="630631" cy="393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&lt;-10</a:t>
            </a:r>
          </a:p>
        </p:txBody>
      </p:sp>
      <p:sp>
        <p:nvSpPr>
          <p:cNvPr id="65" name="Szövegdoboz 64"/>
          <p:cNvSpPr txBox="1"/>
          <p:nvPr/>
        </p:nvSpPr>
        <p:spPr>
          <a:xfrm>
            <a:off x="395536" y="1143131"/>
            <a:ext cx="8928992" cy="359040"/>
          </a:xfrm>
          <a:prstGeom prst="rect">
            <a:avLst/>
          </a:prstGeom>
          <a:noFill/>
        </p:spPr>
        <p:txBody>
          <a:bodyPr wrap="square" lIns="81248" tIns="40624" rIns="81248" bIns="40624" rtlCol="0">
            <a:spAutoFit/>
          </a:bodyPr>
          <a:lstStyle/>
          <a:p>
            <a:pPr defTabSz="745123"/>
            <a:r>
              <a:rPr lang="hu-HU" b="1" dirty="0">
                <a:solidFill>
                  <a:prstClr val="black"/>
                </a:solidFill>
              </a:rPr>
              <a:t>Vérkép, vérgáz, </a:t>
            </a:r>
            <a:r>
              <a:rPr lang="hu-HU" b="1" dirty="0" err="1">
                <a:solidFill>
                  <a:prstClr val="black"/>
                </a:solidFill>
              </a:rPr>
              <a:t>laktát</a:t>
            </a:r>
            <a:r>
              <a:rPr lang="hu-HU" b="1" dirty="0">
                <a:solidFill>
                  <a:prstClr val="black"/>
                </a:solidFill>
              </a:rPr>
              <a:t>, </a:t>
            </a:r>
            <a:r>
              <a:rPr lang="hu-HU" b="1" dirty="0" err="1">
                <a:solidFill>
                  <a:prstClr val="black"/>
                </a:solidFill>
              </a:rPr>
              <a:t>se-Ca</a:t>
            </a:r>
            <a:r>
              <a:rPr lang="hu-HU" b="1" dirty="0">
                <a:solidFill>
                  <a:prstClr val="black"/>
                </a:solidFill>
              </a:rPr>
              <a:t>, standard alvadási paraméterek (PT,</a:t>
            </a:r>
            <a:r>
              <a:rPr lang="hu-HU" b="1" dirty="0" err="1">
                <a:solidFill>
                  <a:prstClr val="black"/>
                </a:solidFill>
              </a:rPr>
              <a:t>aPTI</a:t>
            </a:r>
            <a:r>
              <a:rPr lang="hu-HU" b="1" dirty="0">
                <a:solidFill>
                  <a:prstClr val="black"/>
                </a:solidFill>
              </a:rPr>
              <a:t>, INR, TI, </a:t>
            </a:r>
            <a:r>
              <a:rPr lang="hu-HU" b="1" dirty="0" err="1">
                <a:solidFill>
                  <a:prstClr val="black"/>
                </a:solidFill>
              </a:rPr>
              <a:t>Fibrinogén</a:t>
            </a:r>
            <a:r>
              <a:rPr lang="hu-HU" b="1" dirty="0">
                <a:solidFill>
                  <a:prstClr val="black"/>
                </a:solidFill>
              </a:rPr>
              <a:t>)</a:t>
            </a:r>
          </a:p>
        </p:txBody>
      </p:sp>
      <p:sp>
        <p:nvSpPr>
          <p:cNvPr id="66" name="Lekerekített téglalap 65"/>
          <p:cNvSpPr/>
          <p:nvPr/>
        </p:nvSpPr>
        <p:spPr>
          <a:xfrm>
            <a:off x="2553983" y="3787596"/>
            <a:ext cx="1663403" cy="385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a:t>
            </a:r>
          </a:p>
        </p:txBody>
      </p:sp>
      <p:sp>
        <p:nvSpPr>
          <p:cNvPr id="67" name="Lekerekített téglalap 66"/>
          <p:cNvSpPr/>
          <p:nvPr/>
        </p:nvSpPr>
        <p:spPr>
          <a:xfrm>
            <a:off x="7031464" y="3787597"/>
            <a:ext cx="730515" cy="385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100" b="1" dirty="0">
                <a:solidFill>
                  <a:prstClr val="white"/>
                </a:solidFill>
              </a:rPr>
              <a:t>3-4 gr</a:t>
            </a:r>
          </a:p>
        </p:txBody>
      </p:sp>
      <p:sp>
        <p:nvSpPr>
          <p:cNvPr id="68" name="Lekerekített téglalap 67"/>
          <p:cNvSpPr/>
          <p:nvPr/>
        </p:nvSpPr>
        <p:spPr>
          <a:xfrm>
            <a:off x="3562990" y="3233067"/>
            <a:ext cx="639771" cy="385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200" b="1" dirty="0">
                <a:solidFill>
                  <a:prstClr val="white"/>
                </a:solidFill>
              </a:rPr>
              <a:t>1 gr</a:t>
            </a:r>
          </a:p>
        </p:txBody>
      </p:sp>
      <p:sp>
        <p:nvSpPr>
          <p:cNvPr id="69" name="Téglalap 68"/>
          <p:cNvSpPr/>
          <p:nvPr/>
        </p:nvSpPr>
        <p:spPr>
          <a:xfrm>
            <a:off x="94519" y="4278041"/>
            <a:ext cx="8891898" cy="522485"/>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
        <p:nvSpPr>
          <p:cNvPr id="70" name="Téglalap 69"/>
          <p:cNvSpPr/>
          <p:nvPr/>
        </p:nvSpPr>
        <p:spPr>
          <a:xfrm>
            <a:off x="44877" y="4343352"/>
            <a:ext cx="2673423" cy="406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defTabSz="745123"/>
            <a:r>
              <a:rPr lang="hu-HU" b="1" dirty="0">
                <a:solidFill>
                  <a:prstClr val="black"/>
                </a:solidFill>
                <a:cs typeface="Times New Roman" pitchFamily="18" charset="0"/>
              </a:rPr>
              <a:t>3. PCC</a:t>
            </a:r>
          </a:p>
        </p:txBody>
      </p:sp>
      <p:sp>
        <p:nvSpPr>
          <p:cNvPr id="71" name="Lekerekített téglalap 70"/>
          <p:cNvSpPr/>
          <p:nvPr/>
        </p:nvSpPr>
        <p:spPr>
          <a:xfrm>
            <a:off x="2541835" y="4343352"/>
            <a:ext cx="1675725" cy="40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r>
              <a:rPr lang="hu-HU" sz="1500" b="1" dirty="0">
                <a:solidFill>
                  <a:prstClr val="white"/>
                </a:solidFill>
              </a:rPr>
              <a:t>--------</a:t>
            </a:r>
          </a:p>
        </p:txBody>
      </p:sp>
      <p:sp>
        <p:nvSpPr>
          <p:cNvPr id="72" name="Lekerekített téglalap 71"/>
          <p:cNvSpPr/>
          <p:nvPr/>
        </p:nvSpPr>
        <p:spPr>
          <a:xfrm>
            <a:off x="4749046" y="4343352"/>
            <a:ext cx="1675725" cy="40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r>
              <a:rPr lang="hu-HU" sz="1500" b="1" dirty="0">
                <a:solidFill>
                  <a:prstClr val="white"/>
                </a:solidFill>
              </a:rPr>
              <a:t>--------</a:t>
            </a:r>
          </a:p>
        </p:txBody>
      </p:sp>
      <p:sp>
        <p:nvSpPr>
          <p:cNvPr id="73" name="Lekerekített téglalap 72"/>
          <p:cNvSpPr/>
          <p:nvPr/>
        </p:nvSpPr>
        <p:spPr>
          <a:xfrm>
            <a:off x="7031464" y="4343352"/>
            <a:ext cx="1663403" cy="40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r>
              <a:rPr lang="hu-HU" sz="1500" b="1" dirty="0">
                <a:solidFill>
                  <a:prstClr val="white"/>
                </a:solidFill>
              </a:rPr>
              <a:t>1000-1500 NE</a:t>
            </a:r>
          </a:p>
        </p:txBody>
      </p:sp>
      <p:sp>
        <p:nvSpPr>
          <p:cNvPr id="76" name="Téglalap 75"/>
          <p:cNvSpPr/>
          <p:nvPr/>
        </p:nvSpPr>
        <p:spPr>
          <a:xfrm>
            <a:off x="94150" y="4865833"/>
            <a:ext cx="8892268" cy="522485"/>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
        <p:nvSpPr>
          <p:cNvPr id="77" name="Téglalap 76"/>
          <p:cNvSpPr/>
          <p:nvPr/>
        </p:nvSpPr>
        <p:spPr>
          <a:xfrm>
            <a:off x="-409983" y="4931147"/>
            <a:ext cx="2431129" cy="355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r>
              <a:rPr lang="hu-HU" b="1" dirty="0">
                <a:solidFill>
                  <a:prstClr val="black"/>
                </a:solidFill>
                <a:cs typeface="Times New Roman" pitchFamily="18" charset="0"/>
              </a:rPr>
              <a:t>4. VVT/FFP/</a:t>
            </a:r>
            <a:r>
              <a:rPr lang="hu-HU" b="1" dirty="0" err="1">
                <a:solidFill>
                  <a:prstClr val="black"/>
                </a:solidFill>
                <a:cs typeface="Times New Roman" pitchFamily="18" charset="0"/>
              </a:rPr>
              <a:t>Tct</a:t>
            </a:r>
            <a:endParaRPr lang="hu-HU" b="1" dirty="0">
              <a:solidFill>
                <a:prstClr val="black"/>
              </a:solidFill>
              <a:cs typeface="Times New Roman" pitchFamily="18" charset="0"/>
            </a:endParaRPr>
          </a:p>
        </p:txBody>
      </p:sp>
      <p:sp>
        <p:nvSpPr>
          <p:cNvPr id="82" name="Lekerekített téglalap 81"/>
          <p:cNvSpPr/>
          <p:nvPr/>
        </p:nvSpPr>
        <p:spPr>
          <a:xfrm>
            <a:off x="2541835" y="4916634"/>
            <a:ext cx="1675725" cy="40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r>
              <a:rPr lang="hu-HU" sz="1500" b="1" dirty="0">
                <a:solidFill>
                  <a:prstClr val="white"/>
                </a:solidFill>
              </a:rPr>
              <a:t>--------</a:t>
            </a:r>
          </a:p>
        </p:txBody>
      </p:sp>
      <p:sp>
        <p:nvSpPr>
          <p:cNvPr id="83" name="Lekerekített téglalap 82"/>
          <p:cNvSpPr/>
          <p:nvPr/>
        </p:nvSpPr>
        <p:spPr>
          <a:xfrm>
            <a:off x="4761189" y="4916634"/>
            <a:ext cx="1675725" cy="40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r>
              <a:rPr lang="hu-HU" sz="1500" b="1" dirty="0">
                <a:solidFill>
                  <a:prstClr val="white"/>
                </a:solidFill>
              </a:rPr>
              <a:t>VVT ?</a:t>
            </a:r>
          </a:p>
        </p:txBody>
      </p:sp>
      <p:sp>
        <p:nvSpPr>
          <p:cNvPr id="84" name="Lekerekített téglalap 83"/>
          <p:cNvSpPr/>
          <p:nvPr/>
        </p:nvSpPr>
        <p:spPr>
          <a:xfrm>
            <a:off x="7019317" y="4916634"/>
            <a:ext cx="1675725" cy="40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r>
              <a:rPr lang="hu-HU" sz="1500" b="1" dirty="0">
                <a:solidFill>
                  <a:prstClr val="white"/>
                </a:solidFill>
              </a:rPr>
              <a:t>VVT (4E)</a:t>
            </a:r>
          </a:p>
        </p:txBody>
      </p:sp>
      <p:sp>
        <p:nvSpPr>
          <p:cNvPr id="85" name="Lekerekített téglalap 84"/>
          <p:cNvSpPr/>
          <p:nvPr/>
        </p:nvSpPr>
        <p:spPr>
          <a:xfrm>
            <a:off x="2553983" y="5765672"/>
            <a:ext cx="3902601" cy="40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r>
              <a:rPr lang="hu-HU" sz="1500" b="1" dirty="0">
                <a:solidFill>
                  <a:prstClr val="white"/>
                </a:solidFill>
              </a:rPr>
              <a:t>Alvadási paraméterek alapján </a:t>
            </a:r>
            <a:r>
              <a:rPr lang="hu-HU" sz="1200" b="1" dirty="0">
                <a:solidFill>
                  <a:prstClr val="white"/>
                </a:solidFill>
              </a:rPr>
              <a:t>(3. ábra)</a:t>
            </a:r>
            <a:endParaRPr lang="hu-HU" sz="1500" b="1" dirty="0">
              <a:solidFill>
                <a:prstClr val="white"/>
              </a:solidFill>
            </a:endParaRPr>
          </a:p>
        </p:txBody>
      </p:sp>
      <p:sp>
        <p:nvSpPr>
          <p:cNvPr id="86" name="Lekerekített téglalap 85"/>
          <p:cNvSpPr/>
          <p:nvPr/>
        </p:nvSpPr>
        <p:spPr>
          <a:xfrm>
            <a:off x="7136569" y="5584254"/>
            <a:ext cx="1471473" cy="40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r>
              <a:rPr lang="hu-HU" sz="1500" b="1" dirty="0">
                <a:solidFill>
                  <a:prstClr val="white"/>
                </a:solidFill>
              </a:rPr>
              <a:t>Stabilizálódott?</a:t>
            </a:r>
          </a:p>
        </p:txBody>
      </p:sp>
      <p:sp>
        <p:nvSpPr>
          <p:cNvPr id="89" name="Jobbra nyíl 88"/>
          <p:cNvSpPr/>
          <p:nvPr/>
        </p:nvSpPr>
        <p:spPr>
          <a:xfrm rot="10800000">
            <a:off x="6463894" y="5845492"/>
            <a:ext cx="575793" cy="195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
        <p:nvSpPr>
          <p:cNvPr id="90" name="Lekerekített téglalap 89"/>
          <p:cNvSpPr/>
          <p:nvPr/>
        </p:nvSpPr>
        <p:spPr>
          <a:xfrm>
            <a:off x="6526960" y="5518943"/>
            <a:ext cx="511817" cy="3265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100" b="1" dirty="0">
                <a:solidFill>
                  <a:prstClr val="white"/>
                </a:solidFill>
              </a:rPr>
              <a:t>IGEN</a:t>
            </a:r>
          </a:p>
        </p:txBody>
      </p:sp>
      <p:sp>
        <p:nvSpPr>
          <p:cNvPr id="91" name="Lefelé nyíl 90"/>
          <p:cNvSpPr/>
          <p:nvPr/>
        </p:nvSpPr>
        <p:spPr>
          <a:xfrm>
            <a:off x="7788221" y="6041425"/>
            <a:ext cx="191931" cy="3918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
        <p:nvSpPr>
          <p:cNvPr id="92" name="Lekerekített téglalap 91"/>
          <p:cNvSpPr/>
          <p:nvPr/>
        </p:nvSpPr>
        <p:spPr>
          <a:xfrm>
            <a:off x="7283717" y="6041428"/>
            <a:ext cx="511817" cy="3265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30" tIns="43217" rIns="86430" bIns="43217" rtlCol="0" anchor="ctr"/>
          <a:lstStyle/>
          <a:p>
            <a:pPr algn="ctr" defTabSz="864310"/>
            <a:r>
              <a:rPr lang="hu-HU" sz="1100" b="1" dirty="0">
                <a:solidFill>
                  <a:prstClr val="white"/>
                </a:solidFill>
              </a:rPr>
              <a:t>NEM</a:t>
            </a:r>
          </a:p>
        </p:txBody>
      </p:sp>
      <p:sp>
        <p:nvSpPr>
          <p:cNvPr id="99" name="Visszakanyarodó nyíl 98"/>
          <p:cNvSpPr/>
          <p:nvPr/>
        </p:nvSpPr>
        <p:spPr>
          <a:xfrm rot="16200000" flipV="1">
            <a:off x="8276991" y="5982857"/>
            <a:ext cx="914349" cy="378379"/>
          </a:xfrm>
          <a:prstGeom prst="uturnArrow">
            <a:avLst>
              <a:gd name="adj1" fmla="val 25000"/>
              <a:gd name="adj2" fmla="val 25000"/>
              <a:gd name="adj3" fmla="val 42748"/>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black"/>
              </a:solidFill>
            </a:endParaRPr>
          </a:p>
        </p:txBody>
      </p:sp>
      <p:sp>
        <p:nvSpPr>
          <p:cNvPr id="93" name="Lekerekített téglalap 92"/>
          <p:cNvSpPr/>
          <p:nvPr/>
        </p:nvSpPr>
        <p:spPr>
          <a:xfrm>
            <a:off x="3310738" y="6433289"/>
            <a:ext cx="5310096" cy="2757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r>
              <a:rPr lang="hu-HU" sz="1500" b="1" dirty="0">
                <a:solidFill>
                  <a:prstClr val="white"/>
                </a:solidFill>
              </a:rPr>
              <a:t>4 E </a:t>
            </a:r>
            <a:r>
              <a:rPr lang="hu-HU" sz="1500" b="1" dirty="0" err="1">
                <a:solidFill>
                  <a:prstClr val="white"/>
                </a:solidFill>
              </a:rPr>
              <a:t>vvt</a:t>
            </a:r>
            <a:r>
              <a:rPr lang="hu-HU" sz="1500" b="1" dirty="0">
                <a:solidFill>
                  <a:prstClr val="white"/>
                </a:solidFill>
              </a:rPr>
              <a:t> / 4 E FFP / 4 E </a:t>
            </a:r>
            <a:r>
              <a:rPr lang="hu-HU" sz="1500" b="1" dirty="0" err="1">
                <a:solidFill>
                  <a:prstClr val="white"/>
                </a:solidFill>
              </a:rPr>
              <a:t>Tct</a:t>
            </a:r>
            <a:r>
              <a:rPr lang="hu-HU" sz="1500" b="1" dirty="0">
                <a:solidFill>
                  <a:prstClr val="white"/>
                </a:solidFill>
              </a:rPr>
              <a:t> + 2gr </a:t>
            </a:r>
            <a:r>
              <a:rPr lang="hu-HU" sz="1500" b="1" dirty="0" err="1">
                <a:solidFill>
                  <a:prstClr val="white"/>
                </a:solidFill>
              </a:rPr>
              <a:t>fibrinogén</a:t>
            </a:r>
            <a:r>
              <a:rPr lang="hu-HU" sz="1500" b="1" dirty="0">
                <a:solidFill>
                  <a:prstClr val="white"/>
                </a:solidFill>
              </a:rPr>
              <a:t> + 1000 E PCC</a:t>
            </a:r>
          </a:p>
        </p:txBody>
      </p:sp>
      <p:sp>
        <p:nvSpPr>
          <p:cNvPr id="100" name="Jobbra nyíl 99"/>
          <p:cNvSpPr/>
          <p:nvPr/>
        </p:nvSpPr>
        <p:spPr>
          <a:xfrm>
            <a:off x="4004434" y="228779"/>
            <a:ext cx="315316"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
        <p:nvSpPr>
          <p:cNvPr id="101" name="Jobbra nyíl 100"/>
          <p:cNvSpPr/>
          <p:nvPr/>
        </p:nvSpPr>
        <p:spPr>
          <a:xfrm>
            <a:off x="6905337" y="228779"/>
            <a:ext cx="378379"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
        <p:nvSpPr>
          <p:cNvPr id="96" name="Téglalap 95"/>
          <p:cNvSpPr/>
          <p:nvPr/>
        </p:nvSpPr>
        <p:spPr>
          <a:xfrm>
            <a:off x="94519" y="65303"/>
            <a:ext cx="8891898" cy="669359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
        <p:nvSpPr>
          <p:cNvPr id="97" name="Lefelé nyíl 96"/>
          <p:cNvSpPr/>
          <p:nvPr/>
        </p:nvSpPr>
        <p:spPr>
          <a:xfrm>
            <a:off x="3310741" y="5388319"/>
            <a:ext cx="191931" cy="3265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
        <p:nvSpPr>
          <p:cNvPr id="98" name="Lefelé nyíl 97"/>
          <p:cNvSpPr/>
          <p:nvPr/>
        </p:nvSpPr>
        <p:spPr>
          <a:xfrm>
            <a:off x="5515208" y="5388319"/>
            <a:ext cx="191931" cy="3265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
        <p:nvSpPr>
          <p:cNvPr id="102" name="Lefelé nyíl 101"/>
          <p:cNvSpPr/>
          <p:nvPr/>
        </p:nvSpPr>
        <p:spPr>
          <a:xfrm>
            <a:off x="7788222" y="5388318"/>
            <a:ext cx="191931" cy="195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1248" tIns="40624" rIns="81248" bIns="40624" rtlCol="0" anchor="ctr"/>
          <a:lstStyle/>
          <a:p>
            <a:pPr algn="ctr" defTabSz="745123"/>
            <a:endParaRPr lang="hu-HU" sz="1500" dirty="0">
              <a:solidFill>
                <a:prstClr val="white"/>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70" name="Picture 6"/>
          <p:cNvPicPr>
            <a:picLocks noChangeAspect="1" noChangeArrowheads="1"/>
          </p:cNvPicPr>
          <p:nvPr/>
        </p:nvPicPr>
        <p:blipFill>
          <a:blip r:embed="rId2" cstate="print"/>
          <a:srcRect/>
          <a:stretch>
            <a:fillRect/>
          </a:stretch>
        </p:blipFill>
        <p:spPr bwMode="auto">
          <a:xfrm>
            <a:off x="1331640" y="3573016"/>
            <a:ext cx="6408712" cy="180020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 name="Téglalap 6"/>
          <p:cNvSpPr/>
          <p:nvPr/>
        </p:nvSpPr>
        <p:spPr>
          <a:xfrm>
            <a:off x="1331640" y="1052736"/>
            <a:ext cx="6408712" cy="1728192"/>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endParaRPr lang="hu-HU" sz="1600" b="1" dirty="0">
              <a:solidFill>
                <a:schemeClr val="tx1"/>
              </a:solidFill>
              <a:latin typeface="Times New Roman" pitchFamily="18" charset="0"/>
              <a:cs typeface="Times New Roman" pitchFamily="18" charset="0"/>
            </a:endParaRPr>
          </a:p>
          <a:p>
            <a:pPr>
              <a:spcAft>
                <a:spcPts val="1200"/>
              </a:spcAft>
            </a:pPr>
            <a:r>
              <a:rPr lang="hu-HU" sz="1600" b="1" dirty="0">
                <a:solidFill>
                  <a:schemeClr val="tx1"/>
                </a:solidFill>
                <a:latin typeface="Times New Roman" pitchFamily="18" charset="0"/>
                <a:cs typeface="Times New Roman" pitchFamily="18" charset="0"/>
              </a:rPr>
              <a:t>C</a:t>
            </a:r>
            <a:r>
              <a:rPr lang="en-GB" sz="1600" b="1" dirty="0" err="1">
                <a:solidFill>
                  <a:schemeClr val="tx1"/>
                </a:solidFill>
                <a:latin typeface="Times New Roman" pitchFamily="18" charset="0"/>
                <a:cs typeface="Times New Roman" pitchFamily="18" charset="0"/>
              </a:rPr>
              <a:t>linical</a:t>
            </a:r>
            <a:r>
              <a:rPr lang="en-GB" sz="1600" b="1" dirty="0">
                <a:solidFill>
                  <a:schemeClr val="tx1"/>
                </a:solidFill>
                <a:latin typeface="Times New Roman" pitchFamily="18" charset="0"/>
                <a:cs typeface="Times New Roman" pitchFamily="18" charset="0"/>
              </a:rPr>
              <a:t> insights: Critical bleeding in different clinical scenarios </a:t>
            </a:r>
            <a:endParaRPr lang="hu-HU" sz="1600" b="1" dirty="0">
              <a:solidFill>
                <a:schemeClr val="tx1"/>
              </a:solidFill>
              <a:latin typeface="Times New Roman" pitchFamily="18" charset="0"/>
              <a:cs typeface="Times New Roman" pitchFamily="18" charset="0"/>
            </a:endParaRPr>
          </a:p>
          <a:p>
            <a:pPr>
              <a:spcAft>
                <a:spcPts val="600"/>
              </a:spcAft>
            </a:pPr>
            <a:r>
              <a:rPr lang="hu-HU" sz="1400" dirty="0" err="1">
                <a:solidFill>
                  <a:schemeClr val="tx1"/>
                </a:solidFill>
              </a:rPr>
              <a:t>edited</a:t>
            </a:r>
            <a:r>
              <a:rPr lang="hu-HU" sz="1400" dirty="0">
                <a:solidFill>
                  <a:schemeClr val="tx1"/>
                </a:solidFill>
              </a:rPr>
              <a:t> </a:t>
            </a:r>
            <a:r>
              <a:rPr lang="hu-HU" sz="1400" dirty="0" err="1">
                <a:solidFill>
                  <a:schemeClr val="tx1"/>
                </a:solidFill>
              </a:rPr>
              <a:t>by</a:t>
            </a:r>
            <a:r>
              <a:rPr lang="hu-HU" sz="1400" dirty="0">
                <a:solidFill>
                  <a:schemeClr val="tx1"/>
                </a:solidFill>
              </a:rPr>
              <a:t> </a:t>
            </a:r>
            <a:r>
              <a:rPr lang="hu-HU" sz="1400" b="1" dirty="0">
                <a:solidFill>
                  <a:schemeClr val="tx1"/>
                </a:solidFill>
              </a:rPr>
              <a:t>Prof. </a:t>
            </a:r>
            <a:r>
              <a:rPr lang="hu-HU" sz="1400" b="1" dirty="0" err="1">
                <a:solidFill>
                  <a:schemeClr val="tx1"/>
                </a:solidFill>
              </a:rPr>
              <a:t>Valmidir</a:t>
            </a:r>
            <a:r>
              <a:rPr lang="hu-HU" sz="1400" b="1" dirty="0">
                <a:solidFill>
                  <a:schemeClr val="tx1"/>
                </a:solidFill>
              </a:rPr>
              <a:t> </a:t>
            </a:r>
            <a:r>
              <a:rPr lang="hu-HU" sz="1400" b="1" dirty="0" err="1">
                <a:solidFill>
                  <a:schemeClr val="tx1"/>
                </a:solidFill>
              </a:rPr>
              <a:t>Cerny</a:t>
            </a:r>
            <a:r>
              <a:rPr lang="hu-HU" sz="1400" dirty="0">
                <a:solidFill>
                  <a:schemeClr val="tx1"/>
                </a:solidFill>
              </a:rPr>
              <a:t>, </a:t>
            </a:r>
            <a:r>
              <a:rPr lang="hu-HU" sz="1400" b="1" dirty="0" err="1">
                <a:solidFill>
                  <a:schemeClr val="tx1"/>
                </a:solidFill>
              </a:rPr>
              <a:t>Gabor</a:t>
            </a:r>
            <a:r>
              <a:rPr lang="hu-HU" sz="1400" b="1" dirty="0">
                <a:solidFill>
                  <a:schemeClr val="tx1"/>
                </a:solidFill>
              </a:rPr>
              <a:t> Nardai </a:t>
            </a:r>
            <a:r>
              <a:rPr lang="hu-HU" sz="1400" dirty="0">
                <a:solidFill>
                  <a:schemeClr val="tx1"/>
                </a:solidFill>
              </a:rPr>
              <a:t>and </a:t>
            </a:r>
            <a:r>
              <a:rPr lang="hu-HU" sz="1400" b="1" dirty="0" err="1">
                <a:solidFill>
                  <a:schemeClr val="tx1"/>
                </a:solidFill>
              </a:rPr>
              <a:t>Krisztian</a:t>
            </a:r>
            <a:r>
              <a:rPr lang="hu-HU" sz="1400" b="1" dirty="0">
                <a:solidFill>
                  <a:schemeClr val="tx1"/>
                </a:solidFill>
              </a:rPr>
              <a:t> </a:t>
            </a:r>
            <a:r>
              <a:rPr lang="hu-HU" sz="1400" b="1" dirty="0" err="1">
                <a:solidFill>
                  <a:schemeClr val="tx1"/>
                </a:solidFill>
              </a:rPr>
              <a:t>Tanczos</a:t>
            </a:r>
            <a:endParaRPr lang="hu-HU" sz="1400" b="1" i="1" dirty="0">
              <a:solidFill>
                <a:schemeClr val="tx1"/>
              </a:solidFill>
            </a:endParaRPr>
          </a:p>
          <a:p>
            <a:r>
              <a:rPr lang="en-GB" sz="1400" i="1" dirty="0">
                <a:solidFill>
                  <a:schemeClr val="tx1"/>
                </a:solidFill>
              </a:rPr>
              <a:t>Keywords</a:t>
            </a:r>
            <a:r>
              <a:rPr lang="hu-HU" sz="1400" b="1" dirty="0">
                <a:solidFill>
                  <a:schemeClr val="tx1"/>
                </a:solidFill>
              </a:rPr>
              <a:t>: </a:t>
            </a:r>
            <a:r>
              <a:rPr lang="en-GB" sz="1400" dirty="0">
                <a:solidFill>
                  <a:schemeClr val="tx1"/>
                </a:solidFill>
              </a:rPr>
              <a:t>Bleeding, </a:t>
            </a:r>
            <a:r>
              <a:rPr lang="en-GB" sz="1400" dirty="0" err="1">
                <a:solidFill>
                  <a:schemeClr val="tx1"/>
                </a:solidFill>
              </a:rPr>
              <a:t>Coagulopathy</a:t>
            </a:r>
            <a:r>
              <a:rPr lang="en-GB" sz="1400" dirty="0">
                <a:solidFill>
                  <a:schemeClr val="tx1"/>
                </a:solidFill>
              </a:rPr>
              <a:t>, </a:t>
            </a:r>
            <a:r>
              <a:rPr lang="en-GB" sz="1400" dirty="0" err="1">
                <a:solidFill>
                  <a:schemeClr val="tx1"/>
                </a:solidFill>
              </a:rPr>
              <a:t>Viscoelastic</a:t>
            </a:r>
            <a:r>
              <a:rPr lang="en-GB" sz="1400" dirty="0">
                <a:solidFill>
                  <a:schemeClr val="tx1"/>
                </a:solidFill>
              </a:rPr>
              <a:t> </a:t>
            </a:r>
            <a:r>
              <a:rPr lang="en-GB" sz="1400" dirty="0" err="1">
                <a:solidFill>
                  <a:schemeClr val="tx1"/>
                </a:solidFill>
              </a:rPr>
              <a:t>hemostasis</a:t>
            </a:r>
            <a:r>
              <a:rPr lang="en-GB" sz="1400" dirty="0">
                <a:solidFill>
                  <a:schemeClr val="tx1"/>
                </a:solidFill>
              </a:rPr>
              <a:t> assay, Goal-directed coagulation therapy</a:t>
            </a:r>
            <a:r>
              <a:rPr lang="en-GB" sz="1600" dirty="0">
                <a:solidFill>
                  <a:schemeClr val="tx1"/>
                </a:solidFill>
              </a:rPr>
              <a:t> </a:t>
            </a:r>
            <a:endParaRPr lang="hu-HU" sz="1600" dirty="0">
              <a:solidFill>
                <a:schemeClr val="tx1"/>
              </a:solidFill>
            </a:endParaRPr>
          </a:p>
        </p:txBody>
      </p:sp>
      <p:pic>
        <p:nvPicPr>
          <p:cNvPr id="292872" name="Picture 8"/>
          <p:cNvPicPr>
            <a:picLocks noChangeAspect="1" noChangeArrowheads="1"/>
          </p:cNvPicPr>
          <p:nvPr/>
        </p:nvPicPr>
        <p:blipFill>
          <a:blip r:embed="rId3" cstate="print"/>
          <a:srcRect/>
          <a:stretch>
            <a:fillRect/>
          </a:stretch>
        </p:blipFill>
        <p:spPr bwMode="auto">
          <a:xfrm>
            <a:off x="1403648" y="1124744"/>
            <a:ext cx="2269431" cy="297942"/>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cstate="print"/>
          <a:srcRect/>
          <a:stretch>
            <a:fillRect/>
          </a:stretch>
        </p:blipFill>
        <p:spPr bwMode="auto">
          <a:xfrm>
            <a:off x="-36511" y="2492896"/>
            <a:ext cx="4968551" cy="4362126"/>
          </a:xfrm>
          <a:prstGeom prst="rect">
            <a:avLst/>
          </a:prstGeom>
          <a:noFill/>
          <a:ln w="9525">
            <a:noFill/>
            <a:miter lim="800000"/>
            <a:headEnd/>
            <a:tailEnd/>
          </a:ln>
        </p:spPr>
      </p:pic>
      <p:pic>
        <p:nvPicPr>
          <p:cNvPr id="94211" name="Picture 3"/>
          <p:cNvPicPr>
            <a:picLocks noChangeAspect="1" noChangeArrowheads="1"/>
          </p:cNvPicPr>
          <p:nvPr/>
        </p:nvPicPr>
        <p:blipFill>
          <a:blip r:embed="rId4" cstate="print"/>
          <a:srcRect/>
          <a:stretch>
            <a:fillRect/>
          </a:stretch>
        </p:blipFill>
        <p:spPr bwMode="auto">
          <a:xfrm>
            <a:off x="1452513" y="347141"/>
            <a:ext cx="6215831" cy="1929731"/>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25" name="Picture 2"/>
          <p:cNvPicPr>
            <a:picLocks noChangeAspect="1" noChangeArrowheads="1"/>
          </p:cNvPicPr>
          <p:nvPr/>
        </p:nvPicPr>
        <p:blipFill>
          <a:blip r:embed="rId5" cstate="print"/>
          <a:srcRect/>
          <a:stretch>
            <a:fillRect/>
          </a:stretch>
        </p:blipFill>
        <p:spPr bwMode="auto">
          <a:xfrm>
            <a:off x="4656803" y="3068960"/>
            <a:ext cx="4332292" cy="3052564"/>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6" name="Jobbra nyíl 25"/>
          <p:cNvSpPr/>
          <p:nvPr/>
        </p:nvSpPr>
        <p:spPr>
          <a:xfrm rot="571865">
            <a:off x="5517400" y="4441436"/>
            <a:ext cx="1813692" cy="263479"/>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035"/>
            <a:endParaRPr lang="hu-HU">
              <a:solidFill>
                <a:prstClr val="white"/>
              </a:solidFill>
            </a:endParaRPr>
          </a:p>
        </p:txBody>
      </p:sp>
      <p:sp>
        <p:nvSpPr>
          <p:cNvPr id="27" name="Téglalap 26"/>
          <p:cNvSpPr/>
          <p:nvPr/>
        </p:nvSpPr>
        <p:spPr>
          <a:xfrm rot="19081541">
            <a:off x="4897491" y="5635094"/>
            <a:ext cx="619292" cy="13424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035"/>
            <a:endParaRPr lang="hu-HU">
              <a:solidFill>
                <a:prstClr val="white"/>
              </a:solidFill>
            </a:endParaRPr>
          </a:p>
        </p:txBody>
      </p:sp>
      <p:sp>
        <p:nvSpPr>
          <p:cNvPr id="28" name="Téglalap 27"/>
          <p:cNvSpPr/>
          <p:nvPr/>
        </p:nvSpPr>
        <p:spPr>
          <a:xfrm rot="19081541">
            <a:off x="6919323" y="5642867"/>
            <a:ext cx="642536" cy="13424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defTabSz="914035"/>
            <a:endParaRPr lang="hu-HU">
              <a:solidFill>
                <a:prstClr val="white"/>
              </a:solidFill>
            </a:endParaRPr>
          </a:p>
        </p:txBody>
      </p:sp>
      <p:sp>
        <p:nvSpPr>
          <p:cNvPr id="8" name="Téglalap 7"/>
          <p:cNvSpPr/>
          <p:nvPr/>
        </p:nvSpPr>
        <p:spPr>
          <a:xfrm>
            <a:off x="323528" y="5301208"/>
            <a:ext cx="2952328" cy="57606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p:cNvSpPr/>
          <p:nvPr/>
        </p:nvSpPr>
        <p:spPr>
          <a:xfrm>
            <a:off x="395536" y="3356992"/>
            <a:ext cx="3816424" cy="136815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strVal val="#ppt_w*0.70"/>
                                          </p:val>
                                        </p:tav>
                                        <p:tav tm="100000">
                                          <p:val>
                                            <p:strVal val="#ppt_w"/>
                                          </p:val>
                                        </p:tav>
                                      </p:tavLst>
                                    </p:anim>
                                    <p:anim calcmode="lin" valueType="num">
                                      <p:cBhvr>
                                        <p:cTn id="8" dur="1000" fill="hold"/>
                                        <p:tgtEl>
                                          <p:spTgt spid="25"/>
                                        </p:tgtEl>
                                        <p:attrNameLst>
                                          <p:attrName>ppt_h</p:attrName>
                                        </p:attrNameLst>
                                      </p:cBhvr>
                                      <p:tavLst>
                                        <p:tav tm="0">
                                          <p:val>
                                            <p:strVal val="#ppt_h"/>
                                          </p:val>
                                        </p:tav>
                                        <p:tav tm="100000">
                                          <p:val>
                                            <p:strVal val="#ppt_h"/>
                                          </p:val>
                                        </p:tav>
                                      </p:tavLst>
                                    </p:anim>
                                    <p:animEffect transition="in" filter="fade">
                                      <p:cBhvr>
                                        <p:cTn id="9" dur="1000"/>
                                        <p:tgtEl>
                                          <p:spTgt spid="2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strVal val="#ppt_w*0.70"/>
                                          </p:val>
                                        </p:tav>
                                        <p:tav tm="100000">
                                          <p:val>
                                            <p:strVal val="#ppt_w"/>
                                          </p:val>
                                        </p:tav>
                                      </p:tavLst>
                                    </p:anim>
                                    <p:anim calcmode="lin" valueType="num">
                                      <p:cBhvr>
                                        <p:cTn id="18" dur="1000" fill="hold"/>
                                        <p:tgtEl>
                                          <p:spTgt spid="28"/>
                                        </p:tgtEl>
                                        <p:attrNameLst>
                                          <p:attrName>ppt_h</p:attrName>
                                        </p:attrNameLst>
                                      </p:cBhvr>
                                      <p:tavLst>
                                        <p:tav tm="0">
                                          <p:val>
                                            <p:strVal val="#ppt_h"/>
                                          </p:val>
                                        </p:tav>
                                        <p:tav tm="100000">
                                          <p:val>
                                            <p:strVal val="#ppt_h"/>
                                          </p:val>
                                        </p:tav>
                                      </p:tavLst>
                                    </p:anim>
                                    <p:animEffect transition="in" filter="fade">
                                      <p:cBhvr>
                                        <p:cTn id="19" dur="1000"/>
                                        <p:tgtEl>
                                          <p:spTgt spid="2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000" fill="hold"/>
                                        <p:tgtEl>
                                          <p:spTgt spid="26"/>
                                        </p:tgtEl>
                                        <p:attrNameLst>
                                          <p:attrName>ppt_w</p:attrName>
                                        </p:attrNameLst>
                                      </p:cBhvr>
                                      <p:tavLst>
                                        <p:tav tm="0">
                                          <p:val>
                                            <p:strVal val="#ppt_w*0.70"/>
                                          </p:val>
                                        </p:tav>
                                        <p:tav tm="100000">
                                          <p:val>
                                            <p:strVal val="#ppt_w"/>
                                          </p:val>
                                        </p:tav>
                                      </p:tavLst>
                                    </p:anim>
                                    <p:anim calcmode="lin" valueType="num">
                                      <p:cBhvr>
                                        <p:cTn id="23" dur="1000" fill="hold"/>
                                        <p:tgtEl>
                                          <p:spTgt spid="26"/>
                                        </p:tgtEl>
                                        <p:attrNameLst>
                                          <p:attrName>ppt_h</p:attrName>
                                        </p:attrNameLst>
                                      </p:cBhvr>
                                      <p:tavLst>
                                        <p:tav tm="0">
                                          <p:val>
                                            <p:strVal val="#ppt_h"/>
                                          </p:val>
                                        </p:tav>
                                        <p:tav tm="100000">
                                          <p:val>
                                            <p:strVal val="#ppt_h"/>
                                          </p:val>
                                        </p:tav>
                                      </p:tavLst>
                                    </p:anim>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strVal val="#ppt_w*0.70"/>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Effect transition="in" filter="fade">
                                      <p:cBhvr>
                                        <p:cTn id="38" dur="1000"/>
                                        <p:tgtEl>
                                          <p:spTgt spid="8"/>
                                        </p:tgtEl>
                                      </p:cBhvr>
                                    </p:animEffect>
                                  </p:childTnLst>
                                </p:cTn>
                              </p:par>
                              <p:par>
                                <p:cTn id="39" presetID="55" presetClass="exit" presetSubtype="0" fill="hold" grpId="1" nodeType="withEffect">
                                  <p:stCondLst>
                                    <p:cond delay="0"/>
                                  </p:stCondLst>
                                  <p:childTnLst>
                                    <p:anim calcmode="lin" valueType="num">
                                      <p:cBhvr>
                                        <p:cTn id="40" dur="1000"/>
                                        <p:tgtEl>
                                          <p:spTgt spid="9"/>
                                        </p:tgtEl>
                                        <p:attrNameLst>
                                          <p:attrName>ppt_w</p:attrName>
                                        </p:attrNameLst>
                                      </p:cBhvr>
                                      <p:tavLst>
                                        <p:tav tm="0">
                                          <p:val>
                                            <p:strVal val="ppt_w"/>
                                          </p:val>
                                        </p:tav>
                                        <p:tav tm="100000">
                                          <p:val>
                                            <p:strVal val="ppt_w*0.70"/>
                                          </p:val>
                                        </p:tav>
                                      </p:tavLst>
                                    </p:anim>
                                    <p:anim calcmode="lin" valueType="num">
                                      <p:cBhvr>
                                        <p:cTn id="41" dur="1000"/>
                                        <p:tgtEl>
                                          <p:spTgt spid="9"/>
                                        </p:tgtEl>
                                        <p:attrNameLst>
                                          <p:attrName>ppt_h</p:attrName>
                                        </p:attrNameLst>
                                      </p:cBhvr>
                                      <p:tavLst>
                                        <p:tav tm="0">
                                          <p:val>
                                            <p:strVal val="ppt_h"/>
                                          </p:val>
                                        </p:tav>
                                        <p:tav tm="100000">
                                          <p:val>
                                            <p:strVal val="ppt_h"/>
                                          </p:val>
                                        </p:tav>
                                      </p:tavLst>
                                    </p:anim>
                                    <p:animEffect transition="out" filter="fade">
                                      <p:cBhvr>
                                        <p:cTn id="42" dur="1000"/>
                                        <p:tgtEl>
                                          <p:spTgt spid="9"/>
                                        </p:tgtEl>
                                      </p:cBhvr>
                                    </p:animEffect>
                                    <p:set>
                                      <p:cBhvr>
                                        <p:cTn id="43"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8" grpId="0"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619672" y="2758845"/>
            <a:ext cx="5904656" cy="2585323"/>
          </a:xfrm>
          <a:prstGeom prst="rect">
            <a:avLst/>
          </a:prstGeom>
          <a:ln w="38100">
            <a:solidFill>
              <a:schemeClr val="accent2">
                <a:lumMod val="75000"/>
              </a:schemeClr>
            </a:solidFill>
          </a:ln>
        </p:spPr>
        <p:txBody>
          <a:bodyPr wrap="square">
            <a:spAutoFit/>
          </a:bodyPr>
          <a:lstStyle/>
          <a:p>
            <a:pPr algn="just">
              <a:lnSpc>
                <a:spcPct val="150000"/>
              </a:lnSpc>
              <a:spcBef>
                <a:spcPts val="1200"/>
              </a:spcBef>
            </a:pPr>
            <a:r>
              <a:rPr lang="hu-HU" sz="1000" dirty="0"/>
              <a:t> </a:t>
            </a:r>
            <a:r>
              <a:rPr lang="hu-HU" dirty="0"/>
              <a:t>„…</a:t>
            </a:r>
            <a:r>
              <a:rPr lang="en-US" dirty="0"/>
              <a:t>we now believe it is possible to </a:t>
            </a:r>
            <a:r>
              <a:rPr lang="en-US" b="1" dirty="0"/>
              <a:t>rapidly identify </a:t>
            </a:r>
            <a:r>
              <a:rPr lang="en-US" dirty="0"/>
              <a:t>patients at </a:t>
            </a:r>
            <a:r>
              <a:rPr lang="en-US" b="1" dirty="0"/>
              <a:t>high risk for </a:t>
            </a:r>
            <a:r>
              <a:rPr lang="en-US" b="1" dirty="0" err="1"/>
              <a:t>coagulopathy</a:t>
            </a:r>
            <a:r>
              <a:rPr lang="en-US" b="1" dirty="0"/>
              <a:t> at admission </a:t>
            </a:r>
            <a:r>
              <a:rPr lang="en-US" dirty="0"/>
              <a:t>and promptly, </a:t>
            </a:r>
            <a:r>
              <a:rPr lang="en-US" b="1" dirty="0"/>
              <a:t>aggressively and simultaneously treat </a:t>
            </a:r>
            <a:r>
              <a:rPr lang="en-US" dirty="0"/>
              <a:t>hypothermia, acidosis and </a:t>
            </a:r>
            <a:r>
              <a:rPr lang="en-US" b="1" dirty="0" err="1"/>
              <a:t>coagulopathy</a:t>
            </a:r>
            <a:r>
              <a:rPr lang="en-US" b="1" dirty="0"/>
              <a:t>.</a:t>
            </a:r>
            <a:r>
              <a:rPr lang="en-US" dirty="0"/>
              <a:t> The technique to achieve this, developed by clinicians in theater and known as </a:t>
            </a:r>
            <a:r>
              <a:rPr lang="en-US" b="1" dirty="0"/>
              <a:t>“damage control resuscitation,”</a:t>
            </a:r>
            <a:r>
              <a:rPr lang="hu-HU" b="1" dirty="0"/>
              <a:t> </a:t>
            </a:r>
          </a:p>
        </p:txBody>
      </p:sp>
      <p:pic>
        <p:nvPicPr>
          <p:cNvPr id="2" name="Picture 2"/>
          <p:cNvPicPr>
            <a:picLocks noChangeAspect="1" noChangeArrowheads="1"/>
          </p:cNvPicPr>
          <p:nvPr/>
        </p:nvPicPr>
        <p:blipFill>
          <a:blip r:embed="rId2" cstate="print"/>
          <a:srcRect/>
          <a:stretch>
            <a:fillRect/>
          </a:stretch>
        </p:blipFill>
        <p:spPr bwMode="auto">
          <a:xfrm>
            <a:off x="1206971" y="206986"/>
            <a:ext cx="6677397" cy="170984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 name="Lekerekített téglalap 4"/>
          <p:cNvSpPr/>
          <p:nvPr/>
        </p:nvSpPr>
        <p:spPr>
          <a:xfrm>
            <a:off x="6516216" y="1628800"/>
            <a:ext cx="1296144" cy="216024"/>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églalap 36"/>
          <p:cNvSpPr/>
          <p:nvPr/>
        </p:nvSpPr>
        <p:spPr>
          <a:xfrm>
            <a:off x="94519" y="1635496"/>
            <a:ext cx="8513520" cy="961184"/>
          </a:xfrm>
          <a:prstGeom prst="rect">
            <a:avLst/>
          </a:prstGeom>
          <a:gradFill flip="none" rotWithShape="1">
            <a:gsLst>
              <a:gs pos="16000">
                <a:srgbClr val="C00000">
                  <a:alpha val="54000"/>
                </a:srgbClr>
              </a:gs>
              <a:gs pos="61000">
                <a:srgbClr val="C00000">
                  <a:tint val="44500"/>
                  <a:satMod val="160000"/>
                  <a:alpha val="49000"/>
                </a:srgbClr>
              </a:gs>
              <a:gs pos="100000">
                <a:srgbClr val="C0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endParaRPr lang="hu-HU" sz="1700" dirty="0">
              <a:solidFill>
                <a:srgbClr val="002060"/>
              </a:solidFill>
            </a:endParaRPr>
          </a:p>
        </p:txBody>
      </p:sp>
      <p:sp>
        <p:nvSpPr>
          <p:cNvPr id="38" name="Téglalap 37"/>
          <p:cNvSpPr/>
          <p:nvPr/>
        </p:nvSpPr>
        <p:spPr>
          <a:xfrm>
            <a:off x="2553982" y="1635449"/>
            <a:ext cx="1440159"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1. </a:t>
            </a:r>
            <a:r>
              <a:rPr lang="hu-HU" sz="2500" b="1" u="sng" dirty="0">
                <a:solidFill>
                  <a:srgbClr val="002060"/>
                </a:solidFill>
                <a:cs typeface="Times New Roman" pitchFamily="18" charset="0"/>
              </a:rPr>
              <a:t>Vérzés</a:t>
            </a:r>
          </a:p>
        </p:txBody>
      </p:sp>
      <p:sp>
        <p:nvSpPr>
          <p:cNvPr id="39" name="Téglalap 38"/>
          <p:cNvSpPr/>
          <p:nvPr/>
        </p:nvSpPr>
        <p:spPr>
          <a:xfrm>
            <a:off x="94519" y="1615357"/>
            <a:ext cx="2396398"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defTabSz="864396"/>
            <a:r>
              <a:rPr lang="hu-HU" sz="2500" b="1" dirty="0">
                <a:solidFill>
                  <a:srgbClr val="002060"/>
                </a:solidFill>
                <a:effectLst>
                  <a:outerShdw blurRad="38100" dist="38100" dir="2700000" algn="tl">
                    <a:srgbClr val="000000">
                      <a:alpha val="43137"/>
                    </a:srgbClr>
                  </a:outerShdw>
                </a:effectLst>
                <a:cs typeface="Times New Roman" pitchFamily="18" charset="0"/>
              </a:rPr>
              <a:t>Súlyos Trauma</a:t>
            </a:r>
            <a:r>
              <a:rPr lang="hu-HU" sz="2100" b="1" dirty="0">
                <a:solidFill>
                  <a:srgbClr val="002060"/>
                </a:solidFill>
                <a:effectLst>
                  <a:outerShdw blurRad="38100" dist="38100" dir="2700000" algn="tl">
                    <a:srgbClr val="000000">
                      <a:alpha val="43137"/>
                    </a:srgbClr>
                  </a:outerShdw>
                </a:effectLst>
                <a:cs typeface="Times New Roman" pitchFamily="18" charset="0"/>
              </a:rPr>
              <a:t> </a:t>
            </a:r>
            <a:r>
              <a:rPr lang="hu-HU" sz="1600" b="1" dirty="0">
                <a:solidFill>
                  <a:srgbClr val="002060"/>
                </a:solidFill>
                <a:effectLst>
                  <a:outerShdw blurRad="38100" dist="38100" dir="2700000" algn="tl">
                    <a:srgbClr val="000000">
                      <a:alpha val="43137"/>
                    </a:srgbClr>
                  </a:outerShdw>
                </a:effectLst>
                <a:cs typeface="Times New Roman" pitchFamily="18" charset="0"/>
              </a:rPr>
              <a:t>(ISS&gt;16)</a:t>
            </a:r>
            <a:endParaRPr lang="hu-HU" sz="2100" b="1" dirty="0">
              <a:solidFill>
                <a:srgbClr val="002060"/>
              </a:solidFill>
              <a:effectLst>
                <a:outerShdw blurRad="38100" dist="38100" dir="2700000" algn="tl">
                  <a:srgbClr val="000000">
                    <a:alpha val="43137"/>
                  </a:srgbClr>
                </a:outerShdw>
              </a:effectLst>
              <a:cs typeface="Times New Roman" pitchFamily="18" charset="0"/>
            </a:endParaRPr>
          </a:p>
        </p:txBody>
      </p:sp>
      <p:sp>
        <p:nvSpPr>
          <p:cNvPr id="41" name="Téglalap 40"/>
          <p:cNvSpPr/>
          <p:nvPr/>
        </p:nvSpPr>
        <p:spPr>
          <a:xfrm>
            <a:off x="2195737" y="1635449"/>
            <a:ext cx="423663" cy="504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3800" b="1" dirty="0">
                <a:solidFill>
                  <a:srgbClr val="002060"/>
                </a:solidFill>
                <a:cs typeface="Times New Roman" pitchFamily="18" charset="0"/>
              </a:rPr>
              <a:t>+</a:t>
            </a:r>
          </a:p>
        </p:txBody>
      </p:sp>
      <p:sp>
        <p:nvSpPr>
          <p:cNvPr id="42" name="Téglalap 41"/>
          <p:cNvSpPr/>
          <p:nvPr/>
        </p:nvSpPr>
        <p:spPr>
          <a:xfrm>
            <a:off x="4319747" y="1484784"/>
            <a:ext cx="248450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2. JELENTŐS</a:t>
            </a:r>
            <a:r>
              <a:rPr lang="hu-HU" sz="2100" b="1" dirty="0">
                <a:solidFill>
                  <a:srgbClr val="002060"/>
                </a:solidFill>
                <a:cs typeface="Times New Roman" pitchFamily="18" charset="0"/>
              </a:rPr>
              <a:t> </a:t>
            </a:r>
            <a:r>
              <a:rPr lang="hu-HU" b="1" dirty="0">
                <a:solidFill>
                  <a:srgbClr val="002060"/>
                </a:solidFill>
                <a:cs typeface="Times New Roman" pitchFamily="18" charset="0"/>
              </a:rPr>
              <a:t> / </a:t>
            </a:r>
            <a:r>
              <a:rPr lang="hu-HU" sz="2100" b="1" u="sng" dirty="0">
                <a:solidFill>
                  <a:srgbClr val="002060"/>
                </a:solidFill>
                <a:cs typeface="Times New Roman" pitchFamily="18" charset="0"/>
              </a:rPr>
              <a:t>NEM </a:t>
            </a:r>
            <a:r>
              <a:rPr lang="hu-HU" b="1" dirty="0">
                <a:solidFill>
                  <a:srgbClr val="002060"/>
                </a:solidFill>
                <a:cs typeface="Times New Roman" pitchFamily="18" charset="0"/>
              </a:rPr>
              <a:t>kontrollált</a:t>
            </a:r>
            <a:r>
              <a:rPr lang="hu-HU" b="1" u="sng" dirty="0">
                <a:solidFill>
                  <a:srgbClr val="002060"/>
                </a:solidFill>
                <a:cs typeface="Times New Roman" pitchFamily="18" charset="0"/>
              </a:rPr>
              <a:t> </a:t>
            </a:r>
            <a:r>
              <a:rPr lang="hu-HU" b="1" dirty="0">
                <a:solidFill>
                  <a:srgbClr val="002060"/>
                </a:solidFill>
                <a:cs typeface="Times New Roman" pitchFamily="18" charset="0"/>
              </a:rPr>
              <a:t>vérzés </a:t>
            </a:r>
            <a:endParaRPr lang="hu-HU" sz="2100" b="1" dirty="0">
              <a:solidFill>
                <a:srgbClr val="002060"/>
              </a:solidFill>
              <a:cs typeface="Times New Roman" pitchFamily="18" charset="0"/>
            </a:endParaRPr>
          </a:p>
        </p:txBody>
      </p:sp>
      <p:sp>
        <p:nvSpPr>
          <p:cNvPr id="43" name="Téglalap 42"/>
          <p:cNvSpPr/>
          <p:nvPr/>
        </p:nvSpPr>
        <p:spPr>
          <a:xfrm>
            <a:off x="7203659" y="1617023"/>
            <a:ext cx="1404380" cy="1080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r>
              <a:rPr lang="hu-HU" sz="2100" b="1" u="sng" dirty="0">
                <a:solidFill>
                  <a:srgbClr val="002060"/>
                </a:solidFill>
                <a:cs typeface="Times New Roman" pitchFamily="18" charset="0"/>
              </a:rPr>
              <a:t>3. SOKK </a:t>
            </a:r>
          </a:p>
          <a:p>
            <a:pPr algn="ctr" defTabSz="864396"/>
            <a:r>
              <a:rPr lang="hu-HU" b="1" dirty="0">
                <a:solidFill>
                  <a:srgbClr val="002060"/>
                </a:solidFill>
                <a:cs typeface="Times New Roman" pitchFamily="18" charset="0"/>
              </a:rPr>
              <a:t>és</a:t>
            </a:r>
            <a:endParaRPr lang="hu-HU" sz="1100" b="1" dirty="0">
              <a:solidFill>
                <a:srgbClr val="002060"/>
              </a:solidFill>
              <a:cs typeface="Times New Roman" pitchFamily="18" charset="0"/>
            </a:endParaRPr>
          </a:p>
          <a:p>
            <a:pPr algn="ctr" defTabSz="864396"/>
            <a:r>
              <a:rPr lang="hu-HU" b="1" dirty="0">
                <a:solidFill>
                  <a:srgbClr val="002060"/>
                </a:solidFill>
                <a:cs typeface="Times New Roman" pitchFamily="18" charset="0"/>
              </a:rPr>
              <a:t>vérzés</a:t>
            </a:r>
          </a:p>
        </p:txBody>
      </p:sp>
      <p:sp>
        <p:nvSpPr>
          <p:cNvPr id="44" name="Háromszög 43"/>
          <p:cNvSpPr/>
          <p:nvPr/>
        </p:nvSpPr>
        <p:spPr>
          <a:xfrm rot="5400000">
            <a:off x="8316859" y="1927122"/>
            <a:ext cx="961186" cy="377930"/>
          </a:xfrm>
          <a:prstGeom prst="triangle">
            <a:avLst>
              <a:gd name="adj" fmla="val 50000"/>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39" tIns="43221" rIns="86439" bIns="43221" rtlCol="0" anchor="ctr"/>
          <a:lstStyle/>
          <a:p>
            <a:pPr algn="ctr" defTabSz="864396"/>
            <a:endParaRPr lang="hu-HU" sz="1700" dirty="0">
              <a:solidFill>
                <a:prstClr val="white"/>
              </a:solidFill>
            </a:endParaRPr>
          </a:p>
        </p:txBody>
      </p:sp>
      <p:sp>
        <p:nvSpPr>
          <p:cNvPr id="100" name="Jobbra nyíl 99"/>
          <p:cNvSpPr/>
          <p:nvPr/>
        </p:nvSpPr>
        <p:spPr>
          <a:xfrm>
            <a:off x="4004434" y="1812953"/>
            <a:ext cx="315316"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101" name="Jobbra nyíl 100"/>
          <p:cNvSpPr/>
          <p:nvPr/>
        </p:nvSpPr>
        <p:spPr>
          <a:xfrm>
            <a:off x="6905337" y="1812953"/>
            <a:ext cx="378379" cy="19593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96" name="Téglalap 95"/>
          <p:cNvSpPr/>
          <p:nvPr/>
        </p:nvSpPr>
        <p:spPr>
          <a:xfrm>
            <a:off x="94519" y="1649479"/>
            <a:ext cx="8891898" cy="40837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1256" tIns="40628" rIns="81256" bIns="40628" rtlCol="0" anchor="ctr"/>
          <a:lstStyle/>
          <a:p>
            <a:pPr algn="ctr" defTabSz="914035"/>
            <a:endParaRPr lang="hu-HU">
              <a:solidFill>
                <a:prstClr val="white"/>
              </a:solidFill>
            </a:endParaRPr>
          </a:p>
        </p:txBody>
      </p:sp>
      <p:sp>
        <p:nvSpPr>
          <p:cNvPr id="80" name="Lefelé nyíl 79"/>
          <p:cNvSpPr/>
          <p:nvPr/>
        </p:nvSpPr>
        <p:spPr>
          <a:xfrm>
            <a:off x="3203849" y="2708918"/>
            <a:ext cx="216024" cy="576064"/>
          </a:xfrm>
          <a:prstGeom prst="downArrow">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endParaRPr lang="hu-HU">
              <a:solidFill>
                <a:prstClr val="white"/>
              </a:solidFill>
            </a:endParaRPr>
          </a:p>
        </p:txBody>
      </p:sp>
      <p:sp>
        <p:nvSpPr>
          <p:cNvPr id="81" name="Téglalap 80"/>
          <p:cNvSpPr/>
          <p:nvPr/>
        </p:nvSpPr>
        <p:spPr>
          <a:xfrm>
            <a:off x="2339752" y="3356992"/>
            <a:ext cx="1944216" cy="151216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r>
              <a:rPr lang="hu-HU" u="sng" dirty="0">
                <a:solidFill>
                  <a:prstClr val="black"/>
                </a:solidFill>
              </a:rPr>
              <a:t>VÁRJ!</a:t>
            </a:r>
          </a:p>
          <a:p>
            <a:pPr algn="ctr" defTabSz="914035"/>
            <a:r>
              <a:rPr lang="hu-HU" b="1" dirty="0">
                <a:solidFill>
                  <a:prstClr val="black"/>
                </a:solidFill>
              </a:rPr>
              <a:t>Standard labo</a:t>
            </a:r>
            <a:r>
              <a:rPr lang="hu-HU" dirty="0">
                <a:solidFill>
                  <a:prstClr val="black"/>
                </a:solidFill>
              </a:rPr>
              <a:t>r és vagy </a:t>
            </a:r>
            <a:r>
              <a:rPr lang="hu-HU" b="1" dirty="0" err="1">
                <a:solidFill>
                  <a:prstClr val="black"/>
                </a:solidFill>
              </a:rPr>
              <a:t>Clotpro</a:t>
            </a:r>
            <a:r>
              <a:rPr lang="hu-HU" b="1" dirty="0">
                <a:solidFill>
                  <a:prstClr val="black"/>
                </a:solidFill>
              </a:rPr>
              <a:t> vezérelt </a:t>
            </a:r>
            <a:r>
              <a:rPr lang="hu-HU" sz="1600" b="1" dirty="0">
                <a:solidFill>
                  <a:prstClr val="black"/>
                </a:solidFill>
              </a:rPr>
              <a:t>intervenció</a:t>
            </a:r>
            <a:endParaRPr lang="hu-HU" b="1" dirty="0">
              <a:solidFill>
                <a:prstClr val="black"/>
              </a:solidFill>
            </a:endParaRPr>
          </a:p>
        </p:txBody>
      </p:sp>
      <p:sp>
        <p:nvSpPr>
          <p:cNvPr id="87" name="Téglalap 86"/>
          <p:cNvSpPr/>
          <p:nvPr/>
        </p:nvSpPr>
        <p:spPr>
          <a:xfrm>
            <a:off x="3995936" y="2708920"/>
            <a:ext cx="3279282" cy="2826382"/>
          </a:xfrm>
          <a:prstGeom prst="rect">
            <a:avLst/>
          </a:prstGeom>
          <a:solidFill>
            <a:schemeClr val="accent2">
              <a:lumMod val="60000"/>
              <a:lumOff val="40000"/>
            </a:schemeClr>
          </a:solidFill>
          <a:ln w="38100">
            <a:noFill/>
          </a:ln>
        </p:spPr>
        <p:txBody>
          <a:bodyPr wrap="square" lIns="81248" tIns="40624" rIns="81248" bIns="40624">
            <a:spAutoFit/>
          </a:bodyPr>
          <a:lstStyle/>
          <a:p>
            <a:pPr algn="ctr" defTabSz="914035"/>
            <a:r>
              <a:rPr lang="hu-HU" sz="2100" b="1" u="sng" dirty="0">
                <a:solidFill>
                  <a:prstClr val="white"/>
                </a:solidFill>
                <a:effectLst>
                  <a:outerShdw blurRad="38100" dist="38100" dir="2700000" algn="tl">
                    <a:srgbClr val="000000">
                      <a:alpha val="43137"/>
                    </a:srgbClr>
                  </a:outerShdw>
                </a:effectLst>
                <a:cs typeface="Times New Roman" pitchFamily="18" charset="0"/>
              </a:rPr>
              <a:t>JELENTŐS</a:t>
            </a:r>
            <a:r>
              <a:rPr lang="hu-HU" sz="2100" b="1" dirty="0">
                <a:solidFill>
                  <a:prstClr val="white"/>
                </a:solidFill>
                <a:effectLst>
                  <a:outerShdw blurRad="38100" dist="38100" dir="2700000" algn="tl">
                    <a:srgbClr val="000000">
                      <a:alpha val="43137"/>
                    </a:srgbClr>
                  </a:outerShdw>
                </a:effectLst>
                <a:cs typeface="Times New Roman" pitchFamily="18" charset="0"/>
              </a:rPr>
              <a:t> </a:t>
            </a:r>
            <a:r>
              <a:rPr lang="hu-HU" b="1" dirty="0">
                <a:solidFill>
                  <a:prstClr val="white"/>
                </a:solidFill>
                <a:effectLst>
                  <a:outerShdw blurRad="38100" dist="38100" dir="2700000" algn="tl">
                    <a:srgbClr val="000000">
                      <a:alpha val="43137"/>
                    </a:srgbClr>
                  </a:outerShdw>
                </a:effectLst>
                <a:cs typeface="Times New Roman" pitchFamily="18" charset="0"/>
              </a:rPr>
              <a:t>vérzés / </a:t>
            </a:r>
            <a:r>
              <a:rPr lang="hu-HU" sz="2100" b="1" u="sng" dirty="0">
                <a:solidFill>
                  <a:prstClr val="white"/>
                </a:solidFill>
                <a:effectLst>
                  <a:outerShdw blurRad="38100" dist="38100" dir="2700000" algn="tl">
                    <a:srgbClr val="000000">
                      <a:alpha val="43137"/>
                    </a:srgbClr>
                  </a:outerShdw>
                </a:effectLst>
                <a:cs typeface="Times New Roman" pitchFamily="18" charset="0"/>
              </a:rPr>
              <a:t>NEM </a:t>
            </a:r>
            <a:r>
              <a:rPr lang="hu-HU" b="1" dirty="0">
                <a:solidFill>
                  <a:prstClr val="white"/>
                </a:solidFill>
                <a:effectLst>
                  <a:outerShdw blurRad="38100" dist="38100" dir="2700000" algn="tl">
                    <a:srgbClr val="000000">
                      <a:alpha val="43137"/>
                    </a:srgbClr>
                  </a:outerShdw>
                </a:effectLst>
                <a:cs typeface="Times New Roman" pitchFamily="18" charset="0"/>
              </a:rPr>
              <a:t>kontrollált</a:t>
            </a:r>
            <a:r>
              <a:rPr lang="hu-HU" b="1" u="sng" dirty="0">
                <a:solidFill>
                  <a:prstClr val="white"/>
                </a:solidFill>
                <a:effectLst>
                  <a:outerShdw blurRad="38100" dist="38100" dir="2700000" algn="tl">
                    <a:srgbClr val="000000">
                      <a:alpha val="43137"/>
                    </a:srgbClr>
                  </a:outerShdw>
                </a:effectLst>
                <a:cs typeface="Times New Roman" pitchFamily="18" charset="0"/>
              </a:rPr>
              <a:t> </a:t>
            </a:r>
            <a:r>
              <a:rPr lang="hu-HU" b="1" dirty="0">
                <a:solidFill>
                  <a:prstClr val="white"/>
                </a:solidFill>
                <a:effectLst>
                  <a:outerShdw blurRad="38100" dist="38100" dir="2700000" algn="tl">
                    <a:srgbClr val="000000">
                      <a:alpha val="43137"/>
                    </a:srgbClr>
                  </a:outerShdw>
                </a:effectLst>
                <a:cs typeface="Times New Roman" pitchFamily="18" charset="0"/>
              </a:rPr>
              <a:t>vérzés = </a:t>
            </a:r>
          </a:p>
          <a:p>
            <a:pPr algn="ctr" defTabSz="914035"/>
            <a:endParaRPr lang="hu-HU" sz="2100" b="1" dirty="0">
              <a:solidFill>
                <a:prstClr val="white"/>
              </a:solidFill>
              <a:effectLst>
                <a:outerShdw blurRad="38100" dist="38100" dir="2700000" algn="tl">
                  <a:srgbClr val="000000">
                    <a:alpha val="43137"/>
                  </a:srgbClr>
                </a:outerShdw>
              </a:effectLst>
              <a:cs typeface="Times New Roman" pitchFamily="18" charset="0"/>
            </a:endParaRPr>
          </a:p>
          <a:p>
            <a:pPr algn="ctr" defTabSz="914035"/>
            <a:r>
              <a:rPr lang="hu-HU" b="1" dirty="0">
                <a:solidFill>
                  <a:prstClr val="white"/>
                </a:solidFill>
                <a:effectLst>
                  <a:outerShdw blurRad="38100" dist="38100" dir="2700000" algn="tl">
                    <a:srgbClr val="000000">
                      <a:alpha val="43137"/>
                    </a:srgbClr>
                  </a:outerShdw>
                </a:effectLst>
                <a:cs typeface="Times New Roman" pitchFamily="18" charset="0"/>
              </a:rPr>
              <a:t>A teljes vérvolumen </a:t>
            </a:r>
            <a:r>
              <a:rPr lang="hu-HU" sz="1600" dirty="0">
                <a:solidFill>
                  <a:prstClr val="white"/>
                </a:solidFill>
                <a:effectLst>
                  <a:outerShdw blurRad="38100" dist="38100" dir="2700000" algn="tl">
                    <a:srgbClr val="000000">
                      <a:alpha val="43137"/>
                    </a:srgbClr>
                  </a:outerShdw>
                </a:effectLst>
                <a:cs typeface="Times New Roman" pitchFamily="18" charset="0"/>
              </a:rPr>
              <a:t>(70ml/kg) </a:t>
            </a:r>
            <a:r>
              <a:rPr lang="hu-HU" b="1" dirty="0">
                <a:solidFill>
                  <a:prstClr val="white"/>
                </a:solidFill>
                <a:effectLst>
                  <a:outerShdw blurRad="38100" dist="38100" dir="2700000" algn="tl">
                    <a:srgbClr val="000000">
                      <a:alpha val="43137"/>
                    </a:srgbClr>
                  </a:outerShdw>
                </a:effectLst>
                <a:cs typeface="Times New Roman" pitchFamily="18" charset="0"/>
              </a:rPr>
              <a:t>50%-nak elvesztése 3 óra alatt</a:t>
            </a:r>
            <a:endParaRPr lang="hu-HU" sz="1400" b="1" dirty="0">
              <a:solidFill>
                <a:prstClr val="white"/>
              </a:solidFill>
              <a:effectLst>
                <a:outerShdw blurRad="38100" dist="38100" dir="2700000" algn="tl">
                  <a:srgbClr val="000000">
                    <a:alpha val="43137"/>
                  </a:srgbClr>
                </a:outerShdw>
              </a:effectLst>
              <a:cs typeface="Times New Roman" pitchFamily="18" charset="0"/>
            </a:endParaRPr>
          </a:p>
          <a:p>
            <a:pPr algn="ctr" defTabSz="914035">
              <a:spcBef>
                <a:spcPts val="533"/>
              </a:spcBef>
              <a:spcAft>
                <a:spcPts val="533"/>
              </a:spcAft>
            </a:pPr>
            <a:r>
              <a:rPr lang="hu-HU" sz="1400" b="1" dirty="0">
                <a:solidFill>
                  <a:prstClr val="white"/>
                </a:solidFill>
                <a:effectLst>
                  <a:outerShdw blurRad="38100" dist="38100" dir="2700000" algn="tl">
                    <a:srgbClr val="000000">
                      <a:alpha val="43137"/>
                    </a:srgbClr>
                  </a:outerShdw>
                </a:effectLst>
                <a:cs typeface="Times New Roman" pitchFamily="18" charset="0"/>
              </a:rPr>
              <a:t>+/-</a:t>
            </a:r>
          </a:p>
          <a:p>
            <a:pPr algn="ctr" defTabSz="914035"/>
            <a:r>
              <a:rPr lang="hu-HU" b="1" dirty="0">
                <a:solidFill>
                  <a:prstClr val="white"/>
                </a:solidFill>
                <a:effectLst>
                  <a:outerShdw blurRad="38100" dist="38100" dir="2700000" algn="tl">
                    <a:srgbClr val="000000">
                      <a:alpha val="43137"/>
                    </a:srgbClr>
                  </a:outerShdw>
                </a:effectLst>
                <a:cs typeface="Times New Roman" pitchFamily="18" charset="0"/>
              </a:rPr>
              <a:t>Folyamatos vérzés gyanúja</a:t>
            </a:r>
          </a:p>
          <a:p>
            <a:pPr algn="ctr" defTabSz="914035"/>
            <a:r>
              <a:rPr lang="hu-HU" sz="1400" dirty="0">
                <a:solidFill>
                  <a:prstClr val="white"/>
                </a:solidFill>
                <a:effectLst>
                  <a:outerShdw blurRad="38100" dist="38100" dir="2700000" algn="tl">
                    <a:srgbClr val="000000">
                      <a:alpha val="43137"/>
                    </a:srgbClr>
                  </a:outerShdw>
                </a:effectLst>
                <a:cs typeface="Times New Roman" pitchFamily="18" charset="0"/>
              </a:rPr>
              <a:t>(komplex medencetörés,  súlyos mellkasi, hasi sérülés, multiplex hosszú csöves csonttörés)</a:t>
            </a:r>
          </a:p>
        </p:txBody>
      </p:sp>
      <p:sp>
        <p:nvSpPr>
          <p:cNvPr id="88" name="Lefelé nyíl 87"/>
          <p:cNvSpPr/>
          <p:nvPr/>
        </p:nvSpPr>
        <p:spPr>
          <a:xfrm>
            <a:off x="5508104" y="2708918"/>
            <a:ext cx="216024" cy="576064"/>
          </a:xfrm>
          <a:prstGeom prst="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endParaRPr lang="hu-HU">
              <a:solidFill>
                <a:prstClr val="white"/>
              </a:solidFill>
            </a:endParaRPr>
          </a:p>
        </p:txBody>
      </p:sp>
      <p:sp>
        <p:nvSpPr>
          <p:cNvPr id="94" name="Téglalap 93"/>
          <p:cNvSpPr/>
          <p:nvPr/>
        </p:nvSpPr>
        <p:spPr>
          <a:xfrm>
            <a:off x="4644008" y="3356992"/>
            <a:ext cx="1944216" cy="1512168"/>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914035"/>
            <a:r>
              <a:rPr lang="hu-HU" b="1" dirty="0">
                <a:solidFill>
                  <a:prstClr val="white"/>
                </a:solidFill>
              </a:rPr>
              <a:t>VVT ? és </a:t>
            </a:r>
            <a:r>
              <a:rPr lang="hu-HU" b="1" dirty="0" err="1">
                <a:solidFill>
                  <a:prstClr val="white"/>
                </a:solidFill>
              </a:rPr>
              <a:t>Clotpro</a:t>
            </a:r>
            <a:r>
              <a:rPr lang="hu-HU" b="1" dirty="0">
                <a:solidFill>
                  <a:prstClr val="white"/>
                </a:solidFill>
              </a:rPr>
              <a:t> vezérelt </a:t>
            </a:r>
            <a:r>
              <a:rPr lang="hu-HU" sz="1600" b="1" dirty="0">
                <a:solidFill>
                  <a:prstClr val="white"/>
                </a:solidFill>
              </a:rPr>
              <a:t>intervenció</a:t>
            </a:r>
            <a:endParaRPr lang="hu-HU" b="1"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ppt_w</p:attrName>
                                        </p:attrNameLst>
                                      </p:cBhvr>
                                      <p:tavLst>
                                        <p:tav tm="0">
                                          <p:val>
                                            <p:strVal val="#ppt_w*0.70"/>
                                          </p:val>
                                        </p:tav>
                                        <p:tav tm="100000">
                                          <p:val>
                                            <p:strVal val="#ppt_w"/>
                                          </p:val>
                                        </p:tav>
                                      </p:tavLst>
                                    </p:anim>
                                    <p:anim calcmode="lin" valueType="num">
                                      <p:cBhvr>
                                        <p:cTn id="8" dur="1000" fill="hold"/>
                                        <p:tgtEl>
                                          <p:spTgt spid="87"/>
                                        </p:tgtEl>
                                        <p:attrNameLst>
                                          <p:attrName>ppt_h</p:attrName>
                                        </p:attrNameLst>
                                      </p:cBhvr>
                                      <p:tavLst>
                                        <p:tav tm="0">
                                          <p:val>
                                            <p:strVal val="#ppt_h"/>
                                          </p:val>
                                        </p:tav>
                                        <p:tav tm="100000">
                                          <p:val>
                                            <p:strVal val="#ppt_h"/>
                                          </p:val>
                                        </p:tav>
                                      </p:tavLst>
                                    </p:anim>
                                    <p:animEffect transition="in" filter="fade">
                                      <p:cBhvr>
                                        <p:cTn id="9" dur="1000"/>
                                        <p:tgtEl>
                                          <p:spTgt spid="8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p:cTn id="14" dur="1000" fill="hold"/>
                                        <p:tgtEl>
                                          <p:spTgt spid="80"/>
                                        </p:tgtEl>
                                        <p:attrNameLst>
                                          <p:attrName>ppt_w</p:attrName>
                                        </p:attrNameLst>
                                      </p:cBhvr>
                                      <p:tavLst>
                                        <p:tav tm="0">
                                          <p:val>
                                            <p:strVal val="#ppt_w*0.70"/>
                                          </p:val>
                                        </p:tav>
                                        <p:tav tm="100000">
                                          <p:val>
                                            <p:strVal val="#ppt_w"/>
                                          </p:val>
                                        </p:tav>
                                      </p:tavLst>
                                    </p:anim>
                                    <p:anim calcmode="lin" valueType="num">
                                      <p:cBhvr>
                                        <p:cTn id="15" dur="1000" fill="hold"/>
                                        <p:tgtEl>
                                          <p:spTgt spid="80"/>
                                        </p:tgtEl>
                                        <p:attrNameLst>
                                          <p:attrName>ppt_h</p:attrName>
                                        </p:attrNameLst>
                                      </p:cBhvr>
                                      <p:tavLst>
                                        <p:tav tm="0">
                                          <p:val>
                                            <p:strVal val="#ppt_h"/>
                                          </p:val>
                                        </p:tav>
                                        <p:tav tm="100000">
                                          <p:val>
                                            <p:strVal val="#ppt_h"/>
                                          </p:val>
                                        </p:tav>
                                      </p:tavLst>
                                    </p:anim>
                                    <p:animEffect transition="in" filter="fade">
                                      <p:cBhvr>
                                        <p:cTn id="16" dur="1000"/>
                                        <p:tgtEl>
                                          <p:spTgt spid="80"/>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p:cTn id="19" dur="1000" fill="hold"/>
                                        <p:tgtEl>
                                          <p:spTgt spid="81"/>
                                        </p:tgtEl>
                                        <p:attrNameLst>
                                          <p:attrName>ppt_w</p:attrName>
                                        </p:attrNameLst>
                                      </p:cBhvr>
                                      <p:tavLst>
                                        <p:tav tm="0">
                                          <p:val>
                                            <p:strVal val="#ppt_w*0.70"/>
                                          </p:val>
                                        </p:tav>
                                        <p:tav tm="100000">
                                          <p:val>
                                            <p:strVal val="#ppt_w"/>
                                          </p:val>
                                        </p:tav>
                                      </p:tavLst>
                                    </p:anim>
                                    <p:anim calcmode="lin" valueType="num">
                                      <p:cBhvr>
                                        <p:cTn id="20" dur="1000" fill="hold"/>
                                        <p:tgtEl>
                                          <p:spTgt spid="81"/>
                                        </p:tgtEl>
                                        <p:attrNameLst>
                                          <p:attrName>ppt_h</p:attrName>
                                        </p:attrNameLst>
                                      </p:cBhvr>
                                      <p:tavLst>
                                        <p:tav tm="0">
                                          <p:val>
                                            <p:strVal val="#ppt_h"/>
                                          </p:val>
                                        </p:tav>
                                        <p:tav tm="100000">
                                          <p:val>
                                            <p:strVal val="#ppt_h"/>
                                          </p:val>
                                        </p:tav>
                                      </p:tavLst>
                                    </p:anim>
                                    <p:animEffect transition="in" filter="fade">
                                      <p:cBhvr>
                                        <p:cTn id="21" dur="1000"/>
                                        <p:tgtEl>
                                          <p:spTgt spid="81"/>
                                        </p:tgtEl>
                                      </p:cBhvr>
                                    </p:animEffect>
                                  </p:childTnLst>
                                </p:cTn>
                              </p:par>
                              <p:par>
                                <p:cTn id="22" presetID="55" presetClass="exit" presetSubtype="0" fill="hold" grpId="1" nodeType="withEffect">
                                  <p:stCondLst>
                                    <p:cond delay="0"/>
                                  </p:stCondLst>
                                  <p:childTnLst>
                                    <p:anim calcmode="lin" valueType="num">
                                      <p:cBhvr>
                                        <p:cTn id="23" dur="1000"/>
                                        <p:tgtEl>
                                          <p:spTgt spid="87"/>
                                        </p:tgtEl>
                                        <p:attrNameLst>
                                          <p:attrName>ppt_w</p:attrName>
                                        </p:attrNameLst>
                                      </p:cBhvr>
                                      <p:tavLst>
                                        <p:tav tm="0">
                                          <p:val>
                                            <p:strVal val="ppt_w"/>
                                          </p:val>
                                        </p:tav>
                                        <p:tav tm="100000">
                                          <p:val>
                                            <p:strVal val="ppt_w*0.70"/>
                                          </p:val>
                                        </p:tav>
                                      </p:tavLst>
                                    </p:anim>
                                    <p:anim calcmode="lin" valueType="num">
                                      <p:cBhvr>
                                        <p:cTn id="24" dur="1000"/>
                                        <p:tgtEl>
                                          <p:spTgt spid="87"/>
                                        </p:tgtEl>
                                        <p:attrNameLst>
                                          <p:attrName>ppt_h</p:attrName>
                                        </p:attrNameLst>
                                      </p:cBhvr>
                                      <p:tavLst>
                                        <p:tav tm="0">
                                          <p:val>
                                            <p:strVal val="ppt_h"/>
                                          </p:val>
                                        </p:tav>
                                        <p:tav tm="100000">
                                          <p:val>
                                            <p:strVal val="ppt_h"/>
                                          </p:val>
                                        </p:tav>
                                      </p:tavLst>
                                    </p:anim>
                                    <p:animEffect transition="out" filter="fade">
                                      <p:cBhvr>
                                        <p:cTn id="25" dur="1000"/>
                                        <p:tgtEl>
                                          <p:spTgt spid="87"/>
                                        </p:tgtEl>
                                      </p:cBhvr>
                                    </p:animEffect>
                                    <p:set>
                                      <p:cBhvr>
                                        <p:cTn id="26" dur="1" fill="hold">
                                          <p:stCondLst>
                                            <p:cond delay="999"/>
                                          </p:stCondLst>
                                        </p:cTn>
                                        <p:tgtEl>
                                          <p:spTgt spid="8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5" presetClass="exit" presetSubtype="0" fill="hold" grpId="1" nodeType="clickEffect">
                                  <p:stCondLst>
                                    <p:cond delay="0"/>
                                  </p:stCondLst>
                                  <p:childTnLst>
                                    <p:anim calcmode="lin" valueType="num">
                                      <p:cBhvr>
                                        <p:cTn id="30" dur="1000"/>
                                        <p:tgtEl>
                                          <p:spTgt spid="80"/>
                                        </p:tgtEl>
                                        <p:attrNameLst>
                                          <p:attrName>ppt_w</p:attrName>
                                        </p:attrNameLst>
                                      </p:cBhvr>
                                      <p:tavLst>
                                        <p:tav tm="0">
                                          <p:val>
                                            <p:strVal val="ppt_w"/>
                                          </p:val>
                                        </p:tav>
                                        <p:tav tm="100000">
                                          <p:val>
                                            <p:strVal val="ppt_w*0.70"/>
                                          </p:val>
                                        </p:tav>
                                      </p:tavLst>
                                    </p:anim>
                                    <p:anim calcmode="lin" valueType="num">
                                      <p:cBhvr>
                                        <p:cTn id="31" dur="1000"/>
                                        <p:tgtEl>
                                          <p:spTgt spid="80"/>
                                        </p:tgtEl>
                                        <p:attrNameLst>
                                          <p:attrName>ppt_h</p:attrName>
                                        </p:attrNameLst>
                                      </p:cBhvr>
                                      <p:tavLst>
                                        <p:tav tm="0">
                                          <p:val>
                                            <p:strVal val="ppt_h"/>
                                          </p:val>
                                        </p:tav>
                                        <p:tav tm="100000">
                                          <p:val>
                                            <p:strVal val="ppt_h"/>
                                          </p:val>
                                        </p:tav>
                                      </p:tavLst>
                                    </p:anim>
                                    <p:animEffect transition="out" filter="fade">
                                      <p:cBhvr>
                                        <p:cTn id="32" dur="1000"/>
                                        <p:tgtEl>
                                          <p:spTgt spid="80"/>
                                        </p:tgtEl>
                                      </p:cBhvr>
                                    </p:animEffect>
                                    <p:set>
                                      <p:cBhvr>
                                        <p:cTn id="33" dur="1" fill="hold">
                                          <p:stCondLst>
                                            <p:cond delay="999"/>
                                          </p:stCondLst>
                                        </p:cTn>
                                        <p:tgtEl>
                                          <p:spTgt spid="80"/>
                                        </p:tgtEl>
                                        <p:attrNameLst>
                                          <p:attrName>style.visibility</p:attrName>
                                        </p:attrNameLst>
                                      </p:cBhvr>
                                      <p:to>
                                        <p:strVal val="hidden"/>
                                      </p:to>
                                    </p:set>
                                  </p:childTnLst>
                                </p:cTn>
                              </p:par>
                              <p:par>
                                <p:cTn id="34" presetID="55" presetClass="exit" presetSubtype="0" fill="hold" grpId="1" nodeType="withEffect">
                                  <p:stCondLst>
                                    <p:cond delay="0"/>
                                  </p:stCondLst>
                                  <p:childTnLst>
                                    <p:anim calcmode="lin" valueType="num">
                                      <p:cBhvr>
                                        <p:cTn id="35" dur="1000"/>
                                        <p:tgtEl>
                                          <p:spTgt spid="81"/>
                                        </p:tgtEl>
                                        <p:attrNameLst>
                                          <p:attrName>ppt_w</p:attrName>
                                        </p:attrNameLst>
                                      </p:cBhvr>
                                      <p:tavLst>
                                        <p:tav tm="0">
                                          <p:val>
                                            <p:strVal val="ppt_w"/>
                                          </p:val>
                                        </p:tav>
                                        <p:tav tm="100000">
                                          <p:val>
                                            <p:strVal val="ppt_w*0.70"/>
                                          </p:val>
                                        </p:tav>
                                      </p:tavLst>
                                    </p:anim>
                                    <p:anim calcmode="lin" valueType="num">
                                      <p:cBhvr>
                                        <p:cTn id="36" dur="1000"/>
                                        <p:tgtEl>
                                          <p:spTgt spid="81"/>
                                        </p:tgtEl>
                                        <p:attrNameLst>
                                          <p:attrName>ppt_h</p:attrName>
                                        </p:attrNameLst>
                                      </p:cBhvr>
                                      <p:tavLst>
                                        <p:tav tm="0">
                                          <p:val>
                                            <p:strVal val="ppt_h"/>
                                          </p:val>
                                        </p:tav>
                                        <p:tav tm="100000">
                                          <p:val>
                                            <p:strVal val="ppt_h"/>
                                          </p:val>
                                        </p:tav>
                                      </p:tavLst>
                                    </p:anim>
                                    <p:animEffect transition="out" filter="fade">
                                      <p:cBhvr>
                                        <p:cTn id="37" dur="1000"/>
                                        <p:tgtEl>
                                          <p:spTgt spid="81"/>
                                        </p:tgtEl>
                                      </p:cBhvr>
                                    </p:animEffect>
                                    <p:set>
                                      <p:cBhvr>
                                        <p:cTn id="38" dur="1" fill="hold">
                                          <p:stCondLst>
                                            <p:cond delay="999"/>
                                          </p:stCondLst>
                                        </p:cTn>
                                        <p:tgtEl>
                                          <p:spTgt spid="81"/>
                                        </p:tgtEl>
                                        <p:attrNameLst>
                                          <p:attrName>style.visibility</p:attrName>
                                        </p:attrNameLst>
                                      </p:cBhvr>
                                      <p:to>
                                        <p:strVal val="hidden"/>
                                      </p:to>
                                    </p:set>
                                  </p:childTnLst>
                                </p:cTn>
                              </p:par>
                              <p:par>
                                <p:cTn id="39" presetID="55"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p:cTn id="41" dur="1000" fill="hold"/>
                                        <p:tgtEl>
                                          <p:spTgt spid="88"/>
                                        </p:tgtEl>
                                        <p:attrNameLst>
                                          <p:attrName>ppt_w</p:attrName>
                                        </p:attrNameLst>
                                      </p:cBhvr>
                                      <p:tavLst>
                                        <p:tav tm="0">
                                          <p:val>
                                            <p:strVal val="#ppt_w*0.70"/>
                                          </p:val>
                                        </p:tav>
                                        <p:tav tm="100000">
                                          <p:val>
                                            <p:strVal val="#ppt_w"/>
                                          </p:val>
                                        </p:tav>
                                      </p:tavLst>
                                    </p:anim>
                                    <p:anim calcmode="lin" valueType="num">
                                      <p:cBhvr>
                                        <p:cTn id="42" dur="1000" fill="hold"/>
                                        <p:tgtEl>
                                          <p:spTgt spid="88"/>
                                        </p:tgtEl>
                                        <p:attrNameLst>
                                          <p:attrName>ppt_h</p:attrName>
                                        </p:attrNameLst>
                                      </p:cBhvr>
                                      <p:tavLst>
                                        <p:tav tm="0">
                                          <p:val>
                                            <p:strVal val="#ppt_h"/>
                                          </p:val>
                                        </p:tav>
                                        <p:tav tm="100000">
                                          <p:val>
                                            <p:strVal val="#ppt_h"/>
                                          </p:val>
                                        </p:tav>
                                      </p:tavLst>
                                    </p:anim>
                                    <p:animEffect transition="in" filter="fade">
                                      <p:cBhvr>
                                        <p:cTn id="43" dur="1000"/>
                                        <p:tgtEl>
                                          <p:spTgt spid="88"/>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94"/>
                                        </p:tgtEl>
                                        <p:attrNameLst>
                                          <p:attrName>style.visibility</p:attrName>
                                        </p:attrNameLst>
                                      </p:cBhvr>
                                      <p:to>
                                        <p:strVal val="visible"/>
                                      </p:to>
                                    </p:set>
                                    <p:anim calcmode="lin" valueType="num">
                                      <p:cBhvr>
                                        <p:cTn id="46" dur="1000" fill="hold"/>
                                        <p:tgtEl>
                                          <p:spTgt spid="94"/>
                                        </p:tgtEl>
                                        <p:attrNameLst>
                                          <p:attrName>ppt_w</p:attrName>
                                        </p:attrNameLst>
                                      </p:cBhvr>
                                      <p:tavLst>
                                        <p:tav tm="0">
                                          <p:val>
                                            <p:strVal val="#ppt_w*0.70"/>
                                          </p:val>
                                        </p:tav>
                                        <p:tav tm="100000">
                                          <p:val>
                                            <p:strVal val="#ppt_w"/>
                                          </p:val>
                                        </p:tav>
                                      </p:tavLst>
                                    </p:anim>
                                    <p:anim calcmode="lin" valueType="num">
                                      <p:cBhvr>
                                        <p:cTn id="47" dur="1000" fill="hold"/>
                                        <p:tgtEl>
                                          <p:spTgt spid="94"/>
                                        </p:tgtEl>
                                        <p:attrNameLst>
                                          <p:attrName>ppt_h</p:attrName>
                                        </p:attrNameLst>
                                      </p:cBhvr>
                                      <p:tavLst>
                                        <p:tav tm="0">
                                          <p:val>
                                            <p:strVal val="#ppt_h"/>
                                          </p:val>
                                        </p:tav>
                                        <p:tav tm="100000">
                                          <p:val>
                                            <p:strVal val="#ppt_h"/>
                                          </p:val>
                                        </p:tav>
                                      </p:tavLst>
                                    </p:anim>
                                    <p:animEffect transition="in" filter="fade">
                                      <p:cBhvr>
                                        <p:cTn id="48" dur="1000"/>
                                        <p:tgtEl>
                                          <p:spTgt spid="94"/>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xit" presetSubtype="0" fill="hold" grpId="1" nodeType="clickEffect">
                                  <p:stCondLst>
                                    <p:cond delay="0"/>
                                  </p:stCondLst>
                                  <p:childTnLst>
                                    <p:anim calcmode="lin" valueType="num">
                                      <p:cBhvr>
                                        <p:cTn id="52" dur="1000"/>
                                        <p:tgtEl>
                                          <p:spTgt spid="94"/>
                                        </p:tgtEl>
                                        <p:attrNameLst>
                                          <p:attrName>ppt_w</p:attrName>
                                        </p:attrNameLst>
                                      </p:cBhvr>
                                      <p:tavLst>
                                        <p:tav tm="0">
                                          <p:val>
                                            <p:strVal val="ppt_w"/>
                                          </p:val>
                                        </p:tav>
                                        <p:tav tm="100000">
                                          <p:val>
                                            <p:strVal val="ppt_w*0.70"/>
                                          </p:val>
                                        </p:tav>
                                      </p:tavLst>
                                    </p:anim>
                                    <p:anim calcmode="lin" valueType="num">
                                      <p:cBhvr>
                                        <p:cTn id="53" dur="1000"/>
                                        <p:tgtEl>
                                          <p:spTgt spid="94"/>
                                        </p:tgtEl>
                                        <p:attrNameLst>
                                          <p:attrName>ppt_h</p:attrName>
                                        </p:attrNameLst>
                                      </p:cBhvr>
                                      <p:tavLst>
                                        <p:tav tm="0">
                                          <p:val>
                                            <p:strVal val="ppt_h"/>
                                          </p:val>
                                        </p:tav>
                                        <p:tav tm="100000">
                                          <p:val>
                                            <p:strVal val="ppt_h"/>
                                          </p:val>
                                        </p:tav>
                                      </p:tavLst>
                                    </p:anim>
                                    <p:animEffect transition="out" filter="fade">
                                      <p:cBhvr>
                                        <p:cTn id="54" dur="1000"/>
                                        <p:tgtEl>
                                          <p:spTgt spid="94"/>
                                        </p:tgtEl>
                                      </p:cBhvr>
                                    </p:animEffect>
                                    <p:set>
                                      <p:cBhvr>
                                        <p:cTn id="55" dur="1" fill="hold">
                                          <p:stCondLst>
                                            <p:cond delay="999"/>
                                          </p:stCondLst>
                                        </p:cTn>
                                        <p:tgtEl>
                                          <p:spTgt spid="94"/>
                                        </p:tgtEl>
                                        <p:attrNameLst>
                                          <p:attrName>style.visibility</p:attrName>
                                        </p:attrNameLst>
                                      </p:cBhvr>
                                      <p:to>
                                        <p:strVal val="hidden"/>
                                      </p:to>
                                    </p:set>
                                  </p:childTnLst>
                                </p:cTn>
                              </p:par>
                              <p:par>
                                <p:cTn id="56" presetID="55" presetClass="exit" presetSubtype="0" fill="hold" grpId="1" nodeType="withEffect">
                                  <p:stCondLst>
                                    <p:cond delay="0"/>
                                  </p:stCondLst>
                                  <p:childTnLst>
                                    <p:anim calcmode="lin" valueType="num">
                                      <p:cBhvr>
                                        <p:cTn id="57" dur="1000"/>
                                        <p:tgtEl>
                                          <p:spTgt spid="88"/>
                                        </p:tgtEl>
                                        <p:attrNameLst>
                                          <p:attrName>ppt_w</p:attrName>
                                        </p:attrNameLst>
                                      </p:cBhvr>
                                      <p:tavLst>
                                        <p:tav tm="0">
                                          <p:val>
                                            <p:strVal val="ppt_w"/>
                                          </p:val>
                                        </p:tav>
                                        <p:tav tm="100000">
                                          <p:val>
                                            <p:strVal val="ppt_w*0.70"/>
                                          </p:val>
                                        </p:tav>
                                      </p:tavLst>
                                    </p:anim>
                                    <p:anim calcmode="lin" valueType="num">
                                      <p:cBhvr>
                                        <p:cTn id="58" dur="1000"/>
                                        <p:tgtEl>
                                          <p:spTgt spid="88"/>
                                        </p:tgtEl>
                                        <p:attrNameLst>
                                          <p:attrName>ppt_h</p:attrName>
                                        </p:attrNameLst>
                                      </p:cBhvr>
                                      <p:tavLst>
                                        <p:tav tm="0">
                                          <p:val>
                                            <p:strVal val="ppt_h"/>
                                          </p:val>
                                        </p:tav>
                                        <p:tav tm="100000">
                                          <p:val>
                                            <p:strVal val="ppt_h"/>
                                          </p:val>
                                        </p:tav>
                                      </p:tavLst>
                                    </p:anim>
                                    <p:animEffect transition="out" filter="fade">
                                      <p:cBhvr>
                                        <p:cTn id="59" dur="1000"/>
                                        <p:tgtEl>
                                          <p:spTgt spid="88"/>
                                        </p:tgtEl>
                                      </p:cBhvr>
                                    </p:animEffect>
                                    <p:set>
                                      <p:cBhvr>
                                        <p:cTn id="60" dur="1" fill="hold">
                                          <p:stCondLst>
                                            <p:cond delay="999"/>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1" grpId="1" animBg="1"/>
      <p:bldP spid="87" grpId="0" animBg="1"/>
      <p:bldP spid="87" grpId="1" animBg="1"/>
      <p:bldP spid="88" grpId="0" animBg="1"/>
      <p:bldP spid="88" grpId="1" animBg="1"/>
      <p:bldP spid="94" grpId="0" animBg="1"/>
      <p:bldP spid="9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17849" y="4509120"/>
            <a:ext cx="6666519" cy="2232248"/>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3" name="Picture 2"/>
          <p:cNvPicPr>
            <a:picLocks noChangeAspect="1" noChangeArrowheads="1"/>
          </p:cNvPicPr>
          <p:nvPr/>
        </p:nvPicPr>
        <p:blipFill>
          <a:blip r:embed="rId3" cstate="print"/>
          <a:srcRect/>
          <a:stretch>
            <a:fillRect/>
          </a:stretch>
        </p:blipFill>
        <p:spPr bwMode="auto">
          <a:xfrm>
            <a:off x="1206971" y="206986"/>
            <a:ext cx="6677397" cy="170984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 name="Lekerekített téglalap 3"/>
          <p:cNvSpPr/>
          <p:nvPr/>
        </p:nvSpPr>
        <p:spPr>
          <a:xfrm>
            <a:off x="6516216" y="1628800"/>
            <a:ext cx="1296144" cy="216024"/>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Lekerekített téglalap 4"/>
          <p:cNvSpPr/>
          <p:nvPr/>
        </p:nvSpPr>
        <p:spPr>
          <a:xfrm>
            <a:off x="1259632" y="4509120"/>
            <a:ext cx="2232248" cy="216024"/>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Lefelé nyíl 5"/>
          <p:cNvSpPr/>
          <p:nvPr/>
        </p:nvSpPr>
        <p:spPr>
          <a:xfrm>
            <a:off x="4355976" y="1556792"/>
            <a:ext cx="432048" cy="3456384"/>
          </a:xfrm>
          <a:prstGeom prst="downArrow">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 name="Picture 2"/>
          <p:cNvPicPr>
            <a:picLocks noChangeAspect="1" noChangeArrowheads="1"/>
          </p:cNvPicPr>
          <p:nvPr/>
        </p:nvPicPr>
        <p:blipFill>
          <a:blip r:embed="rId4" cstate="print"/>
          <a:srcRect/>
          <a:stretch>
            <a:fillRect/>
          </a:stretch>
        </p:blipFill>
        <p:spPr bwMode="auto">
          <a:xfrm>
            <a:off x="3275856" y="2132856"/>
            <a:ext cx="2555357" cy="1929509"/>
          </a:xfrm>
          <a:prstGeom prst="rect">
            <a:avLst/>
          </a:prstGeom>
          <a:noFill/>
          <a:ln w="28575">
            <a:solidFill>
              <a:schemeClr val="tx2">
                <a:lumMod val="75000"/>
              </a:schemeClr>
            </a:solidFill>
            <a:miter lim="800000"/>
            <a:headEnd/>
            <a:tailEnd/>
          </a:ln>
          <a:effec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EMEID" val="1"/>
</p:tagLst>
</file>

<file path=ppt/tags/tag2.xml><?xml version="1.0" encoding="utf-8"?>
<p:tagLst xmlns:a="http://schemas.openxmlformats.org/drawingml/2006/main" xmlns:r="http://schemas.openxmlformats.org/officeDocument/2006/relationships" xmlns:p="http://schemas.openxmlformats.org/presentationml/2006/main">
  <p:tag name="THEMEID" val="2"/>
</p:tagLst>
</file>

<file path=ppt/tags/tag3.xml><?xml version="1.0" encoding="utf-8"?>
<p:tagLst xmlns:a="http://schemas.openxmlformats.org/drawingml/2006/main" xmlns:r="http://schemas.openxmlformats.org/officeDocument/2006/relationships" xmlns:p="http://schemas.openxmlformats.org/presentationml/2006/main">
  <p:tag name="THEMEID" val="3"/>
</p:tagLst>
</file>

<file path=ppt/tags/tag4.xml><?xml version="1.0" encoding="utf-8"?>
<p:tagLst xmlns:a="http://schemas.openxmlformats.org/drawingml/2006/main" xmlns:r="http://schemas.openxmlformats.org/officeDocument/2006/relationships" xmlns:p="http://schemas.openxmlformats.org/presentationml/2006/main">
  <p:tag name="THEMEID" val="4"/>
</p:tagLst>
</file>

<file path=ppt/tags/tag5.xml><?xml version="1.0" encoding="utf-8"?>
<p:tagLst xmlns:a="http://schemas.openxmlformats.org/drawingml/2006/main" xmlns:r="http://schemas.openxmlformats.org/officeDocument/2006/relationships" xmlns:p="http://schemas.openxmlformats.org/presentationml/2006/main">
  <p:tag name="THEMEID" val="5"/>
</p:tagLst>
</file>

<file path=ppt/tags/tag6.xml><?xml version="1.0" encoding="utf-8"?>
<p:tagLst xmlns:a="http://schemas.openxmlformats.org/drawingml/2006/main" xmlns:r="http://schemas.openxmlformats.org/officeDocument/2006/relationships" xmlns:p="http://schemas.openxmlformats.org/presentationml/2006/main">
  <p:tag name="THEMEID" val="6"/>
</p:tagLst>
</file>

<file path=ppt/tags/tag7.xml><?xml version="1.0" encoding="utf-8"?>
<p:tagLst xmlns:a="http://schemas.openxmlformats.org/drawingml/2006/main" xmlns:r="http://schemas.openxmlformats.org/officeDocument/2006/relationships" xmlns:p="http://schemas.openxmlformats.org/presentationml/2006/main">
  <p:tag name="THEMEID" val="7"/>
</p:tagLst>
</file>

<file path=ppt/tags/tag8.xml><?xml version="1.0" encoding="utf-8"?>
<p:tagLst xmlns:a="http://schemas.openxmlformats.org/drawingml/2006/main" xmlns:r="http://schemas.openxmlformats.org/officeDocument/2006/relationships" xmlns:p="http://schemas.openxmlformats.org/presentationml/2006/main">
  <p:tag name="THEMEID" val="8"/>
</p:tagLst>
</file>

<file path=ppt/tags/tag9.xml><?xml version="1.0" encoding="utf-8"?>
<p:tagLst xmlns:a="http://schemas.openxmlformats.org/drawingml/2006/main" xmlns:r="http://schemas.openxmlformats.org/officeDocument/2006/relationships" xmlns:p="http://schemas.openxmlformats.org/presentationml/2006/main">
  <p:tag name="THEMEID" val="9"/>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Hemostasis Management">
  <a:themeElements>
    <a:clrScheme name="Benutzerdefiniert 4">
      <a:dk1>
        <a:srgbClr val="000000"/>
      </a:dk1>
      <a:lt1>
        <a:srgbClr val="FFFFFF"/>
      </a:lt1>
      <a:dk2>
        <a:srgbClr val="58585A"/>
      </a:dk2>
      <a:lt2>
        <a:srgbClr val="B2B4B3"/>
      </a:lt2>
      <a:accent1>
        <a:srgbClr val="C60C30"/>
      </a:accent1>
      <a:accent2>
        <a:srgbClr val="2A6EBB"/>
      </a:accent2>
      <a:accent3>
        <a:srgbClr val="593160"/>
      </a:accent3>
      <a:accent4>
        <a:srgbClr val="7F7A00"/>
      </a:accent4>
      <a:accent5>
        <a:srgbClr val="005D55"/>
      </a:accent5>
      <a:accent6>
        <a:srgbClr val="002C5F"/>
      </a:accent6>
      <a:hlink>
        <a:srgbClr val="848786"/>
      </a:hlink>
      <a:folHlink>
        <a:srgbClr val="585A59"/>
      </a:folHlink>
    </a:clrScheme>
    <a:fontScheme name="Haemonetics_Fonts(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6C6F7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buClr>
            <a:schemeClr val="accent4"/>
          </a:buClr>
          <a:buFont typeface="Wingdings" charset="2"/>
          <a:buChar char="§"/>
          <a:defRPr sz="2400" dirty="0" smtClean="0"/>
        </a:defPPr>
      </a:lstStyle>
    </a:txDef>
  </a:objectDefaults>
  <a:extraClrSchemeLst/>
</a:theme>
</file>

<file path=ppt/theme/theme3.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5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SL Template">
  <a:themeElements>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fontScheme name="Custom 85">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Utility Pink">
      <a:srgbClr val="DB2877"/>
    </a:custClr>
    <a:custClr name="Utility Orange">
      <a:srgbClr val="F06125"/>
    </a:custClr>
    <a:custClr name="Utility Yellow">
      <a:srgbClr val="F5C017"/>
    </a:custClr>
    <a:custClr name="Utility Lime">
      <a:srgbClr val="C6D92D"/>
    </a:custClr>
    <a:custClr name="Utility Teal">
      <a:srgbClr val="00A28A"/>
    </a:custClr>
    <a:custClr name="Utility Aqua">
      <a:srgbClr val="03B3BE"/>
    </a:custClr>
    <a:custClr name="Utility Blue">
      <a:srgbClr val="0E56A5"/>
    </a:custClr>
    <a:custClr name="Utility Purple">
      <a:srgbClr val="975DA2"/>
    </a:custClr>
    <a:custClr name="Utility Indigo">
      <a:srgbClr val="572A7B"/>
    </a:custClr>
  </a:custClrLst>
  <a:extLst>
    <a:ext uri="{05A4C25C-085E-4340-85A3-A5531E510DB2}">
      <thm15:themeFamily xmlns:thm15="http://schemas.microsoft.com/office/thememl/2012/main" name="CSL PowerPoint Template" id="{3BDE2DE7-8D8B-44C7-BD12-7EA0F8491324}" vid="{1C4D1F53-E373-4B3C-A25E-35DD4C887F75}"/>
    </a:ext>
  </a:extLst>
</a:theme>
</file>

<file path=docProps/app.xml><?xml version="1.0" encoding="utf-8"?>
<Properties xmlns="http://schemas.openxmlformats.org/officeDocument/2006/extended-properties" xmlns:vt="http://schemas.openxmlformats.org/officeDocument/2006/docPropsVTypes">
  <TotalTime>42996</TotalTime>
  <Words>4351</Words>
  <Application>Microsoft Office PowerPoint</Application>
  <PresentationFormat>Diavetítés a képernyőre (4:3 oldalarány)</PresentationFormat>
  <Paragraphs>920</Paragraphs>
  <Slides>80</Slides>
  <Notes>13</Notes>
  <HiddenSlides>0</HiddenSlides>
  <MMClips>0</MMClips>
  <ScaleCrop>false</ScaleCrop>
  <HeadingPairs>
    <vt:vector size="6" baseType="variant">
      <vt:variant>
        <vt:lpstr>Használt betűtípusok</vt:lpstr>
      </vt:variant>
      <vt:variant>
        <vt:i4>8</vt:i4>
      </vt:variant>
      <vt:variant>
        <vt:lpstr>Téma</vt:lpstr>
      </vt:variant>
      <vt:variant>
        <vt:i4>9</vt:i4>
      </vt:variant>
      <vt:variant>
        <vt:lpstr>Diacímek</vt:lpstr>
      </vt:variant>
      <vt:variant>
        <vt:i4>80</vt:i4>
      </vt:variant>
    </vt:vector>
  </HeadingPairs>
  <TitlesOfParts>
    <vt:vector size="97" baseType="lpstr">
      <vt:lpstr>Arial</vt:lpstr>
      <vt:lpstr>Calibri</vt:lpstr>
      <vt:lpstr>Century Gothic</vt:lpstr>
      <vt:lpstr>Montserrat</vt:lpstr>
      <vt:lpstr>Montserrat Light</vt:lpstr>
      <vt:lpstr>Segoe UI</vt:lpstr>
      <vt:lpstr>Times New Roman</vt:lpstr>
      <vt:lpstr>Wingdings</vt:lpstr>
      <vt:lpstr>Office-téma</vt:lpstr>
      <vt:lpstr>4_Hemostasis Management</vt:lpstr>
      <vt:lpstr>1_Office-téma</vt:lpstr>
      <vt:lpstr>2_Office-téma</vt:lpstr>
      <vt:lpstr>4_Office-téma</vt:lpstr>
      <vt:lpstr>5_Office-téma</vt:lpstr>
      <vt:lpstr>6_Office-téma</vt:lpstr>
      <vt:lpstr>9_Office-téma</vt:lpstr>
      <vt:lpstr>CSL Template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Viszkoelasztikus tesztek  (TEG®, ROTEM®)</dc:title>
  <dc:creator>Krisztián</dc:creator>
  <cp:lastModifiedBy>Krisztián Tánczos</cp:lastModifiedBy>
  <cp:revision>1067</cp:revision>
  <dcterms:created xsi:type="dcterms:W3CDTF">2013-09-17T09:42:54Z</dcterms:created>
  <dcterms:modified xsi:type="dcterms:W3CDTF">2023-09-30T08:33:53Z</dcterms:modified>
</cp:coreProperties>
</file>