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37"/>
  </p:notesMasterIdLst>
  <p:sldIdLst>
    <p:sldId id="508" r:id="rId2"/>
    <p:sldId id="748" r:id="rId3"/>
    <p:sldId id="761" r:id="rId4"/>
    <p:sldId id="762" r:id="rId5"/>
    <p:sldId id="763" r:id="rId6"/>
    <p:sldId id="799" r:id="rId7"/>
    <p:sldId id="780" r:id="rId8"/>
    <p:sldId id="781" r:id="rId9"/>
    <p:sldId id="782" r:id="rId10"/>
    <p:sldId id="783" r:id="rId11"/>
    <p:sldId id="786" r:id="rId12"/>
    <p:sldId id="784" r:id="rId13"/>
    <p:sldId id="788" r:id="rId14"/>
    <p:sldId id="800" r:id="rId15"/>
    <p:sldId id="805" r:id="rId16"/>
    <p:sldId id="801" r:id="rId17"/>
    <p:sldId id="802" r:id="rId18"/>
    <p:sldId id="705" r:id="rId19"/>
    <p:sldId id="789" r:id="rId20"/>
    <p:sldId id="795" r:id="rId21"/>
    <p:sldId id="797" r:id="rId22"/>
    <p:sldId id="796" r:id="rId23"/>
    <p:sldId id="713" r:id="rId24"/>
    <p:sldId id="813" r:id="rId25"/>
    <p:sldId id="798" r:id="rId26"/>
    <p:sldId id="726" r:id="rId27"/>
    <p:sldId id="727" r:id="rId28"/>
    <p:sldId id="807" r:id="rId29"/>
    <p:sldId id="806" r:id="rId30"/>
    <p:sldId id="808" r:id="rId31"/>
    <p:sldId id="730" r:id="rId32"/>
    <p:sldId id="731" r:id="rId33"/>
    <p:sldId id="809" r:id="rId34"/>
    <p:sldId id="811" r:id="rId35"/>
    <p:sldId id="810" r:id="rId36"/>
  </p:sldIdLst>
  <p:sldSz cx="12192000" cy="6858000"/>
  <p:notesSz cx="6858000" cy="994727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E5E878"/>
    <a:srgbClr val="E6F36D"/>
    <a:srgbClr val="000000"/>
    <a:srgbClr val="E3E67A"/>
    <a:srgbClr val="EAE57C"/>
    <a:srgbClr val="FFCC66"/>
    <a:srgbClr val="FFFF66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Sötét stílu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7" autoAdjust="0"/>
    <p:restoredTop sz="99877" autoAdjust="0"/>
  </p:normalViewPr>
  <p:slideViewPr>
    <p:cSldViewPr>
      <p:cViewPr varScale="1">
        <p:scale>
          <a:sx n="84" d="100"/>
          <a:sy n="84" d="100"/>
        </p:scale>
        <p:origin x="845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-305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badi" panose="020B060402010402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badi" panose="020B0604020104020204" pitchFamily="34" charset="0"/>
              </a:defRPr>
            </a:lvl1pPr>
          </a:lstStyle>
          <a:p>
            <a:pPr>
              <a:defRPr/>
            </a:pPr>
            <a:fld id="{A9072335-3C1A-4D6A-8196-F8768E2E7FC7}" type="datetimeFigureOut">
              <a:rPr lang="hu-HU" smtClean="0"/>
              <a:pPr>
                <a:defRPr/>
              </a:pPr>
              <a:t>2023. 09. 30.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dirty="0"/>
              <a:t>Mintaszöveg szerkesztése</a:t>
            </a:r>
          </a:p>
          <a:p>
            <a:pPr lvl="1"/>
            <a:r>
              <a:rPr lang="hu-HU" noProof="0" dirty="0"/>
              <a:t>Második szint</a:t>
            </a:r>
          </a:p>
          <a:p>
            <a:pPr lvl="2"/>
            <a:r>
              <a:rPr lang="hu-HU" noProof="0" dirty="0"/>
              <a:t>Harmadik szint</a:t>
            </a:r>
          </a:p>
          <a:p>
            <a:pPr lvl="3"/>
            <a:r>
              <a:rPr lang="hu-HU" noProof="0" dirty="0"/>
              <a:t>Negyedik szint</a:t>
            </a:r>
          </a:p>
          <a:p>
            <a:pPr lvl="4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badi" panose="020B060402010402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badi" panose="020B0604020104020204" pitchFamily="34" charset="0"/>
              </a:defRPr>
            </a:lvl1pPr>
          </a:lstStyle>
          <a:p>
            <a:pPr>
              <a:defRPr/>
            </a:pPr>
            <a:fld id="{A3B3FC9D-988F-458A-8E9E-022CDE23EE2A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7042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badi" panose="020B0604020104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badi" panose="020B0604020104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badi" panose="020B0604020104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badi" panose="020B0604020104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badi" panose="020B06040201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6B53B-1E8A-4D14-B055-840737825224}" type="datetimeFigureOut">
              <a:rPr lang="hu-HU"/>
              <a:pPr>
                <a:defRPr/>
              </a:pPr>
              <a:t>2023. 09. 30.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6CD4B-AD0E-497F-BC9B-945F2D482DF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1CFB7-9606-42E5-8F8B-982352A0DD9E}" type="datetimeFigureOut">
              <a:rPr lang="hu-HU"/>
              <a:pPr>
                <a:defRPr/>
              </a:pPr>
              <a:t>2023. 09. 30.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F2F3-87C5-4F35-AF8B-2979A3BACF6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16E8C-7E92-4F3D-BE26-63DBE6F6AA3C}" type="datetimeFigureOut">
              <a:rPr lang="hu-HU"/>
              <a:pPr>
                <a:defRPr/>
              </a:pPr>
              <a:t>2023. 09. 30.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A4579-10C3-47F8-A71D-E6E19498A99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70F45-6A70-41FC-91A5-C5C240054FC0}" type="datetimeFigureOut">
              <a:rPr lang="hu-HU"/>
              <a:pPr>
                <a:defRPr/>
              </a:pPr>
              <a:t>2023. 09. 30.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98A82-1BA9-497D-AE9D-26E9FC0E7C3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D5C3A-10B5-4EBA-A01E-810688227614}" type="datetimeFigureOut">
              <a:rPr lang="hu-HU"/>
              <a:pPr>
                <a:defRPr/>
              </a:pPr>
              <a:t>2023. 09. 30.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24CC0-CFAA-40BD-A7FE-CA403204A05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5F960-6F66-4731-8FE2-905393D6786D}" type="datetimeFigureOut">
              <a:rPr lang="hu-HU"/>
              <a:pPr>
                <a:defRPr/>
              </a:pPr>
              <a:t>2023. 09. 30.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A67A-0C43-4DD2-82D2-A94851238EE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47AC7-C6DC-4683-9228-0982810B3A68}" type="datetimeFigureOut">
              <a:rPr lang="hu-HU"/>
              <a:pPr>
                <a:defRPr/>
              </a:pPr>
              <a:t>2023. 09. 30.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8D56E-7AEE-41C7-A0E3-3F7DC1F578D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1A60-5ED3-4DD3-AB56-B6C4A6415F44}" type="datetimeFigureOut">
              <a:rPr lang="hu-HU"/>
              <a:pPr>
                <a:defRPr/>
              </a:pPr>
              <a:t>2023. 09. 30.</a:t>
            </a:fld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18577-3C3E-4A5E-A01C-84D433AB674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02A78-3623-48E7-8BC7-5AD0A44A7D1C}" type="datetimeFigureOut">
              <a:rPr lang="hu-HU"/>
              <a:pPr>
                <a:defRPr/>
              </a:pPr>
              <a:t>2023. 09. 30.</a:t>
            </a:fld>
            <a:endParaRPr lang="hu-HU" dirty="0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E67F9-889F-445A-A80A-CCAF0A27F7C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8AF0-CB5A-467B-816D-7FA3A8CC076D}" type="datetimeFigureOut">
              <a:rPr lang="hu-HU"/>
              <a:pPr>
                <a:defRPr/>
              </a:pPr>
              <a:t>2023. 09. 30.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D226-AEC8-4EE7-9B42-F716AF05B17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9115D-CCC6-4CC4-8BB5-10AB8D32BC76}" type="datetimeFigureOut">
              <a:rPr lang="hu-HU"/>
              <a:pPr>
                <a:defRPr/>
              </a:pPr>
              <a:t>2023. 09. 30.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6A095-F0D1-4612-B1AB-7D8B4DC1406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>
              <a:defRPr/>
            </a:pPr>
            <a:fld id="{2E90A93F-4087-4F26-A534-CFF1E65EFADB}" type="datetimeFigureOut">
              <a:rPr lang="hu-HU" smtClean="0"/>
              <a:pPr>
                <a:defRPr/>
              </a:pPr>
              <a:t>2023. 09. 30.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pPr>
              <a:defRPr/>
            </a:pPr>
            <a:fld id="{8E3BFAC6-AD67-47B3-B828-FDE601E11730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badi" panose="020B060402010402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ctrTitle"/>
          </p:nvPr>
        </p:nvSpPr>
        <p:spPr>
          <a:xfrm>
            <a:off x="392967" y="764704"/>
            <a:ext cx="11406067" cy="2376264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Életveszélyes vérzések korszerű ellátása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1323" y="3284984"/>
            <a:ext cx="2873145" cy="280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8695" y="3835567"/>
            <a:ext cx="1789834" cy="184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199F2A9-DBA4-D66D-64D0-C9BB4A596168}"/>
              </a:ext>
            </a:extLst>
          </p:cNvPr>
          <p:cNvSpPr txBox="1">
            <a:spLocks noChangeArrowheads="1"/>
          </p:cNvSpPr>
          <p:nvPr/>
        </p:nvSpPr>
        <p:spPr>
          <a:xfrm>
            <a:off x="1127448" y="3717032"/>
            <a:ext cx="5833095" cy="2061536"/>
          </a:xfrm>
          <a:prstGeom prst="rect">
            <a:avLst/>
          </a:prstGeom>
          <a:ln/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30200" defTabSz="4492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dirty="0">
                <a:latin typeface="Arial" pitchFamily="34" charset="0"/>
                <a:ea typeface="+mj-ea"/>
                <a:cs typeface="Arial" pitchFamily="34" charset="0"/>
              </a:rPr>
              <a:t>Babik Barna</a:t>
            </a:r>
          </a:p>
          <a:p>
            <a:pPr marL="342900" indent="-330200" defTabSz="4492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dirty="0">
                <a:latin typeface="Arial" pitchFamily="34" charset="0"/>
                <a:ea typeface="+mj-ea"/>
                <a:cs typeface="Arial" pitchFamily="34" charset="0"/>
              </a:rPr>
              <a:t>Szegedi Tudományegyetem,</a:t>
            </a:r>
          </a:p>
          <a:p>
            <a:pPr marL="342900" indent="-330200" defTabSz="4492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dirty="0">
                <a:latin typeface="Arial" pitchFamily="34" charset="0"/>
                <a:ea typeface="+mj-ea"/>
                <a:cs typeface="Arial" pitchFamily="34" charset="0"/>
              </a:rPr>
              <a:t>MIRA, Pécs, 2023</a:t>
            </a:r>
          </a:p>
        </p:txBody>
      </p:sp>
    </p:spTree>
    <p:extLst>
      <p:ext uri="{BB962C8B-B14F-4D97-AF65-F5344CB8AC3E}">
        <p14:creationId xmlns:p14="http://schemas.microsoft.com/office/powerpoint/2010/main" val="3125165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imed.com.pl/photo/Haemocompletan-z-flaszka.jpg">
            <a:extLst>
              <a:ext uri="{FF2B5EF4-FFF2-40B4-BE49-F238E27FC236}">
                <a16:creationId xmlns:a16="http://schemas.microsoft.com/office/drawing/2014/main" id="{449B1E80-C452-FCF9-47B4-8A3152EE5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3332" t="6091" r="6667" b="5272"/>
          <a:stretch/>
        </p:blipFill>
        <p:spPr bwMode="auto">
          <a:xfrm>
            <a:off x="8956984" y="3259580"/>
            <a:ext cx="670883" cy="1229950"/>
          </a:xfrm>
          <a:prstGeom prst="rect">
            <a:avLst/>
          </a:prstGeom>
          <a:noFill/>
        </p:spPr>
      </p:pic>
      <p:pic>
        <p:nvPicPr>
          <p:cNvPr id="3" name="Picture 6" descr="https://www.clinicaldata.nzblood.co.nz/resourcefolder/images/ffp.jpg">
            <a:extLst>
              <a:ext uri="{FF2B5EF4-FFF2-40B4-BE49-F238E27FC236}">
                <a16:creationId xmlns:a16="http://schemas.microsoft.com/office/drawing/2014/main" id="{96EE341B-5833-5FDC-1F7B-592929164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5532" y="2893229"/>
            <a:ext cx="1165447" cy="2016224"/>
          </a:xfrm>
          <a:prstGeom prst="rect">
            <a:avLst/>
          </a:prstGeom>
          <a:noFill/>
        </p:spPr>
      </p:pic>
      <p:pic>
        <p:nvPicPr>
          <p:cNvPr id="4" name="Picture 10" descr="http://rbcyte.com/yahoo_site_admin/assets/images/whole_blood_1.217100135_std.jpg">
            <a:extLst>
              <a:ext uri="{FF2B5EF4-FFF2-40B4-BE49-F238E27FC236}">
                <a16:creationId xmlns:a16="http://schemas.microsoft.com/office/drawing/2014/main" id="{EBF35F29-9F67-8C8F-86A1-549AE3CEB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b="4822"/>
          <a:stretch/>
        </p:blipFill>
        <p:spPr bwMode="auto">
          <a:xfrm>
            <a:off x="5055532" y="969587"/>
            <a:ext cx="1152128" cy="1827632"/>
          </a:xfrm>
          <a:prstGeom prst="rect">
            <a:avLst/>
          </a:prstGeom>
          <a:noFill/>
        </p:spPr>
      </p:pic>
      <p:pic>
        <p:nvPicPr>
          <p:cNvPr id="5" name="Picture 2" descr="http://rbcyte.com/yahoo_site_admin/assets/images/whole_blood_1.217100135_std.jpg">
            <a:extLst>
              <a:ext uri="{FF2B5EF4-FFF2-40B4-BE49-F238E27FC236}">
                <a16:creationId xmlns:a16="http://schemas.microsoft.com/office/drawing/2014/main" id="{951ADC53-EBD3-2BCA-5D79-E8D0A5CCD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950" y="2557192"/>
            <a:ext cx="1612979" cy="2688299"/>
          </a:xfrm>
          <a:prstGeom prst="rect">
            <a:avLst/>
          </a:prstGeom>
          <a:noFill/>
        </p:spPr>
      </p:pic>
      <p:pic>
        <p:nvPicPr>
          <p:cNvPr id="9" name="Picture 18" descr="http://www.clarislifesciences.com/product_monograph/monograph_images/packshots/Humin_Packshot.jpg">
            <a:extLst>
              <a:ext uri="{FF2B5EF4-FFF2-40B4-BE49-F238E27FC236}">
                <a16:creationId xmlns:a16="http://schemas.microsoft.com/office/drawing/2014/main" id="{D6722BEE-568C-F8E4-51E4-5C7D412FF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574" t="15009" r="56513"/>
          <a:stretch/>
        </p:blipFill>
        <p:spPr bwMode="auto">
          <a:xfrm>
            <a:off x="8964556" y="4391499"/>
            <a:ext cx="625312" cy="1229950"/>
          </a:xfrm>
          <a:prstGeom prst="rect">
            <a:avLst/>
          </a:prstGeom>
          <a:noFill/>
        </p:spPr>
      </p:pic>
      <p:pic>
        <p:nvPicPr>
          <p:cNvPr id="10" name="Picture 6" descr="http://2.bp.blogspot.com/_XkIM_9ct8kI/TGageXmkKrI/AAAAAAAADtw/AzEqfP3wi9w/s1600/K%C3%A9p1337.jpg">
            <a:extLst>
              <a:ext uri="{FF2B5EF4-FFF2-40B4-BE49-F238E27FC236}">
                <a16:creationId xmlns:a16="http://schemas.microsoft.com/office/drawing/2014/main" id="{90834084-8684-7F7A-CEE2-17386F146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5532" y="5029467"/>
            <a:ext cx="1226526" cy="1609455"/>
          </a:xfrm>
          <a:prstGeom prst="rect">
            <a:avLst/>
          </a:prstGeom>
          <a:noFill/>
        </p:spPr>
      </p:pic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DCE4C45B-1E85-4BDA-E9B4-1016FB09F305}"/>
              </a:ext>
            </a:extLst>
          </p:cNvPr>
          <p:cNvCxnSpPr>
            <a:cxnSpLocks/>
          </p:cNvCxnSpPr>
          <p:nvPr/>
        </p:nvCxnSpPr>
        <p:spPr>
          <a:xfrm flipV="1">
            <a:off x="2927648" y="3898050"/>
            <a:ext cx="1424294" cy="6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60DEBCB-F73C-502F-12D0-40C13680F39E}"/>
              </a:ext>
            </a:extLst>
          </p:cNvPr>
          <p:cNvCxnSpPr>
            <a:cxnSpLocks/>
          </p:cNvCxnSpPr>
          <p:nvPr/>
        </p:nvCxnSpPr>
        <p:spPr>
          <a:xfrm flipV="1">
            <a:off x="2927648" y="2293163"/>
            <a:ext cx="141568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http://2.bp.blogspot.com/_XkIM_9ct8kI/TGageXmkKrI/AAAAAAAADtw/AzEqfP3wi9w/s1600/K%C3%A9p1337.jpg">
            <a:extLst>
              <a:ext uri="{FF2B5EF4-FFF2-40B4-BE49-F238E27FC236}">
                <a16:creationId xmlns:a16="http://schemas.microsoft.com/office/drawing/2014/main" id="{EFF336BE-03B2-2AA1-DD6E-80ED54F3C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4263" y="5650423"/>
            <a:ext cx="886258" cy="1162953"/>
          </a:xfrm>
          <a:prstGeom prst="rect">
            <a:avLst/>
          </a:prstGeom>
          <a:noFill/>
        </p:spPr>
      </p:pic>
      <p:pic>
        <p:nvPicPr>
          <p:cNvPr id="18" name="Picture 2" descr="KÃ©ptalÃ¡lat a kÃ¶vetkezÅre: âberiplexâ">
            <a:extLst>
              <a:ext uri="{FF2B5EF4-FFF2-40B4-BE49-F238E27FC236}">
                <a16:creationId xmlns:a16="http://schemas.microsoft.com/office/drawing/2014/main" id="{26B0286A-9B06-451E-94F5-8AAF9CC2A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0" t="11163" r="30935" b="43163"/>
          <a:stretch/>
        </p:blipFill>
        <p:spPr bwMode="auto">
          <a:xfrm>
            <a:off x="8993662" y="2131407"/>
            <a:ext cx="609453" cy="107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ekerekített téglalap 21">
            <a:extLst>
              <a:ext uri="{FF2B5EF4-FFF2-40B4-BE49-F238E27FC236}">
                <a16:creationId xmlns:a16="http://schemas.microsoft.com/office/drawing/2014/main" id="{8E262020-7478-0960-66DC-12488B572622}"/>
              </a:ext>
            </a:extLst>
          </p:cNvPr>
          <p:cNvSpPr/>
          <p:nvPr/>
        </p:nvSpPr>
        <p:spPr>
          <a:xfrm>
            <a:off x="9070242" y="2740658"/>
            <a:ext cx="103265" cy="9015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Lekerekített téglalap 28">
            <a:extLst>
              <a:ext uri="{FF2B5EF4-FFF2-40B4-BE49-F238E27FC236}">
                <a16:creationId xmlns:a16="http://schemas.microsoft.com/office/drawing/2014/main" id="{209AD148-47FB-F9BA-F42F-18AEC536782F}"/>
              </a:ext>
            </a:extLst>
          </p:cNvPr>
          <p:cNvSpPr/>
          <p:nvPr/>
        </p:nvSpPr>
        <p:spPr>
          <a:xfrm flipV="1">
            <a:off x="9051136" y="5021524"/>
            <a:ext cx="176591" cy="601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Lekerekített téglalap 29">
            <a:extLst>
              <a:ext uri="{FF2B5EF4-FFF2-40B4-BE49-F238E27FC236}">
                <a16:creationId xmlns:a16="http://schemas.microsoft.com/office/drawing/2014/main" id="{C7334738-0EFF-E51C-BE01-1E0F68F3653C}"/>
              </a:ext>
            </a:extLst>
          </p:cNvPr>
          <p:cNvSpPr/>
          <p:nvPr/>
        </p:nvSpPr>
        <p:spPr>
          <a:xfrm flipH="1">
            <a:off x="9151546" y="3961513"/>
            <a:ext cx="266703" cy="4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EEDF6EC5-B9B6-9F18-3812-0B1C39A933B3}"/>
              </a:ext>
            </a:extLst>
          </p:cNvPr>
          <p:cNvCxnSpPr>
            <a:cxnSpLocks/>
          </p:cNvCxnSpPr>
          <p:nvPr/>
        </p:nvCxnSpPr>
        <p:spPr>
          <a:xfrm>
            <a:off x="2927648" y="5124202"/>
            <a:ext cx="141568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2D3A81ED-7B62-8725-C9F8-4BA8D3C83F99}"/>
              </a:ext>
            </a:extLst>
          </p:cNvPr>
          <p:cNvCxnSpPr>
            <a:cxnSpLocks/>
          </p:cNvCxnSpPr>
          <p:nvPr/>
        </p:nvCxnSpPr>
        <p:spPr>
          <a:xfrm flipV="1">
            <a:off x="6676708" y="3887630"/>
            <a:ext cx="1424294" cy="6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>
            <a:extLst>
              <a:ext uri="{FF2B5EF4-FFF2-40B4-BE49-F238E27FC236}">
                <a16:creationId xmlns:a16="http://schemas.microsoft.com/office/drawing/2014/main" id="{B675726A-DB72-4512-FE4E-3B6B1D5813D8}"/>
              </a:ext>
            </a:extLst>
          </p:cNvPr>
          <p:cNvCxnSpPr>
            <a:cxnSpLocks/>
          </p:cNvCxnSpPr>
          <p:nvPr/>
        </p:nvCxnSpPr>
        <p:spPr>
          <a:xfrm flipV="1">
            <a:off x="6676708" y="1573083"/>
            <a:ext cx="1424294" cy="6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>
            <a:extLst>
              <a:ext uri="{FF2B5EF4-FFF2-40B4-BE49-F238E27FC236}">
                <a16:creationId xmlns:a16="http://schemas.microsoft.com/office/drawing/2014/main" id="{EE3D4999-44F7-C9CC-620D-0544C3FBAF5F}"/>
              </a:ext>
            </a:extLst>
          </p:cNvPr>
          <p:cNvCxnSpPr>
            <a:cxnSpLocks/>
          </p:cNvCxnSpPr>
          <p:nvPr/>
        </p:nvCxnSpPr>
        <p:spPr>
          <a:xfrm flipV="1">
            <a:off x="6706737" y="6030997"/>
            <a:ext cx="1424294" cy="6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>
            <a:extLst>
              <a:ext uri="{FF2B5EF4-FFF2-40B4-BE49-F238E27FC236}">
                <a16:creationId xmlns:a16="http://schemas.microsoft.com/office/drawing/2014/main" id="{264A1551-7CAE-7A3B-694A-E900BF22DD96}"/>
              </a:ext>
            </a:extLst>
          </p:cNvPr>
          <p:cNvCxnSpPr>
            <a:cxnSpLocks/>
          </p:cNvCxnSpPr>
          <p:nvPr/>
        </p:nvCxnSpPr>
        <p:spPr>
          <a:xfrm flipV="1">
            <a:off x="6672064" y="3013243"/>
            <a:ext cx="141568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>
            <a:extLst>
              <a:ext uri="{FF2B5EF4-FFF2-40B4-BE49-F238E27FC236}">
                <a16:creationId xmlns:a16="http://schemas.microsoft.com/office/drawing/2014/main" id="{26BBDCB0-86C1-A4C2-3074-95F583B7F3C2}"/>
              </a:ext>
            </a:extLst>
          </p:cNvPr>
          <p:cNvCxnSpPr>
            <a:cxnSpLocks/>
          </p:cNvCxnSpPr>
          <p:nvPr/>
        </p:nvCxnSpPr>
        <p:spPr>
          <a:xfrm>
            <a:off x="6677686" y="4309387"/>
            <a:ext cx="141568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4635FE49-B4CE-90F3-3FBC-E71851866A28}"/>
              </a:ext>
            </a:extLst>
          </p:cNvPr>
          <p:cNvSpPr txBox="1"/>
          <p:nvPr/>
        </p:nvSpPr>
        <p:spPr>
          <a:xfrm>
            <a:off x="404855" y="530751"/>
            <a:ext cx="233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Teljes vér transzfúzió</a:t>
            </a:r>
            <a:endParaRPr lang="en-GB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7740B86-D398-1431-EF88-B0FA6806462F}"/>
              </a:ext>
            </a:extLst>
          </p:cNvPr>
          <p:cNvSpPr txBox="1"/>
          <p:nvPr/>
        </p:nvSpPr>
        <p:spPr>
          <a:xfrm>
            <a:off x="3216642" y="525418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~1980 -: Vérkomponens terápia</a:t>
            </a:r>
            <a:endParaRPr lang="en-GB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C5A58BA-A3C6-3BDD-E900-41280BFED6F4}"/>
              </a:ext>
            </a:extLst>
          </p:cNvPr>
          <p:cNvSpPr txBox="1"/>
          <p:nvPr/>
        </p:nvSpPr>
        <p:spPr>
          <a:xfrm>
            <a:off x="898613" y="3429000"/>
            <a:ext cx="13773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 2,5-3 g/l</a:t>
            </a:r>
          </a:p>
          <a:p>
            <a:pPr algn="ctr"/>
            <a:r>
              <a:rPr lang="hu-HU" b="1" dirty="0"/>
              <a:t>fibrinogen </a:t>
            </a:r>
            <a:endParaRPr lang="en-GB" b="1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8E438771-8588-8A1F-75CF-2B54CF156C4D}"/>
              </a:ext>
            </a:extLst>
          </p:cNvPr>
          <p:cNvSpPr txBox="1"/>
          <p:nvPr/>
        </p:nvSpPr>
        <p:spPr>
          <a:xfrm>
            <a:off x="8617013" y="3428244"/>
            <a:ext cx="13773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 20 g/l</a:t>
            </a:r>
          </a:p>
          <a:p>
            <a:pPr algn="ctr"/>
            <a:r>
              <a:rPr lang="hu-HU" b="1" dirty="0"/>
              <a:t>fibrinogen </a:t>
            </a:r>
            <a:endParaRPr lang="en-GB" b="1" dirty="0"/>
          </a:p>
        </p:txBody>
      </p:sp>
      <p:pic>
        <p:nvPicPr>
          <p:cNvPr id="7" name="Picture 10" descr="http://rbcyte.com/yahoo_site_admin/assets/images/whole_blood_1.217100135_std.jpg">
            <a:extLst>
              <a:ext uri="{FF2B5EF4-FFF2-40B4-BE49-F238E27FC236}">
                <a16:creationId xmlns:a16="http://schemas.microsoft.com/office/drawing/2014/main" id="{0716FF29-33C9-CC1A-0DEC-7E9E544CF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6248" b="4822"/>
          <a:stretch/>
        </p:blipFill>
        <p:spPr bwMode="auto">
          <a:xfrm>
            <a:off x="8817589" y="866935"/>
            <a:ext cx="834125" cy="1236320"/>
          </a:xfrm>
          <a:prstGeom prst="rect">
            <a:avLst/>
          </a:prstGeom>
          <a:noFill/>
        </p:spPr>
      </p:pic>
      <p:sp>
        <p:nvSpPr>
          <p:cNvPr id="25" name="Szövegdoboz 24">
            <a:extLst>
              <a:ext uri="{FF2B5EF4-FFF2-40B4-BE49-F238E27FC236}">
                <a16:creationId xmlns:a16="http://schemas.microsoft.com/office/drawing/2014/main" id="{C502E205-A9C4-2B0E-0AC6-E37F549DE2B8}"/>
              </a:ext>
            </a:extLst>
          </p:cNvPr>
          <p:cNvSpPr txBox="1"/>
          <p:nvPr/>
        </p:nvSpPr>
        <p:spPr>
          <a:xfrm>
            <a:off x="6999602" y="525418"/>
            <a:ext cx="464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~2010 -: Vér- és plazmakomponens terápia</a:t>
            </a:r>
            <a:endParaRPr lang="en-GB" dirty="0"/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F61A44B6-6EB6-43F0-4968-E159CAE55082}"/>
              </a:ext>
            </a:extLst>
          </p:cNvPr>
          <p:cNvSpPr txBox="1"/>
          <p:nvPr/>
        </p:nvSpPr>
        <p:spPr>
          <a:xfrm>
            <a:off x="4943872" y="3429000"/>
            <a:ext cx="13773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 ~2 g/l </a:t>
            </a:r>
          </a:p>
          <a:p>
            <a:pPr algn="ctr"/>
            <a:r>
              <a:rPr lang="hu-HU" b="1" dirty="0"/>
              <a:t>fibrinogen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20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imed.com.pl/photo/Haemocompletan-z-flaszka.jpg">
            <a:extLst>
              <a:ext uri="{FF2B5EF4-FFF2-40B4-BE49-F238E27FC236}">
                <a16:creationId xmlns:a16="http://schemas.microsoft.com/office/drawing/2014/main" id="{449B1E80-C452-FCF9-47B4-8A3152EE5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3332" t="6091" r="6667" b="5272"/>
          <a:stretch/>
        </p:blipFill>
        <p:spPr bwMode="auto">
          <a:xfrm>
            <a:off x="8956984" y="3259580"/>
            <a:ext cx="670883" cy="1229950"/>
          </a:xfrm>
          <a:prstGeom prst="rect">
            <a:avLst/>
          </a:prstGeom>
          <a:noFill/>
        </p:spPr>
      </p:pic>
      <p:pic>
        <p:nvPicPr>
          <p:cNvPr id="3" name="Picture 6" descr="https://www.clinicaldata.nzblood.co.nz/resourcefolder/images/ffp.jpg">
            <a:extLst>
              <a:ext uri="{FF2B5EF4-FFF2-40B4-BE49-F238E27FC236}">
                <a16:creationId xmlns:a16="http://schemas.microsoft.com/office/drawing/2014/main" id="{96EE341B-5833-5FDC-1F7B-592929164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5532" y="2893229"/>
            <a:ext cx="1165447" cy="2016224"/>
          </a:xfrm>
          <a:prstGeom prst="rect">
            <a:avLst/>
          </a:prstGeom>
          <a:noFill/>
        </p:spPr>
      </p:pic>
      <p:pic>
        <p:nvPicPr>
          <p:cNvPr id="4" name="Picture 10" descr="http://rbcyte.com/yahoo_site_admin/assets/images/whole_blood_1.217100135_std.jpg">
            <a:extLst>
              <a:ext uri="{FF2B5EF4-FFF2-40B4-BE49-F238E27FC236}">
                <a16:creationId xmlns:a16="http://schemas.microsoft.com/office/drawing/2014/main" id="{EBF35F29-9F67-8C8F-86A1-549AE3CEB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b="4822"/>
          <a:stretch/>
        </p:blipFill>
        <p:spPr bwMode="auto">
          <a:xfrm>
            <a:off x="5055532" y="969587"/>
            <a:ext cx="1152128" cy="1827632"/>
          </a:xfrm>
          <a:prstGeom prst="rect">
            <a:avLst/>
          </a:prstGeom>
          <a:noFill/>
        </p:spPr>
      </p:pic>
      <p:pic>
        <p:nvPicPr>
          <p:cNvPr id="5" name="Picture 2" descr="http://rbcyte.com/yahoo_site_admin/assets/images/whole_blood_1.217100135_std.jpg">
            <a:extLst>
              <a:ext uri="{FF2B5EF4-FFF2-40B4-BE49-F238E27FC236}">
                <a16:creationId xmlns:a16="http://schemas.microsoft.com/office/drawing/2014/main" id="{951ADC53-EBD3-2BCA-5D79-E8D0A5CCD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950" y="2557192"/>
            <a:ext cx="1612979" cy="2688299"/>
          </a:xfrm>
          <a:prstGeom prst="rect">
            <a:avLst/>
          </a:prstGeom>
          <a:noFill/>
        </p:spPr>
      </p:pic>
      <p:pic>
        <p:nvPicPr>
          <p:cNvPr id="9" name="Picture 18" descr="http://www.clarislifesciences.com/product_monograph/monograph_images/packshots/Humin_Packshot.jpg">
            <a:extLst>
              <a:ext uri="{FF2B5EF4-FFF2-40B4-BE49-F238E27FC236}">
                <a16:creationId xmlns:a16="http://schemas.microsoft.com/office/drawing/2014/main" id="{D6722BEE-568C-F8E4-51E4-5C7D412FF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574" t="15009" r="56513"/>
          <a:stretch/>
        </p:blipFill>
        <p:spPr bwMode="auto">
          <a:xfrm>
            <a:off x="8964556" y="4391499"/>
            <a:ext cx="625312" cy="1229950"/>
          </a:xfrm>
          <a:prstGeom prst="rect">
            <a:avLst/>
          </a:prstGeom>
          <a:noFill/>
        </p:spPr>
      </p:pic>
      <p:pic>
        <p:nvPicPr>
          <p:cNvPr id="10" name="Picture 6" descr="http://2.bp.blogspot.com/_XkIM_9ct8kI/TGageXmkKrI/AAAAAAAADtw/AzEqfP3wi9w/s1600/K%C3%A9p1337.jpg">
            <a:extLst>
              <a:ext uri="{FF2B5EF4-FFF2-40B4-BE49-F238E27FC236}">
                <a16:creationId xmlns:a16="http://schemas.microsoft.com/office/drawing/2014/main" id="{90834084-8684-7F7A-CEE2-17386F146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5532" y="5029467"/>
            <a:ext cx="1226526" cy="1609455"/>
          </a:xfrm>
          <a:prstGeom prst="rect">
            <a:avLst/>
          </a:prstGeom>
          <a:noFill/>
        </p:spPr>
      </p:pic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DCE4C45B-1E85-4BDA-E9B4-1016FB09F305}"/>
              </a:ext>
            </a:extLst>
          </p:cNvPr>
          <p:cNvCxnSpPr>
            <a:cxnSpLocks/>
          </p:cNvCxnSpPr>
          <p:nvPr/>
        </p:nvCxnSpPr>
        <p:spPr>
          <a:xfrm flipV="1">
            <a:off x="2927648" y="3898050"/>
            <a:ext cx="1424294" cy="6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60DEBCB-F73C-502F-12D0-40C13680F39E}"/>
              </a:ext>
            </a:extLst>
          </p:cNvPr>
          <p:cNvCxnSpPr>
            <a:cxnSpLocks/>
          </p:cNvCxnSpPr>
          <p:nvPr/>
        </p:nvCxnSpPr>
        <p:spPr>
          <a:xfrm flipV="1">
            <a:off x="2927648" y="2293163"/>
            <a:ext cx="141568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http://2.bp.blogspot.com/_XkIM_9ct8kI/TGageXmkKrI/AAAAAAAADtw/AzEqfP3wi9w/s1600/K%C3%A9p1337.jpg">
            <a:extLst>
              <a:ext uri="{FF2B5EF4-FFF2-40B4-BE49-F238E27FC236}">
                <a16:creationId xmlns:a16="http://schemas.microsoft.com/office/drawing/2014/main" id="{EFF336BE-03B2-2AA1-DD6E-80ED54F3C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4263" y="5650423"/>
            <a:ext cx="886258" cy="1162953"/>
          </a:xfrm>
          <a:prstGeom prst="rect">
            <a:avLst/>
          </a:prstGeom>
          <a:noFill/>
        </p:spPr>
      </p:pic>
      <p:pic>
        <p:nvPicPr>
          <p:cNvPr id="18" name="Picture 2" descr="KÃ©ptalÃ¡lat a kÃ¶vetkezÅre: âberiplexâ">
            <a:extLst>
              <a:ext uri="{FF2B5EF4-FFF2-40B4-BE49-F238E27FC236}">
                <a16:creationId xmlns:a16="http://schemas.microsoft.com/office/drawing/2014/main" id="{26B0286A-9B06-451E-94F5-8AAF9CC2A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0" t="11163" r="30935" b="43163"/>
          <a:stretch/>
        </p:blipFill>
        <p:spPr bwMode="auto">
          <a:xfrm>
            <a:off x="8993662" y="2131407"/>
            <a:ext cx="609453" cy="107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ekerekített téglalap 21">
            <a:extLst>
              <a:ext uri="{FF2B5EF4-FFF2-40B4-BE49-F238E27FC236}">
                <a16:creationId xmlns:a16="http://schemas.microsoft.com/office/drawing/2014/main" id="{8E262020-7478-0960-66DC-12488B572622}"/>
              </a:ext>
            </a:extLst>
          </p:cNvPr>
          <p:cNvSpPr/>
          <p:nvPr/>
        </p:nvSpPr>
        <p:spPr>
          <a:xfrm>
            <a:off x="9070242" y="2740658"/>
            <a:ext cx="103265" cy="9015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Lekerekített téglalap 28">
            <a:extLst>
              <a:ext uri="{FF2B5EF4-FFF2-40B4-BE49-F238E27FC236}">
                <a16:creationId xmlns:a16="http://schemas.microsoft.com/office/drawing/2014/main" id="{209AD148-47FB-F9BA-F42F-18AEC536782F}"/>
              </a:ext>
            </a:extLst>
          </p:cNvPr>
          <p:cNvSpPr/>
          <p:nvPr/>
        </p:nvSpPr>
        <p:spPr>
          <a:xfrm flipV="1">
            <a:off x="9051136" y="5021524"/>
            <a:ext cx="176591" cy="601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Lekerekített téglalap 29">
            <a:extLst>
              <a:ext uri="{FF2B5EF4-FFF2-40B4-BE49-F238E27FC236}">
                <a16:creationId xmlns:a16="http://schemas.microsoft.com/office/drawing/2014/main" id="{C7334738-0EFF-E51C-BE01-1E0F68F3653C}"/>
              </a:ext>
            </a:extLst>
          </p:cNvPr>
          <p:cNvSpPr/>
          <p:nvPr/>
        </p:nvSpPr>
        <p:spPr>
          <a:xfrm flipH="1">
            <a:off x="9151546" y="3961513"/>
            <a:ext cx="266703" cy="4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EEDF6EC5-B9B6-9F18-3812-0B1C39A933B3}"/>
              </a:ext>
            </a:extLst>
          </p:cNvPr>
          <p:cNvCxnSpPr>
            <a:cxnSpLocks/>
          </p:cNvCxnSpPr>
          <p:nvPr/>
        </p:nvCxnSpPr>
        <p:spPr>
          <a:xfrm>
            <a:off x="2927648" y="5124202"/>
            <a:ext cx="141568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2D3A81ED-7B62-8725-C9F8-4BA8D3C83F99}"/>
              </a:ext>
            </a:extLst>
          </p:cNvPr>
          <p:cNvCxnSpPr>
            <a:cxnSpLocks/>
          </p:cNvCxnSpPr>
          <p:nvPr/>
        </p:nvCxnSpPr>
        <p:spPr>
          <a:xfrm flipV="1">
            <a:off x="6676708" y="3887630"/>
            <a:ext cx="1424294" cy="6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>
            <a:extLst>
              <a:ext uri="{FF2B5EF4-FFF2-40B4-BE49-F238E27FC236}">
                <a16:creationId xmlns:a16="http://schemas.microsoft.com/office/drawing/2014/main" id="{B675726A-DB72-4512-FE4E-3B6B1D5813D8}"/>
              </a:ext>
            </a:extLst>
          </p:cNvPr>
          <p:cNvCxnSpPr>
            <a:cxnSpLocks/>
          </p:cNvCxnSpPr>
          <p:nvPr/>
        </p:nvCxnSpPr>
        <p:spPr>
          <a:xfrm flipV="1">
            <a:off x="6676708" y="1573083"/>
            <a:ext cx="1424294" cy="6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>
            <a:extLst>
              <a:ext uri="{FF2B5EF4-FFF2-40B4-BE49-F238E27FC236}">
                <a16:creationId xmlns:a16="http://schemas.microsoft.com/office/drawing/2014/main" id="{EE3D4999-44F7-C9CC-620D-0544C3FBAF5F}"/>
              </a:ext>
            </a:extLst>
          </p:cNvPr>
          <p:cNvCxnSpPr>
            <a:cxnSpLocks/>
          </p:cNvCxnSpPr>
          <p:nvPr/>
        </p:nvCxnSpPr>
        <p:spPr>
          <a:xfrm flipV="1">
            <a:off x="6706737" y="6030997"/>
            <a:ext cx="1424294" cy="6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>
            <a:extLst>
              <a:ext uri="{FF2B5EF4-FFF2-40B4-BE49-F238E27FC236}">
                <a16:creationId xmlns:a16="http://schemas.microsoft.com/office/drawing/2014/main" id="{264A1551-7CAE-7A3B-694A-E900BF22DD96}"/>
              </a:ext>
            </a:extLst>
          </p:cNvPr>
          <p:cNvCxnSpPr>
            <a:cxnSpLocks/>
          </p:cNvCxnSpPr>
          <p:nvPr/>
        </p:nvCxnSpPr>
        <p:spPr>
          <a:xfrm flipV="1">
            <a:off x="6672064" y="3013243"/>
            <a:ext cx="141568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>
            <a:extLst>
              <a:ext uri="{FF2B5EF4-FFF2-40B4-BE49-F238E27FC236}">
                <a16:creationId xmlns:a16="http://schemas.microsoft.com/office/drawing/2014/main" id="{26BBDCB0-86C1-A4C2-3074-95F583B7F3C2}"/>
              </a:ext>
            </a:extLst>
          </p:cNvPr>
          <p:cNvCxnSpPr>
            <a:cxnSpLocks/>
          </p:cNvCxnSpPr>
          <p:nvPr/>
        </p:nvCxnSpPr>
        <p:spPr>
          <a:xfrm>
            <a:off x="6677686" y="4309387"/>
            <a:ext cx="141568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4635FE49-B4CE-90F3-3FBC-E71851866A28}"/>
              </a:ext>
            </a:extLst>
          </p:cNvPr>
          <p:cNvSpPr txBox="1"/>
          <p:nvPr/>
        </p:nvSpPr>
        <p:spPr>
          <a:xfrm>
            <a:off x="404855" y="530751"/>
            <a:ext cx="233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Teljes vér transzfúzió</a:t>
            </a:r>
            <a:endParaRPr lang="en-GB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7740B86-D398-1431-EF88-B0FA6806462F}"/>
              </a:ext>
            </a:extLst>
          </p:cNvPr>
          <p:cNvSpPr txBox="1"/>
          <p:nvPr/>
        </p:nvSpPr>
        <p:spPr>
          <a:xfrm>
            <a:off x="3216642" y="525418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~1980 -: Vérkomponens terápia</a:t>
            </a:r>
            <a:endParaRPr lang="en-GB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06F744B-ECF0-6F56-5CD0-4D2D25EF7C3B}"/>
              </a:ext>
            </a:extLst>
          </p:cNvPr>
          <p:cNvSpPr txBox="1"/>
          <p:nvPr/>
        </p:nvSpPr>
        <p:spPr>
          <a:xfrm>
            <a:off x="10063693" y="1484784"/>
            <a:ext cx="20089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Alacsony fibrinogen koncentrációval nem lehet egy, már kialakult hiányt korrigálni, csak konzerválni a hiányállapotot.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eszteségeket pótolni gyorsan csak magasabb koncentrációjú készítménnyel lehet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PPH…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C5A58BA-A3C6-3BDD-E900-41280BFED6F4}"/>
              </a:ext>
            </a:extLst>
          </p:cNvPr>
          <p:cNvSpPr txBox="1"/>
          <p:nvPr/>
        </p:nvSpPr>
        <p:spPr>
          <a:xfrm>
            <a:off x="898613" y="3429000"/>
            <a:ext cx="13773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 2,5-3 g/l</a:t>
            </a:r>
          </a:p>
          <a:p>
            <a:pPr algn="ctr"/>
            <a:r>
              <a:rPr lang="hu-HU" b="1" dirty="0"/>
              <a:t>fibrinogen </a:t>
            </a:r>
            <a:endParaRPr lang="en-GB" b="1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AD60602D-D4EF-0D07-11DB-4150316CC780}"/>
              </a:ext>
            </a:extLst>
          </p:cNvPr>
          <p:cNvSpPr txBox="1"/>
          <p:nvPr/>
        </p:nvSpPr>
        <p:spPr>
          <a:xfrm>
            <a:off x="4943872" y="3429000"/>
            <a:ext cx="13773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 ~2 g/l </a:t>
            </a:r>
          </a:p>
          <a:p>
            <a:pPr algn="ctr"/>
            <a:r>
              <a:rPr lang="hu-HU" b="1" dirty="0"/>
              <a:t>fibrinogen </a:t>
            </a:r>
            <a:endParaRPr lang="en-GB" b="1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8E438771-8588-8A1F-75CF-2B54CF156C4D}"/>
              </a:ext>
            </a:extLst>
          </p:cNvPr>
          <p:cNvSpPr txBox="1"/>
          <p:nvPr/>
        </p:nvSpPr>
        <p:spPr>
          <a:xfrm>
            <a:off x="8617013" y="3429000"/>
            <a:ext cx="13773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 20 g/l</a:t>
            </a:r>
          </a:p>
          <a:p>
            <a:pPr algn="ctr"/>
            <a:r>
              <a:rPr lang="hu-HU" b="1" dirty="0"/>
              <a:t>fibrinogen </a:t>
            </a:r>
            <a:endParaRPr lang="en-GB" b="1" dirty="0"/>
          </a:p>
        </p:txBody>
      </p:sp>
      <p:pic>
        <p:nvPicPr>
          <p:cNvPr id="26" name="Picture 10" descr="http://rbcyte.com/yahoo_site_admin/assets/images/whole_blood_1.217100135_std.jpg">
            <a:extLst>
              <a:ext uri="{FF2B5EF4-FFF2-40B4-BE49-F238E27FC236}">
                <a16:creationId xmlns:a16="http://schemas.microsoft.com/office/drawing/2014/main" id="{60832B02-E786-6412-2639-89D4F6445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6248" b="4822"/>
          <a:stretch/>
        </p:blipFill>
        <p:spPr bwMode="auto">
          <a:xfrm>
            <a:off x="8817589" y="866935"/>
            <a:ext cx="834125" cy="1236320"/>
          </a:xfrm>
          <a:prstGeom prst="rect">
            <a:avLst/>
          </a:prstGeom>
          <a:noFill/>
        </p:spPr>
      </p:pic>
      <p:sp>
        <p:nvSpPr>
          <p:cNvPr id="27" name="Szövegdoboz 26">
            <a:extLst>
              <a:ext uri="{FF2B5EF4-FFF2-40B4-BE49-F238E27FC236}">
                <a16:creationId xmlns:a16="http://schemas.microsoft.com/office/drawing/2014/main" id="{DC3A6BFE-3866-8D07-1967-C86648521B9D}"/>
              </a:ext>
            </a:extLst>
          </p:cNvPr>
          <p:cNvSpPr txBox="1"/>
          <p:nvPr/>
        </p:nvSpPr>
        <p:spPr>
          <a:xfrm>
            <a:off x="6999602" y="525418"/>
            <a:ext cx="464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~2010 -: Vér- és plazmakomponens terápia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57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imed.com.pl/photo/Haemocompletan-z-flaszka.jpg">
            <a:extLst>
              <a:ext uri="{FF2B5EF4-FFF2-40B4-BE49-F238E27FC236}">
                <a16:creationId xmlns:a16="http://schemas.microsoft.com/office/drawing/2014/main" id="{449B1E80-C452-FCF9-47B4-8A3152EE5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3332" t="6091" r="6667" b="5272"/>
          <a:stretch/>
        </p:blipFill>
        <p:spPr bwMode="auto">
          <a:xfrm>
            <a:off x="8956984" y="3259580"/>
            <a:ext cx="670883" cy="1229950"/>
          </a:xfrm>
          <a:prstGeom prst="rect">
            <a:avLst/>
          </a:prstGeom>
          <a:noFill/>
        </p:spPr>
      </p:pic>
      <p:pic>
        <p:nvPicPr>
          <p:cNvPr id="3" name="Picture 6" descr="https://www.clinicaldata.nzblood.co.nz/resourcefolder/images/ffp.jpg">
            <a:extLst>
              <a:ext uri="{FF2B5EF4-FFF2-40B4-BE49-F238E27FC236}">
                <a16:creationId xmlns:a16="http://schemas.microsoft.com/office/drawing/2014/main" id="{96EE341B-5833-5FDC-1F7B-592929164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5532" y="2893229"/>
            <a:ext cx="1165447" cy="2016224"/>
          </a:xfrm>
          <a:prstGeom prst="rect">
            <a:avLst/>
          </a:prstGeom>
          <a:noFill/>
        </p:spPr>
      </p:pic>
      <p:pic>
        <p:nvPicPr>
          <p:cNvPr id="4" name="Picture 10" descr="http://rbcyte.com/yahoo_site_admin/assets/images/whole_blood_1.217100135_std.jpg">
            <a:extLst>
              <a:ext uri="{FF2B5EF4-FFF2-40B4-BE49-F238E27FC236}">
                <a16:creationId xmlns:a16="http://schemas.microsoft.com/office/drawing/2014/main" id="{EBF35F29-9F67-8C8F-86A1-549AE3CEB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b="4822"/>
          <a:stretch/>
        </p:blipFill>
        <p:spPr bwMode="auto">
          <a:xfrm>
            <a:off x="5055532" y="969587"/>
            <a:ext cx="1152128" cy="1827632"/>
          </a:xfrm>
          <a:prstGeom prst="rect">
            <a:avLst/>
          </a:prstGeom>
          <a:noFill/>
        </p:spPr>
      </p:pic>
      <p:pic>
        <p:nvPicPr>
          <p:cNvPr id="5" name="Picture 2" descr="http://rbcyte.com/yahoo_site_admin/assets/images/whole_blood_1.217100135_std.jpg">
            <a:extLst>
              <a:ext uri="{FF2B5EF4-FFF2-40B4-BE49-F238E27FC236}">
                <a16:creationId xmlns:a16="http://schemas.microsoft.com/office/drawing/2014/main" id="{951ADC53-EBD3-2BCA-5D79-E8D0A5CCD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950" y="2557192"/>
            <a:ext cx="1612979" cy="2688299"/>
          </a:xfrm>
          <a:prstGeom prst="rect">
            <a:avLst/>
          </a:prstGeom>
          <a:noFill/>
        </p:spPr>
      </p:pic>
      <p:pic>
        <p:nvPicPr>
          <p:cNvPr id="9" name="Picture 18" descr="http://www.clarislifesciences.com/product_monograph/monograph_images/packshots/Humin_Packshot.jpg">
            <a:extLst>
              <a:ext uri="{FF2B5EF4-FFF2-40B4-BE49-F238E27FC236}">
                <a16:creationId xmlns:a16="http://schemas.microsoft.com/office/drawing/2014/main" id="{D6722BEE-568C-F8E4-51E4-5C7D412FF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574" t="15009" r="56513"/>
          <a:stretch/>
        </p:blipFill>
        <p:spPr bwMode="auto">
          <a:xfrm>
            <a:off x="8964556" y="4391499"/>
            <a:ext cx="625312" cy="1229950"/>
          </a:xfrm>
          <a:prstGeom prst="rect">
            <a:avLst/>
          </a:prstGeom>
          <a:noFill/>
        </p:spPr>
      </p:pic>
      <p:pic>
        <p:nvPicPr>
          <p:cNvPr id="10" name="Picture 6" descr="http://2.bp.blogspot.com/_XkIM_9ct8kI/TGageXmkKrI/AAAAAAAADtw/AzEqfP3wi9w/s1600/K%C3%A9p1337.jpg">
            <a:extLst>
              <a:ext uri="{FF2B5EF4-FFF2-40B4-BE49-F238E27FC236}">
                <a16:creationId xmlns:a16="http://schemas.microsoft.com/office/drawing/2014/main" id="{90834084-8684-7F7A-CEE2-17386F146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5532" y="5029467"/>
            <a:ext cx="1226526" cy="1609455"/>
          </a:xfrm>
          <a:prstGeom prst="rect">
            <a:avLst/>
          </a:prstGeom>
          <a:noFill/>
        </p:spPr>
      </p:pic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DCE4C45B-1E85-4BDA-E9B4-1016FB09F305}"/>
              </a:ext>
            </a:extLst>
          </p:cNvPr>
          <p:cNvCxnSpPr>
            <a:cxnSpLocks/>
          </p:cNvCxnSpPr>
          <p:nvPr/>
        </p:nvCxnSpPr>
        <p:spPr>
          <a:xfrm flipV="1">
            <a:off x="2927648" y="3898050"/>
            <a:ext cx="1424294" cy="6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60DEBCB-F73C-502F-12D0-40C13680F39E}"/>
              </a:ext>
            </a:extLst>
          </p:cNvPr>
          <p:cNvCxnSpPr>
            <a:cxnSpLocks/>
          </p:cNvCxnSpPr>
          <p:nvPr/>
        </p:nvCxnSpPr>
        <p:spPr>
          <a:xfrm flipV="1">
            <a:off x="2927648" y="2293163"/>
            <a:ext cx="141568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http://2.bp.blogspot.com/_XkIM_9ct8kI/TGageXmkKrI/AAAAAAAADtw/AzEqfP3wi9w/s1600/K%C3%A9p1337.jpg">
            <a:extLst>
              <a:ext uri="{FF2B5EF4-FFF2-40B4-BE49-F238E27FC236}">
                <a16:creationId xmlns:a16="http://schemas.microsoft.com/office/drawing/2014/main" id="{EFF336BE-03B2-2AA1-DD6E-80ED54F3C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4263" y="5650423"/>
            <a:ext cx="886258" cy="1162953"/>
          </a:xfrm>
          <a:prstGeom prst="rect">
            <a:avLst/>
          </a:prstGeom>
          <a:noFill/>
        </p:spPr>
      </p:pic>
      <p:pic>
        <p:nvPicPr>
          <p:cNvPr id="17" name="Picture 10" descr="http://rbcyte.com/yahoo_site_admin/assets/images/whole_blood_1.217100135_std.jpg">
            <a:extLst>
              <a:ext uri="{FF2B5EF4-FFF2-40B4-BE49-F238E27FC236}">
                <a16:creationId xmlns:a16="http://schemas.microsoft.com/office/drawing/2014/main" id="{36699CA2-A5A1-6AE3-79FE-5D2640457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6248" b="4822"/>
          <a:stretch/>
        </p:blipFill>
        <p:spPr bwMode="auto">
          <a:xfrm>
            <a:off x="8817589" y="866935"/>
            <a:ext cx="834125" cy="1236320"/>
          </a:xfrm>
          <a:prstGeom prst="rect">
            <a:avLst/>
          </a:prstGeom>
          <a:noFill/>
        </p:spPr>
      </p:pic>
      <p:pic>
        <p:nvPicPr>
          <p:cNvPr id="18" name="Picture 2" descr="KÃ©ptalÃ¡lat a kÃ¶vetkezÅre: âberiplexâ">
            <a:extLst>
              <a:ext uri="{FF2B5EF4-FFF2-40B4-BE49-F238E27FC236}">
                <a16:creationId xmlns:a16="http://schemas.microsoft.com/office/drawing/2014/main" id="{26B0286A-9B06-451E-94F5-8AAF9CC2A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0" t="11163" r="30935" b="43163"/>
          <a:stretch/>
        </p:blipFill>
        <p:spPr bwMode="auto">
          <a:xfrm>
            <a:off x="8993662" y="2131407"/>
            <a:ext cx="609453" cy="107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ekerekített téglalap 21">
            <a:extLst>
              <a:ext uri="{FF2B5EF4-FFF2-40B4-BE49-F238E27FC236}">
                <a16:creationId xmlns:a16="http://schemas.microsoft.com/office/drawing/2014/main" id="{8E262020-7478-0960-66DC-12488B572622}"/>
              </a:ext>
            </a:extLst>
          </p:cNvPr>
          <p:cNvSpPr/>
          <p:nvPr/>
        </p:nvSpPr>
        <p:spPr>
          <a:xfrm>
            <a:off x="9070242" y="2740658"/>
            <a:ext cx="103265" cy="9015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Lekerekített téglalap 28">
            <a:extLst>
              <a:ext uri="{FF2B5EF4-FFF2-40B4-BE49-F238E27FC236}">
                <a16:creationId xmlns:a16="http://schemas.microsoft.com/office/drawing/2014/main" id="{209AD148-47FB-F9BA-F42F-18AEC536782F}"/>
              </a:ext>
            </a:extLst>
          </p:cNvPr>
          <p:cNvSpPr/>
          <p:nvPr/>
        </p:nvSpPr>
        <p:spPr>
          <a:xfrm flipV="1">
            <a:off x="9051136" y="5021524"/>
            <a:ext cx="176591" cy="601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Lekerekített téglalap 29">
            <a:extLst>
              <a:ext uri="{FF2B5EF4-FFF2-40B4-BE49-F238E27FC236}">
                <a16:creationId xmlns:a16="http://schemas.microsoft.com/office/drawing/2014/main" id="{C7334738-0EFF-E51C-BE01-1E0F68F3653C}"/>
              </a:ext>
            </a:extLst>
          </p:cNvPr>
          <p:cNvSpPr/>
          <p:nvPr/>
        </p:nvSpPr>
        <p:spPr>
          <a:xfrm flipH="1">
            <a:off x="9151546" y="3961513"/>
            <a:ext cx="266703" cy="4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EEDF6EC5-B9B6-9F18-3812-0B1C39A933B3}"/>
              </a:ext>
            </a:extLst>
          </p:cNvPr>
          <p:cNvCxnSpPr>
            <a:cxnSpLocks/>
          </p:cNvCxnSpPr>
          <p:nvPr/>
        </p:nvCxnSpPr>
        <p:spPr>
          <a:xfrm>
            <a:off x="2927648" y="5124202"/>
            <a:ext cx="141568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2D3A81ED-7B62-8725-C9F8-4BA8D3C83F99}"/>
              </a:ext>
            </a:extLst>
          </p:cNvPr>
          <p:cNvCxnSpPr>
            <a:cxnSpLocks/>
          </p:cNvCxnSpPr>
          <p:nvPr/>
        </p:nvCxnSpPr>
        <p:spPr>
          <a:xfrm flipV="1">
            <a:off x="6676708" y="3887630"/>
            <a:ext cx="1424294" cy="6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>
            <a:extLst>
              <a:ext uri="{FF2B5EF4-FFF2-40B4-BE49-F238E27FC236}">
                <a16:creationId xmlns:a16="http://schemas.microsoft.com/office/drawing/2014/main" id="{B675726A-DB72-4512-FE4E-3B6B1D5813D8}"/>
              </a:ext>
            </a:extLst>
          </p:cNvPr>
          <p:cNvCxnSpPr>
            <a:cxnSpLocks/>
          </p:cNvCxnSpPr>
          <p:nvPr/>
        </p:nvCxnSpPr>
        <p:spPr>
          <a:xfrm flipV="1">
            <a:off x="6676708" y="1573083"/>
            <a:ext cx="1424294" cy="6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>
            <a:extLst>
              <a:ext uri="{FF2B5EF4-FFF2-40B4-BE49-F238E27FC236}">
                <a16:creationId xmlns:a16="http://schemas.microsoft.com/office/drawing/2014/main" id="{EE3D4999-44F7-C9CC-620D-0544C3FBAF5F}"/>
              </a:ext>
            </a:extLst>
          </p:cNvPr>
          <p:cNvCxnSpPr>
            <a:cxnSpLocks/>
          </p:cNvCxnSpPr>
          <p:nvPr/>
        </p:nvCxnSpPr>
        <p:spPr>
          <a:xfrm flipV="1">
            <a:off x="6706737" y="6030997"/>
            <a:ext cx="1424294" cy="6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>
            <a:extLst>
              <a:ext uri="{FF2B5EF4-FFF2-40B4-BE49-F238E27FC236}">
                <a16:creationId xmlns:a16="http://schemas.microsoft.com/office/drawing/2014/main" id="{264A1551-7CAE-7A3B-694A-E900BF22DD96}"/>
              </a:ext>
            </a:extLst>
          </p:cNvPr>
          <p:cNvCxnSpPr>
            <a:cxnSpLocks/>
          </p:cNvCxnSpPr>
          <p:nvPr/>
        </p:nvCxnSpPr>
        <p:spPr>
          <a:xfrm flipV="1">
            <a:off x="6672064" y="3013243"/>
            <a:ext cx="141568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>
            <a:extLst>
              <a:ext uri="{FF2B5EF4-FFF2-40B4-BE49-F238E27FC236}">
                <a16:creationId xmlns:a16="http://schemas.microsoft.com/office/drawing/2014/main" id="{26BBDCB0-86C1-A4C2-3074-95F583B7F3C2}"/>
              </a:ext>
            </a:extLst>
          </p:cNvPr>
          <p:cNvCxnSpPr>
            <a:cxnSpLocks/>
          </p:cNvCxnSpPr>
          <p:nvPr/>
        </p:nvCxnSpPr>
        <p:spPr>
          <a:xfrm>
            <a:off x="6677686" y="4309387"/>
            <a:ext cx="141568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4635FE49-B4CE-90F3-3FBC-E71851866A28}"/>
              </a:ext>
            </a:extLst>
          </p:cNvPr>
          <p:cNvSpPr txBox="1"/>
          <p:nvPr/>
        </p:nvSpPr>
        <p:spPr>
          <a:xfrm>
            <a:off x="404855" y="530751"/>
            <a:ext cx="233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Teljes vér transzfúzió</a:t>
            </a:r>
            <a:endParaRPr lang="en-GB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7740B86-D398-1431-EF88-B0FA6806462F}"/>
              </a:ext>
            </a:extLst>
          </p:cNvPr>
          <p:cNvSpPr txBox="1"/>
          <p:nvPr/>
        </p:nvSpPr>
        <p:spPr>
          <a:xfrm>
            <a:off x="3216642" y="525418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~1980 -: Vérkomponens terápia</a:t>
            </a:r>
            <a:endParaRPr lang="en-GB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6904E3FD-7DA1-D79A-CCC2-DF4F0730A63C}"/>
              </a:ext>
            </a:extLst>
          </p:cNvPr>
          <p:cNvSpPr txBox="1"/>
          <p:nvPr/>
        </p:nvSpPr>
        <p:spPr>
          <a:xfrm>
            <a:off x="6999602" y="525418"/>
            <a:ext cx="464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~2010 -: Vér- és plazmakomponens terápia</a:t>
            </a:r>
            <a:endParaRPr lang="en-GB" dirty="0"/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A82320AD-6E1E-0DEB-CD81-FF81E686ABF6}"/>
              </a:ext>
            </a:extLst>
          </p:cNvPr>
          <p:cNvSpPr txBox="1"/>
          <p:nvPr/>
        </p:nvSpPr>
        <p:spPr>
          <a:xfrm>
            <a:off x="4413263" y="3439378"/>
            <a:ext cx="244998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Erős </a:t>
            </a:r>
            <a:r>
              <a:rPr lang="hu-H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hypovolaemia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V-</a:t>
            </a:r>
            <a:r>
              <a:rPr lang="hu-H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kofaktor</a:t>
            </a:r>
            <a:r>
              <a:rPr lang="hu-H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és vWF</a:t>
            </a:r>
          </a:p>
        </p:txBody>
      </p:sp>
    </p:spTree>
    <p:extLst>
      <p:ext uri="{BB962C8B-B14F-4D97-AF65-F5344CB8AC3E}">
        <p14:creationId xmlns:p14="http://schemas.microsoft.com/office/powerpoint/2010/main" val="1223195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FFDFBC-F064-C8EA-5CC1-DB4F8F48E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853" y="1351309"/>
            <a:ext cx="8730294" cy="452596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Ajánlás 21.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u-HU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Súlyosan vérző, sokkos 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betegnél antifibrinolitikus terápia </a:t>
            </a:r>
            <a:r>
              <a:rPr lang="hu-H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indítása ajánlott azonnal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POC-, vagy standard laboratóriumi tesztek </a:t>
            </a:r>
            <a:r>
              <a:rPr lang="hu-H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eredményeinek bevárása nélkül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Ajánlás: 1A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marL="0" indent="0" algn="r">
              <a:buNone/>
            </a:pP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Belügyminisztérium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EGÉSZSÉGÜGYI SZAKMAI KOLLÉGIUM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r">
              <a:buNone/>
            </a:pP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Egészségügyi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szakmai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irányelv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életveszélyes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perioperatív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vérzések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kezeléséről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, 2023, tervezet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AA660FA-1D42-0341-4337-BA111FD9ADFB}"/>
              </a:ext>
            </a:extLst>
          </p:cNvPr>
          <p:cNvSpPr txBox="1"/>
          <p:nvPr/>
        </p:nvSpPr>
        <p:spPr>
          <a:xfrm>
            <a:off x="1564952" y="241484"/>
            <a:ext cx="906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Individualizált, cél-orientált, haemostasis reszuszcitáció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3601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268491B-14A1-C972-BD9A-9371C551CB5E}"/>
              </a:ext>
            </a:extLst>
          </p:cNvPr>
          <p:cNvSpPr txBox="1"/>
          <p:nvPr/>
        </p:nvSpPr>
        <p:spPr>
          <a:xfrm>
            <a:off x="4827416" y="1169304"/>
            <a:ext cx="243963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Plazminogén</a:t>
            </a:r>
            <a:endParaRPr lang="en-GB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D758924-A929-CF18-B5F3-28AF45EF9FFB}"/>
              </a:ext>
            </a:extLst>
          </p:cNvPr>
          <p:cNvSpPr txBox="1"/>
          <p:nvPr/>
        </p:nvSpPr>
        <p:spPr>
          <a:xfrm>
            <a:off x="4571255" y="2834352"/>
            <a:ext cx="295195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Plazmin</a:t>
            </a:r>
            <a:endParaRPr lang="en-GB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4AD6096-62D9-AB5B-8E60-004F68C1A3FC}"/>
              </a:ext>
            </a:extLst>
          </p:cNvPr>
          <p:cNvSpPr txBox="1"/>
          <p:nvPr/>
        </p:nvSpPr>
        <p:spPr>
          <a:xfrm>
            <a:off x="4079776" y="4427820"/>
            <a:ext cx="113810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FDP</a:t>
            </a:r>
            <a:endParaRPr lang="en-GB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90EDDEA-28AA-19DA-AE66-C6DE5E12498C}"/>
              </a:ext>
            </a:extLst>
          </p:cNvPr>
          <p:cNvSpPr txBox="1"/>
          <p:nvPr/>
        </p:nvSpPr>
        <p:spPr>
          <a:xfrm>
            <a:off x="6816080" y="4427820"/>
            <a:ext cx="201622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Fibrinogén, fibrin</a:t>
            </a:r>
            <a:endParaRPr lang="en-GB" dirty="0"/>
          </a:p>
        </p:txBody>
      </p:sp>
      <p:sp>
        <p:nvSpPr>
          <p:cNvPr id="10" name="Nyíl: lefelé mutató 9">
            <a:extLst>
              <a:ext uri="{FF2B5EF4-FFF2-40B4-BE49-F238E27FC236}">
                <a16:creationId xmlns:a16="http://schemas.microsoft.com/office/drawing/2014/main" id="{0F3E737F-E5DD-25BE-1097-C05E06AABCB7}"/>
              </a:ext>
            </a:extLst>
          </p:cNvPr>
          <p:cNvSpPr/>
          <p:nvPr/>
        </p:nvSpPr>
        <p:spPr>
          <a:xfrm>
            <a:off x="5970022" y="1761566"/>
            <a:ext cx="154419" cy="8894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Nyíl: lefelé mutató 10">
            <a:extLst>
              <a:ext uri="{FF2B5EF4-FFF2-40B4-BE49-F238E27FC236}">
                <a16:creationId xmlns:a16="http://schemas.microsoft.com/office/drawing/2014/main" id="{72CC7969-CFB7-07E5-72ED-E3166A3E3FDC}"/>
              </a:ext>
            </a:extLst>
          </p:cNvPr>
          <p:cNvSpPr/>
          <p:nvPr/>
        </p:nvSpPr>
        <p:spPr>
          <a:xfrm>
            <a:off x="5970022" y="3407025"/>
            <a:ext cx="154419" cy="8894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Nyíl: lefelé mutató 24">
            <a:extLst>
              <a:ext uri="{FF2B5EF4-FFF2-40B4-BE49-F238E27FC236}">
                <a16:creationId xmlns:a16="http://schemas.microsoft.com/office/drawing/2014/main" id="{122B6184-3BD0-98A1-21B2-A94BCD5031C1}"/>
              </a:ext>
            </a:extLst>
          </p:cNvPr>
          <p:cNvSpPr/>
          <p:nvPr/>
        </p:nvSpPr>
        <p:spPr>
          <a:xfrm rot="5400000" flipH="1">
            <a:off x="5942258" y="4119810"/>
            <a:ext cx="2055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E245D54F-3F4F-F75C-6973-51A36FB3CD7C}"/>
              </a:ext>
            </a:extLst>
          </p:cNvPr>
          <p:cNvSpPr txBox="1"/>
          <p:nvPr/>
        </p:nvSpPr>
        <p:spPr>
          <a:xfrm>
            <a:off x="8090290" y="5879013"/>
            <a:ext cx="3420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Fecher A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 J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Clin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Med 2021;10(20).</a:t>
            </a:r>
            <a:endParaRPr lang="hu-H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Keragala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CB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al Blood. 2021;137:2881-2889.</a:t>
            </a:r>
          </a:p>
          <a:p>
            <a:pPr algn="r"/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Marinho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DS.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Braz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 Anesthesiol 2021;71:65-75.</a:t>
            </a:r>
            <a:endParaRPr lang="hu-HU" sz="1200" i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04AE9768-155D-69C4-3062-2C20090F020E}"/>
              </a:ext>
            </a:extLst>
          </p:cNvPr>
          <p:cNvSpPr txBox="1"/>
          <p:nvPr/>
        </p:nvSpPr>
        <p:spPr>
          <a:xfrm>
            <a:off x="1489829" y="5879013"/>
            <a:ext cx="4238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2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Leebek WG </a:t>
            </a:r>
            <a:r>
              <a:rPr lang="hu-HU" sz="1200" i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al. </a:t>
            </a:r>
            <a:r>
              <a:rPr lang="hu-HU" sz="1200" i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</a:t>
            </a:r>
            <a:r>
              <a:rPr lang="hu-HU" sz="12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Thromb </a:t>
            </a:r>
            <a:r>
              <a:rPr lang="hu-HU" sz="1200" i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Hemost</a:t>
            </a:r>
            <a:r>
              <a:rPr lang="hu-HU" sz="12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2015;41:474-480.</a:t>
            </a:r>
          </a:p>
          <a:p>
            <a:pPr algn="r"/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Dobson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GP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Semin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Thromb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Hemost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2017;43:200-12.</a:t>
            </a:r>
          </a:p>
          <a:p>
            <a:pPr algn="r"/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Moore H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al.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Semin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Thromb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Hemost</a:t>
            </a:r>
            <a:r>
              <a:rPr lang="en-US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46:</a:t>
            </a:r>
            <a:r>
              <a:rPr lang="en-US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89-98</a:t>
            </a:r>
            <a:r>
              <a:rPr lang="en-US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hu-HU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20.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0E492F79-65DC-EC7F-A45D-77110E9FFA51}"/>
              </a:ext>
            </a:extLst>
          </p:cNvPr>
          <p:cNvSpPr txBox="1"/>
          <p:nvPr/>
        </p:nvSpPr>
        <p:spPr>
          <a:xfrm>
            <a:off x="2751277" y="1763524"/>
            <a:ext cx="6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t-PA</a:t>
            </a:r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09F7B186-5A9A-BD12-BCEF-997159E1B848}"/>
              </a:ext>
            </a:extLst>
          </p:cNvPr>
          <p:cNvCxnSpPr>
            <a:cxnSpLocks/>
          </p:cNvCxnSpPr>
          <p:nvPr/>
        </p:nvCxnSpPr>
        <p:spPr>
          <a:xfrm>
            <a:off x="3530871" y="1951802"/>
            <a:ext cx="2245742" cy="0"/>
          </a:xfrm>
          <a:prstGeom prst="straightConnector1">
            <a:avLst/>
          </a:prstGeom>
          <a:ln w="127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5DC93232-6F81-5FCE-4FF2-EDBCCC95EEA0}"/>
              </a:ext>
            </a:extLst>
          </p:cNvPr>
          <p:cNvSpPr txBox="1"/>
          <p:nvPr/>
        </p:nvSpPr>
        <p:spPr>
          <a:xfrm>
            <a:off x="4453563" y="241484"/>
            <a:ext cx="328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Fibrinolízis</a:t>
            </a:r>
            <a:r>
              <a:rPr lang="hu-HU" altLang="hu-H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élettana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23043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268491B-14A1-C972-BD9A-9371C551CB5E}"/>
              </a:ext>
            </a:extLst>
          </p:cNvPr>
          <p:cNvSpPr txBox="1"/>
          <p:nvPr/>
        </p:nvSpPr>
        <p:spPr>
          <a:xfrm>
            <a:off x="4827416" y="1169304"/>
            <a:ext cx="243963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Plazminogén</a:t>
            </a:r>
            <a:endParaRPr lang="en-GB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D758924-A929-CF18-B5F3-28AF45EF9FFB}"/>
              </a:ext>
            </a:extLst>
          </p:cNvPr>
          <p:cNvSpPr txBox="1"/>
          <p:nvPr/>
        </p:nvSpPr>
        <p:spPr>
          <a:xfrm>
            <a:off x="4571255" y="2834352"/>
            <a:ext cx="295195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Plazmin</a:t>
            </a:r>
            <a:endParaRPr lang="en-GB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4AD6096-62D9-AB5B-8E60-004F68C1A3FC}"/>
              </a:ext>
            </a:extLst>
          </p:cNvPr>
          <p:cNvSpPr txBox="1"/>
          <p:nvPr/>
        </p:nvSpPr>
        <p:spPr>
          <a:xfrm>
            <a:off x="4079776" y="4427820"/>
            <a:ext cx="113810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FDP</a:t>
            </a:r>
            <a:endParaRPr lang="en-GB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90EDDEA-28AA-19DA-AE66-C6DE5E12498C}"/>
              </a:ext>
            </a:extLst>
          </p:cNvPr>
          <p:cNvSpPr txBox="1"/>
          <p:nvPr/>
        </p:nvSpPr>
        <p:spPr>
          <a:xfrm>
            <a:off x="6816080" y="4427820"/>
            <a:ext cx="201622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Fibrinogén, fibrin</a:t>
            </a:r>
            <a:endParaRPr lang="en-GB" dirty="0"/>
          </a:p>
        </p:txBody>
      </p:sp>
      <p:sp>
        <p:nvSpPr>
          <p:cNvPr id="10" name="Nyíl: lefelé mutató 9">
            <a:extLst>
              <a:ext uri="{FF2B5EF4-FFF2-40B4-BE49-F238E27FC236}">
                <a16:creationId xmlns:a16="http://schemas.microsoft.com/office/drawing/2014/main" id="{0F3E737F-E5DD-25BE-1097-C05E06AABCB7}"/>
              </a:ext>
            </a:extLst>
          </p:cNvPr>
          <p:cNvSpPr/>
          <p:nvPr/>
        </p:nvSpPr>
        <p:spPr>
          <a:xfrm>
            <a:off x="5970022" y="1761566"/>
            <a:ext cx="154419" cy="8894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Nyíl: lefelé mutató 10">
            <a:extLst>
              <a:ext uri="{FF2B5EF4-FFF2-40B4-BE49-F238E27FC236}">
                <a16:creationId xmlns:a16="http://schemas.microsoft.com/office/drawing/2014/main" id="{72CC7969-CFB7-07E5-72ED-E3166A3E3FDC}"/>
              </a:ext>
            </a:extLst>
          </p:cNvPr>
          <p:cNvSpPr/>
          <p:nvPr/>
        </p:nvSpPr>
        <p:spPr>
          <a:xfrm>
            <a:off x="5970022" y="3407025"/>
            <a:ext cx="154419" cy="8894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Nyíl: lefelé mutató 24">
            <a:extLst>
              <a:ext uri="{FF2B5EF4-FFF2-40B4-BE49-F238E27FC236}">
                <a16:creationId xmlns:a16="http://schemas.microsoft.com/office/drawing/2014/main" id="{122B6184-3BD0-98A1-21B2-A94BCD5031C1}"/>
              </a:ext>
            </a:extLst>
          </p:cNvPr>
          <p:cNvSpPr/>
          <p:nvPr/>
        </p:nvSpPr>
        <p:spPr>
          <a:xfrm rot="5400000" flipH="1">
            <a:off x="5942258" y="4119810"/>
            <a:ext cx="2055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E245D54F-3F4F-F75C-6973-51A36FB3CD7C}"/>
              </a:ext>
            </a:extLst>
          </p:cNvPr>
          <p:cNvSpPr txBox="1"/>
          <p:nvPr/>
        </p:nvSpPr>
        <p:spPr>
          <a:xfrm>
            <a:off x="8090290" y="5879013"/>
            <a:ext cx="3420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Fecher A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 J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Clin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Med 2021;10(20).</a:t>
            </a:r>
            <a:endParaRPr lang="hu-H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Keragala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CB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al Blood. 2021;137:2881-2889.</a:t>
            </a:r>
          </a:p>
          <a:p>
            <a:pPr algn="r"/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Marinho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DS.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Braz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 Anesthesiol 2021;71:65-75.</a:t>
            </a:r>
            <a:endParaRPr lang="hu-HU" sz="1200" i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04AE9768-155D-69C4-3062-2C20090F020E}"/>
              </a:ext>
            </a:extLst>
          </p:cNvPr>
          <p:cNvSpPr txBox="1"/>
          <p:nvPr/>
        </p:nvSpPr>
        <p:spPr>
          <a:xfrm>
            <a:off x="1489829" y="5879013"/>
            <a:ext cx="4238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2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Leebek WG </a:t>
            </a:r>
            <a:r>
              <a:rPr lang="hu-HU" sz="1200" i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al. </a:t>
            </a:r>
            <a:r>
              <a:rPr lang="hu-HU" sz="1200" i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</a:t>
            </a:r>
            <a:r>
              <a:rPr lang="hu-HU" sz="12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Thromb </a:t>
            </a:r>
            <a:r>
              <a:rPr lang="hu-HU" sz="1200" i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Hemost</a:t>
            </a:r>
            <a:r>
              <a:rPr lang="hu-HU" sz="12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2015;41:474-480.</a:t>
            </a:r>
          </a:p>
          <a:p>
            <a:pPr algn="r"/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Dobson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GP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Semin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Thromb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Hemost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2017;43:200-12.</a:t>
            </a:r>
          </a:p>
          <a:p>
            <a:pPr algn="r"/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Moore H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al.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Semin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Thromb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Hemost</a:t>
            </a:r>
            <a:r>
              <a:rPr lang="en-US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46:</a:t>
            </a:r>
            <a:r>
              <a:rPr lang="en-US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89-98</a:t>
            </a:r>
            <a:r>
              <a:rPr lang="en-US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hu-HU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20.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0E492F79-65DC-EC7F-A45D-77110E9FFA51}"/>
              </a:ext>
            </a:extLst>
          </p:cNvPr>
          <p:cNvSpPr txBox="1"/>
          <p:nvPr/>
        </p:nvSpPr>
        <p:spPr>
          <a:xfrm>
            <a:off x="2751277" y="1763524"/>
            <a:ext cx="6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t-PA</a:t>
            </a:r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09F7B186-5A9A-BD12-BCEF-997159E1B848}"/>
              </a:ext>
            </a:extLst>
          </p:cNvPr>
          <p:cNvCxnSpPr>
            <a:cxnSpLocks/>
          </p:cNvCxnSpPr>
          <p:nvPr/>
        </p:nvCxnSpPr>
        <p:spPr>
          <a:xfrm>
            <a:off x="3530871" y="1951802"/>
            <a:ext cx="2245742" cy="0"/>
          </a:xfrm>
          <a:prstGeom prst="straightConnector1">
            <a:avLst/>
          </a:prstGeom>
          <a:ln w="127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>
            <a:extLst>
              <a:ext uri="{FF2B5EF4-FFF2-40B4-BE49-F238E27FC236}">
                <a16:creationId xmlns:a16="http://schemas.microsoft.com/office/drawing/2014/main" id="{2588FF03-C49D-9671-18B8-A49F2553DA3C}"/>
              </a:ext>
            </a:extLst>
          </p:cNvPr>
          <p:cNvSpPr txBox="1"/>
          <p:nvPr/>
        </p:nvSpPr>
        <p:spPr>
          <a:xfrm>
            <a:off x="7523208" y="1079895"/>
            <a:ext cx="4477447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	TXA</a:t>
            </a:r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44FD5EDC-CF26-1E9F-6308-49C3096B79F9}"/>
              </a:ext>
            </a:extLst>
          </p:cNvPr>
          <p:cNvCxnSpPr>
            <a:cxnSpLocks/>
          </p:cNvCxnSpPr>
          <p:nvPr/>
        </p:nvCxnSpPr>
        <p:spPr>
          <a:xfrm flipH="1">
            <a:off x="7536160" y="1353970"/>
            <a:ext cx="952414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>
            <a:extLst>
              <a:ext uri="{FF2B5EF4-FFF2-40B4-BE49-F238E27FC236}">
                <a16:creationId xmlns:a16="http://schemas.microsoft.com/office/drawing/2014/main" id="{C1BA8921-742E-3DC8-B1B3-D4EE324CDFBD}"/>
              </a:ext>
            </a:extLst>
          </p:cNvPr>
          <p:cNvSpPr txBox="1"/>
          <p:nvPr/>
        </p:nvSpPr>
        <p:spPr>
          <a:xfrm>
            <a:off x="3078187" y="241484"/>
            <a:ext cx="6035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Fibrinolízis</a:t>
            </a:r>
            <a:r>
              <a:rPr lang="hu-HU" altLang="hu-H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élettana + farmakológiája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00717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268491B-14A1-C972-BD9A-9371C551CB5E}"/>
              </a:ext>
            </a:extLst>
          </p:cNvPr>
          <p:cNvSpPr txBox="1"/>
          <p:nvPr/>
        </p:nvSpPr>
        <p:spPr>
          <a:xfrm>
            <a:off x="4827416" y="1169304"/>
            <a:ext cx="243963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Plazminogén</a:t>
            </a:r>
            <a:endParaRPr lang="en-GB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D758924-A929-CF18-B5F3-28AF45EF9FFB}"/>
              </a:ext>
            </a:extLst>
          </p:cNvPr>
          <p:cNvSpPr txBox="1"/>
          <p:nvPr/>
        </p:nvSpPr>
        <p:spPr>
          <a:xfrm>
            <a:off x="4571255" y="2834352"/>
            <a:ext cx="295195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Plazmin</a:t>
            </a:r>
            <a:endParaRPr lang="en-GB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4AD6096-62D9-AB5B-8E60-004F68C1A3FC}"/>
              </a:ext>
            </a:extLst>
          </p:cNvPr>
          <p:cNvSpPr txBox="1"/>
          <p:nvPr/>
        </p:nvSpPr>
        <p:spPr>
          <a:xfrm>
            <a:off x="4079776" y="4427820"/>
            <a:ext cx="113810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FDP</a:t>
            </a:r>
            <a:endParaRPr lang="en-GB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90EDDEA-28AA-19DA-AE66-C6DE5E12498C}"/>
              </a:ext>
            </a:extLst>
          </p:cNvPr>
          <p:cNvSpPr txBox="1"/>
          <p:nvPr/>
        </p:nvSpPr>
        <p:spPr>
          <a:xfrm>
            <a:off x="6816080" y="4427820"/>
            <a:ext cx="201622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Fibrinogén, fibrin</a:t>
            </a:r>
            <a:endParaRPr lang="en-GB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612C27F-4680-A95D-109A-C2CCF8264FF0}"/>
              </a:ext>
            </a:extLst>
          </p:cNvPr>
          <p:cNvSpPr txBox="1"/>
          <p:nvPr/>
        </p:nvSpPr>
        <p:spPr>
          <a:xfrm>
            <a:off x="2751277" y="1763524"/>
            <a:ext cx="6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t-PA</a:t>
            </a:r>
          </a:p>
        </p:txBody>
      </p:sp>
      <p:sp>
        <p:nvSpPr>
          <p:cNvPr id="10" name="Nyíl: lefelé mutató 9">
            <a:extLst>
              <a:ext uri="{FF2B5EF4-FFF2-40B4-BE49-F238E27FC236}">
                <a16:creationId xmlns:a16="http://schemas.microsoft.com/office/drawing/2014/main" id="{0F3E737F-E5DD-25BE-1097-C05E06AABCB7}"/>
              </a:ext>
            </a:extLst>
          </p:cNvPr>
          <p:cNvSpPr/>
          <p:nvPr/>
        </p:nvSpPr>
        <p:spPr>
          <a:xfrm>
            <a:off x="5970022" y="1761566"/>
            <a:ext cx="154419" cy="8894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Nyíl: lefelé mutató 10">
            <a:extLst>
              <a:ext uri="{FF2B5EF4-FFF2-40B4-BE49-F238E27FC236}">
                <a16:creationId xmlns:a16="http://schemas.microsoft.com/office/drawing/2014/main" id="{72CC7969-CFB7-07E5-72ED-E3166A3E3FDC}"/>
              </a:ext>
            </a:extLst>
          </p:cNvPr>
          <p:cNvSpPr/>
          <p:nvPr/>
        </p:nvSpPr>
        <p:spPr>
          <a:xfrm>
            <a:off x="5970022" y="3407025"/>
            <a:ext cx="154419" cy="8894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9C3635DC-2B3A-453E-5E96-C409DE5362F5}"/>
              </a:ext>
            </a:extLst>
          </p:cNvPr>
          <p:cNvCxnSpPr>
            <a:cxnSpLocks/>
          </p:cNvCxnSpPr>
          <p:nvPr/>
        </p:nvCxnSpPr>
        <p:spPr>
          <a:xfrm>
            <a:off x="3530871" y="1951802"/>
            <a:ext cx="2245742" cy="0"/>
          </a:xfrm>
          <a:prstGeom prst="straightConnector1">
            <a:avLst/>
          </a:prstGeom>
          <a:ln w="5715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475F4D01-5F35-1C6D-E601-EAF2947CDDB2}"/>
              </a:ext>
            </a:extLst>
          </p:cNvPr>
          <p:cNvSpPr txBox="1"/>
          <p:nvPr/>
        </p:nvSpPr>
        <p:spPr>
          <a:xfrm>
            <a:off x="7523208" y="1079895"/>
            <a:ext cx="4477447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	TXA</a:t>
            </a:r>
          </a:p>
        </p:txBody>
      </p:sp>
      <p:sp>
        <p:nvSpPr>
          <p:cNvPr id="25" name="Nyíl: lefelé mutató 24">
            <a:extLst>
              <a:ext uri="{FF2B5EF4-FFF2-40B4-BE49-F238E27FC236}">
                <a16:creationId xmlns:a16="http://schemas.microsoft.com/office/drawing/2014/main" id="{122B6184-3BD0-98A1-21B2-A94BCD5031C1}"/>
              </a:ext>
            </a:extLst>
          </p:cNvPr>
          <p:cNvSpPr/>
          <p:nvPr/>
        </p:nvSpPr>
        <p:spPr>
          <a:xfrm rot="5400000" flipH="1">
            <a:off x="5942258" y="4119810"/>
            <a:ext cx="2055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E245D54F-3F4F-F75C-6973-51A36FB3CD7C}"/>
              </a:ext>
            </a:extLst>
          </p:cNvPr>
          <p:cNvSpPr txBox="1"/>
          <p:nvPr/>
        </p:nvSpPr>
        <p:spPr>
          <a:xfrm>
            <a:off x="8090290" y="5879013"/>
            <a:ext cx="3420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Fecher A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 J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Clin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Med 2021;10(20).</a:t>
            </a:r>
            <a:endParaRPr lang="hu-H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Keragala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CB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al Blood. 2021;137:2881-2889.</a:t>
            </a:r>
          </a:p>
          <a:p>
            <a:pPr algn="r"/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Marinho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DS.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Braz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 Anesthesiol 2021;71:65-75.</a:t>
            </a:r>
            <a:endParaRPr lang="hu-HU" sz="1200" i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04AE9768-155D-69C4-3062-2C20090F020E}"/>
              </a:ext>
            </a:extLst>
          </p:cNvPr>
          <p:cNvSpPr txBox="1"/>
          <p:nvPr/>
        </p:nvSpPr>
        <p:spPr>
          <a:xfrm>
            <a:off x="1489829" y="5879013"/>
            <a:ext cx="4238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2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Leebek WG </a:t>
            </a:r>
            <a:r>
              <a:rPr lang="hu-HU" sz="1200" i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al. </a:t>
            </a:r>
            <a:r>
              <a:rPr lang="hu-HU" sz="1200" i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</a:t>
            </a:r>
            <a:r>
              <a:rPr lang="hu-HU" sz="12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Thromb </a:t>
            </a:r>
            <a:r>
              <a:rPr lang="hu-HU" sz="1200" i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Hemost</a:t>
            </a:r>
            <a:r>
              <a:rPr lang="hu-HU" sz="12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2015;41:474-480.</a:t>
            </a:r>
          </a:p>
          <a:p>
            <a:pPr algn="r"/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Dobson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GP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Semin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Thromb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Hemost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2017;43:200-12.</a:t>
            </a:r>
          </a:p>
          <a:p>
            <a:pPr algn="r"/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Moore H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al.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Semin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Thromb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Hemost</a:t>
            </a:r>
            <a:r>
              <a:rPr lang="en-US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46:</a:t>
            </a:r>
            <a:r>
              <a:rPr lang="en-US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89-98</a:t>
            </a:r>
            <a:r>
              <a:rPr lang="en-US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hu-HU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20.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F370E46A-6401-6BFB-AE42-669C563CC1DA}"/>
              </a:ext>
            </a:extLst>
          </p:cNvPr>
          <p:cNvCxnSpPr>
            <a:cxnSpLocks/>
          </p:cNvCxnSpPr>
          <p:nvPr/>
        </p:nvCxnSpPr>
        <p:spPr>
          <a:xfrm flipH="1">
            <a:off x="7536160" y="1353970"/>
            <a:ext cx="952414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D7C0DE6D-086B-2EC4-F759-CCD2A7C7A1FF}"/>
              </a:ext>
            </a:extLst>
          </p:cNvPr>
          <p:cNvSpPr txBox="1"/>
          <p:nvPr/>
        </p:nvSpPr>
        <p:spPr>
          <a:xfrm>
            <a:off x="4203495" y="241484"/>
            <a:ext cx="3785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Fibrinolízis</a:t>
            </a:r>
            <a:r>
              <a:rPr lang="hu-HU" altLang="hu-H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kórélettana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02759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7268491B-14A1-C972-BD9A-9371C551CB5E}"/>
              </a:ext>
            </a:extLst>
          </p:cNvPr>
          <p:cNvSpPr txBox="1"/>
          <p:nvPr/>
        </p:nvSpPr>
        <p:spPr>
          <a:xfrm>
            <a:off x="4827416" y="1169304"/>
            <a:ext cx="243963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Plazminogén</a:t>
            </a:r>
            <a:endParaRPr lang="en-GB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D758924-A929-CF18-B5F3-28AF45EF9FFB}"/>
              </a:ext>
            </a:extLst>
          </p:cNvPr>
          <p:cNvSpPr txBox="1"/>
          <p:nvPr/>
        </p:nvSpPr>
        <p:spPr>
          <a:xfrm>
            <a:off x="4571255" y="2834352"/>
            <a:ext cx="295195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Plazmin</a:t>
            </a:r>
            <a:endParaRPr lang="en-GB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4AD6096-62D9-AB5B-8E60-004F68C1A3FC}"/>
              </a:ext>
            </a:extLst>
          </p:cNvPr>
          <p:cNvSpPr txBox="1"/>
          <p:nvPr/>
        </p:nvSpPr>
        <p:spPr>
          <a:xfrm>
            <a:off x="4079776" y="4427820"/>
            <a:ext cx="113810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FDP</a:t>
            </a:r>
            <a:endParaRPr lang="en-GB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90EDDEA-28AA-19DA-AE66-C6DE5E12498C}"/>
              </a:ext>
            </a:extLst>
          </p:cNvPr>
          <p:cNvSpPr txBox="1"/>
          <p:nvPr/>
        </p:nvSpPr>
        <p:spPr>
          <a:xfrm>
            <a:off x="6816080" y="4427820"/>
            <a:ext cx="201622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Fibrinogén, fibrin</a:t>
            </a:r>
            <a:endParaRPr lang="en-GB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612C27F-4680-A95D-109A-C2CCF8264FF0}"/>
              </a:ext>
            </a:extLst>
          </p:cNvPr>
          <p:cNvSpPr txBox="1"/>
          <p:nvPr/>
        </p:nvSpPr>
        <p:spPr>
          <a:xfrm>
            <a:off x="2565585" y="1763524"/>
            <a:ext cx="9877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t-PA</a:t>
            </a:r>
          </a:p>
          <a:p>
            <a:pPr algn="ctr"/>
            <a:r>
              <a:rPr lang="hu-HU" sz="1200" dirty="0"/>
              <a:t>Szintézis </a:t>
            </a:r>
            <a:r>
              <a:rPr lang="hu-HU" sz="1200" dirty="0">
                <a:sym typeface="Symbol" panose="05050102010706020507" pitchFamily="18" charset="2"/>
              </a:rPr>
              <a:t></a:t>
            </a:r>
            <a:r>
              <a:rPr lang="hu-HU" sz="1200" dirty="0"/>
              <a:t> </a:t>
            </a:r>
          </a:p>
          <a:p>
            <a:pPr algn="ctr"/>
            <a:r>
              <a:rPr lang="hu-HU" sz="1200" dirty="0"/>
              <a:t>és gátlás </a:t>
            </a:r>
            <a:r>
              <a:rPr lang="hu-HU" sz="1200" dirty="0">
                <a:sym typeface="Symbol" panose="05050102010706020507" pitchFamily="18" charset="2"/>
              </a:rPr>
              <a:t></a:t>
            </a:r>
            <a:endParaRPr lang="en-GB" sz="1200" dirty="0"/>
          </a:p>
        </p:txBody>
      </p:sp>
      <p:sp>
        <p:nvSpPr>
          <p:cNvPr id="10" name="Nyíl: lefelé mutató 9">
            <a:extLst>
              <a:ext uri="{FF2B5EF4-FFF2-40B4-BE49-F238E27FC236}">
                <a16:creationId xmlns:a16="http://schemas.microsoft.com/office/drawing/2014/main" id="{0F3E737F-E5DD-25BE-1097-C05E06AABCB7}"/>
              </a:ext>
            </a:extLst>
          </p:cNvPr>
          <p:cNvSpPr/>
          <p:nvPr/>
        </p:nvSpPr>
        <p:spPr>
          <a:xfrm>
            <a:off x="5970022" y="1761566"/>
            <a:ext cx="154419" cy="8894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Nyíl: lefelé mutató 10">
            <a:extLst>
              <a:ext uri="{FF2B5EF4-FFF2-40B4-BE49-F238E27FC236}">
                <a16:creationId xmlns:a16="http://schemas.microsoft.com/office/drawing/2014/main" id="{72CC7969-CFB7-07E5-72ED-E3166A3E3FDC}"/>
              </a:ext>
            </a:extLst>
          </p:cNvPr>
          <p:cNvSpPr/>
          <p:nvPr/>
        </p:nvSpPr>
        <p:spPr>
          <a:xfrm>
            <a:off x="5970022" y="3407025"/>
            <a:ext cx="154419" cy="8894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9C3635DC-2B3A-453E-5E96-C409DE5362F5}"/>
              </a:ext>
            </a:extLst>
          </p:cNvPr>
          <p:cNvCxnSpPr>
            <a:cxnSpLocks/>
          </p:cNvCxnSpPr>
          <p:nvPr/>
        </p:nvCxnSpPr>
        <p:spPr>
          <a:xfrm>
            <a:off x="3530871" y="1951802"/>
            <a:ext cx="2245742" cy="0"/>
          </a:xfrm>
          <a:prstGeom prst="straightConnector1">
            <a:avLst/>
          </a:prstGeom>
          <a:ln w="5715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475F4D01-5F35-1C6D-E601-EAF2947CDDB2}"/>
              </a:ext>
            </a:extLst>
          </p:cNvPr>
          <p:cNvSpPr txBox="1"/>
          <p:nvPr/>
        </p:nvSpPr>
        <p:spPr>
          <a:xfrm>
            <a:off x="7523208" y="1079895"/>
            <a:ext cx="4477447" cy="157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	TXA</a:t>
            </a: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/>
              <a:t>Gyorsan, „vakon” (ilyenkor POC VE sem kell)</a:t>
            </a: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/>
              <a:t>Mielőtt a plazminogén kötődik az alvadékhoz</a:t>
            </a: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/>
              <a:t>Bólus és infúzió, mert a komplex reverzibilis</a:t>
            </a:r>
            <a:endParaRPr lang="en-GB" sz="1600" dirty="0"/>
          </a:p>
        </p:txBody>
      </p:sp>
      <p:sp>
        <p:nvSpPr>
          <p:cNvPr id="25" name="Nyíl: lefelé mutató 24">
            <a:extLst>
              <a:ext uri="{FF2B5EF4-FFF2-40B4-BE49-F238E27FC236}">
                <a16:creationId xmlns:a16="http://schemas.microsoft.com/office/drawing/2014/main" id="{122B6184-3BD0-98A1-21B2-A94BCD5031C1}"/>
              </a:ext>
            </a:extLst>
          </p:cNvPr>
          <p:cNvSpPr/>
          <p:nvPr/>
        </p:nvSpPr>
        <p:spPr>
          <a:xfrm rot="5400000" flipH="1">
            <a:off x="5942258" y="4119810"/>
            <a:ext cx="2055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E245D54F-3F4F-F75C-6973-51A36FB3CD7C}"/>
              </a:ext>
            </a:extLst>
          </p:cNvPr>
          <p:cNvSpPr txBox="1"/>
          <p:nvPr/>
        </p:nvSpPr>
        <p:spPr>
          <a:xfrm>
            <a:off x="8090290" y="5879013"/>
            <a:ext cx="3420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Fecher A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 J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Clin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Med 2021;10(20).</a:t>
            </a:r>
            <a:endParaRPr lang="hu-H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Keragala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CB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al Blood. 2021;137:2881-2889.</a:t>
            </a:r>
          </a:p>
          <a:p>
            <a:pPr algn="r"/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Marinho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DS.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Braz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 Anesthesiol 2021;71:65-75.</a:t>
            </a:r>
            <a:endParaRPr lang="hu-HU" sz="1200" i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BE3B87D2-C13A-C47F-513D-DC2CEA94FF3B}"/>
              </a:ext>
            </a:extLst>
          </p:cNvPr>
          <p:cNvSpPr txBox="1"/>
          <p:nvPr/>
        </p:nvSpPr>
        <p:spPr>
          <a:xfrm>
            <a:off x="1487488" y="169366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/>
              <a:t>Percek alatt</a:t>
            </a:r>
            <a:endParaRPr lang="en-GB" sz="1400" dirty="0"/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04AE9768-155D-69C4-3062-2C20090F020E}"/>
              </a:ext>
            </a:extLst>
          </p:cNvPr>
          <p:cNvSpPr txBox="1"/>
          <p:nvPr/>
        </p:nvSpPr>
        <p:spPr>
          <a:xfrm>
            <a:off x="1489829" y="5879013"/>
            <a:ext cx="4238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2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Leebek WG </a:t>
            </a:r>
            <a:r>
              <a:rPr lang="hu-HU" sz="1200" i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al. </a:t>
            </a:r>
            <a:r>
              <a:rPr lang="hu-HU" sz="1200" i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</a:t>
            </a:r>
            <a:r>
              <a:rPr lang="hu-HU" sz="12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Thromb </a:t>
            </a:r>
            <a:r>
              <a:rPr lang="hu-HU" sz="1200" i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Hemost</a:t>
            </a:r>
            <a:r>
              <a:rPr lang="hu-HU" sz="12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2015;41:474-480.</a:t>
            </a:r>
          </a:p>
          <a:p>
            <a:pPr algn="r"/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Dobson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GP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Semin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Thromb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Hemost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2017;43:200-12.</a:t>
            </a:r>
          </a:p>
          <a:p>
            <a:pPr algn="r"/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Moore H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al.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Semin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Thromb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Hemost</a:t>
            </a:r>
            <a:r>
              <a:rPr lang="en-US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46:</a:t>
            </a:r>
            <a:r>
              <a:rPr lang="en-US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89-98</a:t>
            </a:r>
            <a:r>
              <a:rPr lang="en-US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hu-HU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20.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1006D2F7-21DE-0B32-FC49-8585D9AE9F84}"/>
              </a:ext>
            </a:extLst>
          </p:cNvPr>
          <p:cNvSpPr/>
          <p:nvPr/>
        </p:nvSpPr>
        <p:spPr>
          <a:xfrm>
            <a:off x="1492898" y="1506488"/>
            <a:ext cx="914400" cy="914400"/>
          </a:xfrm>
          <a:prstGeom prst="ellipse">
            <a:avLst/>
          </a:prstGeom>
          <a:noFill/>
          <a:ln w="5715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F370E46A-6401-6BFB-AE42-669C563CC1DA}"/>
              </a:ext>
            </a:extLst>
          </p:cNvPr>
          <p:cNvCxnSpPr>
            <a:cxnSpLocks/>
          </p:cNvCxnSpPr>
          <p:nvPr/>
        </p:nvCxnSpPr>
        <p:spPr>
          <a:xfrm flipH="1">
            <a:off x="7536160" y="1353970"/>
            <a:ext cx="9524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>
            <a:extLst>
              <a:ext uri="{FF2B5EF4-FFF2-40B4-BE49-F238E27FC236}">
                <a16:creationId xmlns:a16="http://schemas.microsoft.com/office/drawing/2014/main" id="{B56C2719-137C-5396-C456-044EC9F9A144}"/>
              </a:ext>
            </a:extLst>
          </p:cNvPr>
          <p:cNvSpPr txBox="1"/>
          <p:nvPr/>
        </p:nvSpPr>
        <p:spPr>
          <a:xfrm>
            <a:off x="10560496" y="80786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/>
              <a:t>Percek alatt</a:t>
            </a:r>
            <a:endParaRPr lang="en-GB" sz="1400" dirty="0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71B9925B-5935-D21E-1CDC-D24E2D512581}"/>
              </a:ext>
            </a:extLst>
          </p:cNvPr>
          <p:cNvSpPr/>
          <p:nvPr/>
        </p:nvSpPr>
        <p:spPr>
          <a:xfrm>
            <a:off x="10565906" y="620688"/>
            <a:ext cx="914400" cy="914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0213EE10-D293-9AE2-DA5E-4FAEDC351881}"/>
              </a:ext>
            </a:extLst>
          </p:cNvPr>
          <p:cNvSpPr txBox="1"/>
          <p:nvPr/>
        </p:nvSpPr>
        <p:spPr>
          <a:xfrm>
            <a:off x="3454091" y="241484"/>
            <a:ext cx="5283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Fibrinolízis</a:t>
            </a:r>
            <a:r>
              <a:rPr lang="hu-HU" altLang="hu-H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klinikai vonatkozásai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00219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:a16="http://schemas.microsoft.com/office/drawing/2014/main" id="{97DFF9EF-95E0-E803-7DAD-9B41C99C4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1268760"/>
            <a:ext cx="4390208" cy="43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891" indent="-342891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742932" indent="-28574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2971" indent="-22859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160" indent="-22859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349" indent="-22859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defTabSz="271463" eaLnBrk="0" hangingPunc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Fiziológiás </a:t>
            </a: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perioperatív, traumás válasz</a:t>
            </a:r>
            <a:endParaRPr lang="hu-H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0975" indent="-180975" defTabSz="271463" eaLnBrk="0" hangingPunc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Hiperfibrinolízis </a:t>
            </a: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úlyos, penetráló sérülésekben már az 1. órában </a:t>
            </a:r>
          </a:p>
          <a:p>
            <a:pPr marL="180975" indent="-180975" defTabSz="271463" eaLnBrk="0" hangingPunc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solidFill>
                  <a:srgbClr val="3333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Fibrinolitikus inszufficiencia, shutdown 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Sikeres reszuszcitáció, májperfúzió is javul, a t-PA clearance nő </a:t>
            </a:r>
          </a:p>
          <a:p>
            <a:pPr marL="180975" indent="-180975" defTabSz="271463" eaLnBrk="0" hangingPunc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Hipofibrinolízis</a:t>
            </a:r>
          </a:p>
          <a:p>
            <a:pPr marL="180975" indent="-180975" defTabSz="271463" eaLnBrk="0" hangingPunc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endParaRPr lang="hu-H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0975" indent="-180975" defTabSz="271463" eaLnBrk="0" hangingPunct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Hipofibrinolízis</a:t>
            </a: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lesz a 2. 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nap után „haemostatikus előjel váltás”</a:t>
            </a:r>
            <a:endParaRPr lang="hu-HU" sz="12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D5A0AA63-248E-F69A-F6C6-6C068595D712}"/>
              </a:ext>
            </a:extLst>
          </p:cNvPr>
          <p:cNvSpPr/>
          <p:nvPr/>
        </p:nvSpPr>
        <p:spPr>
          <a:xfrm>
            <a:off x="4731733" y="1483029"/>
            <a:ext cx="7344818" cy="10039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7588364C-E461-8C16-0240-F5993F34D02A}"/>
              </a:ext>
            </a:extLst>
          </p:cNvPr>
          <p:cNvSpPr/>
          <p:nvPr/>
        </p:nvSpPr>
        <p:spPr>
          <a:xfrm>
            <a:off x="4738405" y="3742317"/>
            <a:ext cx="7344818" cy="1700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355D393B-C57A-C634-867C-DB77D3E3B51A}"/>
              </a:ext>
            </a:extLst>
          </p:cNvPr>
          <p:cNvSpPr/>
          <p:nvPr/>
        </p:nvSpPr>
        <p:spPr>
          <a:xfrm>
            <a:off x="4731734" y="2485022"/>
            <a:ext cx="7344818" cy="126533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zabadkézi sokszög: alakzat 5">
            <a:extLst>
              <a:ext uri="{FF2B5EF4-FFF2-40B4-BE49-F238E27FC236}">
                <a16:creationId xmlns:a16="http://schemas.microsoft.com/office/drawing/2014/main" id="{0B23D269-47EA-3B2E-2D28-F21A5E53C753}"/>
              </a:ext>
            </a:extLst>
          </p:cNvPr>
          <p:cNvSpPr/>
          <p:nvPr/>
        </p:nvSpPr>
        <p:spPr>
          <a:xfrm>
            <a:off x="4737490" y="1865058"/>
            <a:ext cx="7324253" cy="2470760"/>
          </a:xfrm>
          <a:custGeom>
            <a:avLst/>
            <a:gdLst>
              <a:gd name="connsiteX0" fmla="*/ 0 w 9078389"/>
              <a:gd name="connsiteY0" fmla="*/ 0 h 860079"/>
              <a:gd name="connsiteX1" fmla="*/ 8745647 w 9078389"/>
              <a:gd name="connsiteY1" fmla="*/ 841972 h 860079"/>
              <a:gd name="connsiteX2" fmla="*/ 9071572 w 9078389"/>
              <a:gd name="connsiteY2" fmla="*/ 860079 h 860079"/>
              <a:gd name="connsiteX3" fmla="*/ 8971984 w 9078389"/>
              <a:gd name="connsiteY3" fmla="*/ 841972 h 860079"/>
              <a:gd name="connsiteX4" fmla="*/ 8827128 w 9078389"/>
              <a:gd name="connsiteY4" fmla="*/ 787651 h 860079"/>
              <a:gd name="connsiteX0" fmla="*/ 0 w 9078389"/>
              <a:gd name="connsiteY0" fmla="*/ 0 h 860079"/>
              <a:gd name="connsiteX1" fmla="*/ 8745647 w 9078389"/>
              <a:gd name="connsiteY1" fmla="*/ 841972 h 860079"/>
              <a:gd name="connsiteX2" fmla="*/ 9071572 w 9078389"/>
              <a:gd name="connsiteY2" fmla="*/ 860079 h 860079"/>
              <a:gd name="connsiteX3" fmla="*/ 8971984 w 9078389"/>
              <a:gd name="connsiteY3" fmla="*/ 841972 h 860079"/>
              <a:gd name="connsiteX0" fmla="*/ 0 w 9071572"/>
              <a:gd name="connsiteY0" fmla="*/ 0 h 860079"/>
              <a:gd name="connsiteX1" fmla="*/ 8745647 w 9071572"/>
              <a:gd name="connsiteY1" fmla="*/ 841972 h 860079"/>
              <a:gd name="connsiteX2" fmla="*/ 9071572 w 9071572"/>
              <a:gd name="connsiteY2" fmla="*/ 860079 h 860079"/>
              <a:gd name="connsiteX0" fmla="*/ 0 w 8745647"/>
              <a:gd name="connsiteY0" fmla="*/ 0 h 841972"/>
              <a:gd name="connsiteX1" fmla="*/ 8745647 w 8745647"/>
              <a:gd name="connsiteY1" fmla="*/ 841972 h 841972"/>
              <a:gd name="connsiteX0" fmla="*/ 0 w 7179397"/>
              <a:gd name="connsiteY0" fmla="*/ 0 h 541337"/>
              <a:gd name="connsiteX1" fmla="*/ 7179397 w 7179397"/>
              <a:gd name="connsiteY1" fmla="*/ 298764 h 541337"/>
              <a:gd name="connsiteX0" fmla="*/ 0 w 7179397"/>
              <a:gd name="connsiteY0" fmla="*/ 0 h 660267"/>
              <a:gd name="connsiteX1" fmla="*/ 2679826 w 7179397"/>
              <a:gd name="connsiteY1" fmla="*/ 425514 h 660267"/>
              <a:gd name="connsiteX2" fmla="*/ 7179397 w 7179397"/>
              <a:gd name="connsiteY2" fmla="*/ 298764 h 660267"/>
              <a:gd name="connsiteX0" fmla="*/ 0 w 7179397"/>
              <a:gd name="connsiteY0" fmla="*/ 0 h 645775"/>
              <a:gd name="connsiteX1" fmla="*/ 2136618 w 7179397"/>
              <a:gd name="connsiteY1" fmla="*/ 407407 h 645775"/>
              <a:gd name="connsiteX2" fmla="*/ 7179397 w 7179397"/>
              <a:gd name="connsiteY2" fmla="*/ 298764 h 645775"/>
              <a:gd name="connsiteX0" fmla="*/ 0 w 7179397"/>
              <a:gd name="connsiteY0" fmla="*/ 0 h 410882"/>
              <a:gd name="connsiteX1" fmla="*/ 2136618 w 7179397"/>
              <a:gd name="connsiteY1" fmla="*/ 407407 h 410882"/>
              <a:gd name="connsiteX2" fmla="*/ 7179397 w 7179397"/>
              <a:gd name="connsiteY2" fmla="*/ 298764 h 410882"/>
              <a:gd name="connsiteX0" fmla="*/ 0 w 7179397"/>
              <a:gd name="connsiteY0" fmla="*/ 0 h 444588"/>
              <a:gd name="connsiteX1" fmla="*/ 2136618 w 7179397"/>
              <a:gd name="connsiteY1" fmla="*/ 407407 h 444588"/>
              <a:gd name="connsiteX2" fmla="*/ 7179397 w 7179397"/>
              <a:gd name="connsiteY2" fmla="*/ 298764 h 444588"/>
              <a:gd name="connsiteX0" fmla="*/ 0 w 7179397"/>
              <a:gd name="connsiteY0" fmla="*/ 0 h 419397"/>
              <a:gd name="connsiteX1" fmla="*/ 2136618 w 7179397"/>
              <a:gd name="connsiteY1" fmla="*/ 407407 h 419397"/>
              <a:gd name="connsiteX2" fmla="*/ 7179397 w 7179397"/>
              <a:gd name="connsiteY2" fmla="*/ 298764 h 419397"/>
              <a:gd name="connsiteX0" fmla="*/ 0 w 7179397"/>
              <a:gd name="connsiteY0" fmla="*/ 0 h 437809"/>
              <a:gd name="connsiteX1" fmla="*/ 2136618 w 7179397"/>
              <a:gd name="connsiteY1" fmla="*/ 407407 h 437809"/>
              <a:gd name="connsiteX2" fmla="*/ 7179397 w 7179397"/>
              <a:gd name="connsiteY2" fmla="*/ 298764 h 437809"/>
              <a:gd name="connsiteX0" fmla="*/ 0 w 7179397"/>
              <a:gd name="connsiteY0" fmla="*/ 0 h 415537"/>
              <a:gd name="connsiteX1" fmla="*/ 2136618 w 7179397"/>
              <a:gd name="connsiteY1" fmla="*/ 407407 h 415537"/>
              <a:gd name="connsiteX2" fmla="*/ 7179397 w 7179397"/>
              <a:gd name="connsiteY2" fmla="*/ 298764 h 415537"/>
              <a:gd name="connsiteX0" fmla="*/ 0 w 7179397"/>
              <a:gd name="connsiteY0" fmla="*/ 0 h 415537"/>
              <a:gd name="connsiteX1" fmla="*/ 2136618 w 7179397"/>
              <a:gd name="connsiteY1" fmla="*/ 407407 h 415537"/>
              <a:gd name="connsiteX2" fmla="*/ 7179397 w 7179397"/>
              <a:gd name="connsiteY2" fmla="*/ 298764 h 415537"/>
              <a:gd name="connsiteX0" fmla="*/ 0 w 7297350"/>
              <a:gd name="connsiteY0" fmla="*/ 0 h 445837"/>
              <a:gd name="connsiteX1" fmla="*/ 2136618 w 7297350"/>
              <a:gd name="connsiteY1" fmla="*/ 407407 h 445837"/>
              <a:gd name="connsiteX2" fmla="*/ 6817260 w 7297350"/>
              <a:gd name="connsiteY2" fmla="*/ 416461 h 445837"/>
              <a:gd name="connsiteX3" fmla="*/ 7179397 w 7297350"/>
              <a:gd name="connsiteY3" fmla="*/ 298764 h 445837"/>
              <a:gd name="connsiteX0" fmla="*/ 0 w 7179397"/>
              <a:gd name="connsiteY0" fmla="*/ 0 h 454938"/>
              <a:gd name="connsiteX1" fmla="*/ 2136618 w 7179397"/>
              <a:gd name="connsiteY1" fmla="*/ 407407 h 454938"/>
              <a:gd name="connsiteX2" fmla="*/ 6020556 w 7179397"/>
              <a:gd name="connsiteY2" fmla="*/ 434568 h 454938"/>
              <a:gd name="connsiteX3" fmla="*/ 7179397 w 7179397"/>
              <a:gd name="connsiteY3" fmla="*/ 298764 h 454938"/>
              <a:gd name="connsiteX0" fmla="*/ 0 w 7233718"/>
              <a:gd name="connsiteY0" fmla="*/ 0 h 454938"/>
              <a:gd name="connsiteX1" fmla="*/ 2136618 w 7233718"/>
              <a:gd name="connsiteY1" fmla="*/ 407407 h 454938"/>
              <a:gd name="connsiteX2" fmla="*/ 6020556 w 7233718"/>
              <a:gd name="connsiteY2" fmla="*/ 434568 h 454938"/>
              <a:gd name="connsiteX3" fmla="*/ 7233718 w 7233718"/>
              <a:gd name="connsiteY3" fmla="*/ 81481 h 454938"/>
              <a:gd name="connsiteX0" fmla="*/ 0 w 7233718"/>
              <a:gd name="connsiteY0" fmla="*/ 0 h 430508"/>
              <a:gd name="connsiteX1" fmla="*/ 2136618 w 7233718"/>
              <a:gd name="connsiteY1" fmla="*/ 407407 h 430508"/>
              <a:gd name="connsiteX2" fmla="*/ 5640311 w 7233718"/>
              <a:gd name="connsiteY2" fmla="*/ 371194 h 430508"/>
              <a:gd name="connsiteX3" fmla="*/ 7233718 w 7233718"/>
              <a:gd name="connsiteY3" fmla="*/ 81481 h 430508"/>
              <a:gd name="connsiteX0" fmla="*/ 0 w 7233718"/>
              <a:gd name="connsiteY0" fmla="*/ 0 h 430508"/>
              <a:gd name="connsiteX1" fmla="*/ 2136618 w 7233718"/>
              <a:gd name="connsiteY1" fmla="*/ 407407 h 430508"/>
              <a:gd name="connsiteX2" fmla="*/ 5640311 w 7233718"/>
              <a:gd name="connsiteY2" fmla="*/ 371194 h 430508"/>
              <a:gd name="connsiteX3" fmla="*/ 7233718 w 7233718"/>
              <a:gd name="connsiteY3" fmla="*/ 81481 h 430508"/>
              <a:gd name="connsiteX0" fmla="*/ 0 w 7233718"/>
              <a:gd name="connsiteY0" fmla="*/ 591950 h 963408"/>
              <a:gd name="connsiteX1" fmla="*/ 597529 w 7233718"/>
              <a:gd name="connsiteY1" fmla="*/ 3476 h 963408"/>
              <a:gd name="connsiteX2" fmla="*/ 5640311 w 7233718"/>
              <a:gd name="connsiteY2" fmla="*/ 963144 h 963408"/>
              <a:gd name="connsiteX3" fmla="*/ 7233718 w 7233718"/>
              <a:gd name="connsiteY3" fmla="*/ 673431 h 963408"/>
              <a:gd name="connsiteX0" fmla="*/ 0 w 7233718"/>
              <a:gd name="connsiteY0" fmla="*/ 591950 h 963408"/>
              <a:gd name="connsiteX1" fmla="*/ 597529 w 7233718"/>
              <a:gd name="connsiteY1" fmla="*/ 3476 h 963408"/>
              <a:gd name="connsiteX2" fmla="*/ 5640311 w 7233718"/>
              <a:gd name="connsiteY2" fmla="*/ 963144 h 963408"/>
              <a:gd name="connsiteX3" fmla="*/ 7233718 w 7233718"/>
              <a:gd name="connsiteY3" fmla="*/ 673431 h 963408"/>
              <a:gd name="connsiteX0" fmla="*/ 13168 w 7246886"/>
              <a:gd name="connsiteY0" fmla="*/ 593166 h 964624"/>
              <a:gd name="connsiteX1" fmla="*/ 610697 w 7246886"/>
              <a:gd name="connsiteY1" fmla="*/ 4692 h 964624"/>
              <a:gd name="connsiteX2" fmla="*/ 5653479 w 7246886"/>
              <a:gd name="connsiteY2" fmla="*/ 964360 h 964624"/>
              <a:gd name="connsiteX3" fmla="*/ 7246886 w 7246886"/>
              <a:gd name="connsiteY3" fmla="*/ 674647 h 964624"/>
              <a:gd name="connsiteX0" fmla="*/ 13168 w 7246886"/>
              <a:gd name="connsiteY0" fmla="*/ 593166 h 964624"/>
              <a:gd name="connsiteX1" fmla="*/ 610697 w 7246886"/>
              <a:gd name="connsiteY1" fmla="*/ 4692 h 964624"/>
              <a:gd name="connsiteX2" fmla="*/ 5653479 w 7246886"/>
              <a:gd name="connsiteY2" fmla="*/ 964360 h 964624"/>
              <a:gd name="connsiteX3" fmla="*/ 7246886 w 7246886"/>
              <a:gd name="connsiteY3" fmla="*/ 674647 h 964624"/>
              <a:gd name="connsiteX0" fmla="*/ 0 w 7233718"/>
              <a:gd name="connsiteY0" fmla="*/ 591982 h 963438"/>
              <a:gd name="connsiteX1" fmla="*/ 597529 w 7233718"/>
              <a:gd name="connsiteY1" fmla="*/ 3508 h 963438"/>
              <a:gd name="connsiteX2" fmla="*/ 5640311 w 7233718"/>
              <a:gd name="connsiteY2" fmla="*/ 963176 h 963438"/>
              <a:gd name="connsiteX3" fmla="*/ 7233718 w 7233718"/>
              <a:gd name="connsiteY3" fmla="*/ 673463 h 963438"/>
              <a:gd name="connsiteX0" fmla="*/ 0 w 7233718"/>
              <a:gd name="connsiteY0" fmla="*/ 637002 h 1008446"/>
              <a:gd name="connsiteX1" fmla="*/ 570369 w 7233718"/>
              <a:gd name="connsiteY1" fmla="*/ 3260 h 1008446"/>
              <a:gd name="connsiteX2" fmla="*/ 5640311 w 7233718"/>
              <a:gd name="connsiteY2" fmla="*/ 1008196 h 1008446"/>
              <a:gd name="connsiteX3" fmla="*/ 7233718 w 7233718"/>
              <a:gd name="connsiteY3" fmla="*/ 718483 h 1008446"/>
              <a:gd name="connsiteX0" fmla="*/ 0 w 7233718"/>
              <a:gd name="connsiteY0" fmla="*/ 637298 h 1008742"/>
              <a:gd name="connsiteX1" fmla="*/ 570369 w 7233718"/>
              <a:gd name="connsiteY1" fmla="*/ 3556 h 1008742"/>
              <a:gd name="connsiteX2" fmla="*/ 5640311 w 7233718"/>
              <a:gd name="connsiteY2" fmla="*/ 1008492 h 1008742"/>
              <a:gd name="connsiteX3" fmla="*/ 7233718 w 7233718"/>
              <a:gd name="connsiteY3" fmla="*/ 718779 h 1008742"/>
              <a:gd name="connsiteX0" fmla="*/ 0 w 7233718"/>
              <a:gd name="connsiteY0" fmla="*/ 637246 h 1008690"/>
              <a:gd name="connsiteX1" fmla="*/ 570369 w 7233718"/>
              <a:gd name="connsiteY1" fmla="*/ 3504 h 1008690"/>
              <a:gd name="connsiteX2" fmla="*/ 5640311 w 7233718"/>
              <a:gd name="connsiteY2" fmla="*/ 1008440 h 1008690"/>
              <a:gd name="connsiteX3" fmla="*/ 7233718 w 7233718"/>
              <a:gd name="connsiteY3" fmla="*/ 718727 h 1008690"/>
              <a:gd name="connsiteX0" fmla="*/ 0 w 7233718"/>
              <a:gd name="connsiteY0" fmla="*/ 601257 h 972710"/>
              <a:gd name="connsiteX1" fmla="*/ 588476 w 7233718"/>
              <a:gd name="connsiteY1" fmla="*/ 3729 h 972710"/>
              <a:gd name="connsiteX2" fmla="*/ 5640311 w 7233718"/>
              <a:gd name="connsiteY2" fmla="*/ 972451 h 972710"/>
              <a:gd name="connsiteX3" fmla="*/ 7233718 w 7233718"/>
              <a:gd name="connsiteY3" fmla="*/ 682738 h 972710"/>
              <a:gd name="connsiteX0" fmla="*/ 0 w 7233718"/>
              <a:gd name="connsiteY0" fmla="*/ 603421 h 1011083"/>
              <a:gd name="connsiteX1" fmla="*/ 588476 w 7233718"/>
              <a:gd name="connsiteY1" fmla="*/ 5893 h 1011083"/>
              <a:gd name="connsiteX2" fmla="*/ 3983527 w 7233718"/>
              <a:gd name="connsiteY2" fmla="*/ 1010829 h 1011083"/>
              <a:gd name="connsiteX3" fmla="*/ 7233718 w 7233718"/>
              <a:gd name="connsiteY3" fmla="*/ 684902 h 1011083"/>
              <a:gd name="connsiteX0" fmla="*/ 0 w 7306146"/>
              <a:gd name="connsiteY0" fmla="*/ 603421 h 1011083"/>
              <a:gd name="connsiteX1" fmla="*/ 588476 w 7306146"/>
              <a:gd name="connsiteY1" fmla="*/ 5893 h 1011083"/>
              <a:gd name="connsiteX2" fmla="*/ 3983527 w 7306146"/>
              <a:gd name="connsiteY2" fmla="*/ 1010829 h 1011083"/>
              <a:gd name="connsiteX3" fmla="*/ 7306146 w 7306146"/>
              <a:gd name="connsiteY3" fmla="*/ 467618 h 1011083"/>
              <a:gd name="connsiteX0" fmla="*/ 0 w 7306146"/>
              <a:gd name="connsiteY0" fmla="*/ 603421 h 1011083"/>
              <a:gd name="connsiteX1" fmla="*/ 588476 w 7306146"/>
              <a:gd name="connsiteY1" fmla="*/ 5893 h 1011083"/>
              <a:gd name="connsiteX2" fmla="*/ 3983527 w 7306146"/>
              <a:gd name="connsiteY2" fmla="*/ 1010829 h 1011083"/>
              <a:gd name="connsiteX3" fmla="*/ 7306146 w 7306146"/>
              <a:gd name="connsiteY3" fmla="*/ 467618 h 1011083"/>
              <a:gd name="connsiteX0" fmla="*/ 0 w 7306146"/>
              <a:gd name="connsiteY0" fmla="*/ 603421 h 1011083"/>
              <a:gd name="connsiteX1" fmla="*/ 588476 w 7306146"/>
              <a:gd name="connsiteY1" fmla="*/ 5893 h 1011083"/>
              <a:gd name="connsiteX2" fmla="*/ 3983527 w 7306146"/>
              <a:gd name="connsiteY2" fmla="*/ 1010829 h 1011083"/>
              <a:gd name="connsiteX3" fmla="*/ 7306146 w 7306146"/>
              <a:gd name="connsiteY3" fmla="*/ 467618 h 1011083"/>
              <a:gd name="connsiteX0" fmla="*/ 0 w 7306146"/>
              <a:gd name="connsiteY0" fmla="*/ 603421 h 1011083"/>
              <a:gd name="connsiteX1" fmla="*/ 588476 w 7306146"/>
              <a:gd name="connsiteY1" fmla="*/ 5893 h 1011083"/>
              <a:gd name="connsiteX2" fmla="*/ 3983527 w 7306146"/>
              <a:gd name="connsiteY2" fmla="*/ 1010829 h 1011083"/>
              <a:gd name="connsiteX3" fmla="*/ 7306146 w 7306146"/>
              <a:gd name="connsiteY3" fmla="*/ 467618 h 1011083"/>
              <a:gd name="connsiteX0" fmla="*/ 0 w 7306146"/>
              <a:gd name="connsiteY0" fmla="*/ 603421 h 1030637"/>
              <a:gd name="connsiteX1" fmla="*/ 588476 w 7306146"/>
              <a:gd name="connsiteY1" fmla="*/ 5893 h 1030637"/>
              <a:gd name="connsiteX2" fmla="*/ 3983527 w 7306146"/>
              <a:gd name="connsiteY2" fmla="*/ 1010829 h 1030637"/>
              <a:gd name="connsiteX3" fmla="*/ 7306146 w 7306146"/>
              <a:gd name="connsiteY3" fmla="*/ 467618 h 1030637"/>
              <a:gd name="connsiteX0" fmla="*/ 0 w 7306146"/>
              <a:gd name="connsiteY0" fmla="*/ 603421 h 1012981"/>
              <a:gd name="connsiteX1" fmla="*/ 588476 w 7306146"/>
              <a:gd name="connsiteY1" fmla="*/ 5893 h 1012981"/>
              <a:gd name="connsiteX2" fmla="*/ 3983527 w 7306146"/>
              <a:gd name="connsiteY2" fmla="*/ 1010829 h 1012981"/>
              <a:gd name="connsiteX3" fmla="*/ 7306146 w 7306146"/>
              <a:gd name="connsiteY3" fmla="*/ 467618 h 1012981"/>
              <a:gd name="connsiteX0" fmla="*/ 0 w 7306146"/>
              <a:gd name="connsiteY0" fmla="*/ 603421 h 1012981"/>
              <a:gd name="connsiteX1" fmla="*/ 588476 w 7306146"/>
              <a:gd name="connsiteY1" fmla="*/ 5893 h 1012981"/>
              <a:gd name="connsiteX2" fmla="*/ 3983527 w 7306146"/>
              <a:gd name="connsiteY2" fmla="*/ 1010829 h 1012981"/>
              <a:gd name="connsiteX3" fmla="*/ 7306146 w 7306146"/>
              <a:gd name="connsiteY3" fmla="*/ 467618 h 1012981"/>
              <a:gd name="connsiteX0" fmla="*/ 0 w 7306146"/>
              <a:gd name="connsiteY0" fmla="*/ 599832 h 1009337"/>
              <a:gd name="connsiteX1" fmla="*/ 588476 w 7306146"/>
              <a:gd name="connsiteY1" fmla="*/ 2304 h 1009337"/>
              <a:gd name="connsiteX2" fmla="*/ 3983527 w 7306146"/>
              <a:gd name="connsiteY2" fmla="*/ 1007240 h 1009337"/>
              <a:gd name="connsiteX3" fmla="*/ 7306146 w 7306146"/>
              <a:gd name="connsiteY3" fmla="*/ 464029 h 1009337"/>
              <a:gd name="connsiteX0" fmla="*/ 0 w 7306146"/>
              <a:gd name="connsiteY0" fmla="*/ 617863 h 1034844"/>
              <a:gd name="connsiteX1" fmla="*/ 543208 w 7306146"/>
              <a:gd name="connsiteY1" fmla="*/ 2228 h 1034844"/>
              <a:gd name="connsiteX2" fmla="*/ 3983527 w 7306146"/>
              <a:gd name="connsiteY2" fmla="*/ 1025271 h 1034844"/>
              <a:gd name="connsiteX3" fmla="*/ 7306146 w 7306146"/>
              <a:gd name="connsiteY3" fmla="*/ 482060 h 1034844"/>
              <a:gd name="connsiteX0" fmla="*/ 0 w 7306146"/>
              <a:gd name="connsiteY0" fmla="*/ 646061 h 1727532"/>
              <a:gd name="connsiteX1" fmla="*/ 543208 w 7306146"/>
              <a:gd name="connsiteY1" fmla="*/ 30426 h 1727532"/>
              <a:gd name="connsiteX2" fmla="*/ 3693816 w 7306146"/>
              <a:gd name="connsiteY2" fmla="*/ 1723425 h 1727532"/>
              <a:gd name="connsiteX3" fmla="*/ 7306146 w 7306146"/>
              <a:gd name="connsiteY3" fmla="*/ 510258 h 1727532"/>
              <a:gd name="connsiteX0" fmla="*/ 0 w 7306146"/>
              <a:gd name="connsiteY0" fmla="*/ 1355866 h 2455242"/>
              <a:gd name="connsiteX1" fmla="*/ 1901228 w 7306146"/>
              <a:gd name="connsiteY1" fmla="*/ 15954 h 2455242"/>
              <a:gd name="connsiteX2" fmla="*/ 3693816 w 7306146"/>
              <a:gd name="connsiteY2" fmla="*/ 2433230 h 2455242"/>
              <a:gd name="connsiteX3" fmla="*/ 7306146 w 7306146"/>
              <a:gd name="connsiteY3" fmla="*/ 1220063 h 2455242"/>
              <a:gd name="connsiteX0" fmla="*/ 0 w 7306146"/>
              <a:gd name="connsiteY0" fmla="*/ 1346089 h 2445465"/>
              <a:gd name="connsiteX1" fmla="*/ 1901228 w 7306146"/>
              <a:gd name="connsiteY1" fmla="*/ 6177 h 2445465"/>
              <a:gd name="connsiteX2" fmla="*/ 3693816 w 7306146"/>
              <a:gd name="connsiteY2" fmla="*/ 2423453 h 2445465"/>
              <a:gd name="connsiteX3" fmla="*/ 7306146 w 7306146"/>
              <a:gd name="connsiteY3" fmla="*/ 1210286 h 2445465"/>
              <a:gd name="connsiteX0" fmla="*/ 0 w 7306146"/>
              <a:gd name="connsiteY0" fmla="*/ 1337077 h 2436164"/>
              <a:gd name="connsiteX1" fmla="*/ 1991762 w 7306146"/>
              <a:gd name="connsiteY1" fmla="*/ 6218 h 2436164"/>
              <a:gd name="connsiteX2" fmla="*/ 3693816 w 7306146"/>
              <a:gd name="connsiteY2" fmla="*/ 2414441 h 2436164"/>
              <a:gd name="connsiteX3" fmla="*/ 7306146 w 7306146"/>
              <a:gd name="connsiteY3" fmla="*/ 1201274 h 2436164"/>
              <a:gd name="connsiteX0" fmla="*/ 0 w 7306146"/>
              <a:gd name="connsiteY0" fmla="*/ 1346908 h 2445995"/>
              <a:gd name="connsiteX1" fmla="*/ 1991762 w 7306146"/>
              <a:gd name="connsiteY1" fmla="*/ 16049 h 2445995"/>
              <a:gd name="connsiteX2" fmla="*/ 3892993 w 7306146"/>
              <a:gd name="connsiteY2" fmla="*/ 2424272 h 2445995"/>
              <a:gd name="connsiteX3" fmla="*/ 7306146 w 7306146"/>
              <a:gd name="connsiteY3" fmla="*/ 1211105 h 2445995"/>
              <a:gd name="connsiteX0" fmla="*/ 0 w 7306146"/>
              <a:gd name="connsiteY0" fmla="*/ 1346908 h 2424503"/>
              <a:gd name="connsiteX1" fmla="*/ 1991762 w 7306146"/>
              <a:gd name="connsiteY1" fmla="*/ 16049 h 2424503"/>
              <a:gd name="connsiteX2" fmla="*/ 3892993 w 7306146"/>
              <a:gd name="connsiteY2" fmla="*/ 2424272 h 2424503"/>
              <a:gd name="connsiteX3" fmla="*/ 7306146 w 7306146"/>
              <a:gd name="connsiteY3" fmla="*/ 1211105 h 2424503"/>
              <a:gd name="connsiteX0" fmla="*/ 0 w 7306146"/>
              <a:gd name="connsiteY0" fmla="*/ 1331575 h 2409170"/>
              <a:gd name="connsiteX1" fmla="*/ 1991762 w 7306146"/>
              <a:gd name="connsiteY1" fmla="*/ 716 h 2409170"/>
              <a:gd name="connsiteX2" fmla="*/ 3892993 w 7306146"/>
              <a:gd name="connsiteY2" fmla="*/ 2408939 h 2409170"/>
              <a:gd name="connsiteX3" fmla="*/ 7306146 w 7306146"/>
              <a:gd name="connsiteY3" fmla="*/ 1195772 h 2409170"/>
              <a:gd name="connsiteX0" fmla="*/ 0 w 7288039"/>
              <a:gd name="connsiteY0" fmla="*/ 1331575 h 2470739"/>
              <a:gd name="connsiteX1" fmla="*/ 1991762 w 7288039"/>
              <a:gd name="connsiteY1" fmla="*/ 716 h 2470739"/>
              <a:gd name="connsiteX2" fmla="*/ 3892993 w 7288039"/>
              <a:gd name="connsiteY2" fmla="*/ 2408939 h 2470739"/>
              <a:gd name="connsiteX3" fmla="*/ 7288039 w 7288039"/>
              <a:gd name="connsiteY3" fmla="*/ 1720873 h 2470739"/>
              <a:gd name="connsiteX0" fmla="*/ 0 w 7288039"/>
              <a:gd name="connsiteY0" fmla="*/ 1331575 h 2466808"/>
              <a:gd name="connsiteX1" fmla="*/ 1991762 w 7288039"/>
              <a:gd name="connsiteY1" fmla="*/ 716 h 2466808"/>
              <a:gd name="connsiteX2" fmla="*/ 3892993 w 7288039"/>
              <a:gd name="connsiteY2" fmla="*/ 2408939 h 2466808"/>
              <a:gd name="connsiteX3" fmla="*/ 7288039 w 7288039"/>
              <a:gd name="connsiteY3" fmla="*/ 1720873 h 2466808"/>
              <a:gd name="connsiteX0" fmla="*/ 0 w 7324253"/>
              <a:gd name="connsiteY0" fmla="*/ 1331575 h 2470760"/>
              <a:gd name="connsiteX1" fmla="*/ 1991762 w 7324253"/>
              <a:gd name="connsiteY1" fmla="*/ 716 h 2470760"/>
              <a:gd name="connsiteX2" fmla="*/ 3892993 w 7324253"/>
              <a:gd name="connsiteY2" fmla="*/ 2408939 h 2470760"/>
              <a:gd name="connsiteX3" fmla="*/ 7324253 w 7324253"/>
              <a:gd name="connsiteY3" fmla="*/ 1757087 h 247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4253" h="2470760">
                <a:moveTo>
                  <a:pt x="0" y="1331575"/>
                </a:moveTo>
                <a:cubicBezTo>
                  <a:pt x="105624" y="1204826"/>
                  <a:pt x="374209" y="-33990"/>
                  <a:pt x="1991762" y="716"/>
                </a:cubicBezTo>
                <a:cubicBezTo>
                  <a:pt x="3609315" y="35422"/>
                  <a:pt x="3004245" y="2116211"/>
                  <a:pt x="3892993" y="2408939"/>
                </a:cubicBezTo>
                <a:cubicBezTo>
                  <a:pt x="4781741" y="2701667"/>
                  <a:pt x="6252927" y="1865730"/>
                  <a:pt x="7324253" y="175708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zabadkézi sokszög: alakzat 7">
            <a:extLst>
              <a:ext uri="{FF2B5EF4-FFF2-40B4-BE49-F238E27FC236}">
                <a16:creationId xmlns:a16="http://schemas.microsoft.com/office/drawing/2014/main" id="{72E3F16A-CB45-CC3F-F1AD-4AB437B1BA18}"/>
              </a:ext>
            </a:extLst>
          </p:cNvPr>
          <p:cNvSpPr/>
          <p:nvPr/>
        </p:nvSpPr>
        <p:spPr>
          <a:xfrm>
            <a:off x="4735691" y="2079019"/>
            <a:ext cx="7335107" cy="2383493"/>
          </a:xfrm>
          <a:custGeom>
            <a:avLst/>
            <a:gdLst>
              <a:gd name="connsiteX0" fmla="*/ 0 w 9078389"/>
              <a:gd name="connsiteY0" fmla="*/ 0 h 860079"/>
              <a:gd name="connsiteX1" fmla="*/ 8745647 w 9078389"/>
              <a:gd name="connsiteY1" fmla="*/ 841972 h 860079"/>
              <a:gd name="connsiteX2" fmla="*/ 9071572 w 9078389"/>
              <a:gd name="connsiteY2" fmla="*/ 860079 h 860079"/>
              <a:gd name="connsiteX3" fmla="*/ 8971984 w 9078389"/>
              <a:gd name="connsiteY3" fmla="*/ 841972 h 860079"/>
              <a:gd name="connsiteX4" fmla="*/ 8827128 w 9078389"/>
              <a:gd name="connsiteY4" fmla="*/ 787651 h 860079"/>
              <a:gd name="connsiteX0" fmla="*/ 0 w 9078389"/>
              <a:gd name="connsiteY0" fmla="*/ 0 h 860079"/>
              <a:gd name="connsiteX1" fmla="*/ 8745647 w 9078389"/>
              <a:gd name="connsiteY1" fmla="*/ 841972 h 860079"/>
              <a:gd name="connsiteX2" fmla="*/ 9071572 w 9078389"/>
              <a:gd name="connsiteY2" fmla="*/ 860079 h 860079"/>
              <a:gd name="connsiteX3" fmla="*/ 8971984 w 9078389"/>
              <a:gd name="connsiteY3" fmla="*/ 841972 h 860079"/>
              <a:gd name="connsiteX0" fmla="*/ 0 w 9071572"/>
              <a:gd name="connsiteY0" fmla="*/ 0 h 860079"/>
              <a:gd name="connsiteX1" fmla="*/ 8745647 w 9071572"/>
              <a:gd name="connsiteY1" fmla="*/ 841972 h 860079"/>
              <a:gd name="connsiteX2" fmla="*/ 9071572 w 9071572"/>
              <a:gd name="connsiteY2" fmla="*/ 860079 h 860079"/>
              <a:gd name="connsiteX0" fmla="*/ 0 w 8745647"/>
              <a:gd name="connsiteY0" fmla="*/ 0 h 841972"/>
              <a:gd name="connsiteX1" fmla="*/ 8745647 w 8745647"/>
              <a:gd name="connsiteY1" fmla="*/ 841972 h 841972"/>
              <a:gd name="connsiteX0" fmla="*/ 0 w 7179397"/>
              <a:gd name="connsiteY0" fmla="*/ 0 h 541337"/>
              <a:gd name="connsiteX1" fmla="*/ 7179397 w 7179397"/>
              <a:gd name="connsiteY1" fmla="*/ 298764 h 541337"/>
              <a:gd name="connsiteX0" fmla="*/ 0 w 7179397"/>
              <a:gd name="connsiteY0" fmla="*/ 0 h 660267"/>
              <a:gd name="connsiteX1" fmla="*/ 2679826 w 7179397"/>
              <a:gd name="connsiteY1" fmla="*/ 425514 h 660267"/>
              <a:gd name="connsiteX2" fmla="*/ 7179397 w 7179397"/>
              <a:gd name="connsiteY2" fmla="*/ 298764 h 660267"/>
              <a:gd name="connsiteX0" fmla="*/ 0 w 7179397"/>
              <a:gd name="connsiteY0" fmla="*/ 0 h 645775"/>
              <a:gd name="connsiteX1" fmla="*/ 2136618 w 7179397"/>
              <a:gd name="connsiteY1" fmla="*/ 407407 h 645775"/>
              <a:gd name="connsiteX2" fmla="*/ 7179397 w 7179397"/>
              <a:gd name="connsiteY2" fmla="*/ 298764 h 645775"/>
              <a:gd name="connsiteX0" fmla="*/ 0 w 7179397"/>
              <a:gd name="connsiteY0" fmla="*/ 0 h 410882"/>
              <a:gd name="connsiteX1" fmla="*/ 2136618 w 7179397"/>
              <a:gd name="connsiteY1" fmla="*/ 407407 h 410882"/>
              <a:gd name="connsiteX2" fmla="*/ 7179397 w 7179397"/>
              <a:gd name="connsiteY2" fmla="*/ 298764 h 410882"/>
              <a:gd name="connsiteX0" fmla="*/ 0 w 7179397"/>
              <a:gd name="connsiteY0" fmla="*/ 0 h 444588"/>
              <a:gd name="connsiteX1" fmla="*/ 2136618 w 7179397"/>
              <a:gd name="connsiteY1" fmla="*/ 407407 h 444588"/>
              <a:gd name="connsiteX2" fmla="*/ 7179397 w 7179397"/>
              <a:gd name="connsiteY2" fmla="*/ 298764 h 444588"/>
              <a:gd name="connsiteX0" fmla="*/ 0 w 7179397"/>
              <a:gd name="connsiteY0" fmla="*/ 0 h 419397"/>
              <a:gd name="connsiteX1" fmla="*/ 2136618 w 7179397"/>
              <a:gd name="connsiteY1" fmla="*/ 407407 h 419397"/>
              <a:gd name="connsiteX2" fmla="*/ 7179397 w 7179397"/>
              <a:gd name="connsiteY2" fmla="*/ 298764 h 419397"/>
              <a:gd name="connsiteX0" fmla="*/ 0 w 7179397"/>
              <a:gd name="connsiteY0" fmla="*/ 0 h 437809"/>
              <a:gd name="connsiteX1" fmla="*/ 2136618 w 7179397"/>
              <a:gd name="connsiteY1" fmla="*/ 407407 h 437809"/>
              <a:gd name="connsiteX2" fmla="*/ 7179397 w 7179397"/>
              <a:gd name="connsiteY2" fmla="*/ 298764 h 437809"/>
              <a:gd name="connsiteX0" fmla="*/ 0 w 7179397"/>
              <a:gd name="connsiteY0" fmla="*/ 0 h 415537"/>
              <a:gd name="connsiteX1" fmla="*/ 2136618 w 7179397"/>
              <a:gd name="connsiteY1" fmla="*/ 407407 h 415537"/>
              <a:gd name="connsiteX2" fmla="*/ 7179397 w 7179397"/>
              <a:gd name="connsiteY2" fmla="*/ 298764 h 415537"/>
              <a:gd name="connsiteX0" fmla="*/ 0 w 7179397"/>
              <a:gd name="connsiteY0" fmla="*/ 0 h 415537"/>
              <a:gd name="connsiteX1" fmla="*/ 2136618 w 7179397"/>
              <a:gd name="connsiteY1" fmla="*/ 407407 h 415537"/>
              <a:gd name="connsiteX2" fmla="*/ 7179397 w 7179397"/>
              <a:gd name="connsiteY2" fmla="*/ 298764 h 415537"/>
              <a:gd name="connsiteX0" fmla="*/ 0 w 7297350"/>
              <a:gd name="connsiteY0" fmla="*/ 0 h 445837"/>
              <a:gd name="connsiteX1" fmla="*/ 2136618 w 7297350"/>
              <a:gd name="connsiteY1" fmla="*/ 407407 h 445837"/>
              <a:gd name="connsiteX2" fmla="*/ 6817260 w 7297350"/>
              <a:gd name="connsiteY2" fmla="*/ 416461 h 445837"/>
              <a:gd name="connsiteX3" fmla="*/ 7179397 w 7297350"/>
              <a:gd name="connsiteY3" fmla="*/ 298764 h 445837"/>
              <a:gd name="connsiteX0" fmla="*/ 0 w 7179397"/>
              <a:gd name="connsiteY0" fmla="*/ 0 h 454938"/>
              <a:gd name="connsiteX1" fmla="*/ 2136618 w 7179397"/>
              <a:gd name="connsiteY1" fmla="*/ 407407 h 454938"/>
              <a:gd name="connsiteX2" fmla="*/ 6020556 w 7179397"/>
              <a:gd name="connsiteY2" fmla="*/ 434568 h 454938"/>
              <a:gd name="connsiteX3" fmla="*/ 7179397 w 7179397"/>
              <a:gd name="connsiteY3" fmla="*/ 298764 h 454938"/>
              <a:gd name="connsiteX0" fmla="*/ 0 w 7233718"/>
              <a:gd name="connsiteY0" fmla="*/ 0 h 454938"/>
              <a:gd name="connsiteX1" fmla="*/ 2136618 w 7233718"/>
              <a:gd name="connsiteY1" fmla="*/ 407407 h 454938"/>
              <a:gd name="connsiteX2" fmla="*/ 6020556 w 7233718"/>
              <a:gd name="connsiteY2" fmla="*/ 434568 h 454938"/>
              <a:gd name="connsiteX3" fmla="*/ 7233718 w 7233718"/>
              <a:gd name="connsiteY3" fmla="*/ 81481 h 454938"/>
              <a:gd name="connsiteX0" fmla="*/ 0 w 7233718"/>
              <a:gd name="connsiteY0" fmla="*/ 0 h 430508"/>
              <a:gd name="connsiteX1" fmla="*/ 2136618 w 7233718"/>
              <a:gd name="connsiteY1" fmla="*/ 407407 h 430508"/>
              <a:gd name="connsiteX2" fmla="*/ 5640311 w 7233718"/>
              <a:gd name="connsiteY2" fmla="*/ 371194 h 430508"/>
              <a:gd name="connsiteX3" fmla="*/ 7233718 w 7233718"/>
              <a:gd name="connsiteY3" fmla="*/ 81481 h 430508"/>
              <a:gd name="connsiteX0" fmla="*/ 0 w 7233718"/>
              <a:gd name="connsiteY0" fmla="*/ 0 h 430508"/>
              <a:gd name="connsiteX1" fmla="*/ 2136618 w 7233718"/>
              <a:gd name="connsiteY1" fmla="*/ 407407 h 430508"/>
              <a:gd name="connsiteX2" fmla="*/ 5640311 w 7233718"/>
              <a:gd name="connsiteY2" fmla="*/ 371194 h 430508"/>
              <a:gd name="connsiteX3" fmla="*/ 7233718 w 7233718"/>
              <a:gd name="connsiteY3" fmla="*/ 81481 h 430508"/>
              <a:gd name="connsiteX0" fmla="*/ 0 w 7233718"/>
              <a:gd name="connsiteY0" fmla="*/ 591950 h 963408"/>
              <a:gd name="connsiteX1" fmla="*/ 597529 w 7233718"/>
              <a:gd name="connsiteY1" fmla="*/ 3476 h 963408"/>
              <a:gd name="connsiteX2" fmla="*/ 5640311 w 7233718"/>
              <a:gd name="connsiteY2" fmla="*/ 963144 h 963408"/>
              <a:gd name="connsiteX3" fmla="*/ 7233718 w 7233718"/>
              <a:gd name="connsiteY3" fmla="*/ 673431 h 963408"/>
              <a:gd name="connsiteX0" fmla="*/ 0 w 7233718"/>
              <a:gd name="connsiteY0" fmla="*/ 591950 h 963408"/>
              <a:gd name="connsiteX1" fmla="*/ 597529 w 7233718"/>
              <a:gd name="connsiteY1" fmla="*/ 3476 h 963408"/>
              <a:gd name="connsiteX2" fmla="*/ 5640311 w 7233718"/>
              <a:gd name="connsiteY2" fmla="*/ 963144 h 963408"/>
              <a:gd name="connsiteX3" fmla="*/ 7233718 w 7233718"/>
              <a:gd name="connsiteY3" fmla="*/ 673431 h 963408"/>
              <a:gd name="connsiteX0" fmla="*/ 13168 w 7246886"/>
              <a:gd name="connsiteY0" fmla="*/ 593166 h 964624"/>
              <a:gd name="connsiteX1" fmla="*/ 610697 w 7246886"/>
              <a:gd name="connsiteY1" fmla="*/ 4692 h 964624"/>
              <a:gd name="connsiteX2" fmla="*/ 5653479 w 7246886"/>
              <a:gd name="connsiteY2" fmla="*/ 964360 h 964624"/>
              <a:gd name="connsiteX3" fmla="*/ 7246886 w 7246886"/>
              <a:gd name="connsiteY3" fmla="*/ 674647 h 964624"/>
              <a:gd name="connsiteX0" fmla="*/ 13168 w 7246886"/>
              <a:gd name="connsiteY0" fmla="*/ 593166 h 964624"/>
              <a:gd name="connsiteX1" fmla="*/ 610697 w 7246886"/>
              <a:gd name="connsiteY1" fmla="*/ 4692 h 964624"/>
              <a:gd name="connsiteX2" fmla="*/ 5653479 w 7246886"/>
              <a:gd name="connsiteY2" fmla="*/ 964360 h 964624"/>
              <a:gd name="connsiteX3" fmla="*/ 7246886 w 7246886"/>
              <a:gd name="connsiteY3" fmla="*/ 674647 h 964624"/>
              <a:gd name="connsiteX0" fmla="*/ 0 w 7233718"/>
              <a:gd name="connsiteY0" fmla="*/ 591982 h 963438"/>
              <a:gd name="connsiteX1" fmla="*/ 597529 w 7233718"/>
              <a:gd name="connsiteY1" fmla="*/ 3508 h 963438"/>
              <a:gd name="connsiteX2" fmla="*/ 5640311 w 7233718"/>
              <a:gd name="connsiteY2" fmla="*/ 963176 h 963438"/>
              <a:gd name="connsiteX3" fmla="*/ 7233718 w 7233718"/>
              <a:gd name="connsiteY3" fmla="*/ 673463 h 963438"/>
              <a:gd name="connsiteX0" fmla="*/ 0 w 7233718"/>
              <a:gd name="connsiteY0" fmla="*/ 637002 h 1008446"/>
              <a:gd name="connsiteX1" fmla="*/ 570369 w 7233718"/>
              <a:gd name="connsiteY1" fmla="*/ 3260 h 1008446"/>
              <a:gd name="connsiteX2" fmla="*/ 5640311 w 7233718"/>
              <a:gd name="connsiteY2" fmla="*/ 1008196 h 1008446"/>
              <a:gd name="connsiteX3" fmla="*/ 7233718 w 7233718"/>
              <a:gd name="connsiteY3" fmla="*/ 718483 h 1008446"/>
              <a:gd name="connsiteX0" fmla="*/ 0 w 7233718"/>
              <a:gd name="connsiteY0" fmla="*/ 637298 h 1008742"/>
              <a:gd name="connsiteX1" fmla="*/ 570369 w 7233718"/>
              <a:gd name="connsiteY1" fmla="*/ 3556 h 1008742"/>
              <a:gd name="connsiteX2" fmla="*/ 5640311 w 7233718"/>
              <a:gd name="connsiteY2" fmla="*/ 1008492 h 1008742"/>
              <a:gd name="connsiteX3" fmla="*/ 7233718 w 7233718"/>
              <a:gd name="connsiteY3" fmla="*/ 718779 h 1008742"/>
              <a:gd name="connsiteX0" fmla="*/ 0 w 7233718"/>
              <a:gd name="connsiteY0" fmla="*/ 637246 h 1008690"/>
              <a:gd name="connsiteX1" fmla="*/ 570369 w 7233718"/>
              <a:gd name="connsiteY1" fmla="*/ 3504 h 1008690"/>
              <a:gd name="connsiteX2" fmla="*/ 5640311 w 7233718"/>
              <a:gd name="connsiteY2" fmla="*/ 1008440 h 1008690"/>
              <a:gd name="connsiteX3" fmla="*/ 7233718 w 7233718"/>
              <a:gd name="connsiteY3" fmla="*/ 718727 h 1008690"/>
              <a:gd name="connsiteX0" fmla="*/ 0 w 7233718"/>
              <a:gd name="connsiteY0" fmla="*/ 601257 h 972710"/>
              <a:gd name="connsiteX1" fmla="*/ 588476 w 7233718"/>
              <a:gd name="connsiteY1" fmla="*/ 3729 h 972710"/>
              <a:gd name="connsiteX2" fmla="*/ 5640311 w 7233718"/>
              <a:gd name="connsiteY2" fmla="*/ 972451 h 972710"/>
              <a:gd name="connsiteX3" fmla="*/ 7233718 w 7233718"/>
              <a:gd name="connsiteY3" fmla="*/ 682738 h 972710"/>
              <a:gd name="connsiteX0" fmla="*/ 0 w 7233718"/>
              <a:gd name="connsiteY0" fmla="*/ 603421 h 1011083"/>
              <a:gd name="connsiteX1" fmla="*/ 588476 w 7233718"/>
              <a:gd name="connsiteY1" fmla="*/ 5893 h 1011083"/>
              <a:gd name="connsiteX2" fmla="*/ 3983527 w 7233718"/>
              <a:gd name="connsiteY2" fmla="*/ 1010829 h 1011083"/>
              <a:gd name="connsiteX3" fmla="*/ 7233718 w 7233718"/>
              <a:gd name="connsiteY3" fmla="*/ 684902 h 1011083"/>
              <a:gd name="connsiteX0" fmla="*/ 0 w 7306146"/>
              <a:gd name="connsiteY0" fmla="*/ 603421 h 1011083"/>
              <a:gd name="connsiteX1" fmla="*/ 588476 w 7306146"/>
              <a:gd name="connsiteY1" fmla="*/ 5893 h 1011083"/>
              <a:gd name="connsiteX2" fmla="*/ 3983527 w 7306146"/>
              <a:gd name="connsiteY2" fmla="*/ 1010829 h 1011083"/>
              <a:gd name="connsiteX3" fmla="*/ 7306146 w 7306146"/>
              <a:gd name="connsiteY3" fmla="*/ 467618 h 1011083"/>
              <a:gd name="connsiteX0" fmla="*/ 0 w 7306146"/>
              <a:gd name="connsiteY0" fmla="*/ 603421 h 1011083"/>
              <a:gd name="connsiteX1" fmla="*/ 588476 w 7306146"/>
              <a:gd name="connsiteY1" fmla="*/ 5893 h 1011083"/>
              <a:gd name="connsiteX2" fmla="*/ 3983527 w 7306146"/>
              <a:gd name="connsiteY2" fmla="*/ 1010829 h 1011083"/>
              <a:gd name="connsiteX3" fmla="*/ 7306146 w 7306146"/>
              <a:gd name="connsiteY3" fmla="*/ 467618 h 1011083"/>
              <a:gd name="connsiteX0" fmla="*/ 0 w 7306146"/>
              <a:gd name="connsiteY0" fmla="*/ 603421 h 1011083"/>
              <a:gd name="connsiteX1" fmla="*/ 588476 w 7306146"/>
              <a:gd name="connsiteY1" fmla="*/ 5893 h 1011083"/>
              <a:gd name="connsiteX2" fmla="*/ 3983527 w 7306146"/>
              <a:gd name="connsiteY2" fmla="*/ 1010829 h 1011083"/>
              <a:gd name="connsiteX3" fmla="*/ 7306146 w 7306146"/>
              <a:gd name="connsiteY3" fmla="*/ 467618 h 1011083"/>
              <a:gd name="connsiteX0" fmla="*/ 0 w 7306146"/>
              <a:gd name="connsiteY0" fmla="*/ 603421 h 1011083"/>
              <a:gd name="connsiteX1" fmla="*/ 588476 w 7306146"/>
              <a:gd name="connsiteY1" fmla="*/ 5893 h 1011083"/>
              <a:gd name="connsiteX2" fmla="*/ 3983527 w 7306146"/>
              <a:gd name="connsiteY2" fmla="*/ 1010829 h 1011083"/>
              <a:gd name="connsiteX3" fmla="*/ 7306146 w 7306146"/>
              <a:gd name="connsiteY3" fmla="*/ 467618 h 1011083"/>
              <a:gd name="connsiteX0" fmla="*/ 0 w 7306146"/>
              <a:gd name="connsiteY0" fmla="*/ 603421 h 1030637"/>
              <a:gd name="connsiteX1" fmla="*/ 588476 w 7306146"/>
              <a:gd name="connsiteY1" fmla="*/ 5893 h 1030637"/>
              <a:gd name="connsiteX2" fmla="*/ 3983527 w 7306146"/>
              <a:gd name="connsiteY2" fmla="*/ 1010829 h 1030637"/>
              <a:gd name="connsiteX3" fmla="*/ 7306146 w 7306146"/>
              <a:gd name="connsiteY3" fmla="*/ 467618 h 1030637"/>
              <a:gd name="connsiteX0" fmla="*/ 0 w 7306146"/>
              <a:gd name="connsiteY0" fmla="*/ 603421 h 1012981"/>
              <a:gd name="connsiteX1" fmla="*/ 588476 w 7306146"/>
              <a:gd name="connsiteY1" fmla="*/ 5893 h 1012981"/>
              <a:gd name="connsiteX2" fmla="*/ 3983527 w 7306146"/>
              <a:gd name="connsiteY2" fmla="*/ 1010829 h 1012981"/>
              <a:gd name="connsiteX3" fmla="*/ 7306146 w 7306146"/>
              <a:gd name="connsiteY3" fmla="*/ 467618 h 1012981"/>
              <a:gd name="connsiteX0" fmla="*/ 0 w 7306146"/>
              <a:gd name="connsiteY0" fmla="*/ 603421 h 1012981"/>
              <a:gd name="connsiteX1" fmla="*/ 588476 w 7306146"/>
              <a:gd name="connsiteY1" fmla="*/ 5893 h 1012981"/>
              <a:gd name="connsiteX2" fmla="*/ 3983527 w 7306146"/>
              <a:gd name="connsiteY2" fmla="*/ 1010829 h 1012981"/>
              <a:gd name="connsiteX3" fmla="*/ 7306146 w 7306146"/>
              <a:gd name="connsiteY3" fmla="*/ 467618 h 1012981"/>
              <a:gd name="connsiteX0" fmla="*/ 0 w 7306146"/>
              <a:gd name="connsiteY0" fmla="*/ 599832 h 1009337"/>
              <a:gd name="connsiteX1" fmla="*/ 588476 w 7306146"/>
              <a:gd name="connsiteY1" fmla="*/ 2304 h 1009337"/>
              <a:gd name="connsiteX2" fmla="*/ 3983527 w 7306146"/>
              <a:gd name="connsiteY2" fmla="*/ 1007240 h 1009337"/>
              <a:gd name="connsiteX3" fmla="*/ 7306146 w 7306146"/>
              <a:gd name="connsiteY3" fmla="*/ 464029 h 1009337"/>
              <a:gd name="connsiteX0" fmla="*/ 0 w 7306146"/>
              <a:gd name="connsiteY0" fmla="*/ 617863 h 1034844"/>
              <a:gd name="connsiteX1" fmla="*/ 543208 w 7306146"/>
              <a:gd name="connsiteY1" fmla="*/ 2228 h 1034844"/>
              <a:gd name="connsiteX2" fmla="*/ 3983527 w 7306146"/>
              <a:gd name="connsiteY2" fmla="*/ 1025271 h 1034844"/>
              <a:gd name="connsiteX3" fmla="*/ 7306146 w 7306146"/>
              <a:gd name="connsiteY3" fmla="*/ 482060 h 1034844"/>
              <a:gd name="connsiteX0" fmla="*/ 0 w 7306146"/>
              <a:gd name="connsiteY0" fmla="*/ 646061 h 1727532"/>
              <a:gd name="connsiteX1" fmla="*/ 543208 w 7306146"/>
              <a:gd name="connsiteY1" fmla="*/ 30426 h 1727532"/>
              <a:gd name="connsiteX2" fmla="*/ 3693816 w 7306146"/>
              <a:gd name="connsiteY2" fmla="*/ 1723425 h 1727532"/>
              <a:gd name="connsiteX3" fmla="*/ 7306146 w 7306146"/>
              <a:gd name="connsiteY3" fmla="*/ 510258 h 1727532"/>
              <a:gd name="connsiteX0" fmla="*/ 0 w 7306146"/>
              <a:gd name="connsiteY0" fmla="*/ 1355866 h 2455242"/>
              <a:gd name="connsiteX1" fmla="*/ 1901228 w 7306146"/>
              <a:gd name="connsiteY1" fmla="*/ 15954 h 2455242"/>
              <a:gd name="connsiteX2" fmla="*/ 3693816 w 7306146"/>
              <a:gd name="connsiteY2" fmla="*/ 2433230 h 2455242"/>
              <a:gd name="connsiteX3" fmla="*/ 7306146 w 7306146"/>
              <a:gd name="connsiteY3" fmla="*/ 1220063 h 2455242"/>
              <a:gd name="connsiteX0" fmla="*/ 0 w 7306146"/>
              <a:gd name="connsiteY0" fmla="*/ 1346089 h 2445465"/>
              <a:gd name="connsiteX1" fmla="*/ 1901228 w 7306146"/>
              <a:gd name="connsiteY1" fmla="*/ 6177 h 2445465"/>
              <a:gd name="connsiteX2" fmla="*/ 3693816 w 7306146"/>
              <a:gd name="connsiteY2" fmla="*/ 2423453 h 2445465"/>
              <a:gd name="connsiteX3" fmla="*/ 7306146 w 7306146"/>
              <a:gd name="connsiteY3" fmla="*/ 1210286 h 2445465"/>
              <a:gd name="connsiteX0" fmla="*/ 0 w 7306146"/>
              <a:gd name="connsiteY0" fmla="*/ 1337077 h 2436164"/>
              <a:gd name="connsiteX1" fmla="*/ 1991762 w 7306146"/>
              <a:gd name="connsiteY1" fmla="*/ 6218 h 2436164"/>
              <a:gd name="connsiteX2" fmla="*/ 3693816 w 7306146"/>
              <a:gd name="connsiteY2" fmla="*/ 2414441 h 2436164"/>
              <a:gd name="connsiteX3" fmla="*/ 7306146 w 7306146"/>
              <a:gd name="connsiteY3" fmla="*/ 1201274 h 2436164"/>
              <a:gd name="connsiteX0" fmla="*/ 0 w 7306146"/>
              <a:gd name="connsiteY0" fmla="*/ 1346908 h 2445995"/>
              <a:gd name="connsiteX1" fmla="*/ 1991762 w 7306146"/>
              <a:gd name="connsiteY1" fmla="*/ 16049 h 2445995"/>
              <a:gd name="connsiteX2" fmla="*/ 3892993 w 7306146"/>
              <a:gd name="connsiteY2" fmla="*/ 2424272 h 2445995"/>
              <a:gd name="connsiteX3" fmla="*/ 7306146 w 7306146"/>
              <a:gd name="connsiteY3" fmla="*/ 1211105 h 2445995"/>
              <a:gd name="connsiteX0" fmla="*/ 0 w 7306146"/>
              <a:gd name="connsiteY0" fmla="*/ 1346908 h 2424503"/>
              <a:gd name="connsiteX1" fmla="*/ 1991762 w 7306146"/>
              <a:gd name="connsiteY1" fmla="*/ 16049 h 2424503"/>
              <a:gd name="connsiteX2" fmla="*/ 3892993 w 7306146"/>
              <a:gd name="connsiteY2" fmla="*/ 2424272 h 2424503"/>
              <a:gd name="connsiteX3" fmla="*/ 7306146 w 7306146"/>
              <a:gd name="connsiteY3" fmla="*/ 1211105 h 2424503"/>
              <a:gd name="connsiteX0" fmla="*/ 0 w 7306146"/>
              <a:gd name="connsiteY0" fmla="*/ 1331575 h 2409170"/>
              <a:gd name="connsiteX1" fmla="*/ 1991762 w 7306146"/>
              <a:gd name="connsiteY1" fmla="*/ 716 h 2409170"/>
              <a:gd name="connsiteX2" fmla="*/ 3892993 w 7306146"/>
              <a:gd name="connsiteY2" fmla="*/ 2408939 h 2409170"/>
              <a:gd name="connsiteX3" fmla="*/ 7306146 w 7306146"/>
              <a:gd name="connsiteY3" fmla="*/ 1195772 h 2409170"/>
              <a:gd name="connsiteX0" fmla="*/ 0 w 7288039"/>
              <a:gd name="connsiteY0" fmla="*/ 1331575 h 2470739"/>
              <a:gd name="connsiteX1" fmla="*/ 1991762 w 7288039"/>
              <a:gd name="connsiteY1" fmla="*/ 716 h 2470739"/>
              <a:gd name="connsiteX2" fmla="*/ 3892993 w 7288039"/>
              <a:gd name="connsiteY2" fmla="*/ 2408939 h 2470739"/>
              <a:gd name="connsiteX3" fmla="*/ 7288039 w 7288039"/>
              <a:gd name="connsiteY3" fmla="*/ 1720873 h 2470739"/>
              <a:gd name="connsiteX0" fmla="*/ 0 w 7288039"/>
              <a:gd name="connsiteY0" fmla="*/ 1331575 h 2466808"/>
              <a:gd name="connsiteX1" fmla="*/ 1991762 w 7288039"/>
              <a:gd name="connsiteY1" fmla="*/ 716 h 2466808"/>
              <a:gd name="connsiteX2" fmla="*/ 3892993 w 7288039"/>
              <a:gd name="connsiteY2" fmla="*/ 2408939 h 2466808"/>
              <a:gd name="connsiteX3" fmla="*/ 7288039 w 7288039"/>
              <a:gd name="connsiteY3" fmla="*/ 1720873 h 2466808"/>
              <a:gd name="connsiteX0" fmla="*/ 0 w 7324253"/>
              <a:gd name="connsiteY0" fmla="*/ 1331575 h 2470760"/>
              <a:gd name="connsiteX1" fmla="*/ 1991762 w 7324253"/>
              <a:gd name="connsiteY1" fmla="*/ 716 h 2470760"/>
              <a:gd name="connsiteX2" fmla="*/ 3892993 w 7324253"/>
              <a:gd name="connsiteY2" fmla="*/ 2408939 h 2470760"/>
              <a:gd name="connsiteX3" fmla="*/ 7324253 w 7324253"/>
              <a:gd name="connsiteY3" fmla="*/ 1757087 h 2470760"/>
              <a:gd name="connsiteX0" fmla="*/ 0 w 7324253"/>
              <a:gd name="connsiteY0" fmla="*/ 1069212 h 2194727"/>
              <a:gd name="connsiteX1" fmla="*/ 1249378 w 7324253"/>
              <a:gd name="connsiteY1" fmla="*/ 904 h 2194727"/>
              <a:gd name="connsiteX2" fmla="*/ 3892993 w 7324253"/>
              <a:gd name="connsiteY2" fmla="*/ 2146576 h 2194727"/>
              <a:gd name="connsiteX3" fmla="*/ 7324253 w 7324253"/>
              <a:gd name="connsiteY3" fmla="*/ 1494724 h 2194727"/>
              <a:gd name="connsiteX0" fmla="*/ 0 w 7324253"/>
              <a:gd name="connsiteY0" fmla="*/ 1068625 h 2194140"/>
              <a:gd name="connsiteX1" fmla="*/ 1249378 w 7324253"/>
              <a:gd name="connsiteY1" fmla="*/ 317 h 2194140"/>
              <a:gd name="connsiteX2" fmla="*/ 3892993 w 7324253"/>
              <a:gd name="connsiteY2" fmla="*/ 2145989 h 2194140"/>
              <a:gd name="connsiteX3" fmla="*/ 7324253 w 7324253"/>
              <a:gd name="connsiteY3" fmla="*/ 1494137 h 2194140"/>
              <a:gd name="connsiteX0" fmla="*/ 0 w 7324253"/>
              <a:gd name="connsiteY0" fmla="*/ 1095781 h 2222670"/>
              <a:gd name="connsiteX1" fmla="*/ 479833 w 7324253"/>
              <a:gd name="connsiteY1" fmla="*/ 313 h 2222670"/>
              <a:gd name="connsiteX2" fmla="*/ 3892993 w 7324253"/>
              <a:gd name="connsiteY2" fmla="*/ 2173145 h 2222670"/>
              <a:gd name="connsiteX3" fmla="*/ 7324253 w 7324253"/>
              <a:gd name="connsiteY3" fmla="*/ 1521293 h 2222670"/>
              <a:gd name="connsiteX0" fmla="*/ 0 w 7324253"/>
              <a:gd name="connsiteY0" fmla="*/ 1095676 h 2222565"/>
              <a:gd name="connsiteX1" fmla="*/ 479833 w 7324253"/>
              <a:gd name="connsiteY1" fmla="*/ 208 h 2222565"/>
              <a:gd name="connsiteX2" fmla="*/ 3892993 w 7324253"/>
              <a:gd name="connsiteY2" fmla="*/ 2173040 h 2222565"/>
              <a:gd name="connsiteX3" fmla="*/ 7324253 w 7324253"/>
              <a:gd name="connsiteY3" fmla="*/ 1521188 h 2222565"/>
              <a:gd name="connsiteX0" fmla="*/ 0 w 7324253"/>
              <a:gd name="connsiteY0" fmla="*/ 1118568 h 2366537"/>
              <a:gd name="connsiteX1" fmla="*/ 479833 w 7324253"/>
              <a:gd name="connsiteY1" fmla="*/ 23100 h 2366537"/>
              <a:gd name="connsiteX2" fmla="*/ 1358023 w 7324253"/>
              <a:gd name="connsiteY2" fmla="*/ 2322681 h 2366537"/>
              <a:gd name="connsiteX3" fmla="*/ 7324253 w 7324253"/>
              <a:gd name="connsiteY3" fmla="*/ 1544080 h 2366537"/>
              <a:gd name="connsiteX0" fmla="*/ 0 w 7324253"/>
              <a:gd name="connsiteY0" fmla="*/ 1118568 h 2385775"/>
              <a:gd name="connsiteX1" fmla="*/ 479833 w 7324253"/>
              <a:gd name="connsiteY1" fmla="*/ 23100 h 2385775"/>
              <a:gd name="connsiteX2" fmla="*/ 1358023 w 7324253"/>
              <a:gd name="connsiteY2" fmla="*/ 2322681 h 2385775"/>
              <a:gd name="connsiteX3" fmla="*/ 7324253 w 7324253"/>
              <a:gd name="connsiteY3" fmla="*/ 1544080 h 2385775"/>
              <a:gd name="connsiteX0" fmla="*/ 0 w 7324253"/>
              <a:gd name="connsiteY0" fmla="*/ 1118568 h 2374575"/>
              <a:gd name="connsiteX1" fmla="*/ 479833 w 7324253"/>
              <a:gd name="connsiteY1" fmla="*/ 23100 h 2374575"/>
              <a:gd name="connsiteX2" fmla="*/ 1358023 w 7324253"/>
              <a:gd name="connsiteY2" fmla="*/ 2322681 h 2374575"/>
              <a:gd name="connsiteX3" fmla="*/ 7324253 w 7324253"/>
              <a:gd name="connsiteY3" fmla="*/ 1544080 h 2374575"/>
              <a:gd name="connsiteX0" fmla="*/ 0 w 7332393"/>
              <a:gd name="connsiteY0" fmla="*/ 1131452 h 2373892"/>
              <a:gd name="connsiteX1" fmla="*/ 487973 w 7332393"/>
              <a:gd name="connsiteY1" fmla="*/ 22417 h 2373892"/>
              <a:gd name="connsiteX2" fmla="*/ 1366163 w 7332393"/>
              <a:gd name="connsiteY2" fmla="*/ 2321998 h 2373892"/>
              <a:gd name="connsiteX3" fmla="*/ 7332393 w 7332393"/>
              <a:gd name="connsiteY3" fmla="*/ 1543397 h 2373892"/>
              <a:gd name="connsiteX0" fmla="*/ 0 w 7332393"/>
              <a:gd name="connsiteY0" fmla="*/ 1109054 h 2351494"/>
              <a:gd name="connsiteX1" fmla="*/ 487973 w 7332393"/>
              <a:gd name="connsiteY1" fmla="*/ 19 h 2351494"/>
              <a:gd name="connsiteX2" fmla="*/ 1366163 w 7332393"/>
              <a:gd name="connsiteY2" fmla="*/ 2299600 h 2351494"/>
              <a:gd name="connsiteX3" fmla="*/ 7332393 w 7332393"/>
              <a:gd name="connsiteY3" fmla="*/ 1520999 h 2351494"/>
              <a:gd name="connsiteX0" fmla="*/ 0 w 7332393"/>
              <a:gd name="connsiteY0" fmla="*/ 1109308 h 2351748"/>
              <a:gd name="connsiteX1" fmla="*/ 487973 w 7332393"/>
              <a:gd name="connsiteY1" fmla="*/ 273 h 2351748"/>
              <a:gd name="connsiteX2" fmla="*/ 1366163 w 7332393"/>
              <a:gd name="connsiteY2" fmla="*/ 2299854 h 2351748"/>
              <a:gd name="connsiteX3" fmla="*/ 7332393 w 7332393"/>
              <a:gd name="connsiteY3" fmla="*/ 1521253 h 2351748"/>
              <a:gd name="connsiteX0" fmla="*/ 0 w 7332393"/>
              <a:gd name="connsiteY0" fmla="*/ 1109308 h 2351748"/>
              <a:gd name="connsiteX1" fmla="*/ 426328 w 7332393"/>
              <a:gd name="connsiteY1" fmla="*/ 273 h 2351748"/>
              <a:gd name="connsiteX2" fmla="*/ 1366163 w 7332393"/>
              <a:gd name="connsiteY2" fmla="*/ 2299854 h 2351748"/>
              <a:gd name="connsiteX3" fmla="*/ 7332393 w 7332393"/>
              <a:gd name="connsiteY3" fmla="*/ 1521253 h 2351748"/>
              <a:gd name="connsiteX0" fmla="*/ 0 w 7332393"/>
              <a:gd name="connsiteY0" fmla="*/ 1109870 h 2352310"/>
              <a:gd name="connsiteX1" fmla="*/ 426328 w 7332393"/>
              <a:gd name="connsiteY1" fmla="*/ 835 h 2352310"/>
              <a:gd name="connsiteX2" fmla="*/ 1366163 w 7332393"/>
              <a:gd name="connsiteY2" fmla="*/ 2300416 h 2352310"/>
              <a:gd name="connsiteX3" fmla="*/ 7332393 w 7332393"/>
              <a:gd name="connsiteY3" fmla="*/ 1521815 h 2352310"/>
              <a:gd name="connsiteX0" fmla="*/ 0 w 7332393"/>
              <a:gd name="connsiteY0" fmla="*/ 1109870 h 2362180"/>
              <a:gd name="connsiteX1" fmla="*/ 426328 w 7332393"/>
              <a:gd name="connsiteY1" fmla="*/ 835 h 2362180"/>
              <a:gd name="connsiteX2" fmla="*/ 1366163 w 7332393"/>
              <a:gd name="connsiteY2" fmla="*/ 2300416 h 2362180"/>
              <a:gd name="connsiteX3" fmla="*/ 7332393 w 7332393"/>
              <a:gd name="connsiteY3" fmla="*/ 1521815 h 2362180"/>
              <a:gd name="connsiteX0" fmla="*/ 0 w 7340533"/>
              <a:gd name="connsiteY0" fmla="*/ 1134029 h 2383626"/>
              <a:gd name="connsiteX1" fmla="*/ 434468 w 7340533"/>
              <a:gd name="connsiteY1" fmla="*/ 22281 h 2383626"/>
              <a:gd name="connsiteX2" fmla="*/ 1374303 w 7340533"/>
              <a:gd name="connsiteY2" fmla="*/ 2321862 h 2383626"/>
              <a:gd name="connsiteX3" fmla="*/ 7340533 w 7340533"/>
              <a:gd name="connsiteY3" fmla="*/ 1543261 h 2383626"/>
              <a:gd name="connsiteX0" fmla="*/ 0 w 7335107"/>
              <a:gd name="connsiteY0" fmla="*/ 1136610 h 2383493"/>
              <a:gd name="connsiteX1" fmla="*/ 429042 w 7335107"/>
              <a:gd name="connsiteY1" fmla="*/ 22148 h 2383493"/>
              <a:gd name="connsiteX2" fmla="*/ 1368877 w 7335107"/>
              <a:gd name="connsiteY2" fmla="*/ 2321729 h 2383493"/>
              <a:gd name="connsiteX3" fmla="*/ 7335107 w 7335107"/>
              <a:gd name="connsiteY3" fmla="*/ 1543128 h 238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5107" h="2383493">
                <a:moveTo>
                  <a:pt x="0" y="1136610"/>
                </a:moveTo>
                <a:cubicBezTo>
                  <a:pt x="105624" y="1009861"/>
                  <a:pt x="200896" y="-175372"/>
                  <a:pt x="429042" y="22148"/>
                </a:cubicBezTo>
                <a:cubicBezTo>
                  <a:pt x="657188" y="219668"/>
                  <a:pt x="351430" y="2037409"/>
                  <a:pt x="1368877" y="2321729"/>
                </a:cubicBezTo>
                <a:cubicBezTo>
                  <a:pt x="2386324" y="2606049"/>
                  <a:pt x="6290940" y="1832841"/>
                  <a:pt x="7335107" y="1543128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zabadkézi sokszög: alakzat 8">
            <a:extLst>
              <a:ext uri="{FF2B5EF4-FFF2-40B4-BE49-F238E27FC236}">
                <a16:creationId xmlns:a16="http://schemas.microsoft.com/office/drawing/2014/main" id="{3045F259-5B30-2087-3E8C-31FC25C13835}"/>
              </a:ext>
            </a:extLst>
          </p:cNvPr>
          <p:cNvSpPr/>
          <p:nvPr/>
        </p:nvSpPr>
        <p:spPr>
          <a:xfrm>
            <a:off x="4738222" y="3714214"/>
            <a:ext cx="7314469" cy="734104"/>
          </a:xfrm>
          <a:custGeom>
            <a:avLst/>
            <a:gdLst>
              <a:gd name="connsiteX0" fmla="*/ 0 w 9078389"/>
              <a:gd name="connsiteY0" fmla="*/ 0 h 860079"/>
              <a:gd name="connsiteX1" fmla="*/ 8745647 w 9078389"/>
              <a:gd name="connsiteY1" fmla="*/ 841972 h 860079"/>
              <a:gd name="connsiteX2" fmla="*/ 9071572 w 9078389"/>
              <a:gd name="connsiteY2" fmla="*/ 860079 h 860079"/>
              <a:gd name="connsiteX3" fmla="*/ 8971984 w 9078389"/>
              <a:gd name="connsiteY3" fmla="*/ 841972 h 860079"/>
              <a:gd name="connsiteX4" fmla="*/ 8827128 w 9078389"/>
              <a:gd name="connsiteY4" fmla="*/ 787651 h 860079"/>
              <a:gd name="connsiteX0" fmla="*/ 0 w 9078389"/>
              <a:gd name="connsiteY0" fmla="*/ 0 h 860079"/>
              <a:gd name="connsiteX1" fmla="*/ 8745647 w 9078389"/>
              <a:gd name="connsiteY1" fmla="*/ 841972 h 860079"/>
              <a:gd name="connsiteX2" fmla="*/ 9071572 w 9078389"/>
              <a:gd name="connsiteY2" fmla="*/ 860079 h 860079"/>
              <a:gd name="connsiteX3" fmla="*/ 8971984 w 9078389"/>
              <a:gd name="connsiteY3" fmla="*/ 841972 h 860079"/>
              <a:gd name="connsiteX0" fmla="*/ 0 w 9071572"/>
              <a:gd name="connsiteY0" fmla="*/ 0 h 860079"/>
              <a:gd name="connsiteX1" fmla="*/ 8745647 w 9071572"/>
              <a:gd name="connsiteY1" fmla="*/ 841972 h 860079"/>
              <a:gd name="connsiteX2" fmla="*/ 9071572 w 9071572"/>
              <a:gd name="connsiteY2" fmla="*/ 860079 h 860079"/>
              <a:gd name="connsiteX0" fmla="*/ 0 w 8745647"/>
              <a:gd name="connsiteY0" fmla="*/ 0 h 841972"/>
              <a:gd name="connsiteX1" fmla="*/ 8745647 w 8745647"/>
              <a:gd name="connsiteY1" fmla="*/ 841972 h 841972"/>
              <a:gd name="connsiteX0" fmla="*/ 0 w 7179397"/>
              <a:gd name="connsiteY0" fmla="*/ 0 h 541337"/>
              <a:gd name="connsiteX1" fmla="*/ 7179397 w 7179397"/>
              <a:gd name="connsiteY1" fmla="*/ 298764 h 541337"/>
              <a:gd name="connsiteX0" fmla="*/ 0 w 7179397"/>
              <a:gd name="connsiteY0" fmla="*/ 0 h 660267"/>
              <a:gd name="connsiteX1" fmla="*/ 2679826 w 7179397"/>
              <a:gd name="connsiteY1" fmla="*/ 425514 h 660267"/>
              <a:gd name="connsiteX2" fmla="*/ 7179397 w 7179397"/>
              <a:gd name="connsiteY2" fmla="*/ 298764 h 660267"/>
              <a:gd name="connsiteX0" fmla="*/ 0 w 7179397"/>
              <a:gd name="connsiteY0" fmla="*/ 0 h 645775"/>
              <a:gd name="connsiteX1" fmla="*/ 2136618 w 7179397"/>
              <a:gd name="connsiteY1" fmla="*/ 407407 h 645775"/>
              <a:gd name="connsiteX2" fmla="*/ 7179397 w 7179397"/>
              <a:gd name="connsiteY2" fmla="*/ 298764 h 645775"/>
              <a:gd name="connsiteX0" fmla="*/ 0 w 7179397"/>
              <a:gd name="connsiteY0" fmla="*/ 0 h 410882"/>
              <a:gd name="connsiteX1" fmla="*/ 2136618 w 7179397"/>
              <a:gd name="connsiteY1" fmla="*/ 407407 h 410882"/>
              <a:gd name="connsiteX2" fmla="*/ 7179397 w 7179397"/>
              <a:gd name="connsiteY2" fmla="*/ 298764 h 410882"/>
              <a:gd name="connsiteX0" fmla="*/ 0 w 7179397"/>
              <a:gd name="connsiteY0" fmla="*/ 0 h 444588"/>
              <a:gd name="connsiteX1" fmla="*/ 2136618 w 7179397"/>
              <a:gd name="connsiteY1" fmla="*/ 407407 h 444588"/>
              <a:gd name="connsiteX2" fmla="*/ 7179397 w 7179397"/>
              <a:gd name="connsiteY2" fmla="*/ 298764 h 444588"/>
              <a:gd name="connsiteX0" fmla="*/ 0 w 7179397"/>
              <a:gd name="connsiteY0" fmla="*/ 0 h 419397"/>
              <a:gd name="connsiteX1" fmla="*/ 2136618 w 7179397"/>
              <a:gd name="connsiteY1" fmla="*/ 407407 h 419397"/>
              <a:gd name="connsiteX2" fmla="*/ 7179397 w 7179397"/>
              <a:gd name="connsiteY2" fmla="*/ 298764 h 419397"/>
              <a:gd name="connsiteX0" fmla="*/ 0 w 7179397"/>
              <a:gd name="connsiteY0" fmla="*/ 0 h 437809"/>
              <a:gd name="connsiteX1" fmla="*/ 2136618 w 7179397"/>
              <a:gd name="connsiteY1" fmla="*/ 407407 h 437809"/>
              <a:gd name="connsiteX2" fmla="*/ 7179397 w 7179397"/>
              <a:gd name="connsiteY2" fmla="*/ 298764 h 437809"/>
              <a:gd name="connsiteX0" fmla="*/ 0 w 7179397"/>
              <a:gd name="connsiteY0" fmla="*/ 0 h 415537"/>
              <a:gd name="connsiteX1" fmla="*/ 2136618 w 7179397"/>
              <a:gd name="connsiteY1" fmla="*/ 407407 h 415537"/>
              <a:gd name="connsiteX2" fmla="*/ 7179397 w 7179397"/>
              <a:gd name="connsiteY2" fmla="*/ 298764 h 415537"/>
              <a:gd name="connsiteX0" fmla="*/ 0 w 7179397"/>
              <a:gd name="connsiteY0" fmla="*/ 0 h 415537"/>
              <a:gd name="connsiteX1" fmla="*/ 2136618 w 7179397"/>
              <a:gd name="connsiteY1" fmla="*/ 407407 h 415537"/>
              <a:gd name="connsiteX2" fmla="*/ 7179397 w 7179397"/>
              <a:gd name="connsiteY2" fmla="*/ 298764 h 415537"/>
              <a:gd name="connsiteX0" fmla="*/ 0 w 7297350"/>
              <a:gd name="connsiteY0" fmla="*/ 0 h 445837"/>
              <a:gd name="connsiteX1" fmla="*/ 2136618 w 7297350"/>
              <a:gd name="connsiteY1" fmla="*/ 407407 h 445837"/>
              <a:gd name="connsiteX2" fmla="*/ 6817260 w 7297350"/>
              <a:gd name="connsiteY2" fmla="*/ 416461 h 445837"/>
              <a:gd name="connsiteX3" fmla="*/ 7179397 w 7297350"/>
              <a:gd name="connsiteY3" fmla="*/ 298764 h 445837"/>
              <a:gd name="connsiteX0" fmla="*/ 0 w 7179397"/>
              <a:gd name="connsiteY0" fmla="*/ 0 h 454938"/>
              <a:gd name="connsiteX1" fmla="*/ 2136618 w 7179397"/>
              <a:gd name="connsiteY1" fmla="*/ 407407 h 454938"/>
              <a:gd name="connsiteX2" fmla="*/ 6020556 w 7179397"/>
              <a:gd name="connsiteY2" fmla="*/ 434568 h 454938"/>
              <a:gd name="connsiteX3" fmla="*/ 7179397 w 7179397"/>
              <a:gd name="connsiteY3" fmla="*/ 298764 h 454938"/>
              <a:gd name="connsiteX0" fmla="*/ 0 w 7233718"/>
              <a:gd name="connsiteY0" fmla="*/ 0 h 454938"/>
              <a:gd name="connsiteX1" fmla="*/ 2136618 w 7233718"/>
              <a:gd name="connsiteY1" fmla="*/ 407407 h 454938"/>
              <a:gd name="connsiteX2" fmla="*/ 6020556 w 7233718"/>
              <a:gd name="connsiteY2" fmla="*/ 434568 h 454938"/>
              <a:gd name="connsiteX3" fmla="*/ 7233718 w 7233718"/>
              <a:gd name="connsiteY3" fmla="*/ 81481 h 454938"/>
              <a:gd name="connsiteX0" fmla="*/ 0 w 7233718"/>
              <a:gd name="connsiteY0" fmla="*/ 0 h 430508"/>
              <a:gd name="connsiteX1" fmla="*/ 2136618 w 7233718"/>
              <a:gd name="connsiteY1" fmla="*/ 407407 h 430508"/>
              <a:gd name="connsiteX2" fmla="*/ 5640311 w 7233718"/>
              <a:gd name="connsiteY2" fmla="*/ 371194 h 430508"/>
              <a:gd name="connsiteX3" fmla="*/ 7233718 w 7233718"/>
              <a:gd name="connsiteY3" fmla="*/ 81481 h 430508"/>
              <a:gd name="connsiteX0" fmla="*/ 0 w 7233718"/>
              <a:gd name="connsiteY0" fmla="*/ 0 h 430508"/>
              <a:gd name="connsiteX1" fmla="*/ 2136618 w 7233718"/>
              <a:gd name="connsiteY1" fmla="*/ 407407 h 430508"/>
              <a:gd name="connsiteX2" fmla="*/ 5640311 w 7233718"/>
              <a:gd name="connsiteY2" fmla="*/ 371194 h 430508"/>
              <a:gd name="connsiteX3" fmla="*/ 7233718 w 7233718"/>
              <a:gd name="connsiteY3" fmla="*/ 81481 h 430508"/>
              <a:gd name="connsiteX0" fmla="*/ 0 w 7233718"/>
              <a:gd name="connsiteY0" fmla="*/ 591950 h 963408"/>
              <a:gd name="connsiteX1" fmla="*/ 597529 w 7233718"/>
              <a:gd name="connsiteY1" fmla="*/ 3476 h 963408"/>
              <a:gd name="connsiteX2" fmla="*/ 5640311 w 7233718"/>
              <a:gd name="connsiteY2" fmla="*/ 963144 h 963408"/>
              <a:gd name="connsiteX3" fmla="*/ 7233718 w 7233718"/>
              <a:gd name="connsiteY3" fmla="*/ 673431 h 963408"/>
              <a:gd name="connsiteX0" fmla="*/ 0 w 7233718"/>
              <a:gd name="connsiteY0" fmla="*/ 591950 h 963408"/>
              <a:gd name="connsiteX1" fmla="*/ 597529 w 7233718"/>
              <a:gd name="connsiteY1" fmla="*/ 3476 h 963408"/>
              <a:gd name="connsiteX2" fmla="*/ 5640311 w 7233718"/>
              <a:gd name="connsiteY2" fmla="*/ 963144 h 963408"/>
              <a:gd name="connsiteX3" fmla="*/ 7233718 w 7233718"/>
              <a:gd name="connsiteY3" fmla="*/ 673431 h 963408"/>
              <a:gd name="connsiteX0" fmla="*/ 13168 w 7246886"/>
              <a:gd name="connsiteY0" fmla="*/ 593166 h 964624"/>
              <a:gd name="connsiteX1" fmla="*/ 610697 w 7246886"/>
              <a:gd name="connsiteY1" fmla="*/ 4692 h 964624"/>
              <a:gd name="connsiteX2" fmla="*/ 5653479 w 7246886"/>
              <a:gd name="connsiteY2" fmla="*/ 964360 h 964624"/>
              <a:gd name="connsiteX3" fmla="*/ 7246886 w 7246886"/>
              <a:gd name="connsiteY3" fmla="*/ 674647 h 964624"/>
              <a:gd name="connsiteX0" fmla="*/ 13168 w 7246886"/>
              <a:gd name="connsiteY0" fmla="*/ 593166 h 964624"/>
              <a:gd name="connsiteX1" fmla="*/ 610697 w 7246886"/>
              <a:gd name="connsiteY1" fmla="*/ 4692 h 964624"/>
              <a:gd name="connsiteX2" fmla="*/ 5653479 w 7246886"/>
              <a:gd name="connsiteY2" fmla="*/ 964360 h 964624"/>
              <a:gd name="connsiteX3" fmla="*/ 7246886 w 7246886"/>
              <a:gd name="connsiteY3" fmla="*/ 674647 h 964624"/>
              <a:gd name="connsiteX0" fmla="*/ 0 w 7233718"/>
              <a:gd name="connsiteY0" fmla="*/ 591982 h 963438"/>
              <a:gd name="connsiteX1" fmla="*/ 597529 w 7233718"/>
              <a:gd name="connsiteY1" fmla="*/ 3508 h 963438"/>
              <a:gd name="connsiteX2" fmla="*/ 5640311 w 7233718"/>
              <a:gd name="connsiteY2" fmla="*/ 963176 h 963438"/>
              <a:gd name="connsiteX3" fmla="*/ 7233718 w 7233718"/>
              <a:gd name="connsiteY3" fmla="*/ 673463 h 963438"/>
              <a:gd name="connsiteX0" fmla="*/ 0 w 7233718"/>
              <a:gd name="connsiteY0" fmla="*/ 637002 h 1008446"/>
              <a:gd name="connsiteX1" fmla="*/ 570369 w 7233718"/>
              <a:gd name="connsiteY1" fmla="*/ 3260 h 1008446"/>
              <a:gd name="connsiteX2" fmla="*/ 5640311 w 7233718"/>
              <a:gd name="connsiteY2" fmla="*/ 1008196 h 1008446"/>
              <a:gd name="connsiteX3" fmla="*/ 7233718 w 7233718"/>
              <a:gd name="connsiteY3" fmla="*/ 718483 h 1008446"/>
              <a:gd name="connsiteX0" fmla="*/ 0 w 7233718"/>
              <a:gd name="connsiteY0" fmla="*/ 637298 h 1008742"/>
              <a:gd name="connsiteX1" fmla="*/ 570369 w 7233718"/>
              <a:gd name="connsiteY1" fmla="*/ 3556 h 1008742"/>
              <a:gd name="connsiteX2" fmla="*/ 5640311 w 7233718"/>
              <a:gd name="connsiteY2" fmla="*/ 1008492 h 1008742"/>
              <a:gd name="connsiteX3" fmla="*/ 7233718 w 7233718"/>
              <a:gd name="connsiteY3" fmla="*/ 718779 h 1008742"/>
              <a:gd name="connsiteX0" fmla="*/ 0 w 7233718"/>
              <a:gd name="connsiteY0" fmla="*/ 637246 h 1008690"/>
              <a:gd name="connsiteX1" fmla="*/ 570369 w 7233718"/>
              <a:gd name="connsiteY1" fmla="*/ 3504 h 1008690"/>
              <a:gd name="connsiteX2" fmla="*/ 5640311 w 7233718"/>
              <a:gd name="connsiteY2" fmla="*/ 1008440 h 1008690"/>
              <a:gd name="connsiteX3" fmla="*/ 7233718 w 7233718"/>
              <a:gd name="connsiteY3" fmla="*/ 718727 h 1008690"/>
              <a:gd name="connsiteX0" fmla="*/ 0 w 7233718"/>
              <a:gd name="connsiteY0" fmla="*/ 601257 h 972710"/>
              <a:gd name="connsiteX1" fmla="*/ 588476 w 7233718"/>
              <a:gd name="connsiteY1" fmla="*/ 3729 h 972710"/>
              <a:gd name="connsiteX2" fmla="*/ 5640311 w 7233718"/>
              <a:gd name="connsiteY2" fmla="*/ 972451 h 972710"/>
              <a:gd name="connsiteX3" fmla="*/ 7233718 w 7233718"/>
              <a:gd name="connsiteY3" fmla="*/ 682738 h 972710"/>
              <a:gd name="connsiteX0" fmla="*/ 0 w 7233718"/>
              <a:gd name="connsiteY0" fmla="*/ 603421 h 1011083"/>
              <a:gd name="connsiteX1" fmla="*/ 588476 w 7233718"/>
              <a:gd name="connsiteY1" fmla="*/ 5893 h 1011083"/>
              <a:gd name="connsiteX2" fmla="*/ 3983527 w 7233718"/>
              <a:gd name="connsiteY2" fmla="*/ 1010829 h 1011083"/>
              <a:gd name="connsiteX3" fmla="*/ 7233718 w 7233718"/>
              <a:gd name="connsiteY3" fmla="*/ 684902 h 1011083"/>
              <a:gd name="connsiteX0" fmla="*/ 0 w 7306146"/>
              <a:gd name="connsiteY0" fmla="*/ 603421 h 1011083"/>
              <a:gd name="connsiteX1" fmla="*/ 588476 w 7306146"/>
              <a:gd name="connsiteY1" fmla="*/ 5893 h 1011083"/>
              <a:gd name="connsiteX2" fmla="*/ 3983527 w 7306146"/>
              <a:gd name="connsiteY2" fmla="*/ 1010829 h 1011083"/>
              <a:gd name="connsiteX3" fmla="*/ 7306146 w 7306146"/>
              <a:gd name="connsiteY3" fmla="*/ 467618 h 1011083"/>
              <a:gd name="connsiteX0" fmla="*/ 0 w 7306146"/>
              <a:gd name="connsiteY0" fmla="*/ 603421 h 1011083"/>
              <a:gd name="connsiteX1" fmla="*/ 588476 w 7306146"/>
              <a:gd name="connsiteY1" fmla="*/ 5893 h 1011083"/>
              <a:gd name="connsiteX2" fmla="*/ 3983527 w 7306146"/>
              <a:gd name="connsiteY2" fmla="*/ 1010829 h 1011083"/>
              <a:gd name="connsiteX3" fmla="*/ 7306146 w 7306146"/>
              <a:gd name="connsiteY3" fmla="*/ 467618 h 1011083"/>
              <a:gd name="connsiteX0" fmla="*/ 0 w 7306146"/>
              <a:gd name="connsiteY0" fmla="*/ 603421 h 1011083"/>
              <a:gd name="connsiteX1" fmla="*/ 588476 w 7306146"/>
              <a:gd name="connsiteY1" fmla="*/ 5893 h 1011083"/>
              <a:gd name="connsiteX2" fmla="*/ 3983527 w 7306146"/>
              <a:gd name="connsiteY2" fmla="*/ 1010829 h 1011083"/>
              <a:gd name="connsiteX3" fmla="*/ 7306146 w 7306146"/>
              <a:gd name="connsiteY3" fmla="*/ 467618 h 1011083"/>
              <a:gd name="connsiteX0" fmla="*/ 0 w 7306146"/>
              <a:gd name="connsiteY0" fmla="*/ 603421 h 1011083"/>
              <a:gd name="connsiteX1" fmla="*/ 588476 w 7306146"/>
              <a:gd name="connsiteY1" fmla="*/ 5893 h 1011083"/>
              <a:gd name="connsiteX2" fmla="*/ 3983527 w 7306146"/>
              <a:gd name="connsiteY2" fmla="*/ 1010829 h 1011083"/>
              <a:gd name="connsiteX3" fmla="*/ 7306146 w 7306146"/>
              <a:gd name="connsiteY3" fmla="*/ 467618 h 1011083"/>
              <a:gd name="connsiteX0" fmla="*/ 0 w 7306146"/>
              <a:gd name="connsiteY0" fmla="*/ 603421 h 1030637"/>
              <a:gd name="connsiteX1" fmla="*/ 588476 w 7306146"/>
              <a:gd name="connsiteY1" fmla="*/ 5893 h 1030637"/>
              <a:gd name="connsiteX2" fmla="*/ 3983527 w 7306146"/>
              <a:gd name="connsiteY2" fmla="*/ 1010829 h 1030637"/>
              <a:gd name="connsiteX3" fmla="*/ 7306146 w 7306146"/>
              <a:gd name="connsiteY3" fmla="*/ 467618 h 1030637"/>
              <a:gd name="connsiteX0" fmla="*/ 0 w 7306146"/>
              <a:gd name="connsiteY0" fmla="*/ 603421 h 1012981"/>
              <a:gd name="connsiteX1" fmla="*/ 588476 w 7306146"/>
              <a:gd name="connsiteY1" fmla="*/ 5893 h 1012981"/>
              <a:gd name="connsiteX2" fmla="*/ 3983527 w 7306146"/>
              <a:gd name="connsiteY2" fmla="*/ 1010829 h 1012981"/>
              <a:gd name="connsiteX3" fmla="*/ 7306146 w 7306146"/>
              <a:gd name="connsiteY3" fmla="*/ 467618 h 1012981"/>
              <a:gd name="connsiteX0" fmla="*/ 0 w 7306146"/>
              <a:gd name="connsiteY0" fmla="*/ 603421 h 1012981"/>
              <a:gd name="connsiteX1" fmla="*/ 588476 w 7306146"/>
              <a:gd name="connsiteY1" fmla="*/ 5893 h 1012981"/>
              <a:gd name="connsiteX2" fmla="*/ 3983527 w 7306146"/>
              <a:gd name="connsiteY2" fmla="*/ 1010829 h 1012981"/>
              <a:gd name="connsiteX3" fmla="*/ 7306146 w 7306146"/>
              <a:gd name="connsiteY3" fmla="*/ 467618 h 1012981"/>
              <a:gd name="connsiteX0" fmla="*/ 0 w 7306146"/>
              <a:gd name="connsiteY0" fmla="*/ 599832 h 1009337"/>
              <a:gd name="connsiteX1" fmla="*/ 588476 w 7306146"/>
              <a:gd name="connsiteY1" fmla="*/ 2304 h 1009337"/>
              <a:gd name="connsiteX2" fmla="*/ 3983527 w 7306146"/>
              <a:gd name="connsiteY2" fmla="*/ 1007240 h 1009337"/>
              <a:gd name="connsiteX3" fmla="*/ 7306146 w 7306146"/>
              <a:gd name="connsiteY3" fmla="*/ 464029 h 1009337"/>
              <a:gd name="connsiteX0" fmla="*/ 0 w 7306146"/>
              <a:gd name="connsiteY0" fmla="*/ 617863 h 1034844"/>
              <a:gd name="connsiteX1" fmla="*/ 543208 w 7306146"/>
              <a:gd name="connsiteY1" fmla="*/ 2228 h 1034844"/>
              <a:gd name="connsiteX2" fmla="*/ 3983527 w 7306146"/>
              <a:gd name="connsiteY2" fmla="*/ 1025271 h 1034844"/>
              <a:gd name="connsiteX3" fmla="*/ 7306146 w 7306146"/>
              <a:gd name="connsiteY3" fmla="*/ 482060 h 1034844"/>
              <a:gd name="connsiteX0" fmla="*/ 0 w 7333306"/>
              <a:gd name="connsiteY0" fmla="*/ 617863 h 1102313"/>
              <a:gd name="connsiteX1" fmla="*/ 543208 w 7333306"/>
              <a:gd name="connsiteY1" fmla="*/ 2228 h 1102313"/>
              <a:gd name="connsiteX2" fmla="*/ 3983527 w 7333306"/>
              <a:gd name="connsiteY2" fmla="*/ 1025271 h 1102313"/>
              <a:gd name="connsiteX3" fmla="*/ 7333306 w 7333306"/>
              <a:gd name="connsiteY3" fmla="*/ 907573 h 1102313"/>
              <a:gd name="connsiteX0" fmla="*/ 0 w 7333306"/>
              <a:gd name="connsiteY0" fmla="*/ 617863 h 1090379"/>
              <a:gd name="connsiteX1" fmla="*/ 543208 w 7333306"/>
              <a:gd name="connsiteY1" fmla="*/ 2228 h 1090379"/>
              <a:gd name="connsiteX2" fmla="*/ 3983527 w 7333306"/>
              <a:gd name="connsiteY2" fmla="*/ 1025271 h 1090379"/>
              <a:gd name="connsiteX3" fmla="*/ 7333306 w 7333306"/>
              <a:gd name="connsiteY3" fmla="*/ 907573 h 1090379"/>
              <a:gd name="connsiteX0" fmla="*/ 0 w 7333306"/>
              <a:gd name="connsiteY0" fmla="*/ 12212 h 830220"/>
              <a:gd name="connsiteX1" fmla="*/ 389299 w 7333306"/>
              <a:gd name="connsiteY1" fmla="*/ 827025 h 830220"/>
              <a:gd name="connsiteX2" fmla="*/ 3983527 w 7333306"/>
              <a:gd name="connsiteY2" fmla="*/ 419620 h 830220"/>
              <a:gd name="connsiteX3" fmla="*/ 7333306 w 7333306"/>
              <a:gd name="connsiteY3" fmla="*/ 301922 h 830220"/>
              <a:gd name="connsiteX0" fmla="*/ 18107 w 7351413"/>
              <a:gd name="connsiteY0" fmla="*/ 14120 h 1106805"/>
              <a:gd name="connsiteX1" fmla="*/ 407406 w 7351413"/>
              <a:gd name="connsiteY1" fmla="*/ 828933 h 1106805"/>
              <a:gd name="connsiteX2" fmla="*/ 4055954 w 7351413"/>
              <a:gd name="connsiteY2" fmla="*/ 1082431 h 1106805"/>
              <a:gd name="connsiteX3" fmla="*/ 7351413 w 7351413"/>
              <a:gd name="connsiteY3" fmla="*/ 303830 h 1106805"/>
              <a:gd name="connsiteX0" fmla="*/ 0 w 7333306"/>
              <a:gd name="connsiteY0" fmla="*/ 10555 h 1218455"/>
              <a:gd name="connsiteX1" fmla="*/ 787651 w 7333306"/>
              <a:gd name="connsiteY1" fmla="*/ 1115079 h 1218455"/>
              <a:gd name="connsiteX2" fmla="*/ 4037847 w 7333306"/>
              <a:gd name="connsiteY2" fmla="*/ 1078866 h 1218455"/>
              <a:gd name="connsiteX3" fmla="*/ 7333306 w 7333306"/>
              <a:gd name="connsiteY3" fmla="*/ 300265 h 1218455"/>
              <a:gd name="connsiteX0" fmla="*/ 0 w 7324253"/>
              <a:gd name="connsiteY0" fmla="*/ 81482 h 892239"/>
              <a:gd name="connsiteX1" fmla="*/ 778598 w 7324253"/>
              <a:gd name="connsiteY1" fmla="*/ 814814 h 892239"/>
              <a:gd name="connsiteX2" fmla="*/ 4028794 w 7324253"/>
              <a:gd name="connsiteY2" fmla="*/ 778601 h 892239"/>
              <a:gd name="connsiteX3" fmla="*/ 7324253 w 7324253"/>
              <a:gd name="connsiteY3" fmla="*/ 0 h 892239"/>
              <a:gd name="connsiteX0" fmla="*/ 0 w 7324253"/>
              <a:gd name="connsiteY0" fmla="*/ 81482 h 892239"/>
              <a:gd name="connsiteX1" fmla="*/ 778598 w 7324253"/>
              <a:gd name="connsiteY1" fmla="*/ 814814 h 892239"/>
              <a:gd name="connsiteX2" fmla="*/ 4028794 w 7324253"/>
              <a:gd name="connsiteY2" fmla="*/ 778601 h 892239"/>
              <a:gd name="connsiteX3" fmla="*/ 7324253 w 7324253"/>
              <a:gd name="connsiteY3" fmla="*/ 0 h 892239"/>
              <a:gd name="connsiteX0" fmla="*/ 0 w 7324253"/>
              <a:gd name="connsiteY0" fmla="*/ 81482 h 957829"/>
              <a:gd name="connsiteX1" fmla="*/ 1620570 w 7324253"/>
              <a:gd name="connsiteY1" fmla="*/ 905349 h 957829"/>
              <a:gd name="connsiteX2" fmla="*/ 4028794 w 7324253"/>
              <a:gd name="connsiteY2" fmla="*/ 778601 h 957829"/>
              <a:gd name="connsiteX3" fmla="*/ 7324253 w 7324253"/>
              <a:gd name="connsiteY3" fmla="*/ 0 h 957829"/>
              <a:gd name="connsiteX0" fmla="*/ 0 w 7315199"/>
              <a:gd name="connsiteY0" fmla="*/ 126750 h 954485"/>
              <a:gd name="connsiteX1" fmla="*/ 1611516 w 7315199"/>
              <a:gd name="connsiteY1" fmla="*/ 905349 h 954485"/>
              <a:gd name="connsiteX2" fmla="*/ 4019740 w 7315199"/>
              <a:gd name="connsiteY2" fmla="*/ 778601 h 954485"/>
              <a:gd name="connsiteX3" fmla="*/ 7315199 w 7315199"/>
              <a:gd name="connsiteY3" fmla="*/ 0 h 954485"/>
              <a:gd name="connsiteX0" fmla="*/ 0 w 7315199"/>
              <a:gd name="connsiteY0" fmla="*/ 126750 h 954485"/>
              <a:gd name="connsiteX1" fmla="*/ 1611516 w 7315199"/>
              <a:gd name="connsiteY1" fmla="*/ 905349 h 954485"/>
              <a:gd name="connsiteX2" fmla="*/ 4019740 w 7315199"/>
              <a:gd name="connsiteY2" fmla="*/ 778601 h 954485"/>
              <a:gd name="connsiteX3" fmla="*/ 7315199 w 7315199"/>
              <a:gd name="connsiteY3" fmla="*/ 0 h 954485"/>
              <a:gd name="connsiteX0" fmla="*/ 0 w 7315199"/>
              <a:gd name="connsiteY0" fmla="*/ 126750 h 954485"/>
              <a:gd name="connsiteX1" fmla="*/ 1611516 w 7315199"/>
              <a:gd name="connsiteY1" fmla="*/ 905349 h 954485"/>
              <a:gd name="connsiteX2" fmla="*/ 4019740 w 7315199"/>
              <a:gd name="connsiteY2" fmla="*/ 778601 h 954485"/>
              <a:gd name="connsiteX3" fmla="*/ 7315199 w 7315199"/>
              <a:gd name="connsiteY3" fmla="*/ 0 h 954485"/>
              <a:gd name="connsiteX0" fmla="*/ 0 w 7315199"/>
              <a:gd name="connsiteY0" fmla="*/ 126750 h 954485"/>
              <a:gd name="connsiteX1" fmla="*/ 1611516 w 7315199"/>
              <a:gd name="connsiteY1" fmla="*/ 905349 h 954485"/>
              <a:gd name="connsiteX2" fmla="*/ 4019740 w 7315199"/>
              <a:gd name="connsiteY2" fmla="*/ 778601 h 954485"/>
              <a:gd name="connsiteX3" fmla="*/ 7315199 w 7315199"/>
              <a:gd name="connsiteY3" fmla="*/ 0 h 954485"/>
              <a:gd name="connsiteX0" fmla="*/ 0 w 7233718"/>
              <a:gd name="connsiteY0" fmla="*/ 48981 h 863684"/>
              <a:gd name="connsiteX1" fmla="*/ 1611516 w 7233718"/>
              <a:gd name="connsiteY1" fmla="*/ 827580 h 863684"/>
              <a:gd name="connsiteX2" fmla="*/ 4019740 w 7233718"/>
              <a:gd name="connsiteY2" fmla="*/ 700832 h 863684"/>
              <a:gd name="connsiteX3" fmla="*/ 7233718 w 7233718"/>
              <a:gd name="connsiteY3" fmla="*/ 402065 h 863684"/>
              <a:gd name="connsiteX0" fmla="*/ 0 w 7233718"/>
              <a:gd name="connsiteY0" fmla="*/ 48981 h 863684"/>
              <a:gd name="connsiteX1" fmla="*/ 1611516 w 7233718"/>
              <a:gd name="connsiteY1" fmla="*/ 827580 h 863684"/>
              <a:gd name="connsiteX2" fmla="*/ 4019740 w 7233718"/>
              <a:gd name="connsiteY2" fmla="*/ 700832 h 863684"/>
              <a:gd name="connsiteX3" fmla="*/ 7233718 w 7233718"/>
              <a:gd name="connsiteY3" fmla="*/ 402065 h 863684"/>
              <a:gd name="connsiteX0" fmla="*/ 0 w 7251825"/>
              <a:gd name="connsiteY0" fmla="*/ 48981 h 859346"/>
              <a:gd name="connsiteX1" fmla="*/ 1611516 w 7251825"/>
              <a:gd name="connsiteY1" fmla="*/ 827580 h 859346"/>
              <a:gd name="connsiteX2" fmla="*/ 4019740 w 7251825"/>
              <a:gd name="connsiteY2" fmla="*/ 700832 h 859346"/>
              <a:gd name="connsiteX3" fmla="*/ 7251825 w 7251825"/>
              <a:gd name="connsiteY3" fmla="*/ 628402 h 859346"/>
              <a:gd name="connsiteX0" fmla="*/ 0 w 7251825"/>
              <a:gd name="connsiteY0" fmla="*/ 48981 h 859346"/>
              <a:gd name="connsiteX1" fmla="*/ 1611516 w 7251825"/>
              <a:gd name="connsiteY1" fmla="*/ 827580 h 859346"/>
              <a:gd name="connsiteX2" fmla="*/ 4019740 w 7251825"/>
              <a:gd name="connsiteY2" fmla="*/ 700832 h 859346"/>
              <a:gd name="connsiteX3" fmla="*/ 7251825 w 7251825"/>
              <a:gd name="connsiteY3" fmla="*/ 628402 h 859346"/>
              <a:gd name="connsiteX0" fmla="*/ 0 w 7251825"/>
              <a:gd name="connsiteY0" fmla="*/ 51010 h 821071"/>
              <a:gd name="connsiteX1" fmla="*/ 1656783 w 7251825"/>
              <a:gd name="connsiteY1" fmla="*/ 784342 h 821071"/>
              <a:gd name="connsiteX2" fmla="*/ 4019740 w 7251825"/>
              <a:gd name="connsiteY2" fmla="*/ 702861 h 821071"/>
              <a:gd name="connsiteX3" fmla="*/ 7251825 w 7251825"/>
              <a:gd name="connsiteY3" fmla="*/ 630431 h 821071"/>
              <a:gd name="connsiteX0" fmla="*/ 0 w 7288039"/>
              <a:gd name="connsiteY0" fmla="*/ 51010 h 829485"/>
              <a:gd name="connsiteX1" fmla="*/ 1656783 w 7288039"/>
              <a:gd name="connsiteY1" fmla="*/ 784342 h 829485"/>
              <a:gd name="connsiteX2" fmla="*/ 4019740 w 7288039"/>
              <a:gd name="connsiteY2" fmla="*/ 702861 h 829485"/>
              <a:gd name="connsiteX3" fmla="*/ 7288039 w 7288039"/>
              <a:gd name="connsiteY3" fmla="*/ 313560 h 829485"/>
              <a:gd name="connsiteX0" fmla="*/ 0 w 7278986"/>
              <a:gd name="connsiteY0" fmla="*/ 54833 h 736135"/>
              <a:gd name="connsiteX1" fmla="*/ 1647730 w 7278986"/>
              <a:gd name="connsiteY1" fmla="*/ 697630 h 736135"/>
              <a:gd name="connsiteX2" fmla="*/ 4010687 w 7278986"/>
              <a:gd name="connsiteY2" fmla="*/ 616149 h 736135"/>
              <a:gd name="connsiteX3" fmla="*/ 7278986 w 7278986"/>
              <a:gd name="connsiteY3" fmla="*/ 226848 h 736135"/>
              <a:gd name="connsiteX0" fmla="*/ 0 w 7278986"/>
              <a:gd name="connsiteY0" fmla="*/ 54833 h 738426"/>
              <a:gd name="connsiteX1" fmla="*/ 1647730 w 7278986"/>
              <a:gd name="connsiteY1" fmla="*/ 697630 h 738426"/>
              <a:gd name="connsiteX2" fmla="*/ 4010687 w 7278986"/>
              <a:gd name="connsiteY2" fmla="*/ 616149 h 738426"/>
              <a:gd name="connsiteX3" fmla="*/ 7278986 w 7278986"/>
              <a:gd name="connsiteY3" fmla="*/ 154420 h 738426"/>
              <a:gd name="connsiteX0" fmla="*/ 0 w 7278986"/>
              <a:gd name="connsiteY0" fmla="*/ 54833 h 738426"/>
              <a:gd name="connsiteX1" fmla="*/ 1647730 w 7278986"/>
              <a:gd name="connsiteY1" fmla="*/ 697630 h 738426"/>
              <a:gd name="connsiteX2" fmla="*/ 4010687 w 7278986"/>
              <a:gd name="connsiteY2" fmla="*/ 616149 h 738426"/>
              <a:gd name="connsiteX3" fmla="*/ 7278986 w 7278986"/>
              <a:gd name="connsiteY3" fmla="*/ 154420 h 738426"/>
              <a:gd name="connsiteX0" fmla="*/ 0 w 7315199"/>
              <a:gd name="connsiteY0" fmla="*/ 55668 h 719819"/>
              <a:gd name="connsiteX1" fmla="*/ 1683943 w 7315199"/>
              <a:gd name="connsiteY1" fmla="*/ 680358 h 719819"/>
              <a:gd name="connsiteX2" fmla="*/ 4046900 w 7315199"/>
              <a:gd name="connsiteY2" fmla="*/ 598877 h 719819"/>
              <a:gd name="connsiteX3" fmla="*/ 7315199 w 7315199"/>
              <a:gd name="connsiteY3" fmla="*/ 137148 h 719819"/>
              <a:gd name="connsiteX0" fmla="*/ 0 w 7299805"/>
              <a:gd name="connsiteY0" fmla="*/ 59850 h 634747"/>
              <a:gd name="connsiteX1" fmla="*/ 1668549 w 7299805"/>
              <a:gd name="connsiteY1" fmla="*/ 601413 h 634747"/>
              <a:gd name="connsiteX2" fmla="*/ 4031506 w 7299805"/>
              <a:gd name="connsiteY2" fmla="*/ 519932 h 634747"/>
              <a:gd name="connsiteX3" fmla="*/ 7299805 w 7299805"/>
              <a:gd name="connsiteY3" fmla="*/ 58203 h 634747"/>
              <a:gd name="connsiteX0" fmla="*/ 0 w 7299805"/>
              <a:gd name="connsiteY0" fmla="*/ 119289 h 694186"/>
              <a:gd name="connsiteX1" fmla="*/ 1668549 w 7299805"/>
              <a:gd name="connsiteY1" fmla="*/ 660852 h 694186"/>
              <a:gd name="connsiteX2" fmla="*/ 4031506 w 7299805"/>
              <a:gd name="connsiteY2" fmla="*/ 579371 h 694186"/>
              <a:gd name="connsiteX3" fmla="*/ 7299805 w 7299805"/>
              <a:gd name="connsiteY3" fmla="*/ 117642 h 694186"/>
              <a:gd name="connsiteX0" fmla="*/ 0 w 7299805"/>
              <a:gd name="connsiteY0" fmla="*/ 95299 h 670196"/>
              <a:gd name="connsiteX1" fmla="*/ 1668549 w 7299805"/>
              <a:gd name="connsiteY1" fmla="*/ 636862 h 670196"/>
              <a:gd name="connsiteX2" fmla="*/ 4031506 w 7299805"/>
              <a:gd name="connsiteY2" fmla="*/ 555381 h 670196"/>
              <a:gd name="connsiteX3" fmla="*/ 7299805 w 7299805"/>
              <a:gd name="connsiteY3" fmla="*/ 93652 h 670196"/>
              <a:gd name="connsiteX0" fmla="*/ 0 w 7309042"/>
              <a:gd name="connsiteY0" fmla="*/ 98302 h 630228"/>
              <a:gd name="connsiteX1" fmla="*/ 1677786 w 7309042"/>
              <a:gd name="connsiteY1" fmla="*/ 599841 h 630228"/>
              <a:gd name="connsiteX2" fmla="*/ 4040743 w 7309042"/>
              <a:gd name="connsiteY2" fmla="*/ 518360 h 630228"/>
              <a:gd name="connsiteX3" fmla="*/ 7309042 w 7309042"/>
              <a:gd name="connsiteY3" fmla="*/ 56631 h 630228"/>
              <a:gd name="connsiteX0" fmla="*/ 0 w 7309042"/>
              <a:gd name="connsiteY0" fmla="*/ 141792 h 673718"/>
              <a:gd name="connsiteX1" fmla="*/ 1677786 w 7309042"/>
              <a:gd name="connsiteY1" fmla="*/ 643331 h 673718"/>
              <a:gd name="connsiteX2" fmla="*/ 4040743 w 7309042"/>
              <a:gd name="connsiteY2" fmla="*/ 561850 h 673718"/>
              <a:gd name="connsiteX3" fmla="*/ 7309042 w 7309042"/>
              <a:gd name="connsiteY3" fmla="*/ 100121 h 673718"/>
              <a:gd name="connsiteX0" fmla="*/ 0 w 7325322"/>
              <a:gd name="connsiteY0" fmla="*/ 142308 h 668408"/>
              <a:gd name="connsiteX1" fmla="*/ 1694066 w 7325322"/>
              <a:gd name="connsiteY1" fmla="*/ 638420 h 668408"/>
              <a:gd name="connsiteX2" fmla="*/ 4057023 w 7325322"/>
              <a:gd name="connsiteY2" fmla="*/ 556939 h 668408"/>
              <a:gd name="connsiteX3" fmla="*/ 7325322 w 7325322"/>
              <a:gd name="connsiteY3" fmla="*/ 95210 h 668408"/>
              <a:gd name="connsiteX0" fmla="*/ 0 w 7325322"/>
              <a:gd name="connsiteY0" fmla="*/ 133617 h 731448"/>
              <a:gd name="connsiteX1" fmla="*/ 1694066 w 7325322"/>
              <a:gd name="connsiteY1" fmla="*/ 711922 h 731448"/>
              <a:gd name="connsiteX2" fmla="*/ 4057023 w 7325322"/>
              <a:gd name="connsiteY2" fmla="*/ 548248 h 731448"/>
              <a:gd name="connsiteX3" fmla="*/ 7325322 w 7325322"/>
              <a:gd name="connsiteY3" fmla="*/ 86519 h 731448"/>
              <a:gd name="connsiteX0" fmla="*/ 0 w 7314469"/>
              <a:gd name="connsiteY0" fmla="*/ 133617 h 731448"/>
              <a:gd name="connsiteX1" fmla="*/ 1683213 w 7314469"/>
              <a:gd name="connsiteY1" fmla="*/ 711922 h 731448"/>
              <a:gd name="connsiteX2" fmla="*/ 4046170 w 7314469"/>
              <a:gd name="connsiteY2" fmla="*/ 548248 h 731448"/>
              <a:gd name="connsiteX3" fmla="*/ 7314469 w 7314469"/>
              <a:gd name="connsiteY3" fmla="*/ 86519 h 731448"/>
              <a:gd name="connsiteX0" fmla="*/ 0 w 7314469"/>
              <a:gd name="connsiteY0" fmla="*/ 133388 h 734104"/>
              <a:gd name="connsiteX1" fmla="*/ 1683213 w 7314469"/>
              <a:gd name="connsiteY1" fmla="*/ 714406 h 734104"/>
              <a:gd name="connsiteX2" fmla="*/ 4046170 w 7314469"/>
              <a:gd name="connsiteY2" fmla="*/ 550732 h 734104"/>
              <a:gd name="connsiteX3" fmla="*/ 7314469 w 7314469"/>
              <a:gd name="connsiteY3" fmla="*/ 89003 h 73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4469" h="734104">
                <a:moveTo>
                  <a:pt x="0" y="133388"/>
                </a:moveTo>
                <a:cubicBezTo>
                  <a:pt x="112665" y="-353732"/>
                  <a:pt x="1008851" y="644849"/>
                  <a:pt x="1683213" y="714406"/>
                </a:cubicBezTo>
                <a:cubicBezTo>
                  <a:pt x="2357575" y="783963"/>
                  <a:pt x="3107627" y="654966"/>
                  <a:pt x="4046170" y="550732"/>
                </a:cubicBezTo>
                <a:cubicBezTo>
                  <a:pt x="4984713" y="446498"/>
                  <a:pt x="6234089" y="125217"/>
                  <a:pt x="7314469" y="89003"/>
                </a:cubicBezTo>
              </a:path>
            </a:pathLst>
          </a:custGeom>
          <a:noFill/>
          <a:ln w="57150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4B82A273-15FD-DEB8-3DA1-DF21487CC6C2}"/>
              </a:ext>
            </a:extLst>
          </p:cNvPr>
          <p:cNvCxnSpPr>
            <a:cxnSpLocks/>
          </p:cNvCxnSpPr>
          <p:nvPr/>
        </p:nvCxnSpPr>
        <p:spPr>
          <a:xfrm>
            <a:off x="9583431" y="5464093"/>
            <a:ext cx="25983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650BE24F-B8B8-2F12-30B1-C800ACE922E8}"/>
              </a:ext>
            </a:extLst>
          </p:cNvPr>
          <p:cNvCxnSpPr>
            <a:cxnSpLocks/>
          </p:cNvCxnSpPr>
          <p:nvPr/>
        </p:nvCxnSpPr>
        <p:spPr>
          <a:xfrm rot="16200000">
            <a:off x="2639422" y="3476973"/>
            <a:ext cx="41846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5681031A-F59D-0441-147F-F6DF2512A5BE}"/>
              </a:ext>
            </a:extLst>
          </p:cNvPr>
          <p:cNvCxnSpPr/>
          <p:nvPr/>
        </p:nvCxnSpPr>
        <p:spPr>
          <a:xfrm flipH="1">
            <a:off x="6531936" y="5371932"/>
            <a:ext cx="72008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05876CFB-BDA7-A2F7-9AB2-F4CE105EA510}"/>
              </a:ext>
            </a:extLst>
          </p:cNvPr>
          <p:cNvCxnSpPr/>
          <p:nvPr/>
        </p:nvCxnSpPr>
        <p:spPr>
          <a:xfrm flipH="1">
            <a:off x="6611459" y="5371932"/>
            <a:ext cx="72008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219A74FC-E931-5F0F-EF7C-F5487A257797}"/>
              </a:ext>
            </a:extLst>
          </p:cNvPr>
          <p:cNvCxnSpPr/>
          <p:nvPr/>
        </p:nvCxnSpPr>
        <p:spPr>
          <a:xfrm flipH="1">
            <a:off x="9543671" y="5390925"/>
            <a:ext cx="72008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66F72D6C-FD69-2E1B-54B6-F9BDE9F7162C}"/>
              </a:ext>
            </a:extLst>
          </p:cNvPr>
          <p:cNvCxnSpPr/>
          <p:nvPr/>
        </p:nvCxnSpPr>
        <p:spPr>
          <a:xfrm flipH="1">
            <a:off x="9446001" y="5390925"/>
            <a:ext cx="72008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1FDA948E-30C1-A085-B446-DBA398846D77}"/>
              </a:ext>
            </a:extLst>
          </p:cNvPr>
          <p:cNvSpPr txBox="1"/>
          <p:nvPr/>
        </p:nvSpPr>
        <p:spPr>
          <a:xfrm>
            <a:off x="10035226" y="5752166"/>
            <a:ext cx="202651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200" dirty="0"/>
              <a:t>Sérülés után eltelt idő (óra)</a:t>
            </a:r>
            <a:endParaRPr lang="en-GB" sz="1200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2ECA3194-C716-284F-2C4F-856220A621E1}"/>
              </a:ext>
            </a:extLst>
          </p:cNvPr>
          <p:cNvSpPr txBox="1"/>
          <p:nvPr/>
        </p:nvSpPr>
        <p:spPr>
          <a:xfrm>
            <a:off x="5163784" y="5487419"/>
            <a:ext cx="44595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200" dirty="0"/>
              <a:t>~ 1 </a:t>
            </a:r>
            <a:endParaRPr lang="en-GB" sz="1200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D894967-0868-AA14-93A9-5C2763D3D81F}"/>
              </a:ext>
            </a:extLst>
          </p:cNvPr>
          <p:cNvSpPr txBox="1"/>
          <p:nvPr/>
        </p:nvSpPr>
        <p:spPr>
          <a:xfrm>
            <a:off x="7684064" y="5482199"/>
            <a:ext cx="49084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200" dirty="0"/>
              <a:t>2-24</a:t>
            </a:r>
            <a:endParaRPr lang="en-GB" sz="1200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71D07DB-1E4D-A991-CF2C-4D9F818984AF}"/>
              </a:ext>
            </a:extLst>
          </p:cNvPr>
          <p:cNvSpPr txBox="1"/>
          <p:nvPr/>
        </p:nvSpPr>
        <p:spPr>
          <a:xfrm>
            <a:off x="10564384" y="5482199"/>
            <a:ext cx="44435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200" dirty="0"/>
              <a:t>&gt;24</a:t>
            </a:r>
            <a:endParaRPr lang="en-GB" sz="1200" dirty="0"/>
          </a:p>
        </p:txBody>
      </p: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1506F21E-657A-BFE7-9EBD-75107B7AB05F}"/>
              </a:ext>
            </a:extLst>
          </p:cNvPr>
          <p:cNvCxnSpPr>
            <a:cxnSpLocks/>
          </p:cNvCxnSpPr>
          <p:nvPr/>
        </p:nvCxnSpPr>
        <p:spPr>
          <a:xfrm flipH="1">
            <a:off x="6657846" y="5464093"/>
            <a:ext cx="28083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FEC4A54C-B257-38CE-2B48-9D2C70626635}"/>
              </a:ext>
            </a:extLst>
          </p:cNvPr>
          <p:cNvCxnSpPr>
            <a:cxnSpLocks/>
          </p:cNvCxnSpPr>
          <p:nvPr/>
        </p:nvCxnSpPr>
        <p:spPr>
          <a:xfrm flipH="1">
            <a:off x="4640980" y="5464093"/>
            <a:ext cx="19181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076F2EE1-5E11-B415-0491-D9BE9347A9AF}"/>
              </a:ext>
            </a:extLst>
          </p:cNvPr>
          <p:cNvCxnSpPr>
            <a:cxnSpLocks/>
          </p:cNvCxnSpPr>
          <p:nvPr/>
        </p:nvCxnSpPr>
        <p:spPr>
          <a:xfrm>
            <a:off x="6552483" y="1396602"/>
            <a:ext cx="0" cy="4184625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0B4A4817-7096-CDF7-CDB2-B920A5C41982}"/>
              </a:ext>
            </a:extLst>
          </p:cNvPr>
          <p:cNvCxnSpPr>
            <a:cxnSpLocks/>
          </p:cNvCxnSpPr>
          <p:nvPr/>
        </p:nvCxnSpPr>
        <p:spPr>
          <a:xfrm>
            <a:off x="6645129" y="1395945"/>
            <a:ext cx="0" cy="4184625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7A5B7D7F-3837-47FE-7341-E7F07CF70393}"/>
              </a:ext>
            </a:extLst>
          </p:cNvPr>
          <p:cNvCxnSpPr>
            <a:cxnSpLocks/>
          </p:cNvCxnSpPr>
          <p:nvPr/>
        </p:nvCxnSpPr>
        <p:spPr>
          <a:xfrm>
            <a:off x="9463625" y="1396602"/>
            <a:ext cx="0" cy="4184625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E3FAEDF1-1712-B3DF-7D3E-C9208F670C40}"/>
              </a:ext>
            </a:extLst>
          </p:cNvPr>
          <p:cNvCxnSpPr>
            <a:cxnSpLocks/>
          </p:cNvCxnSpPr>
          <p:nvPr/>
        </p:nvCxnSpPr>
        <p:spPr>
          <a:xfrm>
            <a:off x="9556271" y="1395945"/>
            <a:ext cx="0" cy="4184625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zabadkézi sokszög: alakzat 50">
            <a:extLst>
              <a:ext uri="{FF2B5EF4-FFF2-40B4-BE49-F238E27FC236}">
                <a16:creationId xmlns:a16="http://schemas.microsoft.com/office/drawing/2014/main" id="{25447ADE-1738-F464-089D-3426602A57ED}"/>
              </a:ext>
            </a:extLst>
          </p:cNvPr>
          <p:cNvSpPr/>
          <p:nvPr/>
        </p:nvSpPr>
        <p:spPr>
          <a:xfrm>
            <a:off x="4737491" y="2578770"/>
            <a:ext cx="7333306" cy="1090379"/>
          </a:xfrm>
          <a:custGeom>
            <a:avLst/>
            <a:gdLst>
              <a:gd name="connsiteX0" fmla="*/ 0 w 9078389"/>
              <a:gd name="connsiteY0" fmla="*/ 0 h 860079"/>
              <a:gd name="connsiteX1" fmla="*/ 8745647 w 9078389"/>
              <a:gd name="connsiteY1" fmla="*/ 841972 h 860079"/>
              <a:gd name="connsiteX2" fmla="*/ 9071572 w 9078389"/>
              <a:gd name="connsiteY2" fmla="*/ 860079 h 860079"/>
              <a:gd name="connsiteX3" fmla="*/ 8971984 w 9078389"/>
              <a:gd name="connsiteY3" fmla="*/ 841972 h 860079"/>
              <a:gd name="connsiteX4" fmla="*/ 8827128 w 9078389"/>
              <a:gd name="connsiteY4" fmla="*/ 787651 h 860079"/>
              <a:gd name="connsiteX0" fmla="*/ 0 w 9078389"/>
              <a:gd name="connsiteY0" fmla="*/ 0 h 860079"/>
              <a:gd name="connsiteX1" fmla="*/ 8745647 w 9078389"/>
              <a:gd name="connsiteY1" fmla="*/ 841972 h 860079"/>
              <a:gd name="connsiteX2" fmla="*/ 9071572 w 9078389"/>
              <a:gd name="connsiteY2" fmla="*/ 860079 h 860079"/>
              <a:gd name="connsiteX3" fmla="*/ 8971984 w 9078389"/>
              <a:gd name="connsiteY3" fmla="*/ 841972 h 860079"/>
              <a:gd name="connsiteX0" fmla="*/ 0 w 9071572"/>
              <a:gd name="connsiteY0" fmla="*/ 0 h 860079"/>
              <a:gd name="connsiteX1" fmla="*/ 8745647 w 9071572"/>
              <a:gd name="connsiteY1" fmla="*/ 841972 h 860079"/>
              <a:gd name="connsiteX2" fmla="*/ 9071572 w 9071572"/>
              <a:gd name="connsiteY2" fmla="*/ 860079 h 860079"/>
              <a:gd name="connsiteX0" fmla="*/ 0 w 8745647"/>
              <a:gd name="connsiteY0" fmla="*/ 0 h 841972"/>
              <a:gd name="connsiteX1" fmla="*/ 8745647 w 8745647"/>
              <a:gd name="connsiteY1" fmla="*/ 841972 h 841972"/>
              <a:gd name="connsiteX0" fmla="*/ 0 w 7179397"/>
              <a:gd name="connsiteY0" fmla="*/ 0 h 541337"/>
              <a:gd name="connsiteX1" fmla="*/ 7179397 w 7179397"/>
              <a:gd name="connsiteY1" fmla="*/ 298764 h 541337"/>
              <a:gd name="connsiteX0" fmla="*/ 0 w 7179397"/>
              <a:gd name="connsiteY0" fmla="*/ 0 h 660267"/>
              <a:gd name="connsiteX1" fmla="*/ 2679826 w 7179397"/>
              <a:gd name="connsiteY1" fmla="*/ 425514 h 660267"/>
              <a:gd name="connsiteX2" fmla="*/ 7179397 w 7179397"/>
              <a:gd name="connsiteY2" fmla="*/ 298764 h 660267"/>
              <a:gd name="connsiteX0" fmla="*/ 0 w 7179397"/>
              <a:gd name="connsiteY0" fmla="*/ 0 h 645775"/>
              <a:gd name="connsiteX1" fmla="*/ 2136618 w 7179397"/>
              <a:gd name="connsiteY1" fmla="*/ 407407 h 645775"/>
              <a:gd name="connsiteX2" fmla="*/ 7179397 w 7179397"/>
              <a:gd name="connsiteY2" fmla="*/ 298764 h 645775"/>
              <a:gd name="connsiteX0" fmla="*/ 0 w 7179397"/>
              <a:gd name="connsiteY0" fmla="*/ 0 h 410882"/>
              <a:gd name="connsiteX1" fmla="*/ 2136618 w 7179397"/>
              <a:gd name="connsiteY1" fmla="*/ 407407 h 410882"/>
              <a:gd name="connsiteX2" fmla="*/ 7179397 w 7179397"/>
              <a:gd name="connsiteY2" fmla="*/ 298764 h 410882"/>
              <a:gd name="connsiteX0" fmla="*/ 0 w 7179397"/>
              <a:gd name="connsiteY0" fmla="*/ 0 h 444588"/>
              <a:gd name="connsiteX1" fmla="*/ 2136618 w 7179397"/>
              <a:gd name="connsiteY1" fmla="*/ 407407 h 444588"/>
              <a:gd name="connsiteX2" fmla="*/ 7179397 w 7179397"/>
              <a:gd name="connsiteY2" fmla="*/ 298764 h 444588"/>
              <a:gd name="connsiteX0" fmla="*/ 0 w 7179397"/>
              <a:gd name="connsiteY0" fmla="*/ 0 h 419397"/>
              <a:gd name="connsiteX1" fmla="*/ 2136618 w 7179397"/>
              <a:gd name="connsiteY1" fmla="*/ 407407 h 419397"/>
              <a:gd name="connsiteX2" fmla="*/ 7179397 w 7179397"/>
              <a:gd name="connsiteY2" fmla="*/ 298764 h 419397"/>
              <a:gd name="connsiteX0" fmla="*/ 0 w 7179397"/>
              <a:gd name="connsiteY0" fmla="*/ 0 h 437809"/>
              <a:gd name="connsiteX1" fmla="*/ 2136618 w 7179397"/>
              <a:gd name="connsiteY1" fmla="*/ 407407 h 437809"/>
              <a:gd name="connsiteX2" fmla="*/ 7179397 w 7179397"/>
              <a:gd name="connsiteY2" fmla="*/ 298764 h 437809"/>
              <a:gd name="connsiteX0" fmla="*/ 0 w 7179397"/>
              <a:gd name="connsiteY0" fmla="*/ 0 h 415537"/>
              <a:gd name="connsiteX1" fmla="*/ 2136618 w 7179397"/>
              <a:gd name="connsiteY1" fmla="*/ 407407 h 415537"/>
              <a:gd name="connsiteX2" fmla="*/ 7179397 w 7179397"/>
              <a:gd name="connsiteY2" fmla="*/ 298764 h 415537"/>
              <a:gd name="connsiteX0" fmla="*/ 0 w 7179397"/>
              <a:gd name="connsiteY0" fmla="*/ 0 h 415537"/>
              <a:gd name="connsiteX1" fmla="*/ 2136618 w 7179397"/>
              <a:gd name="connsiteY1" fmla="*/ 407407 h 415537"/>
              <a:gd name="connsiteX2" fmla="*/ 7179397 w 7179397"/>
              <a:gd name="connsiteY2" fmla="*/ 298764 h 415537"/>
              <a:gd name="connsiteX0" fmla="*/ 0 w 7297350"/>
              <a:gd name="connsiteY0" fmla="*/ 0 h 445837"/>
              <a:gd name="connsiteX1" fmla="*/ 2136618 w 7297350"/>
              <a:gd name="connsiteY1" fmla="*/ 407407 h 445837"/>
              <a:gd name="connsiteX2" fmla="*/ 6817260 w 7297350"/>
              <a:gd name="connsiteY2" fmla="*/ 416461 h 445837"/>
              <a:gd name="connsiteX3" fmla="*/ 7179397 w 7297350"/>
              <a:gd name="connsiteY3" fmla="*/ 298764 h 445837"/>
              <a:gd name="connsiteX0" fmla="*/ 0 w 7179397"/>
              <a:gd name="connsiteY0" fmla="*/ 0 h 454938"/>
              <a:gd name="connsiteX1" fmla="*/ 2136618 w 7179397"/>
              <a:gd name="connsiteY1" fmla="*/ 407407 h 454938"/>
              <a:gd name="connsiteX2" fmla="*/ 6020556 w 7179397"/>
              <a:gd name="connsiteY2" fmla="*/ 434568 h 454938"/>
              <a:gd name="connsiteX3" fmla="*/ 7179397 w 7179397"/>
              <a:gd name="connsiteY3" fmla="*/ 298764 h 454938"/>
              <a:gd name="connsiteX0" fmla="*/ 0 w 7233718"/>
              <a:gd name="connsiteY0" fmla="*/ 0 h 454938"/>
              <a:gd name="connsiteX1" fmla="*/ 2136618 w 7233718"/>
              <a:gd name="connsiteY1" fmla="*/ 407407 h 454938"/>
              <a:gd name="connsiteX2" fmla="*/ 6020556 w 7233718"/>
              <a:gd name="connsiteY2" fmla="*/ 434568 h 454938"/>
              <a:gd name="connsiteX3" fmla="*/ 7233718 w 7233718"/>
              <a:gd name="connsiteY3" fmla="*/ 81481 h 454938"/>
              <a:gd name="connsiteX0" fmla="*/ 0 w 7233718"/>
              <a:gd name="connsiteY0" fmla="*/ 0 h 430508"/>
              <a:gd name="connsiteX1" fmla="*/ 2136618 w 7233718"/>
              <a:gd name="connsiteY1" fmla="*/ 407407 h 430508"/>
              <a:gd name="connsiteX2" fmla="*/ 5640311 w 7233718"/>
              <a:gd name="connsiteY2" fmla="*/ 371194 h 430508"/>
              <a:gd name="connsiteX3" fmla="*/ 7233718 w 7233718"/>
              <a:gd name="connsiteY3" fmla="*/ 81481 h 430508"/>
              <a:gd name="connsiteX0" fmla="*/ 0 w 7233718"/>
              <a:gd name="connsiteY0" fmla="*/ 0 h 430508"/>
              <a:gd name="connsiteX1" fmla="*/ 2136618 w 7233718"/>
              <a:gd name="connsiteY1" fmla="*/ 407407 h 430508"/>
              <a:gd name="connsiteX2" fmla="*/ 5640311 w 7233718"/>
              <a:gd name="connsiteY2" fmla="*/ 371194 h 430508"/>
              <a:gd name="connsiteX3" fmla="*/ 7233718 w 7233718"/>
              <a:gd name="connsiteY3" fmla="*/ 81481 h 430508"/>
              <a:gd name="connsiteX0" fmla="*/ 0 w 7233718"/>
              <a:gd name="connsiteY0" fmla="*/ 591950 h 963408"/>
              <a:gd name="connsiteX1" fmla="*/ 597529 w 7233718"/>
              <a:gd name="connsiteY1" fmla="*/ 3476 h 963408"/>
              <a:gd name="connsiteX2" fmla="*/ 5640311 w 7233718"/>
              <a:gd name="connsiteY2" fmla="*/ 963144 h 963408"/>
              <a:gd name="connsiteX3" fmla="*/ 7233718 w 7233718"/>
              <a:gd name="connsiteY3" fmla="*/ 673431 h 963408"/>
              <a:gd name="connsiteX0" fmla="*/ 0 w 7233718"/>
              <a:gd name="connsiteY0" fmla="*/ 591950 h 963408"/>
              <a:gd name="connsiteX1" fmla="*/ 597529 w 7233718"/>
              <a:gd name="connsiteY1" fmla="*/ 3476 h 963408"/>
              <a:gd name="connsiteX2" fmla="*/ 5640311 w 7233718"/>
              <a:gd name="connsiteY2" fmla="*/ 963144 h 963408"/>
              <a:gd name="connsiteX3" fmla="*/ 7233718 w 7233718"/>
              <a:gd name="connsiteY3" fmla="*/ 673431 h 963408"/>
              <a:gd name="connsiteX0" fmla="*/ 13168 w 7246886"/>
              <a:gd name="connsiteY0" fmla="*/ 593166 h 964624"/>
              <a:gd name="connsiteX1" fmla="*/ 610697 w 7246886"/>
              <a:gd name="connsiteY1" fmla="*/ 4692 h 964624"/>
              <a:gd name="connsiteX2" fmla="*/ 5653479 w 7246886"/>
              <a:gd name="connsiteY2" fmla="*/ 964360 h 964624"/>
              <a:gd name="connsiteX3" fmla="*/ 7246886 w 7246886"/>
              <a:gd name="connsiteY3" fmla="*/ 674647 h 964624"/>
              <a:gd name="connsiteX0" fmla="*/ 13168 w 7246886"/>
              <a:gd name="connsiteY0" fmla="*/ 593166 h 964624"/>
              <a:gd name="connsiteX1" fmla="*/ 610697 w 7246886"/>
              <a:gd name="connsiteY1" fmla="*/ 4692 h 964624"/>
              <a:gd name="connsiteX2" fmla="*/ 5653479 w 7246886"/>
              <a:gd name="connsiteY2" fmla="*/ 964360 h 964624"/>
              <a:gd name="connsiteX3" fmla="*/ 7246886 w 7246886"/>
              <a:gd name="connsiteY3" fmla="*/ 674647 h 964624"/>
              <a:gd name="connsiteX0" fmla="*/ 0 w 7233718"/>
              <a:gd name="connsiteY0" fmla="*/ 591982 h 963438"/>
              <a:gd name="connsiteX1" fmla="*/ 597529 w 7233718"/>
              <a:gd name="connsiteY1" fmla="*/ 3508 h 963438"/>
              <a:gd name="connsiteX2" fmla="*/ 5640311 w 7233718"/>
              <a:gd name="connsiteY2" fmla="*/ 963176 h 963438"/>
              <a:gd name="connsiteX3" fmla="*/ 7233718 w 7233718"/>
              <a:gd name="connsiteY3" fmla="*/ 673463 h 963438"/>
              <a:gd name="connsiteX0" fmla="*/ 0 w 7233718"/>
              <a:gd name="connsiteY0" fmla="*/ 637002 h 1008446"/>
              <a:gd name="connsiteX1" fmla="*/ 570369 w 7233718"/>
              <a:gd name="connsiteY1" fmla="*/ 3260 h 1008446"/>
              <a:gd name="connsiteX2" fmla="*/ 5640311 w 7233718"/>
              <a:gd name="connsiteY2" fmla="*/ 1008196 h 1008446"/>
              <a:gd name="connsiteX3" fmla="*/ 7233718 w 7233718"/>
              <a:gd name="connsiteY3" fmla="*/ 718483 h 1008446"/>
              <a:gd name="connsiteX0" fmla="*/ 0 w 7233718"/>
              <a:gd name="connsiteY0" fmla="*/ 637298 h 1008742"/>
              <a:gd name="connsiteX1" fmla="*/ 570369 w 7233718"/>
              <a:gd name="connsiteY1" fmla="*/ 3556 h 1008742"/>
              <a:gd name="connsiteX2" fmla="*/ 5640311 w 7233718"/>
              <a:gd name="connsiteY2" fmla="*/ 1008492 h 1008742"/>
              <a:gd name="connsiteX3" fmla="*/ 7233718 w 7233718"/>
              <a:gd name="connsiteY3" fmla="*/ 718779 h 1008742"/>
              <a:gd name="connsiteX0" fmla="*/ 0 w 7233718"/>
              <a:gd name="connsiteY0" fmla="*/ 637246 h 1008690"/>
              <a:gd name="connsiteX1" fmla="*/ 570369 w 7233718"/>
              <a:gd name="connsiteY1" fmla="*/ 3504 h 1008690"/>
              <a:gd name="connsiteX2" fmla="*/ 5640311 w 7233718"/>
              <a:gd name="connsiteY2" fmla="*/ 1008440 h 1008690"/>
              <a:gd name="connsiteX3" fmla="*/ 7233718 w 7233718"/>
              <a:gd name="connsiteY3" fmla="*/ 718727 h 1008690"/>
              <a:gd name="connsiteX0" fmla="*/ 0 w 7233718"/>
              <a:gd name="connsiteY0" fmla="*/ 601257 h 972710"/>
              <a:gd name="connsiteX1" fmla="*/ 588476 w 7233718"/>
              <a:gd name="connsiteY1" fmla="*/ 3729 h 972710"/>
              <a:gd name="connsiteX2" fmla="*/ 5640311 w 7233718"/>
              <a:gd name="connsiteY2" fmla="*/ 972451 h 972710"/>
              <a:gd name="connsiteX3" fmla="*/ 7233718 w 7233718"/>
              <a:gd name="connsiteY3" fmla="*/ 682738 h 972710"/>
              <a:gd name="connsiteX0" fmla="*/ 0 w 7233718"/>
              <a:gd name="connsiteY0" fmla="*/ 603421 h 1011083"/>
              <a:gd name="connsiteX1" fmla="*/ 588476 w 7233718"/>
              <a:gd name="connsiteY1" fmla="*/ 5893 h 1011083"/>
              <a:gd name="connsiteX2" fmla="*/ 3983527 w 7233718"/>
              <a:gd name="connsiteY2" fmla="*/ 1010829 h 1011083"/>
              <a:gd name="connsiteX3" fmla="*/ 7233718 w 7233718"/>
              <a:gd name="connsiteY3" fmla="*/ 684902 h 1011083"/>
              <a:gd name="connsiteX0" fmla="*/ 0 w 7306146"/>
              <a:gd name="connsiteY0" fmla="*/ 603421 h 1011083"/>
              <a:gd name="connsiteX1" fmla="*/ 588476 w 7306146"/>
              <a:gd name="connsiteY1" fmla="*/ 5893 h 1011083"/>
              <a:gd name="connsiteX2" fmla="*/ 3983527 w 7306146"/>
              <a:gd name="connsiteY2" fmla="*/ 1010829 h 1011083"/>
              <a:gd name="connsiteX3" fmla="*/ 7306146 w 7306146"/>
              <a:gd name="connsiteY3" fmla="*/ 467618 h 1011083"/>
              <a:gd name="connsiteX0" fmla="*/ 0 w 7306146"/>
              <a:gd name="connsiteY0" fmla="*/ 603421 h 1011083"/>
              <a:gd name="connsiteX1" fmla="*/ 588476 w 7306146"/>
              <a:gd name="connsiteY1" fmla="*/ 5893 h 1011083"/>
              <a:gd name="connsiteX2" fmla="*/ 3983527 w 7306146"/>
              <a:gd name="connsiteY2" fmla="*/ 1010829 h 1011083"/>
              <a:gd name="connsiteX3" fmla="*/ 7306146 w 7306146"/>
              <a:gd name="connsiteY3" fmla="*/ 467618 h 1011083"/>
              <a:gd name="connsiteX0" fmla="*/ 0 w 7306146"/>
              <a:gd name="connsiteY0" fmla="*/ 603421 h 1011083"/>
              <a:gd name="connsiteX1" fmla="*/ 588476 w 7306146"/>
              <a:gd name="connsiteY1" fmla="*/ 5893 h 1011083"/>
              <a:gd name="connsiteX2" fmla="*/ 3983527 w 7306146"/>
              <a:gd name="connsiteY2" fmla="*/ 1010829 h 1011083"/>
              <a:gd name="connsiteX3" fmla="*/ 7306146 w 7306146"/>
              <a:gd name="connsiteY3" fmla="*/ 467618 h 1011083"/>
              <a:gd name="connsiteX0" fmla="*/ 0 w 7306146"/>
              <a:gd name="connsiteY0" fmla="*/ 603421 h 1011083"/>
              <a:gd name="connsiteX1" fmla="*/ 588476 w 7306146"/>
              <a:gd name="connsiteY1" fmla="*/ 5893 h 1011083"/>
              <a:gd name="connsiteX2" fmla="*/ 3983527 w 7306146"/>
              <a:gd name="connsiteY2" fmla="*/ 1010829 h 1011083"/>
              <a:gd name="connsiteX3" fmla="*/ 7306146 w 7306146"/>
              <a:gd name="connsiteY3" fmla="*/ 467618 h 1011083"/>
              <a:gd name="connsiteX0" fmla="*/ 0 w 7306146"/>
              <a:gd name="connsiteY0" fmla="*/ 603421 h 1030637"/>
              <a:gd name="connsiteX1" fmla="*/ 588476 w 7306146"/>
              <a:gd name="connsiteY1" fmla="*/ 5893 h 1030637"/>
              <a:gd name="connsiteX2" fmla="*/ 3983527 w 7306146"/>
              <a:gd name="connsiteY2" fmla="*/ 1010829 h 1030637"/>
              <a:gd name="connsiteX3" fmla="*/ 7306146 w 7306146"/>
              <a:gd name="connsiteY3" fmla="*/ 467618 h 1030637"/>
              <a:gd name="connsiteX0" fmla="*/ 0 w 7306146"/>
              <a:gd name="connsiteY0" fmla="*/ 603421 h 1012981"/>
              <a:gd name="connsiteX1" fmla="*/ 588476 w 7306146"/>
              <a:gd name="connsiteY1" fmla="*/ 5893 h 1012981"/>
              <a:gd name="connsiteX2" fmla="*/ 3983527 w 7306146"/>
              <a:gd name="connsiteY2" fmla="*/ 1010829 h 1012981"/>
              <a:gd name="connsiteX3" fmla="*/ 7306146 w 7306146"/>
              <a:gd name="connsiteY3" fmla="*/ 467618 h 1012981"/>
              <a:gd name="connsiteX0" fmla="*/ 0 w 7306146"/>
              <a:gd name="connsiteY0" fmla="*/ 603421 h 1012981"/>
              <a:gd name="connsiteX1" fmla="*/ 588476 w 7306146"/>
              <a:gd name="connsiteY1" fmla="*/ 5893 h 1012981"/>
              <a:gd name="connsiteX2" fmla="*/ 3983527 w 7306146"/>
              <a:gd name="connsiteY2" fmla="*/ 1010829 h 1012981"/>
              <a:gd name="connsiteX3" fmla="*/ 7306146 w 7306146"/>
              <a:gd name="connsiteY3" fmla="*/ 467618 h 1012981"/>
              <a:gd name="connsiteX0" fmla="*/ 0 w 7306146"/>
              <a:gd name="connsiteY0" fmla="*/ 599832 h 1009337"/>
              <a:gd name="connsiteX1" fmla="*/ 588476 w 7306146"/>
              <a:gd name="connsiteY1" fmla="*/ 2304 h 1009337"/>
              <a:gd name="connsiteX2" fmla="*/ 3983527 w 7306146"/>
              <a:gd name="connsiteY2" fmla="*/ 1007240 h 1009337"/>
              <a:gd name="connsiteX3" fmla="*/ 7306146 w 7306146"/>
              <a:gd name="connsiteY3" fmla="*/ 464029 h 1009337"/>
              <a:gd name="connsiteX0" fmla="*/ 0 w 7306146"/>
              <a:gd name="connsiteY0" fmla="*/ 617863 h 1034844"/>
              <a:gd name="connsiteX1" fmla="*/ 543208 w 7306146"/>
              <a:gd name="connsiteY1" fmla="*/ 2228 h 1034844"/>
              <a:gd name="connsiteX2" fmla="*/ 3983527 w 7306146"/>
              <a:gd name="connsiteY2" fmla="*/ 1025271 h 1034844"/>
              <a:gd name="connsiteX3" fmla="*/ 7306146 w 7306146"/>
              <a:gd name="connsiteY3" fmla="*/ 482060 h 1034844"/>
              <a:gd name="connsiteX0" fmla="*/ 0 w 7333306"/>
              <a:gd name="connsiteY0" fmla="*/ 617863 h 1102313"/>
              <a:gd name="connsiteX1" fmla="*/ 543208 w 7333306"/>
              <a:gd name="connsiteY1" fmla="*/ 2228 h 1102313"/>
              <a:gd name="connsiteX2" fmla="*/ 3983527 w 7333306"/>
              <a:gd name="connsiteY2" fmla="*/ 1025271 h 1102313"/>
              <a:gd name="connsiteX3" fmla="*/ 7333306 w 7333306"/>
              <a:gd name="connsiteY3" fmla="*/ 907573 h 1102313"/>
              <a:gd name="connsiteX0" fmla="*/ 0 w 7333306"/>
              <a:gd name="connsiteY0" fmla="*/ 617863 h 1090379"/>
              <a:gd name="connsiteX1" fmla="*/ 543208 w 7333306"/>
              <a:gd name="connsiteY1" fmla="*/ 2228 h 1090379"/>
              <a:gd name="connsiteX2" fmla="*/ 3983527 w 7333306"/>
              <a:gd name="connsiteY2" fmla="*/ 1025271 h 1090379"/>
              <a:gd name="connsiteX3" fmla="*/ 7333306 w 7333306"/>
              <a:gd name="connsiteY3" fmla="*/ 907573 h 109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3306" h="1090379">
                <a:moveTo>
                  <a:pt x="0" y="617863"/>
                </a:moveTo>
                <a:cubicBezTo>
                  <a:pt x="105624" y="491114"/>
                  <a:pt x="223318" y="-38512"/>
                  <a:pt x="543208" y="2228"/>
                </a:cubicBezTo>
                <a:cubicBezTo>
                  <a:pt x="863098" y="42968"/>
                  <a:pt x="2851844" y="874380"/>
                  <a:pt x="3983527" y="1025271"/>
                </a:cubicBezTo>
                <a:cubicBezTo>
                  <a:pt x="5115210" y="1176162"/>
                  <a:pt x="6225766" y="1034322"/>
                  <a:pt x="7333306" y="90757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Ellipszis 51">
            <a:extLst>
              <a:ext uri="{FF2B5EF4-FFF2-40B4-BE49-F238E27FC236}">
                <a16:creationId xmlns:a16="http://schemas.microsoft.com/office/drawing/2014/main" id="{2521AC4F-9FF3-26EB-FE76-64810B574506}"/>
              </a:ext>
            </a:extLst>
          </p:cNvPr>
          <p:cNvSpPr/>
          <p:nvPr/>
        </p:nvSpPr>
        <p:spPr>
          <a:xfrm>
            <a:off x="8472263" y="2977800"/>
            <a:ext cx="3580425" cy="1747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Szövegdoboz 52">
            <a:extLst>
              <a:ext uri="{FF2B5EF4-FFF2-40B4-BE49-F238E27FC236}">
                <a16:creationId xmlns:a16="http://schemas.microsoft.com/office/drawing/2014/main" id="{16B1AE4E-C6D6-F1C4-6F18-3A71DDE288A4}"/>
              </a:ext>
            </a:extLst>
          </p:cNvPr>
          <p:cNvSpPr txBox="1"/>
          <p:nvPr/>
        </p:nvSpPr>
        <p:spPr>
          <a:xfrm>
            <a:off x="7361776" y="6279703"/>
            <a:ext cx="4168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Moore HB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 J Trauma Acute Care Surg 2014;77:811-7.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Babik B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 Orv Hetil 2018;159):1335-45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EC14084-66A8-7FBF-6334-FA9A3C9F327A}"/>
              </a:ext>
            </a:extLst>
          </p:cNvPr>
          <p:cNvSpPr txBox="1"/>
          <p:nvPr/>
        </p:nvSpPr>
        <p:spPr>
          <a:xfrm>
            <a:off x="1545807" y="6276474"/>
            <a:ext cx="4152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Moore HB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al.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Semin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Thromb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Hemost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2020;46:189–198.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Marinho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DS.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Braz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 Anesthesiol 2021;71:65-75.</a:t>
            </a:r>
          </a:p>
        </p:txBody>
      </p:sp>
      <p:sp>
        <p:nvSpPr>
          <p:cNvPr id="27" name="Cím 1">
            <a:extLst>
              <a:ext uri="{FF2B5EF4-FFF2-40B4-BE49-F238E27FC236}">
                <a16:creationId xmlns:a16="http://schemas.microsoft.com/office/drawing/2014/main" id="{9A9702DC-8BFC-2362-95E6-A6C29493E660}"/>
              </a:ext>
            </a:extLst>
          </p:cNvPr>
          <p:cNvSpPr txBox="1">
            <a:spLocks/>
          </p:cNvSpPr>
          <p:nvPr/>
        </p:nvSpPr>
        <p:spPr>
          <a:xfrm>
            <a:off x="0" y="274638"/>
            <a:ext cx="12192000" cy="77809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Vérző sokkos betegben POC VE tesztek később viszont fontosak, mert…(1)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3230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F56728-01E1-9033-A052-9C16A62DD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853130"/>
          </a:xfrm>
        </p:spPr>
        <p:txBody>
          <a:bodyPr/>
          <a:lstStyle/>
          <a:p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TXA f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élélet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ideje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120 perc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, 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szabad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molekulák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vizelettel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változatlanul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ürülnek</a:t>
            </a: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Shakur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 Lancet 2010;376:23-32</a:t>
            </a:r>
            <a:endParaRPr lang="hu-H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Patel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Anesth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Analg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2022;135:460-73</a:t>
            </a:r>
          </a:p>
          <a:p>
            <a:pPr marL="0" indent="0" algn="r">
              <a:buNone/>
            </a:pPr>
            <a:endParaRPr lang="hu-H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plasminogennel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kapcsolódott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molekulák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viszont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 plasminogen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hosszabb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félélet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idejének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megfelelően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(~2 nap)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még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maradnak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keringésben</a:t>
            </a: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TXA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hatása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molekuláris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eliminációjánál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hosszabb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ideig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dózis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függően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minimum 7-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óráig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megmarad</a:t>
            </a: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Kammerer T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Transfus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Med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Hemother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2021;48:109-17</a:t>
            </a:r>
          </a:p>
          <a:p>
            <a:pPr marL="0" indent="0" algn="r">
              <a:buNone/>
            </a:pP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Lier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Anesth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Analg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2019;129:1574-84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CE395D66-3CDE-DE09-D74E-52ACA0D52ADA}"/>
              </a:ext>
            </a:extLst>
          </p:cNvPr>
          <p:cNvSpPr txBox="1">
            <a:spLocks/>
          </p:cNvSpPr>
          <p:nvPr/>
        </p:nvSpPr>
        <p:spPr>
          <a:xfrm>
            <a:off x="0" y="274638"/>
            <a:ext cx="12192000" cy="77809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Vérző sokkos betegben POC VE tesztek később viszont fontosak, mert…(2)</a:t>
            </a:r>
            <a:endParaRPr lang="en-GB" sz="2800" dirty="0"/>
          </a:p>
        </p:txBody>
      </p:sp>
      <p:sp>
        <p:nvSpPr>
          <p:cNvPr id="7" name="Nyíl: lefelé mutató 6">
            <a:extLst>
              <a:ext uri="{FF2B5EF4-FFF2-40B4-BE49-F238E27FC236}">
                <a16:creationId xmlns:a16="http://schemas.microsoft.com/office/drawing/2014/main" id="{CE82A2F7-74C9-6E6B-0BEB-CB99CBE7C3D4}"/>
              </a:ext>
            </a:extLst>
          </p:cNvPr>
          <p:cNvSpPr/>
          <p:nvPr/>
        </p:nvSpPr>
        <p:spPr>
          <a:xfrm>
            <a:off x="4079776" y="3717032"/>
            <a:ext cx="412624" cy="72008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4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FFDFBC-F064-C8EA-5CC1-DB4F8F48E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853" y="1351309"/>
            <a:ext cx="8730294" cy="452596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Ajánlás 25.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trauma miatt, vagy perioperatív, peripartum súlyosan vérző beteg gyors és adekvát ellátása</a:t>
            </a:r>
          </a:p>
          <a:p>
            <a:pPr algn="just">
              <a:lnSpc>
                <a:spcPct val="150000"/>
              </a:lnSpc>
            </a:pP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irányelveken alapuló, </a:t>
            </a:r>
          </a:p>
          <a:p>
            <a:pPr algn="just">
              <a:lnSpc>
                <a:spcPct val="150000"/>
              </a:lnSpc>
            </a:pP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faktor alapú,</a:t>
            </a:r>
          </a:p>
          <a:p>
            <a:pPr algn="just">
              <a:lnSpc>
                <a:spcPct val="150000"/>
              </a:lnSpc>
            </a:pP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individualizált, cél-orientált, POC viszkoelasztikus-, és standard laboratóriumi koagulációs tesztekkel vezérelt haemostasis reszuszcitáció alapján ajánlott.</a:t>
            </a:r>
          </a:p>
          <a:p>
            <a:pPr marL="0" indent="0">
              <a:buNone/>
            </a:pP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Ajánlás: 1A</a:t>
            </a:r>
          </a:p>
          <a:p>
            <a:pPr marL="0" indent="0">
              <a:buNone/>
            </a:pP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Belügyminisztérium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EGÉSZSÉGÜGYI SZAKMAI KOLLÉGIUM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r">
              <a:buNone/>
            </a:pP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Egészségügyi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szakmai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irányelv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életveszélyes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perioperatív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vérzések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kezeléséről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, 2023, tervezet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280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F56728-01E1-9033-A052-9C16A62DD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16" y="1268760"/>
            <a:ext cx="10887000" cy="485313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A standard tesztek nincsenek élettani fázisban a </a:t>
            </a:r>
            <a:r>
              <a:rPr lang="hu-H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lízissel</a:t>
            </a: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800" dirty="0">
                <a:solidFill>
                  <a:srgbClr val="FF33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D-dimer és FDP plazmaszintje késéssel emelkedik, a lízis csökkenése után 12-24 óráig magas marad</a:t>
            </a:r>
          </a:p>
          <a:p>
            <a:pPr marL="0" indent="0" algn="r">
              <a:buNone/>
            </a:pP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Perveen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 Ann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Med 2013;33:34-8</a:t>
            </a:r>
          </a:p>
          <a:p>
            <a:pPr marL="0" indent="0" algn="r">
              <a:buNone/>
            </a:pPr>
            <a:endParaRPr lang="hu-HU" sz="12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hu-HU" sz="1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u-H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hu-HU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t-PA és PAI-1 félélet-ideje percek (4-6 perc)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Urano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al. J Thromb Haemost 16:1487-97, 2018.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Vousden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al.: </a:t>
            </a:r>
            <a:r>
              <a:rPr lang="en-US" sz="120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Sci Rep 9, 1605 (2019)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standard laboratóriumi tesztekkel (még) súlyosnak tűnő lízis POC VE tesztekkel (már) nem jelentős </a:t>
            </a:r>
          </a:p>
          <a:p>
            <a:pPr>
              <a:lnSpc>
                <a:spcPct val="150000"/>
              </a:lnSpc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standard tesztek nem alkalmasak a fibrinolízis jellemzésére gyorsan változó körülmények között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Brohi K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 Ann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Surg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2007;245(5):812-8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Hess JR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 J Trauma 2008;65(4):748-54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Dobson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GP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 J Trauma Acute Care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Surg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2015;79(2):301-9</a:t>
            </a:r>
            <a:endParaRPr lang="hu-H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CE395D66-3CDE-DE09-D74E-52ACA0D52ADA}"/>
              </a:ext>
            </a:extLst>
          </p:cNvPr>
          <p:cNvSpPr txBox="1">
            <a:spLocks/>
          </p:cNvSpPr>
          <p:nvPr/>
        </p:nvSpPr>
        <p:spPr>
          <a:xfrm>
            <a:off x="0" y="274638"/>
            <a:ext cx="12192000" cy="77809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Vérző sokkos betegben POC VE tesztek később viszont fontosak, mert…(3)</a:t>
            </a:r>
            <a:endParaRPr lang="en-GB" sz="2800" dirty="0"/>
          </a:p>
        </p:txBody>
      </p:sp>
      <p:sp>
        <p:nvSpPr>
          <p:cNvPr id="5" name="Nyíl: felfelé-lefelé mutató 4">
            <a:extLst>
              <a:ext uri="{FF2B5EF4-FFF2-40B4-BE49-F238E27FC236}">
                <a16:creationId xmlns:a16="http://schemas.microsoft.com/office/drawing/2014/main" id="{15ED19CD-D6E6-906C-2095-D7188659D004}"/>
              </a:ext>
            </a:extLst>
          </p:cNvPr>
          <p:cNvSpPr/>
          <p:nvPr/>
        </p:nvSpPr>
        <p:spPr>
          <a:xfrm>
            <a:off x="4151784" y="2132856"/>
            <a:ext cx="864096" cy="1216152"/>
          </a:xfrm>
          <a:prstGeom prst="upDownArrow">
            <a:avLst/>
          </a:prstGeom>
          <a:gradFill>
            <a:gsLst>
              <a:gs pos="19000">
                <a:srgbClr val="FF0000"/>
              </a:gs>
              <a:gs pos="100000">
                <a:srgbClr val="0000FF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693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5B318C49-FA85-0388-70C6-743A7AA0382A}"/>
              </a:ext>
            </a:extLst>
          </p:cNvPr>
          <p:cNvSpPr txBox="1">
            <a:spLocks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POC VE mérések lízis követésére</a:t>
            </a:r>
            <a:endParaRPr lang="en-GB" sz="28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9C6E9CFD-6E30-50C2-7195-65C8C4F75A1E}"/>
              </a:ext>
            </a:extLst>
          </p:cNvPr>
          <p:cNvSpPr txBox="1">
            <a:spLocks/>
          </p:cNvSpPr>
          <p:nvPr/>
        </p:nvSpPr>
        <p:spPr bwMode="auto">
          <a:xfrm>
            <a:off x="821278" y="1783357"/>
            <a:ext cx="11035362" cy="229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742932" indent="-28574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2971" indent="-22859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160" indent="-22859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349" indent="-22859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EX-test és az IN-test is alkalmas</a:t>
            </a:r>
          </a:p>
          <a:p>
            <a:pPr>
              <a:lnSpc>
                <a:spcPct val="150000"/>
              </a:lnSpc>
            </a:pPr>
            <a:r>
              <a:rPr lang="hu-HU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FIB-test: legérzékenyebb </a:t>
            </a: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 thrombocyta-gátlással a fibrinogén szerepe nő az alvadék-erősségben) </a:t>
            </a:r>
          </a:p>
          <a:p>
            <a:pPr>
              <a:lnSpc>
                <a:spcPct val="150000"/>
              </a:lnSpc>
            </a:pPr>
            <a:r>
              <a:rPr lang="hu-HU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AP-test</a:t>
            </a: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lízis esetén</a:t>
            </a:r>
          </a:p>
          <a:p>
            <a:pPr>
              <a:lnSpc>
                <a:spcPct val="150000"/>
              </a:lnSpc>
            </a:pP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hu-HU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-PA-test</a:t>
            </a: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lízis inszufficiencia, fibrinolízis </a:t>
            </a:r>
            <a:r>
              <a:rPr lang="hu-HU" sz="1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shut</a:t>
            </a:r>
            <a:r>
              <a:rPr lang="hu-HU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down</a:t>
            </a: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gyanúja esetén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2EE69DF-DBBE-6EAE-EC75-A91C5BF79BF8}"/>
              </a:ext>
            </a:extLst>
          </p:cNvPr>
          <p:cNvSpPr txBox="1"/>
          <p:nvPr/>
        </p:nvSpPr>
        <p:spPr>
          <a:xfrm>
            <a:off x="4657553" y="5589240"/>
            <a:ext cx="6926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Görlinger K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al. </a:t>
            </a:r>
            <a:r>
              <a:rPr lang="hu-HU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Korean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J Anesthesiol 2019 August 72(4): 297-322</a:t>
            </a:r>
          </a:p>
          <a:p>
            <a:pPr marL="0" indent="0" algn="r">
              <a:buNone/>
            </a:pP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Belügyminisztérium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EGÉSZSÉGÜGYI SZAKMAI KOLLÉGIUM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r">
              <a:buNone/>
            </a:pP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Egészségügyi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szakmai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irányelv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életveszélyes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perioperatív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vérzések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kezeléséről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, 2023, tervezet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536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FFDFBC-F064-C8EA-5CC1-DB4F8F48E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853" y="1351309"/>
            <a:ext cx="8730294" cy="452596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Ajánlás 28.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Masszív vérzés és masszív transzfúzió esetén </a:t>
            </a:r>
            <a:r>
              <a:rPr lang="hu-H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 mg/ttkg (~3-4 g) fibrinogen 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adása ajánlott induló dózisként.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További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3-4 g fibrinogen adása szükséges </a:t>
            </a:r>
            <a:r>
              <a:rPr lang="hu-H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POC VE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kontroll után.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Ajánlás: 1B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u-H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indent="0" algn="r">
              <a:buNone/>
            </a:pP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Belügyminisztérium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EGÉSZSÉGÜGYI SZAKMAI KOLLÉGIUM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r">
              <a:buNone/>
            </a:pP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Egészségügyi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szakmai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irányelv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életveszélyes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perioperatív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vérzések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kezeléséről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, 2023, tervezet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183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04206572-8805-81EF-4BC5-649448035FF1}"/>
              </a:ext>
            </a:extLst>
          </p:cNvPr>
          <p:cNvSpPr txBox="1"/>
          <p:nvPr/>
        </p:nvSpPr>
        <p:spPr>
          <a:xfrm>
            <a:off x="540000" y="1440000"/>
            <a:ext cx="11316640" cy="4862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hu-HU" dirty="0">
                <a:latin typeface="Arial" pitchFamily="34" charset="0"/>
                <a:cs typeface="Arial" pitchFamily="34" charset="0"/>
              </a:rPr>
              <a:t>Szintje 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leghamarabb esik </a:t>
            </a:r>
            <a:r>
              <a:rPr lang="hu-HU" dirty="0">
                <a:latin typeface="Arial" pitchFamily="34" charset="0"/>
                <a:cs typeface="Arial" pitchFamily="34" charset="0"/>
              </a:rPr>
              <a:t>súlyos vérzés során</a:t>
            </a:r>
          </a:p>
          <a:p>
            <a:pPr marL="361950" indent="-361950">
              <a:lnSpc>
                <a:spcPct val="130000"/>
              </a:lnSpc>
              <a:spcAft>
                <a:spcPts val="600"/>
              </a:spcAft>
            </a:pPr>
            <a:r>
              <a:rPr lang="hu-HU" dirty="0">
                <a:latin typeface="Arial" pitchFamily="34" charset="0"/>
                <a:cs typeface="Arial" pitchFamily="34" charset="0"/>
              </a:rPr>
              <a:t>1.	Nagy koncentráció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AutoNum type="arabicPeriod" startAt="2"/>
            </a:pPr>
            <a:r>
              <a:rPr lang="hu-HU" dirty="0">
                <a:latin typeface="Arial" pitchFamily="34" charset="0"/>
                <a:cs typeface="Arial" pitchFamily="34" charset="0"/>
              </a:rPr>
              <a:t>Nincs raktár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AutoNum type="arabicPeriod" startAt="2"/>
            </a:pPr>
            <a:r>
              <a:rPr lang="hu-HU" dirty="0">
                <a:latin typeface="Arial" pitchFamily="34" charset="0"/>
                <a:cs typeface="Arial" pitchFamily="34" charset="0"/>
              </a:rPr>
              <a:t>Fibrinolízis bontja a fibrinogént is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AutoNum type="arabicPeriod" startAt="2"/>
            </a:pPr>
            <a:r>
              <a:rPr lang="hu-HU" dirty="0">
                <a:latin typeface="Arial" pitchFamily="34" charset="0"/>
                <a:cs typeface="Arial" pitchFamily="34" charset="0"/>
              </a:rPr>
              <a:t>Konzumpció erőteljesebb: </a:t>
            </a:r>
          </a:p>
          <a:p>
            <a:pPr marL="715963" indent="-354013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Arial" pitchFamily="34" charset="0"/>
                <a:cs typeface="Arial" pitchFamily="34" charset="0"/>
              </a:rPr>
              <a:t>A fibrinogen molekula azonnal és véglegesen eltűnik a fibrinogén-fibrin átalakulással</a:t>
            </a:r>
          </a:p>
          <a:p>
            <a:pPr marL="715963" indent="-354013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Arial" pitchFamily="34" charset="0"/>
                <a:cs typeface="Arial" pitchFamily="34" charset="0"/>
              </a:rPr>
              <a:t>A thrombin molekula élet-idejének megfelelően (~60 óra) még napokig képes fibrinogen hasítására</a:t>
            </a:r>
          </a:p>
          <a:p>
            <a:pPr marL="1077913" indent="-361950">
              <a:lnSpc>
                <a:spcPct val="130000"/>
              </a:lnSpc>
              <a:spcAft>
                <a:spcPts val="600"/>
              </a:spcAft>
            </a:pPr>
            <a:r>
              <a:rPr lang="hu-HU" dirty="0">
                <a:latin typeface="Arial" pitchFamily="34" charset="0"/>
                <a:cs typeface="Arial" pitchFamily="34" charset="0"/>
              </a:rPr>
              <a:t>Ezért:</a:t>
            </a:r>
          </a:p>
          <a:p>
            <a:pPr marL="1077913" indent="-3619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Arial" pitchFamily="34" charset="0"/>
                <a:cs typeface="Arial" pitchFamily="34" charset="0"/>
              </a:rPr>
              <a:t>50%-s fibrinogen-szint szűkebb keresztmetszetet jelent, mint 50%-s faktor kapacitás</a:t>
            </a:r>
          </a:p>
          <a:p>
            <a:pPr marL="1077913" indent="-3619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Arial" pitchFamily="34" charset="0"/>
                <a:cs typeface="Arial" pitchFamily="34" charset="0"/>
              </a:rPr>
              <a:t>Élettani szempontból a faktorok működése megelőzi a fibrinogen hasítását</a:t>
            </a:r>
          </a:p>
          <a:p>
            <a:pPr marL="1077913" indent="-3619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Arial" pitchFamily="34" charset="0"/>
                <a:cs typeface="Arial" pitchFamily="34" charset="0"/>
              </a:rPr>
              <a:t>Klinikailag a fibrinogen pótlás előzi meg a koagulációs faktorok adását</a:t>
            </a:r>
            <a:endParaRPr lang="hu-H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1736A9A-3E34-117B-76AF-8BBF453B8DFC}"/>
              </a:ext>
            </a:extLst>
          </p:cNvPr>
          <p:cNvSpPr txBox="1">
            <a:spLocks/>
          </p:cNvSpPr>
          <p:nvPr/>
        </p:nvSpPr>
        <p:spPr>
          <a:xfrm>
            <a:off x="1272736" y="274638"/>
            <a:ext cx="9646528" cy="77809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Vérző sokkos betegben fibrinogen adás minél hamarabb, TXA után, még mindig POC előtt, mert…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47963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5B318C49-FA85-0388-70C6-743A7AA0382A}"/>
              </a:ext>
            </a:extLst>
          </p:cNvPr>
          <p:cNvSpPr txBox="1">
            <a:spLocks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Fibrinogen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adása</a:t>
            </a:r>
            <a:endParaRPr lang="en-GB" sz="28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9C6E9CFD-6E30-50C2-7195-65C8C4F75A1E}"/>
              </a:ext>
            </a:extLst>
          </p:cNvPr>
          <p:cNvSpPr txBox="1">
            <a:spLocks/>
          </p:cNvSpPr>
          <p:nvPr/>
        </p:nvSpPr>
        <p:spPr bwMode="auto">
          <a:xfrm>
            <a:off x="821278" y="1783357"/>
            <a:ext cx="11035362" cy="337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742932" indent="-28574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2pPr>
            <a:lvl3pPr marL="1142971" indent="-22859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3pPr>
            <a:lvl4pPr marL="1600160" indent="-22859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4pPr>
            <a:lvl5pPr marL="2057349" indent="-22859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EX-test A5 </a:t>
            </a: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&lt;35 mm </a:t>
            </a:r>
          </a:p>
          <a:p>
            <a:pPr>
              <a:lnSpc>
                <a:spcPct val="150000"/>
              </a:lnSpc>
            </a:pPr>
            <a:r>
              <a:rPr lang="hu-HU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FIB-test A5 </a:t>
            </a: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&lt;9 mm traumás betegben (&lt;12 mm </a:t>
            </a:r>
            <a:r>
              <a:rPr lang="hu-HU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peripartum</a:t>
            </a: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vérzésekben)</a:t>
            </a:r>
          </a:p>
          <a:p>
            <a:pPr>
              <a:lnSpc>
                <a:spcPct val="150000"/>
              </a:lnSpc>
            </a:pPr>
            <a:r>
              <a:rPr lang="hu-HU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FIB-test A10 </a:t>
            </a: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mm-re csökken (az adatok egyezése a megjegyzést segíti)</a:t>
            </a:r>
          </a:p>
          <a:p>
            <a:pPr>
              <a:lnSpc>
                <a:spcPct val="150000"/>
              </a:lnSpc>
            </a:pPr>
            <a:endParaRPr lang="hu-HU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Cél:</a:t>
            </a:r>
          </a:p>
          <a:p>
            <a:pPr>
              <a:lnSpc>
                <a:spcPct val="150000"/>
              </a:lnSpc>
            </a:pPr>
            <a:r>
              <a:rPr lang="hu-HU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Legalább 2 g/l</a:t>
            </a: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-s </a:t>
            </a:r>
            <a:r>
              <a:rPr lang="hu-HU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fibrinogen</a:t>
            </a: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plazma koncentráció elérése (</a:t>
            </a:r>
            <a:r>
              <a:rPr lang="hu-HU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peripartum</a:t>
            </a: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vérzésekben ≥ 2-3 g/l)</a:t>
            </a:r>
          </a:p>
          <a:p>
            <a:pPr>
              <a:lnSpc>
                <a:spcPct val="150000"/>
              </a:lnSpc>
            </a:pPr>
            <a:r>
              <a:rPr lang="hu-HU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 test A5 </a:t>
            </a: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traumás betegben 12 mm (</a:t>
            </a:r>
            <a:r>
              <a:rPr lang="hu-HU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peripartum</a:t>
            </a: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vérzésekben ≥16 mm)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2EE69DF-DBBE-6EAE-EC75-A91C5BF79BF8}"/>
              </a:ext>
            </a:extLst>
          </p:cNvPr>
          <p:cNvSpPr txBox="1"/>
          <p:nvPr/>
        </p:nvSpPr>
        <p:spPr>
          <a:xfrm>
            <a:off x="4700834" y="5589240"/>
            <a:ext cx="6882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buNone/>
            </a:pP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Belügyminisztérium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EGÉSZSÉGÜGYI SZAKMAI KOLLÉGIUM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r">
              <a:buNone/>
            </a:pP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Egészségügyi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szakmai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irányelv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életveszélyes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perioperatív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vérzések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kezeléséről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, 2023, tervezet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05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FFDFBC-F064-C8EA-5CC1-DB4F8F48E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853" y="1351309"/>
            <a:ext cx="8730294" cy="452596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Ajánlás 46.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 direkt orális </a:t>
            </a:r>
            <a:r>
              <a:rPr lang="hu-H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antikoagulánsokkal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(DOAC) krónikusan antikoagulált betegnél trauma és/vagy akut műtét miatt masszív vérzés alakul ki, és masszív transzfúzió válik szükségessé, akkor a gátlás kvantitatív megbecslése céljából direkt thrombin gátló (</a:t>
            </a:r>
            <a:r>
              <a:rPr lang="hu-H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DTI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esetén thrombin-idő (</a:t>
            </a:r>
            <a:r>
              <a:rPr lang="hu-H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hígított thrombin-idő (</a:t>
            </a:r>
            <a:r>
              <a:rPr lang="hu-H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dTI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vagy </a:t>
            </a:r>
            <a:r>
              <a:rPr lang="hu-H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POC VE 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RVV-</a:t>
            </a:r>
            <a:r>
              <a:rPr lang="hu-H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és/vagy </a:t>
            </a:r>
            <a:r>
              <a:rPr lang="hu-H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ECA-test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alkalmazandó a DOAC hatásának felmérése céljából. A </a:t>
            </a:r>
            <a:r>
              <a:rPr lang="hu-H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FXa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gátlók (</a:t>
            </a:r>
            <a:r>
              <a:rPr lang="hu-H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FXaI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közé tartozó apixaban, edoxaban és rivaroxaban antikoaguláns alkalmazása mellett LMWH-</a:t>
            </a:r>
            <a:r>
              <a:rPr lang="hu-H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kalibrált </a:t>
            </a:r>
            <a:r>
              <a:rPr lang="hu-HU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antiXa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teszt, vagy </a:t>
            </a:r>
            <a:r>
              <a:rPr lang="hu-H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POC VE RVV test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esetleg PI végzése ajánlott, a plazma szintek mérésének lehetősége hiányában.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Ajánlás: 1C	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Belügyminisztérium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EGÉSZSÉGÜGYI SZAKMAI KOLLÉGIUM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r">
              <a:buNone/>
            </a:pP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Egészségügyi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szakmai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irányelv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életveszélyes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perioperatív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vérzések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kezeléséről</a:t>
            </a:r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, 2023, tervezet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121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4A1B53-2144-E323-731F-E21228543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" y="44624"/>
            <a:ext cx="12070080" cy="1143000"/>
          </a:xfrm>
        </p:spPr>
        <p:txBody>
          <a:bodyPr/>
          <a:lstStyle/>
          <a:p>
            <a:pPr>
              <a:lnSpc>
                <a:spcPct val="110000"/>
              </a:lnSpc>
              <a:tabLst>
                <a:tab pos="271463" algn="l"/>
              </a:tabLst>
            </a:pPr>
            <a:r>
              <a:rPr lang="hu-H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Direkt thrombin inhibitor (DTI): dabigatran (Pradaxa)</a:t>
            </a:r>
            <a:br>
              <a:rPr lang="hu-H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zelektíven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reverzibilisen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direkt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gátolja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thrombint</a:t>
            </a:r>
            <a:r>
              <a:rPr lang="hu-H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minden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prokoagulációs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hatását</a:t>
            </a:r>
            <a:r>
              <a:rPr lang="hu-H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1A0C7F3-A42F-0A50-E372-289CF68FBA17}"/>
              </a:ext>
            </a:extLst>
          </p:cNvPr>
          <p:cNvSpPr/>
          <p:nvPr/>
        </p:nvSpPr>
        <p:spPr>
          <a:xfrm>
            <a:off x="1764605" y="1310183"/>
            <a:ext cx="8642350" cy="5494933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9FBEA681-42A4-6499-78E9-796CE06481AA}"/>
              </a:ext>
            </a:extLst>
          </p:cNvPr>
          <p:cNvSpPr/>
          <p:nvPr/>
        </p:nvSpPr>
        <p:spPr>
          <a:xfrm>
            <a:off x="6157218" y="3355478"/>
            <a:ext cx="720725" cy="720725"/>
          </a:xfrm>
          <a:prstGeom prst="ellipse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Lekerekített téglalap 28">
            <a:extLst>
              <a:ext uri="{FF2B5EF4-FFF2-40B4-BE49-F238E27FC236}">
                <a16:creationId xmlns:a16="http://schemas.microsoft.com/office/drawing/2014/main" id="{A4FBB5DC-9243-D8C3-38EB-196587B36FE7}"/>
              </a:ext>
            </a:extLst>
          </p:cNvPr>
          <p:cNvSpPr/>
          <p:nvPr/>
        </p:nvSpPr>
        <p:spPr>
          <a:xfrm>
            <a:off x="9181405" y="5589091"/>
            <a:ext cx="1225550" cy="28733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1412A05F-2DBD-C57A-094E-961BDD4701A9}"/>
              </a:ext>
            </a:extLst>
          </p:cNvPr>
          <p:cNvSpPr>
            <a:spLocks/>
          </p:cNvSpPr>
          <p:nvPr/>
        </p:nvSpPr>
        <p:spPr bwMode="auto">
          <a:xfrm flipH="1">
            <a:off x="1764605" y="5876428"/>
            <a:ext cx="1800225" cy="144463"/>
          </a:xfrm>
          <a:custGeom>
            <a:avLst/>
            <a:gdLst>
              <a:gd name="T0" fmla="*/ 540 w 10003"/>
              <a:gd name="T1" fmla="*/ 144022 h 10000"/>
              <a:gd name="T2" fmla="*/ 1800152 w 10003"/>
              <a:gd name="T3" fmla="*/ 144022 h 10000"/>
              <a:gd name="T4" fmla="*/ 1800152 w 10003"/>
              <a:gd name="T5" fmla="*/ 14 h 10000"/>
              <a:gd name="T6" fmla="*/ 863994 w 10003"/>
              <a:gd name="T7" fmla="*/ 0 h 10000"/>
              <a:gd name="T8" fmla="*/ 648040 w 10003"/>
              <a:gd name="T9" fmla="*/ 72011 h 10000"/>
              <a:gd name="T10" fmla="*/ 215953 w 10003"/>
              <a:gd name="T11" fmla="*/ 72011 h 10000"/>
              <a:gd name="T12" fmla="*/ 0 w 10003"/>
              <a:gd name="T13" fmla="*/ 144022 h 10000"/>
              <a:gd name="T14" fmla="*/ 540 w 10003"/>
              <a:gd name="T15" fmla="*/ 144022 h 1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003" h="10000">
                <a:moveTo>
                  <a:pt x="3" y="10000"/>
                </a:moveTo>
                <a:lnTo>
                  <a:pt x="10003" y="10000"/>
                </a:lnTo>
                <a:lnTo>
                  <a:pt x="10003" y="1"/>
                </a:lnTo>
                <a:lnTo>
                  <a:pt x="4801" y="0"/>
                </a:lnTo>
                <a:lnTo>
                  <a:pt x="3601" y="5000"/>
                </a:lnTo>
                <a:cubicBezTo>
                  <a:pt x="2094" y="5476"/>
                  <a:pt x="1800" y="4167"/>
                  <a:pt x="1200" y="5000"/>
                </a:cubicBezTo>
                <a:cubicBezTo>
                  <a:pt x="600" y="5833"/>
                  <a:pt x="160" y="8810"/>
                  <a:pt x="0" y="10000"/>
                </a:cubicBezTo>
                <a:lnTo>
                  <a:pt x="3" y="10000"/>
                </a:lnTo>
                <a:close/>
              </a:path>
            </a:pathLst>
          </a:custGeom>
          <a:solidFill>
            <a:srgbClr val="404040"/>
          </a:solidFill>
          <a:ln w="28575" cap="flat" cmpd="sng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808E6DC-F7AC-16FA-341B-E52C05FDFD14}"/>
              </a:ext>
            </a:extLst>
          </p:cNvPr>
          <p:cNvSpPr>
            <a:spLocks/>
          </p:cNvSpPr>
          <p:nvPr/>
        </p:nvSpPr>
        <p:spPr bwMode="auto">
          <a:xfrm>
            <a:off x="4717355" y="5876428"/>
            <a:ext cx="5699125" cy="144463"/>
          </a:xfrm>
          <a:custGeom>
            <a:avLst/>
            <a:gdLst>
              <a:gd name="T0" fmla="*/ 1523096 w 10013"/>
              <a:gd name="T1" fmla="*/ 11814836 h 10162"/>
              <a:gd name="T2" fmla="*/ 10511582 w 10013"/>
              <a:gd name="T3" fmla="*/ 11968294 h 10162"/>
              <a:gd name="T4" fmla="*/ 17832024 w 10013"/>
              <a:gd name="T5" fmla="*/ 7951951 h 10162"/>
              <a:gd name="T6" fmla="*/ 25249111 w 10013"/>
              <a:gd name="T7" fmla="*/ 10834574 h 10162"/>
              <a:gd name="T8" fmla="*/ 21869866 w 10013"/>
              <a:gd name="T9" fmla="*/ 1654955 h 10162"/>
              <a:gd name="T10" fmla="*/ 12746615 w 10013"/>
              <a:gd name="T11" fmla="*/ 5372316 h 10162"/>
              <a:gd name="T12" fmla="*/ 3694555 w 10013"/>
              <a:gd name="T13" fmla="*/ 2192059 h 10162"/>
              <a:gd name="T14" fmla="*/ 5118480 w 10013"/>
              <a:gd name="T15" fmla="*/ 7951951 h 10162"/>
              <a:gd name="T16" fmla="*/ 1523096 w 10013"/>
              <a:gd name="T17" fmla="*/ 11814836 h 101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13"/>
              <a:gd name="T28" fmla="*/ 0 h 10162"/>
              <a:gd name="T29" fmla="*/ 10013 w 10013"/>
              <a:gd name="T30" fmla="*/ 10162 h 10162"/>
              <a:gd name="connsiteX0" fmla="*/ 9626 w 96134"/>
              <a:gd name="connsiteY0" fmla="*/ 22052 h 23283"/>
              <a:gd name="connsiteX1" fmla="*/ 13161 w 96134"/>
              <a:gd name="connsiteY1" fmla="*/ 22168 h 23283"/>
              <a:gd name="connsiteX2" fmla="*/ 16040 w 96134"/>
              <a:gd name="connsiteY2" fmla="*/ 19132 h 23283"/>
              <a:gd name="connsiteX3" fmla="*/ 18957 w 96134"/>
              <a:gd name="connsiteY3" fmla="*/ 21311 h 23283"/>
              <a:gd name="connsiteX4" fmla="*/ 94722 w 96134"/>
              <a:gd name="connsiteY4" fmla="*/ 1251 h 23283"/>
              <a:gd name="connsiteX5" fmla="*/ 14040 w 96134"/>
              <a:gd name="connsiteY5" fmla="*/ 17182 h 23283"/>
              <a:gd name="connsiteX6" fmla="*/ 10480 w 96134"/>
              <a:gd name="connsiteY6" fmla="*/ 14778 h 23283"/>
              <a:gd name="connsiteX7" fmla="*/ 11040 w 96134"/>
              <a:gd name="connsiteY7" fmla="*/ 19132 h 23283"/>
              <a:gd name="connsiteX8" fmla="*/ 9626 w 96134"/>
              <a:gd name="connsiteY8" fmla="*/ 22052 h 23283"/>
              <a:gd name="connsiteX0" fmla="*/ 9626 w 96178"/>
              <a:gd name="connsiteY0" fmla="*/ 22052 h 23283"/>
              <a:gd name="connsiteX1" fmla="*/ 13161 w 96178"/>
              <a:gd name="connsiteY1" fmla="*/ 22168 h 23283"/>
              <a:gd name="connsiteX2" fmla="*/ 16040 w 96178"/>
              <a:gd name="connsiteY2" fmla="*/ 19132 h 23283"/>
              <a:gd name="connsiteX3" fmla="*/ 96150 w 96178"/>
              <a:gd name="connsiteY3" fmla="*/ 7186 h 23283"/>
              <a:gd name="connsiteX4" fmla="*/ 94722 w 96178"/>
              <a:gd name="connsiteY4" fmla="*/ 1251 h 23283"/>
              <a:gd name="connsiteX5" fmla="*/ 14040 w 96178"/>
              <a:gd name="connsiteY5" fmla="*/ 17182 h 23283"/>
              <a:gd name="connsiteX6" fmla="*/ 10480 w 96178"/>
              <a:gd name="connsiteY6" fmla="*/ 14778 h 23283"/>
              <a:gd name="connsiteX7" fmla="*/ 11040 w 96178"/>
              <a:gd name="connsiteY7" fmla="*/ 19132 h 23283"/>
              <a:gd name="connsiteX8" fmla="*/ 9626 w 96178"/>
              <a:gd name="connsiteY8" fmla="*/ 22052 h 23283"/>
              <a:gd name="connsiteX0" fmla="*/ 9533 w 96085"/>
              <a:gd name="connsiteY0" fmla="*/ 22052 h 23283"/>
              <a:gd name="connsiteX1" fmla="*/ 13068 w 96085"/>
              <a:gd name="connsiteY1" fmla="*/ 22168 h 23283"/>
              <a:gd name="connsiteX2" fmla="*/ 15947 w 96085"/>
              <a:gd name="connsiteY2" fmla="*/ 19132 h 23283"/>
              <a:gd name="connsiteX3" fmla="*/ 96057 w 96085"/>
              <a:gd name="connsiteY3" fmla="*/ 7186 h 23283"/>
              <a:gd name="connsiteX4" fmla="*/ 94629 w 96085"/>
              <a:gd name="connsiteY4" fmla="*/ 1251 h 23283"/>
              <a:gd name="connsiteX5" fmla="*/ 13947 w 96085"/>
              <a:gd name="connsiteY5" fmla="*/ 17182 h 23283"/>
              <a:gd name="connsiteX6" fmla="*/ 10947 w 96085"/>
              <a:gd name="connsiteY6" fmla="*/ 19132 h 23283"/>
              <a:gd name="connsiteX7" fmla="*/ 9533 w 96085"/>
              <a:gd name="connsiteY7" fmla="*/ 22052 h 23283"/>
              <a:gd name="connsiteX0" fmla="*/ 7417 w 93969"/>
              <a:gd name="connsiteY0" fmla="*/ 20801 h 22032"/>
              <a:gd name="connsiteX1" fmla="*/ 10952 w 93969"/>
              <a:gd name="connsiteY1" fmla="*/ 20917 h 22032"/>
              <a:gd name="connsiteX2" fmla="*/ 13831 w 93969"/>
              <a:gd name="connsiteY2" fmla="*/ 17881 h 22032"/>
              <a:gd name="connsiteX3" fmla="*/ 93941 w 93969"/>
              <a:gd name="connsiteY3" fmla="*/ 5935 h 22032"/>
              <a:gd name="connsiteX4" fmla="*/ 92513 w 93969"/>
              <a:gd name="connsiteY4" fmla="*/ 0 h 22032"/>
              <a:gd name="connsiteX5" fmla="*/ 8831 w 93969"/>
              <a:gd name="connsiteY5" fmla="*/ 17881 h 22032"/>
              <a:gd name="connsiteX6" fmla="*/ 7417 w 93969"/>
              <a:gd name="connsiteY6" fmla="*/ 20801 h 22032"/>
              <a:gd name="connsiteX0" fmla="*/ 13594 w 100146"/>
              <a:gd name="connsiteY0" fmla="*/ 20801 h 24287"/>
              <a:gd name="connsiteX1" fmla="*/ 17129 w 100146"/>
              <a:gd name="connsiteY1" fmla="*/ 20917 h 24287"/>
              <a:gd name="connsiteX2" fmla="*/ 20008 w 100146"/>
              <a:gd name="connsiteY2" fmla="*/ 17881 h 24287"/>
              <a:gd name="connsiteX3" fmla="*/ 100118 w 100146"/>
              <a:gd name="connsiteY3" fmla="*/ 5935 h 24287"/>
              <a:gd name="connsiteX4" fmla="*/ 98690 w 100146"/>
              <a:gd name="connsiteY4" fmla="*/ 0 h 24287"/>
              <a:gd name="connsiteX5" fmla="*/ 13594 w 100146"/>
              <a:gd name="connsiteY5" fmla="*/ 20801 h 24287"/>
              <a:gd name="connsiteX0" fmla="*/ 13594 w 100146"/>
              <a:gd name="connsiteY0" fmla="*/ 20801 h 24287"/>
              <a:gd name="connsiteX1" fmla="*/ 17129 w 100146"/>
              <a:gd name="connsiteY1" fmla="*/ 20917 h 24287"/>
              <a:gd name="connsiteX2" fmla="*/ 20136 w 100146"/>
              <a:gd name="connsiteY2" fmla="*/ 17805 h 24287"/>
              <a:gd name="connsiteX3" fmla="*/ 100118 w 100146"/>
              <a:gd name="connsiteY3" fmla="*/ 5935 h 24287"/>
              <a:gd name="connsiteX4" fmla="*/ 98690 w 100146"/>
              <a:gd name="connsiteY4" fmla="*/ 0 h 24287"/>
              <a:gd name="connsiteX5" fmla="*/ 13594 w 100146"/>
              <a:gd name="connsiteY5" fmla="*/ 20801 h 24287"/>
              <a:gd name="connsiteX0" fmla="*/ 13594 w 100146"/>
              <a:gd name="connsiteY0" fmla="*/ 20801 h 24287"/>
              <a:gd name="connsiteX1" fmla="*/ 17129 w 100146"/>
              <a:gd name="connsiteY1" fmla="*/ 20917 h 24287"/>
              <a:gd name="connsiteX2" fmla="*/ 20136 w 100146"/>
              <a:gd name="connsiteY2" fmla="*/ 17805 h 24287"/>
              <a:gd name="connsiteX3" fmla="*/ 100118 w 100146"/>
              <a:gd name="connsiteY3" fmla="*/ 5935 h 24287"/>
              <a:gd name="connsiteX4" fmla="*/ 98690 w 100146"/>
              <a:gd name="connsiteY4" fmla="*/ 0 h 24287"/>
              <a:gd name="connsiteX5" fmla="*/ 13594 w 100146"/>
              <a:gd name="connsiteY5" fmla="*/ 20801 h 24287"/>
              <a:gd name="connsiteX0" fmla="*/ 13594 w 100146"/>
              <a:gd name="connsiteY0" fmla="*/ 20801 h 24287"/>
              <a:gd name="connsiteX1" fmla="*/ 17129 w 100146"/>
              <a:gd name="connsiteY1" fmla="*/ 20917 h 24287"/>
              <a:gd name="connsiteX2" fmla="*/ 100118 w 100146"/>
              <a:gd name="connsiteY2" fmla="*/ 5935 h 24287"/>
              <a:gd name="connsiteX3" fmla="*/ 98690 w 100146"/>
              <a:gd name="connsiteY3" fmla="*/ 0 h 24287"/>
              <a:gd name="connsiteX4" fmla="*/ 13594 w 100146"/>
              <a:gd name="connsiteY4" fmla="*/ 20801 h 24287"/>
              <a:gd name="connsiteX0" fmla="*/ 81799 w 83255"/>
              <a:gd name="connsiteY0" fmla="*/ 0 h 20917"/>
              <a:gd name="connsiteX1" fmla="*/ 238 w 83255"/>
              <a:gd name="connsiteY1" fmla="*/ 20917 h 20917"/>
              <a:gd name="connsiteX2" fmla="*/ 83227 w 83255"/>
              <a:gd name="connsiteY2" fmla="*/ 5935 h 20917"/>
              <a:gd name="connsiteX3" fmla="*/ 81799 w 83255"/>
              <a:gd name="connsiteY3" fmla="*/ 0 h 20917"/>
              <a:gd name="connsiteX0" fmla="*/ 107357 w 108813"/>
              <a:gd name="connsiteY0" fmla="*/ 499 h 9920"/>
              <a:gd name="connsiteX1" fmla="*/ 238 w 108813"/>
              <a:gd name="connsiteY1" fmla="*/ 2478 h 9920"/>
              <a:gd name="connsiteX2" fmla="*/ 108785 w 108813"/>
              <a:gd name="connsiteY2" fmla="*/ 6434 h 9920"/>
              <a:gd name="connsiteX3" fmla="*/ 107357 w 108813"/>
              <a:gd name="connsiteY3" fmla="*/ 499 h 9920"/>
              <a:gd name="connsiteX0" fmla="*/ 10358 w 10492"/>
              <a:gd name="connsiteY0" fmla="*/ 0 h 6994"/>
              <a:gd name="connsiteX1" fmla="*/ 514 w 10492"/>
              <a:gd name="connsiteY1" fmla="*/ 1995 h 6994"/>
              <a:gd name="connsiteX2" fmla="*/ 7339 w 10492"/>
              <a:gd name="connsiteY2" fmla="*/ 5983 h 6994"/>
              <a:gd name="connsiteX3" fmla="*/ 10489 w 10492"/>
              <a:gd name="connsiteY3" fmla="*/ 5983 h 6994"/>
              <a:gd name="connsiteX4" fmla="*/ 10358 w 10492"/>
              <a:gd name="connsiteY4" fmla="*/ 0 h 6994"/>
              <a:gd name="connsiteX0" fmla="*/ 9872 w 10000"/>
              <a:gd name="connsiteY0" fmla="*/ 0 h 10000"/>
              <a:gd name="connsiteX1" fmla="*/ 490 w 10000"/>
              <a:gd name="connsiteY1" fmla="*/ 2852 h 10000"/>
              <a:gd name="connsiteX2" fmla="*/ 6995 w 10000"/>
              <a:gd name="connsiteY2" fmla="*/ 8555 h 10000"/>
              <a:gd name="connsiteX3" fmla="*/ 9997 w 10000"/>
              <a:gd name="connsiteY3" fmla="*/ 8554 h 10000"/>
              <a:gd name="connsiteX4" fmla="*/ 9872 w 10000"/>
              <a:gd name="connsiteY4" fmla="*/ 0 h 10000"/>
              <a:gd name="connsiteX0" fmla="*/ 9872 w 10000"/>
              <a:gd name="connsiteY0" fmla="*/ 0 h 15208"/>
              <a:gd name="connsiteX1" fmla="*/ 490 w 10000"/>
              <a:gd name="connsiteY1" fmla="*/ 2852 h 15208"/>
              <a:gd name="connsiteX2" fmla="*/ 6995 w 10000"/>
              <a:gd name="connsiteY2" fmla="*/ 14257 h 15208"/>
              <a:gd name="connsiteX3" fmla="*/ 9997 w 10000"/>
              <a:gd name="connsiteY3" fmla="*/ 8554 h 15208"/>
              <a:gd name="connsiteX4" fmla="*/ 9872 w 10000"/>
              <a:gd name="connsiteY4" fmla="*/ 0 h 15208"/>
              <a:gd name="connsiteX0" fmla="*/ 6526 w 9531"/>
              <a:gd name="connsiteY0" fmla="*/ 14257 h 15208"/>
              <a:gd name="connsiteX1" fmla="*/ 9528 w 9531"/>
              <a:gd name="connsiteY1" fmla="*/ 8554 h 15208"/>
              <a:gd name="connsiteX2" fmla="*/ 9403 w 9531"/>
              <a:gd name="connsiteY2" fmla="*/ 0 h 15208"/>
              <a:gd name="connsiteX3" fmla="*/ 180 w 9531"/>
              <a:gd name="connsiteY3" fmla="*/ 6473 h 15208"/>
              <a:gd name="connsiteX0" fmla="*/ 6658 w 9811"/>
              <a:gd name="connsiteY0" fmla="*/ 9375 h 10000"/>
              <a:gd name="connsiteX1" fmla="*/ 9808 w 9811"/>
              <a:gd name="connsiteY1" fmla="*/ 5625 h 10000"/>
              <a:gd name="connsiteX2" fmla="*/ 9677 w 9811"/>
              <a:gd name="connsiteY2" fmla="*/ 0 h 10000"/>
              <a:gd name="connsiteX3" fmla="*/ 0 w 9811"/>
              <a:gd name="connsiteY3" fmla="*/ 4256 h 10000"/>
              <a:gd name="connsiteX0" fmla="*/ 6786 w 10000"/>
              <a:gd name="connsiteY0" fmla="*/ 9375 h 10000"/>
              <a:gd name="connsiteX1" fmla="*/ 7723 w 10000"/>
              <a:gd name="connsiteY1" fmla="*/ 9375 h 10000"/>
              <a:gd name="connsiteX2" fmla="*/ 9997 w 10000"/>
              <a:gd name="connsiteY2" fmla="*/ 5625 h 10000"/>
              <a:gd name="connsiteX3" fmla="*/ 9863 w 10000"/>
              <a:gd name="connsiteY3" fmla="*/ 0 h 10000"/>
              <a:gd name="connsiteX4" fmla="*/ 0 w 10000"/>
              <a:gd name="connsiteY4" fmla="*/ 4256 h 10000"/>
              <a:gd name="connsiteX0" fmla="*/ 6786 w 10000"/>
              <a:gd name="connsiteY0" fmla="*/ 9375 h 9375"/>
              <a:gd name="connsiteX1" fmla="*/ 9997 w 10000"/>
              <a:gd name="connsiteY1" fmla="*/ 5625 h 9375"/>
              <a:gd name="connsiteX2" fmla="*/ 9863 w 10000"/>
              <a:gd name="connsiteY2" fmla="*/ 0 h 9375"/>
              <a:gd name="connsiteX3" fmla="*/ 0 w 10000"/>
              <a:gd name="connsiteY3" fmla="*/ 4256 h 9375"/>
              <a:gd name="connsiteX0" fmla="*/ 6786 w 10000"/>
              <a:gd name="connsiteY0" fmla="*/ 10000 h 10667"/>
              <a:gd name="connsiteX1" fmla="*/ 7054 w 10000"/>
              <a:gd name="connsiteY1" fmla="*/ 10000 h 10667"/>
              <a:gd name="connsiteX2" fmla="*/ 9997 w 10000"/>
              <a:gd name="connsiteY2" fmla="*/ 6000 h 10667"/>
              <a:gd name="connsiteX3" fmla="*/ 9863 w 10000"/>
              <a:gd name="connsiteY3" fmla="*/ 0 h 10667"/>
              <a:gd name="connsiteX4" fmla="*/ 0 w 10000"/>
              <a:gd name="connsiteY4" fmla="*/ 4540 h 10667"/>
              <a:gd name="connsiteX0" fmla="*/ 6786 w 10000"/>
              <a:gd name="connsiteY0" fmla="*/ 10000 h 10000"/>
              <a:gd name="connsiteX1" fmla="*/ 9997 w 10000"/>
              <a:gd name="connsiteY1" fmla="*/ 6000 h 10000"/>
              <a:gd name="connsiteX2" fmla="*/ 9863 w 10000"/>
              <a:gd name="connsiteY2" fmla="*/ 0 h 10000"/>
              <a:gd name="connsiteX3" fmla="*/ 0 w 10000"/>
              <a:gd name="connsiteY3" fmla="*/ 4540 h 10000"/>
              <a:gd name="connsiteX0" fmla="*/ 6786 w 10000"/>
              <a:gd name="connsiteY0" fmla="*/ 10000 h 10000"/>
              <a:gd name="connsiteX1" fmla="*/ 9997 w 10000"/>
              <a:gd name="connsiteY1" fmla="*/ 6000 h 10000"/>
              <a:gd name="connsiteX2" fmla="*/ 9863 w 10000"/>
              <a:gd name="connsiteY2" fmla="*/ 0 h 10000"/>
              <a:gd name="connsiteX3" fmla="*/ 0 w 10000"/>
              <a:gd name="connsiteY3" fmla="*/ 4540 h 10000"/>
              <a:gd name="connsiteX0" fmla="*/ 6786 w 9997"/>
              <a:gd name="connsiteY0" fmla="*/ 10000 h 10000"/>
              <a:gd name="connsiteX1" fmla="*/ 9997 w 9997"/>
              <a:gd name="connsiteY1" fmla="*/ 6000 h 10000"/>
              <a:gd name="connsiteX2" fmla="*/ 9863 w 9997"/>
              <a:gd name="connsiteY2" fmla="*/ 0 h 10000"/>
              <a:gd name="connsiteX3" fmla="*/ 0 w 9997"/>
              <a:gd name="connsiteY3" fmla="*/ 4540 h 10000"/>
              <a:gd name="connsiteX0" fmla="*/ 1837 w 10000"/>
              <a:gd name="connsiteY0" fmla="*/ 6000 h 6000"/>
              <a:gd name="connsiteX1" fmla="*/ 10000 w 10000"/>
              <a:gd name="connsiteY1" fmla="*/ 6000 h 6000"/>
              <a:gd name="connsiteX2" fmla="*/ 9866 w 10000"/>
              <a:gd name="connsiteY2" fmla="*/ 0 h 6000"/>
              <a:gd name="connsiteX3" fmla="*/ 0 w 10000"/>
              <a:gd name="connsiteY3" fmla="*/ 4540 h 6000"/>
              <a:gd name="connsiteX0" fmla="*/ 1740 w 9903"/>
              <a:gd name="connsiteY0" fmla="*/ 10000 h 10000"/>
              <a:gd name="connsiteX1" fmla="*/ 9903 w 9903"/>
              <a:gd name="connsiteY1" fmla="*/ 10000 h 10000"/>
              <a:gd name="connsiteX2" fmla="*/ 9769 w 9903"/>
              <a:gd name="connsiteY2" fmla="*/ 0 h 10000"/>
              <a:gd name="connsiteX3" fmla="*/ 0 w 9903"/>
              <a:gd name="connsiteY3" fmla="*/ 3334 h 10000"/>
              <a:gd name="connsiteX0" fmla="*/ 1757 w 10000"/>
              <a:gd name="connsiteY0" fmla="*/ 6666 h 6666"/>
              <a:gd name="connsiteX1" fmla="*/ 10000 w 10000"/>
              <a:gd name="connsiteY1" fmla="*/ 6666 h 6666"/>
              <a:gd name="connsiteX2" fmla="*/ 10000 w 10000"/>
              <a:gd name="connsiteY2" fmla="*/ 0 h 6666"/>
              <a:gd name="connsiteX3" fmla="*/ 0 w 10000"/>
              <a:gd name="connsiteY3" fmla="*/ 0 h 6666"/>
              <a:gd name="connsiteX0" fmla="*/ 0 w 10540"/>
              <a:gd name="connsiteY0" fmla="*/ 10000 h 10000"/>
              <a:gd name="connsiteX1" fmla="*/ 10540 w 10540"/>
              <a:gd name="connsiteY1" fmla="*/ 10000 h 10000"/>
              <a:gd name="connsiteX2" fmla="*/ 10540 w 10540"/>
              <a:gd name="connsiteY2" fmla="*/ 0 h 10000"/>
              <a:gd name="connsiteX3" fmla="*/ 540 w 10540"/>
              <a:gd name="connsiteY3" fmla="*/ 0 h 10000"/>
              <a:gd name="connsiteX0" fmla="*/ 0 w 10540"/>
              <a:gd name="connsiteY0" fmla="*/ 10000 h 10000"/>
              <a:gd name="connsiteX1" fmla="*/ 10540 w 10540"/>
              <a:gd name="connsiteY1" fmla="*/ 10000 h 10000"/>
              <a:gd name="connsiteX2" fmla="*/ 10540 w 10540"/>
              <a:gd name="connsiteY2" fmla="*/ 0 h 10000"/>
              <a:gd name="connsiteX3" fmla="*/ 0 w 10540"/>
              <a:gd name="connsiteY3" fmla="*/ 10000 h 10000"/>
              <a:gd name="connsiteX0" fmla="*/ 0 w 10540"/>
              <a:gd name="connsiteY0" fmla="*/ 10001 h 10001"/>
              <a:gd name="connsiteX1" fmla="*/ 10540 w 10540"/>
              <a:gd name="connsiteY1" fmla="*/ 10001 h 10001"/>
              <a:gd name="connsiteX2" fmla="*/ 10540 w 10540"/>
              <a:gd name="connsiteY2" fmla="*/ 1 h 10001"/>
              <a:gd name="connsiteX3" fmla="*/ 675 w 10540"/>
              <a:gd name="connsiteY3" fmla="*/ 0 h 10001"/>
              <a:gd name="connsiteX4" fmla="*/ 0 w 10540"/>
              <a:gd name="connsiteY4" fmla="*/ 10001 h 10001"/>
              <a:gd name="connsiteX0" fmla="*/ 0 w 10540"/>
              <a:gd name="connsiteY0" fmla="*/ 10001 h 10001"/>
              <a:gd name="connsiteX1" fmla="*/ 10540 w 10540"/>
              <a:gd name="connsiteY1" fmla="*/ 10001 h 10001"/>
              <a:gd name="connsiteX2" fmla="*/ 10540 w 10540"/>
              <a:gd name="connsiteY2" fmla="*/ 1 h 10001"/>
              <a:gd name="connsiteX3" fmla="*/ 675 w 10540"/>
              <a:gd name="connsiteY3" fmla="*/ 0 h 10001"/>
              <a:gd name="connsiteX4" fmla="*/ 675 w 10540"/>
              <a:gd name="connsiteY4" fmla="*/ 5001 h 10001"/>
              <a:gd name="connsiteX5" fmla="*/ 0 w 10540"/>
              <a:gd name="connsiteY5" fmla="*/ 10001 h 10001"/>
              <a:gd name="connsiteX0" fmla="*/ 0 w 10540"/>
              <a:gd name="connsiteY0" fmla="*/ 10001 h 10001"/>
              <a:gd name="connsiteX1" fmla="*/ 10540 w 10540"/>
              <a:gd name="connsiteY1" fmla="*/ 10001 h 10001"/>
              <a:gd name="connsiteX2" fmla="*/ 10540 w 10540"/>
              <a:gd name="connsiteY2" fmla="*/ 1 h 10001"/>
              <a:gd name="connsiteX3" fmla="*/ 675 w 10540"/>
              <a:gd name="connsiteY3" fmla="*/ 0 h 10001"/>
              <a:gd name="connsiteX4" fmla="*/ 675 w 10540"/>
              <a:gd name="connsiteY4" fmla="*/ 5001 h 10001"/>
              <a:gd name="connsiteX5" fmla="*/ 0 w 10540"/>
              <a:gd name="connsiteY5" fmla="*/ 10001 h 10001"/>
              <a:gd name="connsiteX0" fmla="*/ 0 w 10540"/>
              <a:gd name="connsiteY0" fmla="*/ 10001 h 10001"/>
              <a:gd name="connsiteX1" fmla="*/ 10540 w 10540"/>
              <a:gd name="connsiteY1" fmla="*/ 10001 h 10001"/>
              <a:gd name="connsiteX2" fmla="*/ 10540 w 10540"/>
              <a:gd name="connsiteY2" fmla="*/ 1 h 10001"/>
              <a:gd name="connsiteX3" fmla="*/ 675 w 10540"/>
              <a:gd name="connsiteY3" fmla="*/ 0 h 10001"/>
              <a:gd name="connsiteX4" fmla="*/ 675 w 10540"/>
              <a:gd name="connsiteY4" fmla="*/ 5001 h 10001"/>
              <a:gd name="connsiteX5" fmla="*/ 0 w 10540"/>
              <a:gd name="connsiteY5" fmla="*/ 10001 h 10001"/>
              <a:gd name="connsiteX0" fmla="*/ 0 w 10540"/>
              <a:gd name="connsiteY0" fmla="*/ 10001 h 10001"/>
              <a:gd name="connsiteX1" fmla="*/ 10540 w 10540"/>
              <a:gd name="connsiteY1" fmla="*/ 10001 h 10001"/>
              <a:gd name="connsiteX2" fmla="*/ 10540 w 10540"/>
              <a:gd name="connsiteY2" fmla="*/ 1 h 10001"/>
              <a:gd name="connsiteX3" fmla="*/ 675 w 10540"/>
              <a:gd name="connsiteY3" fmla="*/ 0 h 10001"/>
              <a:gd name="connsiteX4" fmla="*/ 675 w 10540"/>
              <a:gd name="connsiteY4" fmla="*/ 0 h 10001"/>
              <a:gd name="connsiteX5" fmla="*/ 675 w 10540"/>
              <a:gd name="connsiteY5" fmla="*/ 5001 h 10001"/>
              <a:gd name="connsiteX6" fmla="*/ 0 w 10540"/>
              <a:gd name="connsiteY6" fmla="*/ 10001 h 10001"/>
              <a:gd name="connsiteX0" fmla="*/ 0 w 10540"/>
              <a:gd name="connsiteY0" fmla="*/ 10001 h 10001"/>
              <a:gd name="connsiteX1" fmla="*/ 10540 w 10540"/>
              <a:gd name="connsiteY1" fmla="*/ 10001 h 10001"/>
              <a:gd name="connsiteX2" fmla="*/ 10540 w 10540"/>
              <a:gd name="connsiteY2" fmla="*/ 1 h 10001"/>
              <a:gd name="connsiteX3" fmla="*/ 675 w 10540"/>
              <a:gd name="connsiteY3" fmla="*/ 0 h 10001"/>
              <a:gd name="connsiteX4" fmla="*/ 675 w 10540"/>
              <a:gd name="connsiteY4" fmla="*/ 0 h 10001"/>
              <a:gd name="connsiteX5" fmla="*/ 810 w 10540"/>
              <a:gd name="connsiteY5" fmla="*/ 5001 h 10001"/>
              <a:gd name="connsiteX6" fmla="*/ 675 w 10540"/>
              <a:gd name="connsiteY6" fmla="*/ 5001 h 10001"/>
              <a:gd name="connsiteX7" fmla="*/ 0 w 10540"/>
              <a:gd name="connsiteY7" fmla="*/ 10001 h 10001"/>
              <a:gd name="connsiteX0" fmla="*/ 0 w 10540"/>
              <a:gd name="connsiteY0" fmla="*/ 10001 h 10001"/>
              <a:gd name="connsiteX1" fmla="*/ 10540 w 10540"/>
              <a:gd name="connsiteY1" fmla="*/ 10001 h 10001"/>
              <a:gd name="connsiteX2" fmla="*/ 10540 w 10540"/>
              <a:gd name="connsiteY2" fmla="*/ 1 h 10001"/>
              <a:gd name="connsiteX3" fmla="*/ 675 w 10540"/>
              <a:gd name="connsiteY3" fmla="*/ 0 h 10001"/>
              <a:gd name="connsiteX4" fmla="*/ 675 w 10540"/>
              <a:gd name="connsiteY4" fmla="*/ 0 h 10001"/>
              <a:gd name="connsiteX5" fmla="*/ 810 w 10540"/>
              <a:gd name="connsiteY5" fmla="*/ 5001 h 10001"/>
              <a:gd name="connsiteX6" fmla="*/ 675 w 10540"/>
              <a:gd name="connsiteY6" fmla="*/ 5001 h 10001"/>
              <a:gd name="connsiteX7" fmla="*/ 0 w 10540"/>
              <a:gd name="connsiteY7" fmla="*/ 10001 h 10001"/>
              <a:gd name="connsiteX0" fmla="*/ 0 w 10540"/>
              <a:gd name="connsiteY0" fmla="*/ 10001 h 10001"/>
              <a:gd name="connsiteX1" fmla="*/ 10540 w 10540"/>
              <a:gd name="connsiteY1" fmla="*/ 10001 h 10001"/>
              <a:gd name="connsiteX2" fmla="*/ 10540 w 10540"/>
              <a:gd name="connsiteY2" fmla="*/ 1 h 10001"/>
              <a:gd name="connsiteX3" fmla="*/ 675 w 10540"/>
              <a:gd name="connsiteY3" fmla="*/ 0 h 10001"/>
              <a:gd name="connsiteX4" fmla="*/ 675 w 10540"/>
              <a:gd name="connsiteY4" fmla="*/ 0 h 10001"/>
              <a:gd name="connsiteX5" fmla="*/ 810 w 10540"/>
              <a:gd name="connsiteY5" fmla="*/ 5001 h 10001"/>
              <a:gd name="connsiteX6" fmla="*/ 675 w 10540"/>
              <a:gd name="connsiteY6" fmla="*/ 5001 h 10001"/>
              <a:gd name="connsiteX7" fmla="*/ 405 w 10540"/>
              <a:gd name="connsiteY7" fmla="*/ 5001 h 10001"/>
              <a:gd name="connsiteX8" fmla="*/ 0 w 10540"/>
              <a:gd name="connsiteY8" fmla="*/ 10001 h 10001"/>
              <a:gd name="connsiteX0" fmla="*/ 154 w 10694"/>
              <a:gd name="connsiteY0" fmla="*/ 10001 h 10001"/>
              <a:gd name="connsiteX1" fmla="*/ 10694 w 10694"/>
              <a:gd name="connsiteY1" fmla="*/ 10001 h 10001"/>
              <a:gd name="connsiteX2" fmla="*/ 10694 w 10694"/>
              <a:gd name="connsiteY2" fmla="*/ 1 h 10001"/>
              <a:gd name="connsiteX3" fmla="*/ 829 w 10694"/>
              <a:gd name="connsiteY3" fmla="*/ 0 h 10001"/>
              <a:gd name="connsiteX4" fmla="*/ 829 w 10694"/>
              <a:gd name="connsiteY4" fmla="*/ 0 h 10001"/>
              <a:gd name="connsiteX5" fmla="*/ 964 w 10694"/>
              <a:gd name="connsiteY5" fmla="*/ 5001 h 10001"/>
              <a:gd name="connsiteX6" fmla="*/ 829 w 10694"/>
              <a:gd name="connsiteY6" fmla="*/ 5001 h 10001"/>
              <a:gd name="connsiteX7" fmla="*/ 559 w 10694"/>
              <a:gd name="connsiteY7" fmla="*/ 5001 h 10001"/>
              <a:gd name="connsiteX8" fmla="*/ 0 w 10694"/>
              <a:gd name="connsiteY8" fmla="*/ 10001 h 10001"/>
              <a:gd name="connsiteX0" fmla="*/ 154 w 10694"/>
              <a:gd name="connsiteY0" fmla="*/ 10001 h 10001"/>
              <a:gd name="connsiteX1" fmla="*/ 10694 w 10694"/>
              <a:gd name="connsiteY1" fmla="*/ 10001 h 10001"/>
              <a:gd name="connsiteX2" fmla="*/ 10694 w 10694"/>
              <a:gd name="connsiteY2" fmla="*/ 1 h 10001"/>
              <a:gd name="connsiteX3" fmla="*/ 829 w 10694"/>
              <a:gd name="connsiteY3" fmla="*/ 0 h 10001"/>
              <a:gd name="connsiteX4" fmla="*/ 541 w 10694"/>
              <a:gd name="connsiteY4" fmla="*/ 0 h 10001"/>
              <a:gd name="connsiteX5" fmla="*/ 964 w 10694"/>
              <a:gd name="connsiteY5" fmla="*/ 5001 h 10001"/>
              <a:gd name="connsiteX6" fmla="*/ 829 w 10694"/>
              <a:gd name="connsiteY6" fmla="*/ 5001 h 10001"/>
              <a:gd name="connsiteX7" fmla="*/ 559 w 10694"/>
              <a:gd name="connsiteY7" fmla="*/ 5001 h 10001"/>
              <a:gd name="connsiteX8" fmla="*/ 0 w 10694"/>
              <a:gd name="connsiteY8" fmla="*/ 10001 h 10001"/>
              <a:gd name="connsiteX0" fmla="*/ 154 w 10694"/>
              <a:gd name="connsiteY0" fmla="*/ 10001 h 10001"/>
              <a:gd name="connsiteX1" fmla="*/ 10694 w 10694"/>
              <a:gd name="connsiteY1" fmla="*/ 10001 h 10001"/>
              <a:gd name="connsiteX2" fmla="*/ 10694 w 10694"/>
              <a:gd name="connsiteY2" fmla="*/ 1 h 10001"/>
              <a:gd name="connsiteX3" fmla="*/ 829 w 10694"/>
              <a:gd name="connsiteY3" fmla="*/ 0 h 10001"/>
              <a:gd name="connsiteX4" fmla="*/ 541 w 10694"/>
              <a:gd name="connsiteY4" fmla="*/ 0 h 10001"/>
              <a:gd name="connsiteX5" fmla="*/ 964 w 10694"/>
              <a:gd name="connsiteY5" fmla="*/ 5001 h 10001"/>
              <a:gd name="connsiteX6" fmla="*/ 829 w 10694"/>
              <a:gd name="connsiteY6" fmla="*/ 5001 h 10001"/>
              <a:gd name="connsiteX7" fmla="*/ 406 w 10694"/>
              <a:gd name="connsiteY7" fmla="*/ 5001 h 10001"/>
              <a:gd name="connsiteX8" fmla="*/ 0 w 10694"/>
              <a:gd name="connsiteY8" fmla="*/ 10001 h 10001"/>
              <a:gd name="connsiteX0" fmla="*/ 154 w 10694"/>
              <a:gd name="connsiteY0" fmla="*/ 10001 h 10001"/>
              <a:gd name="connsiteX1" fmla="*/ 10694 w 10694"/>
              <a:gd name="connsiteY1" fmla="*/ 10001 h 10001"/>
              <a:gd name="connsiteX2" fmla="*/ 10694 w 10694"/>
              <a:gd name="connsiteY2" fmla="*/ 1 h 10001"/>
              <a:gd name="connsiteX3" fmla="*/ 829 w 10694"/>
              <a:gd name="connsiteY3" fmla="*/ 0 h 10001"/>
              <a:gd name="connsiteX4" fmla="*/ 541 w 10694"/>
              <a:gd name="connsiteY4" fmla="*/ 0 h 10001"/>
              <a:gd name="connsiteX5" fmla="*/ 964 w 10694"/>
              <a:gd name="connsiteY5" fmla="*/ 5001 h 10001"/>
              <a:gd name="connsiteX6" fmla="*/ 829 w 10694"/>
              <a:gd name="connsiteY6" fmla="*/ 5001 h 10001"/>
              <a:gd name="connsiteX7" fmla="*/ 406 w 10694"/>
              <a:gd name="connsiteY7" fmla="*/ 5001 h 10001"/>
              <a:gd name="connsiteX8" fmla="*/ 0 w 10694"/>
              <a:gd name="connsiteY8" fmla="*/ 10001 h 10001"/>
              <a:gd name="connsiteX0" fmla="*/ 154 w 10694"/>
              <a:gd name="connsiteY0" fmla="*/ 10001 h 10001"/>
              <a:gd name="connsiteX1" fmla="*/ 10694 w 10694"/>
              <a:gd name="connsiteY1" fmla="*/ 10001 h 10001"/>
              <a:gd name="connsiteX2" fmla="*/ 10694 w 10694"/>
              <a:gd name="connsiteY2" fmla="*/ 1 h 10001"/>
              <a:gd name="connsiteX3" fmla="*/ 829 w 10694"/>
              <a:gd name="connsiteY3" fmla="*/ 0 h 10001"/>
              <a:gd name="connsiteX4" fmla="*/ 406 w 10694"/>
              <a:gd name="connsiteY4" fmla="*/ 0 h 10001"/>
              <a:gd name="connsiteX5" fmla="*/ 964 w 10694"/>
              <a:gd name="connsiteY5" fmla="*/ 5001 h 10001"/>
              <a:gd name="connsiteX6" fmla="*/ 829 w 10694"/>
              <a:gd name="connsiteY6" fmla="*/ 5001 h 10001"/>
              <a:gd name="connsiteX7" fmla="*/ 406 w 10694"/>
              <a:gd name="connsiteY7" fmla="*/ 5001 h 10001"/>
              <a:gd name="connsiteX8" fmla="*/ 0 w 10694"/>
              <a:gd name="connsiteY8" fmla="*/ 10001 h 10001"/>
              <a:gd name="connsiteX0" fmla="*/ 154 w 10694"/>
              <a:gd name="connsiteY0" fmla="*/ 10001 h 10001"/>
              <a:gd name="connsiteX1" fmla="*/ 10694 w 10694"/>
              <a:gd name="connsiteY1" fmla="*/ 10001 h 10001"/>
              <a:gd name="connsiteX2" fmla="*/ 10694 w 10694"/>
              <a:gd name="connsiteY2" fmla="*/ 1 h 10001"/>
              <a:gd name="connsiteX3" fmla="*/ 829 w 10694"/>
              <a:gd name="connsiteY3" fmla="*/ 0 h 10001"/>
              <a:gd name="connsiteX4" fmla="*/ 964 w 10694"/>
              <a:gd name="connsiteY4" fmla="*/ 5001 h 10001"/>
              <a:gd name="connsiteX5" fmla="*/ 829 w 10694"/>
              <a:gd name="connsiteY5" fmla="*/ 5001 h 10001"/>
              <a:gd name="connsiteX6" fmla="*/ 406 w 10694"/>
              <a:gd name="connsiteY6" fmla="*/ 5001 h 10001"/>
              <a:gd name="connsiteX7" fmla="*/ 0 w 10694"/>
              <a:gd name="connsiteY7" fmla="*/ 1000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4" h="10001">
                <a:moveTo>
                  <a:pt x="154" y="10001"/>
                </a:moveTo>
                <a:lnTo>
                  <a:pt x="10694" y="10001"/>
                </a:lnTo>
                <a:lnTo>
                  <a:pt x="10694" y="1"/>
                </a:lnTo>
                <a:lnTo>
                  <a:pt x="829" y="0"/>
                </a:lnTo>
                <a:lnTo>
                  <a:pt x="964" y="5001"/>
                </a:lnTo>
                <a:cubicBezTo>
                  <a:pt x="1034" y="5834"/>
                  <a:pt x="884" y="4752"/>
                  <a:pt x="829" y="5001"/>
                </a:cubicBezTo>
                <a:lnTo>
                  <a:pt x="406" y="5001"/>
                </a:lnTo>
                <a:cubicBezTo>
                  <a:pt x="220" y="6668"/>
                  <a:pt x="186" y="8334"/>
                  <a:pt x="0" y="10001"/>
                </a:cubicBezTo>
              </a:path>
            </a:pathLst>
          </a:custGeom>
          <a:solidFill>
            <a:srgbClr val="404040"/>
          </a:solidFill>
          <a:ln w="28575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</a:endParaRPr>
          </a:p>
        </p:txBody>
      </p:sp>
      <p:sp>
        <p:nvSpPr>
          <p:cNvPr id="10" name="Szövegdoboz 18">
            <a:extLst>
              <a:ext uri="{FF2B5EF4-FFF2-40B4-BE49-F238E27FC236}">
                <a16:creationId xmlns:a16="http://schemas.microsoft.com/office/drawing/2014/main" id="{13016276-6533-ABA7-BF04-02BE06C2A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3843" y="5804991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>
                <a:solidFill>
                  <a:schemeClr val="bg1"/>
                </a:solidFill>
                <a:cs typeface="Arial" charset="0"/>
              </a:rPr>
              <a:t>BM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DF2F5AF6-CFD2-A4C5-44BE-FFB25D450977}"/>
              </a:ext>
            </a:extLst>
          </p:cNvPr>
          <p:cNvSpPr>
            <a:spLocks/>
          </p:cNvSpPr>
          <p:nvPr/>
        </p:nvSpPr>
        <p:spPr bwMode="auto">
          <a:xfrm>
            <a:off x="2772668" y="4400053"/>
            <a:ext cx="1200150" cy="2405063"/>
          </a:xfrm>
          <a:custGeom>
            <a:avLst/>
            <a:gdLst>
              <a:gd name="T0" fmla="*/ 623992 w 14127"/>
              <a:gd name="T1" fmla="*/ 1268524 h 11624"/>
              <a:gd name="T2" fmla="*/ 696033 w 14127"/>
              <a:gd name="T3" fmla="*/ 1700674 h 11624"/>
              <a:gd name="T4" fmla="*/ 623992 w 14127"/>
              <a:gd name="T5" fmla="*/ 1916232 h 11624"/>
              <a:gd name="T6" fmla="*/ 984114 w 14127"/>
              <a:gd name="T7" fmla="*/ 2348589 h 11624"/>
              <a:gd name="T8" fmla="*/ 1128112 w 14127"/>
              <a:gd name="T9" fmla="*/ 2276392 h 11624"/>
              <a:gd name="T10" fmla="*/ 984199 w 14127"/>
              <a:gd name="T11" fmla="*/ 2132618 h 11624"/>
              <a:gd name="T12" fmla="*/ 1056241 w 14127"/>
              <a:gd name="T13" fmla="*/ 1988430 h 11624"/>
              <a:gd name="T14" fmla="*/ 984114 w 14127"/>
              <a:gd name="T15" fmla="*/ 1836174 h 11624"/>
              <a:gd name="T16" fmla="*/ 1056071 w 14127"/>
              <a:gd name="T17" fmla="*/ 1692192 h 11624"/>
              <a:gd name="T18" fmla="*/ 1056156 w 14127"/>
              <a:gd name="T19" fmla="*/ 1188052 h 11624"/>
              <a:gd name="T20" fmla="*/ 1128112 w 14127"/>
              <a:gd name="T21" fmla="*/ 828099 h 11624"/>
              <a:gd name="T22" fmla="*/ 1128028 w 14127"/>
              <a:gd name="T23" fmla="*/ 540136 h 11624"/>
              <a:gd name="T24" fmla="*/ 984114 w 14127"/>
              <a:gd name="T25" fmla="*/ 612127 h 11624"/>
              <a:gd name="T26" fmla="*/ 840116 w 14127"/>
              <a:gd name="T27" fmla="*/ 251967 h 11624"/>
              <a:gd name="T28" fmla="*/ 696033 w 14127"/>
              <a:gd name="T29" fmla="*/ 107986 h 11624"/>
              <a:gd name="T30" fmla="*/ 47999 w 14127"/>
              <a:gd name="T31" fmla="*/ 35995 h 11624"/>
              <a:gd name="T32" fmla="*/ 408037 w 14127"/>
              <a:gd name="T33" fmla="*/ 323958 h 11624"/>
              <a:gd name="T34" fmla="*/ 480079 w 14127"/>
              <a:gd name="T35" fmla="*/ 612127 h 11624"/>
              <a:gd name="T36" fmla="*/ 696033 w 14127"/>
              <a:gd name="T37" fmla="*/ 900089 h 11624"/>
              <a:gd name="T38" fmla="*/ 696033 w 14127"/>
              <a:gd name="T39" fmla="*/ 1044070 h 11624"/>
              <a:gd name="T40" fmla="*/ 623992 w 14127"/>
              <a:gd name="T41" fmla="*/ 1268524 h 116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127" h="11624">
                <a:moveTo>
                  <a:pt x="7345" y="6132"/>
                </a:moveTo>
                <a:cubicBezTo>
                  <a:pt x="7355" y="6617"/>
                  <a:pt x="8184" y="7735"/>
                  <a:pt x="8193" y="8221"/>
                </a:cubicBezTo>
                <a:cubicBezTo>
                  <a:pt x="8184" y="8779"/>
                  <a:pt x="7355" y="8706"/>
                  <a:pt x="7345" y="9263"/>
                </a:cubicBezTo>
                <a:cubicBezTo>
                  <a:pt x="7797" y="9628"/>
                  <a:pt x="10877" y="11236"/>
                  <a:pt x="11584" y="11353"/>
                </a:cubicBezTo>
                <a:cubicBezTo>
                  <a:pt x="12303" y="11624"/>
                  <a:pt x="13279" y="11179"/>
                  <a:pt x="13279" y="11004"/>
                </a:cubicBezTo>
                <a:cubicBezTo>
                  <a:pt x="13279" y="10830"/>
                  <a:pt x="11725" y="10541"/>
                  <a:pt x="11585" y="10309"/>
                </a:cubicBezTo>
                <a:cubicBezTo>
                  <a:pt x="11444" y="10076"/>
                  <a:pt x="12433" y="9851"/>
                  <a:pt x="12433" y="9612"/>
                </a:cubicBezTo>
                <a:cubicBezTo>
                  <a:pt x="12433" y="9373"/>
                  <a:pt x="11584" y="9115"/>
                  <a:pt x="11584" y="8876"/>
                </a:cubicBezTo>
                <a:cubicBezTo>
                  <a:pt x="11584" y="8637"/>
                  <a:pt x="12290" y="8702"/>
                  <a:pt x="12431" y="8180"/>
                </a:cubicBezTo>
                <a:cubicBezTo>
                  <a:pt x="12572" y="7658"/>
                  <a:pt x="12230" y="6256"/>
                  <a:pt x="12432" y="5743"/>
                </a:cubicBezTo>
                <a:cubicBezTo>
                  <a:pt x="11542" y="3866"/>
                  <a:pt x="11604" y="5266"/>
                  <a:pt x="13279" y="4003"/>
                </a:cubicBezTo>
                <a:cubicBezTo>
                  <a:pt x="13583" y="3648"/>
                  <a:pt x="14127" y="3265"/>
                  <a:pt x="13278" y="2611"/>
                </a:cubicBezTo>
                <a:cubicBezTo>
                  <a:pt x="11754" y="2171"/>
                  <a:pt x="12149" y="3191"/>
                  <a:pt x="11584" y="2959"/>
                </a:cubicBezTo>
                <a:cubicBezTo>
                  <a:pt x="11019" y="2727"/>
                  <a:pt x="10454" y="1624"/>
                  <a:pt x="9889" y="1218"/>
                </a:cubicBezTo>
                <a:cubicBezTo>
                  <a:pt x="9324" y="812"/>
                  <a:pt x="9747" y="696"/>
                  <a:pt x="8193" y="522"/>
                </a:cubicBezTo>
                <a:cubicBezTo>
                  <a:pt x="6639" y="348"/>
                  <a:pt x="1130" y="0"/>
                  <a:pt x="565" y="174"/>
                </a:cubicBezTo>
                <a:cubicBezTo>
                  <a:pt x="0" y="348"/>
                  <a:pt x="3955" y="1102"/>
                  <a:pt x="4803" y="1566"/>
                </a:cubicBezTo>
                <a:cubicBezTo>
                  <a:pt x="5651" y="2030"/>
                  <a:pt x="5086" y="2495"/>
                  <a:pt x="5651" y="2959"/>
                </a:cubicBezTo>
                <a:cubicBezTo>
                  <a:pt x="6216" y="3423"/>
                  <a:pt x="7799" y="3914"/>
                  <a:pt x="8193" y="4351"/>
                </a:cubicBezTo>
                <a:cubicBezTo>
                  <a:pt x="7625" y="4930"/>
                  <a:pt x="8334" y="4751"/>
                  <a:pt x="8193" y="5047"/>
                </a:cubicBezTo>
                <a:cubicBezTo>
                  <a:pt x="8052" y="5343"/>
                  <a:pt x="7765" y="5716"/>
                  <a:pt x="7345" y="6132"/>
                </a:cubicBez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317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F94A038-0C83-81DC-C1D7-FFFE3347E8BA}"/>
              </a:ext>
            </a:extLst>
          </p:cNvPr>
          <p:cNvSpPr>
            <a:spLocks/>
          </p:cNvSpPr>
          <p:nvPr/>
        </p:nvSpPr>
        <p:spPr bwMode="auto">
          <a:xfrm>
            <a:off x="3709293" y="4284166"/>
            <a:ext cx="971550" cy="2376487"/>
          </a:xfrm>
          <a:custGeom>
            <a:avLst/>
            <a:gdLst>
              <a:gd name="T0" fmla="*/ 71997 w 17983"/>
              <a:gd name="T1" fmla="*/ 1240456 h 11402"/>
              <a:gd name="T2" fmla="*/ 143993 w 17983"/>
              <a:gd name="T3" fmla="*/ 1664225 h 11402"/>
              <a:gd name="T4" fmla="*/ 0 w 17983"/>
              <a:gd name="T5" fmla="*/ 1736347 h 11402"/>
              <a:gd name="T6" fmla="*/ 432034 w 17983"/>
              <a:gd name="T7" fmla="*/ 2320618 h 11402"/>
              <a:gd name="T8" fmla="*/ 576082 w 17983"/>
              <a:gd name="T9" fmla="*/ 2248496 h 11402"/>
              <a:gd name="T10" fmla="*/ 432088 w 17983"/>
              <a:gd name="T11" fmla="*/ 2104669 h 11402"/>
              <a:gd name="T12" fmla="*/ 504085 w 17983"/>
              <a:gd name="T13" fmla="*/ 1960425 h 11402"/>
              <a:gd name="T14" fmla="*/ 576082 w 17983"/>
              <a:gd name="T15" fmla="*/ 1816598 h 11402"/>
              <a:gd name="T16" fmla="*/ 611243 w 17983"/>
              <a:gd name="T17" fmla="*/ 1304240 h 11402"/>
              <a:gd name="T18" fmla="*/ 936120 w 17983"/>
              <a:gd name="T19" fmla="*/ 1304240 h 11402"/>
              <a:gd name="T20" fmla="*/ 792072 w 17983"/>
              <a:gd name="T21" fmla="*/ 1088083 h 11402"/>
              <a:gd name="T22" fmla="*/ 755237 w 17983"/>
              <a:gd name="T23" fmla="*/ 800220 h 11402"/>
              <a:gd name="T24" fmla="*/ 683240 w 17983"/>
              <a:gd name="T25" fmla="*/ 80043 h 11402"/>
              <a:gd name="T26" fmla="*/ 395199 w 17983"/>
              <a:gd name="T27" fmla="*/ 224078 h 11402"/>
              <a:gd name="T28" fmla="*/ 360092 w 17983"/>
              <a:gd name="T29" fmla="*/ 736436 h 11402"/>
              <a:gd name="T30" fmla="*/ 287933 w 17983"/>
              <a:gd name="T31" fmla="*/ 1024299 h 11402"/>
              <a:gd name="T32" fmla="*/ 71997 w 17983"/>
              <a:gd name="T33" fmla="*/ 1240456 h 1140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7983" h="11402">
                <a:moveTo>
                  <a:pt x="1333" y="5951"/>
                </a:moveTo>
                <a:cubicBezTo>
                  <a:pt x="1346" y="6433"/>
                  <a:pt x="2653" y="7502"/>
                  <a:pt x="2666" y="7984"/>
                </a:cubicBezTo>
                <a:cubicBezTo>
                  <a:pt x="2653" y="8539"/>
                  <a:pt x="13" y="7777"/>
                  <a:pt x="0" y="8330"/>
                </a:cubicBezTo>
                <a:cubicBezTo>
                  <a:pt x="708" y="8692"/>
                  <a:pt x="6889" y="11017"/>
                  <a:pt x="7999" y="11133"/>
                </a:cubicBezTo>
                <a:cubicBezTo>
                  <a:pt x="9130" y="11402"/>
                  <a:pt x="10666" y="10960"/>
                  <a:pt x="10666" y="10787"/>
                </a:cubicBezTo>
                <a:cubicBezTo>
                  <a:pt x="10666" y="10614"/>
                  <a:pt x="8222" y="10327"/>
                  <a:pt x="8000" y="10097"/>
                </a:cubicBezTo>
                <a:cubicBezTo>
                  <a:pt x="7778" y="9866"/>
                  <a:pt x="8889" y="9635"/>
                  <a:pt x="9333" y="9405"/>
                </a:cubicBezTo>
                <a:cubicBezTo>
                  <a:pt x="9777" y="9175"/>
                  <a:pt x="10335" y="9240"/>
                  <a:pt x="10666" y="8715"/>
                </a:cubicBezTo>
                <a:cubicBezTo>
                  <a:pt x="10997" y="8190"/>
                  <a:pt x="10206" y="6667"/>
                  <a:pt x="11317" y="6257"/>
                </a:cubicBezTo>
                <a:cubicBezTo>
                  <a:pt x="12428" y="5847"/>
                  <a:pt x="15777" y="6372"/>
                  <a:pt x="17332" y="6257"/>
                </a:cubicBezTo>
                <a:cubicBezTo>
                  <a:pt x="17983" y="5640"/>
                  <a:pt x="14599" y="5589"/>
                  <a:pt x="14665" y="5220"/>
                </a:cubicBezTo>
                <a:cubicBezTo>
                  <a:pt x="15145" y="4869"/>
                  <a:pt x="15318" y="4488"/>
                  <a:pt x="13983" y="3839"/>
                </a:cubicBezTo>
                <a:cubicBezTo>
                  <a:pt x="13305" y="2931"/>
                  <a:pt x="13317" y="499"/>
                  <a:pt x="12650" y="384"/>
                </a:cubicBezTo>
                <a:cubicBezTo>
                  <a:pt x="12412" y="0"/>
                  <a:pt x="8314" y="550"/>
                  <a:pt x="7317" y="1075"/>
                </a:cubicBezTo>
                <a:cubicBezTo>
                  <a:pt x="6320" y="1600"/>
                  <a:pt x="7318" y="3034"/>
                  <a:pt x="6667" y="3533"/>
                </a:cubicBezTo>
                <a:cubicBezTo>
                  <a:pt x="5774" y="4108"/>
                  <a:pt x="6221" y="4512"/>
                  <a:pt x="5331" y="4914"/>
                </a:cubicBezTo>
                <a:cubicBezTo>
                  <a:pt x="4444" y="5317"/>
                  <a:pt x="1993" y="5538"/>
                  <a:pt x="1333" y="5951"/>
                </a:cubicBez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317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CD0E843C-9CAF-1B95-FE18-96CC6C6B287E}"/>
              </a:ext>
            </a:extLst>
          </p:cNvPr>
          <p:cNvSpPr>
            <a:spLocks/>
          </p:cNvSpPr>
          <p:nvPr/>
        </p:nvSpPr>
        <p:spPr bwMode="auto">
          <a:xfrm>
            <a:off x="2485330" y="3428503"/>
            <a:ext cx="2400300" cy="919163"/>
          </a:xfrm>
          <a:custGeom>
            <a:avLst/>
            <a:gdLst>
              <a:gd name="T0" fmla="*/ 1248014 w 12704"/>
              <a:gd name="T1" fmla="*/ 747023 h 11681"/>
              <a:gd name="T2" fmla="*/ 1536162 w 12704"/>
              <a:gd name="T3" fmla="*/ 747023 h 11681"/>
              <a:gd name="T4" fmla="*/ 1679953 w 12704"/>
              <a:gd name="T5" fmla="*/ 890996 h 11681"/>
              <a:gd name="T6" fmla="*/ 2232254 w 12704"/>
              <a:gd name="T7" fmla="*/ 576050 h 11681"/>
              <a:gd name="T8" fmla="*/ 2388326 w 12704"/>
              <a:gd name="T9" fmla="*/ 288025 h 11681"/>
              <a:gd name="T10" fmla="*/ 1944294 w 12704"/>
              <a:gd name="T11" fmla="*/ 288025 h 11681"/>
              <a:gd name="T12" fmla="*/ 1584156 w 12704"/>
              <a:gd name="T13" fmla="*/ 432077 h 11681"/>
              <a:gd name="T14" fmla="*/ 1308100 w 12704"/>
              <a:gd name="T15" fmla="*/ 79819 h 11681"/>
              <a:gd name="T16" fmla="*/ 948150 w 12704"/>
              <a:gd name="T17" fmla="*/ 144052 h 11681"/>
              <a:gd name="T18" fmla="*/ 444032 w 12704"/>
              <a:gd name="T19" fmla="*/ 288025 h 11681"/>
              <a:gd name="T20" fmla="*/ 300052 w 12704"/>
              <a:gd name="T21" fmla="*/ 504024 h 11681"/>
              <a:gd name="T22" fmla="*/ 12093 w 12704"/>
              <a:gd name="T23" fmla="*/ 655869 h 11681"/>
              <a:gd name="T24" fmla="*/ 372042 w 12704"/>
              <a:gd name="T25" fmla="*/ 648076 h 11681"/>
              <a:gd name="T26" fmla="*/ 671906 w 12704"/>
              <a:gd name="T27" fmla="*/ 674997 h 11681"/>
              <a:gd name="T28" fmla="*/ 960054 w 12704"/>
              <a:gd name="T29" fmla="*/ 602971 h 11681"/>
              <a:gd name="T30" fmla="*/ 1248014 w 12704"/>
              <a:gd name="T31" fmla="*/ 747023 h 116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2704" h="11681">
                <a:moveTo>
                  <a:pt x="6605" y="9490"/>
                </a:moveTo>
                <a:cubicBezTo>
                  <a:pt x="7015" y="10031"/>
                  <a:pt x="7748" y="9185"/>
                  <a:pt x="8130" y="9490"/>
                </a:cubicBezTo>
                <a:cubicBezTo>
                  <a:pt x="8511" y="9794"/>
                  <a:pt x="8277" y="11681"/>
                  <a:pt x="8891" y="11319"/>
                </a:cubicBezTo>
                <a:cubicBezTo>
                  <a:pt x="9505" y="10957"/>
                  <a:pt x="11189" y="8595"/>
                  <a:pt x="11814" y="7318"/>
                </a:cubicBezTo>
                <a:cubicBezTo>
                  <a:pt x="12439" y="6041"/>
                  <a:pt x="12704" y="4269"/>
                  <a:pt x="12640" y="3659"/>
                </a:cubicBezTo>
                <a:cubicBezTo>
                  <a:pt x="12577" y="3049"/>
                  <a:pt x="10999" y="3354"/>
                  <a:pt x="10290" y="3659"/>
                </a:cubicBezTo>
                <a:cubicBezTo>
                  <a:pt x="9581" y="3964"/>
                  <a:pt x="8945" y="5930"/>
                  <a:pt x="8384" y="5489"/>
                </a:cubicBezTo>
                <a:cubicBezTo>
                  <a:pt x="7823" y="5048"/>
                  <a:pt x="7254" y="1399"/>
                  <a:pt x="6923" y="1014"/>
                </a:cubicBezTo>
                <a:cubicBezTo>
                  <a:pt x="6855" y="0"/>
                  <a:pt x="5525" y="1065"/>
                  <a:pt x="5018" y="1830"/>
                </a:cubicBezTo>
                <a:cubicBezTo>
                  <a:pt x="4341" y="2192"/>
                  <a:pt x="3176" y="2575"/>
                  <a:pt x="2350" y="3659"/>
                </a:cubicBezTo>
                <a:cubicBezTo>
                  <a:pt x="1675" y="4338"/>
                  <a:pt x="1969" y="5624"/>
                  <a:pt x="1588" y="6403"/>
                </a:cubicBezTo>
                <a:cubicBezTo>
                  <a:pt x="1207" y="7182"/>
                  <a:pt x="0" y="8027"/>
                  <a:pt x="64" y="8332"/>
                </a:cubicBezTo>
                <a:cubicBezTo>
                  <a:pt x="128" y="8637"/>
                  <a:pt x="1387" y="8193"/>
                  <a:pt x="1969" y="8233"/>
                </a:cubicBezTo>
                <a:cubicBezTo>
                  <a:pt x="2551" y="8274"/>
                  <a:pt x="3037" y="8671"/>
                  <a:pt x="3556" y="8575"/>
                </a:cubicBezTo>
                <a:cubicBezTo>
                  <a:pt x="4075" y="8480"/>
                  <a:pt x="4546" y="7296"/>
                  <a:pt x="5081" y="7660"/>
                </a:cubicBezTo>
                <a:cubicBezTo>
                  <a:pt x="4826" y="9179"/>
                  <a:pt x="5970" y="8880"/>
                  <a:pt x="6605" y="9490"/>
                </a:cubicBez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317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22764A6-D0FE-77A9-1EDC-29117E7721E1}"/>
              </a:ext>
            </a:extLst>
          </p:cNvPr>
          <p:cNvSpPr>
            <a:spLocks/>
          </p:cNvSpPr>
          <p:nvPr/>
        </p:nvSpPr>
        <p:spPr bwMode="auto">
          <a:xfrm>
            <a:off x="2340868" y="2810966"/>
            <a:ext cx="1681162" cy="923925"/>
          </a:xfrm>
          <a:custGeom>
            <a:avLst/>
            <a:gdLst>
              <a:gd name="T0" fmla="*/ 1224168 w 11291"/>
              <a:gd name="T1" fmla="*/ 328861 h 13563"/>
              <a:gd name="T2" fmla="*/ 1500669 w 11291"/>
              <a:gd name="T3" fmla="*/ 380743 h 13563"/>
              <a:gd name="T4" fmla="*/ 1572548 w 11291"/>
              <a:gd name="T5" fmla="*/ 217675 h 13563"/>
              <a:gd name="T6" fmla="*/ 1656183 w 11291"/>
              <a:gd name="T7" fmla="*/ 40852 h 13563"/>
              <a:gd name="T8" fmla="*/ 1255270 w 11291"/>
              <a:gd name="T9" fmla="*/ 40852 h 13563"/>
              <a:gd name="T10" fmla="*/ 864031 w 11291"/>
              <a:gd name="T11" fmla="*/ 40852 h 13563"/>
              <a:gd name="T12" fmla="*/ 720125 w 11291"/>
              <a:gd name="T13" fmla="*/ 184857 h 13563"/>
              <a:gd name="T14" fmla="*/ 348380 w 11291"/>
              <a:gd name="T15" fmla="*/ 73670 h 13563"/>
              <a:gd name="T16" fmla="*/ 492435 w 11291"/>
              <a:gd name="T17" fmla="*/ 289643 h 13563"/>
              <a:gd name="T18" fmla="*/ 276502 w 11291"/>
              <a:gd name="T19" fmla="*/ 361611 h 13563"/>
              <a:gd name="T20" fmla="*/ 276502 w 11291"/>
              <a:gd name="T21" fmla="*/ 433715 h 13563"/>
              <a:gd name="T22" fmla="*/ 103130 w 11291"/>
              <a:gd name="T23" fmla="*/ 904946 h 13563"/>
              <a:gd name="T24" fmla="*/ 895282 w 11291"/>
              <a:gd name="T25" fmla="*/ 544901 h 13563"/>
              <a:gd name="T26" fmla="*/ 1327298 w 11291"/>
              <a:gd name="T27" fmla="*/ 544901 h 13563"/>
              <a:gd name="T28" fmla="*/ 1224168 w 11291"/>
              <a:gd name="T29" fmla="*/ 328861 h 135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291" h="13563">
                <a:moveTo>
                  <a:pt x="8226" y="4830"/>
                </a:moveTo>
                <a:cubicBezTo>
                  <a:pt x="8952" y="4701"/>
                  <a:pt x="9694" y="5864"/>
                  <a:pt x="10084" y="5592"/>
                </a:cubicBezTo>
                <a:cubicBezTo>
                  <a:pt x="10474" y="5320"/>
                  <a:pt x="10487" y="3949"/>
                  <a:pt x="10567" y="3197"/>
                </a:cubicBezTo>
                <a:cubicBezTo>
                  <a:pt x="10648" y="2445"/>
                  <a:pt x="11291" y="1082"/>
                  <a:pt x="11129" y="600"/>
                </a:cubicBezTo>
                <a:cubicBezTo>
                  <a:pt x="10697" y="0"/>
                  <a:pt x="9322" y="600"/>
                  <a:pt x="8435" y="600"/>
                </a:cubicBezTo>
                <a:lnTo>
                  <a:pt x="5806" y="600"/>
                </a:lnTo>
                <a:cubicBezTo>
                  <a:pt x="5161" y="600"/>
                  <a:pt x="5416" y="2635"/>
                  <a:pt x="4839" y="2715"/>
                </a:cubicBezTo>
                <a:cubicBezTo>
                  <a:pt x="4262" y="2795"/>
                  <a:pt x="2521" y="283"/>
                  <a:pt x="2341" y="1082"/>
                </a:cubicBezTo>
                <a:cubicBezTo>
                  <a:pt x="1606" y="1545"/>
                  <a:pt x="3471" y="2844"/>
                  <a:pt x="3309" y="4254"/>
                </a:cubicBezTo>
                <a:cubicBezTo>
                  <a:pt x="3280" y="4980"/>
                  <a:pt x="2100" y="4959"/>
                  <a:pt x="1858" y="5311"/>
                </a:cubicBezTo>
                <a:cubicBezTo>
                  <a:pt x="1616" y="5664"/>
                  <a:pt x="1991" y="5686"/>
                  <a:pt x="1858" y="6370"/>
                </a:cubicBezTo>
                <a:cubicBezTo>
                  <a:pt x="1696" y="7250"/>
                  <a:pt x="0" y="13019"/>
                  <a:pt x="693" y="13291"/>
                </a:cubicBezTo>
                <a:cubicBezTo>
                  <a:pt x="1386" y="13563"/>
                  <a:pt x="4645" y="8884"/>
                  <a:pt x="6016" y="8003"/>
                </a:cubicBezTo>
                <a:cubicBezTo>
                  <a:pt x="7387" y="7122"/>
                  <a:pt x="8551" y="8532"/>
                  <a:pt x="8919" y="8003"/>
                </a:cubicBezTo>
                <a:cubicBezTo>
                  <a:pt x="9287" y="7474"/>
                  <a:pt x="7757" y="4701"/>
                  <a:pt x="8226" y="4830"/>
                </a:cubicBez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317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15" name="Szabadkézi sokszög 41">
            <a:extLst>
              <a:ext uri="{FF2B5EF4-FFF2-40B4-BE49-F238E27FC236}">
                <a16:creationId xmlns:a16="http://schemas.microsoft.com/office/drawing/2014/main" id="{6A11B1C5-5462-3085-7955-24BA436E522C}"/>
              </a:ext>
            </a:extLst>
          </p:cNvPr>
          <p:cNvSpPr/>
          <p:nvPr/>
        </p:nvSpPr>
        <p:spPr>
          <a:xfrm>
            <a:off x="4550668" y="5895478"/>
            <a:ext cx="382587" cy="360363"/>
          </a:xfrm>
          <a:custGeom>
            <a:avLst/>
            <a:gdLst>
              <a:gd name="connsiteX0" fmla="*/ 152400 w 152400"/>
              <a:gd name="connsiteY0" fmla="*/ 0 h 508000"/>
              <a:gd name="connsiteX1" fmla="*/ 19050 w 152400"/>
              <a:gd name="connsiteY1" fmla="*/ 438150 h 508000"/>
              <a:gd name="connsiteX2" fmla="*/ 38100 w 152400"/>
              <a:gd name="connsiteY2" fmla="*/ 419100 h 508000"/>
              <a:gd name="connsiteX3" fmla="*/ 19050 w 152400"/>
              <a:gd name="connsiteY3" fmla="*/ 390525 h 508000"/>
              <a:gd name="connsiteX4" fmla="*/ 66675 w 152400"/>
              <a:gd name="connsiteY4" fmla="*/ 466725 h 508000"/>
              <a:gd name="connsiteX0" fmla="*/ 155575 w 155575"/>
              <a:gd name="connsiteY0" fmla="*/ 0 h 503237"/>
              <a:gd name="connsiteX1" fmla="*/ 22225 w 155575"/>
              <a:gd name="connsiteY1" fmla="*/ 438150 h 503237"/>
              <a:gd name="connsiteX2" fmla="*/ 22225 w 155575"/>
              <a:gd name="connsiteY2" fmla="*/ 390525 h 503237"/>
              <a:gd name="connsiteX3" fmla="*/ 69850 w 155575"/>
              <a:gd name="connsiteY3" fmla="*/ 466725 h 503237"/>
              <a:gd name="connsiteX0" fmla="*/ 147637 w 147637"/>
              <a:gd name="connsiteY0" fmla="*/ 0 h 515938"/>
              <a:gd name="connsiteX1" fmla="*/ 14287 w 147637"/>
              <a:gd name="connsiteY1" fmla="*/ 438150 h 515938"/>
              <a:gd name="connsiteX2" fmla="*/ 61912 w 147637"/>
              <a:gd name="connsiteY2" fmla="*/ 466725 h 515938"/>
              <a:gd name="connsiteX0" fmla="*/ 186480 w 186480"/>
              <a:gd name="connsiteY0" fmla="*/ 0 h 466725"/>
              <a:gd name="connsiteX1" fmla="*/ 14287 w 186480"/>
              <a:gd name="connsiteY1" fmla="*/ 83790 h 466725"/>
              <a:gd name="connsiteX2" fmla="*/ 100755 w 186480"/>
              <a:gd name="connsiteY2" fmla="*/ 466725 h 466725"/>
              <a:gd name="connsiteX0" fmla="*/ 14287 w 100755"/>
              <a:gd name="connsiteY0" fmla="*/ 0 h 382935"/>
              <a:gd name="connsiteX1" fmla="*/ 100755 w 100755"/>
              <a:gd name="connsiteY1" fmla="*/ 382935 h 382935"/>
              <a:gd name="connsiteX0" fmla="*/ 0 w 216025"/>
              <a:gd name="connsiteY0" fmla="*/ 72007 h 454942"/>
              <a:gd name="connsiteX1" fmla="*/ 216025 w 216025"/>
              <a:gd name="connsiteY1" fmla="*/ 0 h 454942"/>
              <a:gd name="connsiteX2" fmla="*/ 86468 w 216025"/>
              <a:gd name="connsiteY2" fmla="*/ 454942 h 454942"/>
              <a:gd name="connsiteX0" fmla="*/ 0 w 86468"/>
              <a:gd name="connsiteY0" fmla="*/ 0 h 382935"/>
              <a:gd name="connsiteX1" fmla="*/ 86468 w 86468"/>
              <a:gd name="connsiteY1" fmla="*/ 382935 h 382935"/>
              <a:gd name="connsiteX0" fmla="*/ 0 w 176685"/>
              <a:gd name="connsiteY0" fmla="*/ 72007 h 454942"/>
              <a:gd name="connsiteX1" fmla="*/ 144016 w 176685"/>
              <a:gd name="connsiteY1" fmla="*/ 0 h 454942"/>
              <a:gd name="connsiteX2" fmla="*/ 86468 w 176685"/>
              <a:gd name="connsiteY2" fmla="*/ 454942 h 454942"/>
              <a:gd name="connsiteX0" fmla="*/ 86371 w 119040"/>
              <a:gd name="connsiteY0" fmla="*/ 0 h 454942"/>
              <a:gd name="connsiteX1" fmla="*/ 28823 w 119040"/>
              <a:gd name="connsiteY1" fmla="*/ 454942 h 454942"/>
              <a:gd name="connsiteX0" fmla="*/ 144017 w 144017"/>
              <a:gd name="connsiteY0" fmla="*/ 0 h 454942"/>
              <a:gd name="connsiteX1" fmla="*/ 0 w 144017"/>
              <a:gd name="connsiteY1" fmla="*/ 72008 h 454942"/>
              <a:gd name="connsiteX2" fmla="*/ 86469 w 144017"/>
              <a:gd name="connsiteY2" fmla="*/ 454942 h 454942"/>
              <a:gd name="connsiteX0" fmla="*/ 158094 w 158094"/>
              <a:gd name="connsiteY0" fmla="*/ 5259 h 460201"/>
              <a:gd name="connsiteX1" fmla="*/ 14077 w 158094"/>
              <a:gd name="connsiteY1" fmla="*/ 77267 h 460201"/>
              <a:gd name="connsiteX2" fmla="*/ 100546 w 158094"/>
              <a:gd name="connsiteY2" fmla="*/ 460201 h 460201"/>
              <a:gd name="connsiteX0" fmla="*/ 174296 w 174296"/>
              <a:gd name="connsiteY0" fmla="*/ 5259 h 460201"/>
              <a:gd name="connsiteX1" fmla="*/ 30279 w 174296"/>
              <a:gd name="connsiteY1" fmla="*/ 77267 h 460201"/>
              <a:gd name="connsiteX2" fmla="*/ 116748 w 174296"/>
              <a:gd name="connsiteY2" fmla="*/ 460201 h 460201"/>
              <a:gd name="connsiteX0" fmla="*/ 174296 w 174296"/>
              <a:gd name="connsiteY0" fmla="*/ 0 h 454942"/>
              <a:gd name="connsiteX1" fmla="*/ 30279 w 174296"/>
              <a:gd name="connsiteY1" fmla="*/ 72008 h 454942"/>
              <a:gd name="connsiteX2" fmla="*/ 116748 w 174296"/>
              <a:gd name="connsiteY2" fmla="*/ 454942 h 454942"/>
              <a:gd name="connsiteX0" fmla="*/ 174295 w 174295"/>
              <a:gd name="connsiteY0" fmla="*/ 0 h 454942"/>
              <a:gd name="connsiteX1" fmla="*/ 30279 w 174295"/>
              <a:gd name="connsiteY1" fmla="*/ 72008 h 454942"/>
              <a:gd name="connsiteX2" fmla="*/ 116747 w 174295"/>
              <a:gd name="connsiteY2" fmla="*/ 454942 h 454942"/>
              <a:gd name="connsiteX0" fmla="*/ 174295 w 174295"/>
              <a:gd name="connsiteY0" fmla="*/ 0 h 504056"/>
              <a:gd name="connsiteX1" fmla="*/ 30279 w 174295"/>
              <a:gd name="connsiteY1" fmla="*/ 72008 h 504056"/>
              <a:gd name="connsiteX2" fmla="*/ 174295 w 174295"/>
              <a:gd name="connsiteY2" fmla="*/ 504056 h 504056"/>
              <a:gd name="connsiteX0" fmla="*/ 168019 w 168019"/>
              <a:gd name="connsiteY0" fmla="*/ 0 h 504056"/>
              <a:gd name="connsiteX1" fmla="*/ 24003 w 168019"/>
              <a:gd name="connsiteY1" fmla="*/ 72008 h 504056"/>
              <a:gd name="connsiteX2" fmla="*/ 24003 w 168019"/>
              <a:gd name="connsiteY2" fmla="*/ 288032 h 504056"/>
              <a:gd name="connsiteX3" fmla="*/ 168019 w 168019"/>
              <a:gd name="connsiteY3" fmla="*/ 504056 h 504056"/>
              <a:gd name="connsiteX0" fmla="*/ 168019 w 168019"/>
              <a:gd name="connsiteY0" fmla="*/ 0 h 504056"/>
              <a:gd name="connsiteX1" fmla="*/ 24003 w 168019"/>
              <a:gd name="connsiteY1" fmla="*/ 72008 h 504056"/>
              <a:gd name="connsiteX2" fmla="*/ 24003 w 168019"/>
              <a:gd name="connsiteY2" fmla="*/ 288032 h 504056"/>
              <a:gd name="connsiteX3" fmla="*/ 168019 w 168019"/>
              <a:gd name="connsiteY3" fmla="*/ 504056 h 504056"/>
              <a:gd name="connsiteX0" fmla="*/ 168019 w 168019"/>
              <a:gd name="connsiteY0" fmla="*/ 0 h 504056"/>
              <a:gd name="connsiteX1" fmla="*/ 24003 w 168019"/>
              <a:gd name="connsiteY1" fmla="*/ 72008 h 504056"/>
              <a:gd name="connsiteX2" fmla="*/ 24003 w 168019"/>
              <a:gd name="connsiteY2" fmla="*/ 288032 h 504056"/>
              <a:gd name="connsiteX3" fmla="*/ 168019 w 168019"/>
              <a:gd name="connsiteY3" fmla="*/ 504056 h 504056"/>
              <a:gd name="connsiteX0" fmla="*/ 168019 w 168019"/>
              <a:gd name="connsiteY0" fmla="*/ 0 h 504056"/>
              <a:gd name="connsiteX1" fmla="*/ 24003 w 168019"/>
              <a:gd name="connsiteY1" fmla="*/ 72008 h 504056"/>
              <a:gd name="connsiteX2" fmla="*/ 24003 w 168019"/>
              <a:gd name="connsiteY2" fmla="*/ 288032 h 504056"/>
              <a:gd name="connsiteX3" fmla="*/ 168019 w 168019"/>
              <a:gd name="connsiteY3" fmla="*/ 504056 h 504056"/>
              <a:gd name="connsiteX0" fmla="*/ 240027 w 240027"/>
              <a:gd name="connsiteY0" fmla="*/ 0 h 504056"/>
              <a:gd name="connsiteX1" fmla="*/ 24003 w 240027"/>
              <a:gd name="connsiteY1" fmla="*/ 72008 h 504056"/>
              <a:gd name="connsiteX2" fmla="*/ 24003 w 240027"/>
              <a:gd name="connsiteY2" fmla="*/ 288032 h 504056"/>
              <a:gd name="connsiteX3" fmla="*/ 168019 w 240027"/>
              <a:gd name="connsiteY3" fmla="*/ 504056 h 504056"/>
              <a:gd name="connsiteX0" fmla="*/ 240027 w 240027"/>
              <a:gd name="connsiteY0" fmla="*/ 0 h 504056"/>
              <a:gd name="connsiteX1" fmla="*/ 24003 w 240027"/>
              <a:gd name="connsiteY1" fmla="*/ 72008 h 504056"/>
              <a:gd name="connsiteX2" fmla="*/ 24003 w 240027"/>
              <a:gd name="connsiteY2" fmla="*/ 288032 h 504056"/>
              <a:gd name="connsiteX3" fmla="*/ 168019 w 240027"/>
              <a:gd name="connsiteY3" fmla="*/ 504056 h 504056"/>
              <a:gd name="connsiteX0" fmla="*/ 240027 w 240027"/>
              <a:gd name="connsiteY0" fmla="*/ 0 h 288032"/>
              <a:gd name="connsiteX1" fmla="*/ 24003 w 240027"/>
              <a:gd name="connsiteY1" fmla="*/ 72008 h 288032"/>
              <a:gd name="connsiteX2" fmla="*/ 24003 w 240027"/>
              <a:gd name="connsiteY2" fmla="*/ 288032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027" h="288032">
                <a:moveTo>
                  <a:pt x="240027" y="0"/>
                </a:moveTo>
                <a:cubicBezTo>
                  <a:pt x="192021" y="24003"/>
                  <a:pt x="55656" y="21748"/>
                  <a:pt x="24003" y="72008"/>
                </a:cubicBezTo>
                <a:cubicBezTo>
                  <a:pt x="9917" y="120118"/>
                  <a:pt x="0" y="216024"/>
                  <a:pt x="24003" y="288032"/>
                </a:cubicBezTo>
              </a:path>
            </a:pathLst>
          </a:custGeom>
          <a:ln w="1270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6" name="Szabadkézi sokszög 42">
            <a:extLst>
              <a:ext uri="{FF2B5EF4-FFF2-40B4-BE49-F238E27FC236}">
                <a16:creationId xmlns:a16="http://schemas.microsoft.com/office/drawing/2014/main" id="{ACFA9370-0AE2-6E4E-01F1-E11D41362369}"/>
              </a:ext>
            </a:extLst>
          </p:cNvPr>
          <p:cNvSpPr/>
          <p:nvPr/>
        </p:nvSpPr>
        <p:spPr>
          <a:xfrm flipH="1">
            <a:off x="3004443" y="5928816"/>
            <a:ext cx="239712" cy="288925"/>
          </a:xfrm>
          <a:custGeom>
            <a:avLst/>
            <a:gdLst>
              <a:gd name="connsiteX0" fmla="*/ 152400 w 152400"/>
              <a:gd name="connsiteY0" fmla="*/ 0 h 508000"/>
              <a:gd name="connsiteX1" fmla="*/ 19050 w 152400"/>
              <a:gd name="connsiteY1" fmla="*/ 438150 h 508000"/>
              <a:gd name="connsiteX2" fmla="*/ 38100 w 152400"/>
              <a:gd name="connsiteY2" fmla="*/ 419100 h 508000"/>
              <a:gd name="connsiteX3" fmla="*/ 19050 w 152400"/>
              <a:gd name="connsiteY3" fmla="*/ 390525 h 508000"/>
              <a:gd name="connsiteX4" fmla="*/ 66675 w 152400"/>
              <a:gd name="connsiteY4" fmla="*/ 466725 h 508000"/>
              <a:gd name="connsiteX0" fmla="*/ 155575 w 155575"/>
              <a:gd name="connsiteY0" fmla="*/ 0 h 503237"/>
              <a:gd name="connsiteX1" fmla="*/ 22225 w 155575"/>
              <a:gd name="connsiteY1" fmla="*/ 438150 h 503237"/>
              <a:gd name="connsiteX2" fmla="*/ 22225 w 155575"/>
              <a:gd name="connsiteY2" fmla="*/ 390525 h 503237"/>
              <a:gd name="connsiteX3" fmla="*/ 69850 w 155575"/>
              <a:gd name="connsiteY3" fmla="*/ 466725 h 503237"/>
              <a:gd name="connsiteX0" fmla="*/ 147637 w 147637"/>
              <a:gd name="connsiteY0" fmla="*/ 0 h 515938"/>
              <a:gd name="connsiteX1" fmla="*/ 14287 w 147637"/>
              <a:gd name="connsiteY1" fmla="*/ 438150 h 515938"/>
              <a:gd name="connsiteX2" fmla="*/ 61912 w 147637"/>
              <a:gd name="connsiteY2" fmla="*/ 466725 h 515938"/>
              <a:gd name="connsiteX0" fmla="*/ 186480 w 186480"/>
              <a:gd name="connsiteY0" fmla="*/ 0 h 466725"/>
              <a:gd name="connsiteX1" fmla="*/ 14287 w 186480"/>
              <a:gd name="connsiteY1" fmla="*/ 83790 h 466725"/>
              <a:gd name="connsiteX2" fmla="*/ 100755 w 186480"/>
              <a:gd name="connsiteY2" fmla="*/ 466725 h 466725"/>
              <a:gd name="connsiteX0" fmla="*/ 14287 w 100755"/>
              <a:gd name="connsiteY0" fmla="*/ 0 h 382935"/>
              <a:gd name="connsiteX1" fmla="*/ 100755 w 100755"/>
              <a:gd name="connsiteY1" fmla="*/ 382935 h 382935"/>
              <a:gd name="connsiteX0" fmla="*/ 0 w 216025"/>
              <a:gd name="connsiteY0" fmla="*/ 72007 h 454942"/>
              <a:gd name="connsiteX1" fmla="*/ 216025 w 216025"/>
              <a:gd name="connsiteY1" fmla="*/ 0 h 454942"/>
              <a:gd name="connsiteX2" fmla="*/ 86468 w 216025"/>
              <a:gd name="connsiteY2" fmla="*/ 454942 h 454942"/>
              <a:gd name="connsiteX0" fmla="*/ 0 w 86468"/>
              <a:gd name="connsiteY0" fmla="*/ 0 h 382935"/>
              <a:gd name="connsiteX1" fmla="*/ 86468 w 86468"/>
              <a:gd name="connsiteY1" fmla="*/ 382935 h 382935"/>
              <a:gd name="connsiteX0" fmla="*/ 0 w 176685"/>
              <a:gd name="connsiteY0" fmla="*/ 72007 h 454942"/>
              <a:gd name="connsiteX1" fmla="*/ 144016 w 176685"/>
              <a:gd name="connsiteY1" fmla="*/ 0 h 454942"/>
              <a:gd name="connsiteX2" fmla="*/ 86468 w 176685"/>
              <a:gd name="connsiteY2" fmla="*/ 454942 h 454942"/>
              <a:gd name="connsiteX0" fmla="*/ 86371 w 119040"/>
              <a:gd name="connsiteY0" fmla="*/ 0 h 454942"/>
              <a:gd name="connsiteX1" fmla="*/ 28823 w 119040"/>
              <a:gd name="connsiteY1" fmla="*/ 454942 h 454942"/>
              <a:gd name="connsiteX0" fmla="*/ 144017 w 144017"/>
              <a:gd name="connsiteY0" fmla="*/ 0 h 454942"/>
              <a:gd name="connsiteX1" fmla="*/ 0 w 144017"/>
              <a:gd name="connsiteY1" fmla="*/ 72008 h 454942"/>
              <a:gd name="connsiteX2" fmla="*/ 86469 w 144017"/>
              <a:gd name="connsiteY2" fmla="*/ 454942 h 454942"/>
              <a:gd name="connsiteX0" fmla="*/ 158094 w 158094"/>
              <a:gd name="connsiteY0" fmla="*/ 5259 h 460201"/>
              <a:gd name="connsiteX1" fmla="*/ 14077 w 158094"/>
              <a:gd name="connsiteY1" fmla="*/ 77267 h 460201"/>
              <a:gd name="connsiteX2" fmla="*/ 100546 w 158094"/>
              <a:gd name="connsiteY2" fmla="*/ 460201 h 460201"/>
              <a:gd name="connsiteX0" fmla="*/ 174296 w 174296"/>
              <a:gd name="connsiteY0" fmla="*/ 5259 h 460201"/>
              <a:gd name="connsiteX1" fmla="*/ 30279 w 174296"/>
              <a:gd name="connsiteY1" fmla="*/ 77267 h 460201"/>
              <a:gd name="connsiteX2" fmla="*/ 116748 w 174296"/>
              <a:gd name="connsiteY2" fmla="*/ 460201 h 460201"/>
              <a:gd name="connsiteX0" fmla="*/ 174296 w 174296"/>
              <a:gd name="connsiteY0" fmla="*/ 0 h 454942"/>
              <a:gd name="connsiteX1" fmla="*/ 30279 w 174296"/>
              <a:gd name="connsiteY1" fmla="*/ 72008 h 454942"/>
              <a:gd name="connsiteX2" fmla="*/ 116748 w 174296"/>
              <a:gd name="connsiteY2" fmla="*/ 454942 h 454942"/>
              <a:gd name="connsiteX0" fmla="*/ 174295 w 174295"/>
              <a:gd name="connsiteY0" fmla="*/ 0 h 454942"/>
              <a:gd name="connsiteX1" fmla="*/ 30279 w 174295"/>
              <a:gd name="connsiteY1" fmla="*/ 72008 h 454942"/>
              <a:gd name="connsiteX2" fmla="*/ 116747 w 174295"/>
              <a:gd name="connsiteY2" fmla="*/ 454942 h 454942"/>
              <a:gd name="connsiteX0" fmla="*/ 174295 w 174295"/>
              <a:gd name="connsiteY0" fmla="*/ 0 h 504056"/>
              <a:gd name="connsiteX1" fmla="*/ 30279 w 174295"/>
              <a:gd name="connsiteY1" fmla="*/ 72008 h 504056"/>
              <a:gd name="connsiteX2" fmla="*/ 174295 w 174295"/>
              <a:gd name="connsiteY2" fmla="*/ 504056 h 504056"/>
              <a:gd name="connsiteX0" fmla="*/ 168019 w 168019"/>
              <a:gd name="connsiteY0" fmla="*/ 0 h 504056"/>
              <a:gd name="connsiteX1" fmla="*/ 24003 w 168019"/>
              <a:gd name="connsiteY1" fmla="*/ 72008 h 504056"/>
              <a:gd name="connsiteX2" fmla="*/ 24003 w 168019"/>
              <a:gd name="connsiteY2" fmla="*/ 288032 h 504056"/>
              <a:gd name="connsiteX3" fmla="*/ 168019 w 168019"/>
              <a:gd name="connsiteY3" fmla="*/ 504056 h 504056"/>
              <a:gd name="connsiteX0" fmla="*/ 168019 w 168019"/>
              <a:gd name="connsiteY0" fmla="*/ 0 h 504056"/>
              <a:gd name="connsiteX1" fmla="*/ 24003 w 168019"/>
              <a:gd name="connsiteY1" fmla="*/ 72008 h 504056"/>
              <a:gd name="connsiteX2" fmla="*/ 24003 w 168019"/>
              <a:gd name="connsiteY2" fmla="*/ 288032 h 504056"/>
              <a:gd name="connsiteX3" fmla="*/ 168019 w 168019"/>
              <a:gd name="connsiteY3" fmla="*/ 504056 h 504056"/>
              <a:gd name="connsiteX0" fmla="*/ 168019 w 168019"/>
              <a:gd name="connsiteY0" fmla="*/ 0 h 504056"/>
              <a:gd name="connsiteX1" fmla="*/ 24003 w 168019"/>
              <a:gd name="connsiteY1" fmla="*/ 72008 h 504056"/>
              <a:gd name="connsiteX2" fmla="*/ 24003 w 168019"/>
              <a:gd name="connsiteY2" fmla="*/ 288032 h 504056"/>
              <a:gd name="connsiteX3" fmla="*/ 168019 w 168019"/>
              <a:gd name="connsiteY3" fmla="*/ 504056 h 504056"/>
              <a:gd name="connsiteX0" fmla="*/ 168019 w 168019"/>
              <a:gd name="connsiteY0" fmla="*/ 0 h 504056"/>
              <a:gd name="connsiteX1" fmla="*/ 24003 w 168019"/>
              <a:gd name="connsiteY1" fmla="*/ 72008 h 504056"/>
              <a:gd name="connsiteX2" fmla="*/ 24003 w 168019"/>
              <a:gd name="connsiteY2" fmla="*/ 288032 h 504056"/>
              <a:gd name="connsiteX3" fmla="*/ 168019 w 168019"/>
              <a:gd name="connsiteY3" fmla="*/ 504056 h 504056"/>
              <a:gd name="connsiteX0" fmla="*/ 240027 w 240027"/>
              <a:gd name="connsiteY0" fmla="*/ 0 h 504056"/>
              <a:gd name="connsiteX1" fmla="*/ 24003 w 240027"/>
              <a:gd name="connsiteY1" fmla="*/ 72008 h 504056"/>
              <a:gd name="connsiteX2" fmla="*/ 24003 w 240027"/>
              <a:gd name="connsiteY2" fmla="*/ 288032 h 504056"/>
              <a:gd name="connsiteX3" fmla="*/ 168019 w 240027"/>
              <a:gd name="connsiteY3" fmla="*/ 504056 h 504056"/>
              <a:gd name="connsiteX0" fmla="*/ 240027 w 240027"/>
              <a:gd name="connsiteY0" fmla="*/ 0 h 504056"/>
              <a:gd name="connsiteX1" fmla="*/ 24003 w 240027"/>
              <a:gd name="connsiteY1" fmla="*/ 72008 h 504056"/>
              <a:gd name="connsiteX2" fmla="*/ 24003 w 240027"/>
              <a:gd name="connsiteY2" fmla="*/ 288032 h 504056"/>
              <a:gd name="connsiteX3" fmla="*/ 168019 w 240027"/>
              <a:gd name="connsiteY3" fmla="*/ 504056 h 504056"/>
              <a:gd name="connsiteX0" fmla="*/ 240027 w 240027"/>
              <a:gd name="connsiteY0" fmla="*/ 0 h 288032"/>
              <a:gd name="connsiteX1" fmla="*/ 24003 w 240027"/>
              <a:gd name="connsiteY1" fmla="*/ 72008 h 288032"/>
              <a:gd name="connsiteX2" fmla="*/ 24003 w 240027"/>
              <a:gd name="connsiteY2" fmla="*/ 288032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027" h="288032">
                <a:moveTo>
                  <a:pt x="240027" y="0"/>
                </a:moveTo>
                <a:cubicBezTo>
                  <a:pt x="192021" y="24003"/>
                  <a:pt x="55656" y="21748"/>
                  <a:pt x="24003" y="72008"/>
                </a:cubicBezTo>
                <a:cubicBezTo>
                  <a:pt x="9917" y="120118"/>
                  <a:pt x="0" y="216024"/>
                  <a:pt x="24003" y="288032"/>
                </a:cubicBezTo>
              </a:path>
            </a:pathLst>
          </a:custGeom>
          <a:noFill/>
          <a:ln w="1270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7" name="Lekerekített téglalap 43">
            <a:extLst>
              <a:ext uri="{FF2B5EF4-FFF2-40B4-BE49-F238E27FC236}">
                <a16:creationId xmlns:a16="http://schemas.microsoft.com/office/drawing/2014/main" id="{0F506E2D-E519-9B03-EF42-BF14749FAE3A}"/>
              </a:ext>
            </a:extLst>
          </p:cNvPr>
          <p:cNvSpPr/>
          <p:nvPr/>
        </p:nvSpPr>
        <p:spPr>
          <a:xfrm>
            <a:off x="7957443" y="5589091"/>
            <a:ext cx="1223962" cy="28733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8" name="Lekerekített téglalap 44">
            <a:extLst>
              <a:ext uri="{FF2B5EF4-FFF2-40B4-BE49-F238E27FC236}">
                <a16:creationId xmlns:a16="http://schemas.microsoft.com/office/drawing/2014/main" id="{BE4ABBF3-5E88-857B-531D-3342D356312F}"/>
              </a:ext>
            </a:extLst>
          </p:cNvPr>
          <p:cNvSpPr/>
          <p:nvPr/>
        </p:nvSpPr>
        <p:spPr>
          <a:xfrm>
            <a:off x="6733480" y="5589091"/>
            <a:ext cx="1223963" cy="28733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9" name="Szövegdoboz 30">
            <a:extLst>
              <a:ext uri="{FF2B5EF4-FFF2-40B4-BE49-F238E27FC236}">
                <a16:creationId xmlns:a16="http://schemas.microsoft.com/office/drawing/2014/main" id="{AB0D557C-A24A-C64C-BE70-27BE5A3C1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3843" y="5589091"/>
            <a:ext cx="431800" cy="2762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>
                <a:cs typeface="Arial" charset="0"/>
              </a:rPr>
              <a:t>EC</a:t>
            </a:r>
          </a:p>
        </p:txBody>
      </p:sp>
      <p:sp>
        <p:nvSpPr>
          <p:cNvPr id="20" name="Lekerekített téglalap 46">
            <a:extLst>
              <a:ext uri="{FF2B5EF4-FFF2-40B4-BE49-F238E27FC236}">
                <a16:creationId xmlns:a16="http://schemas.microsoft.com/office/drawing/2014/main" id="{8B211B5C-57EC-4231-E68C-BD5C03D23519}"/>
              </a:ext>
            </a:extLst>
          </p:cNvPr>
          <p:cNvSpPr/>
          <p:nvPr/>
        </p:nvSpPr>
        <p:spPr>
          <a:xfrm>
            <a:off x="1764605" y="5589091"/>
            <a:ext cx="1225550" cy="28733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1" name="Derékszögű háromszög 20">
            <a:extLst>
              <a:ext uri="{FF2B5EF4-FFF2-40B4-BE49-F238E27FC236}">
                <a16:creationId xmlns:a16="http://schemas.microsoft.com/office/drawing/2014/main" id="{C01678C7-7586-4607-3270-B0F4C7699448}"/>
              </a:ext>
            </a:extLst>
          </p:cNvPr>
          <p:cNvSpPr/>
          <p:nvPr/>
        </p:nvSpPr>
        <p:spPr>
          <a:xfrm rot="2700000">
            <a:off x="4365724" y="5856585"/>
            <a:ext cx="288925" cy="344487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2" name="Kör 53">
            <a:extLst>
              <a:ext uri="{FF2B5EF4-FFF2-40B4-BE49-F238E27FC236}">
                <a16:creationId xmlns:a16="http://schemas.microsoft.com/office/drawing/2014/main" id="{5D1189C1-04E4-6DEF-286A-620EB4771617}"/>
              </a:ext>
            </a:extLst>
          </p:cNvPr>
          <p:cNvSpPr/>
          <p:nvPr/>
        </p:nvSpPr>
        <p:spPr>
          <a:xfrm rot="2760000">
            <a:off x="4067274" y="5856585"/>
            <a:ext cx="427037" cy="374650"/>
          </a:xfrm>
          <a:prstGeom prst="pi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23" name="Szövegdoboz 54">
            <a:extLst>
              <a:ext uri="{FF2B5EF4-FFF2-40B4-BE49-F238E27FC236}">
                <a16:creationId xmlns:a16="http://schemas.microsoft.com/office/drawing/2014/main" id="{4983FB27-DA48-C2FA-C3B8-03B046BDCDF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967262" y="5889922"/>
            <a:ext cx="5032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 b="1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GPIb</a:t>
            </a:r>
          </a:p>
        </p:txBody>
      </p:sp>
      <p:sp>
        <p:nvSpPr>
          <p:cNvPr id="24" name="Szövegdoboz 55">
            <a:extLst>
              <a:ext uri="{FF2B5EF4-FFF2-40B4-BE49-F238E27FC236}">
                <a16:creationId xmlns:a16="http://schemas.microsoft.com/office/drawing/2014/main" id="{352B39AA-5359-2F43-D165-1958B88796D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183161" y="5861348"/>
            <a:ext cx="504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000" b="1">
                <a:latin typeface="Arial Narrow" pitchFamily="34" charset="0"/>
                <a:cs typeface="Arial" charset="0"/>
              </a:rPr>
              <a:t>vWF</a:t>
            </a:r>
          </a:p>
        </p:txBody>
      </p:sp>
      <p:sp>
        <p:nvSpPr>
          <p:cNvPr id="25" name="Derékszögű háromszög 24">
            <a:extLst>
              <a:ext uri="{FF2B5EF4-FFF2-40B4-BE49-F238E27FC236}">
                <a16:creationId xmlns:a16="http://schemas.microsoft.com/office/drawing/2014/main" id="{655EAAD6-17FA-96A3-BFE2-46A5AE1993C1}"/>
              </a:ext>
            </a:extLst>
          </p:cNvPr>
          <p:cNvSpPr/>
          <p:nvPr/>
        </p:nvSpPr>
        <p:spPr>
          <a:xfrm rot="18900000" flipH="1">
            <a:off x="3140968" y="5855791"/>
            <a:ext cx="288925" cy="346075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6" name="Kör 58">
            <a:extLst>
              <a:ext uri="{FF2B5EF4-FFF2-40B4-BE49-F238E27FC236}">
                <a16:creationId xmlns:a16="http://schemas.microsoft.com/office/drawing/2014/main" id="{375F2C08-65C9-21B9-0786-B790494DC7FC}"/>
              </a:ext>
            </a:extLst>
          </p:cNvPr>
          <p:cNvSpPr/>
          <p:nvPr/>
        </p:nvSpPr>
        <p:spPr>
          <a:xfrm rot="18840000" flipH="1">
            <a:off x="3275111" y="5862935"/>
            <a:ext cx="427037" cy="374650"/>
          </a:xfrm>
          <a:prstGeom prst="pi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27" name="Szövegdoboz 56">
            <a:extLst>
              <a:ext uri="{FF2B5EF4-FFF2-40B4-BE49-F238E27FC236}">
                <a16:creationId xmlns:a16="http://schemas.microsoft.com/office/drawing/2014/main" id="{AF895E55-D2F3-4D0A-FE9D-C9E8E9C60DC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101280" y="5876429"/>
            <a:ext cx="5032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000" b="1">
                <a:latin typeface="Arial Narrow" pitchFamily="34" charset="0"/>
                <a:cs typeface="Arial" charset="0"/>
              </a:rPr>
              <a:t>vWF</a:t>
            </a:r>
          </a:p>
        </p:txBody>
      </p:sp>
      <p:sp>
        <p:nvSpPr>
          <p:cNvPr id="28" name="Szövegdoboz 59">
            <a:extLst>
              <a:ext uri="{FF2B5EF4-FFF2-40B4-BE49-F238E27FC236}">
                <a16:creationId xmlns:a16="http://schemas.microsoft.com/office/drawing/2014/main" id="{8EDEDB70-779B-5493-D189-CE2E5B9E517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265586" y="5883573"/>
            <a:ext cx="5048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 b="1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GPIb</a:t>
            </a:r>
          </a:p>
        </p:txBody>
      </p:sp>
      <p:sp>
        <p:nvSpPr>
          <p:cNvPr id="29" name="Névtábla 28">
            <a:extLst>
              <a:ext uri="{FF2B5EF4-FFF2-40B4-BE49-F238E27FC236}">
                <a16:creationId xmlns:a16="http://schemas.microsoft.com/office/drawing/2014/main" id="{C42B0708-F3F8-D048-698C-83DB9177BB54}"/>
              </a:ext>
            </a:extLst>
          </p:cNvPr>
          <p:cNvSpPr/>
          <p:nvPr/>
        </p:nvSpPr>
        <p:spPr>
          <a:xfrm rot="-840000">
            <a:off x="2936180" y="3357066"/>
            <a:ext cx="641350" cy="358775"/>
          </a:xfrm>
          <a:prstGeom prst="plaqu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0" name="Szövegdoboz 61">
            <a:extLst>
              <a:ext uri="{FF2B5EF4-FFF2-40B4-BE49-F238E27FC236}">
                <a16:creationId xmlns:a16="http://schemas.microsoft.com/office/drawing/2014/main" id="{AFBEF6C6-5666-2319-18B9-D9ECB5F2FEFA}"/>
              </a:ext>
            </a:extLst>
          </p:cNvPr>
          <p:cNvSpPr txBox="1">
            <a:spLocks noChangeArrowheads="1"/>
          </p:cNvSpPr>
          <p:nvPr/>
        </p:nvSpPr>
        <p:spPr bwMode="auto">
          <a:xfrm rot="-840000">
            <a:off x="2853630" y="3284041"/>
            <a:ext cx="727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 b="1">
                <a:latin typeface="Arial Narrow" pitchFamily="34" charset="0"/>
                <a:cs typeface="Arial" charset="0"/>
              </a:rPr>
              <a:t>GPIIb-IIIa</a:t>
            </a:r>
          </a:p>
        </p:txBody>
      </p:sp>
      <p:sp>
        <p:nvSpPr>
          <p:cNvPr id="31" name="Szövegdoboz 62">
            <a:extLst>
              <a:ext uri="{FF2B5EF4-FFF2-40B4-BE49-F238E27FC236}">
                <a16:creationId xmlns:a16="http://schemas.microsoft.com/office/drawing/2014/main" id="{0B449248-E74A-4A32-B856-E413D49DD3D6}"/>
              </a:ext>
            </a:extLst>
          </p:cNvPr>
          <p:cNvSpPr txBox="1">
            <a:spLocks noChangeArrowheads="1"/>
          </p:cNvSpPr>
          <p:nvPr/>
        </p:nvSpPr>
        <p:spPr bwMode="auto">
          <a:xfrm rot="-840000">
            <a:off x="2939355" y="3477716"/>
            <a:ext cx="7286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 b="1">
                <a:latin typeface="Arial Narrow" pitchFamily="34" charset="0"/>
                <a:cs typeface="Arial" charset="0"/>
              </a:rPr>
              <a:t>GPIIb-IIIa</a:t>
            </a:r>
          </a:p>
        </p:txBody>
      </p:sp>
      <p:sp>
        <p:nvSpPr>
          <p:cNvPr id="32" name="Folyamatábra: Rendezés 31">
            <a:extLst>
              <a:ext uri="{FF2B5EF4-FFF2-40B4-BE49-F238E27FC236}">
                <a16:creationId xmlns:a16="http://schemas.microsoft.com/office/drawing/2014/main" id="{40DAA4FA-DF7B-936D-CB81-8AE5C762EFD4}"/>
              </a:ext>
            </a:extLst>
          </p:cNvPr>
          <p:cNvSpPr/>
          <p:nvPr/>
        </p:nvSpPr>
        <p:spPr>
          <a:xfrm rot="-840000">
            <a:off x="3291780" y="3411041"/>
            <a:ext cx="47625" cy="230187"/>
          </a:xfrm>
          <a:prstGeom prst="flowChartSor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3" name="Névtábla 32">
            <a:extLst>
              <a:ext uri="{FF2B5EF4-FFF2-40B4-BE49-F238E27FC236}">
                <a16:creationId xmlns:a16="http://schemas.microsoft.com/office/drawing/2014/main" id="{84D08189-3789-F634-5E11-DD8020E1C7A3}"/>
              </a:ext>
            </a:extLst>
          </p:cNvPr>
          <p:cNvSpPr/>
          <p:nvPr/>
        </p:nvSpPr>
        <p:spPr>
          <a:xfrm rot="-5400000">
            <a:off x="3618011" y="5320010"/>
            <a:ext cx="627063" cy="444500"/>
          </a:xfrm>
          <a:prstGeom prst="plaqu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4" name="Névtábla 33">
            <a:extLst>
              <a:ext uri="{FF2B5EF4-FFF2-40B4-BE49-F238E27FC236}">
                <a16:creationId xmlns:a16="http://schemas.microsoft.com/office/drawing/2014/main" id="{57316CAC-830A-4BE6-0C1F-E3DF07FE8EE5}"/>
              </a:ext>
            </a:extLst>
          </p:cNvPr>
          <p:cNvSpPr/>
          <p:nvPr/>
        </p:nvSpPr>
        <p:spPr>
          <a:xfrm rot="-10500000">
            <a:off x="3004443" y="4103191"/>
            <a:ext cx="617537" cy="366712"/>
          </a:xfrm>
          <a:prstGeom prst="plaqu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5" name="Szövegdoboz 64">
            <a:extLst>
              <a:ext uri="{FF2B5EF4-FFF2-40B4-BE49-F238E27FC236}">
                <a16:creationId xmlns:a16="http://schemas.microsoft.com/office/drawing/2014/main" id="{95C1D22C-0CE8-13E2-2805-44FB243C2BFA}"/>
              </a:ext>
            </a:extLst>
          </p:cNvPr>
          <p:cNvSpPr txBox="1">
            <a:spLocks noChangeArrowheads="1"/>
          </p:cNvSpPr>
          <p:nvPr/>
        </p:nvSpPr>
        <p:spPr bwMode="auto">
          <a:xfrm rot="300000">
            <a:off x="2971105" y="4003178"/>
            <a:ext cx="7270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 b="1">
                <a:latin typeface="Arial Narrow" pitchFamily="34" charset="0"/>
                <a:cs typeface="Arial" charset="0"/>
              </a:rPr>
              <a:t>GPIIb-IIIa</a:t>
            </a:r>
          </a:p>
        </p:txBody>
      </p:sp>
      <p:sp>
        <p:nvSpPr>
          <p:cNvPr id="36" name="Szövegdoboz 65">
            <a:extLst>
              <a:ext uri="{FF2B5EF4-FFF2-40B4-BE49-F238E27FC236}">
                <a16:creationId xmlns:a16="http://schemas.microsoft.com/office/drawing/2014/main" id="{DDFDDBAE-B1D7-1594-E61A-563F48B591B8}"/>
              </a:ext>
            </a:extLst>
          </p:cNvPr>
          <p:cNvSpPr txBox="1">
            <a:spLocks noChangeArrowheads="1"/>
          </p:cNvSpPr>
          <p:nvPr/>
        </p:nvSpPr>
        <p:spPr bwMode="auto">
          <a:xfrm rot="300000">
            <a:off x="2928243" y="4250828"/>
            <a:ext cx="7270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 b="1">
                <a:latin typeface="Arial Narrow" pitchFamily="34" charset="0"/>
                <a:cs typeface="Arial" charset="0"/>
              </a:rPr>
              <a:t>GPIIb-IIIa</a:t>
            </a:r>
          </a:p>
        </p:txBody>
      </p:sp>
      <p:sp>
        <p:nvSpPr>
          <p:cNvPr id="37" name="Folyamatábra: Rendezés 36">
            <a:extLst>
              <a:ext uri="{FF2B5EF4-FFF2-40B4-BE49-F238E27FC236}">
                <a16:creationId xmlns:a16="http://schemas.microsoft.com/office/drawing/2014/main" id="{5DE815CD-B60D-7EF8-12D0-A750E469CA26}"/>
              </a:ext>
            </a:extLst>
          </p:cNvPr>
          <p:cNvSpPr/>
          <p:nvPr/>
        </p:nvSpPr>
        <p:spPr>
          <a:xfrm rot="300000">
            <a:off x="3363218" y="4149228"/>
            <a:ext cx="47625" cy="231775"/>
          </a:xfrm>
          <a:prstGeom prst="flowChartSor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8" name="Szövegdoboz 69">
            <a:extLst>
              <a:ext uri="{FF2B5EF4-FFF2-40B4-BE49-F238E27FC236}">
                <a16:creationId xmlns:a16="http://schemas.microsoft.com/office/drawing/2014/main" id="{2748C83E-9D1D-6951-84DB-1DB41E13E2D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412430" y="5427166"/>
            <a:ext cx="727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 b="1">
                <a:latin typeface="Arial Narrow" pitchFamily="34" charset="0"/>
                <a:cs typeface="Arial" charset="0"/>
              </a:rPr>
              <a:t>GPIIb-IIIa</a:t>
            </a:r>
          </a:p>
        </p:txBody>
      </p:sp>
      <p:sp>
        <p:nvSpPr>
          <p:cNvPr id="39" name="Szövegdoboz 70">
            <a:extLst>
              <a:ext uri="{FF2B5EF4-FFF2-40B4-BE49-F238E27FC236}">
                <a16:creationId xmlns:a16="http://schemas.microsoft.com/office/drawing/2014/main" id="{75D00862-27AE-2ECE-6709-E0EF1E7A43C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711674" y="5453359"/>
            <a:ext cx="7270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 b="1">
                <a:latin typeface="Arial Narrow" pitchFamily="34" charset="0"/>
                <a:cs typeface="Arial" charset="0"/>
              </a:rPr>
              <a:t>GPIIb-IIIa</a:t>
            </a:r>
          </a:p>
        </p:txBody>
      </p:sp>
      <p:sp>
        <p:nvSpPr>
          <p:cNvPr id="40" name="Folyamatábra: Rendezés 39">
            <a:extLst>
              <a:ext uri="{FF2B5EF4-FFF2-40B4-BE49-F238E27FC236}">
                <a16:creationId xmlns:a16="http://schemas.microsoft.com/office/drawing/2014/main" id="{DD7331EE-191D-3B20-1FDB-890134D664DB}"/>
              </a:ext>
            </a:extLst>
          </p:cNvPr>
          <p:cNvSpPr/>
          <p:nvPr/>
        </p:nvSpPr>
        <p:spPr>
          <a:xfrm rot="5400000">
            <a:off x="3935511" y="5408910"/>
            <a:ext cx="47625" cy="230188"/>
          </a:xfrm>
          <a:prstGeom prst="flowChartSor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1" name="Szövegdoboz 77">
            <a:extLst>
              <a:ext uri="{FF2B5EF4-FFF2-40B4-BE49-F238E27FC236}">
                <a16:creationId xmlns:a16="http://schemas.microsoft.com/office/drawing/2014/main" id="{069D304E-39AB-EC37-F5C9-1BB9549F3A3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377630" y="5882779"/>
            <a:ext cx="4333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000" b="1">
                <a:latin typeface="Arial Narrow" pitchFamily="34" charset="0"/>
              </a:rPr>
              <a:t>koll</a:t>
            </a:r>
          </a:p>
        </p:txBody>
      </p:sp>
      <p:sp>
        <p:nvSpPr>
          <p:cNvPr id="42" name="Szövegdoboz 79">
            <a:extLst>
              <a:ext uri="{FF2B5EF4-FFF2-40B4-BE49-F238E27FC236}">
                <a16:creationId xmlns:a16="http://schemas.microsoft.com/office/drawing/2014/main" id="{129B4C12-2EAB-65B0-9246-F3C5BBE3899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005236" y="5883573"/>
            <a:ext cx="403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000" b="1">
                <a:latin typeface="Arial Narrow" pitchFamily="34" charset="0"/>
              </a:rPr>
              <a:t>koll</a:t>
            </a:r>
          </a:p>
        </p:txBody>
      </p:sp>
      <p:sp>
        <p:nvSpPr>
          <p:cNvPr id="43" name="Szövegdoboz 49">
            <a:extLst>
              <a:ext uri="{FF2B5EF4-FFF2-40B4-BE49-F238E27FC236}">
                <a16:creationId xmlns:a16="http://schemas.microsoft.com/office/drawing/2014/main" id="{ED6E15D5-7E33-B30F-2135-393CF9304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768" y="5582741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TF</a:t>
            </a:r>
          </a:p>
        </p:txBody>
      </p:sp>
      <p:sp>
        <p:nvSpPr>
          <p:cNvPr id="44" name="Szövegdoboz 50">
            <a:extLst>
              <a:ext uri="{FF2B5EF4-FFF2-40B4-BE49-F238E27FC236}">
                <a16:creationId xmlns:a16="http://schemas.microsoft.com/office/drawing/2014/main" id="{AF8AB7E1-2C7E-2DAA-902B-EF49329B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455" y="5096966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fVII</a:t>
            </a:r>
          </a:p>
        </p:txBody>
      </p:sp>
      <p:sp>
        <p:nvSpPr>
          <p:cNvPr id="45" name="Szövegdoboz 51">
            <a:extLst>
              <a:ext uri="{FF2B5EF4-FFF2-40B4-BE49-F238E27FC236}">
                <a16:creationId xmlns:a16="http://schemas.microsoft.com/office/drawing/2014/main" id="{D3DDD801-231D-5C90-E871-669323666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155" y="5096966"/>
            <a:ext cx="50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fVIIa</a:t>
            </a:r>
          </a:p>
        </p:txBody>
      </p:sp>
      <p:cxnSp>
        <p:nvCxnSpPr>
          <p:cNvPr id="46" name="Egyenes összekötő nyíllal 45">
            <a:extLst>
              <a:ext uri="{FF2B5EF4-FFF2-40B4-BE49-F238E27FC236}">
                <a16:creationId xmlns:a16="http://schemas.microsoft.com/office/drawing/2014/main" id="{3E00BFE8-ACB8-5FA7-CC3A-7057090FDB84}"/>
              </a:ext>
            </a:extLst>
          </p:cNvPr>
          <p:cNvCxnSpPr>
            <a:cxnSpLocks/>
          </p:cNvCxnSpPr>
          <p:nvPr/>
        </p:nvCxnSpPr>
        <p:spPr>
          <a:xfrm>
            <a:off x="4880868" y="5247778"/>
            <a:ext cx="350837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Szövegdoboz 89">
            <a:extLst>
              <a:ext uri="{FF2B5EF4-FFF2-40B4-BE49-F238E27FC236}">
                <a16:creationId xmlns:a16="http://schemas.microsoft.com/office/drawing/2014/main" id="{D22287CB-E2B7-9435-077D-382DBCC0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418" y="5300166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fX</a:t>
            </a:r>
          </a:p>
        </p:txBody>
      </p:sp>
      <p:sp>
        <p:nvSpPr>
          <p:cNvPr id="48" name="Szövegdoboz 91">
            <a:extLst>
              <a:ext uri="{FF2B5EF4-FFF2-40B4-BE49-F238E27FC236}">
                <a16:creationId xmlns:a16="http://schemas.microsoft.com/office/drawing/2014/main" id="{BE9D1CF2-B8C0-791B-73CA-8C8AEDA6F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380" y="4582616"/>
            <a:ext cx="503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 dirty="0" err="1">
                <a:latin typeface="Arial Narrow" pitchFamily="34" charset="0"/>
              </a:rPr>
              <a:t>fIX</a:t>
            </a:r>
            <a:endParaRPr lang="hu-HU" sz="1400" b="1" dirty="0">
              <a:latin typeface="Arial Narrow" pitchFamily="34" charset="0"/>
            </a:endParaRPr>
          </a:p>
        </p:txBody>
      </p:sp>
      <p:sp>
        <p:nvSpPr>
          <p:cNvPr id="49" name="Szövegdoboz 92">
            <a:extLst>
              <a:ext uri="{FF2B5EF4-FFF2-40B4-BE49-F238E27FC236}">
                <a16:creationId xmlns:a16="http://schemas.microsoft.com/office/drawing/2014/main" id="{9FAAEB02-F1B3-976D-E549-9BBD2542F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318" y="4581028"/>
            <a:ext cx="508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fIXa</a:t>
            </a:r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8C2CEA0D-8A69-5FFB-8C8C-676F00A5C698}"/>
              </a:ext>
            </a:extLst>
          </p:cNvPr>
          <p:cNvSpPr>
            <a:spLocks/>
          </p:cNvSpPr>
          <p:nvPr/>
        </p:nvSpPr>
        <p:spPr bwMode="auto">
          <a:xfrm>
            <a:off x="5006280" y="5257303"/>
            <a:ext cx="90488" cy="368300"/>
          </a:xfrm>
          <a:custGeom>
            <a:avLst/>
            <a:gdLst>
              <a:gd name="T0" fmla="*/ 90654 w 10000"/>
              <a:gd name="T1" fmla="*/ 0 h 13462"/>
              <a:gd name="T2" fmla="*/ 12945 w 10000"/>
              <a:gd name="T3" fmla="*/ 54870 h 13462"/>
              <a:gd name="T4" fmla="*/ 0 w 10000"/>
              <a:gd name="T5" fmla="*/ 369332 h 1346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0" h="13462">
                <a:moveTo>
                  <a:pt x="10000" y="0"/>
                </a:moveTo>
                <a:lnTo>
                  <a:pt x="1428" y="2000"/>
                </a:lnTo>
                <a:cubicBezTo>
                  <a:pt x="0" y="3667"/>
                  <a:pt x="0" y="11795"/>
                  <a:pt x="0" y="13462"/>
                </a:cubicBez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BB2990F2-D4FF-CF56-0203-4310E8F00B31}"/>
              </a:ext>
            </a:extLst>
          </p:cNvPr>
          <p:cNvSpPr>
            <a:spLocks/>
          </p:cNvSpPr>
          <p:nvPr/>
        </p:nvSpPr>
        <p:spPr bwMode="auto">
          <a:xfrm>
            <a:off x="5290443" y="4768353"/>
            <a:ext cx="74612" cy="368300"/>
          </a:xfrm>
          <a:custGeom>
            <a:avLst/>
            <a:gdLst>
              <a:gd name="T0" fmla="*/ 75813 w 10670"/>
              <a:gd name="T1" fmla="*/ 0 h 27001"/>
              <a:gd name="T2" fmla="*/ 18971 w 10670"/>
              <a:gd name="T3" fmla="*/ 57025 h 27001"/>
              <a:gd name="T4" fmla="*/ 0 w 10670"/>
              <a:gd name="T5" fmla="*/ 369332 h 270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70" h="27001">
                <a:moveTo>
                  <a:pt x="10670" y="0"/>
                </a:moveTo>
                <a:lnTo>
                  <a:pt x="2670" y="4169"/>
                </a:lnTo>
                <a:cubicBezTo>
                  <a:pt x="670" y="5718"/>
                  <a:pt x="818" y="25891"/>
                  <a:pt x="0" y="27001"/>
                </a:cubicBez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538F9112-487D-5B84-47C6-84FC3A39AB10}"/>
              </a:ext>
            </a:extLst>
          </p:cNvPr>
          <p:cNvSpPr>
            <a:spLocks/>
          </p:cNvSpPr>
          <p:nvPr/>
        </p:nvSpPr>
        <p:spPr bwMode="auto">
          <a:xfrm>
            <a:off x="5720655" y="4939803"/>
            <a:ext cx="149225" cy="215900"/>
          </a:xfrm>
          <a:custGeom>
            <a:avLst/>
            <a:gdLst>
              <a:gd name="T0" fmla="*/ 149714 w 19266"/>
              <a:gd name="T1" fmla="*/ 72012 h 29249"/>
              <a:gd name="T2" fmla="*/ 144010 w 19266"/>
              <a:gd name="T3" fmla="*/ 0 h 29249"/>
              <a:gd name="T4" fmla="*/ 0 w 19266"/>
              <a:gd name="T5" fmla="*/ 216028 h 292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66" h="29249">
                <a:moveTo>
                  <a:pt x="19266" y="9750"/>
                </a:moveTo>
                <a:cubicBezTo>
                  <a:pt x="19021" y="6500"/>
                  <a:pt x="18777" y="3250"/>
                  <a:pt x="18532" y="0"/>
                </a:cubicBezTo>
                <a:cubicBezTo>
                  <a:pt x="14732" y="18350"/>
                  <a:pt x="6422" y="22749"/>
                  <a:pt x="0" y="29249"/>
                </a:cubicBez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BCC83312-F008-BE70-EB7C-B9A6BEC46C8A}"/>
              </a:ext>
            </a:extLst>
          </p:cNvPr>
          <p:cNvSpPr>
            <a:spLocks/>
          </p:cNvSpPr>
          <p:nvPr/>
        </p:nvSpPr>
        <p:spPr bwMode="auto">
          <a:xfrm>
            <a:off x="5720655" y="4374653"/>
            <a:ext cx="149225" cy="215900"/>
          </a:xfrm>
          <a:custGeom>
            <a:avLst/>
            <a:gdLst>
              <a:gd name="T0" fmla="*/ 149714 w 19266"/>
              <a:gd name="T1" fmla="*/ 72012 h 29249"/>
              <a:gd name="T2" fmla="*/ 144010 w 19266"/>
              <a:gd name="T3" fmla="*/ 0 h 29249"/>
              <a:gd name="T4" fmla="*/ 0 w 19266"/>
              <a:gd name="T5" fmla="*/ 216028 h 292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66" h="29249">
                <a:moveTo>
                  <a:pt x="19266" y="9750"/>
                </a:moveTo>
                <a:cubicBezTo>
                  <a:pt x="19021" y="6500"/>
                  <a:pt x="18777" y="3250"/>
                  <a:pt x="18532" y="0"/>
                </a:cubicBezTo>
                <a:cubicBezTo>
                  <a:pt x="14732" y="18350"/>
                  <a:pt x="6422" y="22749"/>
                  <a:pt x="0" y="29249"/>
                </a:cubicBez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54" name="Ellipszis 53">
            <a:extLst>
              <a:ext uri="{FF2B5EF4-FFF2-40B4-BE49-F238E27FC236}">
                <a16:creationId xmlns:a16="http://schemas.microsoft.com/office/drawing/2014/main" id="{9D07C547-27C2-977E-ED9E-F686A5BE6453}"/>
              </a:ext>
            </a:extLst>
          </p:cNvPr>
          <p:cNvSpPr/>
          <p:nvPr/>
        </p:nvSpPr>
        <p:spPr>
          <a:xfrm>
            <a:off x="6373118" y="3606303"/>
            <a:ext cx="288925" cy="2667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5" name="Szövegdoboz 90">
            <a:extLst>
              <a:ext uri="{FF2B5EF4-FFF2-40B4-BE49-F238E27FC236}">
                <a16:creationId xmlns:a16="http://schemas.microsoft.com/office/drawing/2014/main" id="{539A9FF7-4B0C-56C4-612B-DD1EE6066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980" y="3931741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fXa</a:t>
            </a:r>
          </a:p>
        </p:txBody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id="{89EBC06F-7743-E541-AEEF-5CE61F89E67B}"/>
              </a:ext>
            </a:extLst>
          </p:cNvPr>
          <p:cNvSpPr>
            <a:spLocks/>
          </p:cNvSpPr>
          <p:nvPr/>
        </p:nvSpPr>
        <p:spPr bwMode="auto">
          <a:xfrm>
            <a:off x="5869880" y="3715841"/>
            <a:ext cx="144463" cy="288925"/>
          </a:xfrm>
          <a:custGeom>
            <a:avLst/>
            <a:gdLst>
              <a:gd name="T0" fmla="*/ 144016 w 10670"/>
              <a:gd name="T1" fmla="*/ 0 h 21057"/>
              <a:gd name="T2" fmla="*/ 36038 w 10670"/>
              <a:gd name="T3" fmla="*/ 57025 h 21057"/>
              <a:gd name="T4" fmla="*/ 0 w 10670"/>
              <a:gd name="T5" fmla="*/ 288027 h 210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70" h="21057">
                <a:moveTo>
                  <a:pt x="10670" y="0"/>
                </a:moveTo>
                <a:lnTo>
                  <a:pt x="2670" y="4169"/>
                </a:lnTo>
                <a:cubicBezTo>
                  <a:pt x="670" y="5718"/>
                  <a:pt x="818" y="19947"/>
                  <a:pt x="0" y="21057"/>
                </a:cubicBez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57" name="Szövegdoboz 150">
            <a:extLst>
              <a:ext uri="{FF2B5EF4-FFF2-40B4-BE49-F238E27FC236}">
                <a16:creationId xmlns:a16="http://schemas.microsoft.com/office/drawing/2014/main" id="{C3820E98-A605-E485-DDCB-BD7B65ADE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680" y="3572966"/>
            <a:ext cx="43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fIIa</a:t>
            </a:r>
          </a:p>
        </p:txBody>
      </p:sp>
      <p:sp>
        <p:nvSpPr>
          <p:cNvPr id="58" name="Szövegdoboz 151">
            <a:extLst>
              <a:ext uri="{FF2B5EF4-FFF2-40B4-BE49-F238E27FC236}">
                <a16:creationId xmlns:a16="http://schemas.microsoft.com/office/drawing/2014/main" id="{7C678817-1ECC-189B-A166-4671FBFEE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193" y="3528516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fII</a:t>
            </a:r>
          </a:p>
        </p:txBody>
      </p:sp>
      <p:sp>
        <p:nvSpPr>
          <p:cNvPr id="59" name="Szövegdoboz 152">
            <a:extLst>
              <a:ext uri="{FF2B5EF4-FFF2-40B4-BE49-F238E27FC236}">
                <a16:creationId xmlns:a16="http://schemas.microsoft.com/office/drawing/2014/main" id="{65C861B0-4E3B-D6DF-473B-1254A8E0C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755" y="2679203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fXa</a:t>
            </a:r>
          </a:p>
        </p:txBody>
      </p:sp>
      <p:sp>
        <p:nvSpPr>
          <p:cNvPr id="60" name="Szövegdoboz 153">
            <a:extLst>
              <a:ext uri="{FF2B5EF4-FFF2-40B4-BE49-F238E27FC236}">
                <a16:creationId xmlns:a16="http://schemas.microsoft.com/office/drawing/2014/main" id="{A1EFFFEA-3D4D-3CEB-E351-5F9D5BCBC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230" y="2677616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 dirty="0" err="1">
                <a:latin typeface="Arial Narrow" pitchFamily="34" charset="0"/>
              </a:rPr>
              <a:t>fX</a:t>
            </a:r>
            <a:endParaRPr lang="hu-HU" sz="1400" b="1" dirty="0">
              <a:latin typeface="Arial Narrow" pitchFamily="34" charset="0"/>
            </a:endParaRPr>
          </a:p>
        </p:txBody>
      </p:sp>
      <p:sp>
        <p:nvSpPr>
          <p:cNvPr id="61" name="Lekerekített téglalap 157">
            <a:extLst>
              <a:ext uri="{FF2B5EF4-FFF2-40B4-BE49-F238E27FC236}">
                <a16:creationId xmlns:a16="http://schemas.microsoft.com/office/drawing/2014/main" id="{18FB4C29-A221-970E-D7B9-BB4B02558A31}"/>
              </a:ext>
            </a:extLst>
          </p:cNvPr>
          <p:cNvSpPr/>
          <p:nvPr/>
        </p:nvSpPr>
        <p:spPr>
          <a:xfrm>
            <a:off x="5509518" y="5589091"/>
            <a:ext cx="1223962" cy="28733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2" name="Freeform 5">
            <a:extLst>
              <a:ext uri="{FF2B5EF4-FFF2-40B4-BE49-F238E27FC236}">
                <a16:creationId xmlns:a16="http://schemas.microsoft.com/office/drawing/2014/main" id="{79DEE60F-5ECF-0050-2AE6-C1A6563B216D}"/>
              </a:ext>
            </a:extLst>
          </p:cNvPr>
          <p:cNvSpPr>
            <a:spLocks/>
          </p:cNvSpPr>
          <p:nvPr/>
        </p:nvSpPr>
        <p:spPr bwMode="auto">
          <a:xfrm flipV="1">
            <a:off x="4376043" y="2915741"/>
            <a:ext cx="196850" cy="800100"/>
          </a:xfrm>
          <a:custGeom>
            <a:avLst/>
            <a:gdLst>
              <a:gd name="T0" fmla="*/ 198000 w 15716"/>
              <a:gd name="T1" fmla="*/ 0 h 10000"/>
              <a:gd name="T2" fmla="*/ 53985 w 15716"/>
              <a:gd name="T3" fmla="*/ 72011 h 10000"/>
              <a:gd name="T4" fmla="*/ 20070 w 15716"/>
              <a:gd name="T5" fmla="*/ 801016 h 10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16" h="10000">
                <a:moveTo>
                  <a:pt x="15716" y="0"/>
                </a:moveTo>
                <a:lnTo>
                  <a:pt x="4285" y="899"/>
                </a:lnTo>
                <a:cubicBezTo>
                  <a:pt x="0" y="1163"/>
                  <a:pt x="3346" y="9810"/>
                  <a:pt x="1593" y="10000"/>
                </a:cubicBez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63" name="Szövegdoboz 159">
            <a:extLst>
              <a:ext uri="{FF2B5EF4-FFF2-40B4-BE49-F238E27FC236}">
                <a16:creationId xmlns:a16="http://schemas.microsoft.com/office/drawing/2014/main" id="{0420F4F0-7F96-953B-AB6B-1E4268EFF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918" y="3325316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fVa</a:t>
            </a:r>
          </a:p>
        </p:txBody>
      </p:sp>
      <p:sp>
        <p:nvSpPr>
          <p:cNvPr id="64" name="Szövegdoboz 160">
            <a:extLst>
              <a:ext uri="{FF2B5EF4-FFF2-40B4-BE49-F238E27FC236}">
                <a16:creationId xmlns:a16="http://schemas.microsoft.com/office/drawing/2014/main" id="{AB05AC82-833D-5285-D0EE-59B7D27CA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155" y="3325316"/>
            <a:ext cx="50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Ca</a:t>
            </a:r>
            <a:r>
              <a:rPr lang="hu-HU" sz="1400" b="1" baseline="30000">
                <a:latin typeface="Arial Narrow" pitchFamily="34" charset="0"/>
              </a:rPr>
              <a:t>++</a:t>
            </a:r>
          </a:p>
        </p:txBody>
      </p:sp>
      <p:sp>
        <p:nvSpPr>
          <p:cNvPr id="65" name="Szövegdoboz 161">
            <a:extLst>
              <a:ext uri="{FF2B5EF4-FFF2-40B4-BE49-F238E27FC236}">
                <a16:creationId xmlns:a16="http://schemas.microsoft.com/office/drawing/2014/main" id="{CF8C5AB8-2AD3-7639-89FB-A86855D5A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918" y="2852241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 dirty="0" err="1">
                <a:latin typeface="Arial Narrow" pitchFamily="34" charset="0"/>
              </a:rPr>
              <a:t>fV</a:t>
            </a:r>
            <a:endParaRPr lang="hu-HU" sz="1400" b="1" dirty="0">
              <a:latin typeface="Arial Narrow" pitchFamily="34" charset="0"/>
            </a:endParaRPr>
          </a:p>
        </p:txBody>
      </p:sp>
      <p:cxnSp>
        <p:nvCxnSpPr>
          <p:cNvPr id="66" name="Egyenes összekötő nyíllal 65">
            <a:extLst>
              <a:ext uri="{FF2B5EF4-FFF2-40B4-BE49-F238E27FC236}">
                <a16:creationId xmlns:a16="http://schemas.microsoft.com/office/drawing/2014/main" id="{21C722C7-7EC6-E211-36D7-CBA8BFC3A205}"/>
              </a:ext>
            </a:extLst>
          </p:cNvPr>
          <p:cNvCxnSpPr>
            <a:cxnSpLocks/>
          </p:cNvCxnSpPr>
          <p:nvPr/>
        </p:nvCxnSpPr>
        <p:spPr>
          <a:xfrm>
            <a:off x="4818955" y="3106241"/>
            <a:ext cx="0" cy="2873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Freeform 5">
            <a:extLst>
              <a:ext uri="{FF2B5EF4-FFF2-40B4-BE49-F238E27FC236}">
                <a16:creationId xmlns:a16="http://schemas.microsoft.com/office/drawing/2014/main" id="{BFA83F9D-550A-2DBD-A70D-734FCA85C8AD}"/>
              </a:ext>
            </a:extLst>
          </p:cNvPr>
          <p:cNvSpPr>
            <a:spLocks/>
          </p:cNvSpPr>
          <p:nvPr/>
        </p:nvSpPr>
        <p:spPr bwMode="auto">
          <a:xfrm flipV="1">
            <a:off x="5352355" y="3572966"/>
            <a:ext cx="85725" cy="117475"/>
          </a:xfrm>
          <a:custGeom>
            <a:avLst/>
            <a:gdLst>
              <a:gd name="T0" fmla="*/ 84673 w 11759"/>
              <a:gd name="T1" fmla="*/ 0 h 16473"/>
              <a:gd name="T2" fmla="*/ 12666 w 11759"/>
              <a:gd name="T3" fmla="*/ 118617 h 1647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759" h="16473">
                <a:moveTo>
                  <a:pt x="11759" y="0"/>
                </a:moveTo>
                <a:cubicBezTo>
                  <a:pt x="8426" y="5491"/>
                  <a:pt x="0" y="6412"/>
                  <a:pt x="1759" y="16473"/>
                </a:cubicBez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68" name="Szövegdoboz 76">
            <a:extLst>
              <a:ext uri="{FF2B5EF4-FFF2-40B4-BE49-F238E27FC236}">
                <a16:creationId xmlns:a16="http://schemas.microsoft.com/office/drawing/2014/main" id="{67075478-BE60-4488-B1D3-901BB5378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318" y="2347416"/>
            <a:ext cx="50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Ca</a:t>
            </a:r>
            <a:r>
              <a:rPr lang="hu-HU" sz="1400" b="1" baseline="30000">
                <a:latin typeface="Arial Narrow" pitchFamily="34" charset="0"/>
              </a:rPr>
              <a:t>++</a:t>
            </a:r>
          </a:p>
        </p:txBody>
      </p:sp>
      <p:sp>
        <p:nvSpPr>
          <p:cNvPr id="69" name="Freeform 5">
            <a:extLst>
              <a:ext uri="{FF2B5EF4-FFF2-40B4-BE49-F238E27FC236}">
                <a16:creationId xmlns:a16="http://schemas.microsoft.com/office/drawing/2014/main" id="{2C118669-BAB3-7817-6216-F2F68B587806}"/>
              </a:ext>
            </a:extLst>
          </p:cNvPr>
          <p:cNvSpPr>
            <a:spLocks/>
          </p:cNvSpPr>
          <p:nvPr/>
        </p:nvSpPr>
        <p:spPr bwMode="auto">
          <a:xfrm flipV="1">
            <a:off x="3993455" y="2577603"/>
            <a:ext cx="76200" cy="225425"/>
          </a:xfrm>
          <a:custGeom>
            <a:avLst/>
            <a:gdLst>
              <a:gd name="T0" fmla="*/ 75813 w 10670"/>
              <a:gd name="T1" fmla="*/ 0 h 16472"/>
              <a:gd name="T2" fmla="*/ 18971 w 10670"/>
              <a:gd name="T3" fmla="*/ 57026 h 16472"/>
              <a:gd name="T4" fmla="*/ 0 w 10670"/>
              <a:gd name="T5" fmla="*/ 225312 h 164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70" h="16472">
                <a:moveTo>
                  <a:pt x="10670" y="0"/>
                </a:moveTo>
                <a:lnTo>
                  <a:pt x="2670" y="4169"/>
                </a:lnTo>
                <a:cubicBezTo>
                  <a:pt x="670" y="5718"/>
                  <a:pt x="818" y="15362"/>
                  <a:pt x="0" y="16472"/>
                </a:cubicBez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70" name="Szövegdoboz 80">
            <a:extLst>
              <a:ext uri="{FF2B5EF4-FFF2-40B4-BE49-F238E27FC236}">
                <a16:creationId xmlns:a16="http://schemas.microsoft.com/office/drawing/2014/main" id="{210A09C4-F622-E30F-D7D3-60047EF26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493" y="1772741"/>
            <a:ext cx="5048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fVIII</a:t>
            </a:r>
          </a:p>
        </p:txBody>
      </p:sp>
      <p:sp>
        <p:nvSpPr>
          <p:cNvPr id="71" name="Szövegdoboz 81">
            <a:extLst>
              <a:ext uri="{FF2B5EF4-FFF2-40B4-BE49-F238E27FC236}">
                <a16:creationId xmlns:a16="http://schemas.microsoft.com/office/drawing/2014/main" id="{B4E22BBF-6089-0797-CE99-592F230C5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930" y="2347416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fVIIIa</a:t>
            </a:r>
          </a:p>
        </p:txBody>
      </p:sp>
      <p:sp>
        <p:nvSpPr>
          <p:cNvPr id="72" name="Freeform 5">
            <a:extLst>
              <a:ext uri="{FF2B5EF4-FFF2-40B4-BE49-F238E27FC236}">
                <a16:creationId xmlns:a16="http://schemas.microsoft.com/office/drawing/2014/main" id="{672377DB-1CBF-B210-3C35-1129990A1EFF}"/>
              </a:ext>
            </a:extLst>
          </p:cNvPr>
          <p:cNvSpPr>
            <a:spLocks/>
          </p:cNvSpPr>
          <p:nvPr/>
        </p:nvSpPr>
        <p:spPr bwMode="auto">
          <a:xfrm flipV="1">
            <a:off x="3493393" y="2564903"/>
            <a:ext cx="76200" cy="223838"/>
          </a:xfrm>
          <a:custGeom>
            <a:avLst/>
            <a:gdLst>
              <a:gd name="T0" fmla="*/ 75813 w 10670"/>
              <a:gd name="T1" fmla="*/ 0 h 16472"/>
              <a:gd name="T2" fmla="*/ 18971 w 10670"/>
              <a:gd name="T3" fmla="*/ 57026 h 16472"/>
              <a:gd name="T4" fmla="*/ 0 w 10670"/>
              <a:gd name="T5" fmla="*/ 225312 h 164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70" h="16472">
                <a:moveTo>
                  <a:pt x="10670" y="0"/>
                </a:moveTo>
                <a:lnTo>
                  <a:pt x="2670" y="4169"/>
                </a:lnTo>
                <a:cubicBezTo>
                  <a:pt x="670" y="5718"/>
                  <a:pt x="818" y="15362"/>
                  <a:pt x="0" y="16472"/>
                </a:cubicBez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cxnSp>
        <p:nvCxnSpPr>
          <p:cNvPr id="73" name="Egyenes összekötő nyíllal 72">
            <a:extLst>
              <a:ext uri="{FF2B5EF4-FFF2-40B4-BE49-F238E27FC236}">
                <a16:creationId xmlns:a16="http://schemas.microsoft.com/office/drawing/2014/main" id="{963456F9-451B-7C44-46F2-3D6386EA70A6}"/>
              </a:ext>
            </a:extLst>
          </p:cNvPr>
          <p:cNvCxnSpPr>
            <a:cxnSpLocks/>
          </p:cNvCxnSpPr>
          <p:nvPr/>
        </p:nvCxnSpPr>
        <p:spPr>
          <a:xfrm rot="5400000">
            <a:off x="3349724" y="2203747"/>
            <a:ext cx="28733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Szövegdoboz 85">
            <a:extLst>
              <a:ext uri="{FF2B5EF4-FFF2-40B4-BE49-F238E27FC236}">
                <a16:creationId xmlns:a16="http://schemas.microsoft.com/office/drawing/2014/main" id="{2E0FEC6D-705D-88F8-CFE6-14582B059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130" y="2347416"/>
            <a:ext cx="50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fIXa</a:t>
            </a: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9B2D474F-94C4-C63A-8065-BEEFCA3D1973}"/>
              </a:ext>
            </a:extLst>
          </p:cNvPr>
          <p:cNvSpPr>
            <a:spLocks/>
          </p:cNvSpPr>
          <p:nvPr/>
        </p:nvSpPr>
        <p:spPr bwMode="auto">
          <a:xfrm flipV="1">
            <a:off x="3133030" y="2564903"/>
            <a:ext cx="76200" cy="223838"/>
          </a:xfrm>
          <a:custGeom>
            <a:avLst/>
            <a:gdLst>
              <a:gd name="T0" fmla="*/ 75813 w 10670"/>
              <a:gd name="T1" fmla="*/ 0 h 16472"/>
              <a:gd name="T2" fmla="*/ 18971 w 10670"/>
              <a:gd name="T3" fmla="*/ 57026 h 16472"/>
              <a:gd name="T4" fmla="*/ 0 w 10670"/>
              <a:gd name="T5" fmla="*/ 225312 h 164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70" h="16472">
                <a:moveTo>
                  <a:pt x="10670" y="0"/>
                </a:moveTo>
                <a:lnTo>
                  <a:pt x="2670" y="4169"/>
                </a:lnTo>
                <a:cubicBezTo>
                  <a:pt x="670" y="5718"/>
                  <a:pt x="818" y="15362"/>
                  <a:pt x="0" y="16472"/>
                </a:cubicBez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76" name="Szövegdoboz 88">
            <a:extLst>
              <a:ext uri="{FF2B5EF4-FFF2-40B4-BE49-F238E27FC236}">
                <a16:creationId xmlns:a16="http://schemas.microsoft.com/office/drawing/2014/main" id="{0F359E42-9E94-C6E2-432D-61046A130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630" y="2347416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fIX</a:t>
            </a:r>
          </a:p>
        </p:txBody>
      </p:sp>
      <p:cxnSp>
        <p:nvCxnSpPr>
          <p:cNvPr id="77" name="Egyenes összekötő nyíllal 76">
            <a:extLst>
              <a:ext uri="{FF2B5EF4-FFF2-40B4-BE49-F238E27FC236}">
                <a16:creationId xmlns:a16="http://schemas.microsoft.com/office/drawing/2014/main" id="{F7E551D5-06A9-E197-A832-C127F62D2CAB}"/>
              </a:ext>
            </a:extLst>
          </p:cNvPr>
          <p:cNvCxnSpPr>
            <a:cxnSpLocks/>
          </p:cNvCxnSpPr>
          <p:nvPr/>
        </p:nvCxnSpPr>
        <p:spPr>
          <a:xfrm>
            <a:off x="2665132" y="1682702"/>
            <a:ext cx="4649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Szövegdoboz 94">
            <a:extLst>
              <a:ext uri="{FF2B5EF4-FFF2-40B4-BE49-F238E27FC236}">
                <a16:creationId xmlns:a16="http://schemas.microsoft.com/office/drawing/2014/main" id="{4373B27E-7F5F-820C-2D7A-4D0DD0AD5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562" y="1922638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fXIa</a:t>
            </a:r>
          </a:p>
        </p:txBody>
      </p:sp>
      <p:sp>
        <p:nvSpPr>
          <p:cNvPr id="79" name="Freeform 5">
            <a:extLst>
              <a:ext uri="{FF2B5EF4-FFF2-40B4-BE49-F238E27FC236}">
                <a16:creationId xmlns:a16="http://schemas.microsoft.com/office/drawing/2014/main" id="{F05BBAE2-BA59-F492-9214-29A5D651FB2E}"/>
              </a:ext>
            </a:extLst>
          </p:cNvPr>
          <p:cNvSpPr>
            <a:spLocks/>
          </p:cNvSpPr>
          <p:nvPr/>
        </p:nvSpPr>
        <p:spPr bwMode="auto">
          <a:xfrm flipV="1">
            <a:off x="2701230" y="2223591"/>
            <a:ext cx="76200" cy="298450"/>
          </a:xfrm>
          <a:custGeom>
            <a:avLst/>
            <a:gdLst>
              <a:gd name="T0" fmla="*/ 75813 w 10670"/>
              <a:gd name="T1" fmla="*/ 0 h 21736"/>
              <a:gd name="T2" fmla="*/ 18971 w 10670"/>
              <a:gd name="T3" fmla="*/ 57026 h 21736"/>
              <a:gd name="T4" fmla="*/ 0 w 10670"/>
              <a:gd name="T5" fmla="*/ 297316 h 217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70" h="21736">
                <a:moveTo>
                  <a:pt x="10670" y="0"/>
                </a:moveTo>
                <a:lnTo>
                  <a:pt x="2670" y="4169"/>
                </a:lnTo>
                <a:cubicBezTo>
                  <a:pt x="670" y="5718"/>
                  <a:pt x="818" y="20626"/>
                  <a:pt x="0" y="21736"/>
                </a:cubicBez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80" name="Szövegdoboz 97">
            <a:extLst>
              <a:ext uri="{FF2B5EF4-FFF2-40B4-BE49-F238E27FC236}">
                <a16:creationId xmlns:a16="http://schemas.microsoft.com/office/drawing/2014/main" id="{55D2B2FA-74CE-4EAD-AB75-6C9A85BDF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92" y="1431670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 dirty="0" err="1">
                <a:latin typeface="Arial Narrow" pitchFamily="34" charset="0"/>
              </a:rPr>
              <a:t>fXI</a:t>
            </a:r>
            <a:endParaRPr lang="hu-HU" sz="1400" b="1" dirty="0">
              <a:latin typeface="Arial Narrow" pitchFamily="34" charset="0"/>
            </a:endParaRPr>
          </a:p>
        </p:txBody>
      </p:sp>
      <p:sp>
        <p:nvSpPr>
          <p:cNvPr id="85" name="Téglalap 84">
            <a:extLst>
              <a:ext uri="{FF2B5EF4-FFF2-40B4-BE49-F238E27FC236}">
                <a16:creationId xmlns:a16="http://schemas.microsoft.com/office/drawing/2014/main" id="{0938EB64-01E2-000C-5122-B542F4DD9A24}"/>
              </a:ext>
            </a:extLst>
          </p:cNvPr>
          <p:cNvSpPr/>
          <p:nvPr/>
        </p:nvSpPr>
        <p:spPr>
          <a:xfrm>
            <a:off x="4790380" y="6092328"/>
            <a:ext cx="5616575" cy="746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6" name="Téglalap 85">
            <a:extLst>
              <a:ext uri="{FF2B5EF4-FFF2-40B4-BE49-F238E27FC236}">
                <a16:creationId xmlns:a16="http://schemas.microsoft.com/office/drawing/2014/main" id="{49B2B16F-093C-5BBB-0490-0F7B5A3E0B70}"/>
              </a:ext>
            </a:extLst>
          </p:cNvPr>
          <p:cNvSpPr/>
          <p:nvPr/>
        </p:nvSpPr>
        <p:spPr>
          <a:xfrm>
            <a:off x="1764605" y="6020891"/>
            <a:ext cx="1225550" cy="80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cxnSp>
        <p:nvCxnSpPr>
          <p:cNvPr id="87" name="Egyenes összekötő nyíllal 86">
            <a:extLst>
              <a:ext uri="{FF2B5EF4-FFF2-40B4-BE49-F238E27FC236}">
                <a16:creationId xmlns:a16="http://schemas.microsoft.com/office/drawing/2014/main" id="{85CBE6F1-310E-1D48-36D9-DE6F4D489D97}"/>
              </a:ext>
            </a:extLst>
          </p:cNvPr>
          <p:cNvCxnSpPr>
            <a:cxnSpLocks/>
          </p:cNvCxnSpPr>
          <p:nvPr/>
        </p:nvCxnSpPr>
        <p:spPr>
          <a:xfrm flipV="1">
            <a:off x="5869880" y="4220666"/>
            <a:ext cx="0" cy="1079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Egyenes összekötő nyíllal 87">
            <a:extLst>
              <a:ext uri="{FF2B5EF4-FFF2-40B4-BE49-F238E27FC236}">
                <a16:creationId xmlns:a16="http://schemas.microsoft.com/office/drawing/2014/main" id="{1A2CBAE2-4A21-EFEE-CDBE-96B6F87DA3D4}"/>
              </a:ext>
            </a:extLst>
          </p:cNvPr>
          <p:cNvCxnSpPr>
            <a:cxnSpLocks/>
          </p:cNvCxnSpPr>
          <p:nvPr/>
        </p:nvCxnSpPr>
        <p:spPr>
          <a:xfrm>
            <a:off x="5222180" y="4742953"/>
            <a:ext cx="28733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Egyenes összekötő nyíllal 88">
            <a:extLst>
              <a:ext uri="{FF2B5EF4-FFF2-40B4-BE49-F238E27FC236}">
                <a16:creationId xmlns:a16="http://schemas.microsoft.com/office/drawing/2014/main" id="{D6F36D84-B3C7-0796-AF28-D4A50A4CAEE5}"/>
              </a:ext>
            </a:extLst>
          </p:cNvPr>
          <p:cNvCxnSpPr>
            <a:cxnSpLocks/>
          </p:cNvCxnSpPr>
          <p:nvPr/>
        </p:nvCxnSpPr>
        <p:spPr>
          <a:xfrm>
            <a:off x="2990155" y="2828428"/>
            <a:ext cx="12954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Egyenes összekötő nyíllal 89">
            <a:extLst>
              <a:ext uri="{FF2B5EF4-FFF2-40B4-BE49-F238E27FC236}">
                <a16:creationId xmlns:a16="http://schemas.microsoft.com/office/drawing/2014/main" id="{66EB0139-42D2-B63C-13C9-C3ADBD992915}"/>
              </a:ext>
            </a:extLst>
          </p:cNvPr>
          <p:cNvCxnSpPr>
            <a:cxnSpLocks/>
          </p:cNvCxnSpPr>
          <p:nvPr/>
        </p:nvCxnSpPr>
        <p:spPr>
          <a:xfrm>
            <a:off x="4285555" y="3715841"/>
            <a:ext cx="1871663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Freeform 5">
            <a:extLst>
              <a:ext uri="{FF2B5EF4-FFF2-40B4-BE49-F238E27FC236}">
                <a16:creationId xmlns:a16="http://schemas.microsoft.com/office/drawing/2014/main" id="{DEC2E385-9369-6265-9970-3FFD3CAD39E8}"/>
              </a:ext>
            </a:extLst>
          </p:cNvPr>
          <p:cNvSpPr>
            <a:spLocks/>
          </p:cNvSpPr>
          <p:nvPr/>
        </p:nvSpPr>
        <p:spPr bwMode="auto">
          <a:xfrm flipV="1">
            <a:off x="4849118" y="3572966"/>
            <a:ext cx="84137" cy="117475"/>
          </a:xfrm>
          <a:custGeom>
            <a:avLst/>
            <a:gdLst>
              <a:gd name="T0" fmla="*/ 84673 w 11759"/>
              <a:gd name="T1" fmla="*/ 0 h 16473"/>
              <a:gd name="T2" fmla="*/ 12666 w 11759"/>
              <a:gd name="T3" fmla="*/ 118617 h 1647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759" h="16473">
                <a:moveTo>
                  <a:pt x="11759" y="0"/>
                </a:moveTo>
                <a:cubicBezTo>
                  <a:pt x="8426" y="5491"/>
                  <a:pt x="0" y="6412"/>
                  <a:pt x="1759" y="16473"/>
                </a:cubicBez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92" name="Freeform 5">
            <a:extLst>
              <a:ext uri="{FF2B5EF4-FFF2-40B4-BE49-F238E27FC236}">
                <a16:creationId xmlns:a16="http://schemas.microsoft.com/office/drawing/2014/main" id="{3D6C48DA-0DB6-F192-51C5-2497F6BC7464}"/>
              </a:ext>
            </a:extLst>
          </p:cNvPr>
          <p:cNvSpPr>
            <a:spLocks/>
          </p:cNvSpPr>
          <p:nvPr/>
        </p:nvSpPr>
        <p:spPr bwMode="auto">
          <a:xfrm>
            <a:off x="2701230" y="1483816"/>
            <a:ext cx="3816350" cy="1871662"/>
          </a:xfrm>
          <a:custGeom>
            <a:avLst/>
            <a:gdLst>
              <a:gd name="T0" fmla="*/ 0 w 491117"/>
              <a:gd name="T1" fmla="*/ 144016 h 253487"/>
              <a:gd name="T2" fmla="*/ 144010 w 491117"/>
              <a:gd name="T3" fmla="*/ 0 h 253487"/>
              <a:gd name="T4" fmla="*/ 3744414 w 491117"/>
              <a:gd name="T5" fmla="*/ 0 h 253487"/>
              <a:gd name="T6" fmla="*/ 3816419 w 491117"/>
              <a:gd name="T7" fmla="*/ 144016 h 253487"/>
              <a:gd name="T8" fmla="*/ 3816419 w 491117"/>
              <a:gd name="T9" fmla="*/ 1872211 h 253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1117" h="253487">
                <a:moveTo>
                  <a:pt x="0" y="19499"/>
                </a:moveTo>
                <a:lnTo>
                  <a:pt x="18532" y="0"/>
                </a:lnTo>
                <a:lnTo>
                  <a:pt x="481851" y="0"/>
                </a:lnTo>
                <a:lnTo>
                  <a:pt x="491117" y="19499"/>
                </a:lnTo>
                <a:lnTo>
                  <a:pt x="491117" y="253487"/>
                </a:ln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93" name="Trapezoid 92">
            <a:extLst>
              <a:ext uri="{FF2B5EF4-FFF2-40B4-BE49-F238E27FC236}">
                <a16:creationId xmlns:a16="http://schemas.microsoft.com/office/drawing/2014/main" id="{7E924CC1-6097-AE03-9DD2-C64D8F3C62AF}"/>
              </a:ext>
            </a:extLst>
          </p:cNvPr>
          <p:cNvSpPr/>
          <p:nvPr/>
        </p:nvSpPr>
        <p:spPr>
          <a:xfrm flipV="1">
            <a:off x="3493393" y="2861766"/>
            <a:ext cx="360362" cy="144462"/>
          </a:xfrm>
          <a:prstGeom prst="trapezoi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4" name="Trapezoid 93">
            <a:extLst>
              <a:ext uri="{FF2B5EF4-FFF2-40B4-BE49-F238E27FC236}">
                <a16:creationId xmlns:a16="http://schemas.microsoft.com/office/drawing/2014/main" id="{A37C2857-88DF-0EE8-D18A-5E81B1FDE19C}"/>
              </a:ext>
            </a:extLst>
          </p:cNvPr>
          <p:cNvSpPr/>
          <p:nvPr/>
        </p:nvSpPr>
        <p:spPr>
          <a:xfrm flipV="1">
            <a:off x="4430018" y="3744416"/>
            <a:ext cx="360362" cy="134937"/>
          </a:xfrm>
          <a:prstGeom prst="trapezoi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5" name="Szövegdoboz 155">
            <a:extLst>
              <a:ext uri="{FF2B5EF4-FFF2-40B4-BE49-F238E27FC236}">
                <a16:creationId xmlns:a16="http://schemas.microsoft.com/office/drawing/2014/main" id="{24A2271E-0CFD-9923-D573-AF3A28C6E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055" y="2791916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>
                <a:latin typeface="Arial Narrow" pitchFamily="34" charset="0"/>
              </a:rPr>
              <a:t>PS</a:t>
            </a:r>
          </a:p>
        </p:txBody>
      </p:sp>
      <p:sp>
        <p:nvSpPr>
          <p:cNvPr id="96" name="Szövegdoboz 156">
            <a:extLst>
              <a:ext uri="{FF2B5EF4-FFF2-40B4-BE49-F238E27FC236}">
                <a16:creationId xmlns:a16="http://schemas.microsoft.com/office/drawing/2014/main" id="{148656C4-2FFC-25C1-3FC7-1050CCD8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568" y="3674566"/>
            <a:ext cx="433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>
                <a:latin typeface="Arial Narrow" pitchFamily="34" charset="0"/>
              </a:rPr>
              <a:t>PS</a:t>
            </a:r>
          </a:p>
        </p:txBody>
      </p:sp>
      <p:sp>
        <p:nvSpPr>
          <p:cNvPr id="97" name="Szabályos ötszög 163">
            <a:extLst>
              <a:ext uri="{FF2B5EF4-FFF2-40B4-BE49-F238E27FC236}">
                <a16:creationId xmlns:a16="http://schemas.microsoft.com/office/drawing/2014/main" id="{83A1E3BD-0CAB-B44B-3BDF-57F5283AAD64}"/>
              </a:ext>
            </a:extLst>
          </p:cNvPr>
          <p:cNvSpPr/>
          <p:nvPr/>
        </p:nvSpPr>
        <p:spPr>
          <a:xfrm rot="5220000">
            <a:off x="4245868" y="4538166"/>
            <a:ext cx="360362" cy="131762"/>
          </a:xfrm>
          <a:prstGeom prst="pentagon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8" name="Szabályos ötszög 164">
            <a:extLst>
              <a:ext uri="{FF2B5EF4-FFF2-40B4-BE49-F238E27FC236}">
                <a16:creationId xmlns:a16="http://schemas.microsoft.com/office/drawing/2014/main" id="{65891598-B687-23E9-0355-6DAB350226C6}"/>
              </a:ext>
            </a:extLst>
          </p:cNvPr>
          <p:cNvSpPr/>
          <p:nvPr/>
        </p:nvSpPr>
        <p:spPr>
          <a:xfrm rot="-3900000">
            <a:off x="2328168" y="3401516"/>
            <a:ext cx="360362" cy="131762"/>
          </a:xfrm>
          <a:prstGeom prst="pentagon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9" name="Szövegdoboz 165">
            <a:extLst>
              <a:ext uri="{FF2B5EF4-FFF2-40B4-BE49-F238E27FC236}">
                <a16:creationId xmlns:a16="http://schemas.microsoft.com/office/drawing/2014/main" id="{A0DFED74-97A0-40FD-C37A-DD5EF2CF7D3B}"/>
              </a:ext>
            </a:extLst>
          </p:cNvPr>
          <p:cNvSpPr txBox="1">
            <a:spLocks noChangeArrowheads="1"/>
          </p:cNvSpPr>
          <p:nvPr/>
        </p:nvSpPr>
        <p:spPr bwMode="auto">
          <a:xfrm rot="5340000">
            <a:off x="4183956" y="4474665"/>
            <a:ext cx="469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 dirty="0">
                <a:latin typeface="Arial Narrow" pitchFamily="34" charset="0"/>
              </a:rPr>
              <a:t>PAR</a:t>
            </a:r>
          </a:p>
        </p:txBody>
      </p:sp>
      <p:sp>
        <p:nvSpPr>
          <p:cNvPr id="100" name="Szövegdoboz 166">
            <a:extLst>
              <a:ext uri="{FF2B5EF4-FFF2-40B4-BE49-F238E27FC236}">
                <a16:creationId xmlns:a16="http://schemas.microsoft.com/office/drawing/2014/main" id="{00BC3F5D-92C8-C5C7-1E78-30665479D8DF}"/>
              </a:ext>
            </a:extLst>
          </p:cNvPr>
          <p:cNvSpPr txBox="1">
            <a:spLocks noChangeArrowheads="1"/>
          </p:cNvSpPr>
          <p:nvPr/>
        </p:nvSpPr>
        <p:spPr bwMode="auto">
          <a:xfrm rot="-4080000">
            <a:off x="2279750" y="3326109"/>
            <a:ext cx="468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>
                <a:latin typeface="Arial Narrow" pitchFamily="34" charset="0"/>
              </a:rPr>
              <a:t>PAR</a:t>
            </a:r>
          </a:p>
        </p:txBody>
      </p:sp>
      <p:cxnSp>
        <p:nvCxnSpPr>
          <p:cNvPr id="107" name="Egyenes összekötő nyíllal 106">
            <a:extLst>
              <a:ext uri="{FF2B5EF4-FFF2-40B4-BE49-F238E27FC236}">
                <a16:creationId xmlns:a16="http://schemas.microsoft.com/office/drawing/2014/main" id="{9B23DE11-8E3B-3583-50F6-C750F46C3B6E}"/>
              </a:ext>
            </a:extLst>
          </p:cNvPr>
          <p:cNvCxnSpPr>
            <a:cxnSpLocks/>
          </p:cNvCxnSpPr>
          <p:nvPr/>
        </p:nvCxnSpPr>
        <p:spPr>
          <a:xfrm flipV="1">
            <a:off x="2197993" y="2510928"/>
            <a:ext cx="792162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Freeform 5">
            <a:extLst>
              <a:ext uri="{FF2B5EF4-FFF2-40B4-BE49-F238E27FC236}">
                <a16:creationId xmlns:a16="http://schemas.microsoft.com/office/drawing/2014/main" id="{76F2316B-546F-4132-FCCB-18730439E7AF}"/>
              </a:ext>
            </a:extLst>
          </p:cNvPr>
          <p:cNvSpPr>
            <a:spLocks/>
          </p:cNvSpPr>
          <p:nvPr/>
        </p:nvSpPr>
        <p:spPr bwMode="auto">
          <a:xfrm>
            <a:off x="3493393" y="2060078"/>
            <a:ext cx="3024187" cy="144463"/>
          </a:xfrm>
          <a:custGeom>
            <a:avLst/>
            <a:gdLst>
              <a:gd name="T0" fmla="*/ 0 w 389187"/>
              <a:gd name="T1" fmla="*/ 144016 h 19499"/>
              <a:gd name="T2" fmla="*/ 144010 w 389187"/>
              <a:gd name="T3" fmla="*/ 0 h 19499"/>
              <a:gd name="T4" fmla="*/ 2880314 w 389187"/>
              <a:gd name="T5" fmla="*/ 0 h 19499"/>
              <a:gd name="T6" fmla="*/ 3024332 w 389187"/>
              <a:gd name="T7" fmla="*/ 144016 h 194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9187" h="19499">
                <a:moveTo>
                  <a:pt x="0" y="19499"/>
                </a:moveTo>
                <a:lnTo>
                  <a:pt x="18532" y="0"/>
                </a:lnTo>
                <a:lnTo>
                  <a:pt x="370654" y="0"/>
                </a:lnTo>
                <a:lnTo>
                  <a:pt x="389187" y="19499"/>
                </a:ln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109" name="Freeform 5">
            <a:extLst>
              <a:ext uri="{FF2B5EF4-FFF2-40B4-BE49-F238E27FC236}">
                <a16:creationId xmlns:a16="http://schemas.microsoft.com/office/drawing/2014/main" id="{1B841C9B-ACFD-C99F-3D27-70CF3604D537}"/>
              </a:ext>
            </a:extLst>
          </p:cNvPr>
          <p:cNvSpPr>
            <a:spLocks/>
          </p:cNvSpPr>
          <p:nvPr/>
        </p:nvSpPr>
        <p:spPr bwMode="auto">
          <a:xfrm>
            <a:off x="4790380" y="3139578"/>
            <a:ext cx="1727200" cy="144463"/>
          </a:xfrm>
          <a:custGeom>
            <a:avLst/>
            <a:gdLst>
              <a:gd name="T0" fmla="*/ 0 w 222393"/>
              <a:gd name="T1" fmla="*/ 144016 h 19499"/>
              <a:gd name="T2" fmla="*/ 144010 w 222393"/>
              <a:gd name="T3" fmla="*/ 0 h 19499"/>
              <a:gd name="T4" fmla="*/ 1584175 w 222393"/>
              <a:gd name="T5" fmla="*/ 0 h 19499"/>
              <a:gd name="T6" fmla="*/ 1728193 w 222393"/>
              <a:gd name="T7" fmla="*/ 144016 h 194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2393" h="19499">
                <a:moveTo>
                  <a:pt x="0" y="19499"/>
                </a:moveTo>
                <a:lnTo>
                  <a:pt x="18532" y="0"/>
                </a:lnTo>
                <a:lnTo>
                  <a:pt x="203860" y="0"/>
                </a:lnTo>
                <a:lnTo>
                  <a:pt x="222393" y="19499"/>
                </a:ln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110" name="Freeform 5">
            <a:extLst>
              <a:ext uri="{FF2B5EF4-FFF2-40B4-BE49-F238E27FC236}">
                <a16:creationId xmlns:a16="http://schemas.microsoft.com/office/drawing/2014/main" id="{A5D571C4-EDE3-F0AD-7FF6-F5DDCC866B91}"/>
              </a:ext>
            </a:extLst>
          </p:cNvPr>
          <p:cNvSpPr>
            <a:spLocks/>
          </p:cNvSpPr>
          <p:nvPr/>
        </p:nvSpPr>
        <p:spPr bwMode="auto">
          <a:xfrm>
            <a:off x="4430018" y="4004766"/>
            <a:ext cx="1871662" cy="431800"/>
          </a:xfrm>
          <a:custGeom>
            <a:avLst/>
            <a:gdLst>
              <a:gd name="T0" fmla="*/ 0 w 240925"/>
              <a:gd name="T1" fmla="*/ 432049 h 58497"/>
              <a:gd name="T2" fmla="*/ 216015 w 240925"/>
              <a:gd name="T3" fmla="*/ 216021 h 58497"/>
              <a:gd name="T4" fmla="*/ 1656180 w 240925"/>
              <a:gd name="T5" fmla="*/ 216021 h 58497"/>
              <a:gd name="T6" fmla="*/ 1872203 w 240925"/>
              <a:gd name="T7" fmla="*/ 0 h 584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925" h="58497">
                <a:moveTo>
                  <a:pt x="0" y="58497"/>
                </a:moveTo>
                <a:lnTo>
                  <a:pt x="27798" y="29248"/>
                </a:lnTo>
                <a:lnTo>
                  <a:pt x="213126" y="29248"/>
                </a:lnTo>
                <a:lnTo>
                  <a:pt x="240925" y="0"/>
                </a:ln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cxnSp>
        <p:nvCxnSpPr>
          <p:cNvPr id="111" name="Egyenes összekötő 110">
            <a:extLst>
              <a:ext uri="{FF2B5EF4-FFF2-40B4-BE49-F238E27FC236}">
                <a16:creationId xmlns:a16="http://schemas.microsoft.com/office/drawing/2014/main" id="{66676889-F5B2-A674-42D5-00E368C09A03}"/>
              </a:ext>
            </a:extLst>
          </p:cNvPr>
          <p:cNvCxnSpPr>
            <a:cxnSpLocks/>
          </p:cNvCxnSpPr>
          <p:nvPr/>
        </p:nvCxnSpPr>
        <p:spPr>
          <a:xfrm>
            <a:off x="5591249" y="5578970"/>
            <a:ext cx="4752528" cy="952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gyenes összekötő 111">
            <a:extLst>
              <a:ext uri="{FF2B5EF4-FFF2-40B4-BE49-F238E27FC236}">
                <a16:creationId xmlns:a16="http://schemas.microsoft.com/office/drawing/2014/main" id="{BE45A7B1-5D79-98A8-58A2-E0B838C21456}"/>
              </a:ext>
            </a:extLst>
          </p:cNvPr>
          <p:cNvCxnSpPr>
            <a:cxnSpLocks/>
          </p:cNvCxnSpPr>
          <p:nvPr/>
        </p:nvCxnSpPr>
        <p:spPr>
          <a:xfrm>
            <a:off x="1801876" y="5588495"/>
            <a:ext cx="1115552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Szövegdoboz 165">
            <a:extLst>
              <a:ext uri="{FF2B5EF4-FFF2-40B4-BE49-F238E27FC236}">
                <a16:creationId xmlns:a16="http://schemas.microsoft.com/office/drawing/2014/main" id="{BC8B2D62-0628-E8A9-6245-14DAB8DAF6BD}"/>
              </a:ext>
            </a:extLst>
          </p:cNvPr>
          <p:cNvSpPr txBox="1">
            <a:spLocks noChangeArrowheads="1"/>
          </p:cNvSpPr>
          <p:nvPr/>
        </p:nvSpPr>
        <p:spPr bwMode="auto">
          <a:xfrm rot="21600000">
            <a:off x="5792998" y="5528294"/>
            <a:ext cx="469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 dirty="0">
                <a:latin typeface="Arial Narrow" pitchFamily="34" charset="0"/>
              </a:rPr>
              <a:t>PAR</a:t>
            </a:r>
          </a:p>
        </p:txBody>
      </p:sp>
      <p:sp>
        <p:nvSpPr>
          <p:cNvPr id="114" name="Freeform 5">
            <a:extLst>
              <a:ext uri="{FF2B5EF4-FFF2-40B4-BE49-F238E27FC236}">
                <a16:creationId xmlns:a16="http://schemas.microsoft.com/office/drawing/2014/main" id="{D8B53947-8D1B-E9D6-AEE2-D685235B23AA}"/>
              </a:ext>
            </a:extLst>
          </p:cNvPr>
          <p:cNvSpPr>
            <a:spLocks/>
          </p:cNvSpPr>
          <p:nvPr/>
        </p:nvSpPr>
        <p:spPr bwMode="auto">
          <a:xfrm>
            <a:off x="6004720" y="4004319"/>
            <a:ext cx="360039" cy="1584175"/>
          </a:xfrm>
          <a:custGeom>
            <a:avLst/>
            <a:gdLst>
              <a:gd name="T0" fmla="*/ 0 w 240925"/>
              <a:gd name="T1" fmla="*/ 432049 h 58497"/>
              <a:gd name="T2" fmla="*/ 216015 w 240925"/>
              <a:gd name="T3" fmla="*/ 216021 h 58497"/>
              <a:gd name="T4" fmla="*/ 1656180 w 240925"/>
              <a:gd name="T5" fmla="*/ 216021 h 58497"/>
              <a:gd name="T6" fmla="*/ 1872203 w 240925"/>
              <a:gd name="T7" fmla="*/ 0 h 58497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240925"/>
              <a:gd name="connsiteY0" fmla="*/ 58497 h 214612"/>
              <a:gd name="connsiteX1" fmla="*/ 213188 w 240925"/>
              <a:gd name="connsiteY1" fmla="*/ 214612 h 214612"/>
              <a:gd name="connsiteX2" fmla="*/ 213126 w 240925"/>
              <a:gd name="connsiteY2" fmla="*/ 29248 h 214612"/>
              <a:gd name="connsiteX3" fmla="*/ 240925 w 240925"/>
              <a:gd name="connsiteY3" fmla="*/ 0 h 214612"/>
              <a:gd name="connsiteX0" fmla="*/ 62 w 27799"/>
              <a:gd name="connsiteY0" fmla="*/ 214612 h 214612"/>
              <a:gd name="connsiteX1" fmla="*/ 0 w 27799"/>
              <a:gd name="connsiteY1" fmla="*/ 29248 h 214612"/>
              <a:gd name="connsiteX2" fmla="*/ 27799 w 27799"/>
              <a:gd name="connsiteY2" fmla="*/ 0 h 214612"/>
              <a:gd name="connsiteX0" fmla="*/ 9339 w 37076"/>
              <a:gd name="connsiteY0" fmla="*/ 214612 h 214612"/>
              <a:gd name="connsiteX1" fmla="*/ 0 w 37076"/>
              <a:gd name="connsiteY1" fmla="*/ 39020 h 214612"/>
              <a:gd name="connsiteX2" fmla="*/ 37076 w 37076"/>
              <a:gd name="connsiteY2" fmla="*/ 0 h 214612"/>
              <a:gd name="connsiteX0" fmla="*/ 14341 w 42078"/>
              <a:gd name="connsiteY0" fmla="*/ 214612 h 243877"/>
              <a:gd name="connsiteX1" fmla="*/ 5002 w 42078"/>
              <a:gd name="connsiteY1" fmla="*/ 214612 h 243877"/>
              <a:gd name="connsiteX2" fmla="*/ 5002 w 42078"/>
              <a:gd name="connsiteY2" fmla="*/ 39020 h 243877"/>
              <a:gd name="connsiteX3" fmla="*/ 42078 w 42078"/>
              <a:gd name="connsiteY3" fmla="*/ 0 h 243877"/>
              <a:gd name="connsiteX0" fmla="*/ 13962 w 41699"/>
              <a:gd name="connsiteY0" fmla="*/ 214612 h 214612"/>
              <a:gd name="connsiteX1" fmla="*/ 4623 w 41699"/>
              <a:gd name="connsiteY1" fmla="*/ 39020 h 214612"/>
              <a:gd name="connsiteX2" fmla="*/ 41699 w 41699"/>
              <a:gd name="connsiteY2" fmla="*/ 0 h 214612"/>
              <a:gd name="connsiteX0" fmla="*/ 4623 w 41699"/>
              <a:gd name="connsiteY0" fmla="*/ 214612 h 214612"/>
              <a:gd name="connsiteX1" fmla="*/ 4623 w 41699"/>
              <a:gd name="connsiteY1" fmla="*/ 39020 h 214612"/>
              <a:gd name="connsiteX2" fmla="*/ 41699 w 41699"/>
              <a:gd name="connsiteY2" fmla="*/ 0 h 214612"/>
              <a:gd name="connsiteX0" fmla="*/ 23161 w 60237"/>
              <a:gd name="connsiteY0" fmla="*/ 214612 h 214612"/>
              <a:gd name="connsiteX1" fmla="*/ 4623 w 60237"/>
              <a:gd name="connsiteY1" fmla="*/ 68286 h 214612"/>
              <a:gd name="connsiteX2" fmla="*/ 60237 w 60237"/>
              <a:gd name="connsiteY2" fmla="*/ 0 h 214612"/>
              <a:gd name="connsiteX0" fmla="*/ 4623 w 60237"/>
              <a:gd name="connsiteY0" fmla="*/ 214612 h 214612"/>
              <a:gd name="connsiteX1" fmla="*/ 4623 w 60237"/>
              <a:gd name="connsiteY1" fmla="*/ 68286 h 214612"/>
              <a:gd name="connsiteX2" fmla="*/ 60237 w 60237"/>
              <a:gd name="connsiteY2" fmla="*/ 0 h 214612"/>
              <a:gd name="connsiteX0" fmla="*/ 4623 w 60237"/>
              <a:gd name="connsiteY0" fmla="*/ 214612 h 214612"/>
              <a:gd name="connsiteX1" fmla="*/ 4623 w 60237"/>
              <a:gd name="connsiteY1" fmla="*/ 68286 h 214612"/>
              <a:gd name="connsiteX2" fmla="*/ 60237 w 60237"/>
              <a:gd name="connsiteY2" fmla="*/ 0 h 214612"/>
              <a:gd name="connsiteX0" fmla="*/ 4623 w 60237"/>
              <a:gd name="connsiteY0" fmla="*/ 214612 h 214612"/>
              <a:gd name="connsiteX1" fmla="*/ 4623 w 60237"/>
              <a:gd name="connsiteY1" fmla="*/ 48775 h 214612"/>
              <a:gd name="connsiteX2" fmla="*/ 60237 w 60237"/>
              <a:gd name="connsiteY2" fmla="*/ 0 h 214612"/>
              <a:gd name="connsiteX0" fmla="*/ 4623 w 50968"/>
              <a:gd name="connsiteY0" fmla="*/ 214612 h 214612"/>
              <a:gd name="connsiteX1" fmla="*/ 4623 w 50968"/>
              <a:gd name="connsiteY1" fmla="*/ 48775 h 214612"/>
              <a:gd name="connsiteX2" fmla="*/ 50968 w 50968"/>
              <a:gd name="connsiteY2" fmla="*/ 0 h 214612"/>
              <a:gd name="connsiteX0" fmla="*/ 0 w 46345"/>
              <a:gd name="connsiteY0" fmla="*/ 214612 h 214612"/>
              <a:gd name="connsiteX1" fmla="*/ 0 w 46345"/>
              <a:gd name="connsiteY1" fmla="*/ 48775 h 214612"/>
              <a:gd name="connsiteX2" fmla="*/ 46345 w 46345"/>
              <a:gd name="connsiteY2" fmla="*/ 0 h 214612"/>
              <a:gd name="connsiteX0" fmla="*/ 0 w 46345"/>
              <a:gd name="connsiteY0" fmla="*/ 214612 h 214612"/>
              <a:gd name="connsiteX1" fmla="*/ 0 w 46345"/>
              <a:gd name="connsiteY1" fmla="*/ 48775 h 214612"/>
              <a:gd name="connsiteX2" fmla="*/ 46345 w 46345"/>
              <a:gd name="connsiteY2" fmla="*/ 0 h 214612"/>
              <a:gd name="connsiteX0" fmla="*/ 0 w 46345"/>
              <a:gd name="connsiteY0" fmla="*/ 204857 h 204857"/>
              <a:gd name="connsiteX1" fmla="*/ 0 w 46345"/>
              <a:gd name="connsiteY1" fmla="*/ 39020 h 204857"/>
              <a:gd name="connsiteX2" fmla="*/ 46345 w 46345"/>
              <a:gd name="connsiteY2" fmla="*/ 0 h 204857"/>
              <a:gd name="connsiteX0" fmla="*/ 0 w 46345"/>
              <a:gd name="connsiteY0" fmla="*/ 214612 h 214612"/>
              <a:gd name="connsiteX1" fmla="*/ 0 w 46345"/>
              <a:gd name="connsiteY1" fmla="*/ 48775 h 214612"/>
              <a:gd name="connsiteX2" fmla="*/ 46345 w 46345"/>
              <a:gd name="connsiteY2" fmla="*/ 0 h 214612"/>
              <a:gd name="connsiteX0" fmla="*/ 0 w 37076"/>
              <a:gd name="connsiteY0" fmla="*/ 204857 h 204857"/>
              <a:gd name="connsiteX1" fmla="*/ 0 w 37076"/>
              <a:gd name="connsiteY1" fmla="*/ 39020 h 204857"/>
              <a:gd name="connsiteX2" fmla="*/ 37076 w 37076"/>
              <a:gd name="connsiteY2" fmla="*/ 0 h 204857"/>
              <a:gd name="connsiteX0" fmla="*/ 0 w 46345"/>
              <a:gd name="connsiteY0" fmla="*/ 204857 h 204857"/>
              <a:gd name="connsiteX1" fmla="*/ 0 w 46345"/>
              <a:gd name="connsiteY1" fmla="*/ 39020 h 204857"/>
              <a:gd name="connsiteX2" fmla="*/ 46345 w 46345"/>
              <a:gd name="connsiteY2" fmla="*/ 0 h 204857"/>
              <a:gd name="connsiteX0" fmla="*/ 0 w 37076"/>
              <a:gd name="connsiteY0" fmla="*/ 204857 h 204857"/>
              <a:gd name="connsiteX1" fmla="*/ 0 w 37076"/>
              <a:gd name="connsiteY1" fmla="*/ 39020 h 204857"/>
              <a:gd name="connsiteX2" fmla="*/ 37076 w 37076"/>
              <a:gd name="connsiteY2" fmla="*/ 0 h 204857"/>
              <a:gd name="connsiteX0" fmla="*/ 0 w 37076"/>
              <a:gd name="connsiteY0" fmla="*/ 204857 h 204857"/>
              <a:gd name="connsiteX1" fmla="*/ 0 w 37076"/>
              <a:gd name="connsiteY1" fmla="*/ 39020 h 204857"/>
              <a:gd name="connsiteX2" fmla="*/ 37076 w 37076"/>
              <a:gd name="connsiteY2" fmla="*/ 0 h 204857"/>
              <a:gd name="connsiteX0" fmla="*/ 0 w 46345"/>
              <a:gd name="connsiteY0" fmla="*/ 204857 h 204857"/>
              <a:gd name="connsiteX1" fmla="*/ 0 w 46345"/>
              <a:gd name="connsiteY1" fmla="*/ 39020 h 204857"/>
              <a:gd name="connsiteX2" fmla="*/ 46345 w 46345"/>
              <a:gd name="connsiteY2" fmla="*/ 0 h 204857"/>
              <a:gd name="connsiteX0" fmla="*/ 0 w 46345"/>
              <a:gd name="connsiteY0" fmla="*/ 214612 h 214612"/>
              <a:gd name="connsiteX1" fmla="*/ 0 w 46345"/>
              <a:gd name="connsiteY1" fmla="*/ 48775 h 214612"/>
              <a:gd name="connsiteX2" fmla="*/ 46345 w 46345"/>
              <a:gd name="connsiteY2" fmla="*/ 0 h 21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45" h="214612">
                <a:moveTo>
                  <a:pt x="0" y="214612"/>
                </a:moveTo>
                <a:cubicBezTo>
                  <a:pt x="262" y="178652"/>
                  <a:pt x="1998" y="78044"/>
                  <a:pt x="0" y="48775"/>
                </a:cubicBezTo>
                <a:lnTo>
                  <a:pt x="46345" y="0"/>
                </a:ln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115" name="Ellipszis 114">
            <a:extLst>
              <a:ext uri="{FF2B5EF4-FFF2-40B4-BE49-F238E27FC236}">
                <a16:creationId xmlns:a16="http://schemas.microsoft.com/office/drawing/2014/main" id="{93B50078-803F-B683-4B28-5A033906D0FC}"/>
              </a:ext>
            </a:extLst>
          </p:cNvPr>
          <p:cNvSpPr/>
          <p:nvPr/>
        </p:nvSpPr>
        <p:spPr>
          <a:xfrm>
            <a:off x="3925540" y="4004319"/>
            <a:ext cx="360040" cy="26632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6" name="Szövegdoboz 126">
            <a:extLst>
              <a:ext uri="{FF2B5EF4-FFF2-40B4-BE49-F238E27FC236}">
                <a16:creationId xmlns:a16="http://schemas.microsoft.com/office/drawing/2014/main" id="{D8694ECD-0985-CD29-E975-C254CD1CB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3532" y="4004319"/>
            <a:ext cx="5419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>
                <a:solidFill>
                  <a:schemeClr val="bg1"/>
                </a:solidFill>
                <a:latin typeface="Arial Narrow" pitchFamily="34" charset="0"/>
              </a:rPr>
              <a:t>P2Y</a:t>
            </a:r>
            <a:r>
              <a:rPr lang="hu-HU" sz="1200" b="1" baseline="-25000">
                <a:solidFill>
                  <a:schemeClr val="bg1"/>
                </a:solidFill>
                <a:latin typeface="Arial Narrow" pitchFamily="34" charset="0"/>
              </a:rPr>
              <a:t>12</a:t>
            </a:r>
          </a:p>
        </p:txBody>
      </p:sp>
      <p:sp>
        <p:nvSpPr>
          <p:cNvPr id="117" name="Szövegdoboz 126">
            <a:extLst>
              <a:ext uri="{FF2B5EF4-FFF2-40B4-BE49-F238E27FC236}">
                <a16:creationId xmlns:a16="http://schemas.microsoft.com/office/drawing/2014/main" id="{C6EE78C4-DDE7-6A43-2677-2A4BB9158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3532" y="4220343"/>
            <a:ext cx="5419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>
                <a:solidFill>
                  <a:srgbClr val="0000FF"/>
                </a:solidFill>
                <a:latin typeface="Arial Narrow" pitchFamily="34" charset="0"/>
              </a:rPr>
              <a:t>ADP</a:t>
            </a:r>
            <a:endParaRPr lang="hu-HU" sz="1200" b="1" baseline="-2500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31" name="Szövegdoboz 130">
            <a:extLst>
              <a:ext uri="{FF2B5EF4-FFF2-40B4-BE49-F238E27FC236}">
                <a16:creationId xmlns:a16="http://schemas.microsoft.com/office/drawing/2014/main" id="{9BD2CBBF-764B-3AD5-EA74-2C460849BB28}"/>
              </a:ext>
            </a:extLst>
          </p:cNvPr>
          <p:cNvSpPr txBox="1"/>
          <p:nvPr/>
        </p:nvSpPr>
        <p:spPr>
          <a:xfrm>
            <a:off x="4206181" y="5409317"/>
            <a:ext cx="60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GP-6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F8814A10-BA2B-8523-51E7-59A8C07562D9}"/>
              </a:ext>
            </a:extLst>
          </p:cNvPr>
          <p:cNvSpPr/>
          <p:nvPr/>
        </p:nvSpPr>
        <p:spPr>
          <a:xfrm rot="2700000">
            <a:off x="7103797" y="2673959"/>
            <a:ext cx="54101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E7E7B6AE-7669-7517-4BFA-890F166E6F17}"/>
              </a:ext>
            </a:extLst>
          </p:cNvPr>
          <p:cNvSpPr/>
          <p:nvPr/>
        </p:nvSpPr>
        <p:spPr>
          <a:xfrm rot="-2700000">
            <a:off x="6757787" y="3327808"/>
            <a:ext cx="54101" cy="2648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Szövegdoboz 117">
            <a:extLst>
              <a:ext uri="{FF2B5EF4-FFF2-40B4-BE49-F238E27FC236}">
                <a16:creationId xmlns:a16="http://schemas.microsoft.com/office/drawing/2014/main" id="{F80DA8BA-D90C-ABA0-266F-6D7B24A7095C}"/>
              </a:ext>
            </a:extLst>
          </p:cNvPr>
          <p:cNvSpPr txBox="1"/>
          <p:nvPr/>
        </p:nvSpPr>
        <p:spPr>
          <a:xfrm>
            <a:off x="7199746" y="2474355"/>
            <a:ext cx="5565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DTI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67861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972C5204-0A78-96AA-D259-89869720924A}"/>
              </a:ext>
            </a:extLst>
          </p:cNvPr>
          <p:cNvSpPr txBox="1"/>
          <p:nvPr/>
        </p:nvSpPr>
        <p:spPr>
          <a:xfrm>
            <a:off x="388074" y="1196752"/>
            <a:ext cx="6932062" cy="691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SLK </a:t>
            </a:r>
            <a:r>
              <a:rPr lang="hu-HU" dirty="0" err="1"/>
              <a:t>thrombin</a:t>
            </a:r>
            <a:r>
              <a:rPr lang="hu-HU" dirty="0"/>
              <a:t> idő: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dirty="0"/>
              <a:t>Adunk vizsgált plazmához </a:t>
            </a:r>
            <a:r>
              <a:rPr lang="hu-HU" b="1" dirty="0"/>
              <a:t>thrombin</a:t>
            </a:r>
            <a:r>
              <a:rPr lang="hu-HU" dirty="0"/>
              <a:t>t, akkor gyorsan  fibrin lesz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AC79F51-691F-18BF-F2D0-4F046AABDD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5" t="10960" b="4686"/>
          <a:stretch/>
        </p:blipFill>
        <p:spPr>
          <a:xfrm>
            <a:off x="7637490" y="1271667"/>
            <a:ext cx="4186842" cy="2592288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E157485-83AF-9E39-EFB3-2D72FA60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12192000" cy="1143000"/>
          </a:xfrm>
        </p:spPr>
        <p:txBody>
          <a:bodyPr/>
          <a:lstStyle/>
          <a:p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Haemostasis vizsgálatok </a:t>
            </a:r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dabigatran</a:t>
            </a:r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esetén: „</a:t>
            </a:r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reagens az antikoaguláns-</a:t>
            </a:r>
            <a:r>
              <a:rPr lang="hu-HU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targetje</a:t>
            </a:r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13B8E41B-BFFD-0DEC-948A-BF625E958A0C}"/>
              </a:ext>
            </a:extLst>
          </p:cNvPr>
          <p:cNvSpPr/>
          <p:nvPr/>
        </p:nvSpPr>
        <p:spPr>
          <a:xfrm rot="8156562">
            <a:off x="10612154" y="5437424"/>
            <a:ext cx="516484" cy="15044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7DC9F2BF-74A7-DEEC-03EA-0EFA83EFEF10}"/>
              </a:ext>
            </a:extLst>
          </p:cNvPr>
          <p:cNvSpPr/>
          <p:nvPr/>
        </p:nvSpPr>
        <p:spPr>
          <a:xfrm>
            <a:off x="10200456" y="1348352"/>
            <a:ext cx="792088" cy="352456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675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972C5204-0A78-96AA-D259-89869720924A}"/>
              </a:ext>
            </a:extLst>
          </p:cNvPr>
          <p:cNvSpPr txBox="1"/>
          <p:nvPr/>
        </p:nvSpPr>
        <p:spPr>
          <a:xfrm>
            <a:off x="388074" y="1196752"/>
            <a:ext cx="6932062" cy="217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SLK </a:t>
            </a:r>
            <a:r>
              <a:rPr lang="hu-HU" dirty="0" err="1"/>
              <a:t>thrombin</a:t>
            </a:r>
            <a:r>
              <a:rPr lang="hu-HU" dirty="0"/>
              <a:t> idő: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dirty="0"/>
              <a:t>Adunk vizsgált plazmához </a:t>
            </a:r>
            <a:r>
              <a:rPr lang="hu-HU" b="1" dirty="0"/>
              <a:t>thrombin</a:t>
            </a:r>
            <a:r>
              <a:rPr lang="hu-HU" dirty="0"/>
              <a:t>t, akkor gyorsan  fibrin lesz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dirty="0"/>
              <a:t>Ha van a plazmában DTI, akkor nem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b="1" dirty="0" err="1"/>
              <a:t>Normál</a:t>
            </a:r>
            <a:r>
              <a:rPr lang="en-GB" b="1" dirty="0"/>
              <a:t> TI </a:t>
            </a:r>
            <a:r>
              <a:rPr lang="en-GB" b="1" dirty="0" err="1"/>
              <a:t>kizárja</a:t>
            </a:r>
            <a:r>
              <a:rPr lang="en-GB" b="1" dirty="0"/>
              <a:t> </a:t>
            </a:r>
            <a:r>
              <a:rPr lang="en-GB" dirty="0"/>
              <a:t>dabigatran </a:t>
            </a:r>
            <a:r>
              <a:rPr lang="en-GB" dirty="0" err="1"/>
              <a:t>hatását</a:t>
            </a:r>
            <a:endParaRPr lang="hu-HU" dirty="0"/>
          </a:p>
          <a:p>
            <a:pPr algn="r"/>
            <a:r>
              <a:rPr lang="en-US" sz="1200" i="1" dirty="0"/>
              <a:t>Langer A</a:t>
            </a:r>
            <a:r>
              <a:rPr lang="hu-HU" sz="1200" i="1" dirty="0"/>
              <a:t> </a:t>
            </a:r>
            <a:r>
              <a:rPr lang="hu-HU" sz="1200" i="1" dirty="0" err="1"/>
              <a:t>et</a:t>
            </a:r>
            <a:r>
              <a:rPr lang="hu-HU" sz="1200" i="1" dirty="0"/>
              <a:t> al. </a:t>
            </a:r>
            <a:r>
              <a:rPr lang="en-US" sz="1200" i="1" dirty="0"/>
              <a:t>Anesthesiology 2020;133:223-32.</a:t>
            </a:r>
            <a:endParaRPr lang="hu-HU" sz="1200" i="1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M</a:t>
            </a:r>
            <a:r>
              <a:rPr lang="en-GB" b="1" dirty="0"/>
              <a:t>agas TI </a:t>
            </a:r>
            <a:r>
              <a:rPr lang="en-GB" dirty="0" err="1"/>
              <a:t>korrelációja</a:t>
            </a:r>
            <a:r>
              <a:rPr lang="en-GB" dirty="0"/>
              <a:t> </a:t>
            </a:r>
            <a:r>
              <a:rPr lang="hu-HU" dirty="0"/>
              <a:t>viszont </a:t>
            </a:r>
            <a:r>
              <a:rPr lang="en-GB" dirty="0"/>
              <a:t>a </a:t>
            </a:r>
            <a:r>
              <a:rPr lang="hu-HU" dirty="0"/>
              <a:t>DTI</a:t>
            </a:r>
            <a:r>
              <a:rPr lang="en-GB" dirty="0"/>
              <a:t> </a:t>
            </a:r>
            <a:r>
              <a:rPr lang="en-GB" dirty="0" err="1"/>
              <a:t>plazma-szinttel</a:t>
            </a:r>
            <a:r>
              <a:rPr lang="en-GB" dirty="0"/>
              <a:t> </a:t>
            </a:r>
            <a:r>
              <a:rPr lang="en-GB" dirty="0" err="1"/>
              <a:t>nem</a:t>
            </a:r>
            <a:r>
              <a:rPr lang="en-GB" dirty="0"/>
              <a:t> </a:t>
            </a:r>
            <a:r>
              <a:rPr lang="en-GB" dirty="0" err="1"/>
              <a:t>szoros</a:t>
            </a:r>
            <a:endParaRPr lang="hu-HU" dirty="0"/>
          </a:p>
          <a:p>
            <a:pPr algn="r"/>
            <a:r>
              <a:rPr lang="en-US" sz="1200" i="1" dirty="0" err="1"/>
              <a:t>Lindhoff</a:t>
            </a:r>
            <a:r>
              <a:rPr lang="en-US" sz="1200" i="1" dirty="0"/>
              <a:t>-Last E</a:t>
            </a:r>
            <a:r>
              <a:rPr lang="hu-HU" sz="1200" i="1" dirty="0"/>
              <a:t> </a:t>
            </a:r>
            <a:r>
              <a:rPr lang="hu-HU" sz="1200" i="1" dirty="0" err="1"/>
              <a:t>et</a:t>
            </a:r>
            <a:r>
              <a:rPr lang="hu-HU" sz="1200" i="1" dirty="0"/>
              <a:t> al. </a:t>
            </a:r>
            <a:r>
              <a:rPr lang="en-US" sz="1200" i="1" dirty="0" err="1"/>
              <a:t>Hamostaseologie</a:t>
            </a:r>
            <a:r>
              <a:rPr lang="en-US" sz="1200" i="1" dirty="0"/>
              <a:t> 2017;37:257-66</a:t>
            </a:r>
            <a:r>
              <a:rPr lang="en-GB" sz="1200" i="1" dirty="0"/>
              <a:t>.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AC79F51-691F-18BF-F2D0-4F046AABDD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5" t="10960" b="4686"/>
          <a:stretch/>
        </p:blipFill>
        <p:spPr>
          <a:xfrm>
            <a:off x="7637490" y="1271667"/>
            <a:ext cx="4186842" cy="2592288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E157485-83AF-9E39-EFB3-2D72FA60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12192000" cy="1143000"/>
          </a:xfrm>
        </p:spPr>
        <p:txBody>
          <a:bodyPr/>
          <a:lstStyle/>
          <a:p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Haemostasis vizsgálatok </a:t>
            </a:r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dabigatran</a:t>
            </a:r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esetén: „</a:t>
            </a:r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reagens az antikoaguláns-</a:t>
            </a:r>
            <a:r>
              <a:rPr lang="hu-HU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targetje</a:t>
            </a:r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03871F3E-AE56-E36C-2ECD-9EF9B261D8D4}"/>
              </a:ext>
            </a:extLst>
          </p:cNvPr>
          <p:cNvSpPr/>
          <p:nvPr/>
        </p:nvSpPr>
        <p:spPr>
          <a:xfrm rot="8156562">
            <a:off x="10373947" y="2492589"/>
            <a:ext cx="516484" cy="150444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7DC9F2BF-74A7-DEEC-03EA-0EFA83EFEF10}"/>
              </a:ext>
            </a:extLst>
          </p:cNvPr>
          <p:cNvSpPr/>
          <p:nvPr/>
        </p:nvSpPr>
        <p:spPr>
          <a:xfrm>
            <a:off x="10200456" y="1348352"/>
            <a:ext cx="792088" cy="352456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D876DB6B-BDE9-F7EB-B719-312777AD2913}"/>
              </a:ext>
            </a:extLst>
          </p:cNvPr>
          <p:cNvSpPr/>
          <p:nvPr/>
        </p:nvSpPr>
        <p:spPr>
          <a:xfrm>
            <a:off x="10464984" y="3137959"/>
            <a:ext cx="1247640" cy="725995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337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972C5204-0A78-96AA-D259-89869720924A}"/>
              </a:ext>
            </a:extLst>
          </p:cNvPr>
          <p:cNvSpPr txBox="1"/>
          <p:nvPr/>
        </p:nvSpPr>
        <p:spPr>
          <a:xfrm>
            <a:off x="388074" y="1196752"/>
            <a:ext cx="6932062" cy="217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SLK </a:t>
            </a:r>
            <a:r>
              <a:rPr lang="hu-HU" dirty="0" err="1"/>
              <a:t>thrombin</a:t>
            </a:r>
            <a:r>
              <a:rPr lang="hu-HU" dirty="0"/>
              <a:t> idő: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dirty="0"/>
              <a:t>Adunk vizsgált plazmához </a:t>
            </a:r>
            <a:r>
              <a:rPr lang="hu-HU" b="1" dirty="0"/>
              <a:t>thrombin</a:t>
            </a:r>
            <a:r>
              <a:rPr lang="hu-HU" dirty="0"/>
              <a:t>t, akkor gyorsan  fibrin lesz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dirty="0"/>
              <a:t>Ha van a plazmában DTI, akkor nem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b="1" dirty="0" err="1"/>
              <a:t>Normál</a:t>
            </a:r>
            <a:r>
              <a:rPr lang="en-GB" b="1" dirty="0"/>
              <a:t> TI </a:t>
            </a:r>
            <a:r>
              <a:rPr lang="en-GB" b="1" dirty="0" err="1"/>
              <a:t>kizárja</a:t>
            </a:r>
            <a:r>
              <a:rPr lang="en-GB" b="1" dirty="0"/>
              <a:t> </a:t>
            </a:r>
            <a:r>
              <a:rPr lang="en-GB" dirty="0"/>
              <a:t>dabigatran </a:t>
            </a:r>
            <a:r>
              <a:rPr lang="en-GB" dirty="0" err="1"/>
              <a:t>hatását</a:t>
            </a:r>
            <a:endParaRPr lang="hu-HU" dirty="0"/>
          </a:p>
          <a:p>
            <a:pPr algn="r"/>
            <a:r>
              <a:rPr lang="en-US" sz="1200" i="1" dirty="0"/>
              <a:t>Langer A</a:t>
            </a:r>
            <a:r>
              <a:rPr lang="hu-HU" sz="1200" i="1" dirty="0"/>
              <a:t> </a:t>
            </a:r>
            <a:r>
              <a:rPr lang="hu-HU" sz="1200" i="1" dirty="0" err="1"/>
              <a:t>et</a:t>
            </a:r>
            <a:r>
              <a:rPr lang="hu-HU" sz="1200" i="1" dirty="0"/>
              <a:t> al. </a:t>
            </a:r>
            <a:r>
              <a:rPr lang="en-US" sz="1200" i="1" dirty="0"/>
              <a:t>Anesthesiology 2020;133:223-32.</a:t>
            </a:r>
            <a:endParaRPr lang="hu-HU" sz="1200" i="1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M</a:t>
            </a:r>
            <a:r>
              <a:rPr lang="en-GB" b="1" dirty="0"/>
              <a:t>agas TI </a:t>
            </a:r>
            <a:r>
              <a:rPr lang="en-GB" dirty="0" err="1"/>
              <a:t>korrelációja</a:t>
            </a:r>
            <a:r>
              <a:rPr lang="en-GB" dirty="0"/>
              <a:t> </a:t>
            </a:r>
            <a:r>
              <a:rPr lang="hu-HU" dirty="0"/>
              <a:t>viszont </a:t>
            </a:r>
            <a:r>
              <a:rPr lang="en-GB" dirty="0"/>
              <a:t>a </a:t>
            </a:r>
            <a:r>
              <a:rPr lang="hu-HU" dirty="0"/>
              <a:t>DTI</a:t>
            </a:r>
            <a:r>
              <a:rPr lang="en-GB" dirty="0"/>
              <a:t> </a:t>
            </a:r>
            <a:r>
              <a:rPr lang="en-GB" dirty="0" err="1"/>
              <a:t>plazma-szinttel</a:t>
            </a:r>
            <a:r>
              <a:rPr lang="en-GB" dirty="0"/>
              <a:t> </a:t>
            </a:r>
            <a:r>
              <a:rPr lang="en-GB" dirty="0" err="1"/>
              <a:t>nem</a:t>
            </a:r>
            <a:r>
              <a:rPr lang="en-GB" dirty="0"/>
              <a:t> </a:t>
            </a:r>
            <a:r>
              <a:rPr lang="en-GB" dirty="0" err="1"/>
              <a:t>szoros</a:t>
            </a:r>
            <a:endParaRPr lang="hu-HU" dirty="0"/>
          </a:p>
          <a:p>
            <a:pPr algn="r"/>
            <a:r>
              <a:rPr lang="en-US" sz="1200" i="1" dirty="0" err="1"/>
              <a:t>Lindhoff</a:t>
            </a:r>
            <a:r>
              <a:rPr lang="en-US" sz="1200" i="1" dirty="0"/>
              <a:t>-Last E</a:t>
            </a:r>
            <a:r>
              <a:rPr lang="hu-HU" sz="1200" i="1" dirty="0"/>
              <a:t> </a:t>
            </a:r>
            <a:r>
              <a:rPr lang="hu-HU" sz="1200" i="1" dirty="0" err="1"/>
              <a:t>et</a:t>
            </a:r>
            <a:r>
              <a:rPr lang="hu-HU" sz="1200" i="1" dirty="0"/>
              <a:t> al. </a:t>
            </a:r>
            <a:r>
              <a:rPr lang="en-US" sz="1200" i="1" dirty="0" err="1"/>
              <a:t>Hamostaseologie</a:t>
            </a:r>
            <a:r>
              <a:rPr lang="en-US" sz="1200" i="1" dirty="0"/>
              <a:t> 2017;37:257-66</a:t>
            </a:r>
            <a:r>
              <a:rPr lang="en-GB" sz="1200" i="1" dirty="0"/>
              <a:t>.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AC79F51-691F-18BF-F2D0-4F046AABDD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5" t="10960" b="4686"/>
          <a:stretch/>
        </p:blipFill>
        <p:spPr>
          <a:xfrm>
            <a:off x="7637490" y="1271667"/>
            <a:ext cx="4186842" cy="2592288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E157485-83AF-9E39-EFB3-2D72FA60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12192000" cy="1143000"/>
          </a:xfrm>
        </p:spPr>
        <p:txBody>
          <a:bodyPr/>
          <a:lstStyle/>
          <a:p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Haemostasis vizsgálatok </a:t>
            </a:r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dabigatran</a:t>
            </a:r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esetén: „</a:t>
            </a:r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reagens az antikoaguláns-</a:t>
            </a:r>
            <a:r>
              <a:rPr lang="hu-HU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targetje</a:t>
            </a:r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 descr="A képen térkép látható&#10;&#10;Automatikusan generált leírás">
            <a:extLst>
              <a:ext uri="{FF2B5EF4-FFF2-40B4-BE49-F238E27FC236}">
                <a16:creationId xmlns:a16="http://schemas.microsoft.com/office/drawing/2014/main" id="{420AEF58-EE08-5EF8-1A5B-DF7572E796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4483" r="1980" b="4134"/>
          <a:stretch/>
        </p:blipFill>
        <p:spPr>
          <a:xfrm>
            <a:off x="7637490" y="4077072"/>
            <a:ext cx="4186842" cy="2745471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928802A1-B566-77BB-07EF-340178D6AC1B}"/>
              </a:ext>
            </a:extLst>
          </p:cNvPr>
          <p:cNvSpPr txBox="1"/>
          <p:nvPr/>
        </p:nvSpPr>
        <p:spPr>
          <a:xfrm>
            <a:off x="388074" y="4101369"/>
            <a:ext cx="6932062" cy="7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u-HU" dirty="0"/>
              <a:t>POC VE ClotPro </a:t>
            </a:r>
            <a:r>
              <a:rPr lang="hu-HU" b="1" dirty="0"/>
              <a:t>ECA-test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dirty="0"/>
              <a:t>TI </a:t>
            </a:r>
            <a:r>
              <a:rPr lang="hu-HU" b="1" dirty="0"/>
              <a:t>logikájának adaptálása </a:t>
            </a:r>
            <a:r>
              <a:rPr lang="hu-HU" dirty="0"/>
              <a:t>(</a:t>
            </a:r>
            <a:r>
              <a:rPr lang="hu-HU" dirty="0" err="1"/>
              <a:t>meizothrombin</a:t>
            </a:r>
            <a:r>
              <a:rPr lang="hu-HU" dirty="0"/>
              <a:t>)</a:t>
            </a:r>
          </a:p>
        </p:txBody>
      </p:sp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03871F3E-AE56-E36C-2ECD-9EF9B261D8D4}"/>
              </a:ext>
            </a:extLst>
          </p:cNvPr>
          <p:cNvSpPr/>
          <p:nvPr/>
        </p:nvSpPr>
        <p:spPr>
          <a:xfrm rot="8156562">
            <a:off x="10373947" y="2492589"/>
            <a:ext cx="516484" cy="150444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7DC9F2BF-74A7-DEEC-03EA-0EFA83EFEF10}"/>
              </a:ext>
            </a:extLst>
          </p:cNvPr>
          <p:cNvSpPr/>
          <p:nvPr/>
        </p:nvSpPr>
        <p:spPr>
          <a:xfrm>
            <a:off x="10200456" y="1348352"/>
            <a:ext cx="792088" cy="352456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12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diagram of divergence-convergence process | Download Scientific Diagram">
            <a:extLst>
              <a:ext uri="{FF2B5EF4-FFF2-40B4-BE49-F238E27FC236}">
                <a16:creationId xmlns:a16="http://schemas.microsoft.com/office/drawing/2014/main" id="{C2CED2BA-48A6-6AF5-2C09-379B738054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7" r="12839"/>
          <a:stretch/>
        </p:blipFill>
        <p:spPr bwMode="auto">
          <a:xfrm>
            <a:off x="4007768" y="1738672"/>
            <a:ext cx="4525316" cy="38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E6F9A9B-DA00-093F-4C0A-10DDA0820D54}"/>
              </a:ext>
            </a:extLst>
          </p:cNvPr>
          <p:cNvSpPr txBox="1"/>
          <p:nvPr/>
        </p:nvSpPr>
        <p:spPr>
          <a:xfrm>
            <a:off x="911424" y="1561191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Szívsebészet</a:t>
            </a:r>
            <a:endParaRPr lang="en-GB" sz="20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D6A7F57-F44D-AC74-588B-1FECDD1E5086}"/>
              </a:ext>
            </a:extLst>
          </p:cNvPr>
          <p:cNvSpPr txBox="1"/>
          <p:nvPr/>
        </p:nvSpPr>
        <p:spPr>
          <a:xfrm>
            <a:off x="911424" y="2504180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Szülészet</a:t>
            </a:r>
            <a:endParaRPr lang="en-GB" sz="20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E5DF87B-DA16-C52D-8801-66712F6F956E}"/>
              </a:ext>
            </a:extLst>
          </p:cNvPr>
          <p:cNvSpPr txBox="1"/>
          <p:nvPr/>
        </p:nvSpPr>
        <p:spPr>
          <a:xfrm>
            <a:off x="911424" y="3447169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Májsebészet</a:t>
            </a:r>
            <a:endParaRPr lang="en-GB" sz="20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1DE20BC-BD98-DC69-1801-A60824F37DDD}"/>
              </a:ext>
            </a:extLst>
          </p:cNvPr>
          <p:cNvSpPr txBox="1"/>
          <p:nvPr/>
        </p:nvSpPr>
        <p:spPr>
          <a:xfrm>
            <a:off x="911424" y="4390158"/>
            <a:ext cx="1815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Traumatológia</a:t>
            </a:r>
            <a:endParaRPr lang="en-GB" sz="20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B1FDAA4-007C-4720-3E91-A1B51701A6B8}"/>
              </a:ext>
            </a:extLst>
          </p:cNvPr>
          <p:cNvSpPr txBox="1"/>
          <p:nvPr/>
        </p:nvSpPr>
        <p:spPr>
          <a:xfrm>
            <a:off x="911424" y="5333146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Ortopédia</a:t>
            </a:r>
            <a:endParaRPr lang="en-GB" sz="200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16161F9-8D0E-0BA4-C1F1-BED8CDBD973A}"/>
              </a:ext>
            </a:extLst>
          </p:cNvPr>
          <p:cNvSpPr txBox="1"/>
          <p:nvPr/>
        </p:nvSpPr>
        <p:spPr>
          <a:xfrm>
            <a:off x="5735960" y="1671497"/>
            <a:ext cx="32036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onvergáló közös mechanizmusok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F9754CF0-06D0-4739-14BB-DCE083782FFE}"/>
              </a:ext>
            </a:extLst>
          </p:cNvPr>
          <p:cNvSpPr txBox="1"/>
          <p:nvPr/>
        </p:nvSpPr>
        <p:spPr>
          <a:xfrm>
            <a:off x="8939618" y="3160614"/>
            <a:ext cx="23409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Endotelopathia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glycocalyx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sérülés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225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972C5204-0A78-96AA-D259-89869720924A}"/>
              </a:ext>
            </a:extLst>
          </p:cNvPr>
          <p:cNvSpPr txBox="1"/>
          <p:nvPr/>
        </p:nvSpPr>
        <p:spPr>
          <a:xfrm>
            <a:off x="388074" y="1196752"/>
            <a:ext cx="6932062" cy="217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SLK </a:t>
            </a:r>
            <a:r>
              <a:rPr lang="hu-HU" dirty="0" err="1"/>
              <a:t>thrombin</a:t>
            </a:r>
            <a:r>
              <a:rPr lang="hu-HU" dirty="0"/>
              <a:t> idő: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dirty="0"/>
              <a:t>Adunk vizsgált plazmához </a:t>
            </a:r>
            <a:r>
              <a:rPr lang="hu-HU" b="1" dirty="0"/>
              <a:t>thrombin</a:t>
            </a:r>
            <a:r>
              <a:rPr lang="hu-HU" dirty="0"/>
              <a:t>t, akkor gyorsan  fibrin lesz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dirty="0"/>
              <a:t>Ha van a plazmában DTI, akkor nem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b="1" dirty="0" err="1"/>
              <a:t>Normál</a:t>
            </a:r>
            <a:r>
              <a:rPr lang="en-GB" b="1" dirty="0"/>
              <a:t> TI </a:t>
            </a:r>
            <a:r>
              <a:rPr lang="en-GB" b="1" dirty="0" err="1"/>
              <a:t>kizárja</a:t>
            </a:r>
            <a:r>
              <a:rPr lang="en-GB" b="1" dirty="0"/>
              <a:t> </a:t>
            </a:r>
            <a:r>
              <a:rPr lang="en-GB" dirty="0"/>
              <a:t>dabigatran </a:t>
            </a:r>
            <a:r>
              <a:rPr lang="en-GB" dirty="0" err="1"/>
              <a:t>hatását</a:t>
            </a:r>
            <a:endParaRPr lang="hu-HU" dirty="0"/>
          </a:p>
          <a:p>
            <a:pPr algn="r"/>
            <a:r>
              <a:rPr lang="en-US" sz="1200" i="1" dirty="0"/>
              <a:t>Langer A</a:t>
            </a:r>
            <a:r>
              <a:rPr lang="hu-HU" sz="1200" i="1" dirty="0"/>
              <a:t> </a:t>
            </a:r>
            <a:r>
              <a:rPr lang="hu-HU" sz="1200" i="1" dirty="0" err="1"/>
              <a:t>et</a:t>
            </a:r>
            <a:r>
              <a:rPr lang="hu-HU" sz="1200" i="1" dirty="0"/>
              <a:t> al. </a:t>
            </a:r>
            <a:r>
              <a:rPr lang="en-US" sz="1200" i="1" dirty="0"/>
              <a:t>Anesthesiology 2020;133:223-32.</a:t>
            </a:r>
            <a:endParaRPr lang="hu-HU" sz="1200" i="1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M</a:t>
            </a:r>
            <a:r>
              <a:rPr lang="en-GB" b="1" dirty="0"/>
              <a:t>agas TI </a:t>
            </a:r>
            <a:r>
              <a:rPr lang="en-GB" dirty="0" err="1"/>
              <a:t>korrelációja</a:t>
            </a:r>
            <a:r>
              <a:rPr lang="en-GB" dirty="0"/>
              <a:t> </a:t>
            </a:r>
            <a:r>
              <a:rPr lang="hu-HU" dirty="0"/>
              <a:t>viszont </a:t>
            </a:r>
            <a:r>
              <a:rPr lang="en-GB" dirty="0"/>
              <a:t>a </a:t>
            </a:r>
            <a:r>
              <a:rPr lang="hu-HU" dirty="0"/>
              <a:t>DTI</a:t>
            </a:r>
            <a:r>
              <a:rPr lang="en-GB" dirty="0"/>
              <a:t> </a:t>
            </a:r>
            <a:r>
              <a:rPr lang="en-GB" dirty="0" err="1"/>
              <a:t>plazma-szinttel</a:t>
            </a:r>
            <a:r>
              <a:rPr lang="en-GB" dirty="0"/>
              <a:t> </a:t>
            </a:r>
            <a:r>
              <a:rPr lang="en-GB" dirty="0" err="1"/>
              <a:t>nem</a:t>
            </a:r>
            <a:r>
              <a:rPr lang="en-GB" dirty="0"/>
              <a:t> </a:t>
            </a:r>
            <a:r>
              <a:rPr lang="en-GB" dirty="0" err="1"/>
              <a:t>szoros</a:t>
            </a:r>
            <a:endParaRPr lang="hu-HU" dirty="0"/>
          </a:p>
          <a:p>
            <a:pPr algn="r"/>
            <a:r>
              <a:rPr lang="en-US" sz="1200" i="1" dirty="0" err="1"/>
              <a:t>Lindhoff</a:t>
            </a:r>
            <a:r>
              <a:rPr lang="en-US" sz="1200" i="1" dirty="0"/>
              <a:t>-Last E</a:t>
            </a:r>
            <a:r>
              <a:rPr lang="hu-HU" sz="1200" i="1" dirty="0"/>
              <a:t> </a:t>
            </a:r>
            <a:r>
              <a:rPr lang="hu-HU" sz="1200" i="1" dirty="0" err="1"/>
              <a:t>et</a:t>
            </a:r>
            <a:r>
              <a:rPr lang="hu-HU" sz="1200" i="1" dirty="0"/>
              <a:t> al. </a:t>
            </a:r>
            <a:r>
              <a:rPr lang="en-US" sz="1200" i="1" dirty="0" err="1"/>
              <a:t>Hamostaseologie</a:t>
            </a:r>
            <a:r>
              <a:rPr lang="en-US" sz="1200" i="1" dirty="0"/>
              <a:t> 2017;37:257-66</a:t>
            </a:r>
            <a:r>
              <a:rPr lang="en-GB" sz="1200" i="1" dirty="0"/>
              <a:t>.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AC79F51-691F-18BF-F2D0-4F046AABDD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5" t="10960" b="4686"/>
          <a:stretch/>
        </p:blipFill>
        <p:spPr>
          <a:xfrm>
            <a:off x="7637490" y="1271667"/>
            <a:ext cx="4186842" cy="2592288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E157485-83AF-9E39-EFB3-2D72FA60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12192000" cy="1143000"/>
          </a:xfrm>
        </p:spPr>
        <p:txBody>
          <a:bodyPr/>
          <a:lstStyle/>
          <a:p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Haemostasis vizsgálatok </a:t>
            </a:r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dabigatran</a:t>
            </a:r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esetén: „</a:t>
            </a:r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reagens az antikoaguláns-</a:t>
            </a:r>
            <a:r>
              <a:rPr lang="hu-HU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targetje</a:t>
            </a:r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 descr="A képen térkép látható&#10;&#10;Automatikusan generált leírás">
            <a:extLst>
              <a:ext uri="{FF2B5EF4-FFF2-40B4-BE49-F238E27FC236}">
                <a16:creationId xmlns:a16="http://schemas.microsoft.com/office/drawing/2014/main" id="{420AEF58-EE08-5EF8-1A5B-DF7572E796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4483" r="1980" b="4134"/>
          <a:stretch/>
        </p:blipFill>
        <p:spPr>
          <a:xfrm>
            <a:off x="7637490" y="4077072"/>
            <a:ext cx="4186842" cy="2745471"/>
          </a:xfrm>
          <a:prstGeom prst="rect">
            <a:avLst/>
          </a:prstGeom>
        </p:spPr>
      </p:pic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13B8E41B-BFFD-0DEC-948A-BF625E958A0C}"/>
              </a:ext>
            </a:extLst>
          </p:cNvPr>
          <p:cNvSpPr/>
          <p:nvPr/>
        </p:nvSpPr>
        <p:spPr>
          <a:xfrm rot="8156562">
            <a:off x="10612154" y="5437424"/>
            <a:ext cx="516484" cy="15044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28802A1-B566-77BB-07EF-340178D6AC1B}"/>
              </a:ext>
            </a:extLst>
          </p:cNvPr>
          <p:cNvSpPr txBox="1"/>
          <p:nvPr/>
        </p:nvSpPr>
        <p:spPr>
          <a:xfrm>
            <a:off x="388074" y="4101369"/>
            <a:ext cx="6932062" cy="249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u-HU" dirty="0"/>
              <a:t>POC VE ClotPro </a:t>
            </a:r>
            <a:r>
              <a:rPr lang="hu-HU" b="1" dirty="0"/>
              <a:t>ECA-test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dirty="0"/>
              <a:t>TI </a:t>
            </a:r>
            <a:r>
              <a:rPr lang="hu-HU" b="1" dirty="0"/>
              <a:t>logikájának adaptálása </a:t>
            </a:r>
            <a:r>
              <a:rPr lang="hu-HU" dirty="0"/>
              <a:t>(</a:t>
            </a:r>
            <a:r>
              <a:rPr lang="hu-HU" dirty="0" err="1"/>
              <a:t>meizothrombin</a:t>
            </a:r>
            <a:r>
              <a:rPr lang="hu-HU" dirty="0"/>
              <a:t>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dirty="0"/>
              <a:t>Ha van benne DTI, akkor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CT</a:t>
            </a:r>
            <a:r>
              <a:rPr lang="hu-HU" dirty="0"/>
              <a:t> ideje </a:t>
            </a:r>
          </a:p>
          <a:p>
            <a:pPr marL="539750" lvl="1" indent="-27463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megnyúlik</a:t>
            </a:r>
            <a:r>
              <a:rPr lang="hu-HU" dirty="0"/>
              <a:t>, hiszen a generált </a:t>
            </a:r>
            <a:r>
              <a:rPr lang="hu-HU" dirty="0" err="1"/>
              <a:t>meizothrombin</a:t>
            </a:r>
            <a:r>
              <a:rPr lang="hu-HU" dirty="0"/>
              <a:t> gátlás alá kerül</a:t>
            </a:r>
          </a:p>
          <a:p>
            <a:pPr marL="539750" lvl="1" indent="-27463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jól korrelál </a:t>
            </a:r>
            <a:r>
              <a:rPr lang="hu-HU" dirty="0"/>
              <a:t>DTI vérszintjével a teljes terápiás tartományban</a:t>
            </a:r>
            <a:endParaRPr lang="hu-HU" b="1" dirty="0"/>
          </a:p>
          <a:p>
            <a:pPr algn="r">
              <a:lnSpc>
                <a:spcPct val="150000"/>
              </a:lnSpc>
            </a:pPr>
            <a:r>
              <a:rPr lang="hu-HU" sz="1200" i="1" dirty="0" err="1"/>
              <a:t>Oberladstatter</a:t>
            </a:r>
            <a:r>
              <a:rPr lang="hu-HU" sz="1200" i="1" dirty="0"/>
              <a:t> D </a:t>
            </a:r>
            <a:r>
              <a:rPr lang="hu-HU" sz="1200" i="1" dirty="0" err="1"/>
              <a:t>et</a:t>
            </a:r>
            <a:r>
              <a:rPr lang="hu-HU" sz="1200" i="1" dirty="0"/>
              <a:t> al. J </a:t>
            </a:r>
            <a:r>
              <a:rPr lang="hu-HU" sz="1200" i="1" dirty="0" err="1"/>
              <a:t>Clin</a:t>
            </a:r>
            <a:r>
              <a:rPr lang="hu-HU" sz="1200" i="1" dirty="0"/>
              <a:t> Med 2021;10.</a:t>
            </a:r>
            <a:endParaRPr lang="hu-HU" dirty="0"/>
          </a:p>
        </p:txBody>
      </p:sp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03871F3E-AE56-E36C-2ECD-9EF9B261D8D4}"/>
              </a:ext>
            </a:extLst>
          </p:cNvPr>
          <p:cNvSpPr/>
          <p:nvPr/>
        </p:nvSpPr>
        <p:spPr>
          <a:xfrm rot="8156562">
            <a:off x="10373947" y="2492589"/>
            <a:ext cx="516484" cy="150444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7DC9F2BF-74A7-DEEC-03EA-0EFA83EFEF10}"/>
              </a:ext>
            </a:extLst>
          </p:cNvPr>
          <p:cNvSpPr/>
          <p:nvPr/>
        </p:nvSpPr>
        <p:spPr>
          <a:xfrm>
            <a:off x="10200456" y="1348352"/>
            <a:ext cx="792088" cy="352456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5F29ACEF-5A79-4B44-1BF2-D9063AD10739}"/>
              </a:ext>
            </a:extLst>
          </p:cNvPr>
          <p:cNvSpPr/>
          <p:nvPr/>
        </p:nvSpPr>
        <p:spPr>
          <a:xfrm>
            <a:off x="10712244" y="5783169"/>
            <a:ext cx="1000380" cy="813948"/>
          </a:xfrm>
          <a:prstGeom prst="rect">
            <a:avLst/>
          </a:prstGeom>
          <a:solidFill>
            <a:srgbClr val="FF7C8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01DEEB1A-4D6D-5D96-BE3C-4A9D5552CE66}"/>
              </a:ext>
            </a:extLst>
          </p:cNvPr>
          <p:cNvSpPr/>
          <p:nvPr/>
        </p:nvSpPr>
        <p:spPr>
          <a:xfrm>
            <a:off x="10052496" y="6166950"/>
            <a:ext cx="1000380" cy="512204"/>
          </a:xfrm>
          <a:prstGeom prst="rect">
            <a:avLst/>
          </a:prstGeom>
          <a:solidFill>
            <a:srgbClr val="FF7C8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965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4A1B53-2144-E323-731F-E21228543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" y="44624"/>
            <a:ext cx="12070080" cy="1143000"/>
          </a:xfrm>
        </p:spPr>
        <p:txBody>
          <a:bodyPr/>
          <a:lstStyle/>
          <a:p>
            <a:pPr>
              <a:lnSpc>
                <a:spcPct val="110000"/>
              </a:lnSpc>
              <a:tabLst>
                <a:tab pos="271463" algn="l"/>
              </a:tabLst>
            </a:pPr>
            <a:r>
              <a:rPr lang="hu-H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FXa gátló (FXaI): </a:t>
            </a:r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hu-H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zelektíven, reverzibilisen, direkt módon (ATIII független módon) gátolják az aktivált X-s faktort (ezzel ők is csökkentik a thrombin szintet)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1A0C7F3-A42F-0A50-E372-289CF68FBA17}"/>
              </a:ext>
            </a:extLst>
          </p:cNvPr>
          <p:cNvSpPr/>
          <p:nvPr/>
        </p:nvSpPr>
        <p:spPr>
          <a:xfrm>
            <a:off x="1764605" y="1310183"/>
            <a:ext cx="8642350" cy="5494933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7" name="Lekerekített téglalap 28">
            <a:extLst>
              <a:ext uri="{FF2B5EF4-FFF2-40B4-BE49-F238E27FC236}">
                <a16:creationId xmlns:a16="http://schemas.microsoft.com/office/drawing/2014/main" id="{A4FBB5DC-9243-D8C3-38EB-196587B36FE7}"/>
              </a:ext>
            </a:extLst>
          </p:cNvPr>
          <p:cNvSpPr/>
          <p:nvPr/>
        </p:nvSpPr>
        <p:spPr>
          <a:xfrm>
            <a:off x="9181405" y="5589091"/>
            <a:ext cx="1225550" cy="28733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1412A05F-2DBD-C57A-094E-961BDD4701A9}"/>
              </a:ext>
            </a:extLst>
          </p:cNvPr>
          <p:cNvSpPr>
            <a:spLocks/>
          </p:cNvSpPr>
          <p:nvPr/>
        </p:nvSpPr>
        <p:spPr bwMode="auto">
          <a:xfrm flipH="1">
            <a:off x="1764605" y="5876428"/>
            <a:ext cx="1800225" cy="144463"/>
          </a:xfrm>
          <a:custGeom>
            <a:avLst/>
            <a:gdLst>
              <a:gd name="T0" fmla="*/ 540 w 10003"/>
              <a:gd name="T1" fmla="*/ 144022 h 10000"/>
              <a:gd name="T2" fmla="*/ 1800152 w 10003"/>
              <a:gd name="T3" fmla="*/ 144022 h 10000"/>
              <a:gd name="T4" fmla="*/ 1800152 w 10003"/>
              <a:gd name="T5" fmla="*/ 14 h 10000"/>
              <a:gd name="T6" fmla="*/ 863994 w 10003"/>
              <a:gd name="T7" fmla="*/ 0 h 10000"/>
              <a:gd name="T8" fmla="*/ 648040 w 10003"/>
              <a:gd name="T9" fmla="*/ 72011 h 10000"/>
              <a:gd name="T10" fmla="*/ 215953 w 10003"/>
              <a:gd name="T11" fmla="*/ 72011 h 10000"/>
              <a:gd name="T12" fmla="*/ 0 w 10003"/>
              <a:gd name="T13" fmla="*/ 144022 h 10000"/>
              <a:gd name="T14" fmla="*/ 540 w 10003"/>
              <a:gd name="T15" fmla="*/ 144022 h 1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003" h="10000">
                <a:moveTo>
                  <a:pt x="3" y="10000"/>
                </a:moveTo>
                <a:lnTo>
                  <a:pt x="10003" y="10000"/>
                </a:lnTo>
                <a:lnTo>
                  <a:pt x="10003" y="1"/>
                </a:lnTo>
                <a:lnTo>
                  <a:pt x="4801" y="0"/>
                </a:lnTo>
                <a:lnTo>
                  <a:pt x="3601" y="5000"/>
                </a:lnTo>
                <a:cubicBezTo>
                  <a:pt x="2094" y="5476"/>
                  <a:pt x="1800" y="4167"/>
                  <a:pt x="1200" y="5000"/>
                </a:cubicBezTo>
                <a:cubicBezTo>
                  <a:pt x="600" y="5833"/>
                  <a:pt x="160" y="8810"/>
                  <a:pt x="0" y="10000"/>
                </a:cubicBezTo>
                <a:lnTo>
                  <a:pt x="3" y="10000"/>
                </a:lnTo>
                <a:close/>
              </a:path>
            </a:pathLst>
          </a:custGeom>
          <a:solidFill>
            <a:srgbClr val="404040"/>
          </a:solidFill>
          <a:ln w="28575" cap="flat" cmpd="sng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808E6DC-F7AC-16FA-341B-E52C05FDFD14}"/>
              </a:ext>
            </a:extLst>
          </p:cNvPr>
          <p:cNvSpPr>
            <a:spLocks/>
          </p:cNvSpPr>
          <p:nvPr/>
        </p:nvSpPr>
        <p:spPr bwMode="auto">
          <a:xfrm>
            <a:off x="4717355" y="5876428"/>
            <a:ext cx="5699125" cy="144463"/>
          </a:xfrm>
          <a:custGeom>
            <a:avLst/>
            <a:gdLst>
              <a:gd name="T0" fmla="*/ 1523096 w 10013"/>
              <a:gd name="T1" fmla="*/ 11814836 h 10162"/>
              <a:gd name="T2" fmla="*/ 10511582 w 10013"/>
              <a:gd name="T3" fmla="*/ 11968294 h 10162"/>
              <a:gd name="T4" fmla="*/ 17832024 w 10013"/>
              <a:gd name="T5" fmla="*/ 7951951 h 10162"/>
              <a:gd name="T6" fmla="*/ 25249111 w 10013"/>
              <a:gd name="T7" fmla="*/ 10834574 h 10162"/>
              <a:gd name="T8" fmla="*/ 21869866 w 10013"/>
              <a:gd name="T9" fmla="*/ 1654955 h 10162"/>
              <a:gd name="T10" fmla="*/ 12746615 w 10013"/>
              <a:gd name="T11" fmla="*/ 5372316 h 10162"/>
              <a:gd name="T12" fmla="*/ 3694555 w 10013"/>
              <a:gd name="T13" fmla="*/ 2192059 h 10162"/>
              <a:gd name="T14" fmla="*/ 5118480 w 10013"/>
              <a:gd name="T15" fmla="*/ 7951951 h 10162"/>
              <a:gd name="T16" fmla="*/ 1523096 w 10013"/>
              <a:gd name="T17" fmla="*/ 11814836 h 101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013"/>
              <a:gd name="T28" fmla="*/ 0 h 10162"/>
              <a:gd name="T29" fmla="*/ 10013 w 10013"/>
              <a:gd name="T30" fmla="*/ 10162 h 10162"/>
              <a:gd name="connsiteX0" fmla="*/ 9626 w 96134"/>
              <a:gd name="connsiteY0" fmla="*/ 22052 h 23283"/>
              <a:gd name="connsiteX1" fmla="*/ 13161 w 96134"/>
              <a:gd name="connsiteY1" fmla="*/ 22168 h 23283"/>
              <a:gd name="connsiteX2" fmla="*/ 16040 w 96134"/>
              <a:gd name="connsiteY2" fmla="*/ 19132 h 23283"/>
              <a:gd name="connsiteX3" fmla="*/ 18957 w 96134"/>
              <a:gd name="connsiteY3" fmla="*/ 21311 h 23283"/>
              <a:gd name="connsiteX4" fmla="*/ 94722 w 96134"/>
              <a:gd name="connsiteY4" fmla="*/ 1251 h 23283"/>
              <a:gd name="connsiteX5" fmla="*/ 14040 w 96134"/>
              <a:gd name="connsiteY5" fmla="*/ 17182 h 23283"/>
              <a:gd name="connsiteX6" fmla="*/ 10480 w 96134"/>
              <a:gd name="connsiteY6" fmla="*/ 14778 h 23283"/>
              <a:gd name="connsiteX7" fmla="*/ 11040 w 96134"/>
              <a:gd name="connsiteY7" fmla="*/ 19132 h 23283"/>
              <a:gd name="connsiteX8" fmla="*/ 9626 w 96134"/>
              <a:gd name="connsiteY8" fmla="*/ 22052 h 23283"/>
              <a:gd name="connsiteX0" fmla="*/ 9626 w 96178"/>
              <a:gd name="connsiteY0" fmla="*/ 22052 h 23283"/>
              <a:gd name="connsiteX1" fmla="*/ 13161 w 96178"/>
              <a:gd name="connsiteY1" fmla="*/ 22168 h 23283"/>
              <a:gd name="connsiteX2" fmla="*/ 16040 w 96178"/>
              <a:gd name="connsiteY2" fmla="*/ 19132 h 23283"/>
              <a:gd name="connsiteX3" fmla="*/ 96150 w 96178"/>
              <a:gd name="connsiteY3" fmla="*/ 7186 h 23283"/>
              <a:gd name="connsiteX4" fmla="*/ 94722 w 96178"/>
              <a:gd name="connsiteY4" fmla="*/ 1251 h 23283"/>
              <a:gd name="connsiteX5" fmla="*/ 14040 w 96178"/>
              <a:gd name="connsiteY5" fmla="*/ 17182 h 23283"/>
              <a:gd name="connsiteX6" fmla="*/ 10480 w 96178"/>
              <a:gd name="connsiteY6" fmla="*/ 14778 h 23283"/>
              <a:gd name="connsiteX7" fmla="*/ 11040 w 96178"/>
              <a:gd name="connsiteY7" fmla="*/ 19132 h 23283"/>
              <a:gd name="connsiteX8" fmla="*/ 9626 w 96178"/>
              <a:gd name="connsiteY8" fmla="*/ 22052 h 23283"/>
              <a:gd name="connsiteX0" fmla="*/ 9533 w 96085"/>
              <a:gd name="connsiteY0" fmla="*/ 22052 h 23283"/>
              <a:gd name="connsiteX1" fmla="*/ 13068 w 96085"/>
              <a:gd name="connsiteY1" fmla="*/ 22168 h 23283"/>
              <a:gd name="connsiteX2" fmla="*/ 15947 w 96085"/>
              <a:gd name="connsiteY2" fmla="*/ 19132 h 23283"/>
              <a:gd name="connsiteX3" fmla="*/ 96057 w 96085"/>
              <a:gd name="connsiteY3" fmla="*/ 7186 h 23283"/>
              <a:gd name="connsiteX4" fmla="*/ 94629 w 96085"/>
              <a:gd name="connsiteY4" fmla="*/ 1251 h 23283"/>
              <a:gd name="connsiteX5" fmla="*/ 13947 w 96085"/>
              <a:gd name="connsiteY5" fmla="*/ 17182 h 23283"/>
              <a:gd name="connsiteX6" fmla="*/ 10947 w 96085"/>
              <a:gd name="connsiteY6" fmla="*/ 19132 h 23283"/>
              <a:gd name="connsiteX7" fmla="*/ 9533 w 96085"/>
              <a:gd name="connsiteY7" fmla="*/ 22052 h 23283"/>
              <a:gd name="connsiteX0" fmla="*/ 7417 w 93969"/>
              <a:gd name="connsiteY0" fmla="*/ 20801 h 22032"/>
              <a:gd name="connsiteX1" fmla="*/ 10952 w 93969"/>
              <a:gd name="connsiteY1" fmla="*/ 20917 h 22032"/>
              <a:gd name="connsiteX2" fmla="*/ 13831 w 93969"/>
              <a:gd name="connsiteY2" fmla="*/ 17881 h 22032"/>
              <a:gd name="connsiteX3" fmla="*/ 93941 w 93969"/>
              <a:gd name="connsiteY3" fmla="*/ 5935 h 22032"/>
              <a:gd name="connsiteX4" fmla="*/ 92513 w 93969"/>
              <a:gd name="connsiteY4" fmla="*/ 0 h 22032"/>
              <a:gd name="connsiteX5" fmla="*/ 8831 w 93969"/>
              <a:gd name="connsiteY5" fmla="*/ 17881 h 22032"/>
              <a:gd name="connsiteX6" fmla="*/ 7417 w 93969"/>
              <a:gd name="connsiteY6" fmla="*/ 20801 h 22032"/>
              <a:gd name="connsiteX0" fmla="*/ 13594 w 100146"/>
              <a:gd name="connsiteY0" fmla="*/ 20801 h 24287"/>
              <a:gd name="connsiteX1" fmla="*/ 17129 w 100146"/>
              <a:gd name="connsiteY1" fmla="*/ 20917 h 24287"/>
              <a:gd name="connsiteX2" fmla="*/ 20008 w 100146"/>
              <a:gd name="connsiteY2" fmla="*/ 17881 h 24287"/>
              <a:gd name="connsiteX3" fmla="*/ 100118 w 100146"/>
              <a:gd name="connsiteY3" fmla="*/ 5935 h 24287"/>
              <a:gd name="connsiteX4" fmla="*/ 98690 w 100146"/>
              <a:gd name="connsiteY4" fmla="*/ 0 h 24287"/>
              <a:gd name="connsiteX5" fmla="*/ 13594 w 100146"/>
              <a:gd name="connsiteY5" fmla="*/ 20801 h 24287"/>
              <a:gd name="connsiteX0" fmla="*/ 13594 w 100146"/>
              <a:gd name="connsiteY0" fmla="*/ 20801 h 24287"/>
              <a:gd name="connsiteX1" fmla="*/ 17129 w 100146"/>
              <a:gd name="connsiteY1" fmla="*/ 20917 h 24287"/>
              <a:gd name="connsiteX2" fmla="*/ 20136 w 100146"/>
              <a:gd name="connsiteY2" fmla="*/ 17805 h 24287"/>
              <a:gd name="connsiteX3" fmla="*/ 100118 w 100146"/>
              <a:gd name="connsiteY3" fmla="*/ 5935 h 24287"/>
              <a:gd name="connsiteX4" fmla="*/ 98690 w 100146"/>
              <a:gd name="connsiteY4" fmla="*/ 0 h 24287"/>
              <a:gd name="connsiteX5" fmla="*/ 13594 w 100146"/>
              <a:gd name="connsiteY5" fmla="*/ 20801 h 24287"/>
              <a:gd name="connsiteX0" fmla="*/ 13594 w 100146"/>
              <a:gd name="connsiteY0" fmla="*/ 20801 h 24287"/>
              <a:gd name="connsiteX1" fmla="*/ 17129 w 100146"/>
              <a:gd name="connsiteY1" fmla="*/ 20917 h 24287"/>
              <a:gd name="connsiteX2" fmla="*/ 20136 w 100146"/>
              <a:gd name="connsiteY2" fmla="*/ 17805 h 24287"/>
              <a:gd name="connsiteX3" fmla="*/ 100118 w 100146"/>
              <a:gd name="connsiteY3" fmla="*/ 5935 h 24287"/>
              <a:gd name="connsiteX4" fmla="*/ 98690 w 100146"/>
              <a:gd name="connsiteY4" fmla="*/ 0 h 24287"/>
              <a:gd name="connsiteX5" fmla="*/ 13594 w 100146"/>
              <a:gd name="connsiteY5" fmla="*/ 20801 h 24287"/>
              <a:gd name="connsiteX0" fmla="*/ 13594 w 100146"/>
              <a:gd name="connsiteY0" fmla="*/ 20801 h 24287"/>
              <a:gd name="connsiteX1" fmla="*/ 17129 w 100146"/>
              <a:gd name="connsiteY1" fmla="*/ 20917 h 24287"/>
              <a:gd name="connsiteX2" fmla="*/ 100118 w 100146"/>
              <a:gd name="connsiteY2" fmla="*/ 5935 h 24287"/>
              <a:gd name="connsiteX3" fmla="*/ 98690 w 100146"/>
              <a:gd name="connsiteY3" fmla="*/ 0 h 24287"/>
              <a:gd name="connsiteX4" fmla="*/ 13594 w 100146"/>
              <a:gd name="connsiteY4" fmla="*/ 20801 h 24287"/>
              <a:gd name="connsiteX0" fmla="*/ 81799 w 83255"/>
              <a:gd name="connsiteY0" fmla="*/ 0 h 20917"/>
              <a:gd name="connsiteX1" fmla="*/ 238 w 83255"/>
              <a:gd name="connsiteY1" fmla="*/ 20917 h 20917"/>
              <a:gd name="connsiteX2" fmla="*/ 83227 w 83255"/>
              <a:gd name="connsiteY2" fmla="*/ 5935 h 20917"/>
              <a:gd name="connsiteX3" fmla="*/ 81799 w 83255"/>
              <a:gd name="connsiteY3" fmla="*/ 0 h 20917"/>
              <a:gd name="connsiteX0" fmla="*/ 107357 w 108813"/>
              <a:gd name="connsiteY0" fmla="*/ 499 h 9920"/>
              <a:gd name="connsiteX1" fmla="*/ 238 w 108813"/>
              <a:gd name="connsiteY1" fmla="*/ 2478 h 9920"/>
              <a:gd name="connsiteX2" fmla="*/ 108785 w 108813"/>
              <a:gd name="connsiteY2" fmla="*/ 6434 h 9920"/>
              <a:gd name="connsiteX3" fmla="*/ 107357 w 108813"/>
              <a:gd name="connsiteY3" fmla="*/ 499 h 9920"/>
              <a:gd name="connsiteX0" fmla="*/ 10358 w 10492"/>
              <a:gd name="connsiteY0" fmla="*/ 0 h 6994"/>
              <a:gd name="connsiteX1" fmla="*/ 514 w 10492"/>
              <a:gd name="connsiteY1" fmla="*/ 1995 h 6994"/>
              <a:gd name="connsiteX2" fmla="*/ 7339 w 10492"/>
              <a:gd name="connsiteY2" fmla="*/ 5983 h 6994"/>
              <a:gd name="connsiteX3" fmla="*/ 10489 w 10492"/>
              <a:gd name="connsiteY3" fmla="*/ 5983 h 6994"/>
              <a:gd name="connsiteX4" fmla="*/ 10358 w 10492"/>
              <a:gd name="connsiteY4" fmla="*/ 0 h 6994"/>
              <a:gd name="connsiteX0" fmla="*/ 9872 w 10000"/>
              <a:gd name="connsiteY0" fmla="*/ 0 h 10000"/>
              <a:gd name="connsiteX1" fmla="*/ 490 w 10000"/>
              <a:gd name="connsiteY1" fmla="*/ 2852 h 10000"/>
              <a:gd name="connsiteX2" fmla="*/ 6995 w 10000"/>
              <a:gd name="connsiteY2" fmla="*/ 8555 h 10000"/>
              <a:gd name="connsiteX3" fmla="*/ 9997 w 10000"/>
              <a:gd name="connsiteY3" fmla="*/ 8554 h 10000"/>
              <a:gd name="connsiteX4" fmla="*/ 9872 w 10000"/>
              <a:gd name="connsiteY4" fmla="*/ 0 h 10000"/>
              <a:gd name="connsiteX0" fmla="*/ 9872 w 10000"/>
              <a:gd name="connsiteY0" fmla="*/ 0 h 15208"/>
              <a:gd name="connsiteX1" fmla="*/ 490 w 10000"/>
              <a:gd name="connsiteY1" fmla="*/ 2852 h 15208"/>
              <a:gd name="connsiteX2" fmla="*/ 6995 w 10000"/>
              <a:gd name="connsiteY2" fmla="*/ 14257 h 15208"/>
              <a:gd name="connsiteX3" fmla="*/ 9997 w 10000"/>
              <a:gd name="connsiteY3" fmla="*/ 8554 h 15208"/>
              <a:gd name="connsiteX4" fmla="*/ 9872 w 10000"/>
              <a:gd name="connsiteY4" fmla="*/ 0 h 15208"/>
              <a:gd name="connsiteX0" fmla="*/ 6526 w 9531"/>
              <a:gd name="connsiteY0" fmla="*/ 14257 h 15208"/>
              <a:gd name="connsiteX1" fmla="*/ 9528 w 9531"/>
              <a:gd name="connsiteY1" fmla="*/ 8554 h 15208"/>
              <a:gd name="connsiteX2" fmla="*/ 9403 w 9531"/>
              <a:gd name="connsiteY2" fmla="*/ 0 h 15208"/>
              <a:gd name="connsiteX3" fmla="*/ 180 w 9531"/>
              <a:gd name="connsiteY3" fmla="*/ 6473 h 15208"/>
              <a:gd name="connsiteX0" fmla="*/ 6658 w 9811"/>
              <a:gd name="connsiteY0" fmla="*/ 9375 h 10000"/>
              <a:gd name="connsiteX1" fmla="*/ 9808 w 9811"/>
              <a:gd name="connsiteY1" fmla="*/ 5625 h 10000"/>
              <a:gd name="connsiteX2" fmla="*/ 9677 w 9811"/>
              <a:gd name="connsiteY2" fmla="*/ 0 h 10000"/>
              <a:gd name="connsiteX3" fmla="*/ 0 w 9811"/>
              <a:gd name="connsiteY3" fmla="*/ 4256 h 10000"/>
              <a:gd name="connsiteX0" fmla="*/ 6786 w 10000"/>
              <a:gd name="connsiteY0" fmla="*/ 9375 h 10000"/>
              <a:gd name="connsiteX1" fmla="*/ 7723 w 10000"/>
              <a:gd name="connsiteY1" fmla="*/ 9375 h 10000"/>
              <a:gd name="connsiteX2" fmla="*/ 9997 w 10000"/>
              <a:gd name="connsiteY2" fmla="*/ 5625 h 10000"/>
              <a:gd name="connsiteX3" fmla="*/ 9863 w 10000"/>
              <a:gd name="connsiteY3" fmla="*/ 0 h 10000"/>
              <a:gd name="connsiteX4" fmla="*/ 0 w 10000"/>
              <a:gd name="connsiteY4" fmla="*/ 4256 h 10000"/>
              <a:gd name="connsiteX0" fmla="*/ 6786 w 10000"/>
              <a:gd name="connsiteY0" fmla="*/ 9375 h 9375"/>
              <a:gd name="connsiteX1" fmla="*/ 9997 w 10000"/>
              <a:gd name="connsiteY1" fmla="*/ 5625 h 9375"/>
              <a:gd name="connsiteX2" fmla="*/ 9863 w 10000"/>
              <a:gd name="connsiteY2" fmla="*/ 0 h 9375"/>
              <a:gd name="connsiteX3" fmla="*/ 0 w 10000"/>
              <a:gd name="connsiteY3" fmla="*/ 4256 h 9375"/>
              <a:gd name="connsiteX0" fmla="*/ 6786 w 10000"/>
              <a:gd name="connsiteY0" fmla="*/ 10000 h 10667"/>
              <a:gd name="connsiteX1" fmla="*/ 7054 w 10000"/>
              <a:gd name="connsiteY1" fmla="*/ 10000 h 10667"/>
              <a:gd name="connsiteX2" fmla="*/ 9997 w 10000"/>
              <a:gd name="connsiteY2" fmla="*/ 6000 h 10667"/>
              <a:gd name="connsiteX3" fmla="*/ 9863 w 10000"/>
              <a:gd name="connsiteY3" fmla="*/ 0 h 10667"/>
              <a:gd name="connsiteX4" fmla="*/ 0 w 10000"/>
              <a:gd name="connsiteY4" fmla="*/ 4540 h 10667"/>
              <a:gd name="connsiteX0" fmla="*/ 6786 w 10000"/>
              <a:gd name="connsiteY0" fmla="*/ 10000 h 10000"/>
              <a:gd name="connsiteX1" fmla="*/ 9997 w 10000"/>
              <a:gd name="connsiteY1" fmla="*/ 6000 h 10000"/>
              <a:gd name="connsiteX2" fmla="*/ 9863 w 10000"/>
              <a:gd name="connsiteY2" fmla="*/ 0 h 10000"/>
              <a:gd name="connsiteX3" fmla="*/ 0 w 10000"/>
              <a:gd name="connsiteY3" fmla="*/ 4540 h 10000"/>
              <a:gd name="connsiteX0" fmla="*/ 6786 w 10000"/>
              <a:gd name="connsiteY0" fmla="*/ 10000 h 10000"/>
              <a:gd name="connsiteX1" fmla="*/ 9997 w 10000"/>
              <a:gd name="connsiteY1" fmla="*/ 6000 h 10000"/>
              <a:gd name="connsiteX2" fmla="*/ 9863 w 10000"/>
              <a:gd name="connsiteY2" fmla="*/ 0 h 10000"/>
              <a:gd name="connsiteX3" fmla="*/ 0 w 10000"/>
              <a:gd name="connsiteY3" fmla="*/ 4540 h 10000"/>
              <a:gd name="connsiteX0" fmla="*/ 6786 w 9997"/>
              <a:gd name="connsiteY0" fmla="*/ 10000 h 10000"/>
              <a:gd name="connsiteX1" fmla="*/ 9997 w 9997"/>
              <a:gd name="connsiteY1" fmla="*/ 6000 h 10000"/>
              <a:gd name="connsiteX2" fmla="*/ 9863 w 9997"/>
              <a:gd name="connsiteY2" fmla="*/ 0 h 10000"/>
              <a:gd name="connsiteX3" fmla="*/ 0 w 9997"/>
              <a:gd name="connsiteY3" fmla="*/ 4540 h 10000"/>
              <a:gd name="connsiteX0" fmla="*/ 1837 w 10000"/>
              <a:gd name="connsiteY0" fmla="*/ 6000 h 6000"/>
              <a:gd name="connsiteX1" fmla="*/ 10000 w 10000"/>
              <a:gd name="connsiteY1" fmla="*/ 6000 h 6000"/>
              <a:gd name="connsiteX2" fmla="*/ 9866 w 10000"/>
              <a:gd name="connsiteY2" fmla="*/ 0 h 6000"/>
              <a:gd name="connsiteX3" fmla="*/ 0 w 10000"/>
              <a:gd name="connsiteY3" fmla="*/ 4540 h 6000"/>
              <a:gd name="connsiteX0" fmla="*/ 1740 w 9903"/>
              <a:gd name="connsiteY0" fmla="*/ 10000 h 10000"/>
              <a:gd name="connsiteX1" fmla="*/ 9903 w 9903"/>
              <a:gd name="connsiteY1" fmla="*/ 10000 h 10000"/>
              <a:gd name="connsiteX2" fmla="*/ 9769 w 9903"/>
              <a:gd name="connsiteY2" fmla="*/ 0 h 10000"/>
              <a:gd name="connsiteX3" fmla="*/ 0 w 9903"/>
              <a:gd name="connsiteY3" fmla="*/ 3334 h 10000"/>
              <a:gd name="connsiteX0" fmla="*/ 1757 w 10000"/>
              <a:gd name="connsiteY0" fmla="*/ 6666 h 6666"/>
              <a:gd name="connsiteX1" fmla="*/ 10000 w 10000"/>
              <a:gd name="connsiteY1" fmla="*/ 6666 h 6666"/>
              <a:gd name="connsiteX2" fmla="*/ 10000 w 10000"/>
              <a:gd name="connsiteY2" fmla="*/ 0 h 6666"/>
              <a:gd name="connsiteX3" fmla="*/ 0 w 10000"/>
              <a:gd name="connsiteY3" fmla="*/ 0 h 6666"/>
              <a:gd name="connsiteX0" fmla="*/ 0 w 10540"/>
              <a:gd name="connsiteY0" fmla="*/ 10000 h 10000"/>
              <a:gd name="connsiteX1" fmla="*/ 10540 w 10540"/>
              <a:gd name="connsiteY1" fmla="*/ 10000 h 10000"/>
              <a:gd name="connsiteX2" fmla="*/ 10540 w 10540"/>
              <a:gd name="connsiteY2" fmla="*/ 0 h 10000"/>
              <a:gd name="connsiteX3" fmla="*/ 540 w 10540"/>
              <a:gd name="connsiteY3" fmla="*/ 0 h 10000"/>
              <a:gd name="connsiteX0" fmla="*/ 0 w 10540"/>
              <a:gd name="connsiteY0" fmla="*/ 10000 h 10000"/>
              <a:gd name="connsiteX1" fmla="*/ 10540 w 10540"/>
              <a:gd name="connsiteY1" fmla="*/ 10000 h 10000"/>
              <a:gd name="connsiteX2" fmla="*/ 10540 w 10540"/>
              <a:gd name="connsiteY2" fmla="*/ 0 h 10000"/>
              <a:gd name="connsiteX3" fmla="*/ 0 w 10540"/>
              <a:gd name="connsiteY3" fmla="*/ 10000 h 10000"/>
              <a:gd name="connsiteX0" fmla="*/ 0 w 10540"/>
              <a:gd name="connsiteY0" fmla="*/ 10001 h 10001"/>
              <a:gd name="connsiteX1" fmla="*/ 10540 w 10540"/>
              <a:gd name="connsiteY1" fmla="*/ 10001 h 10001"/>
              <a:gd name="connsiteX2" fmla="*/ 10540 w 10540"/>
              <a:gd name="connsiteY2" fmla="*/ 1 h 10001"/>
              <a:gd name="connsiteX3" fmla="*/ 675 w 10540"/>
              <a:gd name="connsiteY3" fmla="*/ 0 h 10001"/>
              <a:gd name="connsiteX4" fmla="*/ 0 w 10540"/>
              <a:gd name="connsiteY4" fmla="*/ 10001 h 10001"/>
              <a:gd name="connsiteX0" fmla="*/ 0 w 10540"/>
              <a:gd name="connsiteY0" fmla="*/ 10001 h 10001"/>
              <a:gd name="connsiteX1" fmla="*/ 10540 w 10540"/>
              <a:gd name="connsiteY1" fmla="*/ 10001 h 10001"/>
              <a:gd name="connsiteX2" fmla="*/ 10540 w 10540"/>
              <a:gd name="connsiteY2" fmla="*/ 1 h 10001"/>
              <a:gd name="connsiteX3" fmla="*/ 675 w 10540"/>
              <a:gd name="connsiteY3" fmla="*/ 0 h 10001"/>
              <a:gd name="connsiteX4" fmla="*/ 675 w 10540"/>
              <a:gd name="connsiteY4" fmla="*/ 5001 h 10001"/>
              <a:gd name="connsiteX5" fmla="*/ 0 w 10540"/>
              <a:gd name="connsiteY5" fmla="*/ 10001 h 10001"/>
              <a:gd name="connsiteX0" fmla="*/ 0 w 10540"/>
              <a:gd name="connsiteY0" fmla="*/ 10001 h 10001"/>
              <a:gd name="connsiteX1" fmla="*/ 10540 w 10540"/>
              <a:gd name="connsiteY1" fmla="*/ 10001 h 10001"/>
              <a:gd name="connsiteX2" fmla="*/ 10540 w 10540"/>
              <a:gd name="connsiteY2" fmla="*/ 1 h 10001"/>
              <a:gd name="connsiteX3" fmla="*/ 675 w 10540"/>
              <a:gd name="connsiteY3" fmla="*/ 0 h 10001"/>
              <a:gd name="connsiteX4" fmla="*/ 675 w 10540"/>
              <a:gd name="connsiteY4" fmla="*/ 5001 h 10001"/>
              <a:gd name="connsiteX5" fmla="*/ 0 w 10540"/>
              <a:gd name="connsiteY5" fmla="*/ 10001 h 10001"/>
              <a:gd name="connsiteX0" fmla="*/ 0 w 10540"/>
              <a:gd name="connsiteY0" fmla="*/ 10001 h 10001"/>
              <a:gd name="connsiteX1" fmla="*/ 10540 w 10540"/>
              <a:gd name="connsiteY1" fmla="*/ 10001 h 10001"/>
              <a:gd name="connsiteX2" fmla="*/ 10540 w 10540"/>
              <a:gd name="connsiteY2" fmla="*/ 1 h 10001"/>
              <a:gd name="connsiteX3" fmla="*/ 675 w 10540"/>
              <a:gd name="connsiteY3" fmla="*/ 0 h 10001"/>
              <a:gd name="connsiteX4" fmla="*/ 675 w 10540"/>
              <a:gd name="connsiteY4" fmla="*/ 5001 h 10001"/>
              <a:gd name="connsiteX5" fmla="*/ 0 w 10540"/>
              <a:gd name="connsiteY5" fmla="*/ 10001 h 10001"/>
              <a:gd name="connsiteX0" fmla="*/ 0 w 10540"/>
              <a:gd name="connsiteY0" fmla="*/ 10001 h 10001"/>
              <a:gd name="connsiteX1" fmla="*/ 10540 w 10540"/>
              <a:gd name="connsiteY1" fmla="*/ 10001 h 10001"/>
              <a:gd name="connsiteX2" fmla="*/ 10540 w 10540"/>
              <a:gd name="connsiteY2" fmla="*/ 1 h 10001"/>
              <a:gd name="connsiteX3" fmla="*/ 675 w 10540"/>
              <a:gd name="connsiteY3" fmla="*/ 0 h 10001"/>
              <a:gd name="connsiteX4" fmla="*/ 675 w 10540"/>
              <a:gd name="connsiteY4" fmla="*/ 0 h 10001"/>
              <a:gd name="connsiteX5" fmla="*/ 675 w 10540"/>
              <a:gd name="connsiteY5" fmla="*/ 5001 h 10001"/>
              <a:gd name="connsiteX6" fmla="*/ 0 w 10540"/>
              <a:gd name="connsiteY6" fmla="*/ 10001 h 10001"/>
              <a:gd name="connsiteX0" fmla="*/ 0 w 10540"/>
              <a:gd name="connsiteY0" fmla="*/ 10001 h 10001"/>
              <a:gd name="connsiteX1" fmla="*/ 10540 w 10540"/>
              <a:gd name="connsiteY1" fmla="*/ 10001 h 10001"/>
              <a:gd name="connsiteX2" fmla="*/ 10540 w 10540"/>
              <a:gd name="connsiteY2" fmla="*/ 1 h 10001"/>
              <a:gd name="connsiteX3" fmla="*/ 675 w 10540"/>
              <a:gd name="connsiteY3" fmla="*/ 0 h 10001"/>
              <a:gd name="connsiteX4" fmla="*/ 675 w 10540"/>
              <a:gd name="connsiteY4" fmla="*/ 0 h 10001"/>
              <a:gd name="connsiteX5" fmla="*/ 810 w 10540"/>
              <a:gd name="connsiteY5" fmla="*/ 5001 h 10001"/>
              <a:gd name="connsiteX6" fmla="*/ 675 w 10540"/>
              <a:gd name="connsiteY6" fmla="*/ 5001 h 10001"/>
              <a:gd name="connsiteX7" fmla="*/ 0 w 10540"/>
              <a:gd name="connsiteY7" fmla="*/ 10001 h 10001"/>
              <a:gd name="connsiteX0" fmla="*/ 0 w 10540"/>
              <a:gd name="connsiteY0" fmla="*/ 10001 h 10001"/>
              <a:gd name="connsiteX1" fmla="*/ 10540 w 10540"/>
              <a:gd name="connsiteY1" fmla="*/ 10001 h 10001"/>
              <a:gd name="connsiteX2" fmla="*/ 10540 w 10540"/>
              <a:gd name="connsiteY2" fmla="*/ 1 h 10001"/>
              <a:gd name="connsiteX3" fmla="*/ 675 w 10540"/>
              <a:gd name="connsiteY3" fmla="*/ 0 h 10001"/>
              <a:gd name="connsiteX4" fmla="*/ 675 w 10540"/>
              <a:gd name="connsiteY4" fmla="*/ 0 h 10001"/>
              <a:gd name="connsiteX5" fmla="*/ 810 w 10540"/>
              <a:gd name="connsiteY5" fmla="*/ 5001 h 10001"/>
              <a:gd name="connsiteX6" fmla="*/ 675 w 10540"/>
              <a:gd name="connsiteY6" fmla="*/ 5001 h 10001"/>
              <a:gd name="connsiteX7" fmla="*/ 0 w 10540"/>
              <a:gd name="connsiteY7" fmla="*/ 10001 h 10001"/>
              <a:gd name="connsiteX0" fmla="*/ 0 w 10540"/>
              <a:gd name="connsiteY0" fmla="*/ 10001 h 10001"/>
              <a:gd name="connsiteX1" fmla="*/ 10540 w 10540"/>
              <a:gd name="connsiteY1" fmla="*/ 10001 h 10001"/>
              <a:gd name="connsiteX2" fmla="*/ 10540 w 10540"/>
              <a:gd name="connsiteY2" fmla="*/ 1 h 10001"/>
              <a:gd name="connsiteX3" fmla="*/ 675 w 10540"/>
              <a:gd name="connsiteY3" fmla="*/ 0 h 10001"/>
              <a:gd name="connsiteX4" fmla="*/ 675 w 10540"/>
              <a:gd name="connsiteY4" fmla="*/ 0 h 10001"/>
              <a:gd name="connsiteX5" fmla="*/ 810 w 10540"/>
              <a:gd name="connsiteY5" fmla="*/ 5001 h 10001"/>
              <a:gd name="connsiteX6" fmla="*/ 675 w 10540"/>
              <a:gd name="connsiteY6" fmla="*/ 5001 h 10001"/>
              <a:gd name="connsiteX7" fmla="*/ 405 w 10540"/>
              <a:gd name="connsiteY7" fmla="*/ 5001 h 10001"/>
              <a:gd name="connsiteX8" fmla="*/ 0 w 10540"/>
              <a:gd name="connsiteY8" fmla="*/ 10001 h 10001"/>
              <a:gd name="connsiteX0" fmla="*/ 154 w 10694"/>
              <a:gd name="connsiteY0" fmla="*/ 10001 h 10001"/>
              <a:gd name="connsiteX1" fmla="*/ 10694 w 10694"/>
              <a:gd name="connsiteY1" fmla="*/ 10001 h 10001"/>
              <a:gd name="connsiteX2" fmla="*/ 10694 w 10694"/>
              <a:gd name="connsiteY2" fmla="*/ 1 h 10001"/>
              <a:gd name="connsiteX3" fmla="*/ 829 w 10694"/>
              <a:gd name="connsiteY3" fmla="*/ 0 h 10001"/>
              <a:gd name="connsiteX4" fmla="*/ 829 w 10694"/>
              <a:gd name="connsiteY4" fmla="*/ 0 h 10001"/>
              <a:gd name="connsiteX5" fmla="*/ 964 w 10694"/>
              <a:gd name="connsiteY5" fmla="*/ 5001 h 10001"/>
              <a:gd name="connsiteX6" fmla="*/ 829 w 10694"/>
              <a:gd name="connsiteY6" fmla="*/ 5001 h 10001"/>
              <a:gd name="connsiteX7" fmla="*/ 559 w 10694"/>
              <a:gd name="connsiteY7" fmla="*/ 5001 h 10001"/>
              <a:gd name="connsiteX8" fmla="*/ 0 w 10694"/>
              <a:gd name="connsiteY8" fmla="*/ 10001 h 10001"/>
              <a:gd name="connsiteX0" fmla="*/ 154 w 10694"/>
              <a:gd name="connsiteY0" fmla="*/ 10001 h 10001"/>
              <a:gd name="connsiteX1" fmla="*/ 10694 w 10694"/>
              <a:gd name="connsiteY1" fmla="*/ 10001 h 10001"/>
              <a:gd name="connsiteX2" fmla="*/ 10694 w 10694"/>
              <a:gd name="connsiteY2" fmla="*/ 1 h 10001"/>
              <a:gd name="connsiteX3" fmla="*/ 829 w 10694"/>
              <a:gd name="connsiteY3" fmla="*/ 0 h 10001"/>
              <a:gd name="connsiteX4" fmla="*/ 541 w 10694"/>
              <a:gd name="connsiteY4" fmla="*/ 0 h 10001"/>
              <a:gd name="connsiteX5" fmla="*/ 964 w 10694"/>
              <a:gd name="connsiteY5" fmla="*/ 5001 h 10001"/>
              <a:gd name="connsiteX6" fmla="*/ 829 w 10694"/>
              <a:gd name="connsiteY6" fmla="*/ 5001 h 10001"/>
              <a:gd name="connsiteX7" fmla="*/ 559 w 10694"/>
              <a:gd name="connsiteY7" fmla="*/ 5001 h 10001"/>
              <a:gd name="connsiteX8" fmla="*/ 0 w 10694"/>
              <a:gd name="connsiteY8" fmla="*/ 10001 h 10001"/>
              <a:gd name="connsiteX0" fmla="*/ 154 w 10694"/>
              <a:gd name="connsiteY0" fmla="*/ 10001 h 10001"/>
              <a:gd name="connsiteX1" fmla="*/ 10694 w 10694"/>
              <a:gd name="connsiteY1" fmla="*/ 10001 h 10001"/>
              <a:gd name="connsiteX2" fmla="*/ 10694 w 10694"/>
              <a:gd name="connsiteY2" fmla="*/ 1 h 10001"/>
              <a:gd name="connsiteX3" fmla="*/ 829 w 10694"/>
              <a:gd name="connsiteY3" fmla="*/ 0 h 10001"/>
              <a:gd name="connsiteX4" fmla="*/ 541 w 10694"/>
              <a:gd name="connsiteY4" fmla="*/ 0 h 10001"/>
              <a:gd name="connsiteX5" fmla="*/ 964 w 10694"/>
              <a:gd name="connsiteY5" fmla="*/ 5001 h 10001"/>
              <a:gd name="connsiteX6" fmla="*/ 829 w 10694"/>
              <a:gd name="connsiteY6" fmla="*/ 5001 h 10001"/>
              <a:gd name="connsiteX7" fmla="*/ 406 w 10694"/>
              <a:gd name="connsiteY7" fmla="*/ 5001 h 10001"/>
              <a:gd name="connsiteX8" fmla="*/ 0 w 10694"/>
              <a:gd name="connsiteY8" fmla="*/ 10001 h 10001"/>
              <a:gd name="connsiteX0" fmla="*/ 154 w 10694"/>
              <a:gd name="connsiteY0" fmla="*/ 10001 h 10001"/>
              <a:gd name="connsiteX1" fmla="*/ 10694 w 10694"/>
              <a:gd name="connsiteY1" fmla="*/ 10001 h 10001"/>
              <a:gd name="connsiteX2" fmla="*/ 10694 w 10694"/>
              <a:gd name="connsiteY2" fmla="*/ 1 h 10001"/>
              <a:gd name="connsiteX3" fmla="*/ 829 w 10694"/>
              <a:gd name="connsiteY3" fmla="*/ 0 h 10001"/>
              <a:gd name="connsiteX4" fmla="*/ 541 w 10694"/>
              <a:gd name="connsiteY4" fmla="*/ 0 h 10001"/>
              <a:gd name="connsiteX5" fmla="*/ 964 w 10694"/>
              <a:gd name="connsiteY5" fmla="*/ 5001 h 10001"/>
              <a:gd name="connsiteX6" fmla="*/ 829 w 10694"/>
              <a:gd name="connsiteY6" fmla="*/ 5001 h 10001"/>
              <a:gd name="connsiteX7" fmla="*/ 406 w 10694"/>
              <a:gd name="connsiteY7" fmla="*/ 5001 h 10001"/>
              <a:gd name="connsiteX8" fmla="*/ 0 w 10694"/>
              <a:gd name="connsiteY8" fmla="*/ 10001 h 10001"/>
              <a:gd name="connsiteX0" fmla="*/ 154 w 10694"/>
              <a:gd name="connsiteY0" fmla="*/ 10001 h 10001"/>
              <a:gd name="connsiteX1" fmla="*/ 10694 w 10694"/>
              <a:gd name="connsiteY1" fmla="*/ 10001 h 10001"/>
              <a:gd name="connsiteX2" fmla="*/ 10694 w 10694"/>
              <a:gd name="connsiteY2" fmla="*/ 1 h 10001"/>
              <a:gd name="connsiteX3" fmla="*/ 829 w 10694"/>
              <a:gd name="connsiteY3" fmla="*/ 0 h 10001"/>
              <a:gd name="connsiteX4" fmla="*/ 406 w 10694"/>
              <a:gd name="connsiteY4" fmla="*/ 0 h 10001"/>
              <a:gd name="connsiteX5" fmla="*/ 964 w 10694"/>
              <a:gd name="connsiteY5" fmla="*/ 5001 h 10001"/>
              <a:gd name="connsiteX6" fmla="*/ 829 w 10694"/>
              <a:gd name="connsiteY6" fmla="*/ 5001 h 10001"/>
              <a:gd name="connsiteX7" fmla="*/ 406 w 10694"/>
              <a:gd name="connsiteY7" fmla="*/ 5001 h 10001"/>
              <a:gd name="connsiteX8" fmla="*/ 0 w 10694"/>
              <a:gd name="connsiteY8" fmla="*/ 10001 h 10001"/>
              <a:gd name="connsiteX0" fmla="*/ 154 w 10694"/>
              <a:gd name="connsiteY0" fmla="*/ 10001 h 10001"/>
              <a:gd name="connsiteX1" fmla="*/ 10694 w 10694"/>
              <a:gd name="connsiteY1" fmla="*/ 10001 h 10001"/>
              <a:gd name="connsiteX2" fmla="*/ 10694 w 10694"/>
              <a:gd name="connsiteY2" fmla="*/ 1 h 10001"/>
              <a:gd name="connsiteX3" fmla="*/ 829 w 10694"/>
              <a:gd name="connsiteY3" fmla="*/ 0 h 10001"/>
              <a:gd name="connsiteX4" fmla="*/ 964 w 10694"/>
              <a:gd name="connsiteY4" fmla="*/ 5001 h 10001"/>
              <a:gd name="connsiteX5" fmla="*/ 829 w 10694"/>
              <a:gd name="connsiteY5" fmla="*/ 5001 h 10001"/>
              <a:gd name="connsiteX6" fmla="*/ 406 w 10694"/>
              <a:gd name="connsiteY6" fmla="*/ 5001 h 10001"/>
              <a:gd name="connsiteX7" fmla="*/ 0 w 10694"/>
              <a:gd name="connsiteY7" fmla="*/ 1000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4" h="10001">
                <a:moveTo>
                  <a:pt x="154" y="10001"/>
                </a:moveTo>
                <a:lnTo>
                  <a:pt x="10694" y="10001"/>
                </a:lnTo>
                <a:lnTo>
                  <a:pt x="10694" y="1"/>
                </a:lnTo>
                <a:lnTo>
                  <a:pt x="829" y="0"/>
                </a:lnTo>
                <a:lnTo>
                  <a:pt x="964" y="5001"/>
                </a:lnTo>
                <a:cubicBezTo>
                  <a:pt x="1034" y="5834"/>
                  <a:pt x="884" y="4752"/>
                  <a:pt x="829" y="5001"/>
                </a:cubicBezTo>
                <a:lnTo>
                  <a:pt x="406" y="5001"/>
                </a:lnTo>
                <a:cubicBezTo>
                  <a:pt x="220" y="6668"/>
                  <a:pt x="186" y="8334"/>
                  <a:pt x="0" y="10001"/>
                </a:cubicBezTo>
              </a:path>
            </a:pathLst>
          </a:custGeom>
          <a:solidFill>
            <a:srgbClr val="404040"/>
          </a:solidFill>
          <a:ln w="28575" cap="flat" cmpd="sng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</a:endParaRPr>
          </a:p>
        </p:txBody>
      </p:sp>
      <p:sp>
        <p:nvSpPr>
          <p:cNvPr id="10" name="Szövegdoboz 18">
            <a:extLst>
              <a:ext uri="{FF2B5EF4-FFF2-40B4-BE49-F238E27FC236}">
                <a16:creationId xmlns:a16="http://schemas.microsoft.com/office/drawing/2014/main" id="{13016276-6533-ABA7-BF04-02BE06C2A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3843" y="5804991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>
                <a:solidFill>
                  <a:schemeClr val="bg1"/>
                </a:solidFill>
                <a:cs typeface="Arial" charset="0"/>
              </a:rPr>
              <a:t>BM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DF2F5AF6-CFD2-A4C5-44BE-FFB25D450977}"/>
              </a:ext>
            </a:extLst>
          </p:cNvPr>
          <p:cNvSpPr>
            <a:spLocks/>
          </p:cNvSpPr>
          <p:nvPr/>
        </p:nvSpPr>
        <p:spPr bwMode="auto">
          <a:xfrm>
            <a:off x="2772668" y="4400053"/>
            <a:ext cx="1200150" cy="2405063"/>
          </a:xfrm>
          <a:custGeom>
            <a:avLst/>
            <a:gdLst>
              <a:gd name="T0" fmla="*/ 623992 w 14127"/>
              <a:gd name="T1" fmla="*/ 1268524 h 11624"/>
              <a:gd name="T2" fmla="*/ 696033 w 14127"/>
              <a:gd name="T3" fmla="*/ 1700674 h 11624"/>
              <a:gd name="T4" fmla="*/ 623992 w 14127"/>
              <a:gd name="T5" fmla="*/ 1916232 h 11624"/>
              <a:gd name="T6" fmla="*/ 984114 w 14127"/>
              <a:gd name="T7" fmla="*/ 2348589 h 11624"/>
              <a:gd name="T8" fmla="*/ 1128112 w 14127"/>
              <a:gd name="T9" fmla="*/ 2276392 h 11624"/>
              <a:gd name="T10" fmla="*/ 984199 w 14127"/>
              <a:gd name="T11" fmla="*/ 2132618 h 11624"/>
              <a:gd name="T12" fmla="*/ 1056241 w 14127"/>
              <a:gd name="T13" fmla="*/ 1988430 h 11624"/>
              <a:gd name="T14" fmla="*/ 984114 w 14127"/>
              <a:gd name="T15" fmla="*/ 1836174 h 11624"/>
              <a:gd name="T16" fmla="*/ 1056071 w 14127"/>
              <a:gd name="T17" fmla="*/ 1692192 h 11624"/>
              <a:gd name="T18" fmla="*/ 1056156 w 14127"/>
              <a:gd name="T19" fmla="*/ 1188052 h 11624"/>
              <a:gd name="T20" fmla="*/ 1128112 w 14127"/>
              <a:gd name="T21" fmla="*/ 828099 h 11624"/>
              <a:gd name="T22" fmla="*/ 1128028 w 14127"/>
              <a:gd name="T23" fmla="*/ 540136 h 11624"/>
              <a:gd name="T24" fmla="*/ 984114 w 14127"/>
              <a:gd name="T25" fmla="*/ 612127 h 11624"/>
              <a:gd name="T26" fmla="*/ 840116 w 14127"/>
              <a:gd name="T27" fmla="*/ 251967 h 11624"/>
              <a:gd name="T28" fmla="*/ 696033 w 14127"/>
              <a:gd name="T29" fmla="*/ 107986 h 11624"/>
              <a:gd name="T30" fmla="*/ 47999 w 14127"/>
              <a:gd name="T31" fmla="*/ 35995 h 11624"/>
              <a:gd name="T32" fmla="*/ 408037 w 14127"/>
              <a:gd name="T33" fmla="*/ 323958 h 11624"/>
              <a:gd name="T34" fmla="*/ 480079 w 14127"/>
              <a:gd name="T35" fmla="*/ 612127 h 11624"/>
              <a:gd name="T36" fmla="*/ 696033 w 14127"/>
              <a:gd name="T37" fmla="*/ 900089 h 11624"/>
              <a:gd name="T38" fmla="*/ 696033 w 14127"/>
              <a:gd name="T39" fmla="*/ 1044070 h 11624"/>
              <a:gd name="T40" fmla="*/ 623992 w 14127"/>
              <a:gd name="T41" fmla="*/ 1268524 h 116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127" h="11624">
                <a:moveTo>
                  <a:pt x="7345" y="6132"/>
                </a:moveTo>
                <a:cubicBezTo>
                  <a:pt x="7355" y="6617"/>
                  <a:pt x="8184" y="7735"/>
                  <a:pt x="8193" y="8221"/>
                </a:cubicBezTo>
                <a:cubicBezTo>
                  <a:pt x="8184" y="8779"/>
                  <a:pt x="7355" y="8706"/>
                  <a:pt x="7345" y="9263"/>
                </a:cubicBezTo>
                <a:cubicBezTo>
                  <a:pt x="7797" y="9628"/>
                  <a:pt x="10877" y="11236"/>
                  <a:pt x="11584" y="11353"/>
                </a:cubicBezTo>
                <a:cubicBezTo>
                  <a:pt x="12303" y="11624"/>
                  <a:pt x="13279" y="11179"/>
                  <a:pt x="13279" y="11004"/>
                </a:cubicBezTo>
                <a:cubicBezTo>
                  <a:pt x="13279" y="10830"/>
                  <a:pt x="11725" y="10541"/>
                  <a:pt x="11585" y="10309"/>
                </a:cubicBezTo>
                <a:cubicBezTo>
                  <a:pt x="11444" y="10076"/>
                  <a:pt x="12433" y="9851"/>
                  <a:pt x="12433" y="9612"/>
                </a:cubicBezTo>
                <a:cubicBezTo>
                  <a:pt x="12433" y="9373"/>
                  <a:pt x="11584" y="9115"/>
                  <a:pt x="11584" y="8876"/>
                </a:cubicBezTo>
                <a:cubicBezTo>
                  <a:pt x="11584" y="8637"/>
                  <a:pt x="12290" y="8702"/>
                  <a:pt x="12431" y="8180"/>
                </a:cubicBezTo>
                <a:cubicBezTo>
                  <a:pt x="12572" y="7658"/>
                  <a:pt x="12230" y="6256"/>
                  <a:pt x="12432" y="5743"/>
                </a:cubicBezTo>
                <a:cubicBezTo>
                  <a:pt x="11542" y="3866"/>
                  <a:pt x="11604" y="5266"/>
                  <a:pt x="13279" y="4003"/>
                </a:cubicBezTo>
                <a:cubicBezTo>
                  <a:pt x="13583" y="3648"/>
                  <a:pt x="14127" y="3265"/>
                  <a:pt x="13278" y="2611"/>
                </a:cubicBezTo>
                <a:cubicBezTo>
                  <a:pt x="11754" y="2171"/>
                  <a:pt x="12149" y="3191"/>
                  <a:pt x="11584" y="2959"/>
                </a:cubicBezTo>
                <a:cubicBezTo>
                  <a:pt x="11019" y="2727"/>
                  <a:pt x="10454" y="1624"/>
                  <a:pt x="9889" y="1218"/>
                </a:cubicBezTo>
                <a:cubicBezTo>
                  <a:pt x="9324" y="812"/>
                  <a:pt x="9747" y="696"/>
                  <a:pt x="8193" y="522"/>
                </a:cubicBezTo>
                <a:cubicBezTo>
                  <a:pt x="6639" y="348"/>
                  <a:pt x="1130" y="0"/>
                  <a:pt x="565" y="174"/>
                </a:cubicBezTo>
                <a:cubicBezTo>
                  <a:pt x="0" y="348"/>
                  <a:pt x="3955" y="1102"/>
                  <a:pt x="4803" y="1566"/>
                </a:cubicBezTo>
                <a:cubicBezTo>
                  <a:pt x="5651" y="2030"/>
                  <a:pt x="5086" y="2495"/>
                  <a:pt x="5651" y="2959"/>
                </a:cubicBezTo>
                <a:cubicBezTo>
                  <a:pt x="6216" y="3423"/>
                  <a:pt x="7799" y="3914"/>
                  <a:pt x="8193" y="4351"/>
                </a:cubicBezTo>
                <a:cubicBezTo>
                  <a:pt x="7625" y="4930"/>
                  <a:pt x="8334" y="4751"/>
                  <a:pt x="8193" y="5047"/>
                </a:cubicBezTo>
                <a:cubicBezTo>
                  <a:pt x="8052" y="5343"/>
                  <a:pt x="7765" y="5716"/>
                  <a:pt x="7345" y="6132"/>
                </a:cubicBez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317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F94A038-0C83-81DC-C1D7-FFFE3347E8BA}"/>
              </a:ext>
            </a:extLst>
          </p:cNvPr>
          <p:cNvSpPr>
            <a:spLocks/>
          </p:cNvSpPr>
          <p:nvPr/>
        </p:nvSpPr>
        <p:spPr bwMode="auto">
          <a:xfrm>
            <a:off x="3709293" y="4284166"/>
            <a:ext cx="971550" cy="2376487"/>
          </a:xfrm>
          <a:custGeom>
            <a:avLst/>
            <a:gdLst>
              <a:gd name="T0" fmla="*/ 71997 w 17983"/>
              <a:gd name="T1" fmla="*/ 1240456 h 11402"/>
              <a:gd name="T2" fmla="*/ 143993 w 17983"/>
              <a:gd name="T3" fmla="*/ 1664225 h 11402"/>
              <a:gd name="T4" fmla="*/ 0 w 17983"/>
              <a:gd name="T5" fmla="*/ 1736347 h 11402"/>
              <a:gd name="T6" fmla="*/ 432034 w 17983"/>
              <a:gd name="T7" fmla="*/ 2320618 h 11402"/>
              <a:gd name="T8" fmla="*/ 576082 w 17983"/>
              <a:gd name="T9" fmla="*/ 2248496 h 11402"/>
              <a:gd name="T10" fmla="*/ 432088 w 17983"/>
              <a:gd name="T11" fmla="*/ 2104669 h 11402"/>
              <a:gd name="T12" fmla="*/ 504085 w 17983"/>
              <a:gd name="T13" fmla="*/ 1960425 h 11402"/>
              <a:gd name="T14" fmla="*/ 576082 w 17983"/>
              <a:gd name="T15" fmla="*/ 1816598 h 11402"/>
              <a:gd name="T16" fmla="*/ 611243 w 17983"/>
              <a:gd name="T17" fmla="*/ 1304240 h 11402"/>
              <a:gd name="T18" fmla="*/ 936120 w 17983"/>
              <a:gd name="T19" fmla="*/ 1304240 h 11402"/>
              <a:gd name="T20" fmla="*/ 792072 w 17983"/>
              <a:gd name="T21" fmla="*/ 1088083 h 11402"/>
              <a:gd name="T22" fmla="*/ 755237 w 17983"/>
              <a:gd name="T23" fmla="*/ 800220 h 11402"/>
              <a:gd name="T24" fmla="*/ 683240 w 17983"/>
              <a:gd name="T25" fmla="*/ 80043 h 11402"/>
              <a:gd name="T26" fmla="*/ 395199 w 17983"/>
              <a:gd name="T27" fmla="*/ 224078 h 11402"/>
              <a:gd name="T28" fmla="*/ 360092 w 17983"/>
              <a:gd name="T29" fmla="*/ 736436 h 11402"/>
              <a:gd name="T30" fmla="*/ 287933 w 17983"/>
              <a:gd name="T31" fmla="*/ 1024299 h 11402"/>
              <a:gd name="T32" fmla="*/ 71997 w 17983"/>
              <a:gd name="T33" fmla="*/ 1240456 h 1140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7983" h="11402">
                <a:moveTo>
                  <a:pt x="1333" y="5951"/>
                </a:moveTo>
                <a:cubicBezTo>
                  <a:pt x="1346" y="6433"/>
                  <a:pt x="2653" y="7502"/>
                  <a:pt x="2666" y="7984"/>
                </a:cubicBezTo>
                <a:cubicBezTo>
                  <a:pt x="2653" y="8539"/>
                  <a:pt x="13" y="7777"/>
                  <a:pt x="0" y="8330"/>
                </a:cubicBezTo>
                <a:cubicBezTo>
                  <a:pt x="708" y="8692"/>
                  <a:pt x="6889" y="11017"/>
                  <a:pt x="7999" y="11133"/>
                </a:cubicBezTo>
                <a:cubicBezTo>
                  <a:pt x="9130" y="11402"/>
                  <a:pt x="10666" y="10960"/>
                  <a:pt x="10666" y="10787"/>
                </a:cubicBezTo>
                <a:cubicBezTo>
                  <a:pt x="10666" y="10614"/>
                  <a:pt x="8222" y="10327"/>
                  <a:pt x="8000" y="10097"/>
                </a:cubicBezTo>
                <a:cubicBezTo>
                  <a:pt x="7778" y="9866"/>
                  <a:pt x="8889" y="9635"/>
                  <a:pt x="9333" y="9405"/>
                </a:cubicBezTo>
                <a:cubicBezTo>
                  <a:pt x="9777" y="9175"/>
                  <a:pt x="10335" y="9240"/>
                  <a:pt x="10666" y="8715"/>
                </a:cubicBezTo>
                <a:cubicBezTo>
                  <a:pt x="10997" y="8190"/>
                  <a:pt x="10206" y="6667"/>
                  <a:pt x="11317" y="6257"/>
                </a:cubicBezTo>
                <a:cubicBezTo>
                  <a:pt x="12428" y="5847"/>
                  <a:pt x="15777" y="6372"/>
                  <a:pt x="17332" y="6257"/>
                </a:cubicBezTo>
                <a:cubicBezTo>
                  <a:pt x="17983" y="5640"/>
                  <a:pt x="14599" y="5589"/>
                  <a:pt x="14665" y="5220"/>
                </a:cubicBezTo>
                <a:cubicBezTo>
                  <a:pt x="15145" y="4869"/>
                  <a:pt x="15318" y="4488"/>
                  <a:pt x="13983" y="3839"/>
                </a:cubicBezTo>
                <a:cubicBezTo>
                  <a:pt x="13305" y="2931"/>
                  <a:pt x="13317" y="499"/>
                  <a:pt x="12650" y="384"/>
                </a:cubicBezTo>
                <a:cubicBezTo>
                  <a:pt x="12412" y="0"/>
                  <a:pt x="8314" y="550"/>
                  <a:pt x="7317" y="1075"/>
                </a:cubicBezTo>
                <a:cubicBezTo>
                  <a:pt x="6320" y="1600"/>
                  <a:pt x="7318" y="3034"/>
                  <a:pt x="6667" y="3533"/>
                </a:cubicBezTo>
                <a:cubicBezTo>
                  <a:pt x="5774" y="4108"/>
                  <a:pt x="6221" y="4512"/>
                  <a:pt x="5331" y="4914"/>
                </a:cubicBezTo>
                <a:cubicBezTo>
                  <a:pt x="4444" y="5317"/>
                  <a:pt x="1993" y="5538"/>
                  <a:pt x="1333" y="5951"/>
                </a:cubicBez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317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CD0E843C-9CAF-1B95-FE18-96CC6C6B287E}"/>
              </a:ext>
            </a:extLst>
          </p:cNvPr>
          <p:cNvSpPr>
            <a:spLocks/>
          </p:cNvSpPr>
          <p:nvPr/>
        </p:nvSpPr>
        <p:spPr bwMode="auto">
          <a:xfrm>
            <a:off x="2485330" y="3428503"/>
            <a:ext cx="2400300" cy="919163"/>
          </a:xfrm>
          <a:custGeom>
            <a:avLst/>
            <a:gdLst>
              <a:gd name="T0" fmla="*/ 1248014 w 12704"/>
              <a:gd name="T1" fmla="*/ 747023 h 11681"/>
              <a:gd name="T2" fmla="*/ 1536162 w 12704"/>
              <a:gd name="T3" fmla="*/ 747023 h 11681"/>
              <a:gd name="T4" fmla="*/ 1679953 w 12704"/>
              <a:gd name="T5" fmla="*/ 890996 h 11681"/>
              <a:gd name="T6" fmla="*/ 2232254 w 12704"/>
              <a:gd name="T7" fmla="*/ 576050 h 11681"/>
              <a:gd name="T8" fmla="*/ 2388326 w 12704"/>
              <a:gd name="T9" fmla="*/ 288025 h 11681"/>
              <a:gd name="T10" fmla="*/ 1944294 w 12704"/>
              <a:gd name="T11" fmla="*/ 288025 h 11681"/>
              <a:gd name="T12" fmla="*/ 1584156 w 12704"/>
              <a:gd name="T13" fmla="*/ 432077 h 11681"/>
              <a:gd name="T14" fmla="*/ 1308100 w 12704"/>
              <a:gd name="T15" fmla="*/ 79819 h 11681"/>
              <a:gd name="T16" fmla="*/ 948150 w 12704"/>
              <a:gd name="T17" fmla="*/ 144052 h 11681"/>
              <a:gd name="T18" fmla="*/ 444032 w 12704"/>
              <a:gd name="T19" fmla="*/ 288025 h 11681"/>
              <a:gd name="T20" fmla="*/ 300052 w 12704"/>
              <a:gd name="T21" fmla="*/ 504024 h 11681"/>
              <a:gd name="T22" fmla="*/ 12093 w 12704"/>
              <a:gd name="T23" fmla="*/ 655869 h 11681"/>
              <a:gd name="T24" fmla="*/ 372042 w 12704"/>
              <a:gd name="T25" fmla="*/ 648076 h 11681"/>
              <a:gd name="T26" fmla="*/ 671906 w 12704"/>
              <a:gd name="T27" fmla="*/ 674997 h 11681"/>
              <a:gd name="T28" fmla="*/ 960054 w 12704"/>
              <a:gd name="T29" fmla="*/ 602971 h 11681"/>
              <a:gd name="T30" fmla="*/ 1248014 w 12704"/>
              <a:gd name="T31" fmla="*/ 747023 h 116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2704" h="11681">
                <a:moveTo>
                  <a:pt x="6605" y="9490"/>
                </a:moveTo>
                <a:cubicBezTo>
                  <a:pt x="7015" y="10031"/>
                  <a:pt x="7748" y="9185"/>
                  <a:pt x="8130" y="9490"/>
                </a:cubicBezTo>
                <a:cubicBezTo>
                  <a:pt x="8511" y="9794"/>
                  <a:pt x="8277" y="11681"/>
                  <a:pt x="8891" y="11319"/>
                </a:cubicBezTo>
                <a:cubicBezTo>
                  <a:pt x="9505" y="10957"/>
                  <a:pt x="11189" y="8595"/>
                  <a:pt x="11814" y="7318"/>
                </a:cubicBezTo>
                <a:cubicBezTo>
                  <a:pt x="12439" y="6041"/>
                  <a:pt x="12704" y="4269"/>
                  <a:pt x="12640" y="3659"/>
                </a:cubicBezTo>
                <a:cubicBezTo>
                  <a:pt x="12577" y="3049"/>
                  <a:pt x="10999" y="3354"/>
                  <a:pt x="10290" y="3659"/>
                </a:cubicBezTo>
                <a:cubicBezTo>
                  <a:pt x="9581" y="3964"/>
                  <a:pt x="8945" y="5930"/>
                  <a:pt x="8384" y="5489"/>
                </a:cubicBezTo>
                <a:cubicBezTo>
                  <a:pt x="7823" y="5048"/>
                  <a:pt x="7254" y="1399"/>
                  <a:pt x="6923" y="1014"/>
                </a:cubicBezTo>
                <a:cubicBezTo>
                  <a:pt x="6855" y="0"/>
                  <a:pt x="5525" y="1065"/>
                  <a:pt x="5018" y="1830"/>
                </a:cubicBezTo>
                <a:cubicBezTo>
                  <a:pt x="4341" y="2192"/>
                  <a:pt x="3176" y="2575"/>
                  <a:pt x="2350" y="3659"/>
                </a:cubicBezTo>
                <a:cubicBezTo>
                  <a:pt x="1675" y="4338"/>
                  <a:pt x="1969" y="5624"/>
                  <a:pt x="1588" y="6403"/>
                </a:cubicBezTo>
                <a:cubicBezTo>
                  <a:pt x="1207" y="7182"/>
                  <a:pt x="0" y="8027"/>
                  <a:pt x="64" y="8332"/>
                </a:cubicBezTo>
                <a:cubicBezTo>
                  <a:pt x="128" y="8637"/>
                  <a:pt x="1387" y="8193"/>
                  <a:pt x="1969" y="8233"/>
                </a:cubicBezTo>
                <a:cubicBezTo>
                  <a:pt x="2551" y="8274"/>
                  <a:pt x="3037" y="8671"/>
                  <a:pt x="3556" y="8575"/>
                </a:cubicBezTo>
                <a:cubicBezTo>
                  <a:pt x="4075" y="8480"/>
                  <a:pt x="4546" y="7296"/>
                  <a:pt x="5081" y="7660"/>
                </a:cubicBezTo>
                <a:cubicBezTo>
                  <a:pt x="4826" y="9179"/>
                  <a:pt x="5970" y="8880"/>
                  <a:pt x="6605" y="9490"/>
                </a:cubicBez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317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22764A6-D0FE-77A9-1EDC-29117E7721E1}"/>
              </a:ext>
            </a:extLst>
          </p:cNvPr>
          <p:cNvSpPr>
            <a:spLocks/>
          </p:cNvSpPr>
          <p:nvPr/>
        </p:nvSpPr>
        <p:spPr bwMode="auto">
          <a:xfrm>
            <a:off x="2340868" y="2810966"/>
            <a:ext cx="1681162" cy="923925"/>
          </a:xfrm>
          <a:custGeom>
            <a:avLst/>
            <a:gdLst>
              <a:gd name="T0" fmla="*/ 1224168 w 11291"/>
              <a:gd name="T1" fmla="*/ 328861 h 13563"/>
              <a:gd name="T2" fmla="*/ 1500669 w 11291"/>
              <a:gd name="T3" fmla="*/ 380743 h 13563"/>
              <a:gd name="T4" fmla="*/ 1572548 w 11291"/>
              <a:gd name="T5" fmla="*/ 217675 h 13563"/>
              <a:gd name="T6" fmla="*/ 1656183 w 11291"/>
              <a:gd name="T7" fmla="*/ 40852 h 13563"/>
              <a:gd name="T8" fmla="*/ 1255270 w 11291"/>
              <a:gd name="T9" fmla="*/ 40852 h 13563"/>
              <a:gd name="T10" fmla="*/ 864031 w 11291"/>
              <a:gd name="T11" fmla="*/ 40852 h 13563"/>
              <a:gd name="T12" fmla="*/ 720125 w 11291"/>
              <a:gd name="T13" fmla="*/ 184857 h 13563"/>
              <a:gd name="T14" fmla="*/ 348380 w 11291"/>
              <a:gd name="T15" fmla="*/ 73670 h 13563"/>
              <a:gd name="T16" fmla="*/ 492435 w 11291"/>
              <a:gd name="T17" fmla="*/ 289643 h 13563"/>
              <a:gd name="T18" fmla="*/ 276502 w 11291"/>
              <a:gd name="T19" fmla="*/ 361611 h 13563"/>
              <a:gd name="T20" fmla="*/ 276502 w 11291"/>
              <a:gd name="T21" fmla="*/ 433715 h 13563"/>
              <a:gd name="T22" fmla="*/ 103130 w 11291"/>
              <a:gd name="T23" fmla="*/ 904946 h 13563"/>
              <a:gd name="T24" fmla="*/ 895282 w 11291"/>
              <a:gd name="T25" fmla="*/ 544901 h 13563"/>
              <a:gd name="T26" fmla="*/ 1327298 w 11291"/>
              <a:gd name="T27" fmla="*/ 544901 h 13563"/>
              <a:gd name="T28" fmla="*/ 1224168 w 11291"/>
              <a:gd name="T29" fmla="*/ 328861 h 135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291" h="13563">
                <a:moveTo>
                  <a:pt x="8226" y="4830"/>
                </a:moveTo>
                <a:cubicBezTo>
                  <a:pt x="8952" y="4701"/>
                  <a:pt x="9694" y="5864"/>
                  <a:pt x="10084" y="5592"/>
                </a:cubicBezTo>
                <a:cubicBezTo>
                  <a:pt x="10474" y="5320"/>
                  <a:pt x="10487" y="3949"/>
                  <a:pt x="10567" y="3197"/>
                </a:cubicBezTo>
                <a:cubicBezTo>
                  <a:pt x="10648" y="2445"/>
                  <a:pt x="11291" y="1082"/>
                  <a:pt x="11129" y="600"/>
                </a:cubicBezTo>
                <a:cubicBezTo>
                  <a:pt x="10697" y="0"/>
                  <a:pt x="9322" y="600"/>
                  <a:pt x="8435" y="600"/>
                </a:cubicBezTo>
                <a:lnTo>
                  <a:pt x="5806" y="600"/>
                </a:lnTo>
                <a:cubicBezTo>
                  <a:pt x="5161" y="600"/>
                  <a:pt x="5416" y="2635"/>
                  <a:pt x="4839" y="2715"/>
                </a:cubicBezTo>
                <a:cubicBezTo>
                  <a:pt x="4262" y="2795"/>
                  <a:pt x="2521" y="283"/>
                  <a:pt x="2341" y="1082"/>
                </a:cubicBezTo>
                <a:cubicBezTo>
                  <a:pt x="1606" y="1545"/>
                  <a:pt x="3471" y="2844"/>
                  <a:pt x="3309" y="4254"/>
                </a:cubicBezTo>
                <a:cubicBezTo>
                  <a:pt x="3280" y="4980"/>
                  <a:pt x="2100" y="4959"/>
                  <a:pt x="1858" y="5311"/>
                </a:cubicBezTo>
                <a:cubicBezTo>
                  <a:pt x="1616" y="5664"/>
                  <a:pt x="1991" y="5686"/>
                  <a:pt x="1858" y="6370"/>
                </a:cubicBezTo>
                <a:cubicBezTo>
                  <a:pt x="1696" y="7250"/>
                  <a:pt x="0" y="13019"/>
                  <a:pt x="693" y="13291"/>
                </a:cubicBezTo>
                <a:cubicBezTo>
                  <a:pt x="1386" y="13563"/>
                  <a:pt x="4645" y="8884"/>
                  <a:pt x="6016" y="8003"/>
                </a:cubicBezTo>
                <a:cubicBezTo>
                  <a:pt x="7387" y="7122"/>
                  <a:pt x="8551" y="8532"/>
                  <a:pt x="8919" y="8003"/>
                </a:cubicBezTo>
                <a:cubicBezTo>
                  <a:pt x="9287" y="7474"/>
                  <a:pt x="7757" y="4701"/>
                  <a:pt x="8226" y="4830"/>
                </a:cubicBez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3175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15" name="Szabadkézi sokszög 41">
            <a:extLst>
              <a:ext uri="{FF2B5EF4-FFF2-40B4-BE49-F238E27FC236}">
                <a16:creationId xmlns:a16="http://schemas.microsoft.com/office/drawing/2014/main" id="{6A11B1C5-5462-3085-7955-24BA436E522C}"/>
              </a:ext>
            </a:extLst>
          </p:cNvPr>
          <p:cNvSpPr/>
          <p:nvPr/>
        </p:nvSpPr>
        <p:spPr>
          <a:xfrm>
            <a:off x="4550668" y="5895478"/>
            <a:ext cx="382587" cy="360363"/>
          </a:xfrm>
          <a:custGeom>
            <a:avLst/>
            <a:gdLst>
              <a:gd name="connsiteX0" fmla="*/ 152400 w 152400"/>
              <a:gd name="connsiteY0" fmla="*/ 0 h 508000"/>
              <a:gd name="connsiteX1" fmla="*/ 19050 w 152400"/>
              <a:gd name="connsiteY1" fmla="*/ 438150 h 508000"/>
              <a:gd name="connsiteX2" fmla="*/ 38100 w 152400"/>
              <a:gd name="connsiteY2" fmla="*/ 419100 h 508000"/>
              <a:gd name="connsiteX3" fmla="*/ 19050 w 152400"/>
              <a:gd name="connsiteY3" fmla="*/ 390525 h 508000"/>
              <a:gd name="connsiteX4" fmla="*/ 66675 w 152400"/>
              <a:gd name="connsiteY4" fmla="*/ 466725 h 508000"/>
              <a:gd name="connsiteX0" fmla="*/ 155575 w 155575"/>
              <a:gd name="connsiteY0" fmla="*/ 0 h 503237"/>
              <a:gd name="connsiteX1" fmla="*/ 22225 w 155575"/>
              <a:gd name="connsiteY1" fmla="*/ 438150 h 503237"/>
              <a:gd name="connsiteX2" fmla="*/ 22225 w 155575"/>
              <a:gd name="connsiteY2" fmla="*/ 390525 h 503237"/>
              <a:gd name="connsiteX3" fmla="*/ 69850 w 155575"/>
              <a:gd name="connsiteY3" fmla="*/ 466725 h 503237"/>
              <a:gd name="connsiteX0" fmla="*/ 147637 w 147637"/>
              <a:gd name="connsiteY0" fmla="*/ 0 h 515938"/>
              <a:gd name="connsiteX1" fmla="*/ 14287 w 147637"/>
              <a:gd name="connsiteY1" fmla="*/ 438150 h 515938"/>
              <a:gd name="connsiteX2" fmla="*/ 61912 w 147637"/>
              <a:gd name="connsiteY2" fmla="*/ 466725 h 515938"/>
              <a:gd name="connsiteX0" fmla="*/ 186480 w 186480"/>
              <a:gd name="connsiteY0" fmla="*/ 0 h 466725"/>
              <a:gd name="connsiteX1" fmla="*/ 14287 w 186480"/>
              <a:gd name="connsiteY1" fmla="*/ 83790 h 466725"/>
              <a:gd name="connsiteX2" fmla="*/ 100755 w 186480"/>
              <a:gd name="connsiteY2" fmla="*/ 466725 h 466725"/>
              <a:gd name="connsiteX0" fmla="*/ 14287 w 100755"/>
              <a:gd name="connsiteY0" fmla="*/ 0 h 382935"/>
              <a:gd name="connsiteX1" fmla="*/ 100755 w 100755"/>
              <a:gd name="connsiteY1" fmla="*/ 382935 h 382935"/>
              <a:gd name="connsiteX0" fmla="*/ 0 w 216025"/>
              <a:gd name="connsiteY0" fmla="*/ 72007 h 454942"/>
              <a:gd name="connsiteX1" fmla="*/ 216025 w 216025"/>
              <a:gd name="connsiteY1" fmla="*/ 0 h 454942"/>
              <a:gd name="connsiteX2" fmla="*/ 86468 w 216025"/>
              <a:gd name="connsiteY2" fmla="*/ 454942 h 454942"/>
              <a:gd name="connsiteX0" fmla="*/ 0 w 86468"/>
              <a:gd name="connsiteY0" fmla="*/ 0 h 382935"/>
              <a:gd name="connsiteX1" fmla="*/ 86468 w 86468"/>
              <a:gd name="connsiteY1" fmla="*/ 382935 h 382935"/>
              <a:gd name="connsiteX0" fmla="*/ 0 w 176685"/>
              <a:gd name="connsiteY0" fmla="*/ 72007 h 454942"/>
              <a:gd name="connsiteX1" fmla="*/ 144016 w 176685"/>
              <a:gd name="connsiteY1" fmla="*/ 0 h 454942"/>
              <a:gd name="connsiteX2" fmla="*/ 86468 w 176685"/>
              <a:gd name="connsiteY2" fmla="*/ 454942 h 454942"/>
              <a:gd name="connsiteX0" fmla="*/ 86371 w 119040"/>
              <a:gd name="connsiteY0" fmla="*/ 0 h 454942"/>
              <a:gd name="connsiteX1" fmla="*/ 28823 w 119040"/>
              <a:gd name="connsiteY1" fmla="*/ 454942 h 454942"/>
              <a:gd name="connsiteX0" fmla="*/ 144017 w 144017"/>
              <a:gd name="connsiteY0" fmla="*/ 0 h 454942"/>
              <a:gd name="connsiteX1" fmla="*/ 0 w 144017"/>
              <a:gd name="connsiteY1" fmla="*/ 72008 h 454942"/>
              <a:gd name="connsiteX2" fmla="*/ 86469 w 144017"/>
              <a:gd name="connsiteY2" fmla="*/ 454942 h 454942"/>
              <a:gd name="connsiteX0" fmla="*/ 158094 w 158094"/>
              <a:gd name="connsiteY0" fmla="*/ 5259 h 460201"/>
              <a:gd name="connsiteX1" fmla="*/ 14077 w 158094"/>
              <a:gd name="connsiteY1" fmla="*/ 77267 h 460201"/>
              <a:gd name="connsiteX2" fmla="*/ 100546 w 158094"/>
              <a:gd name="connsiteY2" fmla="*/ 460201 h 460201"/>
              <a:gd name="connsiteX0" fmla="*/ 174296 w 174296"/>
              <a:gd name="connsiteY0" fmla="*/ 5259 h 460201"/>
              <a:gd name="connsiteX1" fmla="*/ 30279 w 174296"/>
              <a:gd name="connsiteY1" fmla="*/ 77267 h 460201"/>
              <a:gd name="connsiteX2" fmla="*/ 116748 w 174296"/>
              <a:gd name="connsiteY2" fmla="*/ 460201 h 460201"/>
              <a:gd name="connsiteX0" fmla="*/ 174296 w 174296"/>
              <a:gd name="connsiteY0" fmla="*/ 0 h 454942"/>
              <a:gd name="connsiteX1" fmla="*/ 30279 w 174296"/>
              <a:gd name="connsiteY1" fmla="*/ 72008 h 454942"/>
              <a:gd name="connsiteX2" fmla="*/ 116748 w 174296"/>
              <a:gd name="connsiteY2" fmla="*/ 454942 h 454942"/>
              <a:gd name="connsiteX0" fmla="*/ 174295 w 174295"/>
              <a:gd name="connsiteY0" fmla="*/ 0 h 454942"/>
              <a:gd name="connsiteX1" fmla="*/ 30279 w 174295"/>
              <a:gd name="connsiteY1" fmla="*/ 72008 h 454942"/>
              <a:gd name="connsiteX2" fmla="*/ 116747 w 174295"/>
              <a:gd name="connsiteY2" fmla="*/ 454942 h 454942"/>
              <a:gd name="connsiteX0" fmla="*/ 174295 w 174295"/>
              <a:gd name="connsiteY0" fmla="*/ 0 h 504056"/>
              <a:gd name="connsiteX1" fmla="*/ 30279 w 174295"/>
              <a:gd name="connsiteY1" fmla="*/ 72008 h 504056"/>
              <a:gd name="connsiteX2" fmla="*/ 174295 w 174295"/>
              <a:gd name="connsiteY2" fmla="*/ 504056 h 504056"/>
              <a:gd name="connsiteX0" fmla="*/ 168019 w 168019"/>
              <a:gd name="connsiteY0" fmla="*/ 0 h 504056"/>
              <a:gd name="connsiteX1" fmla="*/ 24003 w 168019"/>
              <a:gd name="connsiteY1" fmla="*/ 72008 h 504056"/>
              <a:gd name="connsiteX2" fmla="*/ 24003 w 168019"/>
              <a:gd name="connsiteY2" fmla="*/ 288032 h 504056"/>
              <a:gd name="connsiteX3" fmla="*/ 168019 w 168019"/>
              <a:gd name="connsiteY3" fmla="*/ 504056 h 504056"/>
              <a:gd name="connsiteX0" fmla="*/ 168019 w 168019"/>
              <a:gd name="connsiteY0" fmla="*/ 0 h 504056"/>
              <a:gd name="connsiteX1" fmla="*/ 24003 w 168019"/>
              <a:gd name="connsiteY1" fmla="*/ 72008 h 504056"/>
              <a:gd name="connsiteX2" fmla="*/ 24003 w 168019"/>
              <a:gd name="connsiteY2" fmla="*/ 288032 h 504056"/>
              <a:gd name="connsiteX3" fmla="*/ 168019 w 168019"/>
              <a:gd name="connsiteY3" fmla="*/ 504056 h 504056"/>
              <a:gd name="connsiteX0" fmla="*/ 168019 w 168019"/>
              <a:gd name="connsiteY0" fmla="*/ 0 h 504056"/>
              <a:gd name="connsiteX1" fmla="*/ 24003 w 168019"/>
              <a:gd name="connsiteY1" fmla="*/ 72008 h 504056"/>
              <a:gd name="connsiteX2" fmla="*/ 24003 w 168019"/>
              <a:gd name="connsiteY2" fmla="*/ 288032 h 504056"/>
              <a:gd name="connsiteX3" fmla="*/ 168019 w 168019"/>
              <a:gd name="connsiteY3" fmla="*/ 504056 h 504056"/>
              <a:gd name="connsiteX0" fmla="*/ 168019 w 168019"/>
              <a:gd name="connsiteY0" fmla="*/ 0 h 504056"/>
              <a:gd name="connsiteX1" fmla="*/ 24003 w 168019"/>
              <a:gd name="connsiteY1" fmla="*/ 72008 h 504056"/>
              <a:gd name="connsiteX2" fmla="*/ 24003 w 168019"/>
              <a:gd name="connsiteY2" fmla="*/ 288032 h 504056"/>
              <a:gd name="connsiteX3" fmla="*/ 168019 w 168019"/>
              <a:gd name="connsiteY3" fmla="*/ 504056 h 504056"/>
              <a:gd name="connsiteX0" fmla="*/ 240027 w 240027"/>
              <a:gd name="connsiteY0" fmla="*/ 0 h 504056"/>
              <a:gd name="connsiteX1" fmla="*/ 24003 w 240027"/>
              <a:gd name="connsiteY1" fmla="*/ 72008 h 504056"/>
              <a:gd name="connsiteX2" fmla="*/ 24003 w 240027"/>
              <a:gd name="connsiteY2" fmla="*/ 288032 h 504056"/>
              <a:gd name="connsiteX3" fmla="*/ 168019 w 240027"/>
              <a:gd name="connsiteY3" fmla="*/ 504056 h 504056"/>
              <a:gd name="connsiteX0" fmla="*/ 240027 w 240027"/>
              <a:gd name="connsiteY0" fmla="*/ 0 h 504056"/>
              <a:gd name="connsiteX1" fmla="*/ 24003 w 240027"/>
              <a:gd name="connsiteY1" fmla="*/ 72008 h 504056"/>
              <a:gd name="connsiteX2" fmla="*/ 24003 w 240027"/>
              <a:gd name="connsiteY2" fmla="*/ 288032 h 504056"/>
              <a:gd name="connsiteX3" fmla="*/ 168019 w 240027"/>
              <a:gd name="connsiteY3" fmla="*/ 504056 h 504056"/>
              <a:gd name="connsiteX0" fmla="*/ 240027 w 240027"/>
              <a:gd name="connsiteY0" fmla="*/ 0 h 288032"/>
              <a:gd name="connsiteX1" fmla="*/ 24003 w 240027"/>
              <a:gd name="connsiteY1" fmla="*/ 72008 h 288032"/>
              <a:gd name="connsiteX2" fmla="*/ 24003 w 240027"/>
              <a:gd name="connsiteY2" fmla="*/ 288032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027" h="288032">
                <a:moveTo>
                  <a:pt x="240027" y="0"/>
                </a:moveTo>
                <a:cubicBezTo>
                  <a:pt x="192021" y="24003"/>
                  <a:pt x="55656" y="21748"/>
                  <a:pt x="24003" y="72008"/>
                </a:cubicBezTo>
                <a:cubicBezTo>
                  <a:pt x="9917" y="120118"/>
                  <a:pt x="0" y="216024"/>
                  <a:pt x="24003" y="288032"/>
                </a:cubicBezTo>
              </a:path>
            </a:pathLst>
          </a:custGeom>
          <a:ln w="1270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6" name="Szabadkézi sokszög 42">
            <a:extLst>
              <a:ext uri="{FF2B5EF4-FFF2-40B4-BE49-F238E27FC236}">
                <a16:creationId xmlns:a16="http://schemas.microsoft.com/office/drawing/2014/main" id="{ACFA9370-0AE2-6E4E-01F1-E11D41362369}"/>
              </a:ext>
            </a:extLst>
          </p:cNvPr>
          <p:cNvSpPr/>
          <p:nvPr/>
        </p:nvSpPr>
        <p:spPr>
          <a:xfrm flipH="1">
            <a:off x="3004443" y="5928816"/>
            <a:ext cx="239712" cy="288925"/>
          </a:xfrm>
          <a:custGeom>
            <a:avLst/>
            <a:gdLst>
              <a:gd name="connsiteX0" fmla="*/ 152400 w 152400"/>
              <a:gd name="connsiteY0" fmla="*/ 0 h 508000"/>
              <a:gd name="connsiteX1" fmla="*/ 19050 w 152400"/>
              <a:gd name="connsiteY1" fmla="*/ 438150 h 508000"/>
              <a:gd name="connsiteX2" fmla="*/ 38100 w 152400"/>
              <a:gd name="connsiteY2" fmla="*/ 419100 h 508000"/>
              <a:gd name="connsiteX3" fmla="*/ 19050 w 152400"/>
              <a:gd name="connsiteY3" fmla="*/ 390525 h 508000"/>
              <a:gd name="connsiteX4" fmla="*/ 66675 w 152400"/>
              <a:gd name="connsiteY4" fmla="*/ 466725 h 508000"/>
              <a:gd name="connsiteX0" fmla="*/ 155575 w 155575"/>
              <a:gd name="connsiteY0" fmla="*/ 0 h 503237"/>
              <a:gd name="connsiteX1" fmla="*/ 22225 w 155575"/>
              <a:gd name="connsiteY1" fmla="*/ 438150 h 503237"/>
              <a:gd name="connsiteX2" fmla="*/ 22225 w 155575"/>
              <a:gd name="connsiteY2" fmla="*/ 390525 h 503237"/>
              <a:gd name="connsiteX3" fmla="*/ 69850 w 155575"/>
              <a:gd name="connsiteY3" fmla="*/ 466725 h 503237"/>
              <a:gd name="connsiteX0" fmla="*/ 147637 w 147637"/>
              <a:gd name="connsiteY0" fmla="*/ 0 h 515938"/>
              <a:gd name="connsiteX1" fmla="*/ 14287 w 147637"/>
              <a:gd name="connsiteY1" fmla="*/ 438150 h 515938"/>
              <a:gd name="connsiteX2" fmla="*/ 61912 w 147637"/>
              <a:gd name="connsiteY2" fmla="*/ 466725 h 515938"/>
              <a:gd name="connsiteX0" fmla="*/ 186480 w 186480"/>
              <a:gd name="connsiteY0" fmla="*/ 0 h 466725"/>
              <a:gd name="connsiteX1" fmla="*/ 14287 w 186480"/>
              <a:gd name="connsiteY1" fmla="*/ 83790 h 466725"/>
              <a:gd name="connsiteX2" fmla="*/ 100755 w 186480"/>
              <a:gd name="connsiteY2" fmla="*/ 466725 h 466725"/>
              <a:gd name="connsiteX0" fmla="*/ 14287 w 100755"/>
              <a:gd name="connsiteY0" fmla="*/ 0 h 382935"/>
              <a:gd name="connsiteX1" fmla="*/ 100755 w 100755"/>
              <a:gd name="connsiteY1" fmla="*/ 382935 h 382935"/>
              <a:gd name="connsiteX0" fmla="*/ 0 w 216025"/>
              <a:gd name="connsiteY0" fmla="*/ 72007 h 454942"/>
              <a:gd name="connsiteX1" fmla="*/ 216025 w 216025"/>
              <a:gd name="connsiteY1" fmla="*/ 0 h 454942"/>
              <a:gd name="connsiteX2" fmla="*/ 86468 w 216025"/>
              <a:gd name="connsiteY2" fmla="*/ 454942 h 454942"/>
              <a:gd name="connsiteX0" fmla="*/ 0 w 86468"/>
              <a:gd name="connsiteY0" fmla="*/ 0 h 382935"/>
              <a:gd name="connsiteX1" fmla="*/ 86468 w 86468"/>
              <a:gd name="connsiteY1" fmla="*/ 382935 h 382935"/>
              <a:gd name="connsiteX0" fmla="*/ 0 w 176685"/>
              <a:gd name="connsiteY0" fmla="*/ 72007 h 454942"/>
              <a:gd name="connsiteX1" fmla="*/ 144016 w 176685"/>
              <a:gd name="connsiteY1" fmla="*/ 0 h 454942"/>
              <a:gd name="connsiteX2" fmla="*/ 86468 w 176685"/>
              <a:gd name="connsiteY2" fmla="*/ 454942 h 454942"/>
              <a:gd name="connsiteX0" fmla="*/ 86371 w 119040"/>
              <a:gd name="connsiteY0" fmla="*/ 0 h 454942"/>
              <a:gd name="connsiteX1" fmla="*/ 28823 w 119040"/>
              <a:gd name="connsiteY1" fmla="*/ 454942 h 454942"/>
              <a:gd name="connsiteX0" fmla="*/ 144017 w 144017"/>
              <a:gd name="connsiteY0" fmla="*/ 0 h 454942"/>
              <a:gd name="connsiteX1" fmla="*/ 0 w 144017"/>
              <a:gd name="connsiteY1" fmla="*/ 72008 h 454942"/>
              <a:gd name="connsiteX2" fmla="*/ 86469 w 144017"/>
              <a:gd name="connsiteY2" fmla="*/ 454942 h 454942"/>
              <a:gd name="connsiteX0" fmla="*/ 158094 w 158094"/>
              <a:gd name="connsiteY0" fmla="*/ 5259 h 460201"/>
              <a:gd name="connsiteX1" fmla="*/ 14077 w 158094"/>
              <a:gd name="connsiteY1" fmla="*/ 77267 h 460201"/>
              <a:gd name="connsiteX2" fmla="*/ 100546 w 158094"/>
              <a:gd name="connsiteY2" fmla="*/ 460201 h 460201"/>
              <a:gd name="connsiteX0" fmla="*/ 174296 w 174296"/>
              <a:gd name="connsiteY0" fmla="*/ 5259 h 460201"/>
              <a:gd name="connsiteX1" fmla="*/ 30279 w 174296"/>
              <a:gd name="connsiteY1" fmla="*/ 77267 h 460201"/>
              <a:gd name="connsiteX2" fmla="*/ 116748 w 174296"/>
              <a:gd name="connsiteY2" fmla="*/ 460201 h 460201"/>
              <a:gd name="connsiteX0" fmla="*/ 174296 w 174296"/>
              <a:gd name="connsiteY0" fmla="*/ 0 h 454942"/>
              <a:gd name="connsiteX1" fmla="*/ 30279 w 174296"/>
              <a:gd name="connsiteY1" fmla="*/ 72008 h 454942"/>
              <a:gd name="connsiteX2" fmla="*/ 116748 w 174296"/>
              <a:gd name="connsiteY2" fmla="*/ 454942 h 454942"/>
              <a:gd name="connsiteX0" fmla="*/ 174295 w 174295"/>
              <a:gd name="connsiteY0" fmla="*/ 0 h 454942"/>
              <a:gd name="connsiteX1" fmla="*/ 30279 w 174295"/>
              <a:gd name="connsiteY1" fmla="*/ 72008 h 454942"/>
              <a:gd name="connsiteX2" fmla="*/ 116747 w 174295"/>
              <a:gd name="connsiteY2" fmla="*/ 454942 h 454942"/>
              <a:gd name="connsiteX0" fmla="*/ 174295 w 174295"/>
              <a:gd name="connsiteY0" fmla="*/ 0 h 504056"/>
              <a:gd name="connsiteX1" fmla="*/ 30279 w 174295"/>
              <a:gd name="connsiteY1" fmla="*/ 72008 h 504056"/>
              <a:gd name="connsiteX2" fmla="*/ 174295 w 174295"/>
              <a:gd name="connsiteY2" fmla="*/ 504056 h 504056"/>
              <a:gd name="connsiteX0" fmla="*/ 168019 w 168019"/>
              <a:gd name="connsiteY0" fmla="*/ 0 h 504056"/>
              <a:gd name="connsiteX1" fmla="*/ 24003 w 168019"/>
              <a:gd name="connsiteY1" fmla="*/ 72008 h 504056"/>
              <a:gd name="connsiteX2" fmla="*/ 24003 w 168019"/>
              <a:gd name="connsiteY2" fmla="*/ 288032 h 504056"/>
              <a:gd name="connsiteX3" fmla="*/ 168019 w 168019"/>
              <a:gd name="connsiteY3" fmla="*/ 504056 h 504056"/>
              <a:gd name="connsiteX0" fmla="*/ 168019 w 168019"/>
              <a:gd name="connsiteY0" fmla="*/ 0 h 504056"/>
              <a:gd name="connsiteX1" fmla="*/ 24003 w 168019"/>
              <a:gd name="connsiteY1" fmla="*/ 72008 h 504056"/>
              <a:gd name="connsiteX2" fmla="*/ 24003 w 168019"/>
              <a:gd name="connsiteY2" fmla="*/ 288032 h 504056"/>
              <a:gd name="connsiteX3" fmla="*/ 168019 w 168019"/>
              <a:gd name="connsiteY3" fmla="*/ 504056 h 504056"/>
              <a:gd name="connsiteX0" fmla="*/ 168019 w 168019"/>
              <a:gd name="connsiteY0" fmla="*/ 0 h 504056"/>
              <a:gd name="connsiteX1" fmla="*/ 24003 w 168019"/>
              <a:gd name="connsiteY1" fmla="*/ 72008 h 504056"/>
              <a:gd name="connsiteX2" fmla="*/ 24003 w 168019"/>
              <a:gd name="connsiteY2" fmla="*/ 288032 h 504056"/>
              <a:gd name="connsiteX3" fmla="*/ 168019 w 168019"/>
              <a:gd name="connsiteY3" fmla="*/ 504056 h 504056"/>
              <a:gd name="connsiteX0" fmla="*/ 168019 w 168019"/>
              <a:gd name="connsiteY0" fmla="*/ 0 h 504056"/>
              <a:gd name="connsiteX1" fmla="*/ 24003 w 168019"/>
              <a:gd name="connsiteY1" fmla="*/ 72008 h 504056"/>
              <a:gd name="connsiteX2" fmla="*/ 24003 w 168019"/>
              <a:gd name="connsiteY2" fmla="*/ 288032 h 504056"/>
              <a:gd name="connsiteX3" fmla="*/ 168019 w 168019"/>
              <a:gd name="connsiteY3" fmla="*/ 504056 h 504056"/>
              <a:gd name="connsiteX0" fmla="*/ 240027 w 240027"/>
              <a:gd name="connsiteY0" fmla="*/ 0 h 504056"/>
              <a:gd name="connsiteX1" fmla="*/ 24003 w 240027"/>
              <a:gd name="connsiteY1" fmla="*/ 72008 h 504056"/>
              <a:gd name="connsiteX2" fmla="*/ 24003 w 240027"/>
              <a:gd name="connsiteY2" fmla="*/ 288032 h 504056"/>
              <a:gd name="connsiteX3" fmla="*/ 168019 w 240027"/>
              <a:gd name="connsiteY3" fmla="*/ 504056 h 504056"/>
              <a:gd name="connsiteX0" fmla="*/ 240027 w 240027"/>
              <a:gd name="connsiteY0" fmla="*/ 0 h 504056"/>
              <a:gd name="connsiteX1" fmla="*/ 24003 w 240027"/>
              <a:gd name="connsiteY1" fmla="*/ 72008 h 504056"/>
              <a:gd name="connsiteX2" fmla="*/ 24003 w 240027"/>
              <a:gd name="connsiteY2" fmla="*/ 288032 h 504056"/>
              <a:gd name="connsiteX3" fmla="*/ 168019 w 240027"/>
              <a:gd name="connsiteY3" fmla="*/ 504056 h 504056"/>
              <a:gd name="connsiteX0" fmla="*/ 240027 w 240027"/>
              <a:gd name="connsiteY0" fmla="*/ 0 h 288032"/>
              <a:gd name="connsiteX1" fmla="*/ 24003 w 240027"/>
              <a:gd name="connsiteY1" fmla="*/ 72008 h 288032"/>
              <a:gd name="connsiteX2" fmla="*/ 24003 w 240027"/>
              <a:gd name="connsiteY2" fmla="*/ 288032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027" h="288032">
                <a:moveTo>
                  <a:pt x="240027" y="0"/>
                </a:moveTo>
                <a:cubicBezTo>
                  <a:pt x="192021" y="24003"/>
                  <a:pt x="55656" y="21748"/>
                  <a:pt x="24003" y="72008"/>
                </a:cubicBezTo>
                <a:cubicBezTo>
                  <a:pt x="9917" y="120118"/>
                  <a:pt x="0" y="216024"/>
                  <a:pt x="24003" y="288032"/>
                </a:cubicBezTo>
              </a:path>
            </a:pathLst>
          </a:custGeom>
          <a:noFill/>
          <a:ln w="1270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7" name="Lekerekített téglalap 43">
            <a:extLst>
              <a:ext uri="{FF2B5EF4-FFF2-40B4-BE49-F238E27FC236}">
                <a16:creationId xmlns:a16="http://schemas.microsoft.com/office/drawing/2014/main" id="{0F506E2D-E519-9B03-EF42-BF14749FAE3A}"/>
              </a:ext>
            </a:extLst>
          </p:cNvPr>
          <p:cNvSpPr/>
          <p:nvPr/>
        </p:nvSpPr>
        <p:spPr>
          <a:xfrm>
            <a:off x="7957443" y="5589091"/>
            <a:ext cx="1223962" cy="28733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8" name="Lekerekített téglalap 44">
            <a:extLst>
              <a:ext uri="{FF2B5EF4-FFF2-40B4-BE49-F238E27FC236}">
                <a16:creationId xmlns:a16="http://schemas.microsoft.com/office/drawing/2014/main" id="{BE4ABBF3-5E88-857B-531D-3342D356312F}"/>
              </a:ext>
            </a:extLst>
          </p:cNvPr>
          <p:cNvSpPr/>
          <p:nvPr/>
        </p:nvSpPr>
        <p:spPr>
          <a:xfrm>
            <a:off x="6733480" y="5589091"/>
            <a:ext cx="1223963" cy="28733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9" name="Szövegdoboz 30">
            <a:extLst>
              <a:ext uri="{FF2B5EF4-FFF2-40B4-BE49-F238E27FC236}">
                <a16:creationId xmlns:a16="http://schemas.microsoft.com/office/drawing/2014/main" id="{AB0D557C-A24A-C64C-BE70-27BE5A3C1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3843" y="5589091"/>
            <a:ext cx="431800" cy="2762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>
                <a:cs typeface="Arial" charset="0"/>
              </a:rPr>
              <a:t>EC</a:t>
            </a:r>
          </a:p>
        </p:txBody>
      </p:sp>
      <p:sp>
        <p:nvSpPr>
          <p:cNvPr id="20" name="Lekerekített téglalap 46">
            <a:extLst>
              <a:ext uri="{FF2B5EF4-FFF2-40B4-BE49-F238E27FC236}">
                <a16:creationId xmlns:a16="http://schemas.microsoft.com/office/drawing/2014/main" id="{8B211B5C-57EC-4231-E68C-BD5C03D23519}"/>
              </a:ext>
            </a:extLst>
          </p:cNvPr>
          <p:cNvSpPr/>
          <p:nvPr/>
        </p:nvSpPr>
        <p:spPr>
          <a:xfrm>
            <a:off x="1764605" y="5589091"/>
            <a:ext cx="1225550" cy="28733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1" name="Derékszögű háromszög 20">
            <a:extLst>
              <a:ext uri="{FF2B5EF4-FFF2-40B4-BE49-F238E27FC236}">
                <a16:creationId xmlns:a16="http://schemas.microsoft.com/office/drawing/2014/main" id="{C01678C7-7586-4607-3270-B0F4C7699448}"/>
              </a:ext>
            </a:extLst>
          </p:cNvPr>
          <p:cNvSpPr/>
          <p:nvPr/>
        </p:nvSpPr>
        <p:spPr>
          <a:xfrm rot="2700000">
            <a:off x="4365724" y="5856585"/>
            <a:ext cx="288925" cy="344487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2" name="Kör 53">
            <a:extLst>
              <a:ext uri="{FF2B5EF4-FFF2-40B4-BE49-F238E27FC236}">
                <a16:creationId xmlns:a16="http://schemas.microsoft.com/office/drawing/2014/main" id="{5D1189C1-04E4-6DEF-286A-620EB4771617}"/>
              </a:ext>
            </a:extLst>
          </p:cNvPr>
          <p:cNvSpPr/>
          <p:nvPr/>
        </p:nvSpPr>
        <p:spPr>
          <a:xfrm rot="2760000">
            <a:off x="4067274" y="5856585"/>
            <a:ext cx="427037" cy="374650"/>
          </a:xfrm>
          <a:prstGeom prst="pi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23" name="Szövegdoboz 54">
            <a:extLst>
              <a:ext uri="{FF2B5EF4-FFF2-40B4-BE49-F238E27FC236}">
                <a16:creationId xmlns:a16="http://schemas.microsoft.com/office/drawing/2014/main" id="{4983FB27-DA48-C2FA-C3B8-03B046BDCDF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967262" y="5889922"/>
            <a:ext cx="5032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 b="1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GPIb</a:t>
            </a:r>
          </a:p>
        </p:txBody>
      </p:sp>
      <p:sp>
        <p:nvSpPr>
          <p:cNvPr id="24" name="Szövegdoboz 55">
            <a:extLst>
              <a:ext uri="{FF2B5EF4-FFF2-40B4-BE49-F238E27FC236}">
                <a16:creationId xmlns:a16="http://schemas.microsoft.com/office/drawing/2014/main" id="{352B39AA-5359-2F43-D165-1958B88796D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183161" y="5861348"/>
            <a:ext cx="504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000" b="1">
                <a:latin typeface="Arial Narrow" pitchFamily="34" charset="0"/>
                <a:cs typeface="Arial" charset="0"/>
              </a:rPr>
              <a:t>vWF</a:t>
            </a:r>
          </a:p>
        </p:txBody>
      </p:sp>
      <p:sp>
        <p:nvSpPr>
          <p:cNvPr id="25" name="Derékszögű háromszög 24">
            <a:extLst>
              <a:ext uri="{FF2B5EF4-FFF2-40B4-BE49-F238E27FC236}">
                <a16:creationId xmlns:a16="http://schemas.microsoft.com/office/drawing/2014/main" id="{655EAAD6-17FA-96A3-BFE2-46A5AE1993C1}"/>
              </a:ext>
            </a:extLst>
          </p:cNvPr>
          <p:cNvSpPr/>
          <p:nvPr/>
        </p:nvSpPr>
        <p:spPr>
          <a:xfrm rot="18900000" flipH="1">
            <a:off x="3140968" y="5855791"/>
            <a:ext cx="288925" cy="346075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6" name="Kör 58">
            <a:extLst>
              <a:ext uri="{FF2B5EF4-FFF2-40B4-BE49-F238E27FC236}">
                <a16:creationId xmlns:a16="http://schemas.microsoft.com/office/drawing/2014/main" id="{375F2C08-65C9-21B9-0786-B790494DC7FC}"/>
              </a:ext>
            </a:extLst>
          </p:cNvPr>
          <p:cNvSpPr/>
          <p:nvPr/>
        </p:nvSpPr>
        <p:spPr>
          <a:xfrm rot="18840000" flipH="1">
            <a:off x="3275111" y="5862935"/>
            <a:ext cx="427037" cy="374650"/>
          </a:xfrm>
          <a:prstGeom prst="pi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tx1"/>
              </a:solidFill>
            </a:endParaRPr>
          </a:p>
        </p:txBody>
      </p:sp>
      <p:sp>
        <p:nvSpPr>
          <p:cNvPr id="27" name="Szövegdoboz 56">
            <a:extLst>
              <a:ext uri="{FF2B5EF4-FFF2-40B4-BE49-F238E27FC236}">
                <a16:creationId xmlns:a16="http://schemas.microsoft.com/office/drawing/2014/main" id="{AF895E55-D2F3-4D0A-FE9D-C9E8E9C60DC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101280" y="5876429"/>
            <a:ext cx="5032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000" b="1">
                <a:latin typeface="Arial Narrow" pitchFamily="34" charset="0"/>
                <a:cs typeface="Arial" charset="0"/>
              </a:rPr>
              <a:t>vWF</a:t>
            </a:r>
          </a:p>
        </p:txBody>
      </p:sp>
      <p:sp>
        <p:nvSpPr>
          <p:cNvPr id="28" name="Szövegdoboz 59">
            <a:extLst>
              <a:ext uri="{FF2B5EF4-FFF2-40B4-BE49-F238E27FC236}">
                <a16:creationId xmlns:a16="http://schemas.microsoft.com/office/drawing/2014/main" id="{8EDEDB70-779B-5493-D189-CE2E5B9E517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265586" y="5883573"/>
            <a:ext cx="5048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 b="1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GPIb</a:t>
            </a:r>
          </a:p>
        </p:txBody>
      </p:sp>
      <p:sp>
        <p:nvSpPr>
          <p:cNvPr id="29" name="Névtábla 28">
            <a:extLst>
              <a:ext uri="{FF2B5EF4-FFF2-40B4-BE49-F238E27FC236}">
                <a16:creationId xmlns:a16="http://schemas.microsoft.com/office/drawing/2014/main" id="{C42B0708-F3F8-D048-698C-83DB9177BB54}"/>
              </a:ext>
            </a:extLst>
          </p:cNvPr>
          <p:cNvSpPr/>
          <p:nvPr/>
        </p:nvSpPr>
        <p:spPr>
          <a:xfrm rot="-840000">
            <a:off x="2936180" y="3357066"/>
            <a:ext cx="641350" cy="358775"/>
          </a:xfrm>
          <a:prstGeom prst="plaqu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0" name="Szövegdoboz 61">
            <a:extLst>
              <a:ext uri="{FF2B5EF4-FFF2-40B4-BE49-F238E27FC236}">
                <a16:creationId xmlns:a16="http://schemas.microsoft.com/office/drawing/2014/main" id="{AFBEF6C6-5666-2319-18B9-D9ECB5F2FEFA}"/>
              </a:ext>
            </a:extLst>
          </p:cNvPr>
          <p:cNvSpPr txBox="1">
            <a:spLocks noChangeArrowheads="1"/>
          </p:cNvSpPr>
          <p:nvPr/>
        </p:nvSpPr>
        <p:spPr bwMode="auto">
          <a:xfrm rot="-840000">
            <a:off x="2853630" y="3284041"/>
            <a:ext cx="727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 b="1">
                <a:latin typeface="Arial Narrow" pitchFamily="34" charset="0"/>
                <a:cs typeface="Arial" charset="0"/>
              </a:rPr>
              <a:t>GPIIb-IIIa</a:t>
            </a:r>
          </a:p>
        </p:txBody>
      </p:sp>
      <p:sp>
        <p:nvSpPr>
          <p:cNvPr id="31" name="Szövegdoboz 62">
            <a:extLst>
              <a:ext uri="{FF2B5EF4-FFF2-40B4-BE49-F238E27FC236}">
                <a16:creationId xmlns:a16="http://schemas.microsoft.com/office/drawing/2014/main" id="{0B449248-E74A-4A32-B856-E413D49DD3D6}"/>
              </a:ext>
            </a:extLst>
          </p:cNvPr>
          <p:cNvSpPr txBox="1">
            <a:spLocks noChangeArrowheads="1"/>
          </p:cNvSpPr>
          <p:nvPr/>
        </p:nvSpPr>
        <p:spPr bwMode="auto">
          <a:xfrm rot="-840000">
            <a:off x="2939355" y="3477716"/>
            <a:ext cx="7286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 b="1">
                <a:latin typeface="Arial Narrow" pitchFamily="34" charset="0"/>
                <a:cs typeface="Arial" charset="0"/>
              </a:rPr>
              <a:t>GPIIb-IIIa</a:t>
            </a:r>
          </a:p>
        </p:txBody>
      </p:sp>
      <p:sp>
        <p:nvSpPr>
          <p:cNvPr id="32" name="Folyamatábra: Rendezés 31">
            <a:extLst>
              <a:ext uri="{FF2B5EF4-FFF2-40B4-BE49-F238E27FC236}">
                <a16:creationId xmlns:a16="http://schemas.microsoft.com/office/drawing/2014/main" id="{40DAA4FA-DF7B-936D-CB81-8AE5C762EFD4}"/>
              </a:ext>
            </a:extLst>
          </p:cNvPr>
          <p:cNvSpPr/>
          <p:nvPr/>
        </p:nvSpPr>
        <p:spPr>
          <a:xfrm rot="-840000">
            <a:off x="3291780" y="3411041"/>
            <a:ext cx="47625" cy="230187"/>
          </a:xfrm>
          <a:prstGeom prst="flowChartSor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3" name="Névtábla 32">
            <a:extLst>
              <a:ext uri="{FF2B5EF4-FFF2-40B4-BE49-F238E27FC236}">
                <a16:creationId xmlns:a16="http://schemas.microsoft.com/office/drawing/2014/main" id="{84D08189-3789-F634-5E11-DD8020E1C7A3}"/>
              </a:ext>
            </a:extLst>
          </p:cNvPr>
          <p:cNvSpPr/>
          <p:nvPr/>
        </p:nvSpPr>
        <p:spPr>
          <a:xfrm rot="-5400000">
            <a:off x="3618011" y="5320010"/>
            <a:ext cx="627063" cy="444500"/>
          </a:xfrm>
          <a:prstGeom prst="plaqu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4" name="Névtábla 33">
            <a:extLst>
              <a:ext uri="{FF2B5EF4-FFF2-40B4-BE49-F238E27FC236}">
                <a16:creationId xmlns:a16="http://schemas.microsoft.com/office/drawing/2014/main" id="{57316CAC-830A-4BE6-0C1F-E3DF07FE8EE5}"/>
              </a:ext>
            </a:extLst>
          </p:cNvPr>
          <p:cNvSpPr/>
          <p:nvPr/>
        </p:nvSpPr>
        <p:spPr>
          <a:xfrm rot="-10500000">
            <a:off x="3004443" y="4103191"/>
            <a:ext cx="617537" cy="366712"/>
          </a:xfrm>
          <a:prstGeom prst="plaqu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5" name="Szövegdoboz 64">
            <a:extLst>
              <a:ext uri="{FF2B5EF4-FFF2-40B4-BE49-F238E27FC236}">
                <a16:creationId xmlns:a16="http://schemas.microsoft.com/office/drawing/2014/main" id="{95C1D22C-0CE8-13E2-2805-44FB243C2BFA}"/>
              </a:ext>
            </a:extLst>
          </p:cNvPr>
          <p:cNvSpPr txBox="1">
            <a:spLocks noChangeArrowheads="1"/>
          </p:cNvSpPr>
          <p:nvPr/>
        </p:nvSpPr>
        <p:spPr bwMode="auto">
          <a:xfrm rot="300000">
            <a:off x="2971105" y="4003178"/>
            <a:ext cx="7270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 b="1">
                <a:latin typeface="Arial Narrow" pitchFamily="34" charset="0"/>
                <a:cs typeface="Arial" charset="0"/>
              </a:rPr>
              <a:t>GPIIb-IIIa</a:t>
            </a:r>
          </a:p>
        </p:txBody>
      </p:sp>
      <p:sp>
        <p:nvSpPr>
          <p:cNvPr id="36" name="Szövegdoboz 65">
            <a:extLst>
              <a:ext uri="{FF2B5EF4-FFF2-40B4-BE49-F238E27FC236}">
                <a16:creationId xmlns:a16="http://schemas.microsoft.com/office/drawing/2014/main" id="{DDFDDBAE-B1D7-1594-E61A-563F48B591B8}"/>
              </a:ext>
            </a:extLst>
          </p:cNvPr>
          <p:cNvSpPr txBox="1">
            <a:spLocks noChangeArrowheads="1"/>
          </p:cNvSpPr>
          <p:nvPr/>
        </p:nvSpPr>
        <p:spPr bwMode="auto">
          <a:xfrm rot="300000">
            <a:off x="2928243" y="4250828"/>
            <a:ext cx="7270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 b="1">
                <a:latin typeface="Arial Narrow" pitchFamily="34" charset="0"/>
                <a:cs typeface="Arial" charset="0"/>
              </a:rPr>
              <a:t>GPIIb-IIIa</a:t>
            </a:r>
          </a:p>
        </p:txBody>
      </p:sp>
      <p:sp>
        <p:nvSpPr>
          <p:cNvPr id="37" name="Folyamatábra: Rendezés 36">
            <a:extLst>
              <a:ext uri="{FF2B5EF4-FFF2-40B4-BE49-F238E27FC236}">
                <a16:creationId xmlns:a16="http://schemas.microsoft.com/office/drawing/2014/main" id="{5DE815CD-B60D-7EF8-12D0-A750E469CA26}"/>
              </a:ext>
            </a:extLst>
          </p:cNvPr>
          <p:cNvSpPr/>
          <p:nvPr/>
        </p:nvSpPr>
        <p:spPr>
          <a:xfrm rot="300000">
            <a:off x="3363218" y="4149228"/>
            <a:ext cx="47625" cy="231775"/>
          </a:xfrm>
          <a:prstGeom prst="flowChartSor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8" name="Szövegdoboz 69">
            <a:extLst>
              <a:ext uri="{FF2B5EF4-FFF2-40B4-BE49-F238E27FC236}">
                <a16:creationId xmlns:a16="http://schemas.microsoft.com/office/drawing/2014/main" id="{2748C83E-9D1D-6951-84DB-1DB41E13E2D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412430" y="5427166"/>
            <a:ext cx="727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 b="1">
                <a:latin typeface="Arial Narrow" pitchFamily="34" charset="0"/>
                <a:cs typeface="Arial" charset="0"/>
              </a:rPr>
              <a:t>GPIIb-IIIa</a:t>
            </a:r>
          </a:p>
        </p:txBody>
      </p:sp>
      <p:sp>
        <p:nvSpPr>
          <p:cNvPr id="39" name="Szövegdoboz 70">
            <a:extLst>
              <a:ext uri="{FF2B5EF4-FFF2-40B4-BE49-F238E27FC236}">
                <a16:creationId xmlns:a16="http://schemas.microsoft.com/office/drawing/2014/main" id="{75D00862-27AE-2ECE-6709-E0EF1E7A43C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711674" y="5453359"/>
            <a:ext cx="7270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 b="1">
                <a:latin typeface="Arial Narrow" pitchFamily="34" charset="0"/>
                <a:cs typeface="Arial" charset="0"/>
              </a:rPr>
              <a:t>GPIIb-IIIa</a:t>
            </a:r>
          </a:p>
        </p:txBody>
      </p:sp>
      <p:sp>
        <p:nvSpPr>
          <p:cNvPr id="40" name="Folyamatábra: Rendezés 39">
            <a:extLst>
              <a:ext uri="{FF2B5EF4-FFF2-40B4-BE49-F238E27FC236}">
                <a16:creationId xmlns:a16="http://schemas.microsoft.com/office/drawing/2014/main" id="{DD7331EE-191D-3B20-1FDB-890134D664DB}"/>
              </a:ext>
            </a:extLst>
          </p:cNvPr>
          <p:cNvSpPr/>
          <p:nvPr/>
        </p:nvSpPr>
        <p:spPr>
          <a:xfrm rot="5400000">
            <a:off x="3935511" y="5408910"/>
            <a:ext cx="47625" cy="230188"/>
          </a:xfrm>
          <a:prstGeom prst="flowChartSor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1" name="Szövegdoboz 77">
            <a:extLst>
              <a:ext uri="{FF2B5EF4-FFF2-40B4-BE49-F238E27FC236}">
                <a16:creationId xmlns:a16="http://schemas.microsoft.com/office/drawing/2014/main" id="{069D304E-39AB-EC37-F5C9-1BB9549F3A3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377630" y="5882779"/>
            <a:ext cx="4333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000" b="1">
                <a:latin typeface="Arial Narrow" pitchFamily="34" charset="0"/>
              </a:rPr>
              <a:t>koll</a:t>
            </a:r>
          </a:p>
        </p:txBody>
      </p:sp>
      <p:sp>
        <p:nvSpPr>
          <p:cNvPr id="42" name="Szövegdoboz 79">
            <a:extLst>
              <a:ext uri="{FF2B5EF4-FFF2-40B4-BE49-F238E27FC236}">
                <a16:creationId xmlns:a16="http://schemas.microsoft.com/office/drawing/2014/main" id="{129B4C12-2EAB-65B0-9246-F3C5BBE3899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005236" y="5883573"/>
            <a:ext cx="403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000" b="1">
                <a:latin typeface="Arial Narrow" pitchFamily="34" charset="0"/>
              </a:rPr>
              <a:t>koll</a:t>
            </a:r>
          </a:p>
        </p:txBody>
      </p:sp>
      <p:sp>
        <p:nvSpPr>
          <p:cNvPr id="43" name="Szövegdoboz 49">
            <a:extLst>
              <a:ext uri="{FF2B5EF4-FFF2-40B4-BE49-F238E27FC236}">
                <a16:creationId xmlns:a16="http://schemas.microsoft.com/office/drawing/2014/main" id="{ED6E15D5-7E33-B30F-2135-393CF9304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768" y="5582741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TF</a:t>
            </a:r>
          </a:p>
        </p:txBody>
      </p:sp>
      <p:sp>
        <p:nvSpPr>
          <p:cNvPr id="44" name="Szövegdoboz 50">
            <a:extLst>
              <a:ext uri="{FF2B5EF4-FFF2-40B4-BE49-F238E27FC236}">
                <a16:creationId xmlns:a16="http://schemas.microsoft.com/office/drawing/2014/main" id="{AF8AB7E1-2C7E-2DAA-902B-EF49329B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455" y="5096966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fVII</a:t>
            </a:r>
          </a:p>
        </p:txBody>
      </p:sp>
      <p:sp>
        <p:nvSpPr>
          <p:cNvPr id="45" name="Szövegdoboz 51">
            <a:extLst>
              <a:ext uri="{FF2B5EF4-FFF2-40B4-BE49-F238E27FC236}">
                <a16:creationId xmlns:a16="http://schemas.microsoft.com/office/drawing/2014/main" id="{D3DDD801-231D-5C90-E871-669323666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155" y="5096966"/>
            <a:ext cx="50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fVIIa</a:t>
            </a:r>
          </a:p>
        </p:txBody>
      </p:sp>
      <p:cxnSp>
        <p:nvCxnSpPr>
          <p:cNvPr id="46" name="Egyenes összekötő nyíllal 45">
            <a:extLst>
              <a:ext uri="{FF2B5EF4-FFF2-40B4-BE49-F238E27FC236}">
                <a16:creationId xmlns:a16="http://schemas.microsoft.com/office/drawing/2014/main" id="{3E00BFE8-ACB8-5FA7-CC3A-7057090FDB84}"/>
              </a:ext>
            </a:extLst>
          </p:cNvPr>
          <p:cNvCxnSpPr>
            <a:cxnSpLocks/>
          </p:cNvCxnSpPr>
          <p:nvPr/>
        </p:nvCxnSpPr>
        <p:spPr>
          <a:xfrm>
            <a:off x="4880868" y="5247778"/>
            <a:ext cx="350837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Szövegdoboz 89">
            <a:extLst>
              <a:ext uri="{FF2B5EF4-FFF2-40B4-BE49-F238E27FC236}">
                <a16:creationId xmlns:a16="http://schemas.microsoft.com/office/drawing/2014/main" id="{D22287CB-E2B7-9435-077D-382DBCC0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418" y="5300166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fX</a:t>
            </a:r>
          </a:p>
        </p:txBody>
      </p:sp>
      <p:sp>
        <p:nvSpPr>
          <p:cNvPr id="48" name="Szövegdoboz 91">
            <a:extLst>
              <a:ext uri="{FF2B5EF4-FFF2-40B4-BE49-F238E27FC236}">
                <a16:creationId xmlns:a16="http://schemas.microsoft.com/office/drawing/2014/main" id="{BE9D1CF2-B8C0-791B-73CA-8C8AEDA6F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380" y="4582616"/>
            <a:ext cx="503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 dirty="0" err="1">
                <a:latin typeface="Arial Narrow" pitchFamily="34" charset="0"/>
              </a:rPr>
              <a:t>fIX</a:t>
            </a:r>
            <a:endParaRPr lang="hu-HU" sz="1400" b="1" dirty="0">
              <a:latin typeface="Arial Narrow" pitchFamily="34" charset="0"/>
            </a:endParaRPr>
          </a:p>
        </p:txBody>
      </p:sp>
      <p:sp>
        <p:nvSpPr>
          <p:cNvPr id="49" name="Szövegdoboz 92">
            <a:extLst>
              <a:ext uri="{FF2B5EF4-FFF2-40B4-BE49-F238E27FC236}">
                <a16:creationId xmlns:a16="http://schemas.microsoft.com/office/drawing/2014/main" id="{9FAAEB02-F1B3-976D-E549-9BBD2542F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318" y="4581028"/>
            <a:ext cx="508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fIXa</a:t>
            </a:r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8C2CEA0D-8A69-5FFB-8C8C-676F00A5C698}"/>
              </a:ext>
            </a:extLst>
          </p:cNvPr>
          <p:cNvSpPr>
            <a:spLocks/>
          </p:cNvSpPr>
          <p:nvPr/>
        </p:nvSpPr>
        <p:spPr bwMode="auto">
          <a:xfrm>
            <a:off x="5006280" y="5257303"/>
            <a:ext cx="90488" cy="368300"/>
          </a:xfrm>
          <a:custGeom>
            <a:avLst/>
            <a:gdLst>
              <a:gd name="T0" fmla="*/ 90654 w 10000"/>
              <a:gd name="T1" fmla="*/ 0 h 13462"/>
              <a:gd name="T2" fmla="*/ 12945 w 10000"/>
              <a:gd name="T3" fmla="*/ 54870 h 13462"/>
              <a:gd name="T4" fmla="*/ 0 w 10000"/>
              <a:gd name="T5" fmla="*/ 369332 h 1346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0" h="13462">
                <a:moveTo>
                  <a:pt x="10000" y="0"/>
                </a:moveTo>
                <a:lnTo>
                  <a:pt x="1428" y="2000"/>
                </a:lnTo>
                <a:cubicBezTo>
                  <a:pt x="0" y="3667"/>
                  <a:pt x="0" y="11795"/>
                  <a:pt x="0" y="13462"/>
                </a:cubicBez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BB2990F2-D4FF-CF56-0203-4310E8F00B31}"/>
              </a:ext>
            </a:extLst>
          </p:cNvPr>
          <p:cNvSpPr>
            <a:spLocks/>
          </p:cNvSpPr>
          <p:nvPr/>
        </p:nvSpPr>
        <p:spPr bwMode="auto">
          <a:xfrm>
            <a:off x="5290443" y="4768353"/>
            <a:ext cx="74612" cy="368300"/>
          </a:xfrm>
          <a:custGeom>
            <a:avLst/>
            <a:gdLst>
              <a:gd name="T0" fmla="*/ 75813 w 10670"/>
              <a:gd name="T1" fmla="*/ 0 h 27001"/>
              <a:gd name="T2" fmla="*/ 18971 w 10670"/>
              <a:gd name="T3" fmla="*/ 57025 h 27001"/>
              <a:gd name="T4" fmla="*/ 0 w 10670"/>
              <a:gd name="T5" fmla="*/ 369332 h 270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70" h="27001">
                <a:moveTo>
                  <a:pt x="10670" y="0"/>
                </a:moveTo>
                <a:lnTo>
                  <a:pt x="2670" y="4169"/>
                </a:lnTo>
                <a:cubicBezTo>
                  <a:pt x="670" y="5718"/>
                  <a:pt x="818" y="25891"/>
                  <a:pt x="0" y="27001"/>
                </a:cubicBez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538F9112-487D-5B84-47C6-84FC3A39AB10}"/>
              </a:ext>
            </a:extLst>
          </p:cNvPr>
          <p:cNvSpPr>
            <a:spLocks/>
          </p:cNvSpPr>
          <p:nvPr/>
        </p:nvSpPr>
        <p:spPr bwMode="auto">
          <a:xfrm>
            <a:off x="5720655" y="4939803"/>
            <a:ext cx="149225" cy="215900"/>
          </a:xfrm>
          <a:custGeom>
            <a:avLst/>
            <a:gdLst>
              <a:gd name="T0" fmla="*/ 149714 w 19266"/>
              <a:gd name="T1" fmla="*/ 72012 h 29249"/>
              <a:gd name="T2" fmla="*/ 144010 w 19266"/>
              <a:gd name="T3" fmla="*/ 0 h 29249"/>
              <a:gd name="T4" fmla="*/ 0 w 19266"/>
              <a:gd name="T5" fmla="*/ 216028 h 292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66" h="29249">
                <a:moveTo>
                  <a:pt x="19266" y="9750"/>
                </a:moveTo>
                <a:cubicBezTo>
                  <a:pt x="19021" y="6500"/>
                  <a:pt x="18777" y="3250"/>
                  <a:pt x="18532" y="0"/>
                </a:cubicBezTo>
                <a:cubicBezTo>
                  <a:pt x="14732" y="18350"/>
                  <a:pt x="6422" y="22749"/>
                  <a:pt x="0" y="29249"/>
                </a:cubicBez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BCC83312-F008-BE70-EB7C-B9A6BEC46C8A}"/>
              </a:ext>
            </a:extLst>
          </p:cNvPr>
          <p:cNvSpPr>
            <a:spLocks/>
          </p:cNvSpPr>
          <p:nvPr/>
        </p:nvSpPr>
        <p:spPr bwMode="auto">
          <a:xfrm>
            <a:off x="5720655" y="4374653"/>
            <a:ext cx="149225" cy="215900"/>
          </a:xfrm>
          <a:custGeom>
            <a:avLst/>
            <a:gdLst>
              <a:gd name="T0" fmla="*/ 149714 w 19266"/>
              <a:gd name="T1" fmla="*/ 72012 h 29249"/>
              <a:gd name="T2" fmla="*/ 144010 w 19266"/>
              <a:gd name="T3" fmla="*/ 0 h 29249"/>
              <a:gd name="T4" fmla="*/ 0 w 19266"/>
              <a:gd name="T5" fmla="*/ 216028 h 292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66" h="29249">
                <a:moveTo>
                  <a:pt x="19266" y="9750"/>
                </a:moveTo>
                <a:cubicBezTo>
                  <a:pt x="19021" y="6500"/>
                  <a:pt x="18777" y="3250"/>
                  <a:pt x="18532" y="0"/>
                </a:cubicBezTo>
                <a:cubicBezTo>
                  <a:pt x="14732" y="18350"/>
                  <a:pt x="6422" y="22749"/>
                  <a:pt x="0" y="29249"/>
                </a:cubicBez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54" name="Ellipszis 53">
            <a:extLst>
              <a:ext uri="{FF2B5EF4-FFF2-40B4-BE49-F238E27FC236}">
                <a16:creationId xmlns:a16="http://schemas.microsoft.com/office/drawing/2014/main" id="{9D07C547-27C2-977E-ED9E-F686A5BE6453}"/>
              </a:ext>
            </a:extLst>
          </p:cNvPr>
          <p:cNvSpPr/>
          <p:nvPr/>
        </p:nvSpPr>
        <p:spPr>
          <a:xfrm>
            <a:off x="6373118" y="3606303"/>
            <a:ext cx="288925" cy="2667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55" name="Szövegdoboz 90">
            <a:extLst>
              <a:ext uri="{FF2B5EF4-FFF2-40B4-BE49-F238E27FC236}">
                <a16:creationId xmlns:a16="http://schemas.microsoft.com/office/drawing/2014/main" id="{539A9FF7-4B0C-56C4-612B-DD1EE6066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980" y="3931741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fXa</a:t>
            </a:r>
          </a:p>
        </p:txBody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id="{89EBC06F-7743-E541-AEEF-5CE61F89E67B}"/>
              </a:ext>
            </a:extLst>
          </p:cNvPr>
          <p:cNvSpPr>
            <a:spLocks/>
          </p:cNvSpPr>
          <p:nvPr/>
        </p:nvSpPr>
        <p:spPr bwMode="auto">
          <a:xfrm>
            <a:off x="5869880" y="3715841"/>
            <a:ext cx="144463" cy="288925"/>
          </a:xfrm>
          <a:custGeom>
            <a:avLst/>
            <a:gdLst>
              <a:gd name="T0" fmla="*/ 144016 w 10670"/>
              <a:gd name="T1" fmla="*/ 0 h 21057"/>
              <a:gd name="T2" fmla="*/ 36038 w 10670"/>
              <a:gd name="T3" fmla="*/ 57025 h 21057"/>
              <a:gd name="T4" fmla="*/ 0 w 10670"/>
              <a:gd name="T5" fmla="*/ 288027 h 210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70" h="21057">
                <a:moveTo>
                  <a:pt x="10670" y="0"/>
                </a:moveTo>
                <a:lnTo>
                  <a:pt x="2670" y="4169"/>
                </a:lnTo>
                <a:cubicBezTo>
                  <a:pt x="670" y="5718"/>
                  <a:pt x="818" y="19947"/>
                  <a:pt x="0" y="21057"/>
                </a:cubicBez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58" name="Szövegdoboz 151">
            <a:extLst>
              <a:ext uri="{FF2B5EF4-FFF2-40B4-BE49-F238E27FC236}">
                <a16:creationId xmlns:a16="http://schemas.microsoft.com/office/drawing/2014/main" id="{7C678817-1ECC-189B-A166-4671FBFEE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193" y="3528516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fII</a:t>
            </a:r>
          </a:p>
        </p:txBody>
      </p:sp>
      <p:sp>
        <p:nvSpPr>
          <p:cNvPr id="60" name="Szövegdoboz 153">
            <a:extLst>
              <a:ext uri="{FF2B5EF4-FFF2-40B4-BE49-F238E27FC236}">
                <a16:creationId xmlns:a16="http://schemas.microsoft.com/office/drawing/2014/main" id="{A1EFFFEA-3D4D-3CEB-E351-5F9D5BCBC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230" y="2677616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 dirty="0" err="1">
                <a:latin typeface="Arial Narrow" pitchFamily="34" charset="0"/>
              </a:rPr>
              <a:t>fX</a:t>
            </a:r>
            <a:endParaRPr lang="hu-HU" sz="1400" b="1" dirty="0">
              <a:latin typeface="Arial Narrow" pitchFamily="34" charset="0"/>
            </a:endParaRPr>
          </a:p>
        </p:txBody>
      </p:sp>
      <p:sp>
        <p:nvSpPr>
          <p:cNvPr id="61" name="Lekerekített téglalap 157">
            <a:extLst>
              <a:ext uri="{FF2B5EF4-FFF2-40B4-BE49-F238E27FC236}">
                <a16:creationId xmlns:a16="http://schemas.microsoft.com/office/drawing/2014/main" id="{18FB4C29-A221-970E-D7B9-BB4B02558A31}"/>
              </a:ext>
            </a:extLst>
          </p:cNvPr>
          <p:cNvSpPr/>
          <p:nvPr/>
        </p:nvSpPr>
        <p:spPr>
          <a:xfrm>
            <a:off x="5509518" y="5589091"/>
            <a:ext cx="1223962" cy="28733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8" name="Szövegdoboz 76">
            <a:extLst>
              <a:ext uri="{FF2B5EF4-FFF2-40B4-BE49-F238E27FC236}">
                <a16:creationId xmlns:a16="http://schemas.microsoft.com/office/drawing/2014/main" id="{67075478-BE60-4488-B1D3-901BB5378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318" y="2347416"/>
            <a:ext cx="50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Ca</a:t>
            </a:r>
            <a:r>
              <a:rPr lang="hu-HU" sz="1400" b="1" baseline="30000">
                <a:latin typeface="Arial Narrow" pitchFamily="34" charset="0"/>
              </a:rPr>
              <a:t>++</a:t>
            </a:r>
          </a:p>
        </p:txBody>
      </p:sp>
      <p:sp>
        <p:nvSpPr>
          <p:cNvPr id="69" name="Freeform 5">
            <a:extLst>
              <a:ext uri="{FF2B5EF4-FFF2-40B4-BE49-F238E27FC236}">
                <a16:creationId xmlns:a16="http://schemas.microsoft.com/office/drawing/2014/main" id="{2C118669-BAB3-7817-6216-F2F68B587806}"/>
              </a:ext>
            </a:extLst>
          </p:cNvPr>
          <p:cNvSpPr>
            <a:spLocks/>
          </p:cNvSpPr>
          <p:nvPr/>
        </p:nvSpPr>
        <p:spPr bwMode="auto">
          <a:xfrm flipV="1">
            <a:off x="3993455" y="2577603"/>
            <a:ext cx="76200" cy="225425"/>
          </a:xfrm>
          <a:custGeom>
            <a:avLst/>
            <a:gdLst>
              <a:gd name="T0" fmla="*/ 75813 w 10670"/>
              <a:gd name="T1" fmla="*/ 0 h 16472"/>
              <a:gd name="T2" fmla="*/ 18971 w 10670"/>
              <a:gd name="T3" fmla="*/ 57026 h 16472"/>
              <a:gd name="T4" fmla="*/ 0 w 10670"/>
              <a:gd name="T5" fmla="*/ 225312 h 164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70" h="16472">
                <a:moveTo>
                  <a:pt x="10670" y="0"/>
                </a:moveTo>
                <a:lnTo>
                  <a:pt x="2670" y="4169"/>
                </a:lnTo>
                <a:cubicBezTo>
                  <a:pt x="670" y="5718"/>
                  <a:pt x="818" y="15362"/>
                  <a:pt x="0" y="16472"/>
                </a:cubicBez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71" name="Szövegdoboz 81">
            <a:extLst>
              <a:ext uri="{FF2B5EF4-FFF2-40B4-BE49-F238E27FC236}">
                <a16:creationId xmlns:a16="http://schemas.microsoft.com/office/drawing/2014/main" id="{B4E22BBF-6089-0797-CE99-592F230C5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930" y="2347416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fVIIIa</a:t>
            </a:r>
          </a:p>
        </p:txBody>
      </p:sp>
      <p:sp>
        <p:nvSpPr>
          <p:cNvPr id="72" name="Freeform 5">
            <a:extLst>
              <a:ext uri="{FF2B5EF4-FFF2-40B4-BE49-F238E27FC236}">
                <a16:creationId xmlns:a16="http://schemas.microsoft.com/office/drawing/2014/main" id="{672377DB-1CBF-B210-3C35-1129990A1EFF}"/>
              </a:ext>
            </a:extLst>
          </p:cNvPr>
          <p:cNvSpPr>
            <a:spLocks/>
          </p:cNvSpPr>
          <p:nvPr/>
        </p:nvSpPr>
        <p:spPr bwMode="auto">
          <a:xfrm flipV="1">
            <a:off x="3493393" y="2564903"/>
            <a:ext cx="76200" cy="223838"/>
          </a:xfrm>
          <a:custGeom>
            <a:avLst/>
            <a:gdLst>
              <a:gd name="T0" fmla="*/ 75813 w 10670"/>
              <a:gd name="T1" fmla="*/ 0 h 16472"/>
              <a:gd name="T2" fmla="*/ 18971 w 10670"/>
              <a:gd name="T3" fmla="*/ 57026 h 16472"/>
              <a:gd name="T4" fmla="*/ 0 w 10670"/>
              <a:gd name="T5" fmla="*/ 225312 h 164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70" h="16472">
                <a:moveTo>
                  <a:pt x="10670" y="0"/>
                </a:moveTo>
                <a:lnTo>
                  <a:pt x="2670" y="4169"/>
                </a:lnTo>
                <a:cubicBezTo>
                  <a:pt x="670" y="5718"/>
                  <a:pt x="818" y="15362"/>
                  <a:pt x="0" y="16472"/>
                </a:cubicBez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74" name="Szövegdoboz 85">
            <a:extLst>
              <a:ext uri="{FF2B5EF4-FFF2-40B4-BE49-F238E27FC236}">
                <a16:creationId xmlns:a16="http://schemas.microsoft.com/office/drawing/2014/main" id="{2E0FEC6D-705D-88F8-CFE6-14582B059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130" y="2347416"/>
            <a:ext cx="50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fIXa</a:t>
            </a: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9B2D474F-94C4-C63A-8065-BEEFCA3D1973}"/>
              </a:ext>
            </a:extLst>
          </p:cNvPr>
          <p:cNvSpPr>
            <a:spLocks/>
          </p:cNvSpPr>
          <p:nvPr/>
        </p:nvSpPr>
        <p:spPr bwMode="auto">
          <a:xfrm flipV="1">
            <a:off x="3133030" y="2564903"/>
            <a:ext cx="76200" cy="223838"/>
          </a:xfrm>
          <a:custGeom>
            <a:avLst/>
            <a:gdLst>
              <a:gd name="T0" fmla="*/ 75813 w 10670"/>
              <a:gd name="T1" fmla="*/ 0 h 16472"/>
              <a:gd name="T2" fmla="*/ 18971 w 10670"/>
              <a:gd name="T3" fmla="*/ 57026 h 16472"/>
              <a:gd name="T4" fmla="*/ 0 w 10670"/>
              <a:gd name="T5" fmla="*/ 225312 h 164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70" h="16472">
                <a:moveTo>
                  <a:pt x="10670" y="0"/>
                </a:moveTo>
                <a:lnTo>
                  <a:pt x="2670" y="4169"/>
                </a:lnTo>
                <a:cubicBezTo>
                  <a:pt x="670" y="5718"/>
                  <a:pt x="818" y="15362"/>
                  <a:pt x="0" y="16472"/>
                </a:cubicBez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85" name="Téglalap 84">
            <a:extLst>
              <a:ext uri="{FF2B5EF4-FFF2-40B4-BE49-F238E27FC236}">
                <a16:creationId xmlns:a16="http://schemas.microsoft.com/office/drawing/2014/main" id="{0938EB64-01E2-000C-5122-B542F4DD9A24}"/>
              </a:ext>
            </a:extLst>
          </p:cNvPr>
          <p:cNvSpPr/>
          <p:nvPr/>
        </p:nvSpPr>
        <p:spPr>
          <a:xfrm>
            <a:off x="4790380" y="6092328"/>
            <a:ext cx="5616575" cy="746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6" name="Téglalap 85">
            <a:extLst>
              <a:ext uri="{FF2B5EF4-FFF2-40B4-BE49-F238E27FC236}">
                <a16:creationId xmlns:a16="http://schemas.microsoft.com/office/drawing/2014/main" id="{49B2B16F-093C-5BBB-0490-0F7B5A3E0B70}"/>
              </a:ext>
            </a:extLst>
          </p:cNvPr>
          <p:cNvSpPr/>
          <p:nvPr/>
        </p:nvSpPr>
        <p:spPr>
          <a:xfrm>
            <a:off x="1764605" y="6020891"/>
            <a:ext cx="1225550" cy="80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cxnSp>
        <p:nvCxnSpPr>
          <p:cNvPr id="87" name="Egyenes összekötő nyíllal 86">
            <a:extLst>
              <a:ext uri="{FF2B5EF4-FFF2-40B4-BE49-F238E27FC236}">
                <a16:creationId xmlns:a16="http://schemas.microsoft.com/office/drawing/2014/main" id="{85CBE6F1-310E-1D48-36D9-DE6F4D489D97}"/>
              </a:ext>
            </a:extLst>
          </p:cNvPr>
          <p:cNvCxnSpPr>
            <a:cxnSpLocks/>
          </p:cNvCxnSpPr>
          <p:nvPr/>
        </p:nvCxnSpPr>
        <p:spPr>
          <a:xfrm flipV="1">
            <a:off x="5869880" y="4220666"/>
            <a:ext cx="0" cy="1079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Egyenes összekötő nyíllal 87">
            <a:extLst>
              <a:ext uri="{FF2B5EF4-FFF2-40B4-BE49-F238E27FC236}">
                <a16:creationId xmlns:a16="http://schemas.microsoft.com/office/drawing/2014/main" id="{1A2CBAE2-4A21-EFEE-CDBE-96B6F87DA3D4}"/>
              </a:ext>
            </a:extLst>
          </p:cNvPr>
          <p:cNvCxnSpPr>
            <a:cxnSpLocks/>
          </p:cNvCxnSpPr>
          <p:nvPr/>
        </p:nvCxnSpPr>
        <p:spPr>
          <a:xfrm>
            <a:off x="5222180" y="4742953"/>
            <a:ext cx="28733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Egyenes összekötő nyíllal 88">
            <a:extLst>
              <a:ext uri="{FF2B5EF4-FFF2-40B4-BE49-F238E27FC236}">
                <a16:creationId xmlns:a16="http://schemas.microsoft.com/office/drawing/2014/main" id="{D6F36D84-B3C7-0796-AF28-D4A50A4CAEE5}"/>
              </a:ext>
            </a:extLst>
          </p:cNvPr>
          <p:cNvCxnSpPr>
            <a:cxnSpLocks/>
          </p:cNvCxnSpPr>
          <p:nvPr/>
        </p:nvCxnSpPr>
        <p:spPr>
          <a:xfrm>
            <a:off x="2990155" y="2828428"/>
            <a:ext cx="12954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Egyenes összekötő nyíllal 89">
            <a:extLst>
              <a:ext uri="{FF2B5EF4-FFF2-40B4-BE49-F238E27FC236}">
                <a16:creationId xmlns:a16="http://schemas.microsoft.com/office/drawing/2014/main" id="{66EB0139-42D2-B63C-13C9-C3ADBD992915}"/>
              </a:ext>
            </a:extLst>
          </p:cNvPr>
          <p:cNvCxnSpPr>
            <a:cxnSpLocks/>
          </p:cNvCxnSpPr>
          <p:nvPr/>
        </p:nvCxnSpPr>
        <p:spPr>
          <a:xfrm>
            <a:off x="4285555" y="3715841"/>
            <a:ext cx="1871663" cy="0"/>
          </a:xfrm>
          <a:prstGeom prst="straightConnector1">
            <a:avLst/>
          </a:prstGeom>
          <a:ln w="3175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rapezoid 92">
            <a:extLst>
              <a:ext uri="{FF2B5EF4-FFF2-40B4-BE49-F238E27FC236}">
                <a16:creationId xmlns:a16="http://schemas.microsoft.com/office/drawing/2014/main" id="{7E924CC1-6097-AE03-9DD2-C64D8F3C62AF}"/>
              </a:ext>
            </a:extLst>
          </p:cNvPr>
          <p:cNvSpPr/>
          <p:nvPr/>
        </p:nvSpPr>
        <p:spPr>
          <a:xfrm flipV="1">
            <a:off x="3493393" y="2861766"/>
            <a:ext cx="360362" cy="144462"/>
          </a:xfrm>
          <a:prstGeom prst="trapezoi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4" name="Trapezoid 93">
            <a:extLst>
              <a:ext uri="{FF2B5EF4-FFF2-40B4-BE49-F238E27FC236}">
                <a16:creationId xmlns:a16="http://schemas.microsoft.com/office/drawing/2014/main" id="{A37C2857-88DF-0EE8-D18A-5E81B1FDE19C}"/>
              </a:ext>
            </a:extLst>
          </p:cNvPr>
          <p:cNvSpPr/>
          <p:nvPr/>
        </p:nvSpPr>
        <p:spPr>
          <a:xfrm flipV="1">
            <a:off x="4430018" y="3744416"/>
            <a:ext cx="360362" cy="134937"/>
          </a:xfrm>
          <a:prstGeom prst="trapezoi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5" name="Szövegdoboz 155">
            <a:extLst>
              <a:ext uri="{FF2B5EF4-FFF2-40B4-BE49-F238E27FC236}">
                <a16:creationId xmlns:a16="http://schemas.microsoft.com/office/drawing/2014/main" id="{24A2271E-0CFD-9923-D573-AF3A28C6E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055" y="2791916"/>
            <a:ext cx="43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>
                <a:latin typeface="Arial Narrow" pitchFamily="34" charset="0"/>
              </a:rPr>
              <a:t>PS</a:t>
            </a:r>
          </a:p>
        </p:txBody>
      </p:sp>
      <p:sp>
        <p:nvSpPr>
          <p:cNvPr id="96" name="Szövegdoboz 156">
            <a:extLst>
              <a:ext uri="{FF2B5EF4-FFF2-40B4-BE49-F238E27FC236}">
                <a16:creationId xmlns:a16="http://schemas.microsoft.com/office/drawing/2014/main" id="{148656C4-2FFC-25C1-3FC7-1050CCD8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568" y="3674566"/>
            <a:ext cx="433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>
                <a:latin typeface="Arial Narrow" pitchFamily="34" charset="0"/>
              </a:rPr>
              <a:t>PS</a:t>
            </a:r>
          </a:p>
        </p:txBody>
      </p:sp>
      <p:sp>
        <p:nvSpPr>
          <p:cNvPr id="97" name="Szabályos ötszög 163">
            <a:extLst>
              <a:ext uri="{FF2B5EF4-FFF2-40B4-BE49-F238E27FC236}">
                <a16:creationId xmlns:a16="http://schemas.microsoft.com/office/drawing/2014/main" id="{83A1E3BD-0CAB-B44B-3BDF-57F5283AAD64}"/>
              </a:ext>
            </a:extLst>
          </p:cNvPr>
          <p:cNvSpPr/>
          <p:nvPr/>
        </p:nvSpPr>
        <p:spPr>
          <a:xfrm rot="5220000">
            <a:off x="4245868" y="4538166"/>
            <a:ext cx="360362" cy="131762"/>
          </a:xfrm>
          <a:prstGeom prst="pentagon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8" name="Szabályos ötszög 164">
            <a:extLst>
              <a:ext uri="{FF2B5EF4-FFF2-40B4-BE49-F238E27FC236}">
                <a16:creationId xmlns:a16="http://schemas.microsoft.com/office/drawing/2014/main" id="{65891598-B687-23E9-0355-6DAB350226C6}"/>
              </a:ext>
            </a:extLst>
          </p:cNvPr>
          <p:cNvSpPr/>
          <p:nvPr/>
        </p:nvSpPr>
        <p:spPr>
          <a:xfrm rot="-3900000">
            <a:off x="2328168" y="3401516"/>
            <a:ext cx="360362" cy="131762"/>
          </a:xfrm>
          <a:prstGeom prst="pentagon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9" name="Szövegdoboz 165">
            <a:extLst>
              <a:ext uri="{FF2B5EF4-FFF2-40B4-BE49-F238E27FC236}">
                <a16:creationId xmlns:a16="http://schemas.microsoft.com/office/drawing/2014/main" id="{A0DFED74-97A0-40FD-C37A-DD5EF2CF7D3B}"/>
              </a:ext>
            </a:extLst>
          </p:cNvPr>
          <p:cNvSpPr txBox="1">
            <a:spLocks noChangeArrowheads="1"/>
          </p:cNvSpPr>
          <p:nvPr/>
        </p:nvSpPr>
        <p:spPr bwMode="auto">
          <a:xfrm rot="5340000">
            <a:off x="4183956" y="4474665"/>
            <a:ext cx="469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 dirty="0">
                <a:latin typeface="Arial Narrow" pitchFamily="34" charset="0"/>
              </a:rPr>
              <a:t>PAR</a:t>
            </a:r>
          </a:p>
        </p:txBody>
      </p:sp>
      <p:sp>
        <p:nvSpPr>
          <p:cNvPr id="100" name="Szövegdoboz 166">
            <a:extLst>
              <a:ext uri="{FF2B5EF4-FFF2-40B4-BE49-F238E27FC236}">
                <a16:creationId xmlns:a16="http://schemas.microsoft.com/office/drawing/2014/main" id="{00BC3F5D-92C8-C5C7-1E78-30665479D8DF}"/>
              </a:ext>
            </a:extLst>
          </p:cNvPr>
          <p:cNvSpPr txBox="1">
            <a:spLocks noChangeArrowheads="1"/>
          </p:cNvSpPr>
          <p:nvPr/>
        </p:nvSpPr>
        <p:spPr bwMode="auto">
          <a:xfrm rot="-4080000">
            <a:off x="2279750" y="3326109"/>
            <a:ext cx="468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>
                <a:latin typeface="Arial Narrow" pitchFamily="34" charset="0"/>
              </a:rPr>
              <a:t>PAR</a:t>
            </a:r>
          </a:p>
        </p:txBody>
      </p:sp>
      <p:sp>
        <p:nvSpPr>
          <p:cNvPr id="110" name="Freeform 5">
            <a:extLst>
              <a:ext uri="{FF2B5EF4-FFF2-40B4-BE49-F238E27FC236}">
                <a16:creationId xmlns:a16="http://schemas.microsoft.com/office/drawing/2014/main" id="{A5D571C4-EDE3-F0AD-7FF6-F5DDCC866B91}"/>
              </a:ext>
            </a:extLst>
          </p:cNvPr>
          <p:cNvSpPr>
            <a:spLocks/>
          </p:cNvSpPr>
          <p:nvPr/>
        </p:nvSpPr>
        <p:spPr bwMode="auto">
          <a:xfrm>
            <a:off x="4430018" y="4004766"/>
            <a:ext cx="1871662" cy="431800"/>
          </a:xfrm>
          <a:custGeom>
            <a:avLst/>
            <a:gdLst>
              <a:gd name="T0" fmla="*/ 0 w 240925"/>
              <a:gd name="T1" fmla="*/ 432049 h 58497"/>
              <a:gd name="T2" fmla="*/ 216015 w 240925"/>
              <a:gd name="T3" fmla="*/ 216021 h 58497"/>
              <a:gd name="T4" fmla="*/ 1656180 w 240925"/>
              <a:gd name="T5" fmla="*/ 216021 h 58497"/>
              <a:gd name="T6" fmla="*/ 1872203 w 240925"/>
              <a:gd name="T7" fmla="*/ 0 h 584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925" h="58497">
                <a:moveTo>
                  <a:pt x="0" y="58497"/>
                </a:moveTo>
                <a:lnTo>
                  <a:pt x="27798" y="29248"/>
                </a:lnTo>
                <a:lnTo>
                  <a:pt x="213126" y="29248"/>
                </a:lnTo>
                <a:lnTo>
                  <a:pt x="240925" y="0"/>
                </a:ln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cxnSp>
        <p:nvCxnSpPr>
          <p:cNvPr id="111" name="Egyenes összekötő 110">
            <a:extLst>
              <a:ext uri="{FF2B5EF4-FFF2-40B4-BE49-F238E27FC236}">
                <a16:creationId xmlns:a16="http://schemas.microsoft.com/office/drawing/2014/main" id="{66676889-F5B2-A674-42D5-00E368C09A03}"/>
              </a:ext>
            </a:extLst>
          </p:cNvPr>
          <p:cNvCxnSpPr>
            <a:cxnSpLocks/>
          </p:cNvCxnSpPr>
          <p:nvPr/>
        </p:nvCxnSpPr>
        <p:spPr>
          <a:xfrm>
            <a:off x="5591249" y="5578970"/>
            <a:ext cx="4752528" cy="952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gyenes összekötő 111">
            <a:extLst>
              <a:ext uri="{FF2B5EF4-FFF2-40B4-BE49-F238E27FC236}">
                <a16:creationId xmlns:a16="http://schemas.microsoft.com/office/drawing/2014/main" id="{BE45A7B1-5D79-98A8-58A2-E0B838C21456}"/>
              </a:ext>
            </a:extLst>
          </p:cNvPr>
          <p:cNvCxnSpPr>
            <a:cxnSpLocks/>
          </p:cNvCxnSpPr>
          <p:nvPr/>
        </p:nvCxnSpPr>
        <p:spPr>
          <a:xfrm>
            <a:off x="1801876" y="5588495"/>
            <a:ext cx="1115552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Szövegdoboz 165">
            <a:extLst>
              <a:ext uri="{FF2B5EF4-FFF2-40B4-BE49-F238E27FC236}">
                <a16:creationId xmlns:a16="http://schemas.microsoft.com/office/drawing/2014/main" id="{BC8B2D62-0628-E8A9-6245-14DAB8DAF6BD}"/>
              </a:ext>
            </a:extLst>
          </p:cNvPr>
          <p:cNvSpPr txBox="1">
            <a:spLocks noChangeArrowheads="1"/>
          </p:cNvSpPr>
          <p:nvPr/>
        </p:nvSpPr>
        <p:spPr bwMode="auto">
          <a:xfrm rot="21600000">
            <a:off x="5792998" y="5528294"/>
            <a:ext cx="469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 dirty="0">
                <a:latin typeface="Arial Narrow" pitchFamily="34" charset="0"/>
              </a:rPr>
              <a:t>PAR</a:t>
            </a:r>
          </a:p>
        </p:txBody>
      </p:sp>
      <p:sp>
        <p:nvSpPr>
          <p:cNvPr id="114" name="Freeform 5">
            <a:extLst>
              <a:ext uri="{FF2B5EF4-FFF2-40B4-BE49-F238E27FC236}">
                <a16:creationId xmlns:a16="http://schemas.microsoft.com/office/drawing/2014/main" id="{D8B53947-8D1B-E9D6-AEE2-D685235B23AA}"/>
              </a:ext>
            </a:extLst>
          </p:cNvPr>
          <p:cNvSpPr>
            <a:spLocks/>
          </p:cNvSpPr>
          <p:nvPr/>
        </p:nvSpPr>
        <p:spPr bwMode="auto">
          <a:xfrm>
            <a:off x="6004720" y="4004319"/>
            <a:ext cx="360039" cy="1584175"/>
          </a:xfrm>
          <a:custGeom>
            <a:avLst/>
            <a:gdLst>
              <a:gd name="T0" fmla="*/ 0 w 240925"/>
              <a:gd name="T1" fmla="*/ 432049 h 58497"/>
              <a:gd name="T2" fmla="*/ 216015 w 240925"/>
              <a:gd name="T3" fmla="*/ 216021 h 58497"/>
              <a:gd name="T4" fmla="*/ 1656180 w 240925"/>
              <a:gd name="T5" fmla="*/ 216021 h 58497"/>
              <a:gd name="T6" fmla="*/ 1872203 w 240925"/>
              <a:gd name="T7" fmla="*/ 0 h 58497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240925"/>
              <a:gd name="connsiteY0" fmla="*/ 58497 h 214612"/>
              <a:gd name="connsiteX1" fmla="*/ 213188 w 240925"/>
              <a:gd name="connsiteY1" fmla="*/ 214612 h 214612"/>
              <a:gd name="connsiteX2" fmla="*/ 213126 w 240925"/>
              <a:gd name="connsiteY2" fmla="*/ 29248 h 214612"/>
              <a:gd name="connsiteX3" fmla="*/ 240925 w 240925"/>
              <a:gd name="connsiteY3" fmla="*/ 0 h 214612"/>
              <a:gd name="connsiteX0" fmla="*/ 62 w 27799"/>
              <a:gd name="connsiteY0" fmla="*/ 214612 h 214612"/>
              <a:gd name="connsiteX1" fmla="*/ 0 w 27799"/>
              <a:gd name="connsiteY1" fmla="*/ 29248 h 214612"/>
              <a:gd name="connsiteX2" fmla="*/ 27799 w 27799"/>
              <a:gd name="connsiteY2" fmla="*/ 0 h 214612"/>
              <a:gd name="connsiteX0" fmla="*/ 9339 w 37076"/>
              <a:gd name="connsiteY0" fmla="*/ 214612 h 214612"/>
              <a:gd name="connsiteX1" fmla="*/ 0 w 37076"/>
              <a:gd name="connsiteY1" fmla="*/ 39020 h 214612"/>
              <a:gd name="connsiteX2" fmla="*/ 37076 w 37076"/>
              <a:gd name="connsiteY2" fmla="*/ 0 h 214612"/>
              <a:gd name="connsiteX0" fmla="*/ 14341 w 42078"/>
              <a:gd name="connsiteY0" fmla="*/ 214612 h 243877"/>
              <a:gd name="connsiteX1" fmla="*/ 5002 w 42078"/>
              <a:gd name="connsiteY1" fmla="*/ 214612 h 243877"/>
              <a:gd name="connsiteX2" fmla="*/ 5002 w 42078"/>
              <a:gd name="connsiteY2" fmla="*/ 39020 h 243877"/>
              <a:gd name="connsiteX3" fmla="*/ 42078 w 42078"/>
              <a:gd name="connsiteY3" fmla="*/ 0 h 243877"/>
              <a:gd name="connsiteX0" fmla="*/ 13962 w 41699"/>
              <a:gd name="connsiteY0" fmla="*/ 214612 h 214612"/>
              <a:gd name="connsiteX1" fmla="*/ 4623 w 41699"/>
              <a:gd name="connsiteY1" fmla="*/ 39020 h 214612"/>
              <a:gd name="connsiteX2" fmla="*/ 41699 w 41699"/>
              <a:gd name="connsiteY2" fmla="*/ 0 h 214612"/>
              <a:gd name="connsiteX0" fmla="*/ 4623 w 41699"/>
              <a:gd name="connsiteY0" fmla="*/ 214612 h 214612"/>
              <a:gd name="connsiteX1" fmla="*/ 4623 w 41699"/>
              <a:gd name="connsiteY1" fmla="*/ 39020 h 214612"/>
              <a:gd name="connsiteX2" fmla="*/ 41699 w 41699"/>
              <a:gd name="connsiteY2" fmla="*/ 0 h 214612"/>
              <a:gd name="connsiteX0" fmla="*/ 23161 w 60237"/>
              <a:gd name="connsiteY0" fmla="*/ 214612 h 214612"/>
              <a:gd name="connsiteX1" fmla="*/ 4623 w 60237"/>
              <a:gd name="connsiteY1" fmla="*/ 68286 h 214612"/>
              <a:gd name="connsiteX2" fmla="*/ 60237 w 60237"/>
              <a:gd name="connsiteY2" fmla="*/ 0 h 214612"/>
              <a:gd name="connsiteX0" fmla="*/ 4623 w 60237"/>
              <a:gd name="connsiteY0" fmla="*/ 214612 h 214612"/>
              <a:gd name="connsiteX1" fmla="*/ 4623 w 60237"/>
              <a:gd name="connsiteY1" fmla="*/ 68286 h 214612"/>
              <a:gd name="connsiteX2" fmla="*/ 60237 w 60237"/>
              <a:gd name="connsiteY2" fmla="*/ 0 h 214612"/>
              <a:gd name="connsiteX0" fmla="*/ 4623 w 60237"/>
              <a:gd name="connsiteY0" fmla="*/ 214612 h 214612"/>
              <a:gd name="connsiteX1" fmla="*/ 4623 w 60237"/>
              <a:gd name="connsiteY1" fmla="*/ 68286 h 214612"/>
              <a:gd name="connsiteX2" fmla="*/ 60237 w 60237"/>
              <a:gd name="connsiteY2" fmla="*/ 0 h 214612"/>
              <a:gd name="connsiteX0" fmla="*/ 4623 w 60237"/>
              <a:gd name="connsiteY0" fmla="*/ 214612 h 214612"/>
              <a:gd name="connsiteX1" fmla="*/ 4623 w 60237"/>
              <a:gd name="connsiteY1" fmla="*/ 48775 h 214612"/>
              <a:gd name="connsiteX2" fmla="*/ 60237 w 60237"/>
              <a:gd name="connsiteY2" fmla="*/ 0 h 214612"/>
              <a:gd name="connsiteX0" fmla="*/ 4623 w 50968"/>
              <a:gd name="connsiteY0" fmla="*/ 214612 h 214612"/>
              <a:gd name="connsiteX1" fmla="*/ 4623 w 50968"/>
              <a:gd name="connsiteY1" fmla="*/ 48775 h 214612"/>
              <a:gd name="connsiteX2" fmla="*/ 50968 w 50968"/>
              <a:gd name="connsiteY2" fmla="*/ 0 h 214612"/>
              <a:gd name="connsiteX0" fmla="*/ 0 w 46345"/>
              <a:gd name="connsiteY0" fmla="*/ 214612 h 214612"/>
              <a:gd name="connsiteX1" fmla="*/ 0 w 46345"/>
              <a:gd name="connsiteY1" fmla="*/ 48775 h 214612"/>
              <a:gd name="connsiteX2" fmla="*/ 46345 w 46345"/>
              <a:gd name="connsiteY2" fmla="*/ 0 h 214612"/>
              <a:gd name="connsiteX0" fmla="*/ 0 w 46345"/>
              <a:gd name="connsiteY0" fmla="*/ 214612 h 214612"/>
              <a:gd name="connsiteX1" fmla="*/ 0 w 46345"/>
              <a:gd name="connsiteY1" fmla="*/ 48775 h 214612"/>
              <a:gd name="connsiteX2" fmla="*/ 46345 w 46345"/>
              <a:gd name="connsiteY2" fmla="*/ 0 h 214612"/>
              <a:gd name="connsiteX0" fmla="*/ 0 w 46345"/>
              <a:gd name="connsiteY0" fmla="*/ 204857 h 204857"/>
              <a:gd name="connsiteX1" fmla="*/ 0 w 46345"/>
              <a:gd name="connsiteY1" fmla="*/ 39020 h 204857"/>
              <a:gd name="connsiteX2" fmla="*/ 46345 w 46345"/>
              <a:gd name="connsiteY2" fmla="*/ 0 h 204857"/>
              <a:gd name="connsiteX0" fmla="*/ 0 w 46345"/>
              <a:gd name="connsiteY0" fmla="*/ 214612 h 214612"/>
              <a:gd name="connsiteX1" fmla="*/ 0 w 46345"/>
              <a:gd name="connsiteY1" fmla="*/ 48775 h 214612"/>
              <a:gd name="connsiteX2" fmla="*/ 46345 w 46345"/>
              <a:gd name="connsiteY2" fmla="*/ 0 h 214612"/>
              <a:gd name="connsiteX0" fmla="*/ 0 w 37076"/>
              <a:gd name="connsiteY0" fmla="*/ 204857 h 204857"/>
              <a:gd name="connsiteX1" fmla="*/ 0 w 37076"/>
              <a:gd name="connsiteY1" fmla="*/ 39020 h 204857"/>
              <a:gd name="connsiteX2" fmla="*/ 37076 w 37076"/>
              <a:gd name="connsiteY2" fmla="*/ 0 h 204857"/>
              <a:gd name="connsiteX0" fmla="*/ 0 w 46345"/>
              <a:gd name="connsiteY0" fmla="*/ 204857 h 204857"/>
              <a:gd name="connsiteX1" fmla="*/ 0 w 46345"/>
              <a:gd name="connsiteY1" fmla="*/ 39020 h 204857"/>
              <a:gd name="connsiteX2" fmla="*/ 46345 w 46345"/>
              <a:gd name="connsiteY2" fmla="*/ 0 h 204857"/>
              <a:gd name="connsiteX0" fmla="*/ 0 w 37076"/>
              <a:gd name="connsiteY0" fmla="*/ 204857 h 204857"/>
              <a:gd name="connsiteX1" fmla="*/ 0 w 37076"/>
              <a:gd name="connsiteY1" fmla="*/ 39020 h 204857"/>
              <a:gd name="connsiteX2" fmla="*/ 37076 w 37076"/>
              <a:gd name="connsiteY2" fmla="*/ 0 h 204857"/>
              <a:gd name="connsiteX0" fmla="*/ 0 w 37076"/>
              <a:gd name="connsiteY0" fmla="*/ 204857 h 204857"/>
              <a:gd name="connsiteX1" fmla="*/ 0 w 37076"/>
              <a:gd name="connsiteY1" fmla="*/ 39020 h 204857"/>
              <a:gd name="connsiteX2" fmla="*/ 37076 w 37076"/>
              <a:gd name="connsiteY2" fmla="*/ 0 h 204857"/>
              <a:gd name="connsiteX0" fmla="*/ 0 w 46345"/>
              <a:gd name="connsiteY0" fmla="*/ 204857 h 204857"/>
              <a:gd name="connsiteX1" fmla="*/ 0 w 46345"/>
              <a:gd name="connsiteY1" fmla="*/ 39020 h 204857"/>
              <a:gd name="connsiteX2" fmla="*/ 46345 w 46345"/>
              <a:gd name="connsiteY2" fmla="*/ 0 h 204857"/>
              <a:gd name="connsiteX0" fmla="*/ 0 w 46345"/>
              <a:gd name="connsiteY0" fmla="*/ 214612 h 214612"/>
              <a:gd name="connsiteX1" fmla="*/ 0 w 46345"/>
              <a:gd name="connsiteY1" fmla="*/ 48775 h 214612"/>
              <a:gd name="connsiteX2" fmla="*/ 46345 w 46345"/>
              <a:gd name="connsiteY2" fmla="*/ 0 h 21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45" h="214612">
                <a:moveTo>
                  <a:pt x="0" y="214612"/>
                </a:moveTo>
                <a:cubicBezTo>
                  <a:pt x="262" y="178652"/>
                  <a:pt x="1998" y="78044"/>
                  <a:pt x="0" y="48775"/>
                </a:cubicBezTo>
                <a:lnTo>
                  <a:pt x="46345" y="0"/>
                </a:ln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115" name="Ellipszis 114">
            <a:extLst>
              <a:ext uri="{FF2B5EF4-FFF2-40B4-BE49-F238E27FC236}">
                <a16:creationId xmlns:a16="http://schemas.microsoft.com/office/drawing/2014/main" id="{93B50078-803F-B683-4B28-5A033906D0FC}"/>
              </a:ext>
            </a:extLst>
          </p:cNvPr>
          <p:cNvSpPr/>
          <p:nvPr/>
        </p:nvSpPr>
        <p:spPr>
          <a:xfrm>
            <a:off x="3925540" y="4004319"/>
            <a:ext cx="360040" cy="26632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6" name="Szövegdoboz 126">
            <a:extLst>
              <a:ext uri="{FF2B5EF4-FFF2-40B4-BE49-F238E27FC236}">
                <a16:creationId xmlns:a16="http://schemas.microsoft.com/office/drawing/2014/main" id="{D8694ECD-0985-CD29-E975-C254CD1CB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3532" y="4004319"/>
            <a:ext cx="5419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>
                <a:solidFill>
                  <a:schemeClr val="bg1"/>
                </a:solidFill>
                <a:latin typeface="Arial Narrow" pitchFamily="34" charset="0"/>
              </a:rPr>
              <a:t>P2Y</a:t>
            </a:r>
            <a:r>
              <a:rPr lang="hu-HU" sz="1200" b="1" baseline="-25000">
                <a:solidFill>
                  <a:schemeClr val="bg1"/>
                </a:solidFill>
                <a:latin typeface="Arial Narrow" pitchFamily="34" charset="0"/>
              </a:rPr>
              <a:t>12</a:t>
            </a:r>
          </a:p>
        </p:txBody>
      </p:sp>
      <p:sp>
        <p:nvSpPr>
          <p:cNvPr id="117" name="Szövegdoboz 126">
            <a:extLst>
              <a:ext uri="{FF2B5EF4-FFF2-40B4-BE49-F238E27FC236}">
                <a16:creationId xmlns:a16="http://schemas.microsoft.com/office/drawing/2014/main" id="{C6EE78C4-DDE7-6A43-2677-2A4BB9158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3532" y="4220343"/>
            <a:ext cx="5419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>
                <a:solidFill>
                  <a:srgbClr val="0000FF"/>
                </a:solidFill>
                <a:latin typeface="Arial Narrow" pitchFamily="34" charset="0"/>
              </a:rPr>
              <a:t>ADP</a:t>
            </a:r>
            <a:endParaRPr lang="hu-HU" sz="1200" b="1" baseline="-2500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31" name="Szövegdoboz 130">
            <a:extLst>
              <a:ext uri="{FF2B5EF4-FFF2-40B4-BE49-F238E27FC236}">
                <a16:creationId xmlns:a16="http://schemas.microsoft.com/office/drawing/2014/main" id="{9BD2CBBF-764B-3AD5-EA74-2C460849BB28}"/>
              </a:ext>
            </a:extLst>
          </p:cNvPr>
          <p:cNvSpPr txBox="1"/>
          <p:nvPr/>
        </p:nvSpPr>
        <p:spPr>
          <a:xfrm>
            <a:off x="4206181" y="5409317"/>
            <a:ext cx="60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GP-6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E7E7B6AE-7669-7517-4BFA-890F166E6F17}"/>
              </a:ext>
            </a:extLst>
          </p:cNvPr>
          <p:cNvSpPr/>
          <p:nvPr/>
        </p:nvSpPr>
        <p:spPr>
          <a:xfrm rot="-2700000">
            <a:off x="4584483" y="2516124"/>
            <a:ext cx="54101" cy="2648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Szövegdoboz 80">
            <a:extLst>
              <a:ext uri="{FF2B5EF4-FFF2-40B4-BE49-F238E27FC236}">
                <a16:creationId xmlns:a16="http://schemas.microsoft.com/office/drawing/2014/main" id="{FD1B977B-426D-FC5A-3C92-A295D84C1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493" y="1772741"/>
            <a:ext cx="5048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fVIII</a:t>
            </a:r>
          </a:p>
        </p:txBody>
      </p:sp>
      <p:sp>
        <p:nvSpPr>
          <p:cNvPr id="82" name="Szövegdoboz 81">
            <a:extLst>
              <a:ext uri="{FF2B5EF4-FFF2-40B4-BE49-F238E27FC236}">
                <a16:creationId xmlns:a16="http://schemas.microsoft.com/office/drawing/2014/main" id="{BAE6BFCD-32E7-CD8F-DDF0-FEA1238C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930" y="2347416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fVIIIa</a:t>
            </a:r>
          </a:p>
        </p:txBody>
      </p:sp>
      <p:sp>
        <p:nvSpPr>
          <p:cNvPr id="83" name="Szövegdoboz 85">
            <a:extLst>
              <a:ext uri="{FF2B5EF4-FFF2-40B4-BE49-F238E27FC236}">
                <a16:creationId xmlns:a16="http://schemas.microsoft.com/office/drawing/2014/main" id="{87C64E4F-DEE1-9383-3FDB-662CBEFB1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130" y="2347416"/>
            <a:ext cx="504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fIXa</a:t>
            </a:r>
          </a:p>
        </p:txBody>
      </p:sp>
      <p:sp>
        <p:nvSpPr>
          <p:cNvPr id="84" name="Szövegdoboz 88">
            <a:extLst>
              <a:ext uri="{FF2B5EF4-FFF2-40B4-BE49-F238E27FC236}">
                <a16:creationId xmlns:a16="http://schemas.microsoft.com/office/drawing/2014/main" id="{D9B5D609-448C-FA0E-6E15-16633FD02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630" y="2347416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fIX</a:t>
            </a:r>
          </a:p>
        </p:txBody>
      </p:sp>
      <p:sp>
        <p:nvSpPr>
          <p:cNvPr id="101" name="Szövegdoboz 94">
            <a:extLst>
              <a:ext uri="{FF2B5EF4-FFF2-40B4-BE49-F238E27FC236}">
                <a16:creationId xmlns:a16="http://schemas.microsoft.com/office/drawing/2014/main" id="{BB2DDE56-D8BB-8DB9-5159-CBAACDFA5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562" y="1922638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>
                <a:latin typeface="Arial Narrow" pitchFamily="34" charset="0"/>
              </a:rPr>
              <a:t>fXIa</a:t>
            </a:r>
          </a:p>
        </p:txBody>
      </p:sp>
      <p:sp>
        <p:nvSpPr>
          <p:cNvPr id="102" name="Szövegdoboz 97">
            <a:extLst>
              <a:ext uri="{FF2B5EF4-FFF2-40B4-BE49-F238E27FC236}">
                <a16:creationId xmlns:a16="http://schemas.microsoft.com/office/drawing/2014/main" id="{EC7C5577-08EE-74E3-57C5-16B2EABC5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92" y="1431670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 dirty="0" err="1">
                <a:latin typeface="Arial Narrow" pitchFamily="34" charset="0"/>
              </a:rPr>
              <a:t>fXI</a:t>
            </a:r>
            <a:endParaRPr lang="hu-HU" sz="1400" b="1" dirty="0">
              <a:latin typeface="Arial Narrow" pitchFamily="34" charset="0"/>
            </a:endParaRPr>
          </a:p>
        </p:txBody>
      </p:sp>
      <p:sp>
        <p:nvSpPr>
          <p:cNvPr id="103" name="Freeform 5">
            <a:extLst>
              <a:ext uri="{FF2B5EF4-FFF2-40B4-BE49-F238E27FC236}">
                <a16:creationId xmlns:a16="http://schemas.microsoft.com/office/drawing/2014/main" id="{917D6BAA-5DF5-D377-9BD1-00988F5CC7CE}"/>
              </a:ext>
            </a:extLst>
          </p:cNvPr>
          <p:cNvSpPr>
            <a:spLocks/>
          </p:cNvSpPr>
          <p:nvPr/>
        </p:nvSpPr>
        <p:spPr bwMode="auto">
          <a:xfrm>
            <a:off x="2701230" y="1483816"/>
            <a:ext cx="3816350" cy="1871662"/>
          </a:xfrm>
          <a:custGeom>
            <a:avLst/>
            <a:gdLst>
              <a:gd name="T0" fmla="*/ 0 w 491117"/>
              <a:gd name="T1" fmla="*/ 144016 h 253487"/>
              <a:gd name="T2" fmla="*/ 144010 w 491117"/>
              <a:gd name="T3" fmla="*/ 0 h 253487"/>
              <a:gd name="T4" fmla="*/ 3744414 w 491117"/>
              <a:gd name="T5" fmla="*/ 0 h 253487"/>
              <a:gd name="T6" fmla="*/ 3816419 w 491117"/>
              <a:gd name="T7" fmla="*/ 144016 h 253487"/>
              <a:gd name="T8" fmla="*/ 3816419 w 491117"/>
              <a:gd name="T9" fmla="*/ 1872211 h 253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1117" h="253487">
                <a:moveTo>
                  <a:pt x="0" y="19499"/>
                </a:moveTo>
                <a:lnTo>
                  <a:pt x="18532" y="0"/>
                </a:lnTo>
                <a:lnTo>
                  <a:pt x="481851" y="0"/>
                </a:lnTo>
                <a:lnTo>
                  <a:pt x="491117" y="19499"/>
                </a:lnTo>
                <a:lnTo>
                  <a:pt x="491117" y="253487"/>
                </a:lnTo>
              </a:path>
            </a:pathLst>
          </a:custGeom>
          <a:noFill/>
          <a:ln w="3175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cxnSp>
        <p:nvCxnSpPr>
          <p:cNvPr id="104" name="Egyenes összekötő nyíllal 103">
            <a:extLst>
              <a:ext uri="{FF2B5EF4-FFF2-40B4-BE49-F238E27FC236}">
                <a16:creationId xmlns:a16="http://schemas.microsoft.com/office/drawing/2014/main" id="{884B87D8-FA1B-6241-F8BA-A08894174890}"/>
              </a:ext>
            </a:extLst>
          </p:cNvPr>
          <p:cNvCxnSpPr>
            <a:cxnSpLocks/>
          </p:cNvCxnSpPr>
          <p:nvPr/>
        </p:nvCxnSpPr>
        <p:spPr>
          <a:xfrm flipV="1">
            <a:off x="2197993" y="2510928"/>
            <a:ext cx="792162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Freeform 5">
            <a:extLst>
              <a:ext uri="{FF2B5EF4-FFF2-40B4-BE49-F238E27FC236}">
                <a16:creationId xmlns:a16="http://schemas.microsoft.com/office/drawing/2014/main" id="{06D010C0-474A-0174-06DE-551AB0A17B6B}"/>
              </a:ext>
            </a:extLst>
          </p:cNvPr>
          <p:cNvSpPr>
            <a:spLocks/>
          </p:cNvSpPr>
          <p:nvPr/>
        </p:nvSpPr>
        <p:spPr bwMode="auto">
          <a:xfrm>
            <a:off x="3493393" y="2060078"/>
            <a:ext cx="3024187" cy="144463"/>
          </a:xfrm>
          <a:custGeom>
            <a:avLst/>
            <a:gdLst>
              <a:gd name="T0" fmla="*/ 0 w 389187"/>
              <a:gd name="T1" fmla="*/ 144016 h 19499"/>
              <a:gd name="T2" fmla="*/ 144010 w 389187"/>
              <a:gd name="T3" fmla="*/ 0 h 19499"/>
              <a:gd name="T4" fmla="*/ 2880314 w 389187"/>
              <a:gd name="T5" fmla="*/ 0 h 19499"/>
              <a:gd name="T6" fmla="*/ 3024332 w 389187"/>
              <a:gd name="T7" fmla="*/ 144016 h 194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9187" h="19499">
                <a:moveTo>
                  <a:pt x="0" y="19499"/>
                </a:moveTo>
                <a:lnTo>
                  <a:pt x="18532" y="0"/>
                </a:lnTo>
                <a:lnTo>
                  <a:pt x="370654" y="0"/>
                </a:lnTo>
                <a:lnTo>
                  <a:pt x="389187" y="19499"/>
                </a:lnTo>
              </a:path>
            </a:pathLst>
          </a:custGeom>
          <a:noFill/>
          <a:ln w="3175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cxnSp>
        <p:nvCxnSpPr>
          <p:cNvPr id="121" name="Egyenes összekötő nyíllal 120">
            <a:extLst>
              <a:ext uri="{FF2B5EF4-FFF2-40B4-BE49-F238E27FC236}">
                <a16:creationId xmlns:a16="http://schemas.microsoft.com/office/drawing/2014/main" id="{BA3121A9-1516-C767-B170-7756B4DE8E48}"/>
              </a:ext>
            </a:extLst>
          </p:cNvPr>
          <p:cNvCxnSpPr>
            <a:cxnSpLocks/>
          </p:cNvCxnSpPr>
          <p:nvPr/>
        </p:nvCxnSpPr>
        <p:spPr>
          <a:xfrm>
            <a:off x="2665132" y="1682702"/>
            <a:ext cx="4649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églalap 2">
            <a:extLst>
              <a:ext uri="{FF2B5EF4-FFF2-40B4-BE49-F238E27FC236}">
                <a16:creationId xmlns:a16="http://schemas.microsoft.com/office/drawing/2014/main" id="{F8814A10-BA2B-8523-51E7-59A8C07562D9}"/>
              </a:ext>
            </a:extLst>
          </p:cNvPr>
          <p:cNvSpPr/>
          <p:nvPr/>
        </p:nvSpPr>
        <p:spPr>
          <a:xfrm rot="2700000">
            <a:off x="4930493" y="1862275"/>
            <a:ext cx="54101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Szövegdoboz 117">
            <a:extLst>
              <a:ext uri="{FF2B5EF4-FFF2-40B4-BE49-F238E27FC236}">
                <a16:creationId xmlns:a16="http://schemas.microsoft.com/office/drawing/2014/main" id="{F80DA8BA-D90C-ABA0-266F-6D7B24A7095C}"/>
              </a:ext>
            </a:extLst>
          </p:cNvPr>
          <p:cNvSpPr txBox="1"/>
          <p:nvPr/>
        </p:nvSpPr>
        <p:spPr>
          <a:xfrm>
            <a:off x="5180433" y="1630727"/>
            <a:ext cx="6719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FXaI</a:t>
            </a:r>
            <a:endParaRPr lang="en-GB" b="1" dirty="0"/>
          </a:p>
        </p:txBody>
      </p:sp>
      <p:cxnSp>
        <p:nvCxnSpPr>
          <p:cNvPr id="122" name="Egyenes összekötő nyíllal 121">
            <a:extLst>
              <a:ext uri="{FF2B5EF4-FFF2-40B4-BE49-F238E27FC236}">
                <a16:creationId xmlns:a16="http://schemas.microsoft.com/office/drawing/2014/main" id="{C9A4512E-D522-E3D6-3A96-A40C08CC1A97}"/>
              </a:ext>
            </a:extLst>
          </p:cNvPr>
          <p:cNvCxnSpPr>
            <a:cxnSpLocks/>
          </p:cNvCxnSpPr>
          <p:nvPr/>
        </p:nvCxnSpPr>
        <p:spPr>
          <a:xfrm rot="5400000">
            <a:off x="3349724" y="2203747"/>
            <a:ext cx="28733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Freeform 5">
            <a:extLst>
              <a:ext uri="{FF2B5EF4-FFF2-40B4-BE49-F238E27FC236}">
                <a16:creationId xmlns:a16="http://schemas.microsoft.com/office/drawing/2014/main" id="{9D25CC2B-F2B2-4298-7314-DC179687230E}"/>
              </a:ext>
            </a:extLst>
          </p:cNvPr>
          <p:cNvSpPr>
            <a:spLocks/>
          </p:cNvSpPr>
          <p:nvPr/>
        </p:nvSpPr>
        <p:spPr bwMode="auto">
          <a:xfrm flipV="1">
            <a:off x="2701230" y="2223591"/>
            <a:ext cx="76200" cy="298450"/>
          </a:xfrm>
          <a:custGeom>
            <a:avLst/>
            <a:gdLst>
              <a:gd name="T0" fmla="*/ 75813 w 10670"/>
              <a:gd name="T1" fmla="*/ 0 h 21736"/>
              <a:gd name="T2" fmla="*/ 18971 w 10670"/>
              <a:gd name="T3" fmla="*/ 57026 h 21736"/>
              <a:gd name="T4" fmla="*/ 0 w 10670"/>
              <a:gd name="T5" fmla="*/ 297316 h 217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70" h="21736">
                <a:moveTo>
                  <a:pt x="10670" y="0"/>
                </a:moveTo>
                <a:lnTo>
                  <a:pt x="2670" y="4169"/>
                </a:lnTo>
                <a:cubicBezTo>
                  <a:pt x="670" y="5718"/>
                  <a:pt x="818" y="20626"/>
                  <a:pt x="0" y="21736"/>
                </a:cubicBezTo>
              </a:path>
            </a:pathLst>
          </a:custGeom>
          <a:noFill/>
          <a:ln w="19050" cap="flat" cmpd="sng">
            <a:solidFill>
              <a:srgbClr val="40404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hu-HU"/>
          </a:p>
        </p:txBody>
      </p:sp>
      <p:sp>
        <p:nvSpPr>
          <p:cNvPr id="124" name="Ellipszis 123">
            <a:extLst>
              <a:ext uri="{FF2B5EF4-FFF2-40B4-BE49-F238E27FC236}">
                <a16:creationId xmlns:a16="http://schemas.microsoft.com/office/drawing/2014/main" id="{D0418400-52AA-6CC2-1E9E-630115A72001}"/>
              </a:ext>
            </a:extLst>
          </p:cNvPr>
          <p:cNvSpPr/>
          <p:nvPr/>
        </p:nvSpPr>
        <p:spPr>
          <a:xfrm>
            <a:off x="4251020" y="2630760"/>
            <a:ext cx="395171" cy="4302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Szövegdoboz 152">
            <a:extLst>
              <a:ext uri="{FF2B5EF4-FFF2-40B4-BE49-F238E27FC236}">
                <a16:creationId xmlns:a16="http://schemas.microsoft.com/office/drawing/2014/main" id="{65C861B0-4E3B-D6DF-473B-1254A8E0C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755" y="2679203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 dirty="0" err="1">
                <a:latin typeface="Arial Narrow" pitchFamily="34" charset="0"/>
              </a:rPr>
              <a:t>fXa</a:t>
            </a:r>
            <a:endParaRPr lang="hu-HU" sz="1400" b="1" dirty="0">
              <a:latin typeface="Arial Narrow" pitchFamily="34" charset="0"/>
            </a:endParaRPr>
          </a:p>
        </p:txBody>
      </p:sp>
      <p:sp>
        <p:nvSpPr>
          <p:cNvPr id="127" name="Szövegdoboz 150">
            <a:extLst>
              <a:ext uri="{FF2B5EF4-FFF2-40B4-BE49-F238E27FC236}">
                <a16:creationId xmlns:a16="http://schemas.microsoft.com/office/drawing/2014/main" id="{D199BAF0-7196-B560-40F9-6E1E83ACF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680" y="3572966"/>
            <a:ext cx="4175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 dirty="0" err="1">
                <a:latin typeface="Arial Narrow" pitchFamily="34" charset="0"/>
              </a:rPr>
              <a:t>fIIa</a:t>
            </a:r>
            <a:endParaRPr lang="hu-HU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79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467C9E9-CB33-35B7-F9AF-AC12DEC166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1" t="17469"/>
          <a:stretch/>
        </p:blipFill>
        <p:spPr>
          <a:xfrm>
            <a:off x="7320136" y="1251417"/>
            <a:ext cx="4690578" cy="2321599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9AE2A556-9785-BA16-7EA7-EB6D386765A5}"/>
              </a:ext>
            </a:extLst>
          </p:cNvPr>
          <p:cNvSpPr txBox="1"/>
          <p:nvPr/>
        </p:nvSpPr>
        <p:spPr>
          <a:xfrm>
            <a:off x="520420" y="1052736"/>
            <a:ext cx="6151644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u-HU" dirty="0"/>
              <a:t>SLK: LMWH-</a:t>
            </a:r>
            <a:r>
              <a:rPr lang="hu-HU" dirty="0" err="1"/>
              <a:t>ra</a:t>
            </a:r>
            <a:r>
              <a:rPr lang="hu-HU" dirty="0"/>
              <a:t> kalibrált </a:t>
            </a:r>
            <a:r>
              <a:rPr lang="hu-HU" b="1" dirty="0"/>
              <a:t>antiXa teszt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/>
              <a:t>Elvében a TI-</a:t>
            </a:r>
            <a:r>
              <a:rPr lang="hu-HU" dirty="0" err="1"/>
              <a:t>höz</a:t>
            </a:r>
            <a:r>
              <a:rPr lang="hu-HU" dirty="0"/>
              <a:t> hasonlatos: </a:t>
            </a:r>
            <a:r>
              <a:rPr lang="hu-HU" b="1" dirty="0" err="1"/>
              <a:t>FXa</a:t>
            </a:r>
            <a:r>
              <a:rPr lang="hu-HU" dirty="0"/>
              <a:t>-t adjuk a vizsgálandó plazmához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C509B72E-CB2C-B7AE-A848-E95C57284CD0}"/>
              </a:ext>
            </a:extLst>
          </p:cNvPr>
          <p:cNvSpPr txBox="1">
            <a:spLocks/>
          </p:cNvSpPr>
          <p:nvPr/>
        </p:nvSpPr>
        <p:spPr>
          <a:xfrm>
            <a:off x="0" y="44624"/>
            <a:ext cx="12192000" cy="1143000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Haemostasis vizsgálatok </a:t>
            </a:r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FXaI-k</a:t>
            </a:r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esetén: „</a:t>
            </a:r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reagens az antikoaguláns </a:t>
            </a:r>
            <a:r>
              <a:rPr lang="hu-HU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targetje</a:t>
            </a:r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4FEF7FB7-7BAE-DEA0-924B-3B316CC2DCF1}"/>
              </a:ext>
            </a:extLst>
          </p:cNvPr>
          <p:cNvSpPr/>
          <p:nvPr/>
        </p:nvSpPr>
        <p:spPr>
          <a:xfrm rot="8156562">
            <a:off x="8451915" y="1413442"/>
            <a:ext cx="516484" cy="150444"/>
          </a:xfrm>
          <a:prstGeom prst="righ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AB7487BE-F246-36FF-0EF3-43B3EACECA1D}"/>
              </a:ext>
            </a:extLst>
          </p:cNvPr>
          <p:cNvSpPr/>
          <p:nvPr/>
        </p:nvSpPr>
        <p:spPr>
          <a:xfrm>
            <a:off x="9048328" y="1850174"/>
            <a:ext cx="2183744" cy="1584176"/>
          </a:xfrm>
          <a:prstGeom prst="rect">
            <a:avLst/>
          </a:prstGeom>
          <a:solidFill>
            <a:srgbClr val="E5E878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578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467C9E9-CB33-35B7-F9AF-AC12DEC166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1" t="17469"/>
          <a:stretch/>
        </p:blipFill>
        <p:spPr>
          <a:xfrm>
            <a:off x="7320136" y="1251417"/>
            <a:ext cx="4690578" cy="2321599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9AE2A556-9785-BA16-7EA7-EB6D386765A5}"/>
              </a:ext>
            </a:extLst>
          </p:cNvPr>
          <p:cNvSpPr txBox="1"/>
          <p:nvPr/>
        </p:nvSpPr>
        <p:spPr>
          <a:xfrm>
            <a:off x="520420" y="1052736"/>
            <a:ext cx="6151644" cy="1794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u-HU" dirty="0"/>
              <a:t>SLK: LMWH-</a:t>
            </a:r>
            <a:r>
              <a:rPr lang="hu-HU" dirty="0" err="1"/>
              <a:t>ra</a:t>
            </a:r>
            <a:r>
              <a:rPr lang="hu-HU" dirty="0"/>
              <a:t> kalibrált </a:t>
            </a:r>
            <a:r>
              <a:rPr lang="hu-HU" b="1" dirty="0"/>
              <a:t>antiXa teszt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/>
              <a:t>Elvében a TI-</a:t>
            </a:r>
            <a:r>
              <a:rPr lang="hu-HU" dirty="0" err="1"/>
              <a:t>höz</a:t>
            </a:r>
            <a:r>
              <a:rPr lang="hu-HU" dirty="0"/>
              <a:t> hasonlatos: </a:t>
            </a:r>
            <a:r>
              <a:rPr lang="hu-HU" b="1" dirty="0" err="1"/>
              <a:t>FXa</a:t>
            </a:r>
            <a:r>
              <a:rPr lang="hu-HU" dirty="0"/>
              <a:t>-t adjuk a vizsgálandó plazmához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Normál</a:t>
            </a:r>
            <a:r>
              <a:rPr lang="hu-HU" dirty="0"/>
              <a:t> eredmény </a:t>
            </a:r>
            <a:r>
              <a:rPr lang="hu-HU" b="1" dirty="0"/>
              <a:t>kizárja FXaI </a:t>
            </a:r>
            <a:r>
              <a:rPr lang="hu-HU" dirty="0"/>
              <a:t>jelenlétét</a:t>
            </a:r>
          </a:p>
          <a:p>
            <a:pPr algn="r"/>
            <a:r>
              <a:rPr lang="en-US" sz="1200" i="1" dirty="0"/>
              <a:t>Langer A</a:t>
            </a:r>
            <a:r>
              <a:rPr lang="hu-HU" sz="1200" i="1" dirty="0"/>
              <a:t> </a:t>
            </a:r>
            <a:r>
              <a:rPr lang="hu-HU" sz="1200" i="1" dirty="0" err="1"/>
              <a:t>et</a:t>
            </a:r>
            <a:r>
              <a:rPr lang="hu-HU" sz="1200" i="1" dirty="0"/>
              <a:t> al. </a:t>
            </a:r>
            <a:r>
              <a:rPr lang="en-US" sz="1200" i="1" dirty="0"/>
              <a:t>Anesthesiology 2020;133:223-32.</a:t>
            </a:r>
            <a:endParaRPr lang="hu-HU" sz="1200" i="1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C509B72E-CB2C-B7AE-A848-E95C57284CD0}"/>
              </a:ext>
            </a:extLst>
          </p:cNvPr>
          <p:cNvSpPr txBox="1">
            <a:spLocks/>
          </p:cNvSpPr>
          <p:nvPr/>
        </p:nvSpPr>
        <p:spPr>
          <a:xfrm>
            <a:off x="0" y="44624"/>
            <a:ext cx="12192000" cy="1143000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Haemostasis vizsgálatok </a:t>
            </a:r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FXaI-k</a:t>
            </a:r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esetén: „</a:t>
            </a:r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reagens az antikoaguláns </a:t>
            </a:r>
            <a:r>
              <a:rPr lang="hu-HU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targetje</a:t>
            </a:r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30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467C9E9-CB33-35B7-F9AF-AC12DEC166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1" t="17469"/>
          <a:stretch/>
        </p:blipFill>
        <p:spPr>
          <a:xfrm>
            <a:off x="7320136" y="1251417"/>
            <a:ext cx="4690578" cy="2321599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9AE2A556-9785-BA16-7EA7-EB6D386765A5}"/>
              </a:ext>
            </a:extLst>
          </p:cNvPr>
          <p:cNvSpPr txBox="1"/>
          <p:nvPr/>
        </p:nvSpPr>
        <p:spPr>
          <a:xfrm>
            <a:off x="520420" y="1052736"/>
            <a:ext cx="6151644" cy="1794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u-HU" dirty="0"/>
              <a:t>SLK: LMWH-</a:t>
            </a:r>
            <a:r>
              <a:rPr lang="hu-HU" dirty="0" err="1"/>
              <a:t>ra</a:t>
            </a:r>
            <a:r>
              <a:rPr lang="hu-HU" dirty="0"/>
              <a:t> kalibrált </a:t>
            </a:r>
            <a:r>
              <a:rPr lang="hu-HU" b="1" dirty="0"/>
              <a:t>antiXa teszt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/>
              <a:t>Elvében a TI-</a:t>
            </a:r>
            <a:r>
              <a:rPr lang="hu-HU" dirty="0" err="1"/>
              <a:t>höz</a:t>
            </a:r>
            <a:r>
              <a:rPr lang="hu-HU" dirty="0"/>
              <a:t> hasonlatos: </a:t>
            </a:r>
            <a:r>
              <a:rPr lang="hu-HU" b="1" dirty="0" err="1"/>
              <a:t>FXa</a:t>
            </a:r>
            <a:r>
              <a:rPr lang="hu-HU" dirty="0"/>
              <a:t>-t adjuk a vizsgálandó plazmához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Normál</a:t>
            </a:r>
            <a:r>
              <a:rPr lang="hu-HU" dirty="0"/>
              <a:t> eredmény </a:t>
            </a:r>
            <a:r>
              <a:rPr lang="hu-HU" b="1" dirty="0"/>
              <a:t>kizárja FXaI </a:t>
            </a:r>
            <a:r>
              <a:rPr lang="hu-HU" dirty="0"/>
              <a:t>jelenlétét</a:t>
            </a:r>
          </a:p>
          <a:p>
            <a:pPr algn="r"/>
            <a:r>
              <a:rPr lang="en-US" sz="1200" i="1" dirty="0"/>
              <a:t>Langer A</a:t>
            </a:r>
            <a:r>
              <a:rPr lang="hu-HU" sz="1200" i="1" dirty="0"/>
              <a:t> </a:t>
            </a:r>
            <a:r>
              <a:rPr lang="hu-HU" sz="1200" i="1" dirty="0" err="1"/>
              <a:t>et</a:t>
            </a:r>
            <a:r>
              <a:rPr lang="hu-HU" sz="1200" i="1" dirty="0"/>
              <a:t> al. </a:t>
            </a:r>
            <a:r>
              <a:rPr lang="en-US" sz="1200" i="1" dirty="0"/>
              <a:t>Anesthesiology 2020;133:223-32.</a:t>
            </a:r>
            <a:endParaRPr lang="hu-HU" sz="1200" i="1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C509B72E-CB2C-B7AE-A848-E95C57284CD0}"/>
              </a:ext>
            </a:extLst>
          </p:cNvPr>
          <p:cNvSpPr txBox="1">
            <a:spLocks/>
          </p:cNvSpPr>
          <p:nvPr/>
        </p:nvSpPr>
        <p:spPr>
          <a:xfrm>
            <a:off x="0" y="44624"/>
            <a:ext cx="12192000" cy="1143000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Haemostasis vizsgálatok </a:t>
            </a:r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FXaI-k</a:t>
            </a:r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esetén: „</a:t>
            </a:r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reagens az antikoaguláns </a:t>
            </a:r>
            <a:r>
              <a:rPr lang="hu-HU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targetje</a:t>
            </a:r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 descr="A képen térkép látható&#10;&#10;Automatikusan generált leírás">
            <a:extLst>
              <a:ext uri="{FF2B5EF4-FFF2-40B4-BE49-F238E27FC236}">
                <a16:creationId xmlns:a16="http://schemas.microsoft.com/office/drawing/2014/main" id="{D9E0EA3B-500B-AD44-2520-320D17922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4483" r="1980" b="4134"/>
          <a:stretch/>
        </p:blipFill>
        <p:spPr>
          <a:xfrm>
            <a:off x="7314143" y="3740252"/>
            <a:ext cx="4686513" cy="3073124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2CF7EF42-781B-D87A-48E5-A88D4D1D2753}"/>
              </a:ext>
            </a:extLst>
          </p:cNvPr>
          <p:cNvSpPr txBox="1"/>
          <p:nvPr/>
        </p:nvSpPr>
        <p:spPr>
          <a:xfrm>
            <a:off x="388074" y="3957588"/>
            <a:ext cx="6500014" cy="414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u-HU" dirty="0"/>
              <a:t>POC VE ClotPro </a:t>
            </a:r>
            <a:r>
              <a:rPr lang="hu-HU" b="1" dirty="0"/>
              <a:t>RVV-test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EA091EC6-51DC-5ED8-630C-9642F04CD8A7}"/>
              </a:ext>
            </a:extLst>
          </p:cNvPr>
          <p:cNvSpPr/>
          <p:nvPr/>
        </p:nvSpPr>
        <p:spPr>
          <a:xfrm>
            <a:off x="7320136" y="3861048"/>
            <a:ext cx="3668970" cy="1368152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4CF9B375-CE67-2934-59C6-C2FB6F0AC898}"/>
              </a:ext>
            </a:extLst>
          </p:cNvPr>
          <p:cNvSpPr/>
          <p:nvPr/>
        </p:nvSpPr>
        <p:spPr>
          <a:xfrm rot="2736464">
            <a:off x="10429521" y="5089360"/>
            <a:ext cx="288032" cy="45526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642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467C9E9-CB33-35B7-F9AF-AC12DEC166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1" t="17469"/>
          <a:stretch/>
        </p:blipFill>
        <p:spPr>
          <a:xfrm>
            <a:off x="7320136" y="1251417"/>
            <a:ext cx="4690578" cy="2321599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9AE2A556-9785-BA16-7EA7-EB6D386765A5}"/>
              </a:ext>
            </a:extLst>
          </p:cNvPr>
          <p:cNvSpPr txBox="1"/>
          <p:nvPr/>
        </p:nvSpPr>
        <p:spPr>
          <a:xfrm>
            <a:off x="520420" y="1052736"/>
            <a:ext cx="6151644" cy="1794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u-HU" dirty="0"/>
              <a:t>SLK: LMWH-</a:t>
            </a:r>
            <a:r>
              <a:rPr lang="hu-HU" dirty="0" err="1"/>
              <a:t>ra</a:t>
            </a:r>
            <a:r>
              <a:rPr lang="hu-HU" dirty="0"/>
              <a:t> kalibrált </a:t>
            </a:r>
            <a:r>
              <a:rPr lang="hu-HU" b="1" dirty="0"/>
              <a:t>antiXa teszt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/>
              <a:t>Elvében a TI-</a:t>
            </a:r>
            <a:r>
              <a:rPr lang="hu-HU" dirty="0" err="1"/>
              <a:t>höz</a:t>
            </a:r>
            <a:r>
              <a:rPr lang="hu-HU" dirty="0"/>
              <a:t> hasonlatos: </a:t>
            </a:r>
            <a:r>
              <a:rPr lang="hu-HU" b="1" dirty="0" err="1"/>
              <a:t>FXa</a:t>
            </a:r>
            <a:r>
              <a:rPr lang="hu-HU" dirty="0"/>
              <a:t>-t adjuk a vizsgálandó plazmához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Normál</a:t>
            </a:r>
            <a:r>
              <a:rPr lang="hu-HU" dirty="0"/>
              <a:t> eredmény </a:t>
            </a:r>
            <a:r>
              <a:rPr lang="hu-HU" b="1" dirty="0"/>
              <a:t>kizárja FXaI </a:t>
            </a:r>
            <a:r>
              <a:rPr lang="hu-HU" dirty="0"/>
              <a:t>jelenlétét</a:t>
            </a:r>
          </a:p>
          <a:p>
            <a:pPr algn="r"/>
            <a:r>
              <a:rPr lang="en-US" sz="1200" i="1" dirty="0"/>
              <a:t>Langer A</a:t>
            </a:r>
            <a:r>
              <a:rPr lang="hu-HU" sz="1200" i="1" dirty="0"/>
              <a:t> </a:t>
            </a:r>
            <a:r>
              <a:rPr lang="hu-HU" sz="1200" i="1" dirty="0" err="1"/>
              <a:t>et</a:t>
            </a:r>
            <a:r>
              <a:rPr lang="hu-HU" sz="1200" i="1" dirty="0"/>
              <a:t> al. </a:t>
            </a:r>
            <a:r>
              <a:rPr lang="en-US" sz="1200" i="1" dirty="0"/>
              <a:t>Anesthesiology 2020;133:223-32.</a:t>
            </a:r>
            <a:endParaRPr lang="hu-HU" sz="1200" i="1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C509B72E-CB2C-B7AE-A848-E95C57284CD0}"/>
              </a:ext>
            </a:extLst>
          </p:cNvPr>
          <p:cNvSpPr txBox="1">
            <a:spLocks/>
          </p:cNvSpPr>
          <p:nvPr/>
        </p:nvSpPr>
        <p:spPr>
          <a:xfrm>
            <a:off x="0" y="44624"/>
            <a:ext cx="12192000" cy="1143000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Haemostasis vizsgálatok </a:t>
            </a:r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FXaI-k</a:t>
            </a:r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esetén: „</a:t>
            </a:r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reagens az antikoaguláns </a:t>
            </a:r>
            <a:r>
              <a:rPr lang="hu-HU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targetje</a:t>
            </a:r>
            <a:r>
              <a:rPr lang="hu-H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 descr="A képen térkép látható&#10;&#10;Automatikusan generált leírás">
            <a:extLst>
              <a:ext uri="{FF2B5EF4-FFF2-40B4-BE49-F238E27FC236}">
                <a16:creationId xmlns:a16="http://schemas.microsoft.com/office/drawing/2014/main" id="{D9E0EA3B-500B-AD44-2520-320D17922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4483" r="1980" b="4134"/>
          <a:stretch/>
        </p:blipFill>
        <p:spPr>
          <a:xfrm>
            <a:off x="7314143" y="3740252"/>
            <a:ext cx="4686513" cy="3073124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2CF7EF42-781B-D87A-48E5-A88D4D1D2753}"/>
              </a:ext>
            </a:extLst>
          </p:cNvPr>
          <p:cNvSpPr txBox="1"/>
          <p:nvPr/>
        </p:nvSpPr>
        <p:spPr>
          <a:xfrm>
            <a:off x="388073" y="3957588"/>
            <a:ext cx="6710139" cy="249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u-HU" dirty="0"/>
              <a:t>POC VE ClotPro </a:t>
            </a:r>
            <a:r>
              <a:rPr lang="hu-HU" b="1" dirty="0"/>
              <a:t>RVV-test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dirty="0"/>
              <a:t>Russel vipera méreganyaga által aktivált FX a(z esetlegesen) jelenlévő FXaI miatt nem tud hatni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CT</a:t>
            </a:r>
            <a:r>
              <a:rPr lang="hu-HU" dirty="0"/>
              <a:t> ideje </a:t>
            </a:r>
          </a:p>
          <a:p>
            <a:pPr marL="447675" lvl="1" indent="-1825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megnyúlik</a:t>
            </a:r>
          </a:p>
          <a:p>
            <a:pPr marL="447675" lvl="1" indent="-1825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jól korrelál </a:t>
            </a:r>
            <a:r>
              <a:rPr lang="hu-HU" b="1" dirty="0" err="1"/>
              <a:t>FXaI</a:t>
            </a:r>
            <a:r>
              <a:rPr lang="hu-HU" dirty="0"/>
              <a:t> vérszintjével teljes terápiás tartományban</a:t>
            </a:r>
          </a:p>
          <a:p>
            <a:pPr algn="r">
              <a:lnSpc>
                <a:spcPct val="150000"/>
              </a:lnSpc>
            </a:pPr>
            <a:r>
              <a:rPr lang="hu-HU" sz="1200" i="1" dirty="0" err="1"/>
              <a:t>Oberladstatter</a:t>
            </a:r>
            <a:r>
              <a:rPr lang="hu-HU" sz="1200" i="1" dirty="0"/>
              <a:t> D </a:t>
            </a:r>
            <a:r>
              <a:rPr lang="hu-HU" sz="1200" i="1" dirty="0" err="1"/>
              <a:t>et</a:t>
            </a:r>
            <a:r>
              <a:rPr lang="hu-HU" sz="1200" i="1" dirty="0"/>
              <a:t> al. J </a:t>
            </a:r>
            <a:r>
              <a:rPr lang="hu-HU" sz="1200" i="1" dirty="0" err="1"/>
              <a:t>Clin</a:t>
            </a:r>
            <a:r>
              <a:rPr lang="hu-HU" sz="1200" i="1" dirty="0"/>
              <a:t> Med 2021;10.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FB1CA68-C21C-B60C-0A85-5ABA5D959E65}"/>
              </a:ext>
            </a:extLst>
          </p:cNvPr>
          <p:cNvSpPr/>
          <p:nvPr/>
        </p:nvSpPr>
        <p:spPr>
          <a:xfrm>
            <a:off x="10712244" y="5783169"/>
            <a:ext cx="1091682" cy="813948"/>
          </a:xfrm>
          <a:prstGeom prst="rect">
            <a:avLst/>
          </a:prstGeom>
          <a:solidFill>
            <a:srgbClr val="FF7C8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DA52D29F-426C-CD3E-0C99-BFBB871F5E34}"/>
              </a:ext>
            </a:extLst>
          </p:cNvPr>
          <p:cNvSpPr/>
          <p:nvPr/>
        </p:nvSpPr>
        <p:spPr>
          <a:xfrm>
            <a:off x="9624392" y="5373216"/>
            <a:ext cx="1428484" cy="1305938"/>
          </a:xfrm>
          <a:prstGeom prst="rect">
            <a:avLst/>
          </a:prstGeom>
          <a:solidFill>
            <a:srgbClr val="FF7C8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E87466C7-3D0D-E4CC-90DB-79E8C491CF34}"/>
              </a:ext>
            </a:extLst>
          </p:cNvPr>
          <p:cNvSpPr/>
          <p:nvPr/>
        </p:nvSpPr>
        <p:spPr>
          <a:xfrm>
            <a:off x="7320136" y="3861048"/>
            <a:ext cx="3668970" cy="1368152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15565D30-96E6-25DF-D232-6F10B3DA5735}"/>
              </a:ext>
            </a:extLst>
          </p:cNvPr>
          <p:cNvSpPr/>
          <p:nvPr/>
        </p:nvSpPr>
        <p:spPr>
          <a:xfrm rot="2736464">
            <a:off x="10429521" y="5089360"/>
            <a:ext cx="288032" cy="45526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165A150F-8EE4-94FB-51CC-FC0C38D13035}"/>
              </a:ext>
            </a:extLst>
          </p:cNvPr>
          <p:cNvSpPr/>
          <p:nvPr/>
        </p:nvSpPr>
        <p:spPr>
          <a:xfrm rot="8156562">
            <a:off x="9407183" y="4939534"/>
            <a:ext cx="516484" cy="15044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67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diagram of divergence-convergence process | Download Scientific Diagram">
            <a:extLst>
              <a:ext uri="{FF2B5EF4-FFF2-40B4-BE49-F238E27FC236}">
                <a16:creationId xmlns:a16="http://schemas.microsoft.com/office/drawing/2014/main" id="{C2CED2BA-48A6-6AF5-2C09-379B738054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7" r="12839"/>
          <a:stretch/>
        </p:blipFill>
        <p:spPr bwMode="auto">
          <a:xfrm>
            <a:off x="4007768" y="1738672"/>
            <a:ext cx="4525316" cy="38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E6F9A9B-DA00-093F-4C0A-10DDA0820D54}"/>
              </a:ext>
            </a:extLst>
          </p:cNvPr>
          <p:cNvSpPr txBox="1"/>
          <p:nvPr/>
        </p:nvSpPr>
        <p:spPr>
          <a:xfrm>
            <a:off x="911424" y="1561191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Szívsebészet</a:t>
            </a:r>
            <a:endParaRPr lang="en-GB" sz="20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D6A7F57-F44D-AC74-588B-1FECDD1E5086}"/>
              </a:ext>
            </a:extLst>
          </p:cNvPr>
          <p:cNvSpPr txBox="1"/>
          <p:nvPr/>
        </p:nvSpPr>
        <p:spPr>
          <a:xfrm>
            <a:off x="911424" y="2504180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Szülészet</a:t>
            </a:r>
            <a:endParaRPr lang="en-GB" sz="20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E5DF87B-DA16-C52D-8801-66712F6F956E}"/>
              </a:ext>
            </a:extLst>
          </p:cNvPr>
          <p:cNvSpPr txBox="1"/>
          <p:nvPr/>
        </p:nvSpPr>
        <p:spPr>
          <a:xfrm>
            <a:off x="911424" y="3447169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Májsebészet</a:t>
            </a:r>
            <a:endParaRPr lang="en-GB" sz="20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1DE20BC-BD98-DC69-1801-A60824F37DDD}"/>
              </a:ext>
            </a:extLst>
          </p:cNvPr>
          <p:cNvSpPr txBox="1"/>
          <p:nvPr/>
        </p:nvSpPr>
        <p:spPr>
          <a:xfrm>
            <a:off x="911424" y="4390158"/>
            <a:ext cx="1815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Traumatológia</a:t>
            </a:r>
            <a:endParaRPr lang="en-GB" sz="20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B1FDAA4-007C-4720-3E91-A1B51701A6B8}"/>
              </a:ext>
            </a:extLst>
          </p:cNvPr>
          <p:cNvSpPr txBox="1"/>
          <p:nvPr/>
        </p:nvSpPr>
        <p:spPr>
          <a:xfrm>
            <a:off x="911424" y="5333146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Ortopédia</a:t>
            </a:r>
            <a:endParaRPr lang="en-GB" sz="200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16161F9-8D0E-0BA4-C1F1-BED8CDBD973A}"/>
              </a:ext>
            </a:extLst>
          </p:cNvPr>
          <p:cNvSpPr txBox="1"/>
          <p:nvPr/>
        </p:nvSpPr>
        <p:spPr>
          <a:xfrm>
            <a:off x="5735960" y="1671497"/>
            <a:ext cx="32036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hu-H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onvergáló közös mechanizmusok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A5F27CF7-393A-CA18-CE1E-62A84798DA7C}"/>
              </a:ext>
            </a:extLst>
          </p:cNvPr>
          <p:cNvSpPr txBox="1"/>
          <p:nvPr/>
        </p:nvSpPr>
        <p:spPr>
          <a:xfrm>
            <a:off x="8939618" y="3160614"/>
            <a:ext cx="23409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Endotelopathia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glycocalyx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sérülés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C60F178-35D4-6967-F913-195603161627}"/>
              </a:ext>
            </a:extLst>
          </p:cNvPr>
          <p:cNvSpPr txBox="1"/>
          <p:nvPr/>
        </p:nvSpPr>
        <p:spPr>
          <a:xfrm>
            <a:off x="252749" y="6135687"/>
            <a:ext cx="473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Kozek-Langenecker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 Eur J </a:t>
            </a:r>
            <a:r>
              <a:rPr lang="hu-HU" sz="12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Anaesthesiol</a:t>
            </a:r>
            <a:r>
              <a:rPr lang="hu-HU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2017;34:332-95.</a:t>
            </a:r>
            <a:endParaRPr lang="hu-HU" altLang="hu-HU" sz="12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hu-HU" altLang="hu-HU" sz="1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Kietabl</a:t>
            </a:r>
            <a:r>
              <a:rPr lang="hu-HU" altLang="hu-HU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 </a:t>
            </a:r>
            <a:r>
              <a:rPr lang="hu-HU" altLang="hu-HU" sz="1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</a:t>
            </a:r>
            <a:r>
              <a:rPr lang="hu-HU" altLang="hu-HU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al. Eur J Anaesthesiol 2023;40:226-304.</a:t>
            </a:r>
            <a:endParaRPr lang="hu-H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zövegdoboz 1">
            <a:extLst>
              <a:ext uri="{FF2B5EF4-FFF2-40B4-BE49-F238E27FC236}">
                <a16:creationId xmlns:a16="http://schemas.microsoft.com/office/drawing/2014/main" id="{5685B6B2-77A2-D2CF-211D-9355BF2CF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9754" y="5212357"/>
            <a:ext cx="33897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en-US" sz="1200" i="1" dirty="0">
                <a:cs typeface="Arial" panose="020B0604020202020204" pitchFamily="34" charset="0"/>
              </a:rPr>
              <a:t>Spahn DR </a:t>
            </a:r>
            <a:r>
              <a:rPr lang="hu-HU" sz="1200" i="1" dirty="0">
                <a:cs typeface="Arial" panose="020B0604020202020204" pitchFamily="34" charset="0"/>
              </a:rPr>
              <a:t>et </a:t>
            </a:r>
            <a:r>
              <a:rPr lang="hu-HU" sz="1200" i="1" dirty="0" err="1">
                <a:cs typeface="Arial" panose="020B0604020202020204" pitchFamily="34" charset="0"/>
              </a:rPr>
              <a:t>al</a:t>
            </a:r>
            <a:r>
              <a:rPr lang="hu-HU" sz="1200" i="1" dirty="0">
                <a:cs typeface="Arial" panose="020B0604020202020204" pitchFamily="34" charset="0"/>
              </a:rPr>
              <a:t>.</a:t>
            </a:r>
            <a:r>
              <a:rPr lang="en-US" sz="1200" i="1" dirty="0">
                <a:cs typeface="Arial" panose="020B0604020202020204" pitchFamily="34" charset="0"/>
              </a:rPr>
              <a:t> Br J Anaesth. 2005; 95: 130-9.</a:t>
            </a:r>
            <a:endParaRPr lang="hu-HU" sz="1200" i="1" dirty="0"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1200" i="1" dirty="0">
                <a:cs typeface="Arial" panose="020B0604020202020204" pitchFamily="34" charset="0"/>
              </a:rPr>
              <a:t>Spahn DR</a:t>
            </a:r>
            <a:r>
              <a:rPr lang="hu-HU" sz="1200" i="1" dirty="0">
                <a:cs typeface="Arial" panose="020B0604020202020204" pitchFamily="34" charset="0"/>
              </a:rPr>
              <a:t> et </a:t>
            </a:r>
            <a:r>
              <a:rPr lang="hu-HU" sz="1200" i="1" dirty="0" err="1">
                <a:cs typeface="Arial" panose="020B0604020202020204" pitchFamily="34" charset="0"/>
              </a:rPr>
              <a:t>al</a:t>
            </a:r>
            <a:r>
              <a:rPr lang="hu-HU" sz="1200" i="1" dirty="0">
                <a:cs typeface="Arial" panose="020B0604020202020204" pitchFamily="34" charset="0"/>
              </a:rPr>
              <a:t>. </a:t>
            </a:r>
            <a:r>
              <a:rPr lang="en-US" sz="1200" i="1" dirty="0" err="1">
                <a:cs typeface="Arial" panose="020B0604020202020204" pitchFamily="34" charset="0"/>
              </a:rPr>
              <a:t>Crit</a:t>
            </a:r>
            <a:r>
              <a:rPr lang="en-US" sz="1200" i="1" dirty="0">
                <a:cs typeface="Arial" panose="020B0604020202020204" pitchFamily="34" charset="0"/>
              </a:rPr>
              <a:t> Care. 2007; 11: R17.</a:t>
            </a:r>
            <a:endParaRPr lang="hu-HU" sz="1200" i="1" dirty="0"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1200" i="1" dirty="0">
                <a:cs typeface="Arial" panose="020B0604020202020204" pitchFamily="34" charset="0"/>
              </a:rPr>
              <a:t>Rossaint R et al. </a:t>
            </a:r>
            <a:r>
              <a:rPr lang="en-US" sz="1200" i="1" dirty="0" err="1">
                <a:cs typeface="Arial" panose="020B0604020202020204" pitchFamily="34" charset="0"/>
              </a:rPr>
              <a:t>Crit</a:t>
            </a:r>
            <a:r>
              <a:rPr lang="en-US" sz="1200" i="1" dirty="0">
                <a:cs typeface="Arial" panose="020B0604020202020204" pitchFamily="34" charset="0"/>
              </a:rPr>
              <a:t> Care. 2016; 20: 100.</a:t>
            </a:r>
            <a:endParaRPr lang="hu-HU" sz="1200" i="1" dirty="0"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1200" i="1" dirty="0">
                <a:cs typeface="Arial" panose="020B0604020202020204" pitchFamily="34" charset="0"/>
              </a:rPr>
              <a:t>Rossaint R et al. </a:t>
            </a:r>
            <a:r>
              <a:rPr lang="en-US" sz="1200" i="1" dirty="0" err="1">
                <a:cs typeface="Arial" panose="020B0604020202020204" pitchFamily="34" charset="0"/>
              </a:rPr>
              <a:t>Crit</a:t>
            </a:r>
            <a:r>
              <a:rPr lang="en-US" sz="1200" i="1" dirty="0">
                <a:cs typeface="Arial" panose="020B0604020202020204" pitchFamily="34" charset="0"/>
              </a:rPr>
              <a:t> Care. 2010; 14: R52.</a:t>
            </a:r>
            <a:endParaRPr lang="hu-HU" sz="1200" i="1" dirty="0"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1200" i="1" dirty="0">
                <a:cs typeface="Arial" panose="020B0604020202020204" pitchFamily="34" charset="0"/>
              </a:rPr>
              <a:t>Spahn DR et al. </a:t>
            </a:r>
            <a:r>
              <a:rPr lang="en-US" sz="1200" i="1" dirty="0" err="1">
                <a:cs typeface="Arial" panose="020B0604020202020204" pitchFamily="34" charset="0"/>
              </a:rPr>
              <a:t>Crit</a:t>
            </a:r>
            <a:r>
              <a:rPr lang="en-US" sz="1200" i="1" dirty="0">
                <a:cs typeface="Arial" panose="020B0604020202020204" pitchFamily="34" charset="0"/>
              </a:rPr>
              <a:t> Care. 2013; 17: R76.</a:t>
            </a:r>
            <a:endParaRPr lang="hu-HU" sz="1200" i="1" dirty="0"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hu-HU" sz="1200" i="1" dirty="0">
                <a:cs typeface="Arial" panose="020B0604020202020204" pitchFamily="34" charset="0"/>
              </a:rPr>
              <a:t>Spahn DR et </a:t>
            </a:r>
            <a:r>
              <a:rPr lang="hu-HU" sz="1200" i="1" dirty="0" err="1">
                <a:cs typeface="Arial" panose="020B0604020202020204" pitchFamily="34" charset="0"/>
              </a:rPr>
              <a:t>al</a:t>
            </a:r>
            <a:r>
              <a:rPr lang="hu-HU" sz="1200" i="1" dirty="0">
                <a:cs typeface="Arial" panose="020B0604020202020204" pitchFamily="34" charset="0"/>
              </a:rPr>
              <a:t>. </a:t>
            </a:r>
            <a:r>
              <a:rPr lang="en-US" sz="1200" i="1" dirty="0" err="1">
                <a:cs typeface="Arial" panose="020B0604020202020204" pitchFamily="34" charset="0"/>
              </a:rPr>
              <a:t>Crit</a:t>
            </a:r>
            <a:r>
              <a:rPr lang="en-US" sz="1200" i="1" dirty="0">
                <a:cs typeface="Arial" panose="020B0604020202020204" pitchFamily="34" charset="0"/>
              </a:rPr>
              <a:t> Care. 201</a:t>
            </a:r>
            <a:r>
              <a:rPr lang="hu-HU" sz="1200" i="1" dirty="0">
                <a:cs typeface="Arial" panose="020B0604020202020204" pitchFamily="34" charset="0"/>
              </a:rPr>
              <a:t>9</a:t>
            </a:r>
            <a:r>
              <a:rPr lang="en-US" sz="1200" i="1" dirty="0">
                <a:cs typeface="Arial" panose="020B0604020202020204" pitchFamily="34" charset="0"/>
              </a:rPr>
              <a:t>; 2</a:t>
            </a:r>
            <a:r>
              <a:rPr lang="hu-HU" sz="1200" i="1" dirty="0">
                <a:cs typeface="Arial" panose="020B0604020202020204" pitchFamily="34" charset="0"/>
              </a:rPr>
              <a:t>3</a:t>
            </a:r>
            <a:r>
              <a:rPr lang="en-US" sz="1200" i="1" dirty="0">
                <a:cs typeface="Arial" panose="020B0604020202020204" pitchFamily="34" charset="0"/>
              </a:rPr>
              <a:t>: </a:t>
            </a:r>
            <a:r>
              <a:rPr lang="hu-HU" sz="1200" i="1" dirty="0">
                <a:cs typeface="Arial" panose="020B0604020202020204" pitchFamily="34" charset="0"/>
              </a:rPr>
              <a:t>98</a:t>
            </a:r>
            <a:r>
              <a:rPr lang="en-US" sz="1200" i="1" dirty="0">
                <a:cs typeface="Arial" panose="020B0604020202020204" pitchFamily="34" charset="0"/>
              </a:rPr>
              <a:t>.</a:t>
            </a:r>
            <a:endParaRPr lang="hu-HU" sz="1200" i="1" dirty="0"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hu-HU" sz="12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Rossaint R </a:t>
            </a:r>
            <a:r>
              <a:rPr lang="hu-HU" sz="1200" i="1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al. </a:t>
            </a:r>
            <a:r>
              <a:rPr lang="hu-HU" sz="1200" i="1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Crit</a:t>
            </a:r>
            <a:r>
              <a:rPr lang="hu-HU" sz="12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Care 2023;27:80.</a:t>
            </a:r>
            <a:endParaRPr lang="hu-HU" sz="1200" i="1" dirty="0">
              <a:cs typeface="Arial" panose="020B0604020202020204" pitchFamily="34" charset="0"/>
            </a:endParaRPr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F238F0DA-4D9E-EBCC-33AB-F957A011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43000"/>
          </a:xfrm>
        </p:spPr>
        <p:txBody>
          <a:bodyPr/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Európai irányelvek az életveszélyes periprocedurális vérzésekről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1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AD7B3707-DC88-A984-7C1D-658410A2D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444288"/>
              </p:ext>
            </p:extLst>
          </p:nvPr>
        </p:nvGraphicFramePr>
        <p:xfrm>
          <a:off x="407368" y="805567"/>
          <a:ext cx="11317088" cy="4704807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646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6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76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076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hu-HU" sz="16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Fibrinogén-koncentrátum</a:t>
                      </a:r>
                      <a:endParaRPr lang="hu-HU" sz="16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PCC</a:t>
                      </a:r>
                      <a:endParaRPr lang="hu-HU" sz="16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POC-VE tesztek</a:t>
                      </a:r>
                      <a:endParaRPr lang="hu-HU" sz="16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Cél-vezérelt kezelés</a:t>
                      </a:r>
                      <a:endParaRPr lang="hu-HU" sz="16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37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2005 </a:t>
                      </a:r>
                      <a:endParaRPr lang="hu-HU" sz="16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26469" marR="264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/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/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1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hu-HU" sz="16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Adható</a:t>
                      </a: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ha &lt;1g/l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K-</a:t>
                      </a:r>
                      <a:r>
                        <a:rPr lang="hu-HU" sz="1600" b="1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vit</a:t>
                      </a: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hu-HU" sz="1600" b="0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ant</a:t>
                      </a: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 sürgős visszafordítására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/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37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hu-HU" sz="16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Adható</a:t>
                      </a: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ha &lt;</a:t>
                      </a: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1-2g/l, </a:t>
                      </a:r>
                    </a:p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VE fibrinogén deficit</a:t>
                      </a:r>
                    </a:p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kezdő dózis 3-4 g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K-</a:t>
                      </a:r>
                      <a:r>
                        <a:rPr lang="hu-HU" sz="1600" b="0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vit</a:t>
                      </a: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hu-HU" sz="1600" b="0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ant</a:t>
                      </a: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 sürgős visszafordítására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Hemosztatikus </a:t>
                      </a:r>
                      <a:r>
                        <a:rPr lang="hu-HU" sz="1600" b="1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 vezetésére lehet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37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hu-HU" sz="16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K-</a:t>
                      </a:r>
                      <a:r>
                        <a:rPr lang="hu-HU" sz="1600" b="0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vit</a:t>
                      </a: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hu-HU" sz="1600" b="0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ant</a:t>
                      </a: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 sürgős visszafordítására</a:t>
                      </a:r>
                    </a:p>
                    <a:p>
                      <a:pPr marL="180975" lvl="0" indent="-180975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VE alapján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Koagulopátia karakterizálás, </a:t>
                      </a: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hemosztatikus </a:t>
                      </a:r>
                      <a:r>
                        <a:rPr lang="hu-HU" sz="1600" b="0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 vezetése </a:t>
                      </a: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szükséges</a:t>
                      </a:r>
                      <a:endParaRPr lang="hu-HU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91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hu-HU" sz="16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Ha &lt;</a:t>
                      </a: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1,5-2g/l</a:t>
                      </a:r>
                    </a:p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Adandó!</a:t>
                      </a:r>
                      <a:endParaRPr lang="hu-HU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377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K-</a:t>
                      </a:r>
                      <a:r>
                        <a:rPr lang="hu-HU" sz="1600" b="0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vit</a:t>
                      </a: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hu-HU" sz="1600" b="0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ant</a:t>
                      </a: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 sürgős visszafordítására</a:t>
                      </a:r>
                    </a:p>
                    <a:p>
                      <a:pPr marL="180975" marR="0" lvl="0" indent="-180975" algn="l" defTabSz="914377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VE alapján</a:t>
                      </a:r>
                    </a:p>
                    <a:p>
                      <a:pPr marL="180975" lvl="0" indent="-180975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NOAC</a:t>
                      </a: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sürgős visszafordításához 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Igen</a:t>
                      </a:r>
                      <a:endParaRPr lang="hu-HU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08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hu-HU" sz="16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11760" algn="l"/>
                        </a:tabLst>
                      </a:pP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Az öt kiemelt üzenet egyike!</a:t>
                      </a:r>
                      <a:endParaRPr lang="hu-HU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Az öt kiemelt üzenet egyike!</a:t>
                      </a:r>
                      <a:endParaRPr lang="hu-HU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860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11760" algn="l"/>
                        </a:tabLst>
                      </a:pP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Cél a vérzés primér prevenciója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475421"/>
                  </a:ext>
                </a:extLst>
              </a:tr>
            </a:tbl>
          </a:graphicData>
        </a:graphic>
      </p:graphicFrame>
      <p:sp>
        <p:nvSpPr>
          <p:cNvPr id="3" name="Szövegdoboz 1">
            <a:extLst>
              <a:ext uri="{FF2B5EF4-FFF2-40B4-BE49-F238E27FC236}">
                <a16:creationId xmlns:a16="http://schemas.microsoft.com/office/drawing/2014/main" id="{8C38ED81-42A1-0E7C-5524-152F3BE1C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858" y="5470245"/>
            <a:ext cx="33897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en-US" sz="1200" i="1" dirty="0">
                <a:cs typeface="Arial" panose="020B0604020202020204" pitchFamily="34" charset="0"/>
              </a:rPr>
              <a:t>Spahn DR </a:t>
            </a:r>
            <a:r>
              <a:rPr lang="hu-HU" sz="1200" i="1" dirty="0">
                <a:cs typeface="Arial" panose="020B0604020202020204" pitchFamily="34" charset="0"/>
              </a:rPr>
              <a:t>et </a:t>
            </a:r>
            <a:r>
              <a:rPr lang="hu-HU" sz="1200" i="1" dirty="0" err="1">
                <a:cs typeface="Arial" panose="020B0604020202020204" pitchFamily="34" charset="0"/>
              </a:rPr>
              <a:t>al</a:t>
            </a:r>
            <a:r>
              <a:rPr lang="hu-HU" sz="1200" i="1" dirty="0">
                <a:cs typeface="Arial" panose="020B0604020202020204" pitchFamily="34" charset="0"/>
              </a:rPr>
              <a:t>.</a:t>
            </a:r>
            <a:r>
              <a:rPr lang="en-US" sz="1200" i="1" dirty="0">
                <a:cs typeface="Arial" panose="020B0604020202020204" pitchFamily="34" charset="0"/>
              </a:rPr>
              <a:t> Br J Anaesth. 2005; 95: 130-9.</a:t>
            </a:r>
            <a:endParaRPr lang="hu-HU" sz="1200" i="1" dirty="0"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1200" i="1" dirty="0">
                <a:cs typeface="Arial" panose="020B0604020202020204" pitchFamily="34" charset="0"/>
              </a:rPr>
              <a:t>Spahn DR</a:t>
            </a:r>
            <a:r>
              <a:rPr lang="hu-HU" sz="1200" i="1" dirty="0">
                <a:cs typeface="Arial" panose="020B0604020202020204" pitchFamily="34" charset="0"/>
              </a:rPr>
              <a:t> et </a:t>
            </a:r>
            <a:r>
              <a:rPr lang="hu-HU" sz="1200" i="1" dirty="0" err="1">
                <a:cs typeface="Arial" panose="020B0604020202020204" pitchFamily="34" charset="0"/>
              </a:rPr>
              <a:t>al</a:t>
            </a:r>
            <a:r>
              <a:rPr lang="hu-HU" sz="1200" i="1" dirty="0">
                <a:cs typeface="Arial" panose="020B0604020202020204" pitchFamily="34" charset="0"/>
              </a:rPr>
              <a:t>. </a:t>
            </a:r>
            <a:r>
              <a:rPr lang="en-US" sz="1200" i="1" dirty="0" err="1">
                <a:cs typeface="Arial" panose="020B0604020202020204" pitchFamily="34" charset="0"/>
              </a:rPr>
              <a:t>Crit</a:t>
            </a:r>
            <a:r>
              <a:rPr lang="en-US" sz="1200" i="1" dirty="0">
                <a:cs typeface="Arial" panose="020B0604020202020204" pitchFamily="34" charset="0"/>
              </a:rPr>
              <a:t> Care. 2007; 11: R17.</a:t>
            </a:r>
            <a:endParaRPr lang="hu-HU" sz="1200" i="1" dirty="0"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1200" i="1" dirty="0">
                <a:cs typeface="Arial" panose="020B0604020202020204" pitchFamily="34" charset="0"/>
              </a:rPr>
              <a:t>Rossaint R et al. </a:t>
            </a:r>
            <a:r>
              <a:rPr lang="en-US" sz="1200" i="1" dirty="0" err="1">
                <a:cs typeface="Arial" panose="020B0604020202020204" pitchFamily="34" charset="0"/>
              </a:rPr>
              <a:t>Crit</a:t>
            </a:r>
            <a:r>
              <a:rPr lang="en-US" sz="1200" i="1" dirty="0">
                <a:cs typeface="Arial" panose="020B0604020202020204" pitchFamily="34" charset="0"/>
              </a:rPr>
              <a:t> Care. 2016; 20: 100.</a:t>
            </a:r>
            <a:endParaRPr lang="hu-HU" sz="1200" i="1" dirty="0"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1200" i="1" dirty="0">
                <a:cs typeface="Arial" panose="020B0604020202020204" pitchFamily="34" charset="0"/>
              </a:rPr>
              <a:t>Rossaint R et al. </a:t>
            </a:r>
            <a:r>
              <a:rPr lang="en-US" sz="1200" i="1" dirty="0" err="1">
                <a:cs typeface="Arial" panose="020B0604020202020204" pitchFamily="34" charset="0"/>
              </a:rPr>
              <a:t>Crit</a:t>
            </a:r>
            <a:r>
              <a:rPr lang="en-US" sz="1200" i="1" dirty="0">
                <a:cs typeface="Arial" panose="020B0604020202020204" pitchFamily="34" charset="0"/>
              </a:rPr>
              <a:t> Care. 2010; 14: R52.</a:t>
            </a:r>
            <a:endParaRPr lang="hu-HU" sz="1200" i="1" dirty="0"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1200" i="1" dirty="0">
                <a:cs typeface="Arial" panose="020B0604020202020204" pitchFamily="34" charset="0"/>
              </a:rPr>
              <a:t>Spahn DR et al. </a:t>
            </a:r>
            <a:r>
              <a:rPr lang="en-US" sz="1200" i="1" dirty="0" err="1">
                <a:cs typeface="Arial" panose="020B0604020202020204" pitchFamily="34" charset="0"/>
              </a:rPr>
              <a:t>Crit</a:t>
            </a:r>
            <a:r>
              <a:rPr lang="en-US" sz="1200" i="1" dirty="0">
                <a:cs typeface="Arial" panose="020B0604020202020204" pitchFamily="34" charset="0"/>
              </a:rPr>
              <a:t> Care. 2013; 17: R76.</a:t>
            </a:r>
            <a:endParaRPr lang="hu-HU" sz="1200" i="1" dirty="0"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hu-HU" sz="1200" i="1" dirty="0">
                <a:cs typeface="Arial" panose="020B0604020202020204" pitchFamily="34" charset="0"/>
              </a:rPr>
              <a:t>Spahn DR et </a:t>
            </a:r>
            <a:r>
              <a:rPr lang="hu-HU" sz="1200" i="1" dirty="0" err="1">
                <a:cs typeface="Arial" panose="020B0604020202020204" pitchFamily="34" charset="0"/>
              </a:rPr>
              <a:t>al</a:t>
            </a:r>
            <a:r>
              <a:rPr lang="hu-HU" sz="1200" i="1" dirty="0">
                <a:cs typeface="Arial" panose="020B0604020202020204" pitchFamily="34" charset="0"/>
              </a:rPr>
              <a:t>. </a:t>
            </a:r>
            <a:r>
              <a:rPr lang="en-US" sz="1200" i="1" dirty="0" err="1">
                <a:cs typeface="Arial" panose="020B0604020202020204" pitchFamily="34" charset="0"/>
              </a:rPr>
              <a:t>Crit</a:t>
            </a:r>
            <a:r>
              <a:rPr lang="en-US" sz="1200" i="1" dirty="0">
                <a:cs typeface="Arial" panose="020B0604020202020204" pitchFamily="34" charset="0"/>
              </a:rPr>
              <a:t> Care. 201</a:t>
            </a:r>
            <a:r>
              <a:rPr lang="hu-HU" sz="1200" i="1" dirty="0">
                <a:cs typeface="Arial" panose="020B0604020202020204" pitchFamily="34" charset="0"/>
              </a:rPr>
              <a:t>9</a:t>
            </a:r>
            <a:r>
              <a:rPr lang="en-US" sz="1200" i="1" dirty="0">
                <a:cs typeface="Arial" panose="020B0604020202020204" pitchFamily="34" charset="0"/>
              </a:rPr>
              <a:t>; 2</a:t>
            </a:r>
            <a:r>
              <a:rPr lang="hu-HU" sz="1200" i="1" dirty="0">
                <a:cs typeface="Arial" panose="020B0604020202020204" pitchFamily="34" charset="0"/>
              </a:rPr>
              <a:t>3</a:t>
            </a:r>
            <a:r>
              <a:rPr lang="en-US" sz="1200" i="1" dirty="0">
                <a:cs typeface="Arial" panose="020B0604020202020204" pitchFamily="34" charset="0"/>
              </a:rPr>
              <a:t>: </a:t>
            </a:r>
            <a:r>
              <a:rPr lang="hu-HU" sz="1200" i="1" dirty="0">
                <a:cs typeface="Arial" panose="020B0604020202020204" pitchFamily="34" charset="0"/>
              </a:rPr>
              <a:t>98</a:t>
            </a:r>
            <a:r>
              <a:rPr lang="en-US" sz="1200" i="1" dirty="0">
                <a:cs typeface="Arial" panose="020B0604020202020204" pitchFamily="34" charset="0"/>
              </a:rPr>
              <a:t>.</a:t>
            </a:r>
            <a:endParaRPr lang="hu-HU" sz="1200" i="1" dirty="0"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hu-HU" sz="12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Rossaint R </a:t>
            </a:r>
            <a:r>
              <a:rPr lang="hu-HU" sz="1200" i="1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al. </a:t>
            </a:r>
            <a:r>
              <a:rPr lang="hu-HU" sz="1200" i="1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Crit</a:t>
            </a:r>
            <a:r>
              <a:rPr lang="hu-HU" sz="12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Care 2023;27:80.</a:t>
            </a:r>
            <a:endParaRPr lang="hu-HU" sz="1200" i="1" dirty="0">
              <a:cs typeface="Arial" panose="020B06040202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6339C91-0FC5-C799-E5F0-D264C90E5FFA}"/>
              </a:ext>
            </a:extLst>
          </p:cNvPr>
          <p:cNvSpPr txBox="1"/>
          <p:nvPr/>
        </p:nvSpPr>
        <p:spPr>
          <a:xfrm>
            <a:off x="3668893" y="116632"/>
            <a:ext cx="4285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Koagulációs algoritmusok</a:t>
            </a:r>
            <a:endParaRPr lang="en-GB" sz="2800" dirty="0"/>
          </a:p>
        </p:txBody>
      </p:sp>
      <p:sp>
        <p:nvSpPr>
          <p:cNvPr id="7" name="Nyíl: lefelé mutató 6">
            <a:extLst>
              <a:ext uri="{FF2B5EF4-FFF2-40B4-BE49-F238E27FC236}">
                <a16:creationId xmlns:a16="http://schemas.microsoft.com/office/drawing/2014/main" id="{85781FD5-BDC2-09CE-22E3-2DA9302A1FF0}"/>
              </a:ext>
            </a:extLst>
          </p:cNvPr>
          <p:cNvSpPr/>
          <p:nvPr/>
        </p:nvSpPr>
        <p:spPr>
          <a:xfrm>
            <a:off x="1775520" y="2996952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Nyíl: lefelé mutató 7">
            <a:extLst>
              <a:ext uri="{FF2B5EF4-FFF2-40B4-BE49-F238E27FC236}">
                <a16:creationId xmlns:a16="http://schemas.microsoft.com/office/drawing/2014/main" id="{4077FC66-20FA-BB83-3063-942B0BBC871A}"/>
              </a:ext>
            </a:extLst>
          </p:cNvPr>
          <p:cNvSpPr/>
          <p:nvPr/>
        </p:nvSpPr>
        <p:spPr>
          <a:xfrm>
            <a:off x="1775302" y="4243186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Nyíl: lefelé mutató 8">
            <a:extLst>
              <a:ext uri="{FF2B5EF4-FFF2-40B4-BE49-F238E27FC236}">
                <a16:creationId xmlns:a16="http://schemas.microsoft.com/office/drawing/2014/main" id="{191B4160-7A01-7F10-1306-FFCDD28FF5FF}"/>
              </a:ext>
            </a:extLst>
          </p:cNvPr>
          <p:cNvSpPr/>
          <p:nvPr/>
        </p:nvSpPr>
        <p:spPr>
          <a:xfrm>
            <a:off x="1775302" y="4660756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Nyíl: lefelé mutató 9">
            <a:extLst>
              <a:ext uri="{FF2B5EF4-FFF2-40B4-BE49-F238E27FC236}">
                <a16:creationId xmlns:a16="http://schemas.microsoft.com/office/drawing/2014/main" id="{AD0C7CAE-E109-D526-5EF0-CBE96AFB32E3}"/>
              </a:ext>
            </a:extLst>
          </p:cNvPr>
          <p:cNvSpPr/>
          <p:nvPr/>
        </p:nvSpPr>
        <p:spPr>
          <a:xfrm>
            <a:off x="4214739" y="4310836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Nyíl: lefelé mutató 10">
            <a:extLst>
              <a:ext uri="{FF2B5EF4-FFF2-40B4-BE49-F238E27FC236}">
                <a16:creationId xmlns:a16="http://schemas.microsoft.com/office/drawing/2014/main" id="{B18FF3E2-E3C6-7DBB-910C-0C17361B95F2}"/>
              </a:ext>
            </a:extLst>
          </p:cNvPr>
          <p:cNvSpPr/>
          <p:nvPr/>
        </p:nvSpPr>
        <p:spPr>
          <a:xfrm>
            <a:off x="4214739" y="4660756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Nyíl: lefelé mutató 11">
            <a:extLst>
              <a:ext uri="{FF2B5EF4-FFF2-40B4-BE49-F238E27FC236}">
                <a16:creationId xmlns:a16="http://schemas.microsoft.com/office/drawing/2014/main" id="{50D8CB99-AAF1-7D89-7A0D-DE0C446D5B12}"/>
              </a:ext>
            </a:extLst>
          </p:cNvPr>
          <p:cNvSpPr/>
          <p:nvPr/>
        </p:nvSpPr>
        <p:spPr>
          <a:xfrm>
            <a:off x="7284340" y="3535860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Nyíl: lefelé mutató 12">
            <a:extLst>
              <a:ext uri="{FF2B5EF4-FFF2-40B4-BE49-F238E27FC236}">
                <a16:creationId xmlns:a16="http://schemas.microsoft.com/office/drawing/2014/main" id="{5820263A-639E-12B4-85D1-899A24C1954A}"/>
              </a:ext>
            </a:extLst>
          </p:cNvPr>
          <p:cNvSpPr/>
          <p:nvPr/>
        </p:nvSpPr>
        <p:spPr>
          <a:xfrm>
            <a:off x="7284340" y="4660756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70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AD7B3707-DC88-A984-7C1D-658410A2D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509798"/>
              </p:ext>
            </p:extLst>
          </p:nvPr>
        </p:nvGraphicFramePr>
        <p:xfrm>
          <a:off x="407368" y="805567"/>
          <a:ext cx="11317088" cy="4704807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646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6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76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076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hu-HU" sz="16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Fibrinogén-koncentrátum</a:t>
                      </a:r>
                      <a:endParaRPr lang="hu-HU" sz="16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PCC</a:t>
                      </a:r>
                      <a:endParaRPr lang="hu-HU" sz="16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POC-VE tesztek</a:t>
                      </a:r>
                      <a:endParaRPr lang="hu-HU" sz="16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Cél-vezérelt kezelés</a:t>
                      </a:r>
                      <a:endParaRPr lang="hu-HU" sz="16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37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2005 </a:t>
                      </a:r>
                      <a:endParaRPr lang="hu-HU" sz="16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26469" marR="264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/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/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1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hu-HU" sz="16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Adható</a:t>
                      </a: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ha &lt;1g/l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K-</a:t>
                      </a:r>
                      <a:r>
                        <a:rPr lang="hu-HU" sz="1600" b="1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vit</a:t>
                      </a: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hu-HU" sz="1600" b="0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ant</a:t>
                      </a: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 sürgős visszafordítására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/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37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hu-HU" sz="16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Adható</a:t>
                      </a: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ha &lt;</a:t>
                      </a: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1-2g/l, </a:t>
                      </a:r>
                    </a:p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VE fibrinogén deficit</a:t>
                      </a:r>
                    </a:p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kezdő dózis 3-4 g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K-</a:t>
                      </a:r>
                      <a:r>
                        <a:rPr lang="hu-HU" sz="1600" b="0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vit</a:t>
                      </a: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hu-HU" sz="1600" b="0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ant</a:t>
                      </a: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 sürgős visszafordítására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Hemosztatikus </a:t>
                      </a:r>
                      <a:r>
                        <a:rPr lang="hu-HU" sz="1600" b="1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 vezetésére lehet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37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hu-HU" sz="16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600" b="0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K-</a:t>
                      </a:r>
                      <a:r>
                        <a:rPr lang="hu-HU" sz="1600" b="0" dirty="0" err="1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vit</a:t>
                      </a:r>
                      <a:r>
                        <a:rPr lang="hu-HU" sz="1600" b="0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hu-HU" sz="1600" b="0" dirty="0" err="1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ant</a:t>
                      </a:r>
                      <a:r>
                        <a:rPr lang="hu-HU" sz="1600" b="0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 sürgős visszafordítására</a:t>
                      </a:r>
                    </a:p>
                    <a:p>
                      <a:pPr marL="180975" lvl="0" indent="-180975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VE alapján</a:t>
                      </a:r>
                      <a:endParaRPr lang="hu-HU" sz="1600" b="0" dirty="0">
                        <a:solidFill>
                          <a:srgbClr val="0000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1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Koagulopátia karakterizálás, </a:t>
                      </a:r>
                      <a:r>
                        <a:rPr lang="hu-HU" sz="1600" b="0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hemosztatikus </a:t>
                      </a:r>
                      <a:r>
                        <a:rPr lang="hu-HU" sz="1600" b="0" dirty="0" err="1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hu-HU" sz="1600" b="0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 vezetése </a:t>
                      </a:r>
                      <a:r>
                        <a:rPr lang="hu-HU" sz="1600" b="1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szükséges</a:t>
                      </a:r>
                      <a:endParaRPr lang="hu-HU" sz="1600" b="1" dirty="0">
                        <a:solidFill>
                          <a:srgbClr val="0000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91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hu-HU" sz="16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0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Ha &lt;</a:t>
                      </a:r>
                      <a:r>
                        <a:rPr lang="hu-HU" sz="1600" b="1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1,5-2g/l</a:t>
                      </a:r>
                    </a:p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1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Adandó!</a:t>
                      </a:r>
                      <a:endParaRPr lang="hu-HU" sz="1600" b="1" dirty="0">
                        <a:solidFill>
                          <a:srgbClr val="0000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377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K-</a:t>
                      </a:r>
                      <a:r>
                        <a:rPr lang="hu-HU" sz="1600" b="0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vit</a:t>
                      </a: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hu-HU" sz="1600" b="0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ant</a:t>
                      </a: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. sürgős visszafordítására</a:t>
                      </a:r>
                    </a:p>
                    <a:p>
                      <a:pPr marL="180975" marR="0" lvl="0" indent="-180975" algn="l" defTabSz="914377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VE alapján</a:t>
                      </a:r>
                    </a:p>
                    <a:p>
                      <a:pPr marL="180975" lvl="0" indent="-180975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NOAC</a:t>
                      </a:r>
                      <a:r>
                        <a:rPr lang="hu-HU" sz="1600" b="0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sürgős visszafordításához </a:t>
                      </a:r>
                      <a:endParaRPr lang="hu-HU" sz="1600" b="0" dirty="0">
                        <a:solidFill>
                          <a:srgbClr val="0000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1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Igen</a:t>
                      </a:r>
                      <a:endParaRPr lang="hu-HU" sz="1600" b="1" dirty="0">
                        <a:solidFill>
                          <a:srgbClr val="0000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08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hu-HU" sz="16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11760" algn="l"/>
                        </a:tabLst>
                      </a:pP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Az öt kiemelt üzenet egyike!</a:t>
                      </a:r>
                      <a:endParaRPr lang="hu-HU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1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Az öt kiemelt üzenet egyike!</a:t>
                      </a:r>
                      <a:endParaRPr lang="hu-HU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860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11760" algn="l"/>
                        </a:tabLst>
                      </a:pP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hu-HU" sz="16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hu-HU" sz="1600" b="0" dirty="0">
                        <a:solidFill>
                          <a:srgbClr val="0000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u-HU" sz="1600" b="1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Cél a vérzés primér prevenciója </a:t>
                      </a:r>
                      <a:endParaRPr lang="hu-HU" sz="1600" b="0" dirty="0">
                        <a:solidFill>
                          <a:srgbClr val="0000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6469" marR="2646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475421"/>
                  </a:ext>
                </a:extLst>
              </a:tr>
            </a:tbl>
          </a:graphicData>
        </a:graphic>
      </p:graphicFrame>
      <p:sp>
        <p:nvSpPr>
          <p:cNvPr id="3" name="Szövegdoboz 1">
            <a:extLst>
              <a:ext uri="{FF2B5EF4-FFF2-40B4-BE49-F238E27FC236}">
                <a16:creationId xmlns:a16="http://schemas.microsoft.com/office/drawing/2014/main" id="{8C38ED81-42A1-0E7C-5524-152F3BE1C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858" y="5470245"/>
            <a:ext cx="33897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en-US" sz="1200" i="1" dirty="0">
                <a:cs typeface="Arial" panose="020B0604020202020204" pitchFamily="34" charset="0"/>
              </a:rPr>
              <a:t>Spahn DR </a:t>
            </a:r>
            <a:r>
              <a:rPr lang="hu-HU" sz="1200" i="1" dirty="0">
                <a:cs typeface="Arial" panose="020B0604020202020204" pitchFamily="34" charset="0"/>
              </a:rPr>
              <a:t>et </a:t>
            </a:r>
            <a:r>
              <a:rPr lang="hu-HU" sz="1200" i="1" dirty="0" err="1">
                <a:cs typeface="Arial" panose="020B0604020202020204" pitchFamily="34" charset="0"/>
              </a:rPr>
              <a:t>al</a:t>
            </a:r>
            <a:r>
              <a:rPr lang="hu-HU" sz="1200" i="1" dirty="0">
                <a:cs typeface="Arial" panose="020B0604020202020204" pitchFamily="34" charset="0"/>
              </a:rPr>
              <a:t>.</a:t>
            </a:r>
            <a:r>
              <a:rPr lang="en-US" sz="1200" i="1" dirty="0">
                <a:cs typeface="Arial" panose="020B0604020202020204" pitchFamily="34" charset="0"/>
              </a:rPr>
              <a:t> Br J Anaesth. 2005; 95: 130-9.</a:t>
            </a:r>
            <a:endParaRPr lang="hu-HU" sz="1200" i="1" dirty="0"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1200" i="1" dirty="0">
                <a:cs typeface="Arial" panose="020B0604020202020204" pitchFamily="34" charset="0"/>
              </a:rPr>
              <a:t>Spahn DR</a:t>
            </a:r>
            <a:r>
              <a:rPr lang="hu-HU" sz="1200" i="1" dirty="0">
                <a:cs typeface="Arial" panose="020B0604020202020204" pitchFamily="34" charset="0"/>
              </a:rPr>
              <a:t> et </a:t>
            </a:r>
            <a:r>
              <a:rPr lang="hu-HU" sz="1200" i="1" dirty="0" err="1">
                <a:cs typeface="Arial" panose="020B0604020202020204" pitchFamily="34" charset="0"/>
              </a:rPr>
              <a:t>al</a:t>
            </a:r>
            <a:r>
              <a:rPr lang="hu-HU" sz="1200" i="1" dirty="0">
                <a:cs typeface="Arial" panose="020B0604020202020204" pitchFamily="34" charset="0"/>
              </a:rPr>
              <a:t>. </a:t>
            </a:r>
            <a:r>
              <a:rPr lang="en-US" sz="1200" i="1" dirty="0" err="1">
                <a:cs typeface="Arial" panose="020B0604020202020204" pitchFamily="34" charset="0"/>
              </a:rPr>
              <a:t>Crit</a:t>
            </a:r>
            <a:r>
              <a:rPr lang="en-US" sz="1200" i="1" dirty="0">
                <a:cs typeface="Arial" panose="020B0604020202020204" pitchFamily="34" charset="0"/>
              </a:rPr>
              <a:t> Care. 2007; 11: R17.</a:t>
            </a:r>
            <a:endParaRPr lang="hu-HU" sz="1200" i="1" dirty="0"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1200" i="1" dirty="0">
                <a:cs typeface="Arial" panose="020B0604020202020204" pitchFamily="34" charset="0"/>
              </a:rPr>
              <a:t>Rossaint R et al. </a:t>
            </a:r>
            <a:r>
              <a:rPr lang="en-US" sz="1200" i="1" dirty="0" err="1">
                <a:cs typeface="Arial" panose="020B0604020202020204" pitchFamily="34" charset="0"/>
              </a:rPr>
              <a:t>Crit</a:t>
            </a:r>
            <a:r>
              <a:rPr lang="en-US" sz="1200" i="1" dirty="0">
                <a:cs typeface="Arial" panose="020B0604020202020204" pitchFamily="34" charset="0"/>
              </a:rPr>
              <a:t> Care. 2016; 20: 100.</a:t>
            </a:r>
            <a:endParaRPr lang="hu-HU" sz="1200" i="1" dirty="0"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1200" i="1" dirty="0">
                <a:cs typeface="Arial" panose="020B0604020202020204" pitchFamily="34" charset="0"/>
              </a:rPr>
              <a:t>Rossaint R et al. </a:t>
            </a:r>
            <a:r>
              <a:rPr lang="en-US" sz="1200" i="1" dirty="0" err="1">
                <a:cs typeface="Arial" panose="020B0604020202020204" pitchFamily="34" charset="0"/>
              </a:rPr>
              <a:t>Crit</a:t>
            </a:r>
            <a:r>
              <a:rPr lang="en-US" sz="1200" i="1" dirty="0">
                <a:cs typeface="Arial" panose="020B0604020202020204" pitchFamily="34" charset="0"/>
              </a:rPr>
              <a:t> Care. 2010; 14: R52.</a:t>
            </a:r>
            <a:endParaRPr lang="hu-HU" sz="1200" i="1" dirty="0"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en-US" sz="1200" i="1" dirty="0">
                <a:cs typeface="Arial" panose="020B0604020202020204" pitchFamily="34" charset="0"/>
              </a:rPr>
              <a:t>Spahn DR et al. </a:t>
            </a:r>
            <a:r>
              <a:rPr lang="en-US" sz="1200" i="1" dirty="0" err="1">
                <a:cs typeface="Arial" panose="020B0604020202020204" pitchFamily="34" charset="0"/>
              </a:rPr>
              <a:t>Crit</a:t>
            </a:r>
            <a:r>
              <a:rPr lang="en-US" sz="1200" i="1" dirty="0">
                <a:cs typeface="Arial" panose="020B0604020202020204" pitchFamily="34" charset="0"/>
              </a:rPr>
              <a:t> Care. 2013; 17: R76.</a:t>
            </a:r>
            <a:endParaRPr lang="hu-HU" sz="1200" i="1" dirty="0"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hu-HU" sz="1200" i="1" dirty="0">
                <a:cs typeface="Arial" panose="020B0604020202020204" pitchFamily="34" charset="0"/>
              </a:rPr>
              <a:t>Spahn DR et </a:t>
            </a:r>
            <a:r>
              <a:rPr lang="hu-HU" sz="1200" i="1" dirty="0" err="1">
                <a:cs typeface="Arial" panose="020B0604020202020204" pitchFamily="34" charset="0"/>
              </a:rPr>
              <a:t>al</a:t>
            </a:r>
            <a:r>
              <a:rPr lang="hu-HU" sz="1200" i="1" dirty="0">
                <a:cs typeface="Arial" panose="020B0604020202020204" pitchFamily="34" charset="0"/>
              </a:rPr>
              <a:t>. </a:t>
            </a:r>
            <a:r>
              <a:rPr lang="en-US" sz="1200" i="1" dirty="0" err="1">
                <a:cs typeface="Arial" panose="020B0604020202020204" pitchFamily="34" charset="0"/>
              </a:rPr>
              <a:t>Crit</a:t>
            </a:r>
            <a:r>
              <a:rPr lang="en-US" sz="1200" i="1" dirty="0">
                <a:cs typeface="Arial" panose="020B0604020202020204" pitchFamily="34" charset="0"/>
              </a:rPr>
              <a:t> Care. 201</a:t>
            </a:r>
            <a:r>
              <a:rPr lang="hu-HU" sz="1200" i="1" dirty="0">
                <a:cs typeface="Arial" panose="020B0604020202020204" pitchFamily="34" charset="0"/>
              </a:rPr>
              <a:t>9</a:t>
            </a:r>
            <a:r>
              <a:rPr lang="en-US" sz="1200" i="1" dirty="0">
                <a:cs typeface="Arial" panose="020B0604020202020204" pitchFamily="34" charset="0"/>
              </a:rPr>
              <a:t>; 2</a:t>
            </a:r>
            <a:r>
              <a:rPr lang="hu-HU" sz="1200" i="1" dirty="0">
                <a:cs typeface="Arial" panose="020B0604020202020204" pitchFamily="34" charset="0"/>
              </a:rPr>
              <a:t>3</a:t>
            </a:r>
            <a:r>
              <a:rPr lang="en-US" sz="1200" i="1" dirty="0">
                <a:cs typeface="Arial" panose="020B0604020202020204" pitchFamily="34" charset="0"/>
              </a:rPr>
              <a:t>: </a:t>
            </a:r>
            <a:r>
              <a:rPr lang="hu-HU" sz="1200" i="1" dirty="0">
                <a:cs typeface="Arial" panose="020B0604020202020204" pitchFamily="34" charset="0"/>
              </a:rPr>
              <a:t>98</a:t>
            </a:r>
            <a:r>
              <a:rPr lang="en-US" sz="1200" i="1" dirty="0">
                <a:cs typeface="Arial" panose="020B0604020202020204" pitchFamily="34" charset="0"/>
              </a:rPr>
              <a:t>.</a:t>
            </a:r>
            <a:endParaRPr lang="hu-HU" sz="1200" i="1" dirty="0"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hu-HU" sz="12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Rossaint R </a:t>
            </a:r>
            <a:r>
              <a:rPr lang="hu-HU" sz="1200" i="1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u-HU" sz="12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al. </a:t>
            </a:r>
            <a:r>
              <a:rPr lang="hu-HU" sz="1200" i="1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Crit</a:t>
            </a:r>
            <a:r>
              <a:rPr lang="hu-HU" sz="12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Care 2023;27:80.</a:t>
            </a:r>
            <a:endParaRPr lang="hu-HU" sz="1200" i="1" dirty="0">
              <a:cs typeface="Arial" panose="020B06040202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6339C91-0FC5-C799-E5F0-D264C90E5FFA}"/>
              </a:ext>
            </a:extLst>
          </p:cNvPr>
          <p:cNvSpPr txBox="1"/>
          <p:nvPr/>
        </p:nvSpPr>
        <p:spPr>
          <a:xfrm>
            <a:off x="3668893" y="116632"/>
            <a:ext cx="4285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Koagulációs algoritmusok</a:t>
            </a:r>
            <a:endParaRPr lang="en-GB" sz="2800" dirty="0"/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5A05F57A-E0F4-F10E-F58A-4C9F9B92B564}"/>
              </a:ext>
            </a:extLst>
          </p:cNvPr>
          <p:cNvCxnSpPr>
            <a:cxnSpLocks/>
          </p:cNvCxnSpPr>
          <p:nvPr/>
        </p:nvCxnSpPr>
        <p:spPr>
          <a:xfrm>
            <a:off x="191344" y="3051270"/>
            <a:ext cx="1166529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Nyíl: lefelé mutató 17">
            <a:extLst>
              <a:ext uri="{FF2B5EF4-FFF2-40B4-BE49-F238E27FC236}">
                <a16:creationId xmlns:a16="http://schemas.microsoft.com/office/drawing/2014/main" id="{F03BFC87-9D66-46A2-E7B2-834A72F68C58}"/>
              </a:ext>
            </a:extLst>
          </p:cNvPr>
          <p:cNvSpPr/>
          <p:nvPr/>
        </p:nvSpPr>
        <p:spPr>
          <a:xfrm>
            <a:off x="1775302" y="4660756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Nyíl: lefelé mutató 18">
            <a:extLst>
              <a:ext uri="{FF2B5EF4-FFF2-40B4-BE49-F238E27FC236}">
                <a16:creationId xmlns:a16="http://schemas.microsoft.com/office/drawing/2014/main" id="{D3905513-455E-99C5-3E10-33E7C7BEA43D}"/>
              </a:ext>
            </a:extLst>
          </p:cNvPr>
          <p:cNvSpPr/>
          <p:nvPr/>
        </p:nvSpPr>
        <p:spPr>
          <a:xfrm>
            <a:off x="4214739" y="4660756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Nyíl: lefelé mutató 19">
            <a:extLst>
              <a:ext uri="{FF2B5EF4-FFF2-40B4-BE49-F238E27FC236}">
                <a16:creationId xmlns:a16="http://schemas.microsoft.com/office/drawing/2014/main" id="{6878AB4B-933F-3B01-02F6-2A30395ED904}"/>
              </a:ext>
            </a:extLst>
          </p:cNvPr>
          <p:cNvSpPr/>
          <p:nvPr/>
        </p:nvSpPr>
        <p:spPr>
          <a:xfrm>
            <a:off x="7284340" y="4660756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Nyíl: lefelé mutató 20">
            <a:extLst>
              <a:ext uri="{FF2B5EF4-FFF2-40B4-BE49-F238E27FC236}">
                <a16:creationId xmlns:a16="http://schemas.microsoft.com/office/drawing/2014/main" id="{243A691A-A38E-3294-3E30-BADD6CA5D3DA}"/>
              </a:ext>
            </a:extLst>
          </p:cNvPr>
          <p:cNvSpPr/>
          <p:nvPr/>
        </p:nvSpPr>
        <p:spPr>
          <a:xfrm>
            <a:off x="1775520" y="2996952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Nyíl: lefelé mutató 21">
            <a:extLst>
              <a:ext uri="{FF2B5EF4-FFF2-40B4-BE49-F238E27FC236}">
                <a16:creationId xmlns:a16="http://schemas.microsoft.com/office/drawing/2014/main" id="{CAD25C5F-C7E9-F3C8-1648-AE7335B1BB25}"/>
              </a:ext>
            </a:extLst>
          </p:cNvPr>
          <p:cNvSpPr/>
          <p:nvPr/>
        </p:nvSpPr>
        <p:spPr>
          <a:xfrm>
            <a:off x="1775302" y="4243186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Nyíl: lefelé mutató 22">
            <a:extLst>
              <a:ext uri="{FF2B5EF4-FFF2-40B4-BE49-F238E27FC236}">
                <a16:creationId xmlns:a16="http://schemas.microsoft.com/office/drawing/2014/main" id="{1354096F-224F-60F6-B200-AEA0A5919F58}"/>
              </a:ext>
            </a:extLst>
          </p:cNvPr>
          <p:cNvSpPr/>
          <p:nvPr/>
        </p:nvSpPr>
        <p:spPr>
          <a:xfrm>
            <a:off x="4214739" y="4310836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Nyíl: lefelé mutató 23">
            <a:extLst>
              <a:ext uri="{FF2B5EF4-FFF2-40B4-BE49-F238E27FC236}">
                <a16:creationId xmlns:a16="http://schemas.microsoft.com/office/drawing/2014/main" id="{3091082B-EFC0-A643-D3C7-799701866CD3}"/>
              </a:ext>
            </a:extLst>
          </p:cNvPr>
          <p:cNvSpPr/>
          <p:nvPr/>
        </p:nvSpPr>
        <p:spPr>
          <a:xfrm>
            <a:off x="7284340" y="3535860"/>
            <a:ext cx="144016" cy="216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219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rbcyte.com/yahoo_site_admin/assets/images/whole_blood_1.217100135_std.jpg">
            <a:extLst>
              <a:ext uri="{FF2B5EF4-FFF2-40B4-BE49-F238E27FC236}">
                <a16:creationId xmlns:a16="http://schemas.microsoft.com/office/drawing/2014/main" id="{951ADC53-EBD3-2BCA-5D79-E8D0A5CCD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950" y="2557192"/>
            <a:ext cx="1612979" cy="2688299"/>
          </a:xfrm>
          <a:prstGeom prst="rect">
            <a:avLst/>
          </a:prstGeom>
          <a:noFill/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4635FE49-B4CE-90F3-3FBC-E71851866A28}"/>
              </a:ext>
            </a:extLst>
          </p:cNvPr>
          <p:cNvSpPr txBox="1"/>
          <p:nvPr/>
        </p:nvSpPr>
        <p:spPr>
          <a:xfrm>
            <a:off x="404855" y="530751"/>
            <a:ext cx="233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Teljes vér transzfúzió</a:t>
            </a:r>
            <a:endParaRPr lang="en-GB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EFE2A57-3103-17EC-D954-86C8DEB139DD}"/>
              </a:ext>
            </a:extLst>
          </p:cNvPr>
          <p:cNvSpPr txBox="1"/>
          <p:nvPr/>
        </p:nvSpPr>
        <p:spPr>
          <a:xfrm>
            <a:off x="2775219" y="97468"/>
            <a:ext cx="6641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Faktor alapú hemosztázis reszuszcitáció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17503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clinicaldata.nzblood.co.nz/resourcefolder/images/ffp.jpg">
            <a:extLst>
              <a:ext uri="{FF2B5EF4-FFF2-40B4-BE49-F238E27FC236}">
                <a16:creationId xmlns:a16="http://schemas.microsoft.com/office/drawing/2014/main" id="{96EE341B-5833-5FDC-1F7B-592929164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5532" y="2893229"/>
            <a:ext cx="1165447" cy="2016224"/>
          </a:xfrm>
          <a:prstGeom prst="rect">
            <a:avLst/>
          </a:prstGeom>
          <a:noFill/>
        </p:spPr>
      </p:pic>
      <p:pic>
        <p:nvPicPr>
          <p:cNvPr id="4" name="Picture 10" descr="http://rbcyte.com/yahoo_site_admin/assets/images/whole_blood_1.217100135_std.jpg">
            <a:extLst>
              <a:ext uri="{FF2B5EF4-FFF2-40B4-BE49-F238E27FC236}">
                <a16:creationId xmlns:a16="http://schemas.microsoft.com/office/drawing/2014/main" id="{EBF35F29-9F67-8C8F-86A1-549AE3CEB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4822"/>
          <a:stretch/>
        </p:blipFill>
        <p:spPr bwMode="auto">
          <a:xfrm>
            <a:off x="5055532" y="969587"/>
            <a:ext cx="1152128" cy="1827632"/>
          </a:xfrm>
          <a:prstGeom prst="rect">
            <a:avLst/>
          </a:prstGeom>
          <a:noFill/>
        </p:spPr>
      </p:pic>
      <p:pic>
        <p:nvPicPr>
          <p:cNvPr id="5" name="Picture 2" descr="http://rbcyte.com/yahoo_site_admin/assets/images/whole_blood_1.217100135_std.jpg">
            <a:extLst>
              <a:ext uri="{FF2B5EF4-FFF2-40B4-BE49-F238E27FC236}">
                <a16:creationId xmlns:a16="http://schemas.microsoft.com/office/drawing/2014/main" id="{951ADC53-EBD3-2BCA-5D79-E8D0A5CCD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950" y="2557192"/>
            <a:ext cx="1612979" cy="2688299"/>
          </a:xfrm>
          <a:prstGeom prst="rect">
            <a:avLst/>
          </a:prstGeom>
          <a:noFill/>
        </p:spPr>
      </p:pic>
      <p:pic>
        <p:nvPicPr>
          <p:cNvPr id="10" name="Picture 6" descr="http://2.bp.blogspot.com/_XkIM_9ct8kI/TGageXmkKrI/AAAAAAAADtw/AzEqfP3wi9w/s1600/K%C3%A9p1337.jpg">
            <a:extLst>
              <a:ext uri="{FF2B5EF4-FFF2-40B4-BE49-F238E27FC236}">
                <a16:creationId xmlns:a16="http://schemas.microsoft.com/office/drawing/2014/main" id="{90834084-8684-7F7A-CEE2-17386F146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5532" y="5029467"/>
            <a:ext cx="1226526" cy="1609455"/>
          </a:xfrm>
          <a:prstGeom prst="rect">
            <a:avLst/>
          </a:prstGeom>
          <a:noFill/>
        </p:spPr>
      </p:pic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DCE4C45B-1E85-4BDA-E9B4-1016FB09F305}"/>
              </a:ext>
            </a:extLst>
          </p:cNvPr>
          <p:cNvCxnSpPr>
            <a:cxnSpLocks/>
          </p:cNvCxnSpPr>
          <p:nvPr/>
        </p:nvCxnSpPr>
        <p:spPr>
          <a:xfrm flipV="1">
            <a:off x="2927648" y="3898050"/>
            <a:ext cx="1424294" cy="6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60DEBCB-F73C-502F-12D0-40C13680F39E}"/>
              </a:ext>
            </a:extLst>
          </p:cNvPr>
          <p:cNvCxnSpPr>
            <a:cxnSpLocks/>
          </p:cNvCxnSpPr>
          <p:nvPr/>
        </p:nvCxnSpPr>
        <p:spPr>
          <a:xfrm flipV="1">
            <a:off x="2927648" y="2293163"/>
            <a:ext cx="141568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EEDF6EC5-B9B6-9F18-3812-0B1C39A933B3}"/>
              </a:ext>
            </a:extLst>
          </p:cNvPr>
          <p:cNvCxnSpPr>
            <a:cxnSpLocks/>
          </p:cNvCxnSpPr>
          <p:nvPr/>
        </p:nvCxnSpPr>
        <p:spPr>
          <a:xfrm>
            <a:off x="2927648" y="5124202"/>
            <a:ext cx="141568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4635FE49-B4CE-90F3-3FBC-E71851866A28}"/>
              </a:ext>
            </a:extLst>
          </p:cNvPr>
          <p:cNvSpPr txBox="1"/>
          <p:nvPr/>
        </p:nvSpPr>
        <p:spPr>
          <a:xfrm>
            <a:off x="404855" y="530751"/>
            <a:ext cx="233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Teljes vér transzfúzió</a:t>
            </a:r>
            <a:endParaRPr lang="en-GB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7740B86-D398-1431-EF88-B0FA6806462F}"/>
              </a:ext>
            </a:extLst>
          </p:cNvPr>
          <p:cNvSpPr txBox="1"/>
          <p:nvPr/>
        </p:nvSpPr>
        <p:spPr>
          <a:xfrm>
            <a:off x="3216642" y="525418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~1980 -: Vérkomponens terápia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40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imed.com.pl/photo/Haemocompletan-z-flaszka.jpg">
            <a:extLst>
              <a:ext uri="{FF2B5EF4-FFF2-40B4-BE49-F238E27FC236}">
                <a16:creationId xmlns:a16="http://schemas.microsoft.com/office/drawing/2014/main" id="{449B1E80-C452-FCF9-47B4-8A3152EE5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3332" t="6091" r="6667" b="5272"/>
          <a:stretch/>
        </p:blipFill>
        <p:spPr bwMode="auto">
          <a:xfrm>
            <a:off x="8956984" y="3259580"/>
            <a:ext cx="670883" cy="1229950"/>
          </a:xfrm>
          <a:prstGeom prst="rect">
            <a:avLst/>
          </a:prstGeom>
          <a:noFill/>
        </p:spPr>
      </p:pic>
      <p:pic>
        <p:nvPicPr>
          <p:cNvPr id="3" name="Picture 6" descr="https://www.clinicaldata.nzblood.co.nz/resourcefolder/images/ffp.jpg">
            <a:extLst>
              <a:ext uri="{FF2B5EF4-FFF2-40B4-BE49-F238E27FC236}">
                <a16:creationId xmlns:a16="http://schemas.microsoft.com/office/drawing/2014/main" id="{96EE341B-5833-5FDC-1F7B-592929164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5532" y="2893229"/>
            <a:ext cx="1165447" cy="2016224"/>
          </a:xfrm>
          <a:prstGeom prst="rect">
            <a:avLst/>
          </a:prstGeom>
          <a:noFill/>
        </p:spPr>
      </p:pic>
      <p:pic>
        <p:nvPicPr>
          <p:cNvPr id="4" name="Picture 10" descr="http://rbcyte.com/yahoo_site_admin/assets/images/whole_blood_1.217100135_std.jpg">
            <a:extLst>
              <a:ext uri="{FF2B5EF4-FFF2-40B4-BE49-F238E27FC236}">
                <a16:creationId xmlns:a16="http://schemas.microsoft.com/office/drawing/2014/main" id="{EBF35F29-9F67-8C8F-86A1-549AE3CEB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b="4822"/>
          <a:stretch/>
        </p:blipFill>
        <p:spPr bwMode="auto">
          <a:xfrm>
            <a:off x="5055532" y="969587"/>
            <a:ext cx="1152128" cy="1827632"/>
          </a:xfrm>
          <a:prstGeom prst="rect">
            <a:avLst/>
          </a:prstGeom>
          <a:noFill/>
        </p:spPr>
      </p:pic>
      <p:pic>
        <p:nvPicPr>
          <p:cNvPr id="5" name="Picture 2" descr="http://rbcyte.com/yahoo_site_admin/assets/images/whole_blood_1.217100135_std.jpg">
            <a:extLst>
              <a:ext uri="{FF2B5EF4-FFF2-40B4-BE49-F238E27FC236}">
                <a16:creationId xmlns:a16="http://schemas.microsoft.com/office/drawing/2014/main" id="{951ADC53-EBD3-2BCA-5D79-E8D0A5CCD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950" y="2557192"/>
            <a:ext cx="1612979" cy="2688299"/>
          </a:xfrm>
          <a:prstGeom prst="rect">
            <a:avLst/>
          </a:prstGeom>
          <a:noFill/>
        </p:spPr>
      </p:pic>
      <p:pic>
        <p:nvPicPr>
          <p:cNvPr id="9" name="Picture 18" descr="http://www.clarislifesciences.com/product_monograph/monograph_images/packshots/Humin_Packshot.jpg">
            <a:extLst>
              <a:ext uri="{FF2B5EF4-FFF2-40B4-BE49-F238E27FC236}">
                <a16:creationId xmlns:a16="http://schemas.microsoft.com/office/drawing/2014/main" id="{D6722BEE-568C-F8E4-51E4-5C7D412FF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574" t="15009" r="56513"/>
          <a:stretch/>
        </p:blipFill>
        <p:spPr bwMode="auto">
          <a:xfrm>
            <a:off x="8964556" y="4391499"/>
            <a:ext cx="625312" cy="1229950"/>
          </a:xfrm>
          <a:prstGeom prst="rect">
            <a:avLst/>
          </a:prstGeom>
          <a:noFill/>
        </p:spPr>
      </p:pic>
      <p:pic>
        <p:nvPicPr>
          <p:cNvPr id="10" name="Picture 6" descr="http://2.bp.blogspot.com/_XkIM_9ct8kI/TGageXmkKrI/AAAAAAAADtw/AzEqfP3wi9w/s1600/K%C3%A9p1337.jpg">
            <a:extLst>
              <a:ext uri="{FF2B5EF4-FFF2-40B4-BE49-F238E27FC236}">
                <a16:creationId xmlns:a16="http://schemas.microsoft.com/office/drawing/2014/main" id="{90834084-8684-7F7A-CEE2-17386F146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5532" y="5029467"/>
            <a:ext cx="1226526" cy="1609455"/>
          </a:xfrm>
          <a:prstGeom prst="rect">
            <a:avLst/>
          </a:prstGeom>
          <a:noFill/>
        </p:spPr>
      </p:pic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DCE4C45B-1E85-4BDA-E9B4-1016FB09F305}"/>
              </a:ext>
            </a:extLst>
          </p:cNvPr>
          <p:cNvCxnSpPr>
            <a:cxnSpLocks/>
          </p:cNvCxnSpPr>
          <p:nvPr/>
        </p:nvCxnSpPr>
        <p:spPr>
          <a:xfrm flipV="1">
            <a:off x="2927648" y="3898050"/>
            <a:ext cx="1424294" cy="6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60DEBCB-F73C-502F-12D0-40C13680F39E}"/>
              </a:ext>
            </a:extLst>
          </p:cNvPr>
          <p:cNvCxnSpPr>
            <a:cxnSpLocks/>
          </p:cNvCxnSpPr>
          <p:nvPr/>
        </p:nvCxnSpPr>
        <p:spPr>
          <a:xfrm flipV="1">
            <a:off x="2927648" y="2293163"/>
            <a:ext cx="141568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http://2.bp.blogspot.com/_XkIM_9ct8kI/TGageXmkKrI/AAAAAAAADtw/AzEqfP3wi9w/s1600/K%C3%A9p1337.jpg">
            <a:extLst>
              <a:ext uri="{FF2B5EF4-FFF2-40B4-BE49-F238E27FC236}">
                <a16:creationId xmlns:a16="http://schemas.microsoft.com/office/drawing/2014/main" id="{EFF336BE-03B2-2AA1-DD6E-80ED54F3C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4263" y="5650423"/>
            <a:ext cx="886258" cy="1162953"/>
          </a:xfrm>
          <a:prstGeom prst="rect">
            <a:avLst/>
          </a:prstGeom>
          <a:noFill/>
        </p:spPr>
      </p:pic>
      <p:pic>
        <p:nvPicPr>
          <p:cNvPr id="18" name="Picture 2" descr="KÃ©ptalÃ¡lat a kÃ¶vetkezÅre: âberiplexâ">
            <a:extLst>
              <a:ext uri="{FF2B5EF4-FFF2-40B4-BE49-F238E27FC236}">
                <a16:creationId xmlns:a16="http://schemas.microsoft.com/office/drawing/2014/main" id="{26B0286A-9B06-451E-94F5-8AAF9CC2A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0" t="11163" r="30935" b="43163"/>
          <a:stretch/>
        </p:blipFill>
        <p:spPr bwMode="auto">
          <a:xfrm>
            <a:off x="8993662" y="2131407"/>
            <a:ext cx="609453" cy="107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ekerekített téglalap 21">
            <a:extLst>
              <a:ext uri="{FF2B5EF4-FFF2-40B4-BE49-F238E27FC236}">
                <a16:creationId xmlns:a16="http://schemas.microsoft.com/office/drawing/2014/main" id="{8E262020-7478-0960-66DC-12488B572622}"/>
              </a:ext>
            </a:extLst>
          </p:cNvPr>
          <p:cNvSpPr/>
          <p:nvPr/>
        </p:nvSpPr>
        <p:spPr>
          <a:xfrm>
            <a:off x="9070242" y="2740658"/>
            <a:ext cx="103265" cy="9015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Lekerekített téglalap 28">
            <a:extLst>
              <a:ext uri="{FF2B5EF4-FFF2-40B4-BE49-F238E27FC236}">
                <a16:creationId xmlns:a16="http://schemas.microsoft.com/office/drawing/2014/main" id="{209AD148-47FB-F9BA-F42F-18AEC536782F}"/>
              </a:ext>
            </a:extLst>
          </p:cNvPr>
          <p:cNvSpPr/>
          <p:nvPr/>
        </p:nvSpPr>
        <p:spPr>
          <a:xfrm flipV="1">
            <a:off x="9051136" y="5021524"/>
            <a:ext cx="176591" cy="601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Lekerekített téglalap 29">
            <a:extLst>
              <a:ext uri="{FF2B5EF4-FFF2-40B4-BE49-F238E27FC236}">
                <a16:creationId xmlns:a16="http://schemas.microsoft.com/office/drawing/2014/main" id="{C7334738-0EFF-E51C-BE01-1E0F68F3653C}"/>
              </a:ext>
            </a:extLst>
          </p:cNvPr>
          <p:cNvSpPr/>
          <p:nvPr/>
        </p:nvSpPr>
        <p:spPr>
          <a:xfrm flipH="1">
            <a:off x="9151546" y="3961513"/>
            <a:ext cx="266703" cy="4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EEDF6EC5-B9B6-9F18-3812-0B1C39A933B3}"/>
              </a:ext>
            </a:extLst>
          </p:cNvPr>
          <p:cNvCxnSpPr>
            <a:cxnSpLocks/>
          </p:cNvCxnSpPr>
          <p:nvPr/>
        </p:nvCxnSpPr>
        <p:spPr>
          <a:xfrm>
            <a:off x="2927648" y="5124202"/>
            <a:ext cx="141568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2D3A81ED-7B62-8725-C9F8-4BA8D3C83F99}"/>
              </a:ext>
            </a:extLst>
          </p:cNvPr>
          <p:cNvCxnSpPr>
            <a:cxnSpLocks/>
          </p:cNvCxnSpPr>
          <p:nvPr/>
        </p:nvCxnSpPr>
        <p:spPr>
          <a:xfrm flipV="1">
            <a:off x="6676708" y="3887630"/>
            <a:ext cx="1424294" cy="6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>
            <a:extLst>
              <a:ext uri="{FF2B5EF4-FFF2-40B4-BE49-F238E27FC236}">
                <a16:creationId xmlns:a16="http://schemas.microsoft.com/office/drawing/2014/main" id="{B675726A-DB72-4512-FE4E-3B6B1D5813D8}"/>
              </a:ext>
            </a:extLst>
          </p:cNvPr>
          <p:cNvCxnSpPr>
            <a:cxnSpLocks/>
          </p:cNvCxnSpPr>
          <p:nvPr/>
        </p:nvCxnSpPr>
        <p:spPr>
          <a:xfrm flipV="1">
            <a:off x="6676708" y="1573083"/>
            <a:ext cx="1424294" cy="6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>
            <a:extLst>
              <a:ext uri="{FF2B5EF4-FFF2-40B4-BE49-F238E27FC236}">
                <a16:creationId xmlns:a16="http://schemas.microsoft.com/office/drawing/2014/main" id="{EE3D4999-44F7-C9CC-620D-0544C3FBAF5F}"/>
              </a:ext>
            </a:extLst>
          </p:cNvPr>
          <p:cNvCxnSpPr>
            <a:cxnSpLocks/>
          </p:cNvCxnSpPr>
          <p:nvPr/>
        </p:nvCxnSpPr>
        <p:spPr>
          <a:xfrm flipV="1">
            <a:off x="6706737" y="6030997"/>
            <a:ext cx="1424294" cy="6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>
            <a:extLst>
              <a:ext uri="{FF2B5EF4-FFF2-40B4-BE49-F238E27FC236}">
                <a16:creationId xmlns:a16="http://schemas.microsoft.com/office/drawing/2014/main" id="{264A1551-7CAE-7A3B-694A-E900BF22DD96}"/>
              </a:ext>
            </a:extLst>
          </p:cNvPr>
          <p:cNvCxnSpPr>
            <a:cxnSpLocks/>
          </p:cNvCxnSpPr>
          <p:nvPr/>
        </p:nvCxnSpPr>
        <p:spPr>
          <a:xfrm flipV="1">
            <a:off x="6672064" y="3013243"/>
            <a:ext cx="141568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>
            <a:extLst>
              <a:ext uri="{FF2B5EF4-FFF2-40B4-BE49-F238E27FC236}">
                <a16:creationId xmlns:a16="http://schemas.microsoft.com/office/drawing/2014/main" id="{26BBDCB0-86C1-A4C2-3074-95F583B7F3C2}"/>
              </a:ext>
            </a:extLst>
          </p:cNvPr>
          <p:cNvCxnSpPr>
            <a:cxnSpLocks/>
          </p:cNvCxnSpPr>
          <p:nvPr/>
        </p:nvCxnSpPr>
        <p:spPr>
          <a:xfrm>
            <a:off x="6677686" y="4309387"/>
            <a:ext cx="141568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4635FE49-B4CE-90F3-3FBC-E71851866A28}"/>
              </a:ext>
            </a:extLst>
          </p:cNvPr>
          <p:cNvSpPr txBox="1"/>
          <p:nvPr/>
        </p:nvSpPr>
        <p:spPr>
          <a:xfrm>
            <a:off x="404855" y="530751"/>
            <a:ext cx="233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Teljes vér transzfúzió</a:t>
            </a:r>
            <a:endParaRPr lang="en-GB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7740B86-D398-1431-EF88-B0FA6806462F}"/>
              </a:ext>
            </a:extLst>
          </p:cNvPr>
          <p:cNvSpPr txBox="1"/>
          <p:nvPr/>
        </p:nvSpPr>
        <p:spPr>
          <a:xfrm>
            <a:off x="3216642" y="525418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~1980 -: Vérkomponens terápia</a:t>
            </a:r>
            <a:endParaRPr lang="en-GB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44D506B5-3EE4-B180-8694-939B1745A9E3}"/>
              </a:ext>
            </a:extLst>
          </p:cNvPr>
          <p:cNvSpPr txBox="1"/>
          <p:nvPr/>
        </p:nvSpPr>
        <p:spPr>
          <a:xfrm>
            <a:off x="6999602" y="525418"/>
            <a:ext cx="464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~2010 -: Vér- és plazmakomponens terápia</a:t>
            </a:r>
            <a:endParaRPr lang="en-GB" dirty="0"/>
          </a:p>
        </p:txBody>
      </p:sp>
      <p:pic>
        <p:nvPicPr>
          <p:cNvPr id="7" name="Picture 10" descr="http://rbcyte.com/yahoo_site_admin/assets/images/whole_blood_1.217100135_std.jpg">
            <a:extLst>
              <a:ext uri="{FF2B5EF4-FFF2-40B4-BE49-F238E27FC236}">
                <a16:creationId xmlns:a16="http://schemas.microsoft.com/office/drawing/2014/main" id="{9115B10F-4D8C-4EBD-6662-4F59C0AD2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6248" b="4822"/>
          <a:stretch/>
        </p:blipFill>
        <p:spPr bwMode="auto">
          <a:xfrm>
            <a:off x="8817589" y="866935"/>
            <a:ext cx="834125" cy="1236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9726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20334</TotalTime>
  <Words>2558</Words>
  <Application>Microsoft Office PowerPoint</Application>
  <PresentationFormat>Szélesvásznú</PresentationFormat>
  <Paragraphs>470</Paragraphs>
  <Slides>35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2" baseType="lpstr">
      <vt:lpstr>Abadi</vt:lpstr>
      <vt:lpstr>Arial</vt:lpstr>
      <vt:lpstr>Arial Narrow</vt:lpstr>
      <vt:lpstr>Calibri</vt:lpstr>
      <vt:lpstr>Times New Roman</vt:lpstr>
      <vt:lpstr>Wingdings</vt:lpstr>
      <vt:lpstr>Office-téma</vt:lpstr>
      <vt:lpstr>Életveszélyes vérzések korszerű ellátása</vt:lpstr>
      <vt:lpstr>PowerPoint-bemutató</vt:lpstr>
      <vt:lpstr>PowerPoint-bemutató</vt:lpstr>
      <vt:lpstr>Európai irányelvek az életveszélyes periprocedurális vérzésekről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Direkt thrombin inhibitor (DTI): dabigatran (Pradaxa) Szelektíven, reverzibilisen, direkt gátolja a thrombint (minden prokoagulációs hatását)</vt:lpstr>
      <vt:lpstr> Haemostasis vizsgálatok dabigatran esetén: „a reagens az antikoaguláns-targetje”</vt:lpstr>
      <vt:lpstr> Haemostasis vizsgálatok dabigatran esetén: „a reagens az antikoaguláns-targetje”</vt:lpstr>
      <vt:lpstr> Haemostasis vizsgálatok dabigatran esetén: „a reagens az antikoaguláns-targetje”</vt:lpstr>
      <vt:lpstr> Haemostasis vizsgálatok dabigatran esetén: „a reagens az antikoaguláns-targetje”</vt:lpstr>
      <vt:lpstr>FXa gátló (FXaI): Szelektíven, reverzibilisen, direkt módon (ATIII független módon) gátolják az aktivált X-s faktort (ezzel ők is csökkentik a thrombin szintet)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Dr. Babik Barna</dc:creator>
  <cp:lastModifiedBy>Tolnai József Dr.</cp:lastModifiedBy>
  <cp:revision>804</cp:revision>
  <cp:lastPrinted>2023-09-28T17:22:48Z</cp:lastPrinted>
  <dcterms:created xsi:type="dcterms:W3CDTF">2013-05-18T08:16:49Z</dcterms:created>
  <dcterms:modified xsi:type="dcterms:W3CDTF">2023-09-30T07:23:40Z</dcterms:modified>
</cp:coreProperties>
</file>