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5"/>
  </p:notesMasterIdLst>
  <p:sldIdLst>
    <p:sldId id="256" r:id="rId2"/>
    <p:sldId id="268" r:id="rId3"/>
    <p:sldId id="273" r:id="rId4"/>
    <p:sldId id="269" r:id="rId5"/>
    <p:sldId id="281" r:id="rId6"/>
    <p:sldId id="278" r:id="rId7"/>
    <p:sldId id="270" r:id="rId8"/>
    <p:sldId id="271" r:id="rId9"/>
    <p:sldId id="276" r:id="rId10"/>
    <p:sldId id="277" r:id="rId11"/>
    <p:sldId id="284" r:id="rId12"/>
    <p:sldId id="285" r:id="rId13"/>
    <p:sldId id="279" r:id="rId14"/>
    <p:sldId id="275" r:id="rId15"/>
    <p:sldId id="290" r:id="rId16"/>
    <p:sldId id="266" r:id="rId17"/>
    <p:sldId id="287" r:id="rId18"/>
    <p:sldId id="274" r:id="rId19"/>
    <p:sldId id="291" r:id="rId20"/>
    <p:sldId id="293" r:id="rId21"/>
    <p:sldId id="280" r:id="rId22"/>
    <p:sldId id="283" r:id="rId23"/>
    <p:sldId id="282"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mbria Math" panose="02040503050406030204" pitchFamily="18" charset="0"/>
      <p:regular r:id="rId34"/>
    </p:embeddedFont>
    <p:embeddedFont>
      <p:font typeface="Fira Sans" panose="020B0503050000020004" pitchFamily="3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helvetica" panose="020B0604020202020204" pitchFamily="34" charset="0"/>
      <p:regular r:id="rId43"/>
      <p:bold r:id="rId44"/>
      <p:italic r:id="rId45"/>
      <p:boldItalic r:id="rId46"/>
    </p:embeddedFont>
    <p:embeddedFont>
      <p:font typeface="Lato" panose="020F0502020204030203" pitchFamily="34" charset="0"/>
      <p:regular r:id="rId47"/>
      <p:bold r:id="rId48"/>
      <p:italic r:id="rId49"/>
      <p:boldItalic r:id="rId50"/>
    </p:embeddedFont>
    <p:embeddedFont>
      <p:font typeface="Poppins Bold" panose="020B0604020202020204" charset="-18"/>
      <p:bold r:id="rId51"/>
    </p:embeddedFont>
    <p:embeddedFont>
      <p:font typeface="Poppins Regular" panose="020B0604020202020204" charset="-18"/>
      <p:regular r:id="rId52"/>
    </p:embeddedFont>
    <p:embeddedFont>
      <p:font typeface="Poppins Regular" panose="020B0604020202020204" charset="-18"/>
      <p:regular r:id="rId52"/>
    </p:embeddedFont>
    <p:embeddedFont>
      <p:font typeface="Roboto" panose="02000000000000000000" pitchFamily="2" charset="0"/>
      <p:regular r:id="rId53"/>
      <p:bold r:id="rId54"/>
      <p:italic r:id="rId55"/>
      <p:boldItalic r:id="rId56"/>
    </p:embeddedFont>
  </p:embeddedFontLst>
  <p:defaultTex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D46"/>
    <a:srgbClr val="9DA8C4"/>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éma alapján készült stílus 1 – 3. jelölőszín">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Közepesen sötét stílus 4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Közepesen sötét stílus 1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73493" autoAdjust="0"/>
  </p:normalViewPr>
  <p:slideViewPr>
    <p:cSldViewPr snapToGrid="0">
      <p:cViewPr varScale="1">
        <p:scale>
          <a:sx n="98" d="100"/>
          <a:sy n="98" d="100"/>
        </p:scale>
        <p:origin x="34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A3925-DD04-41B5-9794-B736107BFBFE}" type="datetimeFigureOut">
              <a:rPr lang="hu-HU" smtClean="0"/>
              <a:t>2023. 09. 30.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B3B42-98B4-4C8A-992B-19765CF920E4}" type="slidenum">
              <a:rPr lang="hu-HU" smtClean="0"/>
              <a:t>‹#›</a:t>
            </a:fld>
            <a:endParaRPr lang="hu-HU"/>
          </a:p>
        </p:txBody>
      </p:sp>
    </p:spTree>
    <p:extLst>
      <p:ext uri="{BB962C8B-B14F-4D97-AF65-F5344CB8AC3E}">
        <p14:creationId xmlns:p14="http://schemas.microsoft.com/office/powerpoint/2010/main" val="2318602736"/>
      </p:ext>
    </p:extLst>
  </p:cSld>
  <p:clrMap bg1="lt1" tx1="dk1" bg2="lt2" tx2="dk2" accent1="accent1" accent2="accent2" accent3="accent3" accent4="accent4" accent5="accent5" accent6="accent6" hlink="hlink" folHlink="folHlink"/>
  <p:notesStyle>
    <a:lvl1pPr marL="0" algn="l" defTabSz="1088485" rtl="0" eaLnBrk="1" latinLnBrk="0" hangingPunct="1">
      <a:defRPr sz="1429" kern="1200">
        <a:solidFill>
          <a:schemeClr val="tx1"/>
        </a:solidFill>
        <a:latin typeface="+mn-lt"/>
        <a:ea typeface="+mn-ea"/>
        <a:cs typeface="+mn-cs"/>
      </a:defRPr>
    </a:lvl1pPr>
    <a:lvl2pPr marL="544243" algn="l" defTabSz="1088485" rtl="0" eaLnBrk="1" latinLnBrk="0" hangingPunct="1">
      <a:defRPr sz="1429" kern="1200">
        <a:solidFill>
          <a:schemeClr val="tx1"/>
        </a:solidFill>
        <a:latin typeface="+mn-lt"/>
        <a:ea typeface="+mn-ea"/>
        <a:cs typeface="+mn-cs"/>
      </a:defRPr>
    </a:lvl2pPr>
    <a:lvl3pPr marL="1088485" algn="l" defTabSz="1088485" rtl="0" eaLnBrk="1" latinLnBrk="0" hangingPunct="1">
      <a:defRPr sz="1429" kern="1200">
        <a:solidFill>
          <a:schemeClr val="tx1"/>
        </a:solidFill>
        <a:latin typeface="+mn-lt"/>
        <a:ea typeface="+mn-ea"/>
        <a:cs typeface="+mn-cs"/>
      </a:defRPr>
    </a:lvl3pPr>
    <a:lvl4pPr marL="1632728" algn="l" defTabSz="1088485" rtl="0" eaLnBrk="1" latinLnBrk="0" hangingPunct="1">
      <a:defRPr sz="1429" kern="1200">
        <a:solidFill>
          <a:schemeClr val="tx1"/>
        </a:solidFill>
        <a:latin typeface="+mn-lt"/>
        <a:ea typeface="+mn-ea"/>
        <a:cs typeface="+mn-cs"/>
      </a:defRPr>
    </a:lvl4pPr>
    <a:lvl5pPr marL="2176969" algn="l" defTabSz="1088485" rtl="0" eaLnBrk="1" latinLnBrk="0" hangingPunct="1">
      <a:defRPr sz="1429" kern="1200">
        <a:solidFill>
          <a:schemeClr val="tx1"/>
        </a:solidFill>
        <a:latin typeface="+mn-lt"/>
        <a:ea typeface="+mn-ea"/>
        <a:cs typeface="+mn-cs"/>
      </a:defRPr>
    </a:lvl5pPr>
    <a:lvl6pPr marL="2721212" algn="l" defTabSz="1088485" rtl="0" eaLnBrk="1" latinLnBrk="0" hangingPunct="1">
      <a:defRPr sz="1429" kern="1200">
        <a:solidFill>
          <a:schemeClr val="tx1"/>
        </a:solidFill>
        <a:latin typeface="+mn-lt"/>
        <a:ea typeface="+mn-ea"/>
        <a:cs typeface="+mn-cs"/>
      </a:defRPr>
    </a:lvl6pPr>
    <a:lvl7pPr marL="3265454" algn="l" defTabSz="1088485" rtl="0" eaLnBrk="1" latinLnBrk="0" hangingPunct="1">
      <a:defRPr sz="1429" kern="1200">
        <a:solidFill>
          <a:schemeClr val="tx1"/>
        </a:solidFill>
        <a:latin typeface="+mn-lt"/>
        <a:ea typeface="+mn-ea"/>
        <a:cs typeface="+mn-cs"/>
      </a:defRPr>
    </a:lvl7pPr>
    <a:lvl8pPr marL="3809697" algn="l" defTabSz="1088485" rtl="0" eaLnBrk="1" latinLnBrk="0" hangingPunct="1">
      <a:defRPr sz="1429" kern="1200">
        <a:solidFill>
          <a:schemeClr val="tx1"/>
        </a:solidFill>
        <a:latin typeface="+mn-lt"/>
        <a:ea typeface="+mn-ea"/>
        <a:cs typeface="+mn-cs"/>
      </a:defRPr>
    </a:lvl8pPr>
    <a:lvl9pPr marL="4353939" algn="l" defTabSz="1088485" rtl="0" eaLnBrk="1" latinLnBrk="0" hangingPunct="1">
      <a:defRPr sz="142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topics/medicine-and-dentistry/right-ventricl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oi.org/10.3389/fcimb.2023.1121444" TargetMode="External"/><Relationship Id="rId5" Type="http://schemas.openxmlformats.org/officeDocument/2006/relationships/hyperlink" Target="https://www.sciencedirect.com/topics/medicine-and-dentistry/arterial-pressure" TargetMode="External"/><Relationship Id="rId4" Type="http://schemas.openxmlformats.org/officeDocument/2006/relationships/hyperlink" Target="https://www.sciencedirect.com/topics/medicine-and-dentistry/lipopolysaccharid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Lipolysi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n.wikipedia.org/wiki/Adipose_tiss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16/j.jcrc.2020.02.01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doi.org/10.1001/jama.2013.278477" TargetMode="External"/><Relationship Id="rId4" Type="http://schemas.openxmlformats.org/officeDocument/2006/relationships/hyperlink" Target="https://doi.org/10.1016/j.chest.2021.01.00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j.jcrc.2020.02.014"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doi.org/10.1001/jama.2013.278477" TargetMode="External"/><Relationship Id="rId4" Type="http://schemas.openxmlformats.org/officeDocument/2006/relationships/hyperlink" Target="https://doi.org/10.1016/j.chest.2021.01.00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16/j.chest.2021.01.00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i.org/10.1093/bja/aex23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topics/medicine-and-dentistry/right-ventricl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arterial-pressure" TargetMode="External"/><Relationship Id="rId4" Type="http://schemas.openxmlformats.org/officeDocument/2006/relationships/hyperlink" Target="https://www.sciencedirect.com/topics/medicine-and-dentistry/lipopolysaccharid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a:t>
            </a:fld>
            <a:endParaRPr lang="hu-HU"/>
          </a:p>
        </p:txBody>
      </p:sp>
    </p:spTree>
    <p:extLst>
      <p:ext uri="{BB962C8B-B14F-4D97-AF65-F5344CB8AC3E}">
        <p14:creationId xmlns:p14="http://schemas.microsoft.com/office/powerpoint/2010/main" val="55887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a:t>
            </a:r>
            <a:r>
              <a:rPr lang="el-GR" dirty="0">
                <a:effectLst/>
              </a:rPr>
              <a:t>β-</a:t>
            </a:r>
            <a:r>
              <a:rPr lang="hu-HU" dirty="0">
                <a:effectLst/>
              </a:rPr>
              <a:t>Agonist. Esmolol improved VACR by decreasing the </a:t>
            </a:r>
            <a:r>
              <a:rPr lang="hu-HU" dirty="0">
                <a:solidFill>
                  <a:srgbClr val="1F1F1F"/>
                </a:solidFill>
                <a:effectLst/>
                <a:hlinkClick r:id="rId3" tooltip="Learn more about RV from ScienceDirect's AI-generated Topic Pages"/>
              </a:rPr>
              <a:t>RV</a:t>
            </a:r>
            <a:r>
              <a:rPr lang="hu-HU" dirty="0">
                <a:effectLst/>
              </a:rPr>
              <a:t> end-systolic pressure.</a:t>
            </a:r>
          </a:p>
          <a:p>
            <a:r>
              <a:rPr lang="hu-HU" dirty="0">
                <a:effectLst/>
              </a:rPr>
              <a:t>AR: Adrenergic receptor; BB: </a:t>
            </a:r>
            <a:r>
              <a:rPr lang="el-GR" dirty="0">
                <a:effectLst/>
              </a:rPr>
              <a:t>β-</a:t>
            </a:r>
            <a:r>
              <a:rPr lang="hu-HU" dirty="0">
                <a:effectLst/>
              </a:rPr>
              <a:t>blocker; CLP: Cecal ligation and puncture; CO: Cardiac output; IL-10: Interleukin 10; </a:t>
            </a:r>
            <a:r>
              <a:rPr lang="hu-HU" dirty="0">
                <a:solidFill>
                  <a:srgbClr val="1F1F1F"/>
                </a:solidFill>
                <a:effectLst/>
                <a:hlinkClick r:id="rId4" tooltip="Learn more about LPS from ScienceDirect's AI-generated Topic Pages"/>
              </a:rPr>
              <a:t>LPS</a:t>
            </a:r>
            <a:r>
              <a:rPr lang="hu-HU" dirty="0">
                <a:effectLst/>
              </a:rPr>
              <a:t>: Lipopolysaccharide; NF-</a:t>
            </a:r>
            <a:r>
              <a:rPr lang="el-GR" dirty="0">
                <a:effectLst/>
              </a:rPr>
              <a:t>κ</a:t>
            </a:r>
            <a:r>
              <a:rPr lang="hu-HU" dirty="0">
                <a:effectLst/>
              </a:rPr>
              <a:t>B: Nuclear factor </a:t>
            </a:r>
            <a:r>
              <a:rPr lang="el-GR" dirty="0">
                <a:effectLst/>
              </a:rPr>
              <a:t>κ</a:t>
            </a:r>
            <a:r>
              <a:rPr lang="hu-HU" dirty="0">
                <a:effectLst/>
              </a:rPr>
              <a:t>B; PV: Pressure–volume; RV: Right ventricle; SAP: Systolic </a:t>
            </a:r>
            <a:r>
              <a:rPr lang="hu-HU" dirty="0">
                <a:solidFill>
                  <a:srgbClr val="1F1F1F"/>
                </a:solidFill>
                <a:effectLst/>
                <a:hlinkClick r:id="rId5" tooltip="Learn more about arterial pressure from ScienceDirect's AI-generated Topic Pages"/>
              </a:rPr>
              <a:t>arterial pressure</a:t>
            </a:r>
            <a:r>
              <a:rPr lang="hu-HU" dirty="0">
                <a:effectLst/>
              </a:rPr>
              <a:t>; SD: Sprague–Dawley; VACR: Ventriculo-arterial coupling ratio.</a:t>
            </a:r>
          </a:p>
          <a:p>
            <a:endParaRPr lang="hu-HU" dirty="0">
              <a:effectLst/>
            </a:endParaRPr>
          </a:p>
          <a:p>
            <a:r>
              <a:rPr lang="hu-HU" dirty="0">
                <a:effectLst/>
              </a:rPr>
              <a:t>Hasagewa, 2021: </a:t>
            </a:r>
            <a:r>
              <a:rPr lang="en-US" b="0" i="0" dirty="0">
                <a:solidFill>
                  <a:srgbClr val="212121"/>
                </a:solidFill>
                <a:effectLst/>
                <a:latin typeface="BlinkMacSystemFont"/>
              </a:rPr>
              <a:t>his was a systematic review and meta-analysis. We searched MEDLINE, Cochrane Central Register of Controlled Trials, and Embase for randomized controlled trials (RCTs) that compared the mortality of patients with sepsis and septic shock treated with esmolol or </a:t>
            </a:r>
            <a:r>
              <a:rPr lang="en-US" b="0" i="0" dirty="0" err="1">
                <a:solidFill>
                  <a:srgbClr val="212121"/>
                </a:solidFill>
                <a:effectLst/>
                <a:latin typeface="BlinkMacSystemFont"/>
              </a:rPr>
              <a:t>landiolol</a:t>
            </a:r>
            <a:r>
              <a:rPr lang="en-US" b="0" i="0" dirty="0">
                <a:solidFill>
                  <a:srgbClr val="212121"/>
                </a:solidFill>
                <a:effectLst/>
                <a:latin typeface="BlinkMacSystemFont"/>
              </a:rPr>
              <a:t>. We updated our search on April 20, 2020. Two independent reviewers assessed whether titles and abstracts met the following eligibility criteria: (1) RCT, (2) patients with sepsis and septic shock ≥ 18 years of age, and (3) treatment with either esmolol/</a:t>
            </a:r>
            <a:r>
              <a:rPr lang="en-US" b="0" i="0" dirty="0" err="1">
                <a:solidFill>
                  <a:srgbClr val="212121"/>
                </a:solidFill>
                <a:effectLst/>
                <a:latin typeface="BlinkMacSystemFont"/>
              </a:rPr>
              <a:t>landiolol</a:t>
            </a:r>
            <a:r>
              <a:rPr lang="en-US" b="0" i="0" dirty="0">
                <a:solidFill>
                  <a:srgbClr val="212121"/>
                </a:solidFill>
                <a:effectLst/>
                <a:latin typeface="BlinkMacSystemFont"/>
              </a:rPr>
              <a:t> or placebo/no interventions. Two authors independently extracted selected patient and study characteristics and outcomes. The results of all analyses are presented using random effect models.</a:t>
            </a:r>
            <a:r>
              <a:rPr lang="hu-HU" b="0" i="0" dirty="0">
                <a:solidFill>
                  <a:srgbClr val="212121"/>
                </a:solidFill>
                <a:effectLst/>
                <a:latin typeface="BlinkMacSystemFont"/>
              </a:rPr>
              <a:t> </a:t>
            </a:r>
            <a:r>
              <a:rPr lang="en-US" b="1" i="0" dirty="0">
                <a:solidFill>
                  <a:srgbClr val="212121"/>
                </a:solidFill>
                <a:effectLst/>
                <a:latin typeface="BlinkMacSystemFont"/>
              </a:rPr>
              <a:t>Seven RCTs with a pooled sample size of 613 patients were included</a:t>
            </a:r>
            <a:r>
              <a:rPr lang="en-US" b="0" i="0" dirty="0">
                <a:solidFill>
                  <a:srgbClr val="212121"/>
                </a:solidFill>
                <a:effectLst/>
                <a:latin typeface="BlinkMacSystemFont"/>
              </a:rPr>
              <a:t>. Of these, </a:t>
            </a:r>
            <a:r>
              <a:rPr lang="en-US" b="1" i="0" dirty="0">
                <a:solidFill>
                  <a:srgbClr val="212121"/>
                </a:solidFill>
                <a:effectLst/>
                <a:latin typeface="BlinkMacSystemFont"/>
              </a:rPr>
              <a:t>six RCTs with 572 patients reported 28-day mortality</a:t>
            </a:r>
            <a:r>
              <a:rPr lang="en-US" b="0" i="0" dirty="0">
                <a:solidFill>
                  <a:srgbClr val="212121"/>
                </a:solidFill>
                <a:effectLst/>
                <a:latin typeface="BlinkMacSystemFont"/>
              </a:rPr>
              <a:t>. </a:t>
            </a:r>
            <a:r>
              <a:rPr lang="en-US" b="1" i="0" dirty="0">
                <a:solidFill>
                  <a:srgbClr val="212121"/>
                </a:solidFill>
                <a:effectLst/>
                <a:latin typeface="BlinkMacSystemFont"/>
              </a:rPr>
              <a:t>Esmolol or </a:t>
            </a:r>
            <a:r>
              <a:rPr lang="en-US" b="1" i="0" dirty="0" err="1">
                <a:solidFill>
                  <a:srgbClr val="212121"/>
                </a:solidFill>
                <a:effectLst/>
                <a:latin typeface="BlinkMacSystemFont"/>
              </a:rPr>
              <a:t>landiolol</a:t>
            </a:r>
            <a:r>
              <a:rPr lang="en-US" b="1" i="0" dirty="0">
                <a:solidFill>
                  <a:srgbClr val="212121"/>
                </a:solidFill>
                <a:effectLst/>
                <a:latin typeface="BlinkMacSystemFont"/>
              </a:rPr>
              <a:t> use in patients with sepsis and septic shock was significantly associated with lower 28-day mortality </a:t>
            </a:r>
            <a:r>
              <a:rPr lang="en-US" b="0" i="0" dirty="0">
                <a:solidFill>
                  <a:srgbClr val="212121"/>
                </a:solidFill>
                <a:effectLst/>
                <a:latin typeface="BlinkMacSystemFont"/>
              </a:rPr>
              <a:t>(risk ratio, 0.68; 95% CI, 0.54-0.85; P &lt; .001). Unimportant heterogeneity was observed (I</a:t>
            </a:r>
            <a:r>
              <a:rPr lang="en-US" b="0" i="0" baseline="30000" dirty="0">
                <a:solidFill>
                  <a:srgbClr val="212121"/>
                </a:solidFill>
                <a:effectLst/>
                <a:latin typeface="BlinkMacSystemFont"/>
              </a:rPr>
              <a:t>2</a:t>
            </a:r>
            <a:r>
              <a:rPr lang="en-US" b="0" i="0" dirty="0">
                <a:solidFill>
                  <a:srgbClr val="212121"/>
                </a:solidFill>
                <a:effectLst/>
                <a:latin typeface="BlinkMacSystemFont"/>
              </a:rPr>
              <a:t> = 31%). The absolute risk reduction and number of patients to be treated to prevent one death were 18.2% and 5.5, respectively.</a:t>
            </a:r>
            <a:endParaRPr lang="hu-HU" b="0" i="0" dirty="0">
              <a:solidFill>
                <a:srgbClr val="212121"/>
              </a:solidFill>
              <a:effectLst/>
              <a:latin typeface="BlinkMacSystemFont"/>
            </a:endParaRPr>
          </a:p>
          <a:p>
            <a:endParaRPr lang="hu-HU" b="0" i="0" dirty="0">
              <a:solidFill>
                <a:srgbClr val="212121"/>
              </a:solidFill>
              <a:effectLst/>
              <a:latin typeface="BlinkMacSystemFont"/>
            </a:endParaRPr>
          </a:p>
          <a:p>
            <a:endParaRPr lang="hu-HU" dirty="0">
              <a:effectLst/>
            </a:endParaRPr>
          </a:p>
          <a:p>
            <a:endParaRPr lang="hu-HU" dirty="0"/>
          </a:p>
          <a:p>
            <a:r>
              <a:rPr lang="hu-HU" b="0" i="0" dirty="0">
                <a:solidFill>
                  <a:srgbClr val="282828"/>
                </a:solidFill>
                <a:effectLst/>
                <a:latin typeface="MuseoSans"/>
              </a:rPr>
              <a:t>A</a:t>
            </a:r>
            <a:r>
              <a:rPr lang="en-US" b="0" i="0" dirty="0" err="1">
                <a:solidFill>
                  <a:srgbClr val="282828"/>
                </a:solidFill>
                <a:effectLst/>
                <a:latin typeface="MuseoSans"/>
              </a:rPr>
              <a:t>fter</a:t>
            </a:r>
            <a:r>
              <a:rPr lang="en-US" b="0" i="0" dirty="0">
                <a:solidFill>
                  <a:srgbClr val="282828"/>
                </a:solidFill>
                <a:effectLst/>
                <a:latin typeface="MuseoSans"/>
              </a:rPr>
              <a:t> adequate fluid resuscitation, patients with sepsis who remain tachycardic carry a poor </a:t>
            </a:r>
            <a:r>
              <a:rPr lang="hu-HU" b="0" i="0" dirty="0">
                <a:solidFill>
                  <a:srgbClr val="282828"/>
                </a:solidFill>
                <a:effectLst/>
                <a:latin typeface="MuseoSans"/>
              </a:rPr>
              <a:t>prognosis. </a:t>
            </a:r>
            <a:r>
              <a:rPr lang="en-US" b="0" i="0" dirty="0">
                <a:solidFill>
                  <a:srgbClr val="282828"/>
                </a:solidFill>
                <a:effectLst/>
                <a:latin typeface="MuseoSans"/>
              </a:rPr>
              <a:t>Therefore, adequate heart rate control may help improve outcomes in managing sepsis. </a:t>
            </a:r>
            <a:endParaRPr lang="hu-HU" dirty="0"/>
          </a:p>
          <a:p>
            <a:r>
              <a:rPr lang="en-US" b="0" i="0" dirty="0">
                <a:solidFill>
                  <a:srgbClr val="282828"/>
                </a:solidFill>
                <a:effectLst/>
                <a:latin typeface="MuseoSans"/>
              </a:rPr>
              <a:t>β-blockers were regarded as a relative contraindication for septic shock because of the cardiac suppression. The effect of β-blocker treatment on the clinical outcome of sepsis and septic shock is still unclear. Previous clinical studies have mainly focused on the roles of short-acting β-blockers (esmolol or </a:t>
            </a:r>
            <a:r>
              <a:rPr lang="en-US" b="0" i="0" dirty="0" err="1">
                <a:solidFill>
                  <a:srgbClr val="282828"/>
                </a:solidFill>
                <a:effectLst/>
                <a:latin typeface="MuseoSans"/>
              </a:rPr>
              <a:t>landiolol</a:t>
            </a:r>
            <a:r>
              <a:rPr lang="en-US" b="0" i="0" dirty="0">
                <a:solidFill>
                  <a:srgbClr val="282828"/>
                </a:solidFill>
                <a:effectLst/>
                <a:latin typeface="MuseoSans"/>
              </a:rPr>
              <a:t>) in septic patients with tachycardia because these agents are recognized as relatively safer than other longer-acting β-blockers</a:t>
            </a:r>
            <a:r>
              <a:rPr lang="hu-HU" b="0" i="0" dirty="0">
                <a:solidFill>
                  <a:srgbClr val="282828"/>
                </a:solidFill>
                <a:effectLst/>
                <a:latin typeface="MuseoSans"/>
              </a:rPr>
              <a:t>. </a:t>
            </a:r>
            <a:r>
              <a:rPr lang="en-US" b="0" i="0" dirty="0">
                <a:solidFill>
                  <a:srgbClr val="282828"/>
                </a:solidFill>
                <a:effectLst/>
                <a:latin typeface="MuseoSans"/>
              </a:rPr>
              <a:t>almost all those studies were limited by their small sample sizes (less than 155), and significant heterogeneity in the baseline characteristics of patients, leading to inconsistency in the findings. In addition, previous reviews have mainly focused on short-acting β-blockers leaving out studies on long-acting β-blockers. Propensity score matching (PSM) can largely reduce baseline differences between groups in observational studies and is referred to as retrospective randomization</a:t>
            </a:r>
            <a:endParaRPr lang="hu-HU" b="0" i="0" dirty="0">
              <a:solidFill>
                <a:srgbClr val="282828"/>
              </a:solidFill>
              <a:effectLst/>
              <a:latin typeface="MuseoSans"/>
            </a:endParaRPr>
          </a:p>
          <a:p>
            <a:endParaRPr lang="hu-HU" b="0" i="0" dirty="0">
              <a:solidFill>
                <a:srgbClr val="282828"/>
              </a:solidFill>
              <a:effectLst/>
              <a:latin typeface="MuseoSans"/>
            </a:endParaRPr>
          </a:p>
          <a:p>
            <a:endParaRPr lang="hu-HU" b="0" i="0" dirty="0">
              <a:solidFill>
                <a:srgbClr val="282828"/>
              </a:solidFill>
              <a:effectLst/>
              <a:latin typeface="MuseoSans"/>
            </a:endParaRPr>
          </a:p>
          <a:p>
            <a:pPr algn="l"/>
            <a:r>
              <a:rPr lang="en-US" b="0" i="0" dirty="0">
                <a:solidFill>
                  <a:srgbClr val="282828"/>
                </a:solidFill>
                <a:effectLst/>
                <a:latin typeface="MuseoSans"/>
              </a:rPr>
              <a:t>ORIGINAL RESEARCH article</a:t>
            </a:r>
          </a:p>
          <a:p>
            <a:pPr algn="l"/>
            <a:r>
              <a:rPr lang="en-US" b="0" i="0" dirty="0">
                <a:solidFill>
                  <a:srgbClr val="282828"/>
                </a:solidFill>
                <a:effectLst/>
                <a:latin typeface="MuseoSans"/>
              </a:rPr>
              <a:t>Front. Cell. Infect. </a:t>
            </a:r>
            <a:r>
              <a:rPr lang="en-US" b="0" i="0" dirty="0" err="1">
                <a:solidFill>
                  <a:srgbClr val="282828"/>
                </a:solidFill>
                <a:effectLst/>
                <a:latin typeface="MuseoSans"/>
              </a:rPr>
              <a:t>Microbiol</a:t>
            </a:r>
            <a:r>
              <a:rPr lang="en-US" b="0" i="0" dirty="0">
                <a:solidFill>
                  <a:srgbClr val="282828"/>
                </a:solidFill>
                <a:effectLst/>
                <a:latin typeface="MuseoSans"/>
              </a:rPr>
              <a:t>., 28 March 2023</a:t>
            </a:r>
            <a:br>
              <a:rPr lang="en-US" b="0" i="0" dirty="0">
                <a:solidFill>
                  <a:srgbClr val="282828"/>
                </a:solidFill>
                <a:effectLst/>
                <a:latin typeface="MuseoSans"/>
              </a:rPr>
            </a:br>
            <a:r>
              <a:rPr lang="en-US" b="0" i="0" dirty="0">
                <a:solidFill>
                  <a:srgbClr val="282828"/>
                </a:solidFill>
                <a:effectLst/>
                <a:latin typeface="MuseoSans"/>
              </a:rPr>
              <a:t>Sec. Clinical Microbiology</a:t>
            </a:r>
            <a:br>
              <a:rPr lang="en-US" b="0" i="0" dirty="0">
                <a:solidFill>
                  <a:srgbClr val="282828"/>
                </a:solidFill>
                <a:effectLst/>
                <a:latin typeface="MuseoSans"/>
              </a:rPr>
            </a:br>
            <a:r>
              <a:rPr lang="en-US" b="0" i="0" dirty="0">
                <a:solidFill>
                  <a:srgbClr val="282828"/>
                </a:solidFill>
                <a:effectLst/>
                <a:latin typeface="MuseoSans"/>
              </a:rPr>
              <a:t>Volume 13 - 2023 | </a:t>
            </a:r>
            <a:r>
              <a:rPr lang="en-US" b="0" i="0" u="none" strike="noStrike" dirty="0">
                <a:solidFill>
                  <a:srgbClr val="282828"/>
                </a:solidFill>
                <a:effectLst/>
                <a:latin typeface="MuseoSans"/>
                <a:hlinkClick r:id="rId6"/>
              </a:rPr>
              <a:t>https://doi.org/10.3389/fcimb.2023.1121444</a:t>
            </a:r>
            <a:endParaRPr lang="en-US" b="0" i="0" dirty="0">
              <a:solidFill>
                <a:srgbClr val="282828"/>
              </a:solidFill>
              <a:effectLst/>
              <a:latin typeface="MuseoSans"/>
            </a:endParaRPr>
          </a:p>
          <a:p>
            <a:pPr algn="l"/>
            <a:r>
              <a:rPr lang="en-US" b="0" i="0" dirty="0">
                <a:solidFill>
                  <a:srgbClr val="282828"/>
                </a:solidFill>
                <a:effectLst/>
                <a:latin typeface="MuseoSans"/>
              </a:rPr>
              <a:t>Effect of β-blockers on mortality in patients with sepsis: A propensity-score matched analysis</a:t>
            </a:r>
            <a:r>
              <a:rPr lang="hu-HU" b="0" i="0" dirty="0">
                <a:solidFill>
                  <a:srgbClr val="282828"/>
                </a:solidFill>
                <a:effectLst/>
                <a:latin typeface="MuseoSans"/>
              </a:rPr>
              <a:t>: </a:t>
            </a:r>
          </a:p>
          <a:p>
            <a:pPr algn="l"/>
            <a:endParaRPr lang="hu-HU" b="0" i="0" dirty="0">
              <a:solidFill>
                <a:srgbClr val="282828"/>
              </a:solidFill>
              <a:effectLst/>
              <a:latin typeface="MuseoSans"/>
            </a:endParaRPr>
          </a:p>
          <a:p>
            <a:pPr algn="l"/>
            <a:r>
              <a:rPr lang="en-US" b="0" i="0" dirty="0">
                <a:solidFill>
                  <a:srgbClr val="282828"/>
                </a:solidFill>
                <a:effectLst/>
                <a:latin typeface="MuseoSans"/>
              </a:rPr>
              <a:t>Patients diagnosed with sepsis, according to the Sepsis-3 definition</a:t>
            </a:r>
            <a:r>
              <a:rPr lang="hu-HU" b="0" i="0" dirty="0">
                <a:solidFill>
                  <a:srgbClr val="282828"/>
                </a:solidFill>
                <a:effectLst/>
                <a:latin typeface="MuseoSans"/>
              </a:rPr>
              <a:t>, were </a:t>
            </a:r>
            <a:r>
              <a:rPr lang="en-US" b="0" i="0" dirty="0">
                <a:solidFill>
                  <a:srgbClr val="282828"/>
                </a:solidFill>
                <a:effectLst/>
                <a:latin typeface="MuseoSans"/>
              </a:rPr>
              <a:t>enrolled in the study. All sepsis patients who needed vasopressors to maintain a mean arterial pressure (MAP) ≥ 65 mmHg within 24 hours (h) of ICU admission were defined as septic shock</a:t>
            </a:r>
            <a:r>
              <a:rPr lang="hu-HU" b="0" i="0" dirty="0">
                <a:solidFill>
                  <a:srgbClr val="282828"/>
                </a:solidFill>
                <a:effectLst/>
                <a:latin typeface="MuseoSans"/>
              </a:rPr>
              <a:t>.- </a:t>
            </a:r>
            <a:r>
              <a:rPr lang="en-US" b="0" i="0" dirty="0">
                <a:solidFill>
                  <a:srgbClr val="282828"/>
                </a:solidFill>
                <a:effectLst/>
                <a:latin typeface="MuseoSans"/>
              </a:rPr>
              <a:t>Patients aged less than 17 years and those who were discharged or died within 48 h of ICU admission were excluded.</a:t>
            </a:r>
            <a:r>
              <a:rPr lang="hu-HU" b="0" i="0" dirty="0">
                <a:solidFill>
                  <a:srgbClr val="282828"/>
                </a:solidFill>
                <a:effectLst/>
                <a:latin typeface="MuseoSans"/>
              </a:rPr>
              <a:t> </a:t>
            </a:r>
          </a:p>
          <a:p>
            <a:pPr algn="l"/>
            <a:r>
              <a:rPr lang="hu-HU" b="0" i="0" dirty="0">
                <a:solidFill>
                  <a:srgbClr val="282828"/>
                </a:solidFill>
                <a:effectLst/>
                <a:latin typeface="MuseoSans"/>
              </a:rPr>
              <a:t>2 groups: </a:t>
            </a:r>
            <a:r>
              <a:rPr lang="en-US" b="0" i="0" dirty="0">
                <a:solidFill>
                  <a:srgbClr val="282828"/>
                </a:solidFill>
                <a:effectLst/>
                <a:latin typeface="MuseoSans"/>
              </a:rPr>
              <a:t> β-blocker group (intervention) and the non-β-blocker group (control).</a:t>
            </a:r>
            <a:r>
              <a:rPr lang="hu-HU" b="0" i="0" dirty="0">
                <a:solidFill>
                  <a:srgbClr val="282828"/>
                </a:solidFill>
                <a:effectLst/>
                <a:latin typeface="MuseoSans"/>
              </a:rPr>
              <a:t> </a:t>
            </a:r>
            <a:r>
              <a:rPr lang="en-US" b="0" i="0" dirty="0">
                <a:solidFill>
                  <a:srgbClr val="282828"/>
                </a:solidFill>
                <a:effectLst/>
                <a:latin typeface="MuseoSans"/>
              </a:rPr>
              <a:t>The primary outcome was the 28-day mortality. The secondary outcomes were 90-day mortality and length of stay (LOS) in the hospital.</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10</a:t>
            </a:fld>
            <a:endParaRPr lang="hu-HU"/>
          </a:p>
        </p:txBody>
      </p:sp>
    </p:spTree>
    <p:extLst>
      <p:ext uri="{BB962C8B-B14F-4D97-AF65-F5344CB8AC3E}">
        <p14:creationId xmlns:p14="http://schemas.microsoft.com/office/powerpoint/2010/main" val="382973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82828"/>
                </a:solidFill>
                <a:effectLst/>
                <a:latin typeface="MuseoSans"/>
              </a:rPr>
              <a:t>Flowchart</a:t>
            </a:r>
            <a:r>
              <a:rPr lang="en-US" b="0" i="0" dirty="0">
                <a:solidFill>
                  <a:srgbClr val="282828"/>
                </a:solidFill>
                <a:effectLst/>
                <a:latin typeface="MuseoSans"/>
              </a:rPr>
              <a:t> of the patients screened in the study. ICU, intensive care unit; </a:t>
            </a:r>
            <a:r>
              <a:rPr lang="en-US" b="1" i="0" dirty="0">
                <a:solidFill>
                  <a:srgbClr val="282828"/>
                </a:solidFill>
                <a:effectLst/>
                <a:latin typeface="MuseoSans"/>
              </a:rPr>
              <a:t>MIMIC-III, Multiparameter Intelligent Monitoring in Intensive Care Database III</a:t>
            </a:r>
            <a:r>
              <a:rPr lang="en-US" b="0" i="0" dirty="0">
                <a:solidFill>
                  <a:srgbClr val="282828"/>
                </a:solidFill>
                <a:effectLst/>
                <a:latin typeface="MuseoSans"/>
              </a:rPr>
              <a:t>; SOFA, sequential organ failure assessment; PSM, propensity-score matching.</a:t>
            </a:r>
            <a:endParaRPr lang="hu-HU" b="0" i="0" dirty="0">
              <a:solidFill>
                <a:srgbClr val="282828"/>
              </a:solidFill>
              <a:effectLst/>
              <a:latin typeface="MuseoSans"/>
            </a:endParaRPr>
          </a:p>
          <a:p>
            <a:r>
              <a:rPr lang="hu-HU" b="0" i="0" dirty="0">
                <a:solidFill>
                  <a:srgbClr val="282828"/>
                </a:solidFill>
                <a:effectLst/>
                <a:latin typeface="MuseoSans"/>
              </a:rPr>
              <a:t>Long acting </a:t>
            </a:r>
            <a:r>
              <a:rPr lang="en-US" b="0" i="0" dirty="0">
                <a:solidFill>
                  <a:srgbClr val="282828"/>
                </a:solidFill>
                <a:effectLst/>
                <a:latin typeface="MuseoSans"/>
              </a:rPr>
              <a:t>β-blocker therapy may improve short- and long-term survival for patients with sepsis and septic shock. However, short-acting β-blockers (esmolol) treatment did not reduce the mortality in sepsis.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The association between β-blockers therapy and 28-day mortality in subgroups. HR, hazard ratio; CI, confidence interval. After propensity-score matching (PSM), multivariate Cox regression analyses were used to assess the effect of β-blockers therapy on 28-Day mortality adjusting for confounders selected from P-value &lt; 0.05 in univariate analysis. For data analysis the R package both ‘survival’ and </a:t>
            </a:r>
            <a:r>
              <a:rPr lang="en-US" b="1" i="0" dirty="0">
                <a:solidFill>
                  <a:srgbClr val="282828"/>
                </a:solidFill>
                <a:effectLst/>
                <a:latin typeface="MuseoSans"/>
              </a:rPr>
              <a:t>‘</a:t>
            </a:r>
            <a:r>
              <a:rPr lang="en-US" b="1" i="0" dirty="0" err="1">
                <a:solidFill>
                  <a:srgbClr val="282828"/>
                </a:solidFill>
                <a:effectLst/>
                <a:latin typeface="MuseoSans"/>
              </a:rPr>
              <a:t>forestplot</a:t>
            </a:r>
            <a:r>
              <a:rPr lang="en-US" b="1" i="0" dirty="0">
                <a:solidFill>
                  <a:srgbClr val="282828"/>
                </a:solidFill>
                <a:effectLst/>
                <a:latin typeface="MuseoSans"/>
              </a:rPr>
              <a:t>’ </a:t>
            </a:r>
            <a:r>
              <a:rPr lang="en-US" b="0" i="0" dirty="0">
                <a:solidFill>
                  <a:srgbClr val="282828"/>
                </a:solidFill>
                <a:effectLst/>
                <a:latin typeface="MuseoSans"/>
              </a:rPr>
              <a:t>were used.</a:t>
            </a:r>
            <a:endParaRPr lang="hu-HU" b="0" i="0" dirty="0">
              <a:solidFill>
                <a:srgbClr val="282828"/>
              </a:solidFill>
              <a:effectLst/>
              <a:latin typeface="MuseoSans"/>
            </a:endParaRPr>
          </a:p>
          <a:p>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The sample size of 6830 cases in this study is the largest in the literature on the association of β-blocker therapy and sepsis. Moreover, we eliminated the potential confounding effect of baseline factors using PSM to balance the baseline characteristics among the two groups. In addition, our studies are the first to suggest that short- and long-acting β-blockers have different therapeutic profiles on sepsis.</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11</a:t>
            </a:fld>
            <a:endParaRPr lang="hu-HU"/>
          </a:p>
        </p:txBody>
      </p:sp>
    </p:spTree>
    <p:extLst>
      <p:ext uri="{BB962C8B-B14F-4D97-AF65-F5344CB8AC3E}">
        <p14:creationId xmlns:p14="http://schemas.microsoft.com/office/powerpoint/2010/main" val="277585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282828"/>
                </a:solidFill>
                <a:effectLst/>
                <a:latin typeface="MuseoSans"/>
              </a:rPr>
              <a:t>T</a:t>
            </a:r>
            <a:r>
              <a:rPr lang="en-US" b="0" i="0" dirty="0">
                <a:solidFill>
                  <a:srgbClr val="282828"/>
                </a:solidFill>
                <a:effectLst/>
                <a:latin typeface="MuseoSans"/>
              </a:rPr>
              <a:t>here was a significant interaction between β-blocker therapy and septic shock after PSM (</a:t>
            </a:r>
            <a:r>
              <a:rPr lang="en-US" b="0" i="1" dirty="0">
                <a:solidFill>
                  <a:srgbClr val="282828"/>
                </a:solidFill>
                <a:effectLst/>
                <a:latin typeface="MuseoSans"/>
              </a:rPr>
              <a:t>P</a:t>
            </a:r>
            <a:r>
              <a:rPr lang="en-US" b="0" i="0" dirty="0">
                <a:solidFill>
                  <a:srgbClr val="282828"/>
                </a:solidFill>
                <a:effectLst/>
                <a:latin typeface="MuseoSans"/>
              </a:rPr>
              <a:t> &lt; 0.001, without adjustment for multiple comparisons)</a:t>
            </a:r>
            <a:r>
              <a:rPr lang="hu-HU" b="0" i="0" dirty="0">
                <a:solidFill>
                  <a:srgbClr val="282828"/>
                </a:solidFill>
                <a:effectLst/>
                <a:latin typeface="MuseoSans"/>
              </a:rPr>
              <a:t>. </a:t>
            </a:r>
            <a:r>
              <a:rPr lang="en-US" b="0" i="0" dirty="0">
                <a:solidFill>
                  <a:srgbClr val="282828"/>
                </a:solidFill>
                <a:effectLst/>
                <a:latin typeface="MuseoSans"/>
              </a:rPr>
              <a:t>The results indicate a significant association between β-blocker therapy and improved 28-day survival among patients with septic shock.</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Propensity score match analysis</a:t>
            </a:r>
          </a:p>
          <a:p>
            <a:endParaRPr lang="hu-HU" b="0" i="0" dirty="0">
              <a:solidFill>
                <a:srgbClr val="282828"/>
              </a:solidFill>
              <a:effectLst/>
              <a:latin typeface="MuseoSans"/>
            </a:endParaRPr>
          </a:p>
          <a:p>
            <a:r>
              <a:rPr lang="hu-HU" b="0" i="0" dirty="0">
                <a:solidFill>
                  <a:srgbClr val="282828"/>
                </a:solidFill>
                <a:effectLst/>
                <a:latin typeface="MuseoSans"/>
              </a:rPr>
              <a:t>Data su</a:t>
            </a:r>
            <a:r>
              <a:rPr lang="en-US" b="0" i="0" dirty="0" err="1">
                <a:solidFill>
                  <a:srgbClr val="282828"/>
                </a:solidFill>
                <a:effectLst/>
                <a:latin typeface="MuseoSans"/>
              </a:rPr>
              <a:t>ggest</a:t>
            </a:r>
            <a:r>
              <a:rPr lang="en-US" b="0" i="0" dirty="0">
                <a:solidFill>
                  <a:srgbClr val="282828"/>
                </a:solidFill>
                <a:effectLst/>
                <a:latin typeface="MuseoSans"/>
              </a:rPr>
              <a:t> that β-blockers were associated with improved 28- and 90-day mortality in patients with sepsis and septic shock. Long-acting β-blocker therapy may have a protective role in patients with sepsis, reducing the 28-day and 90-day mortality. </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Limitation of the study:</a:t>
            </a:r>
          </a:p>
          <a:p>
            <a:r>
              <a:rPr lang="hu-HU" b="0" i="0" dirty="0">
                <a:solidFill>
                  <a:srgbClr val="282828"/>
                </a:solidFill>
                <a:effectLst/>
                <a:latin typeface="MuseoSans"/>
              </a:rPr>
              <a:t>- </a:t>
            </a:r>
            <a:r>
              <a:rPr lang="en-US" b="0" i="0" dirty="0">
                <a:solidFill>
                  <a:srgbClr val="282828"/>
                </a:solidFill>
                <a:effectLst/>
                <a:latin typeface="MuseoSans"/>
              </a:rPr>
              <a:t>Firstly, this study is based on a clinical database containing missing variables.</a:t>
            </a:r>
            <a:endParaRPr lang="hu-HU" b="0" i="0" dirty="0">
              <a:solidFill>
                <a:srgbClr val="282828"/>
              </a:solidFill>
              <a:effectLst/>
              <a:latin typeface="MuseoSans"/>
            </a:endParaRPr>
          </a:p>
          <a:p>
            <a:r>
              <a:rPr lang="hu-HU" b="0" i="0" dirty="0">
                <a:solidFill>
                  <a:srgbClr val="282828"/>
                </a:solidFill>
                <a:effectLst/>
                <a:latin typeface="MuseoSans"/>
              </a:rPr>
              <a:t>- No doses of BBs</a:t>
            </a:r>
          </a:p>
          <a:p>
            <a:r>
              <a:rPr lang="hu-HU" b="0" i="0" dirty="0">
                <a:solidFill>
                  <a:srgbClr val="282828"/>
                </a:solidFill>
                <a:effectLst/>
                <a:latin typeface="MuseoSans"/>
              </a:rPr>
              <a:t>- D</a:t>
            </a:r>
            <a:r>
              <a:rPr lang="en-US" b="0" i="0" dirty="0" err="1">
                <a:solidFill>
                  <a:srgbClr val="282828"/>
                </a:solidFill>
                <a:effectLst/>
                <a:latin typeface="MuseoSans"/>
              </a:rPr>
              <a:t>ue</a:t>
            </a:r>
            <a:r>
              <a:rPr lang="en-US" b="0" i="0" dirty="0">
                <a:solidFill>
                  <a:srgbClr val="282828"/>
                </a:solidFill>
                <a:effectLst/>
                <a:latin typeface="MuseoSans"/>
              </a:rPr>
              <a:t> to the inherent limitation of the retrospective research, a cause-effect relationship between the β-blocker therapy and mortality cannot be established</a:t>
            </a:r>
            <a:endParaRPr lang="hu-HU" dirty="0"/>
          </a:p>
          <a:p>
            <a:endParaRPr lang="hu-HU" b="0" i="0" dirty="0">
              <a:solidFill>
                <a:srgbClr val="282828"/>
              </a:solidFill>
              <a:effectLst/>
              <a:latin typeface="MuseoSans"/>
            </a:endParaRPr>
          </a:p>
        </p:txBody>
      </p:sp>
      <p:sp>
        <p:nvSpPr>
          <p:cNvPr id="4" name="Slide Number Placeholder 3"/>
          <p:cNvSpPr>
            <a:spLocks noGrp="1"/>
          </p:cNvSpPr>
          <p:nvPr>
            <p:ph type="sldNum" sz="quarter" idx="5"/>
          </p:nvPr>
        </p:nvSpPr>
        <p:spPr/>
        <p:txBody>
          <a:bodyPr/>
          <a:lstStyle/>
          <a:p>
            <a:fld id="{E5AB3B42-98B4-4C8A-992B-19765CF920E4}" type="slidenum">
              <a:rPr lang="hu-HU" smtClean="0"/>
              <a:t>12</a:t>
            </a:fld>
            <a:endParaRPr lang="hu-HU"/>
          </a:p>
        </p:txBody>
      </p:sp>
    </p:spTree>
    <p:extLst>
      <p:ext uri="{BB962C8B-B14F-4D97-AF65-F5344CB8AC3E}">
        <p14:creationId xmlns:p14="http://schemas.microsoft.com/office/powerpoint/2010/main" val="4282356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Landiolol: easily controllable side effect, eg. Hypotension, bradycardia – cardioselective beta blockers </a:t>
            </a:r>
          </a:p>
          <a:p>
            <a:br>
              <a:rPr lang="en-US" b="1" i="0" dirty="0">
                <a:solidFill>
                  <a:srgbClr val="192027"/>
                </a:solidFill>
                <a:effectLst/>
                <a:latin typeface="gemeli"/>
              </a:rPr>
            </a:br>
            <a:r>
              <a:rPr lang="en-US" b="1" i="0" dirty="0" err="1">
                <a:solidFill>
                  <a:srgbClr val="192027"/>
                </a:solidFill>
                <a:effectLst/>
                <a:latin typeface="gemeli"/>
              </a:rPr>
              <a:t>Landiolol</a:t>
            </a:r>
            <a:r>
              <a:rPr lang="en-US" b="0" i="0" dirty="0">
                <a:solidFill>
                  <a:srgbClr val="192027"/>
                </a:solidFill>
                <a:effectLst/>
                <a:latin typeface="gemeli"/>
              </a:rPr>
              <a:t> is an ultra short-acting selective beta-blocker used for rapid ventricular rate control in cases of supraventricular tachycardia</a:t>
            </a:r>
            <a:r>
              <a:rPr lang="hu-HU" b="0" i="0" dirty="0">
                <a:solidFill>
                  <a:srgbClr val="192027"/>
                </a:solidFill>
                <a:effectLst/>
                <a:latin typeface="gemeli"/>
              </a:rPr>
              <a:t>, szuperszelektív B1 receptorok iránt</a:t>
            </a:r>
            <a:endParaRPr lang="hu-HU" dirty="0"/>
          </a:p>
          <a:p>
            <a:endParaRPr lang="hu-HU" dirty="0"/>
          </a:p>
          <a:p>
            <a:br>
              <a:rPr lang="en-US" b="1" dirty="0"/>
            </a:br>
            <a:r>
              <a:rPr lang="en-US" b="1" i="0" dirty="0">
                <a:solidFill>
                  <a:srgbClr val="192027"/>
                </a:solidFill>
                <a:effectLst/>
                <a:latin typeface="gemeli"/>
              </a:rPr>
              <a:t>Esmolol, </a:t>
            </a:r>
            <a:r>
              <a:rPr lang="en-US" b="0" i="0" dirty="0">
                <a:solidFill>
                  <a:srgbClr val="192027"/>
                </a:solidFill>
                <a:effectLst/>
                <a:latin typeface="gemeli"/>
              </a:rPr>
              <a:t>commonly marketed under the trade name </a:t>
            </a:r>
            <a:r>
              <a:rPr lang="en-US" b="0" i="0" dirty="0" err="1">
                <a:solidFill>
                  <a:srgbClr val="192027"/>
                </a:solidFill>
                <a:effectLst/>
                <a:latin typeface="gemeli"/>
              </a:rPr>
              <a:t>Brevibloc</a:t>
            </a:r>
            <a:r>
              <a:rPr lang="en-US" b="0" i="0" dirty="0">
                <a:solidFill>
                  <a:srgbClr val="192027"/>
                </a:solidFill>
                <a:effectLst/>
                <a:latin typeface="gemeli"/>
              </a:rPr>
              <a:t>, is a </a:t>
            </a:r>
            <a:r>
              <a:rPr lang="en-US" b="0" i="0" dirty="0" err="1">
                <a:solidFill>
                  <a:srgbClr val="192027"/>
                </a:solidFill>
                <a:effectLst/>
                <a:latin typeface="gemeli"/>
              </a:rPr>
              <a:t>cardioselective</a:t>
            </a:r>
            <a:r>
              <a:rPr lang="en-US" b="0" i="0" dirty="0">
                <a:solidFill>
                  <a:srgbClr val="192027"/>
                </a:solidFill>
                <a:effectLst/>
                <a:latin typeface="gemeli"/>
              </a:rPr>
              <a:t> beta-1 receptor blocker. It has a rapid onset but short duration of action without causing significant intrinsic sympathomimetic or membrane stabilizing activities at recommended therapeutic doses. It works by blocking beta-adrenergic receptors in the heart, which leads to decreased force and rate of heart contractions. Esmolol prevents the action of two naturally occurring substances: epinephrine and norepinephrine.</a:t>
            </a:r>
            <a:r>
              <a:rPr lang="hu-HU" b="0" i="0" dirty="0">
                <a:solidFill>
                  <a:srgbClr val="192027"/>
                </a:solidFill>
                <a:effectLst/>
                <a:latin typeface="gemeli"/>
              </a:rPr>
              <a:t> </a:t>
            </a:r>
            <a:r>
              <a:rPr lang="en-US" b="0" i="0" dirty="0">
                <a:solidFill>
                  <a:srgbClr val="192027"/>
                </a:solidFill>
                <a:effectLst/>
                <a:latin typeface="gemeli"/>
              </a:rPr>
              <a:t>Rapid distribution half-life of about 2 minutes and an elimination half-life of about 9 minutes. The acid metabolite has an elimination half-life of about 3.7 hours.</a:t>
            </a:r>
            <a:r>
              <a:rPr lang="hu-HU" b="0" i="0" dirty="0">
                <a:solidFill>
                  <a:srgbClr val="192027"/>
                </a:solidFill>
                <a:effectLst/>
                <a:latin typeface="gemeli"/>
              </a:rPr>
              <a:t> The FDA withdrew its approval for the use of all parenteral dosage form drug products containing esmolol hydrochloride that supply 250 milligrams/milliliter of concentrated esmolol per 10-milliliter ampule.</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13</a:t>
            </a:fld>
            <a:endParaRPr lang="hu-HU"/>
          </a:p>
        </p:txBody>
      </p:sp>
    </p:spTree>
    <p:extLst>
      <p:ext uri="{BB962C8B-B14F-4D97-AF65-F5344CB8AC3E}">
        <p14:creationId xmlns:p14="http://schemas.microsoft.com/office/powerpoint/2010/main" val="62803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282828"/>
                </a:solidFill>
                <a:effectLst/>
                <a:latin typeface="MuseoSans"/>
              </a:rPr>
              <a:t>A r</a:t>
            </a:r>
            <a:r>
              <a:rPr lang="en-US" b="0" i="0" dirty="0" err="1">
                <a:solidFill>
                  <a:srgbClr val="282828"/>
                </a:solidFill>
                <a:effectLst/>
                <a:latin typeface="MuseoSans"/>
              </a:rPr>
              <a:t>ecent</a:t>
            </a:r>
            <a:r>
              <a:rPr lang="en-US" b="0" i="0" dirty="0">
                <a:solidFill>
                  <a:srgbClr val="282828"/>
                </a:solidFill>
                <a:effectLst/>
                <a:latin typeface="MuseoSans"/>
              </a:rPr>
              <a:t> observational cohort study by </a:t>
            </a:r>
            <a:r>
              <a:rPr lang="en-US" b="0" i="0" dirty="0" err="1">
                <a:solidFill>
                  <a:srgbClr val="282828"/>
                </a:solidFill>
                <a:effectLst/>
                <a:latin typeface="MuseoSans"/>
              </a:rPr>
              <a:t>Guz</a:t>
            </a:r>
            <a:r>
              <a:rPr lang="en-US" b="0" i="0" dirty="0">
                <a:solidFill>
                  <a:srgbClr val="282828"/>
                </a:solidFill>
                <a:effectLst/>
                <a:latin typeface="MuseoSans"/>
              </a:rPr>
              <a:t> et al. found that antecedent </a:t>
            </a:r>
            <a:r>
              <a:rPr lang="en-US" b="0" i="0" dirty="0" err="1">
                <a:solidFill>
                  <a:srgbClr val="282828"/>
                </a:solidFill>
                <a:effectLst/>
                <a:latin typeface="MuseoSans"/>
              </a:rPr>
              <a:t>cardioselective</a:t>
            </a:r>
            <a:r>
              <a:rPr lang="en-US" b="0" i="0" dirty="0">
                <a:solidFill>
                  <a:srgbClr val="282828"/>
                </a:solidFill>
                <a:effectLst/>
                <a:latin typeface="MuseoSans"/>
              </a:rPr>
              <a:t> βB were associated with a stronger protective effect on 30-days mortality rate reduction than </a:t>
            </a:r>
            <a:r>
              <a:rPr lang="en-US" b="0" i="0" dirty="0" err="1">
                <a:solidFill>
                  <a:srgbClr val="282828"/>
                </a:solidFill>
                <a:effectLst/>
                <a:latin typeface="MuseoSans"/>
              </a:rPr>
              <a:t>noncardioselective</a:t>
            </a:r>
            <a:r>
              <a:rPr lang="en-US" b="0" i="0" dirty="0">
                <a:solidFill>
                  <a:srgbClr val="282828"/>
                </a:solidFill>
                <a:effectLst/>
                <a:latin typeface="MuseoSans"/>
              </a:rPr>
              <a:t> βB for patients admitted with sepsis </a:t>
            </a:r>
            <a:r>
              <a:rPr lang="hu-HU" b="0" i="0" dirty="0">
                <a:solidFill>
                  <a:srgbClr val="282828"/>
                </a:solidFill>
                <a:effectLst/>
                <a:latin typeface="MuseoSans"/>
              </a:rPr>
              <a:t>. </a:t>
            </a:r>
            <a:r>
              <a:rPr lang="en-US" b="0" i="0" dirty="0">
                <a:solidFill>
                  <a:srgbClr val="282828"/>
                </a:solidFill>
                <a:effectLst/>
                <a:latin typeface="MuseoSans"/>
              </a:rPr>
              <a:t>Continuation of beta-blockade therapy was also associated with decreased crystalloid requirements during the first 24 h (</a:t>
            </a:r>
            <a:r>
              <a:rPr lang="en-US" b="0" i="1" dirty="0">
                <a:solidFill>
                  <a:srgbClr val="282828"/>
                </a:solidFill>
                <a:effectLst/>
                <a:latin typeface="MuseoSans"/>
              </a:rPr>
              <a:t>p</a:t>
            </a:r>
            <a:r>
              <a:rPr lang="en-US" b="0" i="0" dirty="0">
                <a:solidFill>
                  <a:srgbClr val="282828"/>
                </a:solidFill>
                <a:effectLst/>
                <a:latin typeface="MuseoSans"/>
              </a:rPr>
              <a:t> = 0.049) without increases in need for vasopressor, inotropic support, or low-dose steroids</a:t>
            </a:r>
            <a:r>
              <a:rPr lang="hu-HU" b="0" i="0" dirty="0">
                <a:solidFill>
                  <a:srgbClr val="282828"/>
                </a:solidFill>
                <a:effectLst/>
                <a:latin typeface="MuseoSans"/>
              </a:rPr>
              <a:t> Tan et al. 2019</a:t>
            </a: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r>
              <a:rPr lang="hu-HU" dirty="0"/>
              <a:t>The available low quality evidence supports this paradigm shift in crictical care towards casutious beta-blockade in treatment of sepsis and septic shock, when complicated by tachyarrythmias</a:t>
            </a:r>
          </a:p>
          <a:p>
            <a:pPr marL="0" marR="0" lvl="0" indent="0" algn="l" defTabSz="1088485"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282828"/>
                </a:solidFill>
                <a:effectLst/>
                <a:latin typeface="MuseoSans"/>
              </a:rPr>
              <a:t>There are numerous retrospective studies that have investigated premorbid βB exposure prior to admission to the ICU with a diagnosis for sepsis that have conferred mortality benefit. </a:t>
            </a:r>
            <a:endParaRPr lang="hu-HU" dirty="0"/>
          </a:p>
          <a:p>
            <a:endParaRPr lang="hu-HU" dirty="0"/>
          </a:p>
          <a:p>
            <a:r>
              <a:rPr lang="en-US" b="0" i="0" dirty="0">
                <a:solidFill>
                  <a:srgbClr val="282828"/>
                </a:solidFill>
                <a:effectLst/>
                <a:latin typeface="MuseoSans"/>
              </a:rPr>
              <a:t>The use of beta-blockade in septic patients remains controversial especially with regard to timing of initiation. Tachycardia in the early stages of un-resuscitated sepsis is a major compensatory mechanism to ensure cardiac output, oxygen delivery, and perfusion. The use of beta-blockade, specifically with esmolol and </a:t>
            </a:r>
            <a:r>
              <a:rPr lang="en-US" b="0" i="0" dirty="0" err="1">
                <a:solidFill>
                  <a:srgbClr val="282828"/>
                </a:solidFill>
                <a:effectLst/>
                <a:latin typeface="MuseoSans"/>
              </a:rPr>
              <a:t>landiolol</a:t>
            </a:r>
            <a:r>
              <a:rPr lang="en-US" b="0" i="0" dirty="0">
                <a:solidFill>
                  <a:srgbClr val="282828"/>
                </a:solidFill>
                <a:effectLst/>
                <a:latin typeface="MuseoSans"/>
              </a:rPr>
              <a:t>, has been shown to reduce heart rate in the septic patients without deleterious effects on end-organ perfusion and may be associated with improved survival rates.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In summary, </a:t>
            </a:r>
            <a:r>
              <a:rPr lang="en-US" b="0" i="0" dirty="0" err="1">
                <a:solidFill>
                  <a:srgbClr val="282828"/>
                </a:solidFill>
                <a:effectLst/>
                <a:latin typeface="MuseoSans"/>
              </a:rPr>
              <a:t>Tthe</a:t>
            </a:r>
            <a:r>
              <a:rPr lang="en-US" b="0" i="0" dirty="0">
                <a:solidFill>
                  <a:srgbClr val="282828"/>
                </a:solidFill>
                <a:effectLst/>
                <a:latin typeface="MuseoSans"/>
              </a:rPr>
              <a:t> hemodynamic evidence for βB use in sepsis has been proven as there are numerous studies demonstrating decreased HR without significant change in MAP, CVP, or ScVO</a:t>
            </a:r>
            <a:r>
              <a:rPr lang="en-US" b="0" i="0" baseline="-25000" dirty="0">
                <a:solidFill>
                  <a:srgbClr val="3E3D40"/>
                </a:solidFill>
                <a:effectLst/>
                <a:latin typeface="MuseoSans"/>
              </a:rPr>
              <a:t>2</a:t>
            </a:r>
            <a:r>
              <a:rPr lang="en-US" b="0" i="0" dirty="0">
                <a:solidFill>
                  <a:srgbClr val="282828"/>
                </a:solidFill>
                <a:effectLst/>
                <a:latin typeface="MuseoSans"/>
              </a:rPr>
              <a:t>. Further, the recent evidence for ultra-short-acting βB, esmolol and </a:t>
            </a:r>
            <a:r>
              <a:rPr lang="en-US" b="0" i="0" dirty="0" err="1">
                <a:solidFill>
                  <a:srgbClr val="282828"/>
                </a:solidFill>
                <a:effectLst/>
                <a:latin typeface="MuseoSans"/>
              </a:rPr>
              <a:t>landiolol</a:t>
            </a:r>
            <a:r>
              <a:rPr lang="en-US" b="0" i="0" dirty="0">
                <a:solidFill>
                  <a:srgbClr val="282828"/>
                </a:solidFill>
                <a:effectLst/>
                <a:latin typeface="MuseoSans"/>
              </a:rPr>
              <a:t>, especially with regard to decreased incidence of arrhythmias and 28-days mortality benefit is clinically significant</a:t>
            </a:r>
            <a:r>
              <a:rPr lang="hu-HU" b="0" i="0" dirty="0">
                <a:solidFill>
                  <a:srgbClr val="282828"/>
                </a:solidFill>
                <a:effectLst/>
                <a:latin typeface="MuseoSans"/>
              </a:rPr>
              <a:t>. </a:t>
            </a:r>
          </a:p>
          <a:p>
            <a:r>
              <a:rPr lang="hu-HU" b="0" i="0" dirty="0">
                <a:solidFill>
                  <a:srgbClr val="282828"/>
                </a:solidFill>
                <a:effectLst/>
                <a:latin typeface="MuseoSans"/>
              </a:rPr>
              <a:t>There is a </a:t>
            </a:r>
            <a:r>
              <a:rPr lang="en-US" b="0" i="0" dirty="0">
                <a:solidFill>
                  <a:srgbClr val="282828"/>
                </a:solidFill>
                <a:effectLst/>
                <a:latin typeface="MuseoSans"/>
              </a:rPr>
              <a:t>need to stratify subgroups within septic cohorts based on the potential benefit of cardiovascular intervention to decrease the negative consequences of tachyarrhythmias (</a:t>
            </a:r>
            <a:r>
              <a:rPr lang="en-US" b="0" i="0" u="none" strike="noStrike" dirty="0">
                <a:solidFill>
                  <a:srgbClr val="1DB5C3"/>
                </a:solidFill>
                <a:effectLst/>
                <a:latin typeface="MuseoSans"/>
              </a:rPr>
              <a:t>Morelli et al., 2020</a:t>
            </a:r>
            <a:r>
              <a:rPr lang="en-US" b="0" i="0" dirty="0">
                <a:solidFill>
                  <a:srgbClr val="282828"/>
                </a:solidFill>
                <a:effectLst/>
                <a:latin typeface="MuseoSans"/>
              </a:rPr>
              <a:t>)</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14</a:t>
            </a:fld>
            <a:endParaRPr lang="hu-HU"/>
          </a:p>
        </p:txBody>
      </p:sp>
    </p:spTree>
    <p:extLst>
      <p:ext uri="{BB962C8B-B14F-4D97-AF65-F5344CB8AC3E}">
        <p14:creationId xmlns:p14="http://schemas.microsoft.com/office/powerpoint/2010/main" val="388269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282828"/>
                </a:solidFill>
                <a:effectLst/>
                <a:latin typeface="MuseoSans"/>
              </a:rPr>
              <a:t>A r</a:t>
            </a:r>
            <a:r>
              <a:rPr lang="en-US" b="0" i="0" dirty="0" err="1">
                <a:solidFill>
                  <a:srgbClr val="282828"/>
                </a:solidFill>
                <a:effectLst/>
                <a:latin typeface="MuseoSans"/>
              </a:rPr>
              <a:t>ecent</a:t>
            </a:r>
            <a:r>
              <a:rPr lang="en-US" b="0" i="0" dirty="0">
                <a:solidFill>
                  <a:srgbClr val="282828"/>
                </a:solidFill>
                <a:effectLst/>
                <a:latin typeface="MuseoSans"/>
              </a:rPr>
              <a:t> observational cohort study by </a:t>
            </a:r>
            <a:r>
              <a:rPr lang="en-US" b="0" i="0" dirty="0" err="1">
                <a:solidFill>
                  <a:srgbClr val="282828"/>
                </a:solidFill>
                <a:effectLst/>
                <a:latin typeface="MuseoSans"/>
              </a:rPr>
              <a:t>Guz</a:t>
            </a:r>
            <a:r>
              <a:rPr lang="en-US" b="0" i="0" dirty="0">
                <a:solidFill>
                  <a:srgbClr val="282828"/>
                </a:solidFill>
                <a:effectLst/>
                <a:latin typeface="MuseoSans"/>
              </a:rPr>
              <a:t> et al. found that antecedent </a:t>
            </a:r>
            <a:r>
              <a:rPr lang="en-US" b="0" i="0" dirty="0" err="1">
                <a:solidFill>
                  <a:srgbClr val="282828"/>
                </a:solidFill>
                <a:effectLst/>
                <a:latin typeface="MuseoSans"/>
              </a:rPr>
              <a:t>cardioselective</a:t>
            </a:r>
            <a:r>
              <a:rPr lang="en-US" b="0" i="0" dirty="0">
                <a:solidFill>
                  <a:srgbClr val="282828"/>
                </a:solidFill>
                <a:effectLst/>
                <a:latin typeface="MuseoSans"/>
              </a:rPr>
              <a:t> βB were associated with a stronger protective effect on 30-days mortality rate reduction than </a:t>
            </a:r>
            <a:r>
              <a:rPr lang="en-US" b="0" i="0" dirty="0" err="1">
                <a:solidFill>
                  <a:srgbClr val="282828"/>
                </a:solidFill>
                <a:effectLst/>
                <a:latin typeface="MuseoSans"/>
              </a:rPr>
              <a:t>noncardioselective</a:t>
            </a:r>
            <a:r>
              <a:rPr lang="en-US" b="0" i="0" dirty="0">
                <a:solidFill>
                  <a:srgbClr val="282828"/>
                </a:solidFill>
                <a:effectLst/>
                <a:latin typeface="MuseoSans"/>
              </a:rPr>
              <a:t> βB for patients admitted with sepsis </a:t>
            </a:r>
            <a:r>
              <a:rPr lang="hu-HU" b="0" i="0" dirty="0">
                <a:solidFill>
                  <a:srgbClr val="282828"/>
                </a:solidFill>
                <a:effectLst/>
                <a:latin typeface="MuseoSans"/>
              </a:rPr>
              <a:t>. </a:t>
            </a:r>
            <a:r>
              <a:rPr lang="en-US" b="0" i="0" dirty="0">
                <a:solidFill>
                  <a:srgbClr val="282828"/>
                </a:solidFill>
                <a:effectLst/>
                <a:latin typeface="MuseoSans"/>
              </a:rPr>
              <a:t>Continuation of beta-blockade therapy was also associated with decreased crystalloid requirements during the first 24 h (</a:t>
            </a:r>
            <a:r>
              <a:rPr lang="en-US" b="0" i="1" dirty="0">
                <a:solidFill>
                  <a:srgbClr val="282828"/>
                </a:solidFill>
                <a:effectLst/>
                <a:latin typeface="MuseoSans"/>
              </a:rPr>
              <a:t>p</a:t>
            </a:r>
            <a:r>
              <a:rPr lang="en-US" b="0" i="0" dirty="0">
                <a:solidFill>
                  <a:srgbClr val="282828"/>
                </a:solidFill>
                <a:effectLst/>
                <a:latin typeface="MuseoSans"/>
              </a:rPr>
              <a:t> = 0.049) without increases in need for vasopressor, inotropic support, or low-dose steroids</a:t>
            </a:r>
            <a:r>
              <a:rPr lang="hu-HU" b="0" i="0" dirty="0">
                <a:solidFill>
                  <a:srgbClr val="282828"/>
                </a:solidFill>
                <a:effectLst/>
                <a:latin typeface="MuseoSans"/>
              </a:rPr>
              <a:t> Tan et al. 2019</a:t>
            </a: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r>
              <a:rPr lang="hu-HU" dirty="0"/>
              <a:t>The available low quality evidence supports this paradigm shift in crictical care towards casutious beta-blockade in treatment of sepsis and septic shock, when complicated by tachyarrythmias</a:t>
            </a:r>
          </a:p>
          <a:p>
            <a:pPr marL="0" marR="0" lvl="0" indent="0" algn="l" defTabSz="1088485"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282828"/>
                </a:solidFill>
                <a:effectLst/>
                <a:latin typeface="MuseoSans"/>
              </a:rPr>
              <a:t>There are numerous retrospective studies that have investigated premorbid βB exposure prior to admission to the ICU with a diagnosis for sepsis that have conferred mortality benefit. </a:t>
            </a:r>
            <a:endParaRPr lang="hu-HU" dirty="0"/>
          </a:p>
          <a:p>
            <a:endParaRPr lang="hu-HU" dirty="0"/>
          </a:p>
          <a:p>
            <a:r>
              <a:rPr lang="en-US" b="0" i="0" dirty="0">
                <a:solidFill>
                  <a:srgbClr val="282828"/>
                </a:solidFill>
                <a:effectLst/>
                <a:latin typeface="MuseoSans"/>
              </a:rPr>
              <a:t>The use of beta-blockade in septic patients remains controversial especially with regard to timing of initiation. Tachycardia in the early stages of un-resuscitated sepsis is a major compensatory mechanism to ensure cardiac output, oxygen delivery, and perfusion. The use of beta-blockade, specifically with esmolol and </a:t>
            </a:r>
            <a:r>
              <a:rPr lang="en-US" b="0" i="0" dirty="0" err="1">
                <a:solidFill>
                  <a:srgbClr val="282828"/>
                </a:solidFill>
                <a:effectLst/>
                <a:latin typeface="MuseoSans"/>
              </a:rPr>
              <a:t>landiolol</a:t>
            </a:r>
            <a:r>
              <a:rPr lang="en-US" b="0" i="0" dirty="0">
                <a:solidFill>
                  <a:srgbClr val="282828"/>
                </a:solidFill>
                <a:effectLst/>
                <a:latin typeface="MuseoSans"/>
              </a:rPr>
              <a:t>, has been shown to reduce heart rate in the septic patients without deleterious effects on end-organ perfusion and may be associated with improved survival rates.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In summary, </a:t>
            </a:r>
            <a:r>
              <a:rPr lang="en-US" b="0" i="0" dirty="0" err="1">
                <a:solidFill>
                  <a:srgbClr val="282828"/>
                </a:solidFill>
                <a:effectLst/>
                <a:latin typeface="MuseoSans"/>
              </a:rPr>
              <a:t>Tthe</a:t>
            </a:r>
            <a:r>
              <a:rPr lang="en-US" b="0" i="0" dirty="0">
                <a:solidFill>
                  <a:srgbClr val="282828"/>
                </a:solidFill>
                <a:effectLst/>
                <a:latin typeface="MuseoSans"/>
              </a:rPr>
              <a:t> hemodynamic evidence for βB use in sepsis has been proven as there are numerous studies demonstrating decreased HR without significant change in MAP, CVP, or ScVO</a:t>
            </a:r>
            <a:r>
              <a:rPr lang="en-US" b="0" i="0" baseline="-25000" dirty="0">
                <a:solidFill>
                  <a:srgbClr val="3E3D40"/>
                </a:solidFill>
                <a:effectLst/>
                <a:latin typeface="MuseoSans"/>
              </a:rPr>
              <a:t>2</a:t>
            </a:r>
            <a:r>
              <a:rPr lang="en-US" b="0" i="0" dirty="0">
                <a:solidFill>
                  <a:srgbClr val="282828"/>
                </a:solidFill>
                <a:effectLst/>
                <a:latin typeface="MuseoSans"/>
              </a:rPr>
              <a:t>. Further, the recent evidence for ultra-short-acting βB, esmolol and </a:t>
            </a:r>
            <a:r>
              <a:rPr lang="en-US" b="0" i="0" dirty="0" err="1">
                <a:solidFill>
                  <a:srgbClr val="282828"/>
                </a:solidFill>
                <a:effectLst/>
                <a:latin typeface="MuseoSans"/>
              </a:rPr>
              <a:t>landiolol</a:t>
            </a:r>
            <a:r>
              <a:rPr lang="en-US" b="0" i="0" dirty="0">
                <a:solidFill>
                  <a:srgbClr val="282828"/>
                </a:solidFill>
                <a:effectLst/>
                <a:latin typeface="MuseoSans"/>
              </a:rPr>
              <a:t>, especially with regard to decreased incidence of arrhythmias and 28-days mortality benefit is clinically significant</a:t>
            </a:r>
            <a:r>
              <a:rPr lang="hu-HU" b="0" i="0" dirty="0">
                <a:solidFill>
                  <a:srgbClr val="282828"/>
                </a:solidFill>
                <a:effectLst/>
                <a:latin typeface="MuseoSans"/>
              </a:rPr>
              <a:t>. </a:t>
            </a:r>
          </a:p>
          <a:p>
            <a:r>
              <a:rPr lang="hu-HU" b="0" i="0" dirty="0">
                <a:solidFill>
                  <a:srgbClr val="282828"/>
                </a:solidFill>
                <a:effectLst/>
                <a:latin typeface="MuseoSans"/>
              </a:rPr>
              <a:t>There is a </a:t>
            </a:r>
            <a:r>
              <a:rPr lang="en-US" b="0" i="0" dirty="0">
                <a:solidFill>
                  <a:srgbClr val="282828"/>
                </a:solidFill>
                <a:effectLst/>
                <a:latin typeface="MuseoSans"/>
              </a:rPr>
              <a:t>need to stratify subgroups within septic cohorts based on the potential benefit of cardiovascular intervention to decrease the negative consequences of tachyarrhythmias (</a:t>
            </a:r>
            <a:r>
              <a:rPr lang="en-US" b="0" i="0" u="none" strike="noStrike" dirty="0">
                <a:solidFill>
                  <a:srgbClr val="1DB5C3"/>
                </a:solidFill>
                <a:effectLst/>
                <a:latin typeface="MuseoSans"/>
              </a:rPr>
              <a:t>Morelli et al., 2020</a:t>
            </a:r>
            <a:r>
              <a:rPr lang="en-US" b="0" i="0" dirty="0">
                <a:solidFill>
                  <a:srgbClr val="282828"/>
                </a:solidFill>
                <a:effectLst/>
                <a:latin typeface="MuseoSans"/>
              </a:rPr>
              <a:t>)</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15</a:t>
            </a:fld>
            <a:endParaRPr lang="hu-HU"/>
          </a:p>
        </p:txBody>
      </p:sp>
    </p:spTree>
    <p:extLst>
      <p:ext uri="{BB962C8B-B14F-4D97-AF65-F5344CB8AC3E}">
        <p14:creationId xmlns:p14="http://schemas.microsoft.com/office/powerpoint/2010/main" val="362155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333333"/>
                </a:solidFill>
                <a:effectLst/>
                <a:latin typeface="-apple-system"/>
              </a:rPr>
              <a:t>https://doi.org/10.1186/s42077-020-00107-5: </a:t>
            </a:r>
          </a:p>
          <a:p>
            <a:r>
              <a:rPr lang="en-US" b="0" i="0" dirty="0">
                <a:solidFill>
                  <a:srgbClr val="333333"/>
                </a:solidFill>
                <a:effectLst/>
                <a:latin typeface="Georgia" panose="02040502050405020303" pitchFamily="18" charset="0"/>
              </a:rPr>
              <a:t>60 patients of age 18–60 years of both sexes and randomly divided them into 2 groups, 30 patients each.</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The primary outcome was the heart rate. Secondary outcomes were MAP, central venous oxygen saturation measured from the central venous line, central venous pressure, serum lactate, APACHE II score (on admission), SOFA recorded daily for the first week beside ICU stays (in days), and 28-day mortality.</a:t>
            </a:r>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A received the standard care of sepsis in addition to </a:t>
            </a:r>
            <a:r>
              <a:rPr lang="en-US" b="0" i="0" u="sng" dirty="0">
                <a:solidFill>
                  <a:srgbClr val="333333"/>
                </a:solidFill>
                <a:effectLst/>
                <a:latin typeface="Georgia" panose="02040502050405020303" pitchFamily="18" charset="0"/>
              </a:rPr>
              <a:t>esmolol intravenous infusion </a:t>
            </a:r>
            <a:r>
              <a:rPr lang="en-US" b="0" i="0" dirty="0">
                <a:solidFill>
                  <a:srgbClr val="333333"/>
                </a:solidFill>
                <a:effectLst/>
                <a:latin typeface="Georgia" panose="02040502050405020303" pitchFamily="18" charset="0"/>
              </a:rPr>
              <a:t>by starting dose of </a:t>
            </a:r>
            <a:r>
              <a:rPr lang="en-US" b="0" i="0" u="sng" dirty="0">
                <a:solidFill>
                  <a:srgbClr val="333333"/>
                </a:solidFill>
                <a:effectLst/>
                <a:latin typeface="Georgia" panose="02040502050405020303" pitchFamily="18" charset="0"/>
              </a:rPr>
              <a:t>0.05–0.2 mg/kg/min </a:t>
            </a:r>
            <a:r>
              <a:rPr lang="en-US" b="0" i="0" dirty="0">
                <a:solidFill>
                  <a:srgbClr val="333333"/>
                </a:solidFill>
                <a:effectLst/>
                <a:latin typeface="Georgia" panose="02040502050405020303" pitchFamily="18" charset="0"/>
              </a:rPr>
              <a:t>and the dose was titrated every 20 min, and in group B, patients received the standard care of sepsis.</a:t>
            </a:r>
            <a:endParaRPr lang="hu-HU" b="0" i="0" dirty="0">
              <a:solidFill>
                <a:srgbClr val="333333"/>
              </a:solidFill>
              <a:effectLst/>
              <a:latin typeface="Georgia" panose="02040502050405020303" pitchFamily="18" charset="0"/>
            </a:endParaRPr>
          </a:p>
          <a:p>
            <a:endParaRPr lang="hu-HU" b="1" i="0" dirty="0">
              <a:solidFill>
                <a:srgbClr val="333333"/>
              </a:solidFill>
              <a:effectLst/>
              <a:latin typeface="Georgia" panose="02040502050405020303" pitchFamily="18" charset="0"/>
            </a:endParaRPr>
          </a:p>
          <a:p>
            <a:r>
              <a:rPr lang="en-US" b="1" i="0" dirty="0">
                <a:solidFill>
                  <a:srgbClr val="333333"/>
                </a:solidFill>
                <a:effectLst/>
                <a:latin typeface="Georgia" panose="02040502050405020303" pitchFamily="18" charset="0"/>
              </a:rPr>
              <a:t>This study supports the role of intravenous beta blockers in sepsis patients by decreasing heart rate without affecting the hemodynamics, in addition to decreasing 28-day mortality and ICU stay.</a:t>
            </a:r>
            <a:endParaRPr lang="hu-HU" b="1" dirty="0"/>
          </a:p>
        </p:txBody>
      </p:sp>
      <p:sp>
        <p:nvSpPr>
          <p:cNvPr id="4" name="Slide Number Placeholder 3"/>
          <p:cNvSpPr>
            <a:spLocks noGrp="1"/>
          </p:cNvSpPr>
          <p:nvPr>
            <p:ph type="sldNum" sz="quarter" idx="5"/>
          </p:nvPr>
        </p:nvSpPr>
        <p:spPr/>
        <p:txBody>
          <a:bodyPr/>
          <a:lstStyle/>
          <a:p>
            <a:fld id="{E5AB3B42-98B4-4C8A-992B-19765CF920E4}" type="slidenum">
              <a:rPr lang="hu-HU" smtClean="0"/>
              <a:t>18</a:t>
            </a:fld>
            <a:endParaRPr lang="hu-HU"/>
          </a:p>
        </p:txBody>
      </p:sp>
    </p:spTree>
    <p:extLst>
      <p:ext uri="{BB962C8B-B14F-4D97-AF65-F5344CB8AC3E}">
        <p14:creationId xmlns:p14="http://schemas.microsoft.com/office/powerpoint/2010/main" val="30683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hu-HU" b="1" i="1" dirty="0"/>
              <a:t>Carrara et al.: </a:t>
            </a:r>
          </a:p>
          <a:p>
            <a:pPr>
              <a:lnSpc>
                <a:spcPct val="150000"/>
              </a:lnSpc>
            </a:pPr>
            <a:r>
              <a:rPr lang="en-US" b="0" i="0" dirty="0">
                <a:solidFill>
                  <a:srgbClr val="212121"/>
                </a:solidFill>
                <a:effectLst/>
                <a:latin typeface="BlinkMacSystemFont"/>
              </a:rPr>
              <a:t>Persisting tachycardia is often observed in resuscitated septic shock patients, and it is an independent risk factor for increased mortality.</a:t>
            </a:r>
            <a:r>
              <a:rPr lang="hu-HU" b="0" i="0" dirty="0">
                <a:solidFill>
                  <a:srgbClr val="212121"/>
                </a:solidFill>
                <a:effectLst/>
                <a:latin typeface="BlinkMacSystemFont"/>
              </a:rPr>
              <a:t> T</a:t>
            </a:r>
            <a:r>
              <a:rPr lang="en-US" b="0" i="0" dirty="0">
                <a:solidFill>
                  <a:srgbClr val="212121"/>
                </a:solidFill>
                <a:effectLst/>
                <a:latin typeface="BlinkMacSystemFont"/>
              </a:rPr>
              <a:t>he esmolol-treated group (n=4), the ivabradine-treated group (n=5) and the control group (n=3)</a:t>
            </a:r>
            <a:r>
              <a:rPr lang="hu-HU" b="0" i="0" dirty="0">
                <a:solidFill>
                  <a:srgbClr val="212121"/>
                </a:solidFill>
                <a:effectLst/>
                <a:latin typeface="BlinkMacSystemFont"/>
              </a:rPr>
              <a:t>.</a:t>
            </a:r>
          </a:p>
          <a:p>
            <a:pPr>
              <a:lnSpc>
                <a:spcPct val="150000"/>
              </a:lnSpc>
            </a:pPr>
            <a:r>
              <a:rPr lang="hu-HU" sz="1600" dirty="0">
                <a:solidFill>
                  <a:srgbClr val="121D46"/>
                </a:solidFill>
                <a:latin typeface="Poppins Regular" panose="020B0604020202020204" charset="-18"/>
                <a:cs typeface="Poppins Regular" panose="020B0604020202020204" charset="-18"/>
              </a:rPr>
              <a:t>Cardiac automony: HRV: heart rate variability, BRS: baroreflex sensivity </a:t>
            </a:r>
          </a:p>
          <a:p>
            <a:pPr>
              <a:lnSpc>
                <a:spcPct val="150000"/>
              </a:lnSpc>
            </a:pPr>
            <a:r>
              <a:rPr lang="hu-HU" sz="1600" dirty="0">
                <a:solidFill>
                  <a:srgbClr val="121D46"/>
                </a:solidFill>
                <a:latin typeface="Poppins Regular" panose="020B0604020202020204" charset="-18"/>
                <a:cs typeface="Poppins Regular" panose="020B0604020202020204" charset="-18"/>
              </a:rPr>
              <a:t>Oxygenation efficency: Buckberg index</a:t>
            </a:r>
          </a:p>
          <a:p>
            <a:pPr>
              <a:lnSpc>
                <a:spcPct val="150000"/>
              </a:lnSpc>
            </a:pPr>
            <a:r>
              <a:rPr lang="hu-HU" sz="1600" dirty="0">
                <a:solidFill>
                  <a:srgbClr val="121D46"/>
                </a:solidFill>
                <a:latin typeface="Poppins Regular" panose="020B0604020202020204" charset="-18"/>
                <a:cs typeface="Poppins Regular" panose="020B0604020202020204" charset="-18"/>
              </a:rPr>
              <a:t>Favourable condition was preserved only in esmolol group</a:t>
            </a:r>
          </a:p>
          <a:p>
            <a:pPr>
              <a:lnSpc>
                <a:spcPct val="150000"/>
              </a:lnSpc>
            </a:pPr>
            <a:r>
              <a:rPr lang="hu-HU" sz="1600" dirty="0">
                <a:solidFill>
                  <a:srgbClr val="121D46"/>
                </a:solidFill>
                <a:latin typeface="Poppins Regular" panose="020B0604020202020204" charset="-18"/>
                <a:cs typeface="Poppins Regular" panose="020B0604020202020204" charset="-18"/>
              </a:rPr>
              <a:t>Ivabaradin is not as affective when administered adjunction to NA</a:t>
            </a:r>
          </a:p>
          <a:p>
            <a:endParaRPr lang="hu-HU" sz="1600" b="1" i="1" dirty="0">
              <a:solidFill>
                <a:srgbClr val="121D46"/>
              </a:solidFill>
              <a:latin typeface="Poppins Regular" panose="020B0604020202020204" charset="-18"/>
              <a:cs typeface="Poppins Regular" panose="020B0604020202020204" charset="-18"/>
            </a:endParaRPr>
          </a:p>
          <a:p>
            <a:r>
              <a:rPr lang="hu-HU" b="1" i="1" dirty="0"/>
              <a:t>Datta et al.:</a:t>
            </a:r>
          </a:p>
          <a:p>
            <a:r>
              <a:rPr lang="en-US" b="0" i="0" dirty="0">
                <a:solidFill>
                  <a:srgbClr val="212121"/>
                </a:solidFill>
                <a:effectLst/>
                <a:latin typeface="BlinkMacSystemFont"/>
              </a:rPr>
              <a:t>This study sought to investigate the effect of the cardiac pacemaker current inhibitor ivabradine on heart rate and cardio-circulatory function in patients with septic shock. 60 patients with septic shock and persistent tachycardia (heart rate &gt;95 /minute) were prospectively randomly assigned to receive either standard therapy for septic shock (group S) or standard therapy along with enteral ivabradine (group I) for the initial 96 hours after enrolment. </a:t>
            </a:r>
            <a:endParaRPr lang="hu-HU" b="0" i="0" dirty="0">
              <a:solidFill>
                <a:srgbClr val="212121"/>
              </a:solidFill>
              <a:effectLst/>
              <a:latin typeface="BlinkMacSystemFont"/>
            </a:endParaRPr>
          </a:p>
          <a:p>
            <a:r>
              <a:rPr lang="en-US" b="0" i="0" dirty="0">
                <a:solidFill>
                  <a:srgbClr val="212121"/>
                </a:solidFill>
                <a:effectLst/>
                <a:latin typeface="BlinkMacSystemFont"/>
              </a:rPr>
              <a:t>Primary outcome was the difference in heart rate between the two groups during the first 96 hours. </a:t>
            </a:r>
            <a:endParaRPr lang="hu-HU" b="0" i="0" dirty="0">
              <a:solidFill>
                <a:srgbClr val="212121"/>
              </a:solidFill>
              <a:effectLst/>
              <a:latin typeface="BlinkMacSystemFont"/>
            </a:endParaRPr>
          </a:p>
          <a:p>
            <a:r>
              <a:rPr lang="en-US" b="0" i="0" dirty="0">
                <a:solidFill>
                  <a:srgbClr val="212121"/>
                </a:solidFill>
                <a:effectLst/>
                <a:latin typeface="BlinkMacSystemFont"/>
              </a:rPr>
              <a:t>Secondary outcomes included the effect of ivabradine on </a:t>
            </a:r>
            <a:r>
              <a:rPr lang="en-US" b="0" i="0" dirty="0" err="1">
                <a:solidFill>
                  <a:srgbClr val="212121"/>
                </a:solidFill>
                <a:effectLst/>
                <a:latin typeface="BlinkMacSystemFont"/>
              </a:rPr>
              <a:t>haemodynamic</a:t>
            </a:r>
            <a:r>
              <a:rPr lang="en-US" b="0" i="0" dirty="0">
                <a:solidFill>
                  <a:srgbClr val="212121"/>
                </a:solidFill>
                <a:effectLst/>
                <a:latin typeface="BlinkMacSystemFont"/>
              </a:rPr>
              <a:t>, oxygenation, myocardial function and organ function parameters, incidence of adverse events and 30-day overall survival. </a:t>
            </a:r>
            <a:endParaRPr lang="hu-HU" dirty="0"/>
          </a:p>
          <a:p>
            <a:r>
              <a:rPr lang="en-US" b="0" i="0" dirty="0">
                <a:solidFill>
                  <a:srgbClr val="212121"/>
                </a:solidFill>
                <a:effectLst/>
                <a:latin typeface="BlinkMacSystemFont"/>
              </a:rPr>
              <a:t>Stroke volume index and ejection fraction were higher in group I while cardiac index and oxygen delivery parameters were maintained similar to group S.</a:t>
            </a:r>
            <a:endParaRPr lang="hu-HU" b="0" i="0" dirty="0">
              <a:solidFill>
                <a:srgbClr val="212121"/>
              </a:solidFill>
              <a:effectLst/>
              <a:latin typeface="BlinkMacSystemFont"/>
            </a:endParaRPr>
          </a:p>
          <a:p>
            <a:r>
              <a:rPr lang="en-US" b="0" i="0" dirty="0">
                <a:solidFill>
                  <a:srgbClr val="212121"/>
                </a:solidFill>
                <a:effectLst/>
                <a:latin typeface="BlinkMacSystemFont"/>
              </a:rPr>
              <a:t>There was no difference in 30-day mortality or in the incidence of serious adverse events. Enteral ivabradine is effective in reducing heart rate and improving hemodynamic parameters and cardiac function in patients with septic shock and persistent tachycardia, without increasing the incidence of adverse events.</a:t>
            </a:r>
            <a:endParaRPr lang="hu-HU" b="0" i="0" dirty="0">
              <a:solidFill>
                <a:srgbClr val="212121"/>
              </a:solidFill>
              <a:effectLst/>
              <a:latin typeface="BlinkMacSystemFont"/>
            </a:endParaRPr>
          </a:p>
          <a:p>
            <a:endParaRPr lang="hu-HU" b="0" i="0" dirty="0">
              <a:solidFill>
                <a:srgbClr val="212121"/>
              </a:solidFill>
              <a:effectLst/>
              <a:latin typeface="BlinkMacSystemFont"/>
            </a:endParaRPr>
          </a:p>
          <a:p>
            <a:r>
              <a:rPr lang="hu-HU" b="1" i="1" dirty="0">
                <a:solidFill>
                  <a:srgbClr val="212121"/>
                </a:solidFill>
                <a:effectLst/>
                <a:latin typeface="BlinkMacSystemFont"/>
              </a:rPr>
              <a:t>Wei et al.: </a:t>
            </a:r>
          </a:p>
          <a:p>
            <a:r>
              <a:rPr lang="hu-HU" b="0" i="0" dirty="0">
                <a:solidFill>
                  <a:srgbClr val="212121"/>
                </a:solidFill>
                <a:effectLst/>
                <a:latin typeface="BlinkMacSystemFont"/>
              </a:rPr>
              <a:t>Randomized animal study, university research laboratory. E</a:t>
            </a:r>
            <a:r>
              <a:rPr lang="en-US" b="0" i="0" dirty="0" err="1">
                <a:solidFill>
                  <a:srgbClr val="212121"/>
                </a:solidFill>
                <a:effectLst/>
                <a:latin typeface="BlinkMacSystemFont"/>
              </a:rPr>
              <a:t>lective</a:t>
            </a:r>
            <a:r>
              <a:rPr lang="en-US" b="0" i="0" dirty="0">
                <a:solidFill>
                  <a:srgbClr val="212121"/>
                </a:solidFill>
                <a:effectLst/>
                <a:latin typeface="BlinkMacSystemFont"/>
              </a:rPr>
              <a:t> β1-blockers improves sepsis-induced cardiac and vascular dysfunction primarily by decreasing proinflammatory pathways. However, the impact of isolated heart rate reduction (HRR) on hemodynamics and inflammatory pathways remains unknown.</a:t>
            </a:r>
            <a:endParaRPr lang="hu-HU" b="0" i="0" dirty="0">
              <a:solidFill>
                <a:srgbClr val="212121"/>
              </a:solidFill>
              <a:effectLst/>
              <a:latin typeface="BlinkMacSystemFont"/>
            </a:endParaRPr>
          </a:p>
          <a:p>
            <a:r>
              <a:rPr lang="hu-HU" b="0" i="0" dirty="0">
                <a:solidFill>
                  <a:srgbClr val="212121"/>
                </a:solidFill>
                <a:effectLst/>
                <a:latin typeface="BlinkMacSystemFont"/>
              </a:rPr>
              <a:t>Assessment at 18 h included hemodynamics, in vivo cardiac function by echocardiography, and ex vivo vasoreactivity by myography. Circulating cytokine levels (TNF-</a:t>
            </a:r>
            <a:r>
              <a:rPr lang="el-GR" b="0" i="0" dirty="0">
                <a:solidFill>
                  <a:srgbClr val="212121"/>
                </a:solidFill>
                <a:effectLst/>
                <a:latin typeface="BlinkMacSystemFont"/>
              </a:rPr>
              <a:t>α, </a:t>
            </a:r>
            <a:r>
              <a:rPr lang="hu-HU" b="0" i="0" dirty="0">
                <a:solidFill>
                  <a:srgbClr val="212121"/>
                </a:solidFill>
                <a:effectLst/>
                <a:latin typeface="BlinkMacSystemFont"/>
              </a:rPr>
              <a:t>IL-6, and IL-10) were measured by ELISA, whereas cardiac and vascular protein expressions of NF-</a:t>
            </a:r>
            <a:r>
              <a:rPr lang="el-GR" b="0" i="0" dirty="0">
                <a:solidFill>
                  <a:srgbClr val="212121"/>
                </a:solidFill>
                <a:effectLst/>
                <a:latin typeface="BlinkMacSystemFont"/>
              </a:rPr>
              <a:t>κ</a:t>
            </a:r>
            <a:r>
              <a:rPr lang="hu-HU" b="0" i="0" dirty="0">
                <a:solidFill>
                  <a:srgbClr val="212121"/>
                </a:solidFill>
                <a:effectLst/>
                <a:latin typeface="BlinkMacSystemFont"/>
              </a:rPr>
              <a:t>B/I</a:t>
            </a:r>
            <a:r>
              <a:rPr lang="el-GR" b="0" i="0" dirty="0">
                <a:solidFill>
                  <a:srgbClr val="212121"/>
                </a:solidFill>
                <a:effectLst/>
                <a:latin typeface="BlinkMacSystemFont"/>
              </a:rPr>
              <a:t>κ</a:t>
            </a:r>
            <a:r>
              <a:rPr lang="hu-HU" b="0" i="0" dirty="0">
                <a:solidFill>
                  <a:srgbClr val="212121"/>
                </a:solidFill>
                <a:effectLst/>
                <a:latin typeface="BlinkMacSystemFont"/>
              </a:rPr>
              <a:t>B</a:t>
            </a:r>
            <a:r>
              <a:rPr lang="el-GR" b="0" i="0" dirty="0">
                <a:solidFill>
                  <a:srgbClr val="212121"/>
                </a:solidFill>
                <a:effectLst/>
                <a:latin typeface="BlinkMacSystemFont"/>
              </a:rPr>
              <a:t>α/</a:t>
            </a:r>
            <a:r>
              <a:rPr lang="hu-HU" b="0" i="0" dirty="0">
                <a:solidFill>
                  <a:srgbClr val="212121"/>
                </a:solidFill>
                <a:effectLst/>
                <a:latin typeface="BlinkMacSystemFont"/>
              </a:rPr>
              <a:t>iNOS and Akt/eNOS were assessed by Western blotting.</a:t>
            </a:r>
          </a:p>
          <a:p>
            <a:r>
              <a:rPr lang="hu-HU" b="0" i="0" dirty="0">
                <a:solidFill>
                  <a:srgbClr val="212121"/>
                </a:solidFill>
                <a:effectLst/>
                <a:latin typeface="BlinkMacSystemFont"/>
              </a:rPr>
              <a:t>CLP induced tachycardia, hypotension, decreased cardiac output, hyperlactatemia, and vascular hyporesponsiveness to vasopressors.</a:t>
            </a:r>
          </a:p>
          <a:p>
            <a:r>
              <a:rPr lang="en-US" b="0" i="0" dirty="0">
                <a:solidFill>
                  <a:srgbClr val="212121"/>
                </a:solidFill>
                <a:effectLst/>
                <a:latin typeface="BlinkMacSystemFont"/>
              </a:rPr>
              <a:t>Adjunction of ivabradine to CLP rats had no impact on TNF-α, IL-6, and IL-10 cytokines, or on the protein expression levels of phosphorylated forms of NF-</a:t>
            </a:r>
            <a:r>
              <a:rPr lang="en-US" b="0" i="0" dirty="0" err="1">
                <a:solidFill>
                  <a:srgbClr val="212121"/>
                </a:solidFill>
                <a:effectLst/>
                <a:latin typeface="BlinkMacSystemFont"/>
              </a:rPr>
              <a:t>κB</a:t>
            </a:r>
            <a:r>
              <a:rPr lang="en-US" b="0" i="0" dirty="0">
                <a:solidFill>
                  <a:srgbClr val="212121"/>
                </a:solidFill>
                <a:effectLst/>
                <a:latin typeface="BlinkMacSystemFont"/>
              </a:rPr>
              <a:t>, Akt, </a:t>
            </a:r>
            <a:r>
              <a:rPr lang="en-US" b="0" i="0" dirty="0" err="1">
                <a:solidFill>
                  <a:srgbClr val="212121"/>
                </a:solidFill>
                <a:effectLst/>
                <a:latin typeface="BlinkMacSystemFont"/>
              </a:rPr>
              <a:t>eNOS</a:t>
            </a:r>
            <a:r>
              <a:rPr lang="en-US" b="0" i="0" dirty="0">
                <a:solidFill>
                  <a:srgbClr val="212121"/>
                </a:solidFill>
                <a:effectLst/>
                <a:latin typeface="BlinkMacSystemFont"/>
              </a:rPr>
              <a:t>, and degradation of </a:t>
            </a:r>
            <a:r>
              <a:rPr lang="en-US" b="0" i="0" dirty="0" err="1">
                <a:solidFill>
                  <a:srgbClr val="212121"/>
                </a:solidFill>
                <a:effectLst/>
                <a:latin typeface="BlinkMacSystemFont"/>
              </a:rPr>
              <a:t>IκB</a:t>
            </a:r>
            <a:r>
              <a:rPr lang="en-US" b="0" i="0" dirty="0">
                <a:solidFill>
                  <a:srgbClr val="212121"/>
                </a:solidFill>
                <a:effectLst/>
                <a:latin typeface="BlinkMacSystemFont"/>
              </a:rPr>
              <a:t>α in cardiac and vascular tissues.</a:t>
            </a:r>
            <a:r>
              <a:rPr lang="hu-HU" b="0" i="0" dirty="0">
                <a:solidFill>
                  <a:srgbClr val="212121"/>
                </a:solidFill>
                <a:effectLst/>
                <a:latin typeface="BlinkMacSystemFont"/>
              </a:rPr>
              <a:t> </a:t>
            </a:r>
            <a:r>
              <a:rPr lang="en-US" b="0" i="0" dirty="0">
                <a:solidFill>
                  <a:srgbClr val="212121"/>
                </a:solidFill>
                <a:effectLst/>
                <a:latin typeface="BlinkMacSystemFont"/>
              </a:rPr>
              <a:t>Moreover, in this setting, ivabradine does not alter the circulating levels of selected pro/anti-inflammatory cytokines or cardiac and vascular NF-</a:t>
            </a:r>
            <a:r>
              <a:rPr lang="en-US" b="0" i="0" dirty="0" err="1">
                <a:solidFill>
                  <a:srgbClr val="212121"/>
                </a:solidFill>
                <a:effectLst/>
                <a:latin typeface="BlinkMacSystemFont"/>
              </a:rPr>
              <a:t>κB</a:t>
            </a:r>
            <a:r>
              <a:rPr lang="en-US" b="0" i="0" dirty="0">
                <a:solidFill>
                  <a:srgbClr val="212121"/>
                </a:solidFill>
                <a:effectLst/>
                <a:latin typeface="BlinkMacSystemFont"/>
              </a:rPr>
              <a:t>/</a:t>
            </a:r>
            <a:r>
              <a:rPr lang="en-US" b="0" i="0" dirty="0" err="1">
                <a:solidFill>
                  <a:srgbClr val="212121"/>
                </a:solidFill>
                <a:effectLst/>
                <a:latin typeface="BlinkMacSystemFont"/>
              </a:rPr>
              <a:t>IκB</a:t>
            </a:r>
            <a:r>
              <a:rPr lang="en-US" b="0" i="0" dirty="0">
                <a:solidFill>
                  <a:srgbClr val="212121"/>
                </a:solidFill>
                <a:effectLst/>
                <a:latin typeface="BlinkMacSystemFont"/>
              </a:rPr>
              <a:t>α protein expression levels.</a:t>
            </a:r>
            <a:endParaRPr lang="hu-HU" b="1" i="1" dirty="0"/>
          </a:p>
        </p:txBody>
      </p:sp>
      <p:sp>
        <p:nvSpPr>
          <p:cNvPr id="4" name="Slide Number Placeholder 3"/>
          <p:cNvSpPr>
            <a:spLocks noGrp="1"/>
          </p:cNvSpPr>
          <p:nvPr>
            <p:ph type="sldNum" sz="quarter" idx="5"/>
          </p:nvPr>
        </p:nvSpPr>
        <p:spPr/>
        <p:txBody>
          <a:bodyPr/>
          <a:lstStyle/>
          <a:p>
            <a:fld id="{E5AB3B42-98B4-4C8A-992B-19765CF920E4}" type="slidenum">
              <a:rPr lang="hu-HU" smtClean="0"/>
              <a:t>19</a:t>
            </a:fld>
            <a:endParaRPr lang="hu-HU"/>
          </a:p>
        </p:txBody>
      </p:sp>
    </p:spTree>
    <p:extLst>
      <p:ext uri="{BB962C8B-B14F-4D97-AF65-F5344CB8AC3E}">
        <p14:creationId xmlns:p14="http://schemas.microsoft.com/office/powerpoint/2010/main" val="39685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1" i="1" dirty="0">
                <a:solidFill>
                  <a:srgbClr val="212121"/>
                </a:solidFill>
                <a:effectLst/>
                <a:latin typeface="Cambria" panose="02040503050406030204" pitchFamily="18" charset="0"/>
              </a:rPr>
              <a:t>Liu et al.:</a:t>
            </a:r>
            <a:br>
              <a:rPr lang="hu-HU" b="0" i="0" dirty="0">
                <a:solidFill>
                  <a:srgbClr val="212121"/>
                </a:solidFill>
                <a:effectLst/>
                <a:latin typeface="Cambria" panose="02040503050406030204" pitchFamily="18" charset="0"/>
              </a:rPr>
            </a:br>
            <a:r>
              <a:rPr lang="en-US" b="0" i="0" dirty="0" err="1">
                <a:solidFill>
                  <a:srgbClr val="212121"/>
                </a:solidFill>
                <a:effectLst/>
                <a:latin typeface="Cambria" panose="02040503050406030204" pitchFamily="18" charset="0"/>
              </a:rPr>
              <a:t>Levosimendan</a:t>
            </a:r>
            <a:r>
              <a:rPr lang="en-US" b="0" i="0" dirty="0">
                <a:solidFill>
                  <a:srgbClr val="212121"/>
                </a:solidFill>
                <a:effectLst/>
                <a:latin typeface="Cambria" panose="02040503050406030204" pitchFamily="18" charset="0"/>
              </a:rPr>
              <a:t> and dobutamine are extensively used to treat sepsis-associated cardiovascular failure in ICU. </a:t>
            </a:r>
            <a:endParaRPr lang="hu-HU"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Outcomes included changes in cardiac function, lactic acid, mortality and length of hospital stay. A total of 6 randomized controlled trials were included in this study, including 192 patients</a:t>
            </a:r>
            <a:endParaRPr lang="hu-HU" b="0" i="0" dirty="0">
              <a:solidFill>
                <a:srgbClr val="212121"/>
              </a:solidFill>
              <a:effectLst/>
              <a:latin typeface="Cambria" panose="02040503050406030204" pitchFamily="18" charset="0"/>
            </a:endParaRPr>
          </a:p>
          <a:p>
            <a:r>
              <a:rPr lang="hu-HU" b="0" i="0" dirty="0">
                <a:solidFill>
                  <a:srgbClr val="212121"/>
                </a:solidFill>
                <a:effectLst/>
                <a:latin typeface="Cambria" panose="02040503050406030204" pitchFamily="18" charset="0"/>
              </a:rPr>
              <a:t>Compared with dobutamine, patients treated with levosimendan had a greater improvement of cardiac index (</a:t>
            </a:r>
            <a:r>
              <a:rPr lang="el-GR" b="0" i="0" dirty="0">
                <a:solidFill>
                  <a:srgbClr val="212121"/>
                </a:solidFill>
                <a:effectLst/>
                <a:latin typeface="Cambria" panose="02040503050406030204" pitchFamily="18" charset="0"/>
              </a:rPr>
              <a:t>Δ</a:t>
            </a:r>
            <a:r>
              <a:rPr lang="hu-HU" b="0" i="0" dirty="0">
                <a:solidFill>
                  <a:srgbClr val="212121"/>
                </a:solidFill>
                <a:effectLst/>
                <a:latin typeface="Cambria" panose="02040503050406030204" pitchFamily="18" charset="0"/>
              </a:rPr>
              <a:t>CI) (random effects, SMD = 0.90 [0.20,1.60]; I</a:t>
            </a:r>
            <a:r>
              <a:rPr lang="hu-HU" b="0" i="0" baseline="30000" dirty="0">
                <a:solidFill>
                  <a:srgbClr val="212121"/>
                </a:solidFill>
                <a:effectLst/>
                <a:latin typeface="Cambria" panose="02040503050406030204" pitchFamily="18" charset="0"/>
              </a:rPr>
              <a:t>2</a:t>
            </a:r>
            <a:r>
              <a:rPr lang="hu-HU" b="0" i="0" dirty="0">
                <a:solidFill>
                  <a:srgbClr val="212121"/>
                </a:solidFill>
                <a:effectLst/>
                <a:latin typeface="Cambria" panose="02040503050406030204" pitchFamily="18" charset="0"/>
              </a:rPr>
              <a:t> = 76%, </a:t>
            </a:r>
            <a:r>
              <a:rPr lang="hu-HU" b="0" i="1" dirty="0">
                <a:solidFill>
                  <a:srgbClr val="212121"/>
                </a:solidFill>
                <a:effectLst/>
                <a:latin typeface="Cambria" panose="02040503050406030204" pitchFamily="18" charset="0"/>
              </a:rPr>
              <a:t>P</a:t>
            </a:r>
            <a:r>
              <a:rPr lang="hu-HU" b="0" i="0" dirty="0">
                <a:solidFill>
                  <a:srgbClr val="212121"/>
                </a:solidFill>
                <a:effectLst/>
                <a:latin typeface="Cambria" panose="02040503050406030204" pitchFamily="18" charset="0"/>
              </a:rPr>
              <a:t> &lt; 0.01) and left ventricular stroke work index (</a:t>
            </a:r>
            <a:r>
              <a:rPr lang="el-GR" b="0" i="0" dirty="0">
                <a:solidFill>
                  <a:srgbClr val="212121"/>
                </a:solidFill>
                <a:effectLst/>
                <a:latin typeface="Cambria" panose="02040503050406030204" pitchFamily="18" charset="0"/>
              </a:rPr>
              <a:t>Δ</a:t>
            </a:r>
            <a:r>
              <a:rPr lang="hu-HU" b="0" i="0" dirty="0">
                <a:solidFill>
                  <a:srgbClr val="212121"/>
                </a:solidFill>
                <a:effectLst/>
                <a:latin typeface="Cambria" panose="02040503050406030204" pitchFamily="18" charset="0"/>
              </a:rPr>
              <a:t>LVSWI) (random effects, SMD = 1.56 [0.90,2.21]; I</a:t>
            </a:r>
            <a:r>
              <a:rPr lang="hu-HU" b="0" i="0" baseline="30000" dirty="0">
                <a:solidFill>
                  <a:srgbClr val="212121"/>
                </a:solidFill>
                <a:effectLst/>
                <a:latin typeface="Cambria" panose="02040503050406030204" pitchFamily="18" charset="0"/>
              </a:rPr>
              <a:t>2</a:t>
            </a:r>
            <a:r>
              <a:rPr lang="hu-HU" b="0" i="0" dirty="0">
                <a:solidFill>
                  <a:srgbClr val="212121"/>
                </a:solidFill>
                <a:effectLst/>
                <a:latin typeface="Cambria" panose="02040503050406030204" pitchFamily="18" charset="0"/>
              </a:rPr>
              <a:t> = 65%, </a:t>
            </a:r>
            <a:r>
              <a:rPr lang="hu-HU" b="0" i="1" dirty="0">
                <a:solidFill>
                  <a:srgbClr val="212121"/>
                </a:solidFill>
                <a:effectLst/>
                <a:latin typeface="Cambria" panose="02040503050406030204" pitchFamily="18" charset="0"/>
              </a:rPr>
              <a:t>P</a:t>
            </a:r>
            <a:r>
              <a:rPr lang="hu-HU" b="0" i="0" dirty="0">
                <a:solidFill>
                  <a:srgbClr val="212121"/>
                </a:solidFill>
                <a:effectLst/>
                <a:latin typeface="Cambria" panose="02040503050406030204" pitchFamily="18" charset="0"/>
              </a:rPr>
              <a:t> = 0.04), a significant decrease of blood lactate (</a:t>
            </a:r>
            <a:r>
              <a:rPr lang="el-GR" b="0" i="0" dirty="0">
                <a:solidFill>
                  <a:srgbClr val="212121"/>
                </a:solidFill>
                <a:effectLst/>
                <a:latin typeface="Cambria" panose="02040503050406030204" pitchFamily="18" charset="0"/>
              </a:rPr>
              <a:t>Δ</a:t>
            </a:r>
            <a:r>
              <a:rPr lang="hu-HU" b="0" i="0" dirty="0">
                <a:solidFill>
                  <a:srgbClr val="212121"/>
                </a:solidFill>
                <a:effectLst/>
                <a:latin typeface="Cambria" panose="02040503050406030204" pitchFamily="18" charset="0"/>
              </a:rPr>
              <a:t>blood lactate) (random effects, MD =  − 0.79 [− 1.33, − 0.25]; I</a:t>
            </a:r>
            <a:r>
              <a:rPr lang="hu-HU" b="0" i="0" baseline="30000" dirty="0">
                <a:solidFill>
                  <a:srgbClr val="212121"/>
                </a:solidFill>
                <a:effectLst/>
                <a:latin typeface="Cambria" panose="02040503050406030204" pitchFamily="18" charset="0"/>
              </a:rPr>
              <a:t>2</a:t>
            </a:r>
            <a:r>
              <a:rPr lang="hu-HU" b="0" i="0" dirty="0">
                <a:solidFill>
                  <a:srgbClr val="212121"/>
                </a:solidFill>
                <a:effectLst/>
                <a:latin typeface="Cambria" panose="02040503050406030204" pitchFamily="18" charset="0"/>
              </a:rPr>
              <a:t> = 68%, </a:t>
            </a:r>
            <a:r>
              <a:rPr lang="hu-HU" b="0" i="1" dirty="0">
                <a:solidFill>
                  <a:srgbClr val="212121"/>
                </a:solidFill>
                <a:effectLst/>
                <a:latin typeface="Cambria" panose="02040503050406030204" pitchFamily="18" charset="0"/>
              </a:rPr>
              <a:t>P</a:t>
            </a:r>
            <a:r>
              <a:rPr lang="hu-HU" b="0" i="0" dirty="0">
                <a:solidFill>
                  <a:srgbClr val="212121"/>
                </a:solidFill>
                <a:effectLst/>
                <a:latin typeface="Cambria" panose="02040503050406030204" pitchFamily="18" charset="0"/>
              </a:rPr>
              <a:t> &lt; 0.01) at 24-h after drug intervention, respectively. There was no significant difference between levosimendan and dobutamine on all-cause mortality in ICU (fixed effect, OR = 0.72 [0.39,1.33]; I</a:t>
            </a:r>
            <a:r>
              <a:rPr lang="hu-HU" b="0" i="0" baseline="30000" dirty="0">
                <a:solidFill>
                  <a:srgbClr val="212121"/>
                </a:solidFill>
                <a:effectLst/>
                <a:latin typeface="Cambria" panose="02040503050406030204" pitchFamily="18" charset="0"/>
              </a:rPr>
              <a:t>2</a:t>
            </a:r>
            <a:r>
              <a:rPr lang="hu-HU" b="0" i="0" dirty="0">
                <a:solidFill>
                  <a:srgbClr val="212121"/>
                </a:solidFill>
                <a:effectLst/>
                <a:latin typeface="Cambria" panose="02040503050406030204" pitchFamily="18" charset="0"/>
              </a:rPr>
              <a:t> = 0%, </a:t>
            </a:r>
            <a:r>
              <a:rPr lang="hu-HU" b="0" i="1" dirty="0">
                <a:solidFill>
                  <a:srgbClr val="212121"/>
                </a:solidFill>
                <a:effectLst/>
                <a:latin typeface="Cambria" panose="02040503050406030204" pitchFamily="18" charset="0"/>
              </a:rPr>
              <a:t>P</a:t>
            </a:r>
            <a:r>
              <a:rPr lang="hu-HU" b="0" i="0" dirty="0">
                <a:solidFill>
                  <a:srgbClr val="212121"/>
                </a:solidFill>
                <a:effectLst/>
                <a:latin typeface="Cambria" panose="02040503050406030204" pitchFamily="18" charset="0"/>
              </a:rPr>
              <a:t> = 0.99).</a:t>
            </a:r>
          </a:p>
          <a:p>
            <a:r>
              <a:rPr lang="en-US" b="0" i="0" dirty="0">
                <a:solidFill>
                  <a:srgbClr val="212121"/>
                </a:solidFill>
                <a:effectLst/>
                <a:latin typeface="Cambria" panose="02040503050406030204" pitchFamily="18" charset="0"/>
              </a:rPr>
              <a:t>Septic patients with myocardial dysfunction may partly benefit from </a:t>
            </a:r>
            <a:r>
              <a:rPr lang="en-US" b="0" i="0" dirty="0" err="1">
                <a:solidFill>
                  <a:srgbClr val="212121"/>
                </a:solidFill>
                <a:effectLst/>
                <a:latin typeface="Cambria" panose="02040503050406030204" pitchFamily="18" charset="0"/>
              </a:rPr>
              <a:t>levosimendan</a:t>
            </a:r>
            <a:r>
              <a:rPr lang="en-US" b="0" i="0" dirty="0">
                <a:solidFill>
                  <a:srgbClr val="212121"/>
                </a:solidFill>
                <a:effectLst/>
                <a:latin typeface="Cambria" panose="02040503050406030204" pitchFamily="18" charset="0"/>
              </a:rPr>
              <a:t> than dobutamine, mainly embodied in cardiac function improvement.</a:t>
            </a:r>
            <a:endParaRPr lang="hu-HU" b="0" i="0" dirty="0">
              <a:solidFill>
                <a:srgbClr val="212121"/>
              </a:solidFill>
              <a:effectLst/>
              <a:latin typeface="Cambria" panose="02040503050406030204" pitchFamily="18" charset="0"/>
            </a:endParaRPr>
          </a:p>
          <a:p>
            <a:endParaRPr lang="hu-HU" b="0" i="0" dirty="0">
              <a:solidFill>
                <a:srgbClr val="212121"/>
              </a:solidFill>
              <a:effectLst/>
              <a:latin typeface="Cambria" panose="02040503050406030204" pitchFamily="18" charset="0"/>
            </a:endParaRPr>
          </a:p>
          <a:p>
            <a:r>
              <a:rPr lang="hu-HU" b="1" i="1" dirty="0">
                <a:solidFill>
                  <a:srgbClr val="212121"/>
                </a:solidFill>
                <a:effectLst/>
                <a:latin typeface="Cambria" panose="02040503050406030204" pitchFamily="18" charset="0"/>
              </a:rPr>
              <a:t>Bhattacharjee et al.:</a:t>
            </a:r>
          </a:p>
          <a:p>
            <a:r>
              <a:rPr lang="en-US" b="0" i="0" dirty="0">
                <a:solidFill>
                  <a:srgbClr val="212121"/>
                </a:solidFill>
                <a:effectLst/>
                <a:latin typeface="BlinkMacSystemFont"/>
              </a:rPr>
              <a:t>Data from 7 randomized trials have been included in this meta-analysis. </a:t>
            </a:r>
            <a:r>
              <a:rPr lang="en-US" b="0" i="0" dirty="0" err="1">
                <a:solidFill>
                  <a:srgbClr val="212121"/>
                </a:solidFill>
                <a:effectLst/>
                <a:latin typeface="BlinkMacSystemFont"/>
              </a:rPr>
              <a:t>Levosimendan</a:t>
            </a:r>
            <a:r>
              <a:rPr lang="en-US" b="0" i="0" dirty="0">
                <a:solidFill>
                  <a:srgbClr val="212121"/>
                </a:solidFill>
                <a:effectLst/>
                <a:latin typeface="BlinkMacSystemFont"/>
              </a:rPr>
              <a:t> has no benefit in terms of mortality at longest follow up in comparison to dobutamine (Odds ratio 0.77, 95% CI 0.45, 132; p=0.34) and length of ICU stay (MD -4.7days, 95% CI -10.3, 0.9days, p=0.10). Patients received </a:t>
            </a:r>
            <a:r>
              <a:rPr lang="en-US" b="0" i="0" dirty="0" err="1">
                <a:solidFill>
                  <a:srgbClr val="212121"/>
                </a:solidFill>
                <a:effectLst/>
                <a:latin typeface="BlinkMacSystemFont"/>
              </a:rPr>
              <a:t>levosimendan</a:t>
            </a:r>
            <a:r>
              <a:rPr lang="en-US" b="0" i="0" dirty="0">
                <a:solidFill>
                  <a:srgbClr val="212121"/>
                </a:solidFill>
                <a:effectLst/>
                <a:latin typeface="BlinkMacSystemFont"/>
              </a:rPr>
              <a:t> had less blood lactate level (standardized mean difference -0.95; 95% CI -1.64, -0.27; p=0.006) and higher cardiac index (mean difference 0.44; 95% CI 0.17, 0.71; p=0.001). Noradrenaline requirements are similar in both the groups.</a:t>
            </a:r>
            <a:endParaRPr lang="hu-HU" b="0" i="0" dirty="0">
              <a:solidFill>
                <a:srgbClr val="212121"/>
              </a:solidFill>
              <a:effectLst/>
              <a:latin typeface="Cambria" panose="02040503050406030204" pitchFamily="18" charset="0"/>
            </a:endParaRPr>
          </a:p>
          <a:p>
            <a:endParaRPr lang="hu-HU" dirty="0"/>
          </a:p>
          <a:p>
            <a:r>
              <a:rPr lang="hu-HU" b="1" i="1" dirty="0"/>
              <a:t>Tao Sun et al.:</a:t>
            </a:r>
          </a:p>
          <a:p>
            <a:r>
              <a:rPr lang="hu-HU" b="0" i="0" dirty="0">
                <a:solidFill>
                  <a:srgbClr val="212121"/>
                </a:solidFill>
                <a:effectLst/>
                <a:latin typeface="BlinkMacSystemFont"/>
              </a:rPr>
              <a:t>Left ventricular ejection fraction [LVEF] ≤35%. </a:t>
            </a:r>
            <a:r>
              <a:rPr lang="en-US" b="0" i="0" dirty="0">
                <a:solidFill>
                  <a:srgbClr val="212121"/>
                </a:solidFill>
                <a:effectLst/>
                <a:latin typeface="BlinkMacSystemFont"/>
              </a:rPr>
              <a:t>At the 24th hour after treatment, CI, LVEF, SVI, and fluid volume were found to be higher in the </a:t>
            </a:r>
            <a:r>
              <a:rPr lang="en-US" b="0" i="0" dirty="0" err="1">
                <a:solidFill>
                  <a:srgbClr val="212121"/>
                </a:solidFill>
                <a:effectLst/>
                <a:latin typeface="BlinkMacSystemFont"/>
              </a:rPr>
              <a:t>levosimendan</a:t>
            </a:r>
            <a:r>
              <a:rPr lang="en-US" b="0" i="0" dirty="0">
                <a:solidFill>
                  <a:srgbClr val="212121"/>
                </a:solidFill>
                <a:effectLst/>
                <a:latin typeface="BlinkMacSystemFont"/>
              </a:rPr>
              <a:t> group than in the dobutamine group, whereas the dose of norepinephrine was lower in the former rather than the latter group</a:t>
            </a:r>
            <a:r>
              <a:rPr lang="hu-HU" b="0" i="0" dirty="0">
                <a:solidFill>
                  <a:srgbClr val="212121"/>
                </a:solidFill>
                <a:effectLst/>
                <a:latin typeface="BlinkMacSystemFont"/>
              </a:rPr>
              <a:t>, </a:t>
            </a:r>
            <a:r>
              <a:rPr lang="en-US" b="0" i="0" dirty="0">
                <a:solidFill>
                  <a:srgbClr val="212121"/>
                </a:solidFill>
                <a:effectLst/>
                <a:latin typeface="BlinkMacSystemFont"/>
              </a:rPr>
              <a:t>cardiac troponin I in the </a:t>
            </a:r>
            <a:r>
              <a:rPr lang="en-US" b="0" i="0" dirty="0" err="1">
                <a:solidFill>
                  <a:srgbClr val="212121"/>
                </a:solidFill>
                <a:effectLst/>
                <a:latin typeface="BlinkMacSystemFont"/>
              </a:rPr>
              <a:t>levosimendan</a:t>
            </a:r>
            <a:r>
              <a:rPr lang="en-US" b="0" i="0" dirty="0">
                <a:solidFill>
                  <a:srgbClr val="212121"/>
                </a:solidFill>
                <a:effectLst/>
                <a:latin typeface="BlinkMacSystemFont"/>
              </a:rPr>
              <a:t> group was lower </a:t>
            </a:r>
            <a:endParaRPr lang="hu-HU" b="0" i="0" dirty="0">
              <a:solidFill>
                <a:srgbClr val="212121"/>
              </a:solidFill>
              <a:effectLst/>
              <a:latin typeface="BlinkMacSystemFont"/>
            </a:endParaRPr>
          </a:p>
          <a:p>
            <a:endParaRPr lang="hu-HU" b="1" i="1" dirty="0"/>
          </a:p>
        </p:txBody>
      </p:sp>
      <p:sp>
        <p:nvSpPr>
          <p:cNvPr id="4" name="Slide Number Placeholder 3"/>
          <p:cNvSpPr>
            <a:spLocks noGrp="1"/>
          </p:cNvSpPr>
          <p:nvPr>
            <p:ph type="sldNum" sz="quarter" idx="5"/>
          </p:nvPr>
        </p:nvSpPr>
        <p:spPr/>
        <p:txBody>
          <a:bodyPr/>
          <a:lstStyle/>
          <a:p>
            <a:fld id="{E5AB3B42-98B4-4C8A-992B-19765CF920E4}" type="slidenum">
              <a:rPr lang="hu-HU" smtClean="0"/>
              <a:t>20</a:t>
            </a:fld>
            <a:endParaRPr lang="hu-HU"/>
          </a:p>
        </p:txBody>
      </p:sp>
    </p:spTree>
    <p:extLst>
      <p:ext uri="{BB962C8B-B14F-4D97-AF65-F5344CB8AC3E}">
        <p14:creationId xmlns:p14="http://schemas.microsoft.com/office/powerpoint/2010/main" val="1853450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0" dirty="0">
                <a:solidFill>
                  <a:srgbClr val="333333"/>
                </a:solidFill>
                <a:effectLst/>
                <a:latin typeface="Fira Sans" panose="020F0502020204030204" pitchFamily="34" charset="0"/>
              </a:rPr>
              <a:t>β-</a:t>
            </a:r>
            <a:r>
              <a:rPr lang="hu-HU" b="0" i="0" dirty="0">
                <a:solidFill>
                  <a:srgbClr val="333333"/>
                </a:solidFill>
                <a:effectLst/>
                <a:latin typeface="Fira Sans" panose="020F0502020204030204" pitchFamily="34" charset="0"/>
              </a:rPr>
              <a:t>Adrenergic receptors are seven transmembrane/G protein-coupled receptors that use G</a:t>
            </a:r>
            <a:r>
              <a:rPr lang="hu-HU" b="0" i="0" baseline="-25000" dirty="0">
                <a:solidFill>
                  <a:srgbClr val="333333"/>
                </a:solidFill>
                <a:effectLst/>
                <a:latin typeface="Fira Sans" panose="020F0502020204030204" pitchFamily="34" charset="0"/>
              </a:rPr>
              <a:t>s</a:t>
            </a:r>
            <a:r>
              <a:rPr lang="hu-HU" b="0" i="0" dirty="0">
                <a:solidFill>
                  <a:srgbClr val="333333"/>
                </a:solidFill>
                <a:effectLst/>
                <a:latin typeface="Fira Sans" panose="020F0502020204030204" pitchFamily="34" charset="0"/>
              </a:rPr>
              <a:t> to activate adenylate cyclase which, in turn, increases cyclic adenosine monophosphate-activating protein kinase A </a:t>
            </a:r>
          </a:p>
          <a:p>
            <a:r>
              <a:rPr lang="hu-HU" b="0" i="0" dirty="0">
                <a:solidFill>
                  <a:srgbClr val="333333"/>
                </a:solidFill>
                <a:effectLst/>
                <a:latin typeface="Fira Sans" panose="020F0502020204030204" pitchFamily="34" charset="0"/>
              </a:rPr>
              <a:t>Protein kinase A regulates several key cellular processes such as glycogen and lipid metabolism. </a:t>
            </a:r>
            <a:r>
              <a:rPr lang="el-GR" b="1" i="0" dirty="0">
                <a:solidFill>
                  <a:srgbClr val="333333"/>
                </a:solidFill>
                <a:effectLst/>
                <a:latin typeface="Fira Sans" panose="020F0502020204030204" pitchFamily="34" charset="0"/>
              </a:rPr>
              <a:t>β1</a:t>
            </a:r>
            <a:r>
              <a:rPr lang="el-GR" b="0" i="0" dirty="0">
                <a:solidFill>
                  <a:srgbClr val="333333"/>
                </a:solidFill>
                <a:effectLst/>
                <a:latin typeface="Fira Sans" panose="020F0502020204030204" pitchFamily="34" charset="0"/>
              </a:rPr>
              <a:t>-</a:t>
            </a:r>
            <a:r>
              <a:rPr lang="hu-HU" b="0" i="0" dirty="0">
                <a:solidFill>
                  <a:srgbClr val="333333"/>
                </a:solidFill>
                <a:effectLst/>
                <a:latin typeface="Fira Sans" panose="020F0502020204030204" pitchFamily="34" charset="0"/>
              </a:rPr>
              <a:t>Adrenergic receptors are found on </a:t>
            </a:r>
            <a:r>
              <a:rPr lang="hu-HU" b="1" i="0" dirty="0">
                <a:solidFill>
                  <a:srgbClr val="333333"/>
                </a:solidFill>
                <a:effectLst/>
                <a:latin typeface="Fira Sans" panose="020F0502020204030204" pitchFamily="34" charset="0"/>
              </a:rPr>
              <a:t>cardiomyocytes</a:t>
            </a:r>
            <a:r>
              <a:rPr lang="hu-HU" b="0" i="0" dirty="0">
                <a:solidFill>
                  <a:srgbClr val="333333"/>
                </a:solidFill>
                <a:effectLst/>
                <a:latin typeface="Fira Sans" panose="020F0502020204030204" pitchFamily="34" charset="0"/>
              </a:rPr>
              <a:t>, causing a positive inotropic effect; in the kidney, causing renin release; and on adipocytes, causing lipolysis. In contrast, </a:t>
            </a:r>
            <a:r>
              <a:rPr lang="el-GR" b="1" i="0" dirty="0">
                <a:solidFill>
                  <a:srgbClr val="333333"/>
                </a:solidFill>
                <a:effectLst/>
                <a:latin typeface="Fira Sans" panose="020F0502020204030204" pitchFamily="34" charset="0"/>
              </a:rPr>
              <a:t>β2</a:t>
            </a:r>
            <a:r>
              <a:rPr lang="el-GR" b="0" i="0" dirty="0">
                <a:solidFill>
                  <a:srgbClr val="333333"/>
                </a:solidFill>
                <a:effectLst/>
                <a:latin typeface="Fira Sans" panose="020F0502020204030204" pitchFamily="34" charset="0"/>
              </a:rPr>
              <a:t>-</a:t>
            </a:r>
            <a:r>
              <a:rPr lang="hu-HU" b="0" i="0" dirty="0">
                <a:solidFill>
                  <a:srgbClr val="333333"/>
                </a:solidFill>
                <a:effectLst/>
                <a:latin typeface="Fira Sans" panose="020F0502020204030204" pitchFamily="34" charset="0"/>
              </a:rPr>
              <a:t>adrenergic receptors are found in </a:t>
            </a:r>
            <a:r>
              <a:rPr lang="hu-HU" b="1" i="0" dirty="0">
                <a:solidFill>
                  <a:srgbClr val="333333"/>
                </a:solidFill>
                <a:effectLst/>
                <a:latin typeface="Fira Sans" panose="020F0502020204030204" pitchFamily="34" charset="0"/>
              </a:rPr>
              <a:t>smooth muscle sites</a:t>
            </a:r>
            <a:r>
              <a:rPr lang="hu-HU" b="0" i="0" dirty="0">
                <a:solidFill>
                  <a:srgbClr val="333333"/>
                </a:solidFill>
                <a:effectLst/>
                <a:latin typeface="Fira Sans" panose="020F0502020204030204" pitchFamily="34" charset="0"/>
              </a:rPr>
              <a:t>, including </a:t>
            </a:r>
            <a:r>
              <a:rPr lang="hu-HU" b="1" i="0" dirty="0">
                <a:solidFill>
                  <a:srgbClr val="333333"/>
                </a:solidFill>
                <a:effectLst/>
                <a:latin typeface="Fira Sans" panose="020F0502020204030204" pitchFamily="34" charset="0"/>
              </a:rPr>
              <a:t>bronchi</a:t>
            </a:r>
            <a:r>
              <a:rPr lang="hu-HU" b="0" i="0" dirty="0">
                <a:solidFill>
                  <a:srgbClr val="333333"/>
                </a:solidFill>
                <a:effectLst/>
                <a:latin typeface="Fira Sans" panose="020F0502020204030204" pitchFamily="34" charset="0"/>
              </a:rPr>
              <a:t>, causing relaxation; in </a:t>
            </a:r>
            <a:r>
              <a:rPr lang="el-GR" b="0" i="0" dirty="0">
                <a:solidFill>
                  <a:srgbClr val="333333"/>
                </a:solidFill>
                <a:effectLst/>
                <a:latin typeface="Fira Sans" panose="020F0502020204030204" pitchFamily="34" charset="0"/>
              </a:rPr>
              <a:t>β-</a:t>
            </a:r>
            <a:r>
              <a:rPr lang="hu-HU" b="0" i="0" dirty="0">
                <a:solidFill>
                  <a:srgbClr val="333333"/>
                </a:solidFill>
                <a:effectLst/>
                <a:latin typeface="Fira Sans" panose="020F0502020204030204" pitchFamily="34" charset="0"/>
              </a:rPr>
              <a:t>islet cells in the </a:t>
            </a:r>
            <a:r>
              <a:rPr lang="hu-HU" b="1" i="0" dirty="0">
                <a:solidFill>
                  <a:srgbClr val="333333"/>
                </a:solidFill>
                <a:effectLst/>
                <a:latin typeface="Fira Sans" panose="020F0502020204030204" pitchFamily="34" charset="0"/>
              </a:rPr>
              <a:t>pancreas</a:t>
            </a:r>
            <a:r>
              <a:rPr lang="hu-HU" b="0" i="0" dirty="0">
                <a:solidFill>
                  <a:srgbClr val="333333"/>
                </a:solidFill>
                <a:effectLst/>
                <a:latin typeface="Fira Sans" panose="020F0502020204030204" pitchFamily="34" charset="0"/>
              </a:rPr>
              <a:t>, causing insulin secretion; and in </a:t>
            </a:r>
            <a:r>
              <a:rPr lang="hu-HU" b="1" i="0" dirty="0">
                <a:solidFill>
                  <a:srgbClr val="333333"/>
                </a:solidFill>
                <a:effectLst/>
                <a:latin typeface="Fira Sans" panose="020F0502020204030204" pitchFamily="34" charset="0"/>
              </a:rPr>
              <a:t>hepatocyte</a:t>
            </a:r>
            <a:r>
              <a:rPr lang="hu-HU" b="0" i="0" dirty="0">
                <a:solidFill>
                  <a:srgbClr val="333333"/>
                </a:solidFill>
                <a:effectLst/>
                <a:latin typeface="Fira Sans" panose="020F0502020204030204" pitchFamily="34" charset="0"/>
              </a:rPr>
              <a:t>s, causing glycogenolysis and gluconeogenesis. With such a variety of actions, </a:t>
            </a:r>
            <a:r>
              <a:rPr lang="el-GR" b="0" i="0" dirty="0">
                <a:solidFill>
                  <a:srgbClr val="333333"/>
                </a:solidFill>
                <a:effectLst/>
                <a:latin typeface="Fira Sans" panose="020F0502020204030204" pitchFamily="34" charset="0"/>
              </a:rPr>
              <a:t>β-</a:t>
            </a:r>
            <a:r>
              <a:rPr lang="hu-HU" b="0" i="0" dirty="0">
                <a:solidFill>
                  <a:srgbClr val="333333"/>
                </a:solidFill>
                <a:effectLst/>
                <a:latin typeface="Fira Sans" panose="020F0502020204030204" pitchFamily="34" charset="0"/>
              </a:rPr>
              <a:t>adrenergic receptors play a vital role in modulation of the physiological response to </a:t>
            </a:r>
            <a:r>
              <a:rPr lang="hu-HU" sz="1400" b="0" i="0" dirty="0">
                <a:solidFill>
                  <a:srgbClr val="333333"/>
                </a:solidFill>
                <a:effectLst/>
                <a:latin typeface="Fira Sans" panose="020F0502020204030204" pitchFamily="34" charset="0"/>
              </a:rPr>
              <a:t>s</a:t>
            </a:r>
            <a:r>
              <a:rPr lang="hu-HU" b="0" i="0" dirty="0">
                <a:solidFill>
                  <a:srgbClr val="333333"/>
                </a:solidFill>
                <a:effectLst/>
                <a:latin typeface="Fira Sans" panose="020F0502020204030204" pitchFamily="34" charset="0"/>
              </a:rPr>
              <a:t>epsis.</a:t>
            </a:r>
          </a:p>
          <a:p>
            <a:endParaRPr lang="hu-HU" b="0" i="0" dirty="0">
              <a:solidFill>
                <a:srgbClr val="333333"/>
              </a:solidFill>
              <a:effectLst/>
              <a:latin typeface="Fira Sans" panose="020F0502020204030204" pitchFamily="34" charset="0"/>
            </a:endParaRPr>
          </a:p>
          <a:p>
            <a:pPr algn="l"/>
            <a:r>
              <a:rPr lang="en-US" b="0" i="0" dirty="0">
                <a:solidFill>
                  <a:srgbClr val="202122"/>
                </a:solidFill>
                <a:effectLst/>
                <a:latin typeface="Arial" panose="020B0604020202020204" pitchFamily="34" charset="0"/>
              </a:rPr>
              <a:t>Actions of the β</a:t>
            </a:r>
            <a:r>
              <a:rPr lang="en-US" b="0" i="0" baseline="-25000" dirty="0">
                <a:solidFill>
                  <a:srgbClr val="202122"/>
                </a:solidFill>
                <a:effectLst/>
                <a:latin typeface="Arial" panose="020B0604020202020204" pitchFamily="34" charset="0"/>
              </a:rPr>
              <a:t>1</a:t>
            </a:r>
            <a:r>
              <a:rPr lang="en-US" b="0" i="0" dirty="0">
                <a:solidFill>
                  <a:srgbClr val="202122"/>
                </a:solidFill>
                <a:effectLst/>
                <a:latin typeface="Arial" panose="020B0604020202020204" pitchFamily="34" charset="0"/>
              </a:rPr>
              <a:t> receptor include:</a:t>
            </a:r>
          </a:p>
          <a:p>
            <a:pPr algn="l">
              <a:buFont typeface="Arial" panose="020B0604020202020204" pitchFamily="34" charset="0"/>
              <a:buChar char="•"/>
            </a:pPr>
            <a:r>
              <a:rPr lang="en-US" b="0" i="0" dirty="0">
                <a:solidFill>
                  <a:srgbClr val="202122"/>
                </a:solidFill>
                <a:effectLst/>
                <a:latin typeface="Arial" panose="020B0604020202020204" pitchFamily="34" charset="0"/>
              </a:rPr>
              <a:t>increase </a:t>
            </a:r>
            <a:r>
              <a:rPr lang="en-US" b="0" i="0" u="none" strike="noStrike" dirty="0">
                <a:solidFill>
                  <a:srgbClr val="3366CC"/>
                </a:solidFill>
                <a:effectLst/>
                <a:latin typeface="Arial" panose="020B0604020202020204" pitchFamily="34" charset="0"/>
              </a:rPr>
              <a:t>cardiac output</a:t>
            </a:r>
            <a:r>
              <a:rPr lang="en-US" b="0" i="0" dirty="0">
                <a:solidFill>
                  <a:srgbClr val="202122"/>
                </a:solidFill>
                <a:effectLst/>
                <a:latin typeface="Arial" panose="020B0604020202020204" pitchFamily="34" charset="0"/>
              </a:rPr>
              <a:t> by increasing heart rate (positive </a:t>
            </a:r>
            <a:r>
              <a:rPr lang="en-US" b="0" i="0" u="none" strike="noStrike" dirty="0">
                <a:solidFill>
                  <a:srgbClr val="3366CC"/>
                </a:solidFill>
                <a:effectLst/>
                <a:latin typeface="Arial" panose="020B0604020202020204" pitchFamily="34" charset="0"/>
              </a:rPr>
              <a:t>chronotropic</a:t>
            </a:r>
            <a:r>
              <a:rPr lang="en-US" b="0" i="0" dirty="0">
                <a:solidFill>
                  <a:srgbClr val="202122"/>
                </a:solidFill>
                <a:effectLst/>
                <a:latin typeface="Arial" panose="020B0604020202020204" pitchFamily="34" charset="0"/>
              </a:rPr>
              <a:t> effect), conduction velocity (positive </a:t>
            </a:r>
            <a:r>
              <a:rPr lang="en-US" b="0" i="0" u="none" strike="noStrike" dirty="0">
                <a:solidFill>
                  <a:srgbClr val="3366CC"/>
                </a:solidFill>
                <a:effectLst/>
                <a:latin typeface="Arial" panose="020B0604020202020204" pitchFamily="34" charset="0"/>
              </a:rPr>
              <a:t>dromotropic</a:t>
            </a:r>
            <a:r>
              <a:rPr lang="en-US" b="0" i="0" dirty="0">
                <a:solidFill>
                  <a:srgbClr val="202122"/>
                </a:solidFill>
                <a:effectLst/>
                <a:latin typeface="Arial" panose="020B0604020202020204" pitchFamily="34" charset="0"/>
              </a:rPr>
              <a:t> effect), stroke volume (by enhancing contractility – positive </a:t>
            </a:r>
            <a:r>
              <a:rPr lang="en-US" b="0" i="0" u="none" strike="noStrike" dirty="0">
                <a:solidFill>
                  <a:srgbClr val="3366CC"/>
                </a:solidFill>
                <a:effectLst/>
                <a:latin typeface="Arial" panose="020B0604020202020204" pitchFamily="34" charset="0"/>
              </a:rPr>
              <a:t>inotropic</a:t>
            </a:r>
            <a:r>
              <a:rPr lang="en-US" b="0" i="0" dirty="0">
                <a:solidFill>
                  <a:srgbClr val="202122"/>
                </a:solidFill>
                <a:effectLst/>
                <a:latin typeface="Arial" panose="020B0604020202020204" pitchFamily="34" charset="0"/>
              </a:rPr>
              <a:t> effect), and rate of relaxation of the myocardium, by increasing calcium ion sequestration rate (positive </a:t>
            </a:r>
            <a:r>
              <a:rPr lang="en-US" b="0" i="0" u="none" strike="noStrike" dirty="0" err="1">
                <a:solidFill>
                  <a:srgbClr val="3366CC"/>
                </a:solidFill>
                <a:effectLst/>
                <a:latin typeface="Arial" panose="020B0604020202020204" pitchFamily="34" charset="0"/>
              </a:rPr>
              <a:t>lusitropic</a:t>
            </a:r>
            <a:r>
              <a:rPr lang="en-US" b="0" i="0" dirty="0">
                <a:solidFill>
                  <a:srgbClr val="202122"/>
                </a:solidFill>
                <a:effectLst/>
                <a:latin typeface="Arial" panose="020B0604020202020204" pitchFamily="34" charset="0"/>
              </a:rPr>
              <a:t> effect), which aids in increasing heart rate</a:t>
            </a:r>
          </a:p>
          <a:p>
            <a:pPr algn="l">
              <a:buFont typeface="Arial" panose="020B0604020202020204" pitchFamily="34" charset="0"/>
              <a:buChar char="•"/>
            </a:pPr>
            <a:r>
              <a:rPr lang="en-US" b="0" i="0" dirty="0">
                <a:solidFill>
                  <a:srgbClr val="202122"/>
                </a:solidFill>
                <a:effectLst/>
                <a:latin typeface="Arial" panose="020B0604020202020204" pitchFamily="34" charset="0"/>
              </a:rPr>
              <a:t>increase </a:t>
            </a:r>
            <a:r>
              <a:rPr lang="en-US" b="0" i="0" u="none" strike="noStrike" dirty="0">
                <a:solidFill>
                  <a:srgbClr val="3366CC"/>
                </a:solidFill>
                <a:effectLst/>
                <a:latin typeface="Arial" panose="020B0604020202020204" pitchFamily="34" charset="0"/>
              </a:rPr>
              <a:t>renin</a:t>
            </a:r>
            <a:r>
              <a:rPr lang="en-US" b="0" i="0" dirty="0">
                <a:solidFill>
                  <a:srgbClr val="202122"/>
                </a:solidFill>
                <a:effectLst/>
                <a:latin typeface="Arial" panose="020B0604020202020204" pitchFamily="34" charset="0"/>
              </a:rPr>
              <a:t> secretion from </a:t>
            </a:r>
            <a:r>
              <a:rPr lang="en-US" b="0" i="0" u="sng" dirty="0">
                <a:solidFill>
                  <a:srgbClr val="3366CC"/>
                </a:solidFill>
                <a:effectLst/>
                <a:latin typeface="Arial" panose="020B0604020202020204" pitchFamily="34" charset="0"/>
              </a:rPr>
              <a:t>juxtaglomerular cells</a:t>
            </a:r>
            <a:r>
              <a:rPr lang="en-US" b="0" i="0" dirty="0">
                <a:solidFill>
                  <a:srgbClr val="202122"/>
                </a:solidFill>
                <a:effectLst/>
                <a:latin typeface="Arial" panose="020B0604020202020204" pitchFamily="34" charset="0"/>
              </a:rPr>
              <a:t> of the kidney</a:t>
            </a:r>
          </a:p>
          <a:p>
            <a:pPr algn="l">
              <a:buFont typeface="Arial" panose="020B0604020202020204" pitchFamily="34" charset="0"/>
              <a:buChar char="•"/>
            </a:pPr>
            <a:r>
              <a:rPr lang="en-US" b="0" i="0" dirty="0">
                <a:solidFill>
                  <a:srgbClr val="202122"/>
                </a:solidFill>
                <a:effectLst/>
                <a:latin typeface="Arial" panose="020B0604020202020204" pitchFamily="34" charset="0"/>
              </a:rPr>
              <a:t>increase </a:t>
            </a:r>
            <a:r>
              <a:rPr lang="en-US" b="0" i="0" u="none" strike="noStrike" dirty="0">
                <a:solidFill>
                  <a:srgbClr val="3366CC"/>
                </a:solidFill>
                <a:effectLst/>
                <a:latin typeface="Arial" panose="020B0604020202020204" pitchFamily="34" charset="0"/>
              </a:rPr>
              <a:t>ghrelin</a:t>
            </a:r>
            <a:r>
              <a:rPr lang="en-US" b="0" i="0" dirty="0">
                <a:solidFill>
                  <a:srgbClr val="202122"/>
                </a:solidFill>
                <a:effectLst/>
                <a:latin typeface="Arial" panose="020B0604020202020204" pitchFamily="34" charset="0"/>
              </a:rPr>
              <a:t> secretion from the stomach</a:t>
            </a:r>
          </a:p>
          <a:p>
            <a:endParaRPr lang="hu-HU" dirty="0"/>
          </a:p>
          <a:p>
            <a:pPr algn="l">
              <a:buFont typeface="Arial" panose="020B0604020202020204" pitchFamily="34" charset="0"/>
              <a:buChar char="•"/>
            </a:pPr>
            <a:r>
              <a:rPr lang="hu-HU" b="0" i="0" u="none" strike="noStrike" dirty="0">
                <a:solidFill>
                  <a:srgbClr val="3366CC"/>
                </a:solidFill>
                <a:effectLst/>
                <a:latin typeface="Arial" panose="020B0604020202020204" pitchFamily="34" charset="0"/>
              </a:rPr>
              <a:t>smooth muscle</a:t>
            </a:r>
            <a:r>
              <a:rPr lang="hu-HU" b="0" i="0" dirty="0">
                <a:solidFill>
                  <a:srgbClr val="202122"/>
                </a:solidFill>
                <a:effectLst/>
                <a:latin typeface="Arial" panose="020B0604020202020204" pitchFamily="34" charset="0"/>
              </a:rPr>
              <a:t> relaxation throughout many areas of the body, e.g. in </a:t>
            </a:r>
            <a:r>
              <a:rPr lang="hu-HU" b="0" i="0" u="none" strike="noStrike" dirty="0">
                <a:solidFill>
                  <a:srgbClr val="3366CC"/>
                </a:solidFill>
                <a:effectLst/>
                <a:latin typeface="Arial" panose="020B0604020202020204" pitchFamily="34" charset="0"/>
              </a:rPr>
              <a:t>bronchi</a:t>
            </a:r>
            <a:r>
              <a:rPr lang="hu-HU" b="0" i="0" dirty="0">
                <a:solidFill>
                  <a:srgbClr val="202122"/>
                </a:solidFill>
                <a:effectLst/>
                <a:latin typeface="Arial" panose="020B0604020202020204" pitchFamily="34" charset="0"/>
              </a:rPr>
              <a:t>, </a:t>
            </a:r>
            <a:r>
              <a:rPr lang="hu-HU" b="0" i="0" u="none" strike="noStrike" dirty="0">
                <a:solidFill>
                  <a:srgbClr val="3366CC"/>
                </a:solidFill>
                <a:effectLst/>
                <a:latin typeface="Arial" panose="020B0604020202020204" pitchFamily="34" charset="0"/>
              </a:rPr>
              <a:t>GI tract</a:t>
            </a:r>
            <a:r>
              <a:rPr lang="hu-HU" b="0" i="0" dirty="0">
                <a:solidFill>
                  <a:srgbClr val="202122"/>
                </a:solidFill>
                <a:effectLst/>
                <a:latin typeface="Arial" panose="020B0604020202020204" pitchFamily="34" charset="0"/>
              </a:rPr>
              <a:t> (decreased motility), veins (vasodilation of blood vessels), especially those to skeletal muscle (although this vasodilator effect of norepinephrine is relatively minor and overwhelmed by </a:t>
            </a:r>
            <a:r>
              <a:rPr lang="el-GR" b="0" i="0" dirty="0">
                <a:solidFill>
                  <a:srgbClr val="202122"/>
                </a:solidFill>
                <a:effectLst/>
                <a:latin typeface="Arial" panose="020B0604020202020204" pitchFamily="34" charset="0"/>
              </a:rPr>
              <a:t>α </a:t>
            </a:r>
            <a:r>
              <a:rPr lang="hu-HU" b="0" i="0" dirty="0">
                <a:solidFill>
                  <a:srgbClr val="202122"/>
                </a:solidFill>
                <a:effectLst/>
                <a:latin typeface="Arial" panose="020B0604020202020204" pitchFamily="34" charset="0"/>
              </a:rPr>
              <a:t>adrenoceptor-mediated vasoconstriction)</a:t>
            </a:r>
          </a:p>
          <a:p>
            <a:pPr algn="l">
              <a:buFont typeface="Arial" panose="020B0604020202020204" pitchFamily="34" charset="0"/>
              <a:buChar char="•"/>
            </a:pPr>
            <a:r>
              <a:rPr lang="hu-HU" b="0" i="0" u="none" strike="noStrike" dirty="0">
                <a:solidFill>
                  <a:srgbClr val="3366CC"/>
                </a:solidFill>
                <a:effectLst/>
                <a:latin typeface="Arial" panose="020B0604020202020204" pitchFamily="34" charset="0"/>
              </a:rPr>
              <a:t>lipolysis</a:t>
            </a:r>
            <a:r>
              <a:rPr lang="hu-HU" b="0" i="0" dirty="0">
                <a:solidFill>
                  <a:srgbClr val="202122"/>
                </a:solidFill>
                <a:effectLst/>
                <a:latin typeface="Arial" panose="020B0604020202020204" pitchFamily="34" charset="0"/>
              </a:rPr>
              <a:t> in </a:t>
            </a:r>
            <a:r>
              <a:rPr lang="hu-HU" b="0" i="0" u="none" strike="noStrike" dirty="0">
                <a:solidFill>
                  <a:srgbClr val="3366CC"/>
                </a:solidFill>
                <a:effectLst/>
                <a:latin typeface="Arial" panose="020B0604020202020204" pitchFamily="34" charset="0"/>
              </a:rPr>
              <a:t>adipose tissue</a:t>
            </a:r>
            <a:endParaRPr lang="hu-HU" b="0" i="0" dirty="0">
              <a:solidFill>
                <a:srgbClr val="202122"/>
              </a:solidFill>
              <a:effectLst/>
              <a:latin typeface="Arial" panose="020B0604020202020204" pitchFamily="34" charset="0"/>
            </a:endParaRPr>
          </a:p>
          <a:p>
            <a:pPr algn="l">
              <a:buFont typeface="Arial" panose="020B0604020202020204" pitchFamily="34" charset="0"/>
              <a:buChar char="•"/>
            </a:pPr>
            <a:r>
              <a:rPr lang="hu-HU" b="0" i="0" u="none" strike="noStrike" dirty="0">
                <a:solidFill>
                  <a:srgbClr val="3366CC"/>
                </a:solidFill>
                <a:effectLst/>
                <a:latin typeface="Arial" panose="020B0604020202020204" pitchFamily="34" charset="0"/>
              </a:rPr>
              <a:t>anabolism</a:t>
            </a:r>
            <a:r>
              <a:rPr lang="hu-HU" b="0" i="0" dirty="0">
                <a:solidFill>
                  <a:srgbClr val="202122"/>
                </a:solidFill>
                <a:effectLst/>
                <a:latin typeface="Arial" panose="020B0604020202020204" pitchFamily="34" charset="0"/>
              </a:rPr>
              <a:t> in </a:t>
            </a:r>
            <a:r>
              <a:rPr lang="hu-HU" b="0" i="0" u="none" strike="noStrike" dirty="0">
                <a:solidFill>
                  <a:srgbClr val="3366CC"/>
                </a:solidFill>
                <a:effectLst/>
                <a:latin typeface="Arial" panose="020B0604020202020204" pitchFamily="34" charset="0"/>
              </a:rPr>
              <a:t>skeletal muscle</a:t>
            </a:r>
          </a:p>
          <a:p>
            <a:pPr algn="l">
              <a:buFont typeface="Arial" panose="020B0604020202020204" pitchFamily="34" charset="0"/>
              <a:buChar char="•"/>
            </a:pPr>
            <a:r>
              <a:rPr lang="en-US" b="0" i="0" u="none" strike="noStrike" dirty="0">
                <a:solidFill>
                  <a:srgbClr val="3366CC"/>
                </a:solidFill>
                <a:effectLst/>
                <a:latin typeface="Arial" panose="020B0604020202020204" pitchFamily="34" charset="0"/>
              </a:rPr>
              <a:t>glycogenolysis</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rPr>
              <a:t>gluconeogenesis</a:t>
            </a:r>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dirty="0">
                <a:solidFill>
                  <a:srgbClr val="202122"/>
                </a:solidFill>
                <a:effectLst/>
                <a:latin typeface="Arial" panose="020B0604020202020204" pitchFamily="34" charset="0"/>
              </a:rPr>
              <a:t>stimulates </a:t>
            </a:r>
            <a:r>
              <a:rPr lang="en-US" b="0" i="0" u="none" strike="noStrike" dirty="0">
                <a:solidFill>
                  <a:srgbClr val="3366CC"/>
                </a:solidFill>
                <a:effectLst/>
                <a:latin typeface="Arial" panose="020B0604020202020204" pitchFamily="34" charset="0"/>
              </a:rPr>
              <a:t>insulin</a:t>
            </a:r>
            <a:r>
              <a:rPr lang="hu-HU" b="0" i="0" u="none" strike="noStrike"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secretion</a:t>
            </a:r>
            <a:endParaRPr lang="hu-HU" dirty="0"/>
          </a:p>
          <a:p>
            <a:pPr algn="l"/>
            <a:r>
              <a:rPr lang="en-US" b="0" i="0" dirty="0">
                <a:solidFill>
                  <a:srgbClr val="202122"/>
                </a:solidFill>
                <a:effectLst/>
                <a:latin typeface="Arial" panose="020B0604020202020204" pitchFamily="34" charset="0"/>
              </a:rPr>
              <a:t>Actions of the β</a:t>
            </a:r>
            <a:r>
              <a:rPr lang="en-US" b="0" i="0" baseline="-25000" dirty="0">
                <a:solidFill>
                  <a:srgbClr val="202122"/>
                </a:solidFill>
                <a:effectLst/>
                <a:latin typeface="Arial" panose="020B0604020202020204" pitchFamily="34" charset="0"/>
              </a:rPr>
              <a:t>3</a:t>
            </a:r>
            <a:r>
              <a:rPr lang="en-US" b="0" i="0" dirty="0">
                <a:solidFill>
                  <a:srgbClr val="202122"/>
                </a:solidFill>
                <a:effectLst/>
                <a:latin typeface="Arial" panose="020B0604020202020204" pitchFamily="34" charset="0"/>
              </a:rPr>
              <a:t> receptor include:</a:t>
            </a:r>
          </a:p>
          <a:p>
            <a:pPr algn="l">
              <a:buFont typeface="Arial" panose="020B0604020202020204" pitchFamily="34" charset="0"/>
              <a:buChar char="•"/>
            </a:pPr>
            <a:r>
              <a:rPr lang="en-US" b="0" i="0" dirty="0">
                <a:solidFill>
                  <a:srgbClr val="202122"/>
                </a:solidFill>
                <a:effectLst/>
                <a:latin typeface="Arial" panose="020B0604020202020204" pitchFamily="34" charset="0"/>
              </a:rPr>
              <a:t>increase of </a:t>
            </a:r>
            <a:r>
              <a:rPr lang="en-US" b="0" i="0" u="none" strike="noStrike" dirty="0">
                <a:solidFill>
                  <a:srgbClr val="3366CC"/>
                </a:solidFill>
                <a:effectLst/>
                <a:latin typeface="Arial" panose="020B0604020202020204" pitchFamily="34" charset="0"/>
                <a:hlinkClick r:id="rId3" tooltip="Lipolysis"/>
              </a:rPr>
              <a:t>lipolysis</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4" tooltip="Adipose tissue"/>
              </a:rPr>
              <a:t>adipose tissue</a:t>
            </a:r>
            <a:endParaRPr lang="en-US" b="0" i="0" dirty="0">
              <a:solidFill>
                <a:srgbClr val="202122"/>
              </a:solidFill>
              <a:effectLst/>
              <a:latin typeface="Arial" panose="020B0604020202020204" pitchFamily="34" charset="0"/>
            </a:endParaRPr>
          </a:p>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22</a:t>
            </a:fld>
            <a:endParaRPr lang="hu-HU"/>
          </a:p>
        </p:txBody>
      </p:sp>
    </p:spTree>
    <p:extLst>
      <p:ext uri="{BB962C8B-B14F-4D97-AF65-F5344CB8AC3E}">
        <p14:creationId xmlns:p14="http://schemas.microsoft.com/office/powerpoint/2010/main" val="24871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2016. JAMA Sepsis-3 definíció</a:t>
            </a:r>
          </a:p>
          <a:p>
            <a:r>
              <a:rPr lang="hu-HU" dirty="0"/>
              <a:t>2021. Surviving Sepsis Campaign</a:t>
            </a:r>
          </a:p>
          <a:p>
            <a:endParaRPr lang="hu-HU" dirty="0"/>
          </a:p>
          <a:p>
            <a:r>
              <a:rPr lang="en-US" b="0" i="0" dirty="0">
                <a:solidFill>
                  <a:srgbClr val="4A4A4A"/>
                </a:solidFill>
                <a:effectLst/>
                <a:latin typeface="Roboto" panose="02000000000000000000" pitchFamily="2" charset="0"/>
              </a:rPr>
              <a:t>The World Health Organization’s first global report on sepsis finds that the effort to tackle millions of deaths and disabilities due to sepsis is hampered by serious gaps in knowledge, particularly in low- and middle-income countries</a:t>
            </a:r>
            <a:endParaRPr lang="hu-HU" b="0" i="0" dirty="0">
              <a:solidFill>
                <a:srgbClr val="4A4A4A"/>
              </a:solidFill>
              <a:effectLst/>
              <a:latin typeface="Roboto" panose="02000000000000000000" pitchFamily="2" charset="0"/>
            </a:endParaRPr>
          </a:p>
          <a:p>
            <a:endParaRPr lang="hu-HU"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Sepsis disproportionately affects vulnerable populations: newborns, pregnant women and people living in low-resource settings. Approximately 85.0% of sepsis cases and sepsis-related deaths occur in these settings.</a:t>
            </a:r>
            <a:endParaRPr lang="hu-HU" b="0" i="0" dirty="0">
              <a:solidFill>
                <a:srgbClr val="4A4A4A"/>
              </a:solidFill>
              <a:effectLst/>
              <a:latin typeface="Roboto" panose="02000000000000000000" pitchFamily="2" charset="0"/>
            </a:endParaRPr>
          </a:p>
          <a:p>
            <a:pPr algn="l"/>
            <a:endParaRPr lang="en-US"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Almost half of the 49 million cases of sepsis each year occur among children, resulting in 2.9 million deaths, most of which could be prevented through early diagnosis and appropriate clinical management. These deaths are often a consequence of </a:t>
            </a:r>
            <a:r>
              <a:rPr lang="en-US" b="0" i="0" dirty="0" err="1">
                <a:solidFill>
                  <a:srgbClr val="4A4A4A"/>
                </a:solidFill>
                <a:effectLst/>
                <a:latin typeface="Roboto" panose="02000000000000000000" pitchFamily="2" charset="0"/>
              </a:rPr>
              <a:t>diarrhoeal</a:t>
            </a:r>
            <a:r>
              <a:rPr lang="en-US" b="0" i="0" dirty="0">
                <a:solidFill>
                  <a:srgbClr val="4A4A4A"/>
                </a:solidFill>
                <a:effectLst/>
                <a:latin typeface="Roboto" panose="02000000000000000000" pitchFamily="2" charset="0"/>
              </a:rPr>
              <a:t> diseases or lower respiratory infections.</a:t>
            </a:r>
            <a:endParaRPr lang="hu-HU" b="0" i="0" dirty="0">
              <a:solidFill>
                <a:srgbClr val="4A4A4A"/>
              </a:solidFill>
              <a:effectLst/>
              <a:latin typeface="Roboto" panose="02000000000000000000" pitchFamily="2" charset="0"/>
            </a:endParaRPr>
          </a:p>
          <a:p>
            <a:pPr algn="l"/>
            <a:endParaRPr lang="en-US"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Obstetric infections, including complications following abortion or infections following caesarean section, are the third most common cause of maternal mortality. Globally, it is estimated that for every 1000 women giving birth, 11 women experience infection-related, severe organ dysfunction or death.</a:t>
            </a:r>
            <a:endParaRPr lang="hu-HU" b="0" i="0" dirty="0">
              <a:solidFill>
                <a:srgbClr val="4A4A4A"/>
              </a:solidFill>
              <a:effectLst/>
              <a:latin typeface="Roboto" panose="02000000000000000000" pitchFamily="2" charset="0"/>
            </a:endParaRPr>
          </a:p>
          <a:p>
            <a:pPr algn="l"/>
            <a:endParaRPr lang="en-US"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The report also finds that sepsis frequently results from infections acquired in health care settings. Around half (49%) of patients with sepsis in intensive care units acquired the infection in the hospital. An estimated 27% of people with sepsis in hospitals and 42% of people in intensive care units will die.</a:t>
            </a:r>
            <a:endParaRPr lang="hu-HU" b="0" i="0" dirty="0">
              <a:solidFill>
                <a:srgbClr val="4A4A4A"/>
              </a:solidFill>
              <a:effectLst/>
              <a:latin typeface="Roboto" panose="02000000000000000000" pitchFamily="2" charset="0"/>
            </a:endParaRPr>
          </a:p>
          <a:p>
            <a:pPr algn="l"/>
            <a:endParaRPr lang="en-US" b="0" i="0" dirty="0">
              <a:solidFill>
                <a:srgbClr val="4A4A4A"/>
              </a:solidFill>
              <a:effectLst/>
              <a:latin typeface="Roboto" panose="02000000000000000000" pitchFamily="2" charset="0"/>
            </a:endParaRPr>
          </a:p>
          <a:p>
            <a:pPr algn="l"/>
            <a:r>
              <a:rPr lang="en-US" b="0" i="0" dirty="0">
                <a:solidFill>
                  <a:srgbClr val="4A4A4A"/>
                </a:solidFill>
                <a:effectLst/>
                <a:latin typeface="Roboto" panose="02000000000000000000" pitchFamily="2" charset="0"/>
              </a:rPr>
              <a:t>Antimicrobial resistance is a major challenge in sepsis treatment as it complicates the ability to treat infections, especially in health-care associated infections.</a:t>
            </a:r>
          </a:p>
          <a:p>
            <a:pPr algn="l"/>
            <a:r>
              <a:rPr lang="en-US" b="0" i="0" dirty="0">
                <a:solidFill>
                  <a:srgbClr val="4A4A4A"/>
                </a:solidFill>
                <a:effectLst/>
                <a:latin typeface="Roboto" panose="02000000000000000000" pitchFamily="2" charset="0"/>
              </a:rPr>
              <a:t>Improving the prevention, diagnosis and treatment of sepsis</a:t>
            </a:r>
          </a:p>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2</a:t>
            </a:fld>
            <a:endParaRPr lang="hu-HU"/>
          </a:p>
        </p:txBody>
      </p:sp>
    </p:spTree>
    <p:extLst>
      <p:ext uri="{BB962C8B-B14F-4D97-AF65-F5344CB8AC3E}">
        <p14:creationId xmlns:p14="http://schemas.microsoft.com/office/powerpoint/2010/main" val="210654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ISA: intrinsic sympathomimetic activity – </a:t>
            </a:r>
            <a:r>
              <a:rPr lang="hu-HU" b="0" i="0" dirty="0">
                <a:solidFill>
                  <a:srgbClr val="202122"/>
                </a:solidFill>
                <a:effectLst/>
                <a:latin typeface="Arial" panose="020B0604020202020204" pitchFamily="34" charset="0"/>
              </a:rPr>
              <a:t>this </a:t>
            </a:r>
            <a:r>
              <a:rPr lang="en-US" b="0" i="0" dirty="0">
                <a:solidFill>
                  <a:srgbClr val="202122"/>
                </a:solidFill>
                <a:effectLst/>
                <a:latin typeface="Arial" panose="020B0604020202020204" pitchFamily="34" charset="0"/>
              </a:rPr>
              <a:t>term is used particularly with beta blockers that can show both agonism and antagonism at a given beta receptor, depending on the concentration of the agent (beta blocker) and the concentration of the antagonized agent (usually an endogenous compound, such as norepinephrine)</a:t>
            </a:r>
            <a:r>
              <a:rPr lang="hu-HU" b="0" i="0" dirty="0">
                <a:solidFill>
                  <a:srgbClr val="202122"/>
                </a:solidFill>
                <a:effectLst/>
                <a:latin typeface="Arial" panose="020B0604020202020204" pitchFamily="34" charset="0"/>
              </a:rPr>
              <a:t> //</a:t>
            </a:r>
            <a:r>
              <a:rPr lang="hu-HU" dirty="0"/>
              <a:t> b</a:t>
            </a:r>
            <a:r>
              <a:rPr lang="en-US" b="0" i="0" u="none" strike="noStrike" dirty="0">
                <a:solidFill>
                  <a:srgbClr val="3A76C3"/>
                </a:solidFill>
                <a:effectLst/>
                <a:latin typeface="Lato" panose="020F0502020204030203" pitchFamily="34" charset="0"/>
              </a:rPr>
              <a:t>eta-blockers</a:t>
            </a:r>
            <a:r>
              <a:rPr lang="en-US" b="0" i="0" dirty="0">
                <a:solidFill>
                  <a:srgbClr val="212529"/>
                </a:solidFill>
                <a:effectLst/>
                <a:latin typeface="Lato" panose="020F0502020204030203" pitchFamily="34" charset="0"/>
              </a:rPr>
              <a:t> with ISA are beta-blockers that exert a partial agonism at the adrenergic receptor while simultaneously blocking the </a:t>
            </a:r>
            <a:r>
              <a:rPr lang="en-US" b="0" i="0" u="none" strike="noStrike" dirty="0">
                <a:solidFill>
                  <a:srgbClr val="3A76C3"/>
                </a:solidFill>
                <a:effectLst/>
                <a:latin typeface="Lato" panose="020F0502020204030203" pitchFamily="34" charset="0"/>
              </a:rPr>
              <a:t>endogenous</a:t>
            </a:r>
            <a:r>
              <a:rPr lang="hu-HU" b="0" i="0" u="none" strike="noStrike" dirty="0">
                <a:solidFill>
                  <a:srgbClr val="212529"/>
                </a:solidFill>
                <a:effectLst/>
                <a:latin typeface="Lato" panose="020F0502020204030203" pitchFamily="34" charset="0"/>
              </a:rPr>
              <a:t> </a:t>
            </a:r>
            <a:r>
              <a:rPr lang="en-US" b="0" i="0" dirty="0">
                <a:solidFill>
                  <a:srgbClr val="212529"/>
                </a:solidFill>
                <a:effectLst/>
                <a:latin typeface="Lato" panose="020F0502020204030203" pitchFamily="34" charset="0"/>
              </a:rPr>
              <a:t>catecholamines from binding to the receptor</a:t>
            </a:r>
            <a:endParaRPr lang="hu-HU" b="0" i="0" dirty="0">
              <a:solidFill>
                <a:srgbClr val="212529"/>
              </a:solidFill>
              <a:effectLst/>
              <a:latin typeface="Lato" panose="020F0502020204030203" pitchFamily="34" charset="0"/>
            </a:endParaRPr>
          </a:p>
          <a:p>
            <a:endParaRPr lang="hu-HU" b="0" i="0" dirty="0">
              <a:solidFill>
                <a:srgbClr val="212529"/>
              </a:solidFill>
              <a:effectLst/>
              <a:latin typeface="Lato" panose="020F0502020204030203" pitchFamily="34" charset="0"/>
            </a:endParaRPr>
          </a:p>
          <a:p>
            <a:r>
              <a:rPr lang="en-US" b="0" i="0" u="none" strike="noStrike" dirty="0">
                <a:solidFill>
                  <a:srgbClr val="3A76C3"/>
                </a:solidFill>
                <a:effectLst/>
                <a:latin typeface="Lato" panose="020F0502020204030203" pitchFamily="34" charset="0"/>
              </a:rPr>
              <a:t>Beta-blockers</a:t>
            </a:r>
            <a:r>
              <a:rPr lang="en-US" b="0" i="0" dirty="0">
                <a:solidFill>
                  <a:srgbClr val="212529"/>
                </a:solidFill>
                <a:effectLst/>
                <a:latin typeface="Lato" panose="020F0502020204030203" pitchFamily="34" charset="0"/>
              </a:rPr>
              <a:t> with ISA are beta-blockers that exert a partial agonism at the adrenergic receptor while simultaneously blocking the </a:t>
            </a:r>
            <a:r>
              <a:rPr lang="en-US" b="0" i="0" u="none" strike="noStrike" dirty="0">
                <a:solidFill>
                  <a:srgbClr val="3A76C3"/>
                </a:solidFill>
                <a:effectLst/>
                <a:latin typeface="Lato" panose="020F0502020204030203" pitchFamily="34" charset="0"/>
              </a:rPr>
              <a:t>endogenous</a:t>
            </a:r>
            <a:r>
              <a:rPr lang="en-US" b="0" i="0" dirty="0">
                <a:solidFill>
                  <a:srgbClr val="212529"/>
                </a:solidFill>
                <a:effectLst/>
                <a:latin typeface="Lato" panose="020F0502020204030203" pitchFamily="34" charset="0"/>
              </a:rPr>
              <a:t> catecholamines from binding to the receptor. </a:t>
            </a:r>
            <a:endParaRPr lang="hu-HU" b="0" i="0" dirty="0">
              <a:solidFill>
                <a:srgbClr val="212529"/>
              </a:solidFill>
              <a:effectLst/>
              <a:latin typeface="Lato" panose="020F0502020204030203" pitchFamily="34" charset="0"/>
            </a:endParaRPr>
          </a:p>
          <a:p>
            <a:endParaRPr lang="hu-HU" b="0" i="0" dirty="0">
              <a:solidFill>
                <a:srgbClr val="212529"/>
              </a:solidFill>
              <a:effectLst/>
              <a:latin typeface="Lato" panose="020F0502020204030203" pitchFamily="34" charset="0"/>
            </a:endParaRPr>
          </a:p>
          <a:p>
            <a:r>
              <a:rPr lang="hu-HU" dirty="0"/>
              <a:t>Az ISA hatással rendelkező </a:t>
            </a:r>
            <a:r>
              <a:rPr lang="el-GR" dirty="0"/>
              <a:t>β </a:t>
            </a:r>
            <a:r>
              <a:rPr lang="hu-HU" dirty="0"/>
              <a:t>blokkolók kevésbé okoznak bradycardiát és kedvezőtlen plazmalipid eltéréseket.</a:t>
            </a:r>
          </a:p>
          <a:p>
            <a:endParaRPr lang="hu-HU" dirty="0"/>
          </a:p>
          <a:p>
            <a:r>
              <a:rPr lang="hu-HU" dirty="0"/>
              <a:t>Laabetalol: alfa1 blokkoló hatással is rendelkezik</a:t>
            </a:r>
          </a:p>
          <a:p>
            <a:r>
              <a:rPr lang="hu-HU" dirty="0"/>
              <a:t>Nebivolol: NO mediált vazodilatáció révén csökkenti a tenziót</a:t>
            </a:r>
          </a:p>
          <a:p>
            <a:endParaRPr lang="hu-HU" dirty="0"/>
          </a:p>
          <a:p>
            <a:r>
              <a:rPr lang="en-US" b="0" i="0" dirty="0">
                <a:solidFill>
                  <a:srgbClr val="202122"/>
                </a:solidFill>
                <a:effectLst/>
                <a:latin typeface="Arial" panose="020B0604020202020204" pitchFamily="34" charset="0"/>
              </a:rPr>
              <a:t>The 2007 National Heart, Lung, and Blood Institute (</a:t>
            </a:r>
            <a:r>
              <a:rPr lang="en-US" b="0" i="0" u="none" strike="noStrike" dirty="0">
                <a:solidFill>
                  <a:srgbClr val="3366CC"/>
                </a:solidFill>
                <a:effectLst/>
                <a:latin typeface="Arial" panose="020B0604020202020204" pitchFamily="34" charset="0"/>
              </a:rPr>
              <a:t>NHLBI</a:t>
            </a:r>
            <a:r>
              <a:rPr lang="en-US" b="0" i="0" dirty="0">
                <a:solidFill>
                  <a:srgbClr val="202122"/>
                </a:solidFill>
                <a:effectLst/>
                <a:latin typeface="Arial" panose="020B0604020202020204" pitchFamily="34" charset="0"/>
              </a:rPr>
              <a:t>) asthma guidelines recommend against the use of non-selective beta blockers in asthmatics, while allowing for the use of cardio selective beta blockers</a:t>
            </a:r>
            <a:r>
              <a:rPr lang="hu-HU" b="0" i="0" dirty="0">
                <a:solidFill>
                  <a:srgbClr val="202122"/>
                </a:solidFill>
                <a:effectLst/>
                <a:latin typeface="Arial" panose="020B0604020202020204" pitchFamily="34" charset="0"/>
              </a:rPr>
              <a:t>!</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23</a:t>
            </a:fld>
            <a:endParaRPr lang="hu-HU"/>
          </a:p>
        </p:txBody>
      </p:sp>
    </p:spTree>
    <p:extLst>
      <p:ext uri="{BB962C8B-B14F-4D97-AF65-F5344CB8AC3E}">
        <p14:creationId xmlns:p14="http://schemas.microsoft.com/office/powerpoint/2010/main" val="204943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222222"/>
                </a:solidFill>
                <a:effectLst/>
                <a:latin typeface="Arial" panose="020B0604020202020204" pitchFamily="34" charset="0"/>
              </a:rPr>
              <a:t>Argipresszin nem tachycardizál.</a:t>
            </a:r>
          </a:p>
          <a:p>
            <a:endParaRPr lang="hu-HU"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 A resuscitation chain for sepsis was developed by investigators </a:t>
            </a:r>
            <a:r>
              <a:rPr lang="hu-HU" b="0" i="0" dirty="0">
                <a:solidFill>
                  <a:srgbClr val="222222"/>
                </a:solidFill>
                <a:effectLst/>
                <a:latin typeface="Arial" panose="020B0604020202020204" pitchFamily="34" charset="0"/>
              </a:rPr>
              <a:t>and </a:t>
            </a:r>
            <a:r>
              <a:rPr lang="en-US" b="0" i="0" dirty="0">
                <a:solidFill>
                  <a:srgbClr val="222222"/>
                </a:solidFill>
                <a:effectLst/>
                <a:latin typeface="Arial" panose="020B0604020202020204" pitchFamily="34" charset="0"/>
              </a:rPr>
              <a:t>was used to spread general recommendations for sepsis management</a:t>
            </a:r>
            <a:r>
              <a:rPr lang="hu-HU" b="0" i="0" dirty="0">
                <a:solidFill>
                  <a:srgbClr val="222222"/>
                </a:solidFill>
                <a:effectLst/>
                <a:latin typeface="Arial" panose="020B0604020202020204" pitchFamily="34" charset="0"/>
              </a:rPr>
              <a:t>.</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Catecholamine receptor upregulation and excessive catecholamine release is a core pathophysiological feature in critical illness. Sustained catecholamine </a:t>
            </a:r>
            <a:r>
              <a:rPr lang="el-GR" b="0" i="0" dirty="0">
                <a:solidFill>
                  <a:srgbClr val="282828"/>
                </a:solidFill>
                <a:effectLst/>
                <a:latin typeface="MuseoSans"/>
              </a:rPr>
              <a:t>β-</a:t>
            </a:r>
            <a:r>
              <a:rPr lang="hu-HU" b="0" i="0" dirty="0">
                <a:solidFill>
                  <a:srgbClr val="282828"/>
                </a:solidFill>
                <a:effectLst/>
                <a:latin typeface="MuseoSans"/>
              </a:rPr>
              <a:t>adrenergic induction produces adverse effects relevant to critical illness management. </a:t>
            </a:r>
            <a:r>
              <a:rPr lang="el-GR" b="0" i="0" dirty="0">
                <a:solidFill>
                  <a:srgbClr val="282828"/>
                </a:solidFill>
                <a:effectLst/>
                <a:latin typeface="MuseoSans"/>
              </a:rPr>
              <a:t>β-</a:t>
            </a:r>
            <a:r>
              <a:rPr lang="hu-HU" b="0" i="0" dirty="0">
                <a:solidFill>
                  <a:srgbClr val="282828"/>
                </a:solidFill>
                <a:effectLst/>
                <a:latin typeface="MuseoSans"/>
              </a:rPr>
              <a:t>blockers (</a:t>
            </a:r>
            <a:r>
              <a:rPr lang="el-GR" b="0" i="0" dirty="0">
                <a:solidFill>
                  <a:srgbClr val="282828"/>
                </a:solidFill>
                <a:effectLst/>
                <a:latin typeface="MuseoSans"/>
              </a:rPr>
              <a:t>β</a:t>
            </a:r>
            <a:r>
              <a:rPr lang="hu-HU" b="0" i="0" dirty="0">
                <a:solidFill>
                  <a:srgbClr val="282828"/>
                </a:solidFill>
                <a:effectLst/>
                <a:latin typeface="MuseoSans"/>
              </a:rPr>
              <a:t>B) have proposed roles in various critically ill disease states, including sepsis, trauma, burns, and cardiac arrest.</a:t>
            </a:r>
          </a:p>
          <a:p>
            <a:endParaRPr lang="hu-HU" b="0" i="0" dirty="0">
              <a:solidFill>
                <a:srgbClr val="282828"/>
              </a:solidFill>
              <a:effectLst/>
              <a:latin typeface="MuseoSans"/>
            </a:endParaRPr>
          </a:p>
          <a:p>
            <a:r>
              <a:rPr lang="hu-HU" b="0" i="0" dirty="0">
                <a:solidFill>
                  <a:srgbClr val="282828"/>
                </a:solidFill>
                <a:effectLst/>
                <a:latin typeface="MuseoSans"/>
              </a:rPr>
              <a:t>The catecholamine cascade is a defining element of critical illness. Although, pro</a:t>
            </a:r>
            <a:r>
              <a:rPr lang="en-US" b="0" i="0" dirty="0">
                <a:solidFill>
                  <a:srgbClr val="282828"/>
                </a:solidFill>
                <a:effectLst/>
                <a:latin typeface="MuseoSans"/>
              </a:rPr>
              <a:t>longed exposure to high levels of catecholamines in these altered states may evoke detrimental metabolic and hemodynamic effects</a:t>
            </a:r>
            <a:r>
              <a:rPr lang="hu-HU" b="0" i="0" dirty="0">
                <a:solidFill>
                  <a:srgbClr val="282828"/>
                </a:solidFill>
                <a:effectLst/>
                <a:latin typeface="MuseoSans"/>
              </a:rPr>
              <a:t>.</a:t>
            </a:r>
          </a:p>
          <a:p>
            <a:r>
              <a:rPr lang="hu-HU" b="0" i="0" dirty="0">
                <a:solidFill>
                  <a:srgbClr val="282828"/>
                </a:solidFill>
                <a:effectLst/>
                <a:latin typeface="MuseoSans"/>
              </a:rPr>
              <a:t> </a:t>
            </a:r>
          </a:p>
          <a:p>
            <a:r>
              <a:rPr lang="en-US" b="0" i="0" dirty="0">
                <a:solidFill>
                  <a:srgbClr val="282828"/>
                </a:solidFill>
                <a:effectLst/>
                <a:latin typeface="MuseoSans"/>
              </a:rPr>
              <a:t>Surviving Sepsis Guidelines do not make recommendations regarding βB continuation or initiation in septic patients</a:t>
            </a:r>
            <a:r>
              <a:rPr lang="hu-HU" b="0" i="0" dirty="0">
                <a:solidFill>
                  <a:srgbClr val="282828"/>
                </a:solidFill>
                <a:effectLst/>
                <a:latin typeface="MuseoSans"/>
              </a:rPr>
              <a:t>.</a:t>
            </a:r>
          </a:p>
          <a:p>
            <a:endParaRPr lang="hu-HU" b="0" i="0" dirty="0">
              <a:solidFill>
                <a:srgbClr val="282828"/>
              </a:solidFill>
              <a:effectLst/>
              <a:latin typeface="MuseoSans"/>
            </a:endParaRPr>
          </a:p>
          <a:p>
            <a:r>
              <a:rPr lang="en-US" b="0" i="0" dirty="0">
                <a:solidFill>
                  <a:srgbClr val="282828"/>
                </a:solidFill>
                <a:effectLst/>
                <a:latin typeface="MuseoSans"/>
              </a:rPr>
              <a:t>As early as </a:t>
            </a:r>
            <a:r>
              <a:rPr lang="en-US" b="1" i="0" dirty="0">
                <a:solidFill>
                  <a:srgbClr val="282828"/>
                </a:solidFill>
                <a:effectLst/>
                <a:latin typeface="MuseoSans"/>
              </a:rPr>
              <a:t>1972</a:t>
            </a:r>
            <a:r>
              <a:rPr lang="en-US" b="0" i="0" dirty="0">
                <a:solidFill>
                  <a:srgbClr val="282828"/>
                </a:solidFill>
                <a:effectLst/>
                <a:latin typeface="MuseoSans"/>
              </a:rPr>
              <a:t>, a case series in refractory septic shock patients documented the hemodynamic effects of propranolol </a:t>
            </a:r>
            <a:r>
              <a:rPr lang="en-US" b="0" i="0" u="none" strike="noStrike" dirty="0">
                <a:solidFill>
                  <a:srgbClr val="1DB5C3"/>
                </a:solidFill>
                <a:effectLst/>
                <a:latin typeface="MuseoSans"/>
              </a:rPr>
              <a:t>Berk et al., 1972</a:t>
            </a:r>
            <a:r>
              <a:rPr lang="en-US" b="0" i="0" dirty="0">
                <a:solidFill>
                  <a:srgbClr val="282828"/>
                </a:solidFill>
                <a:effectLst/>
                <a:latin typeface="MuseoSans"/>
              </a:rPr>
              <a:t>. The cases </a:t>
            </a:r>
            <a:r>
              <a:rPr lang="en-US" b="1" i="0" dirty="0">
                <a:solidFill>
                  <a:srgbClr val="282828"/>
                </a:solidFill>
                <a:effectLst/>
                <a:latin typeface="MuseoSans"/>
              </a:rPr>
              <a:t>conceptualized hyperdynamic vs. hypodynamic shock</a:t>
            </a:r>
            <a:r>
              <a:rPr lang="en-US" b="0" i="0" dirty="0">
                <a:solidFill>
                  <a:srgbClr val="282828"/>
                </a:solidFill>
                <a:effectLst/>
                <a:latin typeface="MuseoSans"/>
              </a:rPr>
              <a:t>, given the observation that three patients dying after propranolol use had severely reduced CO compared to those who survived. </a:t>
            </a:r>
            <a:endParaRPr lang="hu-HU" b="0" i="0" dirty="0">
              <a:solidFill>
                <a:srgbClr val="282828"/>
              </a:solidFill>
              <a:effectLst/>
              <a:latin typeface="MuseoSans"/>
            </a:endParaRPr>
          </a:p>
          <a:p>
            <a:r>
              <a:rPr lang="en-US" b="1" i="0" dirty="0">
                <a:solidFill>
                  <a:srgbClr val="282828"/>
                </a:solidFill>
                <a:effectLst/>
                <a:latin typeface="MuseoSans"/>
              </a:rPr>
              <a:t>The seminal Morelli et al. </a:t>
            </a:r>
            <a:r>
              <a:rPr lang="en-US" b="0" i="0" u="none" strike="noStrike" dirty="0">
                <a:solidFill>
                  <a:srgbClr val="1DB5C3"/>
                </a:solidFill>
                <a:effectLst/>
                <a:latin typeface="MuseoSans"/>
              </a:rPr>
              <a:t>Morelli et al., 2013</a:t>
            </a:r>
            <a:r>
              <a:rPr lang="hu-HU" b="0" i="0" u="none" strike="noStrike" dirty="0">
                <a:solidFill>
                  <a:srgbClr val="282828"/>
                </a:solidFill>
                <a:effectLst/>
                <a:latin typeface="MuseoSans"/>
              </a:rPr>
              <a:t> </a:t>
            </a:r>
            <a:r>
              <a:rPr lang="en-US" b="1" i="0" dirty="0">
                <a:solidFill>
                  <a:srgbClr val="282828"/>
                </a:solidFill>
                <a:effectLst/>
                <a:latin typeface="MuseoSans"/>
              </a:rPr>
              <a:t>phase 2 study of esmolol in septic shock patients requiring high-dose vasopressors revived discussion of βB in sepsis. </a:t>
            </a:r>
            <a:endParaRPr lang="hu-HU" b="1" i="0" dirty="0">
              <a:solidFill>
                <a:srgbClr val="282828"/>
              </a:solidFill>
              <a:effectLst/>
              <a:latin typeface="MuseoSans"/>
            </a:endParaRPr>
          </a:p>
          <a:p>
            <a:endParaRPr lang="hu-HU" b="1" i="0" dirty="0">
              <a:solidFill>
                <a:srgbClr val="282828"/>
              </a:solidFill>
              <a:effectLst/>
              <a:latin typeface="MuseoSans"/>
            </a:endParaRPr>
          </a:p>
          <a:p>
            <a:r>
              <a:rPr lang="en-US" b="0" i="0" dirty="0">
                <a:solidFill>
                  <a:srgbClr val="282828"/>
                </a:solidFill>
                <a:effectLst/>
                <a:latin typeface="MuseoSans"/>
              </a:rPr>
              <a:t>Since the publication of these systematic reviews and meta-analyses there has been an increased focus on the treatment of tachyarrhythmias in sepsis. Initial evidence garnering support for βB use in septic patients with atrial fibrillation resulted from a 2016 propensity-matched cohort study. his analysis concluded that βB were associated with lower hospital mortality when compared to calcium channel blockers (CCBs), digoxin, and amiodarone </a:t>
            </a:r>
            <a:r>
              <a:rPr lang="en-US" b="0" i="0" u="none" strike="noStrike" dirty="0" err="1">
                <a:solidFill>
                  <a:srgbClr val="1DB5C3"/>
                </a:solidFill>
                <a:effectLst/>
                <a:latin typeface="MuseoSans"/>
              </a:rPr>
              <a:t>Walkey</a:t>
            </a:r>
            <a:r>
              <a:rPr lang="en-US" b="0" i="0" u="none" strike="noStrike" dirty="0">
                <a:solidFill>
                  <a:srgbClr val="1DB5C3"/>
                </a:solidFill>
                <a:effectLst/>
                <a:latin typeface="MuseoSans"/>
              </a:rPr>
              <a:t> et al., 2016</a:t>
            </a:r>
            <a:r>
              <a:rPr lang="hu-HU" b="0" i="0" u="none" strike="noStrike" dirty="0">
                <a:solidFill>
                  <a:srgbClr val="1DB5C3"/>
                </a:solidFill>
                <a:effectLst/>
                <a:latin typeface="MuseoSans"/>
              </a:rPr>
              <a:t>. </a:t>
            </a:r>
            <a:r>
              <a:rPr lang="en-US" b="0" i="0" dirty="0">
                <a:solidFill>
                  <a:srgbClr val="282828"/>
                </a:solidFill>
                <a:effectLst/>
                <a:latin typeface="MuseoSans"/>
              </a:rPr>
              <a:t>While these studies included a variety of βB agents, newer evidence has shifted to solely focus on the use of ultra-short-acting βB, esmolol and </a:t>
            </a:r>
            <a:r>
              <a:rPr lang="en-US" b="0" i="0" dirty="0" err="1">
                <a:solidFill>
                  <a:srgbClr val="282828"/>
                </a:solidFill>
                <a:effectLst/>
                <a:latin typeface="MuseoSans"/>
              </a:rPr>
              <a:t>landiolol</a:t>
            </a:r>
            <a:r>
              <a:rPr lang="hu-HU" b="0" i="0" dirty="0">
                <a:solidFill>
                  <a:srgbClr val="282828"/>
                </a:solidFill>
                <a:effectLst/>
                <a:latin typeface="MuseoSans"/>
              </a:rPr>
              <a:t> – USA + Japan.</a:t>
            </a:r>
            <a:endParaRPr lang="hu-HU" b="1" dirty="0"/>
          </a:p>
        </p:txBody>
      </p:sp>
      <p:sp>
        <p:nvSpPr>
          <p:cNvPr id="4" name="Slide Number Placeholder 3"/>
          <p:cNvSpPr>
            <a:spLocks noGrp="1"/>
          </p:cNvSpPr>
          <p:nvPr>
            <p:ph type="sldNum" sz="quarter" idx="5"/>
          </p:nvPr>
        </p:nvSpPr>
        <p:spPr/>
        <p:txBody>
          <a:bodyPr/>
          <a:lstStyle/>
          <a:p>
            <a:fld id="{E5AB3B42-98B4-4C8A-992B-19765CF920E4}" type="slidenum">
              <a:rPr lang="hu-HU" smtClean="0"/>
              <a:t>3</a:t>
            </a:fld>
            <a:endParaRPr lang="hu-HU"/>
          </a:p>
        </p:txBody>
      </p:sp>
    </p:spTree>
    <p:extLst>
      <p:ext uri="{BB962C8B-B14F-4D97-AF65-F5344CB8AC3E}">
        <p14:creationId xmlns:p14="http://schemas.microsoft.com/office/powerpoint/2010/main" val="38940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333333"/>
                </a:solidFill>
                <a:effectLst/>
                <a:latin typeface="Georgia" panose="02040502050405020303" pitchFamily="18" charset="0"/>
              </a:rPr>
              <a:t>A</a:t>
            </a:r>
            <a:r>
              <a:rPr lang="en-US" b="0" i="0" dirty="0" err="1">
                <a:solidFill>
                  <a:srgbClr val="333333"/>
                </a:solidFill>
                <a:effectLst/>
                <a:latin typeface="Georgia" panose="02040502050405020303" pitchFamily="18" charset="0"/>
              </a:rPr>
              <a:t>drenergic</a:t>
            </a:r>
            <a:r>
              <a:rPr lang="en-US" b="0" i="0" dirty="0">
                <a:solidFill>
                  <a:srgbClr val="333333"/>
                </a:solidFill>
                <a:effectLst/>
                <a:latin typeface="Georgia" panose="02040502050405020303" pitchFamily="18" charset="0"/>
              </a:rPr>
              <a:t> system serves as an </a:t>
            </a:r>
            <a:r>
              <a:rPr lang="en-US" b="0" i="0" u="sng" dirty="0">
                <a:solidFill>
                  <a:srgbClr val="333333"/>
                </a:solidFill>
                <a:effectLst/>
                <a:latin typeface="Georgia" panose="02040502050405020303" pitchFamily="18" charset="0"/>
              </a:rPr>
              <a:t>initial adaptive response to maintain homeostasis</a:t>
            </a:r>
            <a:r>
              <a:rPr lang="en-US" b="0" i="0" dirty="0">
                <a:solidFill>
                  <a:srgbClr val="333333"/>
                </a:solidFill>
                <a:effectLst/>
                <a:latin typeface="Georgia" panose="02040502050405020303" pitchFamily="18" charset="0"/>
              </a:rPr>
              <a:t>. However, excessive catecholamine surge can cause adverse effects such as persistent tachycardia, which worsens the prognosis in patients with sepsis</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Therefore, the use of β-blockers in sepsis recently has attracted attention especially in patients with tachycardia.</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Tachycardia seen in sepsis is usually secondary to</a:t>
            </a:r>
            <a:r>
              <a:rPr lang="en-US" b="1" i="1" dirty="0">
                <a:solidFill>
                  <a:srgbClr val="333333"/>
                </a:solidFill>
                <a:effectLst/>
                <a:latin typeface="Georgia" panose="02040502050405020303" pitchFamily="18" charset="0"/>
              </a:rPr>
              <a:t> hypovolemia, fever, or pain. </a:t>
            </a:r>
            <a:r>
              <a:rPr lang="en-US" b="0" i="0" dirty="0">
                <a:solidFill>
                  <a:srgbClr val="333333"/>
                </a:solidFill>
                <a:effectLst/>
                <a:latin typeface="Georgia" panose="02040502050405020303" pitchFamily="18" charset="0"/>
              </a:rPr>
              <a:t>However, even without these conditions, we often encounter persistent tachycardia, which is likely to be </a:t>
            </a:r>
            <a:r>
              <a:rPr lang="en-US" b="0" i="0" u="sng" dirty="0">
                <a:solidFill>
                  <a:srgbClr val="333333"/>
                </a:solidFill>
                <a:effectLst/>
                <a:latin typeface="Georgia" panose="02040502050405020303" pitchFamily="18" charset="0"/>
              </a:rPr>
              <a:t>non-compensatory</a:t>
            </a:r>
            <a:r>
              <a:rPr lang="en-US" b="0" i="0" dirty="0">
                <a:solidFill>
                  <a:srgbClr val="333333"/>
                </a:solidFill>
                <a:effectLst/>
                <a:latin typeface="Georgia" panose="02040502050405020303" pitchFamily="18" charset="0"/>
              </a:rPr>
              <a:t> tachycardia due to </a:t>
            </a:r>
            <a:r>
              <a:rPr lang="en-US" b="1" i="1" dirty="0">
                <a:solidFill>
                  <a:srgbClr val="333333"/>
                </a:solidFill>
                <a:effectLst/>
                <a:latin typeface="Georgia" panose="02040502050405020303" pitchFamily="18" charset="0"/>
              </a:rPr>
              <a:t>sympathetic overstimulation</a:t>
            </a:r>
            <a:r>
              <a:rPr lang="hu-HU" b="1" i="1" dirty="0">
                <a:solidFill>
                  <a:srgbClr val="333333"/>
                </a:solidFill>
                <a:effectLst/>
                <a:latin typeface="Georgia" panose="02040502050405020303" pitchFamily="18" charset="0"/>
              </a:rPr>
              <a:t>.</a:t>
            </a:r>
          </a:p>
          <a:p>
            <a:endParaRPr lang="hu-HU" b="1" i="1"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Of these various effects, the </a:t>
            </a:r>
            <a:r>
              <a:rPr lang="en-US" b="0" i="0" u="sng" dirty="0">
                <a:solidFill>
                  <a:srgbClr val="333333"/>
                </a:solidFill>
                <a:effectLst/>
                <a:latin typeface="Georgia" panose="02040502050405020303" pitchFamily="18" charset="0"/>
              </a:rPr>
              <a:t>oxygen utilization </a:t>
            </a:r>
            <a:r>
              <a:rPr lang="en-US" b="0" i="0" dirty="0">
                <a:solidFill>
                  <a:srgbClr val="333333"/>
                </a:solidFill>
                <a:effectLst/>
                <a:latin typeface="Georgia" panose="02040502050405020303" pitchFamily="18" charset="0"/>
              </a:rPr>
              <a:t>has been focused on given that β-stimulants such as epinephrine are well-known to increase lactate level, implying that β1-blockers may, in contrast, improve the oxygen utilization in patients with sepsis.</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hu-HU" b="0" i="0" u="none" dirty="0">
                <a:solidFill>
                  <a:srgbClr val="333333"/>
                </a:solidFill>
                <a:effectLst/>
                <a:latin typeface="Georgia" panose="02040502050405020303" pitchFamily="18" charset="0"/>
              </a:rPr>
              <a:t>Metabolic effect: I</a:t>
            </a:r>
            <a:r>
              <a:rPr lang="en-US" b="0" i="0" u="sng" dirty="0" err="1">
                <a:solidFill>
                  <a:srgbClr val="333333"/>
                </a:solidFill>
                <a:effectLst/>
                <a:latin typeface="Georgia" panose="02040502050405020303" pitchFamily="18" charset="0"/>
              </a:rPr>
              <a:t>mpaired</a:t>
            </a:r>
            <a:r>
              <a:rPr lang="en-US" b="0" i="0" u="sng" dirty="0">
                <a:solidFill>
                  <a:srgbClr val="333333"/>
                </a:solidFill>
                <a:effectLst/>
                <a:latin typeface="Georgia" panose="02040502050405020303" pitchFamily="18" charset="0"/>
              </a:rPr>
              <a:t> oxygen use </a:t>
            </a:r>
            <a:r>
              <a:rPr lang="en-US" b="0" i="0" dirty="0">
                <a:solidFill>
                  <a:srgbClr val="333333"/>
                </a:solidFill>
                <a:effectLst/>
                <a:latin typeface="Georgia" panose="02040502050405020303" pitchFamily="18" charset="0"/>
              </a:rPr>
              <a:t>has been proposed as a more reasonable explanation of </a:t>
            </a:r>
            <a:r>
              <a:rPr lang="en-US" b="0" i="0" u="sng" dirty="0">
                <a:solidFill>
                  <a:srgbClr val="333333"/>
                </a:solidFill>
                <a:effectLst/>
                <a:latin typeface="Georgia" panose="02040502050405020303" pitchFamily="18" charset="0"/>
              </a:rPr>
              <a:t>hyperlactatemia</a:t>
            </a:r>
            <a:r>
              <a:rPr lang="en-US" b="0" i="0" dirty="0">
                <a:solidFill>
                  <a:srgbClr val="333333"/>
                </a:solidFill>
                <a:effectLst/>
                <a:latin typeface="Georgia" panose="02040502050405020303" pitchFamily="18" charset="0"/>
              </a:rPr>
              <a:t> in sepsis. It is well-known that the stimulation of the β2-receptor increases the production of cyclic adenosine monophosphate, accelerating glycolysis. Therefore, the β2-blockade is likely to result in a reduction of lactate production. On the other hand, the patients’ ability to accelerate glycolysis and lactate production in response to epinephrine administration is reported to be associated with a better prognosis </a:t>
            </a:r>
            <a:r>
              <a:rPr lang="hu-HU" b="0" i="0" dirty="0">
                <a:solidFill>
                  <a:srgbClr val="333333"/>
                </a:solidFill>
                <a:effectLst/>
                <a:latin typeface="Georgia" panose="02040502050405020303" pitchFamily="18" charset="0"/>
              </a:rPr>
              <a:t>. </a:t>
            </a:r>
          </a:p>
          <a:p>
            <a:r>
              <a:rPr lang="hu-HU" b="0" i="0" dirty="0">
                <a:solidFill>
                  <a:srgbClr val="333333"/>
                </a:solidFill>
                <a:effectLst/>
                <a:latin typeface="Georgia" panose="02040502050405020303" pitchFamily="18" charset="0"/>
              </a:rPr>
              <a:t>- catabolism</a:t>
            </a:r>
          </a:p>
          <a:p>
            <a:r>
              <a:rPr lang="hu-HU" b="0" i="0" dirty="0">
                <a:solidFill>
                  <a:srgbClr val="333333"/>
                </a:solidFill>
                <a:effectLst/>
                <a:latin typeface="Georgia" panose="02040502050405020303" pitchFamily="18" charset="0"/>
              </a:rPr>
              <a:t>- glycolysis</a:t>
            </a:r>
          </a:p>
          <a:p>
            <a:endParaRPr lang="hu-HU" b="0" i="0" dirty="0">
              <a:solidFill>
                <a:srgbClr val="333333"/>
              </a:solidFill>
              <a:effectLst/>
              <a:latin typeface="Georgia" panose="02040502050405020303" pitchFamily="18" charset="0"/>
            </a:endParaRPr>
          </a:p>
          <a:p>
            <a:r>
              <a:rPr lang="en-US" b="0" i="0" dirty="0">
                <a:solidFill>
                  <a:srgbClr val="282828"/>
                </a:solidFill>
                <a:effectLst/>
                <a:latin typeface="MuseoSans"/>
              </a:rPr>
              <a:t>β-blockers (βB) may be administered to manipulate the adrenergic response during critical illness</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hu-HU" dirty="0"/>
              <a:t>G protein kapcsolt receptorok (Gq , Gi , Gs ) </a:t>
            </a:r>
          </a:p>
          <a:p>
            <a:r>
              <a:rPr lang="hu-HU" dirty="0"/>
              <a:t>• </a:t>
            </a:r>
            <a:r>
              <a:rPr lang="el-GR" dirty="0"/>
              <a:t>α1 - </a:t>
            </a:r>
            <a:r>
              <a:rPr lang="hu-HU" dirty="0"/>
              <a:t>IP3 /DAG/Ca2+ rendszerhez kapcsolt jellemző lokalizáció: simaizmok, szerep: kontrakció </a:t>
            </a:r>
          </a:p>
          <a:p>
            <a:r>
              <a:rPr lang="hu-HU" dirty="0"/>
              <a:t>• </a:t>
            </a:r>
            <a:r>
              <a:rPr lang="el-GR" dirty="0"/>
              <a:t>α2 - </a:t>
            </a:r>
            <a:r>
              <a:rPr lang="hu-HU" dirty="0"/>
              <a:t>negatívan kapcsolt az adenilcikláz/cAMP rendszerhez jellemző lokalizáció és szerep: preszinaptikus gátlás (posztszinaptikusan: érösszehúzás) </a:t>
            </a:r>
          </a:p>
          <a:p>
            <a:r>
              <a:rPr lang="hu-HU" dirty="0"/>
              <a:t>• </a:t>
            </a:r>
            <a:r>
              <a:rPr lang="el-GR" dirty="0"/>
              <a:t>β1 - </a:t>
            </a:r>
            <a:r>
              <a:rPr lang="hu-HU" dirty="0"/>
              <a:t>pozitívan kapcsolt az adenilcikláz/cAMP rendszerhez jellemző lokalizáció: szív, szerep: pozitív hatások </a:t>
            </a:r>
          </a:p>
          <a:p>
            <a:r>
              <a:rPr lang="hu-HU" dirty="0"/>
              <a:t>• </a:t>
            </a:r>
            <a:r>
              <a:rPr lang="el-GR" dirty="0"/>
              <a:t>β2 - </a:t>
            </a:r>
            <a:r>
              <a:rPr lang="hu-HU" dirty="0"/>
              <a:t>pozitívan kapcsolt az adenilcikláz/cAMP rendszerhez jellemző lokalizáció: simaizmok, szerep: relaxáció </a:t>
            </a:r>
          </a:p>
          <a:p>
            <a:r>
              <a:rPr lang="hu-HU" dirty="0"/>
              <a:t>• </a:t>
            </a:r>
            <a:r>
              <a:rPr lang="el-GR" dirty="0"/>
              <a:t>β3 - </a:t>
            </a:r>
            <a:r>
              <a:rPr lang="hu-HU" dirty="0"/>
              <a:t>pozitívan kapcsolt az adenilcikláz/cAMP rendszerhez jellemző lokalizáció: zsírsejtek, szerep: lipolízis</a:t>
            </a:r>
            <a:endParaRPr lang="hu-HU" b="0" i="0" dirty="0">
              <a:solidFill>
                <a:srgbClr val="333333"/>
              </a:solidFill>
              <a:effectLst/>
              <a:latin typeface="Georgia" panose="02040502050405020303" pitchFamily="18" charset="0"/>
            </a:endParaRPr>
          </a:p>
          <a:p>
            <a:endParaRPr lang="hu-HU" b="1" i="1" dirty="0"/>
          </a:p>
          <a:p>
            <a:r>
              <a:rPr lang="hu-HU" b="1" i="1" dirty="0"/>
              <a:t>Adrenerg receptor aktiváció hatásai:</a:t>
            </a:r>
          </a:p>
          <a:p>
            <a:r>
              <a:rPr lang="hu-HU" dirty="0"/>
              <a:t>• Szem: pupillatágulat (</a:t>
            </a:r>
            <a:r>
              <a:rPr lang="el-GR" dirty="0"/>
              <a:t>α1 ), </a:t>
            </a:r>
            <a:r>
              <a:rPr lang="hu-HU" dirty="0"/>
              <a:t>csarnokvíz termelése (</a:t>
            </a:r>
            <a:r>
              <a:rPr lang="el-GR" dirty="0"/>
              <a:t>β) </a:t>
            </a:r>
            <a:endParaRPr lang="hu-HU" dirty="0"/>
          </a:p>
          <a:p>
            <a:r>
              <a:rPr lang="el-GR" dirty="0"/>
              <a:t>• </a:t>
            </a:r>
            <a:r>
              <a:rPr lang="hu-HU" dirty="0"/>
              <a:t>Szív: pozitív inotrop, chronotrop, dromotrop, bathmotrop hatások (</a:t>
            </a:r>
            <a:r>
              <a:rPr lang="el-GR" dirty="0"/>
              <a:t>β1 ) </a:t>
            </a:r>
            <a:endParaRPr lang="hu-HU" dirty="0"/>
          </a:p>
          <a:p>
            <a:r>
              <a:rPr lang="el-GR" dirty="0"/>
              <a:t>• </a:t>
            </a:r>
            <a:r>
              <a:rPr lang="hu-HU" dirty="0"/>
              <a:t>Erek: vasokonstrikció (</a:t>
            </a:r>
            <a:r>
              <a:rPr lang="el-GR" dirty="0"/>
              <a:t>α1 ), </a:t>
            </a:r>
            <a:r>
              <a:rPr lang="hu-HU" dirty="0"/>
              <a:t>vasodilatáció (</a:t>
            </a:r>
            <a:r>
              <a:rPr lang="el-GR" dirty="0"/>
              <a:t>β2 ) </a:t>
            </a:r>
            <a:endParaRPr lang="hu-HU" dirty="0"/>
          </a:p>
          <a:p>
            <a:r>
              <a:rPr lang="el-GR" dirty="0"/>
              <a:t>• </a:t>
            </a:r>
            <a:r>
              <a:rPr lang="hu-HU" dirty="0"/>
              <a:t>Tüdő: bronchodilatáció (</a:t>
            </a:r>
            <a:r>
              <a:rPr lang="el-GR" dirty="0"/>
              <a:t>β2 ) </a:t>
            </a:r>
            <a:endParaRPr lang="hu-HU" dirty="0"/>
          </a:p>
          <a:p>
            <a:r>
              <a:rPr lang="el-GR" dirty="0"/>
              <a:t>• </a:t>
            </a:r>
            <a:r>
              <a:rPr lang="hu-HU" dirty="0"/>
              <a:t>Gasztrointesztinális r.: csökkent motilitás (</a:t>
            </a:r>
            <a:r>
              <a:rPr lang="el-GR" dirty="0"/>
              <a:t>α2 , β2 ), </a:t>
            </a:r>
            <a:r>
              <a:rPr lang="hu-HU" dirty="0"/>
              <a:t>sphincterek összehúzása (</a:t>
            </a:r>
            <a:r>
              <a:rPr lang="el-GR" dirty="0"/>
              <a:t>α1 ) </a:t>
            </a:r>
            <a:endParaRPr lang="hu-HU" dirty="0"/>
          </a:p>
          <a:p>
            <a:r>
              <a:rPr lang="el-GR" dirty="0"/>
              <a:t>• </a:t>
            </a:r>
            <a:r>
              <a:rPr lang="hu-HU" dirty="0"/>
              <a:t>Genitourinális r.: csökkent motilitás (</a:t>
            </a:r>
            <a:r>
              <a:rPr lang="el-GR" dirty="0"/>
              <a:t>β2 ), </a:t>
            </a:r>
            <a:r>
              <a:rPr lang="hu-HU" dirty="0"/>
              <a:t>sphincterek összehúzása (</a:t>
            </a:r>
            <a:r>
              <a:rPr lang="el-GR" dirty="0"/>
              <a:t>α1 ), </a:t>
            </a:r>
            <a:r>
              <a:rPr lang="hu-HU" dirty="0"/>
              <a:t>uterus elernyesztése (</a:t>
            </a:r>
            <a:r>
              <a:rPr lang="el-GR" dirty="0"/>
              <a:t>β2 ), </a:t>
            </a:r>
            <a:r>
              <a:rPr lang="hu-HU" dirty="0"/>
              <a:t>ejaculatio (</a:t>
            </a:r>
            <a:r>
              <a:rPr lang="el-GR" dirty="0"/>
              <a:t>α1 ) </a:t>
            </a:r>
            <a:endParaRPr lang="hu-HU" dirty="0"/>
          </a:p>
          <a:p>
            <a:r>
              <a:rPr lang="el-GR" dirty="0"/>
              <a:t>• </a:t>
            </a:r>
            <a:r>
              <a:rPr lang="hu-HU" dirty="0"/>
              <a:t>Bőr: pilomotor simaizomzat kontrakciója (</a:t>
            </a:r>
            <a:r>
              <a:rPr lang="el-GR" dirty="0"/>
              <a:t>α), </a:t>
            </a:r>
            <a:r>
              <a:rPr lang="hu-HU" dirty="0"/>
              <a:t>apocrin mirigyek - szekréció fokozódása (</a:t>
            </a:r>
            <a:r>
              <a:rPr lang="el-GR" dirty="0"/>
              <a:t>α) </a:t>
            </a:r>
            <a:endParaRPr lang="hu-HU" dirty="0"/>
          </a:p>
          <a:p>
            <a:r>
              <a:rPr lang="el-GR" dirty="0"/>
              <a:t>• </a:t>
            </a:r>
            <a:r>
              <a:rPr lang="hu-HU" dirty="0"/>
              <a:t>Máj: glükoneogenezis, glükogenolízis (</a:t>
            </a:r>
            <a:r>
              <a:rPr lang="el-GR" dirty="0"/>
              <a:t>α1 </a:t>
            </a:r>
            <a:r>
              <a:rPr lang="hu-HU" dirty="0"/>
              <a:t>és </a:t>
            </a:r>
            <a:r>
              <a:rPr lang="el-GR" dirty="0"/>
              <a:t>β2 ) </a:t>
            </a:r>
            <a:endParaRPr lang="hu-HU" dirty="0"/>
          </a:p>
          <a:p>
            <a:r>
              <a:rPr lang="el-GR" dirty="0"/>
              <a:t>• </a:t>
            </a:r>
            <a:r>
              <a:rPr lang="hu-HU" dirty="0"/>
              <a:t>Zsírsejtek: lipolízis (</a:t>
            </a:r>
            <a:r>
              <a:rPr lang="el-GR" dirty="0"/>
              <a:t>β3 ) </a:t>
            </a:r>
            <a:endParaRPr lang="hu-HU" dirty="0"/>
          </a:p>
          <a:p>
            <a:r>
              <a:rPr lang="el-GR" dirty="0"/>
              <a:t>• </a:t>
            </a:r>
            <a:r>
              <a:rPr lang="hu-HU" dirty="0"/>
              <a:t>Vese: renin felszabadulás (</a:t>
            </a:r>
            <a:r>
              <a:rPr lang="el-GR" dirty="0"/>
              <a:t>β1 )</a:t>
            </a:r>
            <a:endParaRPr lang="hu-HU" dirty="0"/>
          </a:p>
          <a:p>
            <a:endParaRPr lang="hu-HU" b="1" i="1" dirty="0"/>
          </a:p>
          <a:p>
            <a:r>
              <a:rPr lang="hu-HU" b="1" i="1" dirty="0"/>
              <a:t>Posztszinaptikus receptor gátlás:</a:t>
            </a:r>
          </a:p>
          <a:p>
            <a:r>
              <a:rPr lang="hu-HU" dirty="0"/>
              <a:t>A </a:t>
            </a:r>
            <a:r>
              <a:rPr lang="el-GR" dirty="0"/>
              <a:t>β </a:t>
            </a:r>
            <a:r>
              <a:rPr lang="hu-HU" dirty="0"/>
              <a:t>receptor blokád legfontosabb következményei: • negatív chronotrop és inotrop hatások a szíven (</a:t>
            </a:r>
            <a:r>
              <a:rPr lang="el-GR" dirty="0"/>
              <a:t>β1 ) • </a:t>
            </a:r>
            <a:r>
              <a:rPr lang="hu-HU" dirty="0"/>
              <a:t>vérnyomáscsökkenés (többek között a perctérfogat csökkenése, és a renin felszabadulás gátlása miatt - </a:t>
            </a:r>
            <a:r>
              <a:rPr lang="el-GR" dirty="0"/>
              <a:t>β1 ) • </a:t>
            </a:r>
            <a:r>
              <a:rPr lang="hu-HU" dirty="0"/>
              <a:t>bronchokonstrikció (</a:t>
            </a:r>
            <a:r>
              <a:rPr lang="el-GR" dirty="0"/>
              <a:t>β2 ) • </a:t>
            </a:r>
            <a:r>
              <a:rPr lang="hu-HU" dirty="0"/>
              <a:t>lokális érszűkület veszélye - főleg a végartériákon, vagy károsodott perifériés ereken manifesztálódhat (</a:t>
            </a:r>
            <a:r>
              <a:rPr lang="el-GR" dirty="0"/>
              <a:t>β2 ) • </a:t>
            </a:r>
            <a:r>
              <a:rPr lang="hu-HU" dirty="0"/>
              <a:t>a csarnokvíz termelésének a csökkenése • hipoglikémiás hatások fokozása, tünetek elfedése (</a:t>
            </a:r>
            <a:r>
              <a:rPr lang="el-GR" dirty="0"/>
              <a:t>β2 ) • </a:t>
            </a:r>
            <a:r>
              <a:rPr lang="hu-HU" dirty="0"/>
              <a:t>VLDL szint emelkedése, HDL szint csökkenése</a:t>
            </a:r>
          </a:p>
          <a:p>
            <a:endParaRPr lang="hu-HU" b="1" i="1" dirty="0"/>
          </a:p>
          <a:p>
            <a:r>
              <a:rPr lang="hu-HU" dirty="0"/>
              <a:t>A szelektív </a:t>
            </a:r>
            <a:r>
              <a:rPr lang="el-GR" dirty="0"/>
              <a:t>β1 </a:t>
            </a:r>
            <a:r>
              <a:rPr lang="hu-HU" dirty="0"/>
              <a:t>blokkolók kevésbé hajlamosítanak pl. bronchokonstrikcióra, hipoglikémiára és perifériás keringési zavarokra A </a:t>
            </a:r>
            <a:r>
              <a:rPr lang="el-GR" dirty="0"/>
              <a:t>β1 </a:t>
            </a:r>
            <a:r>
              <a:rPr lang="hu-HU" dirty="0"/>
              <a:t>szelektivitás azonban soha nem abszolút!</a:t>
            </a:r>
          </a:p>
          <a:p>
            <a:endParaRPr lang="hu-HU" b="1" i="1" dirty="0"/>
          </a:p>
          <a:p>
            <a:endParaRPr lang="hu-HU" b="1" i="1" dirty="0"/>
          </a:p>
          <a:p>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Hemodynamic effect: </a:t>
            </a:r>
          </a:p>
          <a:p>
            <a:r>
              <a:rPr lang="en-US" b="0" i="0" dirty="0">
                <a:solidFill>
                  <a:srgbClr val="333333"/>
                </a:solidFill>
                <a:effectLst/>
                <a:latin typeface="Georgia" panose="02040502050405020303" pitchFamily="18" charset="0"/>
              </a:rPr>
              <a:t>Persistent tachycardia 24 h after adequate fluid resuscitation is an independent risk factor for mortality in patients with sepsis </a:t>
            </a:r>
            <a:r>
              <a:rPr lang="hu-HU" b="0" i="0" dirty="0">
                <a:solidFill>
                  <a:srgbClr val="333333"/>
                </a:solidFill>
                <a:effectLst/>
                <a:latin typeface="-apple-system"/>
              </a:rPr>
              <a:t> </a:t>
            </a:r>
            <a:r>
              <a:rPr lang="hu-HU" b="0" i="0" dirty="0">
                <a:solidFill>
                  <a:srgbClr val="0061A9"/>
                </a:solidFill>
                <a:effectLst/>
                <a:latin typeface="-apple-system"/>
                <a:hlinkClick r:id="rId3"/>
              </a:rPr>
              <a:t>https://doi.org/10.1016/j.jcrc.2020.02.014</a:t>
            </a:r>
            <a:r>
              <a:rPr lang="hu-HU" b="0" i="0" dirty="0">
                <a:solidFill>
                  <a:srgbClr val="0061A9"/>
                </a:solidFill>
                <a:effectLst/>
                <a:latin typeface="-apple-system"/>
              </a:rPr>
              <a:t>: u</a:t>
            </a:r>
            <a:r>
              <a:rPr lang="en-US" b="0" i="0" dirty="0">
                <a:solidFill>
                  <a:srgbClr val="1F1F1F"/>
                </a:solidFill>
                <a:effectLst/>
                <a:latin typeface="ElsevierGulliver"/>
              </a:rPr>
              <a:t>se of high-dose norepinephrine and concurrent tachycardia are associated with poor outcomes in septic shock</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U</a:t>
            </a:r>
            <a:r>
              <a:rPr lang="en-US" b="0" i="0" dirty="0" err="1">
                <a:solidFill>
                  <a:srgbClr val="333333"/>
                </a:solidFill>
                <a:effectLst/>
                <a:latin typeface="Georgia" panose="02040502050405020303" pitchFamily="18" charset="0"/>
              </a:rPr>
              <a:t>ltrashort</a:t>
            </a:r>
            <a:r>
              <a:rPr lang="en-US" b="0" i="0" dirty="0">
                <a:solidFill>
                  <a:srgbClr val="333333"/>
                </a:solidFill>
                <a:effectLst/>
                <a:latin typeface="Georgia" panose="02040502050405020303" pitchFamily="18" charset="0"/>
              </a:rPr>
              <a:t>-acting β1-blockers increased stroke volume index (SVI), while it reduced HR, resulting in unchanged cardiac index (CI), mean arterial pressure (MAP), and norepinephrine requirement at 24</a:t>
            </a:r>
            <a:r>
              <a:rPr lang="hu-HU" b="0" i="0" dirty="0">
                <a:solidFill>
                  <a:srgbClr val="333333"/>
                </a:solidFill>
                <a:effectLst/>
                <a:latin typeface="Georgia" panose="02040502050405020303" pitchFamily="18" charset="0"/>
              </a:rPr>
              <a:t>h.</a:t>
            </a:r>
            <a:r>
              <a:rPr lang="en-US" b="0" i="0" dirty="0">
                <a:solidFill>
                  <a:srgbClr val="333333"/>
                </a:solidFill>
                <a:effectLst/>
                <a:latin typeface="Georgia" panose="02040502050405020303" pitchFamily="18" charset="0"/>
              </a:rPr>
              <a:t> Tachycardia in sepsis can decrease stroke volume, resulting in an increased </a:t>
            </a:r>
            <a:r>
              <a:rPr lang="en-US" b="0" i="0" dirty="0" err="1">
                <a:solidFill>
                  <a:srgbClr val="333333"/>
                </a:solidFill>
                <a:effectLst/>
                <a:latin typeface="Georgia" panose="02040502050405020303" pitchFamily="18" charset="0"/>
              </a:rPr>
              <a:t>Ea</a:t>
            </a:r>
            <a:r>
              <a:rPr lang="en-US" b="0" i="0" dirty="0">
                <a:solidFill>
                  <a:srgbClr val="333333"/>
                </a:solidFill>
                <a:effectLst/>
                <a:latin typeface="Georgia" panose="02040502050405020303" pitchFamily="18" charset="0"/>
              </a:rPr>
              <a:t> and V-A decoupling.</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Because β1-blocker affects not only cardiac systolic function but also the afterload, it is important to know how β1-blocker affects an afterload-independent cardiac systolic function. </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(LVEF) was similar between </a:t>
            </a:r>
            <a:r>
              <a:rPr lang="en-US" b="0" i="0" dirty="0" err="1">
                <a:solidFill>
                  <a:srgbClr val="333333"/>
                </a:solidFill>
                <a:effectLst/>
                <a:latin typeface="Georgia" panose="02040502050405020303" pitchFamily="18" charset="0"/>
              </a:rPr>
              <a:t>landiolol</a:t>
            </a:r>
            <a:r>
              <a:rPr lang="en-US" b="0" i="0" dirty="0">
                <a:solidFill>
                  <a:srgbClr val="333333"/>
                </a:solidFill>
                <a:effectLst/>
                <a:latin typeface="Georgia" panose="02040502050405020303" pitchFamily="18" charset="0"/>
              </a:rPr>
              <a:t> and control groups</a:t>
            </a:r>
            <a:r>
              <a:rPr lang="hu-HU" b="0" i="0" dirty="0">
                <a:solidFill>
                  <a:srgbClr val="333333"/>
                </a:solidFill>
                <a:effectLst/>
                <a:latin typeface="Georgia" panose="02040502050405020303" pitchFamily="18" charset="0"/>
              </a:rPr>
              <a:t> </a:t>
            </a:r>
            <a:r>
              <a:rPr lang="hu-HU" b="0" i="0" dirty="0">
                <a:solidFill>
                  <a:srgbClr val="333333"/>
                </a:solidFill>
                <a:effectLst/>
                <a:latin typeface="-apple-system"/>
              </a:rPr>
              <a:t> </a:t>
            </a:r>
            <a:r>
              <a:rPr lang="hu-HU" b="0" i="0" dirty="0">
                <a:solidFill>
                  <a:srgbClr val="004B83"/>
                </a:solidFill>
                <a:effectLst/>
                <a:latin typeface="-apple-system"/>
                <a:hlinkClick r:id="rId4"/>
              </a:rPr>
              <a:t>https://doi.org/10.1016/j.chest.2021.01.009</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esmolol increased left ventricular stroke work index while it did not affect the right ventricular stroke work index, as well as right atrial pressure and mean pulmonary arterial pressure </a:t>
            </a:r>
            <a:r>
              <a:rPr lang="hu-HU" b="0" i="0" dirty="0">
                <a:solidFill>
                  <a:srgbClr val="333333"/>
                </a:solidFill>
                <a:effectLst/>
                <a:latin typeface="-apple-system"/>
              </a:rPr>
              <a:t> </a:t>
            </a:r>
            <a:r>
              <a:rPr lang="hu-HU" b="0" i="0" dirty="0">
                <a:solidFill>
                  <a:srgbClr val="004B83"/>
                </a:solidFill>
                <a:effectLst/>
                <a:latin typeface="-apple-system"/>
                <a:hlinkClick r:id="rId5"/>
              </a:rPr>
              <a:t>https://doi.org/10.1001/jama.2013.278477</a:t>
            </a:r>
            <a:endParaRPr lang="hu-HU" b="0" i="0" dirty="0">
              <a:solidFill>
                <a:srgbClr val="004B83"/>
              </a:solidFill>
              <a:effectLst/>
              <a:latin typeface="-apple-system"/>
            </a:endParaRPr>
          </a:p>
          <a:p>
            <a:r>
              <a:rPr lang="hu-HU" b="0" i="0" dirty="0">
                <a:solidFill>
                  <a:srgbClr val="004B83"/>
                </a:solidFill>
                <a:effectLst/>
                <a:latin typeface="-apple-system"/>
              </a:rPr>
              <a:t>M</a:t>
            </a:r>
            <a:r>
              <a:rPr lang="en-US" b="0" i="0" dirty="0" err="1">
                <a:solidFill>
                  <a:srgbClr val="333333"/>
                </a:solidFill>
                <a:effectLst/>
                <a:latin typeface="Georgia" panose="02040502050405020303" pitchFamily="18" charset="0"/>
              </a:rPr>
              <a:t>ortality</a:t>
            </a:r>
            <a:r>
              <a:rPr lang="en-US" b="0" i="0" dirty="0">
                <a:solidFill>
                  <a:srgbClr val="333333"/>
                </a:solidFill>
                <a:effectLst/>
                <a:latin typeface="Georgia" panose="02040502050405020303" pitchFamily="18" charset="0"/>
              </a:rPr>
              <a:t> benefit of ultrashort-acting β1-blocker might be explained by suppression of hyperkinetic status by improving cardiovascular efficiency.</a:t>
            </a:r>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 This study suggests that ultrashort-acting β1-blockers should be initiated only after completing initial resuscitation.</a:t>
            </a:r>
            <a:endParaRPr lang="hu-HU" b="0" i="0" dirty="0">
              <a:solidFill>
                <a:srgbClr val="333333"/>
              </a:solidFill>
              <a:effectLst/>
              <a:latin typeface="Georgia" panose="02040502050405020303" pitchFamily="18" charset="0"/>
            </a:endParaRPr>
          </a:p>
          <a:p>
            <a:endParaRPr lang="hu-HU" b="1" i="1" dirty="0"/>
          </a:p>
        </p:txBody>
      </p:sp>
      <p:sp>
        <p:nvSpPr>
          <p:cNvPr id="4" name="Slide Number Placeholder 3"/>
          <p:cNvSpPr>
            <a:spLocks noGrp="1"/>
          </p:cNvSpPr>
          <p:nvPr>
            <p:ph type="sldNum" sz="quarter" idx="5"/>
          </p:nvPr>
        </p:nvSpPr>
        <p:spPr/>
        <p:txBody>
          <a:bodyPr/>
          <a:lstStyle/>
          <a:p>
            <a:fld id="{E5AB3B42-98B4-4C8A-992B-19765CF920E4}" type="slidenum">
              <a:rPr lang="hu-HU" smtClean="0"/>
              <a:t>4</a:t>
            </a:fld>
            <a:endParaRPr lang="hu-HU"/>
          </a:p>
        </p:txBody>
      </p:sp>
    </p:spTree>
    <p:extLst>
      <p:ext uri="{BB962C8B-B14F-4D97-AF65-F5344CB8AC3E}">
        <p14:creationId xmlns:p14="http://schemas.microsoft.com/office/powerpoint/2010/main" val="29302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485"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Historical and current sepsis mortality distribution. (A) Historically, sepsis deaths have occurred in a biphasic distribution, with an initial early peak at several days due to inadequate resuscitation, resulting in cardiac and pulmonary failure, and a late peak at several weeks due to persistent organ injury and failure. Considering the recent trend in sepsis outcomes, the elderly population, and mounting long-term mortality, a trimodal distribution may be more indicative of the current sepsis-associated death distribution. (B) The two early peaks in mortality exist, albeit with much lower magnitude than in the past. The third upswing occurs approximately 60 to 90 days after sepsis and continues to soar as time progresses. This delay in sepsis mortality is thought to be the consequence of the more sophisticated ICU care that keeps elderly and comorbidly challenged patients alive longer in spite of ongoing immune, physiologic, and biochemical aberrations. </a:t>
            </a:r>
          </a:p>
          <a:p>
            <a:endParaRPr lang="hu-HU" dirty="0"/>
          </a:p>
          <a:p>
            <a:endParaRPr lang="hu-HU" dirty="0"/>
          </a:p>
          <a:p>
            <a:r>
              <a:rPr lang="en-US" b="0" i="0" dirty="0">
                <a:solidFill>
                  <a:srgbClr val="212121"/>
                </a:solidFill>
                <a:effectLst/>
                <a:latin typeface="Cambria" panose="02040503050406030204" pitchFamily="18" charset="0"/>
              </a:rPr>
              <a:t>Catecholamine mediated the hypermetabolic response in septic shock caused increase in resting energy expenditure, extensive protein, and fat catabolism and hyperglycemia. </a:t>
            </a:r>
            <a:r>
              <a:rPr lang="el-GR" b="0" i="0" dirty="0">
                <a:solidFill>
                  <a:srgbClr val="212121"/>
                </a:solidFill>
                <a:effectLst/>
                <a:latin typeface="Cambria" panose="02040503050406030204" pitchFamily="18" charset="0"/>
              </a:rPr>
              <a:t> β2-</a:t>
            </a:r>
            <a:r>
              <a:rPr lang="hu-HU" b="0" i="0" dirty="0">
                <a:solidFill>
                  <a:srgbClr val="212121"/>
                </a:solidFill>
                <a:effectLst/>
                <a:latin typeface="Cambria" panose="02040503050406030204" pitchFamily="18" charset="0"/>
              </a:rPr>
              <a:t>blockers effects include lowering gluconeogenesis, hyperglycemia, proteolysis and resting energy expenditure.</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5</a:t>
            </a:fld>
            <a:endParaRPr lang="hu-HU"/>
          </a:p>
        </p:txBody>
      </p:sp>
    </p:spTree>
    <p:extLst>
      <p:ext uri="{BB962C8B-B14F-4D97-AF65-F5344CB8AC3E}">
        <p14:creationId xmlns:p14="http://schemas.microsoft.com/office/powerpoint/2010/main" val="145369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333333"/>
                </a:solidFill>
                <a:effectLst/>
                <a:latin typeface="Georgia" panose="02040502050405020303" pitchFamily="18" charset="0"/>
              </a:rPr>
              <a:t>A</a:t>
            </a:r>
            <a:r>
              <a:rPr lang="en-US" b="0" i="0" dirty="0" err="1">
                <a:solidFill>
                  <a:srgbClr val="333333"/>
                </a:solidFill>
                <a:effectLst/>
                <a:latin typeface="Georgia" panose="02040502050405020303" pitchFamily="18" charset="0"/>
              </a:rPr>
              <a:t>drenergic</a:t>
            </a:r>
            <a:r>
              <a:rPr lang="en-US" b="0" i="0" dirty="0">
                <a:solidFill>
                  <a:srgbClr val="333333"/>
                </a:solidFill>
                <a:effectLst/>
                <a:latin typeface="Georgia" panose="02040502050405020303" pitchFamily="18" charset="0"/>
              </a:rPr>
              <a:t> system serves as an </a:t>
            </a:r>
            <a:r>
              <a:rPr lang="en-US" b="0" i="0" u="sng" dirty="0">
                <a:solidFill>
                  <a:srgbClr val="333333"/>
                </a:solidFill>
                <a:effectLst/>
                <a:latin typeface="Georgia" panose="02040502050405020303" pitchFamily="18" charset="0"/>
              </a:rPr>
              <a:t>initial adaptive response to maintain homeostasis</a:t>
            </a:r>
            <a:r>
              <a:rPr lang="en-US" b="0" i="0" dirty="0">
                <a:solidFill>
                  <a:srgbClr val="333333"/>
                </a:solidFill>
                <a:effectLst/>
                <a:latin typeface="Georgia" panose="02040502050405020303" pitchFamily="18" charset="0"/>
              </a:rPr>
              <a:t>. However, excessive catecholamine surge can cause adverse effects such as persistent tachycardia, which worsens the prognosis in patients with sepsis</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Therefore, the use of β-blockers in sepsis recently has attracted attention especially in patients with tachycardia.</a:t>
            </a:r>
            <a:endParaRPr lang="hu-HU" b="0" i="0" dirty="0">
              <a:solidFill>
                <a:srgbClr val="333333"/>
              </a:solidFill>
              <a:effectLst/>
              <a:latin typeface="Georgia" panose="02040502050405020303" pitchFamily="18" charset="0"/>
            </a:endParaRPr>
          </a:p>
          <a:p>
            <a:r>
              <a:rPr lang="hu-HU" b="0" i="0" dirty="0">
                <a:solidFill>
                  <a:srgbClr val="282828"/>
                </a:solidFill>
                <a:effectLst/>
                <a:latin typeface="MuseoSans"/>
              </a:rPr>
              <a:t>C</a:t>
            </a:r>
            <a:r>
              <a:rPr lang="en-US" b="0" i="0" dirty="0" err="1">
                <a:solidFill>
                  <a:srgbClr val="282828"/>
                </a:solidFill>
                <a:effectLst/>
                <a:latin typeface="MuseoSans"/>
              </a:rPr>
              <a:t>atecholamine</a:t>
            </a:r>
            <a:r>
              <a:rPr lang="en-US" b="0" i="0" dirty="0">
                <a:solidFill>
                  <a:srgbClr val="282828"/>
                </a:solidFill>
                <a:effectLst/>
                <a:latin typeface="MuseoSans"/>
              </a:rPr>
              <a:t> response characterized by epinephrine, norepinephrine, and dopamine release result in stimulation of β1 (majorly) and β2 (minorly). In contrast, β3 agonism blunts the catecholamine response. The physiologic response to β1, β2, and β3 agonism culminates in numerous negative effects within critical illness that can ultimately lead to negative clinical outcomes including increased mortality. </a:t>
            </a:r>
            <a:endParaRPr lang="hu-HU" b="0" i="0" dirty="0">
              <a:solidFill>
                <a:srgbClr val="282828"/>
              </a:solidFill>
              <a:effectLst/>
              <a:latin typeface="MuseoSans"/>
            </a:endParaRPr>
          </a:p>
          <a:p>
            <a:endParaRPr lang="hu-HU" b="0" i="0" dirty="0">
              <a:solidFill>
                <a:srgbClr val="333333"/>
              </a:solidFill>
              <a:effectLst/>
              <a:latin typeface="Georgia" panose="02040502050405020303" pitchFamily="18" charset="0"/>
            </a:endParaRPr>
          </a:p>
          <a:p>
            <a:r>
              <a:rPr lang="el-GR" b="0" i="0" dirty="0">
                <a:solidFill>
                  <a:srgbClr val="282828"/>
                </a:solidFill>
                <a:effectLst/>
                <a:latin typeface="MuseoSans"/>
              </a:rPr>
              <a:t>β-</a:t>
            </a:r>
            <a:r>
              <a:rPr lang="hu-HU" b="0" i="0" dirty="0">
                <a:solidFill>
                  <a:srgbClr val="282828"/>
                </a:solidFill>
                <a:effectLst/>
                <a:latin typeface="MuseoSans"/>
              </a:rPr>
              <a:t>adrenergic pathways extensively regulate cardiac function and function and, specifically, hemodynamics due to extensive cardiac expression. </a:t>
            </a:r>
            <a:r>
              <a:rPr lang="el-GR" b="0" i="0" dirty="0">
                <a:solidFill>
                  <a:srgbClr val="282828"/>
                </a:solidFill>
                <a:effectLst/>
                <a:latin typeface="MuseoSans"/>
              </a:rPr>
              <a:t>β1 </a:t>
            </a:r>
            <a:r>
              <a:rPr lang="hu-HU" b="0" i="0" dirty="0">
                <a:solidFill>
                  <a:srgbClr val="282828"/>
                </a:solidFill>
                <a:effectLst/>
                <a:latin typeface="MuseoSans"/>
              </a:rPr>
              <a:t>comprises 80% of cardiac </a:t>
            </a:r>
            <a:r>
              <a:rPr lang="el-GR" b="0" i="0" dirty="0">
                <a:solidFill>
                  <a:srgbClr val="282828"/>
                </a:solidFill>
                <a:effectLst/>
                <a:latin typeface="MuseoSans"/>
              </a:rPr>
              <a:t>β-</a:t>
            </a:r>
            <a:r>
              <a:rPr lang="hu-HU" b="0" i="0" dirty="0">
                <a:solidFill>
                  <a:srgbClr val="282828"/>
                </a:solidFill>
                <a:effectLst/>
                <a:latin typeface="MuseoSans"/>
              </a:rPr>
              <a:t>receptors and mediates inotropy, chronotropy, lusitropy (i.e. relaxation rate), and dromotropy (i.e. conduction speed). </a:t>
            </a:r>
            <a:r>
              <a:rPr lang="en-US" b="0" i="0" dirty="0">
                <a:solidFill>
                  <a:srgbClr val="282828"/>
                </a:solidFill>
                <a:effectLst/>
                <a:latin typeface="MuseoSans"/>
              </a:rPr>
              <a:t> </a:t>
            </a:r>
            <a:r>
              <a:rPr lang="hu-HU" b="0" i="0" dirty="0">
                <a:solidFill>
                  <a:srgbClr val="282828"/>
                </a:solidFill>
                <a:effectLst/>
                <a:latin typeface="MuseoSans"/>
              </a:rPr>
              <a:t>H</a:t>
            </a:r>
            <a:r>
              <a:rPr lang="en-US" b="0" i="0" dirty="0" err="1">
                <a:solidFill>
                  <a:srgbClr val="282828"/>
                </a:solidFill>
                <a:effectLst/>
                <a:latin typeface="MuseoSans"/>
              </a:rPr>
              <a:t>igh</a:t>
            </a:r>
            <a:r>
              <a:rPr lang="en-US" b="0" i="0" dirty="0">
                <a:solidFill>
                  <a:srgbClr val="282828"/>
                </a:solidFill>
                <a:effectLst/>
                <a:latin typeface="MuseoSans"/>
              </a:rPr>
              <a:t> concentrations of catecholamines, the </a:t>
            </a:r>
            <a:r>
              <a:rPr lang="en-US" b="0" i="0" dirty="0" err="1">
                <a:solidFill>
                  <a:srgbClr val="282828"/>
                </a:solidFill>
                <a:effectLst/>
                <a:latin typeface="MuseoSans"/>
              </a:rPr>
              <a:t>lusitropic</a:t>
            </a:r>
            <a:r>
              <a:rPr lang="en-US" b="0" i="0" dirty="0">
                <a:solidFill>
                  <a:srgbClr val="282828"/>
                </a:solidFill>
                <a:effectLst/>
                <a:latin typeface="MuseoSans"/>
              </a:rPr>
              <a:t> effect is overwhelmed by tachycardia and increased contractility</a:t>
            </a:r>
            <a:r>
              <a:rPr lang="hu-HU" b="0" i="0" dirty="0">
                <a:solidFill>
                  <a:srgbClr val="282828"/>
                </a:solidFill>
                <a:effectLst/>
                <a:latin typeface="MuseoSans"/>
              </a:rPr>
              <a:t>. </a:t>
            </a:r>
            <a:r>
              <a:rPr lang="en-US" b="0" i="0" dirty="0">
                <a:solidFill>
                  <a:srgbClr val="282828"/>
                </a:solidFill>
                <a:effectLst/>
                <a:latin typeface="MuseoSans"/>
              </a:rPr>
              <a:t> β1 predominates cardiac expression over β2 (4 to 1), but states such as HF can tip the balance nearly even through β1 downregulation by sustained adrenergic stimulation</a:t>
            </a:r>
            <a:r>
              <a:rPr lang="hu-HU" b="0" i="0" dirty="0">
                <a:solidFill>
                  <a:srgbClr val="282828"/>
                </a:solidFill>
                <a:effectLst/>
                <a:latin typeface="MuseoSans"/>
              </a:rPr>
              <a:t> /</a:t>
            </a:r>
            <a:r>
              <a:rPr lang="en-US" b="0" i="0" dirty="0" err="1">
                <a:solidFill>
                  <a:srgbClr val="282828"/>
                </a:solidFill>
                <a:effectLst/>
                <a:latin typeface="MuseoSans"/>
              </a:rPr>
              <a:t>ntagonism</a:t>
            </a:r>
            <a:r>
              <a:rPr lang="en-US" b="0" i="0" dirty="0">
                <a:solidFill>
                  <a:srgbClr val="282828"/>
                </a:solidFill>
                <a:effectLst/>
                <a:latin typeface="MuseoSans"/>
              </a:rPr>
              <a:t> of β2 increases TNF-α and IL-6inflammation and may exacerbate the physiologic changes seen in sepsis</a:t>
            </a:r>
            <a:r>
              <a:rPr lang="hu-HU" b="0" i="0" dirty="0">
                <a:solidFill>
                  <a:srgbClr val="282828"/>
                </a:solidFill>
                <a:effectLst/>
                <a:latin typeface="MuseoSans"/>
              </a:rPr>
              <a:t> </a:t>
            </a:r>
            <a:r>
              <a:rPr lang="en-US" b="0" i="0" dirty="0">
                <a:solidFill>
                  <a:srgbClr val="282828"/>
                </a:solidFill>
                <a:effectLst/>
                <a:latin typeface="MuseoSans"/>
              </a:rPr>
              <a:t>further supporting β1 selective benefits.</a:t>
            </a:r>
            <a:endParaRPr lang="hu-HU" b="0" i="0" dirty="0">
              <a:solidFill>
                <a:srgbClr val="282828"/>
              </a:solidFill>
              <a:effectLst/>
              <a:latin typeface="MuseoSans"/>
            </a:endParaRPr>
          </a:p>
          <a:p>
            <a:r>
              <a:rPr lang="hu-HU" b="0" i="0" dirty="0">
                <a:solidFill>
                  <a:srgbClr val="282828"/>
                </a:solidFill>
                <a:effectLst/>
                <a:latin typeface="MuseoSans"/>
              </a:rPr>
              <a:t> </a:t>
            </a:r>
          </a:p>
          <a:p>
            <a:r>
              <a:rPr lang="en-US" b="0" i="0" dirty="0">
                <a:solidFill>
                  <a:srgbClr val="282828"/>
                </a:solidFill>
                <a:effectLst/>
                <a:latin typeface="MuseoSans"/>
              </a:rPr>
              <a:t>The increased β3 expression may prime the heart for consequences like septic myocardial depression </a:t>
            </a:r>
            <a:r>
              <a:rPr lang="en-US" b="0" i="0" u="none" strike="noStrike" dirty="0">
                <a:solidFill>
                  <a:srgbClr val="1DB5C3"/>
                </a:solidFill>
                <a:effectLst/>
                <a:latin typeface="MuseoSans"/>
              </a:rPr>
              <a:t>Yang et al., 2018</a:t>
            </a:r>
            <a:endParaRPr lang="hu-HU" b="0" i="0" u="none" strike="noStrike" dirty="0">
              <a:solidFill>
                <a:srgbClr val="1DB5C3"/>
              </a:solidFill>
              <a:effectLst/>
              <a:latin typeface="MuseoSans"/>
            </a:endParaRPr>
          </a:p>
          <a:p>
            <a:endParaRPr lang="hu-HU" b="0" i="0" u="none" strike="noStrike" dirty="0">
              <a:solidFill>
                <a:srgbClr val="1DB5C3"/>
              </a:solidFill>
              <a:effectLst/>
              <a:latin typeface="MuseoSans"/>
            </a:endParaRPr>
          </a:p>
          <a:p>
            <a:r>
              <a:rPr lang="hu-HU" b="0" i="0" dirty="0">
                <a:solidFill>
                  <a:srgbClr val="282828"/>
                </a:solidFill>
                <a:effectLst/>
                <a:latin typeface="MuseoSans"/>
              </a:rPr>
              <a:t>Preclinical studies have suggested positive effects as beta-blockade with agents selective for </a:t>
            </a:r>
            <a:r>
              <a:rPr lang="el-GR" b="0" i="0" dirty="0">
                <a:solidFill>
                  <a:srgbClr val="282828"/>
                </a:solidFill>
                <a:effectLst/>
                <a:latin typeface="MuseoSans"/>
              </a:rPr>
              <a:t>β1 </a:t>
            </a:r>
            <a:r>
              <a:rPr lang="hu-HU" b="0" i="0" dirty="0">
                <a:solidFill>
                  <a:srgbClr val="282828"/>
                </a:solidFill>
                <a:effectLst/>
                <a:latin typeface="MuseoSans"/>
              </a:rPr>
              <a:t>agents may reduced tumor necrosis factor alpha (TNF-</a:t>
            </a:r>
            <a:r>
              <a:rPr lang="el-GR" b="0" i="0" dirty="0">
                <a:solidFill>
                  <a:srgbClr val="282828"/>
                </a:solidFill>
                <a:effectLst/>
                <a:latin typeface="MuseoSans"/>
              </a:rPr>
              <a:t>α) </a:t>
            </a:r>
            <a:r>
              <a:rPr lang="hu-HU" b="0" i="0" dirty="0">
                <a:solidFill>
                  <a:srgbClr val="282828"/>
                </a:solidFill>
                <a:effectLst/>
                <a:latin typeface="MuseoSans"/>
              </a:rPr>
              <a:t>and interleukin 6 (IL-6) in the serum and myocardiumsystemic and cardiac inflammation +  enhanced ventricular-arterial (V-A) coupling </a:t>
            </a:r>
          </a:p>
          <a:p>
            <a:endParaRPr lang="hu-HU" b="0" i="0" dirty="0">
              <a:solidFill>
                <a:srgbClr val="282828"/>
              </a:solidFill>
              <a:effectLst/>
              <a:latin typeface="MuseoSans"/>
            </a:endParaRPr>
          </a:p>
          <a:p>
            <a:r>
              <a:rPr lang="en-US" b="0" i="0" dirty="0">
                <a:solidFill>
                  <a:srgbClr val="282828"/>
                </a:solidFill>
                <a:effectLst/>
                <a:latin typeface="MuseoSans"/>
              </a:rPr>
              <a:t>Prescribing of βB typically warrants caution in pulmonary pathologies, most notably chronic obstructive pulmonary disease (COPD) and asthma, as βB can reverse the benefits of β2-mediated bronchodilation, although cardioselectivity β1 blocking agents eliminates some concern </a:t>
            </a:r>
            <a:r>
              <a:rPr lang="en-US" b="0" i="0" u="none" strike="noStrike" dirty="0" err="1">
                <a:solidFill>
                  <a:srgbClr val="1DB5C3"/>
                </a:solidFill>
                <a:effectLst/>
                <a:latin typeface="MuseoSans"/>
              </a:rPr>
              <a:t>MacNee</a:t>
            </a:r>
            <a:r>
              <a:rPr lang="en-US" b="0" i="0" u="none" strike="noStrike" dirty="0">
                <a:solidFill>
                  <a:srgbClr val="1DB5C3"/>
                </a:solidFill>
                <a:effectLst/>
                <a:latin typeface="MuseoSans"/>
              </a:rPr>
              <a:t>, 2019</a:t>
            </a:r>
            <a:r>
              <a:rPr lang="hu-HU" b="0" i="0" u="none" strike="noStrike" dirty="0">
                <a:solidFill>
                  <a:srgbClr val="1DB5C3"/>
                </a:solidFill>
                <a:effectLst/>
                <a:latin typeface="MuseoSans"/>
              </a:rPr>
              <a:t>. </a:t>
            </a:r>
            <a:r>
              <a:rPr lang="en-US" b="0" i="0" dirty="0">
                <a:solidFill>
                  <a:srgbClr val="282828"/>
                </a:solidFill>
                <a:effectLst/>
                <a:latin typeface="MuseoSans"/>
              </a:rPr>
              <a:t>Additionally, continuing </a:t>
            </a:r>
            <a:r>
              <a:rPr lang="en-US" b="0" i="0" dirty="0" err="1">
                <a:solidFill>
                  <a:srgbClr val="282828"/>
                </a:solidFill>
                <a:effectLst/>
                <a:latin typeface="MuseoSans"/>
              </a:rPr>
              <a:t>cardioselective</a:t>
            </a:r>
            <a:r>
              <a:rPr lang="en-US" b="0" i="0" dirty="0">
                <a:solidFill>
                  <a:srgbClr val="282828"/>
                </a:solidFill>
                <a:effectLst/>
                <a:latin typeface="MuseoSans"/>
              </a:rPr>
              <a:t> βB for patients with underlying cardiac indications hospitalized for COPD exacerbations appears safe </a:t>
            </a:r>
            <a:r>
              <a:rPr lang="en-US" b="0" i="0" u="none" strike="noStrike" dirty="0">
                <a:solidFill>
                  <a:srgbClr val="1DB5C3"/>
                </a:solidFill>
                <a:effectLst/>
                <a:latin typeface="MuseoSans"/>
              </a:rPr>
              <a:t>Stefan et al., 2012</a:t>
            </a:r>
            <a:r>
              <a:rPr lang="hu-HU" b="0" i="0" u="none" strike="noStrike" dirty="0">
                <a:solidFill>
                  <a:srgbClr val="1DB5C3"/>
                </a:solidFill>
                <a:effectLst/>
                <a:latin typeface="MuseoSans"/>
              </a:rPr>
              <a:t>.</a:t>
            </a:r>
            <a:r>
              <a:rPr lang="hu-HU" b="0" i="0" u="none" strike="noStrike" dirty="0">
                <a:solidFill>
                  <a:srgbClr val="282828"/>
                </a:solidFill>
                <a:effectLst/>
                <a:latin typeface="MuseoSans"/>
              </a:rPr>
              <a:t> The </a:t>
            </a:r>
            <a:r>
              <a:rPr lang="hu-HU" b="0" i="0" dirty="0">
                <a:solidFill>
                  <a:srgbClr val="282828"/>
                </a:solidFill>
                <a:effectLst/>
                <a:latin typeface="MuseoSans"/>
              </a:rPr>
              <a:t>ultra-rapid </a:t>
            </a:r>
            <a:r>
              <a:rPr lang="el-GR" b="0" i="0" dirty="0">
                <a:solidFill>
                  <a:srgbClr val="282828"/>
                </a:solidFill>
                <a:effectLst/>
                <a:latin typeface="MuseoSans"/>
              </a:rPr>
              <a:t>β</a:t>
            </a:r>
            <a:r>
              <a:rPr lang="hu-HU" b="0" i="0" dirty="0">
                <a:solidFill>
                  <a:srgbClr val="282828"/>
                </a:solidFill>
                <a:effectLst/>
                <a:latin typeface="MuseoSans"/>
              </a:rPr>
              <a:t>B, landiolol, suppressed lung injury and reduced lung injury associated protein, high-mobility group box 1 (HMGB-1), in a rat lipopolysaccharide sepsis model </a:t>
            </a:r>
            <a:r>
              <a:rPr lang="hu-HU" b="0" i="0" u="none" strike="noStrike" dirty="0">
                <a:solidFill>
                  <a:srgbClr val="1DB5C3"/>
                </a:solidFill>
                <a:effectLst/>
                <a:latin typeface="MuseoSans"/>
              </a:rPr>
              <a:t>Hagiwara et al., 2009</a:t>
            </a:r>
          </a:p>
          <a:p>
            <a:endParaRPr lang="hu-HU" b="0" i="0" u="none" strike="noStrike" dirty="0">
              <a:solidFill>
                <a:srgbClr val="1DB5C3"/>
              </a:solidFill>
              <a:effectLst/>
              <a:latin typeface="MuseoSans"/>
            </a:endParaRPr>
          </a:p>
          <a:p>
            <a:r>
              <a:rPr lang="en-US" b="0" i="0" dirty="0">
                <a:solidFill>
                  <a:srgbClr val="333333"/>
                </a:solidFill>
                <a:effectLst/>
                <a:latin typeface="Fira Sans" panose="020B0503050000020004" pitchFamily="34" charset="0"/>
              </a:rPr>
              <a:t>Insulin resistance is a well-known consequence of sepsis</a:t>
            </a:r>
            <a:r>
              <a:rPr lang="hu-HU" b="0" i="0" dirty="0">
                <a:solidFill>
                  <a:srgbClr val="333333"/>
                </a:solidFill>
                <a:effectLst/>
                <a:latin typeface="Fira Sans" panose="020B0503050000020004" pitchFamily="34" charset="0"/>
              </a:rPr>
              <a:t>, </a:t>
            </a:r>
            <a:r>
              <a:rPr lang="en-US" b="0" i="0" dirty="0">
                <a:solidFill>
                  <a:srgbClr val="333333"/>
                </a:solidFill>
                <a:effectLst/>
                <a:latin typeface="Fira Sans" panose="020B0503050000020004" pitchFamily="34" charset="0"/>
              </a:rPr>
              <a:t>it seems that nonselective β-blockade can offer benefits for glucose modulation in sepsis-mainly mediated by β2 blockade. </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Tachycardia seen in sepsis is usually secondary to</a:t>
            </a:r>
            <a:r>
              <a:rPr lang="en-US" b="1" i="1" dirty="0">
                <a:solidFill>
                  <a:srgbClr val="333333"/>
                </a:solidFill>
                <a:effectLst/>
                <a:latin typeface="Georgia" panose="02040502050405020303" pitchFamily="18" charset="0"/>
              </a:rPr>
              <a:t> hypovolemia, fever, or pain. </a:t>
            </a:r>
            <a:r>
              <a:rPr lang="en-US" b="0" i="0" dirty="0">
                <a:solidFill>
                  <a:srgbClr val="333333"/>
                </a:solidFill>
                <a:effectLst/>
                <a:latin typeface="Georgia" panose="02040502050405020303" pitchFamily="18" charset="0"/>
              </a:rPr>
              <a:t>However, even without these conditions, we often encounter persistent tachycardia, which is likely to be </a:t>
            </a:r>
            <a:r>
              <a:rPr lang="en-US" b="0" i="0" u="sng" dirty="0">
                <a:solidFill>
                  <a:srgbClr val="333333"/>
                </a:solidFill>
                <a:effectLst/>
                <a:latin typeface="Georgia" panose="02040502050405020303" pitchFamily="18" charset="0"/>
              </a:rPr>
              <a:t>non-compensatory</a:t>
            </a:r>
            <a:r>
              <a:rPr lang="en-US" b="0" i="0" dirty="0">
                <a:solidFill>
                  <a:srgbClr val="333333"/>
                </a:solidFill>
                <a:effectLst/>
                <a:latin typeface="Georgia" panose="02040502050405020303" pitchFamily="18" charset="0"/>
              </a:rPr>
              <a:t> tachycardia due to </a:t>
            </a:r>
            <a:r>
              <a:rPr lang="en-US" b="1" i="1" dirty="0">
                <a:solidFill>
                  <a:srgbClr val="333333"/>
                </a:solidFill>
                <a:effectLst/>
                <a:latin typeface="Georgia" panose="02040502050405020303" pitchFamily="18" charset="0"/>
              </a:rPr>
              <a:t>sympathetic overstimulation</a:t>
            </a:r>
            <a:r>
              <a:rPr lang="hu-HU" b="1" i="1" dirty="0">
                <a:solidFill>
                  <a:srgbClr val="333333"/>
                </a:solidFill>
                <a:effectLst/>
                <a:latin typeface="Georgia" panose="02040502050405020303" pitchFamily="18" charset="0"/>
              </a:rPr>
              <a:t>.</a:t>
            </a:r>
          </a:p>
          <a:p>
            <a:endParaRPr lang="hu-HU" b="1" i="1"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Of these various effects, the </a:t>
            </a:r>
            <a:r>
              <a:rPr lang="en-US" b="0" i="0" u="sng" dirty="0">
                <a:solidFill>
                  <a:srgbClr val="333333"/>
                </a:solidFill>
                <a:effectLst/>
                <a:latin typeface="Georgia" panose="02040502050405020303" pitchFamily="18" charset="0"/>
              </a:rPr>
              <a:t>oxygen utilization </a:t>
            </a:r>
            <a:r>
              <a:rPr lang="en-US" b="0" i="0" dirty="0">
                <a:solidFill>
                  <a:srgbClr val="333333"/>
                </a:solidFill>
                <a:effectLst/>
                <a:latin typeface="Georgia" panose="02040502050405020303" pitchFamily="18" charset="0"/>
              </a:rPr>
              <a:t>has been focused on given that β-stimulants such as epinephrine are well-known to increase lactate level, implying that β1-blockers may, in contrast, improve the oxygen utilization in patients with sepsis.</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hu-HU" b="0" i="0" u="none" dirty="0">
                <a:solidFill>
                  <a:srgbClr val="333333"/>
                </a:solidFill>
                <a:effectLst/>
                <a:latin typeface="Georgia" panose="02040502050405020303" pitchFamily="18" charset="0"/>
              </a:rPr>
              <a:t>Metabolic effect: I</a:t>
            </a:r>
            <a:r>
              <a:rPr lang="en-US" b="0" i="0" u="sng" dirty="0" err="1">
                <a:solidFill>
                  <a:srgbClr val="333333"/>
                </a:solidFill>
                <a:effectLst/>
                <a:latin typeface="Georgia" panose="02040502050405020303" pitchFamily="18" charset="0"/>
              </a:rPr>
              <a:t>mpaired</a:t>
            </a:r>
            <a:r>
              <a:rPr lang="en-US" b="0" i="0" u="sng" dirty="0">
                <a:solidFill>
                  <a:srgbClr val="333333"/>
                </a:solidFill>
                <a:effectLst/>
                <a:latin typeface="Georgia" panose="02040502050405020303" pitchFamily="18" charset="0"/>
              </a:rPr>
              <a:t> oxygen use </a:t>
            </a:r>
            <a:r>
              <a:rPr lang="en-US" b="0" i="0" dirty="0">
                <a:solidFill>
                  <a:srgbClr val="333333"/>
                </a:solidFill>
                <a:effectLst/>
                <a:latin typeface="Georgia" panose="02040502050405020303" pitchFamily="18" charset="0"/>
              </a:rPr>
              <a:t>has been proposed as a more reasonable explanation of </a:t>
            </a:r>
            <a:r>
              <a:rPr lang="en-US" b="0" i="0" u="sng" dirty="0">
                <a:solidFill>
                  <a:srgbClr val="333333"/>
                </a:solidFill>
                <a:effectLst/>
                <a:latin typeface="Georgia" panose="02040502050405020303" pitchFamily="18" charset="0"/>
              </a:rPr>
              <a:t>hyperlactatemia</a:t>
            </a:r>
            <a:r>
              <a:rPr lang="en-US" b="0" i="0" dirty="0">
                <a:solidFill>
                  <a:srgbClr val="333333"/>
                </a:solidFill>
                <a:effectLst/>
                <a:latin typeface="Georgia" panose="02040502050405020303" pitchFamily="18" charset="0"/>
              </a:rPr>
              <a:t> in sepsis. It is well-known that the stimulation of the β2-receptor increases the production of cyclic adenosine monophosphate, accelerating glycolysis. Therefore, the β2-blockade is likely to result in a reduction of lactate production. On the other hand, the patients’ ability to accelerate glycolysis and lactate production in response to epinephrine administration is reported to be associated with a better prognosis </a:t>
            </a:r>
            <a:r>
              <a:rPr lang="hu-HU" b="0" i="0" dirty="0">
                <a:solidFill>
                  <a:srgbClr val="333333"/>
                </a:solidFill>
                <a:effectLst/>
                <a:latin typeface="Georgia" panose="02040502050405020303" pitchFamily="18" charset="0"/>
              </a:rPr>
              <a:t>. </a:t>
            </a:r>
          </a:p>
          <a:p>
            <a:r>
              <a:rPr lang="hu-HU" b="0" i="0" dirty="0">
                <a:solidFill>
                  <a:srgbClr val="333333"/>
                </a:solidFill>
                <a:effectLst/>
                <a:latin typeface="Georgia" panose="02040502050405020303" pitchFamily="18" charset="0"/>
              </a:rPr>
              <a:t>- catabolism</a:t>
            </a:r>
          </a:p>
          <a:p>
            <a:r>
              <a:rPr lang="hu-HU" b="0" i="0" dirty="0">
                <a:solidFill>
                  <a:srgbClr val="333333"/>
                </a:solidFill>
                <a:effectLst/>
                <a:latin typeface="Georgia" panose="02040502050405020303" pitchFamily="18" charset="0"/>
              </a:rPr>
              <a:t>- glycolysis</a:t>
            </a:r>
          </a:p>
          <a:p>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Hemodynamic effect: </a:t>
            </a:r>
          </a:p>
          <a:p>
            <a:r>
              <a:rPr lang="en-US" b="0" i="0" dirty="0">
                <a:solidFill>
                  <a:srgbClr val="333333"/>
                </a:solidFill>
                <a:effectLst/>
                <a:latin typeface="Georgia" panose="02040502050405020303" pitchFamily="18" charset="0"/>
              </a:rPr>
              <a:t>Persistent tachycardia 24 h after adequate fluid resuscitation is an independent risk factor for mortality in patients with sepsis </a:t>
            </a:r>
            <a:r>
              <a:rPr lang="hu-HU" b="0" i="0" dirty="0">
                <a:solidFill>
                  <a:srgbClr val="333333"/>
                </a:solidFill>
                <a:effectLst/>
                <a:latin typeface="-apple-system"/>
              </a:rPr>
              <a:t> </a:t>
            </a:r>
            <a:r>
              <a:rPr lang="hu-HU" b="0" i="0" dirty="0">
                <a:solidFill>
                  <a:srgbClr val="0061A9"/>
                </a:solidFill>
                <a:effectLst/>
                <a:latin typeface="-apple-system"/>
                <a:hlinkClick r:id="rId3"/>
              </a:rPr>
              <a:t>https://doi.org/10.1016/j.jcrc.2020.02.014</a:t>
            </a:r>
            <a:r>
              <a:rPr lang="hu-HU" b="0" i="0" dirty="0">
                <a:solidFill>
                  <a:srgbClr val="0061A9"/>
                </a:solidFill>
                <a:effectLst/>
                <a:latin typeface="-apple-system"/>
              </a:rPr>
              <a:t>: u</a:t>
            </a:r>
            <a:r>
              <a:rPr lang="en-US" b="0" i="0" dirty="0">
                <a:solidFill>
                  <a:srgbClr val="1F1F1F"/>
                </a:solidFill>
                <a:effectLst/>
                <a:latin typeface="ElsevierGulliver"/>
              </a:rPr>
              <a:t>se of high-dose norepinephrine and concurrent tachycardia are associated with poor outcomes in septic shock</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U</a:t>
            </a:r>
            <a:r>
              <a:rPr lang="en-US" b="0" i="0" dirty="0" err="1">
                <a:solidFill>
                  <a:srgbClr val="333333"/>
                </a:solidFill>
                <a:effectLst/>
                <a:latin typeface="Georgia" panose="02040502050405020303" pitchFamily="18" charset="0"/>
              </a:rPr>
              <a:t>ltrashort</a:t>
            </a:r>
            <a:r>
              <a:rPr lang="en-US" b="0" i="0" dirty="0">
                <a:solidFill>
                  <a:srgbClr val="333333"/>
                </a:solidFill>
                <a:effectLst/>
                <a:latin typeface="Georgia" panose="02040502050405020303" pitchFamily="18" charset="0"/>
              </a:rPr>
              <a:t>-acting β1-blockers increased stroke volume index (SVI), while it reduced HR, resulting in unchanged cardiac index (CI), mean arterial pressure (MAP), and norepinephrine requirement at 24</a:t>
            </a:r>
            <a:r>
              <a:rPr lang="hu-HU" b="0" i="0" dirty="0">
                <a:solidFill>
                  <a:srgbClr val="333333"/>
                </a:solidFill>
                <a:effectLst/>
                <a:latin typeface="Georgia" panose="02040502050405020303" pitchFamily="18" charset="0"/>
              </a:rPr>
              <a:t>h.</a:t>
            </a:r>
            <a:r>
              <a:rPr lang="en-US" b="0" i="0" dirty="0">
                <a:solidFill>
                  <a:srgbClr val="333333"/>
                </a:solidFill>
                <a:effectLst/>
                <a:latin typeface="Georgia" panose="02040502050405020303" pitchFamily="18" charset="0"/>
              </a:rPr>
              <a:t> Tachycardia in sepsis can decrease stroke volume, resulting in an increased </a:t>
            </a:r>
            <a:r>
              <a:rPr lang="en-US" b="0" i="0" dirty="0" err="1">
                <a:solidFill>
                  <a:srgbClr val="333333"/>
                </a:solidFill>
                <a:effectLst/>
                <a:latin typeface="Georgia" panose="02040502050405020303" pitchFamily="18" charset="0"/>
              </a:rPr>
              <a:t>Ea</a:t>
            </a:r>
            <a:r>
              <a:rPr lang="en-US" b="0" i="0" dirty="0">
                <a:solidFill>
                  <a:srgbClr val="333333"/>
                </a:solidFill>
                <a:effectLst/>
                <a:latin typeface="Georgia" panose="02040502050405020303" pitchFamily="18" charset="0"/>
              </a:rPr>
              <a:t> and V-A decoupling.</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Because β1-blocker affects not only cardiac systolic function but also the afterload, it is important to know how β1-blocker affects an afterload-independent cardiac systolic function. </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(LVEF) was similar between </a:t>
            </a:r>
            <a:r>
              <a:rPr lang="en-US" b="0" i="0" dirty="0" err="1">
                <a:solidFill>
                  <a:srgbClr val="333333"/>
                </a:solidFill>
                <a:effectLst/>
                <a:latin typeface="Georgia" panose="02040502050405020303" pitchFamily="18" charset="0"/>
              </a:rPr>
              <a:t>landiolol</a:t>
            </a:r>
            <a:r>
              <a:rPr lang="en-US" b="0" i="0" dirty="0">
                <a:solidFill>
                  <a:srgbClr val="333333"/>
                </a:solidFill>
                <a:effectLst/>
                <a:latin typeface="Georgia" panose="02040502050405020303" pitchFamily="18" charset="0"/>
              </a:rPr>
              <a:t> and control groups</a:t>
            </a:r>
            <a:r>
              <a:rPr lang="hu-HU" b="0" i="0" dirty="0">
                <a:solidFill>
                  <a:srgbClr val="333333"/>
                </a:solidFill>
                <a:effectLst/>
                <a:latin typeface="Georgia" panose="02040502050405020303" pitchFamily="18" charset="0"/>
              </a:rPr>
              <a:t> </a:t>
            </a:r>
            <a:r>
              <a:rPr lang="hu-HU" b="0" i="0" dirty="0">
                <a:solidFill>
                  <a:srgbClr val="333333"/>
                </a:solidFill>
                <a:effectLst/>
                <a:latin typeface="-apple-system"/>
              </a:rPr>
              <a:t> </a:t>
            </a:r>
            <a:r>
              <a:rPr lang="hu-HU" b="0" i="0" dirty="0">
                <a:solidFill>
                  <a:srgbClr val="004B83"/>
                </a:solidFill>
                <a:effectLst/>
                <a:latin typeface="-apple-system"/>
                <a:hlinkClick r:id="rId4"/>
              </a:rPr>
              <a:t>https://doi.org/10.1016/j.chest.2021.01.009</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esmolol increased left ventricular stroke work index while it did not affect the right ventricular stroke work index, as well as right atrial pressure and mean pulmonary arterial pressure </a:t>
            </a:r>
            <a:r>
              <a:rPr lang="hu-HU" b="0" i="0" dirty="0">
                <a:solidFill>
                  <a:srgbClr val="333333"/>
                </a:solidFill>
                <a:effectLst/>
                <a:latin typeface="-apple-system"/>
              </a:rPr>
              <a:t> </a:t>
            </a:r>
            <a:r>
              <a:rPr lang="hu-HU" b="0" i="0" dirty="0">
                <a:solidFill>
                  <a:srgbClr val="004B83"/>
                </a:solidFill>
                <a:effectLst/>
                <a:latin typeface="-apple-system"/>
                <a:hlinkClick r:id="rId5"/>
              </a:rPr>
              <a:t>https://doi.org/10.1001/jama.2013.278477</a:t>
            </a:r>
            <a:endParaRPr lang="hu-HU" b="0" i="0" dirty="0">
              <a:solidFill>
                <a:srgbClr val="004B83"/>
              </a:solidFill>
              <a:effectLst/>
              <a:latin typeface="-apple-system"/>
            </a:endParaRPr>
          </a:p>
          <a:p>
            <a:r>
              <a:rPr lang="hu-HU" b="0" i="0" dirty="0">
                <a:solidFill>
                  <a:srgbClr val="004B83"/>
                </a:solidFill>
                <a:effectLst/>
                <a:latin typeface="-apple-system"/>
              </a:rPr>
              <a:t>M</a:t>
            </a:r>
            <a:r>
              <a:rPr lang="en-US" b="0" i="0" dirty="0" err="1">
                <a:solidFill>
                  <a:srgbClr val="333333"/>
                </a:solidFill>
                <a:effectLst/>
                <a:latin typeface="Georgia" panose="02040502050405020303" pitchFamily="18" charset="0"/>
              </a:rPr>
              <a:t>ortality</a:t>
            </a:r>
            <a:r>
              <a:rPr lang="en-US" b="0" i="0" dirty="0">
                <a:solidFill>
                  <a:srgbClr val="333333"/>
                </a:solidFill>
                <a:effectLst/>
                <a:latin typeface="Georgia" panose="02040502050405020303" pitchFamily="18" charset="0"/>
              </a:rPr>
              <a:t> benefit of ultrashort-acting β1-blocker might be explained by suppression of hyperkinetic status by improving cardiovascular efficiency.</a:t>
            </a:r>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 This study suggests that ultrashort-acting β1-blockers should be initiated only after completing initial resuscitation.</a:t>
            </a:r>
            <a:endParaRPr lang="hu-HU" b="0" i="0" dirty="0">
              <a:solidFill>
                <a:srgbClr val="333333"/>
              </a:solidFill>
              <a:effectLst/>
              <a:latin typeface="Georgia" panose="02040502050405020303" pitchFamily="18" charset="0"/>
            </a:endParaRPr>
          </a:p>
          <a:p>
            <a:endParaRPr lang="hu-HU" b="1" i="1" dirty="0"/>
          </a:p>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6</a:t>
            </a:fld>
            <a:endParaRPr lang="hu-HU"/>
          </a:p>
        </p:txBody>
      </p:sp>
    </p:spTree>
    <p:extLst>
      <p:ext uri="{BB962C8B-B14F-4D97-AF65-F5344CB8AC3E}">
        <p14:creationId xmlns:p14="http://schemas.microsoft.com/office/powerpoint/2010/main" val="363705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β</a:t>
            </a:r>
            <a:r>
              <a:rPr lang="en-US" b="0" i="0" baseline="-25000" dirty="0">
                <a:solidFill>
                  <a:srgbClr val="202122"/>
                </a:solidFill>
                <a:effectLst/>
                <a:latin typeface="Arial" panose="020B0604020202020204" pitchFamily="34" charset="0"/>
              </a:rPr>
              <a:t>1</a:t>
            </a:r>
            <a:r>
              <a:rPr lang="en-US" b="0" i="0" dirty="0">
                <a:solidFill>
                  <a:srgbClr val="202122"/>
                </a:solidFill>
                <a:effectLst/>
                <a:latin typeface="Arial" panose="020B0604020202020204" pitchFamily="34" charset="0"/>
              </a:rPr>
              <a:t>-selective beta blockers are also known as </a:t>
            </a:r>
            <a:r>
              <a:rPr lang="en-US" b="0" i="0" dirty="0" err="1">
                <a:solidFill>
                  <a:srgbClr val="202122"/>
                </a:solidFill>
                <a:effectLst/>
                <a:latin typeface="Arial" panose="020B0604020202020204" pitchFamily="34" charset="0"/>
              </a:rPr>
              <a:t>cardioselective</a:t>
            </a:r>
            <a:r>
              <a:rPr lang="en-US" b="0" i="0" dirty="0">
                <a:solidFill>
                  <a:srgbClr val="202122"/>
                </a:solidFill>
                <a:effectLst/>
                <a:latin typeface="Arial" panose="020B0604020202020204" pitchFamily="34" charset="0"/>
              </a:rPr>
              <a:t> beta blockers</a:t>
            </a:r>
            <a:r>
              <a:rPr lang="hu-HU" b="0" i="0" dirty="0">
                <a:solidFill>
                  <a:srgbClr val="202122"/>
                </a:solidFill>
                <a:effectLst/>
                <a:latin typeface="Arial" panose="020B0604020202020204" pitchFamily="34" charset="0"/>
              </a:rPr>
              <a:t> - the</a:t>
            </a:r>
            <a:r>
              <a:rPr lang="en-US" b="0" i="0" dirty="0">
                <a:solidFill>
                  <a:srgbClr val="202122"/>
                </a:solidFill>
                <a:effectLst/>
                <a:latin typeface="Arial" panose="020B0604020202020204" pitchFamily="34" charset="0"/>
              </a:rPr>
              <a:t> function of cAMP as a second messenger in the cardiac cell is that it phosphorylates the LTCC and the ryanodine receptor to </a:t>
            </a:r>
            <a:r>
              <a:rPr lang="en-US" b="0" i="0" u="none" dirty="0">
                <a:solidFill>
                  <a:srgbClr val="202122"/>
                </a:solidFill>
                <a:effectLst/>
                <a:latin typeface="Arial" panose="020B0604020202020204" pitchFamily="34" charset="0"/>
              </a:rPr>
              <a:t>increase intracellular calcium levels </a:t>
            </a:r>
            <a:r>
              <a:rPr lang="en-US" b="0" i="0" dirty="0">
                <a:solidFill>
                  <a:srgbClr val="202122"/>
                </a:solidFill>
                <a:effectLst/>
                <a:latin typeface="Arial" panose="020B0604020202020204" pitchFamily="34" charset="0"/>
              </a:rPr>
              <a:t>and cause contraction. Beta-blockade of </a:t>
            </a:r>
            <a:r>
              <a:rPr lang="en-US" b="0" i="1" dirty="0">
                <a:solidFill>
                  <a:srgbClr val="202122"/>
                </a:solidFill>
                <a:effectLst/>
                <a:latin typeface="Arial" panose="020B0604020202020204" pitchFamily="34" charset="0"/>
              </a:rPr>
              <a:t>the B1 receptor will inhibit cAMP from phosphorylating, and it will decrease the </a:t>
            </a:r>
            <a:r>
              <a:rPr lang="en-US" b="0" i="1" dirty="0" err="1">
                <a:solidFill>
                  <a:srgbClr val="202122"/>
                </a:solidFill>
                <a:effectLst/>
                <a:latin typeface="Arial" panose="020B0604020202020204" pitchFamily="34" charset="0"/>
              </a:rPr>
              <a:t>ionotrophic</a:t>
            </a:r>
            <a:r>
              <a:rPr lang="en-US" b="0" i="1" dirty="0">
                <a:solidFill>
                  <a:srgbClr val="202122"/>
                </a:solidFill>
                <a:effectLst/>
                <a:latin typeface="Arial" panose="020B0604020202020204" pitchFamily="34" charset="0"/>
              </a:rPr>
              <a:t> and chronotropic effect</a:t>
            </a:r>
            <a:r>
              <a:rPr lang="en-US" b="0" i="0" dirty="0">
                <a:solidFill>
                  <a:srgbClr val="202122"/>
                </a:solidFill>
                <a:effectLst/>
                <a:latin typeface="Arial" panose="020B0604020202020204" pitchFamily="34" charset="0"/>
              </a:rPr>
              <a:t>. Note that drugs may be </a:t>
            </a:r>
            <a:r>
              <a:rPr lang="en-US" b="0" i="0" dirty="0" err="1">
                <a:solidFill>
                  <a:srgbClr val="202122"/>
                </a:solidFill>
                <a:effectLst/>
                <a:latin typeface="Arial" panose="020B0604020202020204" pitchFamily="34" charset="0"/>
              </a:rPr>
              <a:t>cardioselective</a:t>
            </a:r>
            <a:r>
              <a:rPr lang="en-US" b="0" i="0" dirty="0">
                <a:solidFill>
                  <a:srgbClr val="202122"/>
                </a:solidFill>
                <a:effectLst/>
                <a:latin typeface="Arial" panose="020B0604020202020204" pitchFamily="34" charset="0"/>
              </a:rPr>
              <a:t>, or act on B1 receptors in the heart only, but still have </a:t>
            </a:r>
            <a:r>
              <a:rPr lang="en-US" b="0" i="0" dirty="0" err="1">
                <a:solidFill>
                  <a:srgbClr val="202122"/>
                </a:solidFill>
                <a:effectLst/>
                <a:latin typeface="Arial" panose="020B0604020202020204" pitchFamily="34" charset="0"/>
              </a:rPr>
              <a:t>instrinsic</a:t>
            </a:r>
            <a:r>
              <a:rPr lang="en-US" b="0" i="0" dirty="0">
                <a:solidFill>
                  <a:srgbClr val="202122"/>
                </a:solidFill>
                <a:effectLst/>
                <a:latin typeface="Arial" panose="020B0604020202020204" pitchFamily="34" charset="0"/>
              </a:rPr>
              <a:t> sympathomimetic activity.</a:t>
            </a:r>
            <a:r>
              <a:rPr lang="hu-HU" b="0" i="0" dirty="0">
                <a:solidFill>
                  <a:srgbClr val="202122"/>
                </a:solidFill>
                <a:effectLst/>
                <a:latin typeface="Arial" panose="020B0604020202020204" pitchFamily="34" charset="0"/>
              </a:rPr>
              <a:t> Eg. Nebivolol, metorpolol, bisoporolol, labetalol</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BB have been proposed to reduce sepsis-induced cardiac dysfunction, improve the sepsis-induced hypermetabolic state, and play a role in immunomodulation by preventing lymphocyte apoptosis prevalent within inflammatory mechanisms of sepsis </a:t>
            </a:r>
            <a:r>
              <a:rPr lang="hu-HU" b="0" i="0" u="none" strike="noStrike" dirty="0">
                <a:solidFill>
                  <a:srgbClr val="1DB5C3"/>
                </a:solidFill>
                <a:effectLst/>
                <a:latin typeface="MuseoSans"/>
              </a:rPr>
              <a:t>Suzuki et al., 2017</a:t>
            </a:r>
            <a:r>
              <a:rPr lang="hu-HU" b="0" i="0" dirty="0">
                <a:solidFill>
                  <a:srgbClr val="282828"/>
                </a:solidFill>
                <a:effectLst/>
                <a:latin typeface="MuseoSans"/>
              </a:rPr>
              <a:t>)</a:t>
            </a:r>
            <a:endParaRPr lang="hu-HU" b="0" i="0" dirty="0">
              <a:solidFill>
                <a:srgbClr val="333333"/>
              </a:solidFill>
              <a:effectLst/>
              <a:latin typeface="Roboto" panose="02000000000000000000" pitchFamily="2" charset="0"/>
            </a:endParaRPr>
          </a:p>
          <a:p>
            <a:endParaRPr lang="hu-HU"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Beta-blockers have become ubiquitous in the treatment of patients with heart failure and ischemic heart disease.</a:t>
            </a:r>
            <a:r>
              <a:rPr lang="hu-HU" b="0" i="0" dirty="0">
                <a:solidFill>
                  <a:srgbClr val="333333"/>
                </a:solidFill>
                <a:effectLst/>
                <a:latin typeface="Roboto" panose="02000000000000000000" pitchFamily="2" charset="0"/>
              </a:rPr>
              <a:t> During critical illness, the initial adrenergic stimulation may be beneficial; however, sympathetic overactivity, if persistent, may become deleterious, leading to further oxygen consumption, catabolism, hyperglycemia, hypercoagulability, cardiac dysfunction, modulation of systemic inflammatory cytokines, and ensuing multiorgan failure </a:t>
            </a:r>
            <a:endParaRPr lang="hu-HU" b="0" i="0" dirty="0">
              <a:solidFill>
                <a:srgbClr val="505050"/>
              </a:solidFill>
              <a:effectLst/>
              <a:latin typeface="helvetica" panose="020B0604020202020204" pitchFamily="34" charset="0"/>
            </a:endParaRPr>
          </a:p>
          <a:p>
            <a:endParaRPr lang="hu-HU" b="0" i="0" dirty="0">
              <a:solidFill>
                <a:srgbClr val="505050"/>
              </a:solidFill>
              <a:effectLst/>
              <a:latin typeface="helvetica" panose="020B0604020202020204" pitchFamily="34" charset="0"/>
            </a:endParaRPr>
          </a:p>
          <a:p>
            <a:r>
              <a:rPr lang="en-US" b="0" i="0" dirty="0">
                <a:solidFill>
                  <a:srgbClr val="505050"/>
                </a:solidFill>
                <a:effectLst/>
                <a:latin typeface="helvetica" panose="020B0604020202020204" pitchFamily="34" charset="0"/>
              </a:rPr>
              <a:t>Historically, β-blockers have been considered to be relatively contraindicated for septic shock because they may cause cardiac suppression. On the other hand, there is an increasing interest in the use of β-blockers for treating patients with sepsis with persistent tachycardia despite initial resuscitation.</a:t>
            </a:r>
            <a:endParaRPr lang="hu-HU" b="0" i="0" dirty="0">
              <a:solidFill>
                <a:srgbClr val="505050"/>
              </a:solidFill>
              <a:effectLst/>
              <a:latin typeface="helvetica" panose="020B0604020202020204" pitchFamily="34" charset="0"/>
            </a:endParaRPr>
          </a:p>
          <a:p>
            <a:r>
              <a:rPr lang="hu-HU" b="0" i="0" u="none" strike="noStrike" dirty="0">
                <a:effectLst/>
                <a:latin typeface="helvetica" panose="020B0604020202020204" pitchFamily="34" charset="0"/>
                <a:hlinkClick r:id="rId3"/>
              </a:rPr>
              <a:t>https://doi.org/10.1016/j.chest.2021.01.009</a:t>
            </a:r>
            <a:r>
              <a:rPr lang="hu-HU" b="0" i="0" u="none" strike="noStrike" dirty="0">
                <a:effectLst/>
                <a:latin typeface="helvetica" panose="020B0604020202020204" pitchFamily="34" charset="0"/>
              </a:rPr>
              <a:t>: </a:t>
            </a:r>
            <a:r>
              <a:rPr lang="en-US" b="0" i="0" dirty="0">
                <a:solidFill>
                  <a:srgbClr val="505050"/>
                </a:solidFill>
                <a:effectLst/>
                <a:latin typeface="helvetica" panose="020B0604020202020204" pitchFamily="34" charset="0"/>
              </a:rPr>
              <a:t>This was a systematic review and meta-analysis</a:t>
            </a:r>
            <a:r>
              <a:rPr lang="hu-HU" b="0" i="0" dirty="0">
                <a:solidFill>
                  <a:srgbClr val="505050"/>
                </a:solidFill>
                <a:effectLst/>
                <a:latin typeface="helvetica" panose="020B0604020202020204" pitchFamily="34" charset="0"/>
              </a:rPr>
              <a:t> - </a:t>
            </a:r>
            <a:r>
              <a:rPr lang="en-US" b="0" i="0" dirty="0">
                <a:solidFill>
                  <a:srgbClr val="505050"/>
                </a:solidFill>
                <a:effectLst/>
                <a:latin typeface="helvetica" panose="020B0604020202020204" pitchFamily="34" charset="0"/>
              </a:rPr>
              <a:t>compared the mortality of patients with sepsis and septic shock treated with esmolol or </a:t>
            </a:r>
            <a:r>
              <a:rPr lang="en-US" b="0" i="0" dirty="0" err="1">
                <a:solidFill>
                  <a:srgbClr val="505050"/>
                </a:solidFill>
                <a:effectLst/>
                <a:latin typeface="helvetica" panose="020B0604020202020204" pitchFamily="34" charset="0"/>
              </a:rPr>
              <a:t>landiolol</a:t>
            </a:r>
            <a:r>
              <a:rPr lang="hu-HU" b="0" i="0" dirty="0">
                <a:solidFill>
                  <a:srgbClr val="505050"/>
                </a:solidFill>
                <a:effectLst/>
                <a:latin typeface="helvetica" panose="020B0604020202020204" pitchFamily="34" charset="0"/>
              </a:rPr>
              <a:t>. </a:t>
            </a:r>
            <a:r>
              <a:rPr lang="en-US" b="0" i="0" dirty="0">
                <a:solidFill>
                  <a:srgbClr val="505050"/>
                </a:solidFill>
                <a:effectLst/>
                <a:latin typeface="helvetica" panose="020B0604020202020204" pitchFamily="34" charset="0"/>
              </a:rPr>
              <a:t>Seven RCTs with a pooled sample size of 613 patients were included. Of these, six RCTs with 572 patients reported 28-day mortality. Esmolol or </a:t>
            </a:r>
            <a:r>
              <a:rPr lang="en-US" b="0" i="0" dirty="0" err="1">
                <a:solidFill>
                  <a:srgbClr val="505050"/>
                </a:solidFill>
                <a:effectLst/>
                <a:latin typeface="helvetica" panose="020B0604020202020204" pitchFamily="34" charset="0"/>
              </a:rPr>
              <a:t>landiolol</a:t>
            </a:r>
            <a:r>
              <a:rPr lang="en-US" b="0" i="0" dirty="0">
                <a:solidFill>
                  <a:srgbClr val="505050"/>
                </a:solidFill>
                <a:effectLst/>
                <a:latin typeface="helvetica" panose="020B0604020202020204" pitchFamily="34" charset="0"/>
              </a:rPr>
              <a:t> use in patients with sepsis and septic shock was significantly associated with lower 28-day mortality (risk ratio, 0.68; 95% CI, 0.54-0.85;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 &lt; .001). Unimportant heterogeneity was observed (</a:t>
            </a:r>
            <a:r>
              <a:rPr lang="en-US" b="0" i="1" dirty="0">
                <a:solidFill>
                  <a:srgbClr val="505050"/>
                </a:solidFill>
                <a:effectLst/>
                <a:latin typeface="helvetica" panose="020B0604020202020204" pitchFamily="34" charset="0"/>
              </a:rPr>
              <a:t>I</a:t>
            </a:r>
            <a:r>
              <a:rPr lang="en-US" b="0" i="0" baseline="30000" dirty="0">
                <a:solidFill>
                  <a:srgbClr val="505050"/>
                </a:solidFill>
                <a:effectLst/>
                <a:latin typeface="helvetica" panose="020B0604020202020204" pitchFamily="34" charset="0"/>
              </a:rPr>
              <a:t>2</a:t>
            </a:r>
            <a:r>
              <a:rPr lang="en-US" b="0" i="0" dirty="0">
                <a:solidFill>
                  <a:srgbClr val="505050"/>
                </a:solidFill>
                <a:effectLst/>
                <a:latin typeface="helvetica" panose="020B0604020202020204" pitchFamily="34" charset="0"/>
              </a:rPr>
              <a:t> = 31%). The absolute risk reduction and number of patients to be treated to prevent one death were 18.2% and 5.5, respectively.</a:t>
            </a:r>
            <a:r>
              <a:rPr lang="hu-HU" b="0" i="0" dirty="0">
                <a:solidFill>
                  <a:srgbClr val="505050"/>
                </a:solidFill>
                <a:effectLst/>
                <a:latin typeface="helvetica" panose="020B0604020202020204" pitchFamily="34" charset="0"/>
              </a:rPr>
              <a:t> </a:t>
            </a:r>
            <a:r>
              <a:rPr lang="en-US" b="1" i="0" dirty="0">
                <a:solidFill>
                  <a:srgbClr val="505050"/>
                </a:solidFill>
                <a:effectLst/>
                <a:latin typeface="helvetica" panose="020B0604020202020204" pitchFamily="34" charset="0"/>
              </a:rPr>
              <a:t>The use of ultrashort-acting β-blockers such as esmolol and </a:t>
            </a:r>
            <a:r>
              <a:rPr lang="en-US" b="1" i="0" dirty="0" err="1">
                <a:solidFill>
                  <a:srgbClr val="505050"/>
                </a:solidFill>
                <a:effectLst/>
                <a:latin typeface="helvetica" panose="020B0604020202020204" pitchFamily="34" charset="0"/>
              </a:rPr>
              <a:t>landiolol</a:t>
            </a:r>
            <a:r>
              <a:rPr lang="en-US" b="1" i="0" dirty="0">
                <a:solidFill>
                  <a:srgbClr val="505050"/>
                </a:solidFill>
                <a:effectLst/>
                <a:latin typeface="helvetica" panose="020B0604020202020204" pitchFamily="34" charset="0"/>
              </a:rPr>
              <a:t> in patients with sepsis with persistent tachycardia despite initial resuscitation was associated with significantly lower 28-day mortality.</a:t>
            </a:r>
            <a:endParaRPr lang="hu-HU" b="1" i="0" dirty="0">
              <a:solidFill>
                <a:srgbClr val="505050"/>
              </a:solidFill>
              <a:effectLst/>
              <a:latin typeface="helvetica" panose="020B0604020202020204" pitchFamily="34" charset="0"/>
            </a:endParaRPr>
          </a:p>
          <a:p>
            <a:endParaRPr lang="hu-HU" b="1" dirty="0"/>
          </a:p>
          <a:p>
            <a:r>
              <a:rPr lang="hu-HU" b="0" i="0" dirty="0">
                <a:solidFill>
                  <a:srgbClr val="505050"/>
                </a:solidFill>
                <a:effectLst/>
                <a:latin typeface="helvetica" panose="020B0604020202020204" pitchFamily="34" charset="0"/>
              </a:rPr>
              <a:t>h</a:t>
            </a:r>
            <a:r>
              <a:rPr lang="hu-HU" b="0" i="0" u="none" strike="noStrike" dirty="0">
                <a:effectLst/>
                <a:latin typeface="helvetica" panose="020B0604020202020204" pitchFamily="34" charset="0"/>
                <a:hlinkClick r:id="rId4"/>
              </a:rPr>
              <a:t>ttps://doi.org/10.1093/bja/aex231</a:t>
            </a:r>
            <a:r>
              <a:rPr lang="hu-HU" b="0" i="0" u="none" strike="noStrike" dirty="0">
                <a:effectLst/>
                <a:latin typeface="helvetica" panose="020B0604020202020204" pitchFamily="34" charset="0"/>
              </a:rPr>
              <a:t>: This was a </a:t>
            </a:r>
            <a:r>
              <a:rPr lang="en-US" b="0" i="0" dirty="0">
                <a:solidFill>
                  <a:srgbClr val="505050"/>
                </a:solidFill>
                <a:effectLst/>
                <a:latin typeface="helvetica" panose="020B0604020202020204" pitchFamily="34" charset="0"/>
              </a:rPr>
              <a:t>prospective observational single </a:t>
            </a:r>
            <a:r>
              <a:rPr lang="en-US" b="0" i="0" dirty="0" err="1">
                <a:solidFill>
                  <a:srgbClr val="505050"/>
                </a:solidFill>
                <a:effectLst/>
                <a:latin typeface="helvetica" panose="020B0604020202020204" pitchFamily="34" charset="0"/>
              </a:rPr>
              <a:t>centre</a:t>
            </a:r>
            <a:r>
              <a:rPr lang="en-US" b="0" i="0" dirty="0">
                <a:solidFill>
                  <a:srgbClr val="505050"/>
                </a:solidFill>
                <a:effectLst/>
                <a:latin typeface="helvetica" panose="020B0604020202020204" pitchFamily="34" charset="0"/>
              </a:rPr>
              <a:t> trial compared patient and treatment characteristics, length of stay and mortality rates between adult patients with severe sepsis or septic shock, in whom chronic beta-blocker therapy was continued or discontinued, respectively. A total of 296 patients with severe sepsis or septic shock and pre-existing, chronic oral beta-blocker therapy were included.</a:t>
            </a:r>
            <a:r>
              <a:rPr lang="hu-HU" b="0" i="0" dirty="0">
                <a:solidFill>
                  <a:srgbClr val="505050"/>
                </a:solidFill>
                <a:effectLst/>
                <a:latin typeface="helvetica" panose="020B0604020202020204" pitchFamily="34" charset="0"/>
              </a:rPr>
              <a:t> </a:t>
            </a:r>
            <a:r>
              <a:rPr lang="en-US" b="0" i="0" dirty="0">
                <a:solidFill>
                  <a:srgbClr val="505050"/>
                </a:solidFill>
                <a:effectLst/>
                <a:latin typeface="helvetica" panose="020B0604020202020204" pitchFamily="34" charset="0"/>
              </a:rPr>
              <a:t> Continuation of beta-blocker therapy was significantly associated with decreased hospital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=0.03), 28-day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=0.04) and 90-day mortality rates (40.7% </a:t>
            </a:r>
            <a:r>
              <a:rPr lang="en-US" b="0" i="1" dirty="0">
                <a:solidFill>
                  <a:srgbClr val="505050"/>
                </a:solidFill>
                <a:effectLst/>
                <a:latin typeface="helvetica" panose="020B0604020202020204" pitchFamily="34" charset="0"/>
              </a:rPr>
              <a:t>vs</a:t>
            </a:r>
            <a:r>
              <a:rPr lang="en-US" b="0" i="0" dirty="0">
                <a:solidFill>
                  <a:srgbClr val="505050"/>
                </a:solidFill>
                <a:effectLst/>
                <a:latin typeface="helvetica" panose="020B0604020202020204" pitchFamily="34" charset="0"/>
              </a:rPr>
              <a:t> 52.7%;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=0.046) in contrast to beta-blocker cessation. The differences in survival functions were validated by a Log-rank test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=0.01). </a:t>
            </a:r>
            <a:r>
              <a:rPr lang="en-US" b="1" i="0" dirty="0">
                <a:solidFill>
                  <a:srgbClr val="505050"/>
                </a:solidFill>
                <a:effectLst/>
                <a:latin typeface="helvetica" panose="020B0604020202020204" pitchFamily="34" charset="0"/>
              </a:rPr>
              <a:t>Multivariable analysis identified the continuation of chronic beta-blocker therapy as an independent predictor of improved survival rates (HR = 0.67, 95%-CI (0.48, 0.95)</a:t>
            </a:r>
            <a:r>
              <a:rPr lang="en-US" b="1" i="1" dirty="0">
                <a:solidFill>
                  <a:srgbClr val="505050"/>
                </a:solidFill>
                <a:effectLst/>
                <a:latin typeface="helvetica" panose="020B0604020202020204" pitchFamily="34" charset="0"/>
              </a:rPr>
              <a:t>, P</a:t>
            </a:r>
            <a:r>
              <a:rPr lang="en-US" b="1" i="0" dirty="0">
                <a:solidFill>
                  <a:srgbClr val="505050"/>
                </a:solidFill>
                <a:effectLst/>
                <a:latin typeface="helvetica" panose="020B0604020202020204" pitchFamily="34" charset="0"/>
              </a:rPr>
              <a:t>=0.03).</a:t>
            </a:r>
            <a:endParaRPr lang="hu-HU" b="1" i="0" dirty="0">
              <a:solidFill>
                <a:srgbClr val="505050"/>
              </a:solidFill>
              <a:effectLst/>
              <a:latin typeface="helvetica" panose="020B0604020202020204" pitchFamily="34" charset="0"/>
            </a:endParaRPr>
          </a:p>
          <a:p>
            <a:endParaRPr lang="hu-HU" b="1" i="0" dirty="0">
              <a:solidFill>
                <a:srgbClr val="505050"/>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E5AB3B42-98B4-4C8A-992B-19765CF920E4}" type="slidenum">
              <a:rPr lang="hu-HU" smtClean="0"/>
              <a:t>7</a:t>
            </a:fld>
            <a:endParaRPr lang="hu-HU"/>
          </a:p>
        </p:txBody>
      </p:sp>
    </p:spTree>
    <p:extLst>
      <p:ext uri="{BB962C8B-B14F-4D97-AF65-F5344CB8AC3E}">
        <p14:creationId xmlns:p14="http://schemas.microsoft.com/office/powerpoint/2010/main" val="29729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Pressure volumen loops of the left ventricle are depicted.</a:t>
            </a:r>
          </a:p>
          <a:p>
            <a:pPr marL="342900" indent="-342900">
              <a:buAutoNum type="alphaLcParenR"/>
            </a:pPr>
            <a:r>
              <a:rPr lang="hu-HU" dirty="0"/>
              <a:t>press-vol prior to BB</a:t>
            </a:r>
          </a:p>
          <a:p>
            <a:pPr marL="342900" indent="-342900">
              <a:buAutoNum type="alphaLcParenR"/>
            </a:pPr>
            <a:r>
              <a:rPr lang="hu-HU" dirty="0"/>
              <a:t>B) BB leads to decrease of inotropy, which is reflected by the reduced angle of the ESPVR (end systolic pressure volume relation) 2. Accordngky tge reszktubg SV2 is diminished </a:t>
            </a:r>
          </a:p>
          <a:p>
            <a:pPr marL="342900" indent="-342900">
              <a:buAutoNum type="alphaLcParenR"/>
            </a:pPr>
            <a:r>
              <a:rPr lang="hu-HU" dirty="0"/>
              <a:t>C) uf venous retzrn to the left ventricle is high enough, the prolonged duration of diastole caused by heart rate reduction will allow increased left ventricular filling, shich, in combination with decreased afterload, will result in an increased SV3</a:t>
            </a:r>
          </a:p>
          <a:p>
            <a:pPr marL="342900" indent="-342900">
              <a:buAutoNum type="alphaLcParenR"/>
            </a:pPr>
            <a:endParaRPr lang="hu-HU" dirty="0"/>
          </a:p>
          <a:p>
            <a:pPr marL="342900" indent="-342900">
              <a:buAutoNum type="alphaLcParenR"/>
            </a:pPr>
            <a:endParaRPr lang="hu-HU" dirty="0"/>
          </a:p>
          <a:p>
            <a:pPr marL="0" indent="0">
              <a:buNone/>
            </a:pPr>
            <a:r>
              <a:rPr lang="hu-HU" b="0" i="0" dirty="0">
                <a:solidFill>
                  <a:srgbClr val="282828"/>
                </a:solidFill>
                <a:effectLst/>
                <a:latin typeface="MuseoSans"/>
              </a:rPr>
              <a:t>H</a:t>
            </a:r>
            <a:r>
              <a:rPr lang="en-US" b="0" i="0" dirty="0" err="1">
                <a:solidFill>
                  <a:srgbClr val="282828"/>
                </a:solidFill>
                <a:effectLst/>
                <a:latin typeface="MuseoSans"/>
              </a:rPr>
              <a:t>emodynamic</a:t>
            </a:r>
            <a:r>
              <a:rPr lang="en-US" b="0" i="0" dirty="0">
                <a:solidFill>
                  <a:srgbClr val="282828"/>
                </a:solidFill>
                <a:effectLst/>
                <a:latin typeface="MuseoSans"/>
              </a:rPr>
              <a:t> effects of sepsis and β-Blockade.</a:t>
            </a:r>
            <a:endParaRPr lang="hu-HU" b="0" i="0" dirty="0">
              <a:solidFill>
                <a:srgbClr val="282828"/>
              </a:solidFill>
              <a:effectLst/>
              <a:latin typeface="MuseoSans"/>
            </a:endParaRPr>
          </a:p>
          <a:p>
            <a:pPr marL="342900" indent="-342900">
              <a:buAutoNum type="alphaLcParenR"/>
            </a:pPr>
            <a:r>
              <a:rPr lang="en-US" b="0" i="0" dirty="0">
                <a:solidFill>
                  <a:srgbClr val="282828"/>
                </a:solidFill>
                <a:effectLst/>
                <a:latin typeface="MuseoSans"/>
              </a:rPr>
              <a:t>the stroke volume (SV) and cardiac output (CO), stroke volume (SV), and heart rate (HR) of a normal, healthy individual are presented</a:t>
            </a:r>
            <a:endParaRPr lang="hu-HU" b="0" i="0" dirty="0">
              <a:solidFill>
                <a:srgbClr val="282828"/>
              </a:solidFill>
              <a:effectLst/>
              <a:latin typeface="MuseoSans"/>
            </a:endParaRPr>
          </a:p>
          <a:p>
            <a:pPr marL="342900" indent="-342900">
              <a:buAutoNum type="alphaLcParenR"/>
            </a:pPr>
            <a:r>
              <a:rPr lang="en-US" b="0" i="0" dirty="0">
                <a:solidFill>
                  <a:srgbClr val="282828"/>
                </a:solidFill>
                <a:effectLst/>
                <a:latin typeface="MuseoSans"/>
              </a:rPr>
              <a:t>due to the negative inotropy associated with βB, which causes reduced HR, the overall CO is reduced despite normal SV</a:t>
            </a:r>
            <a:endParaRPr lang="hu-HU" b="0" i="0" dirty="0">
              <a:solidFill>
                <a:srgbClr val="282828"/>
              </a:solidFill>
              <a:effectLst/>
              <a:latin typeface="MuseoSans"/>
            </a:endParaRPr>
          </a:p>
          <a:p>
            <a:pPr marL="342900" indent="-342900">
              <a:buAutoNum type="alphaLcParenR"/>
            </a:pPr>
            <a:r>
              <a:rPr lang="en-US" b="0" i="0" dirty="0">
                <a:solidFill>
                  <a:srgbClr val="282828"/>
                </a:solidFill>
                <a:effectLst/>
                <a:latin typeface="MuseoSans"/>
              </a:rPr>
              <a:t>sepsis results in tachycardia, due to excessive sympathetic activation. This increase in HR does not allow for adequate ventricular filling causing a decrease in CO secondary to a decrease in SV</a:t>
            </a:r>
            <a:endParaRPr lang="hu-HU" b="0" i="0" dirty="0">
              <a:solidFill>
                <a:srgbClr val="282828"/>
              </a:solidFill>
              <a:effectLst/>
              <a:latin typeface="MuseoSans"/>
            </a:endParaRPr>
          </a:p>
          <a:p>
            <a:pPr marL="342900" indent="-342900">
              <a:buAutoNum type="alphaLcParenR"/>
            </a:pPr>
            <a:r>
              <a:rPr lang="en-US" b="0" i="0" dirty="0">
                <a:solidFill>
                  <a:srgbClr val="282828"/>
                </a:solidFill>
                <a:effectLst/>
                <a:latin typeface="MuseoSans"/>
              </a:rPr>
              <a:t>given that venous return (i.e., preload) is adequate, then βB-induced HR reduction allows for more left ventricular filling time, subsequently decreasing afterload and increasing SV enough to overcome decreased HR and improved CO</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8</a:t>
            </a:fld>
            <a:endParaRPr lang="hu-HU"/>
          </a:p>
        </p:txBody>
      </p:sp>
    </p:spTree>
    <p:extLst>
      <p:ext uri="{BB962C8B-B14F-4D97-AF65-F5344CB8AC3E}">
        <p14:creationId xmlns:p14="http://schemas.microsoft.com/office/powerpoint/2010/main" val="233043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a:t>
            </a:r>
            <a:r>
              <a:rPr lang="el-GR" dirty="0">
                <a:effectLst/>
              </a:rPr>
              <a:t>β-</a:t>
            </a:r>
            <a:r>
              <a:rPr lang="hu-HU" dirty="0">
                <a:effectLst/>
              </a:rPr>
              <a:t>Agonist. Esmolol improved VACR by decreasing the </a:t>
            </a:r>
            <a:r>
              <a:rPr lang="hu-HU" dirty="0">
                <a:solidFill>
                  <a:srgbClr val="1F1F1F"/>
                </a:solidFill>
                <a:effectLst/>
                <a:hlinkClick r:id="rId3" tooltip="Learn more about RV from ScienceDirect's AI-generated Topic Pages"/>
              </a:rPr>
              <a:t>RV</a:t>
            </a:r>
            <a:r>
              <a:rPr lang="hu-HU" dirty="0">
                <a:effectLst/>
              </a:rPr>
              <a:t> end-systolic pressure.</a:t>
            </a:r>
          </a:p>
          <a:p>
            <a:r>
              <a:rPr lang="hu-HU" dirty="0">
                <a:effectLst/>
              </a:rPr>
              <a:t>AR: Adrenergic receptor; BB: </a:t>
            </a:r>
            <a:r>
              <a:rPr lang="el-GR" dirty="0">
                <a:effectLst/>
              </a:rPr>
              <a:t>β-</a:t>
            </a:r>
            <a:r>
              <a:rPr lang="hu-HU" dirty="0">
                <a:effectLst/>
              </a:rPr>
              <a:t>blocker; CLP: Cecal ligation and puncture; CO: Cardiac output; IL-10: Interleukin 10; </a:t>
            </a:r>
            <a:r>
              <a:rPr lang="hu-HU" dirty="0">
                <a:solidFill>
                  <a:srgbClr val="1F1F1F"/>
                </a:solidFill>
                <a:effectLst/>
                <a:hlinkClick r:id="rId4" tooltip="Learn more about LPS from ScienceDirect's AI-generated Topic Pages"/>
              </a:rPr>
              <a:t>LPS</a:t>
            </a:r>
            <a:r>
              <a:rPr lang="hu-HU" dirty="0">
                <a:effectLst/>
              </a:rPr>
              <a:t>: Lipopolysaccharide; NF-</a:t>
            </a:r>
            <a:r>
              <a:rPr lang="el-GR" dirty="0">
                <a:effectLst/>
              </a:rPr>
              <a:t>κ</a:t>
            </a:r>
            <a:r>
              <a:rPr lang="hu-HU" dirty="0">
                <a:effectLst/>
              </a:rPr>
              <a:t>B: Nuclear factor </a:t>
            </a:r>
            <a:r>
              <a:rPr lang="el-GR" dirty="0">
                <a:effectLst/>
              </a:rPr>
              <a:t>κ</a:t>
            </a:r>
            <a:r>
              <a:rPr lang="hu-HU" dirty="0">
                <a:effectLst/>
              </a:rPr>
              <a:t>B; PV: Pressure–volume; RV: Right ventricle; SAP: Systolic </a:t>
            </a:r>
            <a:r>
              <a:rPr lang="hu-HU" dirty="0">
                <a:solidFill>
                  <a:srgbClr val="1F1F1F"/>
                </a:solidFill>
                <a:effectLst/>
                <a:hlinkClick r:id="rId5" tooltip="Learn more about arterial pressure from ScienceDirect's AI-generated Topic Pages"/>
              </a:rPr>
              <a:t>arterial pressure</a:t>
            </a:r>
            <a:r>
              <a:rPr lang="hu-HU" dirty="0">
                <a:effectLst/>
              </a:rPr>
              <a:t>; SD: Sprague–Dawley; VACR: Ventriculo-arterial coupling ratio.</a:t>
            </a:r>
          </a:p>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9</a:t>
            </a:fld>
            <a:endParaRPr lang="hu-HU"/>
          </a:p>
        </p:txBody>
      </p:sp>
    </p:spTree>
    <p:extLst>
      <p:ext uri="{BB962C8B-B14F-4D97-AF65-F5344CB8AC3E}">
        <p14:creationId xmlns:p14="http://schemas.microsoft.com/office/powerpoint/2010/main" val="1186179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9" name="Kép 10" descr="Kép 10"/>
          <p:cNvPicPr>
            <a:picLocks/>
          </p:cNvPicPr>
          <p:nvPr userDrawn="1"/>
        </p:nvPicPr>
        <p:blipFill>
          <a:blip r:embed="rId2"/>
          <a:srcRect l="33196"/>
          <a:stretch>
            <a:fillRect/>
          </a:stretch>
        </p:blipFill>
        <p:spPr>
          <a:xfrm flipH="1">
            <a:off x="7840800" y="345600"/>
            <a:ext cx="4352400" cy="6523200"/>
          </a:xfrm>
          <a:prstGeom prst="rect">
            <a:avLst/>
          </a:prstGeom>
          <a:ln w="12700">
            <a:miter lim="400000"/>
          </a:ln>
        </p:spPr>
      </p:pic>
      <p:sp>
        <p:nvSpPr>
          <p:cNvPr id="2" name="Title 1"/>
          <p:cNvSpPr>
            <a:spLocks noGrp="1"/>
          </p:cNvSpPr>
          <p:nvPr>
            <p:ph type="ctrTitle"/>
          </p:nvPr>
        </p:nvSpPr>
        <p:spPr>
          <a:xfrm>
            <a:off x="730800" y="2966400"/>
            <a:ext cx="9079200" cy="925200"/>
          </a:xfrm>
          <a:prstGeom prst="rect">
            <a:avLst/>
          </a:prstGeom>
        </p:spPr>
        <p:txBody>
          <a:bodyPr lIns="90000" tIns="46800" rIns="90000" bIns="46800" anchor="t" anchorCtr="0"/>
          <a:lstStyle>
            <a:lvl1pPr algn="l">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3" name="Subtitle 2"/>
          <p:cNvSpPr>
            <a:spLocks noGrp="1"/>
          </p:cNvSpPr>
          <p:nvPr>
            <p:ph type="subTitle" idx="1"/>
          </p:nvPr>
        </p:nvSpPr>
        <p:spPr>
          <a:xfrm>
            <a:off x="741600" y="4201200"/>
            <a:ext cx="4172400" cy="1004400"/>
          </a:xfrm>
          <a:prstGeom prst="rect">
            <a:avLst/>
          </a:prstGeom>
        </p:spPr>
        <p:txBody>
          <a:bodyPr lIns="90000" tIns="46800" rIns="90000" bIns="46800"/>
          <a:lstStyle>
            <a:lvl1pPr marL="0" indent="0" algn="l">
              <a:lnSpc>
                <a:spcPts val="2391"/>
              </a:lnSpc>
              <a:spcBef>
                <a:spcPts val="0"/>
              </a:spcBef>
              <a:buNone/>
              <a:defRPr sz="1800">
                <a:latin typeface="Poppins regular" panose="00000500000000000000" pitchFamily="2" charset="-18"/>
                <a:cs typeface="Poppins regular" panose="00000500000000000000" pitchFamily="2" charset="-18"/>
              </a:defRPr>
            </a:lvl1pPr>
            <a:lvl2pPr marL="457200" indent="0" algn="ctr">
              <a:buNone/>
              <a:defRPr sz="2000"/>
            </a:lvl2pPr>
            <a:lvl3pPr marL="914399" indent="0" algn="ctr">
              <a:buNone/>
              <a:defRPr sz="1801"/>
            </a:lvl3pPr>
            <a:lvl4pPr marL="1371599" indent="0" algn="ctr">
              <a:buNone/>
              <a:defRPr sz="1600"/>
            </a:lvl4pPr>
            <a:lvl5pPr marL="1828798" indent="0" algn="ctr">
              <a:buNone/>
              <a:defRPr sz="1600"/>
            </a:lvl5pPr>
            <a:lvl6pPr marL="2285997" indent="0" algn="ctr">
              <a:buNone/>
              <a:defRPr sz="1600"/>
            </a:lvl6pPr>
            <a:lvl7pPr marL="2743197" indent="0" algn="ctr">
              <a:buNone/>
              <a:defRPr sz="1600"/>
            </a:lvl7pPr>
            <a:lvl8pPr marL="3200396" indent="0" algn="ctr">
              <a:buNone/>
              <a:defRPr sz="1600"/>
            </a:lvl8pPr>
            <a:lvl9pPr marL="3657596" indent="0" algn="ctr">
              <a:buNone/>
              <a:defRPr sz="1600"/>
            </a:lvl9pPr>
          </a:lstStyle>
          <a:p>
            <a:r>
              <a:rPr lang="hu-HU"/>
              <a:t>Kattintson ide az alcím mintájának szerkesztéséhez</a:t>
            </a:r>
            <a:endParaRPr lang="en-US" dirty="0"/>
          </a:p>
        </p:txBody>
      </p:sp>
      <p:pic>
        <p:nvPicPr>
          <p:cNvPr id="8" name="Ábra 4" descr="Ábra 4"/>
          <p:cNvPicPr>
            <a:picLocks/>
          </p:cNvPicPr>
          <p:nvPr userDrawn="1"/>
        </p:nvPicPr>
        <p:blipFill>
          <a:blip r:embed="rId3"/>
          <a:stretch>
            <a:fillRect/>
          </a:stretch>
        </p:blipFill>
        <p:spPr>
          <a:xfrm>
            <a:off x="806400" y="723600"/>
            <a:ext cx="3358800" cy="723600"/>
          </a:xfrm>
          <a:prstGeom prst="rect">
            <a:avLst/>
          </a:prstGeom>
          <a:ln w="12700">
            <a:miter lim="400000"/>
          </a:ln>
        </p:spPr>
      </p:pic>
      <p:sp>
        <p:nvSpPr>
          <p:cNvPr id="21" name="Szöveg helye 20"/>
          <p:cNvSpPr>
            <a:spLocks noGrp="1"/>
          </p:cNvSpPr>
          <p:nvPr>
            <p:ph type="body" sz="quarter" idx="10"/>
          </p:nvPr>
        </p:nvSpPr>
        <p:spPr>
          <a:xfrm>
            <a:off x="741600" y="6134400"/>
            <a:ext cx="4172400" cy="367200"/>
          </a:xfrm>
          <a:prstGeom prst="rect">
            <a:avLst/>
          </a:prstGeom>
        </p:spPr>
        <p:txBody>
          <a:bodyPr wrap="none" lIns="90000" tIns="46800" rIns="90000" bIns="46800"/>
          <a:lstStyle>
            <a:lvl1pPr marL="0" indent="0">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68556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pic>
        <p:nvPicPr>
          <p:cNvPr id="7" name="Kép 10" descr="Kép 10"/>
          <p:cNvPicPr>
            <a:picLocks noChangeAspect="1"/>
          </p:cNvPicPr>
          <p:nvPr userDrawn="1"/>
        </p:nvPicPr>
        <p:blipFill>
          <a:blip r:embed="rId2"/>
          <a:srcRect t="14602" r="55677"/>
          <a:stretch>
            <a:fillRect/>
          </a:stretch>
        </p:blipFill>
        <p:spPr>
          <a:xfrm flipH="1">
            <a:off x="0" y="3378"/>
            <a:ext cx="4736708" cy="6851312"/>
          </a:xfrm>
          <a:prstGeom prst="rect">
            <a:avLst/>
          </a:prstGeom>
          <a:ln w="12700">
            <a:miter lim="400000"/>
          </a:ln>
        </p:spPr>
      </p:pic>
      <p:pic>
        <p:nvPicPr>
          <p:cNvPr id="10" name="Ábra 4" descr="Ábra 4"/>
          <p:cNvPicPr>
            <a:picLocks/>
          </p:cNvPicPr>
          <p:nvPr userDrawn="1"/>
        </p:nvPicPr>
        <p:blipFill>
          <a:blip r:embed="rId3"/>
          <a:stretch>
            <a:fillRect/>
          </a:stretch>
        </p:blipFill>
        <p:spPr>
          <a:xfrm>
            <a:off x="8236800" y="723600"/>
            <a:ext cx="3358800" cy="723600"/>
          </a:xfrm>
          <a:prstGeom prst="rect">
            <a:avLst/>
          </a:prstGeom>
          <a:ln w="12700">
            <a:miter lim="400000"/>
          </a:ln>
        </p:spPr>
      </p:pic>
      <p:sp>
        <p:nvSpPr>
          <p:cNvPr id="2" name="Title 1"/>
          <p:cNvSpPr>
            <a:spLocks noGrp="1"/>
          </p:cNvSpPr>
          <p:nvPr>
            <p:ph type="ctrTitle"/>
          </p:nvPr>
        </p:nvSpPr>
        <p:spPr>
          <a:xfrm>
            <a:off x="2559600" y="2966400"/>
            <a:ext cx="9079200" cy="925200"/>
          </a:xfrm>
          <a:prstGeom prst="rect">
            <a:avLst/>
          </a:prstGeom>
        </p:spPr>
        <p:txBody>
          <a:bodyPr lIns="90000" tIns="46800" rIns="90000" bIns="46800" anchor="t" anchorCtr="0"/>
          <a:lstStyle>
            <a:lvl1pPr algn="r">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21" name="Szöveg helye 20"/>
          <p:cNvSpPr>
            <a:spLocks noGrp="1"/>
          </p:cNvSpPr>
          <p:nvPr>
            <p:ph type="body" sz="quarter" idx="10"/>
          </p:nvPr>
        </p:nvSpPr>
        <p:spPr>
          <a:xfrm>
            <a:off x="7509377" y="6134400"/>
            <a:ext cx="4172400" cy="367200"/>
          </a:xfrm>
          <a:prstGeom prst="rect">
            <a:avLst/>
          </a:prstGeom>
        </p:spPr>
        <p:txBody>
          <a:bodyPr wrap="none" lIns="90000" tIns="46800" rIns="90000" bIns="46800"/>
          <a:lstStyle>
            <a:lvl1pPr marL="0" indent="0" algn="r">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7453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9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121D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rgbClr val="121D46"/>
        </a:solidFill>
        <a:effectLst/>
      </p:bgPr>
    </p:bg>
    <p:spTree>
      <p:nvGrpSpPr>
        <p:cNvPr id="1" name=""/>
        <p:cNvGrpSpPr/>
        <p:nvPr/>
      </p:nvGrpSpPr>
      <p:grpSpPr>
        <a:xfrm>
          <a:off x="0" y="0"/>
          <a:ext cx="0" cy="0"/>
          <a:chOff x="0" y="0"/>
          <a:chExt cx="0" cy="0"/>
        </a:xfrm>
      </p:grpSpPr>
      <p:pic>
        <p:nvPicPr>
          <p:cNvPr id="7" name="Kép 3" descr="Kép 3"/>
          <p:cNvPicPr>
            <a:picLocks/>
          </p:cNvPicPr>
          <p:nvPr userDrawn="1"/>
        </p:nvPicPr>
        <p:blipFill>
          <a:blip r:embed="rId2"/>
          <a:srcRect r="70737"/>
          <a:stretch>
            <a:fillRect/>
          </a:stretch>
        </p:blipFill>
        <p:spPr>
          <a:xfrm>
            <a:off x="8305200" y="0"/>
            <a:ext cx="3888000" cy="6858000"/>
          </a:xfrm>
          <a:prstGeom prst="rect">
            <a:avLst/>
          </a:prstGeom>
          <a:ln w="12700">
            <a:miter lim="400000"/>
          </a:ln>
        </p:spPr>
      </p:pic>
      <p:sp>
        <p:nvSpPr>
          <p:cNvPr id="2" name="Title 1"/>
          <p:cNvSpPr>
            <a:spLocks noGrp="1"/>
          </p:cNvSpPr>
          <p:nvPr>
            <p:ph type="title"/>
          </p:nvPr>
        </p:nvSpPr>
        <p:spPr>
          <a:xfrm>
            <a:off x="730800" y="2966400"/>
            <a:ext cx="9079200" cy="925200"/>
          </a:xfrm>
          <a:prstGeom prst="rect">
            <a:avLst/>
          </a:prstGeom>
        </p:spPr>
        <p:txBody>
          <a:bodyPr lIns="90000" tIns="46800" rIns="90000" bIns="46800" anchor="t" anchorCtr="0"/>
          <a:lstStyle>
            <a:lvl1pPr>
              <a:defRPr sz="5400">
                <a:solidFill>
                  <a:schemeClr val="bg1"/>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3" name="Text Placeholder 2"/>
          <p:cNvSpPr>
            <a:spLocks noGrp="1"/>
          </p:cNvSpPr>
          <p:nvPr>
            <p:ph type="body" idx="1"/>
          </p:nvPr>
        </p:nvSpPr>
        <p:spPr>
          <a:xfrm>
            <a:off x="741600" y="4201200"/>
            <a:ext cx="8977500" cy="387281"/>
          </a:xfrm>
          <a:prstGeom prst="rect">
            <a:avLst/>
          </a:prstGeom>
        </p:spPr>
        <p:txBody>
          <a:bodyPr lIns="90000" tIns="46800" rIns="90000" bIns="46800"/>
          <a:lstStyle>
            <a:lvl1pPr marL="0" indent="0">
              <a:lnSpc>
                <a:spcPts val="2391"/>
              </a:lnSpc>
              <a:spcBef>
                <a:spcPts val="0"/>
              </a:spcBef>
              <a:buNone/>
              <a:defRPr sz="1687">
                <a:solidFill>
                  <a:schemeClr val="bg1"/>
                </a:solidFill>
                <a:latin typeface="Poppins regular" panose="00000500000000000000" pitchFamily="2" charset="-18"/>
                <a:cs typeface="Poppins regular" panose="00000500000000000000" pitchFamily="2" charset="-18"/>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798" indent="0">
              <a:buNone/>
              <a:defRPr sz="1600">
                <a:solidFill>
                  <a:schemeClr val="tx1">
                    <a:tint val="75000"/>
                  </a:schemeClr>
                </a:solidFill>
              </a:defRPr>
            </a:lvl5pPr>
            <a:lvl6pPr marL="2285997" indent="0">
              <a:buNone/>
              <a:defRPr sz="1600">
                <a:solidFill>
                  <a:schemeClr val="tx1">
                    <a:tint val="75000"/>
                  </a:schemeClr>
                </a:solidFill>
              </a:defRPr>
            </a:lvl6pPr>
            <a:lvl7pPr marL="2743197" indent="0">
              <a:buNone/>
              <a:defRPr sz="1600">
                <a:solidFill>
                  <a:schemeClr val="tx1">
                    <a:tint val="75000"/>
                  </a:schemeClr>
                </a:solidFill>
              </a:defRPr>
            </a:lvl7pPr>
            <a:lvl8pPr marL="3200396" indent="0">
              <a:buNone/>
              <a:defRPr sz="1600">
                <a:solidFill>
                  <a:schemeClr val="tx1">
                    <a:tint val="75000"/>
                  </a:schemeClr>
                </a:solidFill>
              </a:defRPr>
            </a:lvl8pPr>
            <a:lvl9pPr marL="3657596" indent="0">
              <a:buNone/>
              <a:defRPr sz="1600">
                <a:solidFill>
                  <a:schemeClr val="tx1">
                    <a:tint val="75000"/>
                  </a:schemeClr>
                </a:solidFill>
              </a:defRPr>
            </a:lvl9pPr>
          </a:lstStyle>
          <a:p>
            <a:pPr lvl="0"/>
            <a:r>
              <a:rPr lang="hu-HU" dirty="0"/>
              <a:t>Mintaszöveg szerkesztése</a:t>
            </a:r>
          </a:p>
        </p:txBody>
      </p:sp>
      <p:pic>
        <p:nvPicPr>
          <p:cNvPr id="6" name="Ábra 4" descr="Ábra 4"/>
          <p:cNvPicPr>
            <a:picLocks/>
          </p:cNvPicPr>
          <p:nvPr userDrawn="1"/>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891546" y="6116400"/>
            <a:ext cx="1678854" cy="359432"/>
          </a:xfrm>
          <a:prstGeom prst="rect">
            <a:avLst/>
          </a:prstGeom>
          <a:ln w="12700">
            <a:miter lim="400000"/>
          </a:ln>
        </p:spPr>
      </p:pic>
    </p:spTree>
    <p:extLst>
      <p:ext uri="{BB962C8B-B14F-4D97-AF65-F5344CB8AC3E}">
        <p14:creationId xmlns:p14="http://schemas.microsoft.com/office/powerpoint/2010/main" val="27991071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ly text">
    <p:spTree>
      <p:nvGrpSpPr>
        <p:cNvPr id="1" name=""/>
        <p:cNvGrpSpPr/>
        <p:nvPr/>
      </p:nvGrpSpPr>
      <p:grpSpPr>
        <a:xfrm>
          <a:off x="0" y="0"/>
          <a:ext cx="0" cy="0"/>
          <a:chOff x="0" y="0"/>
          <a:chExt cx="0" cy="0"/>
        </a:xfrm>
      </p:grpSpPr>
      <p:sp>
        <p:nvSpPr>
          <p:cNvPr id="2" name="Title 1"/>
          <p:cNvSpPr>
            <a:spLocks noGrp="1"/>
          </p:cNvSpPr>
          <p:nvPr>
            <p:ph type="title"/>
          </p:nvPr>
        </p:nvSpPr>
        <p:spPr>
          <a:xfrm>
            <a:off x="776251" y="1288406"/>
            <a:ext cx="10749375" cy="594844"/>
          </a:xfrm>
          <a:prstGeom prst="rect">
            <a:avLst/>
          </a:prstGeom>
        </p:spPr>
        <p:txBody>
          <a:bodyPr lIns="50400" tIns="50400" rIns="50400" bIns="504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5"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8"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0" name="Szöveg helye 9"/>
          <p:cNvSpPr>
            <a:spLocks noGrp="1"/>
          </p:cNvSpPr>
          <p:nvPr>
            <p:ph type="body" sz="quarter" idx="12"/>
          </p:nvPr>
        </p:nvSpPr>
        <p:spPr>
          <a:xfrm>
            <a:off x="741600" y="2264400"/>
            <a:ext cx="5216400" cy="3471867"/>
          </a:xfrm>
          <a:prstGeom prst="rect">
            <a:avLst/>
          </a:prstGeom>
        </p:spPr>
        <p:txBody>
          <a:bodyPr lIns="50400" tIns="50400" rIns="50400" bIns="504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4" name="Szöveg helye 13"/>
          <p:cNvSpPr>
            <a:spLocks noGrp="1"/>
          </p:cNvSpPr>
          <p:nvPr>
            <p:ph type="body" sz="quarter" idx="13"/>
          </p:nvPr>
        </p:nvSpPr>
        <p:spPr>
          <a:xfrm>
            <a:off x="6354000" y="2264400"/>
            <a:ext cx="5216400" cy="3471867"/>
          </a:xfrm>
          <a:prstGeom prst="rect">
            <a:avLst/>
          </a:prstGeom>
        </p:spPr>
        <p:txBody>
          <a:bodyPr lIns="90000" tIns="46800" rIns="90000" bIns="46800"/>
          <a:lstStyle>
            <a:lvl1pPr marL="0" indent="0">
              <a:lnSpc>
                <a:spcPts val="2400"/>
              </a:lnSpc>
              <a:spcBef>
                <a:spcPts val="0"/>
              </a:spcBef>
              <a:buNone/>
              <a:defRPr sz="1547">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9"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56117195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ist">
    <p:spTree>
      <p:nvGrpSpPr>
        <p:cNvPr id="1" name=""/>
        <p:cNvGrpSpPr/>
        <p:nvPr/>
      </p:nvGrpSpPr>
      <p:grpSpPr>
        <a:xfrm>
          <a:off x="0" y="0"/>
          <a:ext cx="0" cy="0"/>
          <a:chOff x="0" y="0"/>
          <a:chExt cx="0" cy="0"/>
        </a:xfrm>
      </p:grpSpPr>
      <p:pic>
        <p:nvPicPr>
          <p:cNvPr id="11" name="Kép 2" descr="Kép 2"/>
          <p:cNvPicPr>
            <a:picLocks/>
          </p:cNvPicPr>
          <p:nvPr userDrawn="1"/>
        </p:nvPicPr>
        <p:blipFill>
          <a:blip r:embed="rId2"/>
          <a:srcRect t="15778" r="25348"/>
          <a:stretch>
            <a:fillRect/>
          </a:stretch>
        </p:blipFill>
        <p:spPr>
          <a:xfrm>
            <a:off x="10144057" y="0"/>
            <a:ext cx="20484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7"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741600" y="2264400"/>
            <a:ext cx="10526625" cy="3532618"/>
          </a:xfrm>
          <a:prstGeom prst="rect">
            <a:avLst/>
          </a:prstGeom>
        </p:spPr>
        <p:txBody>
          <a:bodyPr lIns="90000" tIns="46800" rIns="90000" bIns="46800"/>
          <a:lstStyle>
            <a:lvl1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3"/>
          <a:stretch>
            <a:fillRect/>
          </a:stretch>
        </p:blipFill>
        <p:spPr>
          <a:xfrm>
            <a:off x="9891546" y="6117418"/>
            <a:ext cx="1678854" cy="359432"/>
          </a:xfrm>
          <a:prstGeom prst="rect">
            <a:avLst/>
          </a:prstGeom>
          <a:ln w="12700">
            <a:miter lim="400000"/>
          </a:ln>
        </p:spPr>
      </p:pic>
    </p:spTree>
    <p:extLst>
      <p:ext uri="{BB962C8B-B14F-4D97-AF65-F5344CB8AC3E}">
        <p14:creationId xmlns:p14="http://schemas.microsoft.com/office/powerpoint/2010/main" val="27772228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g righ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6095251"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730800" y="1360800"/>
            <a:ext cx="9079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741600" y="2264401"/>
            <a:ext cx="4885200" cy="3479636"/>
          </a:xfrm>
          <a:prstGeom prst="rect">
            <a:avLst/>
          </a:prstGeom>
        </p:spPr>
        <p:txBody>
          <a:bodyPr lIns="90000" tIns="46800" rIns="90000" bIns="468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9079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1"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4"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656178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g lef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0"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6710400" y="1360800"/>
            <a:ext cx="5435249"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724800" y="2264401"/>
            <a:ext cx="4885200" cy="3479636"/>
          </a:xfrm>
          <a:prstGeom prst="rect">
            <a:avLst/>
          </a:prstGeom>
        </p:spPr>
        <p:txBody>
          <a:bodyPr lIns="90000" tIns="46800" rIns="90000" bIns="46800"/>
          <a:lstStyle>
            <a:lvl1pPr marL="0" indent="0">
              <a:lnSpc>
                <a:spcPts val="2391"/>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6724800" y="730800"/>
            <a:ext cx="5421749"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1"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3"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7064556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ing - általános helyőrző">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645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08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645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4280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9" name="Szöveg helye 8"/>
          <p:cNvSpPr>
            <a:spLocks noGrp="1"/>
          </p:cNvSpPr>
          <p:nvPr>
            <p:ph type="body" sz="quarter" idx="16"/>
          </p:nvPr>
        </p:nvSpPr>
        <p:spPr>
          <a:xfrm>
            <a:off x="7952400" y="4136655"/>
            <a:ext cx="3423600" cy="1353964"/>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3" name="Oval 22"/>
          <p:cNvSpPr/>
          <p:nvPr userDrawn="1"/>
        </p:nvSpPr>
        <p:spPr>
          <a:xfrm>
            <a:off x="1816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14" name="Oval 24"/>
          <p:cNvSpPr/>
          <p:nvPr userDrawn="1"/>
        </p:nvSpPr>
        <p:spPr>
          <a:xfrm>
            <a:off x="9160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1266"/>
          </a:p>
        </p:txBody>
      </p:sp>
      <p:sp>
        <p:nvSpPr>
          <p:cNvPr id="15" name="Oval 26"/>
          <p:cNvSpPr/>
          <p:nvPr userDrawn="1"/>
        </p:nvSpPr>
        <p:spPr>
          <a:xfrm>
            <a:off x="5488402" y="2851200"/>
            <a:ext cx="1007597" cy="1008000"/>
          </a:xfrm>
          <a:prstGeom prst="ellipse">
            <a:avLst/>
          </a:prstGeom>
          <a:solidFill>
            <a:srgbClr val="121D46"/>
          </a:solidFill>
          <a:ln w="12700">
            <a:miter lim="400000"/>
          </a:ln>
        </p:spPr>
        <p:txBody>
          <a:bodyPr lIns="36000" tIns="36000" rIns="36000" bIns="36000"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6" name="Szöveg helye 5"/>
          <p:cNvSpPr>
            <a:spLocks noGrp="1"/>
          </p:cNvSpPr>
          <p:nvPr>
            <p:ph type="body" sz="quarter" idx="17"/>
          </p:nvPr>
        </p:nvSpPr>
        <p:spPr>
          <a:xfrm>
            <a:off x="5783400" y="3146400"/>
            <a:ext cx="4176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7" name="Szöveg helye 5"/>
          <p:cNvSpPr>
            <a:spLocks noGrp="1"/>
          </p:cNvSpPr>
          <p:nvPr>
            <p:ph type="body" sz="quarter" idx="18" hasCustomPrompt="1"/>
          </p:nvPr>
        </p:nvSpPr>
        <p:spPr>
          <a:xfrm>
            <a:off x="2110950" y="3146400"/>
            <a:ext cx="418500" cy="417600"/>
          </a:xfrm>
          <a:prstGeom prst="rect">
            <a:avLst/>
          </a:prstGeom>
        </p:spPr>
        <p:txBody>
          <a:bodyPr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err="1"/>
              <a:t>Mintszöveg</a:t>
            </a:r>
            <a:r>
              <a:rPr lang="hu-HU" dirty="0"/>
              <a:t> szerkesztése</a:t>
            </a:r>
          </a:p>
        </p:txBody>
      </p:sp>
      <p:sp>
        <p:nvSpPr>
          <p:cNvPr id="18" name="Szöveg helye 5"/>
          <p:cNvSpPr>
            <a:spLocks noGrp="1"/>
          </p:cNvSpPr>
          <p:nvPr>
            <p:ph type="body" sz="quarter" idx="19"/>
          </p:nvPr>
        </p:nvSpPr>
        <p:spPr>
          <a:xfrm>
            <a:off x="9454950" y="3146400"/>
            <a:ext cx="4185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2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2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264302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Ábra 2" descr="Ábra 2"/>
          <p:cNvPicPr>
            <a:picLocks/>
          </p:cNvPicPr>
          <p:nvPr userDrawn="1"/>
        </p:nvPicPr>
        <p:blipFill>
          <a:blip r:embed="rId2"/>
          <a:srcRect r="21663"/>
          <a:stretch>
            <a:fillRect/>
          </a:stretch>
        </p:blipFill>
        <p:spPr>
          <a:xfrm>
            <a:off x="10725235" y="4525200"/>
            <a:ext cx="1466766" cy="1108800"/>
          </a:xfrm>
          <a:prstGeom prst="rect">
            <a:avLst/>
          </a:prstGeom>
          <a:ln w="12700">
            <a:miter lim="400000"/>
          </a:ln>
        </p:spPr>
      </p:pic>
      <p:pic>
        <p:nvPicPr>
          <p:cNvPr id="10" name="Ábra 23" descr="Ábra 23"/>
          <p:cNvPicPr>
            <a:picLocks/>
          </p:cNvPicPr>
          <p:nvPr userDrawn="1"/>
        </p:nvPicPr>
        <p:blipFill>
          <a:blip r:embed="rId2"/>
          <a:srcRect l="26987"/>
          <a:stretch>
            <a:fillRect/>
          </a:stretch>
        </p:blipFill>
        <p:spPr>
          <a:xfrm>
            <a:off x="0" y="2563200"/>
            <a:ext cx="1367057" cy="1108800"/>
          </a:xfrm>
          <a:prstGeom prst="rect">
            <a:avLst/>
          </a:prstGeom>
          <a:ln w="12700">
            <a:miter lim="400000"/>
          </a:ln>
        </p:spPr>
      </p:pic>
      <p:pic>
        <p:nvPicPr>
          <p:cNvPr id="11" name="Kép 2" descr="Kép 2"/>
          <p:cNvPicPr>
            <a:picLocks/>
          </p:cNvPicPr>
          <p:nvPr userDrawn="1"/>
        </p:nvPicPr>
        <p:blipFill>
          <a:blip r:embed="rId3"/>
          <a:srcRect t="15778" r="25348"/>
          <a:stretch>
            <a:fillRect/>
          </a:stretch>
        </p:blipFill>
        <p:spPr>
          <a:xfrm>
            <a:off x="10183200" y="0"/>
            <a:ext cx="20088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2178000" y="3020400"/>
            <a:ext cx="8672400" cy="2260406"/>
          </a:xfrm>
          <a:prstGeom prst="rect">
            <a:avLst/>
          </a:prstGeom>
        </p:spPr>
        <p:txBody>
          <a:bodyPr lIns="90000" tIns="46800" rIns="90000" bIns="46800"/>
          <a:lstStyle>
            <a:lvl1pPr marL="0" indent="0">
              <a:lnSpc>
                <a:spcPct val="150000"/>
              </a:lnSpc>
              <a:spcBef>
                <a:spcPts val="0"/>
              </a:spcBef>
              <a:buNone/>
              <a:defRPr sz="2200" i="1">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
        <p:nvSpPr>
          <p:cNvPr id="12"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3" name="Ábra 4" descr="Ábra 4"/>
          <p:cNvPicPr>
            <a:picLocks/>
          </p:cNvPicPr>
          <p:nvPr userDrawn="1"/>
        </p:nvPicPr>
        <p:blipFill>
          <a:blip r:embed="rId4"/>
          <a:stretch>
            <a:fillRect/>
          </a:stretch>
        </p:blipFill>
        <p:spPr>
          <a:xfrm>
            <a:off x="9891546" y="6117418"/>
            <a:ext cx="1678854" cy="359432"/>
          </a:xfrm>
          <a:prstGeom prst="rect">
            <a:avLst/>
          </a:prstGeom>
          <a:ln w="12700">
            <a:miter lim="400000"/>
          </a:ln>
        </p:spPr>
      </p:pic>
      <p:sp>
        <p:nvSpPr>
          <p:cNvPr id="15"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4335961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7784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Táblázat helye 3"/>
          <p:cNvSpPr>
            <a:spLocks noGrp="1"/>
          </p:cNvSpPr>
          <p:nvPr>
            <p:ph type="tbl" sz="quarter" idx="15"/>
          </p:nvPr>
        </p:nvSpPr>
        <p:spPr>
          <a:xfrm>
            <a:off x="730800" y="2347200"/>
            <a:ext cx="10839600" cy="3384736"/>
          </a:xfrm>
          <a:prstGeom prst="rect">
            <a:avLst/>
          </a:prstGeom>
        </p:spPr>
        <p:txBody>
          <a:bodyPr lIns="90000" tIns="46800" rIns="90000" bIns="46800"/>
          <a:lstStyle>
            <a:lvl1pPr marL="0" indent="0">
              <a:lnSpc>
                <a:spcPct val="10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endParaRPr lang="hu-HU"/>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4282948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135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85" r:id="rId5"/>
    <p:sldLayoutId id="2147483686" r:id="rId6"/>
    <p:sldLayoutId id="2147483687" r:id="rId7"/>
    <p:sldLayoutId id="2147483690" r:id="rId8"/>
    <p:sldLayoutId id="2147483691" r:id="rId9"/>
    <p:sldLayoutId id="2147483692" r:id="rId10"/>
    <p:sldLayoutId id="2147483688" r:id="rId11"/>
    <p:sldLayoutId id="2147483689" r:id="rId12"/>
  </p:sldLayoutIdLst>
  <p:hf sldNum="0" hdr="0" dt="0"/>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798" algn="l" defTabSz="914399" rtl="0" eaLnBrk="1" latinLnBrk="0" hangingPunct="1">
        <a:defRPr sz="1801" kern="1200">
          <a:solidFill>
            <a:schemeClr val="tx1"/>
          </a:solidFill>
          <a:latin typeface="+mn-lt"/>
          <a:ea typeface="+mn-ea"/>
          <a:cs typeface="+mn-cs"/>
        </a:defRPr>
      </a:lvl5pPr>
      <a:lvl6pPr marL="2285997" algn="l" defTabSz="914399" rtl="0" eaLnBrk="1" latinLnBrk="0" hangingPunct="1">
        <a:defRPr sz="1801" kern="1200">
          <a:solidFill>
            <a:schemeClr val="tx1"/>
          </a:solidFill>
          <a:latin typeface="+mn-lt"/>
          <a:ea typeface="+mn-ea"/>
          <a:cs typeface="+mn-cs"/>
        </a:defRPr>
      </a:lvl6pPr>
      <a:lvl7pPr marL="2743197" algn="l" defTabSz="914399" rtl="0" eaLnBrk="1" latinLnBrk="0" hangingPunct="1">
        <a:defRPr sz="1801" kern="1200">
          <a:solidFill>
            <a:schemeClr val="tx1"/>
          </a:solidFill>
          <a:latin typeface="+mn-lt"/>
          <a:ea typeface="+mn-ea"/>
          <a:cs typeface="+mn-cs"/>
        </a:defRPr>
      </a:lvl7pPr>
      <a:lvl8pPr marL="3200396" algn="l" defTabSz="914399" rtl="0" eaLnBrk="1" latinLnBrk="0" hangingPunct="1">
        <a:defRPr sz="1801" kern="1200">
          <a:solidFill>
            <a:schemeClr val="tx1"/>
          </a:solidFill>
          <a:latin typeface="+mn-lt"/>
          <a:ea typeface="+mn-ea"/>
          <a:cs typeface="+mn-cs"/>
        </a:defRPr>
      </a:lvl8pPr>
      <a:lvl9pPr marL="3657596"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46825" y="2503799"/>
            <a:ext cx="9079200" cy="1722211"/>
          </a:xfrm>
        </p:spPr>
        <p:txBody>
          <a:bodyPr/>
          <a:lstStyle/>
          <a:p>
            <a:r>
              <a:rPr lang="hu-HU" dirty="0"/>
              <a:t>Béta blokkolók szeptikus sokkban</a:t>
            </a:r>
            <a:endParaRPr lang="en-US" dirty="0"/>
          </a:p>
        </p:txBody>
      </p:sp>
      <p:sp>
        <p:nvSpPr>
          <p:cNvPr id="3" name="Alcím 2"/>
          <p:cNvSpPr>
            <a:spLocks noGrp="1"/>
          </p:cNvSpPr>
          <p:nvPr>
            <p:ph type="subTitle" idx="1"/>
          </p:nvPr>
        </p:nvSpPr>
        <p:spPr>
          <a:xfrm>
            <a:off x="741600" y="4443796"/>
            <a:ext cx="4172400" cy="501429"/>
          </a:xfrm>
        </p:spPr>
        <p:txBody>
          <a:bodyPr/>
          <a:lstStyle/>
          <a:p>
            <a:r>
              <a:rPr lang="hu-HU" dirty="0"/>
              <a:t>Schrick Diana</a:t>
            </a:r>
            <a:endParaRPr lang="en-US" dirty="0"/>
          </a:p>
        </p:txBody>
      </p:sp>
      <p:sp>
        <p:nvSpPr>
          <p:cNvPr id="5" name="Szöveg helye 4"/>
          <p:cNvSpPr>
            <a:spLocks noGrp="1"/>
          </p:cNvSpPr>
          <p:nvPr>
            <p:ph type="body" sz="quarter" idx="10"/>
          </p:nvPr>
        </p:nvSpPr>
        <p:spPr>
          <a:xfrm>
            <a:off x="741600" y="5816571"/>
            <a:ext cx="4172400" cy="367200"/>
          </a:xfrm>
        </p:spPr>
        <p:txBody>
          <a:bodyPr/>
          <a:lstStyle/>
          <a:p>
            <a:r>
              <a:rPr lang="hu-HU" dirty="0">
                <a:latin typeface="Poppins Regular" panose="00000500000000000000" pitchFamily="2" charset="-18"/>
                <a:cs typeface="Poppins Regular" panose="00000500000000000000" pitchFamily="2" charset="-18"/>
              </a:rPr>
              <a:t>Pécs, 2023.09.30. </a:t>
            </a:r>
            <a:endParaRPr lang="hu-HU" dirty="0"/>
          </a:p>
        </p:txBody>
      </p:sp>
      <p:pic>
        <p:nvPicPr>
          <p:cNvPr id="1026" name="Picture 2" descr="MIRA, Mediterrán Intenzíves Randevú (2023.09.29-30.)">
            <a:extLst>
              <a:ext uri="{FF2B5EF4-FFF2-40B4-BE49-F238E27FC236}">
                <a16:creationId xmlns:a16="http://schemas.microsoft.com/office/drawing/2014/main" id="{64A67A6C-DE8E-255E-CD82-D67BFE204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47" r="11320" b="35815"/>
          <a:stretch/>
        </p:blipFill>
        <p:spPr bwMode="auto">
          <a:xfrm>
            <a:off x="9032733" y="1"/>
            <a:ext cx="3159267" cy="12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92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EA41-173F-D179-115F-5D01327959AB}"/>
              </a:ext>
            </a:extLst>
          </p:cNvPr>
          <p:cNvSpPr>
            <a:spLocks noGrp="1"/>
          </p:cNvSpPr>
          <p:nvPr>
            <p:ph type="title"/>
          </p:nvPr>
        </p:nvSpPr>
        <p:spPr>
          <a:xfrm>
            <a:off x="3747506" y="401935"/>
            <a:ext cx="4696987" cy="594844"/>
          </a:xfrm>
        </p:spPr>
        <p:txBody>
          <a:bodyPr/>
          <a:lstStyle/>
          <a:p>
            <a:pPr algn="ctr"/>
            <a:r>
              <a:rPr lang="hu-HU" dirty="0"/>
              <a:t>Mit ír az irodalom? </a:t>
            </a:r>
          </a:p>
        </p:txBody>
      </p:sp>
      <p:sp>
        <p:nvSpPr>
          <p:cNvPr id="6" name="Text Placeholder 5">
            <a:extLst>
              <a:ext uri="{FF2B5EF4-FFF2-40B4-BE49-F238E27FC236}">
                <a16:creationId xmlns:a16="http://schemas.microsoft.com/office/drawing/2014/main" id="{34526DC7-F0B7-61C7-ABE8-A15308FC067D}"/>
              </a:ext>
            </a:extLst>
          </p:cNvPr>
          <p:cNvSpPr>
            <a:spLocks noGrp="1"/>
          </p:cNvSpPr>
          <p:nvPr>
            <p:ph type="body" sz="quarter" idx="14"/>
          </p:nvPr>
        </p:nvSpPr>
        <p:spPr>
          <a:xfrm>
            <a:off x="5204301" y="993464"/>
            <a:ext cx="1783391" cy="278438"/>
          </a:xfrm>
        </p:spPr>
        <p:txBody>
          <a:bodyPr/>
          <a:lstStyle/>
          <a:p>
            <a:r>
              <a:rPr lang="hu-HU" dirty="0"/>
              <a:t>2019-2022</a:t>
            </a:r>
          </a:p>
        </p:txBody>
      </p:sp>
      <p:sp>
        <p:nvSpPr>
          <p:cNvPr id="11" name="TextBox 10">
            <a:extLst>
              <a:ext uri="{FF2B5EF4-FFF2-40B4-BE49-F238E27FC236}">
                <a16:creationId xmlns:a16="http://schemas.microsoft.com/office/drawing/2014/main" id="{09FC1137-C86D-72CF-6C66-1F6E646DA04E}"/>
              </a:ext>
            </a:extLst>
          </p:cNvPr>
          <p:cNvSpPr txBox="1"/>
          <p:nvPr/>
        </p:nvSpPr>
        <p:spPr>
          <a:xfrm>
            <a:off x="4983361" y="1302833"/>
            <a:ext cx="2225269" cy="338554"/>
          </a:xfrm>
          <a:prstGeom prst="rect">
            <a:avLst/>
          </a:prstGeom>
          <a:noFill/>
        </p:spPr>
        <p:txBody>
          <a:bodyPr wrap="square" rtlCol="0">
            <a:spAutoFit/>
          </a:bodyPr>
          <a:lstStyle/>
          <a:p>
            <a:pPr algn="ctr"/>
            <a:r>
              <a:rPr lang="hu-HU" sz="1600" dirty="0">
                <a:solidFill>
                  <a:srgbClr val="121D46"/>
                </a:solidFill>
                <a:latin typeface="Poppins Bold" panose="020B0604020202020204" charset="-18"/>
                <a:cs typeface="Poppins Bold" panose="020B0604020202020204" charset="-18"/>
              </a:rPr>
              <a:t>Klinikai vizsgálatok</a:t>
            </a:r>
          </a:p>
        </p:txBody>
      </p:sp>
      <p:pic>
        <p:nvPicPr>
          <p:cNvPr id="9" name="Picture 8">
            <a:extLst>
              <a:ext uri="{FF2B5EF4-FFF2-40B4-BE49-F238E27FC236}">
                <a16:creationId xmlns:a16="http://schemas.microsoft.com/office/drawing/2014/main" id="{DCE8C686-393B-1334-7BA6-2521F925D35A}"/>
              </a:ext>
            </a:extLst>
          </p:cNvPr>
          <p:cNvPicPr>
            <a:picLocks noChangeAspect="1"/>
          </p:cNvPicPr>
          <p:nvPr/>
        </p:nvPicPr>
        <p:blipFill>
          <a:blip r:embed="rId3"/>
          <a:stretch>
            <a:fillRect/>
          </a:stretch>
        </p:blipFill>
        <p:spPr>
          <a:xfrm>
            <a:off x="8020" y="144636"/>
            <a:ext cx="3402801" cy="901719"/>
          </a:xfrm>
          <a:prstGeom prst="rect">
            <a:avLst/>
          </a:prstGeom>
        </p:spPr>
      </p:pic>
      <p:grpSp>
        <p:nvGrpSpPr>
          <p:cNvPr id="47" name="Group 46">
            <a:extLst>
              <a:ext uri="{FF2B5EF4-FFF2-40B4-BE49-F238E27FC236}">
                <a16:creationId xmlns:a16="http://schemas.microsoft.com/office/drawing/2014/main" id="{553DAE59-2E33-7F3B-75C5-F0310FFC1E58}"/>
              </a:ext>
            </a:extLst>
          </p:cNvPr>
          <p:cNvGrpSpPr/>
          <p:nvPr/>
        </p:nvGrpSpPr>
        <p:grpSpPr>
          <a:xfrm>
            <a:off x="1709420" y="1747233"/>
            <a:ext cx="10260907" cy="4966131"/>
            <a:chOff x="1709420" y="1748375"/>
            <a:chExt cx="10260907" cy="4966131"/>
          </a:xfrm>
        </p:grpSpPr>
        <p:grpSp>
          <p:nvGrpSpPr>
            <p:cNvPr id="21" name="Group 20">
              <a:extLst>
                <a:ext uri="{FF2B5EF4-FFF2-40B4-BE49-F238E27FC236}">
                  <a16:creationId xmlns:a16="http://schemas.microsoft.com/office/drawing/2014/main" id="{7688D21F-BA4A-8523-06B8-D0603B98BBCB}"/>
                </a:ext>
              </a:extLst>
            </p:cNvPr>
            <p:cNvGrpSpPr/>
            <p:nvPr/>
          </p:nvGrpSpPr>
          <p:grpSpPr>
            <a:xfrm>
              <a:off x="1709420" y="1748375"/>
              <a:ext cx="10260907" cy="4966131"/>
              <a:chOff x="1709421" y="1747233"/>
              <a:chExt cx="10260907" cy="4966131"/>
            </a:xfrm>
          </p:grpSpPr>
          <p:pic>
            <p:nvPicPr>
              <p:cNvPr id="4" name="Picture 3">
                <a:extLst>
                  <a:ext uri="{FF2B5EF4-FFF2-40B4-BE49-F238E27FC236}">
                    <a16:creationId xmlns:a16="http://schemas.microsoft.com/office/drawing/2014/main" id="{96904172-0C5C-F2E5-34A2-B878A10823C7}"/>
                  </a:ext>
                </a:extLst>
              </p:cNvPr>
              <p:cNvPicPr>
                <a:picLocks noChangeAspect="1"/>
              </p:cNvPicPr>
              <p:nvPr/>
            </p:nvPicPr>
            <p:blipFill>
              <a:blip r:embed="rId4"/>
              <a:stretch>
                <a:fillRect/>
              </a:stretch>
            </p:blipFill>
            <p:spPr>
              <a:xfrm>
                <a:off x="1709421" y="1747233"/>
                <a:ext cx="8773153" cy="4966131"/>
              </a:xfrm>
              <a:prstGeom prst="rect">
                <a:avLst/>
              </a:prstGeom>
            </p:spPr>
          </p:pic>
          <p:sp>
            <p:nvSpPr>
              <p:cNvPr id="7" name="Rectangle 6">
                <a:extLst>
                  <a:ext uri="{FF2B5EF4-FFF2-40B4-BE49-F238E27FC236}">
                    <a16:creationId xmlns:a16="http://schemas.microsoft.com/office/drawing/2014/main" id="{A52FC288-7067-2AB7-DF46-23DA96CE0F75}"/>
                  </a:ext>
                </a:extLst>
              </p:cNvPr>
              <p:cNvSpPr/>
              <p:nvPr/>
            </p:nvSpPr>
            <p:spPr>
              <a:xfrm>
                <a:off x="9705110" y="5974773"/>
                <a:ext cx="2265218" cy="623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Rectangle 9">
                <a:extLst>
                  <a:ext uri="{FF2B5EF4-FFF2-40B4-BE49-F238E27FC236}">
                    <a16:creationId xmlns:a16="http://schemas.microsoft.com/office/drawing/2014/main" id="{AF4208A0-8D9B-C345-7730-20BEA0DAF428}"/>
                  </a:ext>
                </a:extLst>
              </p:cNvPr>
              <p:cNvSpPr/>
              <p:nvPr/>
            </p:nvSpPr>
            <p:spPr>
              <a:xfrm flipV="1">
                <a:off x="2483793" y="393506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Rectangle 11">
                <a:extLst>
                  <a:ext uri="{FF2B5EF4-FFF2-40B4-BE49-F238E27FC236}">
                    <a16:creationId xmlns:a16="http://schemas.microsoft.com/office/drawing/2014/main" id="{310E3E9E-FD62-140A-5A69-D89CFE86FA1D}"/>
                  </a:ext>
                </a:extLst>
              </p:cNvPr>
              <p:cNvSpPr/>
              <p:nvPr/>
            </p:nvSpPr>
            <p:spPr>
              <a:xfrm flipV="1">
                <a:off x="2586663" y="4635945"/>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Rectangle 12">
                <a:extLst>
                  <a:ext uri="{FF2B5EF4-FFF2-40B4-BE49-F238E27FC236}">
                    <a16:creationId xmlns:a16="http://schemas.microsoft.com/office/drawing/2014/main" id="{F7EFF564-CFF8-3CC4-93DB-2F857724B2F2}"/>
                  </a:ext>
                </a:extLst>
              </p:cNvPr>
              <p:cNvSpPr/>
              <p:nvPr/>
            </p:nvSpPr>
            <p:spPr>
              <a:xfrm flipV="1">
                <a:off x="2278053" y="5028984"/>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Rectangle 13">
                <a:extLst>
                  <a:ext uri="{FF2B5EF4-FFF2-40B4-BE49-F238E27FC236}">
                    <a16:creationId xmlns:a16="http://schemas.microsoft.com/office/drawing/2014/main" id="{7E315F5E-F02B-ED5E-DF3E-B652C5EA60FF}"/>
                  </a:ext>
                </a:extLst>
              </p:cNvPr>
              <p:cNvSpPr/>
              <p:nvPr/>
            </p:nvSpPr>
            <p:spPr>
              <a:xfrm flipV="1">
                <a:off x="2324510" y="5400790"/>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Rectangle 14">
                <a:extLst>
                  <a:ext uri="{FF2B5EF4-FFF2-40B4-BE49-F238E27FC236}">
                    <a16:creationId xmlns:a16="http://schemas.microsoft.com/office/drawing/2014/main" id="{325D7B0F-4C47-B68C-F028-2EBA318DB7D0}"/>
                  </a:ext>
                </a:extLst>
              </p:cNvPr>
              <p:cNvSpPr/>
              <p:nvPr/>
            </p:nvSpPr>
            <p:spPr>
              <a:xfrm flipV="1">
                <a:off x="2205582" y="5909461"/>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Rectangle 15">
                <a:extLst>
                  <a:ext uri="{FF2B5EF4-FFF2-40B4-BE49-F238E27FC236}">
                    <a16:creationId xmlns:a16="http://schemas.microsoft.com/office/drawing/2014/main" id="{01E01839-52A1-3ECC-0D0B-98FA55275BFF}"/>
                  </a:ext>
                </a:extLst>
              </p:cNvPr>
              <p:cNvSpPr/>
              <p:nvPr/>
            </p:nvSpPr>
            <p:spPr>
              <a:xfrm flipV="1">
                <a:off x="2586663" y="6138884"/>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Rectangle 16">
                <a:extLst>
                  <a:ext uri="{FF2B5EF4-FFF2-40B4-BE49-F238E27FC236}">
                    <a16:creationId xmlns:a16="http://schemas.microsoft.com/office/drawing/2014/main" id="{95EBC414-048A-D5A5-152D-B6E99E19FB79}"/>
                  </a:ext>
                </a:extLst>
              </p:cNvPr>
              <p:cNvSpPr/>
              <p:nvPr/>
            </p:nvSpPr>
            <p:spPr>
              <a:xfrm flipV="1">
                <a:off x="2403006" y="3418363"/>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Rectangle 17">
                <a:extLst>
                  <a:ext uri="{FF2B5EF4-FFF2-40B4-BE49-F238E27FC236}">
                    <a16:creationId xmlns:a16="http://schemas.microsoft.com/office/drawing/2014/main" id="{F947460B-ED6D-78D2-9EF4-7BCC985FDD5E}"/>
                  </a:ext>
                </a:extLst>
              </p:cNvPr>
              <p:cNvSpPr/>
              <p:nvPr/>
            </p:nvSpPr>
            <p:spPr>
              <a:xfrm flipV="1">
                <a:off x="2387724" y="2978125"/>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Rectangle 18">
                <a:extLst>
                  <a:ext uri="{FF2B5EF4-FFF2-40B4-BE49-F238E27FC236}">
                    <a16:creationId xmlns:a16="http://schemas.microsoft.com/office/drawing/2014/main" id="{059AF349-59F1-E350-E150-077314739850}"/>
                  </a:ext>
                </a:extLst>
              </p:cNvPr>
              <p:cNvSpPr/>
              <p:nvPr/>
            </p:nvSpPr>
            <p:spPr>
              <a:xfrm flipV="1">
                <a:off x="2387724" y="263705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Rectangle 19">
                <a:extLst>
                  <a:ext uri="{FF2B5EF4-FFF2-40B4-BE49-F238E27FC236}">
                    <a16:creationId xmlns:a16="http://schemas.microsoft.com/office/drawing/2014/main" id="{8E39BF1B-9BC8-1AE9-4BDA-05D88171D167}"/>
                  </a:ext>
                </a:extLst>
              </p:cNvPr>
              <p:cNvSpPr/>
              <p:nvPr/>
            </p:nvSpPr>
            <p:spPr>
              <a:xfrm flipV="1">
                <a:off x="2238847" y="219664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5" name="Oval 4">
              <a:extLst>
                <a:ext uri="{FF2B5EF4-FFF2-40B4-BE49-F238E27FC236}">
                  <a16:creationId xmlns:a16="http://schemas.microsoft.com/office/drawing/2014/main" id="{5D7280D4-197A-B258-08E7-24304EE16C78}"/>
                </a:ext>
              </a:extLst>
            </p:cNvPr>
            <p:cNvSpPr/>
            <p:nvPr/>
          </p:nvSpPr>
          <p:spPr>
            <a:xfrm>
              <a:off x="1788160" y="6204692"/>
              <a:ext cx="901373"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2" name="Straight Connector 21">
              <a:extLst>
                <a:ext uri="{FF2B5EF4-FFF2-40B4-BE49-F238E27FC236}">
                  <a16:creationId xmlns:a16="http://schemas.microsoft.com/office/drawing/2014/main" id="{3542BAD4-59A1-E2B5-5265-1695B48817D7}"/>
                </a:ext>
              </a:extLst>
            </p:cNvPr>
            <p:cNvCxnSpPr>
              <a:cxnSpLocks/>
            </p:cNvCxnSpPr>
            <p:nvPr/>
          </p:nvCxnSpPr>
          <p:spPr>
            <a:xfrm>
              <a:off x="7434285" y="6385205"/>
              <a:ext cx="13907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B0808-2734-8BF5-A427-0D5E56C241A0}"/>
                </a:ext>
              </a:extLst>
            </p:cNvPr>
            <p:cNvCxnSpPr>
              <a:cxnSpLocks/>
            </p:cNvCxnSpPr>
            <p:nvPr/>
          </p:nvCxnSpPr>
          <p:spPr>
            <a:xfrm>
              <a:off x="4457167" y="6385205"/>
              <a:ext cx="133226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7BD1DC-4307-DDAC-4F16-AD791D2F89D7}"/>
                </a:ext>
              </a:extLst>
            </p:cNvPr>
            <p:cNvCxnSpPr>
              <a:cxnSpLocks/>
            </p:cNvCxnSpPr>
            <p:nvPr/>
          </p:nvCxnSpPr>
          <p:spPr>
            <a:xfrm>
              <a:off x="7434285" y="4979719"/>
              <a:ext cx="10102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0677C3-5430-7BA0-A079-1B50AE1F0E43}"/>
                </a:ext>
              </a:extLst>
            </p:cNvPr>
            <p:cNvCxnSpPr>
              <a:cxnSpLocks/>
            </p:cNvCxnSpPr>
            <p:nvPr/>
          </p:nvCxnSpPr>
          <p:spPr>
            <a:xfrm>
              <a:off x="7434285" y="4848800"/>
              <a:ext cx="21406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2A007A6-0C40-A107-8D0A-89D18C231AF1}"/>
                </a:ext>
              </a:extLst>
            </p:cNvPr>
            <p:cNvSpPr/>
            <p:nvPr/>
          </p:nvSpPr>
          <p:spPr>
            <a:xfrm>
              <a:off x="1729352" y="4677187"/>
              <a:ext cx="901373"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 name="Oval 32">
              <a:extLst>
                <a:ext uri="{FF2B5EF4-FFF2-40B4-BE49-F238E27FC236}">
                  <a16:creationId xmlns:a16="http://schemas.microsoft.com/office/drawing/2014/main" id="{19130176-4585-F17F-1F50-2A2E09A7B60B}"/>
                </a:ext>
              </a:extLst>
            </p:cNvPr>
            <p:cNvSpPr/>
            <p:nvPr/>
          </p:nvSpPr>
          <p:spPr>
            <a:xfrm>
              <a:off x="1754895" y="5150321"/>
              <a:ext cx="632829"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34" name="Straight Connector 33">
              <a:extLst>
                <a:ext uri="{FF2B5EF4-FFF2-40B4-BE49-F238E27FC236}">
                  <a16:creationId xmlns:a16="http://schemas.microsoft.com/office/drawing/2014/main" id="{EF6E0DB0-A546-05D9-A4E3-2FF865DCA374}"/>
                </a:ext>
              </a:extLst>
            </p:cNvPr>
            <p:cNvCxnSpPr>
              <a:cxnSpLocks/>
            </p:cNvCxnSpPr>
            <p:nvPr/>
          </p:nvCxnSpPr>
          <p:spPr>
            <a:xfrm>
              <a:off x="4457167" y="5352293"/>
              <a:ext cx="8803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664359-EDDE-FF5C-31A5-71647AAB6859}"/>
                </a:ext>
              </a:extLst>
            </p:cNvPr>
            <p:cNvCxnSpPr>
              <a:cxnSpLocks/>
            </p:cNvCxnSpPr>
            <p:nvPr/>
          </p:nvCxnSpPr>
          <p:spPr>
            <a:xfrm>
              <a:off x="4457167" y="5484983"/>
              <a:ext cx="1247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3AFCCB1-9608-8FA2-BC7E-A68F843C867D}"/>
                </a:ext>
              </a:extLst>
            </p:cNvPr>
            <p:cNvCxnSpPr>
              <a:cxnSpLocks/>
            </p:cNvCxnSpPr>
            <p:nvPr/>
          </p:nvCxnSpPr>
          <p:spPr>
            <a:xfrm>
              <a:off x="4457167" y="4865104"/>
              <a:ext cx="10102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10489D-61CE-025B-734A-6A66CA5B0EA0}"/>
                </a:ext>
              </a:extLst>
            </p:cNvPr>
            <p:cNvCxnSpPr>
              <a:cxnSpLocks/>
            </p:cNvCxnSpPr>
            <p:nvPr/>
          </p:nvCxnSpPr>
          <p:spPr>
            <a:xfrm>
              <a:off x="7434285" y="6123801"/>
              <a:ext cx="13907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0EFB72-ABD8-133E-69D2-CE4CADD30033}"/>
                </a:ext>
              </a:extLst>
            </p:cNvPr>
            <p:cNvCxnSpPr>
              <a:cxnSpLocks/>
            </p:cNvCxnSpPr>
            <p:nvPr/>
          </p:nvCxnSpPr>
          <p:spPr>
            <a:xfrm>
              <a:off x="4457167" y="6123801"/>
              <a:ext cx="92290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D4E20C8-1377-330E-7B15-A1B48B245964}"/>
                </a:ext>
              </a:extLst>
            </p:cNvPr>
            <p:cNvSpPr/>
            <p:nvPr/>
          </p:nvSpPr>
          <p:spPr>
            <a:xfrm>
              <a:off x="1766372" y="5912271"/>
              <a:ext cx="439209"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8" name="Picture 7">
            <a:extLst>
              <a:ext uri="{FF2B5EF4-FFF2-40B4-BE49-F238E27FC236}">
                <a16:creationId xmlns:a16="http://schemas.microsoft.com/office/drawing/2014/main" id="{79FD5010-467A-4956-93B1-59319BDED13D}"/>
              </a:ext>
            </a:extLst>
          </p:cNvPr>
          <p:cNvPicPr>
            <a:picLocks noChangeAspect="1"/>
          </p:cNvPicPr>
          <p:nvPr/>
        </p:nvPicPr>
        <p:blipFill>
          <a:blip r:embed="rId5"/>
          <a:stretch>
            <a:fillRect/>
          </a:stretch>
        </p:blipFill>
        <p:spPr>
          <a:xfrm>
            <a:off x="36189" y="6186563"/>
            <a:ext cx="1518920" cy="199871"/>
          </a:xfrm>
          <a:prstGeom prst="rect">
            <a:avLst/>
          </a:prstGeom>
        </p:spPr>
      </p:pic>
      <p:pic>
        <p:nvPicPr>
          <p:cNvPr id="24" name="Picture 23">
            <a:extLst>
              <a:ext uri="{FF2B5EF4-FFF2-40B4-BE49-F238E27FC236}">
                <a16:creationId xmlns:a16="http://schemas.microsoft.com/office/drawing/2014/main" id="{E823DF25-0210-76CE-384F-B981BC9826B4}"/>
              </a:ext>
            </a:extLst>
          </p:cNvPr>
          <p:cNvPicPr>
            <a:picLocks noChangeAspect="1"/>
          </p:cNvPicPr>
          <p:nvPr/>
        </p:nvPicPr>
        <p:blipFill>
          <a:blip r:embed="rId6"/>
          <a:stretch>
            <a:fillRect/>
          </a:stretch>
        </p:blipFill>
        <p:spPr>
          <a:xfrm>
            <a:off x="11286" y="5854483"/>
            <a:ext cx="1546376" cy="274042"/>
          </a:xfrm>
          <a:prstGeom prst="rect">
            <a:avLst/>
          </a:prstGeom>
        </p:spPr>
      </p:pic>
      <p:pic>
        <p:nvPicPr>
          <p:cNvPr id="28" name="Picture 27">
            <a:extLst>
              <a:ext uri="{FF2B5EF4-FFF2-40B4-BE49-F238E27FC236}">
                <a16:creationId xmlns:a16="http://schemas.microsoft.com/office/drawing/2014/main" id="{F7FE7549-F376-808A-61FC-F35F294DA7F7}"/>
              </a:ext>
            </a:extLst>
          </p:cNvPr>
          <p:cNvPicPr>
            <a:picLocks noChangeAspect="1"/>
          </p:cNvPicPr>
          <p:nvPr/>
        </p:nvPicPr>
        <p:blipFill>
          <a:blip r:embed="rId7"/>
          <a:stretch>
            <a:fillRect/>
          </a:stretch>
        </p:blipFill>
        <p:spPr>
          <a:xfrm>
            <a:off x="44655" y="5149179"/>
            <a:ext cx="1546376" cy="252049"/>
          </a:xfrm>
          <a:prstGeom prst="rect">
            <a:avLst/>
          </a:prstGeom>
        </p:spPr>
      </p:pic>
      <p:pic>
        <p:nvPicPr>
          <p:cNvPr id="31" name="Picture 30">
            <a:extLst>
              <a:ext uri="{FF2B5EF4-FFF2-40B4-BE49-F238E27FC236}">
                <a16:creationId xmlns:a16="http://schemas.microsoft.com/office/drawing/2014/main" id="{75F5E3C8-CB25-E59A-46C2-D06B508A63A2}"/>
              </a:ext>
            </a:extLst>
          </p:cNvPr>
          <p:cNvPicPr>
            <a:picLocks noChangeAspect="1"/>
          </p:cNvPicPr>
          <p:nvPr/>
        </p:nvPicPr>
        <p:blipFill rotWithShape="1">
          <a:blip r:embed="rId8"/>
          <a:srcRect l="3251" t="-31832" b="-20091"/>
          <a:stretch/>
        </p:blipFill>
        <p:spPr>
          <a:xfrm>
            <a:off x="3279498" y="4658894"/>
            <a:ext cx="620009" cy="249331"/>
          </a:xfrm>
          <a:prstGeom prst="rect">
            <a:avLst/>
          </a:prstGeom>
        </p:spPr>
      </p:pic>
      <p:pic>
        <p:nvPicPr>
          <p:cNvPr id="37" name="Picture 36">
            <a:extLst>
              <a:ext uri="{FF2B5EF4-FFF2-40B4-BE49-F238E27FC236}">
                <a16:creationId xmlns:a16="http://schemas.microsoft.com/office/drawing/2014/main" id="{9F24B7D5-96B0-DDF0-8185-153220D03E70}"/>
              </a:ext>
            </a:extLst>
          </p:cNvPr>
          <p:cNvPicPr>
            <a:picLocks noChangeAspect="1"/>
          </p:cNvPicPr>
          <p:nvPr/>
        </p:nvPicPr>
        <p:blipFill>
          <a:blip r:embed="rId9"/>
          <a:stretch>
            <a:fillRect/>
          </a:stretch>
        </p:blipFill>
        <p:spPr>
          <a:xfrm>
            <a:off x="27952" y="4684074"/>
            <a:ext cx="1539723" cy="219106"/>
          </a:xfrm>
          <a:prstGeom prst="rect">
            <a:avLst/>
          </a:prstGeom>
        </p:spPr>
      </p:pic>
      <p:cxnSp>
        <p:nvCxnSpPr>
          <p:cNvPr id="3" name="Straight Connector 2">
            <a:extLst>
              <a:ext uri="{FF2B5EF4-FFF2-40B4-BE49-F238E27FC236}">
                <a16:creationId xmlns:a16="http://schemas.microsoft.com/office/drawing/2014/main" id="{1132B427-376B-7998-1450-A367370BB6C5}"/>
              </a:ext>
            </a:extLst>
          </p:cNvPr>
          <p:cNvCxnSpPr>
            <a:cxnSpLocks/>
          </p:cNvCxnSpPr>
          <p:nvPr/>
        </p:nvCxnSpPr>
        <p:spPr>
          <a:xfrm>
            <a:off x="7434285" y="5345349"/>
            <a:ext cx="109687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C338C60-57D8-700A-A15E-C5A7F0E98B0D}"/>
              </a:ext>
            </a:extLst>
          </p:cNvPr>
          <p:cNvCxnSpPr>
            <a:cxnSpLocks/>
          </p:cNvCxnSpPr>
          <p:nvPr/>
        </p:nvCxnSpPr>
        <p:spPr>
          <a:xfrm>
            <a:off x="7434285" y="5483841"/>
            <a:ext cx="13907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05051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DED4028-352E-A97A-10E1-D600FA3DFF9F}"/>
              </a:ext>
            </a:extLst>
          </p:cNvPr>
          <p:cNvGrpSpPr/>
          <p:nvPr/>
        </p:nvGrpSpPr>
        <p:grpSpPr>
          <a:xfrm>
            <a:off x="208037" y="243623"/>
            <a:ext cx="3696751" cy="3279253"/>
            <a:chOff x="208037" y="243623"/>
            <a:chExt cx="3696751" cy="3279253"/>
          </a:xfrm>
        </p:grpSpPr>
        <p:pic>
          <p:nvPicPr>
            <p:cNvPr id="10242" name="Picture 2">
              <a:extLst>
                <a:ext uri="{FF2B5EF4-FFF2-40B4-BE49-F238E27FC236}">
                  <a16:creationId xmlns:a16="http://schemas.microsoft.com/office/drawing/2014/main" id="{59BC7E0A-88B0-2A7E-CF68-98E05E5BC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37" y="243623"/>
              <a:ext cx="3696751" cy="327925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041C063-0829-65E9-703E-AF0F678EE261}"/>
                </a:ext>
              </a:extLst>
            </p:cNvPr>
            <p:cNvSpPr/>
            <p:nvPr/>
          </p:nvSpPr>
          <p:spPr>
            <a:xfrm>
              <a:off x="531629" y="2073350"/>
              <a:ext cx="1041990" cy="39340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0" name="Picture 9">
            <a:extLst>
              <a:ext uri="{FF2B5EF4-FFF2-40B4-BE49-F238E27FC236}">
                <a16:creationId xmlns:a16="http://schemas.microsoft.com/office/drawing/2014/main" id="{AAF674E9-44E7-AB9E-72A7-FCCA1DF348F9}"/>
              </a:ext>
            </a:extLst>
          </p:cNvPr>
          <p:cNvPicPr>
            <a:picLocks noChangeAspect="1"/>
          </p:cNvPicPr>
          <p:nvPr/>
        </p:nvPicPr>
        <p:blipFill>
          <a:blip r:embed="rId4"/>
          <a:stretch>
            <a:fillRect/>
          </a:stretch>
        </p:blipFill>
        <p:spPr>
          <a:xfrm>
            <a:off x="7811705" y="158823"/>
            <a:ext cx="4380295" cy="1317195"/>
          </a:xfrm>
          <a:prstGeom prst="rect">
            <a:avLst/>
          </a:prstGeom>
        </p:spPr>
      </p:pic>
      <p:sp>
        <p:nvSpPr>
          <p:cNvPr id="11" name="Title 1">
            <a:extLst>
              <a:ext uri="{FF2B5EF4-FFF2-40B4-BE49-F238E27FC236}">
                <a16:creationId xmlns:a16="http://schemas.microsoft.com/office/drawing/2014/main" id="{3BBE4491-38D7-D8FE-0188-F572F6294EA5}"/>
              </a:ext>
            </a:extLst>
          </p:cNvPr>
          <p:cNvSpPr>
            <a:spLocks noGrp="1"/>
          </p:cNvSpPr>
          <p:nvPr>
            <p:ph type="title"/>
          </p:nvPr>
        </p:nvSpPr>
        <p:spPr>
          <a:xfrm>
            <a:off x="3114718" y="519998"/>
            <a:ext cx="4696987" cy="594844"/>
          </a:xfrm>
        </p:spPr>
        <p:txBody>
          <a:bodyPr/>
          <a:lstStyle/>
          <a:p>
            <a:pPr algn="ctr"/>
            <a:r>
              <a:rPr lang="hu-HU" dirty="0"/>
              <a:t>Mit ír az irodalom? </a:t>
            </a:r>
          </a:p>
        </p:txBody>
      </p:sp>
      <p:grpSp>
        <p:nvGrpSpPr>
          <p:cNvPr id="18" name="Group 17">
            <a:extLst>
              <a:ext uri="{FF2B5EF4-FFF2-40B4-BE49-F238E27FC236}">
                <a16:creationId xmlns:a16="http://schemas.microsoft.com/office/drawing/2014/main" id="{12883B83-5B87-3A18-AA42-92185F991E03}"/>
              </a:ext>
            </a:extLst>
          </p:cNvPr>
          <p:cNvGrpSpPr/>
          <p:nvPr/>
        </p:nvGrpSpPr>
        <p:grpSpPr>
          <a:xfrm>
            <a:off x="4084702" y="1883249"/>
            <a:ext cx="7737114" cy="4001539"/>
            <a:chOff x="4084702" y="1883249"/>
            <a:chExt cx="7737114" cy="4001539"/>
          </a:xfrm>
        </p:grpSpPr>
        <p:pic>
          <p:nvPicPr>
            <p:cNvPr id="10244" name="Picture 4">
              <a:extLst>
                <a:ext uri="{FF2B5EF4-FFF2-40B4-BE49-F238E27FC236}">
                  <a16:creationId xmlns:a16="http://schemas.microsoft.com/office/drawing/2014/main" id="{6392FC4B-0589-AF33-1D74-8B4B1B761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4702" y="1883249"/>
              <a:ext cx="7737114" cy="400153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B33B049-8D8D-105D-2186-2E9E43538582}"/>
                </a:ext>
              </a:extLst>
            </p:cNvPr>
            <p:cNvCxnSpPr>
              <a:cxnSpLocks/>
            </p:cNvCxnSpPr>
            <p:nvPr/>
          </p:nvCxnSpPr>
          <p:spPr>
            <a:xfrm>
              <a:off x="6262577" y="2966484"/>
              <a:ext cx="468895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C4C77F-9E99-DBDB-E09A-02B21E907E7D}"/>
                </a:ext>
              </a:extLst>
            </p:cNvPr>
            <p:cNvCxnSpPr>
              <a:cxnSpLocks/>
            </p:cNvCxnSpPr>
            <p:nvPr/>
          </p:nvCxnSpPr>
          <p:spPr>
            <a:xfrm>
              <a:off x="6262577" y="3522876"/>
              <a:ext cx="468895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8BA0ABA1-4190-F64E-183C-493C80084679}"/>
              </a:ext>
            </a:extLst>
          </p:cNvPr>
          <p:cNvCxnSpPr>
            <a:cxnSpLocks/>
          </p:cNvCxnSpPr>
          <p:nvPr/>
        </p:nvCxnSpPr>
        <p:spPr>
          <a:xfrm>
            <a:off x="9127333" y="305360"/>
            <a:ext cx="1162558" cy="0"/>
          </a:xfrm>
          <a:prstGeom prst="line">
            <a:avLst/>
          </a:prstGeom>
          <a:ln w="28575">
            <a:solidFill>
              <a:srgbClr val="9DA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01310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CB96D-210A-C778-D0BB-5D01B49B7633}"/>
              </a:ext>
            </a:extLst>
          </p:cNvPr>
          <p:cNvPicPr>
            <a:picLocks noChangeAspect="1"/>
          </p:cNvPicPr>
          <p:nvPr/>
        </p:nvPicPr>
        <p:blipFill>
          <a:blip r:embed="rId3"/>
          <a:stretch>
            <a:fillRect/>
          </a:stretch>
        </p:blipFill>
        <p:spPr>
          <a:xfrm>
            <a:off x="7811705" y="232212"/>
            <a:ext cx="4380295" cy="1317195"/>
          </a:xfrm>
          <a:prstGeom prst="rect">
            <a:avLst/>
          </a:prstGeom>
        </p:spPr>
      </p:pic>
      <p:sp>
        <p:nvSpPr>
          <p:cNvPr id="12" name="Title 1">
            <a:extLst>
              <a:ext uri="{FF2B5EF4-FFF2-40B4-BE49-F238E27FC236}">
                <a16:creationId xmlns:a16="http://schemas.microsoft.com/office/drawing/2014/main" id="{6AE6BBCF-33D1-2AF0-2150-069E0A9DDFA7}"/>
              </a:ext>
            </a:extLst>
          </p:cNvPr>
          <p:cNvSpPr>
            <a:spLocks noGrp="1"/>
          </p:cNvSpPr>
          <p:nvPr>
            <p:ph type="title"/>
          </p:nvPr>
        </p:nvSpPr>
        <p:spPr>
          <a:xfrm>
            <a:off x="3114718" y="593387"/>
            <a:ext cx="4696987" cy="594844"/>
          </a:xfrm>
        </p:spPr>
        <p:txBody>
          <a:bodyPr/>
          <a:lstStyle/>
          <a:p>
            <a:pPr algn="ctr"/>
            <a:r>
              <a:rPr lang="hu-HU" dirty="0"/>
              <a:t>Mit ír az irodalom? </a:t>
            </a:r>
          </a:p>
        </p:txBody>
      </p:sp>
      <p:grpSp>
        <p:nvGrpSpPr>
          <p:cNvPr id="3" name="Group 2">
            <a:extLst>
              <a:ext uri="{FF2B5EF4-FFF2-40B4-BE49-F238E27FC236}">
                <a16:creationId xmlns:a16="http://schemas.microsoft.com/office/drawing/2014/main" id="{F285449D-B28B-E68D-D19A-60482BDFC125}"/>
              </a:ext>
            </a:extLst>
          </p:cNvPr>
          <p:cNvGrpSpPr/>
          <p:nvPr/>
        </p:nvGrpSpPr>
        <p:grpSpPr>
          <a:xfrm>
            <a:off x="1917836" y="2107356"/>
            <a:ext cx="8356328" cy="3363211"/>
            <a:chOff x="1917836" y="2107356"/>
            <a:chExt cx="8356328" cy="3363211"/>
          </a:xfrm>
        </p:grpSpPr>
        <p:grpSp>
          <p:nvGrpSpPr>
            <p:cNvPr id="11" name="Group 10">
              <a:extLst>
                <a:ext uri="{FF2B5EF4-FFF2-40B4-BE49-F238E27FC236}">
                  <a16:creationId xmlns:a16="http://schemas.microsoft.com/office/drawing/2014/main" id="{C1580E2F-6F7B-85A9-3A11-BBC0EC50A5AD}"/>
                </a:ext>
              </a:extLst>
            </p:cNvPr>
            <p:cNvGrpSpPr/>
            <p:nvPr/>
          </p:nvGrpSpPr>
          <p:grpSpPr>
            <a:xfrm>
              <a:off x="1917836" y="2107356"/>
              <a:ext cx="8356328" cy="3363211"/>
              <a:chOff x="1265274" y="1497283"/>
              <a:chExt cx="8356328" cy="3363211"/>
            </a:xfrm>
          </p:grpSpPr>
          <p:pic>
            <p:nvPicPr>
              <p:cNvPr id="11266" name="Picture 2">
                <a:extLst>
                  <a:ext uri="{FF2B5EF4-FFF2-40B4-BE49-F238E27FC236}">
                    <a16:creationId xmlns:a16="http://schemas.microsoft.com/office/drawing/2014/main" id="{C517A50E-A75E-0529-9926-FD413DBAD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648" y="1497283"/>
                <a:ext cx="8246954" cy="33632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BB76111-754A-0623-DB2E-CB802D2066FF}"/>
                  </a:ext>
                </a:extLst>
              </p:cNvPr>
              <p:cNvCxnSpPr/>
              <p:nvPr/>
            </p:nvCxnSpPr>
            <p:spPr>
              <a:xfrm>
                <a:off x="1374648" y="4242391"/>
                <a:ext cx="706001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684D0C3-8CE2-E446-1122-0EC807853A3B}"/>
                  </a:ext>
                </a:extLst>
              </p:cNvPr>
              <p:cNvSpPr/>
              <p:nvPr/>
            </p:nvSpPr>
            <p:spPr>
              <a:xfrm>
                <a:off x="1265274" y="3797777"/>
                <a:ext cx="1158949" cy="32765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cxnSp>
          <p:nvCxnSpPr>
            <p:cNvPr id="13" name="Straight Connector 12">
              <a:extLst>
                <a:ext uri="{FF2B5EF4-FFF2-40B4-BE49-F238E27FC236}">
                  <a16:creationId xmlns:a16="http://schemas.microsoft.com/office/drawing/2014/main" id="{D25E5D9A-44C0-BE14-6E66-03DA2C7CD5EF}"/>
                </a:ext>
              </a:extLst>
            </p:cNvPr>
            <p:cNvCxnSpPr>
              <a:cxnSpLocks/>
            </p:cNvCxnSpPr>
            <p:nvPr/>
          </p:nvCxnSpPr>
          <p:spPr>
            <a:xfrm>
              <a:off x="3519377" y="3190904"/>
              <a:ext cx="150982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D256BD49-3781-213D-49C5-2B8FFF42554E}"/>
              </a:ext>
            </a:extLst>
          </p:cNvPr>
          <p:cNvCxnSpPr>
            <a:cxnSpLocks/>
          </p:cNvCxnSpPr>
          <p:nvPr/>
        </p:nvCxnSpPr>
        <p:spPr>
          <a:xfrm>
            <a:off x="9087228" y="361507"/>
            <a:ext cx="1162558" cy="0"/>
          </a:xfrm>
          <a:prstGeom prst="line">
            <a:avLst/>
          </a:prstGeom>
          <a:ln w="28575">
            <a:solidFill>
              <a:srgbClr val="9DA8C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F1BB58-7B2E-A3A2-BB70-AF1C66AE9E1E}"/>
              </a:ext>
            </a:extLst>
          </p:cNvPr>
          <p:cNvSpPr txBox="1"/>
          <p:nvPr/>
        </p:nvSpPr>
        <p:spPr>
          <a:xfrm>
            <a:off x="0" y="5903893"/>
            <a:ext cx="11450320" cy="954107"/>
          </a:xfrm>
          <a:prstGeom prst="rect">
            <a:avLst/>
          </a:prstGeom>
          <a:noFill/>
        </p:spPr>
        <p:txBody>
          <a:bodyPr wrap="square" rtlCol="0">
            <a:spAutoFit/>
          </a:bodyPr>
          <a:lstStyle/>
          <a:p>
            <a:r>
              <a:rPr lang="hu-HU" sz="1400" i="1" dirty="0">
                <a:solidFill>
                  <a:srgbClr val="121D46"/>
                </a:solidFill>
              </a:rPr>
              <a:t>Limitations:</a:t>
            </a:r>
          </a:p>
          <a:p>
            <a:r>
              <a:rPr lang="hu-HU" sz="1400" b="0" i="1" dirty="0">
                <a:solidFill>
                  <a:srgbClr val="121D46"/>
                </a:solidFill>
                <a:effectLst/>
                <a:latin typeface="MuseoSans"/>
              </a:rPr>
              <a:t>- </a:t>
            </a:r>
            <a:r>
              <a:rPr lang="en-US" sz="1400" b="0" i="1" dirty="0">
                <a:solidFill>
                  <a:srgbClr val="121D46"/>
                </a:solidFill>
                <a:effectLst/>
                <a:latin typeface="MuseoSans"/>
              </a:rPr>
              <a:t>Firstly, this study is based on a clinical database containing </a:t>
            </a:r>
            <a:r>
              <a:rPr lang="en-US" sz="1400" b="0" i="1">
                <a:solidFill>
                  <a:srgbClr val="121D46"/>
                </a:solidFill>
                <a:effectLst/>
                <a:latin typeface="MuseoSans"/>
              </a:rPr>
              <a:t>missing variables</a:t>
            </a:r>
            <a:endParaRPr lang="hu-HU" sz="1400" b="0" i="1" dirty="0">
              <a:solidFill>
                <a:srgbClr val="121D46"/>
              </a:solidFill>
              <a:effectLst/>
              <a:latin typeface="MuseoSans"/>
            </a:endParaRPr>
          </a:p>
          <a:p>
            <a:r>
              <a:rPr lang="hu-HU" sz="1400" b="0" i="1" dirty="0">
                <a:solidFill>
                  <a:srgbClr val="121D46"/>
                </a:solidFill>
                <a:effectLst/>
                <a:latin typeface="MuseoSans"/>
              </a:rPr>
              <a:t>- No doses of BBs</a:t>
            </a:r>
          </a:p>
          <a:p>
            <a:r>
              <a:rPr lang="hu-HU" sz="1400" b="0" i="1" dirty="0">
                <a:solidFill>
                  <a:srgbClr val="121D46"/>
                </a:solidFill>
                <a:effectLst/>
                <a:latin typeface="MuseoSans"/>
              </a:rPr>
              <a:t>- </a:t>
            </a:r>
            <a:r>
              <a:rPr lang="en-US" sz="1400" b="0" i="1" dirty="0">
                <a:solidFill>
                  <a:srgbClr val="121D46"/>
                </a:solidFill>
                <a:effectLst/>
                <a:latin typeface="MuseoSans"/>
              </a:rPr>
              <a:t>inherent limitation of the retrospective research, a cause-effect relationship between the β-blocker therapy and mortality cannot be established</a:t>
            </a:r>
            <a:endParaRPr lang="hu-HU" sz="1400" i="1" dirty="0">
              <a:solidFill>
                <a:srgbClr val="121D46"/>
              </a:solidFill>
            </a:endParaRPr>
          </a:p>
        </p:txBody>
      </p:sp>
    </p:spTree>
    <p:extLst>
      <p:ext uri="{BB962C8B-B14F-4D97-AF65-F5344CB8AC3E}">
        <p14:creationId xmlns:p14="http://schemas.microsoft.com/office/powerpoint/2010/main" val="19244991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0E9D-A913-8C1B-5603-DAB6C3772966}"/>
              </a:ext>
            </a:extLst>
          </p:cNvPr>
          <p:cNvSpPr>
            <a:spLocks noGrp="1"/>
          </p:cNvSpPr>
          <p:nvPr>
            <p:ph type="title"/>
          </p:nvPr>
        </p:nvSpPr>
        <p:spPr>
          <a:xfrm>
            <a:off x="816872" y="540477"/>
            <a:ext cx="10749375" cy="594844"/>
          </a:xfrm>
        </p:spPr>
        <p:txBody>
          <a:bodyPr/>
          <a:lstStyle/>
          <a:p>
            <a:pPr algn="ctr"/>
            <a:r>
              <a:rPr lang="hu-HU" dirty="0"/>
              <a:t>Farmakológia</a:t>
            </a:r>
          </a:p>
        </p:txBody>
      </p:sp>
      <p:sp>
        <p:nvSpPr>
          <p:cNvPr id="4" name="Text Placeholder 3">
            <a:extLst>
              <a:ext uri="{FF2B5EF4-FFF2-40B4-BE49-F238E27FC236}">
                <a16:creationId xmlns:a16="http://schemas.microsoft.com/office/drawing/2014/main" id="{5B28794F-1ED4-4FD2-014A-10A8A92D8D52}"/>
              </a:ext>
            </a:extLst>
          </p:cNvPr>
          <p:cNvSpPr>
            <a:spLocks noGrp="1"/>
          </p:cNvSpPr>
          <p:nvPr>
            <p:ph type="body" sz="quarter" idx="12"/>
          </p:nvPr>
        </p:nvSpPr>
        <p:spPr>
          <a:xfrm>
            <a:off x="741599" y="1654895"/>
            <a:ext cx="5216400" cy="3471867"/>
          </a:xfrm>
        </p:spPr>
        <p:txBody>
          <a:bodyPr/>
          <a:lstStyle/>
          <a:p>
            <a:pPr algn="ctr"/>
            <a:r>
              <a:rPr lang="hu-HU" sz="2000" b="1" dirty="0">
                <a:effectLst>
                  <a:outerShdw blurRad="38100" dist="38100" dir="2700000" algn="tl">
                    <a:srgbClr val="000000">
                      <a:alpha val="43137"/>
                    </a:srgbClr>
                  </a:outerShdw>
                </a:effectLst>
                <a:latin typeface="Poppins Bold" panose="020B0604020202020204" charset="-18"/>
                <a:cs typeface="Poppins Bold" panose="020B0604020202020204" charset="-18"/>
              </a:rPr>
              <a:t>LANDIOLOL</a:t>
            </a:r>
          </a:p>
          <a:p>
            <a:endParaRPr lang="hu-HU" dirty="0"/>
          </a:p>
          <a:p>
            <a:r>
              <a:rPr lang="hu-HU" dirty="0"/>
              <a:t>1min</a:t>
            </a:r>
          </a:p>
          <a:p>
            <a:endParaRPr lang="hu-HU" dirty="0"/>
          </a:p>
          <a:p>
            <a:r>
              <a:rPr lang="hu-HU" dirty="0"/>
              <a:t>2-4min</a:t>
            </a:r>
          </a:p>
          <a:p>
            <a:endParaRPr lang="hu-HU" dirty="0"/>
          </a:p>
          <a:p>
            <a:r>
              <a:rPr lang="hu-HU" dirty="0"/>
              <a:t>255</a:t>
            </a:r>
          </a:p>
          <a:p>
            <a:endParaRPr lang="hu-HU" dirty="0"/>
          </a:p>
          <a:p>
            <a:r>
              <a:rPr lang="hu-HU" dirty="0"/>
              <a:t>pszeudokolinészteráz/máj karboxiészteráz</a:t>
            </a:r>
          </a:p>
          <a:p>
            <a:endParaRPr lang="hu-HU" dirty="0"/>
          </a:p>
          <a:p>
            <a:r>
              <a:rPr lang="hu-HU" dirty="0"/>
              <a:t>i.v.</a:t>
            </a:r>
          </a:p>
        </p:txBody>
      </p:sp>
      <p:sp>
        <p:nvSpPr>
          <p:cNvPr id="5" name="Text Placeholder 4">
            <a:extLst>
              <a:ext uri="{FF2B5EF4-FFF2-40B4-BE49-F238E27FC236}">
                <a16:creationId xmlns:a16="http://schemas.microsoft.com/office/drawing/2014/main" id="{6DD5437F-F76E-2CF2-8CDD-2EEE5D90C764}"/>
              </a:ext>
            </a:extLst>
          </p:cNvPr>
          <p:cNvSpPr>
            <a:spLocks noGrp="1"/>
          </p:cNvSpPr>
          <p:nvPr>
            <p:ph type="body" sz="quarter" idx="13"/>
          </p:nvPr>
        </p:nvSpPr>
        <p:spPr>
          <a:xfrm>
            <a:off x="6425120" y="1515897"/>
            <a:ext cx="5216400" cy="3471867"/>
          </a:xfrm>
        </p:spPr>
        <p:txBody>
          <a:bodyPr/>
          <a:lstStyle/>
          <a:p>
            <a:pPr algn="ctr"/>
            <a:r>
              <a:rPr lang="hu-HU" sz="2000" b="1" dirty="0">
                <a:effectLst>
                  <a:outerShdw blurRad="38100" dist="38100" dir="2700000" algn="tl">
                    <a:srgbClr val="000000">
                      <a:alpha val="43137"/>
                    </a:srgbClr>
                  </a:outerShdw>
                </a:effectLst>
                <a:latin typeface="Poppins Bold" panose="020B0604020202020204" charset="-18"/>
                <a:cs typeface="Poppins Bold" panose="020B0604020202020204" charset="-18"/>
              </a:rPr>
              <a:t>ESMOLOL</a:t>
            </a:r>
          </a:p>
          <a:p>
            <a:pPr algn="r"/>
            <a:endParaRPr lang="hu-HU" dirty="0"/>
          </a:p>
          <a:p>
            <a:pPr algn="r"/>
            <a:r>
              <a:rPr lang="hu-HU" dirty="0"/>
              <a:t>1-2min</a:t>
            </a:r>
          </a:p>
          <a:p>
            <a:pPr algn="r"/>
            <a:endParaRPr lang="hu-HU" dirty="0"/>
          </a:p>
          <a:p>
            <a:pPr algn="r"/>
            <a:r>
              <a:rPr lang="hu-HU" dirty="0"/>
              <a:t>9min</a:t>
            </a:r>
          </a:p>
          <a:p>
            <a:pPr algn="r"/>
            <a:endParaRPr lang="hu-HU" dirty="0"/>
          </a:p>
          <a:p>
            <a:pPr algn="r"/>
            <a:r>
              <a:rPr lang="hu-HU" dirty="0"/>
              <a:t>33</a:t>
            </a:r>
          </a:p>
          <a:p>
            <a:pPr algn="r"/>
            <a:endParaRPr lang="hu-HU" dirty="0"/>
          </a:p>
          <a:p>
            <a:pPr algn="r"/>
            <a:r>
              <a:rPr lang="hu-HU" dirty="0"/>
              <a:t>plazma észterázok</a:t>
            </a:r>
          </a:p>
          <a:p>
            <a:pPr algn="r"/>
            <a:endParaRPr lang="hu-HU" dirty="0"/>
          </a:p>
          <a:p>
            <a:pPr algn="r"/>
            <a:r>
              <a:rPr lang="hu-HU" dirty="0"/>
              <a:t>i.v.</a:t>
            </a:r>
          </a:p>
        </p:txBody>
      </p:sp>
      <p:pic>
        <p:nvPicPr>
          <p:cNvPr id="4100" name="Picture 4" descr="Landiolol|Rapibloc®|27|2017 | PZ – Pharmazeutische Zeitung">
            <a:extLst>
              <a:ext uri="{FF2B5EF4-FFF2-40B4-BE49-F238E27FC236}">
                <a16:creationId xmlns:a16="http://schemas.microsoft.com/office/drawing/2014/main" id="{A3F05AF1-13DE-45A0-C390-1535A6D062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312" y="440454"/>
            <a:ext cx="1123597" cy="10754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REVIBLOC 10 mg/ml SOLUCION INYECTABLE , 5 viales de 10 ml.">
            <a:extLst>
              <a:ext uri="{FF2B5EF4-FFF2-40B4-BE49-F238E27FC236}">
                <a16:creationId xmlns:a16="http://schemas.microsoft.com/office/drawing/2014/main" id="{E4576D73-B400-2270-2AE9-EFADA9DE9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5197" y="159900"/>
            <a:ext cx="1259840" cy="1505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6CA0DA-75E6-6944-C6D2-A5270F5DB116}"/>
              </a:ext>
            </a:extLst>
          </p:cNvPr>
          <p:cNvSpPr txBox="1"/>
          <p:nvPr/>
        </p:nvSpPr>
        <p:spPr>
          <a:xfrm>
            <a:off x="4325982" y="1654895"/>
            <a:ext cx="3816040" cy="3293209"/>
          </a:xfrm>
          <a:prstGeom prst="rect">
            <a:avLst/>
          </a:prstGeom>
          <a:noFill/>
        </p:spPr>
        <p:txBody>
          <a:bodyPr wrap="square" rtlCol="0">
            <a:spAutoFit/>
          </a:bodyPr>
          <a:lstStyle/>
          <a:p>
            <a:pPr algn="ctr"/>
            <a:endParaRPr lang="hu-HU" sz="1600" b="1" dirty="0">
              <a:solidFill>
                <a:srgbClr val="121D46"/>
              </a:solidFill>
              <a:latin typeface="Poppins Regular" panose="020B0604020202020204" charset="-18"/>
              <a:cs typeface="Poppins Regular" panose="020B0604020202020204" charset="-18"/>
            </a:endParaRPr>
          </a:p>
          <a:p>
            <a:pPr algn="ctr"/>
            <a:endParaRPr lang="hu-HU" sz="1600" b="1" dirty="0">
              <a:solidFill>
                <a:srgbClr val="121D46"/>
              </a:solidFill>
              <a:latin typeface="Poppins Regular" panose="020B0604020202020204" charset="-18"/>
              <a:cs typeface="Poppins Regular" panose="020B0604020202020204" charset="-18"/>
            </a:endParaRPr>
          </a:p>
          <a:p>
            <a:pPr algn="ctr"/>
            <a:endPar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endParaRPr>
          </a:p>
          <a:p>
            <a:pPr algn="ct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Hatáskezdet</a:t>
            </a:r>
          </a:p>
          <a:p>
            <a:pPr algn="ctr"/>
            <a:endPar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endParaRPr>
          </a:p>
          <a:p>
            <a:pPr algn="ct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Felezési idő</a:t>
            </a:r>
          </a:p>
          <a:p>
            <a:pPr algn="ctr"/>
            <a:endPar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endParaRPr>
          </a:p>
          <a:p>
            <a:pPr algn="ct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Hatékonyság </a:t>
            </a:r>
            <a:b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b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a:t>
            </a:r>
            <a:r>
              <a:rPr lang="el-GR" sz="1600" b="1" i="0" dirty="0">
                <a:solidFill>
                  <a:srgbClr val="121D46"/>
                </a:solidFill>
                <a:effectLst>
                  <a:outerShdw blurRad="38100" dist="38100" dir="2700000" algn="tl">
                    <a:srgbClr val="000000">
                      <a:alpha val="43137"/>
                    </a:srgbClr>
                  </a:outerShdw>
                </a:effectLst>
                <a:latin typeface="Arial" panose="020B0604020202020204" pitchFamily="34" charset="0"/>
                <a:cs typeface="Poppins Regular" panose="020B0604020202020204" charset="-18"/>
              </a:rPr>
              <a:t>β</a:t>
            </a:r>
            <a:r>
              <a:rPr lang="hu-HU" sz="1600" b="1" i="0"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1</a:t>
            </a: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a:t>
            </a:r>
            <a:r>
              <a:rPr lang="el-GR" sz="1600" b="1" i="0" dirty="0">
                <a:solidFill>
                  <a:srgbClr val="121D46"/>
                </a:solidFill>
                <a:effectLst>
                  <a:outerShdw blurRad="38100" dist="38100" dir="2700000" algn="tl">
                    <a:srgbClr val="000000">
                      <a:alpha val="43137"/>
                    </a:srgbClr>
                  </a:outerShdw>
                </a:effectLst>
                <a:latin typeface="Arial" panose="020B0604020202020204" pitchFamily="34" charset="0"/>
                <a:cs typeface="Poppins Regular" panose="020B0604020202020204" charset="-18"/>
              </a:rPr>
              <a:t>β</a:t>
            </a: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2 affinity ratio)</a:t>
            </a:r>
          </a:p>
          <a:p>
            <a:pPr algn="ctr"/>
            <a:endPar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endParaRPr>
          </a:p>
          <a:p>
            <a:pPr algn="ct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Elimináció</a:t>
            </a:r>
          </a:p>
          <a:p>
            <a:pPr algn="ctr"/>
            <a:endPar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endParaRPr>
          </a:p>
          <a:p>
            <a:pPr algn="ctr"/>
            <a:r>
              <a:rPr lang="hu-HU" sz="1600" b="1" dirty="0">
                <a:solidFill>
                  <a:srgbClr val="121D46"/>
                </a:solidFill>
                <a:effectLst>
                  <a:outerShdw blurRad="38100" dist="38100" dir="2700000" algn="tl">
                    <a:srgbClr val="000000">
                      <a:alpha val="43137"/>
                    </a:srgbClr>
                  </a:outerShdw>
                </a:effectLst>
                <a:latin typeface="Poppins Regular" panose="020B0604020202020204" charset="-18"/>
                <a:cs typeface="Poppins Regular" panose="020B0604020202020204" charset="-18"/>
              </a:rPr>
              <a:t>Beadás módjai</a:t>
            </a:r>
          </a:p>
        </p:txBody>
      </p:sp>
      <p:sp>
        <p:nvSpPr>
          <p:cNvPr id="8" name="Text Placeholder 3">
            <a:extLst>
              <a:ext uri="{FF2B5EF4-FFF2-40B4-BE49-F238E27FC236}">
                <a16:creationId xmlns:a16="http://schemas.microsoft.com/office/drawing/2014/main" id="{D0183039-2B50-0113-5A0F-91D37F78BA15}"/>
              </a:ext>
            </a:extLst>
          </p:cNvPr>
          <p:cNvSpPr txBox="1">
            <a:spLocks/>
          </p:cNvSpPr>
          <p:nvPr/>
        </p:nvSpPr>
        <p:spPr>
          <a:xfrm>
            <a:off x="4732381" y="4981759"/>
            <a:ext cx="3003241" cy="1824735"/>
          </a:xfrm>
          <a:prstGeom prst="rect">
            <a:avLst/>
          </a:prstGeom>
        </p:spPr>
        <p:txBody>
          <a:bodyPr lIns="50400" tIns="50400" rIns="50400" bIns="50400"/>
          <a:lstStyle>
            <a:lvl1pPr marL="0" indent="0" algn="l" defTabSz="914399" rtl="0" eaLnBrk="1" latinLnBrk="0" hangingPunct="1">
              <a:lnSpc>
                <a:spcPts val="2400"/>
              </a:lnSpc>
              <a:spcBef>
                <a:spcPts val="0"/>
              </a:spcBef>
              <a:buFont typeface="Arial" panose="020B0604020202020204" pitchFamily="34" charset="0"/>
              <a:buNone/>
              <a:defRPr sz="1600" kern="1200">
                <a:solidFill>
                  <a:srgbClr val="121D46"/>
                </a:solidFill>
                <a:latin typeface="Poppins regular" panose="00000500000000000000" pitchFamily="2" charset="-18"/>
                <a:ea typeface="+mn-ea"/>
                <a:cs typeface="Poppins regular" panose="00000500000000000000" pitchFamily="2" charset="-18"/>
              </a:defRPr>
            </a:lvl1pPr>
            <a:lvl2pPr marL="457200" indent="0" algn="l" defTabSz="914399"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99" indent="0" algn="l" defTabSz="914399"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98" indent="0" algn="l" defTabSz="914399"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4pPr>
            <a:lvl5pPr marL="1828798" indent="0" algn="l" defTabSz="914399"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gn="ctr"/>
            <a:r>
              <a:rPr lang="hu-HU" sz="1400" b="1" dirty="0">
                <a:solidFill>
                  <a:srgbClr val="9DA8C4"/>
                </a:solidFill>
                <a:effectLst>
                  <a:outerShdw blurRad="38100" dist="38100" dir="2700000" algn="tl">
                    <a:srgbClr val="000000">
                      <a:alpha val="43137"/>
                    </a:srgbClr>
                  </a:outerShdw>
                </a:effectLst>
                <a:latin typeface="Poppins Bold" panose="020B0604020202020204" charset="-18"/>
                <a:cs typeface="Poppins Bold" panose="020B0604020202020204" charset="-18"/>
              </a:rPr>
              <a:t>NEBIVOLOL</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1-2h</a:t>
            </a:r>
          </a:p>
          <a:p>
            <a:pPr algn="ctr"/>
            <a:r>
              <a:rPr lang="hu-HU" sz="1100" dirty="0">
                <a:solidFill>
                  <a:srgbClr val="9DA8C4"/>
                </a:solidFill>
                <a:latin typeface="Poppins Regular" panose="020B0604020202020204" charset="-18"/>
                <a:cs typeface="Poppins Regular" panose="020B0604020202020204" charset="-18"/>
              </a:rPr>
              <a:t>9-12h</a:t>
            </a:r>
            <a:br>
              <a:rPr lang="hu-HU" sz="1100" dirty="0">
                <a:solidFill>
                  <a:srgbClr val="9DA8C4"/>
                </a:solidFill>
                <a:latin typeface="Poppins Regular" panose="020B0604020202020204" charset="-18"/>
                <a:cs typeface="Poppins Regular" panose="020B0604020202020204" charset="-18"/>
              </a:rPr>
            </a:br>
            <a:r>
              <a:rPr lang="hu-HU" sz="1100" dirty="0">
                <a:solidFill>
                  <a:srgbClr val="9DA8C4"/>
                </a:solidFill>
                <a:latin typeface="Poppins Regular" panose="020B0604020202020204" charset="-18"/>
                <a:cs typeface="Poppins Regular" panose="020B0604020202020204" charset="-18"/>
              </a:rPr>
              <a:t>hepatikus – vese elim. 50-50%</a:t>
            </a:r>
          </a:p>
          <a:p>
            <a:pPr algn="ctr"/>
            <a:r>
              <a:rPr lang="hu-HU" sz="1100" dirty="0">
                <a:solidFill>
                  <a:srgbClr val="9DA8C4"/>
                </a:solidFill>
                <a:latin typeface="Poppins Regular" panose="020B0604020202020204" charset="-18"/>
                <a:cs typeface="Poppins Regular" panose="020B0604020202020204" charset="-18"/>
              </a:rPr>
              <a:t>p.o.</a:t>
            </a:r>
          </a:p>
          <a:p>
            <a:endParaRPr lang="hu-HU" dirty="0"/>
          </a:p>
        </p:txBody>
      </p:sp>
      <p:sp>
        <p:nvSpPr>
          <p:cNvPr id="6" name="TextBox 5">
            <a:extLst>
              <a:ext uri="{FF2B5EF4-FFF2-40B4-BE49-F238E27FC236}">
                <a16:creationId xmlns:a16="http://schemas.microsoft.com/office/drawing/2014/main" id="{61E54C6C-9580-0B11-274D-14CAD59BBE05}"/>
              </a:ext>
            </a:extLst>
          </p:cNvPr>
          <p:cNvSpPr txBox="1"/>
          <p:nvPr/>
        </p:nvSpPr>
        <p:spPr>
          <a:xfrm>
            <a:off x="2008227" y="5015288"/>
            <a:ext cx="2371351" cy="1769715"/>
          </a:xfrm>
          <a:prstGeom prst="rect">
            <a:avLst/>
          </a:prstGeom>
          <a:noFill/>
        </p:spPr>
        <p:txBody>
          <a:bodyPr wrap="square">
            <a:spAutoFit/>
          </a:bodyPr>
          <a:lstStyle/>
          <a:p>
            <a:pPr algn="ctr"/>
            <a:r>
              <a:rPr lang="hu-HU" sz="1400" b="1" dirty="0">
                <a:solidFill>
                  <a:srgbClr val="9DA8C4"/>
                </a:solidFill>
                <a:effectLst>
                  <a:outerShdw blurRad="38100" dist="38100" dir="2700000" algn="tl">
                    <a:srgbClr val="000000">
                      <a:alpha val="43137"/>
                    </a:srgbClr>
                  </a:outerShdw>
                </a:effectLst>
                <a:latin typeface="Poppins Bold" panose="020B0604020202020204" charset="-18"/>
                <a:cs typeface="Poppins Bold" panose="020B0604020202020204" charset="-18"/>
              </a:rPr>
              <a:t>BISOPROLOL</a:t>
            </a:r>
          </a:p>
          <a:p>
            <a:pPr algn="ctr"/>
            <a:endParaRPr lang="hu-HU" sz="1600" b="1" dirty="0">
              <a:solidFill>
                <a:srgbClr val="9DA8C4"/>
              </a:solidFill>
              <a:effectLst>
                <a:outerShdw blurRad="38100" dist="38100" dir="2700000" algn="tl">
                  <a:srgbClr val="000000">
                    <a:alpha val="43137"/>
                  </a:srgbClr>
                </a:outerShdw>
              </a:effectLst>
              <a:latin typeface="Poppins Bold" panose="020B0604020202020204" charset="-18"/>
              <a:cs typeface="Poppins Bold"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2-6h </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12-19h</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CYP2D6</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p.o.</a:t>
            </a:r>
          </a:p>
        </p:txBody>
      </p:sp>
      <p:sp>
        <p:nvSpPr>
          <p:cNvPr id="11" name="Rectangle 10">
            <a:extLst>
              <a:ext uri="{FF2B5EF4-FFF2-40B4-BE49-F238E27FC236}">
                <a16:creationId xmlns:a16="http://schemas.microsoft.com/office/drawing/2014/main" id="{0D88C1F4-949E-47EE-069C-06283DCC2176}"/>
              </a:ext>
            </a:extLst>
          </p:cNvPr>
          <p:cNvSpPr/>
          <p:nvPr/>
        </p:nvSpPr>
        <p:spPr>
          <a:xfrm>
            <a:off x="9702800" y="6022660"/>
            <a:ext cx="2153920" cy="530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extBox 9">
            <a:extLst>
              <a:ext uri="{FF2B5EF4-FFF2-40B4-BE49-F238E27FC236}">
                <a16:creationId xmlns:a16="http://schemas.microsoft.com/office/drawing/2014/main" id="{7F4C03B8-4780-75DF-16DB-2A0ACAA346C2}"/>
              </a:ext>
            </a:extLst>
          </p:cNvPr>
          <p:cNvSpPr txBox="1"/>
          <p:nvPr/>
        </p:nvSpPr>
        <p:spPr>
          <a:xfrm>
            <a:off x="7591446" y="4987764"/>
            <a:ext cx="2883748" cy="2277547"/>
          </a:xfrm>
          <a:prstGeom prst="rect">
            <a:avLst/>
          </a:prstGeom>
          <a:noFill/>
        </p:spPr>
        <p:txBody>
          <a:bodyPr wrap="square">
            <a:spAutoFit/>
          </a:bodyPr>
          <a:lstStyle/>
          <a:p>
            <a:pPr algn="ctr"/>
            <a:r>
              <a:rPr lang="hu-HU" sz="1400" b="1" dirty="0">
                <a:solidFill>
                  <a:srgbClr val="9DA8C4"/>
                </a:solidFill>
                <a:effectLst>
                  <a:outerShdw blurRad="38100" dist="38100" dir="2700000" algn="tl">
                    <a:srgbClr val="000000">
                      <a:alpha val="43137"/>
                    </a:srgbClr>
                  </a:outerShdw>
                </a:effectLst>
                <a:latin typeface="Poppins Bold" panose="020B0604020202020204" charset="-18"/>
                <a:cs typeface="Poppins Bold" panose="020B0604020202020204" charset="-18"/>
              </a:rPr>
              <a:t>METOPROLOL</a:t>
            </a:r>
          </a:p>
          <a:p>
            <a:pPr algn="ctr"/>
            <a:endParaRPr lang="hu-HU" sz="1100" dirty="0">
              <a:solidFill>
                <a:srgbClr val="9DA8C4"/>
              </a:solidFill>
              <a:latin typeface="Poppins Regular" panose="020B0604020202020204" charset="-18"/>
              <a:cs typeface="Poppins Regular" panose="020B0604020202020204" charset="-18"/>
            </a:endParaRP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2h</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3-7h </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CYP2D6, CYP3A4</a:t>
            </a:r>
          </a:p>
          <a:p>
            <a:pPr algn="ctr"/>
            <a:endParaRPr lang="hu-HU" sz="1100" dirty="0">
              <a:solidFill>
                <a:srgbClr val="9DA8C4"/>
              </a:solidFill>
              <a:latin typeface="Poppins Regular" panose="020B0604020202020204" charset="-18"/>
              <a:cs typeface="Poppins Regular" panose="020B0604020202020204" charset="-18"/>
            </a:endParaRPr>
          </a:p>
          <a:p>
            <a:pPr algn="ctr"/>
            <a:r>
              <a:rPr lang="hu-HU" sz="1100" dirty="0">
                <a:solidFill>
                  <a:srgbClr val="9DA8C4"/>
                </a:solidFill>
                <a:latin typeface="Poppins Regular" panose="020B0604020202020204" charset="-18"/>
                <a:cs typeface="Poppins Regular" panose="020B0604020202020204" charset="-18"/>
              </a:rPr>
              <a:t>p.o. /i.v.</a:t>
            </a:r>
          </a:p>
          <a:p>
            <a:pPr algn="ctr"/>
            <a:endParaRPr lang="hu-HU" sz="1100" dirty="0">
              <a:solidFill>
                <a:srgbClr val="9DA8C4"/>
              </a:solidFill>
              <a:latin typeface="Poppins Regular" panose="020B0604020202020204" charset="-18"/>
              <a:cs typeface="Poppins Regular" panose="020B0604020202020204" charset="-18"/>
            </a:endParaRPr>
          </a:p>
          <a:p>
            <a:pPr algn="ctr"/>
            <a:endParaRPr lang="hu-HU" sz="1600" b="1" dirty="0">
              <a:solidFill>
                <a:srgbClr val="9DA8C4"/>
              </a:solidFill>
              <a:effectLst>
                <a:outerShdw blurRad="38100" dist="38100" dir="2700000" algn="tl">
                  <a:srgbClr val="000000">
                    <a:alpha val="43137"/>
                  </a:srgbClr>
                </a:outerShdw>
              </a:effectLst>
              <a:latin typeface="Poppins Bold" panose="020B0604020202020204" charset="-18"/>
              <a:cs typeface="Poppins Bold" panose="020B0604020202020204" charset="-18"/>
            </a:endParaRPr>
          </a:p>
        </p:txBody>
      </p:sp>
    </p:spTree>
    <p:extLst>
      <p:ext uri="{BB962C8B-B14F-4D97-AF65-F5344CB8AC3E}">
        <p14:creationId xmlns:p14="http://schemas.microsoft.com/office/powerpoint/2010/main" val="1474123141"/>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F882-CA26-C21A-76CE-687DFCBEF8E1}"/>
              </a:ext>
            </a:extLst>
          </p:cNvPr>
          <p:cNvSpPr>
            <a:spLocks noGrp="1"/>
          </p:cNvSpPr>
          <p:nvPr>
            <p:ph type="title"/>
          </p:nvPr>
        </p:nvSpPr>
        <p:spPr>
          <a:xfrm>
            <a:off x="721312" y="603525"/>
            <a:ext cx="10749375" cy="594844"/>
          </a:xfrm>
        </p:spPr>
        <p:txBody>
          <a:bodyPr/>
          <a:lstStyle/>
          <a:p>
            <a:pPr algn="ctr"/>
            <a:r>
              <a:rPr lang="hu-HU" dirty="0"/>
              <a:t>Összefoglalás</a:t>
            </a:r>
          </a:p>
        </p:txBody>
      </p:sp>
      <p:sp>
        <p:nvSpPr>
          <p:cNvPr id="4" name="Text Placeholder 3">
            <a:extLst>
              <a:ext uri="{FF2B5EF4-FFF2-40B4-BE49-F238E27FC236}">
                <a16:creationId xmlns:a16="http://schemas.microsoft.com/office/drawing/2014/main" id="{4998D6FD-A7EF-2D25-49F2-526575898152}"/>
              </a:ext>
            </a:extLst>
          </p:cNvPr>
          <p:cNvSpPr>
            <a:spLocks noGrp="1"/>
          </p:cNvSpPr>
          <p:nvPr>
            <p:ph type="body" sz="quarter" idx="12"/>
          </p:nvPr>
        </p:nvSpPr>
        <p:spPr>
          <a:xfrm>
            <a:off x="690691" y="1198368"/>
            <a:ext cx="10779996" cy="4897631"/>
          </a:xfrm>
        </p:spPr>
        <p:txBody>
          <a:bodyPr/>
          <a:lstStyle/>
          <a:p>
            <a:pPr marL="285750" indent="-285750" algn="just">
              <a:buFont typeface="Arial" panose="020B0604020202020204" pitchFamily="34" charset="0"/>
              <a:buChar char="•"/>
            </a:pPr>
            <a:r>
              <a:rPr lang="hu-HU" sz="1800" dirty="0"/>
              <a:t>Ismeretes, hogy az anamnesztikusan is (főként a kardioszelektív) BB-t szedők mortalitása alacsonyabb </a:t>
            </a:r>
            <a:r>
              <a:rPr lang="hu-HU" sz="1800" i="1" dirty="0">
                <a:solidFill>
                  <a:srgbClr val="9DA8C4"/>
                </a:solidFill>
              </a:rPr>
              <a:t>Tan et al. 2019 &amp; Guz et al. 2021 </a:t>
            </a:r>
            <a:r>
              <a:rPr lang="hu-HU" sz="1800" i="1" dirty="0"/>
              <a:t>–</a:t>
            </a:r>
            <a:r>
              <a:rPr lang="hu-HU" sz="1800" i="1" dirty="0">
                <a:solidFill>
                  <a:srgbClr val="9DA8C4"/>
                </a:solidFill>
              </a:rPr>
              <a:t> </a:t>
            </a:r>
            <a:r>
              <a:rPr lang="hu-HU" sz="1800" dirty="0"/>
              <a:t>hatásmechanizmus nem tisztázott </a:t>
            </a:r>
          </a:p>
          <a:p>
            <a:pPr marL="285750" indent="-285750" algn="just">
              <a:buFont typeface="Arial" panose="020B0604020202020204" pitchFamily="34" charset="0"/>
              <a:buChar char="•"/>
            </a:pPr>
            <a:endParaRPr lang="hu-HU" sz="1800" dirty="0"/>
          </a:p>
          <a:p>
            <a:pPr marL="285750" indent="-285750" algn="just">
              <a:buFont typeface="Arial" panose="020B0604020202020204" pitchFamily="34" charset="0"/>
              <a:buChar char="•"/>
            </a:pPr>
            <a:r>
              <a:rPr lang="hu-HU" sz="1800" dirty="0"/>
              <a:t>(Ultra)rövid hatású, (szuper)szelektív béta blokkolók alkalmazásáról szóló tanulmányok – gyenge evidenciával - támogatják a paradigma váltást: adjunk BB-t szeptikus sokkban</a:t>
            </a:r>
          </a:p>
          <a:p>
            <a:pPr marL="285750" indent="-285750" algn="just">
              <a:buFont typeface="Arial" panose="020B0604020202020204" pitchFamily="34" charset="0"/>
              <a:buChar char="•"/>
            </a:pPr>
            <a:endParaRPr lang="hu-HU" sz="1800" dirty="0"/>
          </a:p>
          <a:p>
            <a:pPr marL="285750" indent="-285750" algn="just">
              <a:buFont typeface="Arial" panose="020B0604020202020204" pitchFamily="34" charset="0"/>
              <a:buChar char="•"/>
            </a:pPr>
            <a:r>
              <a:rPr lang="hu-HU" sz="1800" dirty="0"/>
              <a:t>Esmolol/landiolol nem használható a szeptikus sokk korai fázisában </a:t>
            </a:r>
            <a:r>
              <a:rPr lang="hu-HU" sz="1800" i="1" dirty="0">
                <a:solidFill>
                  <a:srgbClr val="9DA8C4"/>
                </a:solidFill>
              </a:rPr>
              <a:t>Bruning et al. 2021 </a:t>
            </a:r>
            <a:r>
              <a:rPr lang="hu-HU" sz="1800" dirty="0"/>
              <a:t>- elfedheti a kompenzációt, rontja a kardiális teljesítményt, sokkállapot további súlyosbodásához vezet</a:t>
            </a:r>
          </a:p>
          <a:p>
            <a:pPr marL="285750" indent="-285750" algn="just">
              <a:buFont typeface="Arial" panose="020B0604020202020204" pitchFamily="34" charset="0"/>
              <a:buChar char="•"/>
            </a:pPr>
            <a:endParaRPr lang="hu-HU" sz="1800" dirty="0"/>
          </a:p>
          <a:p>
            <a:pPr marL="285750" indent="-285750" algn="just">
              <a:buFont typeface="Arial" panose="020B0604020202020204" pitchFamily="34" charset="0"/>
              <a:buChar char="•"/>
            </a:pPr>
            <a:r>
              <a:rPr lang="hu-HU" sz="1800" dirty="0"/>
              <a:t>Nincs optimális időzítés, de megfelelő primer reszuszcitációt követően (optimális preload), 12h fennálló vazopresszor terápia mellett perzisztáló tahikardia esetén BB indítása megfontolandó – mikor álljon le?</a:t>
            </a:r>
          </a:p>
          <a:p>
            <a:pPr marL="285750" indent="-285750" algn="just">
              <a:buFont typeface="Arial" panose="020B0604020202020204" pitchFamily="34" charset="0"/>
              <a:buChar char="•"/>
            </a:pPr>
            <a:endParaRPr lang="hu-HU" sz="1800" dirty="0"/>
          </a:p>
          <a:p>
            <a:pPr marL="285750" indent="-285750" algn="just">
              <a:buFont typeface="Arial" panose="020B0604020202020204" pitchFamily="34" charset="0"/>
              <a:buChar char="•"/>
            </a:pPr>
            <a:r>
              <a:rPr lang="hu-HU" sz="1800" dirty="0"/>
              <a:t>Lassú dózistitrálás: lehető legkisebb, de még effektív dózis alkalmazandó </a:t>
            </a:r>
            <a:r>
              <a:rPr lang="hu-HU" sz="1800" i="1" dirty="0">
                <a:solidFill>
                  <a:srgbClr val="9DA8C4"/>
                </a:solidFill>
              </a:rPr>
              <a:t>Gangl et al. 2021 </a:t>
            </a:r>
            <a:r>
              <a:rPr lang="hu-HU" sz="1800" dirty="0"/>
              <a:t>- landiolol ~1-10mcg/kg/min; esmolol 0.05-0.2mg/kg/min (cél: kiindulási HR -20%)</a:t>
            </a:r>
          </a:p>
        </p:txBody>
      </p:sp>
    </p:spTree>
    <p:extLst>
      <p:ext uri="{BB962C8B-B14F-4D97-AF65-F5344CB8AC3E}">
        <p14:creationId xmlns:p14="http://schemas.microsoft.com/office/powerpoint/2010/main" val="69386142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F882-CA26-C21A-76CE-687DFCBEF8E1}"/>
              </a:ext>
            </a:extLst>
          </p:cNvPr>
          <p:cNvSpPr>
            <a:spLocks noGrp="1"/>
          </p:cNvSpPr>
          <p:nvPr>
            <p:ph type="title"/>
          </p:nvPr>
        </p:nvSpPr>
        <p:spPr>
          <a:xfrm>
            <a:off x="736623" y="739883"/>
            <a:ext cx="10749375" cy="594844"/>
          </a:xfrm>
        </p:spPr>
        <p:txBody>
          <a:bodyPr/>
          <a:lstStyle/>
          <a:p>
            <a:pPr algn="ctr"/>
            <a:r>
              <a:rPr lang="hu-HU" dirty="0"/>
              <a:t>Összefoglalás</a:t>
            </a:r>
          </a:p>
        </p:txBody>
      </p:sp>
      <p:sp>
        <p:nvSpPr>
          <p:cNvPr id="4" name="Text Placeholder 3">
            <a:extLst>
              <a:ext uri="{FF2B5EF4-FFF2-40B4-BE49-F238E27FC236}">
                <a16:creationId xmlns:a16="http://schemas.microsoft.com/office/drawing/2014/main" id="{4998D6FD-A7EF-2D25-49F2-526575898152}"/>
              </a:ext>
            </a:extLst>
          </p:cNvPr>
          <p:cNvSpPr>
            <a:spLocks noGrp="1"/>
          </p:cNvSpPr>
          <p:nvPr>
            <p:ph type="body" sz="quarter" idx="12"/>
          </p:nvPr>
        </p:nvSpPr>
        <p:spPr>
          <a:xfrm>
            <a:off x="706002" y="1681203"/>
            <a:ext cx="10779996" cy="4139492"/>
          </a:xfrm>
        </p:spPr>
        <p:txBody>
          <a:bodyPr/>
          <a:lstStyle/>
          <a:p>
            <a:pPr marL="285750" indent="-285750" algn="just">
              <a:buFont typeface="Arial" panose="020B0604020202020204" pitchFamily="34" charset="0"/>
              <a:buChar char="•"/>
            </a:pPr>
            <a:r>
              <a:rPr lang="hu-HU" sz="1800" dirty="0"/>
              <a:t>Invazív hemodinamikai monitorozás javasolt, indítás előtt tájékozódó echocardiographia szükséges</a:t>
            </a:r>
          </a:p>
          <a:p>
            <a:pPr marL="285750" indent="-285750" algn="just">
              <a:buFont typeface="Arial" panose="020B0604020202020204" pitchFamily="34" charset="0"/>
              <a:buChar char="•"/>
            </a:pPr>
            <a:endParaRPr lang="hu-HU" sz="1800" dirty="0"/>
          </a:p>
          <a:p>
            <a:pPr marL="285750" indent="-285750" algn="just">
              <a:buFont typeface="Arial" panose="020B0604020202020204" pitchFamily="34" charset="0"/>
              <a:buChar char="•"/>
            </a:pPr>
            <a:r>
              <a:rPr lang="hu-HU" sz="1800" dirty="0">
                <a:latin typeface="Poppins Regular" panose="020B0604020202020204" charset="-18"/>
                <a:cs typeface="Poppins Regular" panose="020B0604020202020204" charset="-18"/>
              </a:rPr>
              <a:t>Landiolol: frekvencia csökkenés mellett novum arritmiák kialakulási esélyét is csökkenti </a:t>
            </a:r>
            <a:r>
              <a:rPr lang="hu-HU" sz="1600" i="1" dirty="0">
                <a:solidFill>
                  <a:srgbClr val="9DA8C4"/>
                </a:solidFill>
                <a:latin typeface="Poppins Regular" panose="020B0604020202020204" charset="-18"/>
                <a:cs typeface="Poppins Regular" panose="020B0604020202020204" charset="-18"/>
              </a:rPr>
              <a:t>Fuchs et al. 2021</a:t>
            </a:r>
          </a:p>
          <a:p>
            <a:pPr marL="285750" indent="-285750" algn="just">
              <a:buFont typeface="Arial" panose="020B0604020202020204" pitchFamily="34" charset="0"/>
              <a:buChar char="•"/>
            </a:pPr>
            <a:endParaRPr lang="hu-HU" sz="1600" i="1" dirty="0">
              <a:solidFill>
                <a:srgbClr val="9DA8C4"/>
              </a:solidFill>
              <a:latin typeface="Poppins Regular" panose="020B0604020202020204" charset="-18"/>
              <a:cs typeface="Poppins Regular" panose="020B0604020202020204" charset="-18"/>
            </a:endParaRPr>
          </a:p>
          <a:p>
            <a:pPr marL="285750" indent="-285750" algn="just">
              <a:buFont typeface="Arial" panose="020B0604020202020204" pitchFamily="34" charset="0"/>
              <a:buChar char="•"/>
            </a:pPr>
            <a:r>
              <a:rPr lang="el-GR" sz="1800" b="0" i="0" dirty="0">
                <a:effectLst/>
                <a:latin typeface="Cambria" panose="02040503050406030204" pitchFamily="18" charset="0"/>
                <a:cs typeface="Poppins Regular" panose="020B0604020202020204" charset="-18"/>
              </a:rPr>
              <a:t>β</a:t>
            </a:r>
            <a:r>
              <a:rPr lang="hu-HU" sz="1800" b="0" i="0" dirty="0">
                <a:effectLst/>
                <a:latin typeface="Poppins Regular" panose="020B0604020202020204" charset="-18"/>
                <a:cs typeface="Poppins Regular" panose="020B0604020202020204" charset="-18"/>
              </a:rPr>
              <a:t>1  receptor blokád immunmoduláns hatása is kihasználható (TNF-</a:t>
            </a:r>
            <a:r>
              <a:rPr lang="el-GR" sz="2000" b="0" i="0" dirty="0">
                <a:effectLst/>
                <a:latin typeface="Fira Sans" panose="020B0503050000020004" pitchFamily="34" charset="0"/>
              </a:rPr>
              <a:t>α</a:t>
            </a:r>
            <a:r>
              <a:rPr lang="hu-HU" sz="1800" b="0" i="0" dirty="0">
                <a:effectLst/>
                <a:latin typeface="Poppins Regular" panose="020B0604020202020204" charset="-18"/>
                <a:cs typeface="Poppins Regular" panose="020B0604020202020204" charset="-18"/>
              </a:rPr>
              <a:t>, IL-6) </a:t>
            </a:r>
            <a:r>
              <a:rPr lang="hu-HU" sz="1600" b="0" i="1" dirty="0">
                <a:solidFill>
                  <a:srgbClr val="9DA8C4"/>
                </a:solidFill>
                <a:effectLst/>
                <a:latin typeface="Poppins Regular" panose="020B0604020202020204" charset="-18"/>
                <a:cs typeface="Poppins Regular" panose="020B0604020202020204" charset="-18"/>
              </a:rPr>
              <a:t>Chacko et al. 2015</a:t>
            </a:r>
          </a:p>
          <a:p>
            <a:pPr marL="285750" indent="-285750" algn="just">
              <a:buFont typeface="Arial" panose="020B0604020202020204" pitchFamily="34" charset="0"/>
              <a:buChar char="•"/>
            </a:pPr>
            <a:endParaRPr lang="hu-HU" sz="1600" i="1" dirty="0">
              <a:solidFill>
                <a:srgbClr val="9DA8C4"/>
              </a:solidFill>
              <a:latin typeface="Poppins Regular" panose="020B0604020202020204" charset="-18"/>
              <a:cs typeface="Poppins Regular" panose="020B0604020202020204" charset="-18"/>
            </a:endParaRPr>
          </a:p>
          <a:p>
            <a:pPr marL="285750" indent="-285750" algn="just">
              <a:buFont typeface="Arial" panose="020B0604020202020204" pitchFamily="34" charset="0"/>
              <a:buChar char="•"/>
            </a:pPr>
            <a:r>
              <a:rPr lang="hu-HU" sz="1800" dirty="0"/>
              <a:t>További jól vezetett, megfelelő statisztikai erővel bíró randomizált kontrollált vizsgálatok szükségesek - melyek egyértelmű mortalitás csökkenést mutatnak / a többszervi elégtelenség incidenciáját, idejének csökkenését eredményezik - egyelőre váratnak magukra</a:t>
            </a:r>
          </a:p>
          <a:p>
            <a:pPr algn="just"/>
            <a:endParaRPr lang="hu-HU" sz="1800" dirty="0"/>
          </a:p>
        </p:txBody>
      </p:sp>
      <p:grpSp>
        <p:nvGrpSpPr>
          <p:cNvPr id="14" name="Group 13">
            <a:extLst>
              <a:ext uri="{FF2B5EF4-FFF2-40B4-BE49-F238E27FC236}">
                <a16:creationId xmlns:a16="http://schemas.microsoft.com/office/drawing/2014/main" id="{75352BAF-62B6-4B19-5E38-5DA67D36A274}"/>
              </a:ext>
            </a:extLst>
          </p:cNvPr>
          <p:cNvGrpSpPr/>
          <p:nvPr/>
        </p:nvGrpSpPr>
        <p:grpSpPr>
          <a:xfrm>
            <a:off x="1033534" y="5708944"/>
            <a:ext cx="4113144" cy="916453"/>
            <a:chOff x="819889" y="5820695"/>
            <a:chExt cx="4113144" cy="916453"/>
          </a:xfrm>
        </p:grpSpPr>
        <p:pic>
          <p:nvPicPr>
            <p:cNvPr id="7" name="Picture 6">
              <a:extLst>
                <a:ext uri="{FF2B5EF4-FFF2-40B4-BE49-F238E27FC236}">
                  <a16:creationId xmlns:a16="http://schemas.microsoft.com/office/drawing/2014/main" id="{4FCD0FB7-E6E6-5D58-C5D0-B5475423114E}"/>
                </a:ext>
              </a:extLst>
            </p:cNvPr>
            <p:cNvPicPr>
              <a:picLocks noChangeAspect="1"/>
            </p:cNvPicPr>
            <p:nvPr/>
          </p:nvPicPr>
          <p:blipFill rotWithShape="1">
            <a:blip r:embed="rId3"/>
            <a:srcRect b="43953"/>
            <a:stretch/>
          </p:blipFill>
          <p:spPr>
            <a:xfrm>
              <a:off x="819889" y="5820695"/>
              <a:ext cx="4113144" cy="916453"/>
            </a:xfrm>
            <a:prstGeom prst="rect">
              <a:avLst/>
            </a:prstGeom>
          </p:spPr>
        </p:pic>
        <p:cxnSp>
          <p:nvCxnSpPr>
            <p:cNvPr id="11" name="Straight Connector 10">
              <a:extLst>
                <a:ext uri="{FF2B5EF4-FFF2-40B4-BE49-F238E27FC236}">
                  <a16:creationId xmlns:a16="http://schemas.microsoft.com/office/drawing/2014/main" id="{1E3E65FB-6139-4265-5FAF-5940CDD733EC}"/>
                </a:ext>
              </a:extLst>
            </p:cNvPr>
            <p:cNvCxnSpPr/>
            <p:nvPr/>
          </p:nvCxnSpPr>
          <p:spPr>
            <a:xfrm>
              <a:off x="2360428" y="6455020"/>
              <a:ext cx="935665" cy="0"/>
            </a:xfrm>
            <a:prstGeom prst="line">
              <a:avLst/>
            </a:prstGeom>
            <a:ln w="28575">
              <a:solidFill>
                <a:srgbClr val="9DA8C4"/>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7FB351D-D4D2-2506-F911-E3C1BEFF63E3}"/>
              </a:ext>
            </a:extLst>
          </p:cNvPr>
          <p:cNvGrpSpPr/>
          <p:nvPr/>
        </p:nvGrpSpPr>
        <p:grpSpPr>
          <a:xfrm>
            <a:off x="5779930" y="5767888"/>
            <a:ext cx="3674441" cy="798563"/>
            <a:chOff x="5641098" y="5831363"/>
            <a:chExt cx="3674441" cy="798563"/>
          </a:xfrm>
        </p:grpSpPr>
        <p:pic>
          <p:nvPicPr>
            <p:cNvPr id="5" name="Picture 4">
              <a:extLst>
                <a:ext uri="{FF2B5EF4-FFF2-40B4-BE49-F238E27FC236}">
                  <a16:creationId xmlns:a16="http://schemas.microsoft.com/office/drawing/2014/main" id="{57F8EA82-36A8-5C11-0E96-84B99CEF9561}"/>
                </a:ext>
              </a:extLst>
            </p:cNvPr>
            <p:cNvPicPr>
              <a:picLocks noChangeAspect="1"/>
            </p:cNvPicPr>
            <p:nvPr/>
          </p:nvPicPr>
          <p:blipFill rotWithShape="1">
            <a:blip r:embed="rId4"/>
            <a:srcRect b="35074"/>
            <a:stretch/>
          </p:blipFill>
          <p:spPr>
            <a:xfrm>
              <a:off x="5641098" y="5831363"/>
              <a:ext cx="3674441" cy="798563"/>
            </a:xfrm>
            <a:prstGeom prst="rect">
              <a:avLst/>
            </a:prstGeom>
          </p:spPr>
        </p:pic>
        <p:cxnSp>
          <p:nvCxnSpPr>
            <p:cNvPr id="12" name="Straight Connector 11">
              <a:extLst>
                <a:ext uri="{FF2B5EF4-FFF2-40B4-BE49-F238E27FC236}">
                  <a16:creationId xmlns:a16="http://schemas.microsoft.com/office/drawing/2014/main" id="{9993886D-AF1B-43DC-B630-943DECAF7907}"/>
                </a:ext>
              </a:extLst>
            </p:cNvPr>
            <p:cNvCxnSpPr>
              <a:cxnSpLocks/>
            </p:cNvCxnSpPr>
            <p:nvPr/>
          </p:nvCxnSpPr>
          <p:spPr>
            <a:xfrm>
              <a:off x="6772092" y="6406744"/>
              <a:ext cx="1162408" cy="0"/>
            </a:xfrm>
            <a:prstGeom prst="line">
              <a:avLst/>
            </a:prstGeom>
            <a:ln w="28575">
              <a:solidFill>
                <a:srgbClr val="9DA8C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592130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utumn Leaves Falling Stock Illustration - Download Image Now - Autumn Leaf  Color, Autumn, Leaf - iStock">
            <a:extLst>
              <a:ext uri="{FF2B5EF4-FFF2-40B4-BE49-F238E27FC236}">
                <a16:creationId xmlns:a16="http://schemas.microsoft.com/office/drawing/2014/main" id="{C8BED483-D314-2A28-976F-7E8CE9BB8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658" y="3245457"/>
            <a:ext cx="3612543" cy="3612543"/>
          </a:xfrm>
          <a:prstGeom prst="rect">
            <a:avLst/>
          </a:prstGeom>
          <a:noFill/>
          <a:extLst>
            <a:ext uri="{909E8E84-426E-40DD-AFC4-6F175D3DCCD1}">
              <a14:hiddenFill xmlns:a14="http://schemas.microsoft.com/office/drawing/2010/main">
                <a:solidFill>
                  <a:srgbClr val="FFFFFF"/>
                </a:solidFill>
              </a14:hiddenFill>
            </a:ext>
          </a:extLst>
        </p:spPr>
      </p:pic>
      <p:sp>
        <p:nvSpPr>
          <p:cNvPr id="6" name="Cím 5"/>
          <p:cNvSpPr>
            <a:spLocks noGrp="1"/>
          </p:cNvSpPr>
          <p:nvPr>
            <p:ph type="ctrTitle"/>
          </p:nvPr>
        </p:nvSpPr>
        <p:spPr>
          <a:xfrm>
            <a:off x="2969777" y="2583845"/>
            <a:ext cx="9079200" cy="925200"/>
          </a:xfrm>
        </p:spPr>
        <p:txBody>
          <a:bodyPr/>
          <a:lstStyle/>
          <a:p>
            <a:r>
              <a:rPr lang="hu-HU" dirty="0"/>
              <a:t>Köszönöm a figyelmet!</a:t>
            </a:r>
          </a:p>
        </p:txBody>
      </p:sp>
    </p:spTree>
    <p:extLst>
      <p:ext uri="{BB962C8B-B14F-4D97-AF65-F5344CB8AC3E}">
        <p14:creationId xmlns:p14="http://schemas.microsoft.com/office/powerpoint/2010/main" val="366679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3C18EE0-8FBF-D32F-185D-3BDA344ED9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53" b="1390"/>
          <a:stretch/>
        </p:blipFill>
        <p:spPr bwMode="auto">
          <a:xfrm>
            <a:off x="107010" y="1"/>
            <a:ext cx="9739424" cy="4105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AD7B8F-DE37-A56B-10EB-2B3116AA9BF6}"/>
              </a:ext>
            </a:extLst>
          </p:cNvPr>
          <p:cNvPicPr>
            <a:picLocks noChangeAspect="1"/>
          </p:cNvPicPr>
          <p:nvPr/>
        </p:nvPicPr>
        <p:blipFill>
          <a:blip r:embed="rId3"/>
          <a:stretch>
            <a:fillRect/>
          </a:stretch>
        </p:blipFill>
        <p:spPr>
          <a:xfrm>
            <a:off x="9092196" y="4105073"/>
            <a:ext cx="2992794" cy="2676591"/>
          </a:xfrm>
          <a:prstGeom prst="rect">
            <a:avLst/>
          </a:prstGeom>
        </p:spPr>
      </p:pic>
    </p:spTree>
    <p:extLst>
      <p:ext uri="{BB962C8B-B14F-4D97-AF65-F5344CB8AC3E}">
        <p14:creationId xmlns:p14="http://schemas.microsoft.com/office/powerpoint/2010/main" val="38282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80B76-F1C1-29F0-8EFB-610EA3FE6D6D}"/>
              </a:ext>
            </a:extLst>
          </p:cNvPr>
          <p:cNvPicPr>
            <a:picLocks noChangeAspect="1"/>
          </p:cNvPicPr>
          <p:nvPr/>
        </p:nvPicPr>
        <p:blipFill>
          <a:blip r:embed="rId3"/>
          <a:stretch>
            <a:fillRect/>
          </a:stretch>
        </p:blipFill>
        <p:spPr>
          <a:xfrm>
            <a:off x="203200" y="234740"/>
            <a:ext cx="4149005" cy="1248620"/>
          </a:xfrm>
          <a:prstGeom prst="rect">
            <a:avLst/>
          </a:prstGeom>
        </p:spPr>
      </p:pic>
      <p:pic>
        <p:nvPicPr>
          <p:cNvPr id="9" name="Picture 8">
            <a:extLst>
              <a:ext uri="{FF2B5EF4-FFF2-40B4-BE49-F238E27FC236}">
                <a16:creationId xmlns:a16="http://schemas.microsoft.com/office/drawing/2014/main" id="{CA458403-8D29-430E-4227-87D541A43A2A}"/>
              </a:ext>
            </a:extLst>
          </p:cNvPr>
          <p:cNvPicPr>
            <a:picLocks noChangeAspect="1"/>
          </p:cNvPicPr>
          <p:nvPr/>
        </p:nvPicPr>
        <p:blipFill>
          <a:blip r:embed="rId4"/>
          <a:stretch>
            <a:fillRect/>
          </a:stretch>
        </p:blipFill>
        <p:spPr>
          <a:xfrm>
            <a:off x="203200" y="1753914"/>
            <a:ext cx="3922744" cy="2325588"/>
          </a:xfrm>
          <a:prstGeom prst="rect">
            <a:avLst/>
          </a:prstGeom>
        </p:spPr>
      </p:pic>
      <p:pic>
        <p:nvPicPr>
          <p:cNvPr id="11" name="Picture 10">
            <a:extLst>
              <a:ext uri="{FF2B5EF4-FFF2-40B4-BE49-F238E27FC236}">
                <a16:creationId xmlns:a16="http://schemas.microsoft.com/office/drawing/2014/main" id="{BCC2F176-6830-336F-6104-1568BD1B2527}"/>
              </a:ext>
            </a:extLst>
          </p:cNvPr>
          <p:cNvPicPr>
            <a:picLocks noChangeAspect="1"/>
          </p:cNvPicPr>
          <p:nvPr/>
        </p:nvPicPr>
        <p:blipFill>
          <a:blip r:embed="rId5"/>
          <a:stretch>
            <a:fillRect/>
          </a:stretch>
        </p:blipFill>
        <p:spPr>
          <a:xfrm>
            <a:off x="5596296" y="562304"/>
            <a:ext cx="4487002" cy="2866696"/>
          </a:xfrm>
          <a:prstGeom prst="rect">
            <a:avLst/>
          </a:prstGeom>
        </p:spPr>
      </p:pic>
      <p:pic>
        <p:nvPicPr>
          <p:cNvPr id="12" name="Picture 11">
            <a:extLst>
              <a:ext uri="{FF2B5EF4-FFF2-40B4-BE49-F238E27FC236}">
                <a16:creationId xmlns:a16="http://schemas.microsoft.com/office/drawing/2014/main" id="{D24A2D49-C7B3-2191-9BA0-9D0C8CD896C9}"/>
              </a:ext>
            </a:extLst>
          </p:cNvPr>
          <p:cNvPicPr>
            <a:picLocks noChangeAspect="1"/>
          </p:cNvPicPr>
          <p:nvPr/>
        </p:nvPicPr>
        <p:blipFill>
          <a:blip r:embed="rId5"/>
          <a:stretch>
            <a:fillRect/>
          </a:stretch>
        </p:blipFill>
        <p:spPr>
          <a:xfrm>
            <a:off x="0" y="4255768"/>
            <a:ext cx="4073058" cy="2602232"/>
          </a:xfrm>
          <a:prstGeom prst="rect">
            <a:avLst/>
          </a:prstGeom>
        </p:spPr>
      </p:pic>
      <p:pic>
        <p:nvPicPr>
          <p:cNvPr id="14" name="Picture 13">
            <a:extLst>
              <a:ext uri="{FF2B5EF4-FFF2-40B4-BE49-F238E27FC236}">
                <a16:creationId xmlns:a16="http://schemas.microsoft.com/office/drawing/2014/main" id="{CC65E75F-0CDC-88CB-DF99-B1C83ACE74C6}"/>
              </a:ext>
            </a:extLst>
          </p:cNvPr>
          <p:cNvPicPr>
            <a:picLocks noChangeAspect="1"/>
          </p:cNvPicPr>
          <p:nvPr/>
        </p:nvPicPr>
        <p:blipFill>
          <a:blip r:embed="rId6"/>
          <a:stretch>
            <a:fillRect/>
          </a:stretch>
        </p:blipFill>
        <p:spPr>
          <a:xfrm>
            <a:off x="8465019" y="3826413"/>
            <a:ext cx="3648935" cy="2966328"/>
          </a:xfrm>
          <a:prstGeom prst="rect">
            <a:avLst/>
          </a:prstGeom>
        </p:spPr>
      </p:pic>
      <p:pic>
        <p:nvPicPr>
          <p:cNvPr id="16" name="Picture 15">
            <a:extLst>
              <a:ext uri="{FF2B5EF4-FFF2-40B4-BE49-F238E27FC236}">
                <a16:creationId xmlns:a16="http://schemas.microsoft.com/office/drawing/2014/main" id="{7BDB3A27-85AF-4081-1690-A7C8B9EFDF90}"/>
              </a:ext>
            </a:extLst>
          </p:cNvPr>
          <p:cNvPicPr>
            <a:picLocks noChangeAspect="1"/>
          </p:cNvPicPr>
          <p:nvPr/>
        </p:nvPicPr>
        <p:blipFill>
          <a:blip r:embed="rId7"/>
          <a:stretch>
            <a:fillRect/>
          </a:stretch>
        </p:blipFill>
        <p:spPr>
          <a:xfrm>
            <a:off x="4181510" y="3926045"/>
            <a:ext cx="4227943" cy="2866696"/>
          </a:xfrm>
          <a:prstGeom prst="rect">
            <a:avLst/>
          </a:prstGeom>
        </p:spPr>
      </p:pic>
    </p:spTree>
    <p:extLst>
      <p:ext uri="{BB962C8B-B14F-4D97-AF65-F5344CB8AC3E}">
        <p14:creationId xmlns:p14="http://schemas.microsoft.com/office/powerpoint/2010/main" val="110128044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A06D-8069-200E-70D4-84C413AE7D66}"/>
              </a:ext>
            </a:extLst>
          </p:cNvPr>
          <p:cNvSpPr>
            <a:spLocks noGrp="1"/>
          </p:cNvSpPr>
          <p:nvPr>
            <p:ph type="title"/>
          </p:nvPr>
        </p:nvSpPr>
        <p:spPr>
          <a:xfrm>
            <a:off x="311008" y="789571"/>
            <a:ext cx="10749375" cy="594844"/>
          </a:xfrm>
        </p:spPr>
        <p:txBody>
          <a:bodyPr/>
          <a:lstStyle/>
          <a:p>
            <a:r>
              <a:rPr lang="hu-HU" dirty="0"/>
              <a:t>Ivabradin?</a:t>
            </a:r>
          </a:p>
        </p:txBody>
      </p:sp>
      <p:sp>
        <p:nvSpPr>
          <p:cNvPr id="6" name="Text Placeholder 5">
            <a:extLst>
              <a:ext uri="{FF2B5EF4-FFF2-40B4-BE49-F238E27FC236}">
                <a16:creationId xmlns:a16="http://schemas.microsoft.com/office/drawing/2014/main" id="{3C0B0F7D-982F-2E93-E116-FE9260627B3A}"/>
              </a:ext>
            </a:extLst>
          </p:cNvPr>
          <p:cNvSpPr>
            <a:spLocks noGrp="1"/>
          </p:cNvSpPr>
          <p:nvPr>
            <p:ph type="body" sz="quarter" idx="14"/>
          </p:nvPr>
        </p:nvSpPr>
        <p:spPr>
          <a:xfrm>
            <a:off x="311008" y="416013"/>
            <a:ext cx="10779996" cy="278438"/>
          </a:xfrm>
        </p:spPr>
        <p:txBody>
          <a:bodyPr/>
          <a:lstStyle/>
          <a:p>
            <a:r>
              <a:rPr lang="hu-HU" dirty="0"/>
              <a:t>Érdekességek</a:t>
            </a:r>
          </a:p>
        </p:txBody>
      </p:sp>
      <p:pic>
        <p:nvPicPr>
          <p:cNvPr id="1026" name="Picture 2" descr="Mechanism of Action of Ivabradine | Ivabradine Mechanism of Action |  Radcliffe Cardiology">
            <a:extLst>
              <a:ext uri="{FF2B5EF4-FFF2-40B4-BE49-F238E27FC236}">
                <a16:creationId xmlns:a16="http://schemas.microsoft.com/office/drawing/2014/main" id="{42D3CF93-4410-8FC4-9EBE-577DAB305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 t="5962" r="457" b="6402"/>
          <a:stretch/>
        </p:blipFill>
        <p:spPr bwMode="auto">
          <a:xfrm>
            <a:off x="8185644" y="1675373"/>
            <a:ext cx="3879735" cy="371575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321F683-AA87-34BE-8CC2-62537A2A0C94}"/>
              </a:ext>
            </a:extLst>
          </p:cNvPr>
          <p:cNvGrpSpPr/>
          <p:nvPr/>
        </p:nvGrpSpPr>
        <p:grpSpPr>
          <a:xfrm>
            <a:off x="311008" y="1381119"/>
            <a:ext cx="8289326" cy="1400383"/>
            <a:chOff x="171011" y="816589"/>
            <a:chExt cx="8289326" cy="1400383"/>
          </a:xfrm>
        </p:grpSpPr>
        <p:pic>
          <p:nvPicPr>
            <p:cNvPr id="8" name="Picture 7">
              <a:extLst>
                <a:ext uri="{FF2B5EF4-FFF2-40B4-BE49-F238E27FC236}">
                  <a16:creationId xmlns:a16="http://schemas.microsoft.com/office/drawing/2014/main" id="{3571C665-68D2-282E-243F-A9E17ED813DF}"/>
                </a:ext>
              </a:extLst>
            </p:cNvPr>
            <p:cNvPicPr>
              <a:picLocks noChangeAspect="1"/>
            </p:cNvPicPr>
            <p:nvPr/>
          </p:nvPicPr>
          <p:blipFill>
            <a:blip r:embed="rId4"/>
            <a:stretch>
              <a:fillRect/>
            </a:stretch>
          </p:blipFill>
          <p:spPr>
            <a:xfrm>
              <a:off x="171011" y="978375"/>
              <a:ext cx="3449330" cy="904193"/>
            </a:xfrm>
            <a:prstGeom prst="rect">
              <a:avLst/>
            </a:prstGeom>
          </p:spPr>
        </p:pic>
        <p:sp>
          <p:nvSpPr>
            <p:cNvPr id="9" name="TextBox 8">
              <a:extLst>
                <a:ext uri="{FF2B5EF4-FFF2-40B4-BE49-F238E27FC236}">
                  <a16:creationId xmlns:a16="http://schemas.microsoft.com/office/drawing/2014/main" id="{53C466D4-9AA9-73CF-5ADC-C5D4300B1ADD}"/>
                </a:ext>
              </a:extLst>
            </p:cNvPr>
            <p:cNvSpPr txBox="1"/>
            <p:nvPr/>
          </p:nvSpPr>
          <p:spPr>
            <a:xfrm>
              <a:off x="3760151" y="816589"/>
              <a:ext cx="4700186" cy="1400383"/>
            </a:xfrm>
            <a:prstGeom prst="rect">
              <a:avLst/>
            </a:prstGeom>
            <a:noFill/>
          </p:spPr>
          <p:txBody>
            <a:bodyPr wrap="square" rtlCol="0">
              <a:spAutoFit/>
            </a:bodyPr>
            <a:lstStyle/>
            <a:p>
              <a:pPr>
                <a:lnSpc>
                  <a:spcPct val="150000"/>
                </a:lnSpc>
              </a:pPr>
              <a:r>
                <a:rPr lang="hu-HU" sz="1000" dirty="0">
                  <a:solidFill>
                    <a:srgbClr val="121D46"/>
                  </a:solidFill>
                  <a:latin typeface="Poppins Regular" panose="020B0604020202020204" charset="-18"/>
                  <a:cs typeface="Poppins Regular" panose="020B0604020202020204" charset="-18"/>
                </a:rPr>
                <a:t>Esmolol (n=4)/ivabradin (n=5)/control (n=3)</a:t>
              </a:r>
            </a:p>
            <a:p>
              <a:pPr>
                <a:lnSpc>
                  <a:spcPct val="150000"/>
                </a:lnSpc>
              </a:pPr>
              <a:r>
                <a:rPr lang="hu-HU" sz="1000" dirty="0">
                  <a:solidFill>
                    <a:srgbClr val="121D46"/>
                  </a:solidFill>
                  <a:latin typeface="Poppins Regular" panose="020B0604020202020204" charset="-18"/>
                  <a:cs typeface="Poppins Regular" panose="020B0604020202020204" charset="-18"/>
                </a:rPr>
                <a:t>Cardiac automony: HRV: heart rate variability, BRS: baroreflex sensivity </a:t>
              </a:r>
            </a:p>
            <a:p>
              <a:pPr>
                <a:lnSpc>
                  <a:spcPct val="150000"/>
                </a:lnSpc>
              </a:pPr>
              <a:r>
                <a:rPr lang="hu-HU" sz="1000" dirty="0">
                  <a:solidFill>
                    <a:srgbClr val="121D46"/>
                  </a:solidFill>
                  <a:latin typeface="Poppins Regular" panose="020B0604020202020204" charset="-18"/>
                  <a:cs typeface="Poppins Regular" panose="020B0604020202020204" charset="-18"/>
                </a:rPr>
                <a:t>Oxygenation efficency: Buckberg index</a:t>
              </a:r>
            </a:p>
            <a:p>
              <a:pPr>
                <a:lnSpc>
                  <a:spcPct val="150000"/>
                </a:lnSpc>
              </a:pPr>
              <a:r>
                <a:rPr lang="hu-HU" sz="1000" dirty="0">
                  <a:solidFill>
                    <a:srgbClr val="121D46"/>
                  </a:solidFill>
                  <a:latin typeface="Poppins Regular" panose="020B0604020202020204" charset="-18"/>
                  <a:cs typeface="Poppins Regular" panose="020B0604020202020204" charset="-18"/>
                </a:rPr>
                <a:t>Favourable condition was preserved only in esmolol group</a:t>
              </a:r>
            </a:p>
            <a:p>
              <a:pPr>
                <a:lnSpc>
                  <a:spcPct val="150000"/>
                </a:lnSpc>
              </a:pPr>
              <a:r>
                <a:rPr lang="hu-HU" sz="1000" dirty="0">
                  <a:solidFill>
                    <a:srgbClr val="121D46"/>
                  </a:solidFill>
                  <a:latin typeface="Poppins Regular" panose="020B0604020202020204" charset="-18"/>
                  <a:cs typeface="Poppins Regular" panose="020B0604020202020204" charset="-18"/>
                </a:rPr>
                <a:t>Ivabaradin is not as affective when administered adjunction to NA</a:t>
              </a:r>
            </a:p>
            <a:p>
              <a:endParaRPr lang="hu-HU" sz="1000" dirty="0">
                <a:solidFill>
                  <a:srgbClr val="121D46"/>
                </a:solidFill>
                <a:latin typeface="Poppins Regular" panose="020B0604020202020204" charset="-18"/>
                <a:cs typeface="Poppins Regular" panose="020B0604020202020204" charset="-18"/>
              </a:endParaRPr>
            </a:p>
          </p:txBody>
        </p:sp>
      </p:grpSp>
      <p:grpSp>
        <p:nvGrpSpPr>
          <p:cNvPr id="20" name="Group 19">
            <a:extLst>
              <a:ext uri="{FF2B5EF4-FFF2-40B4-BE49-F238E27FC236}">
                <a16:creationId xmlns:a16="http://schemas.microsoft.com/office/drawing/2014/main" id="{AD522F03-1397-2929-8A19-BE0A8CDF4283}"/>
              </a:ext>
            </a:extLst>
          </p:cNvPr>
          <p:cNvGrpSpPr/>
          <p:nvPr/>
        </p:nvGrpSpPr>
        <p:grpSpPr>
          <a:xfrm>
            <a:off x="267411" y="3258940"/>
            <a:ext cx="8340922" cy="1105731"/>
            <a:chOff x="259412" y="2783712"/>
            <a:chExt cx="8340922" cy="1105731"/>
          </a:xfrm>
        </p:grpSpPr>
        <p:pic>
          <p:nvPicPr>
            <p:cNvPr id="14" name="Picture 13">
              <a:extLst>
                <a:ext uri="{FF2B5EF4-FFF2-40B4-BE49-F238E27FC236}">
                  <a16:creationId xmlns:a16="http://schemas.microsoft.com/office/drawing/2014/main" id="{7A69D7F3-D734-2129-B7AA-817EC81F8CD6}"/>
                </a:ext>
              </a:extLst>
            </p:cNvPr>
            <p:cNvPicPr>
              <a:picLocks noChangeAspect="1"/>
            </p:cNvPicPr>
            <p:nvPr/>
          </p:nvPicPr>
          <p:blipFill>
            <a:blip r:embed="rId5"/>
            <a:stretch>
              <a:fillRect/>
            </a:stretch>
          </p:blipFill>
          <p:spPr>
            <a:xfrm>
              <a:off x="259412" y="2783712"/>
              <a:ext cx="3500926" cy="1071712"/>
            </a:xfrm>
            <a:prstGeom prst="rect">
              <a:avLst/>
            </a:prstGeom>
          </p:spPr>
        </p:pic>
        <p:sp>
          <p:nvSpPr>
            <p:cNvPr id="17" name="TextBox 16">
              <a:extLst>
                <a:ext uri="{FF2B5EF4-FFF2-40B4-BE49-F238E27FC236}">
                  <a16:creationId xmlns:a16="http://schemas.microsoft.com/office/drawing/2014/main" id="{0DC13FCF-6627-30A5-A7E0-E67CADBAF896}"/>
                </a:ext>
              </a:extLst>
            </p:cNvPr>
            <p:cNvSpPr txBox="1"/>
            <p:nvPr/>
          </p:nvSpPr>
          <p:spPr>
            <a:xfrm>
              <a:off x="3900148" y="2873780"/>
              <a:ext cx="4700186" cy="1015663"/>
            </a:xfrm>
            <a:prstGeom prst="rect">
              <a:avLst/>
            </a:prstGeom>
            <a:noFill/>
          </p:spPr>
          <p:txBody>
            <a:bodyPr wrap="square" rtlCol="0">
              <a:spAutoFit/>
            </a:bodyPr>
            <a:lstStyle/>
            <a:p>
              <a:r>
                <a:rPr lang="hu-HU" sz="1000" dirty="0">
                  <a:solidFill>
                    <a:srgbClr val="121D46"/>
                  </a:solidFill>
                  <a:latin typeface="Poppins Regular" panose="020B0604020202020204" charset="-18"/>
                  <a:cs typeface="Poppins Regular" panose="020B0604020202020204" charset="-18"/>
                </a:rPr>
                <a:t>60 patient (HR&gt;95/min): group S (standard therapy for septic shock), group I (ivabradin)</a:t>
              </a:r>
            </a:p>
            <a:p>
              <a:r>
                <a:rPr lang="hu-HU" sz="1000" dirty="0">
                  <a:solidFill>
                    <a:srgbClr val="121D46"/>
                  </a:solidFill>
                  <a:latin typeface="Poppins Regular" panose="020B0604020202020204" charset="-18"/>
                  <a:cs typeface="Poppins Regular" panose="020B0604020202020204" charset="-18"/>
                </a:rPr>
                <a:t>SVI + EF higher in group I</a:t>
              </a:r>
            </a:p>
            <a:p>
              <a:r>
                <a:rPr lang="hu-HU" sz="1000" dirty="0">
                  <a:solidFill>
                    <a:srgbClr val="121D46"/>
                  </a:solidFill>
                  <a:latin typeface="Poppins Regular" panose="020B0604020202020204" charset="-18"/>
                  <a:cs typeface="Poppins Regular" panose="020B0604020202020204" charset="-18"/>
                </a:rPr>
                <a:t>CI and lactate, ScvO2 remain similar to group S</a:t>
              </a:r>
            </a:p>
            <a:p>
              <a:r>
                <a:rPr lang="hu-HU" sz="1000" dirty="0">
                  <a:solidFill>
                    <a:srgbClr val="121D46"/>
                  </a:solidFill>
                  <a:latin typeface="Poppins Regular" panose="020B0604020202020204" charset="-18"/>
                  <a:cs typeface="Poppins Regular" panose="020B0604020202020204" charset="-18"/>
                </a:rPr>
                <a:t>No difference in 30-day mortality </a:t>
              </a:r>
              <a:r>
                <a:rPr lang="hu-HU" sz="1000">
                  <a:solidFill>
                    <a:srgbClr val="121D46"/>
                  </a:solidFill>
                  <a:latin typeface="Poppins Regular" panose="020B0604020202020204" charset="-18"/>
                  <a:cs typeface="Poppins Regular" panose="020B0604020202020204" charset="-18"/>
                </a:rPr>
                <a:t>or incidence </a:t>
              </a:r>
              <a:r>
                <a:rPr lang="hu-HU" sz="1000" dirty="0">
                  <a:solidFill>
                    <a:srgbClr val="121D46"/>
                  </a:solidFill>
                  <a:latin typeface="Poppins Regular" panose="020B0604020202020204" charset="-18"/>
                  <a:cs typeface="Poppins Regular" panose="020B0604020202020204" charset="-18"/>
                </a:rPr>
                <a:t>of SAE</a:t>
              </a:r>
            </a:p>
            <a:p>
              <a:endParaRPr lang="hu-HU" sz="1000" dirty="0">
                <a:solidFill>
                  <a:srgbClr val="121D46"/>
                </a:solidFill>
                <a:latin typeface="Poppins Regular" panose="020B0604020202020204" charset="-18"/>
                <a:cs typeface="Poppins Regular" panose="020B0604020202020204" charset="-18"/>
              </a:endParaRPr>
            </a:p>
          </p:txBody>
        </p:sp>
      </p:grpSp>
      <p:grpSp>
        <p:nvGrpSpPr>
          <p:cNvPr id="19" name="Group 18">
            <a:extLst>
              <a:ext uri="{FF2B5EF4-FFF2-40B4-BE49-F238E27FC236}">
                <a16:creationId xmlns:a16="http://schemas.microsoft.com/office/drawing/2014/main" id="{C95A2CC5-1A07-679A-20A2-82D2247FD928}"/>
              </a:ext>
            </a:extLst>
          </p:cNvPr>
          <p:cNvGrpSpPr/>
          <p:nvPr/>
        </p:nvGrpSpPr>
        <p:grpSpPr>
          <a:xfrm>
            <a:off x="311009" y="4852003"/>
            <a:ext cx="8289325" cy="1400383"/>
            <a:chOff x="311009" y="4404750"/>
            <a:chExt cx="8289325" cy="1400383"/>
          </a:xfrm>
        </p:grpSpPr>
        <p:pic>
          <p:nvPicPr>
            <p:cNvPr id="16" name="Picture 15">
              <a:extLst>
                <a:ext uri="{FF2B5EF4-FFF2-40B4-BE49-F238E27FC236}">
                  <a16:creationId xmlns:a16="http://schemas.microsoft.com/office/drawing/2014/main" id="{BB35738A-5055-7C7B-ABA2-3A18284A363F}"/>
                </a:ext>
              </a:extLst>
            </p:cNvPr>
            <p:cNvPicPr>
              <a:picLocks noChangeAspect="1"/>
            </p:cNvPicPr>
            <p:nvPr/>
          </p:nvPicPr>
          <p:blipFill>
            <a:blip r:embed="rId6"/>
            <a:stretch>
              <a:fillRect/>
            </a:stretch>
          </p:blipFill>
          <p:spPr>
            <a:xfrm>
              <a:off x="311009" y="4471651"/>
              <a:ext cx="3449330" cy="1057374"/>
            </a:xfrm>
            <a:prstGeom prst="rect">
              <a:avLst/>
            </a:prstGeom>
          </p:spPr>
        </p:pic>
        <p:sp>
          <p:nvSpPr>
            <p:cNvPr id="18" name="TextBox 17">
              <a:extLst>
                <a:ext uri="{FF2B5EF4-FFF2-40B4-BE49-F238E27FC236}">
                  <a16:creationId xmlns:a16="http://schemas.microsoft.com/office/drawing/2014/main" id="{9121BE3C-2C35-1753-FB5D-8D43021B52C6}"/>
                </a:ext>
              </a:extLst>
            </p:cNvPr>
            <p:cNvSpPr txBox="1"/>
            <p:nvPr/>
          </p:nvSpPr>
          <p:spPr>
            <a:xfrm>
              <a:off x="3900148" y="4404750"/>
              <a:ext cx="4700186" cy="1400383"/>
            </a:xfrm>
            <a:prstGeom prst="rect">
              <a:avLst/>
            </a:prstGeom>
            <a:noFill/>
          </p:spPr>
          <p:txBody>
            <a:bodyPr wrap="square" rtlCol="0">
              <a:spAutoFit/>
            </a:bodyPr>
            <a:lstStyle/>
            <a:p>
              <a:pPr>
                <a:lnSpc>
                  <a:spcPct val="150000"/>
                </a:lnSpc>
              </a:pPr>
              <a:r>
                <a:rPr lang="hu-HU" sz="1000" dirty="0">
                  <a:solidFill>
                    <a:srgbClr val="121D46"/>
                  </a:solidFill>
                  <a:latin typeface="Poppins Regular" panose="020B0604020202020204" charset="-18"/>
                  <a:cs typeface="Poppins Regular" panose="020B0604020202020204" charset="-18"/>
                </a:rPr>
                <a:t>Isolated HRR: heart rate reduction </a:t>
              </a:r>
            </a:p>
            <a:p>
              <a:pPr>
                <a:lnSpc>
                  <a:spcPct val="150000"/>
                </a:lnSpc>
              </a:pPr>
              <a:r>
                <a:rPr lang="hu-HU" sz="1000" dirty="0">
                  <a:solidFill>
                    <a:srgbClr val="121D46"/>
                  </a:solidFill>
                  <a:latin typeface="Poppins Regular" panose="020B0604020202020204" charset="-18"/>
                  <a:cs typeface="Poppins Regular" panose="020B0604020202020204" charset="-18"/>
                </a:rPr>
                <a:t>Echocardiography / ex vivo vasoreactivity (myography)</a:t>
              </a:r>
            </a:p>
            <a:p>
              <a:pPr>
                <a:lnSpc>
                  <a:spcPct val="150000"/>
                </a:lnSpc>
              </a:pPr>
              <a:r>
                <a:rPr lang="hu-HU" sz="1000" dirty="0">
                  <a:solidFill>
                    <a:srgbClr val="121D46"/>
                  </a:solidFill>
                  <a:latin typeface="Poppins Regular" panose="020B0604020202020204" charset="-18"/>
                  <a:cs typeface="Poppins Regular" panose="020B0604020202020204" charset="-18"/>
                </a:rPr>
                <a:t>ELISA: </a:t>
              </a:r>
              <a:r>
                <a:rPr lang="hu-HU" sz="1000" b="0" i="0" dirty="0">
                  <a:solidFill>
                    <a:srgbClr val="121D46"/>
                  </a:solidFill>
                  <a:effectLst/>
                  <a:latin typeface="Poppins Regular" panose="020B0604020202020204" charset="-18"/>
                  <a:cs typeface="Poppins Regular" panose="020B0604020202020204" charset="-18"/>
                </a:rPr>
                <a:t>TNF-</a:t>
              </a:r>
              <a:r>
                <a:rPr lang="el-GR" sz="1000" b="0" i="0" dirty="0">
                  <a:solidFill>
                    <a:srgbClr val="121D46"/>
                  </a:solidFill>
                  <a:effectLst/>
                  <a:latin typeface="BlinkMacSystemFont"/>
                  <a:cs typeface="Poppins Regular" panose="020B0604020202020204" charset="-18"/>
                </a:rPr>
                <a:t>α, </a:t>
              </a:r>
              <a:r>
                <a:rPr lang="hu-HU" sz="1000" b="0" i="0" dirty="0">
                  <a:solidFill>
                    <a:srgbClr val="121D46"/>
                  </a:solidFill>
                  <a:effectLst/>
                  <a:latin typeface="Poppins Regular" panose="020B0604020202020204" charset="-18"/>
                  <a:cs typeface="Poppins Regular" panose="020B0604020202020204" charset="-18"/>
                </a:rPr>
                <a:t>IL-6, and IL-10</a:t>
              </a:r>
            </a:p>
            <a:p>
              <a:pPr>
                <a:lnSpc>
                  <a:spcPct val="150000"/>
                </a:lnSpc>
              </a:pPr>
              <a:r>
                <a:rPr lang="hu-HU" sz="1000" dirty="0">
                  <a:solidFill>
                    <a:srgbClr val="121D46"/>
                  </a:solidFill>
                  <a:latin typeface="Poppins Regular" panose="020B0604020202020204" charset="-18"/>
                  <a:cs typeface="Poppins Regular" panose="020B0604020202020204" charset="-18"/>
                </a:rPr>
                <a:t>WB: </a:t>
              </a:r>
              <a:r>
                <a:rPr lang="hu-HU" sz="1000" b="0" i="0" dirty="0">
                  <a:solidFill>
                    <a:srgbClr val="121D46"/>
                  </a:solidFill>
                  <a:effectLst/>
                  <a:latin typeface="Poppins Regular" panose="020B0604020202020204" charset="-18"/>
                  <a:cs typeface="Poppins Regular" panose="020B0604020202020204" charset="-18"/>
                </a:rPr>
                <a:t>NF-</a:t>
              </a:r>
              <a:r>
                <a:rPr lang="el-GR" sz="1000" b="0" i="0" dirty="0">
                  <a:solidFill>
                    <a:srgbClr val="121D46"/>
                  </a:solidFill>
                  <a:effectLst/>
                  <a:latin typeface="BlinkMacSystemFont"/>
                  <a:cs typeface="Poppins Regular" panose="020B0604020202020204" charset="-18"/>
                </a:rPr>
                <a:t>κ</a:t>
              </a:r>
              <a:r>
                <a:rPr lang="hu-HU" sz="1000" b="0" i="0" dirty="0">
                  <a:solidFill>
                    <a:srgbClr val="121D46"/>
                  </a:solidFill>
                  <a:effectLst/>
                  <a:latin typeface="Poppins Regular" panose="020B0604020202020204" charset="-18"/>
                  <a:cs typeface="Poppins Regular" panose="020B0604020202020204" charset="-18"/>
                </a:rPr>
                <a:t>B/I</a:t>
              </a:r>
              <a:r>
                <a:rPr lang="el-GR" sz="1000" b="0" i="0" dirty="0">
                  <a:solidFill>
                    <a:srgbClr val="121D46"/>
                  </a:solidFill>
                  <a:effectLst/>
                  <a:latin typeface="BlinkMacSystemFont"/>
                  <a:cs typeface="Poppins Regular" panose="020B0604020202020204" charset="-18"/>
                </a:rPr>
                <a:t>κ</a:t>
              </a:r>
              <a:r>
                <a:rPr lang="hu-HU" sz="1000" b="0" i="0" dirty="0">
                  <a:solidFill>
                    <a:srgbClr val="121D46"/>
                  </a:solidFill>
                  <a:effectLst/>
                  <a:latin typeface="Poppins Regular" panose="020B0604020202020204" charset="-18"/>
                  <a:cs typeface="Poppins Regular" panose="020B0604020202020204" charset="-18"/>
                </a:rPr>
                <a:t>B</a:t>
              </a:r>
              <a:r>
                <a:rPr lang="el-GR" sz="1000" b="0" i="0" dirty="0">
                  <a:solidFill>
                    <a:srgbClr val="121D46"/>
                  </a:solidFill>
                  <a:effectLst/>
                  <a:latin typeface="BlinkMacSystemFont"/>
                  <a:cs typeface="Poppins Regular" panose="020B0604020202020204" charset="-18"/>
                </a:rPr>
                <a:t>α/</a:t>
              </a:r>
              <a:r>
                <a:rPr lang="hu-HU" sz="1000" b="0" i="0" dirty="0">
                  <a:solidFill>
                    <a:srgbClr val="121D46"/>
                  </a:solidFill>
                  <a:effectLst/>
                  <a:latin typeface="Poppins Regular" panose="020B0604020202020204" charset="-18"/>
                  <a:cs typeface="Poppins Regular" panose="020B0604020202020204" charset="-18"/>
                </a:rPr>
                <a:t>iNOS and Akt/eNOS </a:t>
              </a:r>
            </a:p>
            <a:p>
              <a:pPr>
                <a:lnSpc>
                  <a:spcPct val="150000"/>
                </a:lnSpc>
              </a:pPr>
              <a:r>
                <a:rPr lang="hu-HU" sz="1000" dirty="0">
                  <a:solidFill>
                    <a:srgbClr val="121D46"/>
                  </a:solidFill>
                  <a:latin typeface="Poppins Regular" panose="020B0604020202020204" charset="-18"/>
                  <a:cs typeface="Poppins Regular" panose="020B0604020202020204" charset="-18"/>
                </a:rPr>
                <a:t>Isolated HRR, but no other effect</a:t>
              </a:r>
            </a:p>
            <a:p>
              <a:endParaRPr lang="hu-HU" sz="1000" dirty="0">
                <a:solidFill>
                  <a:srgbClr val="121D46"/>
                </a:solidFill>
                <a:latin typeface="Poppins Regular" panose="020B0604020202020204" charset="-18"/>
                <a:cs typeface="Poppins Regular" panose="020B0604020202020204" charset="-18"/>
              </a:endParaRPr>
            </a:p>
          </p:txBody>
        </p:sp>
      </p:grpSp>
      <p:sp>
        <p:nvSpPr>
          <p:cNvPr id="21" name="TextBox 20">
            <a:extLst>
              <a:ext uri="{FF2B5EF4-FFF2-40B4-BE49-F238E27FC236}">
                <a16:creationId xmlns:a16="http://schemas.microsoft.com/office/drawing/2014/main" id="{B400806F-1DFC-6283-C16C-C1E279ADEBDB}"/>
              </a:ext>
            </a:extLst>
          </p:cNvPr>
          <p:cNvSpPr txBox="1"/>
          <p:nvPr/>
        </p:nvSpPr>
        <p:spPr>
          <a:xfrm>
            <a:off x="9942379" y="5316786"/>
            <a:ext cx="2123000" cy="261610"/>
          </a:xfrm>
          <a:prstGeom prst="rect">
            <a:avLst/>
          </a:prstGeom>
          <a:noFill/>
        </p:spPr>
        <p:txBody>
          <a:bodyPr wrap="square" rtlCol="0">
            <a:spAutoFit/>
          </a:bodyPr>
          <a:lstStyle/>
          <a:p>
            <a:pPr algn="just"/>
            <a:r>
              <a:rPr lang="hu-HU" sz="1100" dirty="0">
                <a:solidFill>
                  <a:srgbClr val="121D46"/>
                </a:solidFill>
                <a:latin typeface="Poppins Regular" panose="020B0604020202020204" charset="-18"/>
                <a:cs typeface="Poppins Regular" panose="020B0604020202020204" charset="-18"/>
              </a:rPr>
              <a:t>No negative inotropic effect</a:t>
            </a:r>
          </a:p>
        </p:txBody>
      </p:sp>
      <p:sp>
        <p:nvSpPr>
          <p:cNvPr id="3" name="Text Placeholder 3">
            <a:extLst>
              <a:ext uri="{FF2B5EF4-FFF2-40B4-BE49-F238E27FC236}">
                <a16:creationId xmlns:a16="http://schemas.microsoft.com/office/drawing/2014/main" id="{7BE3E170-D0B8-2232-6EDD-6B223400587F}"/>
              </a:ext>
            </a:extLst>
          </p:cNvPr>
          <p:cNvSpPr>
            <a:spLocks noGrp="1"/>
          </p:cNvSpPr>
          <p:nvPr>
            <p:ph type="body" sz="quarter" idx="12"/>
          </p:nvPr>
        </p:nvSpPr>
        <p:spPr>
          <a:xfrm>
            <a:off x="3469593" y="289921"/>
            <a:ext cx="7847941" cy="1176947"/>
          </a:xfrm>
        </p:spPr>
        <p:txBody>
          <a:bodyPr/>
          <a:lstStyle/>
          <a:p>
            <a:pPr marL="285750" indent="-285750" algn="just">
              <a:buFont typeface="Arial" panose="020B0604020202020204" pitchFamily="34" charset="0"/>
              <a:buChar char="•"/>
            </a:pPr>
            <a:r>
              <a:rPr lang="hu-HU" dirty="0"/>
              <a:t>I</a:t>
            </a:r>
            <a:r>
              <a:rPr lang="hu-HU" baseline="-25000" dirty="0"/>
              <a:t>f</a:t>
            </a:r>
            <a:r>
              <a:rPr lang="hu-HU" dirty="0"/>
              <a:t> gátló: lassú diasztolés repolarizációt nyújtja</a:t>
            </a:r>
          </a:p>
          <a:p>
            <a:pPr marL="285750" indent="-285750" algn="just">
              <a:buFont typeface="Arial" panose="020B0604020202020204" pitchFamily="34" charset="0"/>
              <a:buChar char="•"/>
            </a:pPr>
            <a:r>
              <a:rPr lang="hu-HU" dirty="0"/>
              <a:t>NA adása mellett nem igazán effektív</a:t>
            </a:r>
          </a:p>
          <a:p>
            <a:pPr marL="285750" indent="-285750" algn="just">
              <a:buFont typeface="Arial" panose="020B0604020202020204" pitchFamily="34" charset="0"/>
              <a:buChar char="•"/>
            </a:pPr>
            <a:r>
              <a:rPr lang="hu-HU" dirty="0"/>
              <a:t>Izolált HRR elérhető, mortalitást nem befolyásolja</a:t>
            </a:r>
          </a:p>
        </p:txBody>
      </p:sp>
    </p:spTree>
    <p:extLst>
      <p:ext uri="{BB962C8B-B14F-4D97-AF65-F5344CB8AC3E}">
        <p14:creationId xmlns:p14="http://schemas.microsoft.com/office/powerpoint/2010/main" val="71073308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7D75-7E14-161A-4B1E-F11C2F6F0730}"/>
              </a:ext>
            </a:extLst>
          </p:cNvPr>
          <p:cNvSpPr>
            <a:spLocks noGrp="1"/>
          </p:cNvSpPr>
          <p:nvPr>
            <p:ph type="title"/>
          </p:nvPr>
        </p:nvSpPr>
        <p:spPr>
          <a:xfrm>
            <a:off x="448999" y="816434"/>
            <a:ext cx="10749375" cy="594844"/>
          </a:xfrm>
        </p:spPr>
        <p:txBody>
          <a:bodyPr/>
          <a:lstStyle/>
          <a:p>
            <a:r>
              <a:rPr lang="hu-HU" dirty="0"/>
              <a:t>Szindróma spektruma</a:t>
            </a:r>
          </a:p>
        </p:txBody>
      </p:sp>
      <p:sp>
        <p:nvSpPr>
          <p:cNvPr id="4" name="Text Placeholder 3">
            <a:extLst>
              <a:ext uri="{FF2B5EF4-FFF2-40B4-BE49-F238E27FC236}">
                <a16:creationId xmlns:a16="http://schemas.microsoft.com/office/drawing/2014/main" id="{7FAFCD74-6C55-E882-F668-60BCD6D9A7D6}"/>
              </a:ext>
            </a:extLst>
          </p:cNvPr>
          <p:cNvSpPr>
            <a:spLocks noGrp="1"/>
          </p:cNvSpPr>
          <p:nvPr>
            <p:ph type="body" sz="quarter" idx="12"/>
          </p:nvPr>
        </p:nvSpPr>
        <p:spPr>
          <a:xfrm>
            <a:off x="239845" y="5150088"/>
            <a:ext cx="7989430" cy="1619345"/>
          </a:xfrm>
        </p:spPr>
        <p:txBody>
          <a:bodyPr/>
          <a:lstStyle/>
          <a:p>
            <a:r>
              <a:rPr lang="hu-HU" dirty="0"/>
              <a:t>Szepszis: infekcióra adatt diszregulált immunválasz, mely idődependens kórkép, életveszélyes szervdiszfunkciót okoz, többszervi elégtelenséghez vezet</a:t>
            </a:r>
          </a:p>
          <a:p>
            <a:endParaRPr lang="hu-HU" dirty="0"/>
          </a:p>
          <a:p>
            <a:r>
              <a:rPr lang="hu-HU" dirty="0"/>
              <a:t>Szeptikus sokk: diszregulált immunválasz hatására kialakuló oxigén kereslet-kínálat közötti imbalansz</a:t>
            </a:r>
          </a:p>
        </p:txBody>
      </p:sp>
      <p:sp>
        <p:nvSpPr>
          <p:cNvPr id="6" name="Text Placeholder 5">
            <a:extLst>
              <a:ext uri="{FF2B5EF4-FFF2-40B4-BE49-F238E27FC236}">
                <a16:creationId xmlns:a16="http://schemas.microsoft.com/office/drawing/2014/main" id="{47A3E93A-32FA-CA91-4BB2-41CC0C13518C}"/>
              </a:ext>
            </a:extLst>
          </p:cNvPr>
          <p:cNvSpPr>
            <a:spLocks noGrp="1"/>
          </p:cNvSpPr>
          <p:nvPr>
            <p:ph type="body" sz="quarter" idx="14"/>
          </p:nvPr>
        </p:nvSpPr>
        <p:spPr>
          <a:xfrm>
            <a:off x="418378" y="362705"/>
            <a:ext cx="10779996" cy="278438"/>
          </a:xfrm>
        </p:spPr>
        <p:txBody>
          <a:bodyPr/>
          <a:lstStyle/>
          <a:p>
            <a:r>
              <a:rPr lang="hu-HU" dirty="0"/>
              <a:t>Bevezetés	</a:t>
            </a:r>
          </a:p>
        </p:txBody>
      </p:sp>
      <p:pic>
        <p:nvPicPr>
          <p:cNvPr id="12" name="Picture 11">
            <a:extLst>
              <a:ext uri="{FF2B5EF4-FFF2-40B4-BE49-F238E27FC236}">
                <a16:creationId xmlns:a16="http://schemas.microsoft.com/office/drawing/2014/main" id="{8CC60096-2077-0672-8CA5-30BE1E40BF8D}"/>
              </a:ext>
            </a:extLst>
          </p:cNvPr>
          <p:cNvPicPr>
            <a:picLocks noChangeAspect="1"/>
          </p:cNvPicPr>
          <p:nvPr/>
        </p:nvPicPr>
        <p:blipFill>
          <a:blip r:embed="rId3"/>
          <a:stretch>
            <a:fillRect/>
          </a:stretch>
        </p:blipFill>
        <p:spPr>
          <a:xfrm>
            <a:off x="8410219" y="155490"/>
            <a:ext cx="3781781" cy="1093904"/>
          </a:xfrm>
          <a:prstGeom prst="rect">
            <a:avLst/>
          </a:prstGeom>
        </p:spPr>
      </p:pic>
      <p:pic>
        <p:nvPicPr>
          <p:cNvPr id="16" name="Picture 15">
            <a:extLst>
              <a:ext uri="{FF2B5EF4-FFF2-40B4-BE49-F238E27FC236}">
                <a16:creationId xmlns:a16="http://schemas.microsoft.com/office/drawing/2014/main" id="{7CAE1B16-4760-24DC-386C-2825ADAB4B98}"/>
              </a:ext>
            </a:extLst>
          </p:cNvPr>
          <p:cNvPicPr>
            <a:picLocks noChangeAspect="1"/>
          </p:cNvPicPr>
          <p:nvPr/>
        </p:nvPicPr>
        <p:blipFill>
          <a:blip r:embed="rId4"/>
          <a:stretch>
            <a:fillRect/>
          </a:stretch>
        </p:blipFill>
        <p:spPr>
          <a:xfrm>
            <a:off x="830396" y="1586011"/>
            <a:ext cx="6697010" cy="3486637"/>
          </a:xfrm>
          <a:prstGeom prst="rect">
            <a:avLst/>
          </a:prstGeom>
        </p:spPr>
      </p:pic>
      <p:pic>
        <p:nvPicPr>
          <p:cNvPr id="10" name="Picture 9">
            <a:extLst>
              <a:ext uri="{FF2B5EF4-FFF2-40B4-BE49-F238E27FC236}">
                <a16:creationId xmlns:a16="http://schemas.microsoft.com/office/drawing/2014/main" id="{D284D4CA-D22B-0DDF-8167-A91C0E043E0D}"/>
              </a:ext>
            </a:extLst>
          </p:cNvPr>
          <p:cNvPicPr>
            <a:picLocks noChangeAspect="1"/>
          </p:cNvPicPr>
          <p:nvPr/>
        </p:nvPicPr>
        <p:blipFill>
          <a:blip r:embed="rId5"/>
          <a:stretch>
            <a:fillRect/>
          </a:stretch>
        </p:blipFill>
        <p:spPr>
          <a:xfrm>
            <a:off x="8340504" y="5675530"/>
            <a:ext cx="3781781" cy="1093904"/>
          </a:xfrm>
          <a:prstGeom prst="rect">
            <a:avLst/>
          </a:prstGeom>
        </p:spPr>
      </p:pic>
      <p:pic>
        <p:nvPicPr>
          <p:cNvPr id="2052" name="Picture 4" descr="Sepsis 3.0 - REBEL EM - Emergency Medicine Blog">
            <a:extLst>
              <a:ext uri="{FF2B5EF4-FFF2-40B4-BE49-F238E27FC236}">
                <a16:creationId xmlns:a16="http://schemas.microsoft.com/office/drawing/2014/main" id="{056CDA20-7468-2C75-CB68-7D9491AA33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8623" y="1954539"/>
            <a:ext cx="4723377" cy="26522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41E576B-42AA-BD40-D872-58552EDB187B}"/>
              </a:ext>
            </a:extLst>
          </p:cNvPr>
          <p:cNvPicPr>
            <a:picLocks noChangeAspect="1"/>
          </p:cNvPicPr>
          <p:nvPr/>
        </p:nvPicPr>
        <p:blipFill>
          <a:blip r:embed="rId7"/>
          <a:stretch>
            <a:fillRect/>
          </a:stretch>
        </p:blipFill>
        <p:spPr>
          <a:xfrm>
            <a:off x="8410219" y="1216300"/>
            <a:ext cx="3252810" cy="220530"/>
          </a:xfrm>
          <a:prstGeom prst="rect">
            <a:avLst/>
          </a:prstGeom>
        </p:spPr>
      </p:pic>
    </p:spTree>
    <p:extLst>
      <p:ext uri="{BB962C8B-B14F-4D97-AF65-F5344CB8AC3E}">
        <p14:creationId xmlns:p14="http://schemas.microsoft.com/office/powerpoint/2010/main" val="25082643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2E2E-8779-1B8A-C9FA-F3647566E694}"/>
              </a:ext>
            </a:extLst>
          </p:cNvPr>
          <p:cNvSpPr>
            <a:spLocks noGrp="1"/>
          </p:cNvSpPr>
          <p:nvPr>
            <p:ph type="title"/>
          </p:nvPr>
        </p:nvSpPr>
        <p:spPr>
          <a:xfrm>
            <a:off x="257266" y="1122805"/>
            <a:ext cx="10749375" cy="594844"/>
          </a:xfrm>
        </p:spPr>
        <p:txBody>
          <a:bodyPr/>
          <a:lstStyle/>
          <a:p>
            <a:r>
              <a:rPr lang="hu-HU" dirty="0"/>
              <a:t>Levosimendan </a:t>
            </a:r>
          </a:p>
        </p:txBody>
      </p:sp>
      <p:sp>
        <p:nvSpPr>
          <p:cNvPr id="4" name="Text Placeholder 3">
            <a:extLst>
              <a:ext uri="{FF2B5EF4-FFF2-40B4-BE49-F238E27FC236}">
                <a16:creationId xmlns:a16="http://schemas.microsoft.com/office/drawing/2014/main" id="{926F9945-4E12-EE2C-DDF7-F917C6A69132}"/>
              </a:ext>
            </a:extLst>
          </p:cNvPr>
          <p:cNvSpPr>
            <a:spLocks noGrp="1"/>
          </p:cNvSpPr>
          <p:nvPr>
            <p:ph type="body" sz="quarter" idx="12"/>
          </p:nvPr>
        </p:nvSpPr>
        <p:spPr>
          <a:xfrm>
            <a:off x="3469593" y="289921"/>
            <a:ext cx="7847941" cy="1602202"/>
          </a:xfrm>
        </p:spPr>
        <p:txBody>
          <a:bodyPr/>
          <a:lstStyle/>
          <a:p>
            <a:pPr marL="285750" indent="-285750" algn="just">
              <a:buFont typeface="Arial" panose="020B0604020202020204" pitchFamily="34" charset="0"/>
              <a:buChar char="•"/>
            </a:pPr>
            <a:r>
              <a:rPr lang="hu-HU" dirty="0"/>
              <a:t>Pozitív inotróp szer (kalcium-sensitizer), mely nem okoz frekvencia emelkedés</a:t>
            </a:r>
          </a:p>
          <a:p>
            <a:pPr marL="285750" indent="-285750" algn="just">
              <a:buFont typeface="Arial" panose="020B0604020202020204" pitchFamily="34" charset="0"/>
              <a:buChar char="•"/>
            </a:pPr>
            <a:r>
              <a:rPr lang="hu-HU" dirty="0"/>
              <a:t>Ino-, venodilatatív hatásai miatt nem terjedt el szeptikus sokkban</a:t>
            </a:r>
          </a:p>
          <a:p>
            <a:pPr marL="285750" indent="-285750" algn="just">
              <a:buFont typeface="Arial" panose="020B0604020202020204" pitchFamily="34" charset="0"/>
              <a:buChar char="•"/>
            </a:pPr>
            <a:r>
              <a:rPr lang="hu-HU" dirty="0"/>
              <a:t>Súlyos myocardium deplécióban (alacsony EF) mellett megfontolandó, szoros dózistitrálás mellett</a:t>
            </a:r>
          </a:p>
        </p:txBody>
      </p:sp>
      <p:sp>
        <p:nvSpPr>
          <p:cNvPr id="6" name="Text Placeholder 5">
            <a:extLst>
              <a:ext uri="{FF2B5EF4-FFF2-40B4-BE49-F238E27FC236}">
                <a16:creationId xmlns:a16="http://schemas.microsoft.com/office/drawing/2014/main" id="{74EBD968-31B2-5717-D71A-D442597378EB}"/>
              </a:ext>
            </a:extLst>
          </p:cNvPr>
          <p:cNvSpPr>
            <a:spLocks noGrp="1"/>
          </p:cNvSpPr>
          <p:nvPr>
            <p:ph type="body" sz="quarter" idx="14"/>
          </p:nvPr>
        </p:nvSpPr>
        <p:spPr>
          <a:xfrm>
            <a:off x="257266" y="547560"/>
            <a:ext cx="10779996" cy="278438"/>
          </a:xfrm>
        </p:spPr>
        <p:txBody>
          <a:bodyPr/>
          <a:lstStyle/>
          <a:p>
            <a:r>
              <a:rPr lang="hu-HU" dirty="0"/>
              <a:t>Érdekességek</a:t>
            </a:r>
          </a:p>
        </p:txBody>
      </p:sp>
      <p:grpSp>
        <p:nvGrpSpPr>
          <p:cNvPr id="13" name="Group 12">
            <a:extLst>
              <a:ext uri="{FF2B5EF4-FFF2-40B4-BE49-F238E27FC236}">
                <a16:creationId xmlns:a16="http://schemas.microsoft.com/office/drawing/2014/main" id="{AEB6F962-E26E-1A4B-31FC-4D277B0238C2}"/>
              </a:ext>
            </a:extLst>
          </p:cNvPr>
          <p:cNvGrpSpPr/>
          <p:nvPr/>
        </p:nvGrpSpPr>
        <p:grpSpPr>
          <a:xfrm>
            <a:off x="257263" y="2260425"/>
            <a:ext cx="8279608" cy="1057288"/>
            <a:chOff x="124743" y="4561888"/>
            <a:chExt cx="8279608" cy="1057288"/>
          </a:xfrm>
        </p:grpSpPr>
        <p:pic>
          <p:nvPicPr>
            <p:cNvPr id="8" name="Picture 7">
              <a:extLst>
                <a:ext uri="{FF2B5EF4-FFF2-40B4-BE49-F238E27FC236}">
                  <a16:creationId xmlns:a16="http://schemas.microsoft.com/office/drawing/2014/main" id="{55A7BD64-0DE3-0C6B-92E5-AFDF73330A4F}"/>
                </a:ext>
              </a:extLst>
            </p:cNvPr>
            <p:cNvPicPr>
              <a:picLocks noChangeAspect="1"/>
            </p:cNvPicPr>
            <p:nvPr/>
          </p:nvPicPr>
          <p:blipFill>
            <a:blip r:embed="rId3"/>
            <a:stretch>
              <a:fillRect/>
            </a:stretch>
          </p:blipFill>
          <p:spPr>
            <a:xfrm>
              <a:off x="124743" y="4561888"/>
              <a:ext cx="4086793" cy="962159"/>
            </a:xfrm>
            <a:prstGeom prst="rect">
              <a:avLst/>
            </a:prstGeom>
          </p:spPr>
        </p:pic>
        <p:sp>
          <p:nvSpPr>
            <p:cNvPr id="9" name="TextBox 8">
              <a:extLst>
                <a:ext uri="{FF2B5EF4-FFF2-40B4-BE49-F238E27FC236}">
                  <a16:creationId xmlns:a16="http://schemas.microsoft.com/office/drawing/2014/main" id="{8C8A2EF3-A52E-64AA-74EF-4DD3EA350EF1}"/>
                </a:ext>
              </a:extLst>
            </p:cNvPr>
            <p:cNvSpPr txBox="1"/>
            <p:nvPr/>
          </p:nvSpPr>
          <p:spPr>
            <a:xfrm>
              <a:off x="4317558" y="4788179"/>
              <a:ext cx="4086793" cy="830997"/>
            </a:xfrm>
            <a:prstGeom prst="rect">
              <a:avLst/>
            </a:prstGeom>
            <a:noFill/>
          </p:spPr>
          <p:txBody>
            <a:bodyPr wrap="square" rtlCol="0">
              <a:spAutoFit/>
            </a:bodyPr>
            <a:lstStyle/>
            <a:p>
              <a:r>
                <a:rPr lang="hu-HU" sz="1200" dirty="0">
                  <a:solidFill>
                    <a:srgbClr val="121D46"/>
                  </a:solidFill>
                  <a:latin typeface="Poppins Regular" panose="020B0604020202020204" charset="-18"/>
                  <a:cs typeface="Poppins Regular" panose="020B0604020202020204" charset="-18"/>
                </a:rPr>
                <a:t>l</a:t>
              </a:r>
              <a:r>
                <a:rPr lang="hu-HU" sz="1200" b="0" i="0" dirty="0">
                  <a:solidFill>
                    <a:srgbClr val="121D46"/>
                  </a:solidFill>
                  <a:effectLst/>
                  <a:latin typeface="Poppins Regular" panose="020B0604020202020204" charset="-18"/>
                  <a:cs typeface="Poppins Regular" panose="020B0604020202020204" charset="-18"/>
                </a:rPr>
                <a:t>evosimendan &gt; dobutamin: s</a:t>
              </a:r>
              <a:r>
                <a:rPr lang="en-US" sz="1200" b="0" i="0" dirty="0" err="1">
                  <a:solidFill>
                    <a:srgbClr val="121D46"/>
                  </a:solidFill>
                  <a:effectLst/>
                  <a:latin typeface="Poppins Regular" panose="020B0604020202020204" charset="-18"/>
                  <a:cs typeface="Poppins Regular" panose="020B0604020202020204" charset="-18"/>
                </a:rPr>
                <a:t>ignificant</a:t>
              </a:r>
              <a:r>
                <a:rPr lang="en-US" sz="1200" b="0" i="0" dirty="0">
                  <a:solidFill>
                    <a:srgbClr val="121D46"/>
                  </a:solidFill>
                  <a:effectLst/>
                  <a:latin typeface="Poppins Regular" panose="020B0604020202020204" charset="-18"/>
                  <a:cs typeface="Poppins Regular" panose="020B0604020202020204" charset="-18"/>
                </a:rPr>
                <a:t> improvement of CI, LVSWI, decrease of lactate in septic patients with myocardial </a:t>
              </a:r>
              <a:endParaRPr lang="hu-HU" sz="1200" b="0" i="0" dirty="0">
                <a:solidFill>
                  <a:srgbClr val="121D46"/>
                </a:solidFill>
                <a:effectLst/>
                <a:latin typeface="Poppins Regular" panose="020B0604020202020204" charset="-18"/>
                <a:cs typeface="Poppins Regular" panose="020B0604020202020204" charset="-18"/>
              </a:endParaRPr>
            </a:p>
            <a:p>
              <a:r>
                <a:rPr lang="hu-HU" sz="1200" b="0" i="0" dirty="0">
                  <a:solidFill>
                    <a:srgbClr val="121D46"/>
                  </a:solidFill>
                  <a:effectLst/>
                  <a:latin typeface="Poppins Regular" panose="020B0604020202020204" charset="-18"/>
                  <a:cs typeface="Poppins Regular" panose="020B0604020202020204" charset="-18"/>
                </a:rPr>
                <a:t>no impact </a:t>
              </a:r>
              <a:r>
                <a:rPr lang="en-US" sz="1200" b="0" i="0" dirty="0">
                  <a:solidFill>
                    <a:srgbClr val="121D46"/>
                  </a:solidFill>
                  <a:effectLst/>
                  <a:latin typeface="Poppins Regular" panose="020B0604020202020204" charset="-18"/>
                  <a:cs typeface="Poppins Regular" panose="020B0604020202020204" charset="-18"/>
                </a:rPr>
                <a:t>on mortality nor LVEF</a:t>
              </a:r>
              <a:endParaRPr lang="hu-HU" sz="1200" dirty="0">
                <a:solidFill>
                  <a:srgbClr val="121D46"/>
                </a:solidFill>
                <a:latin typeface="Poppins Regular" panose="020B0604020202020204" charset="-18"/>
                <a:cs typeface="Poppins Regular" panose="020B0604020202020204" charset="-18"/>
              </a:endParaRPr>
            </a:p>
          </p:txBody>
        </p:sp>
      </p:grpSp>
      <p:grpSp>
        <p:nvGrpSpPr>
          <p:cNvPr id="14" name="Group 13">
            <a:extLst>
              <a:ext uri="{FF2B5EF4-FFF2-40B4-BE49-F238E27FC236}">
                <a16:creationId xmlns:a16="http://schemas.microsoft.com/office/drawing/2014/main" id="{C4D68923-FD6A-B0F4-C217-A630189506A3}"/>
              </a:ext>
            </a:extLst>
          </p:cNvPr>
          <p:cNvGrpSpPr/>
          <p:nvPr/>
        </p:nvGrpSpPr>
        <p:grpSpPr>
          <a:xfrm>
            <a:off x="257263" y="3720834"/>
            <a:ext cx="8279607" cy="1001072"/>
            <a:chOff x="137473" y="5670685"/>
            <a:chExt cx="8279607" cy="1001072"/>
          </a:xfrm>
        </p:grpSpPr>
        <p:pic>
          <p:nvPicPr>
            <p:cNvPr id="11" name="Picture 10">
              <a:extLst>
                <a:ext uri="{FF2B5EF4-FFF2-40B4-BE49-F238E27FC236}">
                  <a16:creationId xmlns:a16="http://schemas.microsoft.com/office/drawing/2014/main" id="{35AD46C5-EC17-7E48-38B4-9F70BBCF5E4A}"/>
                </a:ext>
              </a:extLst>
            </p:cNvPr>
            <p:cNvPicPr>
              <a:picLocks noChangeAspect="1"/>
            </p:cNvPicPr>
            <p:nvPr/>
          </p:nvPicPr>
          <p:blipFill>
            <a:blip r:embed="rId4"/>
            <a:stretch>
              <a:fillRect/>
            </a:stretch>
          </p:blipFill>
          <p:spPr>
            <a:xfrm>
              <a:off x="137473" y="5670685"/>
              <a:ext cx="3212327" cy="1001072"/>
            </a:xfrm>
            <a:prstGeom prst="rect">
              <a:avLst/>
            </a:prstGeom>
          </p:spPr>
        </p:pic>
        <p:sp>
          <p:nvSpPr>
            <p:cNvPr id="12" name="TextBox 11">
              <a:extLst>
                <a:ext uri="{FF2B5EF4-FFF2-40B4-BE49-F238E27FC236}">
                  <a16:creationId xmlns:a16="http://schemas.microsoft.com/office/drawing/2014/main" id="{36313E4B-8699-30FD-6730-1A5D327C53FA}"/>
                </a:ext>
              </a:extLst>
            </p:cNvPr>
            <p:cNvSpPr txBox="1"/>
            <p:nvPr/>
          </p:nvSpPr>
          <p:spPr>
            <a:xfrm>
              <a:off x="4330287" y="5910485"/>
              <a:ext cx="4086793" cy="646331"/>
            </a:xfrm>
            <a:prstGeom prst="rect">
              <a:avLst/>
            </a:prstGeom>
            <a:noFill/>
          </p:spPr>
          <p:txBody>
            <a:bodyPr wrap="square" rtlCol="0">
              <a:spAutoFit/>
            </a:bodyPr>
            <a:lstStyle/>
            <a:p>
              <a:r>
                <a:rPr lang="hu-HU" sz="1200" dirty="0">
                  <a:solidFill>
                    <a:srgbClr val="121D46"/>
                  </a:solidFill>
                  <a:latin typeface="Poppins Regular" panose="020B0604020202020204" charset="-18"/>
                  <a:cs typeface="Poppins Regular" panose="020B0604020202020204" charset="-18"/>
                </a:rPr>
                <a:t>levosimendan: no benefit in mortality and ICU stay</a:t>
              </a:r>
            </a:p>
            <a:p>
              <a:r>
                <a:rPr lang="hu-HU" sz="1200" dirty="0">
                  <a:solidFill>
                    <a:srgbClr val="121D46"/>
                  </a:solidFill>
                  <a:latin typeface="Poppins Regular" panose="020B0604020202020204" charset="-18"/>
                  <a:cs typeface="Poppins Regular" panose="020B0604020202020204" charset="-18"/>
                </a:rPr>
                <a:t>better lactate clearance and higher CI</a:t>
              </a:r>
            </a:p>
            <a:p>
              <a:r>
                <a:rPr lang="hu-HU" sz="1200" dirty="0">
                  <a:solidFill>
                    <a:srgbClr val="121D46"/>
                  </a:solidFill>
                  <a:latin typeface="Poppins Regular" panose="020B0604020202020204" charset="-18"/>
                  <a:cs typeface="Poppins Regular" panose="020B0604020202020204" charset="-18"/>
                </a:rPr>
                <a:t>NA requirements were similar in both groups</a:t>
              </a:r>
            </a:p>
          </p:txBody>
        </p:sp>
      </p:grpSp>
      <p:pic>
        <p:nvPicPr>
          <p:cNvPr id="2052" name="Picture 4" descr="Levosimendan beyond inotropy and acute heart failure: Evidence of  pleiotropic effects on the heart and other organs: An expert panel position  paper - ScienceDirect">
            <a:extLst>
              <a:ext uri="{FF2B5EF4-FFF2-40B4-BE49-F238E27FC236}">
                <a16:creationId xmlns:a16="http://schemas.microsoft.com/office/drawing/2014/main" id="{D6859CA5-2D12-7D45-EE04-E7F08F015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2409" y="3951798"/>
            <a:ext cx="3359392" cy="281651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B06E1E9-DD04-BB90-31C8-EEFCD3959256}"/>
              </a:ext>
            </a:extLst>
          </p:cNvPr>
          <p:cNvGrpSpPr/>
          <p:nvPr/>
        </p:nvGrpSpPr>
        <p:grpSpPr>
          <a:xfrm>
            <a:off x="257263" y="5129649"/>
            <a:ext cx="8279606" cy="1175441"/>
            <a:chOff x="257266" y="4829680"/>
            <a:chExt cx="8279606" cy="1175441"/>
          </a:xfrm>
        </p:grpSpPr>
        <p:pic>
          <p:nvPicPr>
            <p:cNvPr id="16" name="Picture 15">
              <a:extLst>
                <a:ext uri="{FF2B5EF4-FFF2-40B4-BE49-F238E27FC236}">
                  <a16:creationId xmlns:a16="http://schemas.microsoft.com/office/drawing/2014/main" id="{9900194A-04D1-27C0-64CB-769DA1164A29}"/>
                </a:ext>
              </a:extLst>
            </p:cNvPr>
            <p:cNvPicPr>
              <a:picLocks noChangeAspect="1"/>
            </p:cNvPicPr>
            <p:nvPr/>
          </p:nvPicPr>
          <p:blipFill>
            <a:blip r:embed="rId6"/>
            <a:stretch>
              <a:fillRect/>
            </a:stretch>
          </p:blipFill>
          <p:spPr>
            <a:xfrm>
              <a:off x="257266" y="4829680"/>
              <a:ext cx="3669283" cy="1175441"/>
            </a:xfrm>
            <a:prstGeom prst="rect">
              <a:avLst/>
            </a:prstGeom>
          </p:spPr>
        </p:pic>
        <p:sp>
          <p:nvSpPr>
            <p:cNvPr id="17" name="TextBox 16">
              <a:extLst>
                <a:ext uri="{FF2B5EF4-FFF2-40B4-BE49-F238E27FC236}">
                  <a16:creationId xmlns:a16="http://schemas.microsoft.com/office/drawing/2014/main" id="{66F2C34B-8727-27E2-2FF2-BA928A727BF2}"/>
                </a:ext>
              </a:extLst>
            </p:cNvPr>
            <p:cNvSpPr txBox="1"/>
            <p:nvPr/>
          </p:nvSpPr>
          <p:spPr>
            <a:xfrm>
              <a:off x="4450079" y="5094234"/>
              <a:ext cx="4086793" cy="646331"/>
            </a:xfrm>
            <a:prstGeom prst="rect">
              <a:avLst/>
            </a:prstGeom>
            <a:noFill/>
          </p:spPr>
          <p:txBody>
            <a:bodyPr wrap="square" rtlCol="0">
              <a:spAutoFit/>
            </a:bodyPr>
            <a:lstStyle/>
            <a:p>
              <a:r>
                <a:rPr lang="hu-HU" sz="1200" dirty="0">
                  <a:solidFill>
                    <a:srgbClr val="121D46"/>
                  </a:solidFill>
                  <a:latin typeface="Poppins Regular" panose="020B0604020202020204" charset="-18"/>
                  <a:cs typeface="Poppins Regular" panose="020B0604020202020204" charset="-18"/>
                </a:rPr>
                <a:t>Levosimendan group: CI, LVEF, SVI, SVV were higher, lower NA requirements </a:t>
              </a:r>
            </a:p>
            <a:p>
              <a:r>
                <a:rPr lang="hu-HU" sz="1200" dirty="0">
                  <a:solidFill>
                    <a:srgbClr val="121D46"/>
                  </a:solidFill>
                  <a:latin typeface="Poppins Regular" panose="020B0604020202020204" charset="-18"/>
                  <a:cs typeface="Poppins Regular" panose="020B0604020202020204" charset="-18"/>
                </a:rPr>
                <a:t>no differences in 28-day mortality, ICU stay</a:t>
              </a:r>
            </a:p>
          </p:txBody>
        </p:sp>
      </p:grpSp>
    </p:spTree>
    <p:extLst>
      <p:ext uri="{BB962C8B-B14F-4D97-AF65-F5344CB8AC3E}">
        <p14:creationId xmlns:p14="http://schemas.microsoft.com/office/powerpoint/2010/main" val="306922215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Early Detection and Treatment of Sepsis | Beckman Coulter">
            <a:extLst>
              <a:ext uri="{FF2B5EF4-FFF2-40B4-BE49-F238E27FC236}">
                <a16:creationId xmlns:a16="http://schemas.microsoft.com/office/drawing/2014/main" id="{6895CF8A-8FC2-D946-2724-8F65B2CD9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640" y="446361"/>
            <a:ext cx="5766435" cy="5965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9608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New Findings on Adrenergic Receptors Shed Light on Partial Agonism and  Biased Signalling">
            <a:extLst>
              <a:ext uri="{FF2B5EF4-FFF2-40B4-BE49-F238E27FC236}">
                <a16:creationId xmlns:a16="http://schemas.microsoft.com/office/drawing/2014/main" id="{274D8EA2-8F66-7F78-DFFA-BD7D7A3FF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286" y="1149444"/>
            <a:ext cx="7038421" cy="455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37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b_flowchart [TUSOM | Pharmwiki]">
            <a:extLst>
              <a:ext uri="{FF2B5EF4-FFF2-40B4-BE49-F238E27FC236}">
                <a16:creationId xmlns:a16="http://schemas.microsoft.com/office/drawing/2014/main" id="{BFA27142-60FC-C5D3-F99A-703A63FC3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4438"/>
            <a:ext cx="76200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4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247F-BEBA-8B5E-29EC-A055691C8CFB}"/>
              </a:ext>
            </a:extLst>
          </p:cNvPr>
          <p:cNvSpPr>
            <a:spLocks noGrp="1"/>
          </p:cNvSpPr>
          <p:nvPr>
            <p:ph type="title"/>
          </p:nvPr>
        </p:nvSpPr>
        <p:spPr>
          <a:xfrm>
            <a:off x="706002" y="824311"/>
            <a:ext cx="10749375" cy="594844"/>
          </a:xfrm>
        </p:spPr>
        <p:txBody>
          <a:bodyPr/>
          <a:lstStyle/>
          <a:p>
            <a:r>
              <a:rPr lang="hu-HU" dirty="0"/>
              <a:t>Aktuális irányelv</a:t>
            </a:r>
          </a:p>
        </p:txBody>
      </p:sp>
      <p:sp>
        <p:nvSpPr>
          <p:cNvPr id="6" name="Text Placeholder 5">
            <a:extLst>
              <a:ext uri="{FF2B5EF4-FFF2-40B4-BE49-F238E27FC236}">
                <a16:creationId xmlns:a16="http://schemas.microsoft.com/office/drawing/2014/main" id="{65B174BF-9E1B-E11C-C470-4849E0C0AF79}"/>
              </a:ext>
            </a:extLst>
          </p:cNvPr>
          <p:cNvSpPr>
            <a:spLocks noGrp="1"/>
          </p:cNvSpPr>
          <p:nvPr>
            <p:ph type="body" sz="quarter" idx="14"/>
          </p:nvPr>
        </p:nvSpPr>
        <p:spPr>
          <a:xfrm>
            <a:off x="706002" y="469543"/>
            <a:ext cx="10779996" cy="278438"/>
          </a:xfrm>
        </p:spPr>
        <p:txBody>
          <a:bodyPr/>
          <a:lstStyle/>
          <a:p>
            <a:r>
              <a:rPr lang="hu-HU" dirty="0"/>
              <a:t>Bevezetés</a:t>
            </a:r>
          </a:p>
        </p:txBody>
      </p:sp>
      <p:pic>
        <p:nvPicPr>
          <p:cNvPr id="8" name="Picture 7">
            <a:extLst>
              <a:ext uri="{FF2B5EF4-FFF2-40B4-BE49-F238E27FC236}">
                <a16:creationId xmlns:a16="http://schemas.microsoft.com/office/drawing/2014/main" id="{06D332DC-E4E7-6C67-30A5-3F9556D1CD90}"/>
              </a:ext>
            </a:extLst>
          </p:cNvPr>
          <p:cNvPicPr>
            <a:picLocks noChangeAspect="1"/>
          </p:cNvPicPr>
          <p:nvPr/>
        </p:nvPicPr>
        <p:blipFill>
          <a:blip r:embed="rId3"/>
          <a:stretch>
            <a:fillRect/>
          </a:stretch>
        </p:blipFill>
        <p:spPr>
          <a:xfrm>
            <a:off x="7894960" y="153136"/>
            <a:ext cx="4297040" cy="947876"/>
          </a:xfrm>
          <a:prstGeom prst="rect">
            <a:avLst/>
          </a:prstGeom>
        </p:spPr>
      </p:pic>
      <p:pic>
        <p:nvPicPr>
          <p:cNvPr id="4100" name="Picture 4" descr="Surviving Sepsis Campaign 2021 Guidelines Infographic Vasoactive Agent | PDF">
            <a:extLst>
              <a:ext uri="{FF2B5EF4-FFF2-40B4-BE49-F238E27FC236}">
                <a16:creationId xmlns:a16="http://schemas.microsoft.com/office/drawing/2014/main" id="{4C08A86B-9A05-52F7-93E2-338E619DD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960" y="1139519"/>
            <a:ext cx="4174009" cy="55653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edical Sciences | Free Full-Text | Differences in Hypotensive vs.  Non-Hypotensive Sepsis Management in the Emergency Department:  Door-to-Antibiotic Time Impact on Sepsis Survival">
            <a:extLst>
              <a:ext uri="{FF2B5EF4-FFF2-40B4-BE49-F238E27FC236}">
                <a16:creationId xmlns:a16="http://schemas.microsoft.com/office/drawing/2014/main" id="{A05E02B2-6E01-237A-7E9A-B46B9CC9A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374" y="1944900"/>
            <a:ext cx="5525926" cy="391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73698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E6259C-06D4-76D0-C9ED-48212CA6095A}"/>
              </a:ext>
            </a:extLst>
          </p:cNvPr>
          <p:cNvSpPr>
            <a:spLocks noGrp="1"/>
          </p:cNvSpPr>
          <p:nvPr>
            <p:ph type="title"/>
          </p:nvPr>
        </p:nvSpPr>
        <p:spPr>
          <a:xfrm>
            <a:off x="471552" y="1040213"/>
            <a:ext cx="10749375" cy="594844"/>
          </a:xfrm>
        </p:spPr>
        <p:txBody>
          <a:bodyPr/>
          <a:lstStyle/>
          <a:p>
            <a:r>
              <a:rPr lang="hu-HU" dirty="0"/>
              <a:t>Szimpatikus diszautonómia szindróma</a:t>
            </a:r>
          </a:p>
        </p:txBody>
      </p:sp>
      <p:sp>
        <p:nvSpPr>
          <p:cNvPr id="2" name="Text Placeholder 1">
            <a:extLst>
              <a:ext uri="{FF2B5EF4-FFF2-40B4-BE49-F238E27FC236}">
                <a16:creationId xmlns:a16="http://schemas.microsoft.com/office/drawing/2014/main" id="{205DC790-A5BA-9172-B5A0-9165D8508AD9}"/>
              </a:ext>
            </a:extLst>
          </p:cNvPr>
          <p:cNvSpPr>
            <a:spLocks noGrp="1"/>
          </p:cNvSpPr>
          <p:nvPr>
            <p:ph type="body" sz="quarter" idx="12"/>
          </p:nvPr>
        </p:nvSpPr>
        <p:spPr>
          <a:xfrm>
            <a:off x="133240" y="2272186"/>
            <a:ext cx="6223922" cy="3773014"/>
          </a:xfrm>
        </p:spPr>
        <p:txBody>
          <a:bodyPr/>
          <a:lstStyle/>
          <a:p>
            <a:pPr marL="285750" indent="-285750" algn="just">
              <a:buFont typeface="Arial" panose="020B0604020202020204" pitchFamily="34" charset="0"/>
              <a:buChar char="•"/>
            </a:pPr>
            <a:r>
              <a:rPr lang="hu-HU" dirty="0"/>
              <a:t>Szimpatikus idegrendszer aktivációja (masszív katekolamin kiáramlás) kulcsfontosságú, iniciális adaptív válasz, homeosztázis fenntartására irányuló fiziológiás folyamat</a:t>
            </a:r>
          </a:p>
          <a:p>
            <a:pPr marL="285750" indent="-285750" algn="just">
              <a:buFont typeface="Arial" panose="020B0604020202020204" pitchFamily="34" charset="0"/>
              <a:buChar char="•"/>
            </a:pPr>
            <a:r>
              <a:rPr lang="hu-HU" dirty="0"/>
              <a:t>Perzisztáló magas fokú aktiváció: SDAS (&lt;24h)</a:t>
            </a:r>
          </a:p>
          <a:p>
            <a:pPr algn="just"/>
            <a:r>
              <a:rPr lang="hu-HU" dirty="0"/>
              <a:t>	súlyosság, mortalitás ↑</a:t>
            </a:r>
          </a:p>
          <a:p>
            <a:pPr marL="285750" indent="-285750" algn="just">
              <a:buFont typeface="Arial" panose="020B0604020202020204" pitchFamily="34" charset="0"/>
              <a:buChar char="•"/>
            </a:pPr>
            <a:r>
              <a:rPr lang="hu-HU" dirty="0"/>
              <a:t>Szeptikus „kardiomiopátia”: novum SVTc – Afib (23-40%)</a:t>
            </a:r>
          </a:p>
          <a:p>
            <a:pPr marL="285750" indent="-285750" algn="just">
              <a:buFont typeface="Arial" panose="020B0604020202020204" pitchFamily="34" charset="0"/>
              <a:buChar char="•"/>
            </a:pPr>
            <a:r>
              <a:rPr lang="hu-HU" dirty="0"/>
              <a:t>Relatív mellékvese elégtelenség</a:t>
            </a:r>
          </a:p>
          <a:p>
            <a:pPr marL="285750" indent="-285750" algn="just">
              <a:buFont typeface="Arial" panose="020B0604020202020204" pitchFamily="34" charset="0"/>
              <a:buChar char="•"/>
            </a:pPr>
            <a:r>
              <a:rPr lang="hu-HU" dirty="0"/>
              <a:t>Adrenerg receptor upreguláció: 20x ↑</a:t>
            </a:r>
          </a:p>
          <a:p>
            <a:pPr marL="285750" indent="-285750" algn="just">
              <a:buFont typeface="Arial" panose="020B0604020202020204" pitchFamily="34" charset="0"/>
              <a:buChar char="•"/>
            </a:pPr>
            <a:r>
              <a:rPr lang="hu-HU" dirty="0"/>
              <a:t>NA – vazoplégia kezelése (argipresszinnel kiegészítve) – tahikardizál</a:t>
            </a:r>
          </a:p>
          <a:p>
            <a:pPr marL="285750" indent="-285750" algn="just">
              <a:buFont typeface="Arial" panose="020B0604020202020204" pitchFamily="34" charset="0"/>
              <a:buChar char="•"/>
            </a:pPr>
            <a:r>
              <a:rPr lang="hu-HU" dirty="0"/>
              <a:t>Perifériás adrenerg stresszválasz csökkentése: </a:t>
            </a:r>
          </a:p>
          <a:p>
            <a:pPr algn="just"/>
            <a:r>
              <a:rPr lang="hu-HU" dirty="0"/>
              <a:t>	adrenerg re-equilibrium / dekatekolaminizáció</a:t>
            </a:r>
          </a:p>
        </p:txBody>
      </p:sp>
      <p:grpSp>
        <p:nvGrpSpPr>
          <p:cNvPr id="3" name="Group 2">
            <a:extLst>
              <a:ext uri="{FF2B5EF4-FFF2-40B4-BE49-F238E27FC236}">
                <a16:creationId xmlns:a16="http://schemas.microsoft.com/office/drawing/2014/main" id="{7E8DACC6-858F-D664-D01D-DA4085D07A91}"/>
              </a:ext>
            </a:extLst>
          </p:cNvPr>
          <p:cNvGrpSpPr/>
          <p:nvPr/>
        </p:nvGrpSpPr>
        <p:grpSpPr>
          <a:xfrm>
            <a:off x="6953176" y="2792819"/>
            <a:ext cx="5105584" cy="2863701"/>
            <a:chOff x="6377910" y="2347297"/>
            <a:chExt cx="5680850" cy="2733378"/>
          </a:xfrm>
        </p:grpSpPr>
        <p:pic>
          <p:nvPicPr>
            <p:cNvPr id="5" name="Picture 2" descr="Adrenergic Receptor Function - an overview | ScienceDirect Topics">
              <a:extLst>
                <a:ext uri="{FF2B5EF4-FFF2-40B4-BE49-F238E27FC236}">
                  <a16:creationId xmlns:a16="http://schemas.microsoft.com/office/drawing/2014/main" id="{CD8DF7EE-D393-7AB0-B4A8-6BC66DD1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664" y="2347297"/>
              <a:ext cx="5596096" cy="27333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1CEE2BF-A0A6-D667-7C81-2A0668ACCDF2}"/>
                </a:ext>
              </a:extLst>
            </p:cNvPr>
            <p:cNvSpPr/>
            <p:nvPr/>
          </p:nvSpPr>
          <p:spPr>
            <a:xfrm>
              <a:off x="6419407" y="2397423"/>
              <a:ext cx="387793" cy="2848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Rectangle 6">
              <a:extLst>
                <a:ext uri="{FF2B5EF4-FFF2-40B4-BE49-F238E27FC236}">
                  <a16:creationId xmlns:a16="http://schemas.microsoft.com/office/drawing/2014/main" id="{DCE3EAA6-0BBE-5FF0-EBA8-015405AA3686}"/>
                </a:ext>
              </a:extLst>
            </p:cNvPr>
            <p:cNvSpPr/>
            <p:nvPr/>
          </p:nvSpPr>
          <p:spPr>
            <a:xfrm>
              <a:off x="6377910" y="4551343"/>
              <a:ext cx="387793" cy="2848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8" name="Picture 7">
            <a:extLst>
              <a:ext uri="{FF2B5EF4-FFF2-40B4-BE49-F238E27FC236}">
                <a16:creationId xmlns:a16="http://schemas.microsoft.com/office/drawing/2014/main" id="{F1825DCC-BD49-FC1F-3E2A-F7EA8AEF1FC8}"/>
              </a:ext>
            </a:extLst>
          </p:cNvPr>
          <p:cNvPicPr>
            <a:picLocks noChangeAspect="1"/>
          </p:cNvPicPr>
          <p:nvPr/>
        </p:nvPicPr>
        <p:blipFill>
          <a:blip r:embed="rId4"/>
          <a:stretch>
            <a:fillRect/>
          </a:stretch>
        </p:blipFill>
        <p:spPr>
          <a:xfrm>
            <a:off x="9000679" y="126999"/>
            <a:ext cx="3191321" cy="1428950"/>
          </a:xfrm>
          <a:prstGeom prst="rect">
            <a:avLst/>
          </a:prstGeom>
        </p:spPr>
      </p:pic>
      <p:pic>
        <p:nvPicPr>
          <p:cNvPr id="10" name="Picture 9">
            <a:extLst>
              <a:ext uri="{FF2B5EF4-FFF2-40B4-BE49-F238E27FC236}">
                <a16:creationId xmlns:a16="http://schemas.microsoft.com/office/drawing/2014/main" id="{BD84E316-B070-2F80-23C7-DC169CC57177}"/>
              </a:ext>
            </a:extLst>
          </p:cNvPr>
          <p:cNvPicPr>
            <a:picLocks noChangeAspect="1"/>
          </p:cNvPicPr>
          <p:nvPr/>
        </p:nvPicPr>
        <p:blipFill>
          <a:blip r:embed="rId5"/>
          <a:stretch>
            <a:fillRect/>
          </a:stretch>
        </p:blipFill>
        <p:spPr>
          <a:xfrm>
            <a:off x="8996784" y="1670402"/>
            <a:ext cx="3195216" cy="690026"/>
          </a:xfrm>
          <a:prstGeom prst="rect">
            <a:avLst/>
          </a:prstGeom>
        </p:spPr>
      </p:pic>
    </p:spTree>
    <p:extLst>
      <p:ext uri="{BB962C8B-B14F-4D97-AF65-F5344CB8AC3E}">
        <p14:creationId xmlns:p14="http://schemas.microsoft.com/office/powerpoint/2010/main" val="11454626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42D734-1474-3BE9-46CD-F60E40C4D10D}"/>
              </a:ext>
            </a:extLst>
          </p:cNvPr>
          <p:cNvGrpSpPr/>
          <p:nvPr/>
        </p:nvGrpSpPr>
        <p:grpSpPr>
          <a:xfrm>
            <a:off x="673420" y="1529490"/>
            <a:ext cx="10845160" cy="3799019"/>
            <a:chOff x="690880" y="1298574"/>
            <a:chExt cx="10810240" cy="4260852"/>
          </a:xfrm>
        </p:grpSpPr>
        <p:pic>
          <p:nvPicPr>
            <p:cNvPr id="9" name="Picture 2" descr="Historical and current sepsis mortality distribution. (A) Historically,...  | Download Scientific Diagram">
              <a:extLst>
                <a:ext uri="{FF2B5EF4-FFF2-40B4-BE49-F238E27FC236}">
                  <a16:creationId xmlns:a16="http://schemas.microsoft.com/office/drawing/2014/main" id="{4F236ACB-6A71-1B51-774D-C460986E0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04" y="1326833"/>
              <a:ext cx="10803916" cy="42325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3EE2A60-7FE8-3A11-D157-05B4F4A19532}"/>
                </a:ext>
              </a:extLst>
            </p:cNvPr>
            <p:cNvSpPr/>
            <p:nvPr/>
          </p:nvSpPr>
          <p:spPr>
            <a:xfrm>
              <a:off x="690880" y="1298574"/>
              <a:ext cx="4876800" cy="386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2" name="Title 1">
            <a:extLst>
              <a:ext uri="{FF2B5EF4-FFF2-40B4-BE49-F238E27FC236}">
                <a16:creationId xmlns:a16="http://schemas.microsoft.com/office/drawing/2014/main" id="{E0AECFFB-A037-3CEB-E43C-1A3C777C06F1}"/>
              </a:ext>
            </a:extLst>
          </p:cNvPr>
          <p:cNvSpPr txBox="1">
            <a:spLocks/>
          </p:cNvSpPr>
          <p:nvPr/>
        </p:nvSpPr>
        <p:spPr>
          <a:xfrm>
            <a:off x="873712" y="432317"/>
            <a:ext cx="10749375" cy="594844"/>
          </a:xfrm>
          <a:prstGeom prst="rect">
            <a:avLst/>
          </a:prstGeom>
        </p:spPr>
        <p:txBody>
          <a:bodyPr/>
          <a:lstStyle>
            <a:lvl1pPr algn="l" defTabSz="914399" rtl="0" eaLnBrk="1" latinLnBrk="0" hangingPunct="1">
              <a:lnSpc>
                <a:spcPct val="90000"/>
              </a:lnSpc>
              <a:spcBef>
                <a:spcPct val="0"/>
              </a:spcBef>
              <a:buNone/>
              <a:defRPr sz="4400" kern="1200">
                <a:solidFill>
                  <a:schemeClr val="tx1"/>
                </a:solidFill>
                <a:latin typeface="+mj-lt"/>
                <a:ea typeface="+mj-ea"/>
                <a:cs typeface="+mj-cs"/>
              </a:defRPr>
            </a:lvl1pPr>
          </a:lstStyle>
          <a:p>
            <a:r>
              <a:rPr lang="hu-HU" sz="2800" dirty="0">
                <a:solidFill>
                  <a:srgbClr val="121D46"/>
                </a:solidFill>
                <a:latin typeface="Poppins Bold" panose="020B0604020202020204" charset="-18"/>
                <a:cs typeface="Poppins Bold" panose="020B0604020202020204" charset="-18"/>
              </a:rPr>
              <a:t>Szimpatikus diszautonómia szindróma következményei</a:t>
            </a:r>
          </a:p>
        </p:txBody>
      </p:sp>
      <p:sp>
        <p:nvSpPr>
          <p:cNvPr id="3" name="TextBox 2">
            <a:extLst>
              <a:ext uri="{FF2B5EF4-FFF2-40B4-BE49-F238E27FC236}">
                <a16:creationId xmlns:a16="http://schemas.microsoft.com/office/drawing/2014/main" id="{C163030D-F28C-00EC-C831-FF92EAD1B5BC}"/>
              </a:ext>
            </a:extLst>
          </p:cNvPr>
          <p:cNvSpPr txBox="1"/>
          <p:nvPr/>
        </p:nvSpPr>
        <p:spPr>
          <a:xfrm>
            <a:off x="9164462" y="5303314"/>
            <a:ext cx="2458625" cy="307777"/>
          </a:xfrm>
          <a:prstGeom prst="rect">
            <a:avLst/>
          </a:prstGeom>
          <a:noFill/>
        </p:spPr>
        <p:txBody>
          <a:bodyPr wrap="square" rtlCol="0">
            <a:spAutoFit/>
          </a:bodyPr>
          <a:lstStyle/>
          <a:p>
            <a:r>
              <a:rPr lang="hu-HU" sz="1400" dirty="0">
                <a:latin typeface="Poppins Regular" panose="020B0604020202020204" charset="-18"/>
                <a:cs typeface="Poppins Regular" panose="020B0604020202020204" charset="-18"/>
              </a:rPr>
              <a:t>Post-sepsis syndrome</a:t>
            </a:r>
          </a:p>
        </p:txBody>
      </p:sp>
      <p:sp>
        <p:nvSpPr>
          <p:cNvPr id="5" name="AutoShape 4">
            <a:extLst>
              <a:ext uri="{FF2B5EF4-FFF2-40B4-BE49-F238E27FC236}">
                <a16:creationId xmlns:a16="http://schemas.microsoft.com/office/drawing/2014/main" id="{DA5CAD3A-A5B9-804E-EDC1-53B3901B63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212644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C7A0-144D-97E8-4F74-EBAB99A7CCAE}"/>
              </a:ext>
            </a:extLst>
          </p:cNvPr>
          <p:cNvSpPr>
            <a:spLocks noGrp="1"/>
          </p:cNvSpPr>
          <p:nvPr>
            <p:ph type="title"/>
          </p:nvPr>
        </p:nvSpPr>
        <p:spPr>
          <a:xfrm>
            <a:off x="721312" y="437936"/>
            <a:ext cx="10749375" cy="594844"/>
          </a:xfrm>
        </p:spPr>
        <p:txBody>
          <a:bodyPr/>
          <a:lstStyle/>
          <a:p>
            <a:r>
              <a:rPr lang="hu-HU" dirty="0"/>
              <a:t>Adrenerg re-equlibrium</a:t>
            </a:r>
          </a:p>
        </p:txBody>
      </p:sp>
      <p:pic>
        <p:nvPicPr>
          <p:cNvPr id="8" name="Picture 7">
            <a:extLst>
              <a:ext uri="{FF2B5EF4-FFF2-40B4-BE49-F238E27FC236}">
                <a16:creationId xmlns:a16="http://schemas.microsoft.com/office/drawing/2014/main" id="{063A074E-84C3-5527-5CC9-BB1F5D9157A5}"/>
              </a:ext>
            </a:extLst>
          </p:cNvPr>
          <p:cNvPicPr>
            <a:picLocks noChangeAspect="1"/>
          </p:cNvPicPr>
          <p:nvPr/>
        </p:nvPicPr>
        <p:blipFill>
          <a:blip r:embed="rId3"/>
          <a:stretch>
            <a:fillRect/>
          </a:stretch>
        </p:blipFill>
        <p:spPr>
          <a:xfrm>
            <a:off x="8696960" y="130858"/>
            <a:ext cx="3495040" cy="1552796"/>
          </a:xfrm>
          <a:prstGeom prst="rect">
            <a:avLst/>
          </a:prstGeom>
        </p:spPr>
      </p:pic>
      <p:pic>
        <p:nvPicPr>
          <p:cNvPr id="1028" name="Picture 4" descr="CV Pharmacology | Beta-Adrenoceptor Antagonists (Beta-Blockers)">
            <a:extLst>
              <a:ext uri="{FF2B5EF4-FFF2-40B4-BE49-F238E27FC236}">
                <a16:creationId xmlns:a16="http://schemas.microsoft.com/office/drawing/2014/main" id="{D82F5E7A-153E-97DD-92BC-EFC7C84F27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196" y="1988185"/>
            <a:ext cx="3054528" cy="2881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0228AD-0B22-A4EF-8ABE-7F85265C9F5C}"/>
              </a:ext>
            </a:extLst>
          </p:cNvPr>
          <p:cNvPicPr>
            <a:picLocks noChangeAspect="1"/>
          </p:cNvPicPr>
          <p:nvPr/>
        </p:nvPicPr>
        <p:blipFill>
          <a:blip r:embed="rId5"/>
          <a:stretch>
            <a:fillRect/>
          </a:stretch>
        </p:blipFill>
        <p:spPr>
          <a:xfrm>
            <a:off x="3230724" y="1117600"/>
            <a:ext cx="5730549" cy="5609542"/>
          </a:xfrm>
          <a:prstGeom prst="rect">
            <a:avLst/>
          </a:prstGeom>
        </p:spPr>
      </p:pic>
      <p:pic>
        <p:nvPicPr>
          <p:cNvPr id="5" name="Picture 6" descr="Beta3 adrenergic receptor stimulation in human macrophages inhibits  NADPHoxidase activity and induces catalase expression via PPARγ activation  - ScienceDirect">
            <a:extLst>
              <a:ext uri="{FF2B5EF4-FFF2-40B4-BE49-F238E27FC236}">
                <a16:creationId xmlns:a16="http://schemas.microsoft.com/office/drawing/2014/main" id="{65D66DCC-B393-ECAF-DCBA-8C8FAD4E2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8679" y="2583712"/>
            <a:ext cx="3363321" cy="205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4879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181F-1FD6-3858-AF22-A11506EA0F48}"/>
              </a:ext>
            </a:extLst>
          </p:cNvPr>
          <p:cNvSpPr>
            <a:spLocks noGrp="1"/>
          </p:cNvSpPr>
          <p:nvPr>
            <p:ph type="title"/>
          </p:nvPr>
        </p:nvSpPr>
        <p:spPr/>
        <p:txBody>
          <a:bodyPr/>
          <a:lstStyle/>
          <a:p>
            <a:pPr algn="ctr"/>
            <a:r>
              <a:rPr lang="hu-HU" dirty="0"/>
              <a:t>Béta blokkolók alkalmazása</a:t>
            </a:r>
          </a:p>
        </p:txBody>
      </p:sp>
      <p:sp>
        <p:nvSpPr>
          <p:cNvPr id="4" name="Text Placeholder 3">
            <a:extLst>
              <a:ext uri="{FF2B5EF4-FFF2-40B4-BE49-F238E27FC236}">
                <a16:creationId xmlns:a16="http://schemas.microsoft.com/office/drawing/2014/main" id="{1BED24C1-031B-A185-D861-48E2D7968F44}"/>
              </a:ext>
            </a:extLst>
          </p:cNvPr>
          <p:cNvSpPr>
            <a:spLocks noGrp="1"/>
          </p:cNvSpPr>
          <p:nvPr>
            <p:ph type="body" sz="quarter" idx="12"/>
          </p:nvPr>
        </p:nvSpPr>
        <p:spPr>
          <a:xfrm>
            <a:off x="741600" y="2264401"/>
            <a:ext cx="5216400" cy="2307600"/>
          </a:xfrm>
        </p:spPr>
        <p:txBody>
          <a:bodyPr/>
          <a:lstStyle/>
          <a:p>
            <a:pPr algn="ctr"/>
            <a:r>
              <a:rPr lang="hu-HU" sz="1800" b="1" dirty="0">
                <a:effectLst>
                  <a:outerShdw blurRad="38100" dist="38100" dir="2700000" algn="tl">
                    <a:srgbClr val="000000">
                      <a:alpha val="43137"/>
                    </a:srgbClr>
                  </a:outerShdw>
                </a:effectLst>
              </a:rPr>
              <a:t>Áldás?</a:t>
            </a:r>
          </a:p>
          <a:p>
            <a:pPr algn="just"/>
            <a:endParaRPr lang="hu-HU" sz="1800" b="1" dirty="0">
              <a:effectLst>
                <a:outerShdw blurRad="38100" dist="38100" dir="2700000" algn="tl">
                  <a:srgbClr val="000000">
                    <a:alpha val="43137"/>
                  </a:srgbClr>
                </a:outerShdw>
              </a:effectLst>
            </a:endParaRPr>
          </a:p>
          <a:p>
            <a:pPr algn="ctr"/>
            <a:r>
              <a:rPr lang="hu-HU" sz="1800" dirty="0"/>
              <a:t>diastole ideje nyúlik</a:t>
            </a:r>
          </a:p>
          <a:p>
            <a:pPr algn="ctr"/>
            <a:r>
              <a:rPr lang="hu-HU" sz="1800" dirty="0"/>
              <a:t>preload nő</a:t>
            </a:r>
          </a:p>
          <a:p>
            <a:pPr algn="ctr"/>
            <a:r>
              <a:rPr lang="hu-HU" sz="1800" dirty="0"/>
              <a:t>coronaria telődés optimalizálása</a:t>
            </a:r>
          </a:p>
          <a:p>
            <a:pPr algn="ctr"/>
            <a:r>
              <a:rPr lang="hu-HU" sz="1800" dirty="0"/>
              <a:t>oxigénfelhasználás csökken</a:t>
            </a:r>
          </a:p>
        </p:txBody>
      </p:sp>
      <p:sp>
        <p:nvSpPr>
          <p:cNvPr id="5" name="Text Placeholder 4">
            <a:extLst>
              <a:ext uri="{FF2B5EF4-FFF2-40B4-BE49-F238E27FC236}">
                <a16:creationId xmlns:a16="http://schemas.microsoft.com/office/drawing/2014/main" id="{852048F8-DB58-A789-8BC1-9021DB1B6954}"/>
              </a:ext>
            </a:extLst>
          </p:cNvPr>
          <p:cNvSpPr>
            <a:spLocks noGrp="1"/>
          </p:cNvSpPr>
          <p:nvPr>
            <p:ph type="body" sz="quarter" idx="13"/>
          </p:nvPr>
        </p:nvSpPr>
        <p:spPr>
          <a:xfrm>
            <a:off x="6354000" y="2264400"/>
            <a:ext cx="5216400" cy="2483093"/>
          </a:xfrm>
        </p:spPr>
        <p:txBody>
          <a:bodyPr/>
          <a:lstStyle/>
          <a:p>
            <a:pPr algn="ctr"/>
            <a:r>
              <a:rPr lang="hu-HU" sz="1800" b="1" dirty="0">
                <a:effectLst>
                  <a:outerShdw blurRad="38100" dist="38100" dir="2700000" algn="tl">
                    <a:srgbClr val="000000">
                      <a:alpha val="43137"/>
                    </a:srgbClr>
                  </a:outerShdw>
                </a:effectLst>
              </a:rPr>
              <a:t>Átok?</a:t>
            </a:r>
          </a:p>
          <a:p>
            <a:pPr algn="just"/>
            <a:endParaRPr lang="hu-HU" sz="1800" b="1" dirty="0">
              <a:effectLst>
                <a:outerShdw blurRad="38100" dist="38100" dir="2700000" algn="tl">
                  <a:srgbClr val="000000">
                    <a:alpha val="43137"/>
                  </a:srgbClr>
                </a:outerShdw>
              </a:effectLst>
            </a:endParaRPr>
          </a:p>
          <a:p>
            <a:pPr algn="ctr"/>
            <a:r>
              <a:rPr lang="hu-HU" sz="1800" dirty="0"/>
              <a:t>negatív inotróp</a:t>
            </a:r>
          </a:p>
          <a:p>
            <a:pPr algn="ctr"/>
            <a:r>
              <a:rPr lang="hu-HU" sz="1800" dirty="0"/>
              <a:t>negatív kronotróp</a:t>
            </a:r>
          </a:p>
          <a:p>
            <a:pPr algn="ctr"/>
            <a:r>
              <a:rPr lang="hu-HU" sz="1800" dirty="0"/>
              <a:t>negatív dromotróp</a:t>
            </a:r>
          </a:p>
          <a:p>
            <a:pPr algn="ctr"/>
            <a:r>
              <a:rPr lang="hu-HU" sz="1800" dirty="0"/>
              <a:t>hypotensio</a:t>
            </a:r>
          </a:p>
          <a:p>
            <a:pPr algn="ctr"/>
            <a:r>
              <a:rPr lang="hu-HU" sz="1800" dirty="0"/>
              <a:t>bronchospazmus</a:t>
            </a:r>
          </a:p>
        </p:txBody>
      </p:sp>
      <p:sp>
        <p:nvSpPr>
          <p:cNvPr id="6" name="Text Placeholder 5">
            <a:extLst>
              <a:ext uri="{FF2B5EF4-FFF2-40B4-BE49-F238E27FC236}">
                <a16:creationId xmlns:a16="http://schemas.microsoft.com/office/drawing/2014/main" id="{0A4B249F-DEEC-5510-86D8-6C72C9A8D584}"/>
              </a:ext>
            </a:extLst>
          </p:cNvPr>
          <p:cNvSpPr>
            <a:spLocks noGrp="1"/>
          </p:cNvSpPr>
          <p:nvPr>
            <p:ph type="body" sz="quarter" idx="14"/>
          </p:nvPr>
        </p:nvSpPr>
        <p:spPr/>
        <p:txBody>
          <a:bodyPr/>
          <a:lstStyle/>
          <a:p>
            <a:pPr algn="ctr"/>
            <a:r>
              <a:rPr lang="hu-HU" dirty="0"/>
              <a:t>Paradigmaváltás</a:t>
            </a:r>
          </a:p>
        </p:txBody>
      </p:sp>
      <p:pic>
        <p:nvPicPr>
          <p:cNvPr id="5122" name="Picture 2" descr="Social Media, friend or foe?">
            <a:extLst>
              <a:ext uri="{FF2B5EF4-FFF2-40B4-BE49-F238E27FC236}">
                <a16:creationId xmlns:a16="http://schemas.microsoft.com/office/drawing/2014/main" id="{C6621560-F7DC-8EBE-67BF-41E0FDDAA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150" y="4747493"/>
            <a:ext cx="4203700" cy="1977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4360B26-6386-7580-AD16-1993386C73D5}"/>
              </a:ext>
            </a:extLst>
          </p:cNvPr>
          <p:cNvPicPr>
            <a:picLocks noChangeAspect="1"/>
          </p:cNvPicPr>
          <p:nvPr/>
        </p:nvPicPr>
        <p:blipFill>
          <a:blip r:embed="rId4"/>
          <a:stretch>
            <a:fillRect/>
          </a:stretch>
        </p:blipFill>
        <p:spPr>
          <a:xfrm>
            <a:off x="9137943" y="155312"/>
            <a:ext cx="3054057" cy="1244722"/>
          </a:xfrm>
          <a:prstGeom prst="rect">
            <a:avLst/>
          </a:prstGeom>
        </p:spPr>
      </p:pic>
      <p:pic>
        <p:nvPicPr>
          <p:cNvPr id="12" name="Picture 11">
            <a:extLst>
              <a:ext uri="{FF2B5EF4-FFF2-40B4-BE49-F238E27FC236}">
                <a16:creationId xmlns:a16="http://schemas.microsoft.com/office/drawing/2014/main" id="{A968A5C6-FAF7-F10D-F177-11688A4D7A61}"/>
              </a:ext>
            </a:extLst>
          </p:cNvPr>
          <p:cNvPicPr>
            <a:picLocks noChangeAspect="1"/>
          </p:cNvPicPr>
          <p:nvPr/>
        </p:nvPicPr>
        <p:blipFill>
          <a:blip r:embed="rId5"/>
          <a:stretch>
            <a:fillRect/>
          </a:stretch>
        </p:blipFill>
        <p:spPr>
          <a:xfrm>
            <a:off x="0" y="155312"/>
            <a:ext cx="3054057" cy="966421"/>
          </a:xfrm>
          <a:prstGeom prst="rect">
            <a:avLst/>
          </a:prstGeom>
        </p:spPr>
      </p:pic>
      <p:pic>
        <p:nvPicPr>
          <p:cNvPr id="16" name="Picture 15">
            <a:extLst>
              <a:ext uri="{FF2B5EF4-FFF2-40B4-BE49-F238E27FC236}">
                <a16:creationId xmlns:a16="http://schemas.microsoft.com/office/drawing/2014/main" id="{9CF8CBBA-1374-A91F-A9D2-0D8534741711}"/>
              </a:ext>
            </a:extLst>
          </p:cNvPr>
          <p:cNvPicPr>
            <a:picLocks noChangeAspect="1"/>
          </p:cNvPicPr>
          <p:nvPr/>
        </p:nvPicPr>
        <p:blipFill>
          <a:blip r:embed="rId6"/>
          <a:stretch>
            <a:fillRect/>
          </a:stretch>
        </p:blipFill>
        <p:spPr>
          <a:xfrm>
            <a:off x="0" y="5714669"/>
            <a:ext cx="3484808" cy="1090632"/>
          </a:xfrm>
          <a:prstGeom prst="rect">
            <a:avLst/>
          </a:prstGeom>
        </p:spPr>
      </p:pic>
      <p:pic>
        <p:nvPicPr>
          <p:cNvPr id="18" name="Picture 17">
            <a:extLst>
              <a:ext uri="{FF2B5EF4-FFF2-40B4-BE49-F238E27FC236}">
                <a16:creationId xmlns:a16="http://schemas.microsoft.com/office/drawing/2014/main" id="{0A0D620D-92AD-9212-7ECC-EB822CCF0D12}"/>
              </a:ext>
            </a:extLst>
          </p:cNvPr>
          <p:cNvPicPr>
            <a:picLocks noChangeAspect="1"/>
          </p:cNvPicPr>
          <p:nvPr/>
        </p:nvPicPr>
        <p:blipFill>
          <a:blip r:embed="rId7"/>
          <a:stretch>
            <a:fillRect/>
          </a:stretch>
        </p:blipFill>
        <p:spPr>
          <a:xfrm>
            <a:off x="8805394" y="5889749"/>
            <a:ext cx="3386605" cy="968251"/>
          </a:xfrm>
          <a:prstGeom prst="rect">
            <a:avLst/>
          </a:prstGeom>
        </p:spPr>
      </p:pic>
    </p:spTree>
    <p:extLst>
      <p:ext uri="{BB962C8B-B14F-4D97-AF65-F5344CB8AC3E}">
        <p14:creationId xmlns:p14="http://schemas.microsoft.com/office/powerpoint/2010/main" val="104726692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0C6A-4C6D-28FA-64C0-E7A421B2BE4A}"/>
              </a:ext>
            </a:extLst>
          </p:cNvPr>
          <p:cNvSpPr>
            <a:spLocks noGrp="1"/>
          </p:cNvSpPr>
          <p:nvPr>
            <p:ph type="title"/>
          </p:nvPr>
        </p:nvSpPr>
        <p:spPr>
          <a:xfrm>
            <a:off x="540276" y="578327"/>
            <a:ext cx="10749375" cy="594844"/>
          </a:xfrm>
        </p:spPr>
        <p:txBody>
          <a:bodyPr/>
          <a:lstStyle/>
          <a:p>
            <a:pPr algn="ctr"/>
            <a:r>
              <a:rPr lang="hu-HU" dirty="0"/>
              <a:t>Hemodinamika optimalizálása</a:t>
            </a:r>
          </a:p>
        </p:txBody>
      </p:sp>
      <p:pic>
        <p:nvPicPr>
          <p:cNvPr id="12" name="Picture 11">
            <a:extLst>
              <a:ext uri="{FF2B5EF4-FFF2-40B4-BE49-F238E27FC236}">
                <a16:creationId xmlns:a16="http://schemas.microsoft.com/office/drawing/2014/main" id="{2FDB66FE-523A-2AA9-9F5A-21BE65487CC2}"/>
              </a:ext>
            </a:extLst>
          </p:cNvPr>
          <p:cNvPicPr>
            <a:picLocks noChangeAspect="1"/>
          </p:cNvPicPr>
          <p:nvPr/>
        </p:nvPicPr>
        <p:blipFill>
          <a:blip r:embed="rId3"/>
          <a:stretch>
            <a:fillRect/>
          </a:stretch>
        </p:blipFill>
        <p:spPr>
          <a:xfrm>
            <a:off x="9320981" y="180750"/>
            <a:ext cx="2871019" cy="1157175"/>
          </a:xfrm>
          <a:prstGeom prst="rect">
            <a:avLst/>
          </a:prstGeom>
        </p:spPr>
      </p:pic>
      <p:pic>
        <p:nvPicPr>
          <p:cNvPr id="3074" name="Picture 2" descr="Pressure-Volume Loop Relationships | Adam Goodwill | ADInstruments">
            <a:extLst>
              <a:ext uri="{FF2B5EF4-FFF2-40B4-BE49-F238E27FC236}">
                <a16:creationId xmlns:a16="http://schemas.microsoft.com/office/drawing/2014/main" id="{A0D42922-CF59-DB6A-38EC-C89E07F93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26" y="1735502"/>
            <a:ext cx="4282128" cy="420236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7DA2860-DB28-07E2-5507-6BBEB88E23B8}"/>
              </a:ext>
            </a:extLst>
          </p:cNvPr>
          <p:cNvGrpSpPr/>
          <p:nvPr/>
        </p:nvGrpSpPr>
        <p:grpSpPr>
          <a:xfrm>
            <a:off x="4615654" y="1427929"/>
            <a:ext cx="7027691" cy="4286651"/>
            <a:chOff x="4830783" y="1651212"/>
            <a:chExt cx="7027691" cy="4286651"/>
          </a:xfrm>
        </p:grpSpPr>
        <p:pic>
          <p:nvPicPr>
            <p:cNvPr id="8" name="Picture 7">
              <a:extLst>
                <a:ext uri="{FF2B5EF4-FFF2-40B4-BE49-F238E27FC236}">
                  <a16:creationId xmlns:a16="http://schemas.microsoft.com/office/drawing/2014/main" id="{38DE5803-2F2F-70F8-8575-380C86B07D7A}"/>
                </a:ext>
              </a:extLst>
            </p:cNvPr>
            <p:cNvPicPr>
              <a:picLocks noChangeAspect="1"/>
            </p:cNvPicPr>
            <p:nvPr/>
          </p:nvPicPr>
          <p:blipFill>
            <a:blip r:embed="rId5"/>
            <a:stretch>
              <a:fillRect/>
            </a:stretch>
          </p:blipFill>
          <p:spPr>
            <a:xfrm>
              <a:off x="4830783" y="1978094"/>
              <a:ext cx="7027691" cy="2901812"/>
            </a:xfrm>
            <a:prstGeom prst="rect">
              <a:avLst/>
            </a:prstGeom>
          </p:spPr>
        </p:pic>
        <p:sp>
          <p:nvSpPr>
            <p:cNvPr id="3" name="TextBox 2">
              <a:extLst>
                <a:ext uri="{FF2B5EF4-FFF2-40B4-BE49-F238E27FC236}">
                  <a16:creationId xmlns:a16="http://schemas.microsoft.com/office/drawing/2014/main" id="{233CC295-FB3E-7F8A-FCAB-B19010EE697A}"/>
                </a:ext>
              </a:extLst>
            </p:cNvPr>
            <p:cNvSpPr txBox="1"/>
            <p:nvPr/>
          </p:nvSpPr>
          <p:spPr>
            <a:xfrm>
              <a:off x="5532120" y="1653838"/>
              <a:ext cx="1127760" cy="324256"/>
            </a:xfrm>
            <a:prstGeom prst="rect">
              <a:avLst/>
            </a:prstGeom>
            <a:noFill/>
          </p:spPr>
          <p:txBody>
            <a:bodyPr wrap="square" rtlCol="0">
              <a:spAutoFit/>
            </a:bodyPr>
            <a:lstStyle/>
            <a:p>
              <a:r>
                <a:rPr lang="hu-HU" dirty="0"/>
                <a:t>prior to BB</a:t>
              </a:r>
            </a:p>
          </p:txBody>
        </p:sp>
        <p:sp>
          <p:nvSpPr>
            <p:cNvPr id="4" name="TextBox 3">
              <a:extLst>
                <a:ext uri="{FF2B5EF4-FFF2-40B4-BE49-F238E27FC236}">
                  <a16:creationId xmlns:a16="http://schemas.microsoft.com/office/drawing/2014/main" id="{18F9482A-B380-6842-8260-C28CE97CC29F}"/>
                </a:ext>
              </a:extLst>
            </p:cNvPr>
            <p:cNvSpPr txBox="1"/>
            <p:nvPr/>
          </p:nvSpPr>
          <p:spPr>
            <a:xfrm>
              <a:off x="8742998" y="1651212"/>
              <a:ext cx="2013492" cy="324256"/>
            </a:xfrm>
            <a:prstGeom prst="rect">
              <a:avLst/>
            </a:prstGeom>
            <a:noFill/>
          </p:spPr>
          <p:txBody>
            <a:bodyPr wrap="square" rtlCol="0">
              <a:spAutoFit/>
            </a:bodyPr>
            <a:lstStyle/>
            <a:p>
              <a:r>
                <a:rPr lang="hu-HU" dirty="0"/>
                <a:t>after BB administration</a:t>
              </a:r>
            </a:p>
          </p:txBody>
        </p:sp>
        <p:sp>
          <p:nvSpPr>
            <p:cNvPr id="5" name="TextBox 4">
              <a:extLst>
                <a:ext uri="{FF2B5EF4-FFF2-40B4-BE49-F238E27FC236}">
                  <a16:creationId xmlns:a16="http://schemas.microsoft.com/office/drawing/2014/main" id="{E40AF79D-1419-EA6F-1C62-4045BAFF639E}"/>
                </a:ext>
              </a:extLst>
            </p:cNvPr>
            <p:cNvSpPr txBox="1"/>
            <p:nvPr/>
          </p:nvSpPr>
          <p:spPr>
            <a:xfrm>
              <a:off x="7716520" y="4778306"/>
              <a:ext cx="1752600" cy="556178"/>
            </a:xfrm>
            <a:prstGeom prst="rect">
              <a:avLst/>
            </a:prstGeom>
            <a:noFill/>
          </p:spPr>
          <p:txBody>
            <a:bodyPr wrap="square" rtlCol="0">
              <a:spAutoFit/>
            </a:bodyPr>
            <a:lstStyle/>
            <a:p>
              <a:r>
                <a:rPr lang="hu-HU" dirty="0"/>
                <a:t>Inotropy ↓</a:t>
              </a:r>
            </a:p>
            <a:p>
              <a:r>
                <a:rPr lang="hu-HU" dirty="0"/>
                <a:t>Angle of ESPVR2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31DC42F-9D7B-68AE-CE5D-FAC489112B09}"/>
                    </a:ext>
                  </a:extLst>
                </p:cNvPr>
                <p:cNvSpPr txBox="1"/>
                <p:nvPr/>
              </p:nvSpPr>
              <p:spPr>
                <a:xfrm>
                  <a:off x="10099041" y="4829106"/>
                  <a:ext cx="1759433" cy="556178"/>
                </a:xfrm>
                <a:prstGeom prst="rect">
                  <a:avLst/>
                </a:prstGeom>
                <a:noFill/>
              </p:spPr>
              <p:txBody>
                <a:bodyPr wrap="square">
                  <a:spAutoFit/>
                </a:bodyPr>
                <a:lstStyle/>
                <a:p>
                  <a:r>
                    <a:rPr lang="hu-HU" dirty="0"/>
                    <a:t>If preload is enough</a:t>
                  </a:r>
                  <a:br>
                    <a:rPr lang="hu-HU" dirty="0"/>
                  </a:br>
                  <a:r>
                    <a:rPr lang="hu-HU" dirty="0"/>
                    <a:t>HR ↓ -  Tdia </a:t>
                  </a:r>
                  <a14:m>
                    <m:oMath xmlns:m="http://schemas.openxmlformats.org/officeDocument/2006/math">
                      <m:r>
                        <a:rPr lang="hu-HU" i="1" smtClean="0">
                          <a:latin typeface="Cambria Math" panose="02040503050406030204" pitchFamily="18" charset="0"/>
                        </a:rPr>
                        <m:t>↑</m:t>
                      </m:r>
                    </m:oMath>
                  </a14:m>
                  <a:r>
                    <a:rPr lang="hu-HU" dirty="0"/>
                    <a:t> - SV </a:t>
                  </a:r>
                  <a14:m>
                    <m:oMath xmlns:m="http://schemas.openxmlformats.org/officeDocument/2006/math">
                      <m:r>
                        <a:rPr lang="hu-HU" i="1">
                          <a:latin typeface="Cambria Math" panose="02040503050406030204" pitchFamily="18" charset="0"/>
                        </a:rPr>
                        <m:t>↑</m:t>
                      </m:r>
                    </m:oMath>
                  </a14:m>
                  <a:endParaRPr lang="hu-HU" dirty="0"/>
                </a:p>
              </p:txBody>
            </p:sp>
          </mc:Choice>
          <mc:Fallback xmlns="">
            <p:sp>
              <p:nvSpPr>
                <p:cNvPr id="9" name="TextBox 8">
                  <a:extLst>
                    <a:ext uri="{FF2B5EF4-FFF2-40B4-BE49-F238E27FC236}">
                      <a16:creationId xmlns:a16="http://schemas.microsoft.com/office/drawing/2014/main" id="{F31DC42F-9D7B-68AE-CE5D-FAC489112B09}"/>
                    </a:ext>
                  </a:extLst>
                </p:cNvPr>
                <p:cNvSpPr txBox="1">
                  <a:spLocks noRot="1" noChangeAspect="1" noMove="1" noResize="1" noEditPoints="1" noAdjustHandles="1" noChangeArrowheads="1" noChangeShapeType="1" noTextEdit="1"/>
                </p:cNvSpPr>
                <p:nvPr/>
              </p:nvSpPr>
              <p:spPr>
                <a:xfrm>
                  <a:off x="10099041" y="4829106"/>
                  <a:ext cx="1759433" cy="556178"/>
                </a:xfrm>
                <a:prstGeom prst="rect">
                  <a:avLst/>
                </a:prstGeom>
                <a:blipFill>
                  <a:blip r:embed="rId6"/>
                  <a:stretch>
                    <a:fillRect l="-1384" t="-3297" b="-10989"/>
                  </a:stretch>
                </a:blipFill>
              </p:spPr>
              <p:txBody>
                <a:bodyPr/>
                <a:lstStyle/>
                <a:p>
                  <a:r>
                    <a:rPr lang="hu-HU">
                      <a:noFill/>
                    </a:rPr>
                    <a:t> </a:t>
                  </a:r>
                </a:p>
              </p:txBody>
            </p:sp>
          </mc:Fallback>
        </mc:AlternateContent>
        <p:sp>
          <p:nvSpPr>
            <p:cNvPr id="11" name="TextBox 10">
              <a:extLst>
                <a:ext uri="{FF2B5EF4-FFF2-40B4-BE49-F238E27FC236}">
                  <a16:creationId xmlns:a16="http://schemas.microsoft.com/office/drawing/2014/main" id="{C4C147E3-4C30-F12F-B05B-4E46D3B09DE0}"/>
                </a:ext>
              </a:extLst>
            </p:cNvPr>
            <p:cNvSpPr txBox="1"/>
            <p:nvPr/>
          </p:nvSpPr>
          <p:spPr>
            <a:xfrm>
              <a:off x="8997057" y="5613607"/>
              <a:ext cx="1759433" cy="324256"/>
            </a:xfrm>
            <a:prstGeom prst="rect">
              <a:avLst/>
            </a:prstGeom>
            <a:noFill/>
          </p:spPr>
          <p:txBody>
            <a:bodyPr wrap="square">
              <a:spAutoFit/>
            </a:bodyPr>
            <a:lstStyle/>
            <a:p>
              <a:pPr algn="ctr"/>
              <a:r>
                <a:rPr lang="hu-HU" dirty="0"/>
                <a:t>CO/CI maintained</a:t>
              </a:r>
            </a:p>
          </p:txBody>
        </p:sp>
        <p:sp>
          <p:nvSpPr>
            <p:cNvPr id="13" name="Right Brace 12">
              <a:extLst>
                <a:ext uri="{FF2B5EF4-FFF2-40B4-BE49-F238E27FC236}">
                  <a16:creationId xmlns:a16="http://schemas.microsoft.com/office/drawing/2014/main" id="{B6318CAF-8258-96E0-A473-2C07BED9F0C5}"/>
                </a:ext>
              </a:extLst>
            </p:cNvPr>
            <p:cNvSpPr/>
            <p:nvPr/>
          </p:nvSpPr>
          <p:spPr>
            <a:xfrm rot="5400000">
              <a:off x="9637514" y="4756365"/>
              <a:ext cx="224458" cy="1533511"/>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hu-HU" dirty="0"/>
            </a:p>
          </p:txBody>
        </p:sp>
      </p:grpSp>
      <p:pic>
        <p:nvPicPr>
          <p:cNvPr id="14" name="Picture 13">
            <a:extLst>
              <a:ext uri="{FF2B5EF4-FFF2-40B4-BE49-F238E27FC236}">
                <a16:creationId xmlns:a16="http://schemas.microsoft.com/office/drawing/2014/main" id="{D0232890-9907-9D83-FAB9-229D13BF47D5}"/>
              </a:ext>
            </a:extLst>
          </p:cNvPr>
          <p:cNvPicPr>
            <a:picLocks noChangeAspect="1"/>
          </p:cNvPicPr>
          <p:nvPr/>
        </p:nvPicPr>
        <p:blipFill rotWithShape="1">
          <a:blip r:embed="rId7"/>
          <a:srcRect t="4767"/>
          <a:stretch/>
        </p:blipFill>
        <p:spPr>
          <a:xfrm>
            <a:off x="4629724" y="5162001"/>
            <a:ext cx="4095011" cy="1670392"/>
          </a:xfrm>
          <a:prstGeom prst="rect">
            <a:avLst/>
          </a:prstGeom>
        </p:spPr>
      </p:pic>
    </p:spTree>
    <p:extLst>
      <p:ext uri="{BB962C8B-B14F-4D97-AF65-F5344CB8AC3E}">
        <p14:creationId xmlns:p14="http://schemas.microsoft.com/office/powerpoint/2010/main" val="258654863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EA41-173F-D179-115F-5D01327959AB}"/>
              </a:ext>
            </a:extLst>
          </p:cNvPr>
          <p:cNvSpPr>
            <a:spLocks noGrp="1"/>
          </p:cNvSpPr>
          <p:nvPr>
            <p:ph type="title"/>
          </p:nvPr>
        </p:nvSpPr>
        <p:spPr>
          <a:xfrm>
            <a:off x="3747506" y="401935"/>
            <a:ext cx="4696987" cy="594844"/>
          </a:xfrm>
        </p:spPr>
        <p:txBody>
          <a:bodyPr/>
          <a:lstStyle/>
          <a:p>
            <a:pPr algn="ctr"/>
            <a:r>
              <a:rPr lang="hu-HU" dirty="0"/>
              <a:t>Mit ír az irodalom? </a:t>
            </a:r>
          </a:p>
        </p:txBody>
      </p:sp>
      <p:sp>
        <p:nvSpPr>
          <p:cNvPr id="6" name="Text Placeholder 5">
            <a:extLst>
              <a:ext uri="{FF2B5EF4-FFF2-40B4-BE49-F238E27FC236}">
                <a16:creationId xmlns:a16="http://schemas.microsoft.com/office/drawing/2014/main" id="{34526DC7-F0B7-61C7-ABE8-A15308FC067D}"/>
              </a:ext>
            </a:extLst>
          </p:cNvPr>
          <p:cNvSpPr>
            <a:spLocks noGrp="1"/>
          </p:cNvSpPr>
          <p:nvPr>
            <p:ph type="body" sz="quarter" idx="14"/>
          </p:nvPr>
        </p:nvSpPr>
        <p:spPr>
          <a:xfrm>
            <a:off x="5204303" y="935365"/>
            <a:ext cx="1783391" cy="278438"/>
          </a:xfrm>
        </p:spPr>
        <p:txBody>
          <a:bodyPr/>
          <a:lstStyle/>
          <a:p>
            <a:r>
              <a:rPr lang="hu-HU" dirty="0"/>
              <a:t>2019-2022</a:t>
            </a:r>
          </a:p>
        </p:txBody>
      </p:sp>
      <p:sp>
        <p:nvSpPr>
          <p:cNvPr id="30" name="TextBox 29">
            <a:extLst>
              <a:ext uri="{FF2B5EF4-FFF2-40B4-BE49-F238E27FC236}">
                <a16:creationId xmlns:a16="http://schemas.microsoft.com/office/drawing/2014/main" id="{AF88D5EE-2CD8-175D-5F4F-66016568722D}"/>
              </a:ext>
            </a:extLst>
          </p:cNvPr>
          <p:cNvSpPr txBox="1"/>
          <p:nvPr/>
        </p:nvSpPr>
        <p:spPr>
          <a:xfrm>
            <a:off x="4836560" y="1330430"/>
            <a:ext cx="2518875" cy="338554"/>
          </a:xfrm>
          <a:prstGeom prst="rect">
            <a:avLst/>
          </a:prstGeom>
          <a:noFill/>
        </p:spPr>
        <p:txBody>
          <a:bodyPr wrap="square" rtlCol="0">
            <a:spAutoFit/>
          </a:bodyPr>
          <a:lstStyle/>
          <a:p>
            <a:pPr algn="ctr"/>
            <a:r>
              <a:rPr lang="hu-HU" sz="1600" dirty="0">
                <a:solidFill>
                  <a:srgbClr val="121D46"/>
                </a:solidFill>
                <a:latin typeface="Poppins Bold" panose="020B0604020202020204" charset="-18"/>
                <a:cs typeface="Poppins Bold" panose="020B0604020202020204" charset="-18"/>
              </a:rPr>
              <a:t>Prelinikai vizsgálatok</a:t>
            </a:r>
          </a:p>
        </p:txBody>
      </p:sp>
      <p:pic>
        <p:nvPicPr>
          <p:cNvPr id="31" name="Picture 30">
            <a:extLst>
              <a:ext uri="{FF2B5EF4-FFF2-40B4-BE49-F238E27FC236}">
                <a16:creationId xmlns:a16="http://schemas.microsoft.com/office/drawing/2014/main" id="{1B739078-7758-D683-6EF3-0F1A92BFA65E}"/>
              </a:ext>
            </a:extLst>
          </p:cNvPr>
          <p:cNvPicPr>
            <a:picLocks noChangeAspect="1"/>
          </p:cNvPicPr>
          <p:nvPr/>
        </p:nvPicPr>
        <p:blipFill>
          <a:blip r:embed="rId3"/>
          <a:stretch>
            <a:fillRect/>
          </a:stretch>
        </p:blipFill>
        <p:spPr>
          <a:xfrm>
            <a:off x="8020" y="144636"/>
            <a:ext cx="3402801" cy="901719"/>
          </a:xfrm>
          <a:prstGeom prst="rect">
            <a:avLst/>
          </a:prstGeom>
        </p:spPr>
      </p:pic>
      <p:grpSp>
        <p:nvGrpSpPr>
          <p:cNvPr id="19" name="Group 18">
            <a:extLst>
              <a:ext uri="{FF2B5EF4-FFF2-40B4-BE49-F238E27FC236}">
                <a16:creationId xmlns:a16="http://schemas.microsoft.com/office/drawing/2014/main" id="{E3DE86E7-BC49-D9A7-C1C8-EF7C3F88285D}"/>
              </a:ext>
            </a:extLst>
          </p:cNvPr>
          <p:cNvGrpSpPr/>
          <p:nvPr/>
        </p:nvGrpSpPr>
        <p:grpSpPr>
          <a:xfrm>
            <a:off x="1129386" y="2002635"/>
            <a:ext cx="10830793" cy="4665776"/>
            <a:chOff x="1129386" y="2002635"/>
            <a:chExt cx="10830793" cy="4665776"/>
          </a:xfrm>
        </p:grpSpPr>
        <p:grpSp>
          <p:nvGrpSpPr>
            <p:cNvPr id="41" name="Group 40">
              <a:extLst>
                <a:ext uri="{FF2B5EF4-FFF2-40B4-BE49-F238E27FC236}">
                  <a16:creationId xmlns:a16="http://schemas.microsoft.com/office/drawing/2014/main" id="{4B414452-087D-DB28-B80F-BD25EEDD48CA}"/>
                </a:ext>
              </a:extLst>
            </p:cNvPr>
            <p:cNvGrpSpPr/>
            <p:nvPr/>
          </p:nvGrpSpPr>
          <p:grpSpPr>
            <a:xfrm>
              <a:off x="1129386" y="2002635"/>
              <a:ext cx="10830793" cy="4665776"/>
              <a:chOff x="1118753" y="2002635"/>
              <a:chExt cx="10830793" cy="4665776"/>
            </a:xfrm>
          </p:grpSpPr>
          <p:sp>
            <p:nvSpPr>
              <p:cNvPr id="27" name="Rectangle 26">
                <a:extLst>
                  <a:ext uri="{FF2B5EF4-FFF2-40B4-BE49-F238E27FC236}">
                    <a16:creationId xmlns:a16="http://schemas.microsoft.com/office/drawing/2014/main" id="{EAFA1741-D9A6-6BDA-C044-F018C5272DBC}"/>
                  </a:ext>
                </a:extLst>
              </p:cNvPr>
              <p:cNvSpPr/>
              <p:nvPr/>
            </p:nvSpPr>
            <p:spPr>
              <a:xfrm>
                <a:off x="9684328" y="6044957"/>
                <a:ext cx="2265218" cy="623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9" name="Picture 28">
                <a:extLst>
                  <a:ext uri="{FF2B5EF4-FFF2-40B4-BE49-F238E27FC236}">
                    <a16:creationId xmlns:a16="http://schemas.microsoft.com/office/drawing/2014/main" id="{1051A7E6-794A-26CB-4DCF-8DC2B7B18385}"/>
                  </a:ext>
                </a:extLst>
              </p:cNvPr>
              <p:cNvPicPr>
                <a:picLocks noChangeAspect="1"/>
              </p:cNvPicPr>
              <p:nvPr/>
            </p:nvPicPr>
            <p:blipFill>
              <a:blip r:embed="rId4"/>
              <a:stretch>
                <a:fillRect/>
              </a:stretch>
            </p:blipFill>
            <p:spPr>
              <a:xfrm>
                <a:off x="1118753" y="2002635"/>
                <a:ext cx="10328564" cy="4232519"/>
              </a:xfrm>
              <a:prstGeom prst="rect">
                <a:avLst/>
              </a:prstGeom>
            </p:spPr>
          </p:pic>
          <p:sp>
            <p:nvSpPr>
              <p:cNvPr id="32" name="Rectangle 31">
                <a:extLst>
                  <a:ext uri="{FF2B5EF4-FFF2-40B4-BE49-F238E27FC236}">
                    <a16:creationId xmlns:a16="http://schemas.microsoft.com/office/drawing/2014/main" id="{8A89A4F3-4826-1FD8-040F-D92FDCF6C05F}"/>
                  </a:ext>
                </a:extLst>
              </p:cNvPr>
              <p:cNvSpPr/>
              <p:nvPr/>
            </p:nvSpPr>
            <p:spPr>
              <a:xfrm>
                <a:off x="2143760" y="2367280"/>
                <a:ext cx="274320"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 name="Rectangle 32">
                <a:extLst>
                  <a:ext uri="{FF2B5EF4-FFF2-40B4-BE49-F238E27FC236}">
                    <a16:creationId xmlns:a16="http://schemas.microsoft.com/office/drawing/2014/main" id="{8CCE6B71-022C-91E8-55CA-AA0A5EACA97C}"/>
                  </a:ext>
                </a:extLst>
              </p:cNvPr>
              <p:cNvSpPr/>
              <p:nvPr/>
            </p:nvSpPr>
            <p:spPr>
              <a:xfrm>
                <a:off x="1879600" y="2884325"/>
                <a:ext cx="274320"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 name="Rectangle 33">
                <a:extLst>
                  <a:ext uri="{FF2B5EF4-FFF2-40B4-BE49-F238E27FC236}">
                    <a16:creationId xmlns:a16="http://schemas.microsoft.com/office/drawing/2014/main" id="{04CF25DA-B75D-3633-B825-7E4F559BA668}"/>
                  </a:ext>
                </a:extLst>
              </p:cNvPr>
              <p:cNvSpPr/>
              <p:nvPr/>
            </p:nvSpPr>
            <p:spPr>
              <a:xfrm flipV="1">
                <a:off x="2085340" y="3226838"/>
                <a:ext cx="274320" cy="2021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 name="Rectangle 34">
                <a:extLst>
                  <a:ext uri="{FF2B5EF4-FFF2-40B4-BE49-F238E27FC236}">
                    <a16:creationId xmlns:a16="http://schemas.microsoft.com/office/drawing/2014/main" id="{3928767D-4F5A-3BFF-37F1-F7973306AD81}"/>
                  </a:ext>
                </a:extLst>
              </p:cNvPr>
              <p:cNvSpPr/>
              <p:nvPr/>
            </p:nvSpPr>
            <p:spPr>
              <a:xfrm flipV="1">
                <a:off x="1894840" y="3522070"/>
                <a:ext cx="205740" cy="2218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Rectangle 35">
                <a:extLst>
                  <a:ext uri="{FF2B5EF4-FFF2-40B4-BE49-F238E27FC236}">
                    <a16:creationId xmlns:a16="http://schemas.microsoft.com/office/drawing/2014/main" id="{F2E129BB-258F-E167-59B9-29890EEC2BEB}"/>
                  </a:ext>
                </a:extLst>
              </p:cNvPr>
              <p:cNvSpPr/>
              <p:nvPr/>
            </p:nvSpPr>
            <p:spPr>
              <a:xfrm flipV="1">
                <a:off x="2123932" y="4400992"/>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 name="Rectangle 36">
                <a:extLst>
                  <a:ext uri="{FF2B5EF4-FFF2-40B4-BE49-F238E27FC236}">
                    <a16:creationId xmlns:a16="http://schemas.microsoft.com/office/drawing/2014/main" id="{1A7882DD-213D-AFAD-CFA3-DF690221D6BB}"/>
                  </a:ext>
                </a:extLst>
              </p:cNvPr>
              <p:cNvSpPr/>
              <p:nvPr/>
            </p:nvSpPr>
            <p:spPr>
              <a:xfrm flipV="1">
                <a:off x="2153920" y="4175731"/>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8" name="Rectangle 37">
                <a:extLst>
                  <a:ext uri="{FF2B5EF4-FFF2-40B4-BE49-F238E27FC236}">
                    <a16:creationId xmlns:a16="http://schemas.microsoft.com/office/drawing/2014/main" id="{A5375858-50A4-8ED7-E466-F0920919EA53}"/>
                  </a:ext>
                </a:extLst>
              </p:cNvPr>
              <p:cNvSpPr/>
              <p:nvPr/>
            </p:nvSpPr>
            <p:spPr>
              <a:xfrm flipV="1">
                <a:off x="2021062" y="4842240"/>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9" name="Rectangle 38">
                <a:extLst>
                  <a:ext uri="{FF2B5EF4-FFF2-40B4-BE49-F238E27FC236}">
                    <a16:creationId xmlns:a16="http://schemas.microsoft.com/office/drawing/2014/main" id="{E9C3D832-4E09-F424-F8F9-6106303EB810}"/>
                  </a:ext>
                </a:extLst>
              </p:cNvPr>
              <p:cNvSpPr/>
              <p:nvPr/>
            </p:nvSpPr>
            <p:spPr>
              <a:xfrm flipV="1">
                <a:off x="2040890" y="5311542"/>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0" name="Rectangle 39">
                <a:extLst>
                  <a:ext uri="{FF2B5EF4-FFF2-40B4-BE49-F238E27FC236}">
                    <a16:creationId xmlns:a16="http://schemas.microsoft.com/office/drawing/2014/main" id="{E4FC4989-9E6F-9EE1-5B61-9A22EA30E216}"/>
                  </a:ext>
                </a:extLst>
              </p:cNvPr>
              <p:cNvSpPr/>
              <p:nvPr/>
            </p:nvSpPr>
            <p:spPr>
              <a:xfrm flipV="1">
                <a:off x="1834495" y="5744163"/>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3" name="Oval 2">
              <a:extLst>
                <a:ext uri="{FF2B5EF4-FFF2-40B4-BE49-F238E27FC236}">
                  <a16:creationId xmlns:a16="http://schemas.microsoft.com/office/drawing/2014/main" id="{BC03087D-D6A5-6A69-1C26-7C1677E51EB3}"/>
                </a:ext>
              </a:extLst>
            </p:cNvPr>
            <p:cNvSpPr/>
            <p:nvPr/>
          </p:nvSpPr>
          <p:spPr>
            <a:xfrm>
              <a:off x="1217428" y="4880344"/>
              <a:ext cx="822807" cy="27678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C00000"/>
                  </a:solidFill>
                </a:ln>
                <a:noFill/>
              </a:endParaRPr>
            </a:p>
          </p:txBody>
        </p:sp>
        <p:sp>
          <p:nvSpPr>
            <p:cNvPr id="4" name="Oval 3">
              <a:extLst>
                <a:ext uri="{FF2B5EF4-FFF2-40B4-BE49-F238E27FC236}">
                  <a16:creationId xmlns:a16="http://schemas.microsoft.com/office/drawing/2014/main" id="{838E6409-E2E9-C4A6-A097-9AFF0BDDF064}"/>
                </a:ext>
              </a:extLst>
            </p:cNvPr>
            <p:cNvSpPr/>
            <p:nvPr/>
          </p:nvSpPr>
          <p:spPr>
            <a:xfrm>
              <a:off x="1187757" y="5776043"/>
              <a:ext cx="719937" cy="27678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C00000"/>
                  </a:solidFill>
                </a:ln>
                <a:noFill/>
              </a:endParaRPr>
            </a:p>
          </p:txBody>
        </p:sp>
        <p:cxnSp>
          <p:nvCxnSpPr>
            <p:cNvPr id="7" name="Straight Connector 6">
              <a:extLst>
                <a:ext uri="{FF2B5EF4-FFF2-40B4-BE49-F238E27FC236}">
                  <a16:creationId xmlns:a16="http://schemas.microsoft.com/office/drawing/2014/main" id="{B5A27298-0F5B-B43F-F0CE-79C9E502B1A1}"/>
                </a:ext>
              </a:extLst>
            </p:cNvPr>
            <p:cNvCxnSpPr/>
            <p:nvPr/>
          </p:nvCxnSpPr>
          <p:spPr>
            <a:xfrm>
              <a:off x="7474688" y="5998884"/>
              <a:ext cx="254649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D44CED-9910-5CC9-3DB7-E54EC03E30C0}"/>
                </a:ext>
              </a:extLst>
            </p:cNvPr>
            <p:cNvCxnSpPr>
              <a:cxnSpLocks/>
            </p:cNvCxnSpPr>
            <p:nvPr/>
          </p:nvCxnSpPr>
          <p:spPr>
            <a:xfrm>
              <a:off x="7825563" y="6167233"/>
              <a:ext cx="16905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E9AC1A-C73F-C136-2B4D-D55D698B1677}"/>
                </a:ext>
              </a:extLst>
            </p:cNvPr>
            <p:cNvCxnSpPr>
              <a:cxnSpLocks/>
            </p:cNvCxnSpPr>
            <p:nvPr/>
          </p:nvCxnSpPr>
          <p:spPr>
            <a:xfrm>
              <a:off x="7474688" y="5091572"/>
              <a:ext cx="291332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9A78B0-E226-3E32-4B2C-C71C475A708B}"/>
                </a:ext>
              </a:extLst>
            </p:cNvPr>
            <p:cNvCxnSpPr>
              <a:cxnSpLocks/>
            </p:cNvCxnSpPr>
            <p:nvPr/>
          </p:nvCxnSpPr>
          <p:spPr>
            <a:xfrm>
              <a:off x="8357190" y="5256377"/>
              <a:ext cx="27591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85E9B0-8FAA-08FA-DCC9-D11BF8037C70}"/>
                </a:ext>
              </a:extLst>
            </p:cNvPr>
            <p:cNvCxnSpPr>
              <a:cxnSpLocks/>
            </p:cNvCxnSpPr>
            <p:nvPr/>
          </p:nvCxnSpPr>
          <p:spPr>
            <a:xfrm>
              <a:off x="7474688" y="5447101"/>
              <a:ext cx="145666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4925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k-template-HU.pptx" id="{5902C0CD-3840-4895-98FC-91488E0E1C10}" vid="{94FCA8B2-C161-4BBE-BA04-7AB4325899A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2870</TotalTime>
  <Words>7515</Words>
  <Application>Microsoft Office PowerPoint</Application>
  <PresentationFormat>Widescreen</PresentationFormat>
  <Paragraphs>431</Paragraphs>
  <Slides>23</Slides>
  <Notes>20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23</vt:i4>
      </vt:variant>
    </vt:vector>
  </HeadingPairs>
  <TitlesOfParts>
    <vt:vector size="41" baseType="lpstr">
      <vt:lpstr>Calibri</vt:lpstr>
      <vt:lpstr>Poppins Regular</vt:lpstr>
      <vt:lpstr>Roboto</vt:lpstr>
      <vt:lpstr>helvetica</vt:lpstr>
      <vt:lpstr>Cambria Math</vt:lpstr>
      <vt:lpstr>Poppins Bold</vt:lpstr>
      <vt:lpstr>ElsevierGulliver</vt:lpstr>
      <vt:lpstr>BlinkMacSystemFont</vt:lpstr>
      <vt:lpstr>Arial</vt:lpstr>
      <vt:lpstr>-apple-system</vt:lpstr>
      <vt:lpstr>Fira Sans</vt:lpstr>
      <vt:lpstr>Cambria</vt:lpstr>
      <vt:lpstr>Georgia</vt:lpstr>
      <vt:lpstr>MuseoSans</vt:lpstr>
      <vt:lpstr>gemeli</vt:lpstr>
      <vt:lpstr>Poppins Regular</vt:lpstr>
      <vt:lpstr>Lato</vt:lpstr>
      <vt:lpstr>Office-téma</vt:lpstr>
      <vt:lpstr>Béta blokkolók szeptikus sokkban</vt:lpstr>
      <vt:lpstr>Szindróma spektruma</vt:lpstr>
      <vt:lpstr>Aktuális irányelv</vt:lpstr>
      <vt:lpstr>Szimpatikus diszautonómia szindróma</vt:lpstr>
      <vt:lpstr>PowerPoint Presentation</vt:lpstr>
      <vt:lpstr>Adrenerg re-equlibrium</vt:lpstr>
      <vt:lpstr>Béta blokkolók alkalmazása</vt:lpstr>
      <vt:lpstr>Hemodinamika optimalizálása</vt:lpstr>
      <vt:lpstr>Mit ír az irodalom? </vt:lpstr>
      <vt:lpstr>Mit ír az irodalom? </vt:lpstr>
      <vt:lpstr>Mit ír az irodalom? </vt:lpstr>
      <vt:lpstr>Mit ír az irodalom? </vt:lpstr>
      <vt:lpstr>Farmakológia</vt:lpstr>
      <vt:lpstr>Összefoglalás</vt:lpstr>
      <vt:lpstr>Összefoglalás</vt:lpstr>
      <vt:lpstr>Köszönöm a figyelmet!</vt:lpstr>
      <vt:lpstr>PowerPoint Presentation</vt:lpstr>
      <vt:lpstr>PowerPoint Presentation</vt:lpstr>
      <vt:lpstr>Ivabradin?</vt:lpstr>
      <vt:lpstr>Levosimendan </vt:lpstr>
      <vt:lpstr>PowerPoint Presentation</vt:lpstr>
      <vt:lpstr>PowerPoint Presentation</vt:lpstr>
      <vt:lpstr>PowerPoint Presentation</vt:lpstr>
    </vt:vector>
  </TitlesOfParts>
  <Company>Pécsi Tudományegyetem Általáson Orvostudomámyi Kar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Czulák Szilvia</dc:creator>
  <cp:lastModifiedBy>Gábor Szekeres</cp:lastModifiedBy>
  <cp:revision>123</cp:revision>
  <dcterms:created xsi:type="dcterms:W3CDTF">2021-02-22T10:03:35Z</dcterms:created>
  <dcterms:modified xsi:type="dcterms:W3CDTF">2023-09-30T05:52:58Z</dcterms:modified>
</cp:coreProperties>
</file>