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419" r:id="rId2"/>
    <p:sldId id="256" r:id="rId3"/>
    <p:sldId id="1216" r:id="rId4"/>
    <p:sldId id="1254" r:id="rId5"/>
    <p:sldId id="1257" r:id="rId6"/>
    <p:sldId id="1258" r:id="rId7"/>
    <p:sldId id="1259" r:id="rId8"/>
    <p:sldId id="1260" r:id="rId9"/>
    <p:sldId id="1261" r:id="rId10"/>
    <p:sldId id="1226" r:id="rId11"/>
    <p:sldId id="1224" r:id="rId12"/>
    <p:sldId id="1229" r:id="rId13"/>
    <p:sldId id="1262" r:id="rId14"/>
    <p:sldId id="1263" r:id="rId15"/>
    <p:sldId id="1264" r:id="rId16"/>
    <p:sldId id="1265" r:id="rId17"/>
    <p:sldId id="1266" r:id="rId18"/>
    <p:sldId id="1267" r:id="rId19"/>
    <p:sldId id="1268" r:id="rId20"/>
    <p:sldId id="1230" r:id="rId21"/>
    <p:sldId id="1269" r:id="rId22"/>
    <p:sldId id="1252" r:id="rId23"/>
    <p:sldId id="1231" r:id="rId24"/>
    <p:sldId id="1251" r:id="rId25"/>
    <p:sldId id="1232" r:id="rId26"/>
    <p:sldId id="1234" r:id="rId27"/>
    <p:sldId id="1236" r:id="rId28"/>
    <p:sldId id="1237" r:id="rId29"/>
    <p:sldId id="1238" r:id="rId30"/>
    <p:sldId id="1239" r:id="rId31"/>
    <p:sldId id="1240" r:id="rId32"/>
    <p:sldId id="1281" r:id="rId33"/>
    <p:sldId id="1241" r:id="rId34"/>
    <p:sldId id="1242" r:id="rId35"/>
    <p:sldId id="1243" r:id="rId36"/>
    <p:sldId id="1270" r:id="rId37"/>
    <p:sldId id="1245" r:id="rId38"/>
    <p:sldId id="1249" r:id="rId39"/>
    <p:sldId id="1274" r:id="rId40"/>
    <p:sldId id="1275" r:id="rId41"/>
    <p:sldId id="1280" r:id="rId42"/>
    <p:sldId id="1277" r:id="rId43"/>
    <p:sldId id="1276" r:id="rId44"/>
    <p:sldId id="1278" r:id="rId45"/>
    <p:sldId id="1177" r:id="rId46"/>
    <p:sldId id="1250" r:id="rId47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0v1" initials="k" lastIdx="2" clrIdx="0">
    <p:extLst>
      <p:ext uri="{19B8F6BF-5375-455C-9EA6-DF929625EA0E}">
        <p15:presenceInfo xmlns:p15="http://schemas.microsoft.com/office/powerpoint/2012/main" userId="k0v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89213" autoAdjust="0"/>
  </p:normalViewPr>
  <p:slideViewPr>
    <p:cSldViewPr snapToGrid="0" showGuides="1">
      <p:cViewPr varScale="1">
        <p:scale>
          <a:sx n="103" d="100"/>
          <a:sy n="103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215" d="100"/>
        <a:sy n="215" d="100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BA15-6BAB-4BCA-8D7F-D327812C388E}" type="datetimeFigureOut">
              <a:rPr lang="hu-HU" smtClean="0"/>
              <a:t>2023.09.30.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EA5F-0CDB-4E7D-9D49-135108D634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99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7588F-7621-4D37-94C8-59D9A91B77AE}" type="datetimeFigureOut">
              <a:rPr lang="hu-HU" smtClean="0"/>
              <a:t>2023.09.30.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5BA26-E52C-4BDB-9845-5587B4467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819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pályák a termoreceptoroktól és primer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érző neuronoktól, a hőmérsékleti szignálokat (különböző idegi kapcsolódási pontokon keresztül) közvetítik a jelet, a </a:t>
            </a:r>
            <a:r>
              <a:rPr lang="hu-HU" sz="1200" dirty="0" err="1" smtClean="0"/>
              <a:t>rostrálisan</a:t>
            </a:r>
            <a:r>
              <a:rPr lang="hu-HU" sz="1200" dirty="0" smtClean="0"/>
              <a:t> elhelyezkedő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neuronokhoz, amelyek főként a </a:t>
            </a:r>
            <a:r>
              <a:rPr lang="hu-HU" sz="1200" dirty="0" err="1" smtClean="0"/>
              <a:t>hipothalamuszban</a:t>
            </a:r>
            <a:r>
              <a:rPr lang="hu-HU" sz="1200" dirty="0" smtClean="0"/>
              <a:t> találhatók. A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 többszöri idegi átkapcsolás révén szabályozzák a periférián lévő autonóm és viselkedési </a:t>
            </a:r>
            <a:r>
              <a:rPr lang="hu-HU" sz="1200" dirty="0" err="1" smtClean="0"/>
              <a:t>termoeffektorok</a:t>
            </a:r>
            <a:r>
              <a:rPr lang="hu-HU" sz="1200" dirty="0" smtClean="0"/>
              <a:t> aktivitását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b="1" dirty="0" smtClean="0"/>
          </a:p>
          <a:p>
            <a:endParaRPr lang="hu-HU" sz="1200" b="1" dirty="0" smtClean="0"/>
          </a:p>
          <a:p>
            <a:r>
              <a:rPr lang="hu-HU" sz="1200" b="1" dirty="0" err="1" smtClean="0"/>
              <a:t>Set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point</a:t>
            </a:r>
            <a:r>
              <a:rPr lang="hu-HU" sz="1200" b="1" dirty="0" smtClean="0"/>
              <a:t> </a:t>
            </a:r>
          </a:p>
          <a:p>
            <a:endParaRPr lang="hu-HU" sz="1200" b="1" dirty="0" smtClean="0"/>
          </a:p>
          <a:p>
            <a:r>
              <a:rPr lang="hu-HU" sz="1200" b="1" dirty="0" smtClean="0"/>
              <a:t>Központi integráció  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77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indukált </a:t>
            </a:r>
            <a:r>
              <a:rPr lang="hu-HU" sz="1200" dirty="0" err="1"/>
              <a:t>hipotermiáról</a:t>
            </a:r>
            <a:r>
              <a:rPr lang="hu-HU" sz="1200" dirty="0"/>
              <a:t> szóló első írásos beszámoló 1940-es évekből származik, </a:t>
            </a:r>
            <a:r>
              <a:rPr lang="hu-HU" sz="1200" dirty="0" err="1"/>
              <a:t>randomizált</a:t>
            </a:r>
            <a:r>
              <a:rPr lang="hu-HU" sz="1200" dirty="0"/>
              <a:t> kontrollált vizsgálatok csak az 1990-es években jelentek meg.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97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indukált </a:t>
            </a:r>
            <a:r>
              <a:rPr lang="hu-HU" sz="1200" dirty="0" err="1"/>
              <a:t>hipotermiáról</a:t>
            </a:r>
            <a:r>
              <a:rPr lang="hu-HU" sz="1200" dirty="0"/>
              <a:t> szóló első írásos beszámoló 1940-es évekből származik, </a:t>
            </a:r>
            <a:r>
              <a:rPr lang="hu-HU" sz="1200" dirty="0" err="1"/>
              <a:t>randomizált</a:t>
            </a:r>
            <a:r>
              <a:rPr lang="hu-HU" sz="1200" dirty="0"/>
              <a:t> kontrollált vizsgálatok csak az 1990-es években jelentek meg.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98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indukált </a:t>
            </a:r>
            <a:r>
              <a:rPr lang="hu-HU" sz="1200" dirty="0" err="1"/>
              <a:t>hipotermiáról</a:t>
            </a:r>
            <a:r>
              <a:rPr lang="hu-HU" sz="1200" dirty="0"/>
              <a:t> szóló első írásos beszámoló 1940-es évekből származik, </a:t>
            </a:r>
            <a:r>
              <a:rPr lang="hu-HU" sz="1200" dirty="0" err="1"/>
              <a:t>randomizált</a:t>
            </a:r>
            <a:r>
              <a:rPr lang="hu-HU" sz="1200" dirty="0"/>
              <a:t> kontrollált vizsgálatok csak az 1990-es években jelentek meg.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230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indukált </a:t>
            </a:r>
            <a:r>
              <a:rPr lang="hu-HU" sz="1200" dirty="0" err="1"/>
              <a:t>hipotermiáról</a:t>
            </a:r>
            <a:r>
              <a:rPr lang="hu-HU" sz="1200" dirty="0"/>
              <a:t> szóló első írásos beszámoló 1940-es évekből származik, </a:t>
            </a:r>
            <a:r>
              <a:rPr lang="hu-HU" sz="1200" dirty="0" err="1"/>
              <a:t>randomizált</a:t>
            </a:r>
            <a:r>
              <a:rPr lang="hu-HU" sz="1200" dirty="0"/>
              <a:t> kontrollált vizsgálatok csak az 1990-es években jelentek meg.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237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International Liaison Committee on Resuscitation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34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International Liaison Committee on Resuscitation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758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International Liaison Committee on Resuscitation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252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43869-68DB-A54B-9BAC-4088F6BBC11E}" type="slidenum">
              <a:rPr lang="en-HU" smtClean="0"/>
              <a:t>23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1265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43869-68DB-A54B-9BAC-4088F6BBC11E}" type="slidenum">
              <a:rPr lang="en-HU" smtClean="0"/>
              <a:t>24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81451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53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pályák a termoreceptoroktól és primer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érző neuronoktól, a hőmérsékleti szignálokat (különböző idegi kapcsolódási pontokon keresztül) közvetítik a jelet, a </a:t>
            </a:r>
            <a:r>
              <a:rPr lang="hu-HU" sz="1200" dirty="0" err="1" smtClean="0"/>
              <a:t>rostrálisan</a:t>
            </a:r>
            <a:r>
              <a:rPr lang="hu-HU" sz="1200" dirty="0" smtClean="0"/>
              <a:t> elhelyezkedő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neuronokhoz, amelyek főként a </a:t>
            </a:r>
            <a:r>
              <a:rPr lang="hu-HU" sz="1200" dirty="0" err="1" smtClean="0"/>
              <a:t>hipothalamuszban</a:t>
            </a:r>
            <a:r>
              <a:rPr lang="hu-HU" sz="1200" dirty="0" smtClean="0"/>
              <a:t> találhatók. A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 többszöri idegi átkapcsolás révén szabályozzák a periférián lévő autonóm és viselkedési </a:t>
            </a:r>
            <a:r>
              <a:rPr lang="hu-HU" sz="1200" dirty="0" err="1" smtClean="0"/>
              <a:t>termoeffektorok</a:t>
            </a:r>
            <a:r>
              <a:rPr lang="hu-HU" sz="1200" dirty="0" smtClean="0"/>
              <a:t> aktivitását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b="1" dirty="0" smtClean="0"/>
          </a:p>
          <a:p>
            <a:endParaRPr lang="hu-HU" sz="1200" b="1" dirty="0" smtClean="0"/>
          </a:p>
          <a:p>
            <a:r>
              <a:rPr lang="hu-HU" sz="1200" b="1" dirty="0" err="1" smtClean="0"/>
              <a:t>Set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point</a:t>
            </a:r>
            <a:r>
              <a:rPr lang="hu-HU" sz="1200" b="1" dirty="0" smtClean="0"/>
              <a:t> </a:t>
            </a:r>
          </a:p>
          <a:p>
            <a:endParaRPr lang="hu-HU" sz="1200" b="1" dirty="0" smtClean="0"/>
          </a:p>
          <a:p>
            <a:r>
              <a:rPr lang="hu-HU" sz="1200" b="1" dirty="0" smtClean="0"/>
              <a:t>Központi integráció  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257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682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017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808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520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Ionized calcium binding adapter molecule 1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525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Ionized calcium binding adapter molecule 1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916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741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Abból fakadóan hogy a KIR ischaemia miatt meginduló jelátviteli kaszkád folyamatok 24 órán túl is tartanak.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33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712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43869-68DB-A54B-9BAC-4088F6BBC11E}" type="slidenum">
              <a:rPr lang="en-HU" smtClean="0"/>
              <a:t>46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0316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pályák a termoreceptoroktól és primer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érző neuronoktól, a hőmérsékleti szignálokat (különböző idegi kapcsolódási pontokon keresztül) közvetítik a jelet, a </a:t>
            </a:r>
            <a:r>
              <a:rPr lang="hu-HU" sz="1200" dirty="0" err="1" smtClean="0"/>
              <a:t>rostrálisan</a:t>
            </a:r>
            <a:r>
              <a:rPr lang="hu-HU" sz="1200" dirty="0" smtClean="0"/>
              <a:t> elhelyezkedő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neuronokhoz, amelyek főként a </a:t>
            </a:r>
            <a:r>
              <a:rPr lang="hu-HU" sz="1200" dirty="0" err="1" smtClean="0"/>
              <a:t>hipothalamuszban</a:t>
            </a:r>
            <a:r>
              <a:rPr lang="hu-HU" sz="1200" dirty="0" smtClean="0"/>
              <a:t> találhatók. A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 többszöri idegi átkapcsolás révén szabályozzák a periférián lévő autonóm és viselkedési </a:t>
            </a:r>
            <a:r>
              <a:rPr lang="hu-HU" sz="1200" dirty="0" err="1" smtClean="0"/>
              <a:t>termoeffektorok</a:t>
            </a:r>
            <a:r>
              <a:rPr lang="hu-HU" sz="1200" dirty="0" smtClean="0"/>
              <a:t> aktivitását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b="1" dirty="0" smtClean="0"/>
          </a:p>
          <a:p>
            <a:endParaRPr lang="hu-HU" sz="1200" b="1" dirty="0" smtClean="0"/>
          </a:p>
          <a:p>
            <a:r>
              <a:rPr lang="hu-HU" sz="1200" b="1" dirty="0" err="1" smtClean="0"/>
              <a:t>Set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point</a:t>
            </a:r>
            <a:r>
              <a:rPr lang="hu-HU" sz="1200" b="1" dirty="0" smtClean="0"/>
              <a:t> </a:t>
            </a:r>
          </a:p>
          <a:p>
            <a:endParaRPr lang="hu-HU" sz="1200" b="1" dirty="0" smtClean="0"/>
          </a:p>
          <a:p>
            <a:r>
              <a:rPr lang="hu-HU" sz="1200" b="1" dirty="0" smtClean="0"/>
              <a:t>Központi integráció  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35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pályák a termoreceptoroktól és primer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érző neuronoktól, a hőmérsékleti szignálokat (különböző idegi kapcsolódási pontokon keresztül) közvetítik a jelet, a </a:t>
            </a:r>
            <a:r>
              <a:rPr lang="hu-HU" sz="1200" dirty="0" err="1" smtClean="0"/>
              <a:t>rostrálisan</a:t>
            </a:r>
            <a:r>
              <a:rPr lang="hu-HU" sz="1200" dirty="0" smtClean="0"/>
              <a:t> elhelyezkedő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neuronokhoz, amelyek főként a </a:t>
            </a:r>
            <a:r>
              <a:rPr lang="hu-HU" sz="1200" dirty="0" err="1" smtClean="0"/>
              <a:t>hipothalamuszban</a:t>
            </a:r>
            <a:r>
              <a:rPr lang="hu-HU" sz="1200" dirty="0" smtClean="0"/>
              <a:t> találhatók. A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 többszöri idegi átkapcsolás révén szabályozzák a periférián lévő autonóm és viselkedési </a:t>
            </a:r>
            <a:r>
              <a:rPr lang="hu-HU" sz="1200" dirty="0" err="1" smtClean="0"/>
              <a:t>termoeffektorok</a:t>
            </a:r>
            <a:r>
              <a:rPr lang="hu-HU" sz="1200" dirty="0" smtClean="0"/>
              <a:t> aktivitását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b="1" dirty="0" smtClean="0"/>
          </a:p>
          <a:p>
            <a:endParaRPr lang="hu-HU" sz="1200" b="1" dirty="0" smtClean="0"/>
          </a:p>
          <a:p>
            <a:r>
              <a:rPr lang="hu-HU" sz="1200" b="1" dirty="0" err="1" smtClean="0"/>
              <a:t>Set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point</a:t>
            </a:r>
            <a:r>
              <a:rPr lang="hu-HU" sz="1200" b="1" dirty="0" smtClean="0"/>
              <a:t> </a:t>
            </a:r>
          </a:p>
          <a:p>
            <a:endParaRPr lang="hu-HU" sz="1200" b="1" dirty="0" smtClean="0"/>
          </a:p>
          <a:p>
            <a:r>
              <a:rPr lang="hu-HU" sz="1200" b="1" dirty="0" smtClean="0"/>
              <a:t>Központi integráció  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7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pályák a termoreceptoroktól és primer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érző neuronoktól, a hőmérsékleti szignálokat (különböző idegi kapcsolódási pontokon keresztül) közvetítik a jelet, a </a:t>
            </a:r>
            <a:r>
              <a:rPr lang="hu-HU" sz="1200" dirty="0" err="1" smtClean="0"/>
              <a:t>rostrálisan</a:t>
            </a:r>
            <a:r>
              <a:rPr lang="hu-HU" sz="1200" dirty="0" smtClean="0"/>
              <a:t> elhelyezkedő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neuronokhoz, amelyek főként a </a:t>
            </a:r>
            <a:r>
              <a:rPr lang="hu-HU" sz="1200" dirty="0" err="1" smtClean="0"/>
              <a:t>hipothalamuszban</a:t>
            </a:r>
            <a:r>
              <a:rPr lang="hu-HU" sz="1200" dirty="0" smtClean="0"/>
              <a:t> találhatók. A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 többszöri idegi átkapcsolás révén szabályozzák a periférián lévő autonóm és viselkedési </a:t>
            </a:r>
            <a:r>
              <a:rPr lang="hu-HU" sz="1200" dirty="0" err="1" smtClean="0"/>
              <a:t>termoeffektorok</a:t>
            </a:r>
            <a:r>
              <a:rPr lang="hu-HU" sz="1200" dirty="0" smtClean="0"/>
              <a:t> aktivitását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b="1" dirty="0" smtClean="0"/>
          </a:p>
          <a:p>
            <a:endParaRPr lang="hu-HU" sz="1200" b="1" dirty="0" smtClean="0"/>
          </a:p>
          <a:p>
            <a:r>
              <a:rPr lang="hu-HU" sz="1200" b="1" dirty="0" err="1" smtClean="0"/>
              <a:t>Set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point</a:t>
            </a:r>
            <a:r>
              <a:rPr lang="hu-HU" sz="1200" b="1" dirty="0" smtClean="0"/>
              <a:t> </a:t>
            </a:r>
          </a:p>
          <a:p>
            <a:endParaRPr lang="hu-HU" sz="1200" b="1" dirty="0" smtClean="0"/>
          </a:p>
          <a:p>
            <a:r>
              <a:rPr lang="hu-HU" sz="1200" b="1" dirty="0" smtClean="0"/>
              <a:t>Központi integráció  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10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 smtClean="0"/>
              <a:t>A </a:t>
            </a:r>
            <a:r>
              <a:rPr lang="hu-HU" dirty="0" err="1" smtClean="0"/>
              <a:t>termoeffektor</a:t>
            </a:r>
            <a:r>
              <a:rPr lang="hu-HU" dirty="0" smtClean="0"/>
              <a:t> neuronok többszöri idegi átkapcsolás révén szabályozzák a periférián lévő autonóm és viselkedési </a:t>
            </a:r>
            <a:r>
              <a:rPr lang="hu-HU" dirty="0" err="1" smtClean="0"/>
              <a:t>termoeffektorok</a:t>
            </a:r>
            <a:r>
              <a:rPr lang="hu-HU" dirty="0" smtClean="0"/>
              <a:t> aktivitását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Az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pályák a termoreceptoroktól és primer </a:t>
            </a:r>
            <a:r>
              <a:rPr lang="hu-HU" sz="1200" dirty="0" err="1" smtClean="0"/>
              <a:t>afferens</a:t>
            </a:r>
            <a:r>
              <a:rPr lang="hu-HU" sz="1200" dirty="0" smtClean="0"/>
              <a:t> érző neuronoktól, a hőmérsékleti szignálokat (különböző idegi kapcsolódási pontokon keresztül) közvetítik a jelet, a </a:t>
            </a:r>
            <a:r>
              <a:rPr lang="hu-HU" sz="1200" dirty="0" err="1" smtClean="0"/>
              <a:t>rostrálisan</a:t>
            </a:r>
            <a:r>
              <a:rPr lang="hu-HU" sz="1200" dirty="0" smtClean="0"/>
              <a:t> elhelyezkedő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neuronokhoz, amelyek főként a </a:t>
            </a:r>
            <a:r>
              <a:rPr lang="hu-HU" sz="1200" dirty="0" err="1" smtClean="0"/>
              <a:t>hipothalamuszban</a:t>
            </a:r>
            <a:r>
              <a:rPr lang="hu-HU" sz="1200" dirty="0" smtClean="0"/>
              <a:t> találhatók. A </a:t>
            </a:r>
            <a:r>
              <a:rPr lang="hu-HU" sz="1200" dirty="0" err="1" smtClean="0"/>
              <a:t>termoeffektor</a:t>
            </a:r>
            <a:r>
              <a:rPr lang="hu-HU" sz="1200" dirty="0" smtClean="0"/>
              <a:t> neuronok többszöri idegi átkapcsolás révén szabályozzák a periférián lévő autonóm és viselkedési </a:t>
            </a:r>
            <a:r>
              <a:rPr lang="hu-HU" sz="1200" dirty="0" err="1" smtClean="0"/>
              <a:t>termoeffektorok</a:t>
            </a:r>
            <a:r>
              <a:rPr lang="hu-HU" sz="1200" dirty="0" smtClean="0"/>
              <a:t> aktivitását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b="1" dirty="0" smtClean="0"/>
          </a:p>
          <a:p>
            <a:endParaRPr lang="hu-HU" sz="1200" b="1" dirty="0" smtClean="0"/>
          </a:p>
          <a:p>
            <a:r>
              <a:rPr lang="hu-HU" sz="1200" b="1" dirty="0" err="1" smtClean="0"/>
              <a:t>Set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point</a:t>
            </a:r>
            <a:r>
              <a:rPr lang="hu-HU" sz="1200" b="1" dirty="0" smtClean="0"/>
              <a:t> </a:t>
            </a:r>
          </a:p>
          <a:p>
            <a:endParaRPr lang="hu-HU" sz="1200" b="1" dirty="0" smtClean="0"/>
          </a:p>
          <a:p>
            <a:r>
              <a:rPr lang="hu-HU" sz="1200" b="1" dirty="0" smtClean="0"/>
              <a:t>Központi integráció  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83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indukált </a:t>
            </a:r>
            <a:r>
              <a:rPr lang="hu-HU" sz="1200" dirty="0" err="1"/>
              <a:t>hipotermiáról</a:t>
            </a:r>
            <a:r>
              <a:rPr lang="hu-HU" sz="1200" dirty="0"/>
              <a:t> szóló első írásos beszámoló 1940-es évekből származik, </a:t>
            </a:r>
            <a:r>
              <a:rPr lang="hu-HU" sz="1200" dirty="0" err="1"/>
              <a:t>randomizált</a:t>
            </a:r>
            <a:r>
              <a:rPr lang="hu-HU" sz="1200" dirty="0"/>
              <a:t> kontrollált vizsgálatok csak az 1990-es években jelentek meg.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02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indukált </a:t>
            </a:r>
            <a:r>
              <a:rPr lang="hu-HU" sz="1200" dirty="0" err="1"/>
              <a:t>hipotermiáról</a:t>
            </a:r>
            <a:r>
              <a:rPr lang="hu-HU" sz="1200" dirty="0"/>
              <a:t> szóló első írásos beszámoló 1940-es évekből származik, </a:t>
            </a:r>
            <a:r>
              <a:rPr lang="hu-HU" sz="1200" dirty="0" err="1"/>
              <a:t>randomizált</a:t>
            </a:r>
            <a:r>
              <a:rPr lang="hu-HU" sz="1200" dirty="0"/>
              <a:t> kontrollált vizsgálatok csak az 1990-es években jelentek meg.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58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Az indukált </a:t>
            </a:r>
            <a:r>
              <a:rPr lang="hu-HU" sz="1200" dirty="0" err="1"/>
              <a:t>hipotermiáról</a:t>
            </a:r>
            <a:r>
              <a:rPr lang="hu-HU" sz="1200" dirty="0"/>
              <a:t> szóló első írásos beszámoló 1940-es évekből származik, </a:t>
            </a:r>
            <a:r>
              <a:rPr lang="hu-HU" sz="1200" dirty="0" err="1"/>
              <a:t>randomizált</a:t>
            </a:r>
            <a:r>
              <a:rPr lang="hu-HU" sz="1200" dirty="0"/>
              <a:t> kontrollált vizsgálatok csak az 1990-es években jelentek meg.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BA26-E52C-4BDB-9845-5587B446786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21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917387"/>
            <a:ext cx="10801350" cy="2499867"/>
          </a:xfrm>
        </p:spPr>
        <p:txBody>
          <a:bodyPr bIns="108000" anchor="b" anchorCtr="0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5520" y="3429000"/>
            <a:ext cx="7680960" cy="1426464"/>
          </a:xfrm>
        </p:spPr>
        <p:txBody>
          <a:bodyPr tIns="216000" anchor="t" anchorCtr="0">
            <a:normAutofit/>
          </a:bodyPr>
          <a:lstStyle>
            <a:lvl1pPr marL="0" indent="0" algn="ctr">
              <a:buNone/>
              <a:defRPr sz="28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55609" y="3438335"/>
            <a:ext cx="288078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5774522" y="5423641"/>
            <a:ext cx="246255" cy="168650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10" name="Freeform 9"/>
          <p:cNvSpPr/>
          <p:nvPr userDrawn="1"/>
        </p:nvSpPr>
        <p:spPr>
          <a:xfrm flipH="1">
            <a:off x="5704859" y="5074921"/>
            <a:ext cx="782281" cy="557148"/>
          </a:xfrm>
          <a:custGeom>
            <a:avLst/>
            <a:gdLst>
              <a:gd name="connsiteX0" fmla="*/ 1187255 w 6032046"/>
              <a:gd name="connsiteY0" fmla="*/ 2676299 h 4296087"/>
              <a:gd name="connsiteX1" fmla="*/ 537029 w 6032046"/>
              <a:gd name="connsiteY1" fmla="*/ 3326522 h 4296087"/>
              <a:gd name="connsiteX2" fmla="*/ 1120774 w 6032046"/>
              <a:gd name="connsiteY2" fmla="*/ 3973388 h 4296087"/>
              <a:gd name="connsiteX3" fmla="*/ 1175771 w 6032046"/>
              <a:gd name="connsiteY3" fmla="*/ 3976166 h 4296087"/>
              <a:gd name="connsiteX4" fmla="*/ 1175771 w 6032046"/>
              <a:gd name="connsiteY4" fmla="*/ 3976744 h 4296087"/>
              <a:gd name="connsiteX5" fmla="*/ 1187241 w 6032046"/>
              <a:gd name="connsiteY5" fmla="*/ 3976744 h 4296087"/>
              <a:gd name="connsiteX6" fmla="*/ 1187255 w 6032046"/>
              <a:gd name="connsiteY6" fmla="*/ 3976745 h 4296087"/>
              <a:gd name="connsiteX7" fmla="*/ 1187269 w 6032046"/>
              <a:gd name="connsiteY7" fmla="*/ 3976744 h 4296087"/>
              <a:gd name="connsiteX8" fmla="*/ 1701890 w 6032046"/>
              <a:gd name="connsiteY8" fmla="*/ 3976744 h 4296087"/>
              <a:gd name="connsiteX9" fmla="*/ 1925449 w 6032046"/>
              <a:gd name="connsiteY9" fmla="*/ 3976744 h 4296087"/>
              <a:gd name="connsiteX10" fmla="*/ 2435879 w 6032046"/>
              <a:gd name="connsiteY10" fmla="*/ 3976744 h 4296087"/>
              <a:gd name="connsiteX11" fmla="*/ 1701890 w 6032046"/>
              <a:gd name="connsiteY11" fmla="*/ 2933229 h 4296087"/>
              <a:gd name="connsiteX12" fmla="*/ 1647035 w 6032046"/>
              <a:gd name="connsiteY12" fmla="*/ 2866745 h 4296087"/>
              <a:gd name="connsiteX13" fmla="*/ 1187255 w 6032046"/>
              <a:gd name="connsiteY13" fmla="*/ 2676299 h 4296087"/>
              <a:gd name="connsiteX14" fmla="*/ 1595799 w 6032046"/>
              <a:gd name="connsiteY14" fmla="*/ 8300 h 4296087"/>
              <a:gd name="connsiteX15" fmla="*/ 0 w 6032046"/>
              <a:gd name="connsiteY15" fmla="*/ 8300 h 4296087"/>
              <a:gd name="connsiteX16" fmla="*/ 3009432 w 6032046"/>
              <a:gd name="connsiteY16" fmla="*/ 4296087 h 4296087"/>
              <a:gd name="connsiteX17" fmla="*/ 3816171 w 6032046"/>
              <a:gd name="connsiteY17" fmla="*/ 3140022 h 4296087"/>
              <a:gd name="connsiteX18" fmla="*/ 3219155 w 6032046"/>
              <a:gd name="connsiteY18" fmla="*/ 0 h 4296087"/>
              <a:gd name="connsiteX19" fmla="*/ 3219141 w 6032046"/>
              <a:gd name="connsiteY19" fmla="*/ 1 h 4296087"/>
              <a:gd name="connsiteX20" fmla="*/ 2704520 w 6032046"/>
              <a:gd name="connsiteY20" fmla="*/ 1 h 4296087"/>
              <a:gd name="connsiteX21" fmla="*/ 2480962 w 6032046"/>
              <a:gd name="connsiteY21" fmla="*/ 1 h 4296087"/>
              <a:gd name="connsiteX22" fmla="*/ 1970532 w 6032046"/>
              <a:gd name="connsiteY22" fmla="*/ 1 h 4296087"/>
              <a:gd name="connsiteX23" fmla="*/ 2704520 w 6032046"/>
              <a:gd name="connsiteY23" fmla="*/ 1043516 h 4296087"/>
              <a:gd name="connsiteX24" fmla="*/ 2759376 w 6032046"/>
              <a:gd name="connsiteY24" fmla="*/ 1110000 h 4296087"/>
              <a:gd name="connsiteX25" fmla="*/ 3219155 w 6032046"/>
              <a:gd name="connsiteY25" fmla="*/ 1300446 h 4296087"/>
              <a:gd name="connsiteX26" fmla="*/ 3869382 w 6032046"/>
              <a:gd name="connsiteY26" fmla="*/ 650223 h 4296087"/>
              <a:gd name="connsiteX27" fmla="*/ 3285637 w 6032046"/>
              <a:gd name="connsiteY27" fmla="*/ 3357 h 4296087"/>
              <a:gd name="connsiteX28" fmla="*/ 3230640 w 6032046"/>
              <a:gd name="connsiteY28" fmla="*/ 580 h 4296087"/>
              <a:gd name="connsiteX29" fmla="*/ 3230640 w 6032046"/>
              <a:gd name="connsiteY29" fmla="*/ 1 h 4296087"/>
              <a:gd name="connsiteX30" fmla="*/ 3219169 w 6032046"/>
              <a:gd name="connsiteY30" fmla="*/ 1 h 4296087"/>
              <a:gd name="connsiteX31" fmla="*/ 3219155 w 6032046"/>
              <a:gd name="connsiteY31" fmla="*/ 0 h 4296087"/>
              <a:gd name="connsiteX32" fmla="*/ 6032046 w 6032046"/>
              <a:gd name="connsiteY32" fmla="*/ 0 h 4296087"/>
              <a:gd name="connsiteX33" fmla="*/ 4404498 w 6032046"/>
              <a:gd name="connsiteY33" fmla="*/ 0 h 4296087"/>
              <a:gd name="connsiteX34" fmla="*/ 4171893 w 6032046"/>
              <a:gd name="connsiteY34" fmla="*/ 340076 h 4296087"/>
              <a:gd name="connsiteX35" fmla="*/ 4213385 w 6032046"/>
              <a:gd name="connsiteY35" fmla="*/ 377787 h 4296087"/>
              <a:gd name="connsiteX36" fmla="*/ 4567691 w 6032046"/>
              <a:gd name="connsiteY36" fmla="*/ 1233156 h 4296087"/>
              <a:gd name="connsiteX37" fmla="*/ 4361098 w 6032046"/>
              <a:gd name="connsiteY37" fmla="*/ 1909497 h 4296087"/>
              <a:gd name="connsiteX38" fmla="*/ 4327681 w 6032046"/>
              <a:gd name="connsiteY38" fmla="*/ 1954185 h 4296087"/>
              <a:gd name="connsiteX39" fmla="*/ 4477930 w 6032046"/>
              <a:gd name="connsiteY39" fmla="*/ 2195929 h 4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32046" h="4296087">
                <a:moveTo>
                  <a:pt x="1187255" y="2676299"/>
                </a:moveTo>
                <a:cubicBezTo>
                  <a:pt x="828145" y="2676299"/>
                  <a:pt x="537029" y="2967414"/>
                  <a:pt x="537029" y="3326522"/>
                </a:cubicBezTo>
                <a:cubicBezTo>
                  <a:pt x="537029" y="3663186"/>
                  <a:pt x="792892" y="3940090"/>
                  <a:pt x="1120774" y="3973388"/>
                </a:cubicBezTo>
                <a:lnTo>
                  <a:pt x="1175771" y="3976166"/>
                </a:lnTo>
                <a:lnTo>
                  <a:pt x="1175771" y="3976744"/>
                </a:lnTo>
                <a:lnTo>
                  <a:pt x="1187241" y="3976744"/>
                </a:lnTo>
                <a:cubicBezTo>
                  <a:pt x="1187246" y="3976744"/>
                  <a:pt x="1187250" y="3976745"/>
                  <a:pt x="1187255" y="3976745"/>
                </a:cubicBezTo>
                <a:cubicBezTo>
                  <a:pt x="1187260" y="3976745"/>
                  <a:pt x="1187265" y="3976744"/>
                  <a:pt x="1187269" y="3976744"/>
                </a:cubicBezTo>
                <a:lnTo>
                  <a:pt x="1701890" y="3976744"/>
                </a:lnTo>
                <a:lnTo>
                  <a:pt x="1925449" y="3976744"/>
                </a:lnTo>
                <a:lnTo>
                  <a:pt x="2435879" y="3976744"/>
                </a:lnTo>
                <a:lnTo>
                  <a:pt x="1701890" y="2933229"/>
                </a:lnTo>
                <a:lnTo>
                  <a:pt x="1647035" y="2866745"/>
                </a:lnTo>
                <a:cubicBezTo>
                  <a:pt x="1529367" y="2749078"/>
                  <a:pt x="1366810" y="2676299"/>
                  <a:pt x="1187255" y="2676299"/>
                </a:cubicBezTo>
                <a:close/>
                <a:moveTo>
                  <a:pt x="1595799" y="8300"/>
                </a:moveTo>
                <a:lnTo>
                  <a:pt x="0" y="8300"/>
                </a:lnTo>
                <a:lnTo>
                  <a:pt x="3009432" y="4296087"/>
                </a:lnTo>
                <a:lnTo>
                  <a:pt x="3816171" y="3140022"/>
                </a:lnTo>
                <a:close/>
                <a:moveTo>
                  <a:pt x="3219155" y="0"/>
                </a:moveTo>
                <a:cubicBezTo>
                  <a:pt x="3219150" y="0"/>
                  <a:pt x="3219146" y="1"/>
                  <a:pt x="3219141" y="1"/>
                </a:cubicBezTo>
                <a:lnTo>
                  <a:pt x="2704520" y="1"/>
                </a:lnTo>
                <a:lnTo>
                  <a:pt x="2480962" y="1"/>
                </a:lnTo>
                <a:lnTo>
                  <a:pt x="1970532" y="1"/>
                </a:lnTo>
                <a:lnTo>
                  <a:pt x="2704520" y="1043516"/>
                </a:lnTo>
                <a:lnTo>
                  <a:pt x="2759376" y="1110000"/>
                </a:lnTo>
                <a:cubicBezTo>
                  <a:pt x="2877043" y="1227667"/>
                  <a:pt x="3039600" y="1300446"/>
                  <a:pt x="3219155" y="1300446"/>
                </a:cubicBezTo>
                <a:cubicBezTo>
                  <a:pt x="3578266" y="1300446"/>
                  <a:pt x="3869382" y="1009331"/>
                  <a:pt x="3869382" y="650223"/>
                </a:cubicBezTo>
                <a:cubicBezTo>
                  <a:pt x="3869382" y="313559"/>
                  <a:pt x="3613518" y="36655"/>
                  <a:pt x="3285637" y="3357"/>
                </a:cubicBezTo>
                <a:lnTo>
                  <a:pt x="3230640" y="580"/>
                </a:lnTo>
                <a:lnTo>
                  <a:pt x="3230640" y="1"/>
                </a:lnTo>
                <a:lnTo>
                  <a:pt x="3219169" y="1"/>
                </a:lnTo>
                <a:cubicBezTo>
                  <a:pt x="3219164" y="1"/>
                  <a:pt x="3219160" y="0"/>
                  <a:pt x="3219155" y="0"/>
                </a:cubicBezTo>
                <a:close/>
                <a:moveTo>
                  <a:pt x="6032046" y="0"/>
                </a:moveTo>
                <a:lnTo>
                  <a:pt x="4404498" y="0"/>
                </a:lnTo>
                <a:lnTo>
                  <a:pt x="4171893" y="340076"/>
                </a:lnTo>
                <a:lnTo>
                  <a:pt x="4213385" y="377787"/>
                </a:lnTo>
                <a:cubicBezTo>
                  <a:pt x="4432294" y="596695"/>
                  <a:pt x="4567691" y="899114"/>
                  <a:pt x="4567691" y="1233156"/>
                </a:cubicBezTo>
                <a:cubicBezTo>
                  <a:pt x="4567691" y="1483688"/>
                  <a:pt x="4491530" y="1716432"/>
                  <a:pt x="4361098" y="1909497"/>
                </a:cubicBezTo>
                <a:lnTo>
                  <a:pt x="4327681" y="1954185"/>
                </a:lnTo>
                <a:lnTo>
                  <a:pt x="4477930" y="21959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393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326" y="908051"/>
            <a:ext cx="10801349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36480" y="561975"/>
            <a:ext cx="1921085" cy="5746750"/>
          </a:xfrm>
        </p:spPr>
        <p:txBody>
          <a:bodyPr vert="eaVert" lIns="108000" tIns="90000" bIns="90000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325" y="561975"/>
            <a:ext cx="9241155" cy="5746750"/>
          </a:xfrm>
        </p:spPr>
        <p:txBody>
          <a:bodyPr vert="eaVert" tIns="90000" rIns="216000" bIns="9000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-329783" y="5090032"/>
            <a:ext cx="1800225" cy="251795"/>
          </a:xfrm>
          <a:prstGeom prst="rect">
            <a:avLst/>
          </a:prstGeom>
          <a:noFill/>
        </p:spPr>
        <p:txBody>
          <a:bodyPr wrap="square" lIns="90000" tIns="36000" bIns="0" rtlCol="0" anchor="t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0" dirty="0">
                <a:latin typeface="+mj-lt"/>
              </a:rPr>
              <a:t>Vámos Zoltán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936480" y="288926"/>
            <a:ext cx="0" cy="2538857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 rot="5400000">
            <a:off x="419726" y="6164633"/>
            <a:ext cx="122726" cy="84050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14" name="Freeform 13"/>
          <p:cNvSpPr/>
          <p:nvPr userDrawn="1"/>
        </p:nvSpPr>
        <p:spPr>
          <a:xfrm rot="5400000" flipH="1">
            <a:off x="361559" y="6168768"/>
            <a:ext cx="389864" cy="277665"/>
          </a:xfrm>
          <a:custGeom>
            <a:avLst/>
            <a:gdLst>
              <a:gd name="connsiteX0" fmla="*/ 1187255 w 6032046"/>
              <a:gd name="connsiteY0" fmla="*/ 2676299 h 4296087"/>
              <a:gd name="connsiteX1" fmla="*/ 537029 w 6032046"/>
              <a:gd name="connsiteY1" fmla="*/ 3326522 h 4296087"/>
              <a:gd name="connsiteX2" fmla="*/ 1120774 w 6032046"/>
              <a:gd name="connsiteY2" fmla="*/ 3973388 h 4296087"/>
              <a:gd name="connsiteX3" fmla="*/ 1175771 w 6032046"/>
              <a:gd name="connsiteY3" fmla="*/ 3976166 h 4296087"/>
              <a:gd name="connsiteX4" fmla="*/ 1175771 w 6032046"/>
              <a:gd name="connsiteY4" fmla="*/ 3976744 h 4296087"/>
              <a:gd name="connsiteX5" fmla="*/ 1187241 w 6032046"/>
              <a:gd name="connsiteY5" fmla="*/ 3976744 h 4296087"/>
              <a:gd name="connsiteX6" fmla="*/ 1187255 w 6032046"/>
              <a:gd name="connsiteY6" fmla="*/ 3976745 h 4296087"/>
              <a:gd name="connsiteX7" fmla="*/ 1187269 w 6032046"/>
              <a:gd name="connsiteY7" fmla="*/ 3976744 h 4296087"/>
              <a:gd name="connsiteX8" fmla="*/ 1701890 w 6032046"/>
              <a:gd name="connsiteY8" fmla="*/ 3976744 h 4296087"/>
              <a:gd name="connsiteX9" fmla="*/ 1925449 w 6032046"/>
              <a:gd name="connsiteY9" fmla="*/ 3976744 h 4296087"/>
              <a:gd name="connsiteX10" fmla="*/ 2435879 w 6032046"/>
              <a:gd name="connsiteY10" fmla="*/ 3976744 h 4296087"/>
              <a:gd name="connsiteX11" fmla="*/ 1701890 w 6032046"/>
              <a:gd name="connsiteY11" fmla="*/ 2933229 h 4296087"/>
              <a:gd name="connsiteX12" fmla="*/ 1647035 w 6032046"/>
              <a:gd name="connsiteY12" fmla="*/ 2866745 h 4296087"/>
              <a:gd name="connsiteX13" fmla="*/ 1187255 w 6032046"/>
              <a:gd name="connsiteY13" fmla="*/ 2676299 h 4296087"/>
              <a:gd name="connsiteX14" fmla="*/ 1595799 w 6032046"/>
              <a:gd name="connsiteY14" fmla="*/ 8300 h 4296087"/>
              <a:gd name="connsiteX15" fmla="*/ 0 w 6032046"/>
              <a:gd name="connsiteY15" fmla="*/ 8300 h 4296087"/>
              <a:gd name="connsiteX16" fmla="*/ 3009432 w 6032046"/>
              <a:gd name="connsiteY16" fmla="*/ 4296087 h 4296087"/>
              <a:gd name="connsiteX17" fmla="*/ 3816171 w 6032046"/>
              <a:gd name="connsiteY17" fmla="*/ 3140022 h 4296087"/>
              <a:gd name="connsiteX18" fmla="*/ 3219155 w 6032046"/>
              <a:gd name="connsiteY18" fmla="*/ 0 h 4296087"/>
              <a:gd name="connsiteX19" fmla="*/ 3219141 w 6032046"/>
              <a:gd name="connsiteY19" fmla="*/ 1 h 4296087"/>
              <a:gd name="connsiteX20" fmla="*/ 2704520 w 6032046"/>
              <a:gd name="connsiteY20" fmla="*/ 1 h 4296087"/>
              <a:gd name="connsiteX21" fmla="*/ 2480962 w 6032046"/>
              <a:gd name="connsiteY21" fmla="*/ 1 h 4296087"/>
              <a:gd name="connsiteX22" fmla="*/ 1970532 w 6032046"/>
              <a:gd name="connsiteY22" fmla="*/ 1 h 4296087"/>
              <a:gd name="connsiteX23" fmla="*/ 2704520 w 6032046"/>
              <a:gd name="connsiteY23" fmla="*/ 1043516 h 4296087"/>
              <a:gd name="connsiteX24" fmla="*/ 2759376 w 6032046"/>
              <a:gd name="connsiteY24" fmla="*/ 1110000 h 4296087"/>
              <a:gd name="connsiteX25" fmla="*/ 3219155 w 6032046"/>
              <a:gd name="connsiteY25" fmla="*/ 1300446 h 4296087"/>
              <a:gd name="connsiteX26" fmla="*/ 3869382 w 6032046"/>
              <a:gd name="connsiteY26" fmla="*/ 650223 h 4296087"/>
              <a:gd name="connsiteX27" fmla="*/ 3285637 w 6032046"/>
              <a:gd name="connsiteY27" fmla="*/ 3357 h 4296087"/>
              <a:gd name="connsiteX28" fmla="*/ 3230640 w 6032046"/>
              <a:gd name="connsiteY28" fmla="*/ 580 h 4296087"/>
              <a:gd name="connsiteX29" fmla="*/ 3230640 w 6032046"/>
              <a:gd name="connsiteY29" fmla="*/ 1 h 4296087"/>
              <a:gd name="connsiteX30" fmla="*/ 3219169 w 6032046"/>
              <a:gd name="connsiteY30" fmla="*/ 1 h 4296087"/>
              <a:gd name="connsiteX31" fmla="*/ 3219155 w 6032046"/>
              <a:gd name="connsiteY31" fmla="*/ 0 h 4296087"/>
              <a:gd name="connsiteX32" fmla="*/ 6032046 w 6032046"/>
              <a:gd name="connsiteY32" fmla="*/ 0 h 4296087"/>
              <a:gd name="connsiteX33" fmla="*/ 4404498 w 6032046"/>
              <a:gd name="connsiteY33" fmla="*/ 0 h 4296087"/>
              <a:gd name="connsiteX34" fmla="*/ 4171893 w 6032046"/>
              <a:gd name="connsiteY34" fmla="*/ 340076 h 4296087"/>
              <a:gd name="connsiteX35" fmla="*/ 4213385 w 6032046"/>
              <a:gd name="connsiteY35" fmla="*/ 377787 h 4296087"/>
              <a:gd name="connsiteX36" fmla="*/ 4567691 w 6032046"/>
              <a:gd name="connsiteY36" fmla="*/ 1233156 h 4296087"/>
              <a:gd name="connsiteX37" fmla="*/ 4361098 w 6032046"/>
              <a:gd name="connsiteY37" fmla="*/ 1909497 h 4296087"/>
              <a:gd name="connsiteX38" fmla="*/ 4327681 w 6032046"/>
              <a:gd name="connsiteY38" fmla="*/ 1954185 h 4296087"/>
              <a:gd name="connsiteX39" fmla="*/ 4477930 w 6032046"/>
              <a:gd name="connsiteY39" fmla="*/ 2195929 h 4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32046" h="4296087">
                <a:moveTo>
                  <a:pt x="1187255" y="2676299"/>
                </a:moveTo>
                <a:cubicBezTo>
                  <a:pt x="828145" y="2676299"/>
                  <a:pt x="537029" y="2967414"/>
                  <a:pt x="537029" y="3326522"/>
                </a:cubicBezTo>
                <a:cubicBezTo>
                  <a:pt x="537029" y="3663186"/>
                  <a:pt x="792892" y="3940090"/>
                  <a:pt x="1120774" y="3973388"/>
                </a:cubicBezTo>
                <a:lnTo>
                  <a:pt x="1175771" y="3976166"/>
                </a:lnTo>
                <a:lnTo>
                  <a:pt x="1175771" y="3976744"/>
                </a:lnTo>
                <a:lnTo>
                  <a:pt x="1187241" y="3976744"/>
                </a:lnTo>
                <a:cubicBezTo>
                  <a:pt x="1187246" y="3976744"/>
                  <a:pt x="1187250" y="3976745"/>
                  <a:pt x="1187255" y="3976745"/>
                </a:cubicBezTo>
                <a:cubicBezTo>
                  <a:pt x="1187260" y="3976745"/>
                  <a:pt x="1187265" y="3976744"/>
                  <a:pt x="1187269" y="3976744"/>
                </a:cubicBezTo>
                <a:lnTo>
                  <a:pt x="1701890" y="3976744"/>
                </a:lnTo>
                <a:lnTo>
                  <a:pt x="1925449" y="3976744"/>
                </a:lnTo>
                <a:lnTo>
                  <a:pt x="2435879" y="3976744"/>
                </a:lnTo>
                <a:lnTo>
                  <a:pt x="1701890" y="2933229"/>
                </a:lnTo>
                <a:lnTo>
                  <a:pt x="1647035" y="2866745"/>
                </a:lnTo>
                <a:cubicBezTo>
                  <a:pt x="1529367" y="2749078"/>
                  <a:pt x="1366810" y="2676299"/>
                  <a:pt x="1187255" y="2676299"/>
                </a:cubicBezTo>
                <a:close/>
                <a:moveTo>
                  <a:pt x="1595799" y="8300"/>
                </a:moveTo>
                <a:lnTo>
                  <a:pt x="0" y="8300"/>
                </a:lnTo>
                <a:lnTo>
                  <a:pt x="3009432" y="4296087"/>
                </a:lnTo>
                <a:lnTo>
                  <a:pt x="3816171" y="3140022"/>
                </a:lnTo>
                <a:close/>
                <a:moveTo>
                  <a:pt x="3219155" y="0"/>
                </a:moveTo>
                <a:cubicBezTo>
                  <a:pt x="3219150" y="0"/>
                  <a:pt x="3219146" y="1"/>
                  <a:pt x="3219141" y="1"/>
                </a:cubicBezTo>
                <a:lnTo>
                  <a:pt x="2704520" y="1"/>
                </a:lnTo>
                <a:lnTo>
                  <a:pt x="2480962" y="1"/>
                </a:lnTo>
                <a:lnTo>
                  <a:pt x="1970532" y="1"/>
                </a:lnTo>
                <a:lnTo>
                  <a:pt x="2704520" y="1043516"/>
                </a:lnTo>
                <a:lnTo>
                  <a:pt x="2759376" y="1110000"/>
                </a:lnTo>
                <a:cubicBezTo>
                  <a:pt x="2877043" y="1227667"/>
                  <a:pt x="3039600" y="1300446"/>
                  <a:pt x="3219155" y="1300446"/>
                </a:cubicBezTo>
                <a:cubicBezTo>
                  <a:pt x="3578266" y="1300446"/>
                  <a:pt x="3869382" y="1009331"/>
                  <a:pt x="3869382" y="650223"/>
                </a:cubicBezTo>
                <a:cubicBezTo>
                  <a:pt x="3869382" y="313559"/>
                  <a:pt x="3613518" y="36655"/>
                  <a:pt x="3285637" y="3357"/>
                </a:cubicBezTo>
                <a:lnTo>
                  <a:pt x="3230640" y="580"/>
                </a:lnTo>
                <a:lnTo>
                  <a:pt x="3230640" y="1"/>
                </a:lnTo>
                <a:lnTo>
                  <a:pt x="3219169" y="1"/>
                </a:lnTo>
                <a:cubicBezTo>
                  <a:pt x="3219164" y="1"/>
                  <a:pt x="3219160" y="0"/>
                  <a:pt x="3219155" y="0"/>
                </a:cubicBezTo>
                <a:close/>
                <a:moveTo>
                  <a:pt x="6032046" y="0"/>
                </a:moveTo>
                <a:lnTo>
                  <a:pt x="4404498" y="0"/>
                </a:lnTo>
                <a:lnTo>
                  <a:pt x="4171893" y="340076"/>
                </a:lnTo>
                <a:lnTo>
                  <a:pt x="4213385" y="377787"/>
                </a:lnTo>
                <a:cubicBezTo>
                  <a:pt x="4432294" y="596695"/>
                  <a:pt x="4567691" y="899114"/>
                  <a:pt x="4567691" y="1233156"/>
                </a:cubicBezTo>
                <a:cubicBezTo>
                  <a:pt x="4567691" y="1483688"/>
                  <a:pt x="4491530" y="1716432"/>
                  <a:pt x="4361098" y="1909497"/>
                </a:cubicBezTo>
                <a:lnTo>
                  <a:pt x="4327681" y="1954185"/>
                </a:lnTo>
                <a:lnTo>
                  <a:pt x="4477930" y="21959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79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20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695325" y="4739386"/>
            <a:ext cx="637910" cy="436881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709740"/>
            <a:ext cx="10801350" cy="2852737"/>
          </a:xfrm>
        </p:spPr>
        <p:txBody>
          <a:bodyPr bIns="108000"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4589465"/>
            <a:ext cx="10801350" cy="1500187"/>
          </a:xfrm>
        </p:spPr>
        <p:txBody>
          <a:bodyPr/>
          <a:lstStyle>
            <a:lvl1pPr marL="0" indent="0">
              <a:buNone/>
              <a:defRPr sz="2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4433" y="4589464"/>
            <a:ext cx="3378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737949" y="6308726"/>
            <a:ext cx="2400300" cy="251795"/>
          </a:xfrm>
          <a:prstGeom prst="rect">
            <a:avLst/>
          </a:prstGeom>
          <a:noFill/>
        </p:spPr>
        <p:txBody>
          <a:bodyPr wrap="square" lIns="90000" tIns="36000" bIns="0" rtlCol="0" anchor="t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0" dirty="0">
                <a:latin typeface="+mj-lt"/>
              </a:rPr>
              <a:t>Vámos Zoltán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11138250" y="6478851"/>
            <a:ext cx="122726" cy="84050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11106811" y="6308725"/>
            <a:ext cx="389864" cy="277665"/>
          </a:xfrm>
          <a:custGeom>
            <a:avLst/>
            <a:gdLst>
              <a:gd name="connsiteX0" fmla="*/ 1187255 w 6032046"/>
              <a:gd name="connsiteY0" fmla="*/ 2676299 h 4296087"/>
              <a:gd name="connsiteX1" fmla="*/ 537029 w 6032046"/>
              <a:gd name="connsiteY1" fmla="*/ 3326522 h 4296087"/>
              <a:gd name="connsiteX2" fmla="*/ 1120774 w 6032046"/>
              <a:gd name="connsiteY2" fmla="*/ 3973388 h 4296087"/>
              <a:gd name="connsiteX3" fmla="*/ 1175771 w 6032046"/>
              <a:gd name="connsiteY3" fmla="*/ 3976166 h 4296087"/>
              <a:gd name="connsiteX4" fmla="*/ 1175771 w 6032046"/>
              <a:gd name="connsiteY4" fmla="*/ 3976744 h 4296087"/>
              <a:gd name="connsiteX5" fmla="*/ 1187241 w 6032046"/>
              <a:gd name="connsiteY5" fmla="*/ 3976744 h 4296087"/>
              <a:gd name="connsiteX6" fmla="*/ 1187255 w 6032046"/>
              <a:gd name="connsiteY6" fmla="*/ 3976745 h 4296087"/>
              <a:gd name="connsiteX7" fmla="*/ 1187269 w 6032046"/>
              <a:gd name="connsiteY7" fmla="*/ 3976744 h 4296087"/>
              <a:gd name="connsiteX8" fmla="*/ 1701890 w 6032046"/>
              <a:gd name="connsiteY8" fmla="*/ 3976744 h 4296087"/>
              <a:gd name="connsiteX9" fmla="*/ 1925449 w 6032046"/>
              <a:gd name="connsiteY9" fmla="*/ 3976744 h 4296087"/>
              <a:gd name="connsiteX10" fmla="*/ 2435879 w 6032046"/>
              <a:gd name="connsiteY10" fmla="*/ 3976744 h 4296087"/>
              <a:gd name="connsiteX11" fmla="*/ 1701890 w 6032046"/>
              <a:gd name="connsiteY11" fmla="*/ 2933229 h 4296087"/>
              <a:gd name="connsiteX12" fmla="*/ 1647035 w 6032046"/>
              <a:gd name="connsiteY12" fmla="*/ 2866745 h 4296087"/>
              <a:gd name="connsiteX13" fmla="*/ 1187255 w 6032046"/>
              <a:gd name="connsiteY13" fmla="*/ 2676299 h 4296087"/>
              <a:gd name="connsiteX14" fmla="*/ 1595799 w 6032046"/>
              <a:gd name="connsiteY14" fmla="*/ 8300 h 4296087"/>
              <a:gd name="connsiteX15" fmla="*/ 0 w 6032046"/>
              <a:gd name="connsiteY15" fmla="*/ 8300 h 4296087"/>
              <a:gd name="connsiteX16" fmla="*/ 3009432 w 6032046"/>
              <a:gd name="connsiteY16" fmla="*/ 4296087 h 4296087"/>
              <a:gd name="connsiteX17" fmla="*/ 3816171 w 6032046"/>
              <a:gd name="connsiteY17" fmla="*/ 3140022 h 4296087"/>
              <a:gd name="connsiteX18" fmla="*/ 3219155 w 6032046"/>
              <a:gd name="connsiteY18" fmla="*/ 0 h 4296087"/>
              <a:gd name="connsiteX19" fmla="*/ 3219141 w 6032046"/>
              <a:gd name="connsiteY19" fmla="*/ 1 h 4296087"/>
              <a:gd name="connsiteX20" fmla="*/ 2704520 w 6032046"/>
              <a:gd name="connsiteY20" fmla="*/ 1 h 4296087"/>
              <a:gd name="connsiteX21" fmla="*/ 2480962 w 6032046"/>
              <a:gd name="connsiteY21" fmla="*/ 1 h 4296087"/>
              <a:gd name="connsiteX22" fmla="*/ 1970532 w 6032046"/>
              <a:gd name="connsiteY22" fmla="*/ 1 h 4296087"/>
              <a:gd name="connsiteX23" fmla="*/ 2704520 w 6032046"/>
              <a:gd name="connsiteY23" fmla="*/ 1043516 h 4296087"/>
              <a:gd name="connsiteX24" fmla="*/ 2759376 w 6032046"/>
              <a:gd name="connsiteY24" fmla="*/ 1110000 h 4296087"/>
              <a:gd name="connsiteX25" fmla="*/ 3219155 w 6032046"/>
              <a:gd name="connsiteY25" fmla="*/ 1300446 h 4296087"/>
              <a:gd name="connsiteX26" fmla="*/ 3869382 w 6032046"/>
              <a:gd name="connsiteY26" fmla="*/ 650223 h 4296087"/>
              <a:gd name="connsiteX27" fmla="*/ 3285637 w 6032046"/>
              <a:gd name="connsiteY27" fmla="*/ 3357 h 4296087"/>
              <a:gd name="connsiteX28" fmla="*/ 3230640 w 6032046"/>
              <a:gd name="connsiteY28" fmla="*/ 580 h 4296087"/>
              <a:gd name="connsiteX29" fmla="*/ 3230640 w 6032046"/>
              <a:gd name="connsiteY29" fmla="*/ 1 h 4296087"/>
              <a:gd name="connsiteX30" fmla="*/ 3219169 w 6032046"/>
              <a:gd name="connsiteY30" fmla="*/ 1 h 4296087"/>
              <a:gd name="connsiteX31" fmla="*/ 3219155 w 6032046"/>
              <a:gd name="connsiteY31" fmla="*/ 0 h 4296087"/>
              <a:gd name="connsiteX32" fmla="*/ 6032046 w 6032046"/>
              <a:gd name="connsiteY32" fmla="*/ 0 h 4296087"/>
              <a:gd name="connsiteX33" fmla="*/ 4404498 w 6032046"/>
              <a:gd name="connsiteY33" fmla="*/ 0 h 4296087"/>
              <a:gd name="connsiteX34" fmla="*/ 4171893 w 6032046"/>
              <a:gd name="connsiteY34" fmla="*/ 340076 h 4296087"/>
              <a:gd name="connsiteX35" fmla="*/ 4213385 w 6032046"/>
              <a:gd name="connsiteY35" fmla="*/ 377787 h 4296087"/>
              <a:gd name="connsiteX36" fmla="*/ 4567691 w 6032046"/>
              <a:gd name="connsiteY36" fmla="*/ 1233156 h 4296087"/>
              <a:gd name="connsiteX37" fmla="*/ 4361098 w 6032046"/>
              <a:gd name="connsiteY37" fmla="*/ 1909497 h 4296087"/>
              <a:gd name="connsiteX38" fmla="*/ 4327681 w 6032046"/>
              <a:gd name="connsiteY38" fmla="*/ 1954185 h 4296087"/>
              <a:gd name="connsiteX39" fmla="*/ 4477930 w 6032046"/>
              <a:gd name="connsiteY39" fmla="*/ 2195929 h 4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32046" h="4296087">
                <a:moveTo>
                  <a:pt x="1187255" y="2676299"/>
                </a:moveTo>
                <a:cubicBezTo>
                  <a:pt x="828145" y="2676299"/>
                  <a:pt x="537029" y="2967414"/>
                  <a:pt x="537029" y="3326522"/>
                </a:cubicBezTo>
                <a:cubicBezTo>
                  <a:pt x="537029" y="3663186"/>
                  <a:pt x="792892" y="3940090"/>
                  <a:pt x="1120774" y="3973388"/>
                </a:cubicBezTo>
                <a:lnTo>
                  <a:pt x="1175771" y="3976166"/>
                </a:lnTo>
                <a:lnTo>
                  <a:pt x="1175771" y="3976744"/>
                </a:lnTo>
                <a:lnTo>
                  <a:pt x="1187241" y="3976744"/>
                </a:lnTo>
                <a:cubicBezTo>
                  <a:pt x="1187246" y="3976744"/>
                  <a:pt x="1187250" y="3976745"/>
                  <a:pt x="1187255" y="3976745"/>
                </a:cubicBezTo>
                <a:cubicBezTo>
                  <a:pt x="1187260" y="3976745"/>
                  <a:pt x="1187265" y="3976744"/>
                  <a:pt x="1187269" y="3976744"/>
                </a:cubicBezTo>
                <a:lnTo>
                  <a:pt x="1701890" y="3976744"/>
                </a:lnTo>
                <a:lnTo>
                  <a:pt x="1925449" y="3976744"/>
                </a:lnTo>
                <a:lnTo>
                  <a:pt x="2435879" y="3976744"/>
                </a:lnTo>
                <a:lnTo>
                  <a:pt x="1701890" y="2933229"/>
                </a:lnTo>
                <a:lnTo>
                  <a:pt x="1647035" y="2866745"/>
                </a:lnTo>
                <a:cubicBezTo>
                  <a:pt x="1529367" y="2749078"/>
                  <a:pt x="1366810" y="2676299"/>
                  <a:pt x="1187255" y="2676299"/>
                </a:cubicBezTo>
                <a:close/>
                <a:moveTo>
                  <a:pt x="1595799" y="8300"/>
                </a:moveTo>
                <a:lnTo>
                  <a:pt x="0" y="8300"/>
                </a:lnTo>
                <a:lnTo>
                  <a:pt x="3009432" y="4296087"/>
                </a:lnTo>
                <a:lnTo>
                  <a:pt x="3816171" y="3140022"/>
                </a:lnTo>
                <a:close/>
                <a:moveTo>
                  <a:pt x="3219155" y="0"/>
                </a:moveTo>
                <a:cubicBezTo>
                  <a:pt x="3219150" y="0"/>
                  <a:pt x="3219146" y="1"/>
                  <a:pt x="3219141" y="1"/>
                </a:cubicBezTo>
                <a:lnTo>
                  <a:pt x="2704520" y="1"/>
                </a:lnTo>
                <a:lnTo>
                  <a:pt x="2480962" y="1"/>
                </a:lnTo>
                <a:lnTo>
                  <a:pt x="1970532" y="1"/>
                </a:lnTo>
                <a:lnTo>
                  <a:pt x="2704520" y="1043516"/>
                </a:lnTo>
                <a:lnTo>
                  <a:pt x="2759376" y="1110000"/>
                </a:lnTo>
                <a:cubicBezTo>
                  <a:pt x="2877043" y="1227667"/>
                  <a:pt x="3039600" y="1300446"/>
                  <a:pt x="3219155" y="1300446"/>
                </a:cubicBezTo>
                <a:cubicBezTo>
                  <a:pt x="3578266" y="1300446"/>
                  <a:pt x="3869382" y="1009331"/>
                  <a:pt x="3869382" y="650223"/>
                </a:cubicBezTo>
                <a:cubicBezTo>
                  <a:pt x="3869382" y="313559"/>
                  <a:pt x="3613518" y="36655"/>
                  <a:pt x="3285637" y="3357"/>
                </a:cubicBezTo>
                <a:lnTo>
                  <a:pt x="3230640" y="580"/>
                </a:lnTo>
                <a:lnTo>
                  <a:pt x="3230640" y="1"/>
                </a:lnTo>
                <a:lnTo>
                  <a:pt x="3219169" y="1"/>
                </a:lnTo>
                <a:cubicBezTo>
                  <a:pt x="3219164" y="1"/>
                  <a:pt x="3219160" y="0"/>
                  <a:pt x="3219155" y="0"/>
                </a:cubicBezTo>
                <a:close/>
                <a:moveTo>
                  <a:pt x="6032046" y="0"/>
                </a:moveTo>
                <a:lnTo>
                  <a:pt x="4404498" y="0"/>
                </a:lnTo>
                <a:lnTo>
                  <a:pt x="4171893" y="340076"/>
                </a:lnTo>
                <a:lnTo>
                  <a:pt x="4213385" y="377787"/>
                </a:lnTo>
                <a:cubicBezTo>
                  <a:pt x="4432294" y="596695"/>
                  <a:pt x="4567691" y="899114"/>
                  <a:pt x="4567691" y="1233156"/>
                </a:cubicBezTo>
                <a:cubicBezTo>
                  <a:pt x="4567691" y="1483688"/>
                  <a:pt x="4491530" y="1716432"/>
                  <a:pt x="4361098" y="1909497"/>
                </a:cubicBezTo>
                <a:lnTo>
                  <a:pt x="4327681" y="1954185"/>
                </a:lnTo>
                <a:lnTo>
                  <a:pt x="4477930" y="21959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43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"/>
            <a:ext cx="10801350" cy="90804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908051"/>
            <a:ext cx="5324475" cy="54006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8051"/>
            <a:ext cx="5324476" cy="54006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695325" y="1133855"/>
            <a:ext cx="637910" cy="436881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11" name="Freeform 10"/>
          <p:cNvSpPr/>
          <p:nvPr userDrawn="1"/>
        </p:nvSpPr>
        <p:spPr>
          <a:xfrm>
            <a:off x="6164923" y="1133855"/>
            <a:ext cx="637910" cy="436881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"/>
            <a:ext cx="10801349" cy="9080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908051"/>
            <a:ext cx="5302251" cy="720724"/>
          </a:xfrm>
        </p:spPr>
        <p:txBody>
          <a:bodyPr anchor="b"/>
          <a:lstStyle>
            <a:lvl1pPr marL="0" indent="0">
              <a:buNone/>
              <a:defRPr sz="28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5" y="1628775"/>
            <a:ext cx="5302253" cy="46799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08051"/>
            <a:ext cx="5324473" cy="720724"/>
          </a:xfrm>
        </p:spPr>
        <p:txBody>
          <a:bodyPr anchor="b"/>
          <a:lstStyle>
            <a:lvl1pPr marL="0" indent="0">
              <a:buNone/>
              <a:defRPr sz="28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28775"/>
            <a:ext cx="5324472" cy="46799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0"/>
            <a:ext cx="10801349" cy="9080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8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5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695325" y="2316226"/>
            <a:ext cx="637910" cy="436881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-1"/>
            <a:ext cx="4076700" cy="2168525"/>
          </a:xfrm>
        </p:spPr>
        <p:txBody>
          <a:bodyPr bIns="144000" anchor="b">
            <a:noAutofit/>
          </a:bodyPr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25" y="908051"/>
            <a:ext cx="6351650" cy="54006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326" y="2168524"/>
            <a:ext cx="4076699" cy="4140201"/>
          </a:xfrm>
        </p:spPr>
        <p:txBody>
          <a:bodyPr>
            <a:normAutofit/>
          </a:bodyPr>
          <a:lstStyle>
            <a:lvl1pPr marL="0" indent="0">
              <a:buNone/>
              <a:defRPr sz="28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4433" y="2169668"/>
            <a:ext cx="3378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737949" y="6308726"/>
            <a:ext cx="2400300" cy="251795"/>
          </a:xfrm>
          <a:prstGeom prst="rect">
            <a:avLst/>
          </a:prstGeom>
          <a:noFill/>
        </p:spPr>
        <p:txBody>
          <a:bodyPr wrap="square" lIns="90000" tIns="36000" bIns="0" rtlCol="0" anchor="t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0" dirty="0">
                <a:latin typeface="+mj-lt"/>
              </a:rPr>
              <a:t>Vámos Zoltán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11138250" y="6478851"/>
            <a:ext cx="122726" cy="84050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11106811" y="6308725"/>
            <a:ext cx="389864" cy="277665"/>
          </a:xfrm>
          <a:custGeom>
            <a:avLst/>
            <a:gdLst>
              <a:gd name="connsiteX0" fmla="*/ 1187255 w 6032046"/>
              <a:gd name="connsiteY0" fmla="*/ 2676299 h 4296087"/>
              <a:gd name="connsiteX1" fmla="*/ 537029 w 6032046"/>
              <a:gd name="connsiteY1" fmla="*/ 3326522 h 4296087"/>
              <a:gd name="connsiteX2" fmla="*/ 1120774 w 6032046"/>
              <a:gd name="connsiteY2" fmla="*/ 3973388 h 4296087"/>
              <a:gd name="connsiteX3" fmla="*/ 1175771 w 6032046"/>
              <a:gd name="connsiteY3" fmla="*/ 3976166 h 4296087"/>
              <a:gd name="connsiteX4" fmla="*/ 1175771 w 6032046"/>
              <a:gd name="connsiteY4" fmla="*/ 3976744 h 4296087"/>
              <a:gd name="connsiteX5" fmla="*/ 1187241 w 6032046"/>
              <a:gd name="connsiteY5" fmla="*/ 3976744 h 4296087"/>
              <a:gd name="connsiteX6" fmla="*/ 1187255 w 6032046"/>
              <a:gd name="connsiteY6" fmla="*/ 3976745 h 4296087"/>
              <a:gd name="connsiteX7" fmla="*/ 1187269 w 6032046"/>
              <a:gd name="connsiteY7" fmla="*/ 3976744 h 4296087"/>
              <a:gd name="connsiteX8" fmla="*/ 1701890 w 6032046"/>
              <a:gd name="connsiteY8" fmla="*/ 3976744 h 4296087"/>
              <a:gd name="connsiteX9" fmla="*/ 1925449 w 6032046"/>
              <a:gd name="connsiteY9" fmla="*/ 3976744 h 4296087"/>
              <a:gd name="connsiteX10" fmla="*/ 2435879 w 6032046"/>
              <a:gd name="connsiteY10" fmla="*/ 3976744 h 4296087"/>
              <a:gd name="connsiteX11" fmla="*/ 1701890 w 6032046"/>
              <a:gd name="connsiteY11" fmla="*/ 2933229 h 4296087"/>
              <a:gd name="connsiteX12" fmla="*/ 1647035 w 6032046"/>
              <a:gd name="connsiteY12" fmla="*/ 2866745 h 4296087"/>
              <a:gd name="connsiteX13" fmla="*/ 1187255 w 6032046"/>
              <a:gd name="connsiteY13" fmla="*/ 2676299 h 4296087"/>
              <a:gd name="connsiteX14" fmla="*/ 1595799 w 6032046"/>
              <a:gd name="connsiteY14" fmla="*/ 8300 h 4296087"/>
              <a:gd name="connsiteX15" fmla="*/ 0 w 6032046"/>
              <a:gd name="connsiteY15" fmla="*/ 8300 h 4296087"/>
              <a:gd name="connsiteX16" fmla="*/ 3009432 w 6032046"/>
              <a:gd name="connsiteY16" fmla="*/ 4296087 h 4296087"/>
              <a:gd name="connsiteX17" fmla="*/ 3816171 w 6032046"/>
              <a:gd name="connsiteY17" fmla="*/ 3140022 h 4296087"/>
              <a:gd name="connsiteX18" fmla="*/ 3219155 w 6032046"/>
              <a:gd name="connsiteY18" fmla="*/ 0 h 4296087"/>
              <a:gd name="connsiteX19" fmla="*/ 3219141 w 6032046"/>
              <a:gd name="connsiteY19" fmla="*/ 1 h 4296087"/>
              <a:gd name="connsiteX20" fmla="*/ 2704520 w 6032046"/>
              <a:gd name="connsiteY20" fmla="*/ 1 h 4296087"/>
              <a:gd name="connsiteX21" fmla="*/ 2480962 w 6032046"/>
              <a:gd name="connsiteY21" fmla="*/ 1 h 4296087"/>
              <a:gd name="connsiteX22" fmla="*/ 1970532 w 6032046"/>
              <a:gd name="connsiteY22" fmla="*/ 1 h 4296087"/>
              <a:gd name="connsiteX23" fmla="*/ 2704520 w 6032046"/>
              <a:gd name="connsiteY23" fmla="*/ 1043516 h 4296087"/>
              <a:gd name="connsiteX24" fmla="*/ 2759376 w 6032046"/>
              <a:gd name="connsiteY24" fmla="*/ 1110000 h 4296087"/>
              <a:gd name="connsiteX25" fmla="*/ 3219155 w 6032046"/>
              <a:gd name="connsiteY25" fmla="*/ 1300446 h 4296087"/>
              <a:gd name="connsiteX26" fmla="*/ 3869382 w 6032046"/>
              <a:gd name="connsiteY26" fmla="*/ 650223 h 4296087"/>
              <a:gd name="connsiteX27" fmla="*/ 3285637 w 6032046"/>
              <a:gd name="connsiteY27" fmla="*/ 3357 h 4296087"/>
              <a:gd name="connsiteX28" fmla="*/ 3230640 w 6032046"/>
              <a:gd name="connsiteY28" fmla="*/ 580 h 4296087"/>
              <a:gd name="connsiteX29" fmla="*/ 3230640 w 6032046"/>
              <a:gd name="connsiteY29" fmla="*/ 1 h 4296087"/>
              <a:gd name="connsiteX30" fmla="*/ 3219169 w 6032046"/>
              <a:gd name="connsiteY30" fmla="*/ 1 h 4296087"/>
              <a:gd name="connsiteX31" fmla="*/ 3219155 w 6032046"/>
              <a:gd name="connsiteY31" fmla="*/ 0 h 4296087"/>
              <a:gd name="connsiteX32" fmla="*/ 6032046 w 6032046"/>
              <a:gd name="connsiteY32" fmla="*/ 0 h 4296087"/>
              <a:gd name="connsiteX33" fmla="*/ 4404498 w 6032046"/>
              <a:gd name="connsiteY33" fmla="*/ 0 h 4296087"/>
              <a:gd name="connsiteX34" fmla="*/ 4171893 w 6032046"/>
              <a:gd name="connsiteY34" fmla="*/ 340076 h 4296087"/>
              <a:gd name="connsiteX35" fmla="*/ 4213385 w 6032046"/>
              <a:gd name="connsiteY35" fmla="*/ 377787 h 4296087"/>
              <a:gd name="connsiteX36" fmla="*/ 4567691 w 6032046"/>
              <a:gd name="connsiteY36" fmla="*/ 1233156 h 4296087"/>
              <a:gd name="connsiteX37" fmla="*/ 4361098 w 6032046"/>
              <a:gd name="connsiteY37" fmla="*/ 1909497 h 4296087"/>
              <a:gd name="connsiteX38" fmla="*/ 4327681 w 6032046"/>
              <a:gd name="connsiteY38" fmla="*/ 1954185 h 4296087"/>
              <a:gd name="connsiteX39" fmla="*/ 4477930 w 6032046"/>
              <a:gd name="connsiteY39" fmla="*/ 2195929 h 4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32046" h="4296087">
                <a:moveTo>
                  <a:pt x="1187255" y="2676299"/>
                </a:moveTo>
                <a:cubicBezTo>
                  <a:pt x="828145" y="2676299"/>
                  <a:pt x="537029" y="2967414"/>
                  <a:pt x="537029" y="3326522"/>
                </a:cubicBezTo>
                <a:cubicBezTo>
                  <a:pt x="537029" y="3663186"/>
                  <a:pt x="792892" y="3940090"/>
                  <a:pt x="1120774" y="3973388"/>
                </a:cubicBezTo>
                <a:lnTo>
                  <a:pt x="1175771" y="3976166"/>
                </a:lnTo>
                <a:lnTo>
                  <a:pt x="1175771" y="3976744"/>
                </a:lnTo>
                <a:lnTo>
                  <a:pt x="1187241" y="3976744"/>
                </a:lnTo>
                <a:cubicBezTo>
                  <a:pt x="1187246" y="3976744"/>
                  <a:pt x="1187250" y="3976745"/>
                  <a:pt x="1187255" y="3976745"/>
                </a:cubicBezTo>
                <a:cubicBezTo>
                  <a:pt x="1187260" y="3976745"/>
                  <a:pt x="1187265" y="3976744"/>
                  <a:pt x="1187269" y="3976744"/>
                </a:cubicBezTo>
                <a:lnTo>
                  <a:pt x="1701890" y="3976744"/>
                </a:lnTo>
                <a:lnTo>
                  <a:pt x="1925449" y="3976744"/>
                </a:lnTo>
                <a:lnTo>
                  <a:pt x="2435879" y="3976744"/>
                </a:lnTo>
                <a:lnTo>
                  <a:pt x="1701890" y="2933229"/>
                </a:lnTo>
                <a:lnTo>
                  <a:pt x="1647035" y="2866745"/>
                </a:lnTo>
                <a:cubicBezTo>
                  <a:pt x="1529367" y="2749078"/>
                  <a:pt x="1366810" y="2676299"/>
                  <a:pt x="1187255" y="2676299"/>
                </a:cubicBezTo>
                <a:close/>
                <a:moveTo>
                  <a:pt x="1595799" y="8300"/>
                </a:moveTo>
                <a:lnTo>
                  <a:pt x="0" y="8300"/>
                </a:lnTo>
                <a:lnTo>
                  <a:pt x="3009432" y="4296087"/>
                </a:lnTo>
                <a:lnTo>
                  <a:pt x="3816171" y="3140022"/>
                </a:lnTo>
                <a:close/>
                <a:moveTo>
                  <a:pt x="3219155" y="0"/>
                </a:moveTo>
                <a:cubicBezTo>
                  <a:pt x="3219150" y="0"/>
                  <a:pt x="3219146" y="1"/>
                  <a:pt x="3219141" y="1"/>
                </a:cubicBezTo>
                <a:lnTo>
                  <a:pt x="2704520" y="1"/>
                </a:lnTo>
                <a:lnTo>
                  <a:pt x="2480962" y="1"/>
                </a:lnTo>
                <a:lnTo>
                  <a:pt x="1970532" y="1"/>
                </a:lnTo>
                <a:lnTo>
                  <a:pt x="2704520" y="1043516"/>
                </a:lnTo>
                <a:lnTo>
                  <a:pt x="2759376" y="1110000"/>
                </a:lnTo>
                <a:cubicBezTo>
                  <a:pt x="2877043" y="1227667"/>
                  <a:pt x="3039600" y="1300446"/>
                  <a:pt x="3219155" y="1300446"/>
                </a:cubicBezTo>
                <a:cubicBezTo>
                  <a:pt x="3578266" y="1300446"/>
                  <a:pt x="3869382" y="1009331"/>
                  <a:pt x="3869382" y="650223"/>
                </a:cubicBezTo>
                <a:cubicBezTo>
                  <a:pt x="3869382" y="313559"/>
                  <a:pt x="3613518" y="36655"/>
                  <a:pt x="3285637" y="3357"/>
                </a:cubicBezTo>
                <a:lnTo>
                  <a:pt x="3230640" y="580"/>
                </a:lnTo>
                <a:lnTo>
                  <a:pt x="3230640" y="1"/>
                </a:lnTo>
                <a:lnTo>
                  <a:pt x="3219169" y="1"/>
                </a:lnTo>
                <a:cubicBezTo>
                  <a:pt x="3219164" y="1"/>
                  <a:pt x="3219160" y="0"/>
                  <a:pt x="3219155" y="0"/>
                </a:cubicBezTo>
                <a:close/>
                <a:moveTo>
                  <a:pt x="6032046" y="0"/>
                </a:moveTo>
                <a:lnTo>
                  <a:pt x="4404498" y="0"/>
                </a:lnTo>
                <a:lnTo>
                  <a:pt x="4171893" y="340076"/>
                </a:lnTo>
                <a:lnTo>
                  <a:pt x="4213385" y="377787"/>
                </a:lnTo>
                <a:cubicBezTo>
                  <a:pt x="4432294" y="596695"/>
                  <a:pt x="4567691" y="899114"/>
                  <a:pt x="4567691" y="1233156"/>
                </a:cubicBezTo>
                <a:cubicBezTo>
                  <a:pt x="4567691" y="1483688"/>
                  <a:pt x="4491530" y="1716432"/>
                  <a:pt x="4361098" y="1909497"/>
                </a:cubicBezTo>
                <a:lnTo>
                  <a:pt x="4327681" y="1954185"/>
                </a:lnTo>
                <a:lnTo>
                  <a:pt x="4477930" y="21959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20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695326" y="2316226"/>
            <a:ext cx="637910" cy="436881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1"/>
            <a:ext cx="4076700" cy="2168525"/>
          </a:xfrm>
        </p:spPr>
        <p:txBody>
          <a:bodyPr bIns="144000" anchor="b">
            <a:noAutofit/>
          </a:bodyPr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32833" y="908051"/>
            <a:ext cx="6363842" cy="540067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326" y="2168525"/>
            <a:ext cx="4076700" cy="4140200"/>
          </a:xfrm>
        </p:spPr>
        <p:txBody>
          <a:bodyPr>
            <a:normAutofit/>
          </a:bodyPr>
          <a:lstStyle>
            <a:lvl1pPr marL="0" indent="0">
              <a:buNone/>
              <a:defRPr sz="28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4433" y="2169668"/>
            <a:ext cx="3378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737949" y="6308726"/>
            <a:ext cx="2400300" cy="251795"/>
          </a:xfrm>
          <a:prstGeom prst="rect">
            <a:avLst/>
          </a:prstGeom>
          <a:noFill/>
        </p:spPr>
        <p:txBody>
          <a:bodyPr wrap="square" lIns="90000" tIns="36000" bIns="0" rtlCol="0" anchor="t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0" dirty="0">
                <a:latin typeface="+mj-lt"/>
              </a:rPr>
              <a:t>Vámos Zoltán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11138250" y="6478851"/>
            <a:ext cx="122726" cy="84050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11106811" y="6308725"/>
            <a:ext cx="389864" cy="277665"/>
          </a:xfrm>
          <a:custGeom>
            <a:avLst/>
            <a:gdLst>
              <a:gd name="connsiteX0" fmla="*/ 1187255 w 6032046"/>
              <a:gd name="connsiteY0" fmla="*/ 2676299 h 4296087"/>
              <a:gd name="connsiteX1" fmla="*/ 537029 w 6032046"/>
              <a:gd name="connsiteY1" fmla="*/ 3326522 h 4296087"/>
              <a:gd name="connsiteX2" fmla="*/ 1120774 w 6032046"/>
              <a:gd name="connsiteY2" fmla="*/ 3973388 h 4296087"/>
              <a:gd name="connsiteX3" fmla="*/ 1175771 w 6032046"/>
              <a:gd name="connsiteY3" fmla="*/ 3976166 h 4296087"/>
              <a:gd name="connsiteX4" fmla="*/ 1175771 w 6032046"/>
              <a:gd name="connsiteY4" fmla="*/ 3976744 h 4296087"/>
              <a:gd name="connsiteX5" fmla="*/ 1187241 w 6032046"/>
              <a:gd name="connsiteY5" fmla="*/ 3976744 h 4296087"/>
              <a:gd name="connsiteX6" fmla="*/ 1187255 w 6032046"/>
              <a:gd name="connsiteY6" fmla="*/ 3976745 h 4296087"/>
              <a:gd name="connsiteX7" fmla="*/ 1187269 w 6032046"/>
              <a:gd name="connsiteY7" fmla="*/ 3976744 h 4296087"/>
              <a:gd name="connsiteX8" fmla="*/ 1701890 w 6032046"/>
              <a:gd name="connsiteY8" fmla="*/ 3976744 h 4296087"/>
              <a:gd name="connsiteX9" fmla="*/ 1925449 w 6032046"/>
              <a:gd name="connsiteY9" fmla="*/ 3976744 h 4296087"/>
              <a:gd name="connsiteX10" fmla="*/ 2435879 w 6032046"/>
              <a:gd name="connsiteY10" fmla="*/ 3976744 h 4296087"/>
              <a:gd name="connsiteX11" fmla="*/ 1701890 w 6032046"/>
              <a:gd name="connsiteY11" fmla="*/ 2933229 h 4296087"/>
              <a:gd name="connsiteX12" fmla="*/ 1647035 w 6032046"/>
              <a:gd name="connsiteY12" fmla="*/ 2866745 h 4296087"/>
              <a:gd name="connsiteX13" fmla="*/ 1187255 w 6032046"/>
              <a:gd name="connsiteY13" fmla="*/ 2676299 h 4296087"/>
              <a:gd name="connsiteX14" fmla="*/ 1595799 w 6032046"/>
              <a:gd name="connsiteY14" fmla="*/ 8300 h 4296087"/>
              <a:gd name="connsiteX15" fmla="*/ 0 w 6032046"/>
              <a:gd name="connsiteY15" fmla="*/ 8300 h 4296087"/>
              <a:gd name="connsiteX16" fmla="*/ 3009432 w 6032046"/>
              <a:gd name="connsiteY16" fmla="*/ 4296087 h 4296087"/>
              <a:gd name="connsiteX17" fmla="*/ 3816171 w 6032046"/>
              <a:gd name="connsiteY17" fmla="*/ 3140022 h 4296087"/>
              <a:gd name="connsiteX18" fmla="*/ 3219155 w 6032046"/>
              <a:gd name="connsiteY18" fmla="*/ 0 h 4296087"/>
              <a:gd name="connsiteX19" fmla="*/ 3219141 w 6032046"/>
              <a:gd name="connsiteY19" fmla="*/ 1 h 4296087"/>
              <a:gd name="connsiteX20" fmla="*/ 2704520 w 6032046"/>
              <a:gd name="connsiteY20" fmla="*/ 1 h 4296087"/>
              <a:gd name="connsiteX21" fmla="*/ 2480962 w 6032046"/>
              <a:gd name="connsiteY21" fmla="*/ 1 h 4296087"/>
              <a:gd name="connsiteX22" fmla="*/ 1970532 w 6032046"/>
              <a:gd name="connsiteY22" fmla="*/ 1 h 4296087"/>
              <a:gd name="connsiteX23" fmla="*/ 2704520 w 6032046"/>
              <a:gd name="connsiteY23" fmla="*/ 1043516 h 4296087"/>
              <a:gd name="connsiteX24" fmla="*/ 2759376 w 6032046"/>
              <a:gd name="connsiteY24" fmla="*/ 1110000 h 4296087"/>
              <a:gd name="connsiteX25" fmla="*/ 3219155 w 6032046"/>
              <a:gd name="connsiteY25" fmla="*/ 1300446 h 4296087"/>
              <a:gd name="connsiteX26" fmla="*/ 3869382 w 6032046"/>
              <a:gd name="connsiteY26" fmla="*/ 650223 h 4296087"/>
              <a:gd name="connsiteX27" fmla="*/ 3285637 w 6032046"/>
              <a:gd name="connsiteY27" fmla="*/ 3357 h 4296087"/>
              <a:gd name="connsiteX28" fmla="*/ 3230640 w 6032046"/>
              <a:gd name="connsiteY28" fmla="*/ 580 h 4296087"/>
              <a:gd name="connsiteX29" fmla="*/ 3230640 w 6032046"/>
              <a:gd name="connsiteY29" fmla="*/ 1 h 4296087"/>
              <a:gd name="connsiteX30" fmla="*/ 3219169 w 6032046"/>
              <a:gd name="connsiteY30" fmla="*/ 1 h 4296087"/>
              <a:gd name="connsiteX31" fmla="*/ 3219155 w 6032046"/>
              <a:gd name="connsiteY31" fmla="*/ 0 h 4296087"/>
              <a:gd name="connsiteX32" fmla="*/ 6032046 w 6032046"/>
              <a:gd name="connsiteY32" fmla="*/ 0 h 4296087"/>
              <a:gd name="connsiteX33" fmla="*/ 4404498 w 6032046"/>
              <a:gd name="connsiteY33" fmla="*/ 0 h 4296087"/>
              <a:gd name="connsiteX34" fmla="*/ 4171893 w 6032046"/>
              <a:gd name="connsiteY34" fmla="*/ 340076 h 4296087"/>
              <a:gd name="connsiteX35" fmla="*/ 4213385 w 6032046"/>
              <a:gd name="connsiteY35" fmla="*/ 377787 h 4296087"/>
              <a:gd name="connsiteX36" fmla="*/ 4567691 w 6032046"/>
              <a:gd name="connsiteY36" fmla="*/ 1233156 h 4296087"/>
              <a:gd name="connsiteX37" fmla="*/ 4361098 w 6032046"/>
              <a:gd name="connsiteY37" fmla="*/ 1909497 h 4296087"/>
              <a:gd name="connsiteX38" fmla="*/ 4327681 w 6032046"/>
              <a:gd name="connsiteY38" fmla="*/ 1954185 h 4296087"/>
              <a:gd name="connsiteX39" fmla="*/ 4477930 w 6032046"/>
              <a:gd name="connsiteY39" fmla="*/ 2195929 h 4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32046" h="4296087">
                <a:moveTo>
                  <a:pt x="1187255" y="2676299"/>
                </a:moveTo>
                <a:cubicBezTo>
                  <a:pt x="828145" y="2676299"/>
                  <a:pt x="537029" y="2967414"/>
                  <a:pt x="537029" y="3326522"/>
                </a:cubicBezTo>
                <a:cubicBezTo>
                  <a:pt x="537029" y="3663186"/>
                  <a:pt x="792892" y="3940090"/>
                  <a:pt x="1120774" y="3973388"/>
                </a:cubicBezTo>
                <a:lnTo>
                  <a:pt x="1175771" y="3976166"/>
                </a:lnTo>
                <a:lnTo>
                  <a:pt x="1175771" y="3976744"/>
                </a:lnTo>
                <a:lnTo>
                  <a:pt x="1187241" y="3976744"/>
                </a:lnTo>
                <a:cubicBezTo>
                  <a:pt x="1187246" y="3976744"/>
                  <a:pt x="1187250" y="3976745"/>
                  <a:pt x="1187255" y="3976745"/>
                </a:cubicBezTo>
                <a:cubicBezTo>
                  <a:pt x="1187260" y="3976745"/>
                  <a:pt x="1187265" y="3976744"/>
                  <a:pt x="1187269" y="3976744"/>
                </a:cubicBezTo>
                <a:lnTo>
                  <a:pt x="1701890" y="3976744"/>
                </a:lnTo>
                <a:lnTo>
                  <a:pt x="1925449" y="3976744"/>
                </a:lnTo>
                <a:lnTo>
                  <a:pt x="2435879" y="3976744"/>
                </a:lnTo>
                <a:lnTo>
                  <a:pt x="1701890" y="2933229"/>
                </a:lnTo>
                <a:lnTo>
                  <a:pt x="1647035" y="2866745"/>
                </a:lnTo>
                <a:cubicBezTo>
                  <a:pt x="1529367" y="2749078"/>
                  <a:pt x="1366810" y="2676299"/>
                  <a:pt x="1187255" y="2676299"/>
                </a:cubicBezTo>
                <a:close/>
                <a:moveTo>
                  <a:pt x="1595799" y="8300"/>
                </a:moveTo>
                <a:lnTo>
                  <a:pt x="0" y="8300"/>
                </a:lnTo>
                <a:lnTo>
                  <a:pt x="3009432" y="4296087"/>
                </a:lnTo>
                <a:lnTo>
                  <a:pt x="3816171" y="3140022"/>
                </a:lnTo>
                <a:close/>
                <a:moveTo>
                  <a:pt x="3219155" y="0"/>
                </a:moveTo>
                <a:cubicBezTo>
                  <a:pt x="3219150" y="0"/>
                  <a:pt x="3219146" y="1"/>
                  <a:pt x="3219141" y="1"/>
                </a:cubicBezTo>
                <a:lnTo>
                  <a:pt x="2704520" y="1"/>
                </a:lnTo>
                <a:lnTo>
                  <a:pt x="2480962" y="1"/>
                </a:lnTo>
                <a:lnTo>
                  <a:pt x="1970532" y="1"/>
                </a:lnTo>
                <a:lnTo>
                  <a:pt x="2704520" y="1043516"/>
                </a:lnTo>
                <a:lnTo>
                  <a:pt x="2759376" y="1110000"/>
                </a:lnTo>
                <a:cubicBezTo>
                  <a:pt x="2877043" y="1227667"/>
                  <a:pt x="3039600" y="1300446"/>
                  <a:pt x="3219155" y="1300446"/>
                </a:cubicBezTo>
                <a:cubicBezTo>
                  <a:pt x="3578266" y="1300446"/>
                  <a:pt x="3869382" y="1009331"/>
                  <a:pt x="3869382" y="650223"/>
                </a:cubicBezTo>
                <a:cubicBezTo>
                  <a:pt x="3869382" y="313559"/>
                  <a:pt x="3613518" y="36655"/>
                  <a:pt x="3285637" y="3357"/>
                </a:cubicBezTo>
                <a:lnTo>
                  <a:pt x="3230640" y="580"/>
                </a:lnTo>
                <a:lnTo>
                  <a:pt x="3230640" y="1"/>
                </a:lnTo>
                <a:lnTo>
                  <a:pt x="3219169" y="1"/>
                </a:lnTo>
                <a:cubicBezTo>
                  <a:pt x="3219164" y="1"/>
                  <a:pt x="3219160" y="0"/>
                  <a:pt x="3219155" y="0"/>
                </a:cubicBezTo>
                <a:close/>
                <a:moveTo>
                  <a:pt x="6032046" y="0"/>
                </a:moveTo>
                <a:lnTo>
                  <a:pt x="4404498" y="0"/>
                </a:lnTo>
                <a:lnTo>
                  <a:pt x="4171893" y="340076"/>
                </a:lnTo>
                <a:lnTo>
                  <a:pt x="4213385" y="377787"/>
                </a:lnTo>
                <a:cubicBezTo>
                  <a:pt x="4432294" y="596695"/>
                  <a:pt x="4567691" y="899114"/>
                  <a:pt x="4567691" y="1233156"/>
                </a:cubicBezTo>
                <a:cubicBezTo>
                  <a:pt x="4567691" y="1483688"/>
                  <a:pt x="4491530" y="1716432"/>
                  <a:pt x="4361098" y="1909497"/>
                </a:cubicBezTo>
                <a:lnTo>
                  <a:pt x="4327681" y="1954185"/>
                </a:lnTo>
                <a:lnTo>
                  <a:pt x="4477930" y="21959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12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"/>
            <a:ext cx="10801351" cy="908049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908051"/>
            <a:ext cx="11162239" cy="5400675"/>
          </a:xfrm>
          <a:prstGeom prst="rect">
            <a:avLst/>
          </a:prstGeom>
        </p:spPr>
        <p:txBody>
          <a:bodyPr vert="horz" lIns="91440" tIns="21600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4070" y="6302124"/>
            <a:ext cx="1322239" cy="281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/>
                </a:solidFill>
              </a:defRPr>
            </a:lvl1pPr>
          </a:lstStyle>
          <a:p>
            <a:fld id="{7F824FB0-98A6-4AC8-9A1B-27A150AD3A41}" type="datetimeFigureOut">
              <a:rPr lang="hu-HU" smtClean="0"/>
              <a:pPr/>
              <a:t>2023.09.30.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6308" y="6308726"/>
            <a:ext cx="2159000" cy="274955"/>
          </a:xfrm>
          <a:prstGeom prst="rect">
            <a:avLst/>
          </a:prstGeom>
        </p:spPr>
        <p:txBody>
          <a:bodyPr vert="horz" lIns="91440" tIns="36000" rIns="91440" bIns="0" rtlCol="0" anchor="t" anchorCtr="0"/>
          <a:lstStyle>
            <a:lvl1pPr algn="l"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hu-HU"/>
              <a:t>Vámos Zoltán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325" y="6308726"/>
            <a:ext cx="618744" cy="27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</a:defRPr>
            </a:lvl1pPr>
          </a:lstStyle>
          <a:p>
            <a:fld id="{660A2441-F56E-4412-8ACD-C49D7D3E9488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4433" y="908050"/>
            <a:ext cx="3361267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737950" y="6308726"/>
            <a:ext cx="2400300" cy="251795"/>
          </a:xfrm>
          <a:prstGeom prst="rect">
            <a:avLst/>
          </a:prstGeom>
          <a:noFill/>
        </p:spPr>
        <p:txBody>
          <a:bodyPr wrap="square" lIns="90000" tIns="36000" bIns="0" rtlCol="0" anchor="t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0" dirty="0">
                <a:latin typeface="+mj-lt"/>
              </a:rPr>
              <a:t>Vámos Zoltán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11138251" y="6478851"/>
            <a:ext cx="122726" cy="84050"/>
          </a:xfrm>
          <a:custGeom>
            <a:avLst/>
            <a:gdLst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1650209 w 2690019"/>
              <a:gd name="connsiteY3" fmla="*/ 356395 h 1842296"/>
              <a:gd name="connsiteX4" fmla="*/ 2690019 w 2690019"/>
              <a:gd name="connsiteY4" fmla="*/ 1842295 h 1842296"/>
              <a:gd name="connsiteX5" fmla="*/ 1966915 w 2690019"/>
              <a:gd name="connsiteY5" fmla="*/ 1842295 h 1842296"/>
              <a:gd name="connsiteX6" fmla="*/ 1650209 w 2690019"/>
              <a:gd name="connsiteY6" fmla="*/ 1842295 h 1842296"/>
              <a:gd name="connsiteX7" fmla="*/ 921168 w 2690019"/>
              <a:gd name="connsiteY7" fmla="*/ 1842295 h 1842296"/>
              <a:gd name="connsiteX8" fmla="*/ 921148 w 2690019"/>
              <a:gd name="connsiteY8" fmla="*/ 1842296 h 1842296"/>
              <a:gd name="connsiteX9" fmla="*/ 921128 w 2690019"/>
              <a:gd name="connsiteY9" fmla="*/ 1842295 h 1842296"/>
              <a:gd name="connsiteX10" fmla="*/ 904878 w 2690019"/>
              <a:gd name="connsiteY10" fmla="*/ 1842295 h 1842296"/>
              <a:gd name="connsiteX11" fmla="*/ 904878 w 2690019"/>
              <a:gd name="connsiteY11" fmla="*/ 1841475 h 1842296"/>
              <a:gd name="connsiteX12" fmla="*/ 826966 w 2690019"/>
              <a:gd name="connsiteY12" fmla="*/ 1837540 h 1842296"/>
              <a:gd name="connsiteX13" fmla="*/ 0 w 2690019"/>
              <a:gd name="connsiteY13" fmla="*/ 921148 h 1842296"/>
              <a:gd name="connsiteX14" fmla="*/ 921148 w 2690019"/>
              <a:gd name="connsiteY14" fmla="*/ 0 h 1842296"/>
              <a:gd name="connsiteX0" fmla="*/ 921148 w 2690019"/>
              <a:gd name="connsiteY0" fmla="*/ 0 h 1842296"/>
              <a:gd name="connsiteX1" fmla="*/ 1572498 w 2690019"/>
              <a:gd name="connsiteY1" fmla="*/ 269798 h 1842296"/>
              <a:gd name="connsiteX2" fmla="*/ 1650209 w 2690019"/>
              <a:gd name="connsiteY2" fmla="*/ 363984 h 1842296"/>
              <a:gd name="connsiteX3" fmla="*/ 2690019 w 2690019"/>
              <a:gd name="connsiteY3" fmla="*/ 1842295 h 1842296"/>
              <a:gd name="connsiteX4" fmla="*/ 1966915 w 2690019"/>
              <a:gd name="connsiteY4" fmla="*/ 1842295 h 1842296"/>
              <a:gd name="connsiteX5" fmla="*/ 1650209 w 2690019"/>
              <a:gd name="connsiteY5" fmla="*/ 1842295 h 1842296"/>
              <a:gd name="connsiteX6" fmla="*/ 921168 w 2690019"/>
              <a:gd name="connsiteY6" fmla="*/ 1842295 h 1842296"/>
              <a:gd name="connsiteX7" fmla="*/ 921148 w 2690019"/>
              <a:gd name="connsiteY7" fmla="*/ 1842296 h 1842296"/>
              <a:gd name="connsiteX8" fmla="*/ 921128 w 2690019"/>
              <a:gd name="connsiteY8" fmla="*/ 1842295 h 1842296"/>
              <a:gd name="connsiteX9" fmla="*/ 904878 w 2690019"/>
              <a:gd name="connsiteY9" fmla="*/ 1842295 h 1842296"/>
              <a:gd name="connsiteX10" fmla="*/ 904878 w 2690019"/>
              <a:gd name="connsiteY10" fmla="*/ 1841475 h 1842296"/>
              <a:gd name="connsiteX11" fmla="*/ 826966 w 2690019"/>
              <a:gd name="connsiteY11" fmla="*/ 1837540 h 1842296"/>
              <a:gd name="connsiteX12" fmla="*/ 0 w 2690019"/>
              <a:gd name="connsiteY12" fmla="*/ 921148 h 1842296"/>
              <a:gd name="connsiteX13" fmla="*/ 921148 w 2690019"/>
              <a:gd name="connsiteY13" fmla="*/ 0 h 18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0019" h="1842296">
                <a:moveTo>
                  <a:pt x="921148" y="0"/>
                </a:moveTo>
                <a:cubicBezTo>
                  <a:pt x="1175516" y="0"/>
                  <a:pt x="1405803" y="103103"/>
                  <a:pt x="1572498" y="269798"/>
                </a:cubicBezTo>
                <a:lnTo>
                  <a:pt x="1650209" y="363984"/>
                </a:lnTo>
                <a:lnTo>
                  <a:pt x="2690019" y="1842295"/>
                </a:lnTo>
                <a:lnTo>
                  <a:pt x="1966915" y="1842295"/>
                </a:lnTo>
                <a:lnTo>
                  <a:pt x="1650209" y="1842295"/>
                </a:lnTo>
                <a:lnTo>
                  <a:pt x="921168" y="1842295"/>
                </a:lnTo>
                <a:cubicBezTo>
                  <a:pt x="921161" y="1842295"/>
                  <a:pt x="921155" y="1842296"/>
                  <a:pt x="921148" y="1842296"/>
                </a:cubicBezTo>
                <a:cubicBezTo>
                  <a:pt x="921141" y="1842296"/>
                  <a:pt x="921135" y="1842295"/>
                  <a:pt x="921128" y="1842295"/>
                </a:cubicBezTo>
                <a:lnTo>
                  <a:pt x="904878" y="1842295"/>
                </a:lnTo>
                <a:lnTo>
                  <a:pt x="904878" y="1841475"/>
                </a:lnTo>
                <a:lnTo>
                  <a:pt x="826966" y="1837540"/>
                </a:lnTo>
                <a:cubicBezTo>
                  <a:pt x="362471" y="1790368"/>
                  <a:pt x="0" y="1398088"/>
                  <a:pt x="0" y="921148"/>
                </a:cubicBezTo>
                <a:cubicBezTo>
                  <a:pt x="0" y="412412"/>
                  <a:pt x="412412" y="0"/>
                  <a:pt x="921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00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11106812" y="6308725"/>
            <a:ext cx="389864" cy="277665"/>
          </a:xfrm>
          <a:custGeom>
            <a:avLst/>
            <a:gdLst>
              <a:gd name="connsiteX0" fmla="*/ 1187255 w 6032046"/>
              <a:gd name="connsiteY0" fmla="*/ 2676299 h 4296087"/>
              <a:gd name="connsiteX1" fmla="*/ 537029 w 6032046"/>
              <a:gd name="connsiteY1" fmla="*/ 3326522 h 4296087"/>
              <a:gd name="connsiteX2" fmla="*/ 1120774 w 6032046"/>
              <a:gd name="connsiteY2" fmla="*/ 3973388 h 4296087"/>
              <a:gd name="connsiteX3" fmla="*/ 1175771 w 6032046"/>
              <a:gd name="connsiteY3" fmla="*/ 3976166 h 4296087"/>
              <a:gd name="connsiteX4" fmla="*/ 1175771 w 6032046"/>
              <a:gd name="connsiteY4" fmla="*/ 3976744 h 4296087"/>
              <a:gd name="connsiteX5" fmla="*/ 1187241 w 6032046"/>
              <a:gd name="connsiteY5" fmla="*/ 3976744 h 4296087"/>
              <a:gd name="connsiteX6" fmla="*/ 1187255 w 6032046"/>
              <a:gd name="connsiteY6" fmla="*/ 3976745 h 4296087"/>
              <a:gd name="connsiteX7" fmla="*/ 1187269 w 6032046"/>
              <a:gd name="connsiteY7" fmla="*/ 3976744 h 4296087"/>
              <a:gd name="connsiteX8" fmla="*/ 1701890 w 6032046"/>
              <a:gd name="connsiteY8" fmla="*/ 3976744 h 4296087"/>
              <a:gd name="connsiteX9" fmla="*/ 1925449 w 6032046"/>
              <a:gd name="connsiteY9" fmla="*/ 3976744 h 4296087"/>
              <a:gd name="connsiteX10" fmla="*/ 2435879 w 6032046"/>
              <a:gd name="connsiteY10" fmla="*/ 3976744 h 4296087"/>
              <a:gd name="connsiteX11" fmla="*/ 1701890 w 6032046"/>
              <a:gd name="connsiteY11" fmla="*/ 2933229 h 4296087"/>
              <a:gd name="connsiteX12" fmla="*/ 1647035 w 6032046"/>
              <a:gd name="connsiteY12" fmla="*/ 2866745 h 4296087"/>
              <a:gd name="connsiteX13" fmla="*/ 1187255 w 6032046"/>
              <a:gd name="connsiteY13" fmla="*/ 2676299 h 4296087"/>
              <a:gd name="connsiteX14" fmla="*/ 1595799 w 6032046"/>
              <a:gd name="connsiteY14" fmla="*/ 8300 h 4296087"/>
              <a:gd name="connsiteX15" fmla="*/ 0 w 6032046"/>
              <a:gd name="connsiteY15" fmla="*/ 8300 h 4296087"/>
              <a:gd name="connsiteX16" fmla="*/ 3009432 w 6032046"/>
              <a:gd name="connsiteY16" fmla="*/ 4296087 h 4296087"/>
              <a:gd name="connsiteX17" fmla="*/ 3816171 w 6032046"/>
              <a:gd name="connsiteY17" fmla="*/ 3140022 h 4296087"/>
              <a:gd name="connsiteX18" fmla="*/ 3219155 w 6032046"/>
              <a:gd name="connsiteY18" fmla="*/ 0 h 4296087"/>
              <a:gd name="connsiteX19" fmla="*/ 3219141 w 6032046"/>
              <a:gd name="connsiteY19" fmla="*/ 1 h 4296087"/>
              <a:gd name="connsiteX20" fmla="*/ 2704520 w 6032046"/>
              <a:gd name="connsiteY20" fmla="*/ 1 h 4296087"/>
              <a:gd name="connsiteX21" fmla="*/ 2480962 w 6032046"/>
              <a:gd name="connsiteY21" fmla="*/ 1 h 4296087"/>
              <a:gd name="connsiteX22" fmla="*/ 1970532 w 6032046"/>
              <a:gd name="connsiteY22" fmla="*/ 1 h 4296087"/>
              <a:gd name="connsiteX23" fmla="*/ 2704520 w 6032046"/>
              <a:gd name="connsiteY23" fmla="*/ 1043516 h 4296087"/>
              <a:gd name="connsiteX24" fmla="*/ 2759376 w 6032046"/>
              <a:gd name="connsiteY24" fmla="*/ 1110000 h 4296087"/>
              <a:gd name="connsiteX25" fmla="*/ 3219155 w 6032046"/>
              <a:gd name="connsiteY25" fmla="*/ 1300446 h 4296087"/>
              <a:gd name="connsiteX26" fmla="*/ 3869382 w 6032046"/>
              <a:gd name="connsiteY26" fmla="*/ 650223 h 4296087"/>
              <a:gd name="connsiteX27" fmla="*/ 3285637 w 6032046"/>
              <a:gd name="connsiteY27" fmla="*/ 3357 h 4296087"/>
              <a:gd name="connsiteX28" fmla="*/ 3230640 w 6032046"/>
              <a:gd name="connsiteY28" fmla="*/ 580 h 4296087"/>
              <a:gd name="connsiteX29" fmla="*/ 3230640 w 6032046"/>
              <a:gd name="connsiteY29" fmla="*/ 1 h 4296087"/>
              <a:gd name="connsiteX30" fmla="*/ 3219169 w 6032046"/>
              <a:gd name="connsiteY30" fmla="*/ 1 h 4296087"/>
              <a:gd name="connsiteX31" fmla="*/ 3219155 w 6032046"/>
              <a:gd name="connsiteY31" fmla="*/ 0 h 4296087"/>
              <a:gd name="connsiteX32" fmla="*/ 6032046 w 6032046"/>
              <a:gd name="connsiteY32" fmla="*/ 0 h 4296087"/>
              <a:gd name="connsiteX33" fmla="*/ 4404498 w 6032046"/>
              <a:gd name="connsiteY33" fmla="*/ 0 h 4296087"/>
              <a:gd name="connsiteX34" fmla="*/ 4171893 w 6032046"/>
              <a:gd name="connsiteY34" fmla="*/ 340076 h 4296087"/>
              <a:gd name="connsiteX35" fmla="*/ 4213385 w 6032046"/>
              <a:gd name="connsiteY35" fmla="*/ 377787 h 4296087"/>
              <a:gd name="connsiteX36" fmla="*/ 4567691 w 6032046"/>
              <a:gd name="connsiteY36" fmla="*/ 1233156 h 4296087"/>
              <a:gd name="connsiteX37" fmla="*/ 4361098 w 6032046"/>
              <a:gd name="connsiteY37" fmla="*/ 1909497 h 4296087"/>
              <a:gd name="connsiteX38" fmla="*/ 4327681 w 6032046"/>
              <a:gd name="connsiteY38" fmla="*/ 1954185 h 4296087"/>
              <a:gd name="connsiteX39" fmla="*/ 4477930 w 6032046"/>
              <a:gd name="connsiteY39" fmla="*/ 2195929 h 4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32046" h="4296087">
                <a:moveTo>
                  <a:pt x="1187255" y="2676299"/>
                </a:moveTo>
                <a:cubicBezTo>
                  <a:pt x="828145" y="2676299"/>
                  <a:pt x="537029" y="2967414"/>
                  <a:pt x="537029" y="3326522"/>
                </a:cubicBezTo>
                <a:cubicBezTo>
                  <a:pt x="537029" y="3663186"/>
                  <a:pt x="792892" y="3940090"/>
                  <a:pt x="1120774" y="3973388"/>
                </a:cubicBezTo>
                <a:lnTo>
                  <a:pt x="1175771" y="3976166"/>
                </a:lnTo>
                <a:lnTo>
                  <a:pt x="1175771" y="3976744"/>
                </a:lnTo>
                <a:lnTo>
                  <a:pt x="1187241" y="3976744"/>
                </a:lnTo>
                <a:cubicBezTo>
                  <a:pt x="1187246" y="3976744"/>
                  <a:pt x="1187250" y="3976745"/>
                  <a:pt x="1187255" y="3976745"/>
                </a:cubicBezTo>
                <a:cubicBezTo>
                  <a:pt x="1187260" y="3976745"/>
                  <a:pt x="1187265" y="3976744"/>
                  <a:pt x="1187269" y="3976744"/>
                </a:cubicBezTo>
                <a:lnTo>
                  <a:pt x="1701890" y="3976744"/>
                </a:lnTo>
                <a:lnTo>
                  <a:pt x="1925449" y="3976744"/>
                </a:lnTo>
                <a:lnTo>
                  <a:pt x="2435879" y="3976744"/>
                </a:lnTo>
                <a:lnTo>
                  <a:pt x="1701890" y="2933229"/>
                </a:lnTo>
                <a:lnTo>
                  <a:pt x="1647035" y="2866745"/>
                </a:lnTo>
                <a:cubicBezTo>
                  <a:pt x="1529367" y="2749078"/>
                  <a:pt x="1366810" y="2676299"/>
                  <a:pt x="1187255" y="2676299"/>
                </a:cubicBezTo>
                <a:close/>
                <a:moveTo>
                  <a:pt x="1595799" y="8300"/>
                </a:moveTo>
                <a:lnTo>
                  <a:pt x="0" y="8300"/>
                </a:lnTo>
                <a:lnTo>
                  <a:pt x="3009432" y="4296087"/>
                </a:lnTo>
                <a:lnTo>
                  <a:pt x="3816171" y="3140022"/>
                </a:lnTo>
                <a:close/>
                <a:moveTo>
                  <a:pt x="3219155" y="0"/>
                </a:moveTo>
                <a:cubicBezTo>
                  <a:pt x="3219150" y="0"/>
                  <a:pt x="3219146" y="1"/>
                  <a:pt x="3219141" y="1"/>
                </a:cubicBezTo>
                <a:lnTo>
                  <a:pt x="2704520" y="1"/>
                </a:lnTo>
                <a:lnTo>
                  <a:pt x="2480962" y="1"/>
                </a:lnTo>
                <a:lnTo>
                  <a:pt x="1970532" y="1"/>
                </a:lnTo>
                <a:lnTo>
                  <a:pt x="2704520" y="1043516"/>
                </a:lnTo>
                <a:lnTo>
                  <a:pt x="2759376" y="1110000"/>
                </a:lnTo>
                <a:cubicBezTo>
                  <a:pt x="2877043" y="1227667"/>
                  <a:pt x="3039600" y="1300446"/>
                  <a:pt x="3219155" y="1300446"/>
                </a:cubicBezTo>
                <a:cubicBezTo>
                  <a:pt x="3578266" y="1300446"/>
                  <a:pt x="3869382" y="1009331"/>
                  <a:pt x="3869382" y="650223"/>
                </a:cubicBezTo>
                <a:cubicBezTo>
                  <a:pt x="3869382" y="313559"/>
                  <a:pt x="3613518" y="36655"/>
                  <a:pt x="3285637" y="3357"/>
                </a:cubicBezTo>
                <a:lnTo>
                  <a:pt x="3230640" y="580"/>
                </a:lnTo>
                <a:lnTo>
                  <a:pt x="3230640" y="1"/>
                </a:lnTo>
                <a:lnTo>
                  <a:pt x="3219169" y="1"/>
                </a:lnTo>
                <a:cubicBezTo>
                  <a:pt x="3219164" y="1"/>
                  <a:pt x="3219160" y="0"/>
                  <a:pt x="3219155" y="0"/>
                </a:cubicBezTo>
                <a:close/>
                <a:moveTo>
                  <a:pt x="6032046" y="0"/>
                </a:moveTo>
                <a:lnTo>
                  <a:pt x="4404498" y="0"/>
                </a:lnTo>
                <a:lnTo>
                  <a:pt x="4171893" y="340076"/>
                </a:lnTo>
                <a:lnTo>
                  <a:pt x="4213385" y="377787"/>
                </a:lnTo>
                <a:cubicBezTo>
                  <a:pt x="4432294" y="596695"/>
                  <a:pt x="4567691" y="899114"/>
                  <a:pt x="4567691" y="1233156"/>
                </a:cubicBezTo>
                <a:cubicBezTo>
                  <a:pt x="4567691" y="1483688"/>
                  <a:pt x="4491530" y="1716432"/>
                  <a:pt x="4361098" y="1909497"/>
                </a:cubicBezTo>
                <a:lnTo>
                  <a:pt x="4327681" y="1954185"/>
                </a:lnTo>
                <a:lnTo>
                  <a:pt x="4477930" y="21959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536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438" userDrawn="1">
          <p15:clr>
            <a:srgbClr val="F26B43"/>
          </p15:clr>
        </p15:guide>
        <p15:guide id="8" pos="232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13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CE585C9-CDC7-45F5-BA03-88CBA72C1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1539" y="1043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Hőszabályozás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2529" y="1236452"/>
            <a:ext cx="121947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cap="all" dirty="0" err="1"/>
              <a:t>Set</a:t>
            </a:r>
            <a:r>
              <a:rPr lang="hu-HU" sz="2600" b="1" cap="all" dirty="0"/>
              <a:t> </a:t>
            </a:r>
            <a:r>
              <a:rPr lang="hu-HU" sz="2600" b="1" cap="all" dirty="0" err="1"/>
              <a:t>point</a:t>
            </a:r>
            <a:r>
              <a:rPr lang="hu-HU" sz="2600" b="1" cap="all" dirty="0"/>
              <a:t> vs. Központi integráció</a:t>
            </a:r>
          </a:p>
          <a:p>
            <a:r>
              <a:rPr lang="hu-HU" sz="2600" dirty="0" smtClean="0"/>
              <a:t>Egyszerű </a:t>
            </a:r>
            <a:r>
              <a:rPr lang="hu-HU" sz="2600" dirty="0"/>
              <a:t>példa erre a madarak „V” alakú formában való vándorlása, amelyben – </a:t>
            </a:r>
            <a:r>
              <a:rPr lang="hu-HU" sz="2600" b="1" dirty="0">
                <a:solidFill>
                  <a:srgbClr val="7030A0"/>
                </a:solidFill>
              </a:rPr>
              <a:t>központi parancsnok nélkül </a:t>
            </a:r>
            <a:r>
              <a:rPr lang="hu-HU" sz="2600" dirty="0"/>
              <a:t>– az egyes madarak önállóan úgy </a:t>
            </a:r>
            <a:r>
              <a:rPr lang="hu-HU" sz="2600" dirty="0" smtClean="0"/>
              <a:t>szerveződnek, </a:t>
            </a:r>
            <a:r>
              <a:rPr lang="hu-HU" sz="2600" dirty="0"/>
              <a:t>hogy végül felvegyék az egész csoport számára </a:t>
            </a:r>
            <a:r>
              <a:rPr lang="hu-HU" sz="2600" dirty="0" err="1"/>
              <a:t>energetikailag</a:t>
            </a:r>
            <a:r>
              <a:rPr lang="hu-HU" sz="2600" dirty="0"/>
              <a:t> legkedvezőbb repülési </a:t>
            </a:r>
            <a:r>
              <a:rPr lang="hu-HU" sz="2600" dirty="0" smtClean="0"/>
              <a:t>alakzatot.</a:t>
            </a:r>
            <a:endParaRPr lang="hu-HU" sz="2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720049"/>
            <a:ext cx="4652010" cy="27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2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56078"/>
            <a:ext cx="7016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kern="0" cap="all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THERMORNEUTRALITÁS</a:t>
            </a:r>
            <a:endParaRPr lang="hu-HU" sz="43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3517" y="1451299"/>
            <a:ext cx="120884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 smtClean="0"/>
              <a:t>A </a:t>
            </a:r>
            <a:r>
              <a:rPr lang="hu-HU" sz="4000" b="1" dirty="0" smtClean="0">
                <a:solidFill>
                  <a:srgbClr val="7030A0"/>
                </a:solidFill>
              </a:rPr>
              <a:t>zóna</a:t>
            </a:r>
            <a:r>
              <a:rPr lang="hu-HU" sz="4000" dirty="0" smtClean="0"/>
              <a:t> </a:t>
            </a:r>
            <a:r>
              <a:rPr lang="hu-HU" sz="4000" dirty="0" smtClean="0"/>
              <a:t>egy </a:t>
            </a:r>
            <a:r>
              <a:rPr lang="hu-HU" sz="4000" b="1" dirty="0" smtClean="0">
                <a:solidFill>
                  <a:srgbClr val="7030A0"/>
                </a:solidFill>
              </a:rPr>
              <a:t>szűkebb </a:t>
            </a:r>
            <a:r>
              <a:rPr lang="hu-HU" sz="4000" b="1" dirty="0">
                <a:solidFill>
                  <a:srgbClr val="7030A0"/>
                </a:solidFill>
              </a:rPr>
              <a:t>tartomány </a:t>
            </a:r>
            <a:r>
              <a:rPr lang="hu-HU" sz="4000" dirty="0"/>
              <a:t>azáltal, hogy </a:t>
            </a:r>
            <a:r>
              <a:rPr lang="hu-HU" sz="4000" b="1" dirty="0">
                <a:solidFill>
                  <a:srgbClr val="7030A0"/>
                </a:solidFill>
              </a:rPr>
              <a:t>felső határát nem </a:t>
            </a:r>
            <a:r>
              <a:rPr lang="hu-HU" sz="4000" dirty="0"/>
              <a:t>az </a:t>
            </a:r>
            <a:r>
              <a:rPr lang="hu-HU" sz="4000" b="1" dirty="0">
                <a:solidFill>
                  <a:srgbClr val="7030A0"/>
                </a:solidFill>
              </a:rPr>
              <a:t>anyagcsere-emelkedés</a:t>
            </a:r>
            <a:r>
              <a:rPr lang="hu-HU" sz="4000" dirty="0"/>
              <a:t>nél, hanem a </a:t>
            </a:r>
            <a:r>
              <a:rPr lang="hu-HU" sz="4000" b="1" dirty="0">
                <a:solidFill>
                  <a:srgbClr val="7030A0"/>
                </a:solidFill>
              </a:rPr>
              <a:t>verejtékezés megindulás</a:t>
            </a:r>
            <a:r>
              <a:rPr lang="hu-HU" sz="4000" dirty="0"/>
              <a:t>ánál határozzák meg</a:t>
            </a:r>
            <a:r>
              <a:rPr lang="hu-HU" sz="4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 smtClean="0"/>
              <a:t>Alsó határ…?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14018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4287" y="115822"/>
            <a:ext cx="5524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HYPOTHERMIA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761" y="1127184"/>
            <a:ext cx="12117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09443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4287" y="115822"/>
            <a:ext cx="5524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HYPOTHERMIA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761" y="1127184"/>
            <a:ext cx="121172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2600" b="1" dirty="0">
                <a:solidFill>
                  <a:srgbClr val="7030A0"/>
                </a:solidFill>
              </a:rPr>
              <a:t>Csökkenti</a:t>
            </a:r>
            <a:r>
              <a:rPr lang="hu-HU" sz="2600" dirty="0">
                <a:solidFill>
                  <a:srgbClr val="7030A0"/>
                </a:solidFill>
              </a:rPr>
              <a:t> az </a:t>
            </a:r>
            <a:r>
              <a:rPr lang="hu-HU" sz="2600" b="1" dirty="0">
                <a:solidFill>
                  <a:srgbClr val="7030A0"/>
                </a:solidFill>
              </a:rPr>
              <a:t>idegsejt-anyagcserét</a:t>
            </a:r>
            <a:r>
              <a:rPr lang="hu-HU" sz="2600" dirty="0"/>
              <a:t>, a </a:t>
            </a:r>
            <a:r>
              <a:rPr lang="hu-HU" sz="2600" b="1" dirty="0">
                <a:solidFill>
                  <a:srgbClr val="7030A0"/>
                </a:solidFill>
              </a:rPr>
              <a:t>glükóz</a:t>
            </a:r>
            <a:r>
              <a:rPr lang="hu-HU" sz="2600" dirty="0"/>
              <a:t> és </a:t>
            </a:r>
            <a:r>
              <a:rPr lang="hu-HU" sz="2600" b="1" dirty="0">
                <a:solidFill>
                  <a:srgbClr val="7030A0"/>
                </a:solidFill>
              </a:rPr>
              <a:t>oxigénfogyasztás</a:t>
            </a:r>
            <a:r>
              <a:rPr lang="hu-HU" sz="2600" dirty="0"/>
              <a:t>t </a:t>
            </a:r>
            <a:r>
              <a:rPr lang="hu-HU" sz="2600" dirty="0" smtClean="0"/>
              <a:t>ill. </a:t>
            </a:r>
            <a:r>
              <a:rPr lang="hu-HU" sz="2600" dirty="0"/>
              <a:t>az </a:t>
            </a:r>
            <a:r>
              <a:rPr lang="hu-HU" sz="2600" b="1" dirty="0">
                <a:solidFill>
                  <a:srgbClr val="7030A0"/>
                </a:solidFill>
              </a:rPr>
              <a:t>anaerob metabolizmus</a:t>
            </a:r>
            <a:r>
              <a:rPr lang="hu-HU" sz="2600" dirty="0"/>
              <a:t>t </a:t>
            </a:r>
            <a:r>
              <a:rPr lang="hu-HU" sz="1600" dirty="0"/>
              <a:t>(1 °C csökkenés kb. 6%-</a:t>
            </a:r>
            <a:r>
              <a:rPr lang="hu-HU" sz="1600" dirty="0" err="1"/>
              <a:t>kal</a:t>
            </a:r>
            <a:r>
              <a:rPr lang="hu-HU" sz="1600" dirty="0"/>
              <a:t> redukálja az agyi oxigénfogyasztást)</a:t>
            </a:r>
            <a:r>
              <a:rPr lang="hu-HU" sz="2600" dirty="0"/>
              <a:t>.</a:t>
            </a:r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64639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4287" y="115822"/>
            <a:ext cx="5524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HYPOTHERMIA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761" y="1127184"/>
            <a:ext cx="121172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2600" b="1" dirty="0">
                <a:solidFill>
                  <a:srgbClr val="7030A0"/>
                </a:solidFill>
              </a:rPr>
              <a:t>Csökkenti</a:t>
            </a:r>
            <a:r>
              <a:rPr lang="hu-HU" sz="2600" dirty="0">
                <a:solidFill>
                  <a:srgbClr val="7030A0"/>
                </a:solidFill>
              </a:rPr>
              <a:t> az </a:t>
            </a:r>
            <a:r>
              <a:rPr lang="hu-HU" sz="2600" b="1" dirty="0">
                <a:solidFill>
                  <a:srgbClr val="7030A0"/>
                </a:solidFill>
              </a:rPr>
              <a:t>idegsejt-anyagcserét</a:t>
            </a:r>
            <a:r>
              <a:rPr lang="hu-HU" sz="2600" dirty="0"/>
              <a:t>, a </a:t>
            </a:r>
            <a:r>
              <a:rPr lang="hu-HU" sz="2600" b="1" dirty="0">
                <a:solidFill>
                  <a:srgbClr val="7030A0"/>
                </a:solidFill>
              </a:rPr>
              <a:t>glükóz</a:t>
            </a:r>
            <a:r>
              <a:rPr lang="hu-HU" sz="2600" dirty="0"/>
              <a:t> és </a:t>
            </a:r>
            <a:r>
              <a:rPr lang="hu-HU" sz="2600" b="1" dirty="0">
                <a:solidFill>
                  <a:srgbClr val="7030A0"/>
                </a:solidFill>
              </a:rPr>
              <a:t>oxigénfogyasztás</a:t>
            </a:r>
            <a:r>
              <a:rPr lang="hu-HU" sz="2600" dirty="0"/>
              <a:t>t </a:t>
            </a:r>
            <a:r>
              <a:rPr lang="hu-HU" sz="2600" dirty="0" smtClean="0"/>
              <a:t>ill. </a:t>
            </a:r>
            <a:r>
              <a:rPr lang="hu-HU" sz="2600" dirty="0"/>
              <a:t>az </a:t>
            </a:r>
            <a:r>
              <a:rPr lang="hu-HU" sz="2600" b="1" dirty="0">
                <a:solidFill>
                  <a:srgbClr val="7030A0"/>
                </a:solidFill>
              </a:rPr>
              <a:t>anaerob metabolizmus</a:t>
            </a:r>
            <a:r>
              <a:rPr lang="hu-HU" sz="2600" dirty="0"/>
              <a:t>t </a:t>
            </a:r>
            <a:r>
              <a:rPr lang="hu-HU" sz="1600" dirty="0"/>
              <a:t>(1 °C csökkenés kb. 6%-</a:t>
            </a:r>
            <a:r>
              <a:rPr lang="hu-HU" sz="1600" dirty="0" err="1"/>
              <a:t>kal</a:t>
            </a:r>
            <a:r>
              <a:rPr lang="hu-HU" sz="1600" dirty="0"/>
              <a:t> redukálja az agyi oxigénfogyasztást)</a:t>
            </a:r>
            <a:r>
              <a:rPr lang="hu-HU" sz="2600" dirty="0"/>
              <a:t>.</a:t>
            </a:r>
          </a:p>
          <a:p>
            <a:pPr marL="514350" indent="-514350">
              <a:buAutoNum type="arabicPeriod"/>
            </a:pPr>
            <a:endParaRPr lang="hu-HU" sz="2600" dirty="0"/>
          </a:p>
          <a:p>
            <a:pPr marL="514350" indent="-514350">
              <a:buAutoNum type="arabicPeriod" startAt="2"/>
            </a:pPr>
            <a:r>
              <a:rPr lang="hu-HU" sz="2600" b="1" dirty="0" err="1">
                <a:solidFill>
                  <a:srgbClr val="7030A0"/>
                </a:solidFill>
              </a:rPr>
              <a:t>Excitotoxikus</a:t>
            </a:r>
            <a:r>
              <a:rPr lang="hu-HU" sz="2600" dirty="0"/>
              <a:t> pozitív </a:t>
            </a:r>
            <a:r>
              <a:rPr lang="hu-HU" sz="2600" b="1" dirty="0">
                <a:solidFill>
                  <a:srgbClr val="7030A0"/>
                </a:solidFill>
              </a:rPr>
              <a:t>visszacsatolási kör megszakítás</a:t>
            </a:r>
            <a:r>
              <a:rPr lang="hu-HU" sz="2600" dirty="0"/>
              <a:t>át eredményezheti.</a:t>
            </a:r>
          </a:p>
          <a:p>
            <a:pPr marL="514350" indent="-514350">
              <a:buAutoNum type="arabicPeriod" startAt="2"/>
            </a:pPr>
            <a:endParaRPr lang="hu-HU" sz="2600" dirty="0"/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77747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4287" y="115822"/>
            <a:ext cx="5524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HYPOTHERMIA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761" y="1127184"/>
            <a:ext cx="121172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2600" b="1" dirty="0">
                <a:solidFill>
                  <a:srgbClr val="7030A0"/>
                </a:solidFill>
              </a:rPr>
              <a:t>Csökkenti</a:t>
            </a:r>
            <a:r>
              <a:rPr lang="hu-HU" sz="2600" dirty="0">
                <a:solidFill>
                  <a:srgbClr val="7030A0"/>
                </a:solidFill>
              </a:rPr>
              <a:t> az </a:t>
            </a:r>
            <a:r>
              <a:rPr lang="hu-HU" sz="2600" b="1" dirty="0">
                <a:solidFill>
                  <a:srgbClr val="7030A0"/>
                </a:solidFill>
              </a:rPr>
              <a:t>idegsejt-anyagcserét</a:t>
            </a:r>
            <a:r>
              <a:rPr lang="hu-HU" sz="2600" dirty="0"/>
              <a:t>, a </a:t>
            </a:r>
            <a:r>
              <a:rPr lang="hu-HU" sz="2600" b="1" dirty="0">
                <a:solidFill>
                  <a:srgbClr val="7030A0"/>
                </a:solidFill>
              </a:rPr>
              <a:t>glükóz</a:t>
            </a:r>
            <a:r>
              <a:rPr lang="hu-HU" sz="2600" dirty="0"/>
              <a:t> és </a:t>
            </a:r>
            <a:r>
              <a:rPr lang="hu-HU" sz="2600" b="1" dirty="0">
                <a:solidFill>
                  <a:srgbClr val="7030A0"/>
                </a:solidFill>
              </a:rPr>
              <a:t>oxigénfogyasztás</a:t>
            </a:r>
            <a:r>
              <a:rPr lang="hu-HU" sz="2600" dirty="0"/>
              <a:t>t </a:t>
            </a:r>
            <a:r>
              <a:rPr lang="hu-HU" sz="2600" dirty="0" smtClean="0"/>
              <a:t>ill. </a:t>
            </a:r>
            <a:r>
              <a:rPr lang="hu-HU" sz="2600" dirty="0"/>
              <a:t>az </a:t>
            </a:r>
            <a:r>
              <a:rPr lang="hu-HU" sz="2600" b="1" dirty="0">
                <a:solidFill>
                  <a:srgbClr val="7030A0"/>
                </a:solidFill>
              </a:rPr>
              <a:t>anaerob metabolizmus</a:t>
            </a:r>
            <a:r>
              <a:rPr lang="hu-HU" sz="2600" dirty="0"/>
              <a:t>t </a:t>
            </a:r>
            <a:r>
              <a:rPr lang="hu-HU" sz="1600" dirty="0"/>
              <a:t>(1 °C csökkenés kb. 6%-</a:t>
            </a:r>
            <a:r>
              <a:rPr lang="hu-HU" sz="1600" dirty="0" err="1"/>
              <a:t>kal</a:t>
            </a:r>
            <a:r>
              <a:rPr lang="hu-HU" sz="1600" dirty="0"/>
              <a:t> redukálja az agyi oxigénfogyasztást)</a:t>
            </a:r>
            <a:r>
              <a:rPr lang="hu-HU" sz="2600" dirty="0"/>
              <a:t>.</a:t>
            </a:r>
          </a:p>
          <a:p>
            <a:pPr marL="514350" indent="-514350">
              <a:buAutoNum type="arabicPeriod"/>
            </a:pPr>
            <a:endParaRPr lang="hu-HU" sz="2600" dirty="0"/>
          </a:p>
          <a:p>
            <a:pPr marL="514350" indent="-514350">
              <a:buAutoNum type="arabicPeriod" startAt="2"/>
            </a:pPr>
            <a:r>
              <a:rPr lang="hu-HU" sz="2600" b="1" dirty="0" err="1">
                <a:solidFill>
                  <a:srgbClr val="7030A0"/>
                </a:solidFill>
              </a:rPr>
              <a:t>Excitotoxikus</a:t>
            </a:r>
            <a:r>
              <a:rPr lang="hu-HU" sz="2600" dirty="0"/>
              <a:t> pozitív </a:t>
            </a:r>
            <a:r>
              <a:rPr lang="hu-HU" sz="2600" b="1" dirty="0">
                <a:solidFill>
                  <a:srgbClr val="7030A0"/>
                </a:solidFill>
              </a:rPr>
              <a:t>visszacsatolási kör megszakítás</a:t>
            </a:r>
            <a:r>
              <a:rPr lang="hu-HU" sz="2600" dirty="0"/>
              <a:t>át eredményezheti.</a:t>
            </a:r>
          </a:p>
          <a:p>
            <a:pPr marL="514350" indent="-514350">
              <a:buAutoNum type="arabicPeriod" startAt="2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>
                <a:solidFill>
                  <a:srgbClr val="7030A0"/>
                </a:solidFill>
              </a:rPr>
              <a:t>Gátolja</a:t>
            </a:r>
            <a:r>
              <a:rPr lang="hu-HU" sz="2600" dirty="0"/>
              <a:t> a </a:t>
            </a:r>
            <a:r>
              <a:rPr lang="hu-HU" sz="2600" b="1" dirty="0">
                <a:solidFill>
                  <a:srgbClr val="7030A0"/>
                </a:solidFill>
              </a:rPr>
              <a:t>gyulladás</a:t>
            </a:r>
            <a:r>
              <a:rPr lang="hu-HU" sz="2600" dirty="0"/>
              <a:t>os választ, </a:t>
            </a:r>
            <a:r>
              <a:rPr lang="hu-HU" sz="2600" b="1" dirty="0">
                <a:solidFill>
                  <a:srgbClr val="7030A0"/>
                </a:solidFill>
              </a:rPr>
              <a:t>celluláris </a:t>
            </a:r>
            <a:r>
              <a:rPr lang="hu-HU" sz="2600" b="1" dirty="0" err="1" smtClean="0">
                <a:solidFill>
                  <a:srgbClr val="7030A0"/>
                </a:solidFill>
              </a:rPr>
              <a:t>apoptózist</a:t>
            </a:r>
            <a:r>
              <a:rPr lang="hu-HU" sz="2600" dirty="0" smtClean="0"/>
              <a:t>.</a:t>
            </a:r>
            <a:endParaRPr lang="hu-HU" sz="2600" dirty="0"/>
          </a:p>
          <a:p>
            <a:pPr marL="514350" indent="-514350">
              <a:buAutoNum type="arabicPeriod" startAt="3"/>
            </a:pPr>
            <a:endParaRPr lang="hu-HU" sz="2600" dirty="0"/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08126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4287" y="115822"/>
            <a:ext cx="5524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HYPOTHERMIA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761" y="1127184"/>
            <a:ext cx="121172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2600" b="1" dirty="0">
                <a:solidFill>
                  <a:srgbClr val="7030A0"/>
                </a:solidFill>
              </a:rPr>
              <a:t>Csökkenti</a:t>
            </a:r>
            <a:r>
              <a:rPr lang="hu-HU" sz="2600" dirty="0">
                <a:solidFill>
                  <a:srgbClr val="7030A0"/>
                </a:solidFill>
              </a:rPr>
              <a:t> az </a:t>
            </a:r>
            <a:r>
              <a:rPr lang="hu-HU" sz="2600" b="1" dirty="0">
                <a:solidFill>
                  <a:srgbClr val="7030A0"/>
                </a:solidFill>
              </a:rPr>
              <a:t>idegsejt-anyagcserét</a:t>
            </a:r>
            <a:r>
              <a:rPr lang="hu-HU" sz="2600" dirty="0"/>
              <a:t>, a </a:t>
            </a:r>
            <a:r>
              <a:rPr lang="hu-HU" sz="2600" b="1" dirty="0">
                <a:solidFill>
                  <a:srgbClr val="7030A0"/>
                </a:solidFill>
              </a:rPr>
              <a:t>glükóz</a:t>
            </a:r>
            <a:r>
              <a:rPr lang="hu-HU" sz="2600" dirty="0"/>
              <a:t> és </a:t>
            </a:r>
            <a:r>
              <a:rPr lang="hu-HU" sz="2600" b="1" dirty="0">
                <a:solidFill>
                  <a:srgbClr val="7030A0"/>
                </a:solidFill>
              </a:rPr>
              <a:t>oxigénfogyasztás</a:t>
            </a:r>
            <a:r>
              <a:rPr lang="hu-HU" sz="2600" dirty="0"/>
              <a:t>t </a:t>
            </a:r>
            <a:r>
              <a:rPr lang="hu-HU" sz="2600" dirty="0" smtClean="0"/>
              <a:t>ill. </a:t>
            </a:r>
            <a:r>
              <a:rPr lang="hu-HU" sz="2600" dirty="0"/>
              <a:t>az </a:t>
            </a:r>
            <a:r>
              <a:rPr lang="hu-HU" sz="2600" b="1" dirty="0">
                <a:solidFill>
                  <a:srgbClr val="7030A0"/>
                </a:solidFill>
              </a:rPr>
              <a:t>anaerob metabolizmus</a:t>
            </a:r>
            <a:r>
              <a:rPr lang="hu-HU" sz="2600" dirty="0"/>
              <a:t>t </a:t>
            </a:r>
            <a:r>
              <a:rPr lang="hu-HU" sz="1600" dirty="0"/>
              <a:t>(1 °C csökkenés kb. 6%-</a:t>
            </a:r>
            <a:r>
              <a:rPr lang="hu-HU" sz="1600" dirty="0" err="1"/>
              <a:t>kal</a:t>
            </a:r>
            <a:r>
              <a:rPr lang="hu-HU" sz="1600" dirty="0"/>
              <a:t> redukálja az agyi oxigénfogyasztást)</a:t>
            </a:r>
            <a:r>
              <a:rPr lang="hu-HU" sz="2600" dirty="0"/>
              <a:t>.</a:t>
            </a:r>
          </a:p>
          <a:p>
            <a:pPr marL="514350" indent="-514350">
              <a:buAutoNum type="arabicPeriod"/>
            </a:pPr>
            <a:endParaRPr lang="hu-HU" sz="2600" dirty="0"/>
          </a:p>
          <a:p>
            <a:pPr marL="514350" indent="-514350">
              <a:buAutoNum type="arabicPeriod" startAt="2"/>
            </a:pPr>
            <a:r>
              <a:rPr lang="hu-HU" sz="2600" b="1" dirty="0" err="1">
                <a:solidFill>
                  <a:srgbClr val="7030A0"/>
                </a:solidFill>
              </a:rPr>
              <a:t>Excitotoxikus</a:t>
            </a:r>
            <a:r>
              <a:rPr lang="hu-HU" sz="2600" dirty="0"/>
              <a:t> pozitív </a:t>
            </a:r>
            <a:r>
              <a:rPr lang="hu-HU" sz="2600" b="1" dirty="0">
                <a:solidFill>
                  <a:srgbClr val="7030A0"/>
                </a:solidFill>
              </a:rPr>
              <a:t>visszacsatolási kör megszakítás</a:t>
            </a:r>
            <a:r>
              <a:rPr lang="hu-HU" sz="2600" dirty="0"/>
              <a:t>át eredményezheti.</a:t>
            </a:r>
          </a:p>
          <a:p>
            <a:pPr marL="514350" indent="-514350">
              <a:buAutoNum type="arabicPeriod" startAt="2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>
                <a:solidFill>
                  <a:srgbClr val="7030A0"/>
                </a:solidFill>
              </a:rPr>
              <a:t>Gátolja</a:t>
            </a:r>
            <a:r>
              <a:rPr lang="hu-HU" sz="2600" dirty="0"/>
              <a:t> a </a:t>
            </a:r>
            <a:r>
              <a:rPr lang="hu-HU" sz="2600" b="1" dirty="0">
                <a:solidFill>
                  <a:srgbClr val="7030A0"/>
                </a:solidFill>
              </a:rPr>
              <a:t>gyulladás</a:t>
            </a:r>
            <a:r>
              <a:rPr lang="hu-HU" sz="2600" dirty="0"/>
              <a:t>os választ, </a:t>
            </a:r>
            <a:r>
              <a:rPr lang="hu-HU" sz="2600" b="1" dirty="0">
                <a:solidFill>
                  <a:srgbClr val="7030A0"/>
                </a:solidFill>
              </a:rPr>
              <a:t>celluláris </a:t>
            </a:r>
            <a:r>
              <a:rPr lang="hu-HU" sz="2600" b="1" dirty="0" err="1" smtClean="0">
                <a:solidFill>
                  <a:srgbClr val="7030A0"/>
                </a:solidFill>
              </a:rPr>
              <a:t>apoptózist</a:t>
            </a:r>
            <a:r>
              <a:rPr lang="hu-HU" sz="2600" dirty="0" smtClean="0"/>
              <a:t>.</a:t>
            </a:r>
            <a:endParaRPr lang="hu-HU" sz="2600" dirty="0"/>
          </a:p>
          <a:p>
            <a:pPr marL="514350" indent="-514350">
              <a:buAutoNum type="arabicPeriod" startAt="3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>
                <a:solidFill>
                  <a:srgbClr val="7030A0"/>
                </a:solidFill>
              </a:rPr>
              <a:t>Csökken</a:t>
            </a:r>
            <a:r>
              <a:rPr lang="hu-HU" sz="2600" dirty="0"/>
              <a:t>ti az </a:t>
            </a:r>
            <a:r>
              <a:rPr lang="hu-HU" sz="2600" b="1" dirty="0">
                <a:solidFill>
                  <a:srgbClr val="7030A0"/>
                </a:solidFill>
              </a:rPr>
              <a:t>oxidatív stressz</a:t>
            </a:r>
            <a:r>
              <a:rPr lang="hu-HU" sz="2600" dirty="0"/>
              <a:t>t és gátolja az </a:t>
            </a:r>
            <a:r>
              <a:rPr lang="hu-HU" sz="2600" b="1" dirty="0">
                <a:solidFill>
                  <a:srgbClr val="7030A0"/>
                </a:solidFill>
              </a:rPr>
              <a:t>energiahiány</a:t>
            </a:r>
            <a:r>
              <a:rPr lang="hu-HU" sz="2600" dirty="0"/>
              <a:t>t-, </a:t>
            </a:r>
            <a:r>
              <a:rPr lang="hu-HU" sz="2600" dirty="0" err="1"/>
              <a:t>mitokondrium</a:t>
            </a:r>
            <a:r>
              <a:rPr lang="hu-HU" sz="2600" dirty="0"/>
              <a:t>-károsodás okozta </a:t>
            </a:r>
            <a:r>
              <a:rPr lang="hu-HU" sz="2600" b="1" dirty="0">
                <a:solidFill>
                  <a:srgbClr val="7030A0"/>
                </a:solidFill>
              </a:rPr>
              <a:t>szabadgyök-termelődés</a:t>
            </a:r>
            <a:r>
              <a:rPr lang="hu-HU" sz="2600" dirty="0"/>
              <a:t>t.</a:t>
            </a:r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18912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4287" y="115822"/>
            <a:ext cx="5524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HYPOTHERMIA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761" y="1127184"/>
            <a:ext cx="121172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2600" b="1" dirty="0">
                <a:solidFill>
                  <a:srgbClr val="7030A0"/>
                </a:solidFill>
              </a:rPr>
              <a:t>Csökkenti</a:t>
            </a:r>
            <a:r>
              <a:rPr lang="hu-HU" sz="2600" dirty="0">
                <a:solidFill>
                  <a:srgbClr val="7030A0"/>
                </a:solidFill>
              </a:rPr>
              <a:t> az </a:t>
            </a:r>
            <a:r>
              <a:rPr lang="hu-HU" sz="2600" b="1" dirty="0">
                <a:solidFill>
                  <a:srgbClr val="7030A0"/>
                </a:solidFill>
              </a:rPr>
              <a:t>idegsejt-anyagcserét</a:t>
            </a:r>
            <a:r>
              <a:rPr lang="hu-HU" sz="2600" dirty="0"/>
              <a:t>, a </a:t>
            </a:r>
            <a:r>
              <a:rPr lang="hu-HU" sz="2600" b="1" dirty="0">
                <a:solidFill>
                  <a:srgbClr val="7030A0"/>
                </a:solidFill>
              </a:rPr>
              <a:t>glükóz</a:t>
            </a:r>
            <a:r>
              <a:rPr lang="hu-HU" sz="2600" dirty="0"/>
              <a:t> és </a:t>
            </a:r>
            <a:r>
              <a:rPr lang="hu-HU" sz="2600" b="1" dirty="0">
                <a:solidFill>
                  <a:srgbClr val="7030A0"/>
                </a:solidFill>
              </a:rPr>
              <a:t>oxigénfogyasztás</a:t>
            </a:r>
            <a:r>
              <a:rPr lang="hu-HU" sz="2600" dirty="0"/>
              <a:t>t </a:t>
            </a:r>
            <a:r>
              <a:rPr lang="hu-HU" sz="2600" dirty="0" smtClean="0"/>
              <a:t>ill. </a:t>
            </a:r>
            <a:r>
              <a:rPr lang="hu-HU" sz="2600" dirty="0"/>
              <a:t>az </a:t>
            </a:r>
            <a:r>
              <a:rPr lang="hu-HU" sz="2600" b="1" dirty="0">
                <a:solidFill>
                  <a:srgbClr val="7030A0"/>
                </a:solidFill>
              </a:rPr>
              <a:t>anaerob metabolizmus</a:t>
            </a:r>
            <a:r>
              <a:rPr lang="hu-HU" sz="2600" dirty="0"/>
              <a:t>t </a:t>
            </a:r>
            <a:r>
              <a:rPr lang="hu-HU" sz="1600" dirty="0"/>
              <a:t>(1 °C csökkenés kb. 6%-</a:t>
            </a:r>
            <a:r>
              <a:rPr lang="hu-HU" sz="1600" dirty="0" err="1"/>
              <a:t>kal</a:t>
            </a:r>
            <a:r>
              <a:rPr lang="hu-HU" sz="1600" dirty="0"/>
              <a:t> redukálja az agyi oxigénfogyasztást)</a:t>
            </a:r>
            <a:r>
              <a:rPr lang="hu-HU" sz="2600" dirty="0"/>
              <a:t>.</a:t>
            </a:r>
          </a:p>
          <a:p>
            <a:pPr marL="514350" indent="-514350">
              <a:buAutoNum type="arabicPeriod"/>
            </a:pPr>
            <a:endParaRPr lang="hu-HU" sz="2600" dirty="0"/>
          </a:p>
          <a:p>
            <a:pPr marL="514350" indent="-514350">
              <a:buAutoNum type="arabicPeriod" startAt="2"/>
            </a:pPr>
            <a:r>
              <a:rPr lang="hu-HU" sz="2600" b="1" dirty="0" err="1">
                <a:solidFill>
                  <a:srgbClr val="7030A0"/>
                </a:solidFill>
              </a:rPr>
              <a:t>Excitotoxikus</a:t>
            </a:r>
            <a:r>
              <a:rPr lang="hu-HU" sz="2600" dirty="0"/>
              <a:t> pozitív </a:t>
            </a:r>
            <a:r>
              <a:rPr lang="hu-HU" sz="2600" b="1" dirty="0">
                <a:solidFill>
                  <a:srgbClr val="7030A0"/>
                </a:solidFill>
              </a:rPr>
              <a:t>visszacsatolási kör megszakítás</a:t>
            </a:r>
            <a:r>
              <a:rPr lang="hu-HU" sz="2600" dirty="0"/>
              <a:t>át eredményezheti.</a:t>
            </a:r>
          </a:p>
          <a:p>
            <a:pPr marL="514350" indent="-514350">
              <a:buAutoNum type="arabicPeriod" startAt="2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>
                <a:solidFill>
                  <a:srgbClr val="7030A0"/>
                </a:solidFill>
              </a:rPr>
              <a:t>Gátolja</a:t>
            </a:r>
            <a:r>
              <a:rPr lang="hu-HU" sz="2600" dirty="0"/>
              <a:t> a </a:t>
            </a:r>
            <a:r>
              <a:rPr lang="hu-HU" sz="2600" b="1" dirty="0">
                <a:solidFill>
                  <a:srgbClr val="7030A0"/>
                </a:solidFill>
              </a:rPr>
              <a:t>gyulladás</a:t>
            </a:r>
            <a:r>
              <a:rPr lang="hu-HU" sz="2600" dirty="0"/>
              <a:t>os választ, </a:t>
            </a:r>
            <a:r>
              <a:rPr lang="hu-HU" sz="2600" b="1" dirty="0">
                <a:solidFill>
                  <a:srgbClr val="7030A0"/>
                </a:solidFill>
              </a:rPr>
              <a:t>celluláris </a:t>
            </a:r>
            <a:r>
              <a:rPr lang="hu-HU" sz="2600" b="1" dirty="0" err="1" smtClean="0">
                <a:solidFill>
                  <a:srgbClr val="7030A0"/>
                </a:solidFill>
              </a:rPr>
              <a:t>apoptózist</a:t>
            </a:r>
            <a:r>
              <a:rPr lang="hu-HU" sz="2600" dirty="0" smtClean="0"/>
              <a:t>.</a:t>
            </a:r>
            <a:endParaRPr lang="hu-HU" sz="2600" dirty="0"/>
          </a:p>
          <a:p>
            <a:pPr marL="514350" indent="-514350">
              <a:buAutoNum type="arabicPeriod" startAt="3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>
                <a:solidFill>
                  <a:srgbClr val="7030A0"/>
                </a:solidFill>
              </a:rPr>
              <a:t>Csökken</a:t>
            </a:r>
            <a:r>
              <a:rPr lang="hu-HU" sz="2600" dirty="0"/>
              <a:t>ti az </a:t>
            </a:r>
            <a:r>
              <a:rPr lang="hu-HU" sz="2600" b="1" dirty="0">
                <a:solidFill>
                  <a:srgbClr val="7030A0"/>
                </a:solidFill>
              </a:rPr>
              <a:t>oxidatív stressz</a:t>
            </a:r>
            <a:r>
              <a:rPr lang="hu-HU" sz="2600" dirty="0"/>
              <a:t>t és gátolja az </a:t>
            </a:r>
            <a:r>
              <a:rPr lang="hu-HU" sz="2600" b="1" dirty="0">
                <a:solidFill>
                  <a:srgbClr val="7030A0"/>
                </a:solidFill>
              </a:rPr>
              <a:t>energiahiány</a:t>
            </a:r>
            <a:r>
              <a:rPr lang="hu-HU" sz="2600" dirty="0"/>
              <a:t>t-, </a:t>
            </a:r>
            <a:r>
              <a:rPr lang="hu-HU" sz="2600" dirty="0" err="1"/>
              <a:t>mitokondrium</a:t>
            </a:r>
            <a:r>
              <a:rPr lang="hu-HU" sz="2600" dirty="0"/>
              <a:t>-károsodás okozta </a:t>
            </a:r>
            <a:r>
              <a:rPr lang="hu-HU" sz="2600" b="1" dirty="0">
                <a:solidFill>
                  <a:srgbClr val="7030A0"/>
                </a:solidFill>
              </a:rPr>
              <a:t>szabadgyök-termelődés</a:t>
            </a:r>
            <a:r>
              <a:rPr lang="hu-HU" sz="2600" dirty="0"/>
              <a:t>t.</a:t>
            </a:r>
          </a:p>
          <a:p>
            <a:pPr marL="514350" indent="-514350">
              <a:buAutoNum type="arabicPeriod" startAt="3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 err="1">
                <a:solidFill>
                  <a:srgbClr val="7030A0"/>
                </a:solidFill>
              </a:rPr>
              <a:t>Mérsékli</a:t>
            </a:r>
            <a:r>
              <a:rPr lang="hu-HU" sz="2600" dirty="0">
                <a:solidFill>
                  <a:srgbClr val="7030A0"/>
                </a:solidFill>
              </a:rPr>
              <a:t> </a:t>
            </a:r>
            <a:r>
              <a:rPr lang="hu-HU" sz="2600" dirty="0"/>
              <a:t>az </a:t>
            </a:r>
            <a:r>
              <a:rPr lang="hu-HU" sz="2600" b="1" dirty="0">
                <a:solidFill>
                  <a:srgbClr val="7030A0"/>
                </a:solidFill>
              </a:rPr>
              <a:t>agyödéma</a:t>
            </a:r>
            <a:r>
              <a:rPr lang="hu-HU" sz="2600" dirty="0"/>
              <a:t> kialakulásának </a:t>
            </a:r>
            <a:r>
              <a:rPr lang="hu-HU" sz="2600" b="1" dirty="0">
                <a:solidFill>
                  <a:srgbClr val="7030A0"/>
                </a:solidFill>
              </a:rPr>
              <a:t>mérték</a:t>
            </a:r>
            <a:r>
              <a:rPr lang="hu-HU" sz="2600" dirty="0"/>
              <a:t>ét. </a:t>
            </a:r>
          </a:p>
          <a:p>
            <a:pPr marL="514350" indent="-514350">
              <a:buAutoNum type="arabicPeriod" startAt="3"/>
            </a:pPr>
            <a:endParaRPr lang="hu-HU" sz="2600" dirty="0"/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21826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4287" y="115822"/>
            <a:ext cx="5524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HYPOTHERMIA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4761" y="1127184"/>
            <a:ext cx="1211723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2600" b="1" dirty="0">
                <a:solidFill>
                  <a:srgbClr val="7030A0"/>
                </a:solidFill>
              </a:rPr>
              <a:t>Csökkenti</a:t>
            </a:r>
            <a:r>
              <a:rPr lang="hu-HU" sz="2600" dirty="0">
                <a:solidFill>
                  <a:srgbClr val="7030A0"/>
                </a:solidFill>
              </a:rPr>
              <a:t> az </a:t>
            </a:r>
            <a:r>
              <a:rPr lang="hu-HU" sz="2600" b="1" dirty="0">
                <a:solidFill>
                  <a:srgbClr val="7030A0"/>
                </a:solidFill>
              </a:rPr>
              <a:t>idegsejt-anyagcserét</a:t>
            </a:r>
            <a:r>
              <a:rPr lang="hu-HU" sz="2600" dirty="0"/>
              <a:t>, a </a:t>
            </a:r>
            <a:r>
              <a:rPr lang="hu-HU" sz="2600" b="1" dirty="0">
                <a:solidFill>
                  <a:srgbClr val="7030A0"/>
                </a:solidFill>
              </a:rPr>
              <a:t>glükóz</a:t>
            </a:r>
            <a:r>
              <a:rPr lang="hu-HU" sz="2600" dirty="0"/>
              <a:t> és </a:t>
            </a:r>
            <a:r>
              <a:rPr lang="hu-HU" sz="2600" b="1" dirty="0">
                <a:solidFill>
                  <a:srgbClr val="7030A0"/>
                </a:solidFill>
              </a:rPr>
              <a:t>oxigénfogyasztás</a:t>
            </a:r>
            <a:r>
              <a:rPr lang="hu-HU" sz="2600" dirty="0"/>
              <a:t>t </a:t>
            </a:r>
            <a:r>
              <a:rPr lang="hu-HU" sz="2600" dirty="0" smtClean="0"/>
              <a:t>ill. </a:t>
            </a:r>
            <a:r>
              <a:rPr lang="hu-HU" sz="2600" dirty="0"/>
              <a:t>az </a:t>
            </a:r>
            <a:r>
              <a:rPr lang="hu-HU" sz="2600" b="1" dirty="0">
                <a:solidFill>
                  <a:srgbClr val="7030A0"/>
                </a:solidFill>
              </a:rPr>
              <a:t>anaerob metabolizmus</a:t>
            </a:r>
            <a:r>
              <a:rPr lang="hu-HU" sz="2600" dirty="0"/>
              <a:t>t </a:t>
            </a:r>
            <a:r>
              <a:rPr lang="hu-HU" sz="1600" dirty="0"/>
              <a:t>(1 °C csökkenés kb. 6%-</a:t>
            </a:r>
            <a:r>
              <a:rPr lang="hu-HU" sz="1600" dirty="0" err="1"/>
              <a:t>kal</a:t>
            </a:r>
            <a:r>
              <a:rPr lang="hu-HU" sz="1600" dirty="0"/>
              <a:t> redukálja az agyi oxigénfogyasztást)</a:t>
            </a:r>
            <a:r>
              <a:rPr lang="hu-HU" sz="2600" dirty="0"/>
              <a:t>.</a:t>
            </a:r>
          </a:p>
          <a:p>
            <a:pPr marL="514350" indent="-514350">
              <a:buAutoNum type="arabicPeriod"/>
            </a:pPr>
            <a:endParaRPr lang="hu-HU" sz="2600" dirty="0"/>
          </a:p>
          <a:p>
            <a:pPr marL="514350" indent="-514350">
              <a:buAutoNum type="arabicPeriod" startAt="2"/>
            </a:pPr>
            <a:r>
              <a:rPr lang="hu-HU" sz="2600" b="1" dirty="0" err="1">
                <a:solidFill>
                  <a:srgbClr val="7030A0"/>
                </a:solidFill>
              </a:rPr>
              <a:t>Excitotoxikus</a:t>
            </a:r>
            <a:r>
              <a:rPr lang="hu-HU" sz="2600" dirty="0"/>
              <a:t> pozitív </a:t>
            </a:r>
            <a:r>
              <a:rPr lang="hu-HU" sz="2600" b="1" dirty="0">
                <a:solidFill>
                  <a:srgbClr val="7030A0"/>
                </a:solidFill>
              </a:rPr>
              <a:t>visszacsatolási kör megszakítás</a:t>
            </a:r>
            <a:r>
              <a:rPr lang="hu-HU" sz="2600" dirty="0"/>
              <a:t>át eredményezheti.</a:t>
            </a:r>
          </a:p>
          <a:p>
            <a:pPr marL="514350" indent="-514350">
              <a:buAutoNum type="arabicPeriod" startAt="2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>
                <a:solidFill>
                  <a:srgbClr val="7030A0"/>
                </a:solidFill>
              </a:rPr>
              <a:t>Gátolja</a:t>
            </a:r>
            <a:r>
              <a:rPr lang="hu-HU" sz="2600" dirty="0"/>
              <a:t> a </a:t>
            </a:r>
            <a:r>
              <a:rPr lang="hu-HU" sz="2600" b="1" dirty="0">
                <a:solidFill>
                  <a:srgbClr val="7030A0"/>
                </a:solidFill>
              </a:rPr>
              <a:t>gyulladás</a:t>
            </a:r>
            <a:r>
              <a:rPr lang="hu-HU" sz="2600" dirty="0"/>
              <a:t>os választ, </a:t>
            </a:r>
            <a:r>
              <a:rPr lang="hu-HU" sz="2600" b="1" dirty="0">
                <a:solidFill>
                  <a:srgbClr val="7030A0"/>
                </a:solidFill>
              </a:rPr>
              <a:t>celluláris </a:t>
            </a:r>
            <a:r>
              <a:rPr lang="hu-HU" sz="2600" b="1" dirty="0" err="1" smtClean="0">
                <a:solidFill>
                  <a:srgbClr val="7030A0"/>
                </a:solidFill>
              </a:rPr>
              <a:t>apoptózist</a:t>
            </a:r>
            <a:r>
              <a:rPr lang="hu-HU" sz="2600" dirty="0" smtClean="0"/>
              <a:t>.</a:t>
            </a:r>
            <a:endParaRPr lang="hu-HU" sz="2600" dirty="0"/>
          </a:p>
          <a:p>
            <a:pPr marL="514350" indent="-514350">
              <a:buAutoNum type="arabicPeriod" startAt="3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>
                <a:solidFill>
                  <a:srgbClr val="7030A0"/>
                </a:solidFill>
              </a:rPr>
              <a:t>Csökken</a:t>
            </a:r>
            <a:r>
              <a:rPr lang="hu-HU" sz="2600" dirty="0"/>
              <a:t>ti az </a:t>
            </a:r>
            <a:r>
              <a:rPr lang="hu-HU" sz="2600" b="1" dirty="0">
                <a:solidFill>
                  <a:srgbClr val="7030A0"/>
                </a:solidFill>
              </a:rPr>
              <a:t>oxidatív stressz</a:t>
            </a:r>
            <a:r>
              <a:rPr lang="hu-HU" sz="2600" dirty="0"/>
              <a:t>t és gátolja az </a:t>
            </a:r>
            <a:r>
              <a:rPr lang="hu-HU" sz="2600" b="1" dirty="0">
                <a:solidFill>
                  <a:srgbClr val="7030A0"/>
                </a:solidFill>
              </a:rPr>
              <a:t>energiahiány</a:t>
            </a:r>
            <a:r>
              <a:rPr lang="hu-HU" sz="2600" dirty="0"/>
              <a:t>t-, </a:t>
            </a:r>
            <a:r>
              <a:rPr lang="hu-HU" sz="2600" dirty="0" err="1"/>
              <a:t>mitokondrium</a:t>
            </a:r>
            <a:r>
              <a:rPr lang="hu-HU" sz="2600" dirty="0"/>
              <a:t>-károsodás okozta </a:t>
            </a:r>
            <a:r>
              <a:rPr lang="hu-HU" sz="2600" b="1" dirty="0">
                <a:solidFill>
                  <a:srgbClr val="7030A0"/>
                </a:solidFill>
              </a:rPr>
              <a:t>szabadgyök-termelődés</a:t>
            </a:r>
            <a:r>
              <a:rPr lang="hu-HU" sz="2600" dirty="0"/>
              <a:t>t.</a:t>
            </a:r>
          </a:p>
          <a:p>
            <a:pPr marL="514350" indent="-514350">
              <a:buAutoNum type="arabicPeriod" startAt="3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 err="1">
                <a:solidFill>
                  <a:srgbClr val="7030A0"/>
                </a:solidFill>
              </a:rPr>
              <a:t>Mérsékli</a:t>
            </a:r>
            <a:r>
              <a:rPr lang="hu-HU" sz="2600" dirty="0">
                <a:solidFill>
                  <a:srgbClr val="7030A0"/>
                </a:solidFill>
              </a:rPr>
              <a:t> </a:t>
            </a:r>
            <a:r>
              <a:rPr lang="hu-HU" sz="2600" dirty="0"/>
              <a:t>az </a:t>
            </a:r>
            <a:r>
              <a:rPr lang="hu-HU" sz="2600" b="1" dirty="0">
                <a:solidFill>
                  <a:srgbClr val="7030A0"/>
                </a:solidFill>
              </a:rPr>
              <a:t>agyödéma</a:t>
            </a:r>
            <a:r>
              <a:rPr lang="hu-HU" sz="2600" dirty="0"/>
              <a:t> kialakulásának </a:t>
            </a:r>
            <a:r>
              <a:rPr lang="hu-HU" sz="2600" b="1" dirty="0">
                <a:solidFill>
                  <a:srgbClr val="7030A0"/>
                </a:solidFill>
              </a:rPr>
              <a:t>mérték</a:t>
            </a:r>
            <a:r>
              <a:rPr lang="hu-HU" sz="2600" dirty="0"/>
              <a:t>ét. </a:t>
            </a:r>
          </a:p>
          <a:p>
            <a:pPr marL="514350" indent="-514350">
              <a:buAutoNum type="arabicPeriod" startAt="3"/>
            </a:pPr>
            <a:endParaRPr lang="hu-HU" sz="2600" dirty="0"/>
          </a:p>
          <a:p>
            <a:pPr marL="514350" indent="-514350">
              <a:buAutoNum type="arabicPeriod" startAt="3"/>
            </a:pPr>
            <a:r>
              <a:rPr lang="hu-HU" sz="2600" b="1" dirty="0" err="1">
                <a:solidFill>
                  <a:srgbClr val="7030A0"/>
                </a:solidFill>
              </a:rPr>
              <a:t>Szuppresszál</a:t>
            </a:r>
            <a:r>
              <a:rPr lang="hu-HU" sz="2600" dirty="0" err="1"/>
              <a:t>ja</a:t>
            </a:r>
            <a:r>
              <a:rPr lang="hu-HU" sz="2600" dirty="0"/>
              <a:t> az </a:t>
            </a:r>
            <a:r>
              <a:rPr lang="hu-HU" sz="2600" b="1" dirty="0">
                <a:solidFill>
                  <a:srgbClr val="7030A0"/>
                </a:solidFill>
              </a:rPr>
              <a:t>epileptikus</a:t>
            </a:r>
            <a:r>
              <a:rPr lang="hu-HU" sz="2600" dirty="0"/>
              <a:t> aktivitást.</a:t>
            </a:r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19807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235986"/>
            <a:ext cx="12456826" cy="695495"/>
          </a:xfrm>
        </p:spPr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7030A0"/>
                </a:solidFill>
              </a:rPr>
              <a:t> </a:t>
            </a:r>
            <a:r>
              <a:rPr lang="hu-HU" sz="3600" b="1" cap="all" dirty="0" err="1">
                <a:solidFill>
                  <a:srgbClr val="7030A0"/>
                </a:solidFill>
                <a:cs typeface="Times New Roman" panose="02020603050405020304" pitchFamily="18" charset="0"/>
              </a:rPr>
              <a:t>target</a:t>
            </a:r>
            <a:r>
              <a:rPr lang="hu-HU" sz="36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hu-HU" sz="3600" b="1" cap="all" dirty="0" err="1">
                <a:solidFill>
                  <a:srgbClr val="7030A0"/>
                </a:solidFill>
                <a:cs typeface="Times New Roman" panose="02020603050405020304" pitchFamily="18" charset="0"/>
              </a:rPr>
              <a:t>temperature</a:t>
            </a:r>
            <a:r>
              <a:rPr lang="hu-HU" sz="36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management </a:t>
            </a:r>
            <a:r>
              <a:rPr lang="hu-HU" sz="3600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tanulmány</a:t>
            </a:r>
            <a:endParaRPr lang="hu-HU" sz="36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08D214-CBD3-45EF-A837-6816BEA1A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18" y="41694"/>
            <a:ext cx="12192001" cy="2057400"/>
          </a:xfrm>
        </p:spPr>
        <p:txBody>
          <a:bodyPr>
            <a:noAutofit/>
          </a:bodyPr>
          <a:lstStyle/>
          <a:p>
            <a:r>
              <a:rPr lang="hu-HU" sz="4400" b="1" cap="all" dirty="0">
                <a:solidFill>
                  <a:srgbClr val="7030A0"/>
                </a:solidFill>
              </a:rPr>
              <a:t>Sikeres </a:t>
            </a:r>
            <a:r>
              <a:rPr lang="hu-HU" sz="4400" b="1" cap="all" dirty="0" err="1" smtClean="0">
                <a:solidFill>
                  <a:srgbClr val="7030A0"/>
                </a:solidFill>
              </a:rPr>
              <a:t>újraélesztést</a:t>
            </a:r>
            <a:r>
              <a:rPr lang="hu-HU" sz="4400" b="1" cap="all" dirty="0" smtClean="0">
                <a:solidFill>
                  <a:srgbClr val="7030A0"/>
                </a:solidFill>
              </a:rPr>
              <a:t> </a:t>
            </a:r>
            <a:r>
              <a:rPr lang="hu-HU" sz="4400" b="1" cap="all" dirty="0">
                <a:solidFill>
                  <a:srgbClr val="7030A0"/>
                </a:solidFill>
              </a:rPr>
              <a:t>követő Terápiás </a:t>
            </a:r>
            <a:r>
              <a:rPr lang="hu-HU" sz="4400" b="1" cap="all" dirty="0" err="1">
                <a:solidFill>
                  <a:srgbClr val="7030A0"/>
                </a:solidFill>
              </a:rPr>
              <a:t>hypothermia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9D27EF1-5A1F-1556-0830-40119E32A6EF}"/>
              </a:ext>
            </a:extLst>
          </p:cNvPr>
          <p:cNvSpPr txBox="1">
            <a:spLocks/>
          </p:cNvSpPr>
          <p:nvPr/>
        </p:nvSpPr>
        <p:spPr>
          <a:xfrm>
            <a:off x="3996329" y="2581096"/>
            <a:ext cx="3901801" cy="1086928"/>
          </a:xfrm>
          <a:prstGeom prst="rect">
            <a:avLst/>
          </a:prstGeom>
        </p:spPr>
        <p:txBody>
          <a:bodyPr vert="horz" lIns="91440" tIns="216000" rIns="91440" bIns="45720" rtlCol="0" anchor="t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U" sz="4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HU" sz="4400" b="1" i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ámos</a:t>
            </a:r>
            <a:r>
              <a:rPr lang="en-HU" sz="4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U" sz="4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Zoltán</a:t>
            </a:r>
            <a:endParaRPr lang="en-HU" sz="4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BD16FD6-BFF8-FBB1-ED46-3FE42B9A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0" y="5229165"/>
            <a:ext cx="1569860" cy="156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BD16FD6-BFF8-FBB1-ED46-3FE42B9A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7031" y="5234696"/>
            <a:ext cx="1564328" cy="15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6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1CD94-853B-CE66-87E1-25B37365F3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342401"/>
                <a:ext cx="11715750" cy="5032376"/>
              </a:xfrm>
            </p:spPr>
            <p:txBody>
              <a:bodyPr>
                <a:normAutofit/>
              </a:bodyPr>
              <a:lstStyle/>
              <a:p>
                <a:r>
                  <a:rPr lang="en-HU" dirty="0" smtClean="0">
                    <a:cs typeface="Times New Roman" panose="02020603050405020304" pitchFamily="18" charset="0"/>
                  </a:rPr>
                  <a:t>ERC </a:t>
                </a:r>
                <a:r>
                  <a:rPr lang="hu-HU" dirty="0">
                    <a:cs typeface="Times New Roman" panose="02020603050405020304" pitchFamily="18" charset="0"/>
                  </a:rPr>
                  <a:t>ajánlás</a:t>
                </a:r>
                <a:r>
                  <a:rPr lang="en-HU" dirty="0"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cs typeface="Times New Roman" panose="02020603050405020304" pitchFamily="18" charset="0"/>
                  </a:rPr>
                  <a:t>        </a:t>
                </a:r>
                <a:r>
                  <a:rPr lang="hu-HU" dirty="0" smtClean="0">
                    <a:cs typeface="Times New Roman" panose="02020603050405020304" pitchFamily="18" charset="0"/>
                  </a:rPr>
                  <a:t>         (</a:t>
                </a:r>
                <a:r>
                  <a:rPr lang="en-HU" dirty="0">
                    <a:cs typeface="Times New Roman" panose="02020603050405020304" pitchFamily="18" charset="0"/>
                  </a:rPr>
                  <a:t>2005-</a:t>
                </a:r>
                <a:r>
                  <a:rPr lang="hu-HU" dirty="0">
                    <a:cs typeface="Times New Roman" panose="02020603050405020304" pitchFamily="18" charset="0"/>
                  </a:rPr>
                  <a:t>20</a:t>
                </a:r>
                <a:r>
                  <a:rPr lang="en-HU" dirty="0">
                    <a:cs typeface="Times New Roman" panose="02020603050405020304" pitchFamily="18" charset="0"/>
                  </a:rPr>
                  <a:t>10</a:t>
                </a:r>
                <a:r>
                  <a:rPr lang="hu-HU" dirty="0">
                    <a:cs typeface="Times New Roman" panose="02020603050405020304" pitchFamily="18" charset="0"/>
                  </a:rPr>
                  <a:t>)</a:t>
                </a:r>
                <a:r>
                  <a:rPr lang="en-HU" dirty="0">
                    <a:cs typeface="Times New Roman" panose="02020603050405020304" pitchFamily="18" charset="0"/>
                  </a:rPr>
                  <a:t> -› </a:t>
                </a:r>
                <a:r>
                  <a:rPr lang="en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32-34℃</a:t>
                </a:r>
                <a:r>
                  <a:rPr lang="en-HU" sz="3600" dirty="0">
                    <a:cs typeface="Times New Roman" panose="02020603050405020304" pitchFamily="18" charset="0"/>
                  </a:rPr>
                  <a:t> </a:t>
                </a:r>
                <a:endParaRPr lang="hu-HU" sz="36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dirty="0">
                    <a:cs typeface="Times New Roman" panose="02020603050405020304" pitchFamily="18" charset="0"/>
                  </a:rPr>
                  <a:t>		 	    </a:t>
                </a:r>
                <a:r>
                  <a:rPr lang="hu-HU" dirty="0" smtClean="0">
                    <a:cs typeface="Times New Roman" panose="02020603050405020304" pitchFamily="18" charset="0"/>
                  </a:rPr>
                  <a:t>         (</a:t>
                </a:r>
                <a:r>
                  <a:rPr lang="en-HU" dirty="0">
                    <a:cs typeface="Times New Roman" panose="02020603050405020304" pitchFamily="18" charset="0"/>
                  </a:rPr>
                  <a:t>2015-</a:t>
                </a:r>
                <a:r>
                  <a:rPr lang="hu-HU" dirty="0">
                    <a:cs typeface="Times New Roman" panose="02020603050405020304" pitchFamily="18" charset="0"/>
                  </a:rPr>
                  <a:t>20</a:t>
                </a:r>
                <a:r>
                  <a:rPr lang="en-HU" dirty="0">
                    <a:cs typeface="Times New Roman" panose="02020603050405020304" pitchFamily="18" charset="0"/>
                  </a:rPr>
                  <a:t>21</a:t>
                </a:r>
                <a:r>
                  <a:rPr lang="hu-HU" dirty="0">
                    <a:cs typeface="Times New Roman" panose="02020603050405020304" pitchFamily="18" charset="0"/>
                  </a:rPr>
                  <a:t>)</a:t>
                </a:r>
                <a:r>
                  <a:rPr lang="en-HU" dirty="0">
                    <a:cs typeface="Times New Roman" panose="02020603050405020304" pitchFamily="18" charset="0"/>
                  </a:rPr>
                  <a:t> -› </a:t>
                </a:r>
                <a:r>
                  <a:rPr lang="en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32-36℃</a:t>
                </a:r>
              </a:p>
              <a:p>
                <a:r>
                  <a:rPr lang="en-HU" dirty="0">
                    <a:cs typeface="Times New Roman" panose="02020603050405020304" pitchFamily="18" charset="0"/>
                  </a:rPr>
                  <a:t>ILCOR </a:t>
                </a:r>
                <a:r>
                  <a:rPr lang="hu-HU" dirty="0" smtClean="0">
                    <a:cs typeface="Times New Roman" panose="02020603050405020304" pitchFamily="18" charset="0"/>
                  </a:rPr>
                  <a:t>ajánlás    </a:t>
                </a:r>
                <a:r>
                  <a:rPr lang="hu-HU" dirty="0">
                    <a:cs typeface="Times New Roman" panose="02020603050405020304" pitchFamily="18" charset="0"/>
                  </a:rPr>
                  <a:t>	   </a:t>
                </a:r>
                <a:r>
                  <a:rPr lang="hu-HU" dirty="0" smtClean="0"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cs typeface="Times New Roman" panose="02020603050405020304" pitchFamily="18" charset="0"/>
                  </a:rPr>
                  <a:t>(2021-2023) </a:t>
                </a:r>
                <a:r>
                  <a:rPr lang="en-HU" dirty="0">
                    <a:cs typeface="Times New Roman" panose="02020603050405020304" pitchFamily="18" charset="0"/>
                  </a:rPr>
                  <a:t>-› </a:t>
                </a:r>
                <a:r>
                  <a:rPr lang="en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láz-prevenció (</a:t>
                </a:r>
                <a14:m>
                  <m:oMath xmlns:m="http://schemas.openxmlformats.org/officeDocument/2006/math">
                    <m:r>
                      <a:rPr lang="en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hu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𝟑𝟕</m:t>
                    </m:r>
                    <m:r>
                      <a:rPr lang="hu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hu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hu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℃)</a:t>
                </a:r>
                <a:r>
                  <a:rPr lang="en-HU" sz="2400" dirty="0">
                    <a:cs typeface="Times New Roman" panose="02020603050405020304" pitchFamily="18" charset="0"/>
                  </a:rPr>
                  <a:t>,</a:t>
                </a:r>
                <a:endParaRPr lang="hu-HU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dirty="0">
                    <a:cs typeface="Times New Roman" panose="02020603050405020304" pitchFamily="18" charset="0"/>
                  </a:rPr>
                  <a:t>				                </a:t>
                </a:r>
                <a:r>
                  <a:rPr lang="hu-HU" dirty="0" smtClean="0">
                    <a:cs typeface="Times New Roman" panose="02020603050405020304" pitchFamily="18" charset="0"/>
                  </a:rPr>
                  <a:t>         </a:t>
                </a:r>
                <a:r>
                  <a:rPr lang="en-HU" sz="2400" dirty="0" smtClean="0">
                    <a:cs typeface="Times New Roman" panose="02020603050405020304" pitchFamily="18" charset="0"/>
                  </a:rPr>
                  <a:t>-›</a:t>
                </a:r>
                <a:r>
                  <a:rPr lang="hu-HU" sz="24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24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terápiás hyopthermia</a:t>
                </a:r>
                <a:r>
                  <a:rPr lang="hu-HU" sz="24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nem javasolt</a:t>
                </a:r>
                <a:endParaRPr lang="en-HU" sz="2400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HU" dirty="0">
                  <a:cs typeface="Times New Roman" panose="02020603050405020304" pitchFamily="18" charset="0"/>
                </a:endParaRPr>
              </a:p>
              <a:p>
                <a:endParaRPr lang="en-H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1CD94-853B-CE66-87E1-25B37365F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342401"/>
                <a:ext cx="11715750" cy="5032376"/>
              </a:xfrm>
              <a:blipFill>
                <a:blip r:embed="rId3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235986"/>
            <a:ext cx="12456826" cy="695495"/>
          </a:xfrm>
        </p:spPr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7030A0"/>
                </a:solidFill>
              </a:rPr>
              <a:t> </a:t>
            </a:r>
            <a:r>
              <a:rPr lang="hu-HU" sz="3600" b="1" cap="all" dirty="0" err="1">
                <a:solidFill>
                  <a:srgbClr val="7030A0"/>
                </a:solidFill>
                <a:cs typeface="Times New Roman" panose="02020603050405020304" pitchFamily="18" charset="0"/>
              </a:rPr>
              <a:t>target</a:t>
            </a:r>
            <a:r>
              <a:rPr lang="hu-HU" sz="36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hu-HU" sz="3600" b="1" cap="all" dirty="0" err="1">
                <a:solidFill>
                  <a:srgbClr val="7030A0"/>
                </a:solidFill>
                <a:cs typeface="Times New Roman" panose="02020603050405020304" pitchFamily="18" charset="0"/>
              </a:rPr>
              <a:t>temperature</a:t>
            </a:r>
            <a:r>
              <a:rPr lang="hu-HU" sz="36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management </a:t>
            </a:r>
            <a:r>
              <a:rPr lang="hu-HU" sz="3600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tanulmány</a:t>
            </a:r>
            <a:endParaRPr lang="hu-HU" sz="36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952173" y="1794510"/>
            <a:ext cx="1494097" cy="47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952173" y="1864270"/>
            <a:ext cx="1487483" cy="5725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3177540" y="2868930"/>
            <a:ext cx="12687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6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1CD94-853B-CE66-87E1-25B37365F3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342401"/>
                <a:ext cx="11715750" cy="5032376"/>
              </a:xfrm>
            </p:spPr>
            <p:txBody>
              <a:bodyPr>
                <a:normAutofit/>
              </a:bodyPr>
              <a:lstStyle/>
              <a:p>
                <a:r>
                  <a:rPr lang="en-HU" dirty="0" smtClean="0">
                    <a:cs typeface="Times New Roman" panose="02020603050405020304" pitchFamily="18" charset="0"/>
                  </a:rPr>
                  <a:t>ERC </a:t>
                </a:r>
                <a:r>
                  <a:rPr lang="hu-HU" dirty="0">
                    <a:cs typeface="Times New Roman" panose="02020603050405020304" pitchFamily="18" charset="0"/>
                  </a:rPr>
                  <a:t>ajánlás</a:t>
                </a:r>
                <a:r>
                  <a:rPr lang="en-HU" dirty="0"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cs typeface="Times New Roman" panose="02020603050405020304" pitchFamily="18" charset="0"/>
                  </a:rPr>
                  <a:t>        </a:t>
                </a:r>
                <a:r>
                  <a:rPr lang="hu-HU" dirty="0" smtClean="0">
                    <a:cs typeface="Times New Roman" panose="02020603050405020304" pitchFamily="18" charset="0"/>
                  </a:rPr>
                  <a:t>         (</a:t>
                </a:r>
                <a:r>
                  <a:rPr lang="en-HU" dirty="0">
                    <a:cs typeface="Times New Roman" panose="02020603050405020304" pitchFamily="18" charset="0"/>
                  </a:rPr>
                  <a:t>2005-</a:t>
                </a:r>
                <a:r>
                  <a:rPr lang="hu-HU" dirty="0">
                    <a:cs typeface="Times New Roman" panose="02020603050405020304" pitchFamily="18" charset="0"/>
                  </a:rPr>
                  <a:t>20</a:t>
                </a:r>
                <a:r>
                  <a:rPr lang="en-HU" dirty="0">
                    <a:cs typeface="Times New Roman" panose="02020603050405020304" pitchFamily="18" charset="0"/>
                  </a:rPr>
                  <a:t>10</a:t>
                </a:r>
                <a:r>
                  <a:rPr lang="hu-HU" dirty="0">
                    <a:cs typeface="Times New Roman" panose="02020603050405020304" pitchFamily="18" charset="0"/>
                  </a:rPr>
                  <a:t>)</a:t>
                </a:r>
                <a:r>
                  <a:rPr lang="en-HU" dirty="0">
                    <a:cs typeface="Times New Roman" panose="02020603050405020304" pitchFamily="18" charset="0"/>
                  </a:rPr>
                  <a:t> -› 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32-34℃</a:t>
                </a:r>
                <a:r>
                  <a:rPr lang="en-HU" sz="4800" dirty="0">
                    <a:cs typeface="Times New Roman" panose="02020603050405020304" pitchFamily="18" charset="0"/>
                  </a:rPr>
                  <a:t> </a:t>
                </a:r>
                <a:endParaRPr lang="hu-HU" sz="48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dirty="0">
                    <a:cs typeface="Times New Roman" panose="02020603050405020304" pitchFamily="18" charset="0"/>
                  </a:rPr>
                  <a:t>		 	    </a:t>
                </a:r>
                <a:r>
                  <a:rPr lang="hu-HU" dirty="0" smtClean="0">
                    <a:cs typeface="Times New Roman" panose="02020603050405020304" pitchFamily="18" charset="0"/>
                  </a:rPr>
                  <a:t>         (</a:t>
                </a:r>
                <a:r>
                  <a:rPr lang="en-HU" dirty="0">
                    <a:cs typeface="Times New Roman" panose="02020603050405020304" pitchFamily="18" charset="0"/>
                  </a:rPr>
                  <a:t>2015-</a:t>
                </a:r>
                <a:r>
                  <a:rPr lang="hu-HU" dirty="0">
                    <a:cs typeface="Times New Roman" panose="02020603050405020304" pitchFamily="18" charset="0"/>
                  </a:rPr>
                  <a:t>20</a:t>
                </a:r>
                <a:r>
                  <a:rPr lang="en-HU" dirty="0">
                    <a:cs typeface="Times New Roman" panose="02020603050405020304" pitchFamily="18" charset="0"/>
                  </a:rPr>
                  <a:t>21</a:t>
                </a:r>
                <a:r>
                  <a:rPr lang="hu-HU" dirty="0">
                    <a:cs typeface="Times New Roman" panose="02020603050405020304" pitchFamily="18" charset="0"/>
                  </a:rPr>
                  <a:t>)</a:t>
                </a:r>
                <a:r>
                  <a:rPr lang="en-HU" dirty="0">
                    <a:cs typeface="Times New Roman" panose="02020603050405020304" pitchFamily="18" charset="0"/>
                  </a:rPr>
                  <a:t> -› 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32-36℃</a:t>
                </a:r>
                <a:endParaRPr lang="en-HU" sz="2400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  <a:p>
                <a:r>
                  <a:rPr lang="en-HU" dirty="0">
                    <a:cs typeface="Times New Roman" panose="02020603050405020304" pitchFamily="18" charset="0"/>
                  </a:rPr>
                  <a:t>ILCOR </a:t>
                </a:r>
                <a:r>
                  <a:rPr lang="hu-HU" dirty="0" smtClean="0">
                    <a:cs typeface="Times New Roman" panose="02020603050405020304" pitchFamily="18" charset="0"/>
                  </a:rPr>
                  <a:t>ajánlás    </a:t>
                </a:r>
                <a:r>
                  <a:rPr lang="hu-HU" dirty="0">
                    <a:cs typeface="Times New Roman" panose="02020603050405020304" pitchFamily="18" charset="0"/>
                  </a:rPr>
                  <a:t>	   </a:t>
                </a:r>
                <a:r>
                  <a:rPr lang="hu-HU" dirty="0" smtClean="0"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cs typeface="Times New Roman" panose="02020603050405020304" pitchFamily="18" charset="0"/>
                  </a:rPr>
                  <a:t>(2021-2023) </a:t>
                </a:r>
                <a:r>
                  <a:rPr lang="en-HU" dirty="0">
                    <a:cs typeface="Times New Roman" panose="02020603050405020304" pitchFamily="18" charset="0"/>
                  </a:rPr>
                  <a:t>-› </a:t>
                </a:r>
                <a:r>
                  <a:rPr lang="en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láz-prevenció (</a:t>
                </a:r>
                <a14:m>
                  <m:oMath xmlns:m="http://schemas.openxmlformats.org/officeDocument/2006/math">
                    <m:r>
                      <a:rPr lang="en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hu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𝟑𝟕</m:t>
                    </m:r>
                    <m:r>
                      <a:rPr lang="hu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hu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hu-H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℃)</a:t>
                </a:r>
                <a:r>
                  <a:rPr lang="en-HU" sz="2400" dirty="0">
                    <a:cs typeface="Times New Roman" panose="02020603050405020304" pitchFamily="18" charset="0"/>
                  </a:rPr>
                  <a:t>,</a:t>
                </a:r>
                <a:endParaRPr lang="hu-HU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dirty="0">
                    <a:cs typeface="Times New Roman" panose="02020603050405020304" pitchFamily="18" charset="0"/>
                  </a:rPr>
                  <a:t>				                </a:t>
                </a:r>
                <a:r>
                  <a:rPr lang="hu-HU" dirty="0" smtClean="0">
                    <a:cs typeface="Times New Roman" panose="02020603050405020304" pitchFamily="18" charset="0"/>
                  </a:rPr>
                  <a:t>         </a:t>
                </a:r>
                <a:r>
                  <a:rPr lang="en-HU" sz="2400" dirty="0" smtClean="0">
                    <a:cs typeface="Times New Roman" panose="02020603050405020304" pitchFamily="18" charset="0"/>
                  </a:rPr>
                  <a:t>-›</a:t>
                </a:r>
                <a:r>
                  <a:rPr lang="hu-HU" sz="24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24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terápiás hyopthermia</a:t>
                </a:r>
                <a:r>
                  <a:rPr lang="hu-HU" sz="24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nem javasolt</a:t>
                </a:r>
                <a:endParaRPr lang="en-HU" sz="2400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HU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HU" sz="3600" dirty="0">
                    <a:cs typeface="Times New Roman" panose="02020603050405020304" pitchFamily="18" charset="0"/>
                  </a:rPr>
                  <a:t>Korábbi</a:t>
                </a:r>
                <a:r>
                  <a:rPr lang="hu-HU" sz="3600" dirty="0">
                    <a:cs typeface="Times New Roman" panose="02020603050405020304" pitchFamily="18" charset="0"/>
                  </a:rPr>
                  <a:t>, </a:t>
                </a:r>
                <a:r>
                  <a:rPr lang="en-HU" sz="3600" dirty="0">
                    <a:cs typeface="Times New Roman" panose="02020603050405020304" pitchFamily="18" charset="0"/>
                  </a:rPr>
                  <a:t>a terápiás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hypothermi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át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>
                    <a:cs typeface="Times New Roman" panose="02020603050405020304" pitchFamily="18" charset="0"/>
                  </a:rPr>
                  <a:t>javasolt</a:t>
                </a:r>
                <a:r>
                  <a:rPr lang="hu-HU" sz="3600" dirty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>
                    <a:cs typeface="Times New Roman" panose="02020603050405020304" pitchFamily="18" charset="0"/>
                  </a:rPr>
                  <a:t>ajánlásokkal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szemben,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a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 hőmérséklet kontroll a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láz prevenció</a:t>
                </a:r>
                <a:r>
                  <a:rPr lang="en-HU" sz="36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HU" sz="3600" dirty="0">
                    <a:cs typeface="Times New Roman" panose="02020603050405020304" pitchFamily="18" charset="0"/>
                  </a:rPr>
                  <a:t>irányába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tolód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ott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>
                    <a:cs typeface="Times New Roman" panose="02020603050405020304" pitchFamily="18" charset="0"/>
                  </a:rPr>
                  <a:t>el.</a:t>
                </a:r>
              </a:p>
              <a:p>
                <a:endParaRPr lang="en-HU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1CD94-853B-CE66-87E1-25B37365F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342401"/>
                <a:ext cx="11715750" cy="5032376"/>
              </a:xfrm>
              <a:blipFill>
                <a:blip r:embed="rId3"/>
                <a:stretch>
                  <a:fillRect l="-15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235986"/>
            <a:ext cx="12456826" cy="695495"/>
          </a:xfrm>
        </p:spPr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7030A0"/>
                </a:solidFill>
              </a:rPr>
              <a:t> </a:t>
            </a:r>
            <a:r>
              <a:rPr lang="hu-HU" sz="3600" b="1" cap="all" dirty="0" err="1">
                <a:solidFill>
                  <a:srgbClr val="7030A0"/>
                </a:solidFill>
                <a:cs typeface="Times New Roman" panose="02020603050405020304" pitchFamily="18" charset="0"/>
              </a:rPr>
              <a:t>target</a:t>
            </a:r>
            <a:r>
              <a:rPr lang="hu-HU" sz="36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hu-HU" sz="3600" b="1" cap="all" dirty="0" err="1">
                <a:solidFill>
                  <a:srgbClr val="7030A0"/>
                </a:solidFill>
                <a:cs typeface="Times New Roman" panose="02020603050405020304" pitchFamily="18" charset="0"/>
              </a:rPr>
              <a:t>temperature</a:t>
            </a:r>
            <a:r>
              <a:rPr lang="hu-HU" sz="36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management </a:t>
            </a:r>
            <a:r>
              <a:rPr lang="hu-HU" sz="3600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tanulmány</a:t>
            </a:r>
            <a:endParaRPr lang="hu-HU" sz="36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952173" y="1794510"/>
            <a:ext cx="1494097" cy="47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952173" y="1864270"/>
            <a:ext cx="1487483" cy="5725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3177540" y="2868930"/>
            <a:ext cx="12687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46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2D1F0D5-C42E-E3E6-FF34-BA98E5338E6E}"/>
              </a:ext>
            </a:extLst>
          </p:cNvPr>
          <p:cNvSpPr txBox="1">
            <a:spLocks/>
          </p:cNvSpPr>
          <p:nvPr/>
        </p:nvSpPr>
        <p:spPr>
          <a:xfrm>
            <a:off x="104931" y="266700"/>
            <a:ext cx="11934669" cy="9207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VÁLTOZTATNI KELL?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b="31247"/>
          <a:stretch/>
        </p:blipFill>
        <p:spPr>
          <a:xfrm>
            <a:off x="278460" y="1187449"/>
            <a:ext cx="11288338" cy="3645808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5558971" y="990598"/>
            <a:ext cx="1828800" cy="11176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/>
          <p:cNvSpPr/>
          <p:nvPr/>
        </p:nvSpPr>
        <p:spPr>
          <a:xfrm>
            <a:off x="7387771" y="1099455"/>
            <a:ext cx="3145428" cy="899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02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1D9A-A47E-82BA-A73C-34D97EC0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8" y="119341"/>
            <a:ext cx="12192000" cy="72881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HU" sz="35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Terápiás hőmérséklet kontroll</a:t>
            </a:r>
            <a:r>
              <a:rPr lang="hu-HU" sz="35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megközelítése</a:t>
            </a:r>
            <a:endParaRPr lang="en-HU" sz="35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05D5-B904-F515-47B7-946F39F26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70" y="1349999"/>
            <a:ext cx="4288908" cy="4221718"/>
          </a:xfrm>
        </p:spPr>
        <p:txBody>
          <a:bodyPr>
            <a:noAutofit/>
          </a:bodyPr>
          <a:lstStyle/>
          <a:p>
            <a:r>
              <a:rPr lang="en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16.000 </a:t>
            </a:r>
            <a:r>
              <a:rPr lang="en-HU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beteg</a:t>
            </a:r>
            <a:r>
              <a:rPr lang="hu-HU" sz="2000" dirty="0">
                <a:cs typeface="Times New Roman" panose="02020603050405020304" pitchFamily="18" charset="0"/>
              </a:rPr>
              <a:t>, </a:t>
            </a:r>
            <a:r>
              <a:rPr lang="en-HU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140 kórház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HU" sz="2000" dirty="0">
                <a:cs typeface="Times New Roman" panose="02020603050405020304" pitchFamily="18" charset="0"/>
              </a:rPr>
              <a:t>2005-2016 közötti </a:t>
            </a:r>
            <a:r>
              <a:rPr lang="en-HU" sz="2000" dirty="0" smtClean="0">
                <a:cs typeface="Times New Roman" panose="02020603050405020304" pitchFamily="18" charset="0"/>
              </a:rPr>
              <a:t>idősza</a:t>
            </a:r>
            <a:r>
              <a:rPr lang="hu-HU" sz="2000" dirty="0" smtClean="0">
                <a:cs typeface="Times New Roman" panose="02020603050405020304" pitchFamily="18" charset="0"/>
              </a:rPr>
              <a:t>k</a:t>
            </a:r>
            <a:endParaRPr lang="en-HU" sz="2000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HU" sz="2000" dirty="0" smtClean="0">
                <a:cs typeface="Times New Roman" panose="02020603050405020304" pitchFamily="18" charset="0"/>
              </a:rPr>
              <a:t>Ausztrália</a:t>
            </a:r>
            <a:r>
              <a:rPr lang="hu-HU" sz="2000" dirty="0" smtClean="0">
                <a:cs typeface="Times New Roman" panose="02020603050405020304" pitchFamily="18" charset="0"/>
              </a:rPr>
              <a:t>           </a:t>
            </a:r>
            <a:r>
              <a:rPr lang="en-HU" sz="2000" dirty="0" smtClean="0">
                <a:cs typeface="Times New Roman" panose="02020603050405020304" pitchFamily="18" charset="0"/>
              </a:rPr>
              <a:t>Új-Zéland</a:t>
            </a:r>
            <a:endParaRPr lang="en-HU" sz="2000" dirty="0">
              <a:cs typeface="Times New Roman" panose="02020603050405020304" pitchFamily="18" charset="0"/>
            </a:endParaRPr>
          </a:p>
          <a:p>
            <a:endParaRPr lang="hu-HU" sz="2000" dirty="0"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2014-15:</a:t>
            </a:r>
            <a:r>
              <a:rPr lang="hu-HU" sz="2000" dirty="0" smtClean="0">
                <a:cs typeface="Times New Roman" panose="02020603050405020304" pitchFamily="18" charset="0"/>
              </a:rPr>
              <a:t> </a:t>
            </a:r>
            <a:r>
              <a:rPr lang="hu-HU" sz="2000" dirty="0">
                <a:cs typeface="Times New Roman" panose="02020603050405020304" pitchFamily="18" charset="0"/>
              </a:rPr>
              <a:t>az alkalmazott átlagos </a:t>
            </a:r>
            <a:r>
              <a:rPr lang="hu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maghőmérséklet </a:t>
            </a:r>
            <a:r>
              <a:rPr lang="hu-HU" sz="2000" dirty="0" smtClean="0">
                <a:cs typeface="Times New Roman" panose="02020603050405020304" pitchFamily="18" charset="0"/>
              </a:rPr>
              <a:t>folyamatosan </a:t>
            </a:r>
            <a:r>
              <a:rPr lang="hu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csökkent</a:t>
            </a:r>
            <a:r>
              <a:rPr lang="hu-HU" sz="2000" dirty="0" smtClean="0">
                <a:cs typeface="Times New Roman" panose="02020603050405020304" pitchFamily="18" charset="0"/>
              </a:rPr>
              <a:t>. </a:t>
            </a:r>
            <a:endParaRPr lang="hu-HU" sz="2000" dirty="0">
              <a:cs typeface="Times New Roman" panose="02020603050405020304" pitchFamily="18" charset="0"/>
            </a:endParaRPr>
          </a:p>
          <a:p>
            <a:endParaRPr lang="en-HU" sz="2000" dirty="0">
              <a:cs typeface="Times New Roman" panose="02020603050405020304" pitchFamily="18" charset="0"/>
            </a:endParaRPr>
          </a:p>
          <a:p>
            <a:r>
              <a:rPr lang="en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2015</a:t>
            </a:r>
            <a:r>
              <a:rPr lang="hu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</a:t>
            </a:r>
            <a:r>
              <a:rPr lang="en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HU" sz="2000" dirty="0" smtClean="0">
                <a:cs typeface="Times New Roman" panose="02020603050405020304" pitchFamily="18" charset="0"/>
              </a:rPr>
              <a:t>az </a:t>
            </a:r>
            <a:r>
              <a:rPr lang="en-HU" sz="2000" dirty="0">
                <a:cs typeface="Times New Roman" panose="02020603050405020304" pitchFamily="18" charset="0"/>
              </a:rPr>
              <a:t>új </a:t>
            </a:r>
            <a:r>
              <a:rPr lang="en-HU" sz="2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ajánlások </a:t>
            </a:r>
            <a:r>
              <a:rPr lang="en-HU" sz="2000" dirty="0">
                <a:cs typeface="Times New Roman" panose="02020603050405020304" pitchFamily="18" charset="0"/>
              </a:rPr>
              <a:t>adaptációját követően az </a:t>
            </a:r>
            <a:r>
              <a:rPr lang="en-HU" sz="2000" dirty="0" smtClean="0">
                <a:cs typeface="Times New Roman" panose="02020603050405020304" pitchFamily="18" charset="0"/>
              </a:rPr>
              <a:t>alkalmazott terápiás </a:t>
            </a:r>
            <a:r>
              <a:rPr lang="en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hőmérséklet növek</a:t>
            </a:r>
            <a:r>
              <a:rPr lang="hu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edett</a:t>
            </a:r>
            <a:r>
              <a:rPr lang="en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  <a:r>
              <a:rPr lang="hu-HU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 </a:t>
            </a:r>
            <a:endParaRPr lang="en-HU" sz="2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9118D-5B6F-BA66-BF59-090E90549FDB}"/>
              </a:ext>
            </a:extLst>
          </p:cNvPr>
          <p:cNvSpPr txBox="1"/>
          <p:nvPr/>
        </p:nvSpPr>
        <p:spPr>
          <a:xfrm>
            <a:off x="2416218" y="6555390"/>
            <a:ext cx="9775781" cy="23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Salter R, Bailey M, </a:t>
            </a:r>
            <a:r>
              <a:rPr lang="en-GB" sz="9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Bellomo</a:t>
            </a:r>
            <a:r>
              <a:rPr lang="en-GB" sz="9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R, et al. Changes in Temperature Management of Cardiac Arrest Patients Following Publication of the Target Temperature Management Trial. </a:t>
            </a:r>
            <a:r>
              <a:rPr lang="en-GB" sz="900" b="0" i="1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GB" sz="9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</a:t>
            </a:r>
            <a:r>
              <a:rPr lang="hu-HU" sz="9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9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(2018)</a:t>
            </a:r>
            <a:endParaRPr lang="en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" descr="Figure 2.">
            <a:extLst>
              <a:ext uri="{FF2B5EF4-FFF2-40B4-BE49-F238E27FC236}">
                <a16:creationId xmlns:a16="http://schemas.microsoft.com/office/drawing/2014/main" id="{DAC65582-DCBE-DFA6-01AB-03E98E857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3"/>
          <a:stretch/>
        </p:blipFill>
        <p:spPr>
          <a:xfrm>
            <a:off x="4534677" y="1431888"/>
            <a:ext cx="7440191" cy="390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69C6E5BD-CD5B-4266-F645-C5ABA2B22637}"/>
              </a:ext>
            </a:extLst>
          </p:cNvPr>
          <p:cNvSpPr/>
          <p:nvPr/>
        </p:nvSpPr>
        <p:spPr>
          <a:xfrm>
            <a:off x="4422901" y="1349999"/>
            <a:ext cx="7551968" cy="4104690"/>
          </a:xfrm>
          <a:prstGeom prst="frame">
            <a:avLst>
              <a:gd name="adj1" fmla="val 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180555-D753-1562-3566-3C1300903BB1}"/>
              </a:ext>
            </a:extLst>
          </p:cNvPr>
          <p:cNvCxnSpPr>
            <a:cxnSpLocks/>
          </p:cNvCxnSpPr>
          <p:nvPr/>
        </p:nvCxnSpPr>
        <p:spPr>
          <a:xfrm>
            <a:off x="5347855" y="3429000"/>
            <a:ext cx="4598726" cy="5310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79EBEB-ABD5-571F-503F-537FB19CD276}"/>
              </a:ext>
            </a:extLst>
          </p:cNvPr>
          <p:cNvCxnSpPr>
            <a:cxnSpLocks/>
          </p:cNvCxnSpPr>
          <p:nvPr/>
        </p:nvCxnSpPr>
        <p:spPr>
          <a:xfrm flipV="1">
            <a:off x="10267861" y="2593676"/>
            <a:ext cx="1577662" cy="2933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4440771" y="2404035"/>
            <a:ext cx="562783" cy="1644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062392" y="5085207"/>
            <a:ext cx="7825028" cy="308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 rot="16200000">
            <a:off x="2823264" y="2886400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cap="all" dirty="0">
                <a:solidFill>
                  <a:srgbClr val="7030A0"/>
                </a:solidFill>
              </a:rPr>
              <a:t>Hőmérséklet (</a:t>
            </a:r>
            <a:r>
              <a:rPr lang="hu-HU" sz="2800" b="1" cap="all" baseline="30000" dirty="0" err="1">
                <a:solidFill>
                  <a:srgbClr val="7030A0"/>
                </a:solidFill>
              </a:rPr>
              <a:t>o</a:t>
            </a:r>
            <a:r>
              <a:rPr lang="hu-HU" sz="2800" b="1" cap="all" dirty="0" err="1">
                <a:solidFill>
                  <a:srgbClr val="7030A0"/>
                </a:solidFill>
              </a:rPr>
              <a:t>C</a:t>
            </a:r>
            <a:r>
              <a:rPr lang="hu-HU" sz="2800" b="1" cap="all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502168" y="5067733"/>
            <a:ext cx="656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cap="all" dirty="0" smtClean="0">
                <a:solidFill>
                  <a:srgbClr val="7030A0"/>
                </a:solidFill>
              </a:rPr>
              <a:t>ERC ajánlás megjelenése óta eltelt Idő </a:t>
            </a:r>
            <a:r>
              <a:rPr lang="hu-HU" b="1" cap="all" dirty="0">
                <a:solidFill>
                  <a:srgbClr val="7030A0"/>
                </a:solidFill>
              </a:rPr>
              <a:t>(hónap)</a:t>
            </a:r>
          </a:p>
        </p:txBody>
      </p:sp>
      <p:cxnSp>
        <p:nvCxnSpPr>
          <p:cNvPr id="11" name="Egyenes összekötő 10"/>
          <p:cNvCxnSpPr/>
          <p:nvPr/>
        </p:nvCxnSpPr>
        <p:spPr>
          <a:xfrm>
            <a:off x="5207155" y="1349999"/>
            <a:ext cx="0" cy="34635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5207155" y="4813540"/>
            <a:ext cx="66802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9EF1D9A-A47E-82BA-A73C-34D97EC0AAFB}"/>
              </a:ext>
            </a:extLst>
          </p:cNvPr>
          <p:cNvSpPr txBox="1">
            <a:spLocks/>
          </p:cNvSpPr>
          <p:nvPr/>
        </p:nvSpPr>
        <p:spPr>
          <a:xfrm>
            <a:off x="9470844" y="1367774"/>
            <a:ext cx="1339752" cy="7288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7200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500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2016</a:t>
            </a:r>
            <a:endParaRPr lang="en-HU" sz="35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10053899" y="1946198"/>
            <a:ext cx="185361" cy="666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EF1D9A-A47E-82BA-A73C-34D97EC0AAFB}"/>
              </a:ext>
            </a:extLst>
          </p:cNvPr>
          <p:cNvSpPr txBox="1">
            <a:spLocks/>
          </p:cNvSpPr>
          <p:nvPr/>
        </p:nvSpPr>
        <p:spPr>
          <a:xfrm>
            <a:off x="5207155" y="1322322"/>
            <a:ext cx="1670035" cy="7288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7200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500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2005</a:t>
            </a:r>
            <a:endParaRPr lang="en-HU" sz="35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Lefelé nyíl 21"/>
          <p:cNvSpPr/>
          <p:nvPr/>
        </p:nvSpPr>
        <p:spPr>
          <a:xfrm>
            <a:off x="5244499" y="1900729"/>
            <a:ext cx="234720" cy="666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058939" y="2349064"/>
            <a:ext cx="693928" cy="17647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1D9A-A47E-82BA-A73C-34D97EC0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8" y="119341"/>
            <a:ext cx="12192000" cy="72881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HU" sz="35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Terápiás hőmérséklet kontroll</a:t>
            </a:r>
            <a:r>
              <a:rPr lang="hu-HU" sz="35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megközelítése</a:t>
            </a:r>
            <a:endParaRPr lang="en-HU" sz="35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9118D-5B6F-BA66-BF59-090E90549FDB}"/>
              </a:ext>
            </a:extLst>
          </p:cNvPr>
          <p:cNvSpPr txBox="1"/>
          <p:nvPr/>
        </p:nvSpPr>
        <p:spPr>
          <a:xfrm>
            <a:off x="-410382" y="6536823"/>
            <a:ext cx="9794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Salter R, Bailey M, </a:t>
            </a:r>
            <a:r>
              <a:rPr lang="en-GB" sz="9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Bellomo</a:t>
            </a:r>
            <a:r>
              <a:rPr lang="en-GB" sz="9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R, et al. Changes in Temperature Management of Cardiac Arrest Patients Following Publication of the Target Temperature Management Trial. </a:t>
            </a:r>
            <a:r>
              <a:rPr lang="en-GB" sz="900" b="0" i="1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lang="en-GB" sz="9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</a:t>
            </a:r>
            <a:r>
              <a:rPr lang="hu-HU" sz="9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9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(2018)</a:t>
            </a:r>
            <a:endParaRPr lang="en-H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986235" y="2668906"/>
            <a:ext cx="791623" cy="1644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Placeholder 1" descr="Figure 3.">
            <a:extLst>
              <a:ext uri="{FF2B5EF4-FFF2-40B4-BE49-F238E27FC236}">
                <a16:creationId xmlns:a16="http://schemas.microsoft.com/office/drawing/2014/main" id="{B5690CD9-0BDF-FF8D-D18A-F29F2188D26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58" y="1625245"/>
            <a:ext cx="7202145" cy="3502643"/>
          </a:xfrm>
          <a:prstGeom prst="rect">
            <a:avLst/>
          </a:prstGeom>
          <a:ln>
            <a:noFill/>
          </a:ln>
        </p:spPr>
      </p:pic>
      <p:sp>
        <p:nvSpPr>
          <p:cNvPr id="14" name="Téglalap 13"/>
          <p:cNvSpPr/>
          <p:nvPr/>
        </p:nvSpPr>
        <p:spPr>
          <a:xfrm>
            <a:off x="3896049" y="5085206"/>
            <a:ext cx="7991371" cy="48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 rot="16200000">
            <a:off x="2995372" y="2735899"/>
            <a:ext cx="34357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cap="all" dirty="0">
                <a:solidFill>
                  <a:srgbClr val="7030A0"/>
                </a:solidFill>
              </a:rPr>
              <a:t>Mortalitás</a:t>
            </a:r>
          </a:p>
        </p:txBody>
      </p:sp>
      <p:cxnSp>
        <p:nvCxnSpPr>
          <p:cNvPr id="11" name="Egyenes összekötő 10"/>
          <p:cNvCxnSpPr>
            <a:cxnSpLocks/>
          </p:cNvCxnSpPr>
          <p:nvPr/>
        </p:nvCxnSpPr>
        <p:spPr>
          <a:xfrm>
            <a:off x="5069661" y="1189489"/>
            <a:ext cx="0" cy="3536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cxnSpLocks/>
          </p:cNvCxnSpPr>
          <p:nvPr/>
        </p:nvCxnSpPr>
        <p:spPr>
          <a:xfrm flipH="1">
            <a:off x="5060425" y="4725999"/>
            <a:ext cx="68269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ame 20">
            <a:extLst>
              <a:ext uri="{FF2B5EF4-FFF2-40B4-BE49-F238E27FC236}">
                <a16:creationId xmlns:a16="http://schemas.microsoft.com/office/drawing/2014/main" id="{03D2E22E-8F9C-57EB-5BE2-246359F7C377}"/>
              </a:ext>
            </a:extLst>
          </p:cNvPr>
          <p:cNvSpPr/>
          <p:nvPr/>
        </p:nvSpPr>
        <p:spPr>
          <a:xfrm>
            <a:off x="4499428" y="1156415"/>
            <a:ext cx="7448017" cy="3971474"/>
          </a:xfrm>
          <a:prstGeom prst="frame">
            <a:avLst>
              <a:gd name="adj1" fmla="val 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EACD9E-F071-432E-398E-F24DAC182A59}"/>
              </a:ext>
            </a:extLst>
          </p:cNvPr>
          <p:cNvCxnSpPr/>
          <p:nvPr/>
        </p:nvCxnSpPr>
        <p:spPr>
          <a:xfrm>
            <a:off x="5136143" y="2927034"/>
            <a:ext cx="4739426" cy="5634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9146CF-771F-F67E-E6C6-CC828EB22066}"/>
              </a:ext>
            </a:extLst>
          </p:cNvPr>
          <p:cNvCxnSpPr>
            <a:cxnSpLocks/>
          </p:cNvCxnSpPr>
          <p:nvPr/>
        </p:nvCxnSpPr>
        <p:spPr>
          <a:xfrm flipV="1">
            <a:off x="10274300" y="3158689"/>
            <a:ext cx="1613120" cy="1433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5136143" y="5148540"/>
            <a:ext cx="6991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cap="all" dirty="0" smtClean="0">
                <a:solidFill>
                  <a:srgbClr val="7030A0"/>
                </a:solidFill>
              </a:rPr>
              <a:t>ERC ajánlás megjelenése óta közölt publikációk (hónap</a:t>
            </a:r>
            <a:r>
              <a:rPr lang="hu-HU" sz="1600" b="1" cap="all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EF1D9A-A47E-82BA-A73C-34D97EC0AAFB}"/>
              </a:ext>
            </a:extLst>
          </p:cNvPr>
          <p:cNvSpPr txBox="1">
            <a:spLocks/>
          </p:cNvSpPr>
          <p:nvPr/>
        </p:nvSpPr>
        <p:spPr>
          <a:xfrm>
            <a:off x="9470844" y="1367774"/>
            <a:ext cx="1339752" cy="7288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7200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500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2016</a:t>
            </a:r>
            <a:endParaRPr lang="en-HU" sz="35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Lefelé nyíl 18"/>
          <p:cNvSpPr/>
          <p:nvPr/>
        </p:nvSpPr>
        <p:spPr>
          <a:xfrm>
            <a:off x="9955359" y="2172236"/>
            <a:ext cx="185361" cy="666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9EF1D9A-A47E-82BA-A73C-34D97EC0AAFB}"/>
              </a:ext>
            </a:extLst>
          </p:cNvPr>
          <p:cNvSpPr txBox="1">
            <a:spLocks/>
          </p:cNvSpPr>
          <p:nvPr/>
        </p:nvSpPr>
        <p:spPr>
          <a:xfrm>
            <a:off x="5207155" y="1322322"/>
            <a:ext cx="1670035" cy="7288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7200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500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2005</a:t>
            </a:r>
            <a:endParaRPr lang="en-HU" sz="35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Lefelé nyíl 22"/>
          <p:cNvSpPr/>
          <p:nvPr/>
        </p:nvSpPr>
        <p:spPr>
          <a:xfrm>
            <a:off x="5267448" y="2002414"/>
            <a:ext cx="234720" cy="666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-486831" y="1377872"/>
            <a:ext cx="46441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cs typeface="Times New Roman" panose="02020603050405020304" pitchFamily="18" charset="0"/>
              </a:rPr>
              <a:t>A </a:t>
            </a:r>
            <a:r>
              <a:rPr lang="en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terápiás</a:t>
            </a:r>
            <a:r>
              <a:rPr lang="hu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hypothermiá</a:t>
            </a:r>
            <a:r>
              <a:rPr lang="hu-HU" sz="2400" dirty="0" err="1">
                <a:cs typeface="Times New Roman" panose="02020603050405020304" pitchFamily="18" charset="0"/>
              </a:rPr>
              <a:t>val</a:t>
            </a:r>
            <a:r>
              <a:rPr lang="hu-HU" sz="2400" dirty="0">
                <a:cs typeface="Times New Roman" panose="02020603050405020304" pitchFamily="18" charset="0"/>
              </a:rPr>
              <a:t> kezelt betegek </a:t>
            </a:r>
            <a:r>
              <a:rPr lang="en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mortalitás csökkenő tendenciá</a:t>
            </a:r>
            <a:r>
              <a:rPr lang="en-HU" sz="2400" dirty="0">
                <a:cs typeface="Times New Roman" panose="02020603050405020304" pitchFamily="18" charset="0"/>
              </a:rPr>
              <a:t>t mutat</a:t>
            </a:r>
            <a:r>
              <a:rPr lang="hu-HU" sz="2400" dirty="0"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201</a:t>
            </a:r>
            <a:r>
              <a:rPr lang="hu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6</a:t>
            </a:r>
            <a:r>
              <a:rPr lang="en-HU" sz="2400" dirty="0">
                <a:cs typeface="Times New Roman" panose="02020603050405020304" pitchFamily="18" charset="0"/>
              </a:rPr>
              <a:t>. követően a </a:t>
            </a:r>
            <a:r>
              <a:rPr lang="en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terápiás hőmérséklet </a:t>
            </a:r>
            <a:r>
              <a:rPr lang="en-HU" sz="2400" dirty="0">
                <a:cs typeface="Times New Roman" panose="02020603050405020304" pitchFamily="18" charset="0"/>
              </a:rPr>
              <a:t>és a </a:t>
            </a:r>
            <a:r>
              <a:rPr lang="en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mortalitás</a:t>
            </a:r>
            <a:r>
              <a:rPr lang="en-HU" sz="2400" dirty="0">
                <a:cs typeface="Times New Roman" panose="02020603050405020304" pitchFamily="18" charset="0"/>
              </a:rPr>
              <a:t> is emelkedő tendenciát mutat.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55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8D653-5939-ECEF-F521-91A461C9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697" y="1604515"/>
            <a:ext cx="7967478" cy="4284452"/>
          </a:xfrm>
        </p:spPr>
        <p:txBody>
          <a:bodyPr>
            <a:normAutofit/>
          </a:bodyPr>
          <a:lstStyle/>
          <a:p>
            <a:pPr marL="1371600" lvl="1" indent="-914400" algn="just">
              <a:buFont typeface="+mj-lt"/>
              <a:buAutoNum type="arabicPeriod"/>
            </a:pPr>
            <a:r>
              <a:rPr lang="en-HU" sz="5400" b="1" dirty="0" smtClean="0">
                <a:cs typeface="Times New Roman" panose="02020603050405020304" pitchFamily="18" charset="0"/>
              </a:rPr>
              <a:t>Kiknek? </a:t>
            </a:r>
            <a:endParaRPr lang="en-HU" sz="5400" b="1" dirty="0">
              <a:cs typeface="Times New Roman" panose="02020603050405020304" pitchFamily="18" charset="0"/>
            </a:endParaRPr>
          </a:p>
          <a:p>
            <a:pPr marL="1371600" lvl="1" indent="-914400" algn="just">
              <a:buFont typeface="+mj-lt"/>
              <a:buAutoNum type="arabicPeriod"/>
            </a:pPr>
            <a:r>
              <a:rPr lang="en-HU" sz="5400" b="1" dirty="0" smtClean="0">
                <a:cs typeface="Times New Roman" panose="02020603050405020304" pitchFamily="18" charset="0"/>
              </a:rPr>
              <a:t>Mikor? </a:t>
            </a:r>
            <a:endParaRPr lang="en-HU" sz="5400" dirty="0">
              <a:cs typeface="Times New Roman" panose="02020603050405020304" pitchFamily="18" charset="0"/>
            </a:endParaRPr>
          </a:p>
          <a:p>
            <a:pPr marL="1371600" lvl="1" indent="-914400" algn="just">
              <a:buFont typeface="+mj-lt"/>
              <a:buAutoNum type="arabicPeriod"/>
            </a:pPr>
            <a:r>
              <a:rPr lang="en-HU" sz="5400" b="1" dirty="0">
                <a:cs typeface="Times New Roman" panose="02020603050405020304" pitchFamily="18" charset="0"/>
              </a:rPr>
              <a:t>Milyen </a:t>
            </a:r>
            <a:r>
              <a:rPr lang="en-HU" sz="5400" b="1" dirty="0" smtClean="0">
                <a:cs typeface="Times New Roman" panose="02020603050405020304" pitchFamily="18" charset="0"/>
              </a:rPr>
              <a:t>mértékben?</a:t>
            </a:r>
            <a:endParaRPr lang="en-HU" sz="5400" b="1" dirty="0">
              <a:cs typeface="Times New Roman" panose="02020603050405020304" pitchFamily="18" charset="0"/>
            </a:endParaRPr>
          </a:p>
          <a:p>
            <a:pPr marL="1371600" lvl="1" indent="-914400" algn="just">
              <a:buFont typeface="+mj-lt"/>
              <a:buAutoNum type="arabicPeriod"/>
            </a:pPr>
            <a:r>
              <a:rPr lang="en-HU" sz="5400" b="1" dirty="0">
                <a:cs typeface="Times New Roman" panose="02020603050405020304" pitchFamily="18" charset="0"/>
              </a:rPr>
              <a:t>Mennyi </a:t>
            </a:r>
            <a:r>
              <a:rPr lang="en-HU" sz="5400" b="1" dirty="0" smtClean="0">
                <a:cs typeface="Times New Roman" panose="02020603050405020304" pitchFamily="18" charset="0"/>
              </a:rPr>
              <a:t>ideig? </a:t>
            </a:r>
            <a:endParaRPr lang="en-HU" sz="5400" b="1" dirty="0">
              <a:cs typeface="Times New Roman" panose="02020603050405020304" pitchFamily="18" charset="0"/>
            </a:endParaRPr>
          </a:p>
          <a:p>
            <a:pPr marL="1371600" lvl="1" indent="-914400" algn="just">
              <a:buFont typeface="+mj-lt"/>
              <a:buAutoNum type="arabicPeriod"/>
            </a:pPr>
            <a:r>
              <a:rPr lang="en-HU" sz="5400" b="1" dirty="0" smtClean="0">
                <a:cs typeface="Times New Roman" panose="02020603050405020304" pitchFamily="18" charset="0"/>
              </a:rPr>
              <a:t>Hogyan? </a:t>
            </a:r>
            <a:endParaRPr lang="en-HU" sz="5400" dirty="0"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40214" y="128165"/>
            <a:ext cx="8015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4800" b="1" cap="all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Terápiás h</a:t>
            </a:r>
            <a:r>
              <a:rPr lang="hu-HU" sz="4800" b="1" cap="all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ypothermiA</a:t>
            </a:r>
            <a:endParaRPr lang="en-HU" sz="4800" b="1" cap="all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41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8028-ABC0-B956-086E-85FC843D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47" y="0"/>
            <a:ext cx="5810554" cy="917968"/>
          </a:xfrm>
        </p:spPr>
        <p:txBody>
          <a:bodyPr>
            <a:normAutofit/>
          </a:bodyPr>
          <a:lstStyle/>
          <a:p>
            <a:r>
              <a:rPr lang="hu-HU" sz="48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Profitabilitás</a:t>
            </a:r>
            <a:endParaRPr lang="en-HU" sz="48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FF46CC-E799-0434-C814-2B6CE45D0D9D}"/>
              </a:ext>
            </a:extLst>
          </p:cNvPr>
          <p:cNvCxnSpPr>
            <a:cxnSpLocks/>
          </p:cNvCxnSpPr>
          <p:nvPr/>
        </p:nvCxnSpPr>
        <p:spPr>
          <a:xfrm flipV="1">
            <a:off x="1057369" y="1439276"/>
            <a:ext cx="0" cy="345153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59A8D4-CB57-35E4-90B4-8E00F5D24F64}"/>
              </a:ext>
            </a:extLst>
          </p:cNvPr>
          <p:cNvSpPr txBox="1"/>
          <p:nvPr/>
        </p:nvSpPr>
        <p:spPr>
          <a:xfrm rot="16200000">
            <a:off x="-1134213" y="2722260"/>
            <a:ext cx="3359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központi idegrendszeri</a:t>
            </a:r>
            <a:r>
              <a:rPr lang="en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károsodás mértéke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C4237-DF4C-6FC0-5707-4AD2E13D7BA6}"/>
              </a:ext>
            </a:extLst>
          </p:cNvPr>
          <p:cNvSpPr txBox="1"/>
          <p:nvPr/>
        </p:nvSpPr>
        <p:spPr>
          <a:xfrm>
            <a:off x="2849389" y="4967185"/>
            <a:ext cx="395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400" b="1" dirty="0"/>
              <a:t>Low-/no-flow időtartam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D12705A-DE2D-FF6A-BED5-16FD069EB9D7}"/>
              </a:ext>
            </a:extLst>
          </p:cNvPr>
          <p:cNvSpPr/>
          <p:nvPr/>
        </p:nvSpPr>
        <p:spPr>
          <a:xfrm>
            <a:off x="1057369" y="2070346"/>
            <a:ext cx="4340174" cy="2595551"/>
          </a:xfrm>
          <a:custGeom>
            <a:avLst/>
            <a:gdLst>
              <a:gd name="connsiteX0" fmla="*/ 0 w 4069724"/>
              <a:gd name="connsiteY0" fmla="*/ 2640169 h 2640169"/>
              <a:gd name="connsiteX1" fmla="*/ 1596980 w 4069724"/>
              <a:gd name="connsiteY1" fmla="*/ 2150771 h 2640169"/>
              <a:gd name="connsiteX2" fmla="*/ 4069724 w 4069724"/>
              <a:gd name="connsiteY2" fmla="*/ 0 h 264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724" h="2640169">
                <a:moveTo>
                  <a:pt x="0" y="2640169"/>
                </a:moveTo>
                <a:cubicBezTo>
                  <a:pt x="459346" y="2615484"/>
                  <a:pt x="918693" y="2590799"/>
                  <a:pt x="1596980" y="2150771"/>
                </a:cubicBezTo>
                <a:cubicBezTo>
                  <a:pt x="2275267" y="1710743"/>
                  <a:pt x="3638282" y="388513"/>
                  <a:pt x="4069724" y="0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F304C27A-78BE-828D-60D7-9A32CF3FE292}"/>
              </a:ext>
            </a:extLst>
          </p:cNvPr>
          <p:cNvSpPr/>
          <p:nvPr/>
        </p:nvSpPr>
        <p:spPr>
          <a:xfrm>
            <a:off x="2555614" y="1585250"/>
            <a:ext cx="1633464" cy="3176318"/>
          </a:xfrm>
          <a:prstGeom prst="frame">
            <a:avLst>
              <a:gd name="adj1" fmla="val 0"/>
            </a:avLst>
          </a:prstGeom>
          <a:noFill/>
          <a:ln w="444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7727A2-1EEB-05A8-122C-30AF2D06286C}"/>
              </a:ext>
            </a:extLst>
          </p:cNvPr>
          <p:cNvSpPr txBox="1"/>
          <p:nvPr/>
        </p:nvSpPr>
        <p:spPr>
          <a:xfrm>
            <a:off x="1197525" y="1631020"/>
            <a:ext cx="118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400" b="1" dirty="0">
                <a:cs typeface="Times New Roman" panose="02020603050405020304" pitchFamily="18" charset="0"/>
              </a:rPr>
              <a:t>Enyhe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EA6D2C-B652-FFB7-30AD-9FEDA9FFED09}"/>
              </a:ext>
            </a:extLst>
          </p:cNvPr>
          <p:cNvSpPr txBox="1"/>
          <p:nvPr/>
        </p:nvSpPr>
        <p:spPr>
          <a:xfrm>
            <a:off x="2614565" y="1631020"/>
            <a:ext cx="15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400" b="1" dirty="0"/>
              <a:t>Közepes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94DF62-90BC-B244-E135-FFFB33BEA291}"/>
              </a:ext>
            </a:extLst>
          </p:cNvPr>
          <p:cNvSpPr txBox="1"/>
          <p:nvPr/>
        </p:nvSpPr>
        <p:spPr>
          <a:xfrm>
            <a:off x="4265368" y="1623975"/>
            <a:ext cx="118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400" b="1" u="sng" dirty="0"/>
              <a:t>Súlyos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95A88-E8D4-70F1-DD21-A4FB965FB6E5}"/>
              </a:ext>
            </a:extLst>
          </p:cNvPr>
          <p:cNvSpPr txBox="1"/>
          <p:nvPr/>
        </p:nvSpPr>
        <p:spPr>
          <a:xfrm>
            <a:off x="6482024" y="1623975"/>
            <a:ext cx="559395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700" dirty="0">
                <a:cs typeface="Times New Roman" panose="02020603050405020304" pitchFamily="18" charset="0"/>
              </a:rPr>
              <a:t>A  központi idegrendszeri </a:t>
            </a:r>
            <a:r>
              <a:rPr lang="en-HU" sz="2700" b="1" dirty="0">
                <a:solidFill>
                  <a:srgbClr val="7030A0"/>
                </a:solidFill>
                <a:cs typeface="Times New Roman" panose="02020603050405020304" pitchFamily="18" charset="0"/>
              </a:rPr>
              <a:t>károsodás mértéke</a:t>
            </a:r>
            <a:r>
              <a:rPr lang="en-HU" sz="27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700" dirty="0">
                <a:cs typeface="Times New Roman" panose="02020603050405020304" pitchFamily="18" charset="0"/>
              </a:rPr>
              <a:t>korrelál a </a:t>
            </a:r>
            <a:r>
              <a:rPr lang="en-HU" sz="2700" dirty="0">
                <a:cs typeface="Times New Roman" panose="02020603050405020304" pitchFamily="18" charset="0"/>
              </a:rPr>
              <a:t>low-/no-flow keringés </a:t>
            </a:r>
            <a:r>
              <a:rPr lang="en-HU" sz="2700" b="1" dirty="0">
                <a:solidFill>
                  <a:srgbClr val="7030A0"/>
                </a:solidFill>
                <a:cs typeface="Times New Roman" panose="02020603050405020304" pitchFamily="18" charset="0"/>
              </a:rPr>
              <a:t>időtartam</a:t>
            </a:r>
            <a:r>
              <a:rPr lang="en-HU" sz="2700" dirty="0">
                <a:cs typeface="Times New Roman" panose="02020603050405020304" pitchFamily="18" charset="0"/>
              </a:rPr>
              <a:t>ával.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U" sz="2700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700" b="1" dirty="0">
                <a:solidFill>
                  <a:srgbClr val="7030A0"/>
                </a:solidFill>
                <a:cs typeface="Times New Roman" panose="02020603050405020304" pitchFamily="18" charset="0"/>
              </a:rPr>
              <a:t>Minnél hosszabb </a:t>
            </a:r>
            <a:r>
              <a:rPr lang="en-HU" sz="2700" dirty="0">
                <a:cs typeface="Times New Roman" panose="02020603050405020304" pitchFamily="18" charset="0"/>
              </a:rPr>
              <a:t>idejű a low-/no-flow keringés </a:t>
            </a:r>
            <a:r>
              <a:rPr lang="en-HU" sz="2700" b="1" dirty="0">
                <a:solidFill>
                  <a:srgbClr val="7030A0"/>
                </a:solidFill>
                <a:cs typeface="Times New Roman" panose="02020603050405020304" pitchFamily="18" charset="0"/>
              </a:rPr>
              <a:t>annál kifejezetebb </a:t>
            </a:r>
            <a:r>
              <a:rPr lang="en-HU" sz="2700" dirty="0">
                <a:cs typeface="Times New Roman" panose="02020603050405020304" pitchFamily="18" charset="0"/>
              </a:rPr>
              <a:t>KIR </a:t>
            </a:r>
            <a:r>
              <a:rPr lang="en-HU" sz="2700" b="1" dirty="0">
                <a:solidFill>
                  <a:srgbClr val="7030A0"/>
                </a:solidFill>
                <a:cs typeface="Times New Roman" panose="02020603050405020304" pitchFamily="18" charset="0"/>
              </a:rPr>
              <a:t>károsodás</a:t>
            </a:r>
            <a:r>
              <a:rPr lang="en-HU" sz="2700" dirty="0">
                <a:cs typeface="Times New Roman" panose="02020603050405020304" pitchFamily="18" charset="0"/>
              </a:rPr>
              <a:t> valószínűsíthető.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U" sz="2700" dirty="0"/>
          </a:p>
        </p:txBody>
      </p: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B2FF46CC-E799-0434-C814-2B6CE45D0D9D}"/>
              </a:ext>
            </a:extLst>
          </p:cNvPr>
          <p:cNvCxnSpPr>
            <a:cxnSpLocks/>
          </p:cNvCxnSpPr>
          <p:nvPr/>
        </p:nvCxnSpPr>
        <p:spPr>
          <a:xfrm flipV="1">
            <a:off x="1057369" y="4874390"/>
            <a:ext cx="5251422" cy="836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0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1" descr="A screenshot of a graph&#10;&#10;Description automatically generated">
            <a:extLst>
              <a:ext uri="{FF2B5EF4-FFF2-40B4-BE49-F238E27FC236}">
                <a16:creationId xmlns:a16="http://schemas.microsoft.com/office/drawing/2014/main" id="{7F2A453C-75D5-71AA-7EA5-DE4417264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3479" y="1283411"/>
            <a:ext cx="5698928" cy="4520336"/>
          </a:xfr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69FA284-BBC2-2859-3004-14CEEB4355EA}"/>
              </a:ext>
            </a:extLst>
          </p:cNvPr>
          <p:cNvCxnSpPr>
            <a:cxnSpLocks/>
          </p:cNvCxnSpPr>
          <p:nvPr/>
        </p:nvCxnSpPr>
        <p:spPr>
          <a:xfrm>
            <a:off x="6321663" y="2293255"/>
            <a:ext cx="7626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455A11-890B-696B-BD53-8E268246A1C8}"/>
                  </a:ext>
                </a:extLst>
              </p:cNvPr>
              <p:cNvSpPr txBox="1"/>
              <p:nvPr/>
            </p:nvSpPr>
            <p:spPr>
              <a:xfrm>
                <a:off x="25467" y="1664648"/>
                <a:ext cx="5567968" cy="517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U" sz="22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Enyhe fokú károsodás </a:t>
                </a:r>
                <a:r>
                  <a:rPr lang="en-HU" sz="2200" dirty="0">
                    <a:cs typeface="Times New Roman" panose="02020603050405020304" pitchFamily="18" charset="0"/>
                  </a:rPr>
                  <a:t>esetén</a:t>
                </a:r>
                <a:r>
                  <a:rPr lang="en-HU" sz="22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hu-HU" sz="2200" dirty="0">
                    <a:cs typeface="Times New Roman" panose="02020603050405020304" pitchFamily="18" charset="0"/>
                  </a:rPr>
                  <a:t>(</a:t>
                </a:r>
                <a:r>
                  <a:rPr lang="en-HU" sz="2200" dirty="0">
                    <a:cs typeface="Times New Roman" panose="02020603050405020304" pitchFamily="18" charset="0"/>
                  </a:rPr>
                  <a:t>low-flow időtartam </a:t>
                </a:r>
                <a14:m>
                  <m:oMath xmlns:m="http://schemas.openxmlformats.org/officeDocument/2006/math">
                    <m:r>
                      <a:rPr lang="en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HU" sz="2200" dirty="0">
                    <a:cs typeface="Times New Roman" panose="02020603050405020304" pitchFamily="18" charset="0"/>
                  </a:rPr>
                  <a:t> 1perc</a:t>
                </a:r>
                <a:r>
                  <a:rPr lang="hu-HU" sz="2200" dirty="0">
                    <a:cs typeface="Times New Roman" panose="02020603050405020304" pitchFamily="18" charset="0"/>
                  </a:rPr>
                  <a:t>)</a:t>
                </a:r>
                <a:r>
                  <a:rPr lang="en-HU" sz="2200" dirty="0">
                    <a:cs typeface="Times New Roman" panose="02020603050405020304" pitchFamily="18" charset="0"/>
                  </a:rPr>
                  <a:t> esetén </a:t>
                </a:r>
                <a:r>
                  <a:rPr lang="en-HU" sz="22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alacsony effektivitás</a:t>
                </a:r>
                <a:r>
                  <a:rPr lang="en-HU" sz="2200" dirty="0">
                    <a:cs typeface="Times New Roman" panose="02020603050405020304" pitchFamily="18" charset="0"/>
                  </a:rPr>
                  <a:t>sal</a:t>
                </a:r>
                <a:r>
                  <a:rPr lang="en-HU" sz="22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HU" sz="2200" dirty="0">
                    <a:cs typeface="Times New Roman" panose="02020603050405020304" pitchFamily="18" charset="0"/>
                  </a:rPr>
                  <a:t>bír.</a:t>
                </a:r>
              </a:p>
              <a:p>
                <a:endParaRPr lang="en-HU" sz="22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U" sz="22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Közepes – </a:t>
                </a:r>
                <a:r>
                  <a:rPr lang="hu-HU" sz="22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hosszú </a:t>
                </a:r>
                <a:r>
                  <a:rPr lang="en-HU" sz="22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károsodás </a:t>
                </a:r>
                <a:r>
                  <a:rPr lang="en-HU" sz="2200" dirty="0">
                    <a:cs typeface="Times New Roman" panose="02020603050405020304" pitchFamily="18" charset="0"/>
                  </a:rPr>
                  <a:t>esetén </a:t>
                </a:r>
                <a:r>
                  <a:rPr lang="hu-HU" sz="2200" dirty="0">
                    <a:cs typeface="Times New Roman" panose="02020603050405020304" pitchFamily="18" charset="0"/>
                  </a:rPr>
                  <a:t>(</a:t>
                </a:r>
                <a:r>
                  <a:rPr lang="en-HU" sz="2200" dirty="0">
                    <a:cs typeface="Times New Roman" panose="02020603050405020304" pitchFamily="18" charset="0"/>
                  </a:rPr>
                  <a:t>időtartam </a:t>
                </a:r>
                <a14:m>
                  <m:oMath xmlns:m="http://schemas.openxmlformats.org/officeDocument/2006/math">
                    <m:r>
                      <a:rPr lang="en-HU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HU" sz="2200" dirty="0">
                    <a:cs typeface="Times New Roman" panose="02020603050405020304" pitchFamily="18" charset="0"/>
                  </a:rPr>
                  <a:t> 1</a:t>
                </a:r>
                <a:r>
                  <a:rPr lang="hu-HU" sz="2200" dirty="0">
                    <a:cs typeface="Times New Roman" panose="02020603050405020304" pitchFamily="18" charset="0"/>
                  </a:rPr>
                  <a:t>-5 </a:t>
                </a:r>
                <a:r>
                  <a:rPr lang="en-HU" sz="2200" dirty="0">
                    <a:cs typeface="Times New Roman" panose="02020603050405020304" pitchFamily="18" charset="0"/>
                  </a:rPr>
                  <a:t>perc</a:t>
                </a:r>
                <a:r>
                  <a:rPr lang="hu-HU" sz="2200" dirty="0">
                    <a:cs typeface="Times New Roman" panose="02020603050405020304" pitchFamily="18" charset="0"/>
                  </a:rPr>
                  <a:t>)</a:t>
                </a:r>
                <a:r>
                  <a:rPr lang="en-HU" sz="2200" dirty="0">
                    <a:cs typeface="Times New Roman" panose="02020603050405020304" pitchFamily="18" charset="0"/>
                  </a:rPr>
                  <a:t> </a:t>
                </a:r>
                <a:r>
                  <a:rPr lang="en-HU" sz="22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szignifikáns effektivitás </a:t>
                </a:r>
                <a:r>
                  <a:rPr lang="en-HU" sz="2200" dirty="0">
                    <a:cs typeface="Times New Roman" panose="02020603050405020304" pitchFamily="18" charset="0"/>
                  </a:rPr>
                  <a:t>jellemzi a terápiás hypothermiát.</a:t>
                </a:r>
              </a:p>
              <a:p>
                <a:endParaRPr lang="hu-HU" sz="2200" b="1" dirty="0" smtClean="0">
                  <a:cs typeface="Times New Roman" panose="02020603050405020304" pitchFamily="18" charset="0"/>
                </a:endParaRPr>
              </a:p>
              <a:p>
                <a:endParaRPr lang="en-HU" sz="2200" b="1" dirty="0"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HU" sz="2200" b="1" dirty="0">
                    <a:cs typeface="Times New Roman" panose="02020603050405020304" pitchFamily="18" charset="0"/>
                  </a:rPr>
                  <a:t>Egyetlen kutatás sem</a:t>
                </a:r>
                <a:r>
                  <a:rPr lang="hu-HU" sz="2200" b="1" dirty="0">
                    <a:cs typeface="Times New Roman" panose="02020603050405020304" pitchFamily="18" charset="0"/>
                  </a:rPr>
                  <a:t> igazolta, </a:t>
                </a:r>
                <a:r>
                  <a:rPr lang="en-HU" sz="2200" b="1" dirty="0" smtClean="0">
                    <a:cs typeface="Times New Roman" panose="02020603050405020304" pitchFamily="18" charset="0"/>
                  </a:rPr>
                  <a:t>a </a:t>
                </a:r>
                <a:r>
                  <a:rPr lang="en-HU" sz="2200" b="1" dirty="0">
                    <a:cs typeface="Times New Roman" panose="02020603050405020304" pitchFamily="18" charset="0"/>
                  </a:rPr>
                  <a:t>terápiás hypothermia káros hatás</a:t>
                </a:r>
                <a:r>
                  <a:rPr lang="hu-HU" sz="2200" b="1" dirty="0" err="1">
                    <a:cs typeface="Times New Roman" panose="02020603050405020304" pitchFamily="18" charset="0"/>
                  </a:rPr>
                  <a:t>ait</a:t>
                </a:r>
                <a:r>
                  <a:rPr lang="en-HU" sz="2200" dirty="0"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HU" sz="2200" b="1" dirty="0">
                  <a:solidFill>
                    <a:schemeClr val="accent6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lvl="1"/>
                <a:endParaRPr lang="en-HU" sz="2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HU" sz="2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455A11-890B-696B-BD53-8E268246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7" y="1664648"/>
                <a:ext cx="5567968" cy="5170646"/>
              </a:xfrm>
              <a:prstGeom prst="rect">
                <a:avLst/>
              </a:prstGeom>
              <a:blipFill>
                <a:blip r:embed="rId4"/>
                <a:stretch>
                  <a:fillRect l="-1204" t="-708" r="-25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36A58028-ABC0-B956-086E-85FC843D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5" y="75889"/>
            <a:ext cx="13102375" cy="820202"/>
          </a:xfrm>
        </p:spPr>
        <p:txBody>
          <a:bodyPr>
            <a:noAutofit/>
          </a:bodyPr>
          <a:lstStyle/>
          <a:p>
            <a:r>
              <a:rPr lang="hu-HU" sz="38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hu-HU" sz="38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hu-HU" sz="38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mely esetekben tekinthető effektívnek ?</a:t>
            </a:r>
            <a:endParaRPr lang="en-HU" sz="3800" b="1" cap="all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3" name="Straight Connector 53">
            <a:extLst>
              <a:ext uri="{FF2B5EF4-FFF2-40B4-BE49-F238E27FC236}">
                <a16:creationId xmlns:a16="http://schemas.microsoft.com/office/drawing/2014/main" id="{269FA284-BBC2-2859-3004-14CEEB4355EA}"/>
              </a:ext>
            </a:extLst>
          </p:cNvPr>
          <p:cNvCxnSpPr>
            <a:cxnSpLocks/>
          </p:cNvCxnSpPr>
          <p:nvPr/>
        </p:nvCxnSpPr>
        <p:spPr>
          <a:xfrm>
            <a:off x="6339282" y="3215410"/>
            <a:ext cx="6119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3">
            <a:extLst>
              <a:ext uri="{FF2B5EF4-FFF2-40B4-BE49-F238E27FC236}">
                <a16:creationId xmlns:a16="http://schemas.microsoft.com/office/drawing/2014/main" id="{269FA284-BBC2-2859-3004-14CEEB4355EA}"/>
              </a:ext>
            </a:extLst>
          </p:cNvPr>
          <p:cNvCxnSpPr>
            <a:cxnSpLocks/>
          </p:cNvCxnSpPr>
          <p:nvPr/>
        </p:nvCxnSpPr>
        <p:spPr>
          <a:xfrm>
            <a:off x="6331771" y="4119093"/>
            <a:ext cx="6194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Jobbra nyíl 6"/>
          <p:cNvSpPr/>
          <p:nvPr/>
        </p:nvSpPr>
        <p:spPr>
          <a:xfrm>
            <a:off x="5074920" y="2104527"/>
            <a:ext cx="1138558" cy="509942"/>
          </a:xfrm>
          <a:prstGeom prst="rightArrow">
            <a:avLst>
              <a:gd name="adj1" fmla="val 23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 rot="21093735">
            <a:off x="4975376" y="3148040"/>
            <a:ext cx="1315318" cy="519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 rot="1427871">
            <a:off x="4855210" y="3511706"/>
            <a:ext cx="1577979" cy="519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52A66-C7B3-AC63-4D43-2BB434CB56DD}"/>
              </a:ext>
            </a:extLst>
          </p:cNvPr>
          <p:cNvSpPr txBox="1"/>
          <p:nvPr/>
        </p:nvSpPr>
        <p:spPr>
          <a:xfrm>
            <a:off x="6163649" y="5816973"/>
            <a:ext cx="6028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Arrich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J,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Schütz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N,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Oppenauer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J, et al. Hypothermia for neuroprotection in adults after cardiac arrest. Cochrane Database of Systematic Reviews 2023, Issue 5.</a:t>
            </a:r>
            <a:endParaRPr lang="en-HU" sz="1000" dirty="0"/>
          </a:p>
        </p:txBody>
      </p:sp>
    </p:spTree>
    <p:extLst>
      <p:ext uri="{BB962C8B-B14F-4D97-AF65-F5344CB8AC3E}">
        <p14:creationId xmlns:p14="http://schemas.microsoft.com/office/powerpoint/2010/main" val="412431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598677C9-629F-7BB8-EE25-8EA41A9EC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603" y="1002440"/>
            <a:ext cx="8172376" cy="5510894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46976" y="94391"/>
            <a:ext cx="7764350" cy="908049"/>
          </a:xfrm>
        </p:spPr>
        <p:txBody>
          <a:bodyPr>
            <a:normAutofit/>
          </a:bodyPr>
          <a:lstStyle/>
          <a:p>
            <a:r>
              <a:rPr lang="hu-HU" b="1" cap="all" dirty="0" err="1">
                <a:solidFill>
                  <a:srgbClr val="7030A0"/>
                </a:solidFill>
                <a:cs typeface="Times New Roman" panose="02020603050405020304" pitchFamily="18" charset="0"/>
              </a:rPr>
              <a:t>NEUROPROTEkCIÓ</a:t>
            </a:r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 I.</a:t>
            </a:r>
            <a:endParaRPr lang="hu-H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36F5D-CC4B-8690-5DE0-0976396EA879}"/>
              </a:ext>
            </a:extLst>
          </p:cNvPr>
          <p:cNvSpPr txBox="1"/>
          <p:nvPr/>
        </p:nvSpPr>
        <p:spPr>
          <a:xfrm>
            <a:off x="1114975" y="6457890"/>
            <a:ext cx="6028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Arrich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J,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Schütz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N,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Oppenauer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J, et al. Hypothermia for neuroprotection in adults after cardiac arrest. Cochrane Database of Systematic Reviews 2023, Issue 5.</a:t>
            </a:r>
            <a:endParaRPr lang="en-HU" sz="1000" dirty="0"/>
          </a:p>
        </p:txBody>
      </p:sp>
      <p:pic>
        <p:nvPicPr>
          <p:cNvPr id="5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598677C9-629F-7BB8-EE25-8EA41A9EC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22" t="87588" r="12769" b="4634"/>
          <a:stretch/>
        </p:blipFill>
        <p:spPr>
          <a:xfrm>
            <a:off x="5924549" y="5981700"/>
            <a:ext cx="2019301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59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598677C9-629F-7BB8-EE25-8EA41A9EC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54" r="16197" b="43604"/>
          <a:stretch/>
        </p:blipFill>
        <p:spPr>
          <a:xfrm>
            <a:off x="0" y="1343818"/>
            <a:ext cx="9872871" cy="3687888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FE1E9-282A-3479-4B73-F4DB98D27CC3}"/>
              </a:ext>
            </a:extLst>
          </p:cNvPr>
          <p:cNvCxnSpPr>
            <a:cxnSpLocks/>
          </p:cNvCxnSpPr>
          <p:nvPr/>
        </p:nvCxnSpPr>
        <p:spPr>
          <a:xfrm>
            <a:off x="569843" y="2345635"/>
            <a:ext cx="519485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8FA082-CF4C-8AED-980E-E4AB3BAD313F}"/>
              </a:ext>
            </a:extLst>
          </p:cNvPr>
          <p:cNvSpPr txBox="1"/>
          <p:nvPr/>
        </p:nvSpPr>
        <p:spPr>
          <a:xfrm>
            <a:off x="132520" y="5427747"/>
            <a:ext cx="1196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400" dirty="0">
                <a:cs typeface="Times New Roman" panose="02020603050405020304" pitchFamily="18" charset="0"/>
              </a:rPr>
              <a:t>Jelenlegi ajánlás által támogatott </a:t>
            </a:r>
            <a:r>
              <a:rPr lang="en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láz-kontrollal szemben </a:t>
            </a:r>
            <a:r>
              <a:rPr lang="en-HU" sz="2400" dirty="0">
                <a:cs typeface="Times New Roman" panose="02020603050405020304" pitchFamily="18" charset="0"/>
              </a:rPr>
              <a:t>szignifikánsan </a:t>
            </a:r>
            <a:r>
              <a:rPr lang="en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kedvezőbb</a:t>
            </a:r>
            <a:r>
              <a:rPr lang="en-HU" sz="2400" dirty="0">
                <a:cs typeface="Times New Roman" panose="02020603050405020304" pitchFamily="18" charset="0"/>
              </a:rPr>
              <a:t> azon betegek kimenetele akiknél a </a:t>
            </a:r>
            <a:r>
              <a:rPr lang="en-H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terápiás hypothermiát </a:t>
            </a:r>
            <a:r>
              <a:rPr lang="en-HU" sz="2400" dirty="0">
                <a:cs typeface="Times New Roman" panose="02020603050405020304" pitchFamily="18" charset="0"/>
              </a:rPr>
              <a:t>alkalmazták. </a:t>
            </a:r>
          </a:p>
        </p:txBody>
      </p:sp>
      <p:sp>
        <p:nvSpPr>
          <p:cNvPr id="11" name="Cím 2"/>
          <p:cNvSpPr>
            <a:spLocks noGrp="1"/>
          </p:cNvSpPr>
          <p:nvPr>
            <p:ph type="title"/>
          </p:nvPr>
        </p:nvSpPr>
        <p:spPr>
          <a:xfrm>
            <a:off x="246976" y="94391"/>
            <a:ext cx="7764350" cy="908049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NEUROPROTEKCIÓ II. </a:t>
            </a:r>
            <a:endParaRPr lang="hu-H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34FAB-78FE-F418-2DFB-F26D736EDF29}"/>
              </a:ext>
            </a:extLst>
          </p:cNvPr>
          <p:cNvSpPr txBox="1"/>
          <p:nvPr/>
        </p:nvSpPr>
        <p:spPr>
          <a:xfrm>
            <a:off x="0" y="6454730"/>
            <a:ext cx="6028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Arrich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Schütz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Oppenauer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J, et al. Hypothermia for neuroprotection in adults after cardiac arrest. Cochrane Database of Systematic Reviews 2023, Issue 5.</a:t>
            </a:r>
            <a:endParaRPr lang="en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8C663B74-FB62-7FDD-1E93-48C16433F0AD}"/>
              </a:ext>
            </a:extLst>
          </p:cNvPr>
          <p:cNvSpPr/>
          <p:nvPr/>
        </p:nvSpPr>
        <p:spPr>
          <a:xfrm rot="10800000">
            <a:off x="8932381" y="4116037"/>
            <a:ext cx="854765" cy="335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8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598677C9-629F-7BB8-EE25-8EA41A9EC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22" t="87588" r="12769" b="4634"/>
          <a:stretch/>
        </p:blipFill>
        <p:spPr>
          <a:xfrm>
            <a:off x="7758320" y="4944459"/>
            <a:ext cx="2019301" cy="428625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1886857" y="1117600"/>
            <a:ext cx="1828800" cy="11176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3428526" y="1057103"/>
            <a:ext cx="1520845" cy="123276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56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315DC354-9722-44F6-87B0-AE01C2C05BF4}"/>
              </a:ext>
            </a:extLst>
          </p:cNvPr>
          <p:cNvSpPr txBox="1">
            <a:spLocks/>
          </p:cNvSpPr>
          <p:nvPr/>
        </p:nvSpPr>
        <p:spPr>
          <a:xfrm>
            <a:off x="462783" y="137301"/>
            <a:ext cx="10801351" cy="908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cap="all" dirty="0">
                <a:solidFill>
                  <a:srgbClr val="7030A0"/>
                </a:solidFill>
              </a:rPr>
              <a:t>Szüleim emlékére…</a:t>
            </a:r>
            <a:endParaRPr lang="hu-HU" cap="all" dirty="0">
              <a:solidFill>
                <a:srgbClr val="7030A0"/>
              </a:solidFill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7B362D6-D343-4241-8CD9-D64E1C043632}"/>
              </a:ext>
            </a:extLst>
          </p:cNvPr>
          <p:cNvSpPr txBox="1">
            <a:spLocks/>
          </p:cNvSpPr>
          <p:nvPr/>
        </p:nvSpPr>
        <p:spPr>
          <a:xfrm>
            <a:off x="5334000" y="1265000"/>
            <a:ext cx="6185647" cy="42540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4000" b="1" dirty="0" smtClean="0"/>
              <a:t>”</a:t>
            </a:r>
            <a:r>
              <a:rPr lang="hu-HU" sz="4000" b="1" i="1" dirty="0" smtClean="0"/>
              <a:t>…nem </a:t>
            </a:r>
            <a:r>
              <a:rPr lang="hu-HU" sz="4000" b="1" i="1" dirty="0"/>
              <a:t>azért csináljuk mert könnyű, hanem azért mert nehéz!”</a:t>
            </a:r>
            <a:endParaRPr lang="hu-HU" sz="4000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1800" dirty="0"/>
              <a:t>				</a:t>
            </a:r>
            <a:r>
              <a:rPr lang="hu-HU" sz="1600" dirty="0"/>
              <a:t>		     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1600" dirty="0"/>
              <a:t>- Prof. Dr. </a:t>
            </a:r>
            <a:r>
              <a:rPr lang="hu-HU" sz="1800" dirty="0"/>
              <a:t>Vámos Ágnes: Magyar Tudományos Akadémia 	rendes tagsági székfoglaló (2018) -</a:t>
            </a:r>
            <a:endParaRPr lang="hu-HU" sz="4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hu-HU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5" y="1453563"/>
            <a:ext cx="4065494" cy="4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0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598677C9-629F-7BB8-EE25-8EA41A9EC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7801" r="15080" b="-627"/>
          <a:stretch/>
        </p:blipFill>
        <p:spPr>
          <a:xfrm>
            <a:off x="74797" y="1137709"/>
            <a:ext cx="8777654" cy="3042635"/>
          </a:xfr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E389D4A1-B771-6CEC-039C-80E890EC3A15}"/>
              </a:ext>
            </a:extLst>
          </p:cNvPr>
          <p:cNvSpPr/>
          <p:nvPr/>
        </p:nvSpPr>
        <p:spPr>
          <a:xfrm rot="10800000">
            <a:off x="8063406" y="1949955"/>
            <a:ext cx="954156" cy="33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EF3923E-B463-17A8-8D59-3073C271ABF2}"/>
              </a:ext>
            </a:extLst>
          </p:cNvPr>
          <p:cNvSpPr/>
          <p:nvPr/>
        </p:nvSpPr>
        <p:spPr>
          <a:xfrm rot="10800000">
            <a:off x="8063405" y="2902417"/>
            <a:ext cx="954156" cy="335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9D36D1-4EB3-80D0-EA87-25BDDCBA1DC4}"/>
              </a:ext>
            </a:extLst>
          </p:cNvPr>
          <p:cNvCxnSpPr/>
          <p:nvPr/>
        </p:nvCxnSpPr>
        <p:spPr>
          <a:xfrm>
            <a:off x="552805" y="1455845"/>
            <a:ext cx="33130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D0B184-1D23-9C67-FF78-69EE5C187FD0}"/>
              </a:ext>
            </a:extLst>
          </p:cNvPr>
          <p:cNvCxnSpPr>
            <a:cxnSpLocks/>
          </p:cNvCxnSpPr>
          <p:nvPr/>
        </p:nvCxnSpPr>
        <p:spPr>
          <a:xfrm>
            <a:off x="264543" y="3127761"/>
            <a:ext cx="98728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77CADC-E24E-7C0A-9E8B-E8980A0D7E87}"/>
                  </a:ext>
                </a:extLst>
              </p:cNvPr>
              <p:cNvSpPr txBox="1"/>
              <p:nvPr/>
            </p:nvSpPr>
            <p:spPr>
              <a:xfrm>
                <a:off x="207084" y="4080224"/>
                <a:ext cx="11927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U" sz="2400" dirty="0">
                    <a:cs typeface="Times New Roman" panose="02020603050405020304" pitchFamily="18" charset="0"/>
                  </a:rPr>
                  <a:t>Neurológiai kimenet szempontjából szignifikáns különbség nem volt </a:t>
                </a:r>
                <a:r>
                  <a:rPr lang="en-HU" sz="2400" dirty="0" smtClean="0">
                    <a:cs typeface="Times New Roman" panose="02020603050405020304" pitchFamily="18" charset="0"/>
                  </a:rPr>
                  <a:t>a </a:t>
                </a:r>
                <a:r>
                  <a:rPr lang="en-HU" sz="2400" dirty="0">
                    <a:cs typeface="Times New Roman" panose="02020603050405020304" pitchFamily="18" charset="0"/>
                  </a:rPr>
                  <a:t>terápiás hypothermia és a 36</a:t>
                </a:r>
                <a14:m>
                  <m:oMath xmlns:m="http://schemas.openxmlformats.org/officeDocument/2006/math">
                    <m:r>
                      <a:rPr lang="en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HU" sz="2400" dirty="0">
                    <a:cs typeface="Times New Roman" panose="02020603050405020304" pitchFamily="18" charset="0"/>
                  </a:rPr>
                  <a:t>-os maghőmérésklet fenntartása között</a:t>
                </a:r>
                <a:r>
                  <a:rPr lang="hu-HU" sz="2400" dirty="0">
                    <a:cs typeface="Times New Roman" panose="02020603050405020304" pitchFamily="18" charset="0"/>
                  </a:rPr>
                  <a:t> (ok:</a:t>
                </a:r>
                <a:r>
                  <a:rPr lang="en-HU" sz="2400" dirty="0">
                    <a:cs typeface="Times New Roman" panose="02020603050405020304" pitchFamily="18" charset="0"/>
                  </a:rPr>
                  <a:t> “</a:t>
                </a:r>
                <a:r>
                  <a:rPr lang="hu-HU" sz="2400" dirty="0" smtClean="0">
                    <a:cs typeface="Times New Roman" panose="02020603050405020304" pitchFamily="18" charset="0"/>
                  </a:rPr>
                  <a:t>ESETSZÁM?</a:t>
                </a:r>
                <a:r>
                  <a:rPr lang="en-HU" sz="2400" dirty="0" smtClean="0">
                    <a:cs typeface="Times New Roman" panose="02020603050405020304" pitchFamily="18" charset="0"/>
                  </a:rPr>
                  <a:t>” </a:t>
                </a:r>
                <a:r>
                  <a:rPr lang="hu-HU" sz="2400" dirty="0">
                    <a:cs typeface="Times New Roman" panose="02020603050405020304" pitchFamily="18" charset="0"/>
                  </a:rPr>
                  <a:t>)</a:t>
                </a:r>
                <a:r>
                  <a:rPr lang="en-HU" sz="2400" dirty="0"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sz="24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</a:t>
                </a:r>
                <a:r>
                  <a:rPr lang="en-GB" sz="2400" b="1" dirty="0" err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ét</a:t>
                </a:r>
                <a:r>
                  <a:rPr lang="en-GB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 err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alcsoport</a:t>
                </a:r>
                <a:r>
                  <a:rPr lang="en-GB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összehasonlítása </a:t>
                </a:r>
                <a:r>
                  <a:rPr lang="hu-HU" sz="2400" dirty="0">
                    <a:cs typeface="Times New Roman" panose="02020603050405020304" pitchFamily="18" charset="0"/>
                  </a:rPr>
                  <a:t>alapján</a:t>
                </a: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GB" sz="2400" dirty="0">
                    <a:cs typeface="Times New Roman" panose="02020603050405020304" pitchFamily="18" charset="0"/>
                  </a:rPr>
                  <a:t>a </a:t>
                </a:r>
                <a:r>
                  <a:rPr lang="en-GB" sz="24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t</a:t>
                </a:r>
                <a:r>
                  <a:rPr lang="hu-HU" sz="24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</a:t>
                </a:r>
                <a:r>
                  <a:rPr lang="en-GB" sz="2400" b="1" dirty="0" err="1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erápiás</a:t>
                </a:r>
                <a:r>
                  <a:rPr lang="en-GB" sz="24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hypothermia </a:t>
                </a:r>
                <a:r>
                  <a:rPr lang="en-GB" sz="2400" b="1" dirty="0" err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nem</a:t>
                </a:r>
                <a:r>
                  <a:rPr lang="en-GB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cs typeface="Times New Roman" panose="02020603050405020304" pitchFamily="18" charset="0"/>
                  </a:rPr>
                  <a:t>rendelkezik</a:t>
                </a:r>
                <a:r>
                  <a:rPr lang="en-GB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 err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káros</a:t>
                </a:r>
                <a:r>
                  <a:rPr lang="en-GB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 err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hatással</a:t>
                </a:r>
                <a:r>
                  <a:rPr lang="en-GB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GB" sz="2400" dirty="0" smtClean="0">
                    <a:cs typeface="Times New Roman" panose="02020603050405020304" pitchFamily="18" charset="0"/>
                  </a:rPr>
                  <a:t>a </a:t>
                </a:r>
                <a:r>
                  <a:rPr lang="en-GB" sz="2400" dirty="0" err="1">
                    <a:cs typeface="Times New Roman" panose="02020603050405020304" pitchFamily="18" charset="0"/>
                  </a:rPr>
                  <a:t>kimenetel</a:t>
                </a:r>
                <a:r>
                  <a:rPr lang="hu-HU" sz="2400" dirty="0">
                    <a:cs typeface="Times New Roman" panose="02020603050405020304" pitchFamily="18" charset="0"/>
                  </a:rPr>
                  <a:t> vonatkozásában,</a:t>
                </a:r>
                <a:r>
                  <a:rPr lang="en-GB" sz="2400" dirty="0"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cs typeface="Times New Roman" panose="02020603050405020304" pitchFamily="18" charset="0"/>
                  </a:rPr>
                  <a:t>sőt</a:t>
                </a:r>
                <a:r>
                  <a:rPr lang="en-GB" sz="24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 err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összességében</a:t>
                </a:r>
                <a:r>
                  <a:rPr lang="en-GB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 err="1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kedvezőbb</a:t>
                </a:r>
                <a:r>
                  <a:rPr lang="hu-HU" sz="24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.</a:t>
                </a:r>
                <a:endParaRPr lang="en-HU" sz="2400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77CADC-E24E-7C0A-9E8B-E8980A0D7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4" y="4080224"/>
                <a:ext cx="11927457" cy="2308324"/>
              </a:xfrm>
              <a:prstGeom prst="rect">
                <a:avLst/>
              </a:prstGeom>
              <a:blipFill>
                <a:blip r:embed="rId4"/>
                <a:stretch>
                  <a:fillRect l="-715" t="-1847" b="-52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ím 2"/>
          <p:cNvSpPr>
            <a:spLocks noGrp="1"/>
          </p:cNvSpPr>
          <p:nvPr>
            <p:ph type="title"/>
          </p:nvPr>
        </p:nvSpPr>
        <p:spPr>
          <a:xfrm>
            <a:off x="246976" y="94391"/>
            <a:ext cx="7764350" cy="908049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NEUROPROTEKCIÓ III. </a:t>
            </a:r>
            <a:endParaRPr lang="hu-H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2D96F-E0A3-7CE1-3B07-6786930CF69B}"/>
              </a:ext>
            </a:extLst>
          </p:cNvPr>
          <p:cNvSpPr txBox="1"/>
          <p:nvPr/>
        </p:nvSpPr>
        <p:spPr>
          <a:xfrm>
            <a:off x="3865848" y="6611779"/>
            <a:ext cx="95358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Arrich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J,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Schütz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N,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Oppenauer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Source Sans Pro" panose="020F0502020204030204" pitchFamily="34" charset="0"/>
              </a:rPr>
              <a:t> J, et al. Hypothermia for neuroprotection in adults after cardiac arrest. Cochrane Database of Systematic Reviews 2023, Issue 5.</a:t>
            </a:r>
            <a:endParaRPr lang="en-HU" sz="1000" dirty="0"/>
          </a:p>
        </p:txBody>
      </p:sp>
    </p:spTree>
    <p:extLst>
      <p:ext uri="{BB962C8B-B14F-4D97-AF65-F5344CB8AC3E}">
        <p14:creationId xmlns:p14="http://schemas.microsoft.com/office/powerpoint/2010/main" val="3743528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2"/>
          <p:cNvSpPr>
            <a:spLocks noGrp="1"/>
          </p:cNvSpPr>
          <p:nvPr>
            <p:ph type="title"/>
          </p:nvPr>
        </p:nvSpPr>
        <p:spPr>
          <a:xfrm>
            <a:off x="246976" y="94391"/>
            <a:ext cx="5689367" cy="908049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CÉLHŐMÉRSÉKLET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2243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9235BFD-6586-F786-1BB2-37A476AF8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997"/>
          <a:stretch/>
        </p:blipFill>
        <p:spPr>
          <a:xfrm>
            <a:off x="185530" y="1133650"/>
            <a:ext cx="6070127" cy="514263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AB8810-32C5-8768-0077-79B61D855B03}"/>
              </a:ext>
            </a:extLst>
          </p:cNvPr>
          <p:cNvSpPr txBox="1"/>
          <p:nvPr/>
        </p:nvSpPr>
        <p:spPr>
          <a:xfrm>
            <a:off x="185530" y="6456648"/>
            <a:ext cx="631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Alonso-</a:t>
            </a:r>
            <a:r>
              <a:rPr lang="en-GB" sz="11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Alconada</a:t>
            </a:r>
            <a:r>
              <a:rPr lang="en-GB" sz="11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D, Broad KD, Bainbridge A, et al. Brain cell death is reduced with cooling by 3.5°C to 5°C but increased with cooling by 8.5°C in a piglet asphyxia model. </a:t>
            </a:r>
            <a:r>
              <a:rPr lang="en-GB" sz="11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n-GB" sz="11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H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9BA228-B02A-4333-560E-3FEC2EDB06EA}"/>
                  </a:ext>
                </a:extLst>
              </p:cNvPr>
              <p:cNvSpPr txBox="1"/>
              <p:nvPr/>
            </p:nvSpPr>
            <p:spPr>
              <a:xfrm>
                <a:off x="6602180" y="211701"/>
                <a:ext cx="5501902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U" sz="2600" dirty="0">
                    <a:cs typeface="Times New Roman" panose="02020603050405020304" pitchFamily="18" charset="0"/>
                  </a:rPr>
                  <a:t>Számos </a:t>
                </a:r>
                <a:r>
                  <a:rPr lang="en-HU" sz="2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állatkísérletes modell </a:t>
                </a:r>
                <a:r>
                  <a:rPr lang="hu-HU" sz="2600" dirty="0">
                    <a:cs typeface="Times New Roman" panose="02020603050405020304" pitchFamily="18" charset="0"/>
                  </a:rPr>
                  <a:t>vizsgálta</a:t>
                </a:r>
                <a:r>
                  <a:rPr lang="en-HU" sz="2600" dirty="0">
                    <a:cs typeface="Times New Roman" panose="02020603050405020304" pitchFamily="18" charset="0"/>
                  </a:rPr>
                  <a:t> a hypothermia hypoxia</a:t>
                </a:r>
                <a:r>
                  <a:rPr lang="hu-HU" sz="2600" dirty="0">
                    <a:cs typeface="Times New Roman" panose="02020603050405020304" pitchFamily="18" charset="0"/>
                  </a:rPr>
                  <a:t>/</a:t>
                </a:r>
                <a:r>
                  <a:rPr lang="en-HU" sz="2600" dirty="0">
                    <a:cs typeface="Times New Roman" panose="02020603050405020304" pitchFamily="18" charset="0"/>
                  </a:rPr>
                  <a:t>anoxia okozta sejtkárosodás mér</a:t>
                </a:r>
                <a:r>
                  <a:rPr lang="hu-HU" sz="2600" dirty="0" err="1">
                    <a:cs typeface="Times New Roman" panose="02020603050405020304" pitchFamily="18" charset="0"/>
                  </a:rPr>
                  <a:t>tékét</a:t>
                </a:r>
                <a:r>
                  <a:rPr lang="hu-HU" sz="2600" dirty="0">
                    <a:cs typeface="Times New Roman" panose="02020603050405020304" pitchFamily="18" charset="0"/>
                  </a:rPr>
                  <a:t>:</a:t>
                </a:r>
                <a:endParaRPr lang="en-HU" sz="2600" dirty="0"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HU" sz="2600" dirty="0">
                    <a:cs typeface="Times New Roman" panose="02020603050405020304" pitchFamily="18" charset="0"/>
                  </a:rPr>
                  <a:t>Összesen 16 vizsgálat -› metaanalysis -› </a:t>
                </a:r>
                <a:r>
                  <a:rPr lang="en-HU" sz="2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hypothermia kedvező hatását igazolta</a:t>
                </a:r>
                <a:r>
                  <a:rPr lang="en-HU" sz="2600" dirty="0"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HU" sz="26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U" sz="2600" dirty="0" smtClean="0">
                    <a:cs typeface="Times New Roman" panose="02020603050405020304" pitchFamily="18" charset="0"/>
                  </a:rPr>
                  <a:t>Normothermi</a:t>
                </a:r>
                <a:r>
                  <a:rPr lang="hu-HU" sz="2600" dirty="0" err="1" smtClean="0">
                    <a:cs typeface="Times New Roman" panose="02020603050405020304" pitchFamily="18" charset="0"/>
                  </a:rPr>
                  <a:t>ában</a:t>
                </a:r>
                <a:r>
                  <a:rPr lang="en-HU" sz="2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2600" dirty="0">
                    <a:cs typeface="Times New Roman" panose="02020603050405020304" pitchFamily="18" charset="0"/>
                  </a:rPr>
                  <a:t>a legmasabb a neuronalis </a:t>
                </a:r>
                <a:r>
                  <a:rPr lang="en-HU" sz="2600" dirty="0" smtClean="0">
                    <a:cs typeface="Times New Roman" panose="02020603050405020304" pitchFamily="18" charset="0"/>
                  </a:rPr>
                  <a:t>károsodás</a:t>
                </a:r>
                <a:r>
                  <a:rPr lang="hu-HU" sz="2600" dirty="0" smtClean="0">
                    <a:cs typeface="Times New Roman" panose="02020603050405020304" pitchFamily="18" charset="0"/>
                  </a:rPr>
                  <a:t>:</a:t>
                </a:r>
                <a:endParaRPr lang="en-HU" sz="2600" dirty="0"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HU" sz="2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33.5</a:t>
                </a:r>
                <a14:m>
                  <m:oMath xmlns:m="http://schemas.openxmlformats.org/officeDocument/2006/math">
                    <m:r>
                      <a:rPr lang="en-HU" sz="2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HU" sz="2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esetén volt a legkisebb károsodás.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HU" sz="2600" dirty="0">
                    <a:cs typeface="Times New Roman" panose="02020603050405020304" pitchFamily="18" charset="0"/>
                  </a:rPr>
                  <a:t>30</a:t>
                </a:r>
                <a:r>
                  <a:rPr lang="en-HU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H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HU" sz="2600" dirty="0">
                    <a:cs typeface="Times New Roman" panose="02020603050405020304" pitchFamily="18" charset="0"/>
                  </a:rPr>
                  <a:t> esetén a károsodás mértéke ismét emelkedett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9BA228-B02A-4333-560E-3FEC2EDB0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80" y="211701"/>
                <a:ext cx="5501902" cy="5693866"/>
              </a:xfrm>
              <a:prstGeom prst="rect">
                <a:avLst/>
              </a:prstGeom>
              <a:blipFill>
                <a:blip r:embed="rId4"/>
                <a:stretch>
                  <a:fillRect l="-1661" t="-1071" r="-1329" b="-17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2"/>
          <p:cNvSpPr>
            <a:spLocks noGrp="1"/>
          </p:cNvSpPr>
          <p:nvPr>
            <p:ph type="title"/>
          </p:nvPr>
        </p:nvSpPr>
        <p:spPr>
          <a:xfrm>
            <a:off x="246976" y="94391"/>
            <a:ext cx="5689367" cy="908049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CÉLHŐMÉRSÉKLET</a:t>
            </a:r>
            <a:endParaRPr lang="hu-HU" dirty="0"/>
          </a:p>
        </p:txBody>
      </p:sp>
      <p:pic>
        <p:nvPicPr>
          <p:cNvPr id="7" name="Content Placeholder 9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9235BFD-6586-F786-1BB2-37A476AF8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69"/>
          <a:stretch/>
        </p:blipFill>
        <p:spPr>
          <a:xfrm>
            <a:off x="0" y="5616446"/>
            <a:ext cx="6602180" cy="6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35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E9B3-DE62-86AF-C3C3-9A658423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837" y="1697410"/>
            <a:ext cx="5376058" cy="5566367"/>
          </a:xfrm>
        </p:spPr>
        <p:txBody>
          <a:bodyPr>
            <a:noAutofit/>
          </a:bodyPr>
          <a:lstStyle/>
          <a:p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12-28</a:t>
            </a:r>
            <a:r>
              <a:rPr lang="en-HU" sz="3200" b="1" u="sng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h</a:t>
            </a:r>
            <a:r>
              <a:rPr lang="en-HU" sz="3200" baseline="30000" dirty="0">
                <a:cs typeface="Times New Roman" panose="02020603050405020304" pitchFamily="18" charset="0"/>
              </a:rPr>
              <a:t> </a:t>
            </a:r>
            <a:r>
              <a:rPr lang="hu-HU" sz="3200" baseline="30000" dirty="0">
                <a:cs typeface="Times New Roman" panose="02020603050405020304" pitchFamily="18" charset="0"/>
              </a:rPr>
              <a:t> </a:t>
            </a:r>
            <a:r>
              <a:rPr lang="en-HU" sz="3200" dirty="0">
                <a:cs typeface="Times New Roman" panose="02020603050405020304" pitchFamily="18" charset="0"/>
              </a:rPr>
              <a:t>alcsoport nem mutatott szignifikáns </a:t>
            </a:r>
            <a:r>
              <a:rPr lang="hu-HU" sz="3200" dirty="0">
                <a:cs typeface="Times New Roman" panose="02020603050405020304" pitchFamily="18" charset="0"/>
              </a:rPr>
              <a:t> különbsége.</a:t>
            </a:r>
          </a:p>
          <a:p>
            <a:endParaRPr lang="hu-HU" sz="10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72</a:t>
            </a:r>
            <a:r>
              <a:rPr lang="en-HU" sz="3200" b="1" u="sng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h</a:t>
            </a:r>
            <a:r>
              <a:rPr lang="hu-HU" sz="3200" b="1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  </a:t>
            </a:r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alcsoport </a:t>
            </a:r>
            <a:r>
              <a:rPr lang="en-HU" sz="3200" dirty="0">
                <a:cs typeface="Times New Roman" panose="02020603050405020304" pitchFamily="18" charset="0"/>
              </a:rPr>
              <a:t>és az összesített elemezés esetén is </a:t>
            </a:r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szignifikánsan </a:t>
            </a:r>
            <a:r>
              <a:rPr lang="en-H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kedvező</a:t>
            </a:r>
            <a:r>
              <a:rPr lang="hu-HU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bb</a:t>
            </a:r>
            <a:r>
              <a:rPr lang="en-H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HU" sz="3200" dirty="0">
                <a:cs typeface="Times New Roman" panose="02020603050405020304" pitchFamily="18" charset="0"/>
              </a:rPr>
              <a:t>volt a hypothermia a neurológiai </a:t>
            </a:r>
            <a:r>
              <a:rPr lang="en-HU" sz="3200" dirty="0" smtClean="0">
                <a:cs typeface="Times New Roman" panose="02020603050405020304" pitchFamily="18" charset="0"/>
              </a:rPr>
              <a:t>kimenetel</a:t>
            </a:r>
            <a:r>
              <a:rPr lang="hu-HU" sz="3200" dirty="0" smtClean="0">
                <a:cs typeface="Times New Roman" panose="02020603050405020304" pitchFamily="18" charset="0"/>
              </a:rPr>
              <a:t> vonatkozásában.</a:t>
            </a:r>
            <a:endParaRPr lang="en-HU" sz="3200" dirty="0">
              <a:cs typeface="Times New Roman" panose="02020603050405020304" pitchFamily="18" charset="0"/>
            </a:endParaRPr>
          </a:p>
        </p:txBody>
      </p:sp>
      <p:pic>
        <p:nvPicPr>
          <p:cNvPr id="5" name="Content Placeholder 8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C0C70EFB-E855-A3FA-0805-664D03B49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87" r="-218"/>
          <a:stretch/>
        </p:blipFill>
        <p:spPr>
          <a:xfrm>
            <a:off x="5150327" y="2263530"/>
            <a:ext cx="6824680" cy="4151784"/>
          </a:xfrm>
          <a:prstGeom prst="rect">
            <a:avLst/>
          </a:prstGeom>
        </p:spPr>
      </p:pic>
      <p:pic>
        <p:nvPicPr>
          <p:cNvPr id="6" name="Content Placeholder 8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67C59D79-CD81-4670-6F58-16E83962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18" b="83912"/>
          <a:stretch/>
        </p:blipFill>
        <p:spPr>
          <a:xfrm>
            <a:off x="4959826" y="1217182"/>
            <a:ext cx="6944107" cy="103109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B0B0C8-C3B6-7527-364B-B8211A18E1A5}"/>
              </a:ext>
            </a:extLst>
          </p:cNvPr>
          <p:cNvCxnSpPr/>
          <p:nvPr/>
        </p:nvCxnSpPr>
        <p:spPr>
          <a:xfrm>
            <a:off x="5290080" y="2510412"/>
            <a:ext cx="7810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63B6E8-BF61-F817-7D14-3E289737A3D7}"/>
              </a:ext>
            </a:extLst>
          </p:cNvPr>
          <p:cNvCxnSpPr>
            <a:cxnSpLocks/>
          </p:cNvCxnSpPr>
          <p:nvPr/>
        </p:nvCxnSpPr>
        <p:spPr>
          <a:xfrm>
            <a:off x="5281305" y="4514654"/>
            <a:ext cx="67457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2"/>
          <p:cNvSpPr>
            <a:spLocks noGrp="1"/>
          </p:cNvSpPr>
          <p:nvPr>
            <p:ph type="title"/>
          </p:nvPr>
        </p:nvSpPr>
        <p:spPr>
          <a:xfrm>
            <a:off x="246976" y="94391"/>
            <a:ext cx="7764350" cy="908049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HŰTÉS </a:t>
            </a:r>
            <a:r>
              <a:rPr lang="hu-HU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IDŐTARTAMA I.</a:t>
            </a:r>
            <a:endParaRPr lang="hu-HU" dirty="0"/>
          </a:p>
        </p:txBody>
      </p:sp>
      <p:sp>
        <p:nvSpPr>
          <p:cNvPr id="10" name="Jobbra nyíl 9"/>
          <p:cNvSpPr/>
          <p:nvPr/>
        </p:nvSpPr>
        <p:spPr>
          <a:xfrm>
            <a:off x="4325257" y="2365829"/>
            <a:ext cx="825070" cy="33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4390746" y="4223657"/>
            <a:ext cx="825070" cy="33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6283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multiple gray rectangular bars&#10;&#10;Description automatically generated with medium confidence">
            <a:extLst>
              <a:ext uri="{FF2B5EF4-FFF2-40B4-BE49-F238E27FC236}">
                <a16:creationId xmlns:a16="http://schemas.microsoft.com/office/drawing/2014/main" id="{2FE58078-BF2D-323C-BCA0-3CB79A71E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89" y="777680"/>
            <a:ext cx="6562311" cy="5488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BE9B52-2A7C-06A9-E093-7AA78505BF0D}"/>
              </a:ext>
            </a:extLst>
          </p:cNvPr>
          <p:cNvSpPr txBox="1"/>
          <p:nvPr/>
        </p:nvSpPr>
        <p:spPr>
          <a:xfrm>
            <a:off x="0" y="1422088"/>
            <a:ext cx="60672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24-48</a:t>
            </a:r>
            <a:r>
              <a:rPr lang="en-HU" sz="3200" b="1" u="sng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h</a:t>
            </a:r>
            <a:r>
              <a:rPr lang="en-HU" sz="3200" dirty="0">
                <a:cs typeface="Times New Roman" panose="02020603050405020304" pitchFamily="18" charset="0"/>
              </a:rPr>
              <a:t> tartó terápiás hypothermia összehasonlítása</a:t>
            </a:r>
            <a:r>
              <a:rPr lang="hu-HU" sz="3200" dirty="0">
                <a:cs typeface="Times New Roman" panose="02020603050405020304" pitchFamily="18" charset="0"/>
              </a:rPr>
              <a:t> szerint a</a:t>
            </a:r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48</a:t>
            </a:r>
            <a:r>
              <a:rPr lang="en-HU" sz="3200" b="1" u="sng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h</a:t>
            </a:r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alcsoport</a:t>
            </a:r>
            <a:r>
              <a:rPr lang="hu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-&gt; </a:t>
            </a:r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jobb kognitív funkció</a:t>
            </a:r>
            <a:r>
              <a:rPr lang="en-HU" sz="3200" dirty="0"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U" sz="32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3200" dirty="0">
                <a:cs typeface="Times New Roman" panose="02020603050405020304" pitchFamily="18" charset="0"/>
              </a:rPr>
              <a:t>Ebből következik hogy a terápiás hypothermia </a:t>
            </a:r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ajánlott minimum időtartama 48</a:t>
            </a:r>
            <a:r>
              <a:rPr lang="en-HU" sz="3200" b="1" u="sng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h</a:t>
            </a:r>
            <a:r>
              <a:rPr lang="en-H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HU" sz="3200" dirty="0">
                <a:cs typeface="Times New Roman" panose="02020603050405020304" pitchFamily="18" charset="0"/>
              </a:rPr>
              <a:t>(esetlegesen 72</a:t>
            </a:r>
            <a:r>
              <a:rPr lang="en-HU" sz="3200" b="1" u="sng" baseline="30000" dirty="0">
                <a:cs typeface="Times New Roman" panose="02020603050405020304" pitchFamily="18" charset="0"/>
              </a:rPr>
              <a:t>h</a:t>
            </a:r>
            <a:r>
              <a:rPr lang="en-HU" sz="3200" dirty="0"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9" name="Cím 2"/>
          <p:cNvSpPr>
            <a:spLocks noGrp="1"/>
          </p:cNvSpPr>
          <p:nvPr>
            <p:ph type="title"/>
          </p:nvPr>
        </p:nvSpPr>
        <p:spPr>
          <a:xfrm>
            <a:off x="246976" y="94391"/>
            <a:ext cx="7764350" cy="908049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HŰTÉS </a:t>
            </a:r>
            <a:r>
              <a:rPr lang="hu-HU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IDŐTARTAMA II.</a:t>
            </a:r>
            <a:endParaRPr lang="hu-H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A11AD-6792-EDC9-E11A-B8AAB7AC365D}"/>
              </a:ext>
            </a:extLst>
          </p:cNvPr>
          <p:cNvSpPr txBox="1"/>
          <p:nvPr/>
        </p:nvSpPr>
        <p:spPr>
          <a:xfrm>
            <a:off x="0" y="6265944"/>
            <a:ext cx="49250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HU" sz="1000" dirty="0"/>
              <a:t>Lars Evald, Kolbjørn Brønnick, Christophe Henri Valdemar Duez, et al.Prolonged targeted temperature </a:t>
            </a:r>
            <a:r>
              <a:rPr lang="en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HU" sz="1000" dirty="0"/>
              <a:t> reduces memory retrieval deficits six months post-cardiac arrest: A randomised controlled trial,Resuscitation,Volume 134,2019,</a:t>
            </a:r>
          </a:p>
        </p:txBody>
      </p:sp>
    </p:spTree>
    <p:extLst>
      <p:ext uri="{BB962C8B-B14F-4D97-AF65-F5344CB8AC3E}">
        <p14:creationId xmlns:p14="http://schemas.microsoft.com/office/powerpoint/2010/main" val="3508961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types of blood vessels&#10;&#10;Description automatically generated with medium confidence">
            <a:extLst>
              <a:ext uri="{FF2B5EF4-FFF2-40B4-BE49-F238E27FC236}">
                <a16:creationId xmlns:a16="http://schemas.microsoft.com/office/drawing/2014/main" id="{0C8588A9-5B58-A818-0D44-64350B42A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2" t="1138" r="19896" b="3993"/>
          <a:stretch/>
        </p:blipFill>
        <p:spPr>
          <a:xfrm>
            <a:off x="5791200" y="1140787"/>
            <a:ext cx="6118422" cy="571721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15E061-9D03-07EC-F177-A185C028FECC}"/>
                  </a:ext>
                </a:extLst>
              </p:cNvPr>
              <p:cNvSpPr txBox="1"/>
              <p:nvPr/>
            </p:nvSpPr>
            <p:spPr>
              <a:xfrm>
                <a:off x="0" y="1577340"/>
                <a:ext cx="5791200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HU" sz="26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Láz-prevenció</a:t>
                </a:r>
                <a:r>
                  <a:rPr lang="en-HU" sz="2600" dirty="0" smtClean="0">
                    <a:cs typeface="Times New Roman" panose="02020603050405020304" pitchFamily="18" charset="0"/>
                  </a:rPr>
                  <a:t> esetén sem biztosított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hu-HU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H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37.5℃</m:t>
                    </m:r>
                  </m:oMath>
                </a14:m>
                <a:r>
                  <a:rPr lang="hu-HU" sz="2600" dirty="0" smtClean="0">
                    <a:cs typeface="Times New Roman" panose="02020603050405020304" pitchFamily="18" charset="0"/>
                  </a:rPr>
                  <a:t> hőmérséklet</a:t>
                </a:r>
                <a:r>
                  <a:rPr lang="en-HU" sz="2600" dirty="0" smtClean="0">
                    <a:cs typeface="Times New Roman" panose="02020603050405020304" pitchFamily="18" charset="0"/>
                  </a:rPr>
                  <a:t>.</a:t>
                </a:r>
                <a:r>
                  <a:rPr lang="hu-HU" sz="2600" dirty="0" smtClean="0">
                    <a:cs typeface="Times New Roman" panose="02020603050405020304" pitchFamily="18" charset="0"/>
                  </a:rPr>
                  <a:t> </a:t>
                </a:r>
                <a:r>
                  <a:rPr lang="hu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maghőmérséklet </a:t>
                </a:r>
                <a:r>
                  <a:rPr lang="en-HU" sz="20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35-38.5</a:t>
                </a:r>
                <a14:m>
                  <m:oMath xmlns:m="http://schemas.openxmlformats.org/officeDocument/2006/math">
                    <m:r>
                      <a:rPr lang="en-HU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HU" sz="20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között </a:t>
                </a:r>
                <a:r>
                  <a:rPr lang="en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ingadozott</a:t>
                </a:r>
                <a:r>
                  <a:rPr lang="hu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)</a:t>
                </a:r>
                <a:endParaRPr lang="en-HU" sz="2600" dirty="0"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HU" sz="2600" dirty="0"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HU" sz="2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Hypothermia</a:t>
                </a:r>
                <a:r>
                  <a:rPr lang="en-HU" sz="2600" dirty="0">
                    <a:cs typeface="Times New Roman" panose="02020603050405020304" pitchFamily="18" charset="0"/>
                  </a:rPr>
                  <a:t> csoport esetén sem állandó a 33-33.</a:t>
                </a:r>
                <a:r>
                  <a:rPr lang="en-HU" sz="2600" dirty="0" smtClean="0"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H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HU" sz="2600" dirty="0">
                    <a:cs typeface="Times New Roman" panose="02020603050405020304" pitchFamily="18" charset="0"/>
                  </a:rPr>
                  <a:t> közötti </a:t>
                </a:r>
                <a:r>
                  <a:rPr lang="en-HU" sz="2600" dirty="0" smtClean="0">
                    <a:cs typeface="Times New Roman" panose="02020603050405020304" pitchFamily="18" charset="0"/>
                  </a:rPr>
                  <a:t>hőmérséklet.</a:t>
                </a:r>
                <a:r>
                  <a:rPr lang="hu-HU" sz="2600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hu-HU" sz="2600" dirty="0" smtClean="0">
                    <a:cs typeface="Times New Roman" panose="02020603050405020304" pitchFamily="18" charset="0"/>
                  </a:rPr>
                  <a:t>   </a:t>
                </a:r>
                <a:r>
                  <a:rPr lang="hu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maghőmérséklet </a:t>
                </a:r>
                <a:r>
                  <a:rPr lang="en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31.5-35.5</a:t>
                </a:r>
                <a14:m>
                  <m:oMath xmlns:m="http://schemas.openxmlformats.org/officeDocument/2006/math">
                    <m:r>
                      <a:rPr lang="en-HU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hu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közötti</a:t>
                </a:r>
                <a:r>
                  <a:rPr lang="hu-HU" sz="2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ingázott)</a:t>
                </a:r>
                <a:endParaRPr lang="en-HU" sz="2000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15E061-9D03-07EC-F177-A185C028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7340"/>
                <a:ext cx="5791200" cy="3200876"/>
              </a:xfrm>
              <a:prstGeom prst="rect">
                <a:avLst/>
              </a:prstGeom>
              <a:blipFill>
                <a:blip r:embed="rId3"/>
                <a:stretch>
                  <a:fillRect l="-1579" t="-1714" r="-1895" b="-20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2"/>
          <p:cNvSpPr>
            <a:spLocks noGrp="1"/>
          </p:cNvSpPr>
          <p:nvPr>
            <p:ph type="title"/>
          </p:nvPr>
        </p:nvSpPr>
        <p:spPr>
          <a:xfrm>
            <a:off x="287233" y="94391"/>
            <a:ext cx="10789084" cy="908049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HŐMÉRSÉKLET MONITORIZÁLÁSA</a:t>
            </a:r>
            <a:endParaRPr lang="hu-H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D26063-9BC3-DB80-9B41-AB092FDF7386}"/>
              </a:ext>
            </a:extLst>
          </p:cNvPr>
          <p:cNvSpPr txBox="1"/>
          <p:nvPr/>
        </p:nvSpPr>
        <p:spPr>
          <a:xfrm>
            <a:off x="0" y="6457890"/>
            <a:ext cx="6540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Dankiewicz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Cronberg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Lilja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Jakobsen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JC,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Levin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H,et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Hypothermia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Normothermia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Out-of-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Arrest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hu-HU" sz="1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2021 </a:t>
            </a:r>
            <a:endParaRPr lang="hu-H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07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DFAF5C81-6E5A-3940-457C-D4EBA2DF7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451" y="1157819"/>
            <a:ext cx="8950168" cy="38166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A8A7AF-6D08-24EE-171B-3E4B68901A0F}"/>
              </a:ext>
            </a:extLst>
          </p:cNvPr>
          <p:cNvCxnSpPr/>
          <p:nvPr/>
        </p:nvCxnSpPr>
        <p:spPr>
          <a:xfrm>
            <a:off x="3752850" y="2120900"/>
            <a:ext cx="9715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137A9A-74F7-8AC9-B697-7AE33137C9BA}"/>
              </a:ext>
            </a:extLst>
          </p:cNvPr>
          <p:cNvCxnSpPr>
            <a:cxnSpLocks/>
          </p:cNvCxnSpPr>
          <p:nvPr/>
        </p:nvCxnSpPr>
        <p:spPr>
          <a:xfrm>
            <a:off x="3486150" y="2711450"/>
            <a:ext cx="14668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47DE020-07A8-F79A-4ECB-574E46EA2F76}"/>
              </a:ext>
            </a:extLst>
          </p:cNvPr>
          <p:cNvSpPr txBox="1"/>
          <p:nvPr/>
        </p:nvSpPr>
        <p:spPr>
          <a:xfrm rot="10800000" flipV="1">
            <a:off x="103200" y="5196180"/>
            <a:ext cx="1208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HU" sz="2600" dirty="0">
                <a:cs typeface="Times New Roman" panose="02020603050405020304" pitchFamily="18" charset="0"/>
              </a:rPr>
              <a:t>Spontán keringés visszatérést követően </a:t>
            </a:r>
            <a:r>
              <a:rPr lang="en-HU" sz="2600" b="1" dirty="0">
                <a:solidFill>
                  <a:srgbClr val="7030A0"/>
                </a:solidFill>
                <a:cs typeface="Times New Roman" panose="02020603050405020304" pitchFamily="18" charset="0"/>
              </a:rPr>
              <a:t>2</a:t>
            </a:r>
            <a:r>
              <a:rPr lang="hu-HU" sz="2600" b="1" u="sng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h</a:t>
            </a:r>
            <a:r>
              <a:rPr lang="en-HU" sz="2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belül megkezdett terápiás hypothermia </a:t>
            </a:r>
            <a:r>
              <a:rPr lang="en-HU" sz="2600" dirty="0">
                <a:cs typeface="Times New Roman" panose="02020603050405020304" pitchFamily="18" charset="0"/>
              </a:rPr>
              <a:t>szignifikánsan </a:t>
            </a:r>
            <a:r>
              <a:rPr lang="en-HU" sz="2600" b="1" dirty="0">
                <a:solidFill>
                  <a:srgbClr val="7030A0"/>
                </a:solidFill>
                <a:cs typeface="Times New Roman" panose="02020603050405020304" pitchFamily="18" charset="0"/>
              </a:rPr>
              <a:t>kedvezőbb hatás</a:t>
            </a:r>
            <a:r>
              <a:rPr lang="en-HU" sz="2600" dirty="0">
                <a:cs typeface="Times New Roman" panose="02020603050405020304" pitchFamily="18" charset="0"/>
              </a:rPr>
              <a:t>sal rendelkezik a kontroll </a:t>
            </a:r>
            <a:r>
              <a:rPr lang="en-HU" sz="2600" dirty="0" smtClean="0">
                <a:cs typeface="Times New Roman" panose="02020603050405020304" pitchFamily="18" charset="0"/>
              </a:rPr>
              <a:t>csoport</a:t>
            </a:r>
            <a:r>
              <a:rPr lang="hu-HU" sz="2600" dirty="0" smtClean="0">
                <a:cs typeface="Times New Roman" panose="02020603050405020304" pitchFamily="18" charset="0"/>
              </a:rPr>
              <a:t>ok</a:t>
            </a:r>
            <a:r>
              <a:rPr lang="en-HU" sz="2600" dirty="0" smtClean="0">
                <a:cs typeface="Times New Roman" panose="02020603050405020304" pitchFamily="18" charset="0"/>
              </a:rPr>
              <a:t>hoz </a:t>
            </a:r>
            <a:r>
              <a:rPr lang="en-HU" sz="2600" dirty="0">
                <a:cs typeface="Times New Roman" panose="02020603050405020304" pitchFamily="18" charset="0"/>
              </a:rPr>
              <a:t>képest.</a:t>
            </a:r>
          </a:p>
        </p:txBody>
      </p:sp>
      <p:sp>
        <p:nvSpPr>
          <p:cNvPr id="9" name="Cím 2"/>
          <p:cNvSpPr>
            <a:spLocks noGrp="1"/>
          </p:cNvSpPr>
          <p:nvPr>
            <p:ph type="title"/>
          </p:nvPr>
        </p:nvSpPr>
        <p:spPr>
          <a:xfrm>
            <a:off x="246976" y="94391"/>
            <a:ext cx="7764350" cy="908049"/>
          </a:xfrm>
        </p:spPr>
        <p:txBody>
          <a:bodyPr>
            <a:normAutofit/>
          </a:bodyPr>
          <a:lstStyle/>
          <a:p>
            <a:r>
              <a:rPr lang="hu-HU" sz="4800" b="1" cap="all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MIKOR?</a:t>
            </a:r>
            <a:endParaRPr lang="hu-H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B3FDA-1A07-2D4E-6506-76F82A57ADC4}"/>
              </a:ext>
            </a:extLst>
          </p:cNvPr>
          <p:cNvSpPr txBox="1"/>
          <p:nvPr/>
        </p:nvSpPr>
        <p:spPr>
          <a:xfrm>
            <a:off x="0" y="6464359"/>
            <a:ext cx="90982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Arrich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Schütz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Oppenauer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J, et al. Hypothermia for neuroprotection in adults after cardiac arrest. Cochrane Database of Systematic Reviews 2023, Issue 5.</a:t>
            </a:r>
            <a:endParaRPr lang="en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14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2EF8FC-CF8A-6D04-B19F-9C7E86898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0520"/>
            <a:ext cx="9027886" cy="54959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”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ogyan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“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kérdés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esetén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nem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az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legfontosabb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hogy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endovascularis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vagy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testfelszín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keresztüli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módszert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alkalmazunk</a:t>
            </a: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-e</a:t>
            </a:r>
            <a:r>
              <a:rPr lang="hu-HU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endParaRPr lang="en-GB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Sokkal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fontosabb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hogy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bármelyik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módszer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is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alkalmazott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az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ideális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terápiás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maghőmérséklet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cs typeface="Times New Roman" panose="02020603050405020304" pitchFamily="18" charset="0"/>
              </a:rPr>
              <a:t>elérése</a:t>
            </a:r>
            <a:r>
              <a:rPr lang="en-GB" dirty="0">
                <a:cs typeface="Times New Roman" panose="02020603050405020304" pitchFamily="18" charset="0"/>
              </a:rPr>
              <a:t>,</a:t>
            </a:r>
            <a:r>
              <a:rPr lang="en-GB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legyen</a:t>
            </a:r>
            <a:r>
              <a:rPr lang="en-GB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állandó</a:t>
            </a:r>
            <a:r>
              <a:rPr lang="hu-HU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  <a:endParaRPr lang="hu-HU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endParaRPr lang="en-GB" sz="1200" dirty="0">
              <a:solidFill>
                <a:srgbClr val="7030A0"/>
              </a:solidFill>
              <a:effectLst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 </a:t>
            </a:r>
            <a:r>
              <a:rPr lang="en-GB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testhőmérséklet</a:t>
            </a:r>
            <a:r>
              <a:rPr lang="en-GB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állandó</a:t>
            </a:r>
            <a:r>
              <a:rPr lang="en-GB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fluktuációja</a:t>
            </a:r>
            <a:r>
              <a:rPr lang="en-GB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neurológiai</a:t>
            </a:r>
            <a:r>
              <a:rPr lang="en-GB" dirty="0" smtClean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kimenetele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szempontjából</a:t>
            </a:r>
            <a:r>
              <a:rPr lang="en-GB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kedvez</a:t>
            </a:r>
            <a:r>
              <a:rPr lang="hu-HU" b="1" dirty="0" smtClean="0"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ő</a:t>
            </a:r>
            <a:r>
              <a:rPr lang="en-GB" b="1" dirty="0" err="1" smtClean="0"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tlen</a:t>
            </a:r>
            <a:r>
              <a:rPr lang="en-GB" dirty="0" smtClean="0"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rgbClr val="7030A0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HU" dirty="0"/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3DCDFE25-0453-55C2-87AB-041F5DFA1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95" t="3443" r="4048" b="9424"/>
          <a:stretch/>
        </p:blipFill>
        <p:spPr>
          <a:xfrm>
            <a:off x="9027886" y="1857828"/>
            <a:ext cx="2664151" cy="3761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66A9C-321F-E0FD-7023-FA8D3B85CBAE}"/>
              </a:ext>
            </a:extLst>
          </p:cNvPr>
          <p:cNvSpPr txBox="1"/>
          <p:nvPr/>
        </p:nvSpPr>
        <p:spPr>
          <a:xfrm>
            <a:off x="0" y="6454730"/>
            <a:ext cx="6028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Arrich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Schütz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Oppenauer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J, et al. Hypothermia for neuroprotection in adults after cardiac arrest. Cochrane Database of Systematic Reviews 2023, Issue 5.</a:t>
            </a:r>
            <a:endParaRPr lang="en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2">
            <a:extLst>
              <a:ext uri="{FF2B5EF4-FFF2-40B4-BE49-F238E27FC236}">
                <a16:creationId xmlns:a16="http://schemas.microsoft.com/office/drawing/2014/main" id="{83879CDA-B37E-B0FF-31CD-20008F0F6DDF}"/>
              </a:ext>
            </a:extLst>
          </p:cNvPr>
          <p:cNvSpPr txBox="1">
            <a:spLocks/>
          </p:cNvSpPr>
          <p:nvPr/>
        </p:nvSpPr>
        <p:spPr>
          <a:xfrm>
            <a:off x="246976" y="94391"/>
            <a:ext cx="7764350" cy="908049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cap="all">
                <a:solidFill>
                  <a:srgbClr val="7030A0"/>
                </a:solidFill>
                <a:cs typeface="Times New Roman" panose="02020603050405020304" pitchFamily="18" charset="0"/>
              </a:rPr>
              <a:t>HOGYAN?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491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FE1-A0A4-010F-77C5-C06C2FC4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83"/>
            <a:ext cx="5103463" cy="849237"/>
          </a:xfrm>
        </p:spPr>
        <p:txBody>
          <a:bodyPr>
            <a:normAutofit/>
          </a:bodyPr>
          <a:lstStyle/>
          <a:p>
            <a:pPr algn="ctr"/>
            <a:r>
              <a:rPr lang="en-HU" sz="50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Konklúziók</a:t>
            </a:r>
          </a:p>
        </p:txBody>
      </p:sp>
    </p:spTree>
    <p:extLst>
      <p:ext uri="{BB962C8B-B14F-4D97-AF65-F5344CB8AC3E}">
        <p14:creationId xmlns:p14="http://schemas.microsoft.com/office/powerpoint/2010/main" val="2605884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FE1-A0A4-010F-77C5-C06C2FC4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83"/>
            <a:ext cx="5103463" cy="849237"/>
          </a:xfrm>
        </p:spPr>
        <p:txBody>
          <a:bodyPr>
            <a:normAutofit/>
          </a:bodyPr>
          <a:lstStyle/>
          <a:p>
            <a:pPr algn="ctr"/>
            <a:r>
              <a:rPr lang="en-HU" sz="50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Konklúziók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77149-8B33-1F87-C9EC-F10D2EB0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12192000" cy="54959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HU" sz="3600" dirty="0" smtClean="0">
                <a:cs typeface="Times New Roman" panose="02020603050405020304" pitchFamily="18" charset="0"/>
              </a:rPr>
              <a:t> Cél magtesthőmérséklet: </a:t>
            </a:r>
            <a:r>
              <a:rPr lang="en-HU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33 ℃</a:t>
            </a:r>
            <a:r>
              <a:rPr lang="en-HU" sz="3600" dirty="0">
                <a:cs typeface="Times New Roman" panose="02020603050405020304" pitchFamily="18" charset="0"/>
              </a:rPr>
              <a:t> (32-34℃</a:t>
            </a:r>
            <a:r>
              <a:rPr lang="en-HU" sz="3600" dirty="0" smtClean="0">
                <a:cs typeface="Times New Roman" panose="02020603050405020304" pitchFamily="18" charset="0"/>
              </a:rPr>
              <a:t>)</a:t>
            </a:r>
            <a:r>
              <a:rPr lang="hu-HU" sz="3600" dirty="0" smtClean="0">
                <a:cs typeface="Times New Roman" panose="02020603050405020304" pitchFamily="18" charset="0"/>
              </a:rPr>
              <a:t>.</a:t>
            </a:r>
            <a:endParaRPr lang="en-HU" sz="3600" dirty="0"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H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9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1539" y="1043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Hőszabályozás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2529" y="1236452"/>
            <a:ext cx="120194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cap="all" dirty="0" err="1" smtClean="0"/>
              <a:t>Termoeffektorok</a:t>
            </a:r>
            <a:endParaRPr lang="hu-HU" sz="2600" b="1" cap="all" dirty="0"/>
          </a:p>
        </p:txBody>
      </p:sp>
    </p:spTree>
    <p:extLst>
      <p:ext uri="{BB962C8B-B14F-4D97-AF65-F5344CB8AC3E}">
        <p14:creationId xmlns:p14="http://schemas.microsoft.com/office/powerpoint/2010/main" val="2685014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FE1-A0A4-010F-77C5-C06C2FC4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83"/>
            <a:ext cx="5103463" cy="849237"/>
          </a:xfrm>
        </p:spPr>
        <p:txBody>
          <a:bodyPr>
            <a:normAutofit/>
          </a:bodyPr>
          <a:lstStyle/>
          <a:p>
            <a:pPr algn="ctr"/>
            <a:r>
              <a:rPr lang="en-HU" sz="50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Konklúziók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 smtClean="0">
                    <a:cs typeface="Times New Roman" panose="02020603050405020304" pitchFamily="18" charset="0"/>
                  </a:rPr>
                  <a:t> Cél magtesthőmérséklet: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33 ℃</a:t>
                </a:r>
                <a:r>
                  <a:rPr lang="en-HU" sz="3600" dirty="0">
                    <a:cs typeface="Times New Roman" panose="02020603050405020304" pitchFamily="18" charset="0"/>
                  </a:rPr>
                  <a:t> (32-34℃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>
                    <a:cs typeface="Times New Roman" panose="02020603050405020304" pitchFamily="18" charset="0"/>
                  </a:rPr>
                  <a:t>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Korai hűtés </a:t>
                </a:r>
                <a:r>
                  <a:rPr lang="en-HU" sz="3600" dirty="0">
                    <a:cs typeface="Times New Roman" panose="02020603050405020304" pitchFamily="18" charset="0"/>
                  </a:rPr>
                  <a:t>-› akár már prehospitalisan </a:t>
                </a:r>
                <a14:m>
                  <m:oMath xmlns:m="http://schemas.openxmlformats.org/officeDocument/2006/math">
                    <m:r>
                      <a:rPr lang="hu-HU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HU" sz="3600" u="sng" baseline="30000" dirty="0" smtClean="0">
                    <a:cs typeface="Times New Roman" panose="02020603050405020304" pitchFamily="18" charset="0"/>
                  </a:rPr>
                  <a:t>h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).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HU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  <a:blipFill>
                <a:blip r:embed="rId2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971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FE1-A0A4-010F-77C5-C06C2FC4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83"/>
            <a:ext cx="5103463" cy="849237"/>
          </a:xfrm>
        </p:spPr>
        <p:txBody>
          <a:bodyPr>
            <a:normAutofit/>
          </a:bodyPr>
          <a:lstStyle/>
          <a:p>
            <a:pPr algn="ctr"/>
            <a:r>
              <a:rPr lang="en-HU" sz="50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Konklúziók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 smtClean="0">
                    <a:cs typeface="Times New Roman" panose="02020603050405020304" pitchFamily="18" charset="0"/>
                  </a:rPr>
                  <a:t> Cél magtesthőmérséklet: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33 ℃</a:t>
                </a:r>
                <a:r>
                  <a:rPr lang="en-HU" sz="3600" dirty="0">
                    <a:cs typeface="Times New Roman" panose="02020603050405020304" pitchFamily="18" charset="0"/>
                  </a:rPr>
                  <a:t> (32-34℃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>
                    <a:cs typeface="Times New Roman" panose="02020603050405020304" pitchFamily="18" charset="0"/>
                  </a:rPr>
                  <a:t>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Korai hűtés </a:t>
                </a:r>
                <a:r>
                  <a:rPr lang="en-HU" sz="3600" dirty="0">
                    <a:cs typeface="Times New Roman" panose="02020603050405020304" pitchFamily="18" charset="0"/>
                  </a:rPr>
                  <a:t>-› akár már prehospitalisan </a:t>
                </a:r>
                <a14:m>
                  <m:oMath xmlns:m="http://schemas.openxmlformats.org/officeDocument/2006/math">
                    <m:r>
                      <a:rPr lang="hu-HU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HU" sz="3600" u="sng" baseline="30000" dirty="0" smtClean="0">
                    <a:cs typeface="Times New Roman" panose="02020603050405020304" pitchFamily="18" charset="0"/>
                  </a:rPr>
                  <a:t>h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).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3600" dirty="0">
                    <a:cs typeface="Times New Roman" panose="02020603050405020304" pitchFamily="18" charset="0"/>
                  </a:rPr>
                  <a:t> M</a:t>
                </a:r>
                <a:r>
                  <a:rPr lang="en-HU" sz="3600" dirty="0">
                    <a:cs typeface="Times New Roman" panose="02020603050405020304" pitchFamily="18" charset="0"/>
                  </a:rPr>
                  <a:t>inimum időtartam: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48</a:t>
                </a:r>
                <a:r>
                  <a:rPr lang="en-HU" sz="3600" b="1" u="sng" baseline="300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</a:t>
                </a:r>
                <a:r>
                  <a:rPr lang="en-HU" sz="3600" dirty="0">
                    <a:cs typeface="Times New Roman" panose="02020603050405020304" pitchFamily="18" charset="0"/>
                  </a:rPr>
                  <a:t> (akár 72</a:t>
                </a:r>
                <a:r>
                  <a:rPr lang="en-HU" sz="3600" u="sng" baseline="30000" dirty="0">
                    <a:cs typeface="Times New Roman" panose="02020603050405020304" pitchFamily="18" charset="0"/>
                  </a:rPr>
                  <a:t>h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HU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  <a:blipFill>
                <a:blip r:embed="rId2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90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FE1-A0A4-010F-77C5-C06C2FC4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83"/>
            <a:ext cx="5103463" cy="849237"/>
          </a:xfrm>
        </p:spPr>
        <p:txBody>
          <a:bodyPr>
            <a:normAutofit/>
          </a:bodyPr>
          <a:lstStyle/>
          <a:p>
            <a:pPr algn="ctr"/>
            <a:r>
              <a:rPr lang="en-HU" sz="50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Konklúziók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 smtClean="0">
                    <a:cs typeface="Times New Roman" panose="02020603050405020304" pitchFamily="18" charset="0"/>
                  </a:rPr>
                  <a:t> Cél magtesthőmérséklet: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33 ℃</a:t>
                </a:r>
                <a:r>
                  <a:rPr lang="en-HU" sz="3600" dirty="0">
                    <a:cs typeface="Times New Roman" panose="02020603050405020304" pitchFamily="18" charset="0"/>
                  </a:rPr>
                  <a:t> (32-34℃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>
                    <a:cs typeface="Times New Roman" panose="02020603050405020304" pitchFamily="18" charset="0"/>
                  </a:rPr>
                  <a:t>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Korai hűtés </a:t>
                </a:r>
                <a:r>
                  <a:rPr lang="en-HU" sz="3600" dirty="0">
                    <a:cs typeface="Times New Roman" panose="02020603050405020304" pitchFamily="18" charset="0"/>
                  </a:rPr>
                  <a:t>-› akár már prehospitalisan </a:t>
                </a:r>
                <a14:m>
                  <m:oMath xmlns:m="http://schemas.openxmlformats.org/officeDocument/2006/math">
                    <m:r>
                      <a:rPr lang="hu-HU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HU" sz="3600" u="sng" baseline="30000" dirty="0" smtClean="0">
                    <a:cs typeface="Times New Roman" panose="02020603050405020304" pitchFamily="18" charset="0"/>
                  </a:rPr>
                  <a:t>h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).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3600" dirty="0">
                    <a:cs typeface="Times New Roman" panose="02020603050405020304" pitchFamily="18" charset="0"/>
                  </a:rPr>
                  <a:t> M</a:t>
                </a:r>
                <a:r>
                  <a:rPr lang="en-HU" sz="3600" dirty="0">
                    <a:cs typeface="Times New Roman" panose="02020603050405020304" pitchFamily="18" charset="0"/>
                  </a:rPr>
                  <a:t>inimum időtartam: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48</a:t>
                </a:r>
                <a:r>
                  <a:rPr lang="en-HU" sz="3600" b="1" u="sng" baseline="300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</a:t>
                </a:r>
                <a:r>
                  <a:rPr lang="en-HU" sz="3600" dirty="0">
                    <a:cs typeface="Times New Roman" panose="02020603050405020304" pitchFamily="18" charset="0"/>
                  </a:rPr>
                  <a:t> (akár 72</a:t>
                </a:r>
                <a:r>
                  <a:rPr lang="en-HU" sz="3600" u="sng" baseline="30000" dirty="0">
                    <a:cs typeface="Times New Roman" panose="02020603050405020304" pitchFamily="18" charset="0"/>
                  </a:rPr>
                  <a:t>h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u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Legeffektívebb </a:t>
                </a:r>
                <a:r>
                  <a:rPr lang="en-HU" sz="3600" dirty="0">
                    <a:cs typeface="Times New Roman" panose="02020603050405020304" pitchFamily="18" charset="0"/>
                  </a:rPr>
                  <a:t>a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közepesen/közepesen-súlyos </a:t>
                </a:r>
                <a:r>
                  <a:rPr lang="hu-HU" sz="36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HU" sz="36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agykárosodás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esetén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HU" sz="3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  <a:blipFill>
                <a:blip r:embed="rId2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028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FE1-A0A4-010F-77C5-C06C2FC4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83"/>
            <a:ext cx="5103463" cy="849237"/>
          </a:xfrm>
        </p:spPr>
        <p:txBody>
          <a:bodyPr>
            <a:normAutofit/>
          </a:bodyPr>
          <a:lstStyle/>
          <a:p>
            <a:pPr algn="ctr"/>
            <a:r>
              <a:rPr lang="en-HU" sz="50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Konklúziók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 smtClean="0">
                    <a:cs typeface="Times New Roman" panose="02020603050405020304" pitchFamily="18" charset="0"/>
                  </a:rPr>
                  <a:t> Cél magtesthőmérséklet: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33 ℃</a:t>
                </a:r>
                <a:r>
                  <a:rPr lang="en-HU" sz="3600" dirty="0">
                    <a:cs typeface="Times New Roman" panose="02020603050405020304" pitchFamily="18" charset="0"/>
                  </a:rPr>
                  <a:t> (32-34℃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>
                    <a:cs typeface="Times New Roman" panose="02020603050405020304" pitchFamily="18" charset="0"/>
                  </a:rPr>
                  <a:t>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Korai hűtés </a:t>
                </a:r>
                <a:r>
                  <a:rPr lang="en-HU" sz="3600" dirty="0">
                    <a:cs typeface="Times New Roman" panose="02020603050405020304" pitchFamily="18" charset="0"/>
                  </a:rPr>
                  <a:t>-› akár már prehospitalisan </a:t>
                </a:r>
                <a14:m>
                  <m:oMath xmlns:m="http://schemas.openxmlformats.org/officeDocument/2006/math">
                    <m:r>
                      <a:rPr lang="hu-HU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HU" sz="3600" u="sng" baseline="30000" dirty="0" smtClean="0">
                    <a:cs typeface="Times New Roman" panose="02020603050405020304" pitchFamily="18" charset="0"/>
                  </a:rPr>
                  <a:t>h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).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3600" dirty="0">
                    <a:cs typeface="Times New Roman" panose="02020603050405020304" pitchFamily="18" charset="0"/>
                  </a:rPr>
                  <a:t> M</a:t>
                </a:r>
                <a:r>
                  <a:rPr lang="en-HU" sz="3600" dirty="0">
                    <a:cs typeface="Times New Roman" panose="02020603050405020304" pitchFamily="18" charset="0"/>
                  </a:rPr>
                  <a:t>inimum időtartam: </a:t>
                </a:r>
                <a:r>
                  <a:rPr lang="en-HU" sz="36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48</a:t>
                </a:r>
                <a:r>
                  <a:rPr lang="en-HU" sz="3600" b="1" u="sng" baseline="30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>
                    <a:cs typeface="Times New Roman" panose="02020603050405020304" pitchFamily="18" charset="0"/>
                  </a:rPr>
                  <a:t>(akár 72</a:t>
                </a:r>
                <a:r>
                  <a:rPr lang="en-HU" sz="3600" u="sng" baseline="30000" dirty="0">
                    <a:cs typeface="Times New Roman" panose="02020603050405020304" pitchFamily="18" charset="0"/>
                  </a:rPr>
                  <a:t>h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u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Legeffektívebb </a:t>
                </a:r>
                <a:r>
                  <a:rPr lang="en-HU" sz="3600" dirty="0">
                    <a:cs typeface="Times New Roman" panose="02020603050405020304" pitchFamily="18" charset="0"/>
                  </a:rPr>
                  <a:t>a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közepesen/közepesen-súlyos </a:t>
                </a:r>
                <a:r>
                  <a:rPr lang="hu-HU" sz="36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HU" sz="36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agykárosodás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esetén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Endovascularis </a:t>
                </a:r>
                <a:r>
                  <a:rPr lang="en-HU" sz="3600" dirty="0">
                    <a:cs typeface="Times New Roman" panose="02020603050405020304" pitchFamily="18" charset="0"/>
                  </a:rPr>
                  <a:t>hűtési technika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preferálandó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  <a:blipFill>
                <a:blip r:embed="rId2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88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FE1-A0A4-010F-77C5-C06C2FC4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83"/>
            <a:ext cx="5103463" cy="849237"/>
          </a:xfrm>
        </p:spPr>
        <p:txBody>
          <a:bodyPr>
            <a:normAutofit/>
          </a:bodyPr>
          <a:lstStyle/>
          <a:p>
            <a:pPr algn="ctr"/>
            <a:r>
              <a:rPr lang="en-HU" sz="5000" b="1" cap="all" dirty="0">
                <a:solidFill>
                  <a:srgbClr val="7030A0"/>
                </a:solidFill>
                <a:cs typeface="Times New Roman" panose="02020603050405020304" pitchFamily="18" charset="0"/>
              </a:rPr>
              <a:t>Konklúziók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 smtClean="0">
                    <a:cs typeface="Times New Roman" panose="02020603050405020304" pitchFamily="18" charset="0"/>
                  </a:rPr>
                  <a:t> Cél magtesthőmérséklet: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33 ℃</a:t>
                </a:r>
                <a:r>
                  <a:rPr lang="en-HU" sz="3600" dirty="0">
                    <a:cs typeface="Times New Roman" panose="02020603050405020304" pitchFamily="18" charset="0"/>
                  </a:rPr>
                  <a:t> (32-34℃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>
                    <a:cs typeface="Times New Roman" panose="02020603050405020304" pitchFamily="18" charset="0"/>
                  </a:rPr>
                  <a:t>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Korai hűtés </a:t>
                </a:r>
                <a:r>
                  <a:rPr lang="en-HU" sz="3600" dirty="0">
                    <a:cs typeface="Times New Roman" panose="02020603050405020304" pitchFamily="18" charset="0"/>
                  </a:rPr>
                  <a:t>-› akár már prehospitalisan </a:t>
                </a:r>
                <a14:m>
                  <m:oMath xmlns:m="http://schemas.openxmlformats.org/officeDocument/2006/math">
                    <m:r>
                      <a:rPr lang="hu-HU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HU" sz="3600" u="sng" baseline="30000" dirty="0" smtClean="0">
                    <a:cs typeface="Times New Roman" panose="02020603050405020304" pitchFamily="18" charset="0"/>
                  </a:rPr>
                  <a:t>h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).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3600" dirty="0">
                    <a:cs typeface="Times New Roman" panose="02020603050405020304" pitchFamily="18" charset="0"/>
                  </a:rPr>
                  <a:t> M</a:t>
                </a:r>
                <a:r>
                  <a:rPr lang="en-HU" sz="3600" dirty="0">
                    <a:cs typeface="Times New Roman" panose="02020603050405020304" pitchFamily="18" charset="0"/>
                  </a:rPr>
                  <a:t>inimum időtartam: </a:t>
                </a:r>
                <a:r>
                  <a:rPr lang="en-HU" sz="3600" b="1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48</a:t>
                </a:r>
                <a:r>
                  <a:rPr lang="en-HU" sz="3600" b="1" u="sng" baseline="30000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h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>
                    <a:cs typeface="Times New Roman" panose="02020603050405020304" pitchFamily="18" charset="0"/>
                  </a:rPr>
                  <a:t>(akár 72</a:t>
                </a:r>
                <a:r>
                  <a:rPr lang="en-HU" sz="3600" u="sng" baseline="30000" dirty="0">
                    <a:cs typeface="Times New Roman" panose="02020603050405020304" pitchFamily="18" charset="0"/>
                  </a:rPr>
                  <a:t>h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)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u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Legeffektívebb </a:t>
                </a:r>
                <a:r>
                  <a:rPr lang="en-HU" sz="3600" dirty="0">
                    <a:cs typeface="Times New Roman" panose="02020603050405020304" pitchFamily="18" charset="0"/>
                  </a:rPr>
                  <a:t>a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közepesen/közepesen-súlyos agykárosodás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esetén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U" sz="3600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Endovascularis </a:t>
                </a:r>
                <a:r>
                  <a:rPr lang="en-HU" sz="3600" dirty="0">
                    <a:cs typeface="Times New Roman" panose="02020603050405020304" pitchFamily="18" charset="0"/>
                  </a:rPr>
                  <a:t>hűtési technika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preferálandó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hu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Testhőmérésklet </a:t>
                </a:r>
                <a:r>
                  <a:rPr lang="en-HU" sz="3600" b="1" dirty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állandó monitorozása </a:t>
                </a:r>
                <a:r>
                  <a:rPr lang="en-HU" sz="3600" dirty="0">
                    <a:cs typeface="Times New Roman" panose="02020603050405020304" pitchFamily="18" charset="0"/>
                  </a:rPr>
                  <a:t>a célértékek 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HU" sz="3600" dirty="0" smtClean="0">
                    <a:cs typeface="Times New Roman" panose="02020603050405020304" pitchFamily="18" charset="0"/>
                  </a:rPr>
                  <a:t>elérését követően</a:t>
                </a:r>
                <a:r>
                  <a:rPr lang="hu-HU" sz="3600" dirty="0" smtClean="0">
                    <a:cs typeface="Times New Roman" panose="02020603050405020304" pitchFamily="18" charset="0"/>
                  </a:rPr>
                  <a:t>.</a:t>
                </a:r>
                <a:endParaRPr lang="en-HU" sz="3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77149-8B33-1F87-C9EC-F10D2EB0A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3818"/>
                <a:ext cx="12192000" cy="5495927"/>
              </a:xfrm>
              <a:blipFill>
                <a:blip r:embed="rId2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993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4661297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299394" y="0"/>
            <a:ext cx="386357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-167425" y="0"/>
            <a:ext cx="386357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128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0B31-460A-EC65-A790-2C7EE663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660" y="2398142"/>
            <a:ext cx="7919736" cy="892475"/>
          </a:xfrm>
        </p:spPr>
        <p:txBody>
          <a:bodyPr>
            <a:normAutofit fontScale="90000"/>
          </a:bodyPr>
          <a:lstStyle/>
          <a:p>
            <a:pPr algn="ctr"/>
            <a:r>
              <a:rPr lang="en-HU" sz="6000" b="1" dirty="0">
                <a:solidFill>
                  <a:srgbClr val="7030A0"/>
                </a:solidFill>
                <a:cs typeface="Times New Roman" panose="02020603050405020304" pitchFamily="18" charset="0"/>
              </a:rPr>
              <a:t>Köszönöm a figyelmet!</a:t>
            </a:r>
          </a:p>
        </p:txBody>
      </p:sp>
      <p:cxnSp>
        <p:nvCxnSpPr>
          <p:cNvPr id="4" name="Egyenes összekötő 3"/>
          <p:cNvCxnSpPr/>
          <p:nvPr/>
        </p:nvCxnSpPr>
        <p:spPr>
          <a:xfrm flipV="1">
            <a:off x="7910285" y="5370285"/>
            <a:ext cx="3425371" cy="29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18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1539" y="1043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Hőszabályozás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2529" y="1236452"/>
            <a:ext cx="120194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cap="all" dirty="0" err="1"/>
              <a:t>Termoeffektorok</a:t>
            </a:r>
            <a:endParaRPr lang="hu-HU" sz="26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Klasszikus klinikai </a:t>
            </a:r>
            <a:r>
              <a:rPr lang="hu-HU" sz="2600" dirty="0"/>
              <a:t>értelemben az aktivált autonóm </a:t>
            </a:r>
            <a:r>
              <a:rPr lang="hu-HU" sz="2600" dirty="0" err="1"/>
              <a:t>effektorok</a:t>
            </a:r>
            <a:r>
              <a:rPr lang="hu-HU" sz="2600" dirty="0"/>
              <a:t> </a:t>
            </a:r>
            <a:r>
              <a:rPr lang="hu-HU" sz="2600" dirty="0" smtClean="0"/>
              <a:t>vezérlését </a:t>
            </a:r>
            <a:r>
              <a:rPr lang="hu-HU" sz="2600" dirty="0"/>
              <a:t>a</a:t>
            </a:r>
            <a:r>
              <a:rPr lang="hu-HU" sz="2600" dirty="0">
                <a:solidFill>
                  <a:srgbClr val="7030A0"/>
                </a:solidFill>
              </a:rPr>
              <a:t> </a:t>
            </a:r>
            <a:r>
              <a:rPr lang="hu-HU" sz="2600" b="1" dirty="0" err="1" smtClean="0">
                <a:solidFill>
                  <a:srgbClr val="7030A0"/>
                </a:solidFill>
              </a:rPr>
              <a:t>hipothalamus</a:t>
            </a:r>
            <a:r>
              <a:rPr lang="hu-HU" sz="2600" b="1" dirty="0" smtClean="0">
                <a:solidFill>
                  <a:srgbClr val="7030A0"/>
                </a:solidFill>
              </a:rPr>
              <a:t> </a:t>
            </a:r>
            <a:r>
              <a:rPr lang="hu-HU" sz="2600" b="1" dirty="0">
                <a:solidFill>
                  <a:srgbClr val="7030A0"/>
                </a:solidFill>
              </a:rPr>
              <a:t>fűtő- és hűtőközpontja</a:t>
            </a:r>
            <a:r>
              <a:rPr lang="hu-HU" sz="2600" b="1" dirty="0">
                <a:solidFill>
                  <a:srgbClr val="C00000"/>
                </a:solidFill>
              </a:rPr>
              <a:t> </a:t>
            </a:r>
            <a:r>
              <a:rPr lang="hu-HU" sz="2600" dirty="0"/>
              <a:t>látja 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7684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1539" y="1043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Hőszabályozás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2529" y="1236452"/>
            <a:ext cx="120194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cap="all" dirty="0" err="1"/>
              <a:t>Termoeffektorok</a:t>
            </a:r>
            <a:endParaRPr lang="hu-HU" sz="26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Klasszikus klinikai </a:t>
            </a:r>
            <a:r>
              <a:rPr lang="hu-HU" sz="2600" dirty="0"/>
              <a:t>értelemben az aktivált autonóm </a:t>
            </a:r>
            <a:r>
              <a:rPr lang="hu-HU" sz="2600" dirty="0" err="1"/>
              <a:t>effektorok</a:t>
            </a:r>
            <a:r>
              <a:rPr lang="hu-HU" sz="2600" dirty="0"/>
              <a:t> </a:t>
            </a:r>
            <a:r>
              <a:rPr lang="hu-HU" sz="2600" dirty="0" smtClean="0"/>
              <a:t>vezérlését </a:t>
            </a:r>
            <a:r>
              <a:rPr lang="hu-HU" sz="2600" dirty="0"/>
              <a:t>a</a:t>
            </a:r>
            <a:r>
              <a:rPr lang="hu-HU" sz="2600" dirty="0">
                <a:solidFill>
                  <a:srgbClr val="7030A0"/>
                </a:solidFill>
              </a:rPr>
              <a:t> </a:t>
            </a:r>
            <a:r>
              <a:rPr lang="hu-HU" sz="2600" b="1" dirty="0" err="1" smtClean="0">
                <a:solidFill>
                  <a:srgbClr val="7030A0"/>
                </a:solidFill>
              </a:rPr>
              <a:t>hipothalamus</a:t>
            </a:r>
            <a:r>
              <a:rPr lang="hu-HU" sz="2600" b="1" dirty="0" smtClean="0">
                <a:solidFill>
                  <a:srgbClr val="7030A0"/>
                </a:solidFill>
              </a:rPr>
              <a:t> </a:t>
            </a:r>
            <a:r>
              <a:rPr lang="hu-HU" sz="2600" b="1" dirty="0">
                <a:solidFill>
                  <a:srgbClr val="7030A0"/>
                </a:solidFill>
              </a:rPr>
              <a:t>fűtő- és hűtőközpontja</a:t>
            </a:r>
            <a:r>
              <a:rPr lang="hu-HU" sz="2600" b="1" dirty="0">
                <a:solidFill>
                  <a:srgbClr val="C00000"/>
                </a:solidFill>
              </a:rPr>
              <a:t> </a:t>
            </a:r>
            <a:r>
              <a:rPr lang="hu-HU" sz="2600" dirty="0"/>
              <a:t>látja 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Modern szemlélet szerint, </a:t>
            </a:r>
            <a:r>
              <a:rPr lang="hu-HU" sz="2600" dirty="0"/>
              <a:t>a </a:t>
            </a:r>
            <a:r>
              <a:rPr lang="hu-HU" sz="2600" b="1" dirty="0">
                <a:solidFill>
                  <a:srgbClr val="7030A0"/>
                </a:solidFill>
              </a:rPr>
              <a:t>központi idegrendszer integratív</a:t>
            </a:r>
            <a:r>
              <a:rPr lang="hu-HU" sz="2600" dirty="0"/>
              <a:t> </a:t>
            </a:r>
            <a:r>
              <a:rPr lang="hu-HU" sz="2600" dirty="0" smtClean="0"/>
              <a:t>szerepe </a:t>
            </a:r>
            <a:r>
              <a:rPr lang="hu-HU" sz="2600" b="1" dirty="0" smtClean="0">
                <a:solidFill>
                  <a:srgbClr val="7030A0"/>
                </a:solidFill>
              </a:rPr>
              <a:t>megkérdőjelezhető.</a:t>
            </a:r>
            <a:endParaRPr lang="hu-HU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6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1539" y="1043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Hőszabályozás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2529" y="1236452"/>
            <a:ext cx="120194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cap="all" dirty="0" err="1"/>
              <a:t>Termoeffektorok</a:t>
            </a:r>
            <a:endParaRPr lang="hu-HU" sz="26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Klasszikus klinikai </a:t>
            </a:r>
            <a:r>
              <a:rPr lang="hu-HU" sz="2600" dirty="0"/>
              <a:t>értelemben az aktivált autonóm </a:t>
            </a:r>
            <a:r>
              <a:rPr lang="hu-HU" sz="2600" dirty="0" err="1"/>
              <a:t>effektorok</a:t>
            </a:r>
            <a:r>
              <a:rPr lang="hu-HU" sz="2600" dirty="0"/>
              <a:t> </a:t>
            </a:r>
            <a:r>
              <a:rPr lang="hu-HU" sz="2600" dirty="0" smtClean="0"/>
              <a:t>vezérlését </a:t>
            </a:r>
            <a:r>
              <a:rPr lang="hu-HU" sz="2600" dirty="0"/>
              <a:t>a</a:t>
            </a:r>
            <a:r>
              <a:rPr lang="hu-HU" sz="2600" dirty="0">
                <a:solidFill>
                  <a:srgbClr val="7030A0"/>
                </a:solidFill>
              </a:rPr>
              <a:t> </a:t>
            </a:r>
            <a:r>
              <a:rPr lang="hu-HU" sz="2600" b="1" dirty="0" err="1" smtClean="0">
                <a:solidFill>
                  <a:srgbClr val="7030A0"/>
                </a:solidFill>
              </a:rPr>
              <a:t>hipothalamus</a:t>
            </a:r>
            <a:r>
              <a:rPr lang="hu-HU" sz="2600" b="1" dirty="0" smtClean="0">
                <a:solidFill>
                  <a:srgbClr val="7030A0"/>
                </a:solidFill>
              </a:rPr>
              <a:t> </a:t>
            </a:r>
            <a:r>
              <a:rPr lang="hu-HU" sz="2600" b="1" dirty="0">
                <a:solidFill>
                  <a:srgbClr val="7030A0"/>
                </a:solidFill>
              </a:rPr>
              <a:t>fűtő- és hűtőközpontja</a:t>
            </a:r>
            <a:r>
              <a:rPr lang="hu-HU" sz="2600" b="1" dirty="0">
                <a:solidFill>
                  <a:srgbClr val="C00000"/>
                </a:solidFill>
              </a:rPr>
              <a:t> </a:t>
            </a:r>
            <a:r>
              <a:rPr lang="hu-HU" sz="2600" dirty="0"/>
              <a:t>látja 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Modern szemlélet szerint, </a:t>
            </a:r>
            <a:r>
              <a:rPr lang="hu-HU" sz="2600" dirty="0"/>
              <a:t>a </a:t>
            </a:r>
            <a:r>
              <a:rPr lang="hu-HU" sz="2600" b="1" dirty="0">
                <a:solidFill>
                  <a:srgbClr val="7030A0"/>
                </a:solidFill>
              </a:rPr>
              <a:t>központi idegrendszer integratív</a:t>
            </a:r>
            <a:r>
              <a:rPr lang="hu-HU" sz="2600" dirty="0"/>
              <a:t> </a:t>
            </a:r>
            <a:r>
              <a:rPr lang="hu-HU" sz="2600" dirty="0" smtClean="0"/>
              <a:t>szerepe </a:t>
            </a:r>
            <a:r>
              <a:rPr lang="hu-HU" sz="2600" b="1" dirty="0" smtClean="0">
                <a:solidFill>
                  <a:srgbClr val="7030A0"/>
                </a:solidFill>
              </a:rPr>
              <a:t>megkérdőjelezhető.</a:t>
            </a:r>
            <a:endParaRPr lang="hu-HU" sz="2600" b="1" dirty="0">
              <a:solidFill>
                <a:srgbClr val="7030A0"/>
              </a:solidFill>
            </a:endParaRPr>
          </a:p>
          <a:p>
            <a:endParaRPr lang="hu-HU" sz="2600" b="1" dirty="0"/>
          </a:p>
          <a:p>
            <a:r>
              <a:rPr lang="hu-HU" sz="2600" b="1" cap="all" dirty="0" err="1"/>
              <a:t>Termoeffektor</a:t>
            </a:r>
            <a:r>
              <a:rPr lang="hu-HU" sz="2600" b="1" cap="all" dirty="0"/>
              <a:t> </a:t>
            </a:r>
            <a:r>
              <a:rPr lang="hu-HU" sz="2600" b="1" cap="all" dirty="0" smtClean="0"/>
              <a:t>hurok</a:t>
            </a:r>
            <a:endParaRPr lang="hu-HU" sz="2600" b="1" cap="all" dirty="0"/>
          </a:p>
        </p:txBody>
      </p:sp>
    </p:spTree>
    <p:extLst>
      <p:ext uri="{BB962C8B-B14F-4D97-AF65-F5344CB8AC3E}">
        <p14:creationId xmlns:p14="http://schemas.microsoft.com/office/powerpoint/2010/main" val="52065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1539" y="1043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Hőszabályozás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2529" y="1236452"/>
            <a:ext cx="120194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cap="all" dirty="0" err="1"/>
              <a:t>Termoeffektorok</a:t>
            </a:r>
            <a:endParaRPr lang="hu-HU" sz="26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Klasszikus klinikai </a:t>
            </a:r>
            <a:r>
              <a:rPr lang="hu-HU" sz="2600" dirty="0"/>
              <a:t>értelemben az aktivált autonóm </a:t>
            </a:r>
            <a:r>
              <a:rPr lang="hu-HU" sz="2600" dirty="0" err="1"/>
              <a:t>effektorok</a:t>
            </a:r>
            <a:r>
              <a:rPr lang="hu-HU" sz="2600" dirty="0"/>
              <a:t> </a:t>
            </a:r>
            <a:r>
              <a:rPr lang="hu-HU" sz="2600" dirty="0" smtClean="0"/>
              <a:t>vezérlését </a:t>
            </a:r>
            <a:r>
              <a:rPr lang="hu-HU" sz="2600" dirty="0"/>
              <a:t>a</a:t>
            </a:r>
            <a:r>
              <a:rPr lang="hu-HU" sz="2600" dirty="0">
                <a:solidFill>
                  <a:srgbClr val="7030A0"/>
                </a:solidFill>
              </a:rPr>
              <a:t> </a:t>
            </a:r>
            <a:r>
              <a:rPr lang="hu-HU" sz="2600" b="1" dirty="0" err="1" smtClean="0">
                <a:solidFill>
                  <a:srgbClr val="7030A0"/>
                </a:solidFill>
              </a:rPr>
              <a:t>hipothalamus</a:t>
            </a:r>
            <a:r>
              <a:rPr lang="hu-HU" sz="2600" b="1" dirty="0" smtClean="0">
                <a:solidFill>
                  <a:srgbClr val="7030A0"/>
                </a:solidFill>
              </a:rPr>
              <a:t> </a:t>
            </a:r>
            <a:r>
              <a:rPr lang="hu-HU" sz="2600" b="1" dirty="0">
                <a:solidFill>
                  <a:srgbClr val="7030A0"/>
                </a:solidFill>
              </a:rPr>
              <a:t>fűtő- és hűtőközpontja</a:t>
            </a:r>
            <a:r>
              <a:rPr lang="hu-HU" sz="2600" b="1" dirty="0">
                <a:solidFill>
                  <a:srgbClr val="C00000"/>
                </a:solidFill>
              </a:rPr>
              <a:t> </a:t>
            </a:r>
            <a:r>
              <a:rPr lang="hu-HU" sz="2600" dirty="0"/>
              <a:t>látja 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Modern szemlélet szerint, </a:t>
            </a:r>
            <a:r>
              <a:rPr lang="hu-HU" sz="2600" dirty="0"/>
              <a:t>a </a:t>
            </a:r>
            <a:r>
              <a:rPr lang="hu-HU" sz="2600" b="1" dirty="0">
                <a:solidFill>
                  <a:srgbClr val="7030A0"/>
                </a:solidFill>
              </a:rPr>
              <a:t>központi idegrendszer integratív</a:t>
            </a:r>
            <a:r>
              <a:rPr lang="hu-HU" sz="2600" dirty="0"/>
              <a:t> </a:t>
            </a:r>
            <a:r>
              <a:rPr lang="hu-HU" sz="2600" dirty="0" smtClean="0"/>
              <a:t>szerepe </a:t>
            </a:r>
            <a:r>
              <a:rPr lang="hu-HU" sz="2600" b="1" dirty="0" smtClean="0">
                <a:solidFill>
                  <a:srgbClr val="7030A0"/>
                </a:solidFill>
              </a:rPr>
              <a:t>megkérdőjelezhető.</a:t>
            </a:r>
            <a:endParaRPr lang="hu-HU" sz="2600" b="1" dirty="0">
              <a:solidFill>
                <a:srgbClr val="7030A0"/>
              </a:solidFill>
            </a:endParaRPr>
          </a:p>
          <a:p>
            <a:endParaRPr lang="hu-HU" sz="2600" b="1" dirty="0"/>
          </a:p>
          <a:p>
            <a:r>
              <a:rPr lang="hu-HU" sz="2600" b="1" cap="all" dirty="0" err="1"/>
              <a:t>Termoeffektor</a:t>
            </a:r>
            <a:r>
              <a:rPr lang="hu-HU" sz="2600" b="1" cap="all" dirty="0"/>
              <a:t> hurok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rgbClr val="7030A0"/>
                </a:solidFill>
              </a:rPr>
              <a:t>Nincs</a:t>
            </a:r>
            <a:r>
              <a:rPr lang="hu-HU" sz="2600" b="1" dirty="0" smtClean="0">
                <a:solidFill>
                  <a:srgbClr val="C00000"/>
                </a:solidFill>
              </a:rPr>
              <a:t> </a:t>
            </a:r>
            <a:r>
              <a:rPr lang="hu-HU" sz="2600" dirty="0"/>
              <a:t>szükség </a:t>
            </a:r>
            <a:r>
              <a:rPr lang="hu-HU" sz="2600" b="1" dirty="0">
                <a:solidFill>
                  <a:srgbClr val="7030A0"/>
                </a:solidFill>
              </a:rPr>
              <a:t>központi termosztát</a:t>
            </a:r>
            <a:r>
              <a:rPr lang="hu-HU" sz="2600" dirty="0"/>
              <a:t>ra (testhőmérsékletünk nem egyetlen </a:t>
            </a:r>
            <a:r>
              <a:rPr lang="hu-HU" sz="2600" dirty="0" smtClean="0"/>
              <a:t>rendszer / irányítóval </a:t>
            </a:r>
            <a:r>
              <a:rPr lang="hu-HU" sz="2600" dirty="0"/>
              <a:t>szabályozott</a:t>
            </a:r>
            <a:r>
              <a:rPr lang="hu-HU" sz="2600" dirty="0" smtClean="0"/>
              <a:t>)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89653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1539" y="10431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kern="0" cap="all" dirty="0">
                <a:solidFill>
                  <a:srgbClr val="7030A0"/>
                </a:solidFill>
                <a:latin typeface="+mj-lt"/>
                <a:ea typeface="Calibri" panose="020F0502020204030204" pitchFamily="34" charset="0"/>
              </a:rPr>
              <a:t>Hőszabályozás</a:t>
            </a:r>
            <a:endParaRPr lang="hu-HU" sz="54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2529" y="1236452"/>
            <a:ext cx="1201947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cap="all" dirty="0" err="1"/>
              <a:t>Termoeffektorok</a:t>
            </a:r>
            <a:endParaRPr lang="hu-HU" sz="26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Klasszikus klinikai </a:t>
            </a:r>
            <a:r>
              <a:rPr lang="hu-HU" sz="2600" dirty="0"/>
              <a:t>értelemben az aktivált autonóm </a:t>
            </a:r>
            <a:r>
              <a:rPr lang="hu-HU" sz="2600" dirty="0" err="1"/>
              <a:t>effektorok</a:t>
            </a:r>
            <a:r>
              <a:rPr lang="hu-HU" sz="2600" dirty="0"/>
              <a:t> </a:t>
            </a:r>
            <a:r>
              <a:rPr lang="hu-HU" sz="2600" dirty="0" smtClean="0"/>
              <a:t>vezérlését </a:t>
            </a:r>
            <a:r>
              <a:rPr lang="hu-HU" sz="2600" dirty="0"/>
              <a:t>a</a:t>
            </a:r>
            <a:r>
              <a:rPr lang="hu-HU" sz="2600" dirty="0">
                <a:solidFill>
                  <a:srgbClr val="7030A0"/>
                </a:solidFill>
              </a:rPr>
              <a:t> </a:t>
            </a:r>
            <a:r>
              <a:rPr lang="hu-HU" sz="2600" b="1" dirty="0" err="1" smtClean="0">
                <a:solidFill>
                  <a:srgbClr val="7030A0"/>
                </a:solidFill>
              </a:rPr>
              <a:t>hipothalamus</a:t>
            </a:r>
            <a:r>
              <a:rPr lang="hu-HU" sz="2600" b="1" dirty="0" smtClean="0">
                <a:solidFill>
                  <a:srgbClr val="7030A0"/>
                </a:solidFill>
              </a:rPr>
              <a:t> </a:t>
            </a:r>
            <a:r>
              <a:rPr lang="hu-HU" sz="2600" b="1" dirty="0">
                <a:solidFill>
                  <a:srgbClr val="7030A0"/>
                </a:solidFill>
              </a:rPr>
              <a:t>fűtő- és hűtőközpontja</a:t>
            </a:r>
            <a:r>
              <a:rPr lang="hu-HU" sz="2600" b="1" dirty="0">
                <a:solidFill>
                  <a:srgbClr val="C00000"/>
                </a:solidFill>
              </a:rPr>
              <a:t> </a:t>
            </a:r>
            <a:r>
              <a:rPr lang="hu-HU" sz="2600" dirty="0"/>
              <a:t>látja 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Modern szemlélet szerint, </a:t>
            </a:r>
            <a:r>
              <a:rPr lang="hu-HU" sz="2600" dirty="0"/>
              <a:t>a </a:t>
            </a:r>
            <a:r>
              <a:rPr lang="hu-HU" sz="2600" b="1" dirty="0">
                <a:solidFill>
                  <a:srgbClr val="7030A0"/>
                </a:solidFill>
              </a:rPr>
              <a:t>központi idegrendszer integratív</a:t>
            </a:r>
            <a:r>
              <a:rPr lang="hu-HU" sz="2600" dirty="0"/>
              <a:t> </a:t>
            </a:r>
            <a:r>
              <a:rPr lang="hu-HU" sz="2600" dirty="0" smtClean="0"/>
              <a:t>szerepe </a:t>
            </a:r>
            <a:r>
              <a:rPr lang="hu-HU" sz="2600" b="1" dirty="0" smtClean="0">
                <a:solidFill>
                  <a:srgbClr val="7030A0"/>
                </a:solidFill>
              </a:rPr>
              <a:t>megkérdőjelezhető.</a:t>
            </a:r>
            <a:endParaRPr lang="hu-HU" sz="2600" b="1" dirty="0">
              <a:solidFill>
                <a:srgbClr val="7030A0"/>
              </a:solidFill>
            </a:endParaRPr>
          </a:p>
          <a:p>
            <a:endParaRPr lang="hu-HU" sz="2600" b="1" dirty="0"/>
          </a:p>
          <a:p>
            <a:r>
              <a:rPr lang="hu-HU" sz="2600" b="1" cap="all" dirty="0" err="1"/>
              <a:t>Termoeffektor</a:t>
            </a:r>
            <a:r>
              <a:rPr lang="hu-HU" sz="2600" b="1" cap="all" dirty="0"/>
              <a:t> hurok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rgbClr val="7030A0"/>
                </a:solidFill>
              </a:rPr>
              <a:t>Nincs</a:t>
            </a:r>
            <a:r>
              <a:rPr lang="hu-HU" sz="2600" b="1" dirty="0" smtClean="0">
                <a:solidFill>
                  <a:srgbClr val="C00000"/>
                </a:solidFill>
              </a:rPr>
              <a:t> </a:t>
            </a:r>
            <a:r>
              <a:rPr lang="hu-HU" sz="2600" dirty="0"/>
              <a:t>szükség </a:t>
            </a:r>
            <a:r>
              <a:rPr lang="hu-HU" sz="2600" b="1" dirty="0">
                <a:solidFill>
                  <a:srgbClr val="7030A0"/>
                </a:solidFill>
              </a:rPr>
              <a:t>központi termosztát</a:t>
            </a:r>
            <a:r>
              <a:rPr lang="hu-HU" sz="2600" dirty="0"/>
              <a:t>ra (testhőmérsékletünk nem egyetlen </a:t>
            </a:r>
            <a:r>
              <a:rPr lang="hu-HU" sz="2600" dirty="0" smtClean="0"/>
              <a:t>rendszer / irányítóval </a:t>
            </a:r>
            <a:r>
              <a:rPr lang="hu-HU" sz="2600" dirty="0"/>
              <a:t>szabályozott</a:t>
            </a:r>
            <a:r>
              <a:rPr lang="hu-HU" sz="2600" dirty="0" smtClean="0"/>
              <a:t>).</a:t>
            </a:r>
            <a:endParaRPr lang="hu-H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Egy-egy </a:t>
            </a:r>
            <a:r>
              <a:rPr lang="hu-HU" sz="2600" b="1" dirty="0" err="1">
                <a:solidFill>
                  <a:srgbClr val="7030A0"/>
                </a:solidFill>
              </a:rPr>
              <a:t>termoeffektor</a:t>
            </a:r>
            <a:r>
              <a:rPr lang="hu-HU" sz="2600" b="1" dirty="0">
                <a:solidFill>
                  <a:srgbClr val="7030A0"/>
                </a:solidFill>
              </a:rPr>
              <a:t> hurok </a:t>
            </a:r>
            <a:r>
              <a:rPr lang="hu-HU" sz="2600" dirty="0"/>
              <a:t>nem más, mint egy </a:t>
            </a:r>
            <a:r>
              <a:rPr lang="hu-HU" sz="2600" b="1" dirty="0" err="1">
                <a:solidFill>
                  <a:srgbClr val="7030A0"/>
                </a:solidFill>
              </a:rPr>
              <a:t>poliszinaptikus</a:t>
            </a:r>
            <a:r>
              <a:rPr lang="hu-HU" sz="2600" dirty="0"/>
              <a:t> és </a:t>
            </a:r>
            <a:r>
              <a:rPr lang="hu-HU" sz="2600" b="1" dirty="0">
                <a:solidFill>
                  <a:srgbClr val="7030A0"/>
                </a:solidFill>
              </a:rPr>
              <a:t>többrétegű reflexív</a:t>
            </a:r>
            <a:r>
              <a:rPr lang="hu-HU" sz="2600" dirty="0"/>
              <a:t>, amely </a:t>
            </a:r>
            <a:r>
              <a:rPr lang="hu-HU" sz="2600" b="1" dirty="0" err="1">
                <a:solidFill>
                  <a:srgbClr val="7030A0"/>
                </a:solidFill>
              </a:rPr>
              <a:t>afferens</a:t>
            </a:r>
            <a:r>
              <a:rPr lang="hu-HU" sz="2600" dirty="0"/>
              <a:t> és </a:t>
            </a:r>
            <a:r>
              <a:rPr lang="hu-HU" sz="2600" b="1" dirty="0" err="1">
                <a:solidFill>
                  <a:srgbClr val="7030A0"/>
                </a:solidFill>
              </a:rPr>
              <a:t>efferens</a:t>
            </a:r>
            <a:r>
              <a:rPr lang="hu-HU" sz="2600" dirty="0"/>
              <a:t> pályákból áll</a:t>
            </a:r>
            <a:r>
              <a:rPr lang="hu-HU" sz="2600" dirty="0" smtClean="0"/>
              <a:t>.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5676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VZ - Green">
      <a:dk1>
        <a:srgbClr val="0C0C0C"/>
      </a:dk1>
      <a:lt1>
        <a:srgbClr val="FFFFFF"/>
      </a:lt1>
      <a:dk2>
        <a:srgbClr val="3E2723"/>
      </a:dk2>
      <a:lt2>
        <a:srgbClr val="FFFFFF"/>
      </a:lt2>
      <a:accent1>
        <a:srgbClr val="8BC34A"/>
      </a:accent1>
      <a:accent2>
        <a:srgbClr val="F44336"/>
      </a:accent2>
      <a:accent3>
        <a:srgbClr val="673AB7"/>
      </a:accent3>
      <a:accent4>
        <a:srgbClr val="00BCD4"/>
      </a:accent4>
      <a:accent5>
        <a:srgbClr val="FF5722"/>
      </a:accent5>
      <a:accent6>
        <a:srgbClr val="FFC107"/>
      </a:accent6>
      <a:hlink>
        <a:srgbClr val="FF5522"/>
      </a:hlink>
      <a:folHlink>
        <a:srgbClr val="808080"/>
      </a:folHlink>
    </a:clrScheme>
    <a:fontScheme name="VZ">
      <a:majorFont>
        <a:latin typeface="EB Garamond ExtraBold"/>
        <a:ea typeface=""/>
        <a:cs typeface=""/>
      </a:majorFont>
      <a:minorFont>
        <a:latin typeface="PT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_wide.potx" id="{AD9667FD-DB1B-4D8D-91B9-A9D38D0D0437}" vid="{43AC3115-F616-4681-B179-F8EFB8C8E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vz_wide</Template>
  <TotalTime>9828</TotalTime>
  <Words>2408</Words>
  <Application>Microsoft Office PowerPoint</Application>
  <PresentationFormat>Szélesvásznú</PresentationFormat>
  <Paragraphs>314</Paragraphs>
  <Slides>46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EB Garamond ExtraBold</vt:lpstr>
      <vt:lpstr>PT Sans</vt:lpstr>
      <vt:lpstr>Source Sans Pro</vt:lpstr>
      <vt:lpstr>Times New Roman</vt:lpstr>
      <vt:lpstr>Wingdings</vt:lpstr>
      <vt:lpstr>Office-téma</vt:lpstr>
      <vt:lpstr>PowerPoint-bemutató</vt:lpstr>
      <vt:lpstr>Sikeres újraélesztést követő Terápiás hypothermia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target temperature management tanulmány</vt:lpstr>
      <vt:lpstr> target temperature management tanulmány</vt:lpstr>
      <vt:lpstr> target temperature management tanulmány</vt:lpstr>
      <vt:lpstr>PowerPoint-bemutató</vt:lpstr>
      <vt:lpstr>Terápiás hőmérséklet kontroll megközelítése</vt:lpstr>
      <vt:lpstr>Terápiás hőmérséklet kontroll megközelítése</vt:lpstr>
      <vt:lpstr>PowerPoint-bemutató</vt:lpstr>
      <vt:lpstr>Profitabilitás</vt:lpstr>
      <vt:lpstr> mely esetekben tekinthető effektívnek ?</vt:lpstr>
      <vt:lpstr>NEUROPROTEkCIÓ I.</vt:lpstr>
      <vt:lpstr>NEUROPROTEKCIÓ II. </vt:lpstr>
      <vt:lpstr>NEUROPROTEKCIÓ III. </vt:lpstr>
      <vt:lpstr>CÉLHŐMÉRSÉKLET</vt:lpstr>
      <vt:lpstr>CÉLHŐMÉRSÉKLET</vt:lpstr>
      <vt:lpstr>HŰTÉS IDŐTARTAMA I.</vt:lpstr>
      <vt:lpstr>HŰTÉS IDŐTARTAMA II.</vt:lpstr>
      <vt:lpstr>HŐMÉRSÉKLET MONITORIZÁLÁSA</vt:lpstr>
      <vt:lpstr>MIKOR?</vt:lpstr>
      <vt:lpstr>PowerPoint-bemutató</vt:lpstr>
      <vt:lpstr>Konklúziók</vt:lpstr>
      <vt:lpstr>Konklúziók</vt:lpstr>
      <vt:lpstr>Konklúziók</vt:lpstr>
      <vt:lpstr>Konklúziók</vt:lpstr>
      <vt:lpstr>Konklúziók</vt:lpstr>
      <vt:lpstr>Konklúziók</vt:lpstr>
      <vt:lpstr>Konklúziók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készüljünk a szakvizsgára?</dc:title>
  <dc:creator>Dr. Vámos Zoltán</dc:creator>
  <cp:lastModifiedBy>AITI közös</cp:lastModifiedBy>
  <cp:revision>893</cp:revision>
  <cp:lastPrinted>2020-09-02T13:36:22Z</cp:lastPrinted>
  <dcterms:created xsi:type="dcterms:W3CDTF">2019-05-21T07:18:07Z</dcterms:created>
  <dcterms:modified xsi:type="dcterms:W3CDTF">2023-09-30T05:59:10Z</dcterms:modified>
</cp:coreProperties>
</file>