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Montserrat Bold" panose="00000800000000000000" pitchFamily="2" charset="0"/>
      <p:regular r:id="rId21"/>
      <p:bold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  <p:embeddedFont>
      <p:font typeface="Poppins Bold" panose="00000800000000000000" pitchFamily="2" charset="0"/>
      <p:regular r:id="rId27"/>
      <p:bold r:id="rId28"/>
    </p:embeddedFont>
    <p:embeddedFont>
      <p:font typeface="Poppins Medium" panose="00000600000000000000" pitchFamily="2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jpe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6840" y="993724"/>
            <a:ext cx="1235040" cy="1267787"/>
          </a:xfrm>
          <a:custGeom>
            <a:avLst/>
            <a:gdLst/>
            <a:ahLst/>
            <a:cxnLst/>
            <a:rect l="l" t="t" r="r" b="b"/>
            <a:pathLst>
              <a:path w="1235040" h="1267787">
                <a:moveTo>
                  <a:pt x="0" y="0"/>
                </a:moveTo>
                <a:lnTo>
                  <a:pt x="1235040" y="0"/>
                </a:lnTo>
                <a:lnTo>
                  <a:pt x="1235040" y="1267787"/>
                </a:lnTo>
                <a:lnTo>
                  <a:pt x="0" y="1267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2468923" y="1254628"/>
            <a:ext cx="3866240" cy="706260"/>
          </a:xfrm>
          <a:custGeom>
            <a:avLst/>
            <a:gdLst/>
            <a:ahLst/>
            <a:cxnLst/>
            <a:rect l="l" t="t" r="r" b="b"/>
            <a:pathLst>
              <a:path w="3866240" h="706260">
                <a:moveTo>
                  <a:pt x="0" y="0"/>
                </a:moveTo>
                <a:lnTo>
                  <a:pt x="3866240" y="0"/>
                </a:lnTo>
                <a:lnTo>
                  <a:pt x="3866240" y="706260"/>
                </a:lnTo>
                <a:lnTo>
                  <a:pt x="0" y="70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flipH="1">
            <a:off x="11759184" y="518922"/>
            <a:ext cx="6528816" cy="9768078"/>
          </a:xfrm>
          <a:custGeom>
            <a:avLst/>
            <a:gdLst/>
            <a:ahLst/>
            <a:cxnLst/>
            <a:rect l="l" t="t" r="r" b="b"/>
            <a:pathLst>
              <a:path w="6528816" h="9768078">
                <a:moveTo>
                  <a:pt x="6528816" y="0"/>
                </a:moveTo>
                <a:lnTo>
                  <a:pt x="0" y="0"/>
                </a:lnTo>
                <a:lnTo>
                  <a:pt x="0" y="9768078"/>
                </a:lnTo>
                <a:lnTo>
                  <a:pt x="6528816" y="9768078"/>
                </a:lnTo>
                <a:lnTo>
                  <a:pt x="6528816" y="0"/>
                </a:lnTo>
                <a:close/>
              </a:path>
            </a:pathLst>
          </a:custGeom>
          <a:blipFill>
            <a:blip r:embed="rId6"/>
            <a:stretch>
              <a:fillRect b="-140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065070" y="2858922"/>
            <a:ext cx="12083553" cy="383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4"/>
              </a:lnSpc>
            </a:pPr>
            <a:r>
              <a:rPr lang="en-US" sz="8103" b="1" spc="24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Sportsérülés mentális prevenciója és </a:t>
            </a:r>
          </a:p>
          <a:p>
            <a:pPr algn="l">
              <a:lnSpc>
                <a:spcPts val="10935"/>
              </a:lnSpc>
            </a:pPr>
            <a:r>
              <a:rPr lang="en-US" sz="8100" b="1" spc="24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rehabilitációja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4965" y="8915400"/>
            <a:ext cx="1987563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Pécs, 2023. 09.</a:t>
            </a:r>
          </a:p>
        </p:txBody>
      </p:sp>
      <p:sp>
        <p:nvSpPr>
          <p:cNvPr id="7" name="Freeform 7"/>
          <p:cNvSpPr/>
          <p:nvPr/>
        </p:nvSpPr>
        <p:spPr>
          <a:xfrm>
            <a:off x="1145415" y="7667797"/>
            <a:ext cx="3544440" cy="680246"/>
          </a:xfrm>
          <a:custGeom>
            <a:avLst/>
            <a:gdLst/>
            <a:ahLst/>
            <a:cxnLst/>
            <a:rect l="l" t="t" r="r" b="b"/>
            <a:pathLst>
              <a:path w="3544440" h="680246">
                <a:moveTo>
                  <a:pt x="0" y="0"/>
                </a:moveTo>
                <a:lnTo>
                  <a:pt x="3544440" y="0"/>
                </a:lnTo>
                <a:lnTo>
                  <a:pt x="3544440" y="680246"/>
                </a:lnTo>
                <a:lnTo>
                  <a:pt x="0" y="6802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3048872" y="647271"/>
            <a:ext cx="12190256" cy="8681315"/>
          </a:xfrm>
          <a:custGeom>
            <a:avLst/>
            <a:gdLst/>
            <a:ahLst/>
            <a:cxnLst/>
            <a:rect l="l" t="t" r="r" b="b"/>
            <a:pathLst>
              <a:path w="12190256" h="8681315">
                <a:moveTo>
                  <a:pt x="0" y="0"/>
                </a:moveTo>
                <a:lnTo>
                  <a:pt x="12190256" y="0"/>
                </a:lnTo>
                <a:lnTo>
                  <a:pt x="12190256" y="8681314"/>
                </a:lnTo>
                <a:lnTo>
                  <a:pt x="0" y="868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2305538" y="0"/>
            <a:ext cx="5982462" cy="10287000"/>
          </a:xfrm>
          <a:custGeom>
            <a:avLst/>
            <a:gdLst/>
            <a:ahLst/>
            <a:cxnLst/>
            <a:rect l="l" t="t" r="r" b="b"/>
            <a:pathLst>
              <a:path w="5982462" h="10287000">
                <a:moveTo>
                  <a:pt x="0" y="10287000"/>
                </a:moveTo>
                <a:lnTo>
                  <a:pt x="5982462" y="10287000"/>
                </a:lnTo>
                <a:lnTo>
                  <a:pt x="598246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230782" y="4235129"/>
            <a:ext cx="5671752" cy="1461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45"/>
              </a:lnSpc>
            </a:pPr>
            <a:r>
              <a:rPr lang="en-US" sz="8103" b="1" spc="2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Szorongás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660393" y="6621013"/>
            <a:ext cx="2791206" cy="14288"/>
          </a:xfrm>
          <a:custGeom>
            <a:avLst/>
            <a:gdLst/>
            <a:ahLst/>
            <a:cxnLst/>
            <a:rect l="l" t="t" r="r" b="b"/>
            <a:pathLst>
              <a:path w="2791206" h="14288">
                <a:moveTo>
                  <a:pt x="0" y="0"/>
                </a:moveTo>
                <a:lnTo>
                  <a:pt x="2791206" y="0"/>
                </a:lnTo>
                <a:lnTo>
                  <a:pt x="2791206" y="14288"/>
                </a:lnTo>
                <a:lnTo>
                  <a:pt x="0" y="14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660393" y="8084053"/>
            <a:ext cx="2681478" cy="14288"/>
          </a:xfrm>
          <a:custGeom>
            <a:avLst/>
            <a:gdLst/>
            <a:ahLst/>
            <a:cxnLst/>
            <a:rect l="l" t="t" r="r" b="b"/>
            <a:pathLst>
              <a:path w="2681478" h="14288">
                <a:moveTo>
                  <a:pt x="0" y="0"/>
                </a:moveTo>
                <a:lnTo>
                  <a:pt x="2681478" y="0"/>
                </a:lnTo>
                <a:lnTo>
                  <a:pt x="2681478" y="14288"/>
                </a:lnTo>
                <a:lnTo>
                  <a:pt x="0" y="14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192306" y="1735574"/>
            <a:ext cx="3149565" cy="767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500" b="1" spc="13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Szorongás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4161" y="2969878"/>
            <a:ext cx="10995121" cy="542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65" lvl="1" indent="-258432" algn="l">
              <a:lnSpc>
                <a:spcPts val="5434"/>
              </a:lnSpc>
              <a:buFont typeface="Arial"/>
              <a:buChar char="•"/>
            </a:pPr>
            <a:r>
              <a:rPr lang="en-US" sz="2394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Szorongás</a:t>
            </a:r>
            <a:r>
              <a:rPr lang="en-US" sz="2394" b="1" spc="7">
                <a:solidFill>
                  <a:srgbClr val="121D4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=</a:t>
            </a: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negatív érzelmi állapot, amikor helyzetet fenyegetőnek + észleli, nincs konkrét tárgya  pl. </a:t>
            </a:r>
            <a:r>
              <a:rPr lang="en-US" sz="2394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sérüléstől való félelem</a:t>
            </a:r>
          </a:p>
          <a:p>
            <a:pPr marL="517642" lvl="1" indent="-258821" algn="l">
              <a:lnSpc>
                <a:spcPts val="5442"/>
              </a:lnSpc>
              <a:buFont typeface="Arial"/>
              <a:buChar char="•"/>
            </a:pPr>
            <a:r>
              <a:rPr lang="en-US" sz="2397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Jelei:</a:t>
            </a:r>
            <a:r>
              <a:rPr lang="en-US" sz="2397" b="1" spc="7">
                <a:solidFill>
                  <a:srgbClr val="121D4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izomfeszülés, szapora légzés, izzadás, hányinger, mentális jelei pl. koncentráció csökkenése</a:t>
            </a:r>
          </a:p>
          <a:p>
            <a:pPr marL="516865" lvl="1" indent="-258432" algn="l">
              <a:lnSpc>
                <a:spcPts val="5434"/>
              </a:lnSpc>
              <a:buFont typeface="Arial"/>
              <a:buChar char="•"/>
            </a:pPr>
            <a:r>
              <a:rPr lang="en-US" sz="2394" b="1" u="sng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Állapotszorongás</a:t>
            </a: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szervezet ideiglenes, átmeneti érzelmi reakció egy adott helyzetre pl. verseny első pillanatai</a:t>
            </a:r>
          </a:p>
          <a:p>
            <a:pPr marL="517642" lvl="1" indent="-258821" algn="l">
              <a:lnSpc>
                <a:spcPts val="5442"/>
              </a:lnSpc>
              <a:buFont typeface="Arial"/>
              <a:buChar char="•"/>
            </a:pPr>
            <a:r>
              <a:rPr lang="en-US" sz="2397" b="1" u="sng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Vonásszorongás</a:t>
            </a: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szorongásra való „hajlam”, nem egy pillanat, hanem általánosságban jellemző (pl. teljesítményszorongás)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</a:p>
        </p:txBody>
      </p:sp>
      <p:sp>
        <p:nvSpPr>
          <p:cNvPr id="8" name="Freeform 8"/>
          <p:cNvSpPr/>
          <p:nvPr/>
        </p:nvSpPr>
        <p:spPr>
          <a:xfrm>
            <a:off x="12954195" y="887448"/>
            <a:ext cx="5035573" cy="8834338"/>
          </a:xfrm>
          <a:custGeom>
            <a:avLst/>
            <a:gdLst/>
            <a:ahLst/>
            <a:cxnLst/>
            <a:rect l="l" t="t" r="r" b="b"/>
            <a:pathLst>
              <a:path w="5035573" h="8834338">
                <a:moveTo>
                  <a:pt x="0" y="0"/>
                </a:moveTo>
                <a:lnTo>
                  <a:pt x="5035572" y="0"/>
                </a:lnTo>
                <a:lnTo>
                  <a:pt x="5035572" y="8834338"/>
                </a:lnTo>
                <a:lnTo>
                  <a:pt x="0" y="8834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50315" y="1559010"/>
            <a:ext cx="7137685" cy="7168979"/>
          </a:xfrm>
          <a:custGeom>
            <a:avLst/>
            <a:gdLst/>
            <a:ahLst/>
            <a:cxnLst/>
            <a:rect l="l" t="t" r="r" b="b"/>
            <a:pathLst>
              <a:path w="7137685" h="7168979">
                <a:moveTo>
                  <a:pt x="0" y="0"/>
                </a:moveTo>
                <a:lnTo>
                  <a:pt x="7137685" y="0"/>
                </a:lnTo>
                <a:lnTo>
                  <a:pt x="7137685" y="7168980"/>
                </a:lnTo>
                <a:lnTo>
                  <a:pt x="0" y="716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84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4" name="Group 4"/>
          <p:cNvGrpSpPr/>
          <p:nvPr/>
        </p:nvGrpSpPr>
        <p:grpSpPr>
          <a:xfrm>
            <a:off x="816017" y="1559010"/>
            <a:ext cx="10334298" cy="7168979"/>
            <a:chOff x="0" y="0"/>
            <a:chExt cx="2721790" cy="1888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21790" cy="1888126"/>
            </a:xfrm>
            <a:custGeom>
              <a:avLst/>
              <a:gdLst/>
              <a:ahLst/>
              <a:cxnLst/>
              <a:rect l="l" t="t" r="r" b="b"/>
              <a:pathLst>
                <a:path w="2721790" h="1888126">
                  <a:moveTo>
                    <a:pt x="0" y="0"/>
                  </a:moveTo>
                  <a:lnTo>
                    <a:pt x="2721790" y="0"/>
                  </a:lnTo>
                  <a:lnTo>
                    <a:pt x="2721790" y="1888126"/>
                  </a:lnTo>
                  <a:lnTo>
                    <a:pt x="0" y="1888126"/>
                  </a:lnTo>
                  <a:close/>
                </a:path>
              </a:pathLst>
            </a:custGeom>
            <a:solidFill>
              <a:srgbClr val="DAD4C2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721790" cy="1945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849" y="2482763"/>
            <a:ext cx="9133383" cy="587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704"/>
              </a:lnSpc>
              <a:buFont typeface="Arial"/>
              <a:buChar char="•"/>
            </a:pPr>
            <a:r>
              <a:rPr lang="en-US" sz="2400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életének nagyrésze a sport -&gt; saját énkép, személyiség egybeolvad a sportolói szereppel</a:t>
            </a:r>
          </a:p>
          <a:p>
            <a:pPr marL="518160" lvl="1" indent="-259080" algn="l">
              <a:lnSpc>
                <a:spcPts val="4704"/>
              </a:lnSpc>
              <a:buFont typeface="Arial"/>
              <a:buChar char="•"/>
            </a:pPr>
            <a:r>
              <a:rPr lang="en-US" sz="2400" b="1" spc="7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Sérülés</a:t>
            </a:r>
            <a:r>
              <a:rPr lang="en-US" sz="2400" spc="7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→</a:t>
            </a:r>
            <a:r>
              <a:rPr lang="en-US" sz="2400" b="1" spc="7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IDENTITÁS VESZÉLYBE KERÜL</a:t>
            </a:r>
          </a:p>
          <a:p>
            <a:pPr marL="518160" lvl="1" indent="-259080" algn="l">
              <a:lnSpc>
                <a:spcPts val="4704"/>
              </a:lnSpc>
              <a:buFont typeface="Arial"/>
              <a:buChar char="•"/>
            </a:pPr>
            <a:r>
              <a:rPr lang="en-US" sz="2400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Minél inkább csak a sportra teszi fel az életét, annál valószínűbb, hogy traumaként éli meg →kihat az egész életére</a:t>
            </a:r>
          </a:p>
          <a:p>
            <a:pPr marL="518160" lvl="1" indent="-259080" algn="l">
              <a:lnSpc>
                <a:spcPts val="4704"/>
              </a:lnSpc>
              <a:buFont typeface="Arial"/>
              <a:buChar char="•"/>
            </a:pPr>
            <a:r>
              <a:rPr lang="en-US" sz="2400" b="1" spc="7">
                <a:solidFill>
                  <a:srgbClr val="121D4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Depresszió, szorongás, reménytelenség</a:t>
            </a:r>
          </a:p>
          <a:p>
            <a:pPr marL="518160" lvl="1" indent="-259080" algn="l">
              <a:lnSpc>
                <a:spcPts val="4704"/>
              </a:lnSpc>
              <a:buFont typeface="Arial"/>
              <a:buChar char="•"/>
            </a:pPr>
            <a:r>
              <a:rPr lang="en-US" sz="2400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Szakemberek fokozott figyelme!</a:t>
            </a:r>
          </a:p>
          <a:p>
            <a:pPr marL="518160" lvl="1" indent="-259080" algn="l">
              <a:lnSpc>
                <a:spcPts val="4704"/>
              </a:lnSpc>
              <a:buFont typeface="Arial"/>
              <a:buChar char="•"/>
            </a:pPr>
            <a:r>
              <a:rPr lang="en-US" sz="2400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Biztatás: több területen fejlessze magát</a:t>
            </a:r>
          </a:p>
          <a:p>
            <a:pPr marL="518160" lvl="1" indent="-259080" algn="l">
              <a:lnSpc>
                <a:spcPts val="4704"/>
              </a:lnSpc>
              <a:buFont typeface="Arial"/>
              <a:buChar char="•"/>
            </a:pPr>
            <a:r>
              <a:rPr lang="en-US" sz="2400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Célok meghatározása (stabilitás a bizonytalanságban)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10995" y="1721574"/>
            <a:ext cx="1826614" cy="77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3"/>
              </a:lnSpc>
            </a:pPr>
            <a:r>
              <a:rPr lang="en-US" sz="4503" b="1" spc="18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Énkép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2305538" y="0"/>
            <a:ext cx="5982462" cy="10287000"/>
          </a:xfrm>
          <a:custGeom>
            <a:avLst/>
            <a:gdLst/>
            <a:ahLst/>
            <a:cxnLst/>
            <a:rect l="l" t="t" r="r" b="b"/>
            <a:pathLst>
              <a:path w="5982462" h="10287000">
                <a:moveTo>
                  <a:pt x="0" y="10287000"/>
                </a:moveTo>
                <a:lnTo>
                  <a:pt x="5982462" y="10287000"/>
                </a:lnTo>
                <a:lnTo>
                  <a:pt x="598246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230782" y="4235129"/>
            <a:ext cx="7141378" cy="1461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45"/>
              </a:lnSpc>
            </a:pPr>
            <a:r>
              <a:rPr lang="en-US" sz="8103" b="1" spc="2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Rehabilitáció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0" y="173736"/>
            <a:ext cx="9395460" cy="10113264"/>
          </a:xfrm>
          <a:custGeom>
            <a:avLst/>
            <a:gdLst/>
            <a:ahLst/>
            <a:cxnLst/>
            <a:rect l="l" t="t" r="r" b="b"/>
            <a:pathLst>
              <a:path w="9395460" h="10113264">
                <a:moveTo>
                  <a:pt x="0" y="0"/>
                </a:moveTo>
                <a:lnTo>
                  <a:pt x="9395460" y="0"/>
                </a:lnTo>
                <a:lnTo>
                  <a:pt x="9395460" y="10113264"/>
                </a:lnTo>
                <a:lnTo>
                  <a:pt x="0" y="10113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0134162" y="2523008"/>
            <a:ext cx="7905948" cy="237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9"/>
              </a:lnSpc>
            </a:pPr>
            <a:r>
              <a:rPr lang="en-US" sz="2499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Tudatosítás</a:t>
            </a:r>
            <a:r>
              <a:rPr lang="en-US" sz="2499" b="1" spc="7">
                <a:solidFill>
                  <a:srgbClr val="121D4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: </a:t>
            </a: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fájdalommal kapcsolatos érzések természetesek, SŐT! a rehabilitáció része</a:t>
            </a:r>
          </a:p>
          <a:p>
            <a:pPr algn="l">
              <a:lnSpc>
                <a:spcPts val="3759"/>
              </a:lnSpc>
            </a:pPr>
            <a:endParaRPr lang="en-US" sz="2499" spc="7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759"/>
              </a:lnSpc>
            </a:pP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Visszatérés-sokszor pszichésen még nem állnak készen →</a:t>
            </a:r>
            <a:r>
              <a:rPr lang="en-US" sz="2499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feszültség, szorongás</a:t>
            </a: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, ami vezethet: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42570" y="5135118"/>
            <a:ext cx="6889132" cy="333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59"/>
              </a:lnSpc>
              <a:buFont typeface="Arial"/>
              <a:buChar char="•"/>
            </a:pP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Sérülés kiújulása</a:t>
            </a:r>
          </a:p>
          <a:p>
            <a:pPr marL="539749" lvl="1" indent="-269875" algn="l">
              <a:lnSpc>
                <a:spcPts val="3759"/>
              </a:lnSpc>
              <a:buFont typeface="Arial"/>
              <a:buChar char="•"/>
            </a:pP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Másik testrész sérülése</a:t>
            </a:r>
          </a:p>
          <a:p>
            <a:pPr marL="539749" lvl="1" indent="-269875" algn="l">
              <a:lnSpc>
                <a:spcPts val="3759"/>
              </a:lnSpc>
              <a:buFont typeface="Arial"/>
              <a:buChar char="•"/>
            </a:pP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Alacsony önbizalom</a:t>
            </a:r>
          </a:p>
          <a:p>
            <a:pPr marL="539749" lvl="1" indent="-269875" algn="l">
              <a:lnSpc>
                <a:spcPts val="3759"/>
              </a:lnSpc>
              <a:buFont typeface="Arial"/>
              <a:buChar char="•"/>
            </a:pP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Teljesítmény csökkenése</a:t>
            </a:r>
          </a:p>
          <a:p>
            <a:pPr marL="539749" lvl="1" indent="-269875" algn="l">
              <a:lnSpc>
                <a:spcPts val="3759"/>
              </a:lnSpc>
              <a:buFont typeface="Arial"/>
              <a:buChar char="•"/>
            </a:pP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Általános negatív hangulat, depresszió</a:t>
            </a:r>
          </a:p>
          <a:p>
            <a:pPr marL="539749" lvl="1" indent="-269875" algn="l">
              <a:lnSpc>
                <a:spcPts val="3759"/>
              </a:lnSpc>
              <a:buFont typeface="Arial"/>
              <a:buChar char="•"/>
            </a:pP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Sérüléstől való félelem</a:t>
            </a:r>
          </a:p>
          <a:p>
            <a:pPr marL="539749" lvl="1" indent="-269875" algn="l">
              <a:lnSpc>
                <a:spcPts val="3759"/>
              </a:lnSpc>
              <a:buFont typeface="Arial"/>
              <a:buChar char="•"/>
            </a:pPr>
            <a:r>
              <a:rPr lang="en-US" sz="2499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Csökkent motiváció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34162" y="1527339"/>
            <a:ext cx="4837810" cy="767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500" b="1" spc="13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Rehabilitáció I.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2031218" y="173736"/>
            <a:ext cx="6256782" cy="10113264"/>
          </a:xfrm>
          <a:custGeom>
            <a:avLst/>
            <a:gdLst/>
            <a:ahLst/>
            <a:cxnLst/>
            <a:rect l="l" t="t" r="r" b="b"/>
            <a:pathLst>
              <a:path w="6256782" h="10113264">
                <a:moveTo>
                  <a:pt x="0" y="0"/>
                </a:moveTo>
                <a:lnTo>
                  <a:pt x="6256782" y="0"/>
                </a:lnTo>
                <a:lnTo>
                  <a:pt x="6256782" y="10113264"/>
                </a:lnTo>
                <a:lnTo>
                  <a:pt x="0" y="10113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028700" y="2770138"/>
            <a:ext cx="11402133" cy="189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7642" lvl="1" indent="-258821" algn="l">
              <a:lnSpc>
                <a:spcPts val="3764"/>
              </a:lnSpc>
              <a:buFont typeface="Arial"/>
              <a:buChar char="•"/>
            </a:pP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Sérüléssel és annak következményével kapcsolatos érzések feldolgozása</a:t>
            </a:r>
          </a:p>
          <a:p>
            <a:pPr marL="517642" lvl="1" indent="-258821" algn="l">
              <a:lnSpc>
                <a:spcPts val="3764"/>
              </a:lnSpc>
              <a:buFont typeface="Arial"/>
              <a:buChar char="•"/>
            </a:pP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Szociális támogatás elsődleges</a:t>
            </a:r>
          </a:p>
          <a:p>
            <a:pPr marL="517642" lvl="1" indent="-258821" algn="l">
              <a:lnSpc>
                <a:spcPts val="3764"/>
              </a:lnSpc>
              <a:buFont typeface="Arial"/>
              <a:buChar char="•"/>
            </a:pPr>
            <a:r>
              <a:rPr lang="en-US" sz="2397" u="sng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TECHNIKÁK</a:t>
            </a: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-stressz csökkentése, rehabilitáció segítése: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69998" y="4690101"/>
            <a:ext cx="9663922" cy="3577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9"/>
              </a:lnSpc>
            </a:pPr>
            <a:r>
              <a:rPr lang="en-US" sz="2397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Relaxáció</a:t>
            </a:r>
          </a:p>
          <a:p>
            <a:pPr algn="l">
              <a:lnSpc>
                <a:spcPts val="4099"/>
              </a:lnSpc>
            </a:pP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-Csökkenti a feszültséget, fokozza a vérkeringést</a:t>
            </a:r>
          </a:p>
          <a:p>
            <a:pPr algn="l">
              <a:lnSpc>
                <a:spcPts val="4099"/>
              </a:lnSpc>
            </a:pP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-Belső kontroll</a:t>
            </a:r>
          </a:p>
          <a:p>
            <a:pPr algn="l">
              <a:lnSpc>
                <a:spcPts val="4099"/>
              </a:lnSpc>
            </a:pP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-Vizualizációval (pl. legyőzi az akadályt), érzelmi imaginációval társítva (pl. büszkeség érzése, amikor..)</a:t>
            </a:r>
          </a:p>
          <a:p>
            <a:pPr algn="l">
              <a:lnSpc>
                <a:spcPts val="4099"/>
              </a:lnSpc>
            </a:pPr>
            <a:r>
              <a:rPr lang="en-US" sz="2397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Negatív belső beszéd</a:t>
            </a: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–átfordítás</a:t>
            </a:r>
          </a:p>
          <a:p>
            <a:pPr algn="l">
              <a:lnSpc>
                <a:spcPts val="4099"/>
              </a:lnSpc>
            </a:pPr>
            <a:r>
              <a:rPr lang="en-US" sz="2397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Célok meghatározása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62557" y="1774949"/>
            <a:ext cx="4837810" cy="767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500" b="1" spc="13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Rehabilitáció II.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125735" y="2884500"/>
            <a:ext cx="11331201" cy="6373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17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1464" y="1699689"/>
            <a:ext cx="13925072" cy="767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500" b="1" spc="13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Remington- University of North Carolina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5333238" cy="10287000"/>
          </a:xfrm>
          <a:custGeom>
            <a:avLst/>
            <a:gdLst/>
            <a:ahLst/>
            <a:cxnLst/>
            <a:rect l="l" t="t" r="r" b="b"/>
            <a:pathLst>
              <a:path w="5333238" h="10287000">
                <a:moveTo>
                  <a:pt x="5333238" y="0"/>
                </a:moveTo>
                <a:lnTo>
                  <a:pt x="0" y="0"/>
                </a:lnTo>
                <a:lnTo>
                  <a:pt x="0" y="10287000"/>
                </a:lnTo>
                <a:lnTo>
                  <a:pt x="5333238" y="10287000"/>
                </a:lnTo>
                <a:lnTo>
                  <a:pt x="53332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2263376" y="993724"/>
            <a:ext cx="1235497" cy="1267787"/>
          </a:xfrm>
          <a:custGeom>
            <a:avLst/>
            <a:gdLst/>
            <a:ahLst/>
            <a:cxnLst/>
            <a:rect l="l" t="t" r="r" b="b"/>
            <a:pathLst>
              <a:path w="1235497" h="1267787">
                <a:moveTo>
                  <a:pt x="0" y="0"/>
                </a:moveTo>
                <a:lnTo>
                  <a:pt x="1235497" y="0"/>
                </a:lnTo>
                <a:lnTo>
                  <a:pt x="1235497" y="1267787"/>
                </a:lnTo>
                <a:lnTo>
                  <a:pt x="0" y="1267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3616045" y="1254628"/>
            <a:ext cx="3867841" cy="706260"/>
          </a:xfrm>
          <a:custGeom>
            <a:avLst/>
            <a:gdLst/>
            <a:ahLst/>
            <a:cxnLst/>
            <a:rect l="l" t="t" r="r" b="b"/>
            <a:pathLst>
              <a:path w="3867841" h="706260">
                <a:moveTo>
                  <a:pt x="0" y="0"/>
                </a:moveTo>
                <a:lnTo>
                  <a:pt x="3867840" y="0"/>
                </a:lnTo>
                <a:lnTo>
                  <a:pt x="3867840" y="706260"/>
                </a:lnTo>
                <a:lnTo>
                  <a:pt x="0" y="706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9543542" y="5362575"/>
            <a:ext cx="3337582" cy="3337582"/>
          </a:xfrm>
          <a:custGeom>
            <a:avLst/>
            <a:gdLst/>
            <a:ahLst/>
            <a:cxnLst/>
            <a:rect l="l" t="t" r="r" b="b"/>
            <a:pathLst>
              <a:path w="3337582" h="3337582">
                <a:moveTo>
                  <a:pt x="0" y="0"/>
                </a:moveTo>
                <a:lnTo>
                  <a:pt x="3337582" y="0"/>
                </a:lnTo>
                <a:lnTo>
                  <a:pt x="3337582" y="3337582"/>
                </a:lnTo>
                <a:lnTo>
                  <a:pt x="0" y="3337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5635757" y="2933902"/>
            <a:ext cx="13030414" cy="138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45"/>
              </a:lnSpc>
            </a:pPr>
            <a:r>
              <a:rPr lang="en-US" sz="8103" b="1" spc="24">
                <a:solidFill>
                  <a:srgbClr val="121D4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Köszönöm a figyelmet!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02674" y="4423941"/>
            <a:ext cx="6096580" cy="71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0"/>
              </a:lnSpc>
            </a:pPr>
            <a:r>
              <a:rPr lang="en-US" sz="4014" spc="12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potecho: PTE579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5215616" y="0"/>
            <a:ext cx="3072384" cy="3353562"/>
          </a:xfrm>
          <a:custGeom>
            <a:avLst/>
            <a:gdLst/>
            <a:ahLst/>
            <a:cxnLst/>
            <a:rect l="l" t="t" r="r" b="b"/>
            <a:pathLst>
              <a:path w="3072384" h="3353562">
                <a:moveTo>
                  <a:pt x="0" y="0"/>
                </a:moveTo>
                <a:lnTo>
                  <a:pt x="3072384" y="0"/>
                </a:lnTo>
                <a:lnTo>
                  <a:pt x="3072384" y="3353562"/>
                </a:lnTo>
                <a:lnTo>
                  <a:pt x="0" y="3353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837605" y="3353562"/>
            <a:ext cx="12858750" cy="5701284"/>
          </a:xfrm>
          <a:custGeom>
            <a:avLst/>
            <a:gdLst/>
            <a:ahLst/>
            <a:cxnLst/>
            <a:rect l="l" t="t" r="r" b="b"/>
            <a:pathLst>
              <a:path w="12858750" h="5701284">
                <a:moveTo>
                  <a:pt x="0" y="0"/>
                </a:moveTo>
                <a:lnTo>
                  <a:pt x="12858750" y="0"/>
                </a:lnTo>
                <a:lnTo>
                  <a:pt x="12858750" y="5701284"/>
                </a:lnTo>
                <a:lnTo>
                  <a:pt x="0" y="5701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230782" y="2001017"/>
            <a:ext cx="2746186" cy="76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 spc="13">
                <a:solidFill>
                  <a:srgbClr val="121D4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Irodalom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58700" y="0"/>
            <a:ext cx="5829300" cy="10287000"/>
          </a:xfrm>
          <a:custGeom>
            <a:avLst/>
            <a:gdLst/>
            <a:ahLst/>
            <a:cxnLst/>
            <a:rect l="l" t="t" r="r" b="b"/>
            <a:pathLst>
              <a:path w="5829300" h="10287000">
                <a:moveTo>
                  <a:pt x="0" y="0"/>
                </a:moveTo>
                <a:lnTo>
                  <a:pt x="5829300" y="0"/>
                </a:lnTo>
                <a:lnTo>
                  <a:pt x="58293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230782" y="4235129"/>
            <a:ext cx="8487535" cy="289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45"/>
              </a:lnSpc>
            </a:pPr>
            <a:r>
              <a:rPr lang="en-US" sz="8103" b="1" spc="2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 sérülés pszichológiája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15616" y="0"/>
            <a:ext cx="3072384" cy="3353562"/>
          </a:xfrm>
          <a:custGeom>
            <a:avLst/>
            <a:gdLst/>
            <a:ahLst/>
            <a:cxnLst/>
            <a:rect l="l" t="t" r="r" b="b"/>
            <a:pathLst>
              <a:path w="3072384" h="3353562">
                <a:moveTo>
                  <a:pt x="0" y="0"/>
                </a:moveTo>
                <a:lnTo>
                  <a:pt x="3072384" y="0"/>
                </a:lnTo>
                <a:lnTo>
                  <a:pt x="3072384" y="3353562"/>
                </a:lnTo>
                <a:lnTo>
                  <a:pt x="0" y="3353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2236360" y="7801000"/>
            <a:ext cx="13087350" cy="1333495"/>
          </a:xfrm>
          <a:custGeom>
            <a:avLst/>
            <a:gdLst/>
            <a:ahLst/>
            <a:cxnLst/>
            <a:rect l="l" t="t" r="r" b="b"/>
            <a:pathLst>
              <a:path w="13087350" h="1333495">
                <a:moveTo>
                  <a:pt x="0" y="0"/>
                </a:moveTo>
                <a:lnTo>
                  <a:pt x="13087350" y="0"/>
                </a:lnTo>
                <a:lnTo>
                  <a:pt x="13087350" y="1333495"/>
                </a:lnTo>
                <a:lnTo>
                  <a:pt x="0" y="1333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3766383" y="8107312"/>
            <a:ext cx="287093" cy="28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99526" y="8111606"/>
            <a:ext cx="287093" cy="28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10883" y="8111606"/>
            <a:ext cx="287093" cy="28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86260" y="8159231"/>
            <a:ext cx="1431132" cy="67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3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4. </a:t>
            </a:r>
          </a:p>
          <a:p>
            <a:pPr algn="ctr">
              <a:lnSpc>
                <a:spcPts val="1753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döntés meghozatala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95193" y="8111606"/>
            <a:ext cx="2148293" cy="83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5.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egyensúly/ kimerülés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44591" y="8420123"/>
            <a:ext cx="1490315" cy="28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szembesülés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73162" y="8424416"/>
            <a:ext cx="1501402" cy="28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megrettenés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64529" y="8424416"/>
            <a:ext cx="1335881" cy="28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kiútkeresés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6112" y="1961394"/>
            <a:ext cx="13435004" cy="147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Sérülés= tudatos és tudattalan szinten is egyfajta </a:t>
            </a:r>
            <a:r>
              <a:rPr lang="en-US" sz="4500" b="1" u="sng">
                <a:solidFill>
                  <a:srgbClr val="2F5597"/>
                </a:solidFill>
                <a:latin typeface="Poppins Bold"/>
                <a:ea typeface="Poppins Bold"/>
                <a:cs typeface="Poppins Bold"/>
                <a:sym typeface="Poppins Bold"/>
              </a:rPr>
              <a:t>krízisállapot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6112" y="3712477"/>
            <a:ext cx="14967846" cy="3778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KRÍZIS= veszély és esély (görög)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Egyfajta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döntés, fordulópont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Magában hordozza a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fejlődés, változás lehetőségét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is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2 féle: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1. pszichoszociális/fejlődési krízis- 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elkerülhetetlen, PREVENCIÓ! (pl. karrier befejeződése) 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2. akcidentális/ eseti krízis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 váratlan, külső esemény (pl. </a:t>
            </a: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sérülés</a:t>
            </a: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Függ: sérülés súlyossága,lehetséges következmények, időzítés, személyiségjegyek, környezet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 b="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5 szakasza: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028700" y="1387422"/>
            <a:ext cx="5976776" cy="141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 spc="13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A sportolót ilyenkor jellemezheti…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0104" y="3108467"/>
            <a:ext cx="6805211" cy="5956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65" lvl="1" indent="-258432" algn="l">
              <a:lnSpc>
                <a:spcPts val="4788"/>
              </a:lnSpc>
              <a:buFont typeface="Arial"/>
              <a:buChar char="•"/>
            </a:pPr>
            <a:r>
              <a:rPr lang="en-US" sz="2394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Beszűkült figyelem</a:t>
            </a:r>
            <a:r>
              <a:rPr lang="en-US" sz="2394" b="1" spc="7">
                <a:solidFill>
                  <a:srgbClr val="121D4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(problémára fókuszálás)</a:t>
            </a:r>
          </a:p>
          <a:p>
            <a:pPr marL="516865" lvl="1" indent="-258432" algn="l">
              <a:lnSpc>
                <a:spcPts val="4788"/>
              </a:lnSpc>
              <a:buFont typeface="Arial"/>
              <a:buChar char="•"/>
            </a:pPr>
            <a:r>
              <a:rPr lang="en-US" sz="2394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Csökkent mentális kapacitás</a:t>
            </a:r>
            <a:r>
              <a:rPr lang="en-US" sz="2394" b="1" spc="7">
                <a:solidFill>
                  <a:srgbClr val="121D4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(helyzetértékelés)</a:t>
            </a:r>
          </a:p>
          <a:p>
            <a:pPr marL="516865" lvl="1" indent="-258432" algn="l">
              <a:lnSpc>
                <a:spcPts val="4788"/>
              </a:lnSpc>
              <a:buFont typeface="Arial"/>
              <a:buChar char="•"/>
            </a:pPr>
            <a:r>
              <a:rPr lang="en-US" sz="2394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Csökkent érzelmi kontroll, önszabályozó képesség </a:t>
            </a: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(szélsőségek, agresszió)</a:t>
            </a:r>
          </a:p>
          <a:p>
            <a:pPr marL="517642" lvl="1" indent="-258821" algn="l">
              <a:lnSpc>
                <a:spcPts val="4795"/>
              </a:lnSpc>
              <a:buFont typeface="Arial"/>
              <a:buChar char="•"/>
            </a:pPr>
            <a:r>
              <a:rPr lang="en-US" sz="2397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Megváltozott kapcsolatok </a:t>
            </a:r>
            <a:r>
              <a:rPr lang="en-US" sz="2397" b="1" spc="7">
                <a:solidFill>
                  <a:srgbClr val="121D4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(énközpontúság, erőteljes támaszigény)</a:t>
            </a:r>
          </a:p>
          <a:p>
            <a:pPr marL="517642" lvl="1" indent="-258821" algn="l">
              <a:lnSpc>
                <a:spcPts val="4795"/>
              </a:lnSpc>
              <a:buFont typeface="Arial"/>
              <a:buChar char="•"/>
            </a:pPr>
            <a:r>
              <a:rPr lang="en-US" sz="2397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Visszaesés</a:t>
            </a:r>
            <a:r>
              <a:rPr lang="en-US" sz="2397" b="1" spc="7">
                <a:solidFill>
                  <a:srgbClr val="121D4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(felelősséghárítás, tagadás)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0649470" y="1932519"/>
            <a:ext cx="5327980" cy="141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4"/>
              </a:lnSpc>
            </a:pPr>
            <a:r>
              <a:rPr lang="en-US" sz="4500" b="1" spc="13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Negatív pszichés következmények: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49470" y="3898141"/>
            <a:ext cx="6712525" cy="355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65" lvl="1" indent="-258432" algn="l">
              <a:lnSpc>
                <a:spcPts val="4788"/>
              </a:lnSpc>
              <a:buFont typeface="Arial"/>
              <a:buChar char="•"/>
            </a:pP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Stressz, szorongás</a:t>
            </a:r>
          </a:p>
          <a:p>
            <a:pPr marL="516865" lvl="1" indent="-258432" algn="l">
              <a:lnSpc>
                <a:spcPts val="4788"/>
              </a:lnSpc>
              <a:buFont typeface="Arial"/>
              <a:buChar char="•"/>
            </a:pP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Düh</a:t>
            </a:r>
          </a:p>
          <a:p>
            <a:pPr marL="516865" lvl="1" indent="-258432" algn="l">
              <a:lnSpc>
                <a:spcPts val="4788"/>
              </a:lnSpc>
              <a:buFont typeface="Arial"/>
              <a:buChar char="•"/>
            </a:pP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Együttműködési nehézség, ellenállás</a:t>
            </a:r>
          </a:p>
          <a:p>
            <a:pPr marL="516865" lvl="1" indent="-258432" algn="l">
              <a:lnSpc>
                <a:spcPts val="4788"/>
              </a:lnSpc>
              <a:buFont typeface="Arial"/>
              <a:buChar char="•"/>
            </a:pP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Depresszió</a:t>
            </a:r>
          </a:p>
          <a:p>
            <a:pPr marL="516865" lvl="1" indent="-258432" algn="l">
              <a:lnSpc>
                <a:spcPts val="4788"/>
              </a:lnSpc>
              <a:buFont typeface="Arial"/>
              <a:buChar char="•"/>
            </a:pP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Koncentrációs/figyelmi</a:t>
            </a:r>
            <a:r>
              <a:rPr lang="en-US" sz="2394" spc="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94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problémák</a:t>
            </a:r>
          </a:p>
          <a:p>
            <a:pPr marL="517642" lvl="1" indent="-258821" algn="l">
              <a:lnSpc>
                <a:spcPts val="4795"/>
              </a:lnSpc>
              <a:buFont typeface="Arial"/>
              <a:buChar char="•"/>
            </a:pP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Edzésfüggőség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2305538" y="0"/>
            <a:ext cx="5982462" cy="10287000"/>
          </a:xfrm>
          <a:custGeom>
            <a:avLst/>
            <a:gdLst/>
            <a:ahLst/>
            <a:cxnLst/>
            <a:rect l="l" t="t" r="r" b="b"/>
            <a:pathLst>
              <a:path w="5982462" h="10287000">
                <a:moveTo>
                  <a:pt x="0" y="0"/>
                </a:moveTo>
                <a:lnTo>
                  <a:pt x="5982462" y="0"/>
                </a:lnTo>
                <a:lnTo>
                  <a:pt x="59824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230782" y="4235129"/>
            <a:ext cx="8286650" cy="1461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45"/>
              </a:lnSpc>
            </a:pPr>
            <a:r>
              <a:rPr lang="en-US" sz="8103" b="1" spc="2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Stressz szerepe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15616" y="0"/>
            <a:ext cx="3072384" cy="3353562"/>
          </a:xfrm>
          <a:custGeom>
            <a:avLst/>
            <a:gdLst/>
            <a:ahLst/>
            <a:cxnLst/>
            <a:rect l="l" t="t" r="r" b="b"/>
            <a:pathLst>
              <a:path w="3072384" h="3353562">
                <a:moveTo>
                  <a:pt x="0" y="0"/>
                </a:moveTo>
                <a:lnTo>
                  <a:pt x="3072384" y="0"/>
                </a:lnTo>
                <a:lnTo>
                  <a:pt x="3072384" y="3353562"/>
                </a:lnTo>
                <a:lnTo>
                  <a:pt x="0" y="3353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230782" y="1552956"/>
            <a:ext cx="3316285" cy="80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 spc="18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Stressz I.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0782" y="2572593"/>
            <a:ext cx="14174195" cy="714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65" lvl="1" indent="-258432" algn="l">
              <a:lnSpc>
                <a:spcPts val="5759"/>
              </a:lnSpc>
              <a:buFont typeface="Arial"/>
              <a:buChar char="•"/>
            </a:pPr>
            <a:r>
              <a:rPr lang="en-US" sz="2394" spc="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szervezet nem-specifikus válasza, hogy az alkalmazkodás révén visszanyerje egyensúlyi állapotát (Selye, 1976)</a:t>
            </a:r>
          </a:p>
          <a:p>
            <a:pPr algn="l">
              <a:lnSpc>
                <a:spcPts val="5759"/>
              </a:lnSpc>
            </a:pPr>
            <a:r>
              <a:rPr lang="en-US" sz="2394" spc="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    Pozitív (</a:t>
            </a:r>
            <a:r>
              <a:rPr lang="en-US" sz="2394" b="1" spc="9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eustressz</a:t>
            </a:r>
            <a:r>
              <a:rPr lang="en-US" sz="2394" spc="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 -segít koncentrálni, flow</a:t>
            </a:r>
          </a:p>
          <a:p>
            <a:pPr algn="l">
              <a:lnSpc>
                <a:spcPts val="3356"/>
              </a:lnSpc>
            </a:pP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    Negatív (</a:t>
            </a:r>
            <a:r>
              <a:rPr lang="en-US" sz="2397" b="1" spc="7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distressz</a:t>
            </a: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 -szorongás, fenyegetettség (</a:t>
            </a:r>
            <a:r>
              <a:rPr lang="en-US" sz="2397" spc="7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sérülés kockázata nő!</a:t>
            </a: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algn="l">
              <a:lnSpc>
                <a:spcPts val="3356"/>
              </a:lnSpc>
            </a:pPr>
            <a:endParaRPr lang="en-US" sz="2397" spc="7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6865" lvl="1" indent="-258432" algn="l">
              <a:lnSpc>
                <a:spcPts val="5759"/>
              </a:lnSpc>
              <a:buFont typeface="Arial"/>
              <a:buChar char="•"/>
            </a:pPr>
            <a:r>
              <a:rPr lang="en-US" sz="2394" b="1" spc="9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STRESSZVÁLASZ</a:t>
            </a:r>
            <a:r>
              <a:rPr lang="en-US" sz="2394" spc="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élettani és biokémiai változások a megküzdéshez (ha nem tud: szorongás)</a:t>
            </a:r>
          </a:p>
          <a:p>
            <a:pPr marL="516865" lvl="1" indent="-258432" algn="l">
              <a:lnSpc>
                <a:spcPts val="5759"/>
              </a:lnSpc>
              <a:buFont typeface="Arial"/>
              <a:buChar char="•"/>
            </a:pPr>
            <a:r>
              <a:rPr lang="en-US" sz="2394" spc="9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Stressz-szintet befolyásolja: </a:t>
            </a:r>
            <a:r>
              <a:rPr lang="en-US" sz="2394" b="1" spc="9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esemény fontossága, bizonytalan tényezők mennyisége, személyiség tényezők</a:t>
            </a:r>
          </a:p>
          <a:p>
            <a:pPr marL="517642" lvl="1" indent="-258821" algn="l">
              <a:lnSpc>
                <a:spcPts val="4699"/>
              </a:lnSpc>
              <a:buFont typeface="Arial"/>
              <a:buChar char="•"/>
            </a:pPr>
            <a:r>
              <a:rPr lang="en-US" sz="2397" spc="7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 megnövekedett stressz miatti érzékenység, heves reakciók</a:t>
            </a:r>
          </a:p>
          <a:p>
            <a:pPr marL="517642" lvl="1" indent="-258821" algn="l">
              <a:lnSpc>
                <a:spcPts val="5754"/>
              </a:lnSpc>
              <a:buFont typeface="Arial"/>
              <a:buChar char="•"/>
            </a:pPr>
            <a:r>
              <a:rPr lang="en-US" sz="2397" spc="7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SÉRÜLÉKENYSÉG!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</a:p>
        </p:txBody>
      </p:sp>
      <p:sp>
        <p:nvSpPr>
          <p:cNvPr id="7" name="Freeform 7"/>
          <p:cNvSpPr/>
          <p:nvPr/>
        </p:nvSpPr>
        <p:spPr>
          <a:xfrm flipV="1">
            <a:off x="15215616" y="3145113"/>
            <a:ext cx="3072384" cy="3353562"/>
          </a:xfrm>
          <a:custGeom>
            <a:avLst/>
            <a:gdLst/>
            <a:ahLst/>
            <a:cxnLst/>
            <a:rect l="l" t="t" r="r" b="b"/>
            <a:pathLst>
              <a:path w="3072384" h="3353562">
                <a:moveTo>
                  <a:pt x="0" y="3353562"/>
                </a:moveTo>
                <a:lnTo>
                  <a:pt x="3072384" y="3353562"/>
                </a:lnTo>
                <a:lnTo>
                  <a:pt x="3072384" y="0"/>
                </a:lnTo>
                <a:lnTo>
                  <a:pt x="0" y="0"/>
                </a:lnTo>
                <a:lnTo>
                  <a:pt x="0" y="3353562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5215616" y="6498675"/>
            <a:ext cx="3072384" cy="3353562"/>
          </a:xfrm>
          <a:custGeom>
            <a:avLst/>
            <a:gdLst/>
            <a:ahLst/>
            <a:cxnLst/>
            <a:rect l="l" t="t" r="r" b="b"/>
            <a:pathLst>
              <a:path w="3072384" h="3353562">
                <a:moveTo>
                  <a:pt x="0" y="0"/>
                </a:moveTo>
                <a:lnTo>
                  <a:pt x="3072384" y="0"/>
                </a:lnTo>
                <a:lnTo>
                  <a:pt x="3072384" y="3353562"/>
                </a:lnTo>
                <a:lnTo>
                  <a:pt x="0" y="3353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5215616" y="9721786"/>
            <a:ext cx="3072384" cy="2493299"/>
          </a:xfrm>
          <a:custGeom>
            <a:avLst/>
            <a:gdLst/>
            <a:ahLst/>
            <a:cxnLst/>
            <a:rect l="l" t="t" r="r" b="b"/>
            <a:pathLst>
              <a:path w="3072384" h="2493299">
                <a:moveTo>
                  <a:pt x="0" y="0"/>
                </a:moveTo>
                <a:lnTo>
                  <a:pt x="3072384" y="0"/>
                </a:lnTo>
                <a:lnTo>
                  <a:pt x="3072384" y="2493299"/>
                </a:lnTo>
                <a:lnTo>
                  <a:pt x="0" y="2493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34503"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4237" y="190495"/>
            <a:ext cx="14353763" cy="15667388"/>
          </a:xfrm>
          <a:custGeom>
            <a:avLst/>
            <a:gdLst/>
            <a:ahLst/>
            <a:cxnLst/>
            <a:rect l="l" t="t" r="r" b="b"/>
            <a:pathLst>
              <a:path w="14353763" h="15667388">
                <a:moveTo>
                  <a:pt x="0" y="0"/>
                </a:moveTo>
                <a:lnTo>
                  <a:pt x="14353763" y="0"/>
                </a:lnTo>
                <a:lnTo>
                  <a:pt x="14353763" y="15667388"/>
                </a:lnTo>
                <a:lnTo>
                  <a:pt x="0" y="15667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626786" y="3219502"/>
            <a:ext cx="15012855" cy="576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222" lvl="1" indent="-301611" algn="l">
              <a:lnSpc>
                <a:spcPts val="6593"/>
              </a:lnSpc>
              <a:buFont typeface="Arial"/>
              <a:buChar char="•"/>
            </a:pPr>
            <a:r>
              <a:rPr lang="en-US" sz="2793" spc="1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Személyiségek, akik stresszesebbé értékelik a helyzetet --&gt;</a:t>
            </a:r>
            <a:r>
              <a:rPr lang="en-US" sz="2793" b="1" spc="1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 fokozott pszichés aktivitás</a:t>
            </a:r>
          </a:p>
          <a:p>
            <a:pPr marL="604000" lvl="1" indent="-302000" algn="l">
              <a:lnSpc>
                <a:spcPts val="6602"/>
              </a:lnSpc>
              <a:buFont typeface="Arial"/>
              <a:buChar char="•"/>
            </a:pPr>
            <a:r>
              <a:rPr lang="en-US" sz="2797" spc="1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izomfeszülés növekedése -&gt;</a:t>
            </a:r>
            <a:r>
              <a:rPr lang="en-US" sz="2797" b="1" spc="1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 kimerültség, csökkent rugalmasság, motoros koordináció zavarok, izomműködési problémák </a:t>
            </a:r>
            <a:r>
              <a:rPr lang="en-US" sz="2797" spc="1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(rándulás, húzódás, szakadás)</a:t>
            </a:r>
          </a:p>
          <a:p>
            <a:pPr marL="604000" lvl="1" indent="-302000" algn="l">
              <a:lnSpc>
                <a:spcPts val="6602"/>
              </a:lnSpc>
              <a:buFont typeface="Arial"/>
              <a:buChar char="•"/>
            </a:pPr>
            <a:r>
              <a:rPr lang="en-US" sz="2797" b="1" spc="1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vizuális látómező beszűkülése</a:t>
            </a:r>
          </a:p>
          <a:p>
            <a:pPr marL="604000" lvl="1" indent="-302000" algn="l">
              <a:lnSpc>
                <a:spcPts val="6602"/>
              </a:lnSpc>
              <a:buFont typeface="Arial"/>
              <a:buChar char="•"/>
            </a:pPr>
            <a:r>
              <a:rPr lang="en-US" sz="2797" b="1" spc="1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tudatosítás: </a:t>
            </a:r>
            <a:r>
              <a:rPr lang="en-US" sz="2797" spc="1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 fájdalomhoz kapcsolódó érzések</a:t>
            </a:r>
            <a:r>
              <a:rPr lang="en-US" sz="2797" b="1" spc="1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 természetesek, </a:t>
            </a:r>
            <a:r>
              <a:rPr lang="en-US" sz="2797" spc="1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SŐT! </a:t>
            </a:r>
            <a:r>
              <a:rPr lang="en-US" sz="2797" b="1" spc="11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a rehabilitációs folyamat része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0782" y="1953392"/>
            <a:ext cx="3316285" cy="80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 spc="18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Stressz II.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03361" y="4048145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lnTo>
                  <a:pt x="1714500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5186416" y="4333895"/>
            <a:ext cx="1543050" cy="1143000"/>
          </a:xfrm>
          <a:custGeom>
            <a:avLst/>
            <a:gdLst/>
            <a:ahLst/>
            <a:cxnLst/>
            <a:rect l="l" t="t" r="r" b="b"/>
            <a:pathLst>
              <a:path w="1543050" h="1143000">
                <a:moveTo>
                  <a:pt x="0" y="0"/>
                </a:moveTo>
                <a:lnTo>
                  <a:pt x="1543050" y="0"/>
                </a:lnTo>
                <a:lnTo>
                  <a:pt x="154305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7969243" y="4048145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lnTo>
                  <a:pt x="1714500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10877806" y="4333895"/>
            <a:ext cx="1543050" cy="1143000"/>
          </a:xfrm>
          <a:custGeom>
            <a:avLst/>
            <a:gdLst/>
            <a:ahLst/>
            <a:cxnLst/>
            <a:rect l="l" t="t" r="r" b="b"/>
            <a:pathLst>
              <a:path w="1543050" h="1143000">
                <a:moveTo>
                  <a:pt x="0" y="0"/>
                </a:moveTo>
                <a:lnTo>
                  <a:pt x="1543050" y="0"/>
                </a:lnTo>
                <a:lnTo>
                  <a:pt x="154305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8288000" cy="190495"/>
          </a:xfrm>
          <a:custGeom>
            <a:avLst/>
            <a:gdLst/>
            <a:ahLst/>
            <a:cxnLst/>
            <a:rect l="l" t="t" r="r" b="b"/>
            <a:pathLst>
              <a:path w="18288000" h="190495">
                <a:moveTo>
                  <a:pt x="0" y="0"/>
                </a:moveTo>
                <a:lnTo>
                  <a:pt x="18288000" y="0"/>
                </a:lnTo>
                <a:lnTo>
                  <a:pt x="18288000" y="190495"/>
                </a:lnTo>
                <a:lnTo>
                  <a:pt x="0" y="190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13414266" y="4048145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lnTo>
                  <a:pt x="1714500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1028700" y="2006011"/>
            <a:ext cx="8511164" cy="81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5"/>
              </a:lnSpc>
            </a:pPr>
            <a:r>
              <a:rPr lang="en-US" sz="4503" b="1" spc="13">
                <a:solidFill>
                  <a:srgbClr val="121D46"/>
                </a:solidFill>
                <a:latin typeface="Poppins Bold"/>
                <a:ea typeface="Poppins Bold"/>
                <a:cs typeface="Poppins Bold"/>
                <a:sym typeface="Poppins Bold"/>
              </a:rPr>
              <a:t>Kognitív kiértékelési modell: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14940" y="6118714"/>
            <a:ext cx="2325991" cy="92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106" b="1" spc="6">
                <a:solidFill>
                  <a:srgbClr val="4472C4"/>
                </a:solidFill>
                <a:latin typeface="Poppins Bold"/>
                <a:ea typeface="Poppins Bold"/>
                <a:cs typeface="Poppins Bold"/>
                <a:sym typeface="Poppins Bold"/>
              </a:rPr>
              <a:t>Sérülés</a:t>
            </a:r>
          </a:p>
          <a:p>
            <a:pPr algn="ctr">
              <a:lnSpc>
                <a:spcPts val="3780"/>
              </a:lnSpc>
            </a:pPr>
            <a:r>
              <a:rPr lang="en-US" sz="2106" spc="6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Sérülés mértéke?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68889" y="6118714"/>
            <a:ext cx="3908917" cy="235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106" b="1" spc="6">
                <a:solidFill>
                  <a:srgbClr val="4472C4"/>
                </a:solidFill>
                <a:latin typeface="Poppins Bold"/>
                <a:ea typeface="Poppins Bold"/>
                <a:cs typeface="Poppins Bold"/>
                <a:sym typeface="Poppins Bold"/>
              </a:rPr>
              <a:t>Stresszre adott reakció = kiértékelés, értelmezés</a:t>
            </a:r>
            <a:r>
              <a:rPr lang="en-US" sz="2106" b="1" spc="6">
                <a:solidFill>
                  <a:srgbClr val="4472C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106" spc="6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Mekkora veszélynek érzékeli? Milyen erőforrásai vannak a megoldására?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69972" y="6051184"/>
            <a:ext cx="3803089" cy="92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2"/>
              </a:lnSpc>
            </a:pPr>
            <a:r>
              <a:rPr lang="en-US" sz="2106" b="1" spc="6">
                <a:solidFill>
                  <a:srgbClr val="4472C4"/>
                </a:solidFill>
                <a:latin typeface="Poppins Bold"/>
                <a:ea typeface="Poppins Bold"/>
                <a:cs typeface="Poppins Bold"/>
                <a:sym typeface="Poppins Bold"/>
              </a:rPr>
              <a:t>Megküzdési stratégia kiválasztása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37485" y="7093992"/>
            <a:ext cx="3468062" cy="92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2"/>
              </a:lnSpc>
            </a:pPr>
            <a:r>
              <a:rPr lang="en-US" sz="2106" spc="6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Adaptív vagy maladaptív stratégiák?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164506" y="9396143"/>
            <a:ext cx="423122" cy="32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5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Microsoft Office PowerPoint</Application>
  <PresentationFormat>Egyéni</PresentationFormat>
  <Paragraphs>106</Paragraphs>
  <Slides>19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Sérülésprevenció 2024.09.</dc:title>
  <cp:revision>3</cp:revision>
  <dcterms:created xsi:type="dcterms:W3CDTF">2006-08-16T00:00:00Z</dcterms:created>
  <dcterms:modified xsi:type="dcterms:W3CDTF">2024-09-25T08:42:34Z</dcterms:modified>
  <dc:identifier>DAGQhga8TNg</dc:identifier>
</cp:coreProperties>
</file>