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57" r:id="rId4"/>
    <p:sldId id="258" r:id="rId5"/>
    <p:sldId id="277" r:id="rId6"/>
    <p:sldId id="262" r:id="rId7"/>
    <p:sldId id="281" r:id="rId8"/>
    <p:sldId id="276" r:id="rId9"/>
    <p:sldId id="282" r:id="rId10"/>
    <p:sldId id="283" r:id="rId11"/>
    <p:sldId id="284" r:id="rId12"/>
    <p:sldId id="286" r:id="rId13"/>
    <p:sldId id="289" r:id="rId14"/>
    <p:sldId id="259" r:id="rId15"/>
    <p:sldId id="288" r:id="rId16"/>
    <p:sldId id="293" r:id="rId17"/>
    <p:sldId id="267" r:id="rId18"/>
    <p:sldId id="299" r:id="rId19"/>
    <p:sldId id="265" r:id="rId20"/>
    <p:sldId id="300" r:id="rId21"/>
    <p:sldId id="302" r:id="rId22"/>
    <p:sldId id="303" r:id="rId23"/>
    <p:sldId id="266" r:id="rId24"/>
    <p:sldId id="269" r:id="rId25"/>
  </p:sldIdLst>
  <p:sldSz cx="12192000" cy="6858000"/>
  <p:notesSz cx="6858000" cy="9144000"/>
  <p:embeddedFontLst>
    <p:embeddedFont>
      <p:font typeface="Poppins" panose="00000500000000000000" pitchFamily="2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qhiCRY/6wb6mRhbm6ftrzu/V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C45"/>
    <a:srgbClr val="1C44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C794D-73B7-419E-A1E4-86AEB77DFF82}">
  <a:tblStyle styleId="{A9EC794D-73B7-419E-A1E4-86AEB77DFF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89" autoAdjust="0"/>
  </p:normalViewPr>
  <p:slideViewPr>
    <p:cSldViewPr snapToGrid="0">
      <p:cViewPr varScale="1">
        <p:scale>
          <a:sx n="61" d="100"/>
          <a:sy n="61" d="100"/>
        </p:scale>
        <p:origin x="16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Eltérő tápláltsági állapotú, eltérő betegségek miatt intenzív osztályos kezelésben részesülő, heterogén betegpopuláció, akut betegség fázisához igazítani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Egyénre szabás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10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18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71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58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449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053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550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különböző eredetű inzultusok következtében létrejövő gyulladásos válasz a magas IL-6, TNF- α a katabolikus folyamatokat katalizálja (lipolízis, proteolízis). Kimutatták, hogy a TNF-α közvetlenül csökkenti 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miofibrilláris fehérjék, köztük a nehéz és könnyű miozin- és aktinláncok transzkripcióját és transzlációját.</a:t>
            </a:r>
            <a:endParaRPr dirty="0"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948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638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383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428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62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2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3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4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01">
  <p:cSld name="Image Holder 0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7"/>
          <p:cNvSpPr>
            <a:spLocks noGrp="1"/>
          </p:cNvSpPr>
          <p:nvPr>
            <p:ph type="pic" idx="2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90090" y="2944186"/>
            <a:ext cx="90785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b="1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Az ESPEN gyakorlati </a:t>
            </a:r>
            <a:r>
              <a:rPr lang="hu-HU" sz="3600" b="1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és részben átdolgozott útmutatója</a:t>
            </a:r>
            <a:endParaRPr sz="3600" b="1" dirty="0">
              <a:solidFill>
                <a:srgbClr val="121C4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741686" y="6134877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dirty="0">
                <a:solidFill>
                  <a:srgbClr val="121C45"/>
                </a:solidFill>
                <a:latin typeface="Poppins"/>
                <a:ea typeface="Poppins"/>
                <a:cs typeface="Poppins"/>
                <a:sym typeface="Poppins"/>
              </a:rPr>
              <a:t>Dr</a:t>
            </a:r>
            <a:r>
              <a:rPr lang="en-US" sz="1200" dirty="0">
                <a:solidFill>
                  <a:srgbClr val="121C45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ro-RO" sz="1200" dirty="0">
                <a:solidFill>
                  <a:srgbClr val="121C45"/>
                </a:solidFill>
                <a:latin typeface="Poppins"/>
                <a:ea typeface="Poppins"/>
                <a:cs typeface="Poppins"/>
                <a:sym typeface="Poppins"/>
              </a:rPr>
              <a:t> Kerekes </a:t>
            </a:r>
            <a:r>
              <a:rPr lang="hu-HU" sz="1200" dirty="0">
                <a:solidFill>
                  <a:srgbClr val="121C45"/>
                </a:solidFill>
                <a:latin typeface="Poppins"/>
                <a:ea typeface="Poppins"/>
                <a:cs typeface="Poppins"/>
                <a:sym typeface="Poppins"/>
              </a:rPr>
              <a:t>Ákos, prof. Dr. Mühl Diána</a:t>
            </a:r>
            <a:endParaRPr sz="1200" dirty="0">
              <a:solidFill>
                <a:srgbClr val="121C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2B38A9FB-532A-00D1-1588-43EDFF00A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20" y="174199"/>
            <a:ext cx="3778180" cy="1097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45216-27AC-A3C7-82F4-193F5EBC5DFC}"/>
              </a:ext>
            </a:extLst>
          </p:cNvPr>
          <p:cNvSpPr txBox="1"/>
          <p:nvPr/>
        </p:nvSpPr>
        <p:spPr>
          <a:xfrm>
            <a:off x="1794076" y="4878065"/>
            <a:ext cx="5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Hogyan tápláljunk 2</a:t>
            </a:r>
            <a:r>
              <a:rPr lang="ro-RO" sz="2000" b="1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024-ben az intenz</a:t>
            </a:r>
            <a:r>
              <a:rPr lang="hu-HU" sz="2000" b="1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ív osztályon?</a:t>
            </a: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Mikor kezdjük a táplálást?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264190"/>
            <a:ext cx="101004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 a per os táplálás nem lehetséges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korai EN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48 órán belül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(B -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100%)</a:t>
            </a: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a per os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 az EN is kontraindikált,  PN táplálás 3-7 napon belül (B- 89%) </a:t>
            </a: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Korai és </a:t>
            </a:r>
            <a:r>
              <a:rPr lang="hu-HU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fokozatosan felépített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parenterális táplálás kezdhető </a:t>
            </a:r>
            <a:r>
              <a:rPr lang="hu-HU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súlyos malnutríció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esetén, ha az enterális táplálás kontraindikált (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 – 95%)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korai </a:t>
            </a:r>
            <a:r>
              <a:rPr lang="ro-RO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teljes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EN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 PN kerülendő, 3-7 nap alatt felépítendő (A -1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00%)</a:t>
            </a: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2;p6">
            <a:extLst>
              <a:ext uri="{FF2B5EF4-FFF2-40B4-BE49-F238E27FC236}">
                <a16:creationId xmlns:a16="http://schemas.microsoft.com/office/drawing/2014/main" id="{98AE5789-F61F-58B2-E846-2DAA98ABCEA9}"/>
              </a:ext>
            </a:extLst>
          </p:cNvPr>
          <p:cNvSpPr/>
          <p:nvPr/>
        </p:nvSpPr>
        <p:spPr>
          <a:xfrm>
            <a:off x="1031053" y="5937698"/>
            <a:ext cx="5879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2019; 38: 48-79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443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28986" y="2967335"/>
            <a:ext cx="90785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Mikor ne?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Mikor NE kezdjünk  táplálást? </a:t>
            </a:r>
            <a:r>
              <a:rPr lang="hu-HU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(B, 1</a:t>
            </a:r>
            <a:r>
              <a:rPr lang="ro-RO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00%)</a:t>
            </a:r>
            <a:endParaRPr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264190"/>
            <a:ext cx="101004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 a sokk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uralhatatlan, a hemodinamikát és a szöveti perfúzió nem javítható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(kis dózisú EN kezdhető, ha a folyadékreszuszcitációval és a vazopresszorral sikerült stabil állapotot elérni (figyelni a bélischaemia jeleit!)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Életveszélyes hipoxia, hiperkapnia és acidózis esetén</a:t>
            </a: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aktív felső tápcsatornai vérzés esetén (EN a vérzés megszűnése után kezdhető ha nincsenek ismételt vérzésre utaló jelek)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Bél ischaemia esetén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Hasi kompartment szindróma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2;p6">
            <a:extLst>
              <a:ext uri="{FF2B5EF4-FFF2-40B4-BE49-F238E27FC236}">
                <a16:creationId xmlns:a16="http://schemas.microsoft.com/office/drawing/2014/main" id="{C8562F51-1262-66C1-34BF-4BDA0F8DCC38}"/>
              </a:ext>
            </a:extLst>
          </p:cNvPr>
          <p:cNvSpPr/>
          <p:nvPr/>
        </p:nvSpPr>
        <p:spPr>
          <a:xfrm>
            <a:off x="1169949" y="6039507"/>
            <a:ext cx="5879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2019; 38: 48-79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531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41685" y="1375015"/>
            <a:ext cx="90785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</a:pPr>
            <a:r>
              <a:rPr lang="hu-HU" sz="20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Kis dózisú enterális táplálás indítandó </a:t>
            </a:r>
            <a:r>
              <a:rPr lang="hu-HU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(B, 96%)</a:t>
            </a:r>
          </a:p>
        </p:txBody>
      </p:sp>
      <p:sp>
        <p:nvSpPr>
          <p:cNvPr id="131" name="Google Shape;131;p6"/>
          <p:cNvSpPr/>
          <p:nvPr/>
        </p:nvSpPr>
        <p:spPr>
          <a:xfrm>
            <a:off x="868185" y="2906405"/>
            <a:ext cx="101004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Terápiás hipotermia esetén: felmelegítés után emelendő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Emelkedett hasűri nyomás esetén, hasi kompartment szindróma </a:t>
            </a:r>
            <a:r>
              <a:rPr lang="hu-HU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hiányában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. CAVE: ha az IAP emelkedik a táplálás leállítása megfontolandó</a:t>
            </a: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en-US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Milyen úton?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r="69972"/>
          <a:stretch/>
        </p:blipFill>
        <p:spPr>
          <a:xfrm rot="10800000" flipH="1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Milyen úton?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264190"/>
            <a:ext cx="1010048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121D46"/>
              </a:buClr>
              <a:buSzPts val="1600"/>
            </a:pP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Parenter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ális táplálás addig nem, amíg minden </a:t>
            </a:r>
            <a:r>
              <a:rPr lang="hu-HU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ésszerű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próbálkozás meg nem történt a tolerancia javítására (GPP 100%)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Prokinetikumok: elsőként választandó az erythromicin (B 1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00%)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Alternat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íva: metoclopramid vagy erythromicin és metoclopramid ( 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0, 100%)</a:t>
            </a:r>
          </a:p>
          <a:p>
            <a:pPr marL="285750" indent="-285750">
              <a:lnSpc>
                <a:spcPct val="150000"/>
              </a:lnSpc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prokinetikumok sikertelensége eset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én: posztpilorikus táplálás (B 1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00%)</a:t>
            </a:r>
          </a:p>
          <a:p>
            <a:pPr marL="285750" indent="-285750">
              <a:lnSpc>
                <a:spcPct val="150000"/>
              </a:lnSpc>
              <a:buClr>
                <a:srgbClr val="121D46"/>
              </a:buClr>
              <a:buSzPts val="1600"/>
              <a:buFont typeface="Arial"/>
              <a:buChar char="•"/>
            </a:pP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Pucaloprid:  ajánlásban még nem szerepel, krónikus obstipációban alkalmazzák, colon motilitását fokozza a </a:t>
            </a:r>
            <a:r>
              <a:rPr lang="ro-RO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posztoperatív ileus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kezelésében ígéretes (</a:t>
            </a:r>
            <a:r>
              <a:rPr lang="hu-HU" sz="1200" b="0" i="0" dirty="0">
                <a:solidFill>
                  <a:srgbClr val="121C45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Gong, J., et al </a:t>
            </a:r>
            <a:r>
              <a:rPr lang="hu-HU" sz="1200" b="0" i="1" dirty="0">
                <a:solidFill>
                  <a:srgbClr val="121C45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Alimentary pharmacology &amp; therapeutics</a:t>
            </a:r>
            <a:r>
              <a:rPr lang="hu-HU" sz="1200" b="0" i="0" dirty="0">
                <a:solidFill>
                  <a:srgbClr val="121C45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 43.7 (2016): 778-789.)</a:t>
            </a:r>
            <a:endParaRPr lang="hu-HU" sz="1200" dirty="0">
              <a:solidFill>
                <a:srgbClr val="121C45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lang="hu-HU" sz="16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204673" y="6087192"/>
            <a:ext cx="5879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2019; 38: 48-79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5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Energiaigény meghatározása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264190"/>
            <a:ext cx="101004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Korai szakaszban mindenképp hipokalóriás táplálás REE: 7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0%-a (B, 100%)</a:t>
            </a: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Gépi lélegeztetett betegeknél:  </a:t>
            </a:r>
            <a:r>
              <a:rPr lang="hu-HU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indirekt kalorimetria </a:t>
            </a:r>
            <a:r>
              <a:rPr lang="en-US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B, 95%)</a:t>
            </a:r>
            <a:endParaRPr lang="hu-HU"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 indirekt kalorimetria elérhető: izokalóriás táplálás </a:t>
            </a:r>
            <a:r>
              <a:rPr lang="hu-HU" sz="16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fokozatosan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 felépíthető, a korai akut szakaszt követően (B 95%)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 IC nem elérhető: 2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0-25 kcal/die 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és hipokalóriás táplálás az első héten (B, 95%)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2;p6">
            <a:extLst>
              <a:ext uri="{FF2B5EF4-FFF2-40B4-BE49-F238E27FC236}">
                <a16:creationId xmlns:a16="http://schemas.microsoft.com/office/drawing/2014/main" id="{64744491-D654-D95D-F24D-DE987C7D659F}"/>
              </a:ext>
            </a:extLst>
          </p:cNvPr>
          <p:cNvSpPr/>
          <p:nvPr/>
        </p:nvSpPr>
        <p:spPr>
          <a:xfrm>
            <a:off x="973180" y="5915640"/>
            <a:ext cx="5879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2019; 38: 48-79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067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Makronutriensek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8" name="Google Shape;208;p12"/>
          <p:cNvGraphicFramePr/>
          <p:nvPr>
            <p:extLst>
              <p:ext uri="{D42A27DB-BD31-4B8C-83A1-F6EECF244321}">
                <p14:modId xmlns:p14="http://schemas.microsoft.com/office/powerpoint/2010/main" val="879746377"/>
              </p:ext>
            </p:extLst>
          </p:nvPr>
        </p:nvGraphicFramePr>
        <p:xfrm>
          <a:off x="918928" y="2008067"/>
          <a:ext cx="10354143" cy="4229560"/>
        </p:xfrm>
        <a:graphic>
          <a:graphicData uri="http://schemas.openxmlformats.org/drawingml/2006/table">
            <a:tbl>
              <a:tblPr firstRow="1" bandRow="1">
                <a:noFill/>
                <a:tableStyleId>{A9EC794D-73B7-419E-A1E4-86AEB77DFF82}</a:tableStyleId>
              </a:tblPr>
              <a:tblGrid>
                <a:gridCol w="345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Fehérje</a:t>
                      </a:r>
                      <a:endParaRPr sz="1400" b="1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solidFill>
                      <a:srgbClr val="9DA8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Szénhidrát</a:t>
                      </a:r>
                      <a:endParaRPr sz="1400" b="1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solidFill>
                      <a:srgbClr val="9DA8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1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Lipid</a:t>
                      </a:r>
                      <a:endParaRPr sz="1400" b="1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>
                    <a:solidFill>
                      <a:srgbClr val="9DA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 g/kg/nap </a:t>
                      </a:r>
                      <a:r>
                        <a:rPr lang="en-US" sz="1400" dirty="0" err="1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fokozatosan</a:t>
                      </a:r>
                      <a:r>
                        <a:rPr lang="en-US" sz="1400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felépítve</a:t>
                      </a:r>
                      <a:endParaRPr lang="en-US" sz="1400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parenterális glükóz vagy enterális szénhidrát mennyisége ne haladja meg a 5 mg/kg/percet. (GPP 100%)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Obezitás: izo-kalóriás, magas fehérjetartalmú: ha IC által vezérelve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Alapszükséglet: 2g/ttkg/nap.</a:t>
                      </a:r>
                      <a:endParaRPr sz="1400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IV lipid (beleértve a nem táplálás céljából adott lipideket is- propofol!)  ne haladja meg az 1.5 g /kg/nap mennyiséget ÉS egyéni toleranciához adaptálandó (GPP 100%)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 nem IC nem elérhető: ABW</a:t>
                      </a:r>
                      <a:endParaRPr sz="1400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CRRT, citrát-antikoagulációval: szénhidrátbevitelt növeli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Nagy 	dózisú omega 3 rutinszerűen nem javasolt (B, 100%)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400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121D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>
                          <a:solidFill>
                            <a:srgbClr val="121D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Parent lipid emulzió tartalmazhat EPA-t (eikozapentaénsav) + DHA-t (dokozahexaénsav), halolaj: 0.1-0.2 g/ttkg/nap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132;p6">
            <a:extLst>
              <a:ext uri="{FF2B5EF4-FFF2-40B4-BE49-F238E27FC236}">
                <a16:creationId xmlns:a16="http://schemas.microsoft.com/office/drawing/2014/main" id="{3299DE30-3FB6-C3FD-C672-A41AF4163FCD}"/>
              </a:ext>
            </a:extLst>
          </p:cNvPr>
          <p:cNvSpPr/>
          <p:nvPr/>
        </p:nvSpPr>
        <p:spPr>
          <a:xfrm>
            <a:off x="1123650" y="6175721"/>
            <a:ext cx="5879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2019; 38: 48-79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l="25394" b="15719"/>
          <a:stretch/>
        </p:blipFill>
        <p:spPr>
          <a:xfrm rot="10800000">
            <a:off x="10145318" y="0"/>
            <a:ext cx="2046682" cy="22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523973" y="5689599"/>
            <a:ext cx="3757741" cy="696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3653793" y="726607"/>
            <a:ext cx="48844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Képhez</a:t>
            </a:r>
            <a:r>
              <a:rPr lang="en-US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tartozó</a:t>
            </a:r>
            <a:r>
              <a:rPr lang="en-US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szöveges</a:t>
            </a:r>
            <a:r>
              <a:rPr lang="en-US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leírás</a:t>
            </a:r>
            <a:r>
              <a:rPr lang="en-US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A200A-ECB9-609F-2D8D-42F93EB4B0D2}"/>
              </a:ext>
            </a:extLst>
          </p:cNvPr>
          <p:cNvSpPr txBox="1"/>
          <p:nvPr/>
        </p:nvSpPr>
        <p:spPr>
          <a:xfrm>
            <a:off x="4309589" y="632220"/>
            <a:ext cx="403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Speciális esetek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32F76-4852-EA30-DF32-935C251E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120" y="726607"/>
            <a:ext cx="7895391" cy="59157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AA9870-73DD-FBE2-6220-FEB4F851F2C1}"/>
              </a:ext>
            </a:extLst>
          </p:cNvPr>
          <p:cNvSpPr/>
          <p:nvPr/>
        </p:nvSpPr>
        <p:spPr>
          <a:xfrm>
            <a:off x="1519792" y="1868214"/>
            <a:ext cx="1923393" cy="15607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5559A-9A90-353D-C1A3-C4871EB77CA0}"/>
              </a:ext>
            </a:extLst>
          </p:cNvPr>
          <p:cNvSpPr/>
          <p:nvPr/>
        </p:nvSpPr>
        <p:spPr>
          <a:xfrm>
            <a:off x="7433991" y="3084286"/>
            <a:ext cx="2276520" cy="30471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1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Monitorozás: refeeding szindróma.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608789" y="4136858"/>
            <a:ext cx="3423435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Kálium, magnézium, anorganikus foszfát naponta egyzer az első héten (GPP, 92%)</a:t>
            </a:r>
            <a:endParaRPr dirty="0"/>
          </a:p>
        </p:txBody>
      </p:sp>
      <p:sp>
        <p:nvSpPr>
          <p:cNvPr id="177" name="Google Shape;177;p10"/>
          <p:cNvSpPr/>
          <p:nvPr/>
        </p:nvSpPr>
        <p:spPr>
          <a:xfrm>
            <a:off x="1816710" y="2849608"/>
            <a:ext cx="1007595" cy="1007594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9159527" y="2849608"/>
            <a:ext cx="1007595" cy="1007594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5592202" y="2839365"/>
            <a:ext cx="1007595" cy="1007594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4359723" y="4136858"/>
            <a:ext cx="3423435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Ha az anorganikus foszfát </a:t>
            </a:r>
            <a:r>
              <a:rPr lang="ro-RO" sz="1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0.65 mmol/l alatti VAGY a </a:t>
            </a:r>
            <a:r>
              <a:rPr lang="en-GB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cs</a:t>
            </a:r>
            <a:r>
              <a:rPr lang="hu-HU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ökkenés&gt;0.16 mmol/l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Naponta 2-3 alkalommal </a:t>
            </a:r>
            <a:r>
              <a:rPr lang="en-GB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hu-HU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érni és pótolni</a:t>
            </a:r>
            <a:r>
              <a:rPr lang="en-US" sz="14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hu-HU" sz="14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(GPP 100%)</a:t>
            </a:r>
            <a:endParaRPr dirty="0"/>
          </a:p>
        </p:txBody>
      </p:sp>
      <p:sp>
        <p:nvSpPr>
          <p:cNvPr id="184" name="Google Shape;184;p10"/>
          <p:cNvSpPr txBox="1"/>
          <p:nvPr/>
        </p:nvSpPr>
        <p:spPr>
          <a:xfrm>
            <a:off x="7951606" y="4136858"/>
            <a:ext cx="342343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Energiabevitel korl</a:t>
            </a:r>
            <a:r>
              <a:rPr lang="hu-HU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átozása 48 órára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Ezt követően fokozatosan emelhető (B, 1</a:t>
            </a:r>
            <a:r>
              <a:rPr lang="ro-RO" sz="14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00%)</a:t>
            </a:r>
            <a:r>
              <a:rPr lang="en-US" sz="14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dirty="0"/>
          </a:p>
        </p:txBody>
      </p:sp>
      <p:sp>
        <p:nvSpPr>
          <p:cNvPr id="185" name="Google Shape;185;p10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2;p6">
            <a:extLst>
              <a:ext uri="{FF2B5EF4-FFF2-40B4-BE49-F238E27FC236}">
                <a16:creationId xmlns:a16="http://schemas.microsoft.com/office/drawing/2014/main" id="{3BE726A9-715E-DC76-58EF-A6C3043097CE}"/>
              </a:ext>
            </a:extLst>
          </p:cNvPr>
          <p:cNvSpPr/>
          <p:nvPr/>
        </p:nvSpPr>
        <p:spPr>
          <a:xfrm>
            <a:off x="996329" y="6110342"/>
            <a:ext cx="64924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Nutrition 42.9 (2023): 1671-1689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65394" y="873362"/>
            <a:ext cx="90785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korai akut fázisban: katabolizmus</a:t>
            </a:r>
            <a:endParaRPr lang="hu-HU"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phic 2" descr="Convertible with solid fill">
            <a:extLst>
              <a:ext uri="{FF2B5EF4-FFF2-40B4-BE49-F238E27FC236}">
                <a16:creationId xmlns:a16="http://schemas.microsoft.com/office/drawing/2014/main" id="{5760EC22-7C82-4CC2-6779-07DB649B1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399" y="1905564"/>
            <a:ext cx="914400" cy="914400"/>
          </a:xfrm>
          <a:prstGeom prst="rect">
            <a:avLst/>
          </a:prstGeom>
        </p:spPr>
      </p:pic>
      <p:pic>
        <p:nvPicPr>
          <p:cNvPr id="5" name="Graphic 4" descr="Fire with solid fill">
            <a:extLst>
              <a:ext uri="{FF2B5EF4-FFF2-40B4-BE49-F238E27FC236}">
                <a16:creationId xmlns:a16="http://schemas.microsoft.com/office/drawing/2014/main" id="{8A320405-A66F-1AFB-3636-7428C8D94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394" y="2819964"/>
            <a:ext cx="914400" cy="914400"/>
          </a:xfrm>
          <a:prstGeom prst="rect">
            <a:avLst/>
          </a:prstGeom>
        </p:spPr>
      </p:pic>
      <p:pic>
        <p:nvPicPr>
          <p:cNvPr id="7" name="Graphic 6" descr="Germ with solid fill">
            <a:extLst>
              <a:ext uri="{FF2B5EF4-FFF2-40B4-BE49-F238E27FC236}">
                <a16:creationId xmlns:a16="http://schemas.microsoft.com/office/drawing/2014/main" id="{7B3EC729-972F-2269-17BD-8CA99662E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394" y="3965956"/>
            <a:ext cx="914400" cy="914400"/>
          </a:xfrm>
          <a:prstGeom prst="rect">
            <a:avLst/>
          </a:prstGeom>
        </p:spPr>
      </p:pic>
      <p:pic>
        <p:nvPicPr>
          <p:cNvPr id="11" name="Graphic 10" descr="Sleep with solid fill">
            <a:extLst>
              <a:ext uri="{FF2B5EF4-FFF2-40B4-BE49-F238E27FC236}">
                <a16:creationId xmlns:a16="http://schemas.microsoft.com/office/drawing/2014/main" id="{F7ABEB76-21AF-AE96-5E25-F12E9E5AF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6818" y="2872152"/>
            <a:ext cx="1226732" cy="1226732"/>
          </a:xfrm>
          <a:prstGeom prst="rect">
            <a:avLst/>
          </a:prstGeom>
        </p:spPr>
      </p:pic>
      <p:pic>
        <p:nvPicPr>
          <p:cNvPr id="13" name="Graphic 12" descr="Saw with solid fill">
            <a:extLst>
              <a:ext uri="{FF2B5EF4-FFF2-40B4-BE49-F238E27FC236}">
                <a16:creationId xmlns:a16="http://schemas.microsoft.com/office/drawing/2014/main" id="{EC0B0B34-0164-86CC-53BD-17D11469B5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8399" y="4995241"/>
            <a:ext cx="914400" cy="914400"/>
          </a:xfrm>
          <a:prstGeom prst="rect">
            <a:avLst/>
          </a:prstGeom>
        </p:spPr>
      </p:pic>
      <p:pic>
        <p:nvPicPr>
          <p:cNvPr id="21" name="Graphic 20" descr="Brain with solid fill">
            <a:extLst>
              <a:ext uri="{FF2B5EF4-FFF2-40B4-BE49-F238E27FC236}">
                <a16:creationId xmlns:a16="http://schemas.microsoft.com/office/drawing/2014/main" id="{04EBBA2E-E85F-A8F3-4687-EFD6E24434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59204" y="4160955"/>
            <a:ext cx="914400" cy="914400"/>
          </a:xfrm>
          <a:prstGeom prst="rect">
            <a:avLst/>
          </a:prstGeom>
        </p:spPr>
      </p:pic>
      <p:pic>
        <p:nvPicPr>
          <p:cNvPr id="23" name="Picture 22" descr="A collage of a person taking a selfie">
            <a:extLst>
              <a:ext uri="{FF2B5EF4-FFF2-40B4-BE49-F238E27FC236}">
                <a16:creationId xmlns:a16="http://schemas.microsoft.com/office/drawing/2014/main" id="{2B16A905-7D76-8099-0264-97FB129683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155" y="2572012"/>
            <a:ext cx="4174030" cy="27826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B2E32E-4D80-26F1-5737-540E876D68B0}"/>
              </a:ext>
            </a:extLst>
          </p:cNvPr>
          <p:cNvSpPr txBox="1"/>
          <p:nvPr/>
        </p:nvSpPr>
        <p:spPr>
          <a:xfrm>
            <a:off x="6495012" y="5717828"/>
            <a:ext cx="5146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Poppins" panose="00000500000000000000" pitchFamily="2" charset="-18"/>
                <a:cs typeface="Poppins" panose="00000500000000000000" pitchFamily="2" charset="-18"/>
              </a:rPr>
              <a:t>A végeredmény: nagymértékű vázizomtömeg vesztés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13DCA-D2B7-F6F3-2290-03D1C2571C41}"/>
              </a:ext>
            </a:extLst>
          </p:cNvPr>
          <p:cNvSpPr txBox="1"/>
          <p:nvPr/>
        </p:nvSpPr>
        <p:spPr>
          <a:xfrm>
            <a:off x="8783643" y="5397764"/>
            <a:ext cx="238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Mike Schulz</a:t>
            </a:r>
            <a:r>
              <a:rPr lang="en-GB" sz="1200" dirty="0">
                <a:solidFill>
                  <a:srgbClr val="121C4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 Instagram</a:t>
            </a:r>
            <a:endParaRPr lang="hu-HU" sz="1200" dirty="0">
              <a:solidFill>
                <a:srgbClr val="121C4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C64C0-4D39-2835-343A-52BB013A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r="7104"/>
          <a:stretch>
            <a:fillRect/>
          </a:stretch>
        </p:blipFill>
        <p:spPr bwMode="auto">
          <a:xfrm>
            <a:off x="2555762" y="2072615"/>
            <a:ext cx="40354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4250DB-9437-364A-1103-1829FBD9C9A3}"/>
              </a:ext>
            </a:extLst>
          </p:cNvPr>
          <p:cNvSpPr txBox="1"/>
          <p:nvPr/>
        </p:nvSpPr>
        <p:spPr>
          <a:xfrm>
            <a:off x="2695902" y="6337738"/>
            <a:ext cx="9496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 GIROLAMO, Filippo G </a:t>
            </a:r>
            <a:r>
              <a:rPr lang="hu-HU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Curr. Op. in Clin. Nutr 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124-130.</a:t>
            </a:r>
            <a:endParaRPr lang="hu-HU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86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l="25394" b="15719"/>
          <a:stretch/>
        </p:blipFill>
        <p:spPr>
          <a:xfrm rot="10800000">
            <a:off x="10145318" y="0"/>
            <a:ext cx="2046682" cy="22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523973" y="5689599"/>
            <a:ext cx="3757741" cy="696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4281714" y="6211710"/>
            <a:ext cx="80019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Singer, Pierre, et al. "ESPEN practical and partially revised guideline: clinical nutrition in the intensive care unit." Clinical Nutrition 42.9 (2023): 1671-1689.</a:t>
            </a:r>
            <a:endParaRPr sz="1200" dirty="0">
              <a:solidFill>
                <a:schemeClr val="tx1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diagram of a nutrition program&#10;&#10;Description automatically generated">
            <a:extLst>
              <a:ext uri="{FF2B5EF4-FFF2-40B4-BE49-F238E27FC236}">
                <a16:creationId xmlns:a16="http://schemas.microsoft.com/office/drawing/2014/main" id="{78B0A946-0188-92A0-03AE-9FA59F83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19" y="355628"/>
            <a:ext cx="7488819" cy="57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l="25394" b="15719"/>
          <a:stretch/>
        </p:blipFill>
        <p:spPr>
          <a:xfrm rot="10800000">
            <a:off x="10145318" y="0"/>
            <a:ext cx="2046682" cy="22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523973" y="5689599"/>
            <a:ext cx="3757741" cy="696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4281714" y="6211710"/>
            <a:ext cx="80019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dirty="0">
                <a:solidFill>
                  <a:schemeClr val="tx1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Singer, Pierre, et al. "ESPEN practical and partially revised guideline: clinical nutrition in the intensive care unit." Clinical Nutrition 42.9 (2023): 1671-1689.</a:t>
            </a:r>
            <a:endParaRPr sz="1200" dirty="0">
              <a:solidFill>
                <a:schemeClr val="tx1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FB8EB-BE62-3607-429E-0D084630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98" y="471715"/>
            <a:ext cx="7453592" cy="54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Összefoglalva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264190"/>
            <a:ext cx="1010048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Egyénre és betegségre illetve a betegség fázisára szabott energia és fehérje célok meghatározása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Lépcsőzetes felépítés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Monitorozás: refeeding, hipo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/hiperglik</a:t>
            </a: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émia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 fizikai aktivitás, gyógytorna, mobilizáció és az adekvát táplálásterápia egymás előnyös hatásait erősítik.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741686" y="6134877"/>
            <a:ext cx="4173213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Documents name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1200" b="1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1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 r="25509" b="15786"/>
          <a:stretch/>
        </p:blipFill>
        <p:spPr>
          <a:xfrm rot="10800000" flipH="1">
            <a:off x="10148493" y="-1"/>
            <a:ext cx="2043507" cy="22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2178602" y="3018933"/>
            <a:ext cx="8671281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b="0" i="1" dirty="0">
                <a:solidFill>
                  <a:srgbClr val="121C45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„Ami az egyik embernek táplálék, az a másiknak keserű méreg”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b="0" i="1" dirty="0">
                <a:solidFill>
                  <a:srgbClr val="121C45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Titus Lucretius</a:t>
            </a:r>
            <a:endParaRPr sz="2600" i="1" dirty="0">
              <a:solidFill>
                <a:srgbClr val="121C45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 r="21663"/>
          <a:stretch/>
        </p:blipFill>
        <p:spPr>
          <a:xfrm>
            <a:off x="10725235" y="4523639"/>
            <a:ext cx="1466765" cy="110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 l="26987"/>
          <a:stretch/>
        </p:blipFill>
        <p:spPr>
          <a:xfrm>
            <a:off x="0" y="2564697"/>
            <a:ext cx="1367056" cy="110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25577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Köszönöm a figyelmet</a:t>
            </a:r>
            <a:endParaRPr dirty="0"/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8581AC2D-302A-C664-3D0D-3E35DA7C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457" y="198457"/>
            <a:ext cx="3778180" cy="109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2A558-67E9-A927-2CF7-71283F7119E8}"/>
              </a:ext>
            </a:extLst>
          </p:cNvPr>
          <p:cNvSpPr txBox="1"/>
          <p:nvPr/>
        </p:nvSpPr>
        <p:spPr>
          <a:xfrm>
            <a:off x="896899" y="1142393"/>
            <a:ext cx="359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Mikor?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E71B0-2D37-2C69-5DAB-CFF63B82F744}"/>
              </a:ext>
            </a:extLst>
          </p:cNvPr>
          <p:cNvSpPr txBox="1"/>
          <p:nvPr/>
        </p:nvSpPr>
        <p:spPr>
          <a:xfrm>
            <a:off x="5766496" y="1142393"/>
            <a:ext cx="359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Mennyit?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7903F-307B-602A-A7FF-752001F43CB9}"/>
              </a:ext>
            </a:extLst>
          </p:cNvPr>
          <p:cNvSpPr txBox="1"/>
          <p:nvPr/>
        </p:nvSpPr>
        <p:spPr>
          <a:xfrm>
            <a:off x="896898" y="4000196"/>
            <a:ext cx="4450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</a:t>
            </a:r>
            <a:r>
              <a:rPr lang="hu-HU" sz="5400" b="1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ilyen úton?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CCD4D-8142-54F0-9C48-39B72BF08412}"/>
              </a:ext>
            </a:extLst>
          </p:cNvPr>
          <p:cNvSpPr txBox="1"/>
          <p:nvPr/>
        </p:nvSpPr>
        <p:spPr>
          <a:xfrm>
            <a:off x="4296027" y="2527387"/>
            <a:ext cx="359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F04A8-DC3D-081E-D3D8-AF2BAFB2DFF2}"/>
              </a:ext>
            </a:extLst>
          </p:cNvPr>
          <p:cNvSpPr txBox="1"/>
          <p:nvPr/>
        </p:nvSpPr>
        <p:spPr>
          <a:xfrm>
            <a:off x="5766496" y="4000196"/>
            <a:ext cx="359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rgbClr val="FFFFFF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Mikor 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28986" y="2967335"/>
            <a:ext cx="907858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Tápláltsági állapot felmérése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741687" y="2264190"/>
            <a:ext cx="101004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Minden 48-órán túli ITO kezelésben részesülő beteg veszélyeztetett malnutríció szempontjából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Jelenleg még nem létezik intenzíves populációra validált score rendszer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NRS 2</a:t>
            </a:r>
            <a:r>
              <a:rPr lang="ro-RO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002, MUST: egyszerű, gyorsan kiszámolható, jó prediktorai a mortalitásnak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Biztos, hogy a mortalitás a legjobb végpont?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41686" y="731785"/>
            <a:ext cx="90785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>
                <a:solidFill>
                  <a:srgbClr val="121C45"/>
                </a:solidFill>
                <a:latin typeface="Poppins"/>
                <a:ea typeface="Poppins"/>
                <a:cs typeface="Poppins"/>
                <a:sym typeface="Poppins"/>
              </a:rPr>
              <a:t>Tápláltsági állapot felmérése</a:t>
            </a:r>
            <a:endParaRPr sz="2800" b="1" dirty="0">
              <a:solidFill>
                <a:srgbClr val="121C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2;p6">
            <a:extLst>
              <a:ext uri="{FF2B5EF4-FFF2-40B4-BE49-F238E27FC236}">
                <a16:creationId xmlns:a16="http://schemas.microsoft.com/office/drawing/2014/main" id="{2CC62342-59F5-AFFA-A05B-DABBBF5590F2}"/>
              </a:ext>
            </a:extLst>
          </p:cNvPr>
          <p:cNvSpPr/>
          <p:nvPr/>
        </p:nvSpPr>
        <p:spPr>
          <a:xfrm>
            <a:off x="1274122" y="6074232"/>
            <a:ext cx="58790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ESPEN GL on clinical nutrition in the ICU Clin </a:t>
            </a:r>
            <a:r>
              <a:rPr lang="en-US" sz="1200" dirty="0" err="1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Nutr</a:t>
            </a:r>
            <a:r>
              <a:rPr lang="en-US" sz="1200" dirty="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 2019; 38: 48-79</a:t>
            </a:r>
            <a:endParaRPr sz="1200" dirty="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30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Picture 1031" descr="A beteg táplálkozási szükséglet kielégítésének ápolási specialitásai –  Tankórterem">
            <a:extLst>
              <a:ext uri="{FF2B5EF4-FFF2-40B4-BE49-F238E27FC236}">
                <a16:creationId xmlns:a16="http://schemas.microsoft.com/office/drawing/2014/main" id="{655F9D0A-AB8D-11CD-BF76-B28E3944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35" y="0"/>
            <a:ext cx="4901565" cy="691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E0AF4-B0B9-05F3-6742-BB6A78E9C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66" y="3729016"/>
            <a:ext cx="5357646" cy="3128984"/>
          </a:xfrm>
          <a:prstGeom prst="rect">
            <a:avLst/>
          </a:prstGeom>
        </p:spPr>
      </p:pic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C49B9C8F-E187-1A61-4155-339ED7D3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30" y="75007"/>
            <a:ext cx="6721843" cy="375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rgbClr val="2E2E2E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Amíg nincs intenzíves populációban validált eszközünk a malnutrició szűrésére: klinikai állapotfelmérés </a:t>
            </a:r>
            <a:r>
              <a:rPr lang="hu-HU" sz="2000" dirty="0">
                <a:solidFill>
                  <a:srgbClr val="2E2E2E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( GPP 1</a:t>
            </a:r>
            <a:r>
              <a:rPr lang="ro-RO" sz="2000" dirty="0">
                <a:solidFill>
                  <a:srgbClr val="2E2E2E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00%)</a:t>
            </a:r>
            <a:endParaRPr lang="en-US" sz="2000" dirty="0">
              <a:solidFill>
                <a:srgbClr val="121D46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41687" y="2264190"/>
            <a:ext cx="1010048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&gt;48 óra ITO kezelés?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Gépi lélegeztetett?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hány napja éhezik?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Nem tervezett fogyás a felvételt megelőzően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Fizikai teljesítőképesség csökkenése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</a:pPr>
            <a:r>
              <a:rPr lang="hu-HU" sz="160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Anamnesztikus adatok (CKD, daganatos megbetegedés, DM)</a:t>
            </a:r>
            <a:endParaRPr sz="1600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28986" y="2967335"/>
            <a:ext cx="90785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Mikor?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69972"/>
          <a:stretch/>
        </p:blipFill>
        <p:spPr>
          <a:xfrm rot="10800000">
            <a:off x="8204199" y="-1"/>
            <a:ext cx="398780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6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28986" y="1359488"/>
            <a:ext cx="90785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Akut fázis korai szakasz</a:t>
            </a:r>
            <a:endParaRPr sz="3000" b="1" dirty="0">
              <a:solidFill>
                <a:srgbClr val="121D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741686" y="6087192"/>
            <a:ext cx="112149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1200" dirty="0">
                <a:latin typeface="Poppins" panose="00000500000000000000" pitchFamily="2" charset="-18"/>
                <a:cs typeface="Poppins" panose="00000500000000000000" pitchFamily="2" charset="-18"/>
              </a:rPr>
              <a:t>Singer, P., Blaser, A. R. (2019). ESPEN guideline on clinical nutrition in the intensive care unit. </a:t>
            </a:r>
            <a:r>
              <a:rPr lang="hu-HU" sz="1200" i="1" dirty="0">
                <a:latin typeface="Poppins" panose="00000500000000000000" pitchFamily="2" charset="-18"/>
                <a:cs typeface="Poppins" panose="00000500000000000000" pitchFamily="2" charset="-18"/>
              </a:rPr>
              <a:t>Clinical Nutrition</a:t>
            </a:r>
            <a:r>
              <a:rPr lang="hu-HU" sz="12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hu-HU" sz="1200" i="1" dirty="0">
                <a:latin typeface="Poppins" panose="00000500000000000000" pitchFamily="2" charset="-18"/>
                <a:cs typeface="Poppins" panose="00000500000000000000" pitchFamily="2" charset="-18"/>
              </a:rPr>
              <a:t>38</a:t>
            </a:r>
            <a:r>
              <a:rPr lang="hu-HU" sz="1200" dirty="0">
                <a:latin typeface="Poppins" panose="00000500000000000000" pitchFamily="2" charset="-18"/>
                <a:cs typeface="Poppins" panose="00000500000000000000" pitchFamily="2" charset="-18"/>
              </a:rPr>
              <a:t>(1), 48–79. </a:t>
            </a:r>
            <a:endParaRPr sz="1200" dirty="0">
              <a:solidFill>
                <a:srgbClr val="9DA8C4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">
              <a:solidFill>
                <a:srgbClr val="9DA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diagram of phases of an early period">
            <a:extLst>
              <a:ext uri="{FF2B5EF4-FFF2-40B4-BE49-F238E27FC236}">
                <a16:creationId xmlns:a16="http://schemas.microsoft.com/office/drawing/2014/main" id="{465E8AA5-A53C-8B77-09F8-A14F80C57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681" y="2235614"/>
            <a:ext cx="4746681" cy="35592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17CA4F-53E0-0751-9A79-6606AB13F403}"/>
              </a:ext>
            </a:extLst>
          </p:cNvPr>
          <p:cNvSpPr/>
          <p:nvPr/>
        </p:nvSpPr>
        <p:spPr>
          <a:xfrm>
            <a:off x="2997843" y="2349661"/>
            <a:ext cx="2372810" cy="3170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3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1096</Words>
  <Application>Microsoft Office PowerPoint</Application>
  <PresentationFormat>Widescreen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Poppins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Dr. Kerekes Ákos</cp:lastModifiedBy>
  <cp:revision>71</cp:revision>
  <dcterms:created xsi:type="dcterms:W3CDTF">2020-12-03T17:17:37Z</dcterms:created>
  <dcterms:modified xsi:type="dcterms:W3CDTF">2024-09-27T04:47:15Z</dcterms:modified>
</cp:coreProperties>
</file>