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0"/>
  </p:notesMasterIdLst>
  <p:sldIdLst>
    <p:sldId id="267" r:id="rId2"/>
    <p:sldId id="345" r:id="rId3"/>
    <p:sldId id="323" r:id="rId4"/>
    <p:sldId id="256" r:id="rId5"/>
    <p:sldId id="309" r:id="rId6"/>
    <p:sldId id="324" r:id="rId7"/>
    <p:sldId id="318" r:id="rId8"/>
    <p:sldId id="348" r:id="rId9"/>
    <p:sldId id="343" r:id="rId10"/>
    <p:sldId id="325" r:id="rId11"/>
    <p:sldId id="317" r:id="rId12"/>
    <p:sldId id="322" r:id="rId13"/>
    <p:sldId id="314" r:id="rId14"/>
    <p:sldId id="329" r:id="rId15"/>
    <p:sldId id="331" r:id="rId16"/>
    <p:sldId id="328" r:id="rId17"/>
    <p:sldId id="332" r:id="rId18"/>
    <p:sldId id="333" r:id="rId19"/>
    <p:sldId id="330" r:id="rId20"/>
    <p:sldId id="327" r:id="rId21"/>
    <p:sldId id="335" r:id="rId22"/>
    <p:sldId id="358" r:id="rId23"/>
    <p:sldId id="326" r:id="rId24"/>
    <p:sldId id="359" r:id="rId25"/>
    <p:sldId id="321" r:id="rId26"/>
    <p:sldId id="360" r:id="rId27"/>
    <p:sldId id="320" r:id="rId28"/>
    <p:sldId id="361" r:id="rId29"/>
    <p:sldId id="344" r:id="rId30"/>
    <p:sldId id="346" r:id="rId31"/>
    <p:sldId id="319" r:id="rId32"/>
    <p:sldId id="350" r:id="rId33"/>
    <p:sldId id="349" r:id="rId34"/>
    <p:sldId id="352" r:id="rId35"/>
    <p:sldId id="353" r:id="rId36"/>
    <p:sldId id="354" r:id="rId37"/>
    <p:sldId id="347" r:id="rId38"/>
    <p:sldId id="356" r:id="rId39"/>
    <p:sldId id="355" r:id="rId40"/>
    <p:sldId id="357" r:id="rId41"/>
    <p:sldId id="351" r:id="rId42"/>
    <p:sldId id="341" r:id="rId43"/>
    <p:sldId id="364" r:id="rId44"/>
    <p:sldId id="365" r:id="rId45"/>
    <p:sldId id="363" r:id="rId46"/>
    <p:sldId id="339" r:id="rId47"/>
    <p:sldId id="342" r:id="rId48"/>
    <p:sldId id="266" r:id="rId49"/>
  </p:sldIdLst>
  <p:sldSz cx="12192000" cy="6858000"/>
  <p:notesSz cx="6858000" cy="9144000"/>
  <p:embeddedFontLst>
    <p:embeddedFont>
      <p:font typeface="Cambria" panose="02040503050406030204" pitchFamily="18" charset="0"/>
      <p:regular r:id="rId51"/>
      <p:bold r:id="rId52"/>
      <p:italic r:id="rId53"/>
      <p:boldItalic r:id="rId54"/>
    </p:embeddedFont>
    <p:embeddedFont>
      <p:font typeface="Cambria Math" panose="02040503050406030204" pitchFamily="18" charset="0"/>
      <p:regular r:id="rId55"/>
    </p:embeddedFont>
    <p:embeddedFont>
      <p:font typeface="Merriweather" panose="00000500000000000000" pitchFamily="2" charset="-18"/>
      <p:regular r:id="rId56"/>
      <p:bold r:id="rId57"/>
      <p:italic r:id="rId58"/>
      <p:boldItalic r:id="rId59"/>
    </p:embeddedFont>
    <p:embeddedFont>
      <p:font typeface="Poppins" panose="00000500000000000000" pitchFamily="2" charset="-18"/>
      <p:regular r:id="rId60"/>
      <p:bold r:id="rId61"/>
      <p:italic r:id="rId62"/>
      <p:boldItalic r:id="rId63"/>
    </p:embeddedFont>
    <p:embeddedFont>
      <p:font typeface="Poppins Bold" panose="00000800000000000000" charset="-18"/>
      <p:bold r:id="rId64"/>
    </p:embeddedFont>
    <p:embeddedFont>
      <p:font typeface="Poppins Regular" panose="00000500000000000000" charset="-18"/>
      <p:regular r:id="rId65"/>
    </p:embeddedFont>
    <p:embeddedFont>
      <p:font typeface="Poppins Regular" panose="00000500000000000000" charset="-18"/>
      <p:regular r:id="rId65"/>
    </p:embeddedFont>
    <p:embeddedFont>
      <p:font typeface="Roboto" panose="02000000000000000000" pitchFamily="2" charset="0"/>
      <p:regular r:id="rId66"/>
      <p:bold r:id="rId67"/>
      <p:italic r:id="rId68"/>
      <p:boldItalic r:id="rId69"/>
    </p:embeddedFont>
  </p:embeddedFontLst>
  <p:defaultTextStyle>
    <a:defPPr>
      <a:defRPr lang="en-US"/>
    </a:defPPr>
    <a:lvl1pPr marL="0" algn="l" defTabSz="382676" rtl="0" eaLnBrk="1" latinLnBrk="0" hangingPunct="1">
      <a:defRPr sz="1507" kern="1200">
        <a:solidFill>
          <a:schemeClr val="tx1"/>
        </a:solidFill>
        <a:latin typeface="+mn-lt"/>
        <a:ea typeface="+mn-ea"/>
        <a:cs typeface="+mn-cs"/>
      </a:defRPr>
    </a:lvl1pPr>
    <a:lvl2pPr marL="382676" algn="l" defTabSz="382676" rtl="0" eaLnBrk="1" latinLnBrk="0" hangingPunct="1">
      <a:defRPr sz="1507" kern="1200">
        <a:solidFill>
          <a:schemeClr val="tx1"/>
        </a:solidFill>
        <a:latin typeface="+mn-lt"/>
        <a:ea typeface="+mn-ea"/>
        <a:cs typeface="+mn-cs"/>
      </a:defRPr>
    </a:lvl2pPr>
    <a:lvl3pPr marL="765353" algn="l" defTabSz="382676" rtl="0" eaLnBrk="1" latinLnBrk="0" hangingPunct="1">
      <a:defRPr sz="1507" kern="1200">
        <a:solidFill>
          <a:schemeClr val="tx1"/>
        </a:solidFill>
        <a:latin typeface="+mn-lt"/>
        <a:ea typeface="+mn-ea"/>
        <a:cs typeface="+mn-cs"/>
      </a:defRPr>
    </a:lvl3pPr>
    <a:lvl4pPr marL="1148029" algn="l" defTabSz="382676" rtl="0" eaLnBrk="1" latinLnBrk="0" hangingPunct="1">
      <a:defRPr sz="1507" kern="1200">
        <a:solidFill>
          <a:schemeClr val="tx1"/>
        </a:solidFill>
        <a:latin typeface="+mn-lt"/>
        <a:ea typeface="+mn-ea"/>
        <a:cs typeface="+mn-cs"/>
      </a:defRPr>
    </a:lvl4pPr>
    <a:lvl5pPr marL="1530706" algn="l" defTabSz="382676" rtl="0" eaLnBrk="1" latinLnBrk="0" hangingPunct="1">
      <a:defRPr sz="1507" kern="1200">
        <a:solidFill>
          <a:schemeClr val="tx1"/>
        </a:solidFill>
        <a:latin typeface="+mn-lt"/>
        <a:ea typeface="+mn-ea"/>
        <a:cs typeface="+mn-cs"/>
      </a:defRPr>
    </a:lvl5pPr>
    <a:lvl6pPr marL="1913382" algn="l" defTabSz="382676" rtl="0" eaLnBrk="1" latinLnBrk="0" hangingPunct="1">
      <a:defRPr sz="1507" kern="1200">
        <a:solidFill>
          <a:schemeClr val="tx1"/>
        </a:solidFill>
        <a:latin typeface="+mn-lt"/>
        <a:ea typeface="+mn-ea"/>
        <a:cs typeface="+mn-cs"/>
      </a:defRPr>
    </a:lvl6pPr>
    <a:lvl7pPr marL="2296058" algn="l" defTabSz="382676" rtl="0" eaLnBrk="1" latinLnBrk="0" hangingPunct="1">
      <a:defRPr sz="1507" kern="1200">
        <a:solidFill>
          <a:schemeClr val="tx1"/>
        </a:solidFill>
        <a:latin typeface="+mn-lt"/>
        <a:ea typeface="+mn-ea"/>
        <a:cs typeface="+mn-cs"/>
      </a:defRPr>
    </a:lvl7pPr>
    <a:lvl8pPr marL="2678735" algn="l" defTabSz="382676" rtl="0" eaLnBrk="1" latinLnBrk="0" hangingPunct="1">
      <a:defRPr sz="1507" kern="1200">
        <a:solidFill>
          <a:schemeClr val="tx1"/>
        </a:solidFill>
        <a:latin typeface="+mn-lt"/>
        <a:ea typeface="+mn-ea"/>
        <a:cs typeface="+mn-cs"/>
      </a:defRPr>
    </a:lvl8pPr>
    <a:lvl9pPr marL="3061411" algn="l" defTabSz="382676" rtl="0" eaLnBrk="1" latinLnBrk="0" hangingPunct="1">
      <a:defRPr sz="150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121D46"/>
    <a:srgbClr val="E64A94"/>
    <a:srgbClr val="E9E9E9"/>
    <a:srgbClr val="9DA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éma alapján készült stílus 1 – 3. jelölőszín">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Közepesen sötét stílus 4 – 3. jelölőszín">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Közepesen sötét stílus 1 – 3. jelölőszín">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0" autoAdjust="0"/>
    <p:restoredTop sz="94660"/>
  </p:normalViewPr>
  <p:slideViewPr>
    <p:cSldViewPr snapToGrid="0">
      <p:cViewPr varScale="1">
        <p:scale>
          <a:sx n="105" d="100"/>
          <a:sy n="105" d="100"/>
        </p:scale>
        <p:origin x="4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1022052475998"/>
          <c:y val="0.17171296296296298"/>
          <c:w val="0.86831192612551333"/>
          <c:h val="0.6714577865266842"/>
        </c:manualLayout>
      </c:layout>
      <c:barChart>
        <c:barDir val="col"/>
        <c:grouping val="stacked"/>
        <c:varyColors val="0"/>
        <c:ser>
          <c:idx val="0"/>
          <c:order val="0"/>
          <c:tx>
            <c:strRef>
              <c:f>Munka1!$A$10</c:f>
              <c:strCache>
                <c:ptCount val="1"/>
                <c:pt idx="0">
                  <c:v>PEEP</c:v>
                </c:pt>
              </c:strCache>
            </c:strRef>
          </c:tx>
          <c:spPr>
            <a:solidFill>
              <a:schemeClr val="accent1"/>
            </a:solidFill>
            <a:ln>
              <a:noFill/>
            </a:ln>
            <a:effectLst/>
          </c:spPr>
          <c:invertIfNegative val="0"/>
          <c:val>
            <c:numRef>
              <c:f>Munka1!$A$11:$A$20</c:f>
              <c:numCache>
                <c:formatCode>General</c:formatCode>
                <c:ptCount val="10"/>
                <c:pt idx="0">
                  <c:v>5</c:v>
                </c:pt>
                <c:pt idx="1">
                  <c:v>5</c:v>
                </c:pt>
                <c:pt idx="2">
                  <c:v>5</c:v>
                </c:pt>
                <c:pt idx="3">
                  <c:v>5</c:v>
                </c:pt>
                <c:pt idx="4">
                  <c:v>5</c:v>
                </c:pt>
                <c:pt idx="5">
                  <c:v>5</c:v>
                </c:pt>
                <c:pt idx="6">
                  <c:v>5</c:v>
                </c:pt>
                <c:pt idx="7">
                  <c:v>5</c:v>
                </c:pt>
                <c:pt idx="8">
                  <c:v>5</c:v>
                </c:pt>
                <c:pt idx="9">
                  <c:v>5</c:v>
                </c:pt>
              </c:numCache>
            </c:numRef>
          </c:val>
          <c:extLst>
            <c:ext xmlns:c16="http://schemas.microsoft.com/office/drawing/2014/chart" uri="{C3380CC4-5D6E-409C-BE32-E72D297353CC}">
              <c16:uniqueId val="{00000000-BB19-4731-9B7D-8170E848521E}"/>
            </c:ext>
          </c:extLst>
        </c:ser>
        <c:ser>
          <c:idx val="1"/>
          <c:order val="1"/>
          <c:tx>
            <c:strRef>
              <c:f>Munka1!$B$10</c:f>
              <c:strCache>
                <c:ptCount val="1"/>
                <c:pt idx="0">
                  <c:v>∆P</c:v>
                </c:pt>
              </c:strCache>
            </c:strRef>
          </c:tx>
          <c:spPr>
            <a:solidFill>
              <a:schemeClr val="accent2"/>
            </a:solidFill>
            <a:ln>
              <a:noFill/>
            </a:ln>
            <a:effectLst/>
          </c:spPr>
          <c:invertIfNegative val="0"/>
          <c:val>
            <c:numRef>
              <c:f>Munka1!$B$11:$B$20</c:f>
              <c:numCache>
                <c:formatCode>General</c:formatCode>
                <c:ptCount val="10"/>
                <c:pt idx="0">
                  <c:v>40</c:v>
                </c:pt>
                <c:pt idx="1">
                  <c:v>40</c:v>
                </c:pt>
                <c:pt idx="2">
                  <c:v>40</c:v>
                </c:pt>
                <c:pt idx="3">
                  <c:v>40</c:v>
                </c:pt>
                <c:pt idx="4">
                  <c:v>40</c:v>
                </c:pt>
                <c:pt idx="5">
                  <c:v>40</c:v>
                </c:pt>
                <c:pt idx="6">
                  <c:v>40</c:v>
                </c:pt>
                <c:pt idx="7">
                  <c:v>40</c:v>
                </c:pt>
                <c:pt idx="8">
                  <c:v>40</c:v>
                </c:pt>
                <c:pt idx="9">
                  <c:v>40</c:v>
                </c:pt>
              </c:numCache>
            </c:numRef>
          </c:val>
          <c:extLst>
            <c:ext xmlns:c16="http://schemas.microsoft.com/office/drawing/2014/chart" uri="{C3380CC4-5D6E-409C-BE32-E72D297353CC}">
              <c16:uniqueId val="{00000001-BB19-4731-9B7D-8170E848521E}"/>
            </c:ext>
          </c:extLst>
        </c:ser>
        <c:dLbls>
          <c:showLegendKey val="0"/>
          <c:showVal val="0"/>
          <c:showCatName val="0"/>
          <c:showSerName val="0"/>
          <c:showPercent val="0"/>
          <c:showBubbleSize val="0"/>
        </c:dLbls>
        <c:gapWidth val="150"/>
        <c:overlap val="100"/>
        <c:axId val="1685113680"/>
        <c:axId val="1685117008"/>
      </c:barChart>
      <c:catAx>
        <c:axId val="1685113680"/>
        <c:scaling>
          <c:orientation val="minMax"/>
        </c:scaling>
        <c:delete val="1"/>
        <c:axPos val="b"/>
        <c:majorTickMark val="none"/>
        <c:minorTickMark val="none"/>
        <c:tickLblPos val="nextTo"/>
        <c:crossAx val="1685117008"/>
        <c:crosses val="autoZero"/>
        <c:auto val="1"/>
        <c:lblAlgn val="ctr"/>
        <c:lblOffset val="100"/>
        <c:noMultiLvlLbl val="0"/>
      </c:catAx>
      <c:valAx>
        <c:axId val="1685117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a:t>Nyomás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685113680"/>
        <c:crosses val="autoZero"/>
        <c:crossBetween val="between"/>
      </c:valAx>
      <c:spPr>
        <a:noFill/>
        <a:ln>
          <a:noFill/>
        </a:ln>
        <a:effectLst/>
      </c:spPr>
    </c:plotArea>
    <c:legend>
      <c:legendPos val="b"/>
      <c:layout>
        <c:manualLayout>
          <c:xMode val="edge"/>
          <c:yMode val="edge"/>
          <c:x val="0.42163556972247862"/>
          <c:y val="0.90214613324849546"/>
          <c:w val="0.17889851202938628"/>
          <c:h val="7.260134149897928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0.12826</cdr:x>
      <cdr:y>0.23021</cdr:y>
    </cdr:from>
    <cdr:to>
      <cdr:x>0.12826</cdr:x>
      <cdr:y>0.76979</cdr:y>
    </cdr:to>
    <cdr:cxnSp macro="">
      <cdr:nvCxnSpPr>
        <cdr:cNvPr id="5" name="Egyenes összekötő 4">
          <a:extLst xmlns:a="http://schemas.openxmlformats.org/drawingml/2006/main">
            <a:ext uri="{FF2B5EF4-FFF2-40B4-BE49-F238E27FC236}">
              <a16:creationId xmlns:a16="http://schemas.microsoft.com/office/drawing/2014/main" id="{13348548-AD1B-C5B3-C955-16B36C577ABF}"/>
            </a:ext>
          </a:extLst>
        </cdr:cNvPr>
        <cdr:cNvCxnSpPr/>
      </cdr:nvCxnSpPr>
      <cdr:spPr>
        <a:xfrm xmlns:a="http://schemas.openxmlformats.org/drawingml/2006/main" flipV="1">
          <a:off x="822960" y="677862"/>
          <a:ext cx="0" cy="158877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0.16211</cdr:x>
      <cdr:y>0.23604</cdr:y>
    </cdr:from>
    <cdr:to>
      <cdr:x>0.16211</cdr:x>
      <cdr:y>0.77898</cdr:y>
    </cdr:to>
    <cdr:cxnSp macro="">
      <cdr:nvCxnSpPr>
        <cdr:cNvPr id="9" name="Egyenes összekötő 8">
          <a:extLst xmlns:a="http://schemas.openxmlformats.org/drawingml/2006/main">
            <a:ext uri="{FF2B5EF4-FFF2-40B4-BE49-F238E27FC236}">
              <a16:creationId xmlns:a16="http://schemas.microsoft.com/office/drawing/2014/main" id="{02B73BC2-640B-FEF2-058D-5250D098F5B4}"/>
            </a:ext>
          </a:extLst>
        </cdr:cNvPr>
        <cdr:cNvCxnSpPr/>
      </cdr:nvCxnSpPr>
      <cdr:spPr>
        <a:xfrm xmlns:a="http://schemas.openxmlformats.org/drawingml/2006/main">
          <a:off x="1485805" y="1068367"/>
          <a:ext cx="0" cy="2457503"/>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0.16198</cdr:x>
      <cdr:y>0.77949</cdr:y>
    </cdr:from>
    <cdr:to>
      <cdr:x>0.21911</cdr:x>
      <cdr:y>0.77949</cdr:y>
    </cdr:to>
    <cdr:cxnSp macro="">
      <cdr:nvCxnSpPr>
        <cdr:cNvPr id="11" name="Egyenes összekötő 10">
          <a:extLst xmlns:a="http://schemas.openxmlformats.org/drawingml/2006/main">
            <a:ext uri="{FF2B5EF4-FFF2-40B4-BE49-F238E27FC236}">
              <a16:creationId xmlns:a16="http://schemas.microsoft.com/office/drawing/2014/main" id="{6141A5D7-E567-B4AB-DECE-EE70B9BCA4AD}"/>
            </a:ext>
          </a:extLst>
        </cdr:cNvPr>
        <cdr:cNvCxnSpPr/>
      </cdr:nvCxnSpPr>
      <cdr:spPr>
        <a:xfrm xmlns:a="http://schemas.openxmlformats.org/drawingml/2006/main">
          <a:off x="1484678" y="352819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0.12831</cdr:x>
      <cdr:y>0.23352</cdr:y>
    </cdr:from>
    <cdr:to>
      <cdr:x>0.16448</cdr:x>
      <cdr:y>0.23352</cdr:y>
    </cdr:to>
    <cdr:cxnSp macro="">
      <cdr:nvCxnSpPr>
        <cdr:cNvPr id="22" name="Egyenes összekötő 21">
          <a:extLst xmlns:a="http://schemas.openxmlformats.org/drawingml/2006/main">
            <a:ext uri="{FF2B5EF4-FFF2-40B4-BE49-F238E27FC236}">
              <a16:creationId xmlns:a16="http://schemas.microsoft.com/office/drawing/2014/main" id="{F84DA931-9D66-4973-5F49-BA5237533262}"/>
            </a:ext>
          </a:extLst>
        </cdr:cNvPr>
        <cdr:cNvCxnSpPr/>
      </cdr:nvCxnSpPr>
      <cdr:spPr>
        <a:xfrm xmlns:a="http://schemas.openxmlformats.org/drawingml/2006/main">
          <a:off x="1176068" y="1056990"/>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0.21735</cdr:x>
      <cdr:y>0.23519</cdr:y>
    </cdr:from>
    <cdr:to>
      <cdr:x>0.21735</cdr:x>
      <cdr:y>0.77476</cdr:y>
    </cdr:to>
    <cdr:cxnSp macro="">
      <cdr:nvCxnSpPr>
        <cdr:cNvPr id="26" name="Egyenes összekötő 25">
          <a:extLst xmlns:a="http://schemas.openxmlformats.org/drawingml/2006/main">
            <a:ext uri="{FF2B5EF4-FFF2-40B4-BE49-F238E27FC236}">
              <a16:creationId xmlns:a16="http://schemas.microsoft.com/office/drawing/2014/main" id="{A23567F4-34A0-3322-269F-02767A8C2042}"/>
            </a:ext>
          </a:extLst>
        </cdr:cNvPr>
        <cdr:cNvCxnSpPr/>
      </cdr:nvCxnSpPr>
      <cdr:spPr>
        <a:xfrm xmlns:a="http://schemas.openxmlformats.org/drawingml/2006/main" flipV="1">
          <a:off x="1992192" y="1064520"/>
          <a:ext cx="0" cy="2442258"/>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0.2512</cdr:x>
      <cdr:y>0.24101</cdr:y>
    </cdr:from>
    <cdr:to>
      <cdr:x>0.2512</cdr:x>
      <cdr:y>0.76888</cdr:y>
    </cdr:to>
    <cdr:cxnSp macro="">
      <cdr:nvCxnSpPr>
        <cdr:cNvPr id="27" name="Egyenes összekötő 26">
          <a:extLst xmlns:a="http://schemas.openxmlformats.org/drawingml/2006/main">
            <a:ext uri="{FF2B5EF4-FFF2-40B4-BE49-F238E27FC236}">
              <a16:creationId xmlns:a16="http://schemas.microsoft.com/office/drawing/2014/main" id="{7BFB44B2-6E6B-6D99-CD5E-B444860D0CD0}"/>
            </a:ext>
          </a:extLst>
        </cdr:cNvPr>
        <cdr:cNvCxnSpPr/>
      </cdr:nvCxnSpPr>
      <cdr:spPr>
        <a:xfrm xmlns:a="http://schemas.openxmlformats.org/drawingml/2006/main">
          <a:off x="2302415" y="1090877"/>
          <a:ext cx="0" cy="2389273"/>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0.25108</cdr:x>
      <cdr:y>0.77436</cdr:y>
    </cdr:from>
    <cdr:to>
      <cdr:x>0.30539</cdr:x>
      <cdr:y>0.77436</cdr:y>
    </cdr:to>
    <cdr:cxnSp macro="">
      <cdr:nvCxnSpPr>
        <cdr:cNvPr id="28" name="Egyenes összekötő 27">
          <a:extLst xmlns:a="http://schemas.openxmlformats.org/drawingml/2006/main">
            <a:ext uri="{FF2B5EF4-FFF2-40B4-BE49-F238E27FC236}">
              <a16:creationId xmlns:a16="http://schemas.microsoft.com/office/drawing/2014/main" id="{7502D73D-1900-8C7F-C27B-0EC1B3458838}"/>
            </a:ext>
          </a:extLst>
        </cdr:cNvPr>
        <cdr:cNvCxnSpPr/>
      </cdr:nvCxnSpPr>
      <cdr:spPr>
        <a:xfrm xmlns:a="http://schemas.openxmlformats.org/drawingml/2006/main">
          <a:off x="2301288" y="3504986"/>
          <a:ext cx="49784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0.21741</cdr:x>
      <cdr:y>0.2385</cdr:y>
    </cdr:from>
    <cdr:to>
      <cdr:x>0.25357</cdr:x>
      <cdr:y>0.2385</cdr:y>
    </cdr:to>
    <cdr:cxnSp macro="">
      <cdr:nvCxnSpPr>
        <cdr:cNvPr id="29" name="Egyenes összekötő 28">
          <a:extLst xmlns:a="http://schemas.openxmlformats.org/drawingml/2006/main">
            <a:ext uri="{FF2B5EF4-FFF2-40B4-BE49-F238E27FC236}">
              <a16:creationId xmlns:a16="http://schemas.microsoft.com/office/drawing/2014/main" id="{E1155C6F-D123-72D5-56C8-DE333AB5153E}"/>
            </a:ext>
          </a:extLst>
        </cdr:cNvPr>
        <cdr:cNvCxnSpPr/>
      </cdr:nvCxnSpPr>
      <cdr:spPr>
        <a:xfrm xmlns:a="http://schemas.openxmlformats.org/drawingml/2006/main">
          <a:off x="1992678" y="1079500"/>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0.30215</cdr:x>
      <cdr:y>0.24144</cdr:y>
    </cdr:from>
    <cdr:to>
      <cdr:x>0.30215</cdr:x>
      <cdr:y>0.7714</cdr:y>
    </cdr:to>
    <cdr:cxnSp macro="">
      <cdr:nvCxnSpPr>
        <cdr:cNvPr id="30" name="Egyenes összekötő 29">
          <a:extLst xmlns:a="http://schemas.openxmlformats.org/drawingml/2006/main">
            <a:ext uri="{FF2B5EF4-FFF2-40B4-BE49-F238E27FC236}">
              <a16:creationId xmlns:a16="http://schemas.microsoft.com/office/drawing/2014/main" id="{A23567F4-34A0-3322-269F-02767A8C2042}"/>
            </a:ext>
          </a:extLst>
        </cdr:cNvPr>
        <cdr:cNvCxnSpPr/>
      </cdr:nvCxnSpPr>
      <cdr:spPr>
        <a:xfrm xmlns:a="http://schemas.openxmlformats.org/drawingml/2006/main" flipV="1">
          <a:off x="2769432" y="1092810"/>
          <a:ext cx="0" cy="239877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0.336</cdr:x>
      <cdr:y>0.24726</cdr:y>
    </cdr:from>
    <cdr:to>
      <cdr:x>0.336</cdr:x>
      <cdr:y>0.77393</cdr:y>
    </cdr:to>
    <cdr:cxnSp macro="">
      <cdr:nvCxnSpPr>
        <cdr:cNvPr id="31" name="Egyenes összekötő 30">
          <a:extLst xmlns:a="http://schemas.openxmlformats.org/drawingml/2006/main">
            <a:ext uri="{FF2B5EF4-FFF2-40B4-BE49-F238E27FC236}">
              <a16:creationId xmlns:a16="http://schemas.microsoft.com/office/drawing/2014/main" id="{7BFB44B2-6E6B-6D99-CD5E-B444860D0CD0}"/>
            </a:ext>
          </a:extLst>
        </cdr:cNvPr>
        <cdr:cNvCxnSpPr/>
      </cdr:nvCxnSpPr>
      <cdr:spPr>
        <a:xfrm xmlns:a="http://schemas.openxmlformats.org/drawingml/2006/main">
          <a:off x="3079655" y="1119167"/>
          <a:ext cx="0" cy="2383843"/>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0.33588</cdr:x>
      <cdr:y>0.77304</cdr:y>
    </cdr:from>
    <cdr:to>
      <cdr:x>0.393</cdr:x>
      <cdr:y>0.77304</cdr:y>
    </cdr:to>
    <cdr:cxnSp macro="">
      <cdr:nvCxnSpPr>
        <cdr:cNvPr id="32" name="Egyenes összekötő 31">
          <a:extLst xmlns:a="http://schemas.openxmlformats.org/drawingml/2006/main">
            <a:ext uri="{FF2B5EF4-FFF2-40B4-BE49-F238E27FC236}">
              <a16:creationId xmlns:a16="http://schemas.microsoft.com/office/drawing/2014/main" id="{7502D73D-1900-8C7F-C27B-0EC1B3458838}"/>
            </a:ext>
          </a:extLst>
        </cdr:cNvPr>
        <cdr:cNvCxnSpPr/>
      </cdr:nvCxnSpPr>
      <cdr:spPr>
        <a:xfrm xmlns:a="http://schemas.openxmlformats.org/drawingml/2006/main">
          <a:off x="3078528" y="349898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0.30221</cdr:x>
      <cdr:y>0.24475</cdr:y>
    </cdr:from>
    <cdr:to>
      <cdr:x>0.33837</cdr:x>
      <cdr:y>0.24475</cdr:y>
    </cdr:to>
    <cdr:cxnSp macro="">
      <cdr:nvCxnSpPr>
        <cdr:cNvPr id="33" name="Egyenes összekötő 32">
          <a:extLst xmlns:a="http://schemas.openxmlformats.org/drawingml/2006/main">
            <a:ext uri="{FF2B5EF4-FFF2-40B4-BE49-F238E27FC236}">
              <a16:creationId xmlns:a16="http://schemas.microsoft.com/office/drawing/2014/main" id="{E1155C6F-D123-72D5-56C8-DE333AB5153E}"/>
            </a:ext>
          </a:extLst>
        </cdr:cNvPr>
        <cdr:cNvCxnSpPr/>
      </cdr:nvCxnSpPr>
      <cdr:spPr>
        <a:xfrm xmlns:a="http://schemas.openxmlformats.org/drawingml/2006/main">
          <a:off x="2769918" y="1107790"/>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0.38945</cdr:x>
      <cdr:y>0.24144</cdr:y>
    </cdr:from>
    <cdr:to>
      <cdr:x>0.38945</cdr:x>
      <cdr:y>0.77645</cdr:y>
    </cdr:to>
    <cdr:cxnSp macro="">
      <cdr:nvCxnSpPr>
        <cdr:cNvPr id="34" name="Egyenes összekötő 33">
          <a:extLst xmlns:a="http://schemas.openxmlformats.org/drawingml/2006/main">
            <a:ext uri="{FF2B5EF4-FFF2-40B4-BE49-F238E27FC236}">
              <a16:creationId xmlns:a16="http://schemas.microsoft.com/office/drawing/2014/main" id="{A23567F4-34A0-3322-269F-02767A8C2042}"/>
            </a:ext>
          </a:extLst>
        </cdr:cNvPr>
        <cdr:cNvCxnSpPr/>
      </cdr:nvCxnSpPr>
      <cdr:spPr>
        <a:xfrm xmlns:a="http://schemas.openxmlformats.org/drawingml/2006/main" flipV="1">
          <a:off x="3569532" y="1092810"/>
          <a:ext cx="0" cy="242163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0.42329</cdr:x>
      <cdr:y>0.24726</cdr:y>
    </cdr:from>
    <cdr:to>
      <cdr:x>0.42329</cdr:x>
      <cdr:y>0.77898</cdr:y>
    </cdr:to>
    <cdr:cxnSp macro="">
      <cdr:nvCxnSpPr>
        <cdr:cNvPr id="35" name="Egyenes összekötő 34">
          <a:extLst xmlns:a="http://schemas.openxmlformats.org/drawingml/2006/main">
            <a:ext uri="{FF2B5EF4-FFF2-40B4-BE49-F238E27FC236}">
              <a16:creationId xmlns:a16="http://schemas.microsoft.com/office/drawing/2014/main" id="{7BFB44B2-6E6B-6D99-CD5E-B444860D0CD0}"/>
            </a:ext>
          </a:extLst>
        </cdr:cNvPr>
        <cdr:cNvCxnSpPr/>
      </cdr:nvCxnSpPr>
      <cdr:spPr>
        <a:xfrm xmlns:a="http://schemas.openxmlformats.org/drawingml/2006/main">
          <a:off x="3879755" y="1119167"/>
          <a:ext cx="0" cy="2406703"/>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0.42317</cdr:x>
      <cdr:y>0.77809</cdr:y>
    </cdr:from>
    <cdr:to>
      <cdr:x>0.47499</cdr:x>
      <cdr:y>0.77809</cdr:y>
    </cdr:to>
    <cdr:cxnSp macro="">
      <cdr:nvCxnSpPr>
        <cdr:cNvPr id="36" name="Egyenes összekötő 35">
          <a:extLst xmlns:a="http://schemas.openxmlformats.org/drawingml/2006/main">
            <a:ext uri="{FF2B5EF4-FFF2-40B4-BE49-F238E27FC236}">
              <a16:creationId xmlns:a16="http://schemas.microsoft.com/office/drawing/2014/main" id="{7502D73D-1900-8C7F-C27B-0EC1B3458838}"/>
            </a:ext>
          </a:extLst>
        </cdr:cNvPr>
        <cdr:cNvCxnSpPr/>
      </cdr:nvCxnSpPr>
      <cdr:spPr>
        <a:xfrm xmlns:a="http://schemas.openxmlformats.org/drawingml/2006/main">
          <a:off x="3878628" y="3521846"/>
          <a:ext cx="47498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0.3895</cdr:x>
      <cdr:y>0.24475</cdr:y>
    </cdr:from>
    <cdr:to>
      <cdr:x>0.42566</cdr:x>
      <cdr:y>0.24475</cdr:y>
    </cdr:to>
    <cdr:cxnSp macro="">
      <cdr:nvCxnSpPr>
        <cdr:cNvPr id="37" name="Egyenes összekötő 36">
          <a:extLst xmlns:a="http://schemas.openxmlformats.org/drawingml/2006/main">
            <a:ext uri="{FF2B5EF4-FFF2-40B4-BE49-F238E27FC236}">
              <a16:creationId xmlns:a16="http://schemas.microsoft.com/office/drawing/2014/main" id="{E1155C6F-D123-72D5-56C8-DE333AB5153E}"/>
            </a:ext>
          </a:extLst>
        </cdr:cNvPr>
        <cdr:cNvCxnSpPr/>
      </cdr:nvCxnSpPr>
      <cdr:spPr>
        <a:xfrm xmlns:a="http://schemas.openxmlformats.org/drawingml/2006/main">
          <a:off x="3570018" y="1107790"/>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0.47547</cdr:x>
      <cdr:y>0.23605</cdr:y>
    </cdr:from>
    <cdr:to>
      <cdr:x>0.47547</cdr:x>
      <cdr:y>0.77898</cdr:y>
    </cdr:to>
    <cdr:cxnSp macro="">
      <cdr:nvCxnSpPr>
        <cdr:cNvPr id="42" name="Egyenes összekötő 41">
          <a:extLst xmlns:a="http://schemas.openxmlformats.org/drawingml/2006/main">
            <a:ext uri="{FF2B5EF4-FFF2-40B4-BE49-F238E27FC236}">
              <a16:creationId xmlns:a16="http://schemas.microsoft.com/office/drawing/2014/main" id="{FF31517D-0BED-A5F4-5CB0-917096B6155B}"/>
            </a:ext>
          </a:extLst>
        </cdr:cNvPr>
        <cdr:cNvCxnSpPr/>
      </cdr:nvCxnSpPr>
      <cdr:spPr>
        <a:xfrm xmlns:a="http://schemas.openxmlformats.org/drawingml/2006/main" flipV="1">
          <a:off x="4358017" y="1068420"/>
          <a:ext cx="0" cy="245745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0.50807</cdr:x>
      <cdr:y>0.23968</cdr:y>
    </cdr:from>
    <cdr:to>
      <cdr:x>0.50807</cdr:x>
      <cdr:y>0.7714</cdr:y>
    </cdr:to>
    <cdr:cxnSp macro="">
      <cdr:nvCxnSpPr>
        <cdr:cNvPr id="43" name="Egyenes összekötő 42">
          <a:extLst xmlns:a="http://schemas.openxmlformats.org/drawingml/2006/main">
            <a:ext uri="{FF2B5EF4-FFF2-40B4-BE49-F238E27FC236}">
              <a16:creationId xmlns:a16="http://schemas.microsoft.com/office/drawing/2014/main" id="{7B6B6EE0-C4B8-B779-8B29-4BC9C33A3093}"/>
            </a:ext>
          </a:extLst>
        </cdr:cNvPr>
        <cdr:cNvCxnSpPr/>
      </cdr:nvCxnSpPr>
      <cdr:spPr>
        <a:xfrm xmlns:a="http://schemas.openxmlformats.org/drawingml/2006/main">
          <a:off x="4656810" y="1084877"/>
          <a:ext cx="0" cy="2406703"/>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0.50795</cdr:x>
      <cdr:y>0.77051</cdr:y>
    </cdr:from>
    <cdr:to>
      <cdr:x>0.56508</cdr:x>
      <cdr:y>0.77051</cdr:y>
    </cdr:to>
    <cdr:cxnSp macro="">
      <cdr:nvCxnSpPr>
        <cdr:cNvPr id="44" name="Egyenes összekötő 43">
          <a:extLst xmlns:a="http://schemas.openxmlformats.org/drawingml/2006/main">
            <a:ext uri="{FF2B5EF4-FFF2-40B4-BE49-F238E27FC236}">
              <a16:creationId xmlns:a16="http://schemas.microsoft.com/office/drawing/2014/main" id="{FF7B6C02-A159-2D27-6E01-5CC3A4705166}"/>
            </a:ext>
          </a:extLst>
        </cdr:cNvPr>
        <cdr:cNvCxnSpPr/>
      </cdr:nvCxnSpPr>
      <cdr:spPr>
        <a:xfrm xmlns:a="http://schemas.openxmlformats.org/drawingml/2006/main">
          <a:off x="4655683" y="348755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0.47624</cdr:x>
      <cdr:y>0.23717</cdr:y>
    </cdr:from>
    <cdr:to>
      <cdr:x>0.51044</cdr:x>
      <cdr:y>0.23717</cdr:y>
    </cdr:to>
    <cdr:cxnSp macro="">
      <cdr:nvCxnSpPr>
        <cdr:cNvPr id="45" name="Egyenes összekötő 44">
          <a:extLst xmlns:a="http://schemas.openxmlformats.org/drawingml/2006/main">
            <a:ext uri="{FF2B5EF4-FFF2-40B4-BE49-F238E27FC236}">
              <a16:creationId xmlns:a16="http://schemas.microsoft.com/office/drawing/2014/main" id="{D0D4919E-DEB0-93B8-0E44-F09F03A68D16}"/>
            </a:ext>
          </a:extLst>
        </cdr:cNvPr>
        <cdr:cNvCxnSpPr/>
      </cdr:nvCxnSpPr>
      <cdr:spPr>
        <a:xfrm xmlns:a="http://schemas.openxmlformats.org/drawingml/2006/main">
          <a:off x="4365038" y="1073500"/>
          <a:ext cx="313505"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0.56332</cdr:x>
      <cdr:y>0.23883</cdr:y>
    </cdr:from>
    <cdr:to>
      <cdr:x>0.56332</cdr:x>
      <cdr:y>0.77393</cdr:y>
    </cdr:to>
    <cdr:cxnSp macro="">
      <cdr:nvCxnSpPr>
        <cdr:cNvPr id="46" name="Egyenes összekötő 45">
          <a:extLst xmlns:a="http://schemas.openxmlformats.org/drawingml/2006/main">
            <a:ext uri="{FF2B5EF4-FFF2-40B4-BE49-F238E27FC236}">
              <a16:creationId xmlns:a16="http://schemas.microsoft.com/office/drawing/2014/main" id="{2BA96A2C-13C7-C26C-34DA-DF8E6D2BE1E6}"/>
            </a:ext>
          </a:extLst>
        </cdr:cNvPr>
        <cdr:cNvCxnSpPr/>
      </cdr:nvCxnSpPr>
      <cdr:spPr>
        <a:xfrm xmlns:a="http://schemas.openxmlformats.org/drawingml/2006/main" flipV="1">
          <a:off x="5163197" y="1081030"/>
          <a:ext cx="0" cy="242198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0.59717</cdr:x>
      <cdr:y>0.24466</cdr:y>
    </cdr:from>
    <cdr:to>
      <cdr:x>0.59717</cdr:x>
      <cdr:y>0.77252</cdr:y>
    </cdr:to>
    <cdr:cxnSp macro="">
      <cdr:nvCxnSpPr>
        <cdr:cNvPr id="47" name="Egyenes összekötő 46">
          <a:extLst xmlns:a="http://schemas.openxmlformats.org/drawingml/2006/main">
            <a:ext uri="{FF2B5EF4-FFF2-40B4-BE49-F238E27FC236}">
              <a16:creationId xmlns:a16="http://schemas.microsoft.com/office/drawing/2014/main" id="{A1989F33-B31F-52B9-C83C-8C64B222F999}"/>
            </a:ext>
          </a:extLst>
        </cdr:cNvPr>
        <cdr:cNvCxnSpPr/>
      </cdr:nvCxnSpPr>
      <cdr:spPr>
        <a:xfrm xmlns:a="http://schemas.openxmlformats.org/drawingml/2006/main">
          <a:off x="5473420" y="1107387"/>
          <a:ext cx="0" cy="2389273"/>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0.5972</cdr:x>
      <cdr:y>0.77296</cdr:y>
    </cdr:from>
    <cdr:to>
      <cdr:x>0.64794</cdr:x>
      <cdr:y>0.77296</cdr:y>
    </cdr:to>
    <cdr:cxnSp macro="">
      <cdr:nvCxnSpPr>
        <cdr:cNvPr id="48" name="Egyenes összekötő 47">
          <a:extLst xmlns:a="http://schemas.openxmlformats.org/drawingml/2006/main">
            <a:ext uri="{FF2B5EF4-FFF2-40B4-BE49-F238E27FC236}">
              <a16:creationId xmlns:a16="http://schemas.microsoft.com/office/drawing/2014/main" id="{FA76699C-80AC-32A3-7277-46EBBA6DA01F}"/>
            </a:ext>
          </a:extLst>
        </cdr:cNvPr>
        <cdr:cNvCxnSpPr/>
      </cdr:nvCxnSpPr>
      <cdr:spPr>
        <a:xfrm xmlns:a="http://schemas.openxmlformats.org/drawingml/2006/main">
          <a:off x="5473748" y="3498636"/>
          <a:ext cx="465003"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0.56337</cdr:x>
      <cdr:y>0.24214</cdr:y>
    </cdr:from>
    <cdr:to>
      <cdr:x>0.59954</cdr:x>
      <cdr:y>0.24214</cdr:y>
    </cdr:to>
    <cdr:cxnSp macro="">
      <cdr:nvCxnSpPr>
        <cdr:cNvPr id="49" name="Egyenes összekötő 48">
          <a:extLst xmlns:a="http://schemas.openxmlformats.org/drawingml/2006/main">
            <a:ext uri="{FF2B5EF4-FFF2-40B4-BE49-F238E27FC236}">
              <a16:creationId xmlns:a16="http://schemas.microsoft.com/office/drawing/2014/main" id="{F53EA0C8-4147-CE81-83ED-B91CF29803B7}"/>
            </a:ext>
          </a:extLst>
        </cdr:cNvPr>
        <cdr:cNvCxnSpPr/>
      </cdr:nvCxnSpPr>
      <cdr:spPr>
        <a:xfrm xmlns:a="http://schemas.openxmlformats.org/drawingml/2006/main">
          <a:off x="5163683" y="1096010"/>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0.64812</cdr:x>
      <cdr:y>0.23605</cdr:y>
    </cdr:from>
    <cdr:to>
      <cdr:x>0.64812</cdr:x>
      <cdr:y>0.77505</cdr:y>
    </cdr:to>
    <cdr:cxnSp macro="">
      <cdr:nvCxnSpPr>
        <cdr:cNvPr id="50" name="Egyenes összekötő 49">
          <a:extLst xmlns:a="http://schemas.openxmlformats.org/drawingml/2006/main">
            <a:ext uri="{FF2B5EF4-FFF2-40B4-BE49-F238E27FC236}">
              <a16:creationId xmlns:a16="http://schemas.microsoft.com/office/drawing/2014/main" id="{B638B760-4E88-5716-E22A-D4AF71980056}"/>
            </a:ext>
          </a:extLst>
        </cdr:cNvPr>
        <cdr:cNvCxnSpPr/>
      </cdr:nvCxnSpPr>
      <cdr:spPr>
        <a:xfrm xmlns:a="http://schemas.openxmlformats.org/drawingml/2006/main" flipV="1">
          <a:off x="5940437" y="1068420"/>
          <a:ext cx="0" cy="243967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0.68197</cdr:x>
      <cdr:y>0.23605</cdr:y>
    </cdr:from>
    <cdr:to>
      <cdr:x>0.68197</cdr:x>
      <cdr:y>0.77757</cdr:y>
    </cdr:to>
    <cdr:cxnSp macro="">
      <cdr:nvCxnSpPr>
        <cdr:cNvPr id="51" name="Egyenes összekötő 50">
          <a:extLst xmlns:a="http://schemas.openxmlformats.org/drawingml/2006/main">
            <a:ext uri="{FF2B5EF4-FFF2-40B4-BE49-F238E27FC236}">
              <a16:creationId xmlns:a16="http://schemas.microsoft.com/office/drawing/2014/main" id="{EAA1B074-A55B-E852-71F7-4761649AE256}"/>
            </a:ext>
          </a:extLst>
        </cdr:cNvPr>
        <cdr:cNvCxnSpPr/>
      </cdr:nvCxnSpPr>
      <cdr:spPr>
        <a:xfrm xmlns:a="http://schemas.openxmlformats.org/drawingml/2006/main">
          <a:off x="6250660" y="1068420"/>
          <a:ext cx="0" cy="245110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0.68184</cdr:x>
      <cdr:y>0.77669</cdr:y>
    </cdr:from>
    <cdr:to>
      <cdr:x>0.73897</cdr:x>
      <cdr:y>0.77669</cdr:y>
    </cdr:to>
    <cdr:cxnSp macro="">
      <cdr:nvCxnSpPr>
        <cdr:cNvPr id="52" name="Egyenes összekötő 51">
          <a:extLst xmlns:a="http://schemas.openxmlformats.org/drawingml/2006/main">
            <a:ext uri="{FF2B5EF4-FFF2-40B4-BE49-F238E27FC236}">
              <a16:creationId xmlns:a16="http://schemas.microsoft.com/office/drawing/2014/main" id="{67713F1B-91E6-C8DD-B4C5-01491B67BA09}"/>
            </a:ext>
          </a:extLst>
        </cdr:cNvPr>
        <cdr:cNvCxnSpPr/>
      </cdr:nvCxnSpPr>
      <cdr:spPr>
        <a:xfrm xmlns:a="http://schemas.openxmlformats.org/drawingml/2006/main">
          <a:off x="6249533" y="351549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0.64584</cdr:x>
      <cdr:y>0.23829</cdr:y>
    </cdr:from>
    <cdr:to>
      <cdr:x>0.68574</cdr:x>
      <cdr:y>0.23829</cdr:y>
    </cdr:to>
    <cdr:cxnSp macro="">
      <cdr:nvCxnSpPr>
        <cdr:cNvPr id="53" name="Egyenes összekötő 52">
          <a:extLst xmlns:a="http://schemas.openxmlformats.org/drawingml/2006/main">
            <a:ext uri="{FF2B5EF4-FFF2-40B4-BE49-F238E27FC236}">
              <a16:creationId xmlns:a16="http://schemas.microsoft.com/office/drawing/2014/main" id="{37C92950-82BD-E4E5-BA13-A94BDB7C0BA0}"/>
            </a:ext>
          </a:extLst>
        </cdr:cNvPr>
        <cdr:cNvCxnSpPr/>
      </cdr:nvCxnSpPr>
      <cdr:spPr>
        <a:xfrm xmlns:a="http://schemas.openxmlformats.org/drawingml/2006/main">
          <a:off x="5919518" y="1078580"/>
          <a:ext cx="36576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0.73915</cdr:x>
      <cdr:y>0.23558</cdr:y>
    </cdr:from>
    <cdr:to>
      <cdr:x>0.73915</cdr:x>
      <cdr:y>0.77645</cdr:y>
    </cdr:to>
    <cdr:cxnSp macro="">
      <cdr:nvCxnSpPr>
        <cdr:cNvPr id="54" name="Egyenes összekötő 53">
          <a:extLst xmlns:a="http://schemas.openxmlformats.org/drawingml/2006/main">
            <a:ext uri="{FF2B5EF4-FFF2-40B4-BE49-F238E27FC236}">
              <a16:creationId xmlns:a16="http://schemas.microsoft.com/office/drawing/2014/main" id="{B1DB39F6-2846-31C7-80D1-E06A59EEDD17}"/>
            </a:ext>
          </a:extLst>
        </cdr:cNvPr>
        <cdr:cNvCxnSpPr/>
      </cdr:nvCxnSpPr>
      <cdr:spPr>
        <a:xfrm xmlns:a="http://schemas.openxmlformats.org/drawingml/2006/main" flipV="1">
          <a:off x="6774827" y="1066295"/>
          <a:ext cx="0" cy="2448145"/>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0.77175</cdr:x>
      <cdr:y>0.23414</cdr:y>
    </cdr:from>
    <cdr:to>
      <cdr:x>0.77175</cdr:x>
      <cdr:y>0.7815</cdr:y>
    </cdr:to>
    <cdr:cxnSp macro="">
      <cdr:nvCxnSpPr>
        <cdr:cNvPr id="55" name="Egyenes összekötő 54">
          <a:extLst xmlns:a="http://schemas.openxmlformats.org/drawingml/2006/main">
            <a:ext uri="{FF2B5EF4-FFF2-40B4-BE49-F238E27FC236}">
              <a16:creationId xmlns:a16="http://schemas.microsoft.com/office/drawing/2014/main" id="{0AC2721B-5865-AA96-A491-2A2795DCA655}"/>
            </a:ext>
          </a:extLst>
        </cdr:cNvPr>
        <cdr:cNvCxnSpPr/>
      </cdr:nvCxnSpPr>
      <cdr:spPr>
        <a:xfrm xmlns:a="http://schemas.openxmlformats.org/drawingml/2006/main">
          <a:off x="7073620" y="1059788"/>
          <a:ext cx="0" cy="2477512"/>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0.76914</cdr:x>
      <cdr:y>0.77669</cdr:y>
    </cdr:from>
    <cdr:to>
      <cdr:x>0.82626</cdr:x>
      <cdr:y>0.77669</cdr:y>
    </cdr:to>
    <cdr:cxnSp macro="">
      <cdr:nvCxnSpPr>
        <cdr:cNvPr id="56" name="Egyenes összekötő 55">
          <a:extLst xmlns:a="http://schemas.openxmlformats.org/drawingml/2006/main">
            <a:ext uri="{FF2B5EF4-FFF2-40B4-BE49-F238E27FC236}">
              <a16:creationId xmlns:a16="http://schemas.microsoft.com/office/drawing/2014/main" id="{44C248AF-E5FE-5F4B-038A-D679F343838A}"/>
            </a:ext>
          </a:extLst>
        </cdr:cNvPr>
        <cdr:cNvCxnSpPr/>
      </cdr:nvCxnSpPr>
      <cdr:spPr>
        <a:xfrm xmlns:a="http://schemas.openxmlformats.org/drawingml/2006/main">
          <a:off x="7049633" y="351549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0.73671</cdr:x>
      <cdr:y>0.24082</cdr:y>
    </cdr:from>
    <cdr:to>
      <cdr:x>0.77288</cdr:x>
      <cdr:y>0.24082</cdr:y>
    </cdr:to>
    <cdr:cxnSp macro="">
      <cdr:nvCxnSpPr>
        <cdr:cNvPr id="57" name="Egyenes összekötő 56">
          <a:extLst xmlns:a="http://schemas.openxmlformats.org/drawingml/2006/main">
            <a:ext uri="{FF2B5EF4-FFF2-40B4-BE49-F238E27FC236}">
              <a16:creationId xmlns:a16="http://schemas.microsoft.com/office/drawing/2014/main" id="{D9A10928-0382-CE21-7A8C-AD06D30D49F6}"/>
            </a:ext>
          </a:extLst>
        </cdr:cNvPr>
        <cdr:cNvCxnSpPr/>
      </cdr:nvCxnSpPr>
      <cdr:spPr>
        <a:xfrm xmlns:a="http://schemas.openxmlformats.org/drawingml/2006/main">
          <a:off x="6752453" y="1090010"/>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0.82576</cdr:x>
      <cdr:y>0.23024</cdr:y>
    </cdr:from>
    <cdr:to>
      <cdr:x>0.82576</cdr:x>
      <cdr:y>0.7714</cdr:y>
    </cdr:to>
    <cdr:cxnSp macro="">
      <cdr:nvCxnSpPr>
        <cdr:cNvPr id="86" name="Egyenes összekötő 85">
          <a:extLst xmlns:a="http://schemas.openxmlformats.org/drawingml/2006/main">
            <a:ext uri="{FF2B5EF4-FFF2-40B4-BE49-F238E27FC236}">
              <a16:creationId xmlns:a16="http://schemas.microsoft.com/office/drawing/2014/main" id="{7F5543EB-D6AE-9BC2-DDD5-F78CA7C148F5}"/>
            </a:ext>
          </a:extLst>
        </cdr:cNvPr>
        <cdr:cNvCxnSpPr/>
      </cdr:nvCxnSpPr>
      <cdr:spPr>
        <a:xfrm xmlns:a="http://schemas.openxmlformats.org/drawingml/2006/main" flipV="1">
          <a:off x="7568577" y="1042146"/>
          <a:ext cx="0" cy="2449434"/>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0.8596</cdr:x>
      <cdr:y>0.23607</cdr:y>
    </cdr:from>
    <cdr:to>
      <cdr:x>0.8596</cdr:x>
      <cdr:y>0.77645</cdr:y>
    </cdr:to>
    <cdr:cxnSp macro="">
      <cdr:nvCxnSpPr>
        <cdr:cNvPr id="87" name="Egyenes összekötő 86">
          <a:extLst xmlns:a="http://schemas.openxmlformats.org/drawingml/2006/main">
            <a:ext uri="{FF2B5EF4-FFF2-40B4-BE49-F238E27FC236}">
              <a16:creationId xmlns:a16="http://schemas.microsoft.com/office/drawing/2014/main" id="{413D691E-23E9-2611-8B4B-E7FCA2F6E86C}"/>
            </a:ext>
          </a:extLst>
        </cdr:cNvPr>
        <cdr:cNvCxnSpPr/>
      </cdr:nvCxnSpPr>
      <cdr:spPr>
        <a:xfrm xmlns:a="http://schemas.openxmlformats.org/drawingml/2006/main">
          <a:off x="7878800" y="1068503"/>
          <a:ext cx="0" cy="2445937"/>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0.82581</cdr:x>
      <cdr:y>0.23355</cdr:y>
    </cdr:from>
    <cdr:to>
      <cdr:x>0.86197</cdr:x>
      <cdr:y>0.23355</cdr:y>
    </cdr:to>
    <cdr:cxnSp macro="">
      <cdr:nvCxnSpPr>
        <cdr:cNvPr id="88" name="Egyenes összekötő 87">
          <a:extLst xmlns:a="http://schemas.openxmlformats.org/drawingml/2006/main">
            <a:ext uri="{FF2B5EF4-FFF2-40B4-BE49-F238E27FC236}">
              <a16:creationId xmlns:a16="http://schemas.microsoft.com/office/drawing/2014/main" id="{9E10D0C5-5A06-3EC7-3FCE-8D106F9E0FF3}"/>
            </a:ext>
          </a:extLst>
        </cdr:cNvPr>
        <cdr:cNvCxnSpPr/>
      </cdr:nvCxnSpPr>
      <cdr:spPr>
        <a:xfrm xmlns:a="http://schemas.openxmlformats.org/drawingml/2006/main">
          <a:off x="7569063" y="1057126"/>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0.85643</cdr:x>
      <cdr:y>0.77669</cdr:y>
    </cdr:from>
    <cdr:to>
      <cdr:x>0.91356</cdr:x>
      <cdr:y>0.77669</cdr:y>
    </cdr:to>
    <cdr:cxnSp macro="">
      <cdr:nvCxnSpPr>
        <cdr:cNvPr id="95" name="Egyenes összekötő 94">
          <a:extLst xmlns:a="http://schemas.openxmlformats.org/drawingml/2006/main">
            <a:ext uri="{FF2B5EF4-FFF2-40B4-BE49-F238E27FC236}">
              <a16:creationId xmlns:a16="http://schemas.microsoft.com/office/drawing/2014/main" id="{E3864C07-8058-DEF8-154E-D8657ADF2166}"/>
            </a:ext>
          </a:extLst>
        </cdr:cNvPr>
        <cdr:cNvCxnSpPr/>
      </cdr:nvCxnSpPr>
      <cdr:spPr>
        <a:xfrm xmlns:a="http://schemas.openxmlformats.org/drawingml/2006/main">
          <a:off x="7849733" y="351549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0.91236</cdr:x>
      <cdr:y>0.23642</cdr:y>
    </cdr:from>
    <cdr:to>
      <cdr:x>0.91236</cdr:x>
      <cdr:y>0.77757</cdr:y>
    </cdr:to>
    <cdr:cxnSp macro="">
      <cdr:nvCxnSpPr>
        <cdr:cNvPr id="98" name="Egyenes összekötő 97">
          <a:extLst xmlns:a="http://schemas.openxmlformats.org/drawingml/2006/main">
            <a:ext uri="{FF2B5EF4-FFF2-40B4-BE49-F238E27FC236}">
              <a16:creationId xmlns:a16="http://schemas.microsoft.com/office/drawing/2014/main" id="{D7997D56-8506-DEA6-D1EB-C46817BAF2D3}"/>
            </a:ext>
          </a:extLst>
        </cdr:cNvPr>
        <cdr:cNvCxnSpPr/>
      </cdr:nvCxnSpPr>
      <cdr:spPr>
        <a:xfrm xmlns:a="http://schemas.openxmlformats.org/drawingml/2006/main" flipV="1">
          <a:off x="8362327" y="1070086"/>
          <a:ext cx="0" cy="2449434"/>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0.9462</cdr:x>
      <cdr:y>0.24224</cdr:y>
    </cdr:from>
    <cdr:to>
      <cdr:x>0.9462</cdr:x>
      <cdr:y>0.78263</cdr:y>
    </cdr:to>
    <cdr:cxnSp macro="">
      <cdr:nvCxnSpPr>
        <cdr:cNvPr id="99" name="Egyenes összekötő 98">
          <a:extLst xmlns:a="http://schemas.openxmlformats.org/drawingml/2006/main">
            <a:ext uri="{FF2B5EF4-FFF2-40B4-BE49-F238E27FC236}">
              <a16:creationId xmlns:a16="http://schemas.microsoft.com/office/drawing/2014/main" id="{17DA6DF5-AB94-FD4A-BEFA-701FD322259C}"/>
            </a:ext>
          </a:extLst>
        </cdr:cNvPr>
        <cdr:cNvCxnSpPr/>
      </cdr:nvCxnSpPr>
      <cdr:spPr>
        <a:xfrm xmlns:a="http://schemas.openxmlformats.org/drawingml/2006/main">
          <a:off x="8672550" y="1096443"/>
          <a:ext cx="0" cy="2445937"/>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0.91241</cdr:x>
      <cdr:y>0.23973</cdr:y>
    </cdr:from>
    <cdr:to>
      <cdr:x>0.94857</cdr:x>
      <cdr:y>0.23973</cdr:y>
    </cdr:to>
    <cdr:cxnSp macro="">
      <cdr:nvCxnSpPr>
        <cdr:cNvPr id="100" name="Egyenes összekötő 99">
          <a:extLst xmlns:a="http://schemas.openxmlformats.org/drawingml/2006/main">
            <a:ext uri="{FF2B5EF4-FFF2-40B4-BE49-F238E27FC236}">
              <a16:creationId xmlns:a16="http://schemas.microsoft.com/office/drawing/2014/main" id="{5984B7A1-3DDC-10AD-9D61-9DDB86F43741}"/>
            </a:ext>
          </a:extLst>
        </cdr:cNvPr>
        <cdr:cNvCxnSpPr/>
      </cdr:nvCxnSpPr>
      <cdr:spPr>
        <a:xfrm xmlns:a="http://schemas.openxmlformats.org/drawingml/2006/main">
          <a:off x="8362813" y="1085066"/>
          <a:ext cx="331470"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0.94287</cdr:x>
      <cdr:y>0.77781</cdr:y>
    </cdr:from>
    <cdr:to>
      <cdr:x>1</cdr:x>
      <cdr:y>0.77781</cdr:y>
    </cdr:to>
    <cdr:cxnSp macro="">
      <cdr:nvCxnSpPr>
        <cdr:cNvPr id="101" name="Egyenes összekötő 100">
          <a:extLst xmlns:a="http://schemas.openxmlformats.org/drawingml/2006/main">
            <a:ext uri="{FF2B5EF4-FFF2-40B4-BE49-F238E27FC236}">
              <a16:creationId xmlns:a16="http://schemas.microsoft.com/office/drawing/2014/main" id="{30D85D13-6134-757D-92F0-61198848AA0C}"/>
            </a:ext>
          </a:extLst>
        </cdr:cNvPr>
        <cdr:cNvCxnSpPr/>
      </cdr:nvCxnSpPr>
      <cdr:spPr>
        <a:xfrm xmlns:a="http://schemas.openxmlformats.org/drawingml/2006/main">
          <a:off x="8642030" y="3520576"/>
          <a:ext cx="523608" cy="0"/>
        </a:xfrm>
        <a:prstGeom xmlns:a="http://schemas.openxmlformats.org/drawingml/2006/main" prst="line">
          <a:avLst/>
        </a:prstGeom>
        <a:ln xmlns:a="http://schemas.openxmlformats.org/drawingml/2006/main" w="28575">
          <a:solidFill>
            <a:srgbClr val="121D4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0.1333</cdr:x>
      <cdr:y>0.18807</cdr:y>
    </cdr:from>
    <cdr:to>
      <cdr:x>0.9894</cdr:x>
      <cdr:y>0.18807</cdr:y>
    </cdr:to>
    <cdr:cxnSp macro="">
      <cdr:nvCxnSpPr>
        <cdr:cNvPr id="103" name="Egyenes összekötő nyíllal 102">
          <a:extLst xmlns:a="http://schemas.openxmlformats.org/drawingml/2006/main">
            <a:ext uri="{FF2B5EF4-FFF2-40B4-BE49-F238E27FC236}">
              <a16:creationId xmlns:a16="http://schemas.microsoft.com/office/drawing/2014/main" id="{FDF2CDCA-0F83-6F0C-79D7-22A98603FCA2}"/>
            </a:ext>
          </a:extLst>
        </cdr:cNvPr>
        <cdr:cNvCxnSpPr/>
      </cdr:nvCxnSpPr>
      <cdr:spPr>
        <a:xfrm xmlns:a="http://schemas.openxmlformats.org/drawingml/2006/main">
          <a:off x="1221788" y="851250"/>
          <a:ext cx="7846695" cy="0"/>
        </a:xfrm>
        <a:prstGeom xmlns:a="http://schemas.openxmlformats.org/drawingml/2006/main" prst="straightConnector1">
          <a:avLst/>
        </a:prstGeom>
        <a:ln xmlns:a="http://schemas.openxmlformats.org/drawingml/2006/main" w="5715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0.52061</cdr:x>
      <cdr:y>0.09567</cdr:y>
    </cdr:from>
    <cdr:to>
      <cdr:x>0.96053</cdr:x>
      <cdr:y>0.16731</cdr:y>
    </cdr:to>
    <cdr:sp macro="" textlink="">
      <cdr:nvSpPr>
        <cdr:cNvPr id="105" name="Szövegdoboz 104">
          <a:extLst xmlns:a="http://schemas.openxmlformats.org/drawingml/2006/main">
            <a:ext uri="{FF2B5EF4-FFF2-40B4-BE49-F238E27FC236}">
              <a16:creationId xmlns:a16="http://schemas.microsoft.com/office/drawing/2014/main" id="{18AB483B-5811-3ED6-5DBF-651A3C3765E0}"/>
            </a:ext>
          </a:extLst>
        </cdr:cNvPr>
        <cdr:cNvSpPr txBox="1"/>
      </cdr:nvSpPr>
      <cdr:spPr>
        <a:xfrm xmlns:a="http://schemas.openxmlformats.org/drawingml/2006/main">
          <a:off x="4771722" y="433036"/>
          <a:ext cx="4032158" cy="324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2000" b="1" dirty="0"/>
            <a:t>RR: 10/perc, I:E = 1:1, PIP: 45 H</a:t>
          </a:r>
          <a:r>
            <a:rPr lang="hu-HU" sz="2000" b="1" baseline="-25000" dirty="0"/>
            <a:t>2</a:t>
          </a:r>
          <a:r>
            <a:rPr lang="hu-HU" sz="2000" b="1" dirty="0"/>
            <a:t>Ocm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A3925-DD04-41B5-9794-B736107BFBFE}" type="datetimeFigureOut">
              <a:rPr lang="hu-HU" smtClean="0"/>
              <a:t>2024. 09. 27.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B3B42-98B4-4C8A-992B-19765CF920E4}" type="slidenum">
              <a:rPr lang="hu-HU" smtClean="0"/>
              <a:t>‹#›</a:t>
            </a:fld>
            <a:endParaRPr lang="hu-HU"/>
          </a:p>
        </p:txBody>
      </p:sp>
    </p:spTree>
    <p:extLst>
      <p:ext uri="{BB962C8B-B14F-4D97-AF65-F5344CB8AC3E}">
        <p14:creationId xmlns:p14="http://schemas.microsoft.com/office/powerpoint/2010/main" val="2318602736"/>
      </p:ext>
    </p:extLst>
  </p:cSld>
  <p:clrMap bg1="lt1" tx1="dk1" bg2="lt2" tx2="dk2" accent1="accent1" accent2="accent2" accent3="accent3" accent4="accent4" accent5="accent5" accent6="accent6" hlink="hlink" folHlink="folHlink"/>
  <p:notesStyle>
    <a:lvl1pPr marL="0" algn="l" defTabSz="1088485" rtl="0" eaLnBrk="1" latinLnBrk="0" hangingPunct="1">
      <a:defRPr sz="1429" kern="1200">
        <a:solidFill>
          <a:schemeClr val="tx1"/>
        </a:solidFill>
        <a:latin typeface="+mn-lt"/>
        <a:ea typeface="+mn-ea"/>
        <a:cs typeface="+mn-cs"/>
      </a:defRPr>
    </a:lvl1pPr>
    <a:lvl2pPr marL="544243" algn="l" defTabSz="1088485" rtl="0" eaLnBrk="1" latinLnBrk="0" hangingPunct="1">
      <a:defRPr sz="1429" kern="1200">
        <a:solidFill>
          <a:schemeClr val="tx1"/>
        </a:solidFill>
        <a:latin typeface="+mn-lt"/>
        <a:ea typeface="+mn-ea"/>
        <a:cs typeface="+mn-cs"/>
      </a:defRPr>
    </a:lvl2pPr>
    <a:lvl3pPr marL="1088485" algn="l" defTabSz="1088485" rtl="0" eaLnBrk="1" latinLnBrk="0" hangingPunct="1">
      <a:defRPr sz="1429" kern="1200">
        <a:solidFill>
          <a:schemeClr val="tx1"/>
        </a:solidFill>
        <a:latin typeface="+mn-lt"/>
        <a:ea typeface="+mn-ea"/>
        <a:cs typeface="+mn-cs"/>
      </a:defRPr>
    </a:lvl3pPr>
    <a:lvl4pPr marL="1632728" algn="l" defTabSz="1088485" rtl="0" eaLnBrk="1" latinLnBrk="0" hangingPunct="1">
      <a:defRPr sz="1429" kern="1200">
        <a:solidFill>
          <a:schemeClr val="tx1"/>
        </a:solidFill>
        <a:latin typeface="+mn-lt"/>
        <a:ea typeface="+mn-ea"/>
        <a:cs typeface="+mn-cs"/>
      </a:defRPr>
    </a:lvl4pPr>
    <a:lvl5pPr marL="2176969" algn="l" defTabSz="1088485" rtl="0" eaLnBrk="1" latinLnBrk="0" hangingPunct="1">
      <a:defRPr sz="1429" kern="1200">
        <a:solidFill>
          <a:schemeClr val="tx1"/>
        </a:solidFill>
        <a:latin typeface="+mn-lt"/>
        <a:ea typeface="+mn-ea"/>
        <a:cs typeface="+mn-cs"/>
      </a:defRPr>
    </a:lvl5pPr>
    <a:lvl6pPr marL="2721212" algn="l" defTabSz="1088485" rtl="0" eaLnBrk="1" latinLnBrk="0" hangingPunct="1">
      <a:defRPr sz="1429" kern="1200">
        <a:solidFill>
          <a:schemeClr val="tx1"/>
        </a:solidFill>
        <a:latin typeface="+mn-lt"/>
        <a:ea typeface="+mn-ea"/>
        <a:cs typeface="+mn-cs"/>
      </a:defRPr>
    </a:lvl6pPr>
    <a:lvl7pPr marL="3265454" algn="l" defTabSz="1088485" rtl="0" eaLnBrk="1" latinLnBrk="0" hangingPunct="1">
      <a:defRPr sz="1429" kern="1200">
        <a:solidFill>
          <a:schemeClr val="tx1"/>
        </a:solidFill>
        <a:latin typeface="+mn-lt"/>
        <a:ea typeface="+mn-ea"/>
        <a:cs typeface="+mn-cs"/>
      </a:defRPr>
    </a:lvl7pPr>
    <a:lvl8pPr marL="3809697" algn="l" defTabSz="1088485" rtl="0" eaLnBrk="1" latinLnBrk="0" hangingPunct="1">
      <a:defRPr sz="1429" kern="1200">
        <a:solidFill>
          <a:schemeClr val="tx1"/>
        </a:solidFill>
        <a:latin typeface="+mn-lt"/>
        <a:ea typeface="+mn-ea"/>
        <a:cs typeface="+mn-cs"/>
      </a:defRPr>
    </a:lvl8pPr>
    <a:lvl9pPr marL="4353939" algn="l" defTabSz="1088485" rtl="0" eaLnBrk="1" latinLnBrk="0" hangingPunct="1">
      <a:defRPr sz="14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A patient is hospitalized with worsening sepsis secondary to a urinary tract infection and develops dyspnea, hypoxemia and increased respiratory effort with radiographic evidence demonstrating new diffuse pulmonary </a:t>
            </a:r>
            <a:r>
              <a:rPr lang="en-US" dirty="0" err="1"/>
              <a:t>infil</a:t>
            </a:r>
            <a:r>
              <a:rPr lang="en-US" dirty="0"/>
              <a:t> </a:t>
            </a:r>
            <a:r>
              <a:rPr lang="en-US" dirty="0" err="1"/>
              <a:t>trates</a:t>
            </a:r>
            <a:r>
              <a:rPr lang="en-US" dirty="0"/>
              <a:t>. The patient is transferred to the intensive care unit (ICU) where clinicians commenced on high-flow nasal oxygen (HFNO). After several hours, the work of breathing remains elevated and there is  SpO2 90% despite a HFNO at 50 L/min. As such, the patient is intubated and connected to mechanical ventilation (MV) with a tidal volume (VT) of 7 ml/kg predicted body weight (PBW) and a positive end-expiratory pressure (PEEP) of 12 cmH2O. The patient’s  PaO2 increases to 160 mmHg with a FiO2 0.5  (PaO2/FiO2 ratio 320 mmHg).</a:t>
            </a:r>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5</a:t>
            </a:fld>
            <a:endParaRPr lang="hu-HU"/>
          </a:p>
        </p:txBody>
      </p:sp>
    </p:spTree>
    <p:extLst>
      <p:ext uri="{BB962C8B-B14F-4D97-AF65-F5344CB8AC3E}">
        <p14:creationId xmlns:p14="http://schemas.microsoft.com/office/powerpoint/2010/main" val="308936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A patient is hospitalized with worsening sepsis secondary to a urinary tract infection and develops dyspnea, hypoxemia and increased respiratory effort with radiographic evidence demonstrating new diffuse pulmonary </a:t>
            </a:r>
            <a:r>
              <a:rPr lang="en-US" dirty="0" err="1"/>
              <a:t>infil</a:t>
            </a:r>
            <a:r>
              <a:rPr lang="en-US" dirty="0"/>
              <a:t> </a:t>
            </a:r>
            <a:r>
              <a:rPr lang="en-US" dirty="0" err="1"/>
              <a:t>trates</a:t>
            </a:r>
            <a:r>
              <a:rPr lang="en-US" dirty="0"/>
              <a:t>. The patient is transferred to the intensive care unit (ICU) where clinicians commenced on high-flow nasal oxygen (HFNO). After several hours, the work of breathing remains elevated and there is  SpO2 90% despite a HFNO at 50 L/min. As such, the patient is intubated and connected to mechanical ventilation (MV) with a tidal volume (VT) of 7 ml/kg predicted body weight (PBW) and a positive end-expiratory pressure (PEEP) of 12 cmH2O. The patient’s  PaO2 increases to 160 mmHg with a FiO2 0.5  (PaO2/FiO2 ratio 320 mmHg).</a:t>
            </a:r>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6</a:t>
            </a:fld>
            <a:endParaRPr lang="hu-HU"/>
          </a:p>
        </p:txBody>
      </p:sp>
    </p:spTree>
    <p:extLst>
      <p:ext uri="{BB962C8B-B14F-4D97-AF65-F5344CB8AC3E}">
        <p14:creationId xmlns:p14="http://schemas.microsoft.com/office/powerpoint/2010/main" val="322687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19</a:t>
            </a:fld>
            <a:endParaRPr lang="hu-HU"/>
          </a:p>
        </p:txBody>
      </p:sp>
    </p:spTree>
    <p:extLst>
      <p:ext uri="{BB962C8B-B14F-4D97-AF65-F5344CB8AC3E}">
        <p14:creationId xmlns:p14="http://schemas.microsoft.com/office/powerpoint/2010/main" val="30296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Although the mortality summary estimate did not achieve statistical significance, in developing our recommendation statements, we considered the extremely strong physiologic rationale underpinning the use of low Vt ventilation based on animal and human studies. </a:t>
            </a:r>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30</a:t>
            </a:fld>
            <a:endParaRPr lang="hu-HU"/>
          </a:p>
        </p:txBody>
      </p:sp>
    </p:spTree>
    <p:extLst>
      <p:ext uri="{BB962C8B-B14F-4D97-AF65-F5344CB8AC3E}">
        <p14:creationId xmlns:p14="http://schemas.microsoft.com/office/powerpoint/2010/main" val="30411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err="1"/>
              <a:t>Te</a:t>
            </a:r>
            <a:r>
              <a:rPr lang="en-US" dirty="0"/>
              <a:t> ART was the only trial meeting moderate-high quality standards and entering the primary analysis. In this study, the analysis of mortality at </a:t>
            </a:r>
            <a:r>
              <a:rPr lang="en-US" dirty="0" err="1"/>
              <a:t>diferent</a:t>
            </a:r>
            <a:r>
              <a:rPr lang="en-US" dirty="0"/>
              <a:t> time points provided non homogeneous </a:t>
            </a:r>
            <a:r>
              <a:rPr lang="en-US" dirty="0" err="1"/>
              <a:t>fndings</a:t>
            </a:r>
            <a:r>
              <a:rPr lang="en-US" dirty="0"/>
              <a:t> (Supplementary Materials), but there was a suspicion of increased mortality at 6 months. However, combined in the </a:t>
            </a:r>
            <a:r>
              <a:rPr lang="en-US" dirty="0" err="1"/>
              <a:t>metaanalysis</a:t>
            </a:r>
            <a:r>
              <a:rPr lang="en-US" dirty="0"/>
              <a:t> (our secondary analysis), the intervention showed neither harmful nor </a:t>
            </a:r>
            <a:r>
              <a:rPr lang="en-US" dirty="0" err="1"/>
              <a:t>benefcial</a:t>
            </a:r>
            <a:r>
              <a:rPr lang="en-US" dirty="0"/>
              <a:t> </a:t>
            </a:r>
            <a:r>
              <a:rPr lang="en-US" dirty="0" err="1"/>
              <a:t>efects</a:t>
            </a:r>
            <a:r>
              <a:rPr lang="en-US" dirty="0"/>
              <a:t> on mortality. </a:t>
            </a:r>
            <a:r>
              <a:rPr lang="en-US" dirty="0" err="1"/>
              <a:t>Te</a:t>
            </a:r>
            <a:r>
              <a:rPr lang="en-US" dirty="0"/>
              <a:t> analysis of heterogeneity was inconclusive. </a:t>
            </a:r>
            <a:r>
              <a:rPr lang="en-US" dirty="0" err="1"/>
              <a:t>Te</a:t>
            </a:r>
            <a:r>
              <a:rPr lang="en-US" dirty="0"/>
              <a:t> analysis of barotrauma, instead, showed an outlier position of the ART trial, with a clear harmful </a:t>
            </a:r>
            <a:r>
              <a:rPr lang="en-US" dirty="0" err="1"/>
              <a:t>efect</a:t>
            </a:r>
            <a:r>
              <a:rPr lang="en-US" dirty="0"/>
              <a:t> (RR 3.56, 95% CI 1.64–7.73), quite </a:t>
            </a:r>
            <a:r>
              <a:rPr lang="en-US" dirty="0" err="1"/>
              <a:t>diferent</a:t>
            </a:r>
            <a:r>
              <a:rPr lang="en-US" dirty="0"/>
              <a:t> from the other trials combined in a separate meta-analysis (RR 0.60, 95% CI 0.25–1.41) (see Supplementary Materials). Tis </a:t>
            </a:r>
            <a:r>
              <a:rPr lang="en-US" dirty="0" err="1"/>
              <a:t>fnding</a:t>
            </a:r>
            <a:r>
              <a:rPr lang="en-US" dirty="0"/>
              <a:t> strongly supported our recommendation against the use of recruitment high-pressure recruitment maneuvers.</a:t>
            </a:r>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37</a:t>
            </a:fld>
            <a:endParaRPr lang="hu-HU"/>
          </a:p>
        </p:txBody>
      </p:sp>
    </p:spTree>
    <p:extLst>
      <p:ext uri="{BB962C8B-B14F-4D97-AF65-F5344CB8AC3E}">
        <p14:creationId xmlns:p14="http://schemas.microsoft.com/office/powerpoint/2010/main" val="13723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err="1"/>
              <a:t>Te</a:t>
            </a:r>
            <a:r>
              <a:rPr lang="en-US" dirty="0"/>
              <a:t> ART was the only trial meeting moderate-high quality standards and entering the primary analysis. In this study, the analysis of mortality at </a:t>
            </a:r>
            <a:r>
              <a:rPr lang="en-US" dirty="0" err="1"/>
              <a:t>diferent</a:t>
            </a:r>
            <a:r>
              <a:rPr lang="en-US" dirty="0"/>
              <a:t> time points provided non homogeneous </a:t>
            </a:r>
            <a:r>
              <a:rPr lang="en-US" dirty="0" err="1"/>
              <a:t>fndings</a:t>
            </a:r>
            <a:r>
              <a:rPr lang="en-US" dirty="0"/>
              <a:t> (Supplementary Materials), but there was a suspicion of increased mortality at 6 months. However, combined in the </a:t>
            </a:r>
            <a:r>
              <a:rPr lang="en-US" dirty="0" err="1"/>
              <a:t>metaanalysis</a:t>
            </a:r>
            <a:r>
              <a:rPr lang="en-US" dirty="0"/>
              <a:t> (our secondary analysis), the intervention showed neither harmful nor </a:t>
            </a:r>
            <a:r>
              <a:rPr lang="en-US" dirty="0" err="1"/>
              <a:t>benefcial</a:t>
            </a:r>
            <a:r>
              <a:rPr lang="en-US" dirty="0"/>
              <a:t> </a:t>
            </a:r>
            <a:r>
              <a:rPr lang="en-US" dirty="0" err="1"/>
              <a:t>efects</a:t>
            </a:r>
            <a:r>
              <a:rPr lang="en-US" dirty="0"/>
              <a:t> on mortality. </a:t>
            </a:r>
            <a:r>
              <a:rPr lang="en-US" dirty="0" err="1"/>
              <a:t>Te</a:t>
            </a:r>
            <a:r>
              <a:rPr lang="en-US" dirty="0"/>
              <a:t> analysis of heterogeneity was inconclusive. </a:t>
            </a:r>
            <a:r>
              <a:rPr lang="en-US" dirty="0" err="1"/>
              <a:t>Te</a:t>
            </a:r>
            <a:r>
              <a:rPr lang="en-US" dirty="0"/>
              <a:t> analysis of barotrauma, instead, showed an outlier position of the ART trial, with a clear harmful </a:t>
            </a:r>
            <a:r>
              <a:rPr lang="en-US" dirty="0" err="1"/>
              <a:t>efect</a:t>
            </a:r>
            <a:r>
              <a:rPr lang="en-US" dirty="0"/>
              <a:t> (RR 3.56, 95% CI 1.64–7.73), quite </a:t>
            </a:r>
            <a:r>
              <a:rPr lang="en-US" dirty="0" err="1"/>
              <a:t>diferent</a:t>
            </a:r>
            <a:r>
              <a:rPr lang="en-US" dirty="0"/>
              <a:t> from the other trials combined in a separate meta-analysis (RR 0.60, 95% CI 0.25–1.41) (see Supplementary Materials). Tis </a:t>
            </a:r>
            <a:r>
              <a:rPr lang="en-US" dirty="0" err="1"/>
              <a:t>fnding</a:t>
            </a:r>
            <a:r>
              <a:rPr lang="en-US" dirty="0"/>
              <a:t> strongly supported our recommendation against the use of recruitment high-pressure recruitment maneuvers.</a:t>
            </a:r>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38</a:t>
            </a:fld>
            <a:endParaRPr lang="hu-HU"/>
          </a:p>
        </p:txBody>
      </p:sp>
    </p:spTree>
    <p:extLst>
      <p:ext uri="{BB962C8B-B14F-4D97-AF65-F5344CB8AC3E}">
        <p14:creationId xmlns:p14="http://schemas.microsoft.com/office/powerpoint/2010/main" val="96661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1088485" rtl="0" eaLnBrk="1" fontAlgn="auto" latinLnBrk="0" hangingPunct="1">
              <a:lnSpc>
                <a:spcPct val="100000"/>
              </a:lnSpc>
              <a:spcBef>
                <a:spcPts val="0"/>
              </a:spcBef>
              <a:spcAft>
                <a:spcPts val="0"/>
              </a:spcAft>
              <a:buClrTx/>
              <a:buSzTx/>
              <a:buFontTx/>
              <a:buNone/>
              <a:tabLst/>
              <a:defRPr/>
            </a:pPr>
            <a:r>
              <a:rPr lang="hu-HU" b="0" i="0" dirty="0">
                <a:solidFill>
                  <a:srgbClr val="222222"/>
                </a:solidFill>
                <a:effectLst/>
                <a:latin typeface="Merriweather" panose="00000500000000000000" pitchFamily="2" charset="-18"/>
              </a:rPr>
              <a:t>T</a:t>
            </a:r>
            <a:r>
              <a:rPr lang="en-US" b="0" i="0" dirty="0">
                <a:solidFill>
                  <a:srgbClr val="222222"/>
                </a:solidFill>
                <a:effectLst/>
                <a:latin typeface="Merriweather" panose="00000500000000000000" pitchFamily="2" charset="-18"/>
              </a:rPr>
              <a:t>he lung is represented as an orange triangle, while the pleural cavity is represented as a yellow oval. The isolated lung, in absence of gravity, can be thought of as a triangle, with all alveolar units of the same size. When the lung is placed into the thoracic cage, the apex of the cone stretches to adapt to the oval shape of the pleural cavity, which leads to an increase in size of the units in this area. When gravity is added, the units in the lower part of the lung tend to collapse due to the superimposed pressure of the units above. If the patient is then pronated, the hydrostatic pressure effect and the shape mismatch act in opposite directions, leading to a more homogeneous distribution of ventilation</a:t>
            </a:r>
            <a:endParaRPr lang="hu-HU" dirty="0"/>
          </a:p>
          <a:p>
            <a:endParaRPr lang="hu-HU" dirty="0"/>
          </a:p>
        </p:txBody>
      </p:sp>
      <p:sp>
        <p:nvSpPr>
          <p:cNvPr id="4" name="Dia számának helye 3"/>
          <p:cNvSpPr>
            <a:spLocks noGrp="1"/>
          </p:cNvSpPr>
          <p:nvPr>
            <p:ph type="sldNum" sz="quarter" idx="5"/>
          </p:nvPr>
        </p:nvSpPr>
        <p:spPr/>
        <p:txBody>
          <a:bodyPr/>
          <a:lstStyle/>
          <a:p>
            <a:fld id="{E5AB3B42-98B4-4C8A-992B-19765CF920E4}" type="slidenum">
              <a:rPr lang="hu-HU" smtClean="0"/>
              <a:t>41</a:t>
            </a:fld>
            <a:endParaRPr lang="hu-HU"/>
          </a:p>
        </p:txBody>
      </p:sp>
    </p:spTree>
    <p:extLst>
      <p:ext uri="{BB962C8B-B14F-4D97-AF65-F5344CB8AC3E}">
        <p14:creationId xmlns:p14="http://schemas.microsoft.com/office/powerpoint/2010/main" val="1145424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9" name="Kép 10" descr="Kép 10"/>
          <p:cNvPicPr>
            <a:picLocks/>
          </p:cNvPicPr>
          <p:nvPr userDrawn="1"/>
        </p:nvPicPr>
        <p:blipFill>
          <a:blip r:embed="rId2"/>
          <a:srcRect l="33196"/>
          <a:stretch>
            <a:fillRect/>
          </a:stretch>
        </p:blipFill>
        <p:spPr>
          <a:xfrm flipH="1">
            <a:off x="7840800" y="345600"/>
            <a:ext cx="4352400" cy="6523200"/>
          </a:xfrm>
          <a:prstGeom prst="rect">
            <a:avLst/>
          </a:prstGeom>
          <a:ln w="12700">
            <a:miter lim="400000"/>
          </a:ln>
        </p:spPr>
      </p:pic>
      <p:sp>
        <p:nvSpPr>
          <p:cNvPr id="2" name="Title 1"/>
          <p:cNvSpPr>
            <a:spLocks noGrp="1"/>
          </p:cNvSpPr>
          <p:nvPr>
            <p:ph type="ctrTitle"/>
          </p:nvPr>
        </p:nvSpPr>
        <p:spPr>
          <a:xfrm>
            <a:off x="730800" y="2966400"/>
            <a:ext cx="9079200" cy="925200"/>
          </a:xfrm>
          <a:prstGeom prst="rect">
            <a:avLst/>
          </a:prstGeom>
        </p:spPr>
        <p:txBody>
          <a:bodyPr lIns="90000" tIns="46800" rIns="90000" bIns="46800" anchor="t" anchorCtr="0"/>
          <a:lstStyle>
            <a:lvl1pPr algn="l">
              <a:lnSpc>
                <a:spcPct val="100000"/>
              </a:lnSpc>
              <a:defRPr sz="54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3" name="Subtitle 2"/>
          <p:cNvSpPr>
            <a:spLocks noGrp="1"/>
          </p:cNvSpPr>
          <p:nvPr>
            <p:ph type="subTitle" idx="1"/>
          </p:nvPr>
        </p:nvSpPr>
        <p:spPr>
          <a:xfrm>
            <a:off x="741600" y="4201200"/>
            <a:ext cx="4172400" cy="1004400"/>
          </a:xfrm>
          <a:prstGeom prst="rect">
            <a:avLst/>
          </a:prstGeom>
        </p:spPr>
        <p:txBody>
          <a:bodyPr lIns="90000" tIns="46800" rIns="90000" bIns="46800"/>
          <a:lstStyle>
            <a:lvl1pPr marL="0" indent="0" algn="l">
              <a:lnSpc>
                <a:spcPts val="2391"/>
              </a:lnSpc>
              <a:spcBef>
                <a:spcPts val="0"/>
              </a:spcBef>
              <a:buNone/>
              <a:defRPr sz="1800">
                <a:latin typeface="Poppins regular" panose="00000500000000000000" pitchFamily="2" charset="-18"/>
                <a:cs typeface="Poppins regular" panose="00000500000000000000" pitchFamily="2" charset="-18"/>
              </a:defRPr>
            </a:lvl1pPr>
            <a:lvl2pPr marL="457200" indent="0" algn="ctr">
              <a:buNone/>
              <a:defRPr sz="2000"/>
            </a:lvl2pPr>
            <a:lvl3pPr marL="914399" indent="0" algn="ctr">
              <a:buNone/>
              <a:defRPr sz="1801"/>
            </a:lvl3pPr>
            <a:lvl4pPr marL="1371599" indent="0" algn="ctr">
              <a:buNone/>
              <a:defRPr sz="1600"/>
            </a:lvl4pPr>
            <a:lvl5pPr marL="1828798" indent="0" algn="ctr">
              <a:buNone/>
              <a:defRPr sz="1600"/>
            </a:lvl5pPr>
            <a:lvl6pPr marL="2285997"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hu-HU"/>
              <a:t>Kattintson ide az alcím mintájának szerkesztéséhez</a:t>
            </a:r>
            <a:endParaRPr lang="en-US" dirty="0"/>
          </a:p>
        </p:txBody>
      </p:sp>
      <p:pic>
        <p:nvPicPr>
          <p:cNvPr id="8" name="Ábra 4" descr="Ábra 4"/>
          <p:cNvPicPr>
            <a:picLocks/>
          </p:cNvPicPr>
          <p:nvPr userDrawn="1"/>
        </p:nvPicPr>
        <p:blipFill>
          <a:blip r:embed="rId3"/>
          <a:stretch>
            <a:fillRect/>
          </a:stretch>
        </p:blipFill>
        <p:spPr>
          <a:xfrm>
            <a:off x="806400" y="723600"/>
            <a:ext cx="3358800" cy="723600"/>
          </a:xfrm>
          <a:prstGeom prst="rect">
            <a:avLst/>
          </a:prstGeom>
          <a:ln w="12700">
            <a:miter lim="400000"/>
          </a:ln>
        </p:spPr>
      </p:pic>
      <p:sp>
        <p:nvSpPr>
          <p:cNvPr id="21" name="Szöveg helye 20"/>
          <p:cNvSpPr>
            <a:spLocks noGrp="1"/>
          </p:cNvSpPr>
          <p:nvPr>
            <p:ph type="body" sz="quarter" idx="10"/>
          </p:nvPr>
        </p:nvSpPr>
        <p:spPr>
          <a:xfrm>
            <a:off x="741600" y="6134400"/>
            <a:ext cx="4172400" cy="367200"/>
          </a:xfrm>
          <a:prstGeom prst="rect">
            <a:avLst/>
          </a:prstGeom>
        </p:spPr>
        <p:txBody>
          <a:bodyPr wrap="none" lIns="90000" tIns="46800" rIns="90000" bIns="46800"/>
          <a:lstStyle>
            <a:lvl1pPr marL="0" indent="0">
              <a:lnSpc>
                <a:spcPct val="100000"/>
              </a:lnSpc>
              <a:buNone/>
              <a:defRPr sz="1200">
                <a:solidFill>
                  <a:srgbClr val="9DA8C4"/>
                </a:solidFill>
                <a:latin typeface="Poppins regular" panose="00000500000000000000" pitchFamily="2" charset="-18"/>
                <a:cs typeface="Poppins regular" panose="00000500000000000000" pitchFamily="2" charset="-18"/>
              </a:defRPr>
            </a:lvl1pPr>
            <a:lvl2pPr indent="0">
              <a:lnSpc>
                <a:spcPct val="100000"/>
              </a:lnSpc>
              <a:buNone/>
              <a:defRPr sz="1125">
                <a:solidFill>
                  <a:srgbClr val="9DA8C4"/>
                </a:solidFill>
                <a:latin typeface="Poppins regular" panose="00000500000000000000" pitchFamily="2" charset="-18"/>
                <a:cs typeface="Poppins regular" panose="00000500000000000000" pitchFamily="2" charset="-18"/>
              </a:defRPr>
            </a:lvl2pPr>
            <a:lvl3pPr indent="0">
              <a:lnSpc>
                <a:spcPct val="100000"/>
              </a:lnSpc>
              <a:buNone/>
              <a:defRPr sz="1125">
                <a:solidFill>
                  <a:srgbClr val="9DA8C4"/>
                </a:solidFill>
                <a:latin typeface="Poppins regular" panose="00000500000000000000" pitchFamily="2" charset="-18"/>
                <a:cs typeface="Poppins regular" panose="00000500000000000000" pitchFamily="2" charset="-18"/>
              </a:defRPr>
            </a:lvl3pPr>
            <a:lvl4pPr indent="0">
              <a:lnSpc>
                <a:spcPct val="100000"/>
              </a:lnSpc>
              <a:buNone/>
              <a:defRPr sz="1125">
                <a:solidFill>
                  <a:srgbClr val="9DA8C4"/>
                </a:solidFill>
                <a:latin typeface="Poppins regular" panose="00000500000000000000" pitchFamily="2" charset="-18"/>
                <a:cs typeface="Poppins regular" panose="00000500000000000000" pitchFamily="2" charset="-18"/>
              </a:defRPr>
            </a:lvl4pPr>
            <a:lvl5pPr indent="0">
              <a:lnSpc>
                <a:spcPct val="100000"/>
              </a:lnSpc>
              <a:buNone/>
              <a:defRPr sz="1125">
                <a:solidFill>
                  <a:srgbClr val="9DA8C4"/>
                </a:solidFill>
                <a:latin typeface="Poppins regular" panose="00000500000000000000" pitchFamily="2" charset="-18"/>
                <a:cs typeface="Poppins regular" panose="00000500000000000000" pitchFamily="2" charset="-18"/>
              </a:defRPr>
            </a:lvl5pPr>
          </a:lstStyle>
          <a:p>
            <a:pPr lvl="0"/>
            <a:r>
              <a:rPr lang="hu-HU" dirty="0"/>
              <a:t>Mintaszöveg szerkesztése</a:t>
            </a:r>
          </a:p>
        </p:txBody>
      </p:sp>
    </p:spTree>
    <p:extLst>
      <p:ext uri="{BB962C8B-B14F-4D97-AF65-F5344CB8AC3E}">
        <p14:creationId xmlns:p14="http://schemas.microsoft.com/office/powerpoint/2010/main" val="68556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message">
    <p:spTree>
      <p:nvGrpSpPr>
        <p:cNvPr id="1" name=""/>
        <p:cNvGrpSpPr/>
        <p:nvPr/>
      </p:nvGrpSpPr>
      <p:grpSpPr>
        <a:xfrm>
          <a:off x="0" y="0"/>
          <a:ext cx="0" cy="0"/>
          <a:chOff x="0" y="0"/>
          <a:chExt cx="0" cy="0"/>
        </a:xfrm>
      </p:grpSpPr>
      <p:pic>
        <p:nvPicPr>
          <p:cNvPr id="7" name="Kép 10" descr="Kép 10"/>
          <p:cNvPicPr>
            <a:picLocks noChangeAspect="1"/>
          </p:cNvPicPr>
          <p:nvPr userDrawn="1"/>
        </p:nvPicPr>
        <p:blipFill>
          <a:blip r:embed="rId2"/>
          <a:srcRect t="14602" r="55677"/>
          <a:stretch>
            <a:fillRect/>
          </a:stretch>
        </p:blipFill>
        <p:spPr>
          <a:xfrm flipH="1">
            <a:off x="0" y="3378"/>
            <a:ext cx="4736708" cy="6851312"/>
          </a:xfrm>
          <a:prstGeom prst="rect">
            <a:avLst/>
          </a:prstGeom>
          <a:ln w="12700">
            <a:miter lim="400000"/>
          </a:ln>
        </p:spPr>
      </p:pic>
      <p:pic>
        <p:nvPicPr>
          <p:cNvPr id="10" name="Ábra 4" descr="Ábra 4"/>
          <p:cNvPicPr>
            <a:picLocks/>
          </p:cNvPicPr>
          <p:nvPr userDrawn="1"/>
        </p:nvPicPr>
        <p:blipFill>
          <a:blip r:embed="rId3"/>
          <a:stretch>
            <a:fillRect/>
          </a:stretch>
        </p:blipFill>
        <p:spPr>
          <a:xfrm>
            <a:off x="8236800" y="723600"/>
            <a:ext cx="3358800" cy="723600"/>
          </a:xfrm>
          <a:prstGeom prst="rect">
            <a:avLst/>
          </a:prstGeom>
          <a:ln w="12700">
            <a:miter lim="400000"/>
          </a:ln>
        </p:spPr>
      </p:pic>
      <p:sp>
        <p:nvSpPr>
          <p:cNvPr id="2" name="Title 1"/>
          <p:cNvSpPr>
            <a:spLocks noGrp="1"/>
          </p:cNvSpPr>
          <p:nvPr>
            <p:ph type="ctrTitle"/>
          </p:nvPr>
        </p:nvSpPr>
        <p:spPr>
          <a:xfrm>
            <a:off x="2559600" y="2966400"/>
            <a:ext cx="9079200" cy="925200"/>
          </a:xfrm>
          <a:prstGeom prst="rect">
            <a:avLst/>
          </a:prstGeom>
        </p:spPr>
        <p:txBody>
          <a:bodyPr lIns="90000" tIns="46800" rIns="90000" bIns="46800" anchor="t" anchorCtr="0"/>
          <a:lstStyle>
            <a:lvl1pPr algn="r">
              <a:lnSpc>
                <a:spcPct val="100000"/>
              </a:lnSpc>
              <a:defRPr sz="5400">
                <a:solidFill>
                  <a:srgbClr val="121D46"/>
                </a:solidFill>
                <a:latin typeface="Poppins Bold" panose="00000800000000000000" pitchFamily="2" charset="-18"/>
                <a:cs typeface="Poppins Bold" panose="00000800000000000000" pitchFamily="2" charset="-18"/>
              </a:defRPr>
            </a:lvl1pPr>
          </a:lstStyle>
          <a:p>
            <a:r>
              <a:rPr lang="hu-HU" dirty="0"/>
              <a:t>Mintacím szerkesztése</a:t>
            </a:r>
            <a:endParaRPr lang="en-US" dirty="0"/>
          </a:p>
        </p:txBody>
      </p:sp>
      <p:sp>
        <p:nvSpPr>
          <p:cNvPr id="21" name="Szöveg helye 20"/>
          <p:cNvSpPr>
            <a:spLocks noGrp="1"/>
          </p:cNvSpPr>
          <p:nvPr>
            <p:ph type="body" sz="quarter" idx="10"/>
          </p:nvPr>
        </p:nvSpPr>
        <p:spPr>
          <a:xfrm>
            <a:off x="7509377" y="6134400"/>
            <a:ext cx="4172400" cy="367200"/>
          </a:xfrm>
          <a:prstGeom prst="rect">
            <a:avLst/>
          </a:prstGeom>
        </p:spPr>
        <p:txBody>
          <a:bodyPr wrap="none" lIns="90000" tIns="46800" rIns="90000" bIns="46800"/>
          <a:lstStyle>
            <a:lvl1pPr marL="0" indent="0" algn="r">
              <a:lnSpc>
                <a:spcPct val="100000"/>
              </a:lnSpc>
              <a:buNone/>
              <a:defRPr sz="1200">
                <a:solidFill>
                  <a:srgbClr val="9DA8C4"/>
                </a:solidFill>
                <a:latin typeface="Poppins regular" panose="00000500000000000000" pitchFamily="2" charset="-18"/>
                <a:cs typeface="Poppins regular" panose="00000500000000000000" pitchFamily="2" charset="-18"/>
              </a:defRPr>
            </a:lvl1pPr>
            <a:lvl2pPr indent="0">
              <a:lnSpc>
                <a:spcPct val="100000"/>
              </a:lnSpc>
              <a:buNone/>
              <a:defRPr sz="1125">
                <a:solidFill>
                  <a:srgbClr val="9DA8C4"/>
                </a:solidFill>
                <a:latin typeface="Poppins regular" panose="00000500000000000000" pitchFamily="2" charset="-18"/>
                <a:cs typeface="Poppins regular" panose="00000500000000000000" pitchFamily="2" charset="-18"/>
              </a:defRPr>
            </a:lvl2pPr>
            <a:lvl3pPr indent="0">
              <a:lnSpc>
                <a:spcPct val="100000"/>
              </a:lnSpc>
              <a:buNone/>
              <a:defRPr sz="1125">
                <a:solidFill>
                  <a:srgbClr val="9DA8C4"/>
                </a:solidFill>
                <a:latin typeface="Poppins regular" panose="00000500000000000000" pitchFamily="2" charset="-18"/>
                <a:cs typeface="Poppins regular" panose="00000500000000000000" pitchFamily="2" charset="-18"/>
              </a:defRPr>
            </a:lvl3pPr>
            <a:lvl4pPr indent="0">
              <a:lnSpc>
                <a:spcPct val="100000"/>
              </a:lnSpc>
              <a:buNone/>
              <a:defRPr sz="1125">
                <a:solidFill>
                  <a:srgbClr val="9DA8C4"/>
                </a:solidFill>
                <a:latin typeface="Poppins regular" panose="00000500000000000000" pitchFamily="2" charset="-18"/>
                <a:cs typeface="Poppins regular" panose="00000500000000000000" pitchFamily="2" charset="-18"/>
              </a:defRPr>
            </a:lvl4pPr>
            <a:lvl5pPr indent="0">
              <a:lnSpc>
                <a:spcPct val="100000"/>
              </a:lnSpc>
              <a:buNone/>
              <a:defRPr sz="1125">
                <a:solidFill>
                  <a:srgbClr val="9DA8C4"/>
                </a:solidFill>
                <a:latin typeface="Poppins regular" panose="00000500000000000000" pitchFamily="2" charset="-18"/>
                <a:cs typeface="Poppins regular" panose="00000500000000000000" pitchFamily="2" charset="-18"/>
              </a:defRPr>
            </a:lvl5pPr>
          </a:lstStyle>
          <a:p>
            <a:pPr lvl="0"/>
            <a:r>
              <a:rPr lang="hu-HU" dirty="0"/>
              <a:t>Mintaszöveg szerkesztése</a:t>
            </a:r>
          </a:p>
        </p:txBody>
      </p:sp>
    </p:spTree>
    <p:extLst>
      <p:ext uri="{BB962C8B-B14F-4D97-AF65-F5344CB8AC3E}">
        <p14:creationId xmlns:p14="http://schemas.microsoft.com/office/powerpoint/2010/main" val="7453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19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121D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29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zakaszfejléc">
    <p:bg>
      <p:bgPr>
        <a:solidFill>
          <a:srgbClr val="121D46"/>
        </a:solidFill>
        <a:effectLst/>
      </p:bgPr>
    </p:bg>
    <p:spTree>
      <p:nvGrpSpPr>
        <p:cNvPr id="1" name=""/>
        <p:cNvGrpSpPr/>
        <p:nvPr/>
      </p:nvGrpSpPr>
      <p:grpSpPr>
        <a:xfrm>
          <a:off x="0" y="0"/>
          <a:ext cx="0" cy="0"/>
          <a:chOff x="0" y="0"/>
          <a:chExt cx="0" cy="0"/>
        </a:xfrm>
      </p:grpSpPr>
      <p:pic>
        <p:nvPicPr>
          <p:cNvPr id="7" name="Kép 3" descr="Kép 3"/>
          <p:cNvPicPr>
            <a:picLocks/>
          </p:cNvPicPr>
          <p:nvPr userDrawn="1"/>
        </p:nvPicPr>
        <p:blipFill>
          <a:blip r:embed="rId2"/>
          <a:srcRect r="70737"/>
          <a:stretch>
            <a:fillRect/>
          </a:stretch>
        </p:blipFill>
        <p:spPr>
          <a:xfrm>
            <a:off x="8305200" y="0"/>
            <a:ext cx="3888000" cy="6858000"/>
          </a:xfrm>
          <a:prstGeom prst="rect">
            <a:avLst/>
          </a:prstGeom>
          <a:ln w="12700">
            <a:miter lim="400000"/>
          </a:ln>
        </p:spPr>
      </p:pic>
      <p:sp>
        <p:nvSpPr>
          <p:cNvPr id="2" name="Title 1"/>
          <p:cNvSpPr>
            <a:spLocks noGrp="1"/>
          </p:cNvSpPr>
          <p:nvPr>
            <p:ph type="title"/>
          </p:nvPr>
        </p:nvSpPr>
        <p:spPr>
          <a:xfrm>
            <a:off x="730800" y="2966400"/>
            <a:ext cx="9079200" cy="925200"/>
          </a:xfrm>
          <a:prstGeom prst="rect">
            <a:avLst/>
          </a:prstGeom>
        </p:spPr>
        <p:txBody>
          <a:bodyPr lIns="90000" tIns="46800" rIns="90000" bIns="46800" anchor="t" anchorCtr="0"/>
          <a:lstStyle>
            <a:lvl1pPr>
              <a:defRPr sz="5400">
                <a:solidFill>
                  <a:schemeClr val="bg1"/>
                </a:solidFill>
                <a:latin typeface="Poppins Bold" panose="00000800000000000000" pitchFamily="2" charset="-18"/>
                <a:cs typeface="Poppins Bold" panose="00000800000000000000" pitchFamily="2" charset="-18"/>
              </a:defRPr>
            </a:lvl1pPr>
          </a:lstStyle>
          <a:p>
            <a:r>
              <a:rPr lang="hu-HU" dirty="0"/>
              <a:t>Mintacím szerkesztése</a:t>
            </a:r>
            <a:endParaRPr lang="en-US" dirty="0"/>
          </a:p>
        </p:txBody>
      </p:sp>
      <p:sp>
        <p:nvSpPr>
          <p:cNvPr id="3" name="Text Placeholder 2"/>
          <p:cNvSpPr>
            <a:spLocks noGrp="1"/>
          </p:cNvSpPr>
          <p:nvPr>
            <p:ph type="body" idx="1"/>
          </p:nvPr>
        </p:nvSpPr>
        <p:spPr>
          <a:xfrm>
            <a:off x="741600" y="4201200"/>
            <a:ext cx="8977500" cy="387281"/>
          </a:xfrm>
          <a:prstGeom prst="rect">
            <a:avLst/>
          </a:prstGeom>
        </p:spPr>
        <p:txBody>
          <a:bodyPr lIns="90000" tIns="46800" rIns="90000" bIns="46800"/>
          <a:lstStyle>
            <a:lvl1pPr marL="0" indent="0">
              <a:lnSpc>
                <a:spcPts val="2391"/>
              </a:lnSpc>
              <a:spcBef>
                <a:spcPts val="0"/>
              </a:spcBef>
              <a:buNone/>
              <a:defRPr sz="1687">
                <a:solidFill>
                  <a:schemeClr val="bg1"/>
                </a:solidFill>
                <a:latin typeface="Poppins regular" panose="00000500000000000000" pitchFamily="2" charset="-18"/>
                <a:cs typeface="Poppins regular" panose="00000500000000000000" pitchFamily="2" charset="-18"/>
              </a:defRPr>
            </a:lvl1pPr>
            <a:lvl2pPr marL="457200" indent="0">
              <a:buNone/>
              <a:defRPr sz="2000">
                <a:solidFill>
                  <a:schemeClr val="tx1">
                    <a:tint val="75000"/>
                  </a:schemeClr>
                </a:solidFill>
              </a:defRPr>
            </a:lvl2pPr>
            <a:lvl3pPr marL="914399" indent="0">
              <a:buNone/>
              <a:defRPr sz="1801">
                <a:solidFill>
                  <a:schemeClr val="tx1">
                    <a:tint val="75000"/>
                  </a:schemeClr>
                </a:solidFill>
              </a:defRPr>
            </a:lvl3pPr>
            <a:lvl4pPr marL="1371599" indent="0">
              <a:buNone/>
              <a:defRPr sz="1600">
                <a:solidFill>
                  <a:schemeClr val="tx1">
                    <a:tint val="75000"/>
                  </a:schemeClr>
                </a:solidFill>
              </a:defRPr>
            </a:lvl4pPr>
            <a:lvl5pPr marL="1828798" indent="0">
              <a:buNone/>
              <a:defRPr sz="1600">
                <a:solidFill>
                  <a:schemeClr val="tx1">
                    <a:tint val="75000"/>
                  </a:schemeClr>
                </a:solidFill>
              </a:defRPr>
            </a:lvl5pPr>
            <a:lvl6pPr marL="2285997" indent="0">
              <a:buNone/>
              <a:defRPr sz="1600">
                <a:solidFill>
                  <a:schemeClr val="tx1">
                    <a:tint val="75000"/>
                  </a:schemeClr>
                </a:solidFill>
              </a:defRPr>
            </a:lvl6pPr>
            <a:lvl7pPr marL="2743197" indent="0">
              <a:buNone/>
              <a:defRPr sz="1600">
                <a:solidFill>
                  <a:schemeClr val="tx1">
                    <a:tint val="75000"/>
                  </a:schemeClr>
                </a:solidFill>
              </a:defRPr>
            </a:lvl7pPr>
            <a:lvl8pPr marL="3200396" indent="0">
              <a:buNone/>
              <a:defRPr sz="1600">
                <a:solidFill>
                  <a:schemeClr val="tx1">
                    <a:tint val="75000"/>
                  </a:schemeClr>
                </a:solidFill>
              </a:defRPr>
            </a:lvl8pPr>
            <a:lvl9pPr marL="3657596" indent="0">
              <a:buNone/>
              <a:defRPr sz="1600">
                <a:solidFill>
                  <a:schemeClr val="tx1">
                    <a:tint val="75000"/>
                  </a:schemeClr>
                </a:solidFill>
              </a:defRPr>
            </a:lvl9pPr>
          </a:lstStyle>
          <a:p>
            <a:pPr lvl="0"/>
            <a:r>
              <a:rPr lang="hu-HU" dirty="0"/>
              <a:t>Mintaszöveg szerkesztése</a:t>
            </a:r>
          </a:p>
        </p:txBody>
      </p:sp>
      <p:pic>
        <p:nvPicPr>
          <p:cNvPr id="6" name="Ábra 4" descr="Ábra 4"/>
          <p:cNvPicPr>
            <a:picLocks/>
          </p:cNvPicPr>
          <p:nvPr userDrawn="1"/>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891546" y="6116400"/>
            <a:ext cx="1678854" cy="359432"/>
          </a:xfrm>
          <a:prstGeom prst="rect">
            <a:avLst/>
          </a:prstGeom>
          <a:ln w="12700">
            <a:miter lim="400000"/>
          </a:ln>
        </p:spPr>
      </p:pic>
    </p:spTree>
    <p:extLst>
      <p:ext uri="{BB962C8B-B14F-4D97-AF65-F5344CB8AC3E}">
        <p14:creationId xmlns:p14="http://schemas.microsoft.com/office/powerpoint/2010/main" val="279910718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text">
    <p:spTree>
      <p:nvGrpSpPr>
        <p:cNvPr id="1" name=""/>
        <p:cNvGrpSpPr/>
        <p:nvPr/>
      </p:nvGrpSpPr>
      <p:grpSpPr>
        <a:xfrm>
          <a:off x="0" y="0"/>
          <a:ext cx="0" cy="0"/>
          <a:chOff x="0" y="0"/>
          <a:chExt cx="0" cy="0"/>
        </a:xfrm>
      </p:grpSpPr>
      <p:sp>
        <p:nvSpPr>
          <p:cNvPr id="2" name="Title 1"/>
          <p:cNvSpPr>
            <a:spLocks noGrp="1"/>
          </p:cNvSpPr>
          <p:nvPr>
            <p:ph type="title"/>
          </p:nvPr>
        </p:nvSpPr>
        <p:spPr>
          <a:xfrm>
            <a:off x="776251" y="1288406"/>
            <a:ext cx="10749375" cy="594844"/>
          </a:xfrm>
          <a:prstGeom prst="rect">
            <a:avLst/>
          </a:prstGeom>
        </p:spPr>
        <p:txBody>
          <a:bodyPr lIns="50400" tIns="50400" rIns="50400" bIns="504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dirty="0"/>
              <a:t>Mintacím szerkesztése</a:t>
            </a:r>
            <a:endParaRPr lang="en-US" dirty="0"/>
          </a:p>
        </p:txBody>
      </p:sp>
      <p:sp>
        <p:nvSpPr>
          <p:cNvPr id="5"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8" name="Ábra 4" descr="Ábra 4"/>
          <p:cNvPicPr>
            <a:picLocks/>
          </p:cNvPicPr>
          <p:nvPr userDrawn="1"/>
        </p:nvPicPr>
        <p:blipFill>
          <a:blip r:embed="rId2"/>
          <a:stretch>
            <a:fillRect/>
          </a:stretch>
        </p:blipFill>
        <p:spPr>
          <a:xfrm>
            <a:off x="9891546" y="6117418"/>
            <a:ext cx="1678854" cy="359432"/>
          </a:xfrm>
          <a:prstGeom prst="rect">
            <a:avLst/>
          </a:prstGeom>
          <a:ln w="12700">
            <a:miter lim="400000"/>
          </a:ln>
        </p:spPr>
      </p:pic>
      <p:sp>
        <p:nvSpPr>
          <p:cNvPr id="10" name="Szöveg helye 9"/>
          <p:cNvSpPr>
            <a:spLocks noGrp="1"/>
          </p:cNvSpPr>
          <p:nvPr>
            <p:ph type="body" sz="quarter" idx="12"/>
          </p:nvPr>
        </p:nvSpPr>
        <p:spPr>
          <a:xfrm>
            <a:off x="741600" y="2264400"/>
            <a:ext cx="5216400" cy="3471867"/>
          </a:xfrm>
          <a:prstGeom prst="rect">
            <a:avLst/>
          </a:prstGeom>
        </p:spPr>
        <p:txBody>
          <a:bodyPr lIns="50400" tIns="50400" rIns="50400" bIns="50400"/>
          <a:lstStyle>
            <a:lvl1pPr marL="0" indent="0">
              <a:lnSpc>
                <a:spcPts val="2400"/>
              </a:lnSpc>
              <a:spcBef>
                <a:spcPts val="0"/>
              </a:spcBef>
              <a:buNone/>
              <a:defRPr sz="1600">
                <a:solidFill>
                  <a:srgbClr val="121D46"/>
                </a:solidFill>
                <a:latin typeface="Poppins regular" panose="00000500000000000000" pitchFamily="2" charset="-18"/>
                <a:cs typeface="Poppins regular" panose="00000500000000000000" pitchFamily="2" charset="-18"/>
              </a:defRPr>
            </a:lvl1pPr>
            <a:lvl2pPr marL="457200" indent="0">
              <a:buNone/>
              <a:defRPr/>
            </a:lvl2pPr>
            <a:lvl3pPr marL="914399" indent="0">
              <a:buNone/>
              <a:defRPr/>
            </a:lvl3pPr>
            <a:lvl4pPr marL="1371598" indent="0">
              <a:buNone/>
              <a:defRPr/>
            </a:lvl4pPr>
            <a:lvl5pPr marL="1828798" indent="0">
              <a:buNone/>
              <a:defRPr/>
            </a:lvl5pPr>
          </a:lstStyle>
          <a:p>
            <a:pPr lvl="0"/>
            <a:r>
              <a:rPr lang="hu-HU" dirty="0"/>
              <a:t>Mintaszöveg szerkesztése</a:t>
            </a:r>
          </a:p>
        </p:txBody>
      </p:sp>
      <p:sp>
        <p:nvSpPr>
          <p:cNvPr id="14" name="Szöveg helye 13"/>
          <p:cNvSpPr>
            <a:spLocks noGrp="1"/>
          </p:cNvSpPr>
          <p:nvPr>
            <p:ph type="body" sz="quarter" idx="13"/>
          </p:nvPr>
        </p:nvSpPr>
        <p:spPr>
          <a:xfrm>
            <a:off x="6354000" y="2264400"/>
            <a:ext cx="5216400" cy="3471867"/>
          </a:xfrm>
          <a:prstGeom prst="rect">
            <a:avLst/>
          </a:prstGeom>
        </p:spPr>
        <p:txBody>
          <a:bodyPr lIns="90000" tIns="46800" rIns="90000" bIns="46800"/>
          <a:lstStyle>
            <a:lvl1pPr marL="0" indent="0">
              <a:lnSpc>
                <a:spcPts val="2400"/>
              </a:lnSpc>
              <a:spcBef>
                <a:spcPts val="0"/>
              </a:spcBef>
              <a:buNone/>
              <a:defRPr sz="1547">
                <a:solidFill>
                  <a:srgbClr val="121D46"/>
                </a:solidFill>
                <a:latin typeface="Poppins regular" panose="00000500000000000000" pitchFamily="2" charset="-18"/>
                <a:cs typeface="Poppins regular" panose="00000500000000000000" pitchFamily="2" charset="-18"/>
              </a:defRPr>
            </a:lvl1pPr>
          </a:lstStyle>
          <a:p>
            <a:pPr lvl="0"/>
            <a:r>
              <a:rPr lang="hu-HU" dirty="0"/>
              <a:t>Mintaszöveg szerkesztése</a:t>
            </a:r>
          </a:p>
        </p:txBody>
      </p:sp>
      <p:sp>
        <p:nvSpPr>
          <p:cNvPr id="16" name="Szöveg helye 15"/>
          <p:cNvSpPr>
            <a:spLocks noGrp="1"/>
          </p:cNvSpPr>
          <p:nvPr>
            <p:ph type="body" sz="quarter" idx="14" hasCustomPrompt="1"/>
          </p:nvPr>
        </p:nvSpPr>
        <p:spPr>
          <a:xfrm>
            <a:off x="741600" y="730800"/>
            <a:ext cx="10779996"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19"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Tree>
    <p:extLst>
      <p:ext uri="{BB962C8B-B14F-4D97-AF65-F5344CB8AC3E}">
        <p14:creationId xmlns:p14="http://schemas.microsoft.com/office/powerpoint/2010/main" val="56117195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ist">
    <p:spTree>
      <p:nvGrpSpPr>
        <p:cNvPr id="1" name=""/>
        <p:cNvGrpSpPr/>
        <p:nvPr/>
      </p:nvGrpSpPr>
      <p:grpSpPr>
        <a:xfrm>
          <a:off x="0" y="0"/>
          <a:ext cx="0" cy="0"/>
          <a:chOff x="0" y="0"/>
          <a:chExt cx="0" cy="0"/>
        </a:xfrm>
      </p:grpSpPr>
      <p:pic>
        <p:nvPicPr>
          <p:cNvPr id="11" name="Kép 2" descr="Kép 2"/>
          <p:cNvPicPr>
            <a:picLocks/>
          </p:cNvPicPr>
          <p:nvPr userDrawn="1"/>
        </p:nvPicPr>
        <p:blipFill>
          <a:blip r:embed="rId2"/>
          <a:srcRect t="15778" r="25348"/>
          <a:stretch>
            <a:fillRect/>
          </a:stretch>
        </p:blipFill>
        <p:spPr>
          <a:xfrm>
            <a:off x="10144057" y="0"/>
            <a:ext cx="2048400" cy="2235600"/>
          </a:xfrm>
          <a:prstGeom prst="rect">
            <a:avLst/>
          </a:prstGeom>
          <a:ln w="12700">
            <a:miter lim="400000"/>
          </a:ln>
        </p:spPr>
      </p:pic>
      <p:sp>
        <p:nvSpPr>
          <p:cNvPr id="2" name="Title 1"/>
          <p:cNvSpPr>
            <a:spLocks noGrp="1"/>
          </p:cNvSpPr>
          <p:nvPr>
            <p:ph type="title"/>
          </p:nvPr>
        </p:nvSpPr>
        <p:spPr>
          <a:xfrm>
            <a:off x="730800" y="1360800"/>
            <a:ext cx="10749375" cy="554400"/>
          </a:xfrm>
          <a:prstGeom prst="rect">
            <a:avLst/>
          </a:prstGeom>
        </p:spPr>
        <p:txBody>
          <a:bodyPr lIns="90000" tIns="46800" rIns="90000" bIns="468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7"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
        <p:nvSpPr>
          <p:cNvPr id="16" name="Szöveg helye 15"/>
          <p:cNvSpPr>
            <a:spLocks noGrp="1"/>
          </p:cNvSpPr>
          <p:nvPr>
            <p:ph type="body" sz="quarter" idx="14" hasCustomPrompt="1"/>
          </p:nvPr>
        </p:nvSpPr>
        <p:spPr>
          <a:xfrm>
            <a:off x="741600" y="730800"/>
            <a:ext cx="10779996"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4" name="Szöveg helye 3"/>
          <p:cNvSpPr>
            <a:spLocks noGrp="1"/>
          </p:cNvSpPr>
          <p:nvPr>
            <p:ph type="body" sz="quarter" idx="15"/>
          </p:nvPr>
        </p:nvSpPr>
        <p:spPr>
          <a:xfrm>
            <a:off x="741600" y="2264400"/>
            <a:ext cx="10526625" cy="3532618"/>
          </a:xfrm>
          <a:prstGeom prst="rect">
            <a:avLst/>
          </a:prstGeom>
        </p:spPr>
        <p:txBody>
          <a:bodyPr lIns="90000" tIns="46800" rIns="90000" bIns="46800"/>
          <a:lstStyle>
            <a:lvl1pPr>
              <a:lnSpc>
                <a:spcPct val="150000"/>
              </a:lnSpc>
              <a:spcBef>
                <a:spcPts val="0"/>
              </a:spcBef>
              <a:defRPr sz="1600">
                <a:solidFill>
                  <a:srgbClr val="121D46"/>
                </a:solidFill>
                <a:latin typeface="Poppins regular" panose="00000500000000000000" pitchFamily="2" charset="-18"/>
                <a:cs typeface="Poppins regular" panose="00000500000000000000" pitchFamily="2" charset="-18"/>
              </a:defRPr>
            </a:lvl1pPr>
            <a:lvl2pPr>
              <a:lnSpc>
                <a:spcPct val="150000"/>
              </a:lnSpc>
              <a:spcBef>
                <a:spcPts val="0"/>
              </a:spcBef>
              <a:defRPr sz="1600">
                <a:solidFill>
                  <a:srgbClr val="121D46"/>
                </a:solidFill>
                <a:latin typeface="Poppins regular" panose="00000500000000000000" pitchFamily="2" charset="-18"/>
                <a:cs typeface="Poppins regular" panose="00000500000000000000" pitchFamily="2" charset="-18"/>
              </a:defRPr>
            </a:lvl2pPr>
            <a:lvl3pPr>
              <a:lnSpc>
                <a:spcPct val="150000"/>
              </a:lnSpc>
              <a:spcBef>
                <a:spcPts val="0"/>
              </a:spcBef>
              <a:defRPr sz="1600">
                <a:solidFill>
                  <a:srgbClr val="121D46"/>
                </a:solidFill>
                <a:latin typeface="Poppins regular" panose="00000500000000000000" pitchFamily="2" charset="-18"/>
                <a:cs typeface="Poppins regular" panose="00000500000000000000" pitchFamily="2" charset="-18"/>
              </a:defRPr>
            </a:lvl3pPr>
            <a:lvl4pPr>
              <a:lnSpc>
                <a:spcPct val="150000"/>
              </a:lnSpc>
              <a:spcBef>
                <a:spcPts val="0"/>
              </a:spcBef>
              <a:defRPr sz="1600">
                <a:solidFill>
                  <a:srgbClr val="121D46"/>
                </a:solidFill>
                <a:latin typeface="Poppins regular" panose="00000500000000000000" pitchFamily="2" charset="-18"/>
                <a:cs typeface="Poppins regular" panose="00000500000000000000" pitchFamily="2" charset="-18"/>
              </a:defRPr>
            </a:lvl4pPr>
            <a:lvl5pPr>
              <a:lnSpc>
                <a:spcPct val="150000"/>
              </a:lnSpc>
              <a:spcBef>
                <a:spcPts val="0"/>
              </a:spcBef>
              <a:defRPr sz="1600">
                <a:solidFill>
                  <a:srgbClr val="121D46"/>
                </a:solidFill>
                <a:latin typeface="Poppins regular" panose="00000500000000000000" pitchFamily="2" charset="-18"/>
                <a:cs typeface="Poppins regular" panose="00000500000000000000" pitchFamily="2"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0"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12" name="Ábra 4" descr="Ábra 4"/>
          <p:cNvPicPr>
            <a:picLocks/>
          </p:cNvPicPr>
          <p:nvPr userDrawn="1"/>
        </p:nvPicPr>
        <p:blipFill>
          <a:blip r:embed="rId3"/>
          <a:stretch>
            <a:fillRect/>
          </a:stretch>
        </p:blipFill>
        <p:spPr>
          <a:xfrm>
            <a:off x="9891546" y="6117418"/>
            <a:ext cx="1678854" cy="359432"/>
          </a:xfrm>
          <a:prstGeom prst="rect">
            <a:avLst/>
          </a:prstGeom>
          <a:ln w="12700">
            <a:miter lim="400000"/>
          </a:ln>
        </p:spPr>
      </p:pic>
    </p:spTree>
    <p:extLst>
      <p:ext uri="{BB962C8B-B14F-4D97-AF65-F5344CB8AC3E}">
        <p14:creationId xmlns:p14="http://schemas.microsoft.com/office/powerpoint/2010/main" val="277722288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g right">
    <p:spTree>
      <p:nvGrpSpPr>
        <p:cNvPr id="1" name=""/>
        <p:cNvGrpSpPr/>
        <p:nvPr/>
      </p:nvGrpSpPr>
      <p:grpSpPr>
        <a:xfrm>
          <a:off x="0" y="0"/>
          <a:ext cx="0" cy="0"/>
          <a:chOff x="0" y="0"/>
          <a:chExt cx="0" cy="0"/>
        </a:xfrm>
      </p:grpSpPr>
      <p:sp>
        <p:nvSpPr>
          <p:cNvPr id="21" name="Kép helye 20"/>
          <p:cNvSpPr>
            <a:spLocks noGrp="1"/>
          </p:cNvSpPr>
          <p:nvPr>
            <p:ph type="pic" sz="quarter" idx="15"/>
          </p:nvPr>
        </p:nvSpPr>
        <p:spPr>
          <a:xfrm>
            <a:off x="6095251" y="115200"/>
            <a:ext cx="6095250" cy="6742800"/>
          </a:xfrm>
          <a:prstGeom prst="rect">
            <a:avLst/>
          </a:prstGeom>
          <a:solidFill>
            <a:srgbClr val="E9E9E9"/>
          </a:solidFill>
        </p:spPr>
        <p:txBody>
          <a:bodyPr lIns="50400" tIns="50400" rIns="50400" bIns="50400"/>
          <a:lstStyle>
            <a:lvl1pPr marL="0" indent="0">
              <a:buNone/>
              <a:defRPr sz="1600">
                <a:latin typeface="Poppins regular" panose="00000500000000000000" pitchFamily="2" charset="-18"/>
                <a:cs typeface="Poppins regular" panose="00000500000000000000" pitchFamily="2" charset="-18"/>
              </a:defRPr>
            </a:lvl1pPr>
          </a:lstStyle>
          <a:p>
            <a:endParaRPr lang="hu-HU"/>
          </a:p>
        </p:txBody>
      </p:sp>
      <p:sp>
        <p:nvSpPr>
          <p:cNvPr id="2" name="Title 1"/>
          <p:cNvSpPr>
            <a:spLocks noGrp="1"/>
          </p:cNvSpPr>
          <p:nvPr>
            <p:ph type="title"/>
          </p:nvPr>
        </p:nvSpPr>
        <p:spPr>
          <a:xfrm>
            <a:off x="730800" y="1360800"/>
            <a:ext cx="9079200" cy="554400"/>
          </a:xfrm>
          <a:prstGeom prst="rect">
            <a:avLst/>
          </a:prstGeom>
        </p:spPr>
        <p:txBody>
          <a:bodyPr lIns="90000" tIns="46800" rIns="90000" bIns="468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10" name="Szöveg helye 9"/>
          <p:cNvSpPr>
            <a:spLocks noGrp="1"/>
          </p:cNvSpPr>
          <p:nvPr>
            <p:ph type="body" sz="quarter" idx="12"/>
          </p:nvPr>
        </p:nvSpPr>
        <p:spPr>
          <a:xfrm>
            <a:off x="741600" y="2264401"/>
            <a:ext cx="4885200" cy="3479636"/>
          </a:xfrm>
          <a:prstGeom prst="rect">
            <a:avLst/>
          </a:prstGeom>
        </p:spPr>
        <p:txBody>
          <a:bodyPr lIns="90000" tIns="46800" rIns="90000" bIns="46800"/>
          <a:lstStyle>
            <a:lvl1pPr marL="0" indent="0">
              <a:lnSpc>
                <a:spcPts val="2400"/>
              </a:lnSpc>
              <a:spcBef>
                <a:spcPts val="0"/>
              </a:spcBef>
              <a:buNone/>
              <a:defRPr sz="1600">
                <a:solidFill>
                  <a:srgbClr val="121D46"/>
                </a:solidFill>
                <a:latin typeface="Poppins regular" panose="00000500000000000000" pitchFamily="2" charset="-18"/>
                <a:cs typeface="Poppins regular" panose="00000500000000000000" pitchFamily="2" charset="-18"/>
              </a:defRPr>
            </a:lvl1pPr>
            <a:lvl2pPr marL="457200" indent="0">
              <a:buNone/>
              <a:defRPr/>
            </a:lvl2pPr>
            <a:lvl3pPr marL="914399" indent="0">
              <a:buNone/>
              <a:defRPr/>
            </a:lvl3pPr>
            <a:lvl4pPr marL="1371598" indent="0">
              <a:buNone/>
              <a:defRPr/>
            </a:lvl4pPr>
            <a:lvl5pPr marL="1828798" indent="0">
              <a:buNone/>
              <a:defRPr/>
            </a:lvl5pPr>
          </a:lstStyle>
          <a:p>
            <a:pPr lvl="0"/>
            <a:r>
              <a:rPr lang="hu-HU" dirty="0"/>
              <a:t>Mintaszöveg szerkesztése</a:t>
            </a:r>
          </a:p>
        </p:txBody>
      </p:sp>
      <p:sp>
        <p:nvSpPr>
          <p:cNvPr id="16" name="Szöveg helye 15"/>
          <p:cNvSpPr>
            <a:spLocks noGrp="1"/>
          </p:cNvSpPr>
          <p:nvPr>
            <p:ph type="body" sz="quarter" idx="14" hasCustomPrompt="1"/>
          </p:nvPr>
        </p:nvSpPr>
        <p:spPr>
          <a:xfrm>
            <a:off x="741600" y="730800"/>
            <a:ext cx="9079200"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11"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12" name="Ábra 4" descr="Ábra 4"/>
          <p:cNvPicPr>
            <a:picLocks/>
          </p:cNvPicPr>
          <p:nvPr userDrawn="1"/>
        </p:nvPicPr>
        <p:blipFill>
          <a:blip r:embed="rId2"/>
          <a:stretch>
            <a:fillRect/>
          </a:stretch>
        </p:blipFill>
        <p:spPr>
          <a:xfrm>
            <a:off x="9891546" y="6117418"/>
            <a:ext cx="1678854" cy="359432"/>
          </a:xfrm>
          <a:prstGeom prst="rect">
            <a:avLst/>
          </a:prstGeom>
          <a:ln w="12700">
            <a:miter lim="400000"/>
          </a:ln>
        </p:spPr>
      </p:pic>
      <p:sp>
        <p:nvSpPr>
          <p:cNvPr id="14"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Tree>
    <p:extLst>
      <p:ext uri="{BB962C8B-B14F-4D97-AF65-F5344CB8AC3E}">
        <p14:creationId xmlns:p14="http://schemas.microsoft.com/office/powerpoint/2010/main" val="65617815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g left">
    <p:spTree>
      <p:nvGrpSpPr>
        <p:cNvPr id="1" name=""/>
        <p:cNvGrpSpPr/>
        <p:nvPr/>
      </p:nvGrpSpPr>
      <p:grpSpPr>
        <a:xfrm>
          <a:off x="0" y="0"/>
          <a:ext cx="0" cy="0"/>
          <a:chOff x="0" y="0"/>
          <a:chExt cx="0" cy="0"/>
        </a:xfrm>
      </p:grpSpPr>
      <p:sp>
        <p:nvSpPr>
          <p:cNvPr id="21" name="Kép helye 20"/>
          <p:cNvSpPr>
            <a:spLocks noGrp="1"/>
          </p:cNvSpPr>
          <p:nvPr>
            <p:ph type="pic" sz="quarter" idx="15"/>
          </p:nvPr>
        </p:nvSpPr>
        <p:spPr>
          <a:xfrm>
            <a:off x="0" y="115200"/>
            <a:ext cx="6095250" cy="6742800"/>
          </a:xfrm>
          <a:prstGeom prst="rect">
            <a:avLst/>
          </a:prstGeom>
          <a:solidFill>
            <a:srgbClr val="E9E9E9"/>
          </a:solidFill>
        </p:spPr>
        <p:txBody>
          <a:bodyPr lIns="50400" tIns="50400" rIns="50400" bIns="50400"/>
          <a:lstStyle>
            <a:lvl1pPr marL="0" indent="0">
              <a:buNone/>
              <a:defRPr sz="1600">
                <a:latin typeface="Poppins regular" panose="00000500000000000000" pitchFamily="2" charset="-18"/>
                <a:cs typeface="Poppins regular" panose="00000500000000000000" pitchFamily="2" charset="-18"/>
              </a:defRPr>
            </a:lvl1pPr>
          </a:lstStyle>
          <a:p>
            <a:endParaRPr lang="hu-HU"/>
          </a:p>
        </p:txBody>
      </p:sp>
      <p:sp>
        <p:nvSpPr>
          <p:cNvPr id="2" name="Title 1"/>
          <p:cNvSpPr>
            <a:spLocks noGrp="1"/>
          </p:cNvSpPr>
          <p:nvPr>
            <p:ph type="title"/>
          </p:nvPr>
        </p:nvSpPr>
        <p:spPr>
          <a:xfrm>
            <a:off x="6710400" y="1360800"/>
            <a:ext cx="5435249" cy="554400"/>
          </a:xfrm>
          <a:prstGeom prst="rect">
            <a:avLst/>
          </a:prstGeom>
        </p:spPr>
        <p:txBody>
          <a:bodyPr lIns="90000" tIns="46800" rIns="90000" bIns="468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10" name="Szöveg helye 9"/>
          <p:cNvSpPr>
            <a:spLocks noGrp="1"/>
          </p:cNvSpPr>
          <p:nvPr>
            <p:ph type="body" sz="quarter" idx="12"/>
          </p:nvPr>
        </p:nvSpPr>
        <p:spPr>
          <a:xfrm>
            <a:off x="6724800" y="2264401"/>
            <a:ext cx="4885200" cy="3479636"/>
          </a:xfrm>
          <a:prstGeom prst="rect">
            <a:avLst/>
          </a:prstGeom>
        </p:spPr>
        <p:txBody>
          <a:bodyPr lIns="90000" tIns="46800" rIns="90000" bIns="46800"/>
          <a:lstStyle>
            <a:lvl1pPr marL="0" indent="0">
              <a:lnSpc>
                <a:spcPts val="2391"/>
              </a:lnSpc>
              <a:spcBef>
                <a:spcPts val="0"/>
              </a:spcBef>
              <a:buNone/>
              <a:defRPr sz="1600">
                <a:solidFill>
                  <a:srgbClr val="121D46"/>
                </a:solidFill>
                <a:latin typeface="Poppins regular" panose="00000500000000000000" pitchFamily="2" charset="-18"/>
                <a:cs typeface="Poppins regular" panose="00000500000000000000" pitchFamily="2" charset="-18"/>
              </a:defRPr>
            </a:lvl1pPr>
            <a:lvl2pPr marL="457200" indent="0">
              <a:buNone/>
              <a:defRPr/>
            </a:lvl2pPr>
            <a:lvl3pPr marL="914399" indent="0">
              <a:buNone/>
              <a:defRPr/>
            </a:lvl3pPr>
            <a:lvl4pPr marL="1371598" indent="0">
              <a:buNone/>
              <a:defRPr/>
            </a:lvl4pPr>
            <a:lvl5pPr marL="1828798" indent="0">
              <a:buNone/>
              <a:defRPr/>
            </a:lvl5pPr>
          </a:lstStyle>
          <a:p>
            <a:pPr lvl="0"/>
            <a:r>
              <a:rPr lang="hu-HU" dirty="0"/>
              <a:t>Mintaszöveg szerkesztése</a:t>
            </a:r>
          </a:p>
        </p:txBody>
      </p:sp>
      <p:sp>
        <p:nvSpPr>
          <p:cNvPr id="16" name="Szöveg helye 15"/>
          <p:cNvSpPr>
            <a:spLocks noGrp="1"/>
          </p:cNvSpPr>
          <p:nvPr>
            <p:ph type="body" sz="quarter" idx="14" hasCustomPrompt="1"/>
          </p:nvPr>
        </p:nvSpPr>
        <p:spPr>
          <a:xfrm>
            <a:off x="6724800" y="730800"/>
            <a:ext cx="5421749"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9"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11" name="Ábra 4" descr="Ábra 4"/>
          <p:cNvPicPr>
            <a:picLocks/>
          </p:cNvPicPr>
          <p:nvPr userDrawn="1"/>
        </p:nvPicPr>
        <p:blipFill>
          <a:blip r:embed="rId2"/>
          <a:stretch>
            <a:fillRect/>
          </a:stretch>
        </p:blipFill>
        <p:spPr>
          <a:xfrm>
            <a:off x="9891546" y="6117418"/>
            <a:ext cx="1678854" cy="359432"/>
          </a:xfrm>
          <a:prstGeom prst="rect">
            <a:avLst/>
          </a:prstGeom>
          <a:ln w="12700">
            <a:miter lim="400000"/>
          </a:ln>
        </p:spPr>
      </p:pic>
      <p:sp>
        <p:nvSpPr>
          <p:cNvPr id="13"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Tree>
    <p:extLst>
      <p:ext uri="{BB962C8B-B14F-4D97-AF65-F5344CB8AC3E}">
        <p14:creationId xmlns:p14="http://schemas.microsoft.com/office/powerpoint/2010/main" val="337064556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ing - általános helyőrző">
    <p:spTree>
      <p:nvGrpSpPr>
        <p:cNvPr id="1" name=""/>
        <p:cNvGrpSpPr/>
        <p:nvPr/>
      </p:nvGrpSpPr>
      <p:grpSpPr>
        <a:xfrm>
          <a:off x="0" y="0"/>
          <a:ext cx="0" cy="0"/>
          <a:chOff x="0" y="0"/>
          <a:chExt cx="0" cy="0"/>
        </a:xfrm>
      </p:grpSpPr>
      <p:sp>
        <p:nvSpPr>
          <p:cNvPr id="2" name="Title 1"/>
          <p:cNvSpPr>
            <a:spLocks noGrp="1"/>
          </p:cNvSpPr>
          <p:nvPr>
            <p:ph type="title"/>
          </p:nvPr>
        </p:nvSpPr>
        <p:spPr>
          <a:xfrm>
            <a:off x="730800" y="1360800"/>
            <a:ext cx="10645200" cy="554400"/>
          </a:xfrm>
          <a:prstGeom prst="rect">
            <a:avLst/>
          </a:prstGeom>
        </p:spPr>
        <p:txBody>
          <a:bodyPr lIns="90000" tIns="46800" rIns="90000" bIns="468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10" name="Szöveg helye 9"/>
          <p:cNvSpPr>
            <a:spLocks noGrp="1"/>
          </p:cNvSpPr>
          <p:nvPr>
            <p:ph type="body" sz="quarter" idx="12"/>
          </p:nvPr>
        </p:nvSpPr>
        <p:spPr>
          <a:xfrm>
            <a:off x="608400" y="4136400"/>
            <a:ext cx="3423600" cy="1354219"/>
          </a:xfrm>
          <a:prstGeom prst="rect">
            <a:avLst/>
          </a:prstGeom>
        </p:spPr>
        <p:txBody>
          <a:bodyPr lIns="90000" tIns="46800" rIns="90000" bIns="46800"/>
          <a:lstStyle>
            <a:lvl1pPr marL="0" indent="0" algn="ctr">
              <a:lnSpc>
                <a:spcPct val="150000"/>
              </a:lnSpc>
              <a:spcBef>
                <a:spcPts val="0"/>
              </a:spcBef>
              <a:buNone/>
              <a:defRPr sz="1400">
                <a:solidFill>
                  <a:srgbClr val="121D46"/>
                </a:solidFill>
                <a:latin typeface="Poppins regular" panose="00000500000000000000" pitchFamily="2" charset="-18"/>
                <a:cs typeface="Poppins regular" panose="00000500000000000000" pitchFamily="2" charset="-18"/>
              </a:defRPr>
            </a:lvl1pPr>
            <a:lvl2pPr marL="457200" indent="0">
              <a:buNone/>
              <a:defRPr/>
            </a:lvl2pPr>
            <a:lvl3pPr marL="914399" indent="0">
              <a:buNone/>
              <a:defRPr/>
            </a:lvl3pPr>
            <a:lvl4pPr marL="1371598" indent="0">
              <a:buNone/>
              <a:defRPr/>
            </a:lvl4pPr>
            <a:lvl5pPr marL="1828798" indent="0">
              <a:buNone/>
              <a:defRPr/>
            </a:lvl5pPr>
          </a:lstStyle>
          <a:p>
            <a:pPr lvl="0"/>
            <a:r>
              <a:rPr lang="hu-HU" dirty="0"/>
              <a:t>Mintaszöveg szerkesztése</a:t>
            </a:r>
          </a:p>
        </p:txBody>
      </p:sp>
      <p:sp>
        <p:nvSpPr>
          <p:cNvPr id="16" name="Szöveg helye 15"/>
          <p:cNvSpPr>
            <a:spLocks noGrp="1"/>
          </p:cNvSpPr>
          <p:nvPr>
            <p:ph type="body" sz="quarter" idx="14" hasCustomPrompt="1"/>
          </p:nvPr>
        </p:nvSpPr>
        <p:spPr>
          <a:xfrm>
            <a:off x="741600" y="730800"/>
            <a:ext cx="10645200"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4" name="Szöveg helye 3"/>
          <p:cNvSpPr>
            <a:spLocks noGrp="1"/>
          </p:cNvSpPr>
          <p:nvPr>
            <p:ph type="body" sz="quarter" idx="15"/>
          </p:nvPr>
        </p:nvSpPr>
        <p:spPr>
          <a:xfrm>
            <a:off x="4280400" y="4136400"/>
            <a:ext cx="3423600" cy="1354219"/>
          </a:xfrm>
          <a:prstGeom prst="rect">
            <a:avLst/>
          </a:prstGeom>
        </p:spPr>
        <p:txBody>
          <a:bodyPr lIns="90000" tIns="46800" rIns="90000" bIns="46800"/>
          <a:lstStyle>
            <a:lvl1pPr marL="0" indent="0" algn="ctr">
              <a:lnSpc>
                <a:spcPct val="150000"/>
              </a:lnSpc>
              <a:spcBef>
                <a:spcPts val="0"/>
              </a:spcBef>
              <a:buNone/>
              <a:defRPr sz="1400">
                <a:solidFill>
                  <a:srgbClr val="121D46"/>
                </a:solidFill>
                <a:latin typeface="Poppins regular" panose="00000500000000000000" pitchFamily="2" charset="-18"/>
                <a:cs typeface="Poppins regular" panose="00000500000000000000" pitchFamily="2" charset="-18"/>
              </a:defRPr>
            </a:lvl1pPr>
          </a:lstStyle>
          <a:p>
            <a:pPr lvl="0"/>
            <a:r>
              <a:rPr lang="hu-HU" dirty="0"/>
              <a:t>Mintaszöveg szerkesztése</a:t>
            </a:r>
          </a:p>
        </p:txBody>
      </p:sp>
      <p:sp>
        <p:nvSpPr>
          <p:cNvPr id="9" name="Szöveg helye 8"/>
          <p:cNvSpPr>
            <a:spLocks noGrp="1"/>
          </p:cNvSpPr>
          <p:nvPr>
            <p:ph type="body" sz="quarter" idx="16"/>
          </p:nvPr>
        </p:nvSpPr>
        <p:spPr>
          <a:xfrm>
            <a:off x="7952400" y="4136655"/>
            <a:ext cx="3423600" cy="1353964"/>
          </a:xfrm>
          <a:prstGeom prst="rect">
            <a:avLst/>
          </a:prstGeom>
        </p:spPr>
        <p:txBody>
          <a:bodyPr lIns="90000" tIns="46800" rIns="90000" bIns="46800"/>
          <a:lstStyle>
            <a:lvl1pPr marL="0" indent="0" algn="ctr">
              <a:lnSpc>
                <a:spcPct val="150000"/>
              </a:lnSpc>
              <a:spcBef>
                <a:spcPts val="0"/>
              </a:spcBef>
              <a:buNone/>
              <a:defRPr sz="1400">
                <a:solidFill>
                  <a:srgbClr val="121D46"/>
                </a:solidFill>
                <a:latin typeface="Poppins regular" panose="00000500000000000000" pitchFamily="2" charset="-18"/>
                <a:cs typeface="Poppins regular" panose="00000500000000000000" pitchFamily="2" charset="-18"/>
              </a:defRPr>
            </a:lvl1pPr>
          </a:lstStyle>
          <a:p>
            <a:pPr lvl="0"/>
            <a:r>
              <a:rPr lang="hu-HU" dirty="0"/>
              <a:t>Mintaszöveg szerkesztése</a:t>
            </a:r>
          </a:p>
        </p:txBody>
      </p:sp>
      <p:sp>
        <p:nvSpPr>
          <p:cNvPr id="13" name="Oval 22"/>
          <p:cNvSpPr/>
          <p:nvPr userDrawn="1"/>
        </p:nvSpPr>
        <p:spPr>
          <a:xfrm>
            <a:off x="1816402" y="2851200"/>
            <a:ext cx="1007597" cy="1008000"/>
          </a:xfrm>
          <a:prstGeom prst="ellipse">
            <a:avLst/>
          </a:prstGeom>
          <a:solidFill>
            <a:srgbClr val="121D46"/>
          </a:solidFill>
          <a:ln w="12700">
            <a:miter lim="400000"/>
          </a:ln>
        </p:spPr>
        <p:txBody>
          <a:bodyPr lIns="34289" tIns="34289" rIns="34289" bIns="34289" anchor="ctr"/>
          <a:lstStyle/>
          <a:p>
            <a:pPr algn="ctr">
              <a:defRPr>
                <a:solidFill>
                  <a:srgbClr val="FFFFFF"/>
                </a:solidFill>
              </a:defRPr>
            </a:pPr>
            <a:endParaRPr sz="800" dirty="0">
              <a:latin typeface="Poppins regular" panose="00000500000000000000" pitchFamily="2" charset="-18"/>
              <a:cs typeface="Poppins regular" panose="00000500000000000000" pitchFamily="2" charset="-18"/>
            </a:endParaRPr>
          </a:p>
        </p:txBody>
      </p:sp>
      <p:sp>
        <p:nvSpPr>
          <p:cNvPr id="14" name="Oval 24"/>
          <p:cNvSpPr/>
          <p:nvPr userDrawn="1"/>
        </p:nvSpPr>
        <p:spPr>
          <a:xfrm>
            <a:off x="9160402" y="2851200"/>
            <a:ext cx="1007597" cy="1008000"/>
          </a:xfrm>
          <a:prstGeom prst="ellipse">
            <a:avLst/>
          </a:prstGeom>
          <a:solidFill>
            <a:srgbClr val="121D46"/>
          </a:solidFill>
          <a:ln w="12700">
            <a:miter lim="400000"/>
          </a:ln>
        </p:spPr>
        <p:txBody>
          <a:bodyPr lIns="34289" tIns="34289" rIns="34289" bIns="34289" anchor="ctr"/>
          <a:lstStyle/>
          <a:p>
            <a:pPr algn="ctr">
              <a:defRPr>
                <a:solidFill>
                  <a:srgbClr val="FFFFFF"/>
                </a:solidFill>
              </a:defRPr>
            </a:pPr>
            <a:endParaRPr sz="1266"/>
          </a:p>
        </p:txBody>
      </p:sp>
      <p:sp>
        <p:nvSpPr>
          <p:cNvPr id="15" name="Oval 26"/>
          <p:cNvSpPr/>
          <p:nvPr userDrawn="1"/>
        </p:nvSpPr>
        <p:spPr>
          <a:xfrm>
            <a:off x="5488402" y="2851200"/>
            <a:ext cx="1007597" cy="1008000"/>
          </a:xfrm>
          <a:prstGeom prst="ellipse">
            <a:avLst/>
          </a:prstGeom>
          <a:solidFill>
            <a:srgbClr val="121D46"/>
          </a:solidFill>
          <a:ln w="12700">
            <a:miter lim="400000"/>
          </a:ln>
        </p:spPr>
        <p:txBody>
          <a:bodyPr lIns="36000" tIns="36000" rIns="36000" bIns="36000" anchor="ctr"/>
          <a:lstStyle/>
          <a:p>
            <a:pPr algn="ctr">
              <a:defRPr>
                <a:solidFill>
                  <a:srgbClr val="FFFFFF"/>
                </a:solidFill>
              </a:defRPr>
            </a:pPr>
            <a:endParaRPr sz="800" dirty="0">
              <a:latin typeface="Poppins regular" panose="00000500000000000000" pitchFamily="2" charset="-18"/>
              <a:cs typeface="Poppins regular" panose="00000500000000000000" pitchFamily="2" charset="-18"/>
            </a:endParaRPr>
          </a:p>
        </p:txBody>
      </p:sp>
      <p:sp>
        <p:nvSpPr>
          <p:cNvPr id="6" name="Szöveg helye 5"/>
          <p:cNvSpPr>
            <a:spLocks noGrp="1"/>
          </p:cNvSpPr>
          <p:nvPr>
            <p:ph type="body" sz="quarter" idx="17"/>
          </p:nvPr>
        </p:nvSpPr>
        <p:spPr>
          <a:xfrm>
            <a:off x="5783400" y="3146400"/>
            <a:ext cx="417600" cy="417600"/>
          </a:xfrm>
          <a:prstGeom prst="rect">
            <a:avLst/>
          </a:prstGeom>
        </p:spPr>
        <p:txBody>
          <a:bodyPr lIns="0" tIns="0" rIns="0" bIns="0" anchor="ctr"/>
          <a:lstStyle>
            <a:lvl1pPr marL="0" indent="0" algn="ctr">
              <a:buNone/>
              <a:defRPr sz="703">
                <a:solidFill>
                  <a:schemeClr val="bg1"/>
                </a:solidFill>
                <a:latin typeface="Arial" panose="020B0604020202020204" pitchFamily="34" charset="0"/>
                <a:cs typeface="Arial" panose="020B0604020202020204" pitchFamily="34" charset="0"/>
              </a:defRPr>
            </a:lvl1pPr>
          </a:lstStyle>
          <a:p>
            <a:pPr lvl="0"/>
            <a:r>
              <a:rPr lang="hu-HU" dirty="0"/>
              <a:t>Mintaszöveg szerkesztése</a:t>
            </a:r>
          </a:p>
        </p:txBody>
      </p:sp>
      <p:sp>
        <p:nvSpPr>
          <p:cNvPr id="17" name="Szöveg helye 5"/>
          <p:cNvSpPr>
            <a:spLocks noGrp="1"/>
          </p:cNvSpPr>
          <p:nvPr>
            <p:ph type="body" sz="quarter" idx="18" hasCustomPrompt="1"/>
          </p:nvPr>
        </p:nvSpPr>
        <p:spPr>
          <a:xfrm>
            <a:off x="2110950" y="3146400"/>
            <a:ext cx="418500" cy="417600"/>
          </a:xfrm>
          <a:prstGeom prst="rect">
            <a:avLst/>
          </a:prstGeom>
        </p:spPr>
        <p:txBody>
          <a:bodyPr anchor="ctr"/>
          <a:lstStyle>
            <a:lvl1pPr marL="0" indent="0" algn="ctr">
              <a:buNone/>
              <a:defRPr sz="703">
                <a:solidFill>
                  <a:schemeClr val="bg1"/>
                </a:solidFill>
                <a:latin typeface="Arial" panose="020B0604020202020204" pitchFamily="34" charset="0"/>
                <a:cs typeface="Arial" panose="020B0604020202020204" pitchFamily="34" charset="0"/>
              </a:defRPr>
            </a:lvl1pPr>
          </a:lstStyle>
          <a:p>
            <a:pPr lvl="0"/>
            <a:r>
              <a:rPr lang="hu-HU" dirty="0" err="1"/>
              <a:t>Mintszöveg</a:t>
            </a:r>
            <a:r>
              <a:rPr lang="hu-HU" dirty="0"/>
              <a:t> szerkesztése</a:t>
            </a:r>
          </a:p>
        </p:txBody>
      </p:sp>
      <p:sp>
        <p:nvSpPr>
          <p:cNvPr id="18" name="Szöveg helye 5"/>
          <p:cNvSpPr>
            <a:spLocks noGrp="1"/>
          </p:cNvSpPr>
          <p:nvPr>
            <p:ph type="body" sz="quarter" idx="19"/>
          </p:nvPr>
        </p:nvSpPr>
        <p:spPr>
          <a:xfrm>
            <a:off x="9454950" y="3146400"/>
            <a:ext cx="418500" cy="417600"/>
          </a:xfrm>
          <a:prstGeom prst="rect">
            <a:avLst/>
          </a:prstGeom>
        </p:spPr>
        <p:txBody>
          <a:bodyPr lIns="0" tIns="0" rIns="0" bIns="0" anchor="ctr"/>
          <a:lstStyle>
            <a:lvl1pPr marL="0" indent="0" algn="ctr">
              <a:buNone/>
              <a:defRPr sz="703">
                <a:solidFill>
                  <a:schemeClr val="bg1"/>
                </a:solidFill>
                <a:latin typeface="Arial" panose="020B0604020202020204" pitchFamily="34" charset="0"/>
                <a:cs typeface="Arial" panose="020B0604020202020204" pitchFamily="34" charset="0"/>
              </a:defRPr>
            </a:lvl1pPr>
          </a:lstStyle>
          <a:p>
            <a:pPr lvl="0"/>
            <a:r>
              <a:rPr lang="hu-HU" dirty="0"/>
              <a:t>Mintaszöveg szerkesztése</a:t>
            </a:r>
          </a:p>
        </p:txBody>
      </p:sp>
      <p:sp>
        <p:nvSpPr>
          <p:cNvPr id="19"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20" name="Ábra 4" descr="Ábra 4"/>
          <p:cNvPicPr>
            <a:picLocks/>
          </p:cNvPicPr>
          <p:nvPr userDrawn="1"/>
        </p:nvPicPr>
        <p:blipFill>
          <a:blip r:embed="rId2"/>
          <a:stretch>
            <a:fillRect/>
          </a:stretch>
        </p:blipFill>
        <p:spPr>
          <a:xfrm>
            <a:off x="9891546" y="6117418"/>
            <a:ext cx="1678854" cy="359432"/>
          </a:xfrm>
          <a:prstGeom prst="rect">
            <a:avLst/>
          </a:prstGeom>
          <a:ln w="12700">
            <a:miter lim="400000"/>
          </a:ln>
        </p:spPr>
      </p:pic>
      <p:sp>
        <p:nvSpPr>
          <p:cNvPr id="22"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Tree>
    <p:extLst>
      <p:ext uri="{BB962C8B-B14F-4D97-AF65-F5344CB8AC3E}">
        <p14:creationId xmlns:p14="http://schemas.microsoft.com/office/powerpoint/2010/main" val="326430215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Ábra 2" descr="Ábra 2"/>
          <p:cNvPicPr>
            <a:picLocks/>
          </p:cNvPicPr>
          <p:nvPr userDrawn="1"/>
        </p:nvPicPr>
        <p:blipFill>
          <a:blip r:embed="rId2"/>
          <a:srcRect r="21663"/>
          <a:stretch>
            <a:fillRect/>
          </a:stretch>
        </p:blipFill>
        <p:spPr>
          <a:xfrm>
            <a:off x="10725235" y="4525200"/>
            <a:ext cx="1466766" cy="1108800"/>
          </a:xfrm>
          <a:prstGeom prst="rect">
            <a:avLst/>
          </a:prstGeom>
          <a:ln w="12700">
            <a:miter lim="400000"/>
          </a:ln>
        </p:spPr>
      </p:pic>
      <p:pic>
        <p:nvPicPr>
          <p:cNvPr id="10" name="Ábra 23" descr="Ábra 23"/>
          <p:cNvPicPr>
            <a:picLocks/>
          </p:cNvPicPr>
          <p:nvPr userDrawn="1"/>
        </p:nvPicPr>
        <p:blipFill>
          <a:blip r:embed="rId2"/>
          <a:srcRect l="26987"/>
          <a:stretch>
            <a:fillRect/>
          </a:stretch>
        </p:blipFill>
        <p:spPr>
          <a:xfrm>
            <a:off x="0" y="2563200"/>
            <a:ext cx="1367057" cy="1108800"/>
          </a:xfrm>
          <a:prstGeom prst="rect">
            <a:avLst/>
          </a:prstGeom>
          <a:ln w="12700">
            <a:miter lim="400000"/>
          </a:ln>
        </p:spPr>
      </p:pic>
      <p:pic>
        <p:nvPicPr>
          <p:cNvPr id="11" name="Kép 2" descr="Kép 2"/>
          <p:cNvPicPr>
            <a:picLocks/>
          </p:cNvPicPr>
          <p:nvPr userDrawn="1"/>
        </p:nvPicPr>
        <p:blipFill>
          <a:blip r:embed="rId3"/>
          <a:srcRect t="15778" r="25348"/>
          <a:stretch>
            <a:fillRect/>
          </a:stretch>
        </p:blipFill>
        <p:spPr>
          <a:xfrm>
            <a:off x="10183200" y="0"/>
            <a:ext cx="2008800" cy="2235600"/>
          </a:xfrm>
          <a:prstGeom prst="rect">
            <a:avLst/>
          </a:prstGeom>
          <a:ln w="12700">
            <a:miter lim="400000"/>
          </a:ln>
        </p:spPr>
      </p:pic>
      <p:sp>
        <p:nvSpPr>
          <p:cNvPr id="2" name="Title 1"/>
          <p:cNvSpPr>
            <a:spLocks noGrp="1"/>
          </p:cNvSpPr>
          <p:nvPr>
            <p:ph type="title"/>
          </p:nvPr>
        </p:nvSpPr>
        <p:spPr>
          <a:xfrm>
            <a:off x="730800" y="1360800"/>
            <a:ext cx="10749375" cy="554400"/>
          </a:xfrm>
          <a:prstGeom prst="rect">
            <a:avLst/>
          </a:prstGeom>
        </p:spPr>
        <p:txBody>
          <a:bodyPr lIns="90000" tIns="46800" rIns="90000" bIns="468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16" name="Szöveg helye 15"/>
          <p:cNvSpPr>
            <a:spLocks noGrp="1"/>
          </p:cNvSpPr>
          <p:nvPr>
            <p:ph type="body" sz="quarter" idx="14" hasCustomPrompt="1"/>
          </p:nvPr>
        </p:nvSpPr>
        <p:spPr>
          <a:xfrm>
            <a:off x="741600" y="730800"/>
            <a:ext cx="10779996"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4" name="Szöveg helye 3"/>
          <p:cNvSpPr>
            <a:spLocks noGrp="1"/>
          </p:cNvSpPr>
          <p:nvPr>
            <p:ph type="body" sz="quarter" idx="15"/>
          </p:nvPr>
        </p:nvSpPr>
        <p:spPr>
          <a:xfrm>
            <a:off x="2178000" y="3020400"/>
            <a:ext cx="8672400" cy="2260406"/>
          </a:xfrm>
          <a:prstGeom prst="rect">
            <a:avLst/>
          </a:prstGeom>
        </p:spPr>
        <p:txBody>
          <a:bodyPr lIns="90000" tIns="46800" rIns="90000" bIns="46800"/>
          <a:lstStyle>
            <a:lvl1pPr marL="0" indent="0">
              <a:lnSpc>
                <a:spcPct val="150000"/>
              </a:lnSpc>
              <a:spcBef>
                <a:spcPts val="0"/>
              </a:spcBef>
              <a:buNone/>
              <a:defRPr sz="2200" i="1">
                <a:solidFill>
                  <a:srgbClr val="121D46"/>
                </a:solidFill>
                <a:latin typeface="Poppins regular" panose="00000500000000000000" pitchFamily="2" charset="-18"/>
                <a:cs typeface="Poppins regular" panose="00000500000000000000" pitchFamily="2" charset="-18"/>
              </a:defRPr>
            </a:lvl1pPr>
            <a:lvl2pPr>
              <a:lnSpc>
                <a:spcPct val="150000"/>
              </a:lnSpc>
              <a:spcBef>
                <a:spcPts val="0"/>
              </a:spcBef>
              <a:defRPr sz="1547">
                <a:solidFill>
                  <a:srgbClr val="121D46"/>
                </a:solidFill>
                <a:latin typeface="Poppins regular" panose="00000500000000000000" pitchFamily="2" charset="-18"/>
                <a:cs typeface="Poppins regular" panose="00000500000000000000" pitchFamily="2" charset="-18"/>
              </a:defRPr>
            </a:lvl2pPr>
            <a:lvl3pPr>
              <a:lnSpc>
                <a:spcPct val="150000"/>
              </a:lnSpc>
              <a:spcBef>
                <a:spcPts val="0"/>
              </a:spcBef>
              <a:defRPr sz="1547">
                <a:solidFill>
                  <a:srgbClr val="121D46"/>
                </a:solidFill>
                <a:latin typeface="Poppins regular" panose="00000500000000000000" pitchFamily="2" charset="-18"/>
                <a:cs typeface="Poppins regular" panose="00000500000000000000" pitchFamily="2" charset="-18"/>
              </a:defRPr>
            </a:lvl3pPr>
            <a:lvl4pPr>
              <a:lnSpc>
                <a:spcPct val="150000"/>
              </a:lnSpc>
              <a:spcBef>
                <a:spcPts val="0"/>
              </a:spcBef>
              <a:defRPr sz="1547">
                <a:solidFill>
                  <a:srgbClr val="121D46"/>
                </a:solidFill>
                <a:latin typeface="Poppins regular" panose="00000500000000000000" pitchFamily="2" charset="-18"/>
                <a:cs typeface="Poppins regular" panose="00000500000000000000" pitchFamily="2" charset="-18"/>
              </a:defRPr>
            </a:lvl4pPr>
            <a:lvl5pPr>
              <a:lnSpc>
                <a:spcPct val="150000"/>
              </a:lnSpc>
              <a:spcBef>
                <a:spcPts val="0"/>
              </a:spcBef>
              <a:defRPr sz="1547">
                <a:solidFill>
                  <a:srgbClr val="121D46"/>
                </a:solidFill>
                <a:latin typeface="Poppins regular" panose="00000500000000000000" pitchFamily="2" charset="-18"/>
                <a:cs typeface="Poppins regular" panose="00000500000000000000" pitchFamily="2" charset="-18"/>
              </a:defRPr>
            </a:lvl5pPr>
          </a:lstStyle>
          <a:p>
            <a:pPr lvl="0"/>
            <a:r>
              <a:rPr lang="hu-HU" dirty="0"/>
              <a:t>Mintaszöveg szerkesztése</a:t>
            </a:r>
          </a:p>
        </p:txBody>
      </p:sp>
      <p:sp>
        <p:nvSpPr>
          <p:cNvPr id="12"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13" name="Ábra 4" descr="Ábra 4"/>
          <p:cNvPicPr>
            <a:picLocks/>
          </p:cNvPicPr>
          <p:nvPr userDrawn="1"/>
        </p:nvPicPr>
        <p:blipFill>
          <a:blip r:embed="rId4"/>
          <a:stretch>
            <a:fillRect/>
          </a:stretch>
        </p:blipFill>
        <p:spPr>
          <a:xfrm>
            <a:off x="9891546" y="6117418"/>
            <a:ext cx="1678854" cy="359432"/>
          </a:xfrm>
          <a:prstGeom prst="rect">
            <a:avLst/>
          </a:prstGeom>
          <a:ln w="12700">
            <a:miter lim="400000"/>
          </a:ln>
        </p:spPr>
      </p:pic>
      <p:sp>
        <p:nvSpPr>
          <p:cNvPr id="15"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Tree>
    <p:extLst>
      <p:ext uri="{BB962C8B-B14F-4D97-AF65-F5344CB8AC3E}">
        <p14:creationId xmlns:p14="http://schemas.microsoft.com/office/powerpoint/2010/main" val="334335961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730800" y="1360800"/>
            <a:ext cx="10778400" cy="554400"/>
          </a:xfrm>
          <a:prstGeom prst="rect">
            <a:avLst/>
          </a:prstGeom>
        </p:spPr>
        <p:txBody>
          <a:bodyPr lIns="90000" tIns="46800" rIns="90000" bIns="46800"/>
          <a:lstStyle>
            <a:lvl1pPr>
              <a:lnSpc>
                <a:spcPct val="100000"/>
              </a:lnSpc>
              <a:defRPr sz="3000">
                <a:solidFill>
                  <a:srgbClr val="121D46"/>
                </a:solidFill>
                <a:latin typeface="Poppins Bold" panose="00000800000000000000" pitchFamily="2" charset="-18"/>
                <a:cs typeface="Poppins Bold" panose="00000800000000000000" pitchFamily="2" charset="-18"/>
              </a:defRPr>
            </a:lvl1pPr>
          </a:lstStyle>
          <a:p>
            <a:r>
              <a:rPr lang="hu-HU"/>
              <a:t>Mintacím szerkesztése</a:t>
            </a:r>
            <a:endParaRPr lang="en-US" dirty="0"/>
          </a:p>
        </p:txBody>
      </p:sp>
      <p:sp>
        <p:nvSpPr>
          <p:cNvPr id="16" name="Szöveg helye 15"/>
          <p:cNvSpPr>
            <a:spLocks noGrp="1"/>
          </p:cNvSpPr>
          <p:nvPr>
            <p:ph type="body" sz="quarter" idx="14" hasCustomPrompt="1"/>
          </p:nvPr>
        </p:nvSpPr>
        <p:spPr>
          <a:xfrm>
            <a:off x="741600" y="730800"/>
            <a:ext cx="10779996" cy="278438"/>
          </a:xfrm>
          <a:prstGeom prst="rect">
            <a:avLst/>
          </a:prstGeom>
        </p:spPr>
        <p:txBody>
          <a:bodyPr lIns="90000" tIns="46800" rIns="90000" bIns="46800"/>
          <a:lstStyle>
            <a:lvl1pPr marL="0" indent="0">
              <a:buNone/>
              <a:defRPr sz="1200" spc="562" baseline="0">
                <a:solidFill>
                  <a:srgbClr val="9DA8C4"/>
                </a:solidFill>
                <a:latin typeface="Poppins Bold" panose="00000800000000000000" pitchFamily="2" charset="-18"/>
                <a:cs typeface="Poppins Bold" panose="00000800000000000000" pitchFamily="2" charset="-18"/>
              </a:defRPr>
            </a:lvl1pPr>
          </a:lstStyle>
          <a:p>
            <a:pPr lvl="0"/>
            <a:r>
              <a:rPr lang="hu-HU" dirty="0"/>
              <a:t>MINTASZÖVEG SZERKESZTÉSE</a:t>
            </a:r>
          </a:p>
        </p:txBody>
      </p:sp>
      <p:sp>
        <p:nvSpPr>
          <p:cNvPr id="4" name="Táblázat helye 3"/>
          <p:cNvSpPr>
            <a:spLocks noGrp="1"/>
          </p:cNvSpPr>
          <p:nvPr>
            <p:ph type="tbl" sz="quarter" idx="15"/>
          </p:nvPr>
        </p:nvSpPr>
        <p:spPr>
          <a:xfrm>
            <a:off x="730800" y="2347200"/>
            <a:ext cx="10839600" cy="3384736"/>
          </a:xfrm>
          <a:prstGeom prst="rect">
            <a:avLst/>
          </a:prstGeom>
        </p:spPr>
        <p:txBody>
          <a:bodyPr lIns="90000" tIns="46800" rIns="90000" bIns="46800"/>
          <a:lstStyle>
            <a:lvl1pPr marL="0" indent="0">
              <a:lnSpc>
                <a:spcPct val="100000"/>
              </a:lnSpc>
              <a:spcBef>
                <a:spcPts val="0"/>
              </a:spcBef>
              <a:buNone/>
              <a:defRPr sz="1400">
                <a:solidFill>
                  <a:srgbClr val="121D46"/>
                </a:solidFill>
                <a:latin typeface="Poppins Regular" panose="00000500000000000000" pitchFamily="2" charset="-18"/>
                <a:cs typeface="Poppins Regular" panose="00000500000000000000" pitchFamily="2" charset="-18"/>
              </a:defRPr>
            </a:lvl1pPr>
          </a:lstStyle>
          <a:p>
            <a:endParaRPr lang="hu-HU"/>
          </a:p>
        </p:txBody>
      </p:sp>
      <p:sp>
        <p:nvSpPr>
          <p:cNvPr id="9" name="Footer Placeholder 4"/>
          <p:cNvSpPr>
            <a:spLocks noGrp="1"/>
          </p:cNvSpPr>
          <p:nvPr>
            <p:ph type="ftr" sz="quarter" idx="11"/>
          </p:nvPr>
        </p:nvSpPr>
        <p:spPr>
          <a:xfrm>
            <a:off x="741600" y="6117418"/>
            <a:ext cx="6750000" cy="367200"/>
          </a:xfrm>
          <a:prstGeom prst="rect">
            <a:avLst/>
          </a:prstGeom>
        </p:spPr>
        <p:txBody>
          <a:bodyPr lIns="90000" tIns="46800" rIns="90000" bIns="46800" anchor="ctr"/>
          <a:lstStyle>
            <a:lvl1pPr>
              <a:lnSpc>
                <a:spcPts val="1195"/>
              </a:lnSpc>
              <a:defRPr sz="1200">
                <a:solidFill>
                  <a:srgbClr val="9DA8C4"/>
                </a:solidFill>
                <a:latin typeface="Poppins regular" panose="00000500000000000000" pitchFamily="2" charset="-18"/>
                <a:cs typeface="Poppins regular" panose="00000500000000000000" pitchFamily="2" charset="-18"/>
              </a:defRPr>
            </a:lvl1pPr>
          </a:lstStyle>
          <a:p>
            <a:r>
              <a:rPr lang="hu-HU"/>
              <a:t>Documents name (élőláb)</a:t>
            </a:r>
            <a:endParaRPr lang="hu-HU" dirty="0"/>
          </a:p>
        </p:txBody>
      </p:sp>
      <p:pic>
        <p:nvPicPr>
          <p:cNvPr id="10" name="Ábra 4" descr="Ábra 4"/>
          <p:cNvPicPr>
            <a:picLocks/>
          </p:cNvPicPr>
          <p:nvPr userDrawn="1"/>
        </p:nvPicPr>
        <p:blipFill>
          <a:blip r:embed="rId2"/>
          <a:stretch>
            <a:fillRect/>
          </a:stretch>
        </p:blipFill>
        <p:spPr>
          <a:xfrm>
            <a:off x="9891546" y="6117418"/>
            <a:ext cx="1678854" cy="359432"/>
          </a:xfrm>
          <a:prstGeom prst="rect">
            <a:avLst/>
          </a:prstGeom>
          <a:ln w="12700">
            <a:miter lim="400000"/>
          </a:ln>
        </p:spPr>
      </p:pic>
      <p:sp>
        <p:nvSpPr>
          <p:cNvPr id="12" name="Téglalap 12"/>
          <p:cNvSpPr/>
          <p:nvPr userDrawn="1"/>
        </p:nvSpPr>
        <p:spPr>
          <a:xfrm>
            <a:off x="0" y="0"/>
            <a:ext cx="12193200" cy="115200"/>
          </a:xfrm>
          <a:prstGeom prst="rect">
            <a:avLst/>
          </a:prstGeom>
          <a:gradFill>
            <a:gsLst>
              <a:gs pos="0">
                <a:srgbClr val="121D46"/>
              </a:gs>
              <a:gs pos="50000">
                <a:srgbClr val="00B7BD"/>
              </a:gs>
              <a:gs pos="100000">
                <a:srgbClr val="1B9A63"/>
              </a:gs>
            </a:gsLst>
          </a:gradFill>
          <a:ln w="12700">
            <a:miter lim="400000"/>
          </a:ln>
        </p:spPr>
        <p:txBody>
          <a:bodyPr lIns="34289" tIns="34289" rIns="34289" bIns="34289" anchor="ctr"/>
          <a:lstStyle/>
          <a:p>
            <a:pPr algn="ctr">
              <a:defRPr>
                <a:solidFill>
                  <a:srgbClr val="FFFFFF"/>
                </a:solidFill>
              </a:defRPr>
            </a:pPr>
            <a:endParaRPr sz="1266"/>
          </a:p>
        </p:txBody>
      </p:sp>
    </p:spTree>
    <p:extLst>
      <p:ext uri="{BB962C8B-B14F-4D97-AF65-F5344CB8AC3E}">
        <p14:creationId xmlns:p14="http://schemas.microsoft.com/office/powerpoint/2010/main" val="4282948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7135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84" r:id="rId4"/>
    <p:sldLayoutId id="2147483685" r:id="rId5"/>
    <p:sldLayoutId id="2147483686" r:id="rId6"/>
    <p:sldLayoutId id="2147483687" r:id="rId7"/>
    <p:sldLayoutId id="2147483690" r:id="rId8"/>
    <p:sldLayoutId id="2147483691" r:id="rId9"/>
    <p:sldLayoutId id="2147483692" r:id="rId10"/>
    <p:sldLayoutId id="2147483688" r:id="rId11"/>
    <p:sldLayoutId id="2147483689" r:id="rId12"/>
  </p:sldLayoutIdLst>
  <p:hf sldNum="0" hdr="0" dt="0"/>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9" indent="-228600"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8"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98"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97"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96"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96"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95"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599" algn="l" defTabSz="914399" rtl="0" eaLnBrk="1" latinLnBrk="0" hangingPunct="1">
        <a:defRPr sz="1801" kern="1200">
          <a:solidFill>
            <a:schemeClr val="tx1"/>
          </a:solidFill>
          <a:latin typeface="+mn-lt"/>
          <a:ea typeface="+mn-ea"/>
          <a:cs typeface="+mn-cs"/>
        </a:defRPr>
      </a:lvl4pPr>
      <a:lvl5pPr marL="1828798" algn="l" defTabSz="914399" rtl="0" eaLnBrk="1" latinLnBrk="0" hangingPunct="1">
        <a:defRPr sz="1801" kern="1200">
          <a:solidFill>
            <a:schemeClr val="tx1"/>
          </a:solidFill>
          <a:latin typeface="+mn-lt"/>
          <a:ea typeface="+mn-ea"/>
          <a:cs typeface="+mn-cs"/>
        </a:defRPr>
      </a:lvl5pPr>
      <a:lvl6pPr marL="2285997" algn="l" defTabSz="914399" rtl="0" eaLnBrk="1" latinLnBrk="0" hangingPunct="1">
        <a:defRPr sz="1801" kern="1200">
          <a:solidFill>
            <a:schemeClr val="tx1"/>
          </a:solidFill>
          <a:latin typeface="+mn-lt"/>
          <a:ea typeface="+mn-ea"/>
          <a:cs typeface="+mn-cs"/>
        </a:defRPr>
      </a:lvl6pPr>
      <a:lvl7pPr marL="2743197" algn="l" defTabSz="914399" rtl="0" eaLnBrk="1" latinLnBrk="0" hangingPunct="1">
        <a:defRPr sz="1801" kern="1200">
          <a:solidFill>
            <a:schemeClr val="tx1"/>
          </a:solidFill>
          <a:latin typeface="+mn-lt"/>
          <a:ea typeface="+mn-ea"/>
          <a:cs typeface="+mn-cs"/>
        </a:defRPr>
      </a:lvl7pPr>
      <a:lvl8pPr marL="3200396" algn="l" defTabSz="914399" rtl="0" eaLnBrk="1" latinLnBrk="0" hangingPunct="1">
        <a:defRPr sz="1801" kern="1200">
          <a:solidFill>
            <a:schemeClr val="tx1"/>
          </a:solidFill>
          <a:latin typeface="+mn-lt"/>
          <a:ea typeface="+mn-ea"/>
          <a:cs typeface="+mn-cs"/>
        </a:defRPr>
      </a:lvl8pPr>
      <a:lvl9pPr marL="3657596" algn="l" defTabSz="91439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ép 14">
            <a:extLst>
              <a:ext uri="{FF2B5EF4-FFF2-40B4-BE49-F238E27FC236}">
                <a16:creationId xmlns:a16="http://schemas.microsoft.com/office/drawing/2014/main" id="{3D229E54-FA7A-5C13-31E8-F930BFBA5AD0}"/>
              </a:ext>
            </a:extLst>
          </p:cNvPr>
          <p:cNvPicPr>
            <a:picLocks noChangeAspect="1"/>
          </p:cNvPicPr>
          <p:nvPr/>
        </p:nvPicPr>
        <p:blipFill>
          <a:blip r:embed="rId2"/>
          <a:stretch>
            <a:fillRect/>
          </a:stretch>
        </p:blipFill>
        <p:spPr>
          <a:xfrm>
            <a:off x="7292677" y="259059"/>
            <a:ext cx="3340602" cy="2052813"/>
          </a:xfrm>
          <a:prstGeom prst="rect">
            <a:avLst/>
          </a:prstGeom>
        </p:spPr>
      </p:pic>
      <p:sp>
        <p:nvSpPr>
          <p:cNvPr id="2" name="Cím 1"/>
          <p:cNvSpPr>
            <a:spLocks noGrp="1"/>
          </p:cNvSpPr>
          <p:nvPr>
            <p:ph type="ctrTitle"/>
          </p:nvPr>
        </p:nvSpPr>
        <p:spPr>
          <a:xfrm>
            <a:off x="373308" y="1765796"/>
            <a:ext cx="9041152" cy="1619643"/>
          </a:xfrm>
        </p:spPr>
        <p:txBody>
          <a:bodyPr/>
          <a:lstStyle/>
          <a:p>
            <a:pPr algn="ctr"/>
            <a:r>
              <a:rPr lang="hu-HU" dirty="0"/>
              <a:t>ARDS </a:t>
            </a:r>
            <a:br>
              <a:rPr lang="hu-HU" dirty="0"/>
            </a:br>
            <a:r>
              <a:rPr lang="hu-HU" dirty="0">
                <a:latin typeface="Poppins" panose="00000500000000000000" pitchFamily="2" charset="-18"/>
                <a:cs typeface="Poppins" panose="00000500000000000000" pitchFamily="2" charset="-18"/>
              </a:rPr>
              <a:t>Újdonságok</a:t>
            </a:r>
            <a:endParaRPr lang="en-US" dirty="0">
              <a:latin typeface="Poppins" panose="00000500000000000000" pitchFamily="2" charset="-18"/>
              <a:cs typeface="Poppins" panose="00000500000000000000" pitchFamily="2" charset="-18"/>
            </a:endParaRPr>
          </a:p>
        </p:txBody>
      </p:sp>
      <p:sp>
        <p:nvSpPr>
          <p:cNvPr id="5" name="Szöveg helye 4"/>
          <p:cNvSpPr>
            <a:spLocks noGrp="1"/>
          </p:cNvSpPr>
          <p:nvPr>
            <p:ph type="body" sz="quarter" idx="10"/>
          </p:nvPr>
        </p:nvSpPr>
        <p:spPr/>
        <p:txBody>
          <a:bodyPr/>
          <a:lstStyle/>
          <a:p>
            <a:r>
              <a:rPr lang="hu-HU" dirty="0">
                <a:latin typeface="Poppins Regular" panose="00000500000000000000" pitchFamily="2" charset="-18"/>
                <a:cs typeface="Poppins Regular" panose="00000500000000000000" pitchFamily="2" charset="-18"/>
              </a:rPr>
              <a:t>Zalakaros, 2024. 09. 28.</a:t>
            </a:r>
            <a:endParaRPr lang="hu-HU" dirty="0"/>
          </a:p>
        </p:txBody>
      </p:sp>
      <p:pic>
        <p:nvPicPr>
          <p:cNvPr id="7" name="Kép 6">
            <a:extLst>
              <a:ext uri="{FF2B5EF4-FFF2-40B4-BE49-F238E27FC236}">
                <a16:creationId xmlns:a16="http://schemas.microsoft.com/office/drawing/2014/main" id="{C7416589-5A0F-88B7-FCD7-3CDCE50786FA}"/>
              </a:ext>
            </a:extLst>
          </p:cNvPr>
          <p:cNvPicPr>
            <a:picLocks noChangeAspect="1"/>
          </p:cNvPicPr>
          <p:nvPr/>
        </p:nvPicPr>
        <p:blipFill>
          <a:blip r:embed="rId3"/>
          <a:stretch>
            <a:fillRect/>
          </a:stretch>
        </p:blipFill>
        <p:spPr>
          <a:xfrm>
            <a:off x="373308" y="4628431"/>
            <a:ext cx="1979377" cy="1370338"/>
          </a:xfrm>
          <a:prstGeom prst="rect">
            <a:avLst/>
          </a:prstGeom>
        </p:spPr>
      </p:pic>
      <p:sp>
        <p:nvSpPr>
          <p:cNvPr id="10" name="Google Shape;90;p1">
            <a:extLst>
              <a:ext uri="{FF2B5EF4-FFF2-40B4-BE49-F238E27FC236}">
                <a16:creationId xmlns:a16="http://schemas.microsoft.com/office/drawing/2014/main" id="{F2208478-5352-23BB-2C15-8DB1E00DCDCF}"/>
              </a:ext>
            </a:extLst>
          </p:cNvPr>
          <p:cNvSpPr/>
          <p:nvPr/>
        </p:nvSpPr>
        <p:spPr>
          <a:xfrm>
            <a:off x="643881" y="3865769"/>
            <a:ext cx="6493504" cy="1688820"/>
          </a:xfrm>
          <a:prstGeom prst="rect">
            <a:avLst/>
          </a:prstGeom>
          <a:noFill/>
          <a:ln>
            <a:noFill/>
          </a:ln>
        </p:spPr>
        <p:txBody>
          <a:bodyPr spcFirstLastPara="1" wrap="square" lIns="91425" tIns="45700" rIns="91425" bIns="45700" anchor="t" anchorCtr="0">
            <a:spAutoFit/>
          </a:bodyPr>
          <a:lstStyle/>
          <a:p>
            <a:pPr marL="0" marR="0" lvl="0" indent="0" algn="ctr" rtl="0">
              <a:lnSpc>
                <a:spcPct val="133333"/>
              </a:lnSpc>
              <a:spcBef>
                <a:spcPts val="0"/>
              </a:spcBef>
              <a:spcAft>
                <a:spcPts val="0"/>
              </a:spcAft>
              <a:buNone/>
            </a:pPr>
            <a:r>
              <a:rPr lang="en-US" sz="2400" b="1" dirty="0">
                <a:solidFill>
                  <a:srgbClr val="002060"/>
                </a:solidFill>
                <a:latin typeface="Poppins"/>
                <a:ea typeface="Poppins"/>
                <a:cs typeface="Poppins"/>
                <a:sym typeface="Poppins"/>
              </a:rPr>
              <a:t>Dr. </a:t>
            </a:r>
            <a:r>
              <a:rPr lang="hu-HU" sz="2400" b="1" dirty="0">
                <a:solidFill>
                  <a:srgbClr val="002060"/>
                </a:solidFill>
                <a:latin typeface="Poppins"/>
                <a:ea typeface="Poppins"/>
                <a:cs typeface="Poppins"/>
                <a:sym typeface="Poppins"/>
              </a:rPr>
              <a:t>Kiss Tamás </a:t>
            </a:r>
            <a:r>
              <a:rPr lang="en-US" sz="2400" b="1" dirty="0">
                <a:solidFill>
                  <a:srgbClr val="002060"/>
                </a:solidFill>
                <a:latin typeface="Poppins"/>
                <a:ea typeface="Poppins"/>
                <a:cs typeface="Poppins"/>
                <a:sym typeface="Poppins"/>
              </a:rPr>
              <a:t>PhD</a:t>
            </a:r>
            <a:endParaRPr lang="hu-HU" sz="2000" b="1" dirty="0">
              <a:solidFill>
                <a:srgbClr val="002060"/>
              </a:solidFill>
              <a:latin typeface="Poppins"/>
              <a:ea typeface="Poppins"/>
              <a:cs typeface="Poppins"/>
              <a:sym typeface="Poppins"/>
            </a:endParaRPr>
          </a:p>
          <a:p>
            <a:pPr marL="0" marR="0" lvl="0" indent="0" algn="ctr" rtl="0">
              <a:lnSpc>
                <a:spcPct val="133333"/>
              </a:lnSpc>
              <a:spcBef>
                <a:spcPts val="0"/>
              </a:spcBef>
              <a:spcAft>
                <a:spcPts val="0"/>
              </a:spcAft>
              <a:buNone/>
            </a:pPr>
            <a:r>
              <a:rPr lang="hu-HU" sz="1800" dirty="0">
                <a:solidFill>
                  <a:srgbClr val="002060"/>
                </a:solidFill>
                <a:latin typeface="Poppins"/>
                <a:ea typeface="Poppins"/>
                <a:cs typeface="Poppins"/>
                <a:sym typeface="Poppins"/>
              </a:rPr>
              <a:t>egyetemi adjunktus</a:t>
            </a:r>
          </a:p>
          <a:p>
            <a:pPr marL="0" marR="0" lvl="0" indent="0" algn="ctr" rtl="0">
              <a:lnSpc>
                <a:spcPct val="133333"/>
              </a:lnSpc>
              <a:spcBef>
                <a:spcPts val="0"/>
              </a:spcBef>
              <a:spcAft>
                <a:spcPts val="0"/>
              </a:spcAft>
              <a:buNone/>
            </a:pPr>
            <a:r>
              <a:rPr lang="hu-HU" sz="1800" dirty="0">
                <a:solidFill>
                  <a:srgbClr val="002060"/>
                </a:solidFill>
                <a:latin typeface="Poppins"/>
                <a:ea typeface="Poppins"/>
                <a:cs typeface="Poppins"/>
                <a:sym typeface="Poppins"/>
              </a:rPr>
              <a:t>PTE KK AITI</a:t>
            </a:r>
            <a:endParaRPr lang="en-US" sz="1800" dirty="0">
              <a:solidFill>
                <a:srgbClr val="002060"/>
              </a:solidFill>
              <a:latin typeface="Poppins"/>
              <a:ea typeface="Poppins"/>
              <a:cs typeface="Poppins"/>
              <a:sym typeface="Poppins"/>
            </a:endParaRPr>
          </a:p>
          <a:p>
            <a:pPr marL="0" marR="0" lvl="0" indent="0" algn="ctr" rtl="0">
              <a:lnSpc>
                <a:spcPct val="133333"/>
              </a:lnSpc>
              <a:spcBef>
                <a:spcPts val="0"/>
              </a:spcBef>
              <a:spcAft>
                <a:spcPts val="0"/>
              </a:spcAft>
              <a:buNone/>
            </a:pPr>
            <a:r>
              <a:rPr lang="en-US" sz="1800" dirty="0">
                <a:solidFill>
                  <a:srgbClr val="002060"/>
                </a:solidFill>
                <a:latin typeface="Poppins"/>
                <a:ea typeface="Poppins"/>
                <a:cs typeface="Poppins"/>
                <a:sym typeface="Poppins"/>
              </a:rPr>
              <a:t>202</a:t>
            </a:r>
            <a:r>
              <a:rPr lang="hu-HU" sz="1800" dirty="0">
                <a:solidFill>
                  <a:srgbClr val="002060"/>
                </a:solidFill>
                <a:latin typeface="Poppins"/>
                <a:ea typeface="Poppins"/>
                <a:cs typeface="Poppins"/>
                <a:sym typeface="Poppins"/>
              </a:rPr>
              <a:t>4</a:t>
            </a:r>
            <a:r>
              <a:rPr lang="en-US" sz="1800" dirty="0">
                <a:solidFill>
                  <a:srgbClr val="002060"/>
                </a:solidFill>
                <a:latin typeface="Poppins"/>
                <a:ea typeface="Poppins"/>
                <a:cs typeface="Poppins"/>
                <a:sym typeface="Poppins"/>
              </a:rPr>
              <a:t>.</a:t>
            </a:r>
          </a:p>
        </p:txBody>
      </p:sp>
      <p:pic>
        <p:nvPicPr>
          <p:cNvPr id="11" name="Picture 2" descr="http://www.meddean.luc.edu/lumen/MedEd/medicine/pulmonar/images/leischne/l48.jpg">
            <a:extLst>
              <a:ext uri="{FF2B5EF4-FFF2-40B4-BE49-F238E27FC236}">
                <a16:creationId xmlns:a16="http://schemas.microsoft.com/office/drawing/2014/main" id="{E4B81339-1724-1691-544A-D3F842C2E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90" y="4628431"/>
            <a:ext cx="2103087" cy="137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7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321350" y="2966400"/>
            <a:ext cx="9079200" cy="925200"/>
          </a:xfrm>
        </p:spPr>
        <p:txBody>
          <a:bodyPr/>
          <a:lstStyle/>
          <a:p>
            <a:r>
              <a:rPr lang="hu-HU" dirty="0" err="1"/>
              <a:t>Fenotípusok</a:t>
            </a:r>
            <a:endParaRPr lang="en-US" dirty="0"/>
          </a:p>
        </p:txBody>
      </p:sp>
    </p:spTree>
    <p:extLst>
      <p:ext uri="{BB962C8B-B14F-4D97-AF65-F5344CB8AC3E}">
        <p14:creationId xmlns:p14="http://schemas.microsoft.com/office/powerpoint/2010/main" val="224728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4000" dirty="0" err="1"/>
              <a:t>etiológiai</a:t>
            </a:r>
            <a:r>
              <a:rPr lang="hu-HU" sz="4000" dirty="0"/>
              <a:t> klasszifikáció</a:t>
            </a:r>
          </a:p>
        </p:txBody>
      </p:sp>
      <p:sp>
        <p:nvSpPr>
          <p:cNvPr id="3" name="Szövegdoboz 2">
            <a:extLst>
              <a:ext uri="{FF2B5EF4-FFF2-40B4-BE49-F238E27FC236}">
                <a16:creationId xmlns:a16="http://schemas.microsoft.com/office/drawing/2014/main" id="{67FFF07D-E889-DBEA-5143-33ECEEF7DABE}"/>
              </a:ext>
            </a:extLst>
          </p:cNvPr>
          <p:cNvSpPr txBox="1"/>
          <p:nvPr/>
        </p:nvSpPr>
        <p:spPr>
          <a:xfrm>
            <a:off x="468631" y="1567505"/>
            <a:ext cx="5242560" cy="4666534"/>
          </a:xfrm>
          <a:prstGeom prst="rect">
            <a:avLst/>
          </a:prstGeom>
          <a:noFill/>
        </p:spPr>
        <p:txBody>
          <a:bodyPr wrap="square">
            <a:spAutoFit/>
          </a:bodyPr>
          <a:lstStyle/>
          <a:p>
            <a:pPr algn="just">
              <a:lnSpc>
                <a:spcPct val="107000"/>
              </a:lnSpc>
              <a:spcAft>
                <a:spcPts val="800"/>
              </a:spcAft>
            </a:pPr>
            <a:r>
              <a:rPr lang="hu-HU" sz="2400" dirty="0">
                <a:solidFill>
                  <a:srgbClr val="FFFFFF"/>
                </a:solidFill>
                <a:effectLst/>
                <a:highlight>
                  <a:srgbClr val="000000"/>
                </a:highlight>
                <a:ea typeface="Calibri" panose="020F0502020204030204" pitchFamily="34" charset="0"/>
                <a:cs typeface="Poppins" panose="00000500000000000000" pitchFamily="2" charset="-18"/>
              </a:rPr>
              <a:t>Pulmonális eredetű ARDS</a:t>
            </a:r>
            <a:endParaRPr lang="hu-HU" sz="2000" dirty="0">
              <a:effectLst/>
              <a:ea typeface="Calibri" panose="020F0502020204030204" pitchFamily="34" charset="0"/>
              <a:cs typeface="Poppins" panose="00000500000000000000" pitchFamily="2" charset="-18"/>
            </a:endParaRPr>
          </a:p>
          <a:p>
            <a:pPr algn="just">
              <a:lnSpc>
                <a:spcPct val="107000"/>
              </a:lnSpc>
              <a:spcAft>
                <a:spcPts val="800"/>
              </a:spcAft>
            </a:pPr>
            <a:r>
              <a:rPr lang="hu-HU" sz="2400" dirty="0" err="1">
                <a:solidFill>
                  <a:srgbClr val="000000"/>
                </a:solidFill>
                <a:effectLst/>
                <a:ea typeface="Calibri" panose="020F0502020204030204" pitchFamily="34" charset="0"/>
                <a:cs typeface="Poppins" panose="00000500000000000000" pitchFamily="2" charset="-18"/>
              </a:rPr>
              <a:t>etiológia</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pneumónia</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tüdőkontúzió</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aspiráció</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füstbelégzés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majdnem vízbefúlás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reperfúziós</a:t>
            </a:r>
            <a:r>
              <a:rPr lang="hu-HU" sz="2400" dirty="0">
                <a:effectLst/>
                <a:ea typeface="Calibri" panose="020F0502020204030204" pitchFamily="34" charset="0"/>
                <a:cs typeface="Poppins" panose="00000500000000000000" pitchFamily="2" charset="-18"/>
              </a:rPr>
              <a:t> tüdőkárosodás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zsírembólia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spcAft>
                <a:spcPts val="800"/>
              </a:spcAft>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gépi lélegeztetés (VILI) </a:t>
            </a:r>
            <a:endParaRPr lang="hu-HU" sz="2000" dirty="0">
              <a:effectLst/>
              <a:ea typeface="Calibri" panose="020F0502020204030204" pitchFamily="34" charset="0"/>
              <a:cs typeface="Poppins" panose="00000500000000000000" pitchFamily="2" charset="-18"/>
            </a:endParaRPr>
          </a:p>
          <a:p>
            <a:pPr algn="just">
              <a:lnSpc>
                <a:spcPct val="107000"/>
              </a:lnSpc>
              <a:spcAft>
                <a:spcPts val="800"/>
              </a:spcAft>
            </a:pPr>
            <a:endParaRPr lang="hu-HU" sz="2000" dirty="0">
              <a:effectLst/>
              <a:ea typeface="Calibri" panose="020F0502020204030204" pitchFamily="34" charset="0"/>
              <a:cs typeface="Times New Roman" panose="02020603050405020304" pitchFamily="18" charset="0"/>
            </a:endParaRPr>
          </a:p>
        </p:txBody>
      </p:sp>
      <p:sp>
        <p:nvSpPr>
          <p:cNvPr id="4" name="Szövegdoboz 3">
            <a:extLst>
              <a:ext uri="{FF2B5EF4-FFF2-40B4-BE49-F238E27FC236}">
                <a16:creationId xmlns:a16="http://schemas.microsoft.com/office/drawing/2014/main" id="{060389AF-4E40-2F28-EAD9-11394E6FC450}"/>
              </a:ext>
            </a:extLst>
          </p:cNvPr>
          <p:cNvSpPr txBox="1"/>
          <p:nvPr/>
        </p:nvSpPr>
        <p:spPr>
          <a:xfrm>
            <a:off x="5947410" y="1505164"/>
            <a:ext cx="4411027" cy="3836563"/>
          </a:xfrm>
          <a:prstGeom prst="rect">
            <a:avLst/>
          </a:prstGeom>
          <a:noFill/>
        </p:spPr>
        <p:txBody>
          <a:bodyPr wrap="square">
            <a:spAutoFit/>
          </a:bodyPr>
          <a:lstStyle/>
          <a:p>
            <a:pPr>
              <a:lnSpc>
                <a:spcPct val="107000"/>
              </a:lnSpc>
              <a:spcAft>
                <a:spcPts val="800"/>
              </a:spcAft>
            </a:pPr>
            <a:r>
              <a:rPr lang="hu-HU" sz="2400" dirty="0" err="1">
                <a:solidFill>
                  <a:srgbClr val="FFFFFF"/>
                </a:solidFill>
                <a:effectLst/>
                <a:highlight>
                  <a:srgbClr val="000000"/>
                </a:highlight>
                <a:ea typeface="Calibri" panose="020F0502020204030204" pitchFamily="34" charset="0"/>
                <a:cs typeface="Poppins" panose="00000500000000000000" pitchFamily="2" charset="-18"/>
              </a:rPr>
              <a:t>Exrapulmonális</a:t>
            </a:r>
            <a:r>
              <a:rPr lang="hu-HU" sz="2400" dirty="0">
                <a:solidFill>
                  <a:srgbClr val="FFFFFF"/>
                </a:solidFill>
                <a:highlight>
                  <a:srgbClr val="000000"/>
                </a:highlight>
                <a:ea typeface="Calibri" panose="020F0502020204030204" pitchFamily="34" charset="0"/>
                <a:cs typeface="Poppins" panose="00000500000000000000" pitchFamily="2" charset="-18"/>
              </a:rPr>
              <a:t> </a:t>
            </a:r>
            <a:r>
              <a:rPr lang="hu-HU" sz="2400" dirty="0">
                <a:solidFill>
                  <a:srgbClr val="FFFFFF"/>
                </a:solidFill>
                <a:effectLst/>
                <a:highlight>
                  <a:srgbClr val="000000"/>
                </a:highlight>
                <a:ea typeface="Calibri" panose="020F0502020204030204" pitchFamily="34" charset="0"/>
                <a:cs typeface="Poppins" panose="00000500000000000000" pitchFamily="2" charset="-18"/>
              </a:rPr>
              <a:t>eredetű ARDS</a:t>
            </a:r>
            <a:endParaRPr lang="hu-HU" sz="2000" dirty="0">
              <a:effectLst/>
              <a:ea typeface="Calibri" panose="020F0502020204030204" pitchFamily="34" charset="0"/>
              <a:cs typeface="Poppins" panose="00000500000000000000" pitchFamily="2" charset="-18"/>
            </a:endParaRPr>
          </a:p>
          <a:p>
            <a:pPr algn="just">
              <a:lnSpc>
                <a:spcPct val="107000"/>
              </a:lnSpc>
              <a:spcAft>
                <a:spcPts val="800"/>
              </a:spcAft>
            </a:pPr>
            <a:r>
              <a:rPr lang="hu-HU" sz="2400" dirty="0" err="1">
                <a:solidFill>
                  <a:srgbClr val="000000"/>
                </a:solidFill>
                <a:effectLst/>
                <a:ea typeface="Calibri" panose="020F0502020204030204" pitchFamily="34" charset="0"/>
                <a:cs typeface="Poppins" panose="00000500000000000000" pitchFamily="2" charset="-18"/>
              </a:rPr>
              <a:t>etiológia</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extrapulmonális</a:t>
            </a:r>
            <a:r>
              <a:rPr lang="hu-HU" sz="2400" dirty="0">
                <a:effectLst/>
                <a:ea typeface="Calibri" panose="020F0502020204030204" pitchFamily="34" charset="0"/>
                <a:cs typeface="Poppins" panose="00000500000000000000" pitchFamily="2" charset="-18"/>
              </a:rPr>
              <a:t> szepszis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politrauma</a:t>
            </a:r>
            <a:r>
              <a:rPr lang="hu-HU" sz="2400" dirty="0">
                <a:effectLst/>
                <a:ea typeface="Calibri" panose="020F0502020204030204" pitchFamily="34" charset="0"/>
                <a:cs typeface="Poppins" panose="00000500000000000000" pitchFamily="2" charset="-18"/>
              </a:rPr>
              <a:t>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súlyos égési sérülés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pankreatitisz</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transzfúzió (TRALI)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kardio-pulmonális</a:t>
            </a:r>
            <a:r>
              <a:rPr lang="hu-HU" sz="2400" dirty="0">
                <a:effectLst/>
                <a:ea typeface="Calibri" panose="020F0502020204030204" pitchFamily="34" charset="0"/>
                <a:cs typeface="Poppins" panose="00000500000000000000" pitchFamily="2" charset="-18"/>
              </a:rPr>
              <a:t> </a:t>
            </a:r>
            <a:r>
              <a:rPr lang="hu-HU" sz="2400" dirty="0" err="1">
                <a:effectLst/>
                <a:ea typeface="Calibri" panose="020F0502020204030204" pitchFamily="34" charset="0"/>
                <a:cs typeface="Poppins" panose="00000500000000000000" pitchFamily="2" charset="-18"/>
              </a:rPr>
              <a:t>bypass</a:t>
            </a:r>
            <a:r>
              <a:rPr lang="hu-HU" sz="2400" dirty="0">
                <a:effectLst/>
                <a:ea typeface="Calibri" panose="020F0502020204030204" pitchFamily="34" charset="0"/>
                <a:cs typeface="Poppins" panose="00000500000000000000" pitchFamily="2" charset="-18"/>
              </a:rPr>
              <a:t>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spcAft>
                <a:spcPts val="800"/>
              </a:spcAft>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mérgezések </a:t>
            </a:r>
          </a:p>
        </p:txBody>
      </p:sp>
      <p:sp>
        <p:nvSpPr>
          <p:cNvPr id="7" name="Téglalap 6">
            <a:extLst>
              <a:ext uri="{FF2B5EF4-FFF2-40B4-BE49-F238E27FC236}">
                <a16:creationId xmlns:a16="http://schemas.microsoft.com/office/drawing/2014/main" id="{8448ED4E-77FF-423E-7DDC-38CEB668D068}"/>
              </a:ext>
            </a:extLst>
          </p:cNvPr>
          <p:cNvSpPr/>
          <p:nvPr/>
        </p:nvSpPr>
        <p:spPr>
          <a:xfrm>
            <a:off x="9655933" y="6098243"/>
            <a:ext cx="2002190" cy="60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4588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4000" dirty="0" err="1"/>
              <a:t>etiológiai</a:t>
            </a:r>
            <a:r>
              <a:rPr lang="hu-HU" sz="4000" dirty="0"/>
              <a:t> klasszifikáció</a:t>
            </a:r>
          </a:p>
        </p:txBody>
      </p:sp>
      <p:sp>
        <p:nvSpPr>
          <p:cNvPr id="3" name="Szövegdoboz 2">
            <a:extLst>
              <a:ext uri="{FF2B5EF4-FFF2-40B4-BE49-F238E27FC236}">
                <a16:creationId xmlns:a16="http://schemas.microsoft.com/office/drawing/2014/main" id="{67FFF07D-E889-DBEA-5143-33ECEEF7DABE}"/>
              </a:ext>
            </a:extLst>
          </p:cNvPr>
          <p:cNvSpPr txBox="1"/>
          <p:nvPr/>
        </p:nvSpPr>
        <p:spPr>
          <a:xfrm>
            <a:off x="468631" y="1567505"/>
            <a:ext cx="5242560" cy="4666534"/>
          </a:xfrm>
          <a:prstGeom prst="rect">
            <a:avLst/>
          </a:prstGeom>
          <a:noFill/>
        </p:spPr>
        <p:txBody>
          <a:bodyPr wrap="square">
            <a:spAutoFit/>
          </a:bodyPr>
          <a:lstStyle/>
          <a:p>
            <a:pPr algn="just">
              <a:lnSpc>
                <a:spcPct val="107000"/>
              </a:lnSpc>
              <a:spcAft>
                <a:spcPts val="800"/>
              </a:spcAft>
            </a:pPr>
            <a:r>
              <a:rPr lang="hu-HU" sz="2400" dirty="0" err="1">
                <a:solidFill>
                  <a:srgbClr val="FFFFFF"/>
                </a:solidFill>
                <a:effectLst/>
                <a:highlight>
                  <a:srgbClr val="000000"/>
                </a:highlight>
                <a:ea typeface="Calibri" panose="020F0502020204030204" pitchFamily="34" charset="0"/>
                <a:cs typeface="Poppins" panose="00000500000000000000" pitchFamily="2" charset="-18"/>
              </a:rPr>
              <a:t>Pulmonális</a:t>
            </a:r>
            <a:r>
              <a:rPr lang="hu-HU" sz="2400" dirty="0">
                <a:solidFill>
                  <a:srgbClr val="FFFFFF"/>
                </a:solidFill>
                <a:effectLst/>
                <a:highlight>
                  <a:srgbClr val="000000"/>
                </a:highlight>
                <a:ea typeface="Calibri" panose="020F0502020204030204" pitchFamily="34" charset="0"/>
                <a:cs typeface="Poppins" panose="00000500000000000000" pitchFamily="2" charset="-18"/>
              </a:rPr>
              <a:t> eredetű ARDS</a:t>
            </a:r>
            <a:endParaRPr lang="hu-HU" sz="2000" dirty="0">
              <a:effectLst/>
              <a:ea typeface="Calibri" panose="020F0502020204030204" pitchFamily="34" charset="0"/>
              <a:cs typeface="Poppins" panose="00000500000000000000" pitchFamily="2" charset="-18"/>
            </a:endParaRPr>
          </a:p>
          <a:p>
            <a:pPr algn="just">
              <a:lnSpc>
                <a:spcPct val="107000"/>
              </a:lnSpc>
              <a:spcAft>
                <a:spcPts val="800"/>
              </a:spcAft>
            </a:pPr>
            <a:r>
              <a:rPr lang="hu-HU" sz="2400" dirty="0" err="1">
                <a:solidFill>
                  <a:srgbClr val="000000"/>
                </a:solidFill>
                <a:effectLst/>
                <a:ea typeface="Calibri" panose="020F0502020204030204" pitchFamily="34" charset="0"/>
                <a:cs typeface="Poppins" panose="00000500000000000000" pitchFamily="2" charset="-18"/>
              </a:rPr>
              <a:t>etiológia</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pneumónia</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tüdőkontúzió</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aspiráció</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füstbelégzés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majdnem vízbefúlás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reperfúziós</a:t>
            </a:r>
            <a:r>
              <a:rPr lang="hu-HU" sz="2400" dirty="0">
                <a:effectLst/>
                <a:ea typeface="Calibri" panose="020F0502020204030204" pitchFamily="34" charset="0"/>
                <a:cs typeface="Poppins" panose="00000500000000000000" pitchFamily="2" charset="-18"/>
              </a:rPr>
              <a:t> tüdőkárosodás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zsírembólia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spcAft>
                <a:spcPts val="800"/>
              </a:spcAft>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gépi lélegeztetés (VILI) </a:t>
            </a:r>
            <a:endParaRPr lang="hu-HU" sz="2000" dirty="0">
              <a:effectLst/>
              <a:ea typeface="Calibri" panose="020F0502020204030204" pitchFamily="34" charset="0"/>
              <a:cs typeface="Poppins" panose="00000500000000000000" pitchFamily="2" charset="-18"/>
            </a:endParaRPr>
          </a:p>
          <a:p>
            <a:pPr algn="just">
              <a:lnSpc>
                <a:spcPct val="107000"/>
              </a:lnSpc>
              <a:spcAft>
                <a:spcPts val="800"/>
              </a:spcAft>
            </a:pPr>
            <a:endParaRPr lang="hu-HU" sz="2000" dirty="0">
              <a:effectLst/>
              <a:ea typeface="Calibri" panose="020F0502020204030204" pitchFamily="34" charset="0"/>
              <a:cs typeface="Times New Roman" panose="02020603050405020304" pitchFamily="18" charset="0"/>
            </a:endParaRPr>
          </a:p>
        </p:txBody>
      </p:sp>
      <p:sp>
        <p:nvSpPr>
          <p:cNvPr id="4" name="Szövegdoboz 3">
            <a:extLst>
              <a:ext uri="{FF2B5EF4-FFF2-40B4-BE49-F238E27FC236}">
                <a16:creationId xmlns:a16="http://schemas.microsoft.com/office/drawing/2014/main" id="{060389AF-4E40-2F28-EAD9-11394E6FC450}"/>
              </a:ext>
            </a:extLst>
          </p:cNvPr>
          <p:cNvSpPr txBox="1"/>
          <p:nvPr/>
        </p:nvSpPr>
        <p:spPr>
          <a:xfrm>
            <a:off x="5947410" y="1505164"/>
            <a:ext cx="4411027" cy="3836563"/>
          </a:xfrm>
          <a:prstGeom prst="rect">
            <a:avLst/>
          </a:prstGeom>
          <a:noFill/>
        </p:spPr>
        <p:txBody>
          <a:bodyPr wrap="square">
            <a:spAutoFit/>
          </a:bodyPr>
          <a:lstStyle/>
          <a:p>
            <a:pPr>
              <a:lnSpc>
                <a:spcPct val="107000"/>
              </a:lnSpc>
              <a:spcAft>
                <a:spcPts val="800"/>
              </a:spcAft>
            </a:pPr>
            <a:r>
              <a:rPr lang="hu-HU" sz="2400" dirty="0" err="1">
                <a:solidFill>
                  <a:srgbClr val="FFFFFF"/>
                </a:solidFill>
                <a:effectLst/>
                <a:highlight>
                  <a:srgbClr val="000000"/>
                </a:highlight>
                <a:ea typeface="Calibri" panose="020F0502020204030204" pitchFamily="34" charset="0"/>
                <a:cs typeface="Poppins" panose="00000500000000000000" pitchFamily="2" charset="-18"/>
              </a:rPr>
              <a:t>Exrapulmonális</a:t>
            </a:r>
            <a:r>
              <a:rPr lang="hu-HU" sz="2400" dirty="0">
                <a:solidFill>
                  <a:srgbClr val="FFFFFF"/>
                </a:solidFill>
                <a:highlight>
                  <a:srgbClr val="000000"/>
                </a:highlight>
                <a:ea typeface="Calibri" panose="020F0502020204030204" pitchFamily="34" charset="0"/>
                <a:cs typeface="Poppins" panose="00000500000000000000" pitchFamily="2" charset="-18"/>
              </a:rPr>
              <a:t> </a:t>
            </a:r>
            <a:r>
              <a:rPr lang="hu-HU" sz="2400" dirty="0">
                <a:solidFill>
                  <a:srgbClr val="FFFFFF"/>
                </a:solidFill>
                <a:effectLst/>
                <a:highlight>
                  <a:srgbClr val="000000"/>
                </a:highlight>
                <a:ea typeface="Calibri" panose="020F0502020204030204" pitchFamily="34" charset="0"/>
                <a:cs typeface="Poppins" panose="00000500000000000000" pitchFamily="2" charset="-18"/>
              </a:rPr>
              <a:t>eredetű ARDS</a:t>
            </a:r>
            <a:endParaRPr lang="hu-HU" sz="2000" dirty="0">
              <a:effectLst/>
              <a:ea typeface="Calibri" panose="020F0502020204030204" pitchFamily="34" charset="0"/>
              <a:cs typeface="Poppins" panose="00000500000000000000" pitchFamily="2" charset="-18"/>
            </a:endParaRPr>
          </a:p>
          <a:p>
            <a:pPr algn="just">
              <a:lnSpc>
                <a:spcPct val="107000"/>
              </a:lnSpc>
              <a:spcAft>
                <a:spcPts val="800"/>
              </a:spcAft>
            </a:pPr>
            <a:r>
              <a:rPr lang="hu-HU" sz="2400" dirty="0" err="1">
                <a:solidFill>
                  <a:srgbClr val="000000"/>
                </a:solidFill>
                <a:effectLst/>
                <a:ea typeface="Calibri" panose="020F0502020204030204" pitchFamily="34" charset="0"/>
                <a:cs typeface="Poppins" panose="00000500000000000000" pitchFamily="2" charset="-18"/>
              </a:rPr>
              <a:t>etiológia</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extrapulmonális</a:t>
            </a:r>
            <a:r>
              <a:rPr lang="hu-HU" sz="2400" dirty="0">
                <a:effectLst/>
                <a:ea typeface="Calibri" panose="020F0502020204030204" pitchFamily="34" charset="0"/>
                <a:cs typeface="Poppins" panose="00000500000000000000" pitchFamily="2" charset="-18"/>
              </a:rPr>
              <a:t> szepszis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politrauma</a:t>
            </a:r>
            <a:r>
              <a:rPr lang="hu-HU" sz="2400" dirty="0">
                <a:effectLst/>
                <a:ea typeface="Calibri" panose="020F0502020204030204" pitchFamily="34" charset="0"/>
                <a:cs typeface="Poppins" panose="00000500000000000000" pitchFamily="2" charset="-18"/>
              </a:rPr>
              <a:t>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súlyos égési sérülés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pankreatitisz</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transzfúzió (TRALI)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buClr>
                <a:srgbClr val="C00000"/>
              </a:buClr>
              <a:buFont typeface="Arial" panose="020B0604020202020204" pitchFamily="34" charset="0"/>
              <a:buChar char="•"/>
            </a:pPr>
            <a:r>
              <a:rPr lang="hu-HU" sz="2400" dirty="0" err="1">
                <a:effectLst/>
                <a:ea typeface="Calibri" panose="020F0502020204030204" pitchFamily="34" charset="0"/>
                <a:cs typeface="Poppins" panose="00000500000000000000" pitchFamily="2" charset="-18"/>
              </a:rPr>
              <a:t>kardio-pulmonális</a:t>
            </a:r>
            <a:r>
              <a:rPr lang="hu-HU" sz="2400" dirty="0">
                <a:effectLst/>
                <a:ea typeface="Calibri" panose="020F0502020204030204" pitchFamily="34" charset="0"/>
                <a:cs typeface="Poppins" panose="00000500000000000000" pitchFamily="2" charset="-18"/>
              </a:rPr>
              <a:t> </a:t>
            </a:r>
            <a:r>
              <a:rPr lang="hu-HU" sz="2400" dirty="0" err="1">
                <a:effectLst/>
                <a:ea typeface="Calibri" panose="020F0502020204030204" pitchFamily="34" charset="0"/>
                <a:cs typeface="Poppins" panose="00000500000000000000" pitchFamily="2" charset="-18"/>
              </a:rPr>
              <a:t>bypass</a:t>
            </a:r>
            <a:r>
              <a:rPr lang="hu-HU" sz="2400" dirty="0">
                <a:effectLst/>
                <a:ea typeface="Calibri" panose="020F0502020204030204" pitchFamily="34" charset="0"/>
                <a:cs typeface="Poppins" panose="00000500000000000000" pitchFamily="2" charset="-18"/>
              </a:rPr>
              <a:t> </a:t>
            </a:r>
            <a:endParaRPr lang="hu-HU" sz="2000" dirty="0">
              <a:effectLst/>
              <a:ea typeface="Calibri" panose="020F0502020204030204" pitchFamily="34" charset="0"/>
              <a:cs typeface="Poppins" panose="00000500000000000000" pitchFamily="2" charset="-18"/>
            </a:endParaRPr>
          </a:p>
          <a:p>
            <a:pPr marL="342900" lvl="0" indent="-342900" algn="just">
              <a:lnSpc>
                <a:spcPct val="107000"/>
              </a:lnSpc>
              <a:spcAft>
                <a:spcPts val="800"/>
              </a:spcAft>
              <a:buClr>
                <a:srgbClr val="C00000"/>
              </a:buClr>
              <a:buFont typeface="Arial" panose="020B0604020202020204" pitchFamily="34" charset="0"/>
              <a:buChar char="•"/>
            </a:pPr>
            <a:r>
              <a:rPr lang="hu-HU" sz="2400" dirty="0">
                <a:effectLst/>
                <a:ea typeface="Calibri" panose="020F0502020204030204" pitchFamily="34" charset="0"/>
                <a:cs typeface="Poppins" panose="00000500000000000000" pitchFamily="2" charset="-18"/>
              </a:rPr>
              <a:t>mérgezések </a:t>
            </a:r>
          </a:p>
        </p:txBody>
      </p:sp>
      <p:sp>
        <p:nvSpPr>
          <p:cNvPr id="7" name="Téglalap 6">
            <a:extLst>
              <a:ext uri="{FF2B5EF4-FFF2-40B4-BE49-F238E27FC236}">
                <a16:creationId xmlns:a16="http://schemas.microsoft.com/office/drawing/2014/main" id="{8448ED4E-77FF-423E-7DDC-38CEB668D068}"/>
              </a:ext>
            </a:extLst>
          </p:cNvPr>
          <p:cNvSpPr/>
          <p:nvPr/>
        </p:nvSpPr>
        <p:spPr>
          <a:xfrm>
            <a:off x="9655933" y="6098243"/>
            <a:ext cx="2002190" cy="60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lekerekített 7">
            <a:extLst>
              <a:ext uri="{FF2B5EF4-FFF2-40B4-BE49-F238E27FC236}">
                <a16:creationId xmlns:a16="http://schemas.microsoft.com/office/drawing/2014/main" id="{304CA27F-C9E0-A770-A36B-95B0629AF5D8}"/>
              </a:ext>
            </a:extLst>
          </p:cNvPr>
          <p:cNvSpPr/>
          <p:nvPr/>
        </p:nvSpPr>
        <p:spPr>
          <a:xfrm>
            <a:off x="232412" y="4189329"/>
            <a:ext cx="4720624" cy="2212249"/>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50000"/>
              </a:spcBef>
              <a:buClr>
                <a:srgbClr val="FF0000"/>
              </a:buClr>
              <a:buFont typeface="Arial" panose="020B0604020202020204" pitchFamily="34" charset="0"/>
              <a:buChar char="•"/>
            </a:pPr>
            <a:r>
              <a:rPr lang="hu-HU" altLang="hu-HU" sz="2000" dirty="0">
                <a:solidFill>
                  <a:schemeClr val="tx1"/>
                </a:solidFill>
              </a:rPr>
              <a:t>közvetlen </a:t>
            </a:r>
            <a:r>
              <a:rPr lang="hu-HU" altLang="hu-HU" sz="2000" dirty="0" err="1">
                <a:solidFill>
                  <a:schemeClr val="tx1"/>
                </a:solidFill>
              </a:rPr>
              <a:t>tüdőparenchyma</a:t>
            </a:r>
            <a:r>
              <a:rPr lang="hu-HU" altLang="hu-HU" sz="2000" dirty="0">
                <a:solidFill>
                  <a:schemeClr val="tx1"/>
                </a:solidFill>
              </a:rPr>
              <a:t> károsodás</a:t>
            </a:r>
          </a:p>
          <a:p>
            <a:pPr marL="342900" indent="-342900">
              <a:spcBef>
                <a:spcPct val="50000"/>
              </a:spcBef>
              <a:buClr>
                <a:srgbClr val="FF0000"/>
              </a:buClr>
              <a:buFont typeface="Arial" panose="020B0604020202020204" pitchFamily="34" charset="0"/>
              <a:buChar char="•"/>
            </a:pPr>
            <a:r>
              <a:rPr lang="hu-HU" altLang="hu-HU" sz="2000" dirty="0" err="1">
                <a:solidFill>
                  <a:schemeClr val="tx1"/>
                </a:solidFill>
              </a:rPr>
              <a:t>makrofág</a:t>
            </a:r>
            <a:r>
              <a:rPr lang="hu-HU" altLang="hu-HU" sz="2000" dirty="0">
                <a:solidFill>
                  <a:schemeClr val="tx1"/>
                </a:solidFill>
              </a:rPr>
              <a:t> aktiváció és gyulladásos válasz indukció alakul ki a </a:t>
            </a:r>
            <a:r>
              <a:rPr lang="hu-HU" altLang="hu-HU" sz="2000" dirty="0" err="1">
                <a:solidFill>
                  <a:schemeClr val="tx1"/>
                </a:solidFill>
              </a:rPr>
              <a:t>pulmonalis</a:t>
            </a:r>
            <a:r>
              <a:rPr lang="hu-HU" altLang="hu-HU" sz="2000" dirty="0">
                <a:solidFill>
                  <a:schemeClr val="tx1"/>
                </a:solidFill>
              </a:rPr>
              <a:t> </a:t>
            </a:r>
            <a:r>
              <a:rPr lang="hu-HU" altLang="hu-HU" sz="2000" dirty="0" err="1">
                <a:solidFill>
                  <a:schemeClr val="tx1"/>
                </a:solidFill>
              </a:rPr>
              <a:t>epithel</a:t>
            </a:r>
            <a:r>
              <a:rPr lang="hu-HU" altLang="hu-HU" sz="2000" dirty="0">
                <a:solidFill>
                  <a:schemeClr val="tx1"/>
                </a:solidFill>
              </a:rPr>
              <a:t> károsodása miatt</a:t>
            </a:r>
            <a:r>
              <a:rPr lang="hu-HU" altLang="hu-HU" sz="1800" dirty="0">
                <a:solidFill>
                  <a:schemeClr val="tx1"/>
                </a:solidFill>
              </a:rPr>
              <a:t> </a:t>
            </a:r>
          </a:p>
          <a:p>
            <a:pPr algn="ctr"/>
            <a:endParaRPr lang="hu-HU" dirty="0"/>
          </a:p>
        </p:txBody>
      </p:sp>
      <p:sp>
        <p:nvSpPr>
          <p:cNvPr id="11" name="Téglalap: lekerekített 10">
            <a:extLst>
              <a:ext uri="{FF2B5EF4-FFF2-40B4-BE49-F238E27FC236}">
                <a16:creationId xmlns:a16="http://schemas.microsoft.com/office/drawing/2014/main" id="{7056C1A2-34E3-4437-3897-BF0C2D6DFAAA}"/>
              </a:ext>
            </a:extLst>
          </p:cNvPr>
          <p:cNvSpPr/>
          <p:nvPr/>
        </p:nvSpPr>
        <p:spPr>
          <a:xfrm>
            <a:off x="5792611" y="4160988"/>
            <a:ext cx="4720624" cy="2212249"/>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50000"/>
              </a:spcBef>
              <a:buClr>
                <a:srgbClr val="FF0000"/>
              </a:buClr>
              <a:buFont typeface="Arial" panose="020B0604020202020204" pitchFamily="34" charset="0"/>
              <a:buChar char="•"/>
            </a:pPr>
            <a:r>
              <a:rPr lang="hu-HU" altLang="hu-HU" sz="2000" dirty="0">
                <a:solidFill>
                  <a:schemeClr val="tx1"/>
                </a:solidFill>
              </a:rPr>
              <a:t>indirekt tüdőkárosodás</a:t>
            </a:r>
          </a:p>
          <a:p>
            <a:pPr marL="342900" indent="-342900">
              <a:spcBef>
                <a:spcPct val="50000"/>
              </a:spcBef>
              <a:buClr>
                <a:srgbClr val="FF0000"/>
              </a:buClr>
              <a:buFont typeface="Arial" panose="020B0604020202020204" pitchFamily="34" charset="0"/>
              <a:buChar char="•"/>
            </a:pPr>
            <a:r>
              <a:rPr lang="hu-HU" altLang="hu-HU" sz="2000" dirty="0">
                <a:solidFill>
                  <a:schemeClr val="tx1"/>
                </a:solidFill>
              </a:rPr>
              <a:t>szisztémás gyulladás következménye</a:t>
            </a:r>
          </a:p>
          <a:p>
            <a:pPr marL="342900" indent="-342900">
              <a:spcBef>
                <a:spcPct val="50000"/>
              </a:spcBef>
              <a:buClr>
                <a:srgbClr val="FF0000"/>
              </a:buClr>
              <a:buFont typeface="Arial" panose="020B0604020202020204" pitchFamily="34" charset="0"/>
              <a:buChar char="•"/>
            </a:pPr>
            <a:r>
              <a:rPr lang="hu-HU" altLang="hu-HU" sz="2000" dirty="0" err="1">
                <a:solidFill>
                  <a:schemeClr val="tx1"/>
                </a:solidFill>
              </a:rPr>
              <a:t>endothel</a:t>
            </a:r>
            <a:r>
              <a:rPr lang="hu-HU" altLang="hu-HU" sz="2000" dirty="0">
                <a:solidFill>
                  <a:schemeClr val="tx1"/>
                </a:solidFill>
              </a:rPr>
              <a:t> károsodás miatt </a:t>
            </a:r>
            <a:r>
              <a:rPr lang="hu-HU" altLang="hu-HU" sz="2000" dirty="0" err="1">
                <a:solidFill>
                  <a:schemeClr val="tx1"/>
                </a:solidFill>
              </a:rPr>
              <a:t>vazoaktív</a:t>
            </a:r>
            <a:r>
              <a:rPr lang="hu-HU" altLang="hu-HU" sz="2000" dirty="0">
                <a:solidFill>
                  <a:schemeClr val="tx1"/>
                </a:solidFill>
              </a:rPr>
              <a:t> pulmonális ödéma alakul ki</a:t>
            </a:r>
          </a:p>
        </p:txBody>
      </p:sp>
    </p:spTree>
    <p:extLst>
      <p:ext uri="{BB962C8B-B14F-4D97-AF65-F5344CB8AC3E}">
        <p14:creationId xmlns:p14="http://schemas.microsoft.com/office/powerpoint/2010/main" val="14589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pulmonális </a:t>
            </a:r>
            <a:r>
              <a:rPr lang="hu-HU" sz="2800" dirty="0" err="1"/>
              <a:t>vs</a:t>
            </a:r>
            <a:r>
              <a:rPr lang="hu-HU" sz="3200" dirty="0"/>
              <a:t> </a:t>
            </a:r>
            <a:r>
              <a:rPr lang="hu-HU" sz="3200" dirty="0" err="1"/>
              <a:t>extrapulmonalis</a:t>
            </a:r>
            <a:r>
              <a:rPr lang="hu-HU" sz="3200" dirty="0"/>
              <a:t> </a:t>
            </a:r>
            <a:endParaRPr lang="hu-HU" sz="4000" dirty="0"/>
          </a:p>
        </p:txBody>
      </p:sp>
      <p:pic>
        <p:nvPicPr>
          <p:cNvPr id="4" name="Picture 3">
            <a:extLst>
              <a:ext uri="{FF2B5EF4-FFF2-40B4-BE49-F238E27FC236}">
                <a16:creationId xmlns:a16="http://schemas.microsoft.com/office/drawing/2014/main" id="{EDBCADB3-4FD3-E1BE-0088-180D9225C0E1}"/>
              </a:ext>
            </a:extLst>
          </p:cNvPr>
          <p:cNvPicPr>
            <a:picLocks noChangeAspect="1" noChangeArrowheads="1"/>
          </p:cNvPicPr>
          <p:nvPr/>
        </p:nvPicPr>
        <p:blipFill>
          <a:blip r:embed="rId2"/>
          <a:srcRect/>
          <a:stretch>
            <a:fillRect/>
          </a:stretch>
        </p:blipFill>
        <p:spPr bwMode="auto">
          <a:xfrm>
            <a:off x="357158" y="1571612"/>
            <a:ext cx="3860406" cy="5098145"/>
          </a:xfrm>
          <a:prstGeom prst="rect">
            <a:avLst/>
          </a:prstGeom>
          <a:noFill/>
          <a:ln w="38100">
            <a:solidFill>
              <a:schemeClr val="bg1"/>
            </a:solidFill>
            <a:miter lim="800000"/>
            <a:headEnd/>
            <a:tailEnd/>
          </a:ln>
          <a:effectLst/>
        </p:spPr>
      </p:pic>
      <p:sp>
        <p:nvSpPr>
          <p:cNvPr id="5" name="Téglalap 4">
            <a:extLst>
              <a:ext uri="{FF2B5EF4-FFF2-40B4-BE49-F238E27FC236}">
                <a16:creationId xmlns:a16="http://schemas.microsoft.com/office/drawing/2014/main" id="{808C04D9-6837-DE25-9BC4-0A1B26042AEB}"/>
              </a:ext>
            </a:extLst>
          </p:cNvPr>
          <p:cNvSpPr/>
          <p:nvPr/>
        </p:nvSpPr>
        <p:spPr>
          <a:xfrm>
            <a:off x="2071670" y="1857364"/>
            <a:ext cx="1071570" cy="4786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0000"/>
              </a:solidFill>
            </a:endParaRPr>
          </a:p>
        </p:txBody>
      </p:sp>
      <p:sp>
        <p:nvSpPr>
          <p:cNvPr id="7" name="Nyíl: jobbra mutató 6">
            <a:extLst>
              <a:ext uri="{FF2B5EF4-FFF2-40B4-BE49-F238E27FC236}">
                <a16:creationId xmlns:a16="http://schemas.microsoft.com/office/drawing/2014/main" id="{4E17DF5E-06E1-56CD-DA2E-70E88A613D00}"/>
              </a:ext>
            </a:extLst>
          </p:cNvPr>
          <p:cNvSpPr/>
          <p:nvPr/>
        </p:nvSpPr>
        <p:spPr>
          <a:xfrm>
            <a:off x="4705350" y="2676525"/>
            <a:ext cx="2152650" cy="4191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Nyíl: jobbra mutató 7">
            <a:extLst>
              <a:ext uri="{FF2B5EF4-FFF2-40B4-BE49-F238E27FC236}">
                <a16:creationId xmlns:a16="http://schemas.microsoft.com/office/drawing/2014/main" id="{A81D1A39-5482-F914-7230-1FABADE09AAE}"/>
              </a:ext>
            </a:extLst>
          </p:cNvPr>
          <p:cNvSpPr/>
          <p:nvPr/>
        </p:nvSpPr>
        <p:spPr>
          <a:xfrm>
            <a:off x="4705350" y="5295900"/>
            <a:ext cx="2152650" cy="4191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a:extLst>
              <a:ext uri="{FF2B5EF4-FFF2-40B4-BE49-F238E27FC236}">
                <a16:creationId xmlns:a16="http://schemas.microsoft.com/office/drawing/2014/main" id="{6EA51C7A-AF45-1772-5BD2-7D11D6D420B8}"/>
              </a:ext>
            </a:extLst>
          </p:cNvPr>
          <p:cNvSpPr txBox="1"/>
          <p:nvPr/>
        </p:nvSpPr>
        <p:spPr>
          <a:xfrm>
            <a:off x="7208679" y="2180376"/>
            <a:ext cx="4489056" cy="1631216"/>
          </a:xfrm>
          <a:prstGeom prst="rect">
            <a:avLst/>
          </a:prstGeom>
          <a:noFill/>
        </p:spPr>
        <p:txBody>
          <a:bodyPr wrap="square" rtlCol="0">
            <a:spAutoFit/>
          </a:bodyPr>
          <a:lstStyle/>
          <a:p>
            <a:pPr algn="ctr"/>
            <a:r>
              <a:rPr lang="hu-HU" sz="2000" b="1" u="sng" dirty="0" err="1">
                <a:solidFill>
                  <a:srgbClr val="002060"/>
                </a:solidFill>
              </a:rPr>
              <a:t>Pulmonális</a:t>
            </a:r>
            <a:r>
              <a:rPr lang="hu-HU" sz="2000" b="1" u="sng" dirty="0">
                <a:solidFill>
                  <a:srgbClr val="002060"/>
                </a:solidFill>
              </a:rPr>
              <a:t> </a:t>
            </a:r>
            <a:r>
              <a:rPr lang="hu-HU" sz="2000" b="1" dirty="0">
                <a:solidFill>
                  <a:srgbClr val="002060"/>
                </a:solidFill>
              </a:rPr>
              <a:t>ARDS: </a:t>
            </a:r>
          </a:p>
          <a:p>
            <a:pPr algn="ctr"/>
            <a:r>
              <a:rPr lang="hu-HU" sz="2000" b="1" dirty="0"/>
              <a:t>PEEP növelésére a compliance romlik</a:t>
            </a:r>
          </a:p>
          <a:p>
            <a:pPr algn="ctr"/>
            <a:endParaRPr lang="hu-HU" sz="2000" b="1" dirty="0"/>
          </a:p>
          <a:p>
            <a:pPr algn="ctr"/>
            <a:endParaRPr lang="hu-HU" sz="2000" b="1" dirty="0"/>
          </a:p>
          <a:p>
            <a:pPr algn="ctr"/>
            <a:r>
              <a:rPr lang="hu-HU" sz="2000" b="1" dirty="0"/>
              <a:t>a nagy PEEP túlfeszülést okoz</a:t>
            </a:r>
          </a:p>
        </p:txBody>
      </p:sp>
      <p:sp>
        <p:nvSpPr>
          <p:cNvPr id="10" name="Szövegdoboz 9">
            <a:extLst>
              <a:ext uri="{FF2B5EF4-FFF2-40B4-BE49-F238E27FC236}">
                <a16:creationId xmlns:a16="http://schemas.microsoft.com/office/drawing/2014/main" id="{F6102EF4-41F9-F2D1-565C-9BC46E9A2F70}"/>
              </a:ext>
            </a:extLst>
          </p:cNvPr>
          <p:cNvSpPr txBox="1"/>
          <p:nvPr/>
        </p:nvSpPr>
        <p:spPr>
          <a:xfrm>
            <a:off x="7378383" y="4480292"/>
            <a:ext cx="4214842" cy="1631216"/>
          </a:xfrm>
          <a:prstGeom prst="rect">
            <a:avLst/>
          </a:prstGeom>
          <a:noFill/>
        </p:spPr>
        <p:txBody>
          <a:bodyPr wrap="square" rtlCol="0">
            <a:spAutoFit/>
          </a:bodyPr>
          <a:lstStyle/>
          <a:p>
            <a:pPr algn="ctr"/>
            <a:r>
              <a:rPr lang="hu-HU" sz="2000" b="1" u="sng" dirty="0" err="1">
                <a:solidFill>
                  <a:srgbClr val="002060"/>
                </a:solidFill>
              </a:rPr>
              <a:t>Extrapulmonális</a:t>
            </a:r>
            <a:r>
              <a:rPr lang="hu-HU" sz="2000" b="1" dirty="0">
                <a:solidFill>
                  <a:srgbClr val="002060"/>
                </a:solidFill>
              </a:rPr>
              <a:t> ARDS:</a:t>
            </a:r>
          </a:p>
          <a:p>
            <a:pPr algn="ctr"/>
            <a:r>
              <a:rPr lang="hu-HU" sz="2000" b="1" dirty="0"/>
              <a:t>PEEP növelésére a compliance javul</a:t>
            </a:r>
          </a:p>
          <a:p>
            <a:pPr algn="ctr"/>
            <a:endParaRPr lang="hu-HU" sz="2000" b="1" dirty="0"/>
          </a:p>
          <a:p>
            <a:pPr algn="ctr"/>
            <a:endParaRPr lang="hu-HU" sz="2000" b="1" dirty="0"/>
          </a:p>
          <a:p>
            <a:pPr algn="ctr"/>
            <a:r>
              <a:rPr lang="hu-HU" sz="2000" b="1" dirty="0"/>
              <a:t>a nagy PEEP toborzást eredményez</a:t>
            </a:r>
          </a:p>
        </p:txBody>
      </p:sp>
      <mc:AlternateContent xmlns:mc="http://schemas.openxmlformats.org/markup-compatibility/2006" xmlns:a14="http://schemas.microsoft.com/office/drawing/2010/main">
        <mc:Choice Requires="a14">
          <p:sp>
            <p:nvSpPr>
              <p:cNvPr id="11" name="Téglalap 10">
                <a:extLst>
                  <a:ext uri="{FF2B5EF4-FFF2-40B4-BE49-F238E27FC236}">
                    <a16:creationId xmlns:a16="http://schemas.microsoft.com/office/drawing/2014/main" id="{0BCF2D85-632D-9BA5-C09B-F439DC3053B0}"/>
                  </a:ext>
                </a:extLst>
              </p:cNvPr>
              <p:cNvSpPr/>
              <p:nvPr/>
            </p:nvSpPr>
            <p:spPr>
              <a:xfrm>
                <a:off x="4336638" y="1215730"/>
                <a:ext cx="3190876" cy="998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hu-HU" sz="1800" b="0" i="0" smtClean="0">
                          <a:latin typeface="Cambria Math" panose="02040503050406030204" pitchFamily="18" charset="0"/>
                        </a:rPr>
                        <m:t>Compliance</m:t>
                      </m:r>
                      <m:r>
                        <a:rPr lang="en-US" sz="1800" i="0" smtClean="0">
                          <a:latin typeface="Cambria Math" panose="02040503050406030204" pitchFamily="18" charset="0"/>
                        </a:rPr>
                        <m:t>=</m:t>
                      </m:r>
                      <m:f>
                        <m:fPr>
                          <m:ctrlPr>
                            <a:rPr lang="en-US" sz="1800" i="1" smtClean="0">
                              <a:latin typeface="Cambria Math" panose="02040503050406030204" pitchFamily="18" charset="0"/>
                            </a:rPr>
                          </m:ctrlPr>
                        </m:fPr>
                        <m:num>
                          <m:r>
                            <a:rPr lang="hu-HU" sz="1800" b="0" i="0" smtClean="0">
                              <a:latin typeface="Cambria Math" panose="02040503050406030204" pitchFamily="18" charset="0"/>
                            </a:rPr>
                            <m:t>1</m:t>
                          </m:r>
                        </m:num>
                        <m:den>
                          <m:r>
                            <m:rPr>
                              <m:sty m:val="p"/>
                            </m:rPr>
                            <a:rPr lang="hu-HU" sz="1800" b="0" i="0" smtClean="0">
                              <a:latin typeface="Cambria Math" panose="02040503050406030204" pitchFamily="18" charset="0"/>
                            </a:rPr>
                            <m:t>Elastance</m:t>
                          </m:r>
                        </m:den>
                      </m:f>
                    </m:oMath>
                  </m:oMathPara>
                </a14:m>
                <a:endParaRPr lang="hu-HU" sz="1800" dirty="0"/>
              </a:p>
            </p:txBody>
          </p:sp>
        </mc:Choice>
        <mc:Fallback xmlns="">
          <p:sp>
            <p:nvSpPr>
              <p:cNvPr id="11" name="Téglalap 10">
                <a:extLst>
                  <a:ext uri="{FF2B5EF4-FFF2-40B4-BE49-F238E27FC236}">
                    <a16:creationId xmlns:a16="http://schemas.microsoft.com/office/drawing/2014/main" id="{0BCF2D85-632D-9BA5-C09B-F439DC3053B0}"/>
                  </a:ext>
                </a:extLst>
              </p:cNvPr>
              <p:cNvSpPr>
                <a:spLocks noRot="1" noChangeAspect="1" noMove="1" noResize="1" noEditPoints="1" noAdjustHandles="1" noChangeArrowheads="1" noChangeShapeType="1" noTextEdit="1"/>
              </p:cNvSpPr>
              <p:nvPr/>
            </p:nvSpPr>
            <p:spPr>
              <a:xfrm>
                <a:off x="4336638" y="1215730"/>
                <a:ext cx="3190876" cy="998318"/>
              </a:xfrm>
              <a:prstGeom prst="rect">
                <a:avLst/>
              </a:prstGeom>
              <a:blipFill>
                <a:blip r:embed="rId3"/>
                <a:stretch>
                  <a:fillRect/>
                </a:stretch>
              </a:blipFill>
            </p:spPr>
            <p:txBody>
              <a:bodyPr/>
              <a:lstStyle/>
              <a:p>
                <a:r>
                  <a:rPr lang="hu-HU">
                    <a:noFill/>
                  </a:rPr>
                  <a:t> </a:t>
                </a:r>
              </a:p>
            </p:txBody>
          </p:sp>
        </mc:Fallback>
      </mc:AlternateContent>
      <p:sp>
        <p:nvSpPr>
          <p:cNvPr id="12" name="Nyíl: lefelé mutató 11">
            <a:extLst>
              <a:ext uri="{FF2B5EF4-FFF2-40B4-BE49-F238E27FC236}">
                <a16:creationId xmlns:a16="http://schemas.microsoft.com/office/drawing/2014/main" id="{A066B572-DF6A-0CE6-58D2-D49A961FF72D}"/>
              </a:ext>
            </a:extLst>
          </p:cNvPr>
          <p:cNvSpPr/>
          <p:nvPr/>
        </p:nvSpPr>
        <p:spPr>
          <a:xfrm>
            <a:off x="9391559" y="2886075"/>
            <a:ext cx="188490" cy="457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a:extLst>
              <a:ext uri="{FF2B5EF4-FFF2-40B4-BE49-F238E27FC236}">
                <a16:creationId xmlns:a16="http://schemas.microsoft.com/office/drawing/2014/main" id="{B4D0DA38-77FC-6035-2C9E-9CD3D95DFA17}"/>
              </a:ext>
            </a:extLst>
          </p:cNvPr>
          <p:cNvSpPr txBox="1"/>
          <p:nvPr/>
        </p:nvSpPr>
        <p:spPr>
          <a:xfrm>
            <a:off x="3367088" y="6524041"/>
            <a:ext cx="4772025" cy="276999"/>
          </a:xfrm>
          <a:prstGeom prst="rect">
            <a:avLst/>
          </a:prstGeom>
          <a:noFill/>
        </p:spPr>
        <p:txBody>
          <a:bodyPr wrap="square">
            <a:spAutoFit/>
          </a:bodyPr>
          <a:lstStyle/>
          <a:p>
            <a:r>
              <a:rPr lang="hu-HU" sz="1200" b="0" i="0" dirty="0" err="1">
                <a:solidFill>
                  <a:srgbClr val="FF0000"/>
                </a:solidFill>
                <a:effectLst/>
                <a:latin typeface="Arial" panose="020B0604020202020204" pitchFamily="34" charset="0"/>
                <a:cs typeface="Arial" panose="020B0604020202020204" pitchFamily="34" charset="0"/>
              </a:rPr>
              <a:t>Gattinoni</a:t>
            </a:r>
            <a:r>
              <a:rPr lang="hu-HU" sz="1200" b="0" i="0" dirty="0">
                <a:solidFill>
                  <a:srgbClr val="FF0000"/>
                </a:solidFill>
                <a:effectLst/>
                <a:latin typeface="Arial" panose="020B0604020202020204" pitchFamily="34" charset="0"/>
                <a:cs typeface="Arial" panose="020B0604020202020204" pitchFamily="34" charset="0"/>
              </a:rPr>
              <a:t> L </a:t>
            </a:r>
            <a:r>
              <a:rPr lang="hu-HU" sz="1200" b="0" i="0" dirty="0" err="1">
                <a:solidFill>
                  <a:srgbClr val="FF0000"/>
                </a:solidFill>
                <a:effectLst/>
                <a:latin typeface="Arial" panose="020B0604020202020204" pitchFamily="34" charset="0"/>
                <a:cs typeface="Arial" panose="020B0604020202020204" pitchFamily="34" charset="0"/>
              </a:rPr>
              <a:t>et</a:t>
            </a:r>
            <a:r>
              <a:rPr lang="hu-HU" sz="1200" b="0" i="0" dirty="0">
                <a:solidFill>
                  <a:srgbClr val="FF0000"/>
                </a:solidFill>
                <a:effectLst/>
                <a:latin typeface="Arial" panose="020B0604020202020204" pitchFamily="34" charset="0"/>
                <a:cs typeface="Arial" panose="020B0604020202020204" pitchFamily="34" charset="0"/>
              </a:rPr>
              <a:t> </a:t>
            </a:r>
            <a:r>
              <a:rPr lang="hu-HU" sz="1200" b="0" i="0" dirty="0" err="1">
                <a:solidFill>
                  <a:srgbClr val="FF0000"/>
                </a:solidFill>
                <a:effectLst/>
                <a:latin typeface="Arial" panose="020B0604020202020204" pitchFamily="34" charset="0"/>
                <a:cs typeface="Arial" panose="020B0604020202020204" pitchFamily="34" charset="0"/>
              </a:rPr>
              <a:t>al</a:t>
            </a:r>
            <a:r>
              <a:rPr lang="hu-HU" sz="1200" b="0" i="0" dirty="0">
                <a:solidFill>
                  <a:srgbClr val="FF0000"/>
                </a:solidFill>
                <a:effectLst/>
                <a:latin typeface="Arial" panose="020B0604020202020204" pitchFamily="34" charset="0"/>
                <a:cs typeface="Arial" panose="020B0604020202020204" pitchFamily="34" charset="0"/>
              </a:rPr>
              <a:t>. </a:t>
            </a:r>
            <a:r>
              <a:rPr lang="hu-HU" sz="1200" b="0" i="1" dirty="0">
                <a:solidFill>
                  <a:srgbClr val="FF0000"/>
                </a:solidFill>
                <a:effectLst/>
                <a:latin typeface="Arial" panose="020B0604020202020204" pitchFamily="34" charset="0"/>
                <a:cs typeface="Arial" panose="020B0604020202020204" pitchFamily="34" charset="0"/>
              </a:rPr>
              <a:t>Am J </a:t>
            </a:r>
            <a:r>
              <a:rPr lang="hu-HU" sz="1200" b="0" i="1" dirty="0" err="1">
                <a:solidFill>
                  <a:srgbClr val="FF0000"/>
                </a:solidFill>
                <a:effectLst/>
                <a:latin typeface="Arial" panose="020B0604020202020204" pitchFamily="34" charset="0"/>
                <a:cs typeface="Arial" panose="020B0604020202020204" pitchFamily="34" charset="0"/>
              </a:rPr>
              <a:t>Respir</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Crit</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Care</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Med</a:t>
            </a:r>
            <a:r>
              <a:rPr lang="hu-HU" sz="1200" b="0" i="0" dirty="0">
                <a:solidFill>
                  <a:srgbClr val="FF0000"/>
                </a:solidFill>
                <a:effectLst/>
                <a:latin typeface="Arial" panose="020B0604020202020204" pitchFamily="34" charset="0"/>
                <a:cs typeface="Arial" panose="020B0604020202020204" pitchFamily="34" charset="0"/>
              </a:rPr>
              <a:t>. 1998 Jul;158(1):3-11. </a:t>
            </a:r>
            <a:endParaRPr lang="hu-HU" sz="1200" dirty="0">
              <a:solidFill>
                <a:srgbClr val="FF0000"/>
              </a:solidFill>
              <a:latin typeface="Arial" panose="020B0604020202020204" pitchFamily="34" charset="0"/>
              <a:cs typeface="Arial" panose="020B0604020202020204" pitchFamily="34" charset="0"/>
            </a:endParaRPr>
          </a:p>
        </p:txBody>
      </p:sp>
      <p:sp>
        <p:nvSpPr>
          <p:cNvPr id="14" name="Nyíl: lefelé mutató 13">
            <a:extLst>
              <a:ext uri="{FF2B5EF4-FFF2-40B4-BE49-F238E27FC236}">
                <a16:creationId xmlns:a16="http://schemas.microsoft.com/office/drawing/2014/main" id="{48476F34-66B5-DF16-3D59-9D3D3A7781D9}"/>
              </a:ext>
            </a:extLst>
          </p:cNvPr>
          <p:cNvSpPr/>
          <p:nvPr/>
        </p:nvSpPr>
        <p:spPr>
          <a:xfrm>
            <a:off x="9391559" y="5257358"/>
            <a:ext cx="188490" cy="457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6" name="Egyenes összekötő 15">
            <a:extLst>
              <a:ext uri="{FF2B5EF4-FFF2-40B4-BE49-F238E27FC236}">
                <a16:creationId xmlns:a16="http://schemas.microsoft.com/office/drawing/2014/main" id="{D2EAD997-895F-B2FB-F64C-649BC968C8AD}"/>
              </a:ext>
            </a:extLst>
          </p:cNvPr>
          <p:cNvCxnSpPr/>
          <p:nvPr/>
        </p:nvCxnSpPr>
        <p:spPr>
          <a:xfrm>
            <a:off x="7241276" y="4120684"/>
            <a:ext cx="4489056" cy="0"/>
          </a:xfrm>
          <a:prstGeom prst="line">
            <a:avLst/>
          </a:prstGeom>
          <a:ln w="38100">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932639"/>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pulmonális </a:t>
            </a:r>
            <a:r>
              <a:rPr lang="hu-HU" sz="2800" dirty="0" err="1"/>
              <a:t>vs</a:t>
            </a:r>
            <a:r>
              <a:rPr lang="hu-HU" sz="3200" dirty="0"/>
              <a:t> </a:t>
            </a:r>
            <a:r>
              <a:rPr lang="hu-HU" sz="3200" dirty="0" err="1"/>
              <a:t>extrapulmonalis</a:t>
            </a:r>
            <a:r>
              <a:rPr lang="hu-HU" sz="3200" dirty="0"/>
              <a:t> </a:t>
            </a:r>
            <a:endParaRPr lang="hu-HU" sz="4000" dirty="0"/>
          </a:p>
        </p:txBody>
      </p:sp>
      <p:sp>
        <p:nvSpPr>
          <p:cNvPr id="3" name="Szövegdoboz 2">
            <a:extLst>
              <a:ext uri="{FF2B5EF4-FFF2-40B4-BE49-F238E27FC236}">
                <a16:creationId xmlns:a16="http://schemas.microsoft.com/office/drawing/2014/main" id="{CF3D6198-E5A5-DB56-85D6-D6DE1A36221C}"/>
              </a:ext>
            </a:extLst>
          </p:cNvPr>
          <p:cNvSpPr txBox="1"/>
          <p:nvPr/>
        </p:nvSpPr>
        <p:spPr>
          <a:xfrm>
            <a:off x="157172" y="4966264"/>
            <a:ext cx="4133850" cy="276999"/>
          </a:xfrm>
          <a:prstGeom prst="rect">
            <a:avLst/>
          </a:prstGeom>
          <a:noFill/>
        </p:spPr>
        <p:txBody>
          <a:bodyPr wrap="square">
            <a:spAutoFit/>
          </a:bodyPr>
          <a:lstStyle/>
          <a:p>
            <a:r>
              <a:rPr lang="hu-HU" sz="1200" b="0" i="0" dirty="0" err="1">
                <a:solidFill>
                  <a:srgbClr val="FF0000"/>
                </a:solidFill>
                <a:effectLst/>
                <a:latin typeface="Arial" panose="020B0604020202020204" pitchFamily="34" charset="0"/>
                <a:cs typeface="Arial" panose="020B0604020202020204" pitchFamily="34" charset="0"/>
              </a:rPr>
              <a:t>Coppola</a:t>
            </a:r>
            <a:r>
              <a:rPr lang="hu-HU" sz="1200" b="0" i="0" dirty="0">
                <a:solidFill>
                  <a:srgbClr val="FF0000"/>
                </a:solidFill>
                <a:effectLst/>
                <a:latin typeface="Arial" panose="020B0604020202020204" pitchFamily="34" charset="0"/>
                <a:cs typeface="Arial" panose="020B0604020202020204" pitchFamily="34" charset="0"/>
              </a:rPr>
              <a:t> S </a:t>
            </a:r>
            <a:r>
              <a:rPr lang="hu-HU" sz="1200" b="0" i="0" dirty="0" err="1">
                <a:solidFill>
                  <a:srgbClr val="FF0000"/>
                </a:solidFill>
                <a:effectLst/>
                <a:latin typeface="Arial" panose="020B0604020202020204" pitchFamily="34" charset="0"/>
                <a:cs typeface="Arial" panose="020B0604020202020204" pitchFamily="34" charset="0"/>
              </a:rPr>
              <a:t>et</a:t>
            </a:r>
            <a:r>
              <a:rPr lang="hu-HU" sz="1200" b="0" i="0" dirty="0">
                <a:solidFill>
                  <a:srgbClr val="FF0000"/>
                </a:solidFill>
                <a:effectLst/>
                <a:latin typeface="Arial" panose="020B0604020202020204" pitchFamily="34" charset="0"/>
                <a:cs typeface="Arial" panose="020B0604020202020204" pitchFamily="34" charset="0"/>
              </a:rPr>
              <a:t> </a:t>
            </a:r>
            <a:r>
              <a:rPr lang="hu-HU" sz="1200" b="0" i="0" dirty="0" err="1">
                <a:solidFill>
                  <a:srgbClr val="FF0000"/>
                </a:solidFill>
                <a:effectLst/>
                <a:latin typeface="Arial" panose="020B0604020202020204" pitchFamily="34" charset="0"/>
                <a:cs typeface="Arial" panose="020B0604020202020204" pitchFamily="34" charset="0"/>
              </a:rPr>
              <a:t>al</a:t>
            </a:r>
            <a:r>
              <a:rPr lang="hu-HU" sz="1200" b="0" i="0"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Crit</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Care</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Med</a:t>
            </a:r>
            <a:r>
              <a:rPr lang="hu-HU" sz="1200" b="0" i="0" dirty="0">
                <a:solidFill>
                  <a:srgbClr val="FF0000"/>
                </a:solidFill>
                <a:effectLst/>
                <a:latin typeface="Arial" panose="020B0604020202020204" pitchFamily="34" charset="0"/>
                <a:cs typeface="Arial" panose="020B0604020202020204" pitchFamily="34" charset="0"/>
              </a:rPr>
              <a:t>. 2019 Jun;47(6):792-799. </a:t>
            </a:r>
            <a:endParaRPr lang="hu-HU" sz="1200" dirty="0">
              <a:solidFill>
                <a:srgbClr val="FF0000"/>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97C6E8F2-B95A-CBEB-FD2B-7F5AB8E5CFF7}"/>
              </a:ext>
            </a:extLst>
          </p:cNvPr>
          <p:cNvPicPr>
            <a:picLocks noChangeAspect="1" noChangeArrowheads="1"/>
          </p:cNvPicPr>
          <p:nvPr/>
        </p:nvPicPr>
        <p:blipFill>
          <a:blip r:embed="rId2"/>
          <a:srcRect/>
          <a:stretch>
            <a:fillRect/>
          </a:stretch>
        </p:blipFill>
        <p:spPr bwMode="auto">
          <a:xfrm>
            <a:off x="266695" y="1719387"/>
            <a:ext cx="3914805" cy="3218666"/>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9AEA5A4C-313C-8750-D9BE-79D453F009F1}"/>
              </a:ext>
            </a:extLst>
          </p:cNvPr>
          <p:cNvPicPr>
            <a:picLocks noChangeAspect="1" noChangeArrowheads="1"/>
          </p:cNvPicPr>
          <p:nvPr/>
        </p:nvPicPr>
        <p:blipFill>
          <a:blip r:embed="rId3"/>
          <a:srcRect/>
          <a:stretch>
            <a:fillRect/>
          </a:stretch>
        </p:blipFill>
        <p:spPr bwMode="auto">
          <a:xfrm>
            <a:off x="4524375" y="2672334"/>
            <a:ext cx="7334255" cy="1858099"/>
          </a:xfrm>
          <a:prstGeom prst="rect">
            <a:avLst/>
          </a:prstGeom>
          <a:noFill/>
          <a:ln w="9525">
            <a:noFill/>
            <a:miter lim="800000"/>
            <a:headEnd/>
            <a:tailEnd/>
          </a:ln>
          <a:effectLst/>
        </p:spPr>
      </p:pic>
      <p:sp>
        <p:nvSpPr>
          <p:cNvPr id="8" name="Szövegdoboz 7">
            <a:extLst>
              <a:ext uri="{FF2B5EF4-FFF2-40B4-BE49-F238E27FC236}">
                <a16:creationId xmlns:a16="http://schemas.microsoft.com/office/drawing/2014/main" id="{D80B062A-8D32-6212-41E3-ECF1C6C382B7}"/>
              </a:ext>
            </a:extLst>
          </p:cNvPr>
          <p:cNvSpPr txBox="1"/>
          <p:nvPr/>
        </p:nvSpPr>
        <p:spPr>
          <a:xfrm>
            <a:off x="8191053" y="1554771"/>
            <a:ext cx="1432481" cy="788101"/>
          </a:xfrm>
          <a:prstGeom prst="rect">
            <a:avLst/>
          </a:prstGeom>
          <a:noFill/>
        </p:spPr>
        <p:txBody>
          <a:bodyPr wrap="square" rtlCol="0">
            <a:spAutoFit/>
          </a:bodyPr>
          <a:lstStyle/>
          <a:p>
            <a:pPr algn="ctr"/>
            <a:r>
              <a:rPr lang="hu-HU" b="1" dirty="0" err="1"/>
              <a:t>Pulmonális</a:t>
            </a:r>
            <a:endParaRPr lang="hu-HU" b="1" dirty="0"/>
          </a:p>
          <a:p>
            <a:pPr algn="ctr"/>
            <a:r>
              <a:rPr lang="hu-HU" b="1" dirty="0"/>
              <a:t>ARDS</a:t>
            </a:r>
          </a:p>
          <a:p>
            <a:pPr algn="ctr"/>
            <a:r>
              <a:rPr lang="hu-HU" b="1" dirty="0"/>
              <a:t>n=97</a:t>
            </a:r>
          </a:p>
        </p:txBody>
      </p:sp>
      <p:sp>
        <p:nvSpPr>
          <p:cNvPr id="9" name="Szövegdoboz 8">
            <a:extLst>
              <a:ext uri="{FF2B5EF4-FFF2-40B4-BE49-F238E27FC236}">
                <a16:creationId xmlns:a16="http://schemas.microsoft.com/office/drawing/2014/main" id="{7850EA2B-AF17-1419-38E8-21018597A647}"/>
              </a:ext>
            </a:extLst>
          </p:cNvPr>
          <p:cNvSpPr txBox="1"/>
          <p:nvPr/>
        </p:nvSpPr>
        <p:spPr>
          <a:xfrm>
            <a:off x="9623534" y="1566497"/>
            <a:ext cx="1704277" cy="788101"/>
          </a:xfrm>
          <a:prstGeom prst="rect">
            <a:avLst/>
          </a:prstGeom>
          <a:noFill/>
        </p:spPr>
        <p:txBody>
          <a:bodyPr wrap="square" rtlCol="0">
            <a:spAutoFit/>
          </a:bodyPr>
          <a:lstStyle/>
          <a:p>
            <a:pPr algn="ctr"/>
            <a:r>
              <a:rPr lang="hu-HU" b="1" dirty="0" err="1"/>
              <a:t>Extrapulmonális</a:t>
            </a:r>
            <a:endParaRPr lang="hu-HU" b="1" dirty="0"/>
          </a:p>
          <a:p>
            <a:pPr algn="ctr"/>
            <a:r>
              <a:rPr lang="hu-HU" b="1" dirty="0"/>
              <a:t>ARDS</a:t>
            </a:r>
          </a:p>
          <a:p>
            <a:pPr algn="ctr"/>
            <a:r>
              <a:rPr lang="hu-HU" b="1" dirty="0"/>
              <a:t>n=84</a:t>
            </a:r>
          </a:p>
        </p:txBody>
      </p:sp>
      <p:sp>
        <p:nvSpPr>
          <p:cNvPr id="10" name="Téglalap 9">
            <a:extLst>
              <a:ext uri="{FF2B5EF4-FFF2-40B4-BE49-F238E27FC236}">
                <a16:creationId xmlns:a16="http://schemas.microsoft.com/office/drawing/2014/main" id="{425D6B0D-6E7A-3768-2214-97AB6D74F1CE}"/>
              </a:ext>
            </a:extLst>
          </p:cNvPr>
          <p:cNvSpPr/>
          <p:nvPr/>
        </p:nvSpPr>
        <p:spPr>
          <a:xfrm>
            <a:off x="8362951" y="3851925"/>
            <a:ext cx="2521168" cy="717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id="{9683CE52-37CE-FDDD-FB70-7018713DCED0}"/>
              </a:ext>
            </a:extLst>
          </p:cNvPr>
          <p:cNvSpPr txBox="1"/>
          <p:nvPr/>
        </p:nvSpPr>
        <p:spPr>
          <a:xfrm>
            <a:off x="571513" y="5679094"/>
            <a:ext cx="4495775" cy="788101"/>
          </a:xfrm>
          <a:prstGeom prst="rect">
            <a:avLst/>
          </a:prstGeom>
          <a:noFill/>
        </p:spPr>
        <p:txBody>
          <a:bodyPr wrap="square">
            <a:spAutoFit/>
          </a:bodyPr>
          <a:lstStyle/>
          <a:p>
            <a:r>
              <a:rPr lang="hu-HU" b="0" i="0" dirty="0">
                <a:solidFill>
                  <a:srgbClr val="3C4043"/>
                </a:solidFill>
                <a:effectLst/>
              </a:rPr>
              <a:t>A betegség korai stádiumában a </a:t>
            </a:r>
            <a:r>
              <a:rPr lang="hu-HU" b="0" i="0" dirty="0" err="1">
                <a:solidFill>
                  <a:srgbClr val="3C4043"/>
                </a:solidFill>
                <a:effectLst/>
              </a:rPr>
              <a:t>pulmonalis</a:t>
            </a:r>
            <a:r>
              <a:rPr lang="hu-HU" b="0" i="0" dirty="0">
                <a:solidFill>
                  <a:srgbClr val="3C4043"/>
                </a:solidFill>
                <a:effectLst/>
              </a:rPr>
              <a:t> ARDS szignifikánsan súlyosabb </a:t>
            </a:r>
            <a:r>
              <a:rPr lang="hu-HU" b="0" i="0" dirty="0" err="1">
                <a:solidFill>
                  <a:srgbClr val="3C4043"/>
                </a:solidFill>
                <a:effectLst/>
              </a:rPr>
              <a:t>hypoxemiát</a:t>
            </a:r>
            <a:r>
              <a:rPr lang="hu-HU" b="0" i="0" dirty="0">
                <a:solidFill>
                  <a:srgbClr val="3C4043"/>
                </a:solidFill>
                <a:effectLst/>
              </a:rPr>
              <a:t> és jobb </a:t>
            </a:r>
            <a:r>
              <a:rPr lang="hu-HU" b="0" i="0" dirty="0" err="1">
                <a:solidFill>
                  <a:srgbClr val="3C4043"/>
                </a:solidFill>
                <a:effectLst/>
              </a:rPr>
              <a:t>toborozhatóságot</a:t>
            </a:r>
            <a:r>
              <a:rPr lang="hu-HU" b="0" i="0" dirty="0">
                <a:solidFill>
                  <a:srgbClr val="3C4043"/>
                </a:solidFill>
                <a:effectLst/>
              </a:rPr>
              <a:t> mutatott.</a:t>
            </a:r>
            <a:endParaRPr lang="hu-HU" dirty="0"/>
          </a:p>
        </p:txBody>
      </p:sp>
      <p:sp>
        <p:nvSpPr>
          <p:cNvPr id="14" name="Nyíl: jobbra mutató 13">
            <a:extLst>
              <a:ext uri="{FF2B5EF4-FFF2-40B4-BE49-F238E27FC236}">
                <a16:creationId xmlns:a16="http://schemas.microsoft.com/office/drawing/2014/main" id="{6DB0BFD1-516C-4306-EC97-7D1B899C137F}"/>
              </a:ext>
            </a:extLst>
          </p:cNvPr>
          <p:cNvSpPr/>
          <p:nvPr/>
        </p:nvSpPr>
        <p:spPr>
          <a:xfrm>
            <a:off x="5210174" y="6000750"/>
            <a:ext cx="885825" cy="2647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doboz 16">
            <a:extLst>
              <a:ext uri="{FF2B5EF4-FFF2-40B4-BE49-F238E27FC236}">
                <a16:creationId xmlns:a16="http://schemas.microsoft.com/office/drawing/2014/main" id="{995AEF12-48B6-080C-DDF5-6E410DB0147D}"/>
              </a:ext>
            </a:extLst>
          </p:cNvPr>
          <p:cNvSpPr txBox="1"/>
          <p:nvPr/>
        </p:nvSpPr>
        <p:spPr>
          <a:xfrm>
            <a:off x="6289784" y="5563132"/>
            <a:ext cx="3333750" cy="1020023"/>
          </a:xfrm>
          <a:prstGeom prst="rect">
            <a:avLst/>
          </a:prstGeom>
          <a:noFill/>
        </p:spPr>
        <p:txBody>
          <a:bodyPr wrap="square" rtlCol="0">
            <a:spAutoFit/>
          </a:bodyPr>
          <a:lstStyle/>
          <a:p>
            <a:r>
              <a:rPr lang="hu-HU" dirty="0"/>
              <a:t>Az ARDS eredetének korai felismerése a terápiaorientációt segítheti: </a:t>
            </a:r>
            <a:r>
              <a:rPr lang="hu-HU" b="0" i="0" dirty="0">
                <a:solidFill>
                  <a:srgbClr val="3C4043"/>
                </a:solidFill>
                <a:effectLst/>
              </a:rPr>
              <a:t>Kevésbé agresszív kezelés </a:t>
            </a:r>
            <a:r>
              <a:rPr lang="hu-HU" b="0" i="0" dirty="0" err="1">
                <a:solidFill>
                  <a:srgbClr val="3C4043"/>
                </a:solidFill>
                <a:effectLst/>
              </a:rPr>
              <a:t>extrapulmonalis</a:t>
            </a:r>
            <a:r>
              <a:rPr lang="hu-HU" b="0" i="0" dirty="0">
                <a:solidFill>
                  <a:srgbClr val="3C4043"/>
                </a:solidFill>
                <a:effectLst/>
              </a:rPr>
              <a:t> a </a:t>
            </a:r>
            <a:r>
              <a:rPr lang="hu-HU" b="0" i="0" dirty="0" err="1">
                <a:solidFill>
                  <a:srgbClr val="3C4043"/>
                </a:solidFill>
                <a:effectLst/>
              </a:rPr>
              <a:t>pulmonalis</a:t>
            </a:r>
            <a:r>
              <a:rPr lang="hu-HU" b="0" i="0" dirty="0">
                <a:solidFill>
                  <a:srgbClr val="3C4043"/>
                </a:solidFill>
                <a:effectLst/>
              </a:rPr>
              <a:t> ARDS-hez képest.</a:t>
            </a:r>
            <a:endParaRPr lang="hu-HU" dirty="0"/>
          </a:p>
        </p:txBody>
      </p:sp>
      <p:sp>
        <p:nvSpPr>
          <p:cNvPr id="18" name="Téglalap 17">
            <a:extLst>
              <a:ext uri="{FF2B5EF4-FFF2-40B4-BE49-F238E27FC236}">
                <a16:creationId xmlns:a16="http://schemas.microsoft.com/office/drawing/2014/main" id="{4900F59F-F472-0189-54FA-05C84E4B2896}"/>
              </a:ext>
            </a:extLst>
          </p:cNvPr>
          <p:cNvSpPr/>
          <p:nvPr/>
        </p:nvSpPr>
        <p:spPr>
          <a:xfrm>
            <a:off x="2162175" y="3128855"/>
            <a:ext cx="2019325" cy="16460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3584158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pulmonális </a:t>
            </a:r>
            <a:r>
              <a:rPr lang="hu-HU" sz="2800" dirty="0" err="1"/>
              <a:t>vs</a:t>
            </a:r>
            <a:r>
              <a:rPr lang="hu-HU" sz="3200" dirty="0"/>
              <a:t> </a:t>
            </a:r>
            <a:r>
              <a:rPr lang="hu-HU" sz="3200" dirty="0" err="1"/>
              <a:t>extrapulmonalis</a:t>
            </a:r>
            <a:r>
              <a:rPr lang="hu-HU" sz="3200" dirty="0"/>
              <a:t> </a:t>
            </a:r>
            <a:endParaRPr lang="hu-HU" sz="4000" dirty="0"/>
          </a:p>
        </p:txBody>
      </p:sp>
      <p:pic>
        <p:nvPicPr>
          <p:cNvPr id="12" name="Picture 2">
            <a:extLst>
              <a:ext uri="{FF2B5EF4-FFF2-40B4-BE49-F238E27FC236}">
                <a16:creationId xmlns:a16="http://schemas.microsoft.com/office/drawing/2014/main" id="{B868111B-547F-AB60-E6D4-BADC0E262EB4}"/>
              </a:ext>
            </a:extLst>
          </p:cNvPr>
          <p:cNvPicPr>
            <a:picLocks noChangeAspect="1" noChangeArrowheads="1"/>
          </p:cNvPicPr>
          <p:nvPr/>
        </p:nvPicPr>
        <p:blipFill>
          <a:blip r:embed="rId2"/>
          <a:srcRect/>
          <a:stretch>
            <a:fillRect/>
          </a:stretch>
        </p:blipFill>
        <p:spPr bwMode="auto">
          <a:xfrm>
            <a:off x="785786" y="1643050"/>
            <a:ext cx="7148394" cy="4476772"/>
          </a:xfrm>
          <a:prstGeom prst="rect">
            <a:avLst/>
          </a:prstGeom>
          <a:noFill/>
          <a:ln w="9525">
            <a:noFill/>
            <a:miter lim="800000"/>
            <a:headEnd/>
            <a:tailEnd/>
          </a:ln>
          <a:effectLst/>
        </p:spPr>
      </p:pic>
      <p:sp>
        <p:nvSpPr>
          <p:cNvPr id="13" name="Szövegdoboz 12">
            <a:extLst>
              <a:ext uri="{FF2B5EF4-FFF2-40B4-BE49-F238E27FC236}">
                <a16:creationId xmlns:a16="http://schemas.microsoft.com/office/drawing/2014/main" id="{A0A6A0DA-C087-89A0-223F-2DDE756A3F18}"/>
              </a:ext>
            </a:extLst>
          </p:cNvPr>
          <p:cNvSpPr txBox="1"/>
          <p:nvPr/>
        </p:nvSpPr>
        <p:spPr>
          <a:xfrm>
            <a:off x="4714876" y="1785926"/>
            <a:ext cx="1000132" cy="369332"/>
          </a:xfrm>
          <a:prstGeom prst="rect">
            <a:avLst/>
          </a:prstGeom>
          <a:solidFill>
            <a:schemeClr val="bg1"/>
          </a:solidFill>
        </p:spPr>
        <p:txBody>
          <a:bodyPr wrap="square" rtlCol="0">
            <a:spAutoFit/>
          </a:bodyPr>
          <a:lstStyle/>
          <a:p>
            <a:r>
              <a:rPr lang="hu-HU" b="1" dirty="0"/>
              <a:t>Meghalt</a:t>
            </a:r>
          </a:p>
        </p:txBody>
      </p:sp>
      <p:sp>
        <p:nvSpPr>
          <p:cNvPr id="14" name="Szövegdoboz 13">
            <a:extLst>
              <a:ext uri="{FF2B5EF4-FFF2-40B4-BE49-F238E27FC236}">
                <a16:creationId xmlns:a16="http://schemas.microsoft.com/office/drawing/2014/main" id="{1120825E-F988-9414-C821-7FA1331E8889}"/>
              </a:ext>
            </a:extLst>
          </p:cNvPr>
          <p:cNvSpPr txBox="1"/>
          <p:nvPr/>
        </p:nvSpPr>
        <p:spPr>
          <a:xfrm>
            <a:off x="2571736" y="1785926"/>
            <a:ext cx="1143008" cy="369332"/>
          </a:xfrm>
          <a:prstGeom prst="rect">
            <a:avLst/>
          </a:prstGeom>
          <a:solidFill>
            <a:schemeClr val="bg1"/>
          </a:solidFill>
        </p:spPr>
        <p:txBody>
          <a:bodyPr wrap="square" rtlCol="0">
            <a:spAutoFit/>
          </a:bodyPr>
          <a:lstStyle/>
          <a:p>
            <a:r>
              <a:rPr lang="hu-HU" b="1" dirty="0"/>
              <a:t>Túlélő</a:t>
            </a:r>
          </a:p>
        </p:txBody>
      </p:sp>
      <p:sp>
        <p:nvSpPr>
          <p:cNvPr id="15" name="Szövegdoboz 14">
            <a:extLst>
              <a:ext uri="{FF2B5EF4-FFF2-40B4-BE49-F238E27FC236}">
                <a16:creationId xmlns:a16="http://schemas.microsoft.com/office/drawing/2014/main" id="{D34A7AD3-12FD-5673-02FB-76209CCA7A85}"/>
              </a:ext>
            </a:extLst>
          </p:cNvPr>
          <p:cNvSpPr txBox="1"/>
          <p:nvPr/>
        </p:nvSpPr>
        <p:spPr>
          <a:xfrm>
            <a:off x="2000232" y="5786454"/>
            <a:ext cx="2000264" cy="646331"/>
          </a:xfrm>
          <a:prstGeom prst="rect">
            <a:avLst/>
          </a:prstGeom>
          <a:solidFill>
            <a:schemeClr val="bg1"/>
          </a:solidFill>
        </p:spPr>
        <p:txBody>
          <a:bodyPr wrap="square" rtlCol="0">
            <a:spAutoFit/>
          </a:bodyPr>
          <a:lstStyle/>
          <a:p>
            <a:pPr algn="ctr"/>
            <a:r>
              <a:rPr lang="hu-HU" b="1" dirty="0" err="1"/>
              <a:t>Pulmonális</a:t>
            </a:r>
            <a:r>
              <a:rPr lang="hu-HU" b="1" dirty="0"/>
              <a:t> ARDS</a:t>
            </a:r>
          </a:p>
          <a:p>
            <a:pPr algn="ctr"/>
            <a:r>
              <a:rPr lang="hu-HU" b="1" dirty="0"/>
              <a:t>n = 14</a:t>
            </a:r>
          </a:p>
        </p:txBody>
      </p:sp>
      <p:sp>
        <p:nvSpPr>
          <p:cNvPr id="16" name="Szövegdoboz 15">
            <a:extLst>
              <a:ext uri="{FF2B5EF4-FFF2-40B4-BE49-F238E27FC236}">
                <a16:creationId xmlns:a16="http://schemas.microsoft.com/office/drawing/2014/main" id="{F2BF01AC-BCAE-6A2A-2331-095EB0A06AB3}"/>
              </a:ext>
            </a:extLst>
          </p:cNvPr>
          <p:cNvSpPr txBox="1"/>
          <p:nvPr/>
        </p:nvSpPr>
        <p:spPr>
          <a:xfrm>
            <a:off x="4214810" y="5857892"/>
            <a:ext cx="3143272" cy="646331"/>
          </a:xfrm>
          <a:prstGeom prst="rect">
            <a:avLst/>
          </a:prstGeom>
          <a:solidFill>
            <a:schemeClr val="bg1"/>
          </a:solidFill>
        </p:spPr>
        <p:txBody>
          <a:bodyPr wrap="square" rtlCol="0">
            <a:spAutoFit/>
          </a:bodyPr>
          <a:lstStyle/>
          <a:p>
            <a:pPr algn="ctr"/>
            <a:r>
              <a:rPr lang="hu-HU" b="1" dirty="0" err="1"/>
              <a:t>Extrapulmonális</a:t>
            </a:r>
            <a:r>
              <a:rPr lang="hu-HU" b="1" dirty="0"/>
              <a:t> ARDS</a:t>
            </a:r>
          </a:p>
          <a:p>
            <a:pPr algn="ctr"/>
            <a:r>
              <a:rPr lang="hu-HU" b="1" dirty="0"/>
              <a:t>n = 8</a:t>
            </a:r>
          </a:p>
        </p:txBody>
      </p:sp>
      <p:sp>
        <p:nvSpPr>
          <p:cNvPr id="18" name="Szövegdoboz 17">
            <a:extLst>
              <a:ext uri="{FF2B5EF4-FFF2-40B4-BE49-F238E27FC236}">
                <a16:creationId xmlns:a16="http://schemas.microsoft.com/office/drawing/2014/main" id="{683E39EE-CF4F-F249-2B3F-D3B63004920A}"/>
              </a:ext>
            </a:extLst>
          </p:cNvPr>
          <p:cNvSpPr txBox="1"/>
          <p:nvPr/>
        </p:nvSpPr>
        <p:spPr>
          <a:xfrm>
            <a:off x="8379547" y="1643050"/>
            <a:ext cx="3290744" cy="1354217"/>
          </a:xfrm>
          <a:prstGeom prst="rect">
            <a:avLst/>
          </a:prstGeom>
          <a:solidFill>
            <a:schemeClr val="accent1">
              <a:lumMod val="40000"/>
              <a:lumOff val="60000"/>
            </a:schemeClr>
          </a:solidFill>
        </p:spPr>
        <p:txBody>
          <a:bodyPr wrap="square">
            <a:spAutoFit/>
          </a:bodyPr>
          <a:lstStyle/>
          <a:p>
            <a:pPr algn="ctr"/>
            <a:r>
              <a:rPr lang="hu-HU" sz="1800" dirty="0"/>
              <a:t>A </a:t>
            </a:r>
            <a:r>
              <a:rPr lang="hu-HU" sz="2800" b="1" dirty="0"/>
              <a:t>szteroid </a:t>
            </a:r>
            <a:r>
              <a:rPr lang="hu-HU" sz="1800" dirty="0"/>
              <a:t>kezelés hatása </a:t>
            </a:r>
          </a:p>
          <a:p>
            <a:pPr algn="ctr"/>
            <a:r>
              <a:rPr lang="hu-HU" sz="1800" dirty="0"/>
              <a:t>pulmonális </a:t>
            </a:r>
          </a:p>
          <a:p>
            <a:pPr algn="ctr"/>
            <a:r>
              <a:rPr lang="hu-HU" sz="1600" dirty="0" err="1"/>
              <a:t>vs</a:t>
            </a:r>
            <a:r>
              <a:rPr lang="hu-HU" sz="1800" dirty="0"/>
              <a:t> </a:t>
            </a:r>
          </a:p>
          <a:p>
            <a:pPr algn="ctr"/>
            <a:r>
              <a:rPr lang="hu-HU" sz="1800" dirty="0" err="1"/>
              <a:t>extrapulmonális</a:t>
            </a:r>
            <a:r>
              <a:rPr lang="hu-HU" sz="1800" dirty="0"/>
              <a:t> ARDS-ben</a:t>
            </a:r>
          </a:p>
        </p:txBody>
      </p:sp>
      <p:sp>
        <p:nvSpPr>
          <p:cNvPr id="19" name="Szövegdoboz 18">
            <a:extLst>
              <a:ext uri="{FF2B5EF4-FFF2-40B4-BE49-F238E27FC236}">
                <a16:creationId xmlns:a16="http://schemas.microsoft.com/office/drawing/2014/main" id="{4351AE8F-B33D-B162-A95B-C2A97929A01F}"/>
              </a:ext>
            </a:extLst>
          </p:cNvPr>
          <p:cNvSpPr txBox="1"/>
          <p:nvPr/>
        </p:nvSpPr>
        <p:spPr>
          <a:xfrm>
            <a:off x="8148494" y="3161781"/>
            <a:ext cx="3752850" cy="1947713"/>
          </a:xfrm>
          <a:prstGeom prst="rect">
            <a:avLst/>
          </a:prstGeom>
          <a:noFill/>
        </p:spPr>
        <p:txBody>
          <a:bodyPr wrap="square" rtlCol="0">
            <a:spAutoFit/>
          </a:bodyPr>
          <a:lstStyle/>
          <a:p>
            <a:r>
              <a:rPr lang="hu-HU" dirty="0" err="1"/>
              <a:t>Metilpredizolon</a:t>
            </a:r>
            <a:endParaRPr lang="hu-HU" dirty="0"/>
          </a:p>
          <a:p>
            <a:pPr marL="285750" indent="-285750">
              <a:buFont typeface="Arial" panose="020B0604020202020204" pitchFamily="34" charset="0"/>
              <a:buChar char="•"/>
            </a:pPr>
            <a:r>
              <a:rPr lang="hu-HU" dirty="0"/>
              <a:t>1. nap: 2 mg/kg intravénásan (iv.) telítő adag.</a:t>
            </a:r>
          </a:p>
          <a:p>
            <a:pPr marL="285750" indent="-285750">
              <a:buFont typeface="Arial" panose="020B0604020202020204" pitchFamily="34" charset="0"/>
              <a:buChar char="•"/>
            </a:pPr>
            <a:r>
              <a:rPr lang="hu-HU" dirty="0"/>
              <a:t>2-15. nap: 0,5 mg/kg iv. 6 óránként, összesen 2 mg/kg/nap.</a:t>
            </a:r>
          </a:p>
          <a:p>
            <a:pPr marL="285750" indent="-285750">
              <a:buFont typeface="Arial" panose="020B0604020202020204" pitchFamily="34" charset="0"/>
              <a:buChar char="•"/>
            </a:pPr>
            <a:r>
              <a:rPr lang="hu-HU" dirty="0"/>
              <a:t>16-22. nap: 0,25 mg/kg iv. 6 óránként, összesen 1 mg/kg/nap.</a:t>
            </a:r>
          </a:p>
          <a:p>
            <a:endParaRPr lang="hu-HU" dirty="0"/>
          </a:p>
        </p:txBody>
      </p:sp>
      <p:sp>
        <p:nvSpPr>
          <p:cNvPr id="21" name="Szövegdoboz 20">
            <a:extLst>
              <a:ext uri="{FF2B5EF4-FFF2-40B4-BE49-F238E27FC236}">
                <a16:creationId xmlns:a16="http://schemas.microsoft.com/office/drawing/2014/main" id="{FB0F0684-7CAE-76FC-CB0F-0C821AABC6A0}"/>
              </a:ext>
            </a:extLst>
          </p:cNvPr>
          <p:cNvSpPr txBox="1"/>
          <p:nvPr/>
        </p:nvSpPr>
        <p:spPr>
          <a:xfrm>
            <a:off x="8379547" y="5109494"/>
            <a:ext cx="3290744" cy="1251946"/>
          </a:xfrm>
          <a:prstGeom prst="rect">
            <a:avLst/>
          </a:prstGeom>
          <a:solidFill>
            <a:schemeClr val="accent1">
              <a:lumMod val="40000"/>
              <a:lumOff val="60000"/>
            </a:schemeClr>
          </a:solidFill>
        </p:spPr>
        <p:txBody>
          <a:bodyPr wrap="square">
            <a:spAutoFit/>
          </a:bodyPr>
          <a:lstStyle/>
          <a:p>
            <a:r>
              <a:rPr lang="hu-HU" b="1" i="0" dirty="0">
                <a:effectLst/>
                <a:latin typeface="Roboto" panose="02000000000000000000" pitchFamily="2" charset="0"/>
              </a:rPr>
              <a:t>Konklúzió</a:t>
            </a:r>
            <a:r>
              <a:rPr lang="hu-HU" b="0" i="0" dirty="0">
                <a:effectLst/>
                <a:latin typeface="Roboto" panose="02000000000000000000" pitchFamily="2" charset="0"/>
              </a:rPr>
              <a:t>:</a:t>
            </a:r>
          </a:p>
          <a:p>
            <a:r>
              <a:rPr lang="hu-HU" b="0" i="0" dirty="0">
                <a:effectLst/>
                <a:latin typeface="Roboto" panose="02000000000000000000" pitchFamily="2" charset="0"/>
              </a:rPr>
              <a:t>Elképzelhető, hogy a </a:t>
            </a:r>
            <a:r>
              <a:rPr lang="hu-HU" b="0" i="0" dirty="0" err="1">
                <a:effectLst/>
                <a:latin typeface="Roboto" panose="02000000000000000000" pitchFamily="2" charset="0"/>
              </a:rPr>
              <a:t>kortikoszteroidok</a:t>
            </a:r>
            <a:r>
              <a:rPr lang="hu-HU" b="0" i="0" dirty="0">
                <a:effectLst/>
                <a:latin typeface="Roboto" panose="02000000000000000000" pitchFamily="2" charset="0"/>
              </a:rPr>
              <a:t> előnyei kevésbé érvényesülnek </a:t>
            </a:r>
            <a:r>
              <a:rPr lang="hu-HU" b="0" i="0" dirty="0" err="1">
                <a:effectLst/>
                <a:latin typeface="Roboto" panose="02000000000000000000" pitchFamily="2" charset="0"/>
              </a:rPr>
              <a:t>extrapulmonalis</a:t>
            </a:r>
            <a:r>
              <a:rPr lang="hu-HU" b="0" i="0" dirty="0">
                <a:effectLst/>
                <a:latin typeface="Roboto" panose="02000000000000000000" pitchFamily="2" charset="0"/>
              </a:rPr>
              <a:t>, mint </a:t>
            </a:r>
            <a:r>
              <a:rPr lang="hu-HU" b="0" i="0" dirty="0" err="1">
                <a:effectLst/>
                <a:latin typeface="Roboto" panose="02000000000000000000" pitchFamily="2" charset="0"/>
              </a:rPr>
              <a:t>pulmonalis</a:t>
            </a:r>
            <a:r>
              <a:rPr lang="hu-HU" b="0" i="0" dirty="0">
                <a:effectLst/>
                <a:latin typeface="Roboto" panose="02000000000000000000" pitchFamily="2" charset="0"/>
              </a:rPr>
              <a:t> ARDS-ben.</a:t>
            </a:r>
            <a:endParaRPr lang="hu-HU" dirty="0"/>
          </a:p>
        </p:txBody>
      </p:sp>
    </p:spTree>
    <p:extLst>
      <p:ext uri="{BB962C8B-B14F-4D97-AF65-F5344CB8AC3E}">
        <p14:creationId xmlns:p14="http://schemas.microsoft.com/office/powerpoint/2010/main" val="93384485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177613" y="307255"/>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CT megjelenés szerinti klasszifikáció</a:t>
            </a:r>
            <a:endParaRPr lang="hu-HU" sz="4000" dirty="0"/>
          </a:p>
        </p:txBody>
      </p:sp>
      <p:pic>
        <p:nvPicPr>
          <p:cNvPr id="2" name="Kép 1">
            <a:extLst>
              <a:ext uri="{FF2B5EF4-FFF2-40B4-BE49-F238E27FC236}">
                <a16:creationId xmlns:a16="http://schemas.microsoft.com/office/drawing/2014/main" id="{AF87286D-67A5-C493-2F52-8199EB4C43DD}"/>
              </a:ext>
            </a:extLst>
          </p:cNvPr>
          <p:cNvPicPr>
            <a:picLocks noChangeAspect="1"/>
          </p:cNvPicPr>
          <p:nvPr/>
        </p:nvPicPr>
        <p:blipFill>
          <a:blip r:embed="rId2"/>
          <a:stretch>
            <a:fillRect/>
          </a:stretch>
        </p:blipFill>
        <p:spPr>
          <a:xfrm>
            <a:off x="0" y="1862070"/>
            <a:ext cx="4019550" cy="3181350"/>
          </a:xfrm>
          <a:prstGeom prst="rect">
            <a:avLst/>
          </a:prstGeom>
        </p:spPr>
      </p:pic>
      <p:pic>
        <p:nvPicPr>
          <p:cNvPr id="3" name="Kép 2">
            <a:extLst>
              <a:ext uri="{FF2B5EF4-FFF2-40B4-BE49-F238E27FC236}">
                <a16:creationId xmlns:a16="http://schemas.microsoft.com/office/drawing/2014/main" id="{D0D1447B-2244-1D72-ACB8-38F81340C676}"/>
              </a:ext>
            </a:extLst>
          </p:cNvPr>
          <p:cNvPicPr>
            <a:picLocks noChangeAspect="1"/>
          </p:cNvPicPr>
          <p:nvPr/>
        </p:nvPicPr>
        <p:blipFill>
          <a:blip r:embed="rId3"/>
          <a:stretch>
            <a:fillRect/>
          </a:stretch>
        </p:blipFill>
        <p:spPr>
          <a:xfrm>
            <a:off x="4152900" y="1804920"/>
            <a:ext cx="3886200" cy="3295650"/>
          </a:xfrm>
          <a:prstGeom prst="rect">
            <a:avLst/>
          </a:prstGeom>
        </p:spPr>
      </p:pic>
      <p:pic>
        <p:nvPicPr>
          <p:cNvPr id="4" name="Kép 3">
            <a:extLst>
              <a:ext uri="{FF2B5EF4-FFF2-40B4-BE49-F238E27FC236}">
                <a16:creationId xmlns:a16="http://schemas.microsoft.com/office/drawing/2014/main" id="{93AA1D57-E30C-539D-DE5E-CF07346B20F1}"/>
              </a:ext>
            </a:extLst>
          </p:cNvPr>
          <p:cNvPicPr>
            <a:picLocks noChangeAspect="1"/>
          </p:cNvPicPr>
          <p:nvPr/>
        </p:nvPicPr>
        <p:blipFill>
          <a:blip r:embed="rId4"/>
          <a:stretch>
            <a:fillRect/>
          </a:stretch>
        </p:blipFill>
        <p:spPr>
          <a:xfrm>
            <a:off x="8178613" y="1804920"/>
            <a:ext cx="3876675" cy="3133725"/>
          </a:xfrm>
          <a:prstGeom prst="rect">
            <a:avLst/>
          </a:prstGeom>
        </p:spPr>
      </p:pic>
      <p:sp>
        <p:nvSpPr>
          <p:cNvPr id="5" name="Lekerekített téglalap 10">
            <a:extLst>
              <a:ext uri="{FF2B5EF4-FFF2-40B4-BE49-F238E27FC236}">
                <a16:creationId xmlns:a16="http://schemas.microsoft.com/office/drawing/2014/main" id="{70826541-BF8F-CDEF-DD65-641764BBF23E}"/>
              </a:ext>
            </a:extLst>
          </p:cNvPr>
          <p:cNvSpPr/>
          <p:nvPr/>
        </p:nvSpPr>
        <p:spPr>
          <a:xfrm>
            <a:off x="1310528"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1. </a:t>
            </a:r>
            <a:r>
              <a:rPr lang="hu-HU" dirty="0" err="1"/>
              <a:t>fenotípus</a:t>
            </a:r>
            <a:endParaRPr lang="hu-HU" dirty="0"/>
          </a:p>
        </p:txBody>
      </p:sp>
      <p:sp>
        <p:nvSpPr>
          <p:cNvPr id="7" name="Lekerekített téglalap 11">
            <a:extLst>
              <a:ext uri="{FF2B5EF4-FFF2-40B4-BE49-F238E27FC236}">
                <a16:creationId xmlns:a16="http://schemas.microsoft.com/office/drawing/2014/main" id="{4AFCAA36-7B58-9B82-72D1-7AC8DE02B229}"/>
              </a:ext>
            </a:extLst>
          </p:cNvPr>
          <p:cNvSpPr/>
          <p:nvPr/>
        </p:nvSpPr>
        <p:spPr>
          <a:xfrm>
            <a:off x="5396752"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2. </a:t>
            </a:r>
            <a:r>
              <a:rPr lang="hu-HU" dirty="0" err="1"/>
              <a:t>fenotípus</a:t>
            </a:r>
            <a:endParaRPr lang="hu-HU" dirty="0"/>
          </a:p>
        </p:txBody>
      </p:sp>
      <p:sp>
        <p:nvSpPr>
          <p:cNvPr id="8" name="Lekerekített téglalap 12">
            <a:extLst>
              <a:ext uri="{FF2B5EF4-FFF2-40B4-BE49-F238E27FC236}">
                <a16:creationId xmlns:a16="http://schemas.microsoft.com/office/drawing/2014/main" id="{FD22D991-31C4-4C03-2522-FC12188F1C2C}"/>
              </a:ext>
            </a:extLst>
          </p:cNvPr>
          <p:cNvSpPr/>
          <p:nvPr/>
        </p:nvSpPr>
        <p:spPr>
          <a:xfrm>
            <a:off x="9417702"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3. </a:t>
            </a:r>
            <a:r>
              <a:rPr lang="hu-HU" dirty="0" err="1"/>
              <a:t>fenotípus</a:t>
            </a:r>
            <a:endParaRPr lang="hu-HU" dirty="0"/>
          </a:p>
        </p:txBody>
      </p:sp>
      <p:sp>
        <p:nvSpPr>
          <p:cNvPr id="9" name="Lekerekített téglalap 14">
            <a:extLst>
              <a:ext uri="{FF2B5EF4-FFF2-40B4-BE49-F238E27FC236}">
                <a16:creationId xmlns:a16="http://schemas.microsoft.com/office/drawing/2014/main" id="{93EC666E-80E4-28D1-9830-103E474DA27E}"/>
              </a:ext>
            </a:extLst>
          </p:cNvPr>
          <p:cNvSpPr/>
          <p:nvPr/>
        </p:nvSpPr>
        <p:spPr>
          <a:xfrm>
            <a:off x="177613" y="5365376"/>
            <a:ext cx="3664324" cy="1143000"/>
          </a:xfrm>
          <a:prstGeom prst="roundRect">
            <a:avLst/>
          </a:prstGeom>
          <a:solidFill>
            <a:srgbClr val="33CC33"/>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normál vagy magas </a:t>
            </a:r>
            <a:r>
              <a:rPr lang="hu-HU" sz="2000" dirty="0" err="1"/>
              <a:t>compliance</a:t>
            </a:r>
            <a:endParaRPr lang="hu-HU" sz="2000" dirty="0"/>
          </a:p>
          <a:p>
            <a:pPr algn="ctr"/>
            <a:r>
              <a:rPr lang="hu-HU" sz="2000" dirty="0"/>
              <a:t>súlyos hipoxia</a:t>
            </a:r>
          </a:p>
        </p:txBody>
      </p:sp>
      <p:sp>
        <p:nvSpPr>
          <p:cNvPr id="10" name="Lekerekített téglalap 15">
            <a:extLst>
              <a:ext uri="{FF2B5EF4-FFF2-40B4-BE49-F238E27FC236}">
                <a16:creationId xmlns:a16="http://schemas.microsoft.com/office/drawing/2014/main" id="{9297280E-D4CD-43E9-7FC6-0820E0B04F09}"/>
              </a:ext>
            </a:extLst>
          </p:cNvPr>
          <p:cNvSpPr/>
          <p:nvPr/>
        </p:nvSpPr>
        <p:spPr>
          <a:xfrm>
            <a:off x="4717676" y="5365376"/>
            <a:ext cx="2756647" cy="1143000"/>
          </a:xfrm>
          <a:prstGeom prst="roundRect">
            <a:avLst/>
          </a:prstGeom>
          <a:solidFill>
            <a:schemeClr val="accent1">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t>atelektázia</a:t>
            </a:r>
            <a:endParaRPr lang="hu-HU" sz="2000" dirty="0"/>
          </a:p>
          <a:p>
            <a:pPr algn="ctr"/>
            <a:r>
              <a:rPr lang="hu-HU" sz="2000" dirty="0"/>
              <a:t>alveoláris kollapszus</a:t>
            </a:r>
          </a:p>
        </p:txBody>
      </p:sp>
      <p:sp>
        <p:nvSpPr>
          <p:cNvPr id="11" name="Lekerekített téglalap 16">
            <a:extLst>
              <a:ext uri="{FF2B5EF4-FFF2-40B4-BE49-F238E27FC236}">
                <a16:creationId xmlns:a16="http://schemas.microsoft.com/office/drawing/2014/main" id="{9205534F-393C-EC3F-F23E-311F619DC608}"/>
              </a:ext>
            </a:extLst>
          </p:cNvPr>
          <p:cNvSpPr/>
          <p:nvPr/>
        </p:nvSpPr>
        <p:spPr>
          <a:xfrm>
            <a:off x="8826032" y="5365376"/>
            <a:ext cx="2581835" cy="1143000"/>
          </a:xfrm>
          <a:prstGeom prst="roundRect">
            <a:avLst/>
          </a:prstGeom>
          <a:solidFill>
            <a:srgbClr val="FF5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alveoláris ödéma</a:t>
            </a:r>
          </a:p>
          <a:p>
            <a:pPr algn="ctr"/>
            <a:r>
              <a:rPr lang="hu-HU" sz="2000" dirty="0"/>
              <a:t>alacsony </a:t>
            </a:r>
            <a:r>
              <a:rPr lang="hu-HU" sz="2000" dirty="0" err="1"/>
              <a:t>compliance</a:t>
            </a:r>
            <a:endParaRPr lang="hu-HU" sz="2000" dirty="0"/>
          </a:p>
        </p:txBody>
      </p:sp>
      <p:sp>
        <p:nvSpPr>
          <p:cNvPr id="13" name="Szövegdoboz 12">
            <a:extLst>
              <a:ext uri="{FF2B5EF4-FFF2-40B4-BE49-F238E27FC236}">
                <a16:creationId xmlns:a16="http://schemas.microsoft.com/office/drawing/2014/main" id="{5443182D-BC52-2D08-8D9B-19CDB952EF33}"/>
              </a:ext>
            </a:extLst>
          </p:cNvPr>
          <p:cNvSpPr txBox="1"/>
          <p:nvPr/>
        </p:nvSpPr>
        <p:spPr>
          <a:xfrm>
            <a:off x="8178613" y="6606789"/>
            <a:ext cx="4133850" cy="276999"/>
          </a:xfrm>
          <a:prstGeom prst="rect">
            <a:avLst/>
          </a:prstGeom>
          <a:noFill/>
        </p:spPr>
        <p:txBody>
          <a:bodyPr wrap="square">
            <a:spAutoFit/>
          </a:bodyPr>
          <a:lstStyle/>
          <a:p>
            <a:r>
              <a:rPr lang="hu-HU" sz="1200" b="0" i="0" dirty="0">
                <a:solidFill>
                  <a:srgbClr val="FF0000"/>
                </a:solidFill>
                <a:effectLst/>
              </a:rPr>
              <a:t>Robba C </a:t>
            </a:r>
            <a:r>
              <a:rPr lang="hu-HU" sz="1200" b="0" i="0" dirty="0" err="1">
                <a:solidFill>
                  <a:srgbClr val="FF0000"/>
                </a:solidFill>
                <a:effectLst/>
              </a:rPr>
              <a:t>et</a:t>
            </a:r>
            <a:r>
              <a:rPr lang="hu-HU" sz="1200" b="0" i="0" dirty="0">
                <a:solidFill>
                  <a:srgbClr val="FF0000"/>
                </a:solidFill>
                <a:effectLst/>
              </a:rPr>
              <a:t> </a:t>
            </a:r>
            <a:r>
              <a:rPr lang="hu-HU" sz="1200" b="0" i="0" dirty="0" err="1">
                <a:solidFill>
                  <a:srgbClr val="FF0000"/>
                </a:solidFill>
                <a:effectLst/>
              </a:rPr>
              <a:t>al</a:t>
            </a:r>
            <a:r>
              <a:rPr lang="hu-HU" sz="1200" b="0" i="0" dirty="0">
                <a:solidFill>
                  <a:srgbClr val="FF0000"/>
                </a:solidFill>
                <a:effectLst/>
              </a:rPr>
              <a:t>. </a:t>
            </a:r>
            <a:r>
              <a:rPr lang="hu-HU" sz="1200" b="0" i="1" dirty="0" err="1">
                <a:solidFill>
                  <a:srgbClr val="FF0000"/>
                </a:solidFill>
                <a:effectLst/>
              </a:rPr>
              <a:t>Respir</a:t>
            </a:r>
            <a:r>
              <a:rPr lang="hu-HU" sz="1200" b="0" i="1" dirty="0">
                <a:solidFill>
                  <a:srgbClr val="FF0000"/>
                </a:solidFill>
                <a:effectLst/>
              </a:rPr>
              <a:t> </a:t>
            </a:r>
            <a:r>
              <a:rPr lang="hu-HU" sz="1200" b="0" i="1" dirty="0" err="1">
                <a:solidFill>
                  <a:srgbClr val="FF0000"/>
                </a:solidFill>
                <a:effectLst/>
              </a:rPr>
              <a:t>Physiol</a:t>
            </a:r>
            <a:r>
              <a:rPr lang="hu-HU" sz="1200" b="0" i="1" dirty="0">
                <a:solidFill>
                  <a:srgbClr val="FF0000"/>
                </a:solidFill>
                <a:effectLst/>
              </a:rPr>
              <a:t> </a:t>
            </a:r>
            <a:r>
              <a:rPr lang="hu-HU" sz="1200" b="0" i="1" dirty="0" err="1">
                <a:solidFill>
                  <a:srgbClr val="FF0000"/>
                </a:solidFill>
                <a:effectLst/>
              </a:rPr>
              <a:t>Neurobiol</a:t>
            </a:r>
            <a:r>
              <a:rPr lang="hu-HU" sz="1200" b="0" i="0" dirty="0">
                <a:solidFill>
                  <a:srgbClr val="FF0000"/>
                </a:solidFill>
                <a:effectLst/>
              </a:rPr>
              <a:t>. 2020 Aug;279:103455.</a:t>
            </a:r>
            <a:endParaRPr lang="hu-HU" sz="1200" dirty="0">
              <a:solidFill>
                <a:srgbClr val="FF0000"/>
              </a:solidFill>
            </a:endParaRPr>
          </a:p>
        </p:txBody>
      </p:sp>
      <p:sp>
        <p:nvSpPr>
          <p:cNvPr id="14" name="Szövegdoboz 13">
            <a:extLst>
              <a:ext uri="{FF2B5EF4-FFF2-40B4-BE49-F238E27FC236}">
                <a16:creationId xmlns:a16="http://schemas.microsoft.com/office/drawing/2014/main" id="{28285811-A875-568E-5709-AC087B3CA3DD}"/>
              </a:ext>
            </a:extLst>
          </p:cNvPr>
          <p:cNvSpPr txBox="1"/>
          <p:nvPr/>
        </p:nvSpPr>
        <p:spPr>
          <a:xfrm>
            <a:off x="0" y="1518628"/>
            <a:ext cx="4225738" cy="307777"/>
          </a:xfrm>
          <a:prstGeom prst="rect">
            <a:avLst/>
          </a:prstGeom>
          <a:noFill/>
        </p:spPr>
        <p:txBody>
          <a:bodyPr wrap="square" rtlCol="0">
            <a:spAutoFit/>
          </a:bodyPr>
          <a:lstStyle/>
          <a:p>
            <a:r>
              <a:rPr lang="hu-HU" sz="1400" dirty="0" err="1"/>
              <a:t>Fokális</a:t>
            </a:r>
            <a:r>
              <a:rPr lang="hu-HU" sz="1400" dirty="0"/>
              <a:t>, valószínűleg </a:t>
            </a:r>
            <a:r>
              <a:rPr lang="hu-HU" sz="1400" dirty="0" err="1"/>
              <a:t>túlperfundált</a:t>
            </a:r>
            <a:r>
              <a:rPr lang="hu-HU" sz="1400" dirty="0"/>
              <a:t> tejüveghomályok</a:t>
            </a:r>
          </a:p>
        </p:txBody>
      </p:sp>
      <p:sp>
        <p:nvSpPr>
          <p:cNvPr id="15" name="Szövegdoboz 14">
            <a:extLst>
              <a:ext uri="{FF2B5EF4-FFF2-40B4-BE49-F238E27FC236}">
                <a16:creationId xmlns:a16="http://schemas.microsoft.com/office/drawing/2014/main" id="{0627613B-E197-810B-37D3-D0E140EAD0AE}"/>
              </a:ext>
            </a:extLst>
          </p:cNvPr>
          <p:cNvSpPr txBox="1"/>
          <p:nvPr/>
        </p:nvSpPr>
        <p:spPr>
          <a:xfrm>
            <a:off x="4222376" y="1518629"/>
            <a:ext cx="4298164" cy="307777"/>
          </a:xfrm>
          <a:prstGeom prst="rect">
            <a:avLst/>
          </a:prstGeom>
          <a:noFill/>
        </p:spPr>
        <p:txBody>
          <a:bodyPr wrap="none" rtlCol="0">
            <a:spAutoFit/>
          </a:bodyPr>
          <a:lstStyle/>
          <a:p>
            <a:r>
              <a:rPr lang="hu-HU" sz="1400" b="0" i="0" dirty="0">
                <a:solidFill>
                  <a:srgbClr val="3C4043"/>
                </a:solidFill>
                <a:effectLst/>
              </a:rPr>
              <a:t>Inhomogén eloszlású atelektázia, </a:t>
            </a:r>
            <a:r>
              <a:rPr lang="hu-HU" sz="1400" b="0" i="0" dirty="0" err="1">
                <a:solidFill>
                  <a:srgbClr val="3C4043"/>
                </a:solidFill>
                <a:effectLst/>
              </a:rPr>
              <a:t>peribronchiális</a:t>
            </a:r>
            <a:r>
              <a:rPr lang="hu-HU" sz="1400" b="0" i="0" dirty="0">
                <a:solidFill>
                  <a:srgbClr val="3C4043"/>
                </a:solidFill>
                <a:effectLst/>
              </a:rPr>
              <a:t> homály</a:t>
            </a:r>
            <a:endParaRPr lang="hu-HU" sz="1400" dirty="0"/>
          </a:p>
        </p:txBody>
      </p:sp>
      <p:sp>
        <p:nvSpPr>
          <p:cNvPr id="16" name="Szövegdoboz 15">
            <a:extLst>
              <a:ext uri="{FF2B5EF4-FFF2-40B4-BE49-F238E27FC236}">
                <a16:creationId xmlns:a16="http://schemas.microsoft.com/office/drawing/2014/main" id="{A4620E64-6AC9-8BDA-7B0F-61C84A1CE930}"/>
              </a:ext>
            </a:extLst>
          </p:cNvPr>
          <p:cNvSpPr txBox="1"/>
          <p:nvPr/>
        </p:nvSpPr>
        <p:spPr>
          <a:xfrm>
            <a:off x="8949759" y="1518628"/>
            <a:ext cx="2676310" cy="307777"/>
          </a:xfrm>
          <a:prstGeom prst="rect">
            <a:avLst/>
          </a:prstGeom>
          <a:noFill/>
        </p:spPr>
        <p:txBody>
          <a:bodyPr wrap="none" rtlCol="0">
            <a:spAutoFit/>
          </a:bodyPr>
          <a:lstStyle/>
          <a:p>
            <a:r>
              <a:rPr lang="hu-HU" sz="1400" dirty="0"/>
              <a:t>Foltos, klasszikus ARDS jellegű kép</a:t>
            </a:r>
          </a:p>
        </p:txBody>
      </p:sp>
    </p:spTree>
    <p:extLst>
      <p:ext uri="{BB962C8B-B14F-4D97-AF65-F5344CB8AC3E}">
        <p14:creationId xmlns:p14="http://schemas.microsoft.com/office/powerpoint/2010/main" val="1515881300"/>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AF87286D-67A5-C493-2F52-8199EB4C43DD}"/>
              </a:ext>
            </a:extLst>
          </p:cNvPr>
          <p:cNvPicPr>
            <a:picLocks noChangeAspect="1"/>
          </p:cNvPicPr>
          <p:nvPr/>
        </p:nvPicPr>
        <p:blipFill>
          <a:blip r:embed="rId2"/>
          <a:stretch>
            <a:fillRect/>
          </a:stretch>
        </p:blipFill>
        <p:spPr>
          <a:xfrm>
            <a:off x="0" y="1862070"/>
            <a:ext cx="4019550" cy="3181350"/>
          </a:xfrm>
          <a:prstGeom prst="rect">
            <a:avLst/>
          </a:prstGeom>
        </p:spPr>
      </p:pic>
      <p:pic>
        <p:nvPicPr>
          <p:cNvPr id="3" name="Kép 2">
            <a:extLst>
              <a:ext uri="{FF2B5EF4-FFF2-40B4-BE49-F238E27FC236}">
                <a16:creationId xmlns:a16="http://schemas.microsoft.com/office/drawing/2014/main" id="{D0D1447B-2244-1D72-ACB8-38F81340C676}"/>
              </a:ext>
            </a:extLst>
          </p:cNvPr>
          <p:cNvPicPr>
            <a:picLocks noChangeAspect="1"/>
          </p:cNvPicPr>
          <p:nvPr/>
        </p:nvPicPr>
        <p:blipFill>
          <a:blip r:embed="rId3"/>
          <a:stretch>
            <a:fillRect/>
          </a:stretch>
        </p:blipFill>
        <p:spPr>
          <a:xfrm>
            <a:off x="4152900" y="1804920"/>
            <a:ext cx="3886200" cy="3295650"/>
          </a:xfrm>
          <a:prstGeom prst="rect">
            <a:avLst/>
          </a:prstGeom>
        </p:spPr>
      </p:pic>
      <p:pic>
        <p:nvPicPr>
          <p:cNvPr id="4" name="Kép 3">
            <a:extLst>
              <a:ext uri="{FF2B5EF4-FFF2-40B4-BE49-F238E27FC236}">
                <a16:creationId xmlns:a16="http://schemas.microsoft.com/office/drawing/2014/main" id="{93AA1D57-E30C-539D-DE5E-CF07346B20F1}"/>
              </a:ext>
            </a:extLst>
          </p:cNvPr>
          <p:cNvPicPr>
            <a:picLocks noChangeAspect="1"/>
          </p:cNvPicPr>
          <p:nvPr/>
        </p:nvPicPr>
        <p:blipFill>
          <a:blip r:embed="rId4"/>
          <a:stretch>
            <a:fillRect/>
          </a:stretch>
        </p:blipFill>
        <p:spPr>
          <a:xfrm>
            <a:off x="8178613" y="1804920"/>
            <a:ext cx="3876675" cy="3133725"/>
          </a:xfrm>
          <a:prstGeom prst="rect">
            <a:avLst/>
          </a:prstGeom>
        </p:spPr>
      </p:pic>
      <p:sp>
        <p:nvSpPr>
          <p:cNvPr id="9" name="Lekerekített téglalap 14">
            <a:extLst>
              <a:ext uri="{FF2B5EF4-FFF2-40B4-BE49-F238E27FC236}">
                <a16:creationId xmlns:a16="http://schemas.microsoft.com/office/drawing/2014/main" id="{93EC666E-80E4-28D1-9830-103E474DA27E}"/>
              </a:ext>
            </a:extLst>
          </p:cNvPr>
          <p:cNvSpPr/>
          <p:nvPr/>
        </p:nvSpPr>
        <p:spPr>
          <a:xfrm>
            <a:off x="177613" y="5365376"/>
            <a:ext cx="3664324" cy="1143000"/>
          </a:xfrm>
          <a:prstGeom prst="roundRect">
            <a:avLst/>
          </a:prstGeom>
          <a:solidFill>
            <a:srgbClr val="33CC33"/>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normál vagy magas </a:t>
            </a:r>
            <a:r>
              <a:rPr lang="hu-HU" sz="2000" dirty="0" err="1"/>
              <a:t>compliance</a:t>
            </a:r>
            <a:endParaRPr lang="hu-HU" sz="2000" dirty="0"/>
          </a:p>
          <a:p>
            <a:pPr algn="ctr"/>
            <a:r>
              <a:rPr lang="hu-HU" sz="2000" dirty="0"/>
              <a:t>súlyos hipoxia</a:t>
            </a:r>
          </a:p>
        </p:txBody>
      </p:sp>
      <p:sp>
        <p:nvSpPr>
          <p:cNvPr id="10" name="Lekerekített téglalap 15">
            <a:extLst>
              <a:ext uri="{FF2B5EF4-FFF2-40B4-BE49-F238E27FC236}">
                <a16:creationId xmlns:a16="http://schemas.microsoft.com/office/drawing/2014/main" id="{9297280E-D4CD-43E9-7FC6-0820E0B04F09}"/>
              </a:ext>
            </a:extLst>
          </p:cNvPr>
          <p:cNvSpPr/>
          <p:nvPr/>
        </p:nvSpPr>
        <p:spPr>
          <a:xfrm>
            <a:off x="4717676" y="5365376"/>
            <a:ext cx="2756647" cy="1143000"/>
          </a:xfrm>
          <a:prstGeom prst="roundRect">
            <a:avLst/>
          </a:prstGeom>
          <a:solidFill>
            <a:schemeClr val="accent1">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t>atelektázia</a:t>
            </a:r>
            <a:endParaRPr lang="hu-HU" sz="2000" dirty="0"/>
          </a:p>
          <a:p>
            <a:pPr algn="ctr"/>
            <a:r>
              <a:rPr lang="hu-HU" sz="2000" dirty="0"/>
              <a:t>alveoláris kollapszus</a:t>
            </a:r>
          </a:p>
        </p:txBody>
      </p:sp>
      <p:sp>
        <p:nvSpPr>
          <p:cNvPr id="11" name="Lekerekített téglalap 16">
            <a:extLst>
              <a:ext uri="{FF2B5EF4-FFF2-40B4-BE49-F238E27FC236}">
                <a16:creationId xmlns:a16="http://schemas.microsoft.com/office/drawing/2014/main" id="{9205534F-393C-EC3F-F23E-311F619DC608}"/>
              </a:ext>
            </a:extLst>
          </p:cNvPr>
          <p:cNvSpPr/>
          <p:nvPr/>
        </p:nvSpPr>
        <p:spPr>
          <a:xfrm>
            <a:off x="8826032" y="5365376"/>
            <a:ext cx="2581835" cy="1143000"/>
          </a:xfrm>
          <a:prstGeom prst="roundRect">
            <a:avLst/>
          </a:prstGeom>
          <a:solidFill>
            <a:srgbClr val="FF5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alveoláris ödéma</a:t>
            </a:r>
          </a:p>
          <a:p>
            <a:pPr algn="ctr"/>
            <a:r>
              <a:rPr lang="hu-HU" sz="2000" dirty="0"/>
              <a:t>alacsony </a:t>
            </a:r>
            <a:r>
              <a:rPr lang="hu-HU" sz="2000" dirty="0" err="1"/>
              <a:t>compliance</a:t>
            </a:r>
            <a:endParaRPr lang="hu-HU" sz="2000" dirty="0"/>
          </a:p>
        </p:txBody>
      </p:sp>
      <p:sp>
        <p:nvSpPr>
          <p:cNvPr id="12" name="Lekerekített téglalap 18">
            <a:extLst>
              <a:ext uri="{FF2B5EF4-FFF2-40B4-BE49-F238E27FC236}">
                <a16:creationId xmlns:a16="http://schemas.microsoft.com/office/drawing/2014/main" id="{3BCB8C5C-0106-844B-DD2C-1600BF2AE9E2}"/>
              </a:ext>
            </a:extLst>
          </p:cNvPr>
          <p:cNvSpPr/>
          <p:nvPr/>
        </p:nvSpPr>
        <p:spPr>
          <a:xfrm>
            <a:off x="38100" y="5100569"/>
            <a:ext cx="3664324" cy="156917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002060"/>
                </a:solidFill>
              </a:rPr>
              <a:t>mérsékelt PEEP (5-10 H2Ocm)</a:t>
            </a:r>
          </a:p>
          <a:p>
            <a:pPr marL="631825">
              <a:tabLst>
                <a:tab pos="981075" algn="l"/>
              </a:tabLst>
            </a:pPr>
            <a:r>
              <a:rPr lang="hu-HU" b="1" dirty="0">
                <a:solidFill>
                  <a:srgbClr val="002060"/>
                </a:solidFill>
              </a:rPr>
              <a:t>cél</a:t>
            </a:r>
            <a:r>
              <a:rPr lang="hu-HU" dirty="0">
                <a:solidFill>
                  <a:srgbClr val="002060"/>
                </a:solidFill>
              </a:rPr>
              <a:t>: - pulmonális keringés</a:t>
            </a:r>
          </a:p>
          <a:p>
            <a:pPr marL="1438275" lvl="1" indent="-349250"/>
            <a:r>
              <a:rPr lang="hu-HU" dirty="0">
                <a:solidFill>
                  <a:srgbClr val="002060"/>
                </a:solidFill>
              </a:rPr>
              <a:t>redisztribúciója</a:t>
            </a:r>
          </a:p>
          <a:p>
            <a:pPr marL="1438275" lvl="1" indent="-457200"/>
            <a:r>
              <a:rPr lang="hu-HU" dirty="0">
                <a:solidFill>
                  <a:srgbClr val="002060"/>
                </a:solidFill>
              </a:rPr>
              <a:t>- sönt csökkentése</a:t>
            </a:r>
          </a:p>
        </p:txBody>
      </p:sp>
      <p:sp>
        <p:nvSpPr>
          <p:cNvPr id="13" name="Lekerekített téglalap 19">
            <a:extLst>
              <a:ext uri="{FF2B5EF4-FFF2-40B4-BE49-F238E27FC236}">
                <a16:creationId xmlns:a16="http://schemas.microsoft.com/office/drawing/2014/main" id="{8A0C5DA8-E61A-BC11-0713-24D9C50AC57C}"/>
              </a:ext>
            </a:extLst>
          </p:cNvPr>
          <p:cNvSpPr/>
          <p:nvPr/>
        </p:nvSpPr>
        <p:spPr>
          <a:xfrm>
            <a:off x="3836332" y="5104703"/>
            <a:ext cx="4342281" cy="156917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002060"/>
                </a:solidFill>
              </a:rPr>
              <a:t>közepes vagy magas  PEEP (10-14 H2Ocm)</a:t>
            </a:r>
          </a:p>
          <a:p>
            <a:pPr algn="ctr"/>
            <a:r>
              <a:rPr lang="hu-HU" dirty="0">
                <a:solidFill>
                  <a:srgbClr val="002060"/>
                </a:solidFill>
              </a:rPr>
              <a:t>és/vagy oldalra/hasra fordítás</a:t>
            </a:r>
          </a:p>
          <a:p>
            <a:pPr algn="ctr"/>
            <a:r>
              <a:rPr lang="hu-HU" b="1" dirty="0">
                <a:solidFill>
                  <a:srgbClr val="002060"/>
                </a:solidFill>
              </a:rPr>
              <a:t>cél</a:t>
            </a:r>
            <a:r>
              <a:rPr lang="hu-HU" dirty="0">
                <a:solidFill>
                  <a:srgbClr val="002060"/>
                </a:solidFill>
              </a:rPr>
              <a:t>:  - </a:t>
            </a:r>
            <a:r>
              <a:rPr lang="hu-HU" dirty="0" err="1">
                <a:solidFill>
                  <a:srgbClr val="002060"/>
                </a:solidFill>
              </a:rPr>
              <a:t>recruitment</a:t>
            </a:r>
            <a:endParaRPr lang="hu-HU" dirty="0">
              <a:solidFill>
                <a:srgbClr val="002060"/>
              </a:solidFill>
            </a:endParaRPr>
          </a:p>
        </p:txBody>
      </p:sp>
      <p:sp>
        <p:nvSpPr>
          <p:cNvPr id="14" name="Lekerekített téglalap 20">
            <a:extLst>
              <a:ext uri="{FF2B5EF4-FFF2-40B4-BE49-F238E27FC236}">
                <a16:creationId xmlns:a16="http://schemas.microsoft.com/office/drawing/2014/main" id="{E8CFAFC0-26A7-DBBD-B6DB-2A1E9E438208}"/>
              </a:ext>
            </a:extLst>
          </p:cNvPr>
          <p:cNvSpPr/>
          <p:nvPr/>
        </p:nvSpPr>
        <p:spPr>
          <a:xfrm>
            <a:off x="8350062" y="5100569"/>
            <a:ext cx="3763496" cy="156917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002060"/>
                </a:solidFill>
              </a:rPr>
              <a:t>FiO2 – PEEP, mint klasszikus ARDS</a:t>
            </a:r>
          </a:p>
          <a:p>
            <a:pPr algn="ctr"/>
            <a:r>
              <a:rPr lang="hu-HU" dirty="0" err="1">
                <a:solidFill>
                  <a:srgbClr val="002060"/>
                </a:solidFill>
              </a:rPr>
              <a:t>recruitment</a:t>
            </a:r>
            <a:r>
              <a:rPr lang="hu-HU" dirty="0">
                <a:solidFill>
                  <a:srgbClr val="002060"/>
                </a:solidFill>
              </a:rPr>
              <a:t> manőverek</a:t>
            </a:r>
          </a:p>
          <a:p>
            <a:pPr algn="ctr"/>
            <a:r>
              <a:rPr lang="hu-HU" b="1" dirty="0">
                <a:solidFill>
                  <a:srgbClr val="002060"/>
                </a:solidFill>
              </a:rPr>
              <a:t>cél</a:t>
            </a:r>
            <a:r>
              <a:rPr lang="hu-HU" dirty="0">
                <a:solidFill>
                  <a:srgbClr val="002060"/>
                </a:solidFill>
              </a:rPr>
              <a:t>: kinyitni és nyitva tartani</a:t>
            </a:r>
          </a:p>
        </p:txBody>
      </p:sp>
      <p:sp>
        <p:nvSpPr>
          <p:cNvPr id="15" name="Szövegdoboz 14">
            <a:extLst>
              <a:ext uri="{FF2B5EF4-FFF2-40B4-BE49-F238E27FC236}">
                <a16:creationId xmlns:a16="http://schemas.microsoft.com/office/drawing/2014/main" id="{64E33B84-FB76-A1FC-6708-0736159EF340}"/>
              </a:ext>
            </a:extLst>
          </p:cNvPr>
          <p:cNvSpPr txBox="1"/>
          <p:nvPr/>
        </p:nvSpPr>
        <p:spPr>
          <a:xfrm>
            <a:off x="8178613" y="6606789"/>
            <a:ext cx="4133850" cy="276999"/>
          </a:xfrm>
          <a:prstGeom prst="rect">
            <a:avLst/>
          </a:prstGeom>
          <a:noFill/>
        </p:spPr>
        <p:txBody>
          <a:bodyPr wrap="square">
            <a:spAutoFit/>
          </a:bodyPr>
          <a:lstStyle/>
          <a:p>
            <a:r>
              <a:rPr lang="hu-HU" sz="1200" b="0" i="0" dirty="0">
                <a:solidFill>
                  <a:srgbClr val="FF0000"/>
                </a:solidFill>
                <a:effectLst/>
              </a:rPr>
              <a:t>Robba C </a:t>
            </a:r>
            <a:r>
              <a:rPr lang="hu-HU" sz="1200" b="0" i="0" dirty="0" err="1">
                <a:solidFill>
                  <a:srgbClr val="FF0000"/>
                </a:solidFill>
                <a:effectLst/>
              </a:rPr>
              <a:t>et</a:t>
            </a:r>
            <a:r>
              <a:rPr lang="hu-HU" sz="1200" b="0" i="0" dirty="0">
                <a:solidFill>
                  <a:srgbClr val="FF0000"/>
                </a:solidFill>
                <a:effectLst/>
              </a:rPr>
              <a:t> </a:t>
            </a:r>
            <a:r>
              <a:rPr lang="hu-HU" sz="1200" b="0" i="0" dirty="0" err="1">
                <a:solidFill>
                  <a:srgbClr val="FF0000"/>
                </a:solidFill>
                <a:effectLst/>
              </a:rPr>
              <a:t>al</a:t>
            </a:r>
            <a:r>
              <a:rPr lang="hu-HU" sz="1200" b="0" i="0" dirty="0">
                <a:solidFill>
                  <a:srgbClr val="FF0000"/>
                </a:solidFill>
                <a:effectLst/>
              </a:rPr>
              <a:t>. </a:t>
            </a:r>
            <a:r>
              <a:rPr lang="hu-HU" sz="1200" b="0" i="1" dirty="0" err="1">
                <a:solidFill>
                  <a:srgbClr val="FF0000"/>
                </a:solidFill>
                <a:effectLst/>
              </a:rPr>
              <a:t>Respir</a:t>
            </a:r>
            <a:r>
              <a:rPr lang="hu-HU" sz="1200" b="0" i="1" dirty="0">
                <a:solidFill>
                  <a:srgbClr val="FF0000"/>
                </a:solidFill>
                <a:effectLst/>
              </a:rPr>
              <a:t> </a:t>
            </a:r>
            <a:r>
              <a:rPr lang="hu-HU" sz="1200" b="0" i="1" dirty="0" err="1">
                <a:solidFill>
                  <a:srgbClr val="FF0000"/>
                </a:solidFill>
                <a:effectLst/>
              </a:rPr>
              <a:t>Physiol</a:t>
            </a:r>
            <a:r>
              <a:rPr lang="hu-HU" sz="1200" b="0" i="1" dirty="0">
                <a:solidFill>
                  <a:srgbClr val="FF0000"/>
                </a:solidFill>
                <a:effectLst/>
              </a:rPr>
              <a:t> </a:t>
            </a:r>
            <a:r>
              <a:rPr lang="hu-HU" sz="1200" b="0" i="1" dirty="0" err="1">
                <a:solidFill>
                  <a:srgbClr val="FF0000"/>
                </a:solidFill>
                <a:effectLst/>
              </a:rPr>
              <a:t>Neurobiol</a:t>
            </a:r>
            <a:r>
              <a:rPr lang="hu-HU" sz="1200" b="0" i="0" dirty="0">
                <a:solidFill>
                  <a:srgbClr val="FF0000"/>
                </a:solidFill>
                <a:effectLst/>
              </a:rPr>
              <a:t>. 2020 Aug;279:103455.</a:t>
            </a:r>
            <a:endParaRPr lang="hu-HU" sz="1200" dirty="0">
              <a:solidFill>
                <a:srgbClr val="FF0000"/>
              </a:solidFill>
            </a:endParaRPr>
          </a:p>
        </p:txBody>
      </p:sp>
      <p:sp>
        <p:nvSpPr>
          <p:cNvPr id="16" name="Lekerekített téglalap 10">
            <a:extLst>
              <a:ext uri="{FF2B5EF4-FFF2-40B4-BE49-F238E27FC236}">
                <a16:creationId xmlns:a16="http://schemas.microsoft.com/office/drawing/2014/main" id="{277C67AD-A507-C2B4-2E1F-A2131EAC7756}"/>
              </a:ext>
            </a:extLst>
          </p:cNvPr>
          <p:cNvSpPr/>
          <p:nvPr/>
        </p:nvSpPr>
        <p:spPr>
          <a:xfrm>
            <a:off x="1310528"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1. </a:t>
            </a:r>
            <a:r>
              <a:rPr lang="hu-HU" dirty="0" err="1"/>
              <a:t>fenotípus</a:t>
            </a:r>
            <a:endParaRPr lang="hu-HU" dirty="0"/>
          </a:p>
        </p:txBody>
      </p:sp>
      <p:sp>
        <p:nvSpPr>
          <p:cNvPr id="17" name="Lekerekített téglalap 11">
            <a:extLst>
              <a:ext uri="{FF2B5EF4-FFF2-40B4-BE49-F238E27FC236}">
                <a16:creationId xmlns:a16="http://schemas.microsoft.com/office/drawing/2014/main" id="{B4DECA76-61E3-C341-9DB0-1293796F5E4C}"/>
              </a:ext>
            </a:extLst>
          </p:cNvPr>
          <p:cNvSpPr/>
          <p:nvPr/>
        </p:nvSpPr>
        <p:spPr>
          <a:xfrm>
            <a:off x="5396752"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2. </a:t>
            </a:r>
            <a:r>
              <a:rPr lang="hu-HU" dirty="0" err="1"/>
              <a:t>fenotípus</a:t>
            </a:r>
            <a:endParaRPr lang="hu-HU" dirty="0"/>
          </a:p>
        </p:txBody>
      </p:sp>
      <p:sp>
        <p:nvSpPr>
          <p:cNvPr id="18" name="Lekerekített téglalap 12">
            <a:extLst>
              <a:ext uri="{FF2B5EF4-FFF2-40B4-BE49-F238E27FC236}">
                <a16:creationId xmlns:a16="http://schemas.microsoft.com/office/drawing/2014/main" id="{D7C2FAE8-8F37-8AF8-E5B3-97E4AF12D754}"/>
              </a:ext>
            </a:extLst>
          </p:cNvPr>
          <p:cNvSpPr/>
          <p:nvPr/>
        </p:nvSpPr>
        <p:spPr>
          <a:xfrm>
            <a:off x="9417702"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3. </a:t>
            </a:r>
            <a:r>
              <a:rPr lang="hu-HU" dirty="0" err="1"/>
              <a:t>fenotípus</a:t>
            </a:r>
            <a:endParaRPr lang="hu-HU" dirty="0"/>
          </a:p>
        </p:txBody>
      </p:sp>
      <p:sp>
        <p:nvSpPr>
          <p:cNvPr id="19" name="Szövegdoboz 18">
            <a:extLst>
              <a:ext uri="{FF2B5EF4-FFF2-40B4-BE49-F238E27FC236}">
                <a16:creationId xmlns:a16="http://schemas.microsoft.com/office/drawing/2014/main" id="{8F6B1EFE-D89F-F679-C72A-F2EEC477FFA1}"/>
              </a:ext>
            </a:extLst>
          </p:cNvPr>
          <p:cNvSpPr txBox="1"/>
          <p:nvPr/>
        </p:nvSpPr>
        <p:spPr>
          <a:xfrm>
            <a:off x="0" y="1518628"/>
            <a:ext cx="4225738" cy="307777"/>
          </a:xfrm>
          <a:prstGeom prst="rect">
            <a:avLst/>
          </a:prstGeom>
          <a:noFill/>
        </p:spPr>
        <p:txBody>
          <a:bodyPr wrap="square" rtlCol="0">
            <a:spAutoFit/>
          </a:bodyPr>
          <a:lstStyle/>
          <a:p>
            <a:r>
              <a:rPr lang="hu-HU" sz="1400" dirty="0" err="1"/>
              <a:t>Fokális</a:t>
            </a:r>
            <a:r>
              <a:rPr lang="hu-HU" sz="1400" dirty="0"/>
              <a:t>, valószínűleg </a:t>
            </a:r>
            <a:r>
              <a:rPr lang="hu-HU" sz="1400" dirty="0" err="1"/>
              <a:t>túlperfundált</a:t>
            </a:r>
            <a:r>
              <a:rPr lang="hu-HU" sz="1400" dirty="0"/>
              <a:t> tejüveghomályok</a:t>
            </a:r>
          </a:p>
        </p:txBody>
      </p:sp>
      <p:sp>
        <p:nvSpPr>
          <p:cNvPr id="20" name="Szövegdoboz 19">
            <a:extLst>
              <a:ext uri="{FF2B5EF4-FFF2-40B4-BE49-F238E27FC236}">
                <a16:creationId xmlns:a16="http://schemas.microsoft.com/office/drawing/2014/main" id="{3FDBC405-6648-370A-F2DB-0EF3C4D4B828}"/>
              </a:ext>
            </a:extLst>
          </p:cNvPr>
          <p:cNvSpPr txBox="1"/>
          <p:nvPr/>
        </p:nvSpPr>
        <p:spPr>
          <a:xfrm>
            <a:off x="4222376" y="1518629"/>
            <a:ext cx="4298164" cy="307777"/>
          </a:xfrm>
          <a:prstGeom prst="rect">
            <a:avLst/>
          </a:prstGeom>
          <a:noFill/>
        </p:spPr>
        <p:txBody>
          <a:bodyPr wrap="none" rtlCol="0">
            <a:spAutoFit/>
          </a:bodyPr>
          <a:lstStyle/>
          <a:p>
            <a:r>
              <a:rPr lang="hu-HU" sz="1400" b="0" i="0" dirty="0">
                <a:solidFill>
                  <a:srgbClr val="3C4043"/>
                </a:solidFill>
                <a:effectLst/>
              </a:rPr>
              <a:t>Inhomogén eloszlású atelektázia, </a:t>
            </a:r>
            <a:r>
              <a:rPr lang="hu-HU" sz="1400" b="0" i="0" dirty="0" err="1">
                <a:solidFill>
                  <a:srgbClr val="3C4043"/>
                </a:solidFill>
                <a:effectLst/>
              </a:rPr>
              <a:t>peribronchiális</a:t>
            </a:r>
            <a:r>
              <a:rPr lang="hu-HU" sz="1400" b="0" i="0" dirty="0">
                <a:solidFill>
                  <a:srgbClr val="3C4043"/>
                </a:solidFill>
                <a:effectLst/>
              </a:rPr>
              <a:t> homály</a:t>
            </a:r>
            <a:endParaRPr lang="hu-HU" sz="1400" dirty="0"/>
          </a:p>
        </p:txBody>
      </p:sp>
      <p:sp>
        <p:nvSpPr>
          <p:cNvPr id="21" name="Szövegdoboz 20">
            <a:extLst>
              <a:ext uri="{FF2B5EF4-FFF2-40B4-BE49-F238E27FC236}">
                <a16:creationId xmlns:a16="http://schemas.microsoft.com/office/drawing/2014/main" id="{162B84A3-AF59-E774-F89C-E512D0FE2E29}"/>
              </a:ext>
            </a:extLst>
          </p:cNvPr>
          <p:cNvSpPr txBox="1"/>
          <p:nvPr/>
        </p:nvSpPr>
        <p:spPr>
          <a:xfrm>
            <a:off x="8949759" y="1518628"/>
            <a:ext cx="2676310" cy="307777"/>
          </a:xfrm>
          <a:prstGeom prst="rect">
            <a:avLst/>
          </a:prstGeom>
          <a:noFill/>
        </p:spPr>
        <p:txBody>
          <a:bodyPr wrap="none" rtlCol="0">
            <a:spAutoFit/>
          </a:bodyPr>
          <a:lstStyle/>
          <a:p>
            <a:r>
              <a:rPr lang="hu-HU" sz="1400" dirty="0"/>
              <a:t>Foltos, klasszikus ARDS jellegű kép</a:t>
            </a:r>
          </a:p>
        </p:txBody>
      </p:sp>
      <p:sp>
        <p:nvSpPr>
          <p:cNvPr id="22" name="Cím 1">
            <a:extLst>
              <a:ext uri="{FF2B5EF4-FFF2-40B4-BE49-F238E27FC236}">
                <a16:creationId xmlns:a16="http://schemas.microsoft.com/office/drawing/2014/main" id="{34DCD59E-6BF6-8330-7565-D8EF798FF329}"/>
              </a:ext>
            </a:extLst>
          </p:cNvPr>
          <p:cNvSpPr txBox="1">
            <a:spLocks/>
          </p:cNvSpPr>
          <p:nvPr/>
        </p:nvSpPr>
        <p:spPr>
          <a:xfrm>
            <a:off x="177613" y="307255"/>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CT megjelenés szerinti klasszifikáció</a:t>
            </a:r>
            <a:endParaRPr lang="hu-HU" sz="4000" dirty="0"/>
          </a:p>
        </p:txBody>
      </p:sp>
    </p:spTree>
    <p:extLst>
      <p:ext uri="{BB962C8B-B14F-4D97-AF65-F5344CB8AC3E}">
        <p14:creationId xmlns:p14="http://schemas.microsoft.com/office/powerpoint/2010/main" val="413797376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AF87286D-67A5-C493-2F52-8199EB4C43DD}"/>
              </a:ext>
            </a:extLst>
          </p:cNvPr>
          <p:cNvPicPr>
            <a:picLocks noChangeAspect="1"/>
          </p:cNvPicPr>
          <p:nvPr/>
        </p:nvPicPr>
        <p:blipFill>
          <a:blip r:embed="rId2"/>
          <a:stretch>
            <a:fillRect/>
          </a:stretch>
        </p:blipFill>
        <p:spPr>
          <a:xfrm>
            <a:off x="0" y="1862070"/>
            <a:ext cx="4019550" cy="3181350"/>
          </a:xfrm>
          <a:prstGeom prst="rect">
            <a:avLst/>
          </a:prstGeom>
        </p:spPr>
      </p:pic>
      <p:pic>
        <p:nvPicPr>
          <p:cNvPr id="3" name="Kép 2">
            <a:extLst>
              <a:ext uri="{FF2B5EF4-FFF2-40B4-BE49-F238E27FC236}">
                <a16:creationId xmlns:a16="http://schemas.microsoft.com/office/drawing/2014/main" id="{D0D1447B-2244-1D72-ACB8-38F81340C676}"/>
              </a:ext>
            </a:extLst>
          </p:cNvPr>
          <p:cNvPicPr>
            <a:picLocks noChangeAspect="1"/>
          </p:cNvPicPr>
          <p:nvPr/>
        </p:nvPicPr>
        <p:blipFill>
          <a:blip r:embed="rId3"/>
          <a:stretch>
            <a:fillRect/>
          </a:stretch>
        </p:blipFill>
        <p:spPr>
          <a:xfrm>
            <a:off x="4152900" y="1804920"/>
            <a:ext cx="3886200" cy="3295650"/>
          </a:xfrm>
          <a:prstGeom prst="rect">
            <a:avLst/>
          </a:prstGeom>
        </p:spPr>
      </p:pic>
      <p:pic>
        <p:nvPicPr>
          <p:cNvPr id="4" name="Kép 3">
            <a:extLst>
              <a:ext uri="{FF2B5EF4-FFF2-40B4-BE49-F238E27FC236}">
                <a16:creationId xmlns:a16="http://schemas.microsoft.com/office/drawing/2014/main" id="{93AA1D57-E30C-539D-DE5E-CF07346B20F1}"/>
              </a:ext>
            </a:extLst>
          </p:cNvPr>
          <p:cNvPicPr>
            <a:picLocks noChangeAspect="1"/>
          </p:cNvPicPr>
          <p:nvPr/>
        </p:nvPicPr>
        <p:blipFill>
          <a:blip r:embed="rId4"/>
          <a:stretch>
            <a:fillRect/>
          </a:stretch>
        </p:blipFill>
        <p:spPr>
          <a:xfrm>
            <a:off x="8178613" y="1804920"/>
            <a:ext cx="3876675" cy="3133725"/>
          </a:xfrm>
          <a:prstGeom prst="rect">
            <a:avLst/>
          </a:prstGeom>
        </p:spPr>
      </p:pic>
      <p:sp>
        <p:nvSpPr>
          <p:cNvPr id="10" name="Lekerekített téglalap 15">
            <a:extLst>
              <a:ext uri="{FF2B5EF4-FFF2-40B4-BE49-F238E27FC236}">
                <a16:creationId xmlns:a16="http://schemas.microsoft.com/office/drawing/2014/main" id="{9297280E-D4CD-43E9-7FC6-0820E0B04F09}"/>
              </a:ext>
            </a:extLst>
          </p:cNvPr>
          <p:cNvSpPr/>
          <p:nvPr/>
        </p:nvSpPr>
        <p:spPr>
          <a:xfrm>
            <a:off x="4717676" y="5365376"/>
            <a:ext cx="2756647" cy="1143000"/>
          </a:xfrm>
          <a:prstGeom prst="roundRect">
            <a:avLst/>
          </a:prstGeom>
          <a:solidFill>
            <a:schemeClr val="accent1">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t>atelektázia</a:t>
            </a:r>
            <a:endParaRPr lang="hu-HU" sz="2000" dirty="0"/>
          </a:p>
          <a:p>
            <a:pPr algn="ctr"/>
            <a:r>
              <a:rPr lang="hu-HU" sz="2000" dirty="0"/>
              <a:t>alveoláris kollapszus</a:t>
            </a:r>
          </a:p>
        </p:txBody>
      </p:sp>
      <p:sp>
        <p:nvSpPr>
          <p:cNvPr id="11" name="Lekerekített téglalap 16">
            <a:extLst>
              <a:ext uri="{FF2B5EF4-FFF2-40B4-BE49-F238E27FC236}">
                <a16:creationId xmlns:a16="http://schemas.microsoft.com/office/drawing/2014/main" id="{9205534F-393C-EC3F-F23E-311F619DC608}"/>
              </a:ext>
            </a:extLst>
          </p:cNvPr>
          <p:cNvSpPr/>
          <p:nvPr/>
        </p:nvSpPr>
        <p:spPr>
          <a:xfrm>
            <a:off x="8826032" y="5365376"/>
            <a:ext cx="2581835" cy="1143000"/>
          </a:xfrm>
          <a:prstGeom prst="roundRect">
            <a:avLst/>
          </a:prstGeom>
          <a:solidFill>
            <a:srgbClr val="FF5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alveoláris ödéma</a:t>
            </a:r>
          </a:p>
          <a:p>
            <a:pPr algn="ctr"/>
            <a:r>
              <a:rPr lang="hu-HU" sz="2000" dirty="0"/>
              <a:t>alacsony </a:t>
            </a:r>
            <a:r>
              <a:rPr lang="hu-HU" sz="2000" dirty="0" err="1"/>
              <a:t>compliance</a:t>
            </a:r>
            <a:endParaRPr lang="hu-HU" sz="2000" dirty="0"/>
          </a:p>
        </p:txBody>
      </p:sp>
      <p:sp>
        <p:nvSpPr>
          <p:cNvPr id="12" name="Lekerekített téglalap 18">
            <a:extLst>
              <a:ext uri="{FF2B5EF4-FFF2-40B4-BE49-F238E27FC236}">
                <a16:creationId xmlns:a16="http://schemas.microsoft.com/office/drawing/2014/main" id="{3BCB8C5C-0106-844B-DD2C-1600BF2AE9E2}"/>
              </a:ext>
            </a:extLst>
          </p:cNvPr>
          <p:cNvSpPr/>
          <p:nvPr/>
        </p:nvSpPr>
        <p:spPr>
          <a:xfrm>
            <a:off x="38100" y="5100569"/>
            <a:ext cx="3664324" cy="156917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002060"/>
                </a:solidFill>
              </a:rPr>
              <a:t>mérsékelt PEEP (5-10 H2Ocm)</a:t>
            </a:r>
          </a:p>
          <a:p>
            <a:pPr marL="631825">
              <a:tabLst>
                <a:tab pos="981075" algn="l"/>
              </a:tabLst>
            </a:pPr>
            <a:r>
              <a:rPr lang="hu-HU" b="1" dirty="0">
                <a:solidFill>
                  <a:srgbClr val="002060"/>
                </a:solidFill>
              </a:rPr>
              <a:t>cél</a:t>
            </a:r>
            <a:r>
              <a:rPr lang="hu-HU" dirty="0">
                <a:solidFill>
                  <a:srgbClr val="002060"/>
                </a:solidFill>
              </a:rPr>
              <a:t>: - pulmonális keringés</a:t>
            </a:r>
          </a:p>
          <a:p>
            <a:pPr marL="1438275" lvl="1" indent="-349250"/>
            <a:r>
              <a:rPr lang="hu-HU" dirty="0">
                <a:solidFill>
                  <a:srgbClr val="002060"/>
                </a:solidFill>
              </a:rPr>
              <a:t>redisztribúciója</a:t>
            </a:r>
          </a:p>
          <a:p>
            <a:pPr marL="1438275" lvl="1" indent="-457200"/>
            <a:r>
              <a:rPr lang="hu-HU" dirty="0">
                <a:solidFill>
                  <a:srgbClr val="002060"/>
                </a:solidFill>
              </a:rPr>
              <a:t>- sönt csökkentése</a:t>
            </a:r>
          </a:p>
        </p:txBody>
      </p:sp>
      <p:sp>
        <p:nvSpPr>
          <p:cNvPr id="13" name="Lekerekített téglalap 19">
            <a:extLst>
              <a:ext uri="{FF2B5EF4-FFF2-40B4-BE49-F238E27FC236}">
                <a16:creationId xmlns:a16="http://schemas.microsoft.com/office/drawing/2014/main" id="{8A0C5DA8-E61A-BC11-0713-24D9C50AC57C}"/>
              </a:ext>
            </a:extLst>
          </p:cNvPr>
          <p:cNvSpPr/>
          <p:nvPr/>
        </p:nvSpPr>
        <p:spPr>
          <a:xfrm>
            <a:off x="3836332" y="5104703"/>
            <a:ext cx="4342281" cy="156917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002060"/>
                </a:solidFill>
              </a:rPr>
              <a:t>közepes vagy magas  PEEP (10-14 H2Ocm)</a:t>
            </a:r>
          </a:p>
          <a:p>
            <a:pPr algn="ctr"/>
            <a:r>
              <a:rPr lang="hu-HU" dirty="0">
                <a:solidFill>
                  <a:srgbClr val="002060"/>
                </a:solidFill>
              </a:rPr>
              <a:t>és/vagy oldalra/hasra fordítás</a:t>
            </a:r>
          </a:p>
          <a:p>
            <a:pPr algn="ctr"/>
            <a:r>
              <a:rPr lang="hu-HU" b="1" dirty="0">
                <a:solidFill>
                  <a:srgbClr val="002060"/>
                </a:solidFill>
              </a:rPr>
              <a:t>cél</a:t>
            </a:r>
            <a:r>
              <a:rPr lang="hu-HU" dirty="0">
                <a:solidFill>
                  <a:srgbClr val="002060"/>
                </a:solidFill>
              </a:rPr>
              <a:t>:  - </a:t>
            </a:r>
            <a:r>
              <a:rPr lang="hu-HU" dirty="0" err="1">
                <a:solidFill>
                  <a:srgbClr val="002060"/>
                </a:solidFill>
              </a:rPr>
              <a:t>recruitment</a:t>
            </a:r>
            <a:endParaRPr lang="hu-HU" dirty="0">
              <a:solidFill>
                <a:srgbClr val="002060"/>
              </a:solidFill>
            </a:endParaRPr>
          </a:p>
        </p:txBody>
      </p:sp>
      <p:sp>
        <p:nvSpPr>
          <p:cNvPr id="14" name="Lekerekített téglalap 20">
            <a:extLst>
              <a:ext uri="{FF2B5EF4-FFF2-40B4-BE49-F238E27FC236}">
                <a16:creationId xmlns:a16="http://schemas.microsoft.com/office/drawing/2014/main" id="{E8CFAFC0-26A7-DBBD-B6DB-2A1E9E438208}"/>
              </a:ext>
            </a:extLst>
          </p:cNvPr>
          <p:cNvSpPr/>
          <p:nvPr/>
        </p:nvSpPr>
        <p:spPr>
          <a:xfrm>
            <a:off x="8350062" y="5100569"/>
            <a:ext cx="3763496" cy="156917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002060"/>
                </a:solidFill>
              </a:rPr>
              <a:t>FiO2 – PEEP, mint klasszikus ARDS</a:t>
            </a:r>
          </a:p>
          <a:p>
            <a:pPr algn="ctr"/>
            <a:r>
              <a:rPr lang="hu-HU" dirty="0" err="1">
                <a:solidFill>
                  <a:srgbClr val="002060"/>
                </a:solidFill>
              </a:rPr>
              <a:t>recruitment</a:t>
            </a:r>
            <a:r>
              <a:rPr lang="hu-HU" dirty="0">
                <a:solidFill>
                  <a:srgbClr val="002060"/>
                </a:solidFill>
              </a:rPr>
              <a:t> manőverek</a:t>
            </a:r>
          </a:p>
          <a:p>
            <a:pPr algn="ctr"/>
            <a:r>
              <a:rPr lang="hu-HU" b="1" dirty="0">
                <a:solidFill>
                  <a:srgbClr val="002060"/>
                </a:solidFill>
              </a:rPr>
              <a:t>cél</a:t>
            </a:r>
            <a:r>
              <a:rPr lang="hu-HU" dirty="0">
                <a:solidFill>
                  <a:srgbClr val="002060"/>
                </a:solidFill>
              </a:rPr>
              <a:t>: kinyitni és nyitva tartani</a:t>
            </a:r>
          </a:p>
        </p:txBody>
      </p:sp>
      <p:sp>
        <p:nvSpPr>
          <p:cNvPr id="15" name="Lekerekített téglalap 17">
            <a:extLst>
              <a:ext uri="{FF2B5EF4-FFF2-40B4-BE49-F238E27FC236}">
                <a16:creationId xmlns:a16="http://schemas.microsoft.com/office/drawing/2014/main" id="{7095721C-57A2-B914-E9A4-124FA836F3CC}"/>
              </a:ext>
            </a:extLst>
          </p:cNvPr>
          <p:cNvSpPr/>
          <p:nvPr/>
        </p:nvSpPr>
        <p:spPr>
          <a:xfrm>
            <a:off x="47904" y="5100568"/>
            <a:ext cx="3664324" cy="1569171"/>
          </a:xfrm>
          <a:prstGeom prst="roundRect">
            <a:avLst/>
          </a:prstGeom>
          <a:solidFill>
            <a:srgbClr val="FF5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chemeClr val="accent5">
                    <a:lumMod val="50000"/>
                  </a:schemeClr>
                </a:solidFill>
              </a:rPr>
              <a:t>perzisztáló</a:t>
            </a:r>
            <a:r>
              <a:rPr lang="hu-HU" b="1" dirty="0">
                <a:solidFill>
                  <a:schemeClr val="accent5">
                    <a:lumMod val="50000"/>
                  </a:schemeClr>
                </a:solidFill>
              </a:rPr>
              <a:t> hipoxia</a:t>
            </a:r>
          </a:p>
          <a:p>
            <a:pPr marL="631825">
              <a:tabLst>
                <a:tab pos="981075" algn="l"/>
              </a:tabLst>
            </a:pPr>
            <a:r>
              <a:rPr lang="hu-HU" dirty="0" err="1">
                <a:solidFill>
                  <a:schemeClr val="accent4">
                    <a:lumMod val="20000"/>
                    <a:lumOff val="80000"/>
                  </a:schemeClr>
                </a:solidFill>
              </a:rPr>
              <a:t>iNO</a:t>
            </a:r>
            <a:endParaRPr lang="hu-HU" dirty="0">
              <a:solidFill>
                <a:schemeClr val="accent4">
                  <a:lumMod val="20000"/>
                  <a:lumOff val="80000"/>
                </a:schemeClr>
              </a:solidFill>
            </a:endParaRPr>
          </a:p>
          <a:p>
            <a:pPr marL="631825">
              <a:tabLst>
                <a:tab pos="981075" algn="l"/>
              </a:tabLst>
            </a:pPr>
            <a:r>
              <a:rPr lang="hu-HU" dirty="0" err="1">
                <a:solidFill>
                  <a:schemeClr val="accent4">
                    <a:lumMod val="20000"/>
                    <a:lumOff val="80000"/>
                  </a:schemeClr>
                </a:solidFill>
              </a:rPr>
              <a:t>thromboembólia</a:t>
            </a:r>
            <a:r>
              <a:rPr lang="hu-HU" dirty="0">
                <a:solidFill>
                  <a:schemeClr val="accent4">
                    <a:lumMod val="20000"/>
                    <a:lumOff val="80000"/>
                  </a:schemeClr>
                </a:solidFill>
              </a:rPr>
              <a:t> keresése</a:t>
            </a:r>
          </a:p>
          <a:p>
            <a:pPr marL="631825">
              <a:tabLst>
                <a:tab pos="981075" algn="l"/>
              </a:tabLst>
            </a:pPr>
            <a:endParaRPr lang="hu-HU" dirty="0">
              <a:solidFill>
                <a:schemeClr val="accent4">
                  <a:lumMod val="20000"/>
                  <a:lumOff val="80000"/>
                </a:schemeClr>
              </a:solidFill>
            </a:endParaRPr>
          </a:p>
        </p:txBody>
      </p:sp>
      <p:sp>
        <p:nvSpPr>
          <p:cNvPr id="16" name="Lekerekített téglalap 22">
            <a:extLst>
              <a:ext uri="{FF2B5EF4-FFF2-40B4-BE49-F238E27FC236}">
                <a16:creationId xmlns:a16="http://schemas.microsoft.com/office/drawing/2014/main" id="{D0F4C16B-82C5-88DE-85AC-4D6573B9541B}"/>
              </a:ext>
            </a:extLst>
          </p:cNvPr>
          <p:cNvSpPr/>
          <p:nvPr/>
        </p:nvSpPr>
        <p:spPr>
          <a:xfrm>
            <a:off x="3836332" y="5100567"/>
            <a:ext cx="4342281" cy="1569171"/>
          </a:xfrm>
          <a:prstGeom prst="roundRect">
            <a:avLst/>
          </a:prstGeom>
          <a:solidFill>
            <a:srgbClr val="FF5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rgbClr val="002060"/>
                </a:solidFill>
              </a:rPr>
              <a:t>perzisztáló</a:t>
            </a:r>
            <a:r>
              <a:rPr lang="hu-HU" b="1" dirty="0">
                <a:solidFill>
                  <a:srgbClr val="002060"/>
                </a:solidFill>
              </a:rPr>
              <a:t> hipoxia</a:t>
            </a:r>
          </a:p>
          <a:p>
            <a:r>
              <a:rPr lang="hu-HU" dirty="0" err="1">
                <a:solidFill>
                  <a:schemeClr val="accent4">
                    <a:lumMod val="20000"/>
                    <a:lumOff val="80000"/>
                  </a:schemeClr>
                </a:solidFill>
              </a:rPr>
              <a:t>recruitment</a:t>
            </a:r>
            <a:r>
              <a:rPr lang="hu-HU" dirty="0">
                <a:solidFill>
                  <a:schemeClr val="accent4">
                    <a:lumMod val="20000"/>
                    <a:lumOff val="80000"/>
                  </a:schemeClr>
                </a:solidFill>
              </a:rPr>
              <a:t> manőver</a:t>
            </a:r>
          </a:p>
          <a:p>
            <a:r>
              <a:rPr lang="hu-HU" dirty="0">
                <a:solidFill>
                  <a:schemeClr val="accent4">
                    <a:lumMod val="20000"/>
                    <a:lumOff val="80000"/>
                  </a:schemeClr>
                </a:solidFill>
              </a:rPr>
              <a:t>oldalra/hasra fordítás</a:t>
            </a:r>
          </a:p>
          <a:p>
            <a:r>
              <a:rPr lang="hu-HU" dirty="0" err="1">
                <a:solidFill>
                  <a:schemeClr val="accent4">
                    <a:lumMod val="20000"/>
                    <a:lumOff val="80000"/>
                  </a:schemeClr>
                </a:solidFill>
              </a:rPr>
              <a:t>thromboembólia</a:t>
            </a:r>
            <a:r>
              <a:rPr lang="hu-HU" dirty="0">
                <a:solidFill>
                  <a:schemeClr val="accent4">
                    <a:lumMod val="20000"/>
                    <a:lumOff val="80000"/>
                  </a:schemeClr>
                </a:solidFill>
              </a:rPr>
              <a:t> keresése </a:t>
            </a:r>
          </a:p>
        </p:txBody>
      </p:sp>
      <p:sp>
        <p:nvSpPr>
          <p:cNvPr id="17" name="Lekerekített téglalap 23">
            <a:extLst>
              <a:ext uri="{FF2B5EF4-FFF2-40B4-BE49-F238E27FC236}">
                <a16:creationId xmlns:a16="http://schemas.microsoft.com/office/drawing/2014/main" id="{DAC12AA2-ADB8-EDCF-DD1C-49E102BFF53D}"/>
              </a:ext>
            </a:extLst>
          </p:cNvPr>
          <p:cNvSpPr/>
          <p:nvPr/>
        </p:nvSpPr>
        <p:spPr>
          <a:xfrm>
            <a:off x="8355667" y="5100566"/>
            <a:ext cx="3763496" cy="1569171"/>
          </a:xfrm>
          <a:prstGeom prst="roundRect">
            <a:avLst/>
          </a:prstGeom>
          <a:solidFill>
            <a:srgbClr val="FF5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rgbClr val="002060"/>
                </a:solidFill>
              </a:rPr>
              <a:t>perzisztáló</a:t>
            </a:r>
            <a:r>
              <a:rPr lang="hu-HU" b="1" dirty="0">
                <a:solidFill>
                  <a:srgbClr val="002060"/>
                </a:solidFill>
              </a:rPr>
              <a:t> hipoxia</a:t>
            </a:r>
          </a:p>
          <a:p>
            <a:r>
              <a:rPr lang="hu-HU" dirty="0" err="1">
                <a:solidFill>
                  <a:schemeClr val="accent4">
                    <a:lumMod val="20000"/>
                    <a:lumOff val="80000"/>
                  </a:schemeClr>
                </a:solidFill>
              </a:rPr>
              <a:t>hasrafordítás</a:t>
            </a:r>
            <a:endParaRPr lang="hu-HU" dirty="0">
              <a:solidFill>
                <a:schemeClr val="accent4">
                  <a:lumMod val="20000"/>
                  <a:lumOff val="80000"/>
                </a:schemeClr>
              </a:solidFill>
            </a:endParaRPr>
          </a:p>
          <a:p>
            <a:r>
              <a:rPr lang="hu-HU" dirty="0">
                <a:solidFill>
                  <a:schemeClr val="accent4">
                    <a:lumMod val="20000"/>
                    <a:lumOff val="80000"/>
                  </a:schemeClr>
                </a:solidFill>
              </a:rPr>
              <a:t>ECMO</a:t>
            </a:r>
          </a:p>
          <a:p>
            <a:endParaRPr lang="hu-HU" dirty="0">
              <a:solidFill>
                <a:schemeClr val="accent4">
                  <a:lumMod val="20000"/>
                  <a:lumOff val="80000"/>
                </a:schemeClr>
              </a:solidFill>
            </a:endParaRPr>
          </a:p>
        </p:txBody>
      </p:sp>
      <p:sp>
        <p:nvSpPr>
          <p:cNvPr id="18" name="Szövegdoboz 17">
            <a:extLst>
              <a:ext uri="{FF2B5EF4-FFF2-40B4-BE49-F238E27FC236}">
                <a16:creationId xmlns:a16="http://schemas.microsoft.com/office/drawing/2014/main" id="{40004943-A16E-C77E-BDBE-71AF721B7B10}"/>
              </a:ext>
            </a:extLst>
          </p:cNvPr>
          <p:cNvSpPr txBox="1"/>
          <p:nvPr/>
        </p:nvSpPr>
        <p:spPr>
          <a:xfrm>
            <a:off x="8178613" y="6606789"/>
            <a:ext cx="4133850" cy="276999"/>
          </a:xfrm>
          <a:prstGeom prst="rect">
            <a:avLst/>
          </a:prstGeom>
          <a:noFill/>
        </p:spPr>
        <p:txBody>
          <a:bodyPr wrap="square">
            <a:spAutoFit/>
          </a:bodyPr>
          <a:lstStyle/>
          <a:p>
            <a:r>
              <a:rPr lang="hu-HU" sz="1200" b="0" i="0" dirty="0">
                <a:solidFill>
                  <a:srgbClr val="FF0000"/>
                </a:solidFill>
                <a:effectLst/>
              </a:rPr>
              <a:t>Robba C </a:t>
            </a:r>
            <a:r>
              <a:rPr lang="hu-HU" sz="1200" b="0" i="0" dirty="0" err="1">
                <a:solidFill>
                  <a:srgbClr val="FF0000"/>
                </a:solidFill>
                <a:effectLst/>
              </a:rPr>
              <a:t>et</a:t>
            </a:r>
            <a:r>
              <a:rPr lang="hu-HU" sz="1200" b="0" i="0" dirty="0">
                <a:solidFill>
                  <a:srgbClr val="FF0000"/>
                </a:solidFill>
                <a:effectLst/>
              </a:rPr>
              <a:t> </a:t>
            </a:r>
            <a:r>
              <a:rPr lang="hu-HU" sz="1200" b="0" i="0" dirty="0" err="1">
                <a:solidFill>
                  <a:srgbClr val="FF0000"/>
                </a:solidFill>
                <a:effectLst/>
              </a:rPr>
              <a:t>al</a:t>
            </a:r>
            <a:r>
              <a:rPr lang="hu-HU" sz="1200" b="0" i="0" dirty="0">
                <a:solidFill>
                  <a:srgbClr val="FF0000"/>
                </a:solidFill>
                <a:effectLst/>
              </a:rPr>
              <a:t>. </a:t>
            </a:r>
            <a:r>
              <a:rPr lang="hu-HU" sz="1200" b="0" i="1" dirty="0" err="1">
                <a:solidFill>
                  <a:srgbClr val="FF0000"/>
                </a:solidFill>
                <a:effectLst/>
              </a:rPr>
              <a:t>Respir</a:t>
            </a:r>
            <a:r>
              <a:rPr lang="hu-HU" sz="1200" b="0" i="1" dirty="0">
                <a:solidFill>
                  <a:srgbClr val="FF0000"/>
                </a:solidFill>
                <a:effectLst/>
              </a:rPr>
              <a:t> </a:t>
            </a:r>
            <a:r>
              <a:rPr lang="hu-HU" sz="1200" b="0" i="1" dirty="0" err="1">
                <a:solidFill>
                  <a:srgbClr val="FF0000"/>
                </a:solidFill>
                <a:effectLst/>
              </a:rPr>
              <a:t>Physiol</a:t>
            </a:r>
            <a:r>
              <a:rPr lang="hu-HU" sz="1200" b="0" i="1" dirty="0">
                <a:solidFill>
                  <a:srgbClr val="FF0000"/>
                </a:solidFill>
                <a:effectLst/>
              </a:rPr>
              <a:t> </a:t>
            </a:r>
            <a:r>
              <a:rPr lang="hu-HU" sz="1200" b="0" i="1" dirty="0" err="1">
                <a:solidFill>
                  <a:srgbClr val="FF0000"/>
                </a:solidFill>
                <a:effectLst/>
              </a:rPr>
              <a:t>Neurobiol</a:t>
            </a:r>
            <a:r>
              <a:rPr lang="hu-HU" sz="1200" b="0" i="0" dirty="0">
                <a:solidFill>
                  <a:srgbClr val="FF0000"/>
                </a:solidFill>
                <a:effectLst/>
              </a:rPr>
              <a:t>. 2020 Aug;279:103455.</a:t>
            </a:r>
            <a:endParaRPr lang="hu-HU" sz="1200" dirty="0">
              <a:solidFill>
                <a:srgbClr val="FF0000"/>
              </a:solidFill>
            </a:endParaRPr>
          </a:p>
        </p:txBody>
      </p:sp>
      <p:sp>
        <p:nvSpPr>
          <p:cNvPr id="19" name="Lekerekített téglalap 10">
            <a:extLst>
              <a:ext uri="{FF2B5EF4-FFF2-40B4-BE49-F238E27FC236}">
                <a16:creationId xmlns:a16="http://schemas.microsoft.com/office/drawing/2014/main" id="{1D416E2F-3DA0-1C1A-0206-6D0CCE922B1E}"/>
              </a:ext>
            </a:extLst>
          </p:cNvPr>
          <p:cNvSpPr/>
          <p:nvPr/>
        </p:nvSpPr>
        <p:spPr>
          <a:xfrm>
            <a:off x="1310528"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1. </a:t>
            </a:r>
            <a:r>
              <a:rPr lang="hu-HU" dirty="0" err="1"/>
              <a:t>fenotípus</a:t>
            </a:r>
            <a:endParaRPr lang="hu-HU" dirty="0"/>
          </a:p>
        </p:txBody>
      </p:sp>
      <p:sp>
        <p:nvSpPr>
          <p:cNvPr id="20" name="Lekerekített téglalap 11">
            <a:extLst>
              <a:ext uri="{FF2B5EF4-FFF2-40B4-BE49-F238E27FC236}">
                <a16:creationId xmlns:a16="http://schemas.microsoft.com/office/drawing/2014/main" id="{CF3728C2-2138-72EE-CFA4-E248E8275D72}"/>
              </a:ext>
            </a:extLst>
          </p:cNvPr>
          <p:cNvSpPr/>
          <p:nvPr/>
        </p:nvSpPr>
        <p:spPr>
          <a:xfrm>
            <a:off x="5396752"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2. </a:t>
            </a:r>
            <a:r>
              <a:rPr lang="hu-HU" dirty="0" err="1"/>
              <a:t>fenotípus</a:t>
            </a:r>
            <a:endParaRPr lang="hu-HU" dirty="0"/>
          </a:p>
        </p:txBody>
      </p:sp>
      <p:sp>
        <p:nvSpPr>
          <p:cNvPr id="21" name="Lekerekített téglalap 12">
            <a:extLst>
              <a:ext uri="{FF2B5EF4-FFF2-40B4-BE49-F238E27FC236}">
                <a16:creationId xmlns:a16="http://schemas.microsoft.com/office/drawing/2014/main" id="{4DBD2854-2A96-3D57-7A9A-E30EA0649B50}"/>
              </a:ext>
            </a:extLst>
          </p:cNvPr>
          <p:cNvSpPr/>
          <p:nvPr/>
        </p:nvSpPr>
        <p:spPr>
          <a:xfrm>
            <a:off x="9417702" y="1057072"/>
            <a:ext cx="1398494" cy="39850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3. </a:t>
            </a:r>
            <a:r>
              <a:rPr lang="hu-HU" dirty="0" err="1"/>
              <a:t>fenotípus</a:t>
            </a:r>
            <a:endParaRPr lang="hu-HU" dirty="0"/>
          </a:p>
        </p:txBody>
      </p:sp>
      <p:sp>
        <p:nvSpPr>
          <p:cNvPr id="22" name="Szövegdoboz 21">
            <a:extLst>
              <a:ext uri="{FF2B5EF4-FFF2-40B4-BE49-F238E27FC236}">
                <a16:creationId xmlns:a16="http://schemas.microsoft.com/office/drawing/2014/main" id="{1E2D0341-9333-4EB3-7F41-15AA387A3837}"/>
              </a:ext>
            </a:extLst>
          </p:cNvPr>
          <p:cNvSpPr txBox="1"/>
          <p:nvPr/>
        </p:nvSpPr>
        <p:spPr>
          <a:xfrm>
            <a:off x="0" y="1518628"/>
            <a:ext cx="4225738" cy="307777"/>
          </a:xfrm>
          <a:prstGeom prst="rect">
            <a:avLst/>
          </a:prstGeom>
          <a:noFill/>
        </p:spPr>
        <p:txBody>
          <a:bodyPr wrap="square" rtlCol="0">
            <a:spAutoFit/>
          </a:bodyPr>
          <a:lstStyle/>
          <a:p>
            <a:r>
              <a:rPr lang="hu-HU" sz="1400" dirty="0" err="1"/>
              <a:t>Fokális</a:t>
            </a:r>
            <a:r>
              <a:rPr lang="hu-HU" sz="1400" dirty="0"/>
              <a:t>, valószínűleg </a:t>
            </a:r>
            <a:r>
              <a:rPr lang="hu-HU" sz="1400" dirty="0" err="1"/>
              <a:t>túlperfundált</a:t>
            </a:r>
            <a:r>
              <a:rPr lang="hu-HU" sz="1400" dirty="0"/>
              <a:t> tejüveghomályok</a:t>
            </a:r>
          </a:p>
        </p:txBody>
      </p:sp>
      <p:sp>
        <p:nvSpPr>
          <p:cNvPr id="23" name="Szövegdoboz 22">
            <a:extLst>
              <a:ext uri="{FF2B5EF4-FFF2-40B4-BE49-F238E27FC236}">
                <a16:creationId xmlns:a16="http://schemas.microsoft.com/office/drawing/2014/main" id="{FC331C1D-1995-EF30-3D44-975063DCA5E8}"/>
              </a:ext>
            </a:extLst>
          </p:cNvPr>
          <p:cNvSpPr txBox="1"/>
          <p:nvPr/>
        </p:nvSpPr>
        <p:spPr>
          <a:xfrm>
            <a:off x="4222376" y="1518629"/>
            <a:ext cx="4298164" cy="307777"/>
          </a:xfrm>
          <a:prstGeom prst="rect">
            <a:avLst/>
          </a:prstGeom>
          <a:noFill/>
        </p:spPr>
        <p:txBody>
          <a:bodyPr wrap="none" rtlCol="0">
            <a:spAutoFit/>
          </a:bodyPr>
          <a:lstStyle/>
          <a:p>
            <a:r>
              <a:rPr lang="hu-HU" sz="1400" b="0" i="0" dirty="0">
                <a:solidFill>
                  <a:srgbClr val="3C4043"/>
                </a:solidFill>
                <a:effectLst/>
              </a:rPr>
              <a:t>Inhomogén eloszlású atelektázia, </a:t>
            </a:r>
            <a:r>
              <a:rPr lang="hu-HU" sz="1400" b="0" i="0" dirty="0" err="1">
                <a:solidFill>
                  <a:srgbClr val="3C4043"/>
                </a:solidFill>
                <a:effectLst/>
              </a:rPr>
              <a:t>peribronchiális</a:t>
            </a:r>
            <a:r>
              <a:rPr lang="hu-HU" sz="1400" b="0" i="0" dirty="0">
                <a:solidFill>
                  <a:srgbClr val="3C4043"/>
                </a:solidFill>
                <a:effectLst/>
              </a:rPr>
              <a:t> homály</a:t>
            </a:r>
            <a:endParaRPr lang="hu-HU" sz="1400" dirty="0"/>
          </a:p>
        </p:txBody>
      </p:sp>
      <p:sp>
        <p:nvSpPr>
          <p:cNvPr id="24" name="Szövegdoboz 23">
            <a:extLst>
              <a:ext uri="{FF2B5EF4-FFF2-40B4-BE49-F238E27FC236}">
                <a16:creationId xmlns:a16="http://schemas.microsoft.com/office/drawing/2014/main" id="{799D0FC7-109C-DC95-1000-6F3C4BF80280}"/>
              </a:ext>
            </a:extLst>
          </p:cNvPr>
          <p:cNvSpPr txBox="1"/>
          <p:nvPr/>
        </p:nvSpPr>
        <p:spPr>
          <a:xfrm>
            <a:off x="8949759" y="1518628"/>
            <a:ext cx="2676310" cy="307777"/>
          </a:xfrm>
          <a:prstGeom prst="rect">
            <a:avLst/>
          </a:prstGeom>
          <a:noFill/>
        </p:spPr>
        <p:txBody>
          <a:bodyPr wrap="none" rtlCol="0">
            <a:spAutoFit/>
          </a:bodyPr>
          <a:lstStyle/>
          <a:p>
            <a:r>
              <a:rPr lang="hu-HU" sz="1400" dirty="0"/>
              <a:t>Foltos, klasszikus ARDS jellegű kép</a:t>
            </a:r>
          </a:p>
        </p:txBody>
      </p:sp>
      <p:sp>
        <p:nvSpPr>
          <p:cNvPr id="25" name="Cím 1">
            <a:extLst>
              <a:ext uri="{FF2B5EF4-FFF2-40B4-BE49-F238E27FC236}">
                <a16:creationId xmlns:a16="http://schemas.microsoft.com/office/drawing/2014/main" id="{BC7E08A6-D743-7E6F-629A-524A773DB101}"/>
              </a:ext>
            </a:extLst>
          </p:cNvPr>
          <p:cNvSpPr txBox="1">
            <a:spLocks/>
          </p:cNvSpPr>
          <p:nvPr/>
        </p:nvSpPr>
        <p:spPr>
          <a:xfrm>
            <a:off x="177613" y="307255"/>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CT megjelenés szerinti klasszifikáció</a:t>
            </a:r>
            <a:endParaRPr lang="hu-HU" sz="4000" dirty="0"/>
          </a:p>
        </p:txBody>
      </p:sp>
    </p:spTree>
    <p:extLst>
      <p:ext uri="{BB962C8B-B14F-4D97-AF65-F5344CB8AC3E}">
        <p14:creationId xmlns:p14="http://schemas.microsoft.com/office/powerpoint/2010/main" val="133264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gócos </a:t>
            </a:r>
            <a:r>
              <a:rPr lang="hu-HU" sz="2800" dirty="0" err="1"/>
              <a:t>vs</a:t>
            </a:r>
            <a:r>
              <a:rPr lang="hu-HU" sz="3200" dirty="0"/>
              <a:t> diffúz</a:t>
            </a:r>
            <a:endParaRPr lang="hu-HU" sz="4000" dirty="0"/>
          </a:p>
        </p:txBody>
      </p:sp>
      <p:sp>
        <p:nvSpPr>
          <p:cNvPr id="3" name="Szövegdoboz 2">
            <a:extLst>
              <a:ext uri="{FF2B5EF4-FFF2-40B4-BE49-F238E27FC236}">
                <a16:creationId xmlns:a16="http://schemas.microsoft.com/office/drawing/2014/main" id="{0AC48CA0-276A-80CE-9593-35CEE51F8544}"/>
              </a:ext>
            </a:extLst>
          </p:cNvPr>
          <p:cNvSpPr txBox="1"/>
          <p:nvPr/>
        </p:nvSpPr>
        <p:spPr>
          <a:xfrm>
            <a:off x="7504005" y="5839094"/>
            <a:ext cx="4687996" cy="307777"/>
          </a:xfrm>
          <a:prstGeom prst="rect">
            <a:avLst/>
          </a:prstGeom>
          <a:noFill/>
        </p:spPr>
        <p:txBody>
          <a:bodyPr wrap="square">
            <a:spAutoFit/>
          </a:bodyPr>
          <a:lstStyle/>
          <a:p>
            <a:r>
              <a:rPr lang="hu-HU" sz="1400" b="0" i="0" dirty="0" err="1">
                <a:solidFill>
                  <a:srgbClr val="FF0000"/>
                </a:solidFill>
                <a:effectLst/>
                <a:latin typeface="Arial" panose="020B0604020202020204" pitchFamily="34" charset="0"/>
                <a:cs typeface="Arial" panose="020B0604020202020204" pitchFamily="34" charset="0"/>
              </a:rPr>
              <a:t>Coppola</a:t>
            </a:r>
            <a:r>
              <a:rPr lang="hu-HU" sz="1400" dirty="0">
                <a:solidFill>
                  <a:srgbClr val="FF0000"/>
                </a:solidFill>
                <a:latin typeface="Arial" panose="020B0604020202020204" pitchFamily="34" charset="0"/>
                <a:cs typeface="Arial" panose="020B0604020202020204" pitchFamily="34" charset="0"/>
              </a:rPr>
              <a:t> </a:t>
            </a:r>
            <a:r>
              <a:rPr lang="hu-HU" sz="1400" b="0" i="0" dirty="0">
                <a:solidFill>
                  <a:srgbClr val="FF0000"/>
                </a:solidFill>
                <a:effectLst/>
                <a:latin typeface="Arial" panose="020B0604020202020204" pitchFamily="34" charset="0"/>
                <a:cs typeface="Arial" panose="020B0604020202020204" pitchFamily="34" charset="0"/>
              </a:rPr>
              <a:t>S </a:t>
            </a:r>
            <a:r>
              <a:rPr lang="hu-HU" sz="1400" b="0" i="0" dirty="0" err="1">
                <a:solidFill>
                  <a:srgbClr val="FF0000"/>
                </a:solidFill>
                <a:effectLst/>
                <a:latin typeface="Arial" panose="020B0604020202020204" pitchFamily="34" charset="0"/>
                <a:cs typeface="Arial" panose="020B0604020202020204" pitchFamily="34" charset="0"/>
              </a:rPr>
              <a:t>et</a:t>
            </a:r>
            <a:r>
              <a:rPr lang="hu-HU" sz="1400" b="0" i="0" dirty="0">
                <a:solidFill>
                  <a:srgbClr val="FF0000"/>
                </a:solidFill>
                <a:effectLst/>
                <a:latin typeface="Arial" panose="020B0604020202020204" pitchFamily="34" charset="0"/>
                <a:cs typeface="Arial" panose="020B0604020202020204" pitchFamily="34" charset="0"/>
              </a:rPr>
              <a:t> </a:t>
            </a:r>
            <a:r>
              <a:rPr lang="hu-HU" sz="1400" b="0" i="0" dirty="0" err="1">
                <a:solidFill>
                  <a:srgbClr val="FF0000"/>
                </a:solidFill>
                <a:effectLst/>
                <a:latin typeface="Arial" panose="020B0604020202020204" pitchFamily="34" charset="0"/>
                <a:cs typeface="Arial" panose="020B0604020202020204" pitchFamily="34" charset="0"/>
              </a:rPr>
              <a:t>al</a:t>
            </a:r>
            <a:r>
              <a:rPr lang="hu-HU" sz="1400" b="0" i="0" dirty="0">
                <a:solidFill>
                  <a:srgbClr val="FF0000"/>
                </a:solidFill>
                <a:effectLst/>
                <a:latin typeface="Arial" panose="020B0604020202020204" pitchFamily="34" charset="0"/>
                <a:cs typeface="Arial" panose="020B0604020202020204" pitchFamily="34" charset="0"/>
              </a:rPr>
              <a:t>. </a:t>
            </a:r>
            <a:r>
              <a:rPr lang="hu-HU" sz="1400" b="0" i="1" dirty="0">
                <a:solidFill>
                  <a:srgbClr val="FF0000"/>
                </a:solidFill>
                <a:effectLst/>
                <a:latin typeface="Arial" panose="020B0604020202020204" pitchFamily="34" charset="0"/>
                <a:cs typeface="Arial" panose="020B0604020202020204" pitchFamily="34" charset="0"/>
              </a:rPr>
              <a:t>Ann. </a:t>
            </a:r>
            <a:r>
              <a:rPr lang="hu-HU" sz="1400" b="0" i="1" dirty="0" err="1">
                <a:solidFill>
                  <a:srgbClr val="FF0000"/>
                </a:solidFill>
                <a:effectLst/>
                <a:latin typeface="Arial" panose="020B0604020202020204" pitchFamily="34" charset="0"/>
                <a:cs typeface="Arial" panose="020B0604020202020204" pitchFamily="34" charset="0"/>
              </a:rPr>
              <a:t>Intensive</a:t>
            </a:r>
            <a:r>
              <a:rPr lang="hu-HU" sz="1400" b="0" i="1" dirty="0">
                <a:solidFill>
                  <a:srgbClr val="FF0000"/>
                </a:solidFill>
                <a:effectLst/>
                <a:latin typeface="Arial" panose="020B0604020202020204" pitchFamily="34" charset="0"/>
                <a:cs typeface="Arial" panose="020B0604020202020204" pitchFamily="34" charset="0"/>
              </a:rPr>
              <a:t> </a:t>
            </a:r>
            <a:r>
              <a:rPr lang="hu-HU" sz="1400" b="0" i="1" dirty="0" err="1">
                <a:solidFill>
                  <a:srgbClr val="FF0000"/>
                </a:solidFill>
                <a:effectLst/>
                <a:latin typeface="Arial" panose="020B0604020202020204" pitchFamily="34" charset="0"/>
                <a:cs typeface="Arial" panose="020B0604020202020204" pitchFamily="34" charset="0"/>
              </a:rPr>
              <a:t>Care</a:t>
            </a:r>
            <a:r>
              <a:rPr lang="hu-HU" sz="1400" b="0" i="0" dirty="0">
                <a:solidFill>
                  <a:srgbClr val="FF0000"/>
                </a:solidFill>
                <a:effectLst/>
                <a:latin typeface="Arial" panose="020B0604020202020204" pitchFamily="34" charset="0"/>
                <a:cs typeface="Arial" panose="020B0604020202020204" pitchFamily="34" charset="0"/>
              </a:rPr>
              <a:t> </a:t>
            </a:r>
            <a:r>
              <a:rPr lang="hu-HU" sz="1400" b="1" i="0" dirty="0">
                <a:solidFill>
                  <a:srgbClr val="FF0000"/>
                </a:solidFill>
                <a:effectLst/>
                <a:latin typeface="Arial" panose="020B0604020202020204" pitchFamily="34" charset="0"/>
                <a:cs typeface="Arial" panose="020B0604020202020204" pitchFamily="34" charset="0"/>
              </a:rPr>
              <a:t>11</a:t>
            </a:r>
            <a:r>
              <a:rPr lang="hu-HU" sz="1400" b="0" i="0" dirty="0">
                <a:solidFill>
                  <a:srgbClr val="FF0000"/>
                </a:solidFill>
                <a:effectLst/>
                <a:latin typeface="Arial" panose="020B0604020202020204" pitchFamily="34" charset="0"/>
                <a:cs typeface="Arial" panose="020B0604020202020204" pitchFamily="34" charset="0"/>
              </a:rPr>
              <a:t>, 78 (2021). </a:t>
            </a:r>
            <a:endParaRPr lang="hu-HU" sz="1400" dirty="0">
              <a:solidFill>
                <a:srgbClr val="FF0000"/>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3B8A3F9D-BE4A-6F74-8E3D-D3BAD3F2030F}"/>
              </a:ext>
            </a:extLst>
          </p:cNvPr>
          <p:cNvGraphicFramePr>
            <a:graphicFrameLocks/>
          </p:cNvGraphicFramePr>
          <p:nvPr>
            <p:extLst>
              <p:ext uri="{D42A27DB-BD31-4B8C-83A1-F6EECF244321}">
                <p14:modId xmlns:p14="http://schemas.microsoft.com/office/powerpoint/2010/main" val="3431503189"/>
              </p:ext>
            </p:extLst>
          </p:nvPr>
        </p:nvGraphicFramePr>
        <p:xfrm>
          <a:off x="0" y="1902118"/>
          <a:ext cx="9165638" cy="4526280"/>
        </p:xfrm>
        <a:graphic>
          <a:graphicData uri="http://schemas.openxmlformats.org/drawingml/2006/chart">
            <c:chart xmlns:c="http://schemas.openxmlformats.org/drawingml/2006/chart" xmlns:r="http://schemas.openxmlformats.org/officeDocument/2006/relationships" r:id="rId3"/>
          </a:graphicData>
        </a:graphic>
      </p:graphicFrame>
      <p:sp>
        <p:nvSpPr>
          <p:cNvPr id="7" name="Szövegdoboz 6">
            <a:extLst>
              <a:ext uri="{FF2B5EF4-FFF2-40B4-BE49-F238E27FC236}">
                <a16:creationId xmlns:a16="http://schemas.microsoft.com/office/drawing/2014/main" id="{024B8FA3-EB34-1323-109B-51FC450FF8EA}"/>
              </a:ext>
            </a:extLst>
          </p:cNvPr>
          <p:cNvSpPr txBox="1"/>
          <p:nvPr/>
        </p:nvSpPr>
        <p:spPr>
          <a:xfrm>
            <a:off x="1050338" y="5404996"/>
            <a:ext cx="572593" cy="324256"/>
          </a:xfrm>
          <a:prstGeom prst="rect">
            <a:avLst/>
          </a:prstGeom>
          <a:noFill/>
        </p:spPr>
        <p:txBody>
          <a:bodyPr wrap="none" rtlCol="0">
            <a:spAutoFit/>
          </a:bodyPr>
          <a:lstStyle/>
          <a:p>
            <a:r>
              <a:rPr lang="hu-HU" dirty="0"/>
              <a:t>PEEP</a:t>
            </a:r>
          </a:p>
        </p:txBody>
      </p:sp>
      <p:sp>
        <p:nvSpPr>
          <p:cNvPr id="9" name="Szövegdoboz 8">
            <a:extLst>
              <a:ext uri="{FF2B5EF4-FFF2-40B4-BE49-F238E27FC236}">
                <a16:creationId xmlns:a16="http://schemas.microsoft.com/office/drawing/2014/main" id="{83B3C2AF-5022-F8EA-5578-F4147B3B64FA}"/>
              </a:ext>
            </a:extLst>
          </p:cNvPr>
          <p:cNvSpPr txBox="1"/>
          <p:nvPr/>
        </p:nvSpPr>
        <p:spPr>
          <a:xfrm>
            <a:off x="1842818" y="5404996"/>
            <a:ext cx="572593" cy="324256"/>
          </a:xfrm>
          <a:prstGeom prst="rect">
            <a:avLst/>
          </a:prstGeom>
          <a:noFill/>
        </p:spPr>
        <p:txBody>
          <a:bodyPr wrap="none" rtlCol="0">
            <a:spAutoFit/>
          </a:bodyPr>
          <a:lstStyle/>
          <a:p>
            <a:r>
              <a:rPr lang="hu-HU" dirty="0"/>
              <a:t>PEEP</a:t>
            </a:r>
          </a:p>
        </p:txBody>
      </p:sp>
      <p:sp>
        <p:nvSpPr>
          <p:cNvPr id="10" name="Szövegdoboz 9">
            <a:extLst>
              <a:ext uri="{FF2B5EF4-FFF2-40B4-BE49-F238E27FC236}">
                <a16:creationId xmlns:a16="http://schemas.microsoft.com/office/drawing/2014/main" id="{F8689B85-575A-7CE9-2BB5-C707F1431CE2}"/>
              </a:ext>
            </a:extLst>
          </p:cNvPr>
          <p:cNvSpPr txBox="1"/>
          <p:nvPr/>
        </p:nvSpPr>
        <p:spPr>
          <a:xfrm>
            <a:off x="2650955" y="5402215"/>
            <a:ext cx="572593" cy="324256"/>
          </a:xfrm>
          <a:prstGeom prst="rect">
            <a:avLst/>
          </a:prstGeom>
          <a:noFill/>
        </p:spPr>
        <p:txBody>
          <a:bodyPr wrap="none" rtlCol="0">
            <a:spAutoFit/>
          </a:bodyPr>
          <a:lstStyle/>
          <a:p>
            <a:r>
              <a:rPr lang="hu-HU" dirty="0"/>
              <a:t>PEEP</a:t>
            </a:r>
          </a:p>
        </p:txBody>
      </p:sp>
      <p:sp>
        <p:nvSpPr>
          <p:cNvPr id="11" name="Szövegdoboz 10">
            <a:extLst>
              <a:ext uri="{FF2B5EF4-FFF2-40B4-BE49-F238E27FC236}">
                <a16:creationId xmlns:a16="http://schemas.microsoft.com/office/drawing/2014/main" id="{3635DC73-6C24-FCD6-1520-250532D058D5}"/>
              </a:ext>
            </a:extLst>
          </p:cNvPr>
          <p:cNvSpPr txBox="1"/>
          <p:nvPr/>
        </p:nvSpPr>
        <p:spPr>
          <a:xfrm>
            <a:off x="3459092" y="5409473"/>
            <a:ext cx="572593" cy="324256"/>
          </a:xfrm>
          <a:prstGeom prst="rect">
            <a:avLst/>
          </a:prstGeom>
          <a:noFill/>
        </p:spPr>
        <p:txBody>
          <a:bodyPr wrap="none" rtlCol="0">
            <a:spAutoFit/>
          </a:bodyPr>
          <a:lstStyle/>
          <a:p>
            <a:r>
              <a:rPr lang="hu-HU" dirty="0"/>
              <a:t>PEEP</a:t>
            </a:r>
          </a:p>
        </p:txBody>
      </p:sp>
      <p:sp>
        <p:nvSpPr>
          <p:cNvPr id="12" name="Szövegdoboz 11">
            <a:extLst>
              <a:ext uri="{FF2B5EF4-FFF2-40B4-BE49-F238E27FC236}">
                <a16:creationId xmlns:a16="http://schemas.microsoft.com/office/drawing/2014/main" id="{CB78B1F0-D034-A04D-1CC7-70D50204C8D5}"/>
              </a:ext>
            </a:extLst>
          </p:cNvPr>
          <p:cNvSpPr txBox="1"/>
          <p:nvPr/>
        </p:nvSpPr>
        <p:spPr>
          <a:xfrm>
            <a:off x="4251572" y="5409473"/>
            <a:ext cx="572593" cy="324256"/>
          </a:xfrm>
          <a:prstGeom prst="rect">
            <a:avLst/>
          </a:prstGeom>
          <a:noFill/>
        </p:spPr>
        <p:txBody>
          <a:bodyPr wrap="none" rtlCol="0">
            <a:spAutoFit/>
          </a:bodyPr>
          <a:lstStyle/>
          <a:p>
            <a:r>
              <a:rPr lang="hu-HU" dirty="0"/>
              <a:t>PEEP</a:t>
            </a:r>
          </a:p>
        </p:txBody>
      </p:sp>
      <p:sp>
        <p:nvSpPr>
          <p:cNvPr id="13" name="Szövegdoboz 12">
            <a:extLst>
              <a:ext uri="{FF2B5EF4-FFF2-40B4-BE49-F238E27FC236}">
                <a16:creationId xmlns:a16="http://schemas.microsoft.com/office/drawing/2014/main" id="{A2E107C3-5560-256D-152D-63A3A40DDFD3}"/>
              </a:ext>
            </a:extLst>
          </p:cNvPr>
          <p:cNvSpPr txBox="1"/>
          <p:nvPr/>
        </p:nvSpPr>
        <p:spPr>
          <a:xfrm>
            <a:off x="5059709" y="5406692"/>
            <a:ext cx="572593" cy="324256"/>
          </a:xfrm>
          <a:prstGeom prst="rect">
            <a:avLst/>
          </a:prstGeom>
          <a:noFill/>
        </p:spPr>
        <p:txBody>
          <a:bodyPr wrap="none" rtlCol="0">
            <a:spAutoFit/>
          </a:bodyPr>
          <a:lstStyle/>
          <a:p>
            <a:r>
              <a:rPr lang="hu-HU" dirty="0"/>
              <a:t>PEEP</a:t>
            </a:r>
          </a:p>
        </p:txBody>
      </p:sp>
      <p:sp>
        <p:nvSpPr>
          <p:cNvPr id="14" name="Szövegdoboz 13">
            <a:extLst>
              <a:ext uri="{FF2B5EF4-FFF2-40B4-BE49-F238E27FC236}">
                <a16:creationId xmlns:a16="http://schemas.microsoft.com/office/drawing/2014/main" id="{7FEE470E-1FA0-DAA9-EC69-B06ACE4C20E9}"/>
              </a:ext>
            </a:extLst>
          </p:cNvPr>
          <p:cNvSpPr txBox="1"/>
          <p:nvPr/>
        </p:nvSpPr>
        <p:spPr>
          <a:xfrm>
            <a:off x="5838190" y="5402215"/>
            <a:ext cx="572593" cy="324256"/>
          </a:xfrm>
          <a:prstGeom prst="rect">
            <a:avLst/>
          </a:prstGeom>
          <a:noFill/>
        </p:spPr>
        <p:txBody>
          <a:bodyPr wrap="none" rtlCol="0">
            <a:spAutoFit/>
          </a:bodyPr>
          <a:lstStyle/>
          <a:p>
            <a:r>
              <a:rPr lang="hu-HU" dirty="0"/>
              <a:t>PEEP</a:t>
            </a:r>
          </a:p>
        </p:txBody>
      </p:sp>
      <p:sp>
        <p:nvSpPr>
          <p:cNvPr id="15" name="Szövegdoboz 14">
            <a:extLst>
              <a:ext uri="{FF2B5EF4-FFF2-40B4-BE49-F238E27FC236}">
                <a16:creationId xmlns:a16="http://schemas.microsoft.com/office/drawing/2014/main" id="{9CE73F8A-6BBE-B033-3340-B26C7C29B9D9}"/>
              </a:ext>
            </a:extLst>
          </p:cNvPr>
          <p:cNvSpPr txBox="1"/>
          <p:nvPr/>
        </p:nvSpPr>
        <p:spPr>
          <a:xfrm>
            <a:off x="6630670" y="5402215"/>
            <a:ext cx="572593" cy="324256"/>
          </a:xfrm>
          <a:prstGeom prst="rect">
            <a:avLst/>
          </a:prstGeom>
          <a:noFill/>
        </p:spPr>
        <p:txBody>
          <a:bodyPr wrap="none" rtlCol="0">
            <a:spAutoFit/>
          </a:bodyPr>
          <a:lstStyle/>
          <a:p>
            <a:r>
              <a:rPr lang="hu-HU" dirty="0"/>
              <a:t>PEEP</a:t>
            </a:r>
          </a:p>
        </p:txBody>
      </p:sp>
      <p:sp>
        <p:nvSpPr>
          <p:cNvPr id="16" name="Szövegdoboz 15">
            <a:extLst>
              <a:ext uri="{FF2B5EF4-FFF2-40B4-BE49-F238E27FC236}">
                <a16:creationId xmlns:a16="http://schemas.microsoft.com/office/drawing/2014/main" id="{0256A920-0838-AEBE-AE9D-A8E39A5607E2}"/>
              </a:ext>
            </a:extLst>
          </p:cNvPr>
          <p:cNvSpPr txBox="1"/>
          <p:nvPr/>
        </p:nvSpPr>
        <p:spPr>
          <a:xfrm>
            <a:off x="7438807" y="5399434"/>
            <a:ext cx="572593" cy="324256"/>
          </a:xfrm>
          <a:prstGeom prst="rect">
            <a:avLst/>
          </a:prstGeom>
          <a:noFill/>
        </p:spPr>
        <p:txBody>
          <a:bodyPr wrap="none" rtlCol="0">
            <a:spAutoFit/>
          </a:bodyPr>
          <a:lstStyle/>
          <a:p>
            <a:r>
              <a:rPr lang="hu-HU" dirty="0"/>
              <a:t>PEEP</a:t>
            </a:r>
          </a:p>
        </p:txBody>
      </p:sp>
      <p:sp>
        <p:nvSpPr>
          <p:cNvPr id="17" name="Szövegdoboz 16">
            <a:extLst>
              <a:ext uri="{FF2B5EF4-FFF2-40B4-BE49-F238E27FC236}">
                <a16:creationId xmlns:a16="http://schemas.microsoft.com/office/drawing/2014/main" id="{D819D7AE-DE88-2410-F173-E2B28EFF31C8}"/>
              </a:ext>
            </a:extLst>
          </p:cNvPr>
          <p:cNvSpPr txBox="1"/>
          <p:nvPr/>
        </p:nvSpPr>
        <p:spPr>
          <a:xfrm>
            <a:off x="8231287" y="5399434"/>
            <a:ext cx="572593" cy="324256"/>
          </a:xfrm>
          <a:prstGeom prst="rect">
            <a:avLst/>
          </a:prstGeom>
          <a:noFill/>
        </p:spPr>
        <p:txBody>
          <a:bodyPr wrap="none" rtlCol="0">
            <a:spAutoFit/>
          </a:bodyPr>
          <a:lstStyle/>
          <a:p>
            <a:r>
              <a:rPr lang="hu-HU" dirty="0"/>
              <a:t>PEEP</a:t>
            </a:r>
          </a:p>
        </p:txBody>
      </p:sp>
      <p:sp>
        <p:nvSpPr>
          <p:cNvPr id="18" name="Szövegdoboz 17">
            <a:extLst>
              <a:ext uri="{FF2B5EF4-FFF2-40B4-BE49-F238E27FC236}">
                <a16:creationId xmlns:a16="http://schemas.microsoft.com/office/drawing/2014/main" id="{7DC102A6-8613-9824-8129-A19E116BC21F}"/>
              </a:ext>
            </a:extLst>
          </p:cNvPr>
          <p:cNvSpPr txBox="1"/>
          <p:nvPr/>
        </p:nvSpPr>
        <p:spPr>
          <a:xfrm>
            <a:off x="1108322" y="3130426"/>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0" name="Szövegdoboz 19">
            <a:extLst>
              <a:ext uri="{FF2B5EF4-FFF2-40B4-BE49-F238E27FC236}">
                <a16:creationId xmlns:a16="http://schemas.microsoft.com/office/drawing/2014/main" id="{2DABD379-1A49-8FE6-1D95-EEFEAB76E732}"/>
              </a:ext>
            </a:extLst>
          </p:cNvPr>
          <p:cNvSpPr txBox="1"/>
          <p:nvPr/>
        </p:nvSpPr>
        <p:spPr>
          <a:xfrm>
            <a:off x="1918781" y="4085618"/>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1" name="Szövegdoboz 20">
            <a:extLst>
              <a:ext uri="{FF2B5EF4-FFF2-40B4-BE49-F238E27FC236}">
                <a16:creationId xmlns:a16="http://schemas.microsoft.com/office/drawing/2014/main" id="{D10A9AF0-D658-B695-AD17-56B527F1153F}"/>
              </a:ext>
            </a:extLst>
          </p:cNvPr>
          <p:cNvSpPr txBox="1"/>
          <p:nvPr/>
        </p:nvSpPr>
        <p:spPr>
          <a:xfrm>
            <a:off x="2724596" y="3130426"/>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2" name="Szövegdoboz 21">
            <a:extLst>
              <a:ext uri="{FF2B5EF4-FFF2-40B4-BE49-F238E27FC236}">
                <a16:creationId xmlns:a16="http://schemas.microsoft.com/office/drawing/2014/main" id="{F40C3F3C-F39A-5536-739C-F15A9E550095}"/>
              </a:ext>
            </a:extLst>
          </p:cNvPr>
          <p:cNvSpPr txBox="1"/>
          <p:nvPr/>
        </p:nvSpPr>
        <p:spPr>
          <a:xfrm>
            <a:off x="4325213" y="3113936"/>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3" name="Szövegdoboz 22">
            <a:extLst>
              <a:ext uri="{FF2B5EF4-FFF2-40B4-BE49-F238E27FC236}">
                <a16:creationId xmlns:a16="http://schemas.microsoft.com/office/drawing/2014/main" id="{6B8ABF15-8D01-720E-468E-12553F2A4023}"/>
              </a:ext>
            </a:extLst>
          </p:cNvPr>
          <p:cNvSpPr txBox="1"/>
          <p:nvPr/>
        </p:nvSpPr>
        <p:spPr>
          <a:xfrm>
            <a:off x="5135672" y="4069128"/>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4" name="Szövegdoboz 23">
            <a:extLst>
              <a:ext uri="{FF2B5EF4-FFF2-40B4-BE49-F238E27FC236}">
                <a16:creationId xmlns:a16="http://schemas.microsoft.com/office/drawing/2014/main" id="{47308E8B-F678-D511-174C-D2CDD7C015F2}"/>
              </a:ext>
            </a:extLst>
          </p:cNvPr>
          <p:cNvSpPr txBox="1"/>
          <p:nvPr/>
        </p:nvSpPr>
        <p:spPr>
          <a:xfrm>
            <a:off x="5896174" y="3119605"/>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5" name="Szövegdoboz 24">
            <a:extLst>
              <a:ext uri="{FF2B5EF4-FFF2-40B4-BE49-F238E27FC236}">
                <a16:creationId xmlns:a16="http://schemas.microsoft.com/office/drawing/2014/main" id="{D746777A-5290-0A66-E212-D40F2FA728AF}"/>
              </a:ext>
            </a:extLst>
          </p:cNvPr>
          <p:cNvSpPr txBox="1"/>
          <p:nvPr/>
        </p:nvSpPr>
        <p:spPr>
          <a:xfrm>
            <a:off x="3552617" y="4085617"/>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6" name="Szövegdoboz 25">
            <a:extLst>
              <a:ext uri="{FF2B5EF4-FFF2-40B4-BE49-F238E27FC236}">
                <a16:creationId xmlns:a16="http://schemas.microsoft.com/office/drawing/2014/main" id="{D5F163B1-DC2F-C562-3039-60ADEA6E4BA2}"/>
              </a:ext>
            </a:extLst>
          </p:cNvPr>
          <p:cNvSpPr txBox="1"/>
          <p:nvPr/>
        </p:nvSpPr>
        <p:spPr>
          <a:xfrm>
            <a:off x="7566215" y="3122631"/>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7" name="Szövegdoboz 26">
            <a:extLst>
              <a:ext uri="{FF2B5EF4-FFF2-40B4-BE49-F238E27FC236}">
                <a16:creationId xmlns:a16="http://schemas.microsoft.com/office/drawing/2014/main" id="{AEA1A353-38F3-26B4-F57E-4BDF45595B31}"/>
              </a:ext>
            </a:extLst>
          </p:cNvPr>
          <p:cNvSpPr txBox="1"/>
          <p:nvPr/>
        </p:nvSpPr>
        <p:spPr>
          <a:xfrm>
            <a:off x="8376674" y="4077823"/>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sp>
        <p:nvSpPr>
          <p:cNvPr id="28" name="Szövegdoboz 27">
            <a:extLst>
              <a:ext uri="{FF2B5EF4-FFF2-40B4-BE49-F238E27FC236}">
                <a16:creationId xmlns:a16="http://schemas.microsoft.com/office/drawing/2014/main" id="{CDCA8C86-7DD2-3A00-8E6F-09DC5376FFC3}"/>
              </a:ext>
            </a:extLst>
          </p:cNvPr>
          <p:cNvSpPr txBox="1"/>
          <p:nvPr/>
        </p:nvSpPr>
        <p:spPr>
          <a:xfrm>
            <a:off x="6769508" y="4077823"/>
            <a:ext cx="734496" cy="788101"/>
          </a:xfrm>
          <a:prstGeom prst="rect">
            <a:avLst/>
          </a:prstGeom>
          <a:noFill/>
        </p:spPr>
        <p:txBody>
          <a:bodyPr wrap="none" rtlCol="0">
            <a:spAutoFit/>
          </a:bodyPr>
          <a:lstStyle/>
          <a:p>
            <a:r>
              <a:rPr lang="hu-HU" dirty="0">
                <a:latin typeface="Calibri" panose="020F0502020204030204" pitchFamily="34" charset="0"/>
                <a:ea typeface="Calibri" panose="020F0502020204030204" pitchFamily="34" charset="0"/>
                <a:cs typeface="Calibri" panose="020F0502020204030204" pitchFamily="34" charset="0"/>
              </a:rPr>
              <a:t>∆P</a:t>
            </a:r>
          </a:p>
          <a:p>
            <a:r>
              <a:rPr lang="hu-HU" dirty="0">
                <a:latin typeface="Calibri" panose="020F0502020204030204" pitchFamily="34" charset="0"/>
                <a:ea typeface="Calibri" panose="020F0502020204030204" pitchFamily="34" charset="0"/>
                <a:cs typeface="Calibri" panose="020F0502020204030204" pitchFamily="34" charset="0"/>
              </a:rPr>
              <a:t>40</a:t>
            </a:r>
          </a:p>
          <a:p>
            <a:r>
              <a:rPr lang="hu-HU" dirty="0">
                <a:latin typeface="Calibri" panose="020F0502020204030204" pitchFamily="34" charset="0"/>
                <a:ea typeface="Calibri" panose="020F0502020204030204" pitchFamily="34" charset="0"/>
                <a:cs typeface="Calibri" panose="020F0502020204030204" pitchFamily="34" charset="0"/>
              </a:rPr>
              <a:t>H</a:t>
            </a:r>
            <a:r>
              <a:rPr lang="hu-HU" baseline="-25000" dirty="0">
                <a:latin typeface="Calibri" panose="020F0502020204030204" pitchFamily="34" charset="0"/>
                <a:ea typeface="Calibri" panose="020F0502020204030204" pitchFamily="34" charset="0"/>
                <a:cs typeface="Calibri" panose="020F0502020204030204" pitchFamily="34" charset="0"/>
              </a:rPr>
              <a:t>2</a:t>
            </a:r>
            <a:r>
              <a:rPr lang="hu-HU" dirty="0">
                <a:latin typeface="Calibri" panose="020F0502020204030204" pitchFamily="34" charset="0"/>
                <a:ea typeface="Calibri" panose="020F0502020204030204" pitchFamily="34" charset="0"/>
                <a:cs typeface="Calibri" panose="020F0502020204030204" pitchFamily="34" charset="0"/>
              </a:rPr>
              <a:t>Ocm</a:t>
            </a:r>
            <a:endParaRPr lang="hu-HU" dirty="0"/>
          </a:p>
        </p:txBody>
      </p:sp>
      <p:pic>
        <p:nvPicPr>
          <p:cNvPr id="30" name="Kép 29">
            <a:extLst>
              <a:ext uri="{FF2B5EF4-FFF2-40B4-BE49-F238E27FC236}">
                <a16:creationId xmlns:a16="http://schemas.microsoft.com/office/drawing/2014/main" id="{00F6EDF0-B4D3-FBBA-63D8-16F917DFBB34}"/>
              </a:ext>
            </a:extLst>
          </p:cNvPr>
          <p:cNvPicPr>
            <a:picLocks noChangeAspect="1"/>
          </p:cNvPicPr>
          <p:nvPr/>
        </p:nvPicPr>
        <p:blipFill>
          <a:blip r:embed="rId4"/>
          <a:stretch>
            <a:fillRect/>
          </a:stretch>
        </p:blipFill>
        <p:spPr>
          <a:xfrm>
            <a:off x="6052530" y="429602"/>
            <a:ext cx="4018409" cy="1712764"/>
          </a:xfrm>
          <a:prstGeom prst="rect">
            <a:avLst/>
          </a:prstGeom>
        </p:spPr>
      </p:pic>
    </p:spTree>
    <p:extLst>
      <p:ext uri="{BB962C8B-B14F-4D97-AF65-F5344CB8AC3E}">
        <p14:creationId xmlns:p14="http://schemas.microsoft.com/office/powerpoint/2010/main" val="50936679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0ACFA892-5C03-5F1C-0721-096D8182BE94}"/>
              </a:ext>
            </a:extLst>
          </p:cNvPr>
          <p:cNvPicPr>
            <a:picLocks noChangeAspect="1"/>
          </p:cNvPicPr>
          <p:nvPr/>
        </p:nvPicPr>
        <p:blipFill>
          <a:blip r:embed="rId2"/>
          <a:stretch>
            <a:fillRect/>
          </a:stretch>
        </p:blipFill>
        <p:spPr>
          <a:xfrm>
            <a:off x="0" y="2431312"/>
            <a:ext cx="6096000" cy="3254295"/>
          </a:xfrm>
          <a:prstGeom prst="rect">
            <a:avLst/>
          </a:prstGeom>
        </p:spPr>
      </p:pic>
      <p:pic>
        <p:nvPicPr>
          <p:cNvPr id="7" name="Kép 6">
            <a:extLst>
              <a:ext uri="{FF2B5EF4-FFF2-40B4-BE49-F238E27FC236}">
                <a16:creationId xmlns:a16="http://schemas.microsoft.com/office/drawing/2014/main" id="{64F57EC1-2BF5-CE3D-54CE-63A93DB7BA18}"/>
              </a:ext>
            </a:extLst>
          </p:cNvPr>
          <p:cNvPicPr>
            <a:picLocks noChangeAspect="1"/>
          </p:cNvPicPr>
          <p:nvPr/>
        </p:nvPicPr>
        <p:blipFill>
          <a:blip r:embed="rId3"/>
          <a:stretch>
            <a:fillRect/>
          </a:stretch>
        </p:blipFill>
        <p:spPr>
          <a:xfrm>
            <a:off x="6187440" y="2861163"/>
            <a:ext cx="6004552" cy="2232005"/>
          </a:xfrm>
          <a:prstGeom prst="rect">
            <a:avLst/>
          </a:prstGeom>
        </p:spPr>
      </p:pic>
      <p:pic>
        <p:nvPicPr>
          <p:cNvPr id="9" name="Kép 8">
            <a:extLst>
              <a:ext uri="{FF2B5EF4-FFF2-40B4-BE49-F238E27FC236}">
                <a16:creationId xmlns:a16="http://schemas.microsoft.com/office/drawing/2014/main" id="{3D82903C-8F63-0AC2-D2B9-67CD52295BF6}"/>
              </a:ext>
            </a:extLst>
          </p:cNvPr>
          <p:cNvPicPr>
            <a:picLocks noChangeAspect="1"/>
          </p:cNvPicPr>
          <p:nvPr/>
        </p:nvPicPr>
        <p:blipFill>
          <a:blip r:embed="rId4"/>
          <a:stretch>
            <a:fillRect/>
          </a:stretch>
        </p:blipFill>
        <p:spPr>
          <a:xfrm>
            <a:off x="1183927" y="1392171"/>
            <a:ext cx="7086964" cy="336567"/>
          </a:xfrm>
          <a:prstGeom prst="rect">
            <a:avLst/>
          </a:prstGeom>
        </p:spPr>
      </p:pic>
      <p:sp>
        <p:nvSpPr>
          <p:cNvPr id="12" name="Cím 1">
            <a:extLst>
              <a:ext uri="{FF2B5EF4-FFF2-40B4-BE49-F238E27FC236}">
                <a16:creationId xmlns:a16="http://schemas.microsoft.com/office/drawing/2014/main" id="{F7764F36-088C-15DB-86F0-D350E1F00253}"/>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a:t>ARDS – </a:t>
            </a:r>
            <a:r>
              <a:rPr lang="hu-HU" sz="3600"/>
              <a:t>Update 2017 </a:t>
            </a:r>
            <a:r>
              <a:rPr lang="hu-HU" sz="3600">
                <a:sym typeface="Wingdings" panose="05000000000000000000" pitchFamily="2" charset="2"/>
              </a:rPr>
              <a:t> 2024</a:t>
            </a:r>
            <a:endParaRPr lang="hu-HU" sz="4000" dirty="0"/>
          </a:p>
        </p:txBody>
      </p:sp>
      <p:pic>
        <p:nvPicPr>
          <p:cNvPr id="14" name="Kép 13">
            <a:extLst>
              <a:ext uri="{FF2B5EF4-FFF2-40B4-BE49-F238E27FC236}">
                <a16:creationId xmlns:a16="http://schemas.microsoft.com/office/drawing/2014/main" id="{6C1EF6CC-D87C-AD9D-6A62-68A5DFEC860D}"/>
              </a:ext>
            </a:extLst>
          </p:cNvPr>
          <p:cNvPicPr>
            <a:picLocks noChangeAspect="1"/>
          </p:cNvPicPr>
          <p:nvPr/>
        </p:nvPicPr>
        <p:blipFill>
          <a:blip r:embed="rId5"/>
          <a:stretch>
            <a:fillRect/>
          </a:stretch>
        </p:blipFill>
        <p:spPr>
          <a:xfrm>
            <a:off x="6187440" y="2500999"/>
            <a:ext cx="6004560" cy="341806"/>
          </a:xfrm>
          <a:prstGeom prst="rect">
            <a:avLst/>
          </a:prstGeom>
        </p:spPr>
      </p:pic>
      <p:sp>
        <p:nvSpPr>
          <p:cNvPr id="16" name="Szövegdoboz 15">
            <a:extLst>
              <a:ext uri="{FF2B5EF4-FFF2-40B4-BE49-F238E27FC236}">
                <a16:creationId xmlns:a16="http://schemas.microsoft.com/office/drawing/2014/main" id="{EFC4D3E4-EA5C-C872-4AB1-BA41D30180FC}"/>
              </a:ext>
            </a:extLst>
          </p:cNvPr>
          <p:cNvSpPr txBox="1"/>
          <p:nvPr/>
        </p:nvSpPr>
        <p:spPr>
          <a:xfrm>
            <a:off x="7182853" y="5296552"/>
            <a:ext cx="4708350" cy="276999"/>
          </a:xfrm>
          <a:prstGeom prst="rect">
            <a:avLst/>
          </a:prstGeom>
          <a:noFill/>
        </p:spPr>
        <p:txBody>
          <a:bodyPr wrap="square">
            <a:spAutoFit/>
          </a:bodyPr>
          <a:lstStyle/>
          <a:p>
            <a:pPr algn="r"/>
            <a:r>
              <a:rPr lang="hu-HU" sz="1200" b="0" i="0" dirty="0" err="1">
                <a:solidFill>
                  <a:srgbClr val="FF0000"/>
                </a:solidFill>
                <a:effectLst/>
                <a:latin typeface="Arial" panose="020B0604020202020204" pitchFamily="34" charset="0"/>
                <a:cs typeface="Arial" panose="020B0604020202020204" pitchFamily="34" charset="0"/>
              </a:rPr>
              <a:t>Grasselli</a:t>
            </a:r>
            <a:r>
              <a:rPr lang="hu-HU" sz="1200" b="0" i="0" dirty="0">
                <a:solidFill>
                  <a:srgbClr val="FF0000"/>
                </a:solidFill>
                <a:effectLst/>
                <a:latin typeface="Arial" panose="020B0604020202020204" pitchFamily="34" charset="0"/>
                <a:cs typeface="Arial" panose="020B0604020202020204" pitchFamily="34" charset="0"/>
              </a:rPr>
              <a:t> G </a:t>
            </a:r>
            <a:r>
              <a:rPr lang="hu-HU" sz="1200" b="0" i="0" dirty="0" err="1">
                <a:solidFill>
                  <a:srgbClr val="FF0000"/>
                </a:solidFill>
                <a:effectLst/>
                <a:latin typeface="Arial" panose="020B0604020202020204" pitchFamily="34" charset="0"/>
                <a:cs typeface="Arial" panose="020B0604020202020204" pitchFamily="34" charset="0"/>
              </a:rPr>
              <a:t>et</a:t>
            </a:r>
            <a:r>
              <a:rPr lang="hu-HU" sz="1200" b="0" i="0" dirty="0">
                <a:solidFill>
                  <a:srgbClr val="FF0000"/>
                </a:solidFill>
                <a:effectLst/>
                <a:latin typeface="Arial" panose="020B0604020202020204" pitchFamily="34" charset="0"/>
                <a:cs typeface="Arial" panose="020B0604020202020204" pitchFamily="34" charset="0"/>
              </a:rPr>
              <a:t> </a:t>
            </a:r>
            <a:r>
              <a:rPr lang="hu-HU" sz="1200" b="0" i="0" dirty="0" err="1">
                <a:solidFill>
                  <a:srgbClr val="FF0000"/>
                </a:solidFill>
                <a:effectLst/>
                <a:latin typeface="Arial" panose="020B0604020202020204" pitchFamily="34" charset="0"/>
                <a:cs typeface="Arial" panose="020B0604020202020204" pitchFamily="34" charset="0"/>
              </a:rPr>
              <a:t>al</a:t>
            </a:r>
            <a:r>
              <a:rPr lang="hu-HU" sz="1200" b="0" i="0" dirty="0">
                <a:solidFill>
                  <a:srgbClr val="FF0000"/>
                </a:solidFill>
                <a:effectLst/>
                <a:latin typeface="Arial" panose="020B0604020202020204" pitchFamily="34" charset="0"/>
                <a:cs typeface="Arial" panose="020B0604020202020204" pitchFamily="34" charset="0"/>
              </a:rPr>
              <a:t>. </a:t>
            </a:r>
            <a:r>
              <a:rPr lang="hu-HU" sz="1200" b="0" i="1" dirty="0">
                <a:solidFill>
                  <a:srgbClr val="FF0000"/>
                </a:solidFill>
                <a:effectLst/>
                <a:latin typeface="Arial" panose="020B0604020202020204" pitchFamily="34" charset="0"/>
                <a:cs typeface="Arial" panose="020B0604020202020204" pitchFamily="34" charset="0"/>
              </a:rPr>
              <a:t>ICM</a:t>
            </a:r>
            <a:r>
              <a:rPr lang="hu-HU" sz="1200" b="0" i="0" dirty="0">
                <a:solidFill>
                  <a:srgbClr val="FF0000"/>
                </a:solidFill>
                <a:effectLst/>
                <a:latin typeface="Arial" panose="020B0604020202020204" pitchFamily="34" charset="0"/>
                <a:cs typeface="Arial" panose="020B0604020202020204" pitchFamily="34" charset="0"/>
              </a:rPr>
              <a:t>. 2023 Jul;49(7):727-759. </a:t>
            </a:r>
            <a:endParaRPr lang="hu-HU"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8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AF5479D-D24D-5F0F-0A29-79371706D385}"/>
              </a:ext>
            </a:extLst>
          </p:cNvPr>
          <p:cNvPicPr>
            <a:picLocks noChangeAspect="1"/>
          </p:cNvPicPr>
          <p:nvPr/>
        </p:nvPicPr>
        <p:blipFill>
          <a:blip r:embed="rId2"/>
          <a:stretch>
            <a:fillRect/>
          </a:stretch>
        </p:blipFill>
        <p:spPr>
          <a:xfrm>
            <a:off x="514350" y="2241380"/>
            <a:ext cx="9144000" cy="4112540"/>
          </a:xfrm>
          <a:prstGeom prst="rect">
            <a:avLst/>
          </a:prstGeom>
        </p:spPr>
      </p:pic>
      <p:sp>
        <p:nvSpPr>
          <p:cNvPr id="4" name="Téglalap: lekerekített 3">
            <a:extLst>
              <a:ext uri="{FF2B5EF4-FFF2-40B4-BE49-F238E27FC236}">
                <a16:creationId xmlns:a16="http://schemas.microsoft.com/office/drawing/2014/main" id="{95EDBEC8-B585-5005-EBB8-2EFB97DBF039}"/>
              </a:ext>
            </a:extLst>
          </p:cNvPr>
          <p:cNvSpPr/>
          <p:nvPr/>
        </p:nvSpPr>
        <p:spPr>
          <a:xfrm>
            <a:off x="6362700" y="2593325"/>
            <a:ext cx="552450" cy="3093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lekerekített 4">
            <a:extLst>
              <a:ext uri="{FF2B5EF4-FFF2-40B4-BE49-F238E27FC236}">
                <a16:creationId xmlns:a16="http://schemas.microsoft.com/office/drawing/2014/main" id="{3DFB0832-7D14-D1DE-1BB5-26F6D10FB87B}"/>
              </a:ext>
            </a:extLst>
          </p:cNvPr>
          <p:cNvSpPr/>
          <p:nvPr/>
        </p:nvSpPr>
        <p:spPr>
          <a:xfrm>
            <a:off x="3762375" y="4473628"/>
            <a:ext cx="590550" cy="21029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 name="Egyenes összekötő 6">
            <a:extLst>
              <a:ext uri="{FF2B5EF4-FFF2-40B4-BE49-F238E27FC236}">
                <a16:creationId xmlns:a16="http://schemas.microsoft.com/office/drawing/2014/main" id="{F6E8E457-C866-56DD-3282-D7227CA93D4C}"/>
              </a:ext>
            </a:extLst>
          </p:cNvPr>
          <p:cNvCxnSpPr/>
          <p:nvPr/>
        </p:nvCxnSpPr>
        <p:spPr>
          <a:xfrm>
            <a:off x="514350" y="2902696"/>
            <a:ext cx="733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Egyenes összekötő 7">
            <a:extLst>
              <a:ext uri="{FF2B5EF4-FFF2-40B4-BE49-F238E27FC236}">
                <a16:creationId xmlns:a16="http://schemas.microsoft.com/office/drawing/2014/main" id="{116FFB94-A3C4-8FDB-12F0-07F577AC4170}"/>
              </a:ext>
            </a:extLst>
          </p:cNvPr>
          <p:cNvCxnSpPr/>
          <p:nvPr/>
        </p:nvCxnSpPr>
        <p:spPr>
          <a:xfrm>
            <a:off x="514350" y="4683918"/>
            <a:ext cx="733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EB09EE78-E524-0FFC-EEB0-CCA311712249}"/>
              </a:ext>
            </a:extLst>
          </p:cNvPr>
          <p:cNvSpPr txBox="1"/>
          <p:nvPr/>
        </p:nvSpPr>
        <p:spPr>
          <a:xfrm>
            <a:off x="7298265" y="6428398"/>
            <a:ext cx="4687996" cy="307777"/>
          </a:xfrm>
          <a:prstGeom prst="rect">
            <a:avLst/>
          </a:prstGeom>
          <a:noFill/>
        </p:spPr>
        <p:txBody>
          <a:bodyPr wrap="square">
            <a:spAutoFit/>
          </a:bodyPr>
          <a:lstStyle/>
          <a:p>
            <a:r>
              <a:rPr lang="hu-HU" sz="1400" b="0" i="0" dirty="0" err="1">
                <a:solidFill>
                  <a:srgbClr val="FF0000"/>
                </a:solidFill>
                <a:effectLst/>
                <a:latin typeface="Arial" panose="020B0604020202020204" pitchFamily="34" charset="0"/>
                <a:cs typeface="Arial" panose="020B0604020202020204" pitchFamily="34" charset="0"/>
              </a:rPr>
              <a:t>Coppola</a:t>
            </a:r>
            <a:r>
              <a:rPr lang="hu-HU" sz="1400" dirty="0">
                <a:solidFill>
                  <a:srgbClr val="FF0000"/>
                </a:solidFill>
                <a:latin typeface="Arial" panose="020B0604020202020204" pitchFamily="34" charset="0"/>
                <a:cs typeface="Arial" panose="020B0604020202020204" pitchFamily="34" charset="0"/>
              </a:rPr>
              <a:t> </a:t>
            </a:r>
            <a:r>
              <a:rPr lang="hu-HU" sz="1400" b="0" i="0" dirty="0">
                <a:solidFill>
                  <a:srgbClr val="FF0000"/>
                </a:solidFill>
                <a:effectLst/>
                <a:latin typeface="Arial" panose="020B0604020202020204" pitchFamily="34" charset="0"/>
                <a:cs typeface="Arial" panose="020B0604020202020204" pitchFamily="34" charset="0"/>
              </a:rPr>
              <a:t>S </a:t>
            </a:r>
            <a:r>
              <a:rPr lang="hu-HU" sz="1400" b="0" i="0" dirty="0" err="1">
                <a:solidFill>
                  <a:srgbClr val="FF0000"/>
                </a:solidFill>
                <a:effectLst/>
                <a:latin typeface="Arial" panose="020B0604020202020204" pitchFamily="34" charset="0"/>
                <a:cs typeface="Arial" panose="020B0604020202020204" pitchFamily="34" charset="0"/>
              </a:rPr>
              <a:t>et</a:t>
            </a:r>
            <a:r>
              <a:rPr lang="hu-HU" sz="1400" b="0" i="0" dirty="0">
                <a:solidFill>
                  <a:srgbClr val="FF0000"/>
                </a:solidFill>
                <a:effectLst/>
                <a:latin typeface="Arial" panose="020B0604020202020204" pitchFamily="34" charset="0"/>
                <a:cs typeface="Arial" panose="020B0604020202020204" pitchFamily="34" charset="0"/>
              </a:rPr>
              <a:t> </a:t>
            </a:r>
            <a:r>
              <a:rPr lang="hu-HU" sz="1400" b="0" i="0" dirty="0" err="1">
                <a:solidFill>
                  <a:srgbClr val="FF0000"/>
                </a:solidFill>
                <a:effectLst/>
                <a:latin typeface="Arial" panose="020B0604020202020204" pitchFamily="34" charset="0"/>
                <a:cs typeface="Arial" panose="020B0604020202020204" pitchFamily="34" charset="0"/>
              </a:rPr>
              <a:t>al</a:t>
            </a:r>
            <a:r>
              <a:rPr lang="hu-HU" sz="1400" b="0" i="0" dirty="0">
                <a:solidFill>
                  <a:srgbClr val="FF0000"/>
                </a:solidFill>
                <a:effectLst/>
                <a:latin typeface="Arial" panose="020B0604020202020204" pitchFamily="34" charset="0"/>
                <a:cs typeface="Arial" panose="020B0604020202020204" pitchFamily="34" charset="0"/>
              </a:rPr>
              <a:t>. </a:t>
            </a:r>
            <a:r>
              <a:rPr lang="hu-HU" sz="1400" b="0" i="1" dirty="0">
                <a:solidFill>
                  <a:srgbClr val="FF0000"/>
                </a:solidFill>
                <a:effectLst/>
                <a:latin typeface="Arial" panose="020B0604020202020204" pitchFamily="34" charset="0"/>
                <a:cs typeface="Arial" panose="020B0604020202020204" pitchFamily="34" charset="0"/>
              </a:rPr>
              <a:t>Ann. </a:t>
            </a:r>
            <a:r>
              <a:rPr lang="hu-HU" sz="1400" b="0" i="1" dirty="0" err="1">
                <a:solidFill>
                  <a:srgbClr val="FF0000"/>
                </a:solidFill>
                <a:effectLst/>
                <a:latin typeface="Arial" panose="020B0604020202020204" pitchFamily="34" charset="0"/>
                <a:cs typeface="Arial" panose="020B0604020202020204" pitchFamily="34" charset="0"/>
              </a:rPr>
              <a:t>Intensive</a:t>
            </a:r>
            <a:r>
              <a:rPr lang="hu-HU" sz="1400" b="0" i="1" dirty="0">
                <a:solidFill>
                  <a:srgbClr val="FF0000"/>
                </a:solidFill>
                <a:effectLst/>
                <a:latin typeface="Arial" panose="020B0604020202020204" pitchFamily="34" charset="0"/>
                <a:cs typeface="Arial" panose="020B0604020202020204" pitchFamily="34" charset="0"/>
              </a:rPr>
              <a:t> </a:t>
            </a:r>
            <a:r>
              <a:rPr lang="hu-HU" sz="1400" b="0" i="1" dirty="0" err="1">
                <a:solidFill>
                  <a:srgbClr val="FF0000"/>
                </a:solidFill>
                <a:effectLst/>
                <a:latin typeface="Arial" panose="020B0604020202020204" pitchFamily="34" charset="0"/>
                <a:cs typeface="Arial" panose="020B0604020202020204" pitchFamily="34" charset="0"/>
              </a:rPr>
              <a:t>Care</a:t>
            </a:r>
            <a:r>
              <a:rPr lang="hu-HU" sz="1400" b="0" i="0" dirty="0">
                <a:solidFill>
                  <a:srgbClr val="FF0000"/>
                </a:solidFill>
                <a:effectLst/>
                <a:latin typeface="Arial" panose="020B0604020202020204" pitchFamily="34" charset="0"/>
                <a:cs typeface="Arial" panose="020B0604020202020204" pitchFamily="34" charset="0"/>
              </a:rPr>
              <a:t> </a:t>
            </a:r>
            <a:r>
              <a:rPr lang="hu-HU" sz="1400" b="1" i="0" dirty="0">
                <a:solidFill>
                  <a:srgbClr val="FF0000"/>
                </a:solidFill>
                <a:effectLst/>
                <a:latin typeface="Arial" panose="020B0604020202020204" pitchFamily="34" charset="0"/>
                <a:cs typeface="Arial" panose="020B0604020202020204" pitchFamily="34" charset="0"/>
              </a:rPr>
              <a:t>11</a:t>
            </a:r>
            <a:r>
              <a:rPr lang="hu-HU" sz="1400" b="0" i="0" dirty="0">
                <a:solidFill>
                  <a:srgbClr val="FF0000"/>
                </a:solidFill>
                <a:effectLst/>
                <a:latin typeface="Arial" panose="020B0604020202020204" pitchFamily="34" charset="0"/>
                <a:cs typeface="Arial" panose="020B0604020202020204" pitchFamily="34" charset="0"/>
              </a:rPr>
              <a:t>, 78 (2021). </a:t>
            </a:r>
            <a:endParaRPr lang="hu-HU" sz="1400" dirty="0">
              <a:solidFill>
                <a:srgbClr val="FF0000"/>
              </a:solidFill>
              <a:latin typeface="Arial" panose="020B0604020202020204" pitchFamily="34" charset="0"/>
              <a:cs typeface="Arial" panose="020B0604020202020204" pitchFamily="34" charset="0"/>
            </a:endParaRPr>
          </a:p>
        </p:txBody>
      </p:sp>
      <p:sp>
        <p:nvSpPr>
          <p:cNvPr id="12" name="Cím 1">
            <a:extLst>
              <a:ext uri="{FF2B5EF4-FFF2-40B4-BE49-F238E27FC236}">
                <a16:creationId xmlns:a16="http://schemas.microsoft.com/office/drawing/2014/main" id="{1787A2E4-8351-E321-BE55-0BE2A617D1BF}"/>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3200" dirty="0"/>
              <a:t>gócos </a:t>
            </a:r>
            <a:r>
              <a:rPr lang="hu-HU" sz="2800" dirty="0" err="1"/>
              <a:t>vs</a:t>
            </a:r>
            <a:r>
              <a:rPr lang="hu-HU" sz="3200" dirty="0"/>
              <a:t> diffúz</a:t>
            </a:r>
            <a:endParaRPr lang="hu-HU" sz="4000" dirty="0"/>
          </a:p>
        </p:txBody>
      </p:sp>
      <p:pic>
        <p:nvPicPr>
          <p:cNvPr id="13" name="Kép 12">
            <a:extLst>
              <a:ext uri="{FF2B5EF4-FFF2-40B4-BE49-F238E27FC236}">
                <a16:creationId xmlns:a16="http://schemas.microsoft.com/office/drawing/2014/main" id="{BEC79D6D-CF81-855C-14BB-E013401C1025}"/>
              </a:ext>
            </a:extLst>
          </p:cNvPr>
          <p:cNvPicPr>
            <a:picLocks noChangeAspect="1"/>
          </p:cNvPicPr>
          <p:nvPr/>
        </p:nvPicPr>
        <p:blipFill>
          <a:blip r:embed="rId3"/>
          <a:stretch>
            <a:fillRect/>
          </a:stretch>
        </p:blipFill>
        <p:spPr>
          <a:xfrm>
            <a:off x="6052530" y="429602"/>
            <a:ext cx="4018409" cy="1712764"/>
          </a:xfrm>
          <a:prstGeom prst="rect">
            <a:avLst/>
          </a:prstGeom>
        </p:spPr>
      </p:pic>
      <p:sp>
        <p:nvSpPr>
          <p:cNvPr id="14" name="Téglalap: lekerekített 13">
            <a:extLst>
              <a:ext uri="{FF2B5EF4-FFF2-40B4-BE49-F238E27FC236}">
                <a16:creationId xmlns:a16="http://schemas.microsoft.com/office/drawing/2014/main" id="{3C7611A0-4E9D-8A61-3B4D-455FB5676A95}"/>
              </a:ext>
            </a:extLst>
          </p:cNvPr>
          <p:cNvSpPr/>
          <p:nvPr/>
        </p:nvSpPr>
        <p:spPr>
          <a:xfrm>
            <a:off x="5256951" y="2800355"/>
            <a:ext cx="6584529" cy="298321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sz="3200" b="1" dirty="0">
                <a:solidFill>
                  <a:srgbClr val="002060"/>
                </a:solidFill>
              </a:rPr>
              <a:t>Üzenet</a:t>
            </a:r>
          </a:p>
          <a:p>
            <a:pPr algn="ctr">
              <a:spcAft>
                <a:spcPts val="1200"/>
              </a:spcAft>
            </a:pPr>
            <a:r>
              <a:rPr lang="hu-HU" sz="2400" dirty="0">
                <a:solidFill>
                  <a:srgbClr val="002060"/>
                </a:solidFill>
              </a:rPr>
              <a:t>A tüdő morfológiájának korai azonosítása hasznos lehet a lélegeztetési beállítás kiválasztásához. </a:t>
            </a:r>
          </a:p>
          <a:p>
            <a:pPr algn="ctr"/>
            <a:r>
              <a:rPr lang="hu-HU" sz="2400" dirty="0">
                <a:solidFill>
                  <a:srgbClr val="002060"/>
                </a:solidFill>
              </a:rPr>
              <a:t>A diffúz minta jobban reagál a PEEP növelésére és a toborzási manőverre.</a:t>
            </a:r>
          </a:p>
        </p:txBody>
      </p:sp>
    </p:spTree>
    <p:extLst>
      <p:ext uri="{BB962C8B-B14F-4D97-AF65-F5344CB8AC3E}">
        <p14:creationId xmlns:p14="http://schemas.microsoft.com/office/powerpoint/2010/main" val="4093800012"/>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HFNO </a:t>
            </a:r>
            <a:r>
              <a:rPr lang="hu-HU" sz="3200" dirty="0" err="1"/>
              <a:t>vs</a:t>
            </a:r>
            <a:r>
              <a:rPr lang="hu-HU" sz="4000" dirty="0"/>
              <a:t> </a:t>
            </a:r>
            <a:r>
              <a:rPr lang="hu-HU" sz="4000" dirty="0" err="1"/>
              <a:t>konv</a:t>
            </a:r>
            <a:r>
              <a:rPr lang="hu-HU" sz="4000" dirty="0"/>
              <a:t>. O</a:t>
            </a:r>
            <a:r>
              <a:rPr lang="hu-HU" sz="4000" baseline="-25000" dirty="0"/>
              <a:t>2</a:t>
            </a:r>
            <a:r>
              <a:rPr lang="hu-HU" sz="4000" dirty="0"/>
              <a:t> terápia</a:t>
            </a:r>
          </a:p>
        </p:txBody>
      </p:sp>
      <p:grpSp>
        <p:nvGrpSpPr>
          <p:cNvPr id="3" name="docshapegroup51">
            <a:extLst>
              <a:ext uri="{FF2B5EF4-FFF2-40B4-BE49-F238E27FC236}">
                <a16:creationId xmlns:a16="http://schemas.microsoft.com/office/drawing/2014/main" id="{3DECA1DE-8558-F0F4-EC4E-3881E8105A19}"/>
              </a:ext>
            </a:extLst>
          </p:cNvPr>
          <p:cNvGrpSpPr>
            <a:grpSpLocks/>
          </p:cNvGrpSpPr>
          <p:nvPr/>
        </p:nvGrpSpPr>
        <p:grpSpPr bwMode="auto">
          <a:xfrm>
            <a:off x="235585" y="1343025"/>
            <a:ext cx="5365115" cy="3919855"/>
            <a:chOff x="7" y="7"/>
            <a:chExt cx="8449" cy="6173"/>
          </a:xfrm>
        </p:grpSpPr>
        <p:pic>
          <p:nvPicPr>
            <p:cNvPr id="4" name="docshape52">
              <a:extLst>
                <a:ext uri="{FF2B5EF4-FFF2-40B4-BE49-F238E27FC236}">
                  <a16:creationId xmlns:a16="http://schemas.microsoft.com/office/drawing/2014/main" id="{C8435409-24E2-8D87-98EE-851F0C59757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4" y="119"/>
              <a:ext cx="7965" cy="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53">
              <a:extLst>
                <a:ext uri="{FF2B5EF4-FFF2-40B4-BE49-F238E27FC236}">
                  <a16:creationId xmlns:a16="http://schemas.microsoft.com/office/drawing/2014/main" id="{55B3A7D8-FFCC-FBA9-86F2-1D1DC7EA786F}"/>
                </a:ext>
              </a:extLst>
            </p:cNvPr>
            <p:cNvSpPr>
              <a:spLocks/>
            </p:cNvSpPr>
            <p:nvPr/>
          </p:nvSpPr>
          <p:spPr bwMode="auto">
            <a:xfrm>
              <a:off x="7" y="7"/>
              <a:ext cx="8449" cy="617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7" name="Szövegdoboz 6">
            <a:extLst>
              <a:ext uri="{FF2B5EF4-FFF2-40B4-BE49-F238E27FC236}">
                <a16:creationId xmlns:a16="http://schemas.microsoft.com/office/drawing/2014/main" id="{91AE9673-62E8-0DAB-5F96-8F7096236610}"/>
              </a:ext>
            </a:extLst>
          </p:cNvPr>
          <p:cNvSpPr txBox="1"/>
          <p:nvPr/>
        </p:nvSpPr>
        <p:spPr>
          <a:xfrm>
            <a:off x="1130440" y="5452110"/>
            <a:ext cx="3569054" cy="400110"/>
          </a:xfrm>
          <a:prstGeom prst="rect">
            <a:avLst/>
          </a:prstGeom>
          <a:noFill/>
        </p:spPr>
        <p:txBody>
          <a:bodyPr wrap="none" rtlCol="0">
            <a:spAutoFit/>
          </a:bodyPr>
          <a:lstStyle/>
          <a:p>
            <a:r>
              <a:rPr lang="hu-HU" sz="2000" dirty="0"/>
              <a:t>Nincs különbség a mortalitásban</a:t>
            </a:r>
          </a:p>
        </p:txBody>
      </p:sp>
      <p:grpSp>
        <p:nvGrpSpPr>
          <p:cNvPr id="8" name="docshapegroup57">
            <a:extLst>
              <a:ext uri="{FF2B5EF4-FFF2-40B4-BE49-F238E27FC236}">
                <a16:creationId xmlns:a16="http://schemas.microsoft.com/office/drawing/2014/main" id="{3D3FC923-F11C-0D22-CFB7-29418ADC2B58}"/>
              </a:ext>
            </a:extLst>
          </p:cNvPr>
          <p:cNvGrpSpPr>
            <a:grpSpLocks/>
          </p:cNvGrpSpPr>
          <p:nvPr/>
        </p:nvGrpSpPr>
        <p:grpSpPr bwMode="auto">
          <a:xfrm>
            <a:off x="6000138" y="1343025"/>
            <a:ext cx="5347970" cy="3907790"/>
            <a:chOff x="7" y="7"/>
            <a:chExt cx="8422" cy="6154"/>
          </a:xfrm>
        </p:grpSpPr>
        <p:pic>
          <p:nvPicPr>
            <p:cNvPr id="9" name="docshape58">
              <a:extLst>
                <a:ext uri="{FF2B5EF4-FFF2-40B4-BE49-F238E27FC236}">
                  <a16:creationId xmlns:a16="http://schemas.microsoft.com/office/drawing/2014/main" id="{6FE70452-46F0-2B8B-D263-05C60BFE655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3" y="118"/>
              <a:ext cx="7940" cy="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cshape59">
              <a:extLst>
                <a:ext uri="{FF2B5EF4-FFF2-40B4-BE49-F238E27FC236}">
                  <a16:creationId xmlns:a16="http://schemas.microsoft.com/office/drawing/2014/main" id="{A27F5756-CB0A-7574-9DE1-CEB7625EE180}"/>
                </a:ext>
              </a:extLst>
            </p:cNvPr>
            <p:cNvSpPr>
              <a:spLocks/>
            </p:cNvSpPr>
            <p:nvPr/>
          </p:nvSpPr>
          <p:spPr bwMode="auto">
            <a:xfrm>
              <a:off x="7" y="7"/>
              <a:ext cx="8422" cy="615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1" name="Szövegdoboz 10">
            <a:extLst>
              <a:ext uri="{FF2B5EF4-FFF2-40B4-BE49-F238E27FC236}">
                <a16:creationId xmlns:a16="http://schemas.microsoft.com/office/drawing/2014/main" id="{ED044E77-79A0-773A-5236-499622268E1D}"/>
              </a:ext>
            </a:extLst>
          </p:cNvPr>
          <p:cNvSpPr txBox="1"/>
          <p:nvPr/>
        </p:nvSpPr>
        <p:spPr>
          <a:xfrm>
            <a:off x="6457329" y="5444490"/>
            <a:ext cx="4427238" cy="400110"/>
          </a:xfrm>
          <a:prstGeom prst="rect">
            <a:avLst/>
          </a:prstGeom>
          <a:noFill/>
        </p:spPr>
        <p:txBody>
          <a:bodyPr wrap="none" rtlCol="0">
            <a:spAutoFit/>
          </a:bodyPr>
          <a:lstStyle/>
          <a:p>
            <a:r>
              <a:rPr lang="hu-HU" sz="2000" dirty="0"/>
              <a:t>A HFNO szignifikánsan kedvezőbb hatású</a:t>
            </a:r>
          </a:p>
        </p:txBody>
      </p:sp>
      <p:cxnSp>
        <p:nvCxnSpPr>
          <p:cNvPr id="13" name="Egyenes összekötő 12">
            <a:extLst>
              <a:ext uri="{FF2B5EF4-FFF2-40B4-BE49-F238E27FC236}">
                <a16:creationId xmlns:a16="http://schemas.microsoft.com/office/drawing/2014/main" id="{7E4E5B22-D73B-5C5F-F688-165D0D121158}"/>
              </a:ext>
            </a:extLst>
          </p:cNvPr>
          <p:cNvCxnSpPr/>
          <p:nvPr/>
        </p:nvCxnSpPr>
        <p:spPr>
          <a:xfrm>
            <a:off x="2777490" y="1691640"/>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a:extLst>
              <a:ext uri="{FF2B5EF4-FFF2-40B4-BE49-F238E27FC236}">
                <a16:creationId xmlns:a16="http://schemas.microsoft.com/office/drawing/2014/main" id="{7DCC9E7F-CCF8-1ECD-6BDD-6709ECA25021}"/>
              </a:ext>
            </a:extLst>
          </p:cNvPr>
          <p:cNvCxnSpPr>
            <a:cxnSpLocks/>
          </p:cNvCxnSpPr>
          <p:nvPr/>
        </p:nvCxnSpPr>
        <p:spPr>
          <a:xfrm>
            <a:off x="8576310" y="1691640"/>
            <a:ext cx="8648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églalap 15">
            <a:extLst>
              <a:ext uri="{FF2B5EF4-FFF2-40B4-BE49-F238E27FC236}">
                <a16:creationId xmlns:a16="http://schemas.microsoft.com/office/drawing/2014/main" id="{2EEBAE33-6E27-AF0C-EBBE-4157FE3E4829}"/>
              </a:ext>
            </a:extLst>
          </p:cNvPr>
          <p:cNvSpPr/>
          <p:nvPr/>
        </p:nvSpPr>
        <p:spPr>
          <a:xfrm>
            <a:off x="235585" y="4080510"/>
            <a:ext cx="536511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74BAEFA7-7A3E-6178-9C36-960BF4249F73}"/>
              </a:ext>
            </a:extLst>
          </p:cNvPr>
          <p:cNvSpPr/>
          <p:nvPr/>
        </p:nvSpPr>
        <p:spPr>
          <a:xfrm>
            <a:off x="5982993" y="4080510"/>
            <a:ext cx="536511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a16="http://schemas.microsoft.com/office/drawing/2014/main" id="{FCAE87F3-8D34-B7A1-3D4F-3E51C2C4065B}"/>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455005"/>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500"/>
                                        <p:tgtEl>
                                          <p:spTgt spid="17"/>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HFNO </a:t>
            </a:r>
            <a:r>
              <a:rPr lang="hu-HU" sz="3200" dirty="0" err="1"/>
              <a:t>vs</a:t>
            </a:r>
            <a:r>
              <a:rPr lang="hu-HU" sz="4000" dirty="0"/>
              <a:t> </a:t>
            </a:r>
            <a:r>
              <a:rPr lang="hu-HU" sz="4000" dirty="0" err="1"/>
              <a:t>konv</a:t>
            </a:r>
            <a:r>
              <a:rPr lang="hu-HU" sz="4000" dirty="0"/>
              <a:t>. O</a:t>
            </a:r>
            <a:r>
              <a:rPr lang="hu-HU" sz="4000" baseline="-25000" dirty="0"/>
              <a:t>2</a:t>
            </a:r>
            <a:r>
              <a:rPr lang="hu-HU" sz="4000" dirty="0"/>
              <a:t> terápia</a:t>
            </a:r>
          </a:p>
        </p:txBody>
      </p:sp>
      <p:grpSp>
        <p:nvGrpSpPr>
          <p:cNvPr id="3" name="docshapegroup51">
            <a:extLst>
              <a:ext uri="{FF2B5EF4-FFF2-40B4-BE49-F238E27FC236}">
                <a16:creationId xmlns:a16="http://schemas.microsoft.com/office/drawing/2014/main" id="{3DECA1DE-8558-F0F4-EC4E-3881E8105A19}"/>
              </a:ext>
            </a:extLst>
          </p:cNvPr>
          <p:cNvGrpSpPr>
            <a:grpSpLocks/>
          </p:cNvGrpSpPr>
          <p:nvPr/>
        </p:nvGrpSpPr>
        <p:grpSpPr bwMode="auto">
          <a:xfrm>
            <a:off x="235585" y="1343025"/>
            <a:ext cx="5365115" cy="3919855"/>
            <a:chOff x="7" y="7"/>
            <a:chExt cx="8449" cy="6173"/>
          </a:xfrm>
        </p:grpSpPr>
        <p:pic>
          <p:nvPicPr>
            <p:cNvPr id="4" name="docshape52">
              <a:extLst>
                <a:ext uri="{FF2B5EF4-FFF2-40B4-BE49-F238E27FC236}">
                  <a16:creationId xmlns:a16="http://schemas.microsoft.com/office/drawing/2014/main" id="{C8435409-24E2-8D87-98EE-851F0C59757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4" y="119"/>
              <a:ext cx="7965" cy="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53">
              <a:extLst>
                <a:ext uri="{FF2B5EF4-FFF2-40B4-BE49-F238E27FC236}">
                  <a16:creationId xmlns:a16="http://schemas.microsoft.com/office/drawing/2014/main" id="{55B3A7D8-FFCC-FBA9-86F2-1D1DC7EA786F}"/>
                </a:ext>
              </a:extLst>
            </p:cNvPr>
            <p:cNvSpPr>
              <a:spLocks/>
            </p:cNvSpPr>
            <p:nvPr/>
          </p:nvSpPr>
          <p:spPr bwMode="auto">
            <a:xfrm>
              <a:off x="7" y="7"/>
              <a:ext cx="8449" cy="617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7" name="Szövegdoboz 6">
            <a:extLst>
              <a:ext uri="{FF2B5EF4-FFF2-40B4-BE49-F238E27FC236}">
                <a16:creationId xmlns:a16="http://schemas.microsoft.com/office/drawing/2014/main" id="{91AE9673-62E8-0DAB-5F96-8F7096236610}"/>
              </a:ext>
            </a:extLst>
          </p:cNvPr>
          <p:cNvSpPr txBox="1"/>
          <p:nvPr/>
        </p:nvSpPr>
        <p:spPr>
          <a:xfrm>
            <a:off x="1130440" y="5452110"/>
            <a:ext cx="3569054" cy="400110"/>
          </a:xfrm>
          <a:prstGeom prst="rect">
            <a:avLst/>
          </a:prstGeom>
          <a:noFill/>
        </p:spPr>
        <p:txBody>
          <a:bodyPr wrap="none" rtlCol="0">
            <a:spAutoFit/>
          </a:bodyPr>
          <a:lstStyle/>
          <a:p>
            <a:r>
              <a:rPr lang="hu-HU" sz="2000" dirty="0"/>
              <a:t>Nincs különbség a mortalitásban</a:t>
            </a:r>
          </a:p>
        </p:txBody>
      </p:sp>
      <p:grpSp>
        <p:nvGrpSpPr>
          <p:cNvPr id="8" name="docshapegroup57">
            <a:extLst>
              <a:ext uri="{FF2B5EF4-FFF2-40B4-BE49-F238E27FC236}">
                <a16:creationId xmlns:a16="http://schemas.microsoft.com/office/drawing/2014/main" id="{3D3FC923-F11C-0D22-CFB7-29418ADC2B58}"/>
              </a:ext>
            </a:extLst>
          </p:cNvPr>
          <p:cNvGrpSpPr>
            <a:grpSpLocks/>
          </p:cNvGrpSpPr>
          <p:nvPr/>
        </p:nvGrpSpPr>
        <p:grpSpPr bwMode="auto">
          <a:xfrm>
            <a:off x="6000138" y="1343025"/>
            <a:ext cx="5347970" cy="3907790"/>
            <a:chOff x="7" y="7"/>
            <a:chExt cx="8422" cy="6154"/>
          </a:xfrm>
        </p:grpSpPr>
        <p:pic>
          <p:nvPicPr>
            <p:cNvPr id="9" name="docshape58">
              <a:extLst>
                <a:ext uri="{FF2B5EF4-FFF2-40B4-BE49-F238E27FC236}">
                  <a16:creationId xmlns:a16="http://schemas.microsoft.com/office/drawing/2014/main" id="{6FE70452-46F0-2B8B-D263-05C60BFE655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3" y="118"/>
              <a:ext cx="7940" cy="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cshape59">
              <a:extLst>
                <a:ext uri="{FF2B5EF4-FFF2-40B4-BE49-F238E27FC236}">
                  <a16:creationId xmlns:a16="http://schemas.microsoft.com/office/drawing/2014/main" id="{A27F5756-CB0A-7574-9DE1-CEB7625EE180}"/>
                </a:ext>
              </a:extLst>
            </p:cNvPr>
            <p:cNvSpPr>
              <a:spLocks/>
            </p:cNvSpPr>
            <p:nvPr/>
          </p:nvSpPr>
          <p:spPr bwMode="auto">
            <a:xfrm>
              <a:off x="7" y="7"/>
              <a:ext cx="8422" cy="615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1" name="Szövegdoboz 10">
            <a:extLst>
              <a:ext uri="{FF2B5EF4-FFF2-40B4-BE49-F238E27FC236}">
                <a16:creationId xmlns:a16="http://schemas.microsoft.com/office/drawing/2014/main" id="{ED044E77-79A0-773A-5236-499622268E1D}"/>
              </a:ext>
            </a:extLst>
          </p:cNvPr>
          <p:cNvSpPr txBox="1"/>
          <p:nvPr/>
        </p:nvSpPr>
        <p:spPr>
          <a:xfrm>
            <a:off x="6457329" y="5444490"/>
            <a:ext cx="4427238" cy="400110"/>
          </a:xfrm>
          <a:prstGeom prst="rect">
            <a:avLst/>
          </a:prstGeom>
          <a:noFill/>
        </p:spPr>
        <p:txBody>
          <a:bodyPr wrap="none" rtlCol="0">
            <a:spAutoFit/>
          </a:bodyPr>
          <a:lstStyle/>
          <a:p>
            <a:r>
              <a:rPr lang="hu-HU" sz="2000" dirty="0"/>
              <a:t>A HFNO szignifikánsan kedvezőbb hatású</a:t>
            </a:r>
          </a:p>
        </p:txBody>
      </p:sp>
      <p:cxnSp>
        <p:nvCxnSpPr>
          <p:cNvPr id="13" name="Egyenes összekötő 12">
            <a:extLst>
              <a:ext uri="{FF2B5EF4-FFF2-40B4-BE49-F238E27FC236}">
                <a16:creationId xmlns:a16="http://schemas.microsoft.com/office/drawing/2014/main" id="{7E4E5B22-D73B-5C5F-F688-165D0D121158}"/>
              </a:ext>
            </a:extLst>
          </p:cNvPr>
          <p:cNvCxnSpPr/>
          <p:nvPr/>
        </p:nvCxnSpPr>
        <p:spPr>
          <a:xfrm>
            <a:off x="2777490" y="1691640"/>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a:extLst>
              <a:ext uri="{FF2B5EF4-FFF2-40B4-BE49-F238E27FC236}">
                <a16:creationId xmlns:a16="http://schemas.microsoft.com/office/drawing/2014/main" id="{7DCC9E7F-CCF8-1ECD-6BDD-6709ECA25021}"/>
              </a:ext>
            </a:extLst>
          </p:cNvPr>
          <p:cNvCxnSpPr>
            <a:cxnSpLocks/>
          </p:cNvCxnSpPr>
          <p:nvPr/>
        </p:nvCxnSpPr>
        <p:spPr>
          <a:xfrm>
            <a:off x="8576310" y="1691640"/>
            <a:ext cx="8648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églalap 15">
            <a:extLst>
              <a:ext uri="{FF2B5EF4-FFF2-40B4-BE49-F238E27FC236}">
                <a16:creationId xmlns:a16="http://schemas.microsoft.com/office/drawing/2014/main" id="{2EEBAE33-6E27-AF0C-EBBE-4157FE3E4829}"/>
              </a:ext>
            </a:extLst>
          </p:cNvPr>
          <p:cNvSpPr/>
          <p:nvPr/>
        </p:nvSpPr>
        <p:spPr>
          <a:xfrm>
            <a:off x="235585" y="4080510"/>
            <a:ext cx="536511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74BAEFA7-7A3E-6178-9C36-960BF4249F73}"/>
              </a:ext>
            </a:extLst>
          </p:cNvPr>
          <p:cNvSpPr/>
          <p:nvPr/>
        </p:nvSpPr>
        <p:spPr>
          <a:xfrm>
            <a:off x="5982993" y="4080510"/>
            <a:ext cx="536511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lekerekített 1">
            <a:extLst>
              <a:ext uri="{FF2B5EF4-FFF2-40B4-BE49-F238E27FC236}">
                <a16:creationId xmlns:a16="http://schemas.microsoft.com/office/drawing/2014/main" id="{A25C679B-DAC4-E0DA-3B7D-EE438747F8DB}"/>
              </a:ext>
            </a:extLst>
          </p:cNvPr>
          <p:cNvSpPr/>
          <p:nvPr/>
        </p:nvSpPr>
        <p:spPr>
          <a:xfrm>
            <a:off x="2511437" y="2276453"/>
            <a:ext cx="6560820" cy="3163592"/>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a:solidFill>
                  <a:srgbClr val="002060"/>
                </a:solidFill>
              </a:rPr>
              <a:t>Javaslat</a:t>
            </a:r>
            <a:endParaRPr lang="hu-HU" sz="2000" b="1" dirty="0">
              <a:solidFill>
                <a:srgbClr val="002060"/>
              </a:solidFill>
            </a:endParaRPr>
          </a:p>
          <a:p>
            <a:pPr algn="ctr"/>
            <a:r>
              <a:rPr lang="hu-HU" sz="2000" dirty="0">
                <a:solidFill>
                  <a:srgbClr val="002060"/>
                </a:solidFill>
              </a:rPr>
              <a:t> </a:t>
            </a:r>
            <a:r>
              <a:rPr lang="hu-HU" sz="2400" dirty="0">
                <a:solidFill>
                  <a:srgbClr val="002060"/>
                </a:solidFill>
              </a:rPr>
              <a:t>A </a:t>
            </a:r>
            <a:r>
              <a:rPr lang="hu-HU" sz="2400" b="1" dirty="0">
                <a:solidFill>
                  <a:srgbClr val="002060"/>
                </a:solidFill>
              </a:rPr>
              <a:t>gépi lélegeztetést nem </a:t>
            </a:r>
            <a:r>
              <a:rPr lang="hu-HU" sz="2400" dirty="0">
                <a:solidFill>
                  <a:srgbClr val="002060"/>
                </a:solidFill>
              </a:rPr>
              <a:t>igénylő </a:t>
            </a:r>
            <a:r>
              <a:rPr lang="hu-HU" sz="2400" b="1" dirty="0">
                <a:solidFill>
                  <a:srgbClr val="002060"/>
                </a:solidFill>
              </a:rPr>
              <a:t>AHRF-ben</a:t>
            </a:r>
            <a:r>
              <a:rPr lang="hu-HU" sz="2400" dirty="0">
                <a:solidFill>
                  <a:srgbClr val="002060"/>
                </a:solidFill>
              </a:rPr>
              <a:t> szenvedő betegek, amennyiben az állapot nem </a:t>
            </a:r>
            <a:r>
              <a:rPr lang="hu-HU" sz="2400" dirty="0" err="1">
                <a:solidFill>
                  <a:srgbClr val="002060"/>
                </a:solidFill>
              </a:rPr>
              <a:t>kardiogén</a:t>
            </a:r>
            <a:r>
              <a:rPr lang="hu-HU" sz="2400" dirty="0">
                <a:solidFill>
                  <a:srgbClr val="002060"/>
                </a:solidFill>
              </a:rPr>
              <a:t> tüdőödéma vagy AECOPD, az </a:t>
            </a:r>
            <a:r>
              <a:rPr lang="hu-HU" sz="2400" b="1" dirty="0" err="1">
                <a:solidFill>
                  <a:srgbClr val="002060"/>
                </a:solidFill>
              </a:rPr>
              <a:t>intubáció</a:t>
            </a:r>
            <a:r>
              <a:rPr lang="hu-HU" sz="2400" b="1" dirty="0">
                <a:solidFill>
                  <a:srgbClr val="002060"/>
                </a:solidFill>
              </a:rPr>
              <a:t> kockázatának csökkentésére</a:t>
            </a:r>
            <a:r>
              <a:rPr lang="hu-HU" sz="2400" dirty="0">
                <a:solidFill>
                  <a:srgbClr val="002060"/>
                </a:solidFill>
              </a:rPr>
              <a:t> a </a:t>
            </a:r>
            <a:r>
              <a:rPr lang="hu-HU" sz="2400" b="1" dirty="0">
                <a:solidFill>
                  <a:srgbClr val="002060"/>
                </a:solidFill>
              </a:rPr>
              <a:t>HFNO</a:t>
            </a:r>
            <a:r>
              <a:rPr lang="hu-HU" sz="2400" dirty="0">
                <a:solidFill>
                  <a:srgbClr val="002060"/>
                </a:solidFill>
              </a:rPr>
              <a:t> kezelés </a:t>
            </a:r>
            <a:r>
              <a:rPr lang="hu-HU" sz="2400" b="1" dirty="0">
                <a:solidFill>
                  <a:srgbClr val="002060"/>
                </a:solidFill>
              </a:rPr>
              <a:t>javasolt</a:t>
            </a:r>
            <a:r>
              <a:rPr lang="hu-HU" sz="2400" dirty="0">
                <a:solidFill>
                  <a:srgbClr val="002060"/>
                </a:solidFill>
              </a:rPr>
              <a:t> a hagyományos oxigénterápiával szemben. </a:t>
            </a:r>
            <a:endParaRPr lang="hu-HU" sz="2000" dirty="0">
              <a:solidFill>
                <a:srgbClr val="002060"/>
              </a:solidFill>
            </a:endParaRPr>
          </a:p>
        </p:txBody>
      </p:sp>
      <p:sp>
        <p:nvSpPr>
          <p:cNvPr id="12" name="Szövegdoboz 11">
            <a:extLst>
              <a:ext uri="{FF2B5EF4-FFF2-40B4-BE49-F238E27FC236}">
                <a16:creationId xmlns:a16="http://schemas.microsoft.com/office/drawing/2014/main" id="{FCAE87F3-8D34-B7A1-3D4F-3E51C2C4065B}"/>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95670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HFNO </a:t>
            </a:r>
            <a:r>
              <a:rPr lang="hu-HU" sz="3200" dirty="0" err="1"/>
              <a:t>vs</a:t>
            </a:r>
            <a:r>
              <a:rPr lang="hu-HU" sz="4000" dirty="0"/>
              <a:t> CPAP/NIV</a:t>
            </a:r>
          </a:p>
        </p:txBody>
      </p:sp>
      <p:grpSp>
        <p:nvGrpSpPr>
          <p:cNvPr id="3" name="docshapegroup284">
            <a:extLst>
              <a:ext uri="{FF2B5EF4-FFF2-40B4-BE49-F238E27FC236}">
                <a16:creationId xmlns:a16="http://schemas.microsoft.com/office/drawing/2014/main" id="{43B88F76-8C23-19FA-0F8D-EF08DF101181}"/>
              </a:ext>
            </a:extLst>
          </p:cNvPr>
          <p:cNvGrpSpPr>
            <a:grpSpLocks/>
          </p:cNvGrpSpPr>
          <p:nvPr/>
        </p:nvGrpSpPr>
        <p:grpSpPr bwMode="auto">
          <a:xfrm>
            <a:off x="361950" y="1372870"/>
            <a:ext cx="5295265" cy="3803650"/>
            <a:chOff x="7" y="7"/>
            <a:chExt cx="8339" cy="5990"/>
          </a:xfrm>
        </p:grpSpPr>
        <p:pic>
          <p:nvPicPr>
            <p:cNvPr id="4" name="docshape285">
              <a:extLst>
                <a:ext uri="{FF2B5EF4-FFF2-40B4-BE49-F238E27FC236}">
                  <a16:creationId xmlns:a16="http://schemas.microsoft.com/office/drawing/2014/main" id="{D6F2A7A8-034E-8EC0-2ADF-C33D51A1532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9" y="116"/>
              <a:ext cx="7525" cy="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286">
              <a:extLst>
                <a:ext uri="{FF2B5EF4-FFF2-40B4-BE49-F238E27FC236}">
                  <a16:creationId xmlns:a16="http://schemas.microsoft.com/office/drawing/2014/main" id="{5A61DAE9-AC8A-EFE7-933B-24B7E66E7981}"/>
                </a:ext>
              </a:extLst>
            </p:cNvPr>
            <p:cNvSpPr>
              <a:spLocks/>
            </p:cNvSpPr>
            <p:nvPr/>
          </p:nvSpPr>
          <p:spPr bwMode="auto">
            <a:xfrm>
              <a:off x="7" y="7"/>
              <a:ext cx="8339" cy="599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7" name="Szövegdoboz 6">
            <a:extLst>
              <a:ext uri="{FF2B5EF4-FFF2-40B4-BE49-F238E27FC236}">
                <a16:creationId xmlns:a16="http://schemas.microsoft.com/office/drawing/2014/main" id="{3E556EF2-5F00-1038-AA99-500572C04244}"/>
              </a:ext>
            </a:extLst>
          </p:cNvPr>
          <p:cNvSpPr txBox="1"/>
          <p:nvPr/>
        </p:nvSpPr>
        <p:spPr>
          <a:xfrm>
            <a:off x="1130440" y="5452110"/>
            <a:ext cx="3569054" cy="400110"/>
          </a:xfrm>
          <a:prstGeom prst="rect">
            <a:avLst/>
          </a:prstGeom>
          <a:noFill/>
        </p:spPr>
        <p:txBody>
          <a:bodyPr wrap="none" rtlCol="0">
            <a:spAutoFit/>
          </a:bodyPr>
          <a:lstStyle/>
          <a:p>
            <a:r>
              <a:rPr lang="hu-HU" sz="2000" dirty="0"/>
              <a:t>Nincs különbség a mortalitásban</a:t>
            </a:r>
          </a:p>
        </p:txBody>
      </p:sp>
      <p:sp>
        <p:nvSpPr>
          <p:cNvPr id="8" name="Szövegdoboz 7">
            <a:extLst>
              <a:ext uri="{FF2B5EF4-FFF2-40B4-BE49-F238E27FC236}">
                <a16:creationId xmlns:a16="http://schemas.microsoft.com/office/drawing/2014/main" id="{5B9A19C1-26F7-1428-3AE4-4CDB96B0EA49}"/>
              </a:ext>
            </a:extLst>
          </p:cNvPr>
          <p:cNvSpPr txBox="1"/>
          <p:nvPr/>
        </p:nvSpPr>
        <p:spPr>
          <a:xfrm>
            <a:off x="6457329" y="5444490"/>
            <a:ext cx="4152099" cy="400110"/>
          </a:xfrm>
          <a:prstGeom prst="rect">
            <a:avLst/>
          </a:prstGeom>
          <a:noFill/>
        </p:spPr>
        <p:txBody>
          <a:bodyPr wrap="none" rtlCol="0">
            <a:spAutoFit/>
          </a:bodyPr>
          <a:lstStyle/>
          <a:p>
            <a:r>
              <a:rPr lang="hu-HU" sz="2000" dirty="0"/>
              <a:t>Nincs különbség az </a:t>
            </a:r>
            <a:r>
              <a:rPr lang="hu-HU" sz="2000" dirty="0" err="1"/>
              <a:t>intubációs</a:t>
            </a:r>
            <a:r>
              <a:rPr lang="hu-HU" sz="2000" dirty="0"/>
              <a:t> rátában</a:t>
            </a:r>
          </a:p>
        </p:txBody>
      </p:sp>
      <p:grpSp>
        <p:nvGrpSpPr>
          <p:cNvPr id="9" name="docshapegroup287">
            <a:extLst>
              <a:ext uri="{FF2B5EF4-FFF2-40B4-BE49-F238E27FC236}">
                <a16:creationId xmlns:a16="http://schemas.microsoft.com/office/drawing/2014/main" id="{C9B0EDA0-93FB-966F-823D-D85AFB792080}"/>
              </a:ext>
            </a:extLst>
          </p:cNvPr>
          <p:cNvGrpSpPr>
            <a:grpSpLocks/>
          </p:cNvGrpSpPr>
          <p:nvPr/>
        </p:nvGrpSpPr>
        <p:grpSpPr bwMode="auto">
          <a:xfrm>
            <a:off x="5912485" y="1442086"/>
            <a:ext cx="5558202" cy="3997960"/>
            <a:chOff x="7" y="7"/>
            <a:chExt cx="8424" cy="6051"/>
          </a:xfrm>
        </p:grpSpPr>
        <p:pic>
          <p:nvPicPr>
            <p:cNvPr id="10" name="docshape288">
              <a:extLst>
                <a:ext uri="{FF2B5EF4-FFF2-40B4-BE49-F238E27FC236}">
                  <a16:creationId xmlns:a16="http://schemas.microsoft.com/office/drawing/2014/main" id="{9B3CADBE-4447-46A2-3C25-D447D3EC36D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13" y="117"/>
              <a:ext cx="7602" cy="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289">
              <a:extLst>
                <a:ext uri="{FF2B5EF4-FFF2-40B4-BE49-F238E27FC236}">
                  <a16:creationId xmlns:a16="http://schemas.microsoft.com/office/drawing/2014/main" id="{87236936-1A84-0F01-64A2-9058516833B4}"/>
                </a:ext>
              </a:extLst>
            </p:cNvPr>
            <p:cNvSpPr>
              <a:spLocks/>
            </p:cNvSpPr>
            <p:nvPr/>
          </p:nvSpPr>
          <p:spPr bwMode="auto">
            <a:xfrm>
              <a:off x="7" y="7"/>
              <a:ext cx="8424" cy="605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2" name="Téglalap 11">
            <a:extLst>
              <a:ext uri="{FF2B5EF4-FFF2-40B4-BE49-F238E27FC236}">
                <a16:creationId xmlns:a16="http://schemas.microsoft.com/office/drawing/2014/main" id="{A81FF94C-DA2E-27CB-4D7D-84AFB611A39E}"/>
              </a:ext>
            </a:extLst>
          </p:cNvPr>
          <p:cNvSpPr/>
          <p:nvPr/>
        </p:nvSpPr>
        <p:spPr>
          <a:xfrm>
            <a:off x="361950" y="3760470"/>
            <a:ext cx="528637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E799A954-BB60-AE03-5D20-7EAB413FC072}"/>
              </a:ext>
            </a:extLst>
          </p:cNvPr>
          <p:cNvSpPr/>
          <p:nvPr/>
        </p:nvSpPr>
        <p:spPr>
          <a:xfrm>
            <a:off x="6153455" y="3760470"/>
            <a:ext cx="5317232"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a:extLst>
              <a:ext uri="{FF2B5EF4-FFF2-40B4-BE49-F238E27FC236}">
                <a16:creationId xmlns:a16="http://schemas.microsoft.com/office/drawing/2014/main" id="{9ADD40F7-50A4-EE17-F488-89FCFF8B65E7}"/>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31119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637FA870-F4AD-1099-0151-F7653E112669}"/>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HFNO </a:t>
            </a:r>
            <a:r>
              <a:rPr lang="hu-HU" sz="3200" dirty="0" err="1"/>
              <a:t>vs</a:t>
            </a:r>
            <a:r>
              <a:rPr lang="hu-HU" sz="4000" dirty="0"/>
              <a:t> CPAP/NIV</a:t>
            </a:r>
          </a:p>
        </p:txBody>
      </p:sp>
      <p:grpSp>
        <p:nvGrpSpPr>
          <p:cNvPr id="3" name="docshapegroup284">
            <a:extLst>
              <a:ext uri="{FF2B5EF4-FFF2-40B4-BE49-F238E27FC236}">
                <a16:creationId xmlns:a16="http://schemas.microsoft.com/office/drawing/2014/main" id="{43B88F76-8C23-19FA-0F8D-EF08DF101181}"/>
              </a:ext>
            </a:extLst>
          </p:cNvPr>
          <p:cNvGrpSpPr>
            <a:grpSpLocks/>
          </p:cNvGrpSpPr>
          <p:nvPr/>
        </p:nvGrpSpPr>
        <p:grpSpPr bwMode="auto">
          <a:xfrm>
            <a:off x="361950" y="1372870"/>
            <a:ext cx="5295265" cy="3803650"/>
            <a:chOff x="7" y="7"/>
            <a:chExt cx="8339" cy="5990"/>
          </a:xfrm>
        </p:grpSpPr>
        <p:pic>
          <p:nvPicPr>
            <p:cNvPr id="4" name="docshape285">
              <a:extLst>
                <a:ext uri="{FF2B5EF4-FFF2-40B4-BE49-F238E27FC236}">
                  <a16:creationId xmlns:a16="http://schemas.microsoft.com/office/drawing/2014/main" id="{D6F2A7A8-034E-8EC0-2ADF-C33D51A1532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9" y="116"/>
              <a:ext cx="7525" cy="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286">
              <a:extLst>
                <a:ext uri="{FF2B5EF4-FFF2-40B4-BE49-F238E27FC236}">
                  <a16:creationId xmlns:a16="http://schemas.microsoft.com/office/drawing/2014/main" id="{5A61DAE9-AC8A-EFE7-933B-24B7E66E7981}"/>
                </a:ext>
              </a:extLst>
            </p:cNvPr>
            <p:cNvSpPr>
              <a:spLocks/>
            </p:cNvSpPr>
            <p:nvPr/>
          </p:nvSpPr>
          <p:spPr bwMode="auto">
            <a:xfrm>
              <a:off x="7" y="7"/>
              <a:ext cx="8339" cy="599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7" name="Szövegdoboz 6">
            <a:extLst>
              <a:ext uri="{FF2B5EF4-FFF2-40B4-BE49-F238E27FC236}">
                <a16:creationId xmlns:a16="http://schemas.microsoft.com/office/drawing/2014/main" id="{3E556EF2-5F00-1038-AA99-500572C04244}"/>
              </a:ext>
            </a:extLst>
          </p:cNvPr>
          <p:cNvSpPr txBox="1"/>
          <p:nvPr/>
        </p:nvSpPr>
        <p:spPr>
          <a:xfrm>
            <a:off x="1130440" y="5452110"/>
            <a:ext cx="3569054" cy="400110"/>
          </a:xfrm>
          <a:prstGeom prst="rect">
            <a:avLst/>
          </a:prstGeom>
          <a:noFill/>
        </p:spPr>
        <p:txBody>
          <a:bodyPr wrap="none" rtlCol="0">
            <a:spAutoFit/>
          </a:bodyPr>
          <a:lstStyle/>
          <a:p>
            <a:r>
              <a:rPr lang="hu-HU" sz="2000" dirty="0"/>
              <a:t>Nincs különbség a mortalitásban</a:t>
            </a:r>
          </a:p>
        </p:txBody>
      </p:sp>
      <p:sp>
        <p:nvSpPr>
          <p:cNvPr id="8" name="Szövegdoboz 7">
            <a:extLst>
              <a:ext uri="{FF2B5EF4-FFF2-40B4-BE49-F238E27FC236}">
                <a16:creationId xmlns:a16="http://schemas.microsoft.com/office/drawing/2014/main" id="{5B9A19C1-26F7-1428-3AE4-4CDB96B0EA49}"/>
              </a:ext>
            </a:extLst>
          </p:cNvPr>
          <p:cNvSpPr txBox="1"/>
          <p:nvPr/>
        </p:nvSpPr>
        <p:spPr>
          <a:xfrm>
            <a:off x="6457329" y="5444490"/>
            <a:ext cx="4152099" cy="400110"/>
          </a:xfrm>
          <a:prstGeom prst="rect">
            <a:avLst/>
          </a:prstGeom>
          <a:noFill/>
        </p:spPr>
        <p:txBody>
          <a:bodyPr wrap="none" rtlCol="0">
            <a:spAutoFit/>
          </a:bodyPr>
          <a:lstStyle/>
          <a:p>
            <a:r>
              <a:rPr lang="hu-HU" sz="2000" dirty="0"/>
              <a:t>Nincs különbség az </a:t>
            </a:r>
            <a:r>
              <a:rPr lang="hu-HU" sz="2000" dirty="0" err="1"/>
              <a:t>intubációs</a:t>
            </a:r>
            <a:r>
              <a:rPr lang="hu-HU" sz="2000" dirty="0"/>
              <a:t> rátában</a:t>
            </a:r>
          </a:p>
        </p:txBody>
      </p:sp>
      <p:grpSp>
        <p:nvGrpSpPr>
          <p:cNvPr id="9" name="docshapegroup287">
            <a:extLst>
              <a:ext uri="{FF2B5EF4-FFF2-40B4-BE49-F238E27FC236}">
                <a16:creationId xmlns:a16="http://schemas.microsoft.com/office/drawing/2014/main" id="{C9B0EDA0-93FB-966F-823D-D85AFB792080}"/>
              </a:ext>
            </a:extLst>
          </p:cNvPr>
          <p:cNvGrpSpPr>
            <a:grpSpLocks/>
          </p:cNvGrpSpPr>
          <p:nvPr/>
        </p:nvGrpSpPr>
        <p:grpSpPr bwMode="auto">
          <a:xfrm>
            <a:off x="5912485" y="1442086"/>
            <a:ext cx="5558202" cy="3997960"/>
            <a:chOff x="7" y="7"/>
            <a:chExt cx="8424" cy="6051"/>
          </a:xfrm>
        </p:grpSpPr>
        <p:pic>
          <p:nvPicPr>
            <p:cNvPr id="10" name="docshape288">
              <a:extLst>
                <a:ext uri="{FF2B5EF4-FFF2-40B4-BE49-F238E27FC236}">
                  <a16:creationId xmlns:a16="http://schemas.microsoft.com/office/drawing/2014/main" id="{9B3CADBE-4447-46A2-3C25-D447D3EC36D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13" y="117"/>
              <a:ext cx="7602" cy="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289">
              <a:extLst>
                <a:ext uri="{FF2B5EF4-FFF2-40B4-BE49-F238E27FC236}">
                  <a16:creationId xmlns:a16="http://schemas.microsoft.com/office/drawing/2014/main" id="{87236936-1A84-0F01-64A2-9058516833B4}"/>
                </a:ext>
              </a:extLst>
            </p:cNvPr>
            <p:cNvSpPr>
              <a:spLocks/>
            </p:cNvSpPr>
            <p:nvPr/>
          </p:nvSpPr>
          <p:spPr bwMode="auto">
            <a:xfrm>
              <a:off x="7" y="7"/>
              <a:ext cx="8424" cy="605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2" name="Téglalap 11">
            <a:extLst>
              <a:ext uri="{FF2B5EF4-FFF2-40B4-BE49-F238E27FC236}">
                <a16:creationId xmlns:a16="http://schemas.microsoft.com/office/drawing/2014/main" id="{A81FF94C-DA2E-27CB-4D7D-84AFB611A39E}"/>
              </a:ext>
            </a:extLst>
          </p:cNvPr>
          <p:cNvSpPr/>
          <p:nvPr/>
        </p:nvSpPr>
        <p:spPr>
          <a:xfrm>
            <a:off x="361950" y="3760470"/>
            <a:ext cx="528637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E799A954-BB60-AE03-5D20-7EAB413FC072}"/>
              </a:ext>
            </a:extLst>
          </p:cNvPr>
          <p:cNvSpPr/>
          <p:nvPr/>
        </p:nvSpPr>
        <p:spPr>
          <a:xfrm>
            <a:off x="6153455" y="3760470"/>
            <a:ext cx="5317232"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lekerekített 1">
            <a:extLst>
              <a:ext uri="{FF2B5EF4-FFF2-40B4-BE49-F238E27FC236}">
                <a16:creationId xmlns:a16="http://schemas.microsoft.com/office/drawing/2014/main" id="{51C3BA84-BDC9-0521-0B0B-F4507C6ED94F}"/>
              </a:ext>
            </a:extLst>
          </p:cNvPr>
          <p:cNvSpPr/>
          <p:nvPr/>
        </p:nvSpPr>
        <p:spPr>
          <a:xfrm>
            <a:off x="2417459" y="1624950"/>
            <a:ext cx="7569200" cy="476253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a:solidFill>
                  <a:srgbClr val="002060"/>
                </a:solidFill>
              </a:rPr>
              <a:t>Javaslat</a:t>
            </a:r>
            <a:endParaRPr lang="hu-HU" sz="2000" b="1" dirty="0">
              <a:solidFill>
                <a:srgbClr val="002060"/>
              </a:solidFill>
            </a:endParaRPr>
          </a:p>
          <a:p>
            <a:pPr algn="ctr">
              <a:spcAft>
                <a:spcPts val="1800"/>
              </a:spcAft>
            </a:pPr>
            <a:r>
              <a:rPr lang="hu-HU" sz="2400" dirty="0">
                <a:solidFill>
                  <a:srgbClr val="002060"/>
                </a:solidFill>
              </a:rPr>
              <a:t> Nem szelektált betegcsoport esetén </a:t>
            </a:r>
            <a:r>
              <a:rPr lang="hu-HU" sz="2400" b="1" dirty="0">
                <a:solidFill>
                  <a:srgbClr val="002060"/>
                </a:solidFill>
              </a:rPr>
              <a:t>nem lehet javaslatot tenni a HFNO </a:t>
            </a:r>
            <a:r>
              <a:rPr lang="hu-HU" sz="2400" dirty="0">
                <a:solidFill>
                  <a:srgbClr val="002060"/>
                </a:solidFill>
              </a:rPr>
              <a:t>alkalmazása mellett, vagy ellene </a:t>
            </a:r>
            <a:r>
              <a:rPr lang="hu-HU" sz="2400" b="1" dirty="0">
                <a:solidFill>
                  <a:srgbClr val="002060"/>
                </a:solidFill>
              </a:rPr>
              <a:t>a CPAP/NIV</a:t>
            </a:r>
            <a:r>
              <a:rPr lang="hu-HU" sz="2400" dirty="0">
                <a:solidFill>
                  <a:srgbClr val="002060"/>
                </a:solidFill>
              </a:rPr>
              <a:t>-hez képest az intubáció vagy a mortalitás csökkentése érdekében a nem </a:t>
            </a:r>
            <a:r>
              <a:rPr lang="hu-HU" sz="2400" dirty="0" err="1">
                <a:solidFill>
                  <a:srgbClr val="002060"/>
                </a:solidFill>
              </a:rPr>
              <a:t>kardiogén</a:t>
            </a:r>
            <a:r>
              <a:rPr lang="hu-HU" sz="2400" dirty="0">
                <a:solidFill>
                  <a:srgbClr val="002060"/>
                </a:solidFill>
              </a:rPr>
              <a:t> tüdőödéma vagy AECOPD miatt kialakult AHRF-ben</a:t>
            </a:r>
          </a:p>
          <a:p>
            <a:pPr algn="ctr"/>
            <a:r>
              <a:rPr lang="hu-HU" sz="2400" b="1" dirty="0">
                <a:solidFill>
                  <a:srgbClr val="002060"/>
                </a:solidFill>
              </a:rPr>
              <a:t>COVID-19</a:t>
            </a:r>
            <a:r>
              <a:rPr lang="hu-HU" sz="2400" dirty="0">
                <a:solidFill>
                  <a:srgbClr val="002060"/>
                </a:solidFill>
              </a:rPr>
              <a:t> okozta AHRF kezelésére , a </a:t>
            </a:r>
            <a:r>
              <a:rPr lang="hu-HU" sz="2400" b="1" dirty="0">
                <a:solidFill>
                  <a:srgbClr val="002060"/>
                </a:solidFill>
              </a:rPr>
              <a:t>CPAP/NIV jöhet szóba </a:t>
            </a:r>
            <a:r>
              <a:rPr lang="hu-HU" sz="2400" dirty="0">
                <a:solidFill>
                  <a:srgbClr val="002060"/>
                </a:solidFill>
              </a:rPr>
              <a:t>a </a:t>
            </a:r>
            <a:r>
              <a:rPr lang="hu-HU" sz="2400" b="1" dirty="0">
                <a:solidFill>
                  <a:srgbClr val="002060"/>
                </a:solidFill>
              </a:rPr>
              <a:t>HFNO helyett </a:t>
            </a:r>
            <a:r>
              <a:rPr lang="hu-HU" sz="2400" dirty="0">
                <a:solidFill>
                  <a:srgbClr val="002060"/>
                </a:solidFill>
              </a:rPr>
              <a:t>az </a:t>
            </a:r>
            <a:r>
              <a:rPr lang="hu-HU" sz="2400" dirty="0" err="1">
                <a:solidFill>
                  <a:srgbClr val="002060"/>
                </a:solidFill>
              </a:rPr>
              <a:t>intubációs</a:t>
            </a:r>
            <a:r>
              <a:rPr lang="hu-HU" sz="2400" dirty="0">
                <a:solidFill>
                  <a:srgbClr val="002060"/>
                </a:solidFill>
              </a:rPr>
              <a:t> ráta csökkentésének érdekében.</a:t>
            </a:r>
          </a:p>
        </p:txBody>
      </p:sp>
      <p:sp>
        <p:nvSpPr>
          <p:cNvPr id="14" name="Szövegdoboz 13">
            <a:extLst>
              <a:ext uri="{FF2B5EF4-FFF2-40B4-BE49-F238E27FC236}">
                <a16:creationId xmlns:a16="http://schemas.microsoft.com/office/drawing/2014/main" id="{9ADD40F7-50A4-EE17-F488-89FCFF8B65E7}"/>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pic>
        <p:nvPicPr>
          <p:cNvPr id="16" name="Kép 15">
            <a:extLst>
              <a:ext uri="{FF2B5EF4-FFF2-40B4-BE49-F238E27FC236}">
                <a16:creationId xmlns:a16="http://schemas.microsoft.com/office/drawing/2014/main" id="{ED894623-277E-BD8A-86B5-DF5BE83AE2EA}"/>
              </a:ext>
            </a:extLst>
          </p:cNvPr>
          <p:cNvPicPr>
            <a:picLocks noChangeAspect="1"/>
          </p:cNvPicPr>
          <p:nvPr/>
        </p:nvPicPr>
        <p:blipFill>
          <a:blip r:embed="rId4"/>
          <a:stretch>
            <a:fillRect/>
          </a:stretch>
        </p:blipFill>
        <p:spPr>
          <a:xfrm>
            <a:off x="2914967" y="5738850"/>
            <a:ext cx="1238250" cy="381000"/>
          </a:xfrm>
          <a:prstGeom prst="rect">
            <a:avLst/>
          </a:prstGeom>
        </p:spPr>
      </p:pic>
    </p:spTree>
    <p:extLst>
      <p:ext uri="{BB962C8B-B14F-4D97-AF65-F5344CB8AC3E}">
        <p14:creationId xmlns:p14="http://schemas.microsoft.com/office/powerpoint/2010/main" val="327586791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A3A362-23E3-F6BF-3317-20156FE1B19E}"/>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CPAP/NIV </a:t>
            </a:r>
            <a:r>
              <a:rPr lang="hu-HU" sz="3200" dirty="0" err="1"/>
              <a:t>vs</a:t>
            </a:r>
            <a:r>
              <a:rPr lang="hu-HU" sz="4000" dirty="0"/>
              <a:t> </a:t>
            </a:r>
            <a:r>
              <a:rPr lang="hu-HU" sz="4000" dirty="0" err="1"/>
              <a:t>konv</a:t>
            </a:r>
            <a:r>
              <a:rPr lang="hu-HU" sz="4000" dirty="0"/>
              <a:t>. O</a:t>
            </a:r>
            <a:r>
              <a:rPr lang="hu-HU" sz="4000" baseline="-25000" dirty="0"/>
              <a:t>2</a:t>
            </a:r>
            <a:r>
              <a:rPr lang="hu-HU" sz="4000" dirty="0"/>
              <a:t> terápia</a:t>
            </a:r>
          </a:p>
        </p:txBody>
      </p:sp>
      <p:grpSp>
        <p:nvGrpSpPr>
          <p:cNvPr id="5" name="docshapegroup412">
            <a:extLst>
              <a:ext uri="{FF2B5EF4-FFF2-40B4-BE49-F238E27FC236}">
                <a16:creationId xmlns:a16="http://schemas.microsoft.com/office/drawing/2014/main" id="{6610B8AC-63E5-CEF3-B934-5579F2713551}"/>
              </a:ext>
            </a:extLst>
          </p:cNvPr>
          <p:cNvGrpSpPr>
            <a:grpSpLocks/>
          </p:cNvGrpSpPr>
          <p:nvPr/>
        </p:nvGrpSpPr>
        <p:grpSpPr bwMode="auto">
          <a:xfrm>
            <a:off x="182880" y="1520190"/>
            <a:ext cx="5487035" cy="3917315"/>
            <a:chOff x="7" y="7"/>
            <a:chExt cx="8235" cy="5915"/>
          </a:xfrm>
        </p:grpSpPr>
        <p:pic>
          <p:nvPicPr>
            <p:cNvPr id="6" name="docshape413">
              <a:extLst>
                <a:ext uri="{FF2B5EF4-FFF2-40B4-BE49-F238E27FC236}">
                  <a16:creationId xmlns:a16="http://schemas.microsoft.com/office/drawing/2014/main" id="{B7927E28-E9D2-689A-9776-C0E27574A5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4" y="114"/>
              <a:ext cx="7062" cy="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cshape414">
              <a:extLst>
                <a:ext uri="{FF2B5EF4-FFF2-40B4-BE49-F238E27FC236}">
                  <a16:creationId xmlns:a16="http://schemas.microsoft.com/office/drawing/2014/main" id="{4881F6D2-D59D-4744-F526-906E885ECC1D}"/>
                </a:ext>
              </a:extLst>
            </p:cNvPr>
            <p:cNvSpPr>
              <a:spLocks/>
            </p:cNvSpPr>
            <p:nvPr/>
          </p:nvSpPr>
          <p:spPr bwMode="auto">
            <a:xfrm>
              <a:off x="7" y="7"/>
              <a:ext cx="82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grpSp>
        <p:nvGrpSpPr>
          <p:cNvPr id="8" name="docshapegroup415">
            <a:extLst>
              <a:ext uri="{FF2B5EF4-FFF2-40B4-BE49-F238E27FC236}">
                <a16:creationId xmlns:a16="http://schemas.microsoft.com/office/drawing/2014/main" id="{2B7921E1-DD7F-F57F-6ACB-5C5100C98D42}"/>
              </a:ext>
            </a:extLst>
          </p:cNvPr>
          <p:cNvGrpSpPr>
            <a:grpSpLocks/>
          </p:cNvGrpSpPr>
          <p:nvPr/>
        </p:nvGrpSpPr>
        <p:grpSpPr bwMode="auto">
          <a:xfrm>
            <a:off x="6149340" y="1520191"/>
            <a:ext cx="5646472" cy="3985260"/>
            <a:chOff x="7" y="7"/>
            <a:chExt cx="8235" cy="5915"/>
          </a:xfrm>
        </p:grpSpPr>
        <p:pic>
          <p:nvPicPr>
            <p:cNvPr id="9" name="docshape416">
              <a:extLst>
                <a:ext uri="{FF2B5EF4-FFF2-40B4-BE49-F238E27FC236}">
                  <a16:creationId xmlns:a16="http://schemas.microsoft.com/office/drawing/2014/main" id="{F94DC315-EA8E-413C-0BCC-EDEB7DB2D0D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64" y="114"/>
              <a:ext cx="7122" cy="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417">
              <a:extLst>
                <a:ext uri="{FF2B5EF4-FFF2-40B4-BE49-F238E27FC236}">
                  <a16:creationId xmlns:a16="http://schemas.microsoft.com/office/drawing/2014/main" id="{3EDCA696-B9E1-6B4A-29E4-B80C76FC9B1B}"/>
                </a:ext>
              </a:extLst>
            </p:cNvPr>
            <p:cNvSpPr>
              <a:spLocks/>
            </p:cNvSpPr>
            <p:nvPr/>
          </p:nvSpPr>
          <p:spPr bwMode="auto">
            <a:xfrm>
              <a:off x="7" y="7"/>
              <a:ext cx="82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2" name="Téglalap 11">
            <a:extLst>
              <a:ext uri="{FF2B5EF4-FFF2-40B4-BE49-F238E27FC236}">
                <a16:creationId xmlns:a16="http://schemas.microsoft.com/office/drawing/2014/main" id="{435CBB28-866D-9137-F890-3980FC50DA7F}"/>
              </a:ext>
            </a:extLst>
          </p:cNvPr>
          <p:cNvSpPr/>
          <p:nvPr/>
        </p:nvSpPr>
        <p:spPr>
          <a:xfrm>
            <a:off x="182880" y="4137660"/>
            <a:ext cx="548703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548E6C03-ED48-5DDA-6FCD-19F1F00B4159}"/>
              </a:ext>
            </a:extLst>
          </p:cNvPr>
          <p:cNvSpPr/>
          <p:nvPr/>
        </p:nvSpPr>
        <p:spPr>
          <a:xfrm>
            <a:off x="6308777" y="4137660"/>
            <a:ext cx="548703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a:extLst>
              <a:ext uri="{FF2B5EF4-FFF2-40B4-BE49-F238E27FC236}">
                <a16:creationId xmlns:a16="http://schemas.microsoft.com/office/drawing/2014/main" id="{DB3FAA67-EE76-4C86-6CB8-B0F92CECC437}"/>
              </a:ext>
            </a:extLst>
          </p:cNvPr>
          <p:cNvSpPr txBox="1"/>
          <p:nvPr/>
        </p:nvSpPr>
        <p:spPr>
          <a:xfrm>
            <a:off x="1111859" y="5690210"/>
            <a:ext cx="3569054" cy="400110"/>
          </a:xfrm>
          <a:prstGeom prst="rect">
            <a:avLst/>
          </a:prstGeom>
          <a:noFill/>
        </p:spPr>
        <p:txBody>
          <a:bodyPr wrap="none" rtlCol="0">
            <a:spAutoFit/>
          </a:bodyPr>
          <a:lstStyle/>
          <a:p>
            <a:r>
              <a:rPr lang="hu-HU" sz="2000" dirty="0"/>
              <a:t>Nincs különbség a mortalitásban</a:t>
            </a:r>
          </a:p>
        </p:txBody>
      </p:sp>
      <p:sp>
        <p:nvSpPr>
          <p:cNvPr id="15" name="Szövegdoboz 14">
            <a:extLst>
              <a:ext uri="{FF2B5EF4-FFF2-40B4-BE49-F238E27FC236}">
                <a16:creationId xmlns:a16="http://schemas.microsoft.com/office/drawing/2014/main" id="{2035633B-8148-BCA6-1B6B-3F12C20D3A61}"/>
              </a:ext>
            </a:extLst>
          </p:cNvPr>
          <p:cNvSpPr txBox="1"/>
          <p:nvPr/>
        </p:nvSpPr>
        <p:spPr>
          <a:xfrm>
            <a:off x="6966330" y="5688273"/>
            <a:ext cx="4152099" cy="400110"/>
          </a:xfrm>
          <a:prstGeom prst="rect">
            <a:avLst/>
          </a:prstGeom>
          <a:noFill/>
        </p:spPr>
        <p:txBody>
          <a:bodyPr wrap="none" rtlCol="0">
            <a:spAutoFit/>
          </a:bodyPr>
          <a:lstStyle/>
          <a:p>
            <a:r>
              <a:rPr lang="hu-HU" sz="2000" dirty="0"/>
              <a:t>Nincs különbség az </a:t>
            </a:r>
            <a:r>
              <a:rPr lang="hu-HU" sz="2000" dirty="0" err="1"/>
              <a:t>intubációs</a:t>
            </a:r>
            <a:r>
              <a:rPr lang="hu-HU" sz="2000" dirty="0"/>
              <a:t> rátában</a:t>
            </a:r>
          </a:p>
        </p:txBody>
      </p:sp>
      <p:sp>
        <p:nvSpPr>
          <p:cNvPr id="4" name="Szövegdoboz 3">
            <a:extLst>
              <a:ext uri="{FF2B5EF4-FFF2-40B4-BE49-F238E27FC236}">
                <a16:creationId xmlns:a16="http://schemas.microsoft.com/office/drawing/2014/main" id="{5795F207-6103-A897-5DD8-7A9B2B7BA91D}"/>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00043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A3A362-23E3-F6BF-3317-20156FE1B19E}"/>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CPAP/NIV </a:t>
            </a:r>
            <a:r>
              <a:rPr lang="hu-HU" sz="3200" dirty="0" err="1"/>
              <a:t>vs</a:t>
            </a:r>
            <a:r>
              <a:rPr lang="hu-HU" sz="4000" dirty="0"/>
              <a:t> </a:t>
            </a:r>
            <a:r>
              <a:rPr lang="hu-HU" sz="4000" dirty="0" err="1"/>
              <a:t>konv</a:t>
            </a:r>
            <a:r>
              <a:rPr lang="hu-HU" sz="4000" dirty="0"/>
              <a:t>. O</a:t>
            </a:r>
            <a:r>
              <a:rPr lang="hu-HU" sz="4000" baseline="-25000" dirty="0"/>
              <a:t>2</a:t>
            </a:r>
            <a:r>
              <a:rPr lang="hu-HU" sz="4000" dirty="0"/>
              <a:t> terápia</a:t>
            </a:r>
          </a:p>
        </p:txBody>
      </p:sp>
      <p:grpSp>
        <p:nvGrpSpPr>
          <p:cNvPr id="5" name="docshapegroup412">
            <a:extLst>
              <a:ext uri="{FF2B5EF4-FFF2-40B4-BE49-F238E27FC236}">
                <a16:creationId xmlns:a16="http://schemas.microsoft.com/office/drawing/2014/main" id="{6610B8AC-63E5-CEF3-B934-5579F2713551}"/>
              </a:ext>
            </a:extLst>
          </p:cNvPr>
          <p:cNvGrpSpPr>
            <a:grpSpLocks/>
          </p:cNvGrpSpPr>
          <p:nvPr/>
        </p:nvGrpSpPr>
        <p:grpSpPr bwMode="auto">
          <a:xfrm>
            <a:off x="182880" y="1520190"/>
            <a:ext cx="5487035" cy="3917315"/>
            <a:chOff x="7" y="7"/>
            <a:chExt cx="8235" cy="5915"/>
          </a:xfrm>
        </p:grpSpPr>
        <p:pic>
          <p:nvPicPr>
            <p:cNvPr id="6" name="docshape413">
              <a:extLst>
                <a:ext uri="{FF2B5EF4-FFF2-40B4-BE49-F238E27FC236}">
                  <a16:creationId xmlns:a16="http://schemas.microsoft.com/office/drawing/2014/main" id="{B7927E28-E9D2-689A-9776-C0E27574A5D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4" y="114"/>
              <a:ext cx="7062" cy="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cshape414">
              <a:extLst>
                <a:ext uri="{FF2B5EF4-FFF2-40B4-BE49-F238E27FC236}">
                  <a16:creationId xmlns:a16="http://schemas.microsoft.com/office/drawing/2014/main" id="{4881F6D2-D59D-4744-F526-906E885ECC1D}"/>
                </a:ext>
              </a:extLst>
            </p:cNvPr>
            <p:cNvSpPr>
              <a:spLocks/>
            </p:cNvSpPr>
            <p:nvPr/>
          </p:nvSpPr>
          <p:spPr bwMode="auto">
            <a:xfrm>
              <a:off x="7" y="7"/>
              <a:ext cx="82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grpSp>
        <p:nvGrpSpPr>
          <p:cNvPr id="8" name="docshapegroup415">
            <a:extLst>
              <a:ext uri="{FF2B5EF4-FFF2-40B4-BE49-F238E27FC236}">
                <a16:creationId xmlns:a16="http://schemas.microsoft.com/office/drawing/2014/main" id="{2B7921E1-DD7F-F57F-6ACB-5C5100C98D42}"/>
              </a:ext>
            </a:extLst>
          </p:cNvPr>
          <p:cNvGrpSpPr>
            <a:grpSpLocks/>
          </p:cNvGrpSpPr>
          <p:nvPr/>
        </p:nvGrpSpPr>
        <p:grpSpPr bwMode="auto">
          <a:xfrm>
            <a:off x="6149340" y="1520191"/>
            <a:ext cx="5646472" cy="3985260"/>
            <a:chOff x="7" y="7"/>
            <a:chExt cx="8235" cy="5915"/>
          </a:xfrm>
        </p:grpSpPr>
        <p:pic>
          <p:nvPicPr>
            <p:cNvPr id="9" name="docshape416">
              <a:extLst>
                <a:ext uri="{FF2B5EF4-FFF2-40B4-BE49-F238E27FC236}">
                  <a16:creationId xmlns:a16="http://schemas.microsoft.com/office/drawing/2014/main" id="{F94DC315-EA8E-413C-0BCC-EDEB7DB2D0D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64" y="114"/>
              <a:ext cx="7122" cy="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417">
              <a:extLst>
                <a:ext uri="{FF2B5EF4-FFF2-40B4-BE49-F238E27FC236}">
                  <a16:creationId xmlns:a16="http://schemas.microsoft.com/office/drawing/2014/main" id="{3EDCA696-B9E1-6B4A-29E4-B80C76FC9B1B}"/>
                </a:ext>
              </a:extLst>
            </p:cNvPr>
            <p:cNvSpPr>
              <a:spLocks/>
            </p:cNvSpPr>
            <p:nvPr/>
          </p:nvSpPr>
          <p:spPr bwMode="auto">
            <a:xfrm>
              <a:off x="7" y="7"/>
              <a:ext cx="82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2" name="Téglalap 11">
            <a:extLst>
              <a:ext uri="{FF2B5EF4-FFF2-40B4-BE49-F238E27FC236}">
                <a16:creationId xmlns:a16="http://schemas.microsoft.com/office/drawing/2014/main" id="{435CBB28-866D-9137-F890-3980FC50DA7F}"/>
              </a:ext>
            </a:extLst>
          </p:cNvPr>
          <p:cNvSpPr/>
          <p:nvPr/>
        </p:nvSpPr>
        <p:spPr>
          <a:xfrm>
            <a:off x="182880" y="4137660"/>
            <a:ext cx="548703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548E6C03-ED48-5DDA-6FCD-19F1F00B4159}"/>
              </a:ext>
            </a:extLst>
          </p:cNvPr>
          <p:cNvSpPr/>
          <p:nvPr/>
        </p:nvSpPr>
        <p:spPr>
          <a:xfrm>
            <a:off x="6308777" y="4137660"/>
            <a:ext cx="5487035" cy="491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a:extLst>
              <a:ext uri="{FF2B5EF4-FFF2-40B4-BE49-F238E27FC236}">
                <a16:creationId xmlns:a16="http://schemas.microsoft.com/office/drawing/2014/main" id="{DB3FAA67-EE76-4C86-6CB8-B0F92CECC437}"/>
              </a:ext>
            </a:extLst>
          </p:cNvPr>
          <p:cNvSpPr txBox="1"/>
          <p:nvPr/>
        </p:nvSpPr>
        <p:spPr>
          <a:xfrm>
            <a:off x="1111859" y="5690210"/>
            <a:ext cx="3569054" cy="400110"/>
          </a:xfrm>
          <a:prstGeom prst="rect">
            <a:avLst/>
          </a:prstGeom>
          <a:noFill/>
        </p:spPr>
        <p:txBody>
          <a:bodyPr wrap="none" rtlCol="0">
            <a:spAutoFit/>
          </a:bodyPr>
          <a:lstStyle/>
          <a:p>
            <a:r>
              <a:rPr lang="hu-HU" sz="2000" dirty="0"/>
              <a:t>Nincs különbség a mortalitásban</a:t>
            </a:r>
          </a:p>
        </p:txBody>
      </p:sp>
      <p:sp>
        <p:nvSpPr>
          <p:cNvPr id="15" name="Szövegdoboz 14">
            <a:extLst>
              <a:ext uri="{FF2B5EF4-FFF2-40B4-BE49-F238E27FC236}">
                <a16:creationId xmlns:a16="http://schemas.microsoft.com/office/drawing/2014/main" id="{2035633B-8148-BCA6-1B6B-3F12C20D3A61}"/>
              </a:ext>
            </a:extLst>
          </p:cNvPr>
          <p:cNvSpPr txBox="1"/>
          <p:nvPr/>
        </p:nvSpPr>
        <p:spPr>
          <a:xfrm>
            <a:off x="6966330" y="5688273"/>
            <a:ext cx="4152099" cy="400110"/>
          </a:xfrm>
          <a:prstGeom prst="rect">
            <a:avLst/>
          </a:prstGeom>
          <a:noFill/>
        </p:spPr>
        <p:txBody>
          <a:bodyPr wrap="none" rtlCol="0">
            <a:spAutoFit/>
          </a:bodyPr>
          <a:lstStyle/>
          <a:p>
            <a:r>
              <a:rPr lang="hu-HU" sz="2000" dirty="0"/>
              <a:t>Nincs különbség az </a:t>
            </a:r>
            <a:r>
              <a:rPr lang="hu-HU" sz="2000" dirty="0" err="1"/>
              <a:t>intubációs</a:t>
            </a:r>
            <a:r>
              <a:rPr lang="hu-HU" sz="2000" dirty="0"/>
              <a:t> rátában</a:t>
            </a:r>
          </a:p>
        </p:txBody>
      </p:sp>
      <p:sp>
        <p:nvSpPr>
          <p:cNvPr id="4" name="Szövegdoboz 3">
            <a:extLst>
              <a:ext uri="{FF2B5EF4-FFF2-40B4-BE49-F238E27FC236}">
                <a16:creationId xmlns:a16="http://schemas.microsoft.com/office/drawing/2014/main" id="{5795F207-6103-A897-5DD8-7A9B2B7BA91D}"/>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
        <p:nvSpPr>
          <p:cNvPr id="3" name="Téglalap: lekerekített 2">
            <a:extLst>
              <a:ext uri="{FF2B5EF4-FFF2-40B4-BE49-F238E27FC236}">
                <a16:creationId xmlns:a16="http://schemas.microsoft.com/office/drawing/2014/main" id="{758B9EDE-01C8-47D2-76CB-F31F9BB9278D}"/>
              </a:ext>
            </a:extLst>
          </p:cNvPr>
          <p:cNvSpPr/>
          <p:nvPr/>
        </p:nvSpPr>
        <p:spPr>
          <a:xfrm>
            <a:off x="1943100" y="1123950"/>
            <a:ext cx="7522217" cy="5219076"/>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a:solidFill>
                  <a:srgbClr val="002060"/>
                </a:solidFill>
              </a:rPr>
              <a:t>Javaslat</a:t>
            </a:r>
            <a:endParaRPr lang="hu-HU" sz="2000" b="1" dirty="0">
              <a:solidFill>
                <a:srgbClr val="002060"/>
              </a:solidFill>
            </a:endParaRPr>
          </a:p>
          <a:p>
            <a:pPr algn="ctr"/>
            <a:r>
              <a:rPr lang="hu-HU" sz="2400" dirty="0">
                <a:solidFill>
                  <a:srgbClr val="002060"/>
                </a:solidFill>
              </a:rPr>
              <a:t> </a:t>
            </a:r>
            <a:r>
              <a:rPr lang="hu-HU" sz="2400" b="1" dirty="0">
                <a:solidFill>
                  <a:srgbClr val="002060"/>
                </a:solidFill>
              </a:rPr>
              <a:t>Nem lehet javaslatot</a:t>
            </a:r>
            <a:r>
              <a:rPr lang="hu-HU" sz="2400" dirty="0">
                <a:solidFill>
                  <a:srgbClr val="002060"/>
                </a:solidFill>
              </a:rPr>
              <a:t> tenni a </a:t>
            </a:r>
            <a:r>
              <a:rPr lang="hu-HU" sz="2400" b="1" dirty="0">
                <a:solidFill>
                  <a:srgbClr val="002060"/>
                </a:solidFill>
              </a:rPr>
              <a:t>CPAP/NIV vagy </a:t>
            </a:r>
            <a:r>
              <a:rPr lang="hu-HU" sz="2400" b="1" dirty="0" err="1">
                <a:solidFill>
                  <a:srgbClr val="002060"/>
                </a:solidFill>
              </a:rPr>
              <a:t>konv</a:t>
            </a:r>
            <a:r>
              <a:rPr lang="hu-HU" sz="2400" b="1" dirty="0">
                <a:solidFill>
                  <a:srgbClr val="002060"/>
                </a:solidFill>
              </a:rPr>
              <a:t>. O</a:t>
            </a:r>
            <a:r>
              <a:rPr lang="hu-HU" sz="2400" b="1" baseline="-25000" dirty="0">
                <a:solidFill>
                  <a:srgbClr val="002060"/>
                </a:solidFill>
              </a:rPr>
              <a:t>2</a:t>
            </a:r>
            <a:r>
              <a:rPr lang="hu-HU" sz="2400" b="1" dirty="0">
                <a:solidFill>
                  <a:srgbClr val="002060"/>
                </a:solidFill>
              </a:rPr>
              <a:t> terápia </a:t>
            </a:r>
            <a:r>
              <a:rPr lang="hu-HU" sz="2400" dirty="0">
                <a:solidFill>
                  <a:srgbClr val="002060"/>
                </a:solidFill>
              </a:rPr>
              <a:t>favorizálására az </a:t>
            </a:r>
            <a:r>
              <a:rPr lang="hu-HU" sz="2400" b="1" dirty="0">
                <a:solidFill>
                  <a:srgbClr val="002060"/>
                </a:solidFill>
              </a:rPr>
              <a:t>AHRF esetében </a:t>
            </a:r>
            <a:r>
              <a:rPr lang="hu-HU" sz="2400" dirty="0">
                <a:solidFill>
                  <a:srgbClr val="002060"/>
                </a:solidFill>
              </a:rPr>
              <a:t>a mortalitás vagy az </a:t>
            </a:r>
            <a:r>
              <a:rPr lang="hu-HU" sz="2400" dirty="0" err="1">
                <a:solidFill>
                  <a:srgbClr val="002060"/>
                </a:solidFill>
              </a:rPr>
              <a:t>intubációs</a:t>
            </a:r>
            <a:r>
              <a:rPr lang="hu-HU" sz="2400" dirty="0">
                <a:solidFill>
                  <a:srgbClr val="002060"/>
                </a:solidFill>
              </a:rPr>
              <a:t> ráta csökkentése tekintetében, amennyiben az állapot nem </a:t>
            </a:r>
            <a:r>
              <a:rPr lang="hu-HU" sz="2400" dirty="0" err="1">
                <a:solidFill>
                  <a:srgbClr val="002060"/>
                </a:solidFill>
              </a:rPr>
              <a:t>kardiogén</a:t>
            </a:r>
            <a:r>
              <a:rPr lang="hu-HU" sz="2400" dirty="0">
                <a:solidFill>
                  <a:srgbClr val="002060"/>
                </a:solidFill>
              </a:rPr>
              <a:t> tüdőödéma vagy AECOPD.</a:t>
            </a:r>
          </a:p>
          <a:p>
            <a:pPr algn="ctr"/>
            <a:endParaRPr lang="hu-HU" sz="2400" dirty="0">
              <a:solidFill>
                <a:srgbClr val="002060"/>
              </a:solidFill>
            </a:endParaRPr>
          </a:p>
          <a:p>
            <a:pPr algn="ctr"/>
            <a:r>
              <a:rPr lang="hu-HU" sz="2400" b="1" dirty="0">
                <a:solidFill>
                  <a:srgbClr val="002060"/>
                </a:solidFill>
              </a:rPr>
              <a:t>COVID-19</a:t>
            </a:r>
            <a:r>
              <a:rPr lang="hu-HU" sz="2400" dirty="0">
                <a:solidFill>
                  <a:srgbClr val="002060"/>
                </a:solidFill>
              </a:rPr>
              <a:t> okozta AHRF esetén </a:t>
            </a:r>
            <a:r>
              <a:rPr lang="hu-HU" sz="2400" b="1" dirty="0">
                <a:solidFill>
                  <a:srgbClr val="002060"/>
                </a:solidFill>
              </a:rPr>
              <a:t>javasolt</a:t>
            </a:r>
            <a:r>
              <a:rPr lang="hu-HU" sz="2400" dirty="0">
                <a:solidFill>
                  <a:srgbClr val="002060"/>
                </a:solidFill>
              </a:rPr>
              <a:t> a </a:t>
            </a:r>
            <a:r>
              <a:rPr lang="hu-HU" sz="2400" b="1" dirty="0">
                <a:solidFill>
                  <a:srgbClr val="002060"/>
                </a:solidFill>
              </a:rPr>
              <a:t>CPAP </a:t>
            </a:r>
            <a:r>
              <a:rPr lang="hu-HU" sz="2400" dirty="0">
                <a:solidFill>
                  <a:srgbClr val="002060"/>
                </a:solidFill>
              </a:rPr>
              <a:t>használata </a:t>
            </a:r>
            <a:r>
              <a:rPr lang="hu-HU" sz="2400" dirty="0" err="1">
                <a:solidFill>
                  <a:srgbClr val="002060"/>
                </a:solidFill>
              </a:rPr>
              <a:t>konv</a:t>
            </a:r>
            <a:r>
              <a:rPr lang="hu-HU" sz="2400" dirty="0">
                <a:solidFill>
                  <a:srgbClr val="002060"/>
                </a:solidFill>
              </a:rPr>
              <a:t>. O</a:t>
            </a:r>
            <a:r>
              <a:rPr lang="hu-HU" sz="2400" baseline="-25000" dirty="0">
                <a:solidFill>
                  <a:srgbClr val="002060"/>
                </a:solidFill>
              </a:rPr>
              <a:t>2</a:t>
            </a:r>
            <a:r>
              <a:rPr lang="hu-HU" sz="2400" dirty="0">
                <a:solidFill>
                  <a:srgbClr val="002060"/>
                </a:solidFill>
              </a:rPr>
              <a:t> kezeléssel szemben az </a:t>
            </a:r>
            <a:r>
              <a:rPr lang="hu-HU" sz="2400" dirty="0" err="1">
                <a:solidFill>
                  <a:srgbClr val="002060"/>
                </a:solidFill>
              </a:rPr>
              <a:t>intubációs</a:t>
            </a:r>
            <a:r>
              <a:rPr lang="hu-HU" sz="2400" dirty="0">
                <a:solidFill>
                  <a:srgbClr val="002060"/>
                </a:solidFill>
              </a:rPr>
              <a:t> ráta csökkentésének érdekében.</a:t>
            </a:r>
          </a:p>
        </p:txBody>
      </p:sp>
      <p:pic>
        <p:nvPicPr>
          <p:cNvPr id="16" name="Kép 15">
            <a:extLst>
              <a:ext uri="{FF2B5EF4-FFF2-40B4-BE49-F238E27FC236}">
                <a16:creationId xmlns:a16="http://schemas.microsoft.com/office/drawing/2014/main" id="{600FF7CE-FBB9-00FC-A62C-1758489FBBE0}"/>
              </a:ext>
            </a:extLst>
          </p:cNvPr>
          <p:cNvPicPr>
            <a:picLocks noChangeAspect="1"/>
          </p:cNvPicPr>
          <p:nvPr/>
        </p:nvPicPr>
        <p:blipFill>
          <a:blip r:embed="rId4"/>
          <a:stretch>
            <a:fillRect/>
          </a:stretch>
        </p:blipFill>
        <p:spPr>
          <a:xfrm>
            <a:off x="6794420" y="3910965"/>
            <a:ext cx="2028825" cy="323850"/>
          </a:xfrm>
          <a:prstGeom prst="rect">
            <a:avLst/>
          </a:prstGeom>
        </p:spPr>
      </p:pic>
      <p:pic>
        <p:nvPicPr>
          <p:cNvPr id="17" name="Kép 16">
            <a:extLst>
              <a:ext uri="{FF2B5EF4-FFF2-40B4-BE49-F238E27FC236}">
                <a16:creationId xmlns:a16="http://schemas.microsoft.com/office/drawing/2014/main" id="{AEFCCF98-F681-789C-A70C-460D10D6D0C4}"/>
              </a:ext>
            </a:extLst>
          </p:cNvPr>
          <p:cNvPicPr>
            <a:picLocks noChangeAspect="1"/>
          </p:cNvPicPr>
          <p:nvPr/>
        </p:nvPicPr>
        <p:blipFill>
          <a:blip r:embed="rId5"/>
          <a:stretch>
            <a:fillRect/>
          </a:stretch>
        </p:blipFill>
        <p:spPr>
          <a:xfrm>
            <a:off x="2726683" y="3853815"/>
            <a:ext cx="1238250" cy="381000"/>
          </a:xfrm>
          <a:prstGeom prst="rect">
            <a:avLst/>
          </a:prstGeom>
        </p:spPr>
      </p:pic>
      <p:pic>
        <p:nvPicPr>
          <p:cNvPr id="19" name="Kép 18">
            <a:extLst>
              <a:ext uri="{FF2B5EF4-FFF2-40B4-BE49-F238E27FC236}">
                <a16:creationId xmlns:a16="http://schemas.microsoft.com/office/drawing/2014/main" id="{86548707-54EB-78DC-67D8-B6A433C36328}"/>
              </a:ext>
            </a:extLst>
          </p:cNvPr>
          <p:cNvPicPr>
            <a:picLocks noChangeAspect="1"/>
          </p:cNvPicPr>
          <p:nvPr/>
        </p:nvPicPr>
        <p:blipFill>
          <a:blip r:embed="rId6"/>
          <a:stretch>
            <a:fillRect/>
          </a:stretch>
        </p:blipFill>
        <p:spPr>
          <a:xfrm>
            <a:off x="7391400" y="5848351"/>
            <a:ext cx="1181100" cy="190500"/>
          </a:xfrm>
          <a:prstGeom prst="rect">
            <a:avLst/>
          </a:prstGeom>
        </p:spPr>
      </p:pic>
      <p:pic>
        <p:nvPicPr>
          <p:cNvPr id="20" name="Kép 19">
            <a:extLst>
              <a:ext uri="{FF2B5EF4-FFF2-40B4-BE49-F238E27FC236}">
                <a16:creationId xmlns:a16="http://schemas.microsoft.com/office/drawing/2014/main" id="{B7589899-30E6-A14A-0B84-79CB26F09617}"/>
              </a:ext>
            </a:extLst>
          </p:cNvPr>
          <p:cNvPicPr>
            <a:picLocks noChangeAspect="1"/>
          </p:cNvPicPr>
          <p:nvPr/>
        </p:nvPicPr>
        <p:blipFill>
          <a:blip r:embed="rId7"/>
          <a:stretch>
            <a:fillRect/>
          </a:stretch>
        </p:blipFill>
        <p:spPr>
          <a:xfrm>
            <a:off x="2571298" y="5753101"/>
            <a:ext cx="1238250" cy="381000"/>
          </a:xfrm>
          <a:prstGeom prst="rect">
            <a:avLst/>
          </a:prstGeom>
        </p:spPr>
      </p:pic>
    </p:spTree>
    <p:extLst>
      <p:ext uri="{BB962C8B-B14F-4D97-AF65-F5344CB8AC3E}">
        <p14:creationId xmlns:p14="http://schemas.microsoft.com/office/powerpoint/2010/main" val="2012832213"/>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NIV </a:t>
            </a:r>
            <a:r>
              <a:rPr lang="hu-HU" sz="4000" dirty="0" err="1"/>
              <a:t>helmet</a:t>
            </a:r>
            <a:r>
              <a:rPr lang="hu-HU" sz="4000" dirty="0"/>
              <a:t> </a:t>
            </a:r>
            <a:r>
              <a:rPr lang="hu-HU" sz="4000" dirty="0" err="1"/>
              <a:t>vs</a:t>
            </a:r>
            <a:r>
              <a:rPr lang="hu-HU" sz="4000" dirty="0"/>
              <a:t> NIV maszk</a:t>
            </a:r>
          </a:p>
        </p:txBody>
      </p:sp>
      <p:sp>
        <p:nvSpPr>
          <p:cNvPr id="4" name="Szövegdoboz 3">
            <a:extLst>
              <a:ext uri="{FF2B5EF4-FFF2-40B4-BE49-F238E27FC236}">
                <a16:creationId xmlns:a16="http://schemas.microsoft.com/office/drawing/2014/main" id="{B0622B57-7AF4-55BC-6F0D-DC369D9273B9}"/>
              </a:ext>
            </a:extLst>
          </p:cNvPr>
          <p:cNvSpPr txBox="1"/>
          <p:nvPr/>
        </p:nvSpPr>
        <p:spPr>
          <a:xfrm>
            <a:off x="567813" y="1288664"/>
            <a:ext cx="8971751" cy="461665"/>
          </a:xfrm>
          <a:prstGeom prst="rect">
            <a:avLst/>
          </a:prstGeom>
          <a:noFill/>
        </p:spPr>
        <p:txBody>
          <a:bodyPr wrap="none" rtlCol="0">
            <a:spAutoFit/>
          </a:bodyPr>
          <a:lstStyle/>
          <a:p>
            <a:r>
              <a:rPr lang="hu-HU" sz="2400" dirty="0"/>
              <a:t>1 db egy centrumos RCT (n = 83 beteg) </a:t>
            </a:r>
            <a:r>
              <a:rPr lang="hu-HU" sz="2400" dirty="0">
                <a:sym typeface="Wingdings" panose="05000000000000000000" pitchFamily="2" charset="2"/>
              </a:rPr>
              <a:t> </a:t>
            </a:r>
            <a:r>
              <a:rPr lang="hu-HU" sz="2400" dirty="0" err="1">
                <a:sym typeface="Wingdings" panose="05000000000000000000" pitchFamily="2" charset="2"/>
              </a:rPr>
              <a:t>metaanalízis</a:t>
            </a:r>
            <a:r>
              <a:rPr lang="hu-HU" sz="2400" dirty="0">
                <a:sym typeface="Wingdings" panose="05000000000000000000" pitchFamily="2" charset="2"/>
              </a:rPr>
              <a:t> nem végezhető</a:t>
            </a:r>
            <a:endParaRPr lang="hu-HU" sz="2400" dirty="0"/>
          </a:p>
        </p:txBody>
      </p:sp>
      <p:pic>
        <p:nvPicPr>
          <p:cNvPr id="8" name="Kép 7">
            <a:extLst>
              <a:ext uri="{FF2B5EF4-FFF2-40B4-BE49-F238E27FC236}">
                <a16:creationId xmlns:a16="http://schemas.microsoft.com/office/drawing/2014/main" id="{B061B18E-8FCF-783E-A2C8-54B4342B9050}"/>
              </a:ext>
            </a:extLst>
          </p:cNvPr>
          <p:cNvPicPr>
            <a:picLocks noChangeAspect="1"/>
          </p:cNvPicPr>
          <p:nvPr/>
        </p:nvPicPr>
        <p:blipFill>
          <a:blip r:embed="rId2"/>
          <a:stretch>
            <a:fillRect/>
          </a:stretch>
        </p:blipFill>
        <p:spPr>
          <a:xfrm>
            <a:off x="6980750" y="2153056"/>
            <a:ext cx="4917757" cy="3594628"/>
          </a:xfrm>
          <a:prstGeom prst="rect">
            <a:avLst/>
          </a:prstGeom>
        </p:spPr>
      </p:pic>
      <p:sp>
        <p:nvSpPr>
          <p:cNvPr id="11" name="Szövegdoboz 10">
            <a:extLst>
              <a:ext uri="{FF2B5EF4-FFF2-40B4-BE49-F238E27FC236}">
                <a16:creationId xmlns:a16="http://schemas.microsoft.com/office/drawing/2014/main" id="{2C9C5267-C120-197C-4C6E-A0653385C64A}"/>
              </a:ext>
            </a:extLst>
          </p:cNvPr>
          <p:cNvSpPr txBox="1"/>
          <p:nvPr/>
        </p:nvSpPr>
        <p:spPr>
          <a:xfrm>
            <a:off x="292221" y="2262974"/>
            <a:ext cx="6097904" cy="4078039"/>
          </a:xfrm>
          <a:prstGeom prst="rect">
            <a:avLst/>
          </a:prstGeom>
          <a:noFill/>
        </p:spPr>
        <p:txBody>
          <a:bodyPr wrap="square">
            <a:spAutoFit/>
          </a:bodyPr>
          <a:lstStyle/>
          <a:p>
            <a:pPr>
              <a:spcAft>
                <a:spcPts val="600"/>
              </a:spcAft>
            </a:pPr>
            <a:r>
              <a:rPr lang="hu-HU" sz="2400" b="1" i="0" dirty="0">
                <a:solidFill>
                  <a:srgbClr val="212121"/>
                </a:solidFill>
                <a:effectLst/>
                <a:latin typeface="Cambria" panose="02040503050406030204" pitchFamily="18" charset="0"/>
              </a:rPr>
              <a:t>Kórházi elbocsátáskor:</a:t>
            </a:r>
            <a:endParaRPr lang="hu-HU" sz="2400" b="1" dirty="0">
              <a:solidFill>
                <a:srgbClr val="212121"/>
              </a:solidFill>
              <a:latin typeface="Cambria" panose="02040503050406030204" pitchFamily="18" charset="0"/>
            </a:endParaRPr>
          </a:p>
          <a:p>
            <a:pPr marL="342900" indent="-342900">
              <a:spcAft>
                <a:spcPts val="1200"/>
              </a:spcAft>
              <a:buFont typeface="Arial" panose="020B0604020202020204" pitchFamily="34" charset="0"/>
              <a:buChar char="•"/>
            </a:pPr>
            <a:r>
              <a:rPr lang="hu-HU" sz="2000" b="1" i="0" dirty="0">
                <a:solidFill>
                  <a:srgbClr val="212121"/>
                </a:solidFill>
                <a:effectLst/>
                <a:latin typeface="Cambria" panose="02040503050406030204" pitchFamily="18" charset="0"/>
              </a:rPr>
              <a:t>ICU-AW </a:t>
            </a:r>
            <a:r>
              <a:rPr lang="hu-HU" sz="2000" b="1" i="0" dirty="0" err="1">
                <a:solidFill>
                  <a:srgbClr val="212121"/>
                </a:solidFill>
                <a:effectLst/>
                <a:latin typeface="Cambria" panose="02040503050406030204" pitchFamily="18" charset="0"/>
              </a:rPr>
              <a:t>incidencia</a:t>
            </a:r>
            <a:r>
              <a:rPr lang="hu-HU" sz="2000" b="1" i="0" dirty="0">
                <a:solidFill>
                  <a:srgbClr val="212121"/>
                </a:solidFill>
                <a:effectLst/>
                <a:latin typeface="Cambria" panose="02040503050406030204" pitchFamily="18" charset="0"/>
              </a:rPr>
              <a:t> </a:t>
            </a:r>
            <a:r>
              <a:rPr lang="hu-HU" sz="2000" b="0" i="0" dirty="0">
                <a:solidFill>
                  <a:srgbClr val="212121"/>
                </a:solidFill>
                <a:effectLst/>
                <a:latin typeface="Cambria" panose="02040503050406030204" pitchFamily="18" charset="0"/>
              </a:rPr>
              <a:t>magasabb az arcmaszkos </a:t>
            </a:r>
            <a:r>
              <a:rPr lang="hu-HU" sz="2000" b="0" i="0" dirty="0" err="1">
                <a:solidFill>
                  <a:srgbClr val="212121"/>
                </a:solidFill>
                <a:effectLst/>
                <a:latin typeface="Cambria" panose="02040503050406030204" pitchFamily="18" charset="0"/>
              </a:rPr>
              <a:t>coportban</a:t>
            </a:r>
            <a:r>
              <a:rPr lang="en-US" sz="2000" b="0" i="0" dirty="0">
                <a:solidFill>
                  <a:srgbClr val="212121"/>
                </a:solidFill>
                <a:effectLst/>
                <a:latin typeface="Cambria" panose="02040503050406030204" pitchFamily="18" charset="0"/>
              </a:rPr>
              <a:t> (</a:t>
            </a:r>
            <a:r>
              <a:rPr lang="en-US" sz="2000" b="1" i="0" dirty="0">
                <a:solidFill>
                  <a:srgbClr val="212121"/>
                </a:solidFill>
                <a:effectLst/>
                <a:latin typeface="Cambria" panose="02040503050406030204" pitchFamily="18" charset="0"/>
              </a:rPr>
              <a:t>79.5%</a:t>
            </a:r>
            <a:r>
              <a:rPr lang="en-US" sz="2000" b="0" i="0" dirty="0">
                <a:solidFill>
                  <a:srgbClr val="212121"/>
                </a:solidFill>
                <a:effectLst/>
                <a:latin typeface="Cambria" panose="02040503050406030204" pitchFamily="18" charset="0"/>
              </a:rPr>
              <a:t> vs </a:t>
            </a:r>
            <a:r>
              <a:rPr lang="en-US" sz="2000" b="1" i="0" dirty="0">
                <a:solidFill>
                  <a:srgbClr val="212121"/>
                </a:solidFill>
                <a:effectLst/>
                <a:latin typeface="Cambria" panose="02040503050406030204" pitchFamily="18" charset="0"/>
              </a:rPr>
              <a:t>38.6%</a:t>
            </a:r>
            <a:r>
              <a:rPr lang="en-US" sz="2000" b="0" i="0" dirty="0">
                <a:solidFill>
                  <a:srgbClr val="212121"/>
                </a:solidFill>
                <a:effectLst/>
                <a:latin typeface="Cambria" panose="02040503050406030204" pitchFamily="18" charset="0"/>
              </a:rPr>
              <a:t>; p=0.0002) </a:t>
            </a:r>
            <a:endParaRPr lang="hu-HU" sz="2000" b="0" i="0" dirty="0">
              <a:solidFill>
                <a:srgbClr val="212121"/>
              </a:solidFill>
              <a:effectLst/>
              <a:latin typeface="Cambria" panose="02040503050406030204" pitchFamily="18" charset="0"/>
            </a:endParaRPr>
          </a:p>
          <a:p>
            <a:pPr marL="342900" indent="-342900">
              <a:spcAft>
                <a:spcPts val="1200"/>
              </a:spcAft>
              <a:buFont typeface="Arial" panose="020B0604020202020204" pitchFamily="34" charset="0"/>
              <a:buChar char="•"/>
            </a:pPr>
            <a:r>
              <a:rPr lang="hu-HU" sz="2000" b="1" i="0" dirty="0">
                <a:solidFill>
                  <a:srgbClr val="212121"/>
                </a:solidFill>
                <a:effectLst/>
                <a:latin typeface="Cambria" panose="02040503050406030204" pitchFamily="18" charset="0"/>
              </a:rPr>
              <a:t>funkcionális </a:t>
            </a:r>
            <a:r>
              <a:rPr lang="hu-HU" sz="2000" b="1" i="0" dirty="0" err="1">
                <a:solidFill>
                  <a:srgbClr val="212121"/>
                </a:solidFill>
                <a:effectLst/>
                <a:latin typeface="Cambria" panose="02040503050406030204" pitchFamily="18" charset="0"/>
              </a:rPr>
              <a:t>dependencia</a:t>
            </a:r>
            <a:r>
              <a:rPr lang="hu-HU" sz="2000" b="1" i="0" dirty="0">
                <a:solidFill>
                  <a:srgbClr val="212121"/>
                </a:solidFill>
                <a:effectLst/>
                <a:latin typeface="Cambria" panose="02040503050406030204" pitchFamily="18" charset="0"/>
              </a:rPr>
              <a:t> magasabb </a:t>
            </a:r>
            <a:r>
              <a:rPr lang="hu-HU" sz="2000" b="0" i="0" dirty="0">
                <a:solidFill>
                  <a:srgbClr val="212121"/>
                </a:solidFill>
                <a:effectLst/>
                <a:latin typeface="Cambria" panose="02040503050406030204" pitchFamily="18" charset="0"/>
              </a:rPr>
              <a:t>arányban az arcmaszkos csoportban</a:t>
            </a:r>
            <a:r>
              <a:rPr lang="en-US" sz="2000" b="0" i="0" dirty="0">
                <a:solidFill>
                  <a:srgbClr val="212121"/>
                </a:solidFill>
                <a:effectLst/>
                <a:latin typeface="Cambria" panose="02040503050406030204" pitchFamily="18" charset="0"/>
              </a:rPr>
              <a:t> (</a:t>
            </a:r>
            <a:r>
              <a:rPr lang="en-US" sz="2000" b="1" i="0" dirty="0">
                <a:solidFill>
                  <a:srgbClr val="212121"/>
                </a:solidFill>
                <a:effectLst/>
                <a:latin typeface="Cambria" panose="02040503050406030204" pitchFamily="18" charset="0"/>
              </a:rPr>
              <a:t>15.4%</a:t>
            </a:r>
            <a:r>
              <a:rPr lang="en-US" sz="2000" b="0" i="0" dirty="0">
                <a:solidFill>
                  <a:srgbClr val="212121"/>
                </a:solidFill>
                <a:effectLst/>
                <a:latin typeface="Cambria" panose="02040503050406030204" pitchFamily="18" charset="0"/>
              </a:rPr>
              <a:t> vs </a:t>
            </a:r>
            <a:r>
              <a:rPr lang="en-US" sz="2000" b="1" i="0" dirty="0">
                <a:solidFill>
                  <a:srgbClr val="212121"/>
                </a:solidFill>
                <a:effectLst/>
                <a:latin typeface="Cambria" panose="02040503050406030204" pitchFamily="18" charset="0"/>
              </a:rPr>
              <a:t>50%</a:t>
            </a:r>
            <a:r>
              <a:rPr lang="en-US" sz="2000" b="0" i="0" dirty="0">
                <a:solidFill>
                  <a:srgbClr val="212121"/>
                </a:solidFill>
                <a:effectLst/>
                <a:latin typeface="Cambria" panose="02040503050406030204" pitchFamily="18" charset="0"/>
              </a:rPr>
              <a:t>; p=0.001</a:t>
            </a:r>
            <a:r>
              <a:rPr lang="hu-HU" sz="2000" b="0" i="0" dirty="0">
                <a:solidFill>
                  <a:srgbClr val="212121"/>
                </a:solidFill>
                <a:effectLst/>
                <a:latin typeface="Cambria" panose="02040503050406030204" pitchFamily="18" charset="0"/>
              </a:rPr>
              <a:t>)</a:t>
            </a:r>
          </a:p>
          <a:p>
            <a:pPr marL="342900" indent="-342900">
              <a:spcAft>
                <a:spcPts val="1200"/>
              </a:spcAft>
              <a:buFont typeface="Arial" panose="020B0604020202020204" pitchFamily="34" charset="0"/>
              <a:buChar char="•"/>
            </a:pPr>
            <a:r>
              <a:rPr lang="hu-HU" sz="2000" b="0" i="0" dirty="0">
                <a:solidFill>
                  <a:srgbClr val="212121"/>
                </a:solidFill>
                <a:effectLst/>
                <a:latin typeface="Cambria" panose="02040503050406030204" pitchFamily="18" charset="0"/>
              </a:rPr>
              <a:t>Az </a:t>
            </a:r>
            <a:r>
              <a:rPr lang="hu-HU" sz="2000" b="1" i="0" dirty="0">
                <a:solidFill>
                  <a:srgbClr val="212121"/>
                </a:solidFill>
                <a:effectLst/>
                <a:latin typeface="Cambria" panose="02040503050406030204" pitchFamily="18" charset="0"/>
              </a:rPr>
              <a:t>1 éves mortalitás </a:t>
            </a:r>
            <a:r>
              <a:rPr lang="hu-HU" sz="2000" b="0" i="0" dirty="0">
                <a:solidFill>
                  <a:srgbClr val="212121"/>
                </a:solidFill>
                <a:effectLst/>
                <a:latin typeface="Cambria" panose="02040503050406030204" pitchFamily="18" charset="0"/>
              </a:rPr>
              <a:t>magasabb volt az arcmaszkos csoportban </a:t>
            </a:r>
            <a:r>
              <a:rPr lang="en-US" sz="2000" b="0" i="0" dirty="0">
                <a:solidFill>
                  <a:srgbClr val="212121"/>
                </a:solidFill>
                <a:effectLst/>
                <a:latin typeface="Cambria" panose="02040503050406030204" pitchFamily="18" charset="0"/>
              </a:rPr>
              <a:t>(</a:t>
            </a:r>
            <a:r>
              <a:rPr lang="en-US" sz="2000" b="1" i="0" dirty="0">
                <a:solidFill>
                  <a:srgbClr val="212121"/>
                </a:solidFill>
                <a:effectLst/>
                <a:latin typeface="Cambria" panose="02040503050406030204" pitchFamily="18" charset="0"/>
              </a:rPr>
              <a:t>69.2%</a:t>
            </a:r>
            <a:r>
              <a:rPr lang="en-US" sz="2000" b="0" i="0" dirty="0">
                <a:solidFill>
                  <a:srgbClr val="212121"/>
                </a:solidFill>
                <a:effectLst/>
                <a:latin typeface="Cambria" panose="02040503050406030204" pitchFamily="18" charset="0"/>
              </a:rPr>
              <a:t> vs </a:t>
            </a:r>
            <a:r>
              <a:rPr lang="en-US" sz="2000" b="1" i="0" dirty="0">
                <a:solidFill>
                  <a:srgbClr val="212121"/>
                </a:solidFill>
                <a:effectLst/>
                <a:latin typeface="Cambria" panose="02040503050406030204" pitchFamily="18" charset="0"/>
              </a:rPr>
              <a:t>43.2%</a:t>
            </a:r>
            <a:r>
              <a:rPr lang="en-US" sz="2000" b="0" i="0" dirty="0">
                <a:solidFill>
                  <a:srgbClr val="212121"/>
                </a:solidFill>
                <a:effectLst/>
                <a:latin typeface="Cambria" panose="02040503050406030204" pitchFamily="18" charset="0"/>
              </a:rPr>
              <a:t>; p=0.017)</a:t>
            </a:r>
            <a:endParaRPr lang="hu-HU" sz="2000" b="0" i="0" dirty="0">
              <a:solidFill>
                <a:srgbClr val="212121"/>
              </a:solidFill>
              <a:effectLst/>
              <a:latin typeface="Cambria" panose="02040503050406030204" pitchFamily="18" charset="0"/>
            </a:endParaRPr>
          </a:p>
          <a:p>
            <a:pPr marL="342900" indent="-342900">
              <a:buFont typeface="Arial" panose="020B0604020202020204" pitchFamily="34" charset="0"/>
              <a:buChar char="•"/>
            </a:pPr>
            <a:r>
              <a:rPr lang="hu-HU" sz="2000" dirty="0"/>
              <a:t>1 éves </a:t>
            </a:r>
            <a:r>
              <a:rPr lang="hu-HU" sz="2000" dirty="0" err="1"/>
              <a:t>utánkövetéskor</a:t>
            </a:r>
            <a:r>
              <a:rPr lang="hu-HU" sz="2000" dirty="0"/>
              <a:t> a </a:t>
            </a:r>
            <a:r>
              <a:rPr lang="hu-HU" sz="2000" dirty="0" err="1"/>
              <a:t>helmet</a:t>
            </a:r>
            <a:r>
              <a:rPr lang="hu-HU" sz="2000" dirty="0"/>
              <a:t> csoport </a:t>
            </a:r>
            <a:r>
              <a:rPr lang="hu-HU" sz="2000" b="1" dirty="0"/>
              <a:t>funkcionálisan függetlenebb</a:t>
            </a:r>
            <a:r>
              <a:rPr lang="hu-HU" sz="2000" dirty="0"/>
              <a:t> </a:t>
            </a:r>
            <a:r>
              <a:rPr lang="sv-SE" sz="2000" b="0" i="0" dirty="0">
                <a:solidFill>
                  <a:srgbClr val="212121"/>
                </a:solidFill>
                <a:effectLst/>
                <a:latin typeface="Cambria" panose="02040503050406030204" pitchFamily="18" charset="0"/>
              </a:rPr>
              <a:t>(</a:t>
            </a:r>
            <a:r>
              <a:rPr lang="sv-SE" sz="2000" b="1" i="0" dirty="0">
                <a:solidFill>
                  <a:srgbClr val="212121"/>
                </a:solidFill>
                <a:effectLst/>
                <a:latin typeface="Cambria" panose="02040503050406030204" pitchFamily="18" charset="0"/>
              </a:rPr>
              <a:t>40.9%</a:t>
            </a:r>
            <a:r>
              <a:rPr lang="sv-SE" sz="2000" b="0" i="0" dirty="0">
                <a:solidFill>
                  <a:srgbClr val="212121"/>
                </a:solidFill>
                <a:effectLst/>
                <a:latin typeface="Cambria" panose="02040503050406030204" pitchFamily="18" charset="0"/>
              </a:rPr>
              <a:t> vs </a:t>
            </a:r>
            <a:r>
              <a:rPr lang="sv-SE" sz="2000" b="1" i="0" dirty="0">
                <a:solidFill>
                  <a:srgbClr val="212121"/>
                </a:solidFill>
                <a:effectLst/>
                <a:latin typeface="Cambria" panose="02040503050406030204" pitchFamily="18" charset="0"/>
              </a:rPr>
              <a:t>15.4%</a:t>
            </a:r>
            <a:r>
              <a:rPr lang="sv-SE" sz="2000" b="0" i="0" dirty="0">
                <a:solidFill>
                  <a:srgbClr val="212121"/>
                </a:solidFill>
                <a:effectLst/>
                <a:latin typeface="Cambria" panose="02040503050406030204" pitchFamily="18" charset="0"/>
              </a:rPr>
              <a:t>; p=0.015)</a:t>
            </a:r>
            <a:endParaRPr lang="hu-HU" sz="2000" dirty="0"/>
          </a:p>
        </p:txBody>
      </p:sp>
      <p:sp>
        <p:nvSpPr>
          <p:cNvPr id="13" name="Szövegdoboz 12">
            <a:extLst>
              <a:ext uri="{FF2B5EF4-FFF2-40B4-BE49-F238E27FC236}">
                <a16:creationId xmlns:a16="http://schemas.microsoft.com/office/drawing/2014/main" id="{8107A130-BEE4-2607-84F8-4A063A81B6AF}"/>
              </a:ext>
            </a:extLst>
          </p:cNvPr>
          <p:cNvSpPr txBox="1"/>
          <p:nvPr/>
        </p:nvSpPr>
        <p:spPr>
          <a:xfrm>
            <a:off x="5932846" y="6129524"/>
            <a:ext cx="5169217" cy="261610"/>
          </a:xfrm>
          <a:prstGeom prst="rect">
            <a:avLst/>
          </a:prstGeom>
          <a:noFill/>
        </p:spPr>
        <p:txBody>
          <a:bodyPr wrap="square">
            <a:spAutoFit/>
          </a:bodyPr>
          <a:lstStyle/>
          <a:p>
            <a:r>
              <a:rPr lang="hu-HU" sz="1100" b="0" i="0" dirty="0" err="1">
                <a:solidFill>
                  <a:srgbClr val="FF0000"/>
                </a:solidFill>
                <a:effectLst/>
                <a:latin typeface="Arial" panose="020B0604020202020204" pitchFamily="34" charset="0"/>
                <a:cs typeface="Arial" panose="020B0604020202020204" pitchFamily="34" charset="0"/>
              </a:rPr>
              <a:t>Patel</a:t>
            </a:r>
            <a:r>
              <a:rPr lang="hu-HU" sz="1100" b="0" i="0" dirty="0">
                <a:solidFill>
                  <a:srgbClr val="FF0000"/>
                </a:solidFill>
                <a:effectLst/>
                <a:latin typeface="Arial" panose="020B0604020202020204" pitchFamily="34" charset="0"/>
                <a:cs typeface="Arial" panose="020B0604020202020204" pitchFamily="34" charset="0"/>
              </a:rPr>
              <a:t> BK </a:t>
            </a:r>
            <a:r>
              <a:rPr lang="hu-HU" sz="1100" b="0" i="0" dirty="0" err="1">
                <a:solidFill>
                  <a:srgbClr val="FF0000"/>
                </a:solidFill>
                <a:effectLst/>
                <a:latin typeface="Arial" panose="020B0604020202020204" pitchFamily="34" charset="0"/>
                <a:cs typeface="Arial" panose="020B0604020202020204" pitchFamily="34" charset="0"/>
              </a:rPr>
              <a:t>et</a:t>
            </a:r>
            <a:r>
              <a:rPr lang="hu-HU" sz="1100" b="0" i="0" dirty="0">
                <a:solidFill>
                  <a:srgbClr val="FF0000"/>
                </a:solidFill>
                <a:effectLst/>
                <a:latin typeface="Arial" panose="020B0604020202020204" pitchFamily="34" charset="0"/>
                <a:cs typeface="Arial" panose="020B0604020202020204" pitchFamily="34" charset="0"/>
              </a:rPr>
              <a:t> </a:t>
            </a:r>
            <a:r>
              <a:rPr lang="hu-HU" sz="1100" b="0" i="0" dirty="0" err="1">
                <a:solidFill>
                  <a:srgbClr val="FF0000"/>
                </a:solidFill>
                <a:effectLst/>
                <a:latin typeface="Arial" panose="020B0604020202020204" pitchFamily="34" charset="0"/>
                <a:cs typeface="Arial" panose="020B0604020202020204" pitchFamily="34" charset="0"/>
              </a:rPr>
              <a:t>al</a:t>
            </a:r>
            <a:r>
              <a:rPr lang="hu-HU" sz="1100" b="0" i="0" dirty="0">
                <a:solidFill>
                  <a:srgbClr val="FF0000"/>
                </a:solidFill>
                <a:effectLst/>
                <a:latin typeface="Arial" panose="020B0604020202020204" pitchFamily="34" charset="0"/>
                <a:cs typeface="Arial" panose="020B0604020202020204" pitchFamily="34" charset="0"/>
              </a:rPr>
              <a:t>. </a:t>
            </a:r>
            <a:r>
              <a:rPr lang="hu-HU" sz="1100" b="0" i="1" dirty="0" err="1">
                <a:solidFill>
                  <a:srgbClr val="FF0000"/>
                </a:solidFill>
                <a:effectLst/>
                <a:latin typeface="Arial" panose="020B0604020202020204" pitchFamily="34" charset="0"/>
                <a:cs typeface="Arial" panose="020B0604020202020204" pitchFamily="34" charset="0"/>
              </a:rPr>
              <a:t>Crit</a:t>
            </a:r>
            <a:r>
              <a:rPr lang="hu-HU" sz="1100" b="0" i="1" dirty="0">
                <a:solidFill>
                  <a:srgbClr val="FF0000"/>
                </a:solidFill>
                <a:effectLst/>
                <a:latin typeface="Arial" panose="020B0604020202020204" pitchFamily="34" charset="0"/>
                <a:cs typeface="Arial" panose="020B0604020202020204" pitchFamily="34" charset="0"/>
              </a:rPr>
              <a:t> </a:t>
            </a:r>
            <a:r>
              <a:rPr lang="hu-HU" sz="1100" b="0" i="1" dirty="0" err="1">
                <a:solidFill>
                  <a:srgbClr val="FF0000"/>
                </a:solidFill>
                <a:effectLst/>
                <a:latin typeface="Arial" panose="020B0604020202020204" pitchFamily="34" charset="0"/>
                <a:cs typeface="Arial" panose="020B0604020202020204" pitchFamily="34" charset="0"/>
              </a:rPr>
              <a:t>Care</a:t>
            </a:r>
            <a:r>
              <a:rPr lang="hu-HU" sz="1100" b="0" i="1" dirty="0">
                <a:solidFill>
                  <a:srgbClr val="FF0000"/>
                </a:solidFill>
                <a:effectLst/>
                <a:latin typeface="Arial" panose="020B0604020202020204" pitchFamily="34" charset="0"/>
                <a:cs typeface="Arial" panose="020B0604020202020204" pitchFamily="34" charset="0"/>
              </a:rPr>
              <a:t> </a:t>
            </a:r>
            <a:r>
              <a:rPr lang="hu-HU" sz="1100" b="0" i="1" dirty="0" err="1">
                <a:solidFill>
                  <a:srgbClr val="FF0000"/>
                </a:solidFill>
                <a:effectLst/>
                <a:latin typeface="Arial" panose="020B0604020202020204" pitchFamily="34" charset="0"/>
                <a:cs typeface="Arial" panose="020B0604020202020204" pitchFamily="34" charset="0"/>
              </a:rPr>
              <a:t>Med</a:t>
            </a:r>
            <a:r>
              <a:rPr lang="hu-HU" sz="1100" b="0" i="0" dirty="0">
                <a:solidFill>
                  <a:srgbClr val="FF0000"/>
                </a:solidFill>
                <a:effectLst/>
                <a:latin typeface="Arial" panose="020B0604020202020204" pitchFamily="34" charset="0"/>
                <a:cs typeface="Arial" panose="020B0604020202020204" pitchFamily="34" charset="0"/>
              </a:rPr>
              <a:t>. 2018 Jul;46(7):1078-1084.</a:t>
            </a:r>
            <a:endParaRPr lang="hu-HU" sz="1100" dirty="0">
              <a:solidFill>
                <a:srgbClr val="FF0000"/>
              </a:solidFill>
              <a:latin typeface="Arial" panose="020B0604020202020204" pitchFamily="34" charset="0"/>
              <a:cs typeface="Arial" panose="020B0604020202020204" pitchFamily="34" charset="0"/>
            </a:endParaRPr>
          </a:p>
        </p:txBody>
      </p:sp>
      <p:sp>
        <p:nvSpPr>
          <p:cNvPr id="14" name="Szövegdoboz 13">
            <a:extLst>
              <a:ext uri="{FF2B5EF4-FFF2-40B4-BE49-F238E27FC236}">
                <a16:creationId xmlns:a16="http://schemas.microsoft.com/office/drawing/2014/main" id="{99F5B30E-502D-F911-8A10-F228E7CA37EB}"/>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20074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NIV </a:t>
            </a:r>
            <a:r>
              <a:rPr lang="hu-HU" sz="4000" dirty="0" err="1"/>
              <a:t>helmet</a:t>
            </a:r>
            <a:r>
              <a:rPr lang="hu-HU" sz="4000" dirty="0"/>
              <a:t> </a:t>
            </a:r>
            <a:r>
              <a:rPr lang="hu-HU" sz="4000" dirty="0" err="1"/>
              <a:t>vs</a:t>
            </a:r>
            <a:r>
              <a:rPr lang="hu-HU" sz="4000" dirty="0"/>
              <a:t> NIV maszk</a:t>
            </a:r>
          </a:p>
        </p:txBody>
      </p:sp>
      <p:sp>
        <p:nvSpPr>
          <p:cNvPr id="4" name="Szövegdoboz 3">
            <a:extLst>
              <a:ext uri="{FF2B5EF4-FFF2-40B4-BE49-F238E27FC236}">
                <a16:creationId xmlns:a16="http://schemas.microsoft.com/office/drawing/2014/main" id="{B0622B57-7AF4-55BC-6F0D-DC369D9273B9}"/>
              </a:ext>
            </a:extLst>
          </p:cNvPr>
          <p:cNvSpPr txBox="1"/>
          <p:nvPr/>
        </p:nvSpPr>
        <p:spPr>
          <a:xfrm>
            <a:off x="567813" y="1288664"/>
            <a:ext cx="8971751" cy="461665"/>
          </a:xfrm>
          <a:prstGeom prst="rect">
            <a:avLst/>
          </a:prstGeom>
          <a:noFill/>
        </p:spPr>
        <p:txBody>
          <a:bodyPr wrap="none" rtlCol="0">
            <a:spAutoFit/>
          </a:bodyPr>
          <a:lstStyle/>
          <a:p>
            <a:r>
              <a:rPr lang="hu-HU" sz="2400" dirty="0"/>
              <a:t>1 db egy centrumos RCT (n = 83 beteg) </a:t>
            </a:r>
            <a:r>
              <a:rPr lang="hu-HU" sz="2400" dirty="0">
                <a:sym typeface="Wingdings" panose="05000000000000000000" pitchFamily="2" charset="2"/>
              </a:rPr>
              <a:t> </a:t>
            </a:r>
            <a:r>
              <a:rPr lang="hu-HU" sz="2400" dirty="0" err="1">
                <a:sym typeface="Wingdings" panose="05000000000000000000" pitchFamily="2" charset="2"/>
              </a:rPr>
              <a:t>metaanalízis</a:t>
            </a:r>
            <a:r>
              <a:rPr lang="hu-HU" sz="2400" dirty="0">
                <a:sym typeface="Wingdings" panose="05000000000000000000" pitchFamily="2" charset="2"/>
              </a:rPr>
              <a:t> nem végezhető</a:t>
            </a:r>
            <a:endParaRPr lang="hu-HU" sz="2400" dirty="0"/>
          </a:p>
        </p:txBody>
      </p:sp>
      <p:pic>
        <p:nvPicPr>
          <p:cNvPr id="8" name="Kép 7">
            <a:extLst>
              <a:ext uri="{FF2B5EF4-FFF2-40B4-BE49-F238E27FC236}">
                <a16:creationId xmlns:a16="http://schemas.microsoft.com/office/drawing/2014/main" id="{B061B18E-8FCF-783E-A2C8-54B4342B9050}"/>
              </a:ext>
            </a:extLst>
          </p:cNvPr>
          <p:cNvPicPr>
            <a:picLocks noChangeAspect="1"/>
          </p:cNvPicPr>
          <p:nvPr/>
        </p:nvPicPr>
        <p:blipFill>
          <a:blip r:embed="rId2"/>
          <a:stretch>
            <a:fillRect/>
          </a:stretch>
        </p:blipFill>
        <p:spPr>
          <a:xfrm>
            <a:off x="6980750" y="2153056"/>
            <a:ext cx="4917757" cy="3594628"/>
          </a:xfrm>
          <a:prstGeom prst="rect">
            <a:avLst/>
          </a:prstGeom>
        </p:spPr>
      </p:pic>
      <p:sp>
        <p:nvSpPr>
          <p:cNvPr id="11" name="Szövegdoboz 10">
            <a:extLst>
              <a:ext uri="{FF2B5EF4-FFF2-40B4-BE49-F238E27FC236}">
                <a16:creationId xmlns:a16="http://schemas.microsoft.com/office/drawing/2014/main" id="{2C9C5267-C120-197C-4C6E-A0653385C64A}"/>
              </a:ext>
            </a:extLst>
          </p:cNvPr>
          <p:cNvSpPr txBox="1"/>
          <p:nvPr/>
        </p:nvSpPr>
        <p:spPr>
          <a:xfrm>
            <a:off x="292221" y="2262974"/>
            <a:ext cx="6097904" cy="4078039"/>
          </a:xfrm>
          <a:prstGeom prst="rect">
            <a:avLst/>
          </a:prstGeom>
          <a:noFill/>
        </p:spPr>
        <p:txBody>
          <a:bodyPr wrap="square">
            <a:spAutoFit/>
          </a:bodyPr>
          <a:lstStyle/>
          <a:p>
            <a:pPr>
              <a:spcAft>
                <a:spcPts val="600"/>
              </a:spcAft>
            </a:pPr>
            <a:r>
              <a:rPr lang="hu-HU" sz="2400" b="1" i="0" dirty="0">
                <a:solidFill>
                  <a:srgbClr val="212121"/>
                </a:solidFill>
                <a:effectLst/>
                <a:latin typeface="Cambria" panose="02040503050406030204" pitchFamily="18" charset="0"/>
              </a:rPr>
              <a:t>Kórházi elbocsátáskor:</a:t>
            </a:r>
            <a:endParaRPr lang="hu-HU" sz="2400" b="1" dirty="0">
              <a:solidFill>
                <a:srgbClr val="212121"/>
              </a:solidFill>
              <a:latin typeface="Cambria" panose="02040503050406030204" pitchFamily="18" charset="0"/>
            </a:endParaRPr>
          </a:p>
          <a:p>
            <a:pPr marL="342900" indent="-342900">
              <a:spcAft>
                <a:spcPts val="1200"/>
              </a:spcAft>
              <a:buFont typeface="Arial" panose="020B0604020202020204" pitchFamily="34" charset="0"/>
              <a:buChar char="•"/>
            </a:pPr>
            <a:r>
              <a:rPr lang="hu-HU" sz="2000" b="1" i="0" dirty="0">
                <a:solidFill>
                  <a:srgbClr val="212121"/>
                </a:solidFill>
                <a:effectLst/>
                <a:latin typeface="Cambria" panose="02040503050406030204" pitchFamily="18" charset="0"/>
              </a:rPr>
              <a:t>ICU-AW </a:t>
            </a:r>
            <a:r>
              <a:rPr lang="hu-HU" sz="2000" b="1" i="0" dirty="0" err="1">
                <a:solidFill>
                  <a:srgbClr val="212121"/>
                </a:solidFill>
                <a:effectLst/>
                <a:latin typeface="Cambria" panose="02040503050406030204" pitchFamily="18" charset="0"/>
              </a:rPr>
              <a:t>incidencia</a:t>
            </a:r>
            <a:r>
              <a:rPr lang="hu-HU" sz="2000" b="1" i="0" dirty="0">
                <a:solidFill>
                  <a:srgbClr val="212121"/>
                </a:solidFill>
                <a:effectLst/>
                <a:latin typeface="Cambria" panose="02040503050406030204" pitchFamily="18" charset="0"/>
              </a:rPr>
              <a:t> </a:t>
            </a:r>
            <a:r>
              <a:rPr lang="hu-HU" sz="2000" b="0" i="0" dirty="0">
                <a:solidFill>
                  <a:srgbClr val="212121"/>
                </a:solidFill>
                <a:effectLst/>
                <a:latin typeface="Cambria" panose="02040503050406030204" pitchFamily="18" charset="0"/>
              </a:rPr>
              <a:t>magasabb az arcmaszkos </a:t>
            </a:r>
            <a:r>
              <a:rPr lang="hu-HU" sz="2000" b="0" i="0" dirty="0" err="1">
                <a:solidFill>
                  <a:srgbClr val="212121"/>
                </a:solidFill>
                <a:effectLst/>
                <a:latin typeface="Cambria" panose="02040503050406030204" pitchFamily="18" charset="0"/>
              </a:rPr>
              <a:t>coportban</a:t>
            </a:r>
            <a:r>
              <a:rPr lang="en-US" sz="2000" b="0" i="0" dirty="0">
                <a:solidFill>
                  <a:srgbClr val="212121"/>
                </a:solidFill>
                <a:effectLst/>
                <a:latin typeface="Cambria" panose="02040503050406030204" pitchFamily="18" charset="0"/>
              </a:rPr>
              <a:t> (</a:t>
            </a:r>
            <a:r>
              <a:rPr lang="en-US" sz="2000" b="1" i="0" dirty="0">
                <a:solidFill>
                  <a:srgbClr val="212121"/>
                </a:solidFill>
                <a:effectLst/>
                <a:latin typeface="Cambria" panose="02040503050406030204" pitchFamily="18" charset="0"/>
              </a:rPr>
              <a:t>79.5%</a:t>
            </a:r>
            <a:r>
              <a:rPr lang="en-US" sz="2000" b="0" i="0" dirty="0">
                <a:solidFill>
                  <a:srgbClr val="212121"/>
                </a:solidFill>
                <a:effectLst/>
                <a:latin typeface="Cambria" panose="02040503050406030204" pitchFamily="18" charset="0"/>
              </a:rPr>
              <a:t> vs </a:t>
            </a:r>
            <a:r>
              <a:rPr lang="en-US" sz="2000" b="1" i="0" dirty="0">
                <a:solidFill>
                  <a:srgbClr val="212121"/>
                </a:solidFill>
                <a:effectLst/>
                <a:latin typeface="Cambria" panose="02040503050406030204" pitchFamily="18" charset="0"/>
              </a:rPr>
              <a:t>38.6%</a:t>
            </a:r>
            <a:r>
              <a:rPr lang="en-US" sz="2000" b="0" i="0" dirty="0">
                <a:solidFill>
                  <a:srgbClr val="212121"/>
                </a:solidFill>
                <a:effectLst/>
                <a:latin typeface="Cambria" panose="02040503050406030204" pitchFamily="18" charset="0"/>
              </a:rPr>
              <a:t>; p=0.0002) </a:t>
            </a:r>
            <a:endParaRPr lang="hu-HU" sz="2000" b="0" i="0" dirty="0">
              <a:solidFill>
                <a:srgbClr val="212121"/>
              </a:solidFill>
              <a:effectLst/>
              <a:latin typeface="Cambria" panose="02040503050406030204" pitchFamily="18" charset="0"/>
            </a:endParaRPr>
          </a:p>
          <a:p>
            <a:pPr marL="342900" indent="-342900">
              <a:spcAft>
                <a:spcPts val="1200"/>
              </a:spcAft>
              <a:buFont typeface="Arial" panose="020B0604020202020204" pitchFamily="34" charset="0"/>
              <a:buChar char="•"/>
            </a:pPr>
            <a:r>
              <a:rPr lang="hu-HU" sz="2000" b="1" i="0" dirty="0">
                <a:solidFill>
                  <a:srgbClr val="212121"/>
                </a:solidFill>
                <a:effectLst/>
                <a:latin typeface="Cambria" panose="02040503050406030204" pitchFamily="18" charset="0"/>
              </a:rPr>
              <a:t>funkcionális </a:t>
            </a:r>
            <a:r>
              <a:rPr lang="hu-HU" sz="2000" b="1" i="0" dirty="0" err="1">
                <a:solidFill>
                  <a:srgbClr val="212121"/>
                </a:solidFill>
                <a:effectLst/>
                <a:latin typeface="Cambria" panose="02040503050406030204" pitchFamily="18" charset="0"/>
              </a:rPr>
              <a:t>dependencia</a:t>
            </a:r>
            <a:r>
              <a:rPr lang="hu-HU" sz="2000" b="1" i="0" dirty="0">
                <a:solidFill>
                  <a:srgbClr val="212121"/>
                </a:solidFill>
                <a:effectLst/>
                <a:latin typeface="Cambria" panose="02040503050406030204" pitchFamily="18" charset="0"/>
              </a:rPr>
              <a:t> magasabb </a:t>
            </a:r>
            <a:r>
              <a:rPr lang="hu-HU" sz="2000" b="0" i="0" dirty="0">
                <a:solidFill>
                  <a:srgbClr val="212121"/>
                </a:solidFill>
                <a:effectLst/>
                <a:latin typeface="Cambria" panose="02040503050406030204" pitchFamily="18" charset="0"/>
              </a:rPr>
              <a:t>arányban az arcmaszkos csoportban</a:t>
            </a:r>
            <a:r>
              <a:rPr lang="en-US" sz="2000" b="0" i="0" dirty="0">
                <a:solidFill>
                  <a:srgbClr val="212121"/>
                </a:solidFill>
                <a:effectLst/>
                <a:latin typeface="Cambria" panose="02040503050406030204" pitchFamily="18" charset="0"/>
              </a:rPr>
              <a:t> (</a:t>
            </a:r>
            <a:r>
              <a:rPr lang="en-US" sz="2000" b="1" i="0" dirty="0">
                <a:solidFill>
                  <a:srgbClr val="212121"/>
                </a:solidFill>
                <a:effectLst/>
                <a:latin typeface="Cambria" panose="02040503050406030204" pitchFamily="18" charset="0"/>
              </a:rPr>
              <a:t>15.4%</a:t>
            </a:r>
            <a:r>
              <a:rPr lang="en-US" sz="2000" b="0" i="0" dirty="0">
                <a:solidFill>
                  <a:srgbClr val="212121"/>
                </a:solidFill>
                <a:effectLst/>
                <a:latin typeface="Cambria" panose="02040503050406030204" pitchFamily="18" charset="0"/>
              </a:rPr>
              <a:t> vs </a:t>
            </a:r>
            <a:r>
              <a:rPr lang="en-US" sz="2000" b="1" i="0" dirty="0">
                <a:solidFill>
                  <a:srgbClr val="212121"/>
                </a:solidFill>
                <a:effectLst/>
                <a:latin typeface="Cambria" panose="02040503050406030204" pitchFamily="18" charset="0"/>
              </a:rPr>
              <a:t>50%</a:t>
            </a:r>
            <a:r>
              <a:rPr lang="en-US" sz="2000" b="0" i="0" dirty="0">
                <a:solidFill>
                  <a:srgbClr val="212121"/>
                </a:solidFill>
                <a:effectLst/>
                <a:latin typeface="Cambria" panose="02040503050406030204" pitchFamily="18" charset="0"/>
              </a:rPr>
              <a:t>; p=0.001</a:t>
            </a:r>
            <a:r>
              <a:rPr lang="hu-HU" sz="2000" b="0" i="0" dirty="0">
                <a:solidFill>
                  <a:srgbClr val="212121"/>
                </a:solidFill>
                <a:effectLst/>
                <a:latin typeface="Cambria" panose="02040503050406030204" pitchFamily="18" charset="0"/>
              </a:rPr>
              <a:t>)</a:t>
            </a:r>
          </a:p>
          <a:p>
            <a:pPr marL="342900" indent="-342900">
              <a:spcAft>
                <a:spcPts val="1200"/>
              </a:spcAft>
              <a:buFont typeface="Arial" panose="020B0604020202020204" pitchFamily="34" charset="0"/>
              <a:buChar char="•"/>
            </a:pPr>
            <a:r>
              <a:rPr lang="hu-HU" sz="2000" b="0" i="0" dirty="0">
                <a:solidFill>
                  <a:srgbClr val="212121"/>
                </a:solidFill>
                <a:effectLst/>
                <a:latin typeface="Cambria" panose="02040503050406030204" pitchFamily="18" charset="0"/>
              </a:rPr>
              <a:t>Az </a:t>
            </a:r>
            <a:r>
              <a:rPr lang="hu-HU" sz="2000" b="1" i="0" dirty="0">
                <a:solidFill>
                  <a:srgbClr val="212121"/>
                </a:solidFill>
                <a:effectLst/>
                <a:latin typeface="Cambria" panose="02040503050406030204" pitchFamily="18" charset="0"/>
              </a:rPr>
              <a:t>1 éves mortalitás </a:t>
            </a:r>
            <a:r>
              <a:rPr lang="hu-HU" sz="2000" b="0" i="0" dirty="0">
                <a:solidFill>
                  <a:srgbClr val="212121"/>
                </a:solidFill>
                <a:effectLst/>
                <a:latin typeface="Cambria" panose="02040503050406030204" pitchFamily="18" charset="0"/>
              </a:rPr>
              <a:t>magasabb volt az arcmaszkos csoportban </a:t>
            </a:r>
            <a:r>
              <a:rPr lang="en-US" sz="2000" b="0" i="0" dirty="0">
                <a:solidFill>
                  <a:srgbClr val="212121"/>
                </a:solidFill>
                <a:effectLst/>
                <a:latin typeface="Cambria" panose="02040503050406030204" pitchFamily="18" charset="0"/>
              </a:rPr>
              <a:t>(</a:t>
            </a:r>
            <a:r>
              <a:rPr lang="en-US" sz="2000" b="1" i="0" dirty="0">
                <a:solidFill>
                  <a:srgbClr val="212121"/>
                </a:solidFill>
                <a:effectLst/>
                <a:latin typeface="Cambria" panose="02040503050406030204" pitchFamily="18" charset="0"/>
              </a:rPr>
              <a:t>69.2%</a:t>
            </a:r>
            <a:r>
              <a:rPr lang="en-US" sz="2000" b="0" i="0" dirty="0">
                <a:solidFill>
                  <a:srgbClr val="212121"/>
                </a:solidFill>
                <a:effectLst/>
                <a:latin typeface="Cambria" panose="02040503050406030204" pitchFamily="18" charset="0"/>
              </a:rPr>
              <a:t> vs </a:t>
            </a:r>
            <a:r>
              <a:rPr lang="en-US" sz="2000" b="1" i="0" dirty="0">
                <a:solidFill>
                  <a:srgbClr val="212121"/>
                </a:solidFill>
                <a:effectLst/>
                <a:latin typeface="Cambria" panose="02040503050406030204" pitchFamily="18" charset="0"/>
              </a:rPr>
              <a:t>43.2%</a:t>
            </a:r>
            <a:r>
              <a:rPr lang="en-US" sz="2000" b="0" i="0" dirty="0">
                <a:solidFill>
                  <a:srgbClr val="212121"/>
                </a:solidFill>
                <a:effectLst/>
                <a:latin typeface="Cambria" panose="02040503050406030204" pitchFamily="18" charset="0"/>
              </a:rPr>
              <a:t>; p=0.017)</a:t>
            </a:r>
            <a:endParaRPr lang="hu-HU" sz="2000" b="0" i="0" dirty="0">
              <a:solidFill>
                <a:srgbClr val="212121"/>
              </a:solidFill>
              <a:effectLst/>
              <a:latin typeface="Cambria" panose="02040503050406030204" pitchFamily="18" charset="0"/>
            </a:endParaRPr>
          </a:p>
          <a:p>
            <a:pPr marL="342900" indent="-342900">
              <a:buFont typeface="Arial" panose="020B0604020202020204" pitchFamily="34" charset="0"/>
              <a:buChar char="•"/>
            </a:pPr>
            <a:r>
              <a:rPr lang="hu-HU" sz="2000" dirty="0"/>
              <a:t>1 éves </a:t>
            </a:r>
            <a:r>
              <a:rPr lang="hu-HU" sz="2000" dirty="0" err="1"/>
              <a:t>utánkövetéskor</a:t>
            </a:r>
            <a:r>
              <a:rPr lang="hu-HU" sz="2000" dirty="0"/>
              <a:t> a </a:t>
            </a:r>
            <a:r>
              <a:rPr lang="hu-HU" sz="2000" dirty="0" err="1"/>
              <a:t>helmet</a:t>
            </a:r>
            <a:r>
              <a:rPr lang="hu-HU" sz="2000" dirty="0"/>
              <a:t> csoport </a:t>
            </a:r>
            <a:r>
              <a:rPr lang="hu-HU" sz="2000" b="1" dirty="0"/>
              <a:t>funkcionálisan függetlenebb</a:t>
            </a:r>
            <a:r>
              <a:rPr lang="hu-HU" sz="2000" dirty="0"/>
              <a:t> </a:t>
            </a:r>
            <a:r>
              <a:rPr lang="sv-SE" sz="2000" b="0" i="0" dirty="0">
                <a:solidFill>
                  <a:srgbClr val="212121"/>
                </a:solidFill>
                <a:effectLst/>
                <a:latin typeface="Cambria" panose="02040503050406030204" pitchFamily="18" charset="0"/>
              </a:rPr>
              <a:t>(</a:t>
            </a:r>
            <a:r>
              <a:rPr lang="sv-SE" sz="2000" b="1" i="0" dirty="0">
                <a:solidFill>
                  <a:srgbClr val="212121"/>
                </a:solidFill>
                <a:effectLst/>
                <a:latin typeface="Cambria" panose="02040503050406030204" pitchFamily="18" charset="0"/>
              </a:rPr>
              <a:t>40.9%</a:t>
            </a:r>
            <a:r>
              <a:rPr lang="sv-SE" sz="2000" b="0" i="0" dirty="0">
                <a:solidFill>
                  <a:srgbClr val="212121"/>
                </a:solidFill>
                <a:effectLst/>
                <a:latin typeface="Cambria" panose="02040503050406030204" pitchFamily="18" charset="0"/>
              </a:rPr>
              <a:t> vs </a:t>
            </a:r>
            <a:r>
              <a:rPr lang="sv-SE" sz="2000" b="1" i="0" dirty="0">
                <a:solidFill>
                  <a:srgbClr val="212121"/>
                </a:solidFill>
                <a:effectLst/>
                <a:latin typeface="Cambria" panose="02040503050406030204" pitchFamily="18" charset="0"/>
              </a:rPr>
              <a:t>15.4%</a:t>
            </a:r>
            <a:r>
              <a:rPr lang="sv-SE" sz="2000" b="0" i="0" dirty="0">
                <a:solidFill>
                  <a:srgbClr val="212121"/>
                </a:solidFill>
                <a:effectLst/>
                <a:latin typeface="Cambria" panose="02040503050406030204" pitchFamily="18" charset="0"/>
              </a:rPr>
              <a:t>; p=0.015)</a:t>
            </a:r>
            <a:endParaRPr lang="hu-HU" sz="2000" dirty="0"/>
          </a:p>
        </p:txBody>
      </p:sp>
      <p:sp>
        <p:nvSpPr>
          <p:cNvPr id="2" name="Téglalap: lekerekített 1">
            <a:extLst>
              <a:ext uri="{FF2B5EF4-FFF2-40B4-BE49-F238E27FC236}">
                <a16:creationId xmlns:a16="http://schemas.microsoft.com/office/drawing/2014/main" id="{26E1A241-2178-BE33-7332-B0D58009457F}"/>
              </a:ext>
            </a:extLst>
          </p:cNvPr>
          <p:cNvSpPr/>
          <p:nvPr/>
        </p:nvSpPr>
        <p:spPr>
          <a:xfrm>
            <a:off x="2652436" y="1449904"/>
            <a:ext cx="6560820" cy="458896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rgbClr val="002060"/>
                </a:solidFill>
              </a:rPr>
              <a:t>A testület a tanulmányt inkább hipotézisgenerálónak tekintette, mintsem meggyőző bizonyítéknak.</a:t>
            </a:r>
          </a:p>
          <a:p>
            <a:pPr algn="ctr"/>
            <a:endParaRPr lang="hu-HU" sz="2400" dirty="0">
              <a:solidFill>
                <a:srgbClr val="002060"/>
              </a:solidFill>
            </a:endParaRPr>
          </a:p>
          <a:p>
            <a:pPr algn="ctr"/>
            <a:r>
              <a:rPr lang="hu-HU" sz="3200" b="1" dirty="0">
                <a:solidFill>
                  <a:srgbClr val="002060"/>
                </a:solidFill>
              </a:rPr>
              <a:t>Javaslat</a:t>
            </a:r>
            <a:endParaRPr lang="hu-HU" sz="2000" b="1" dirty="0">
              <a:solidFill>
                <a:srgbClr val="002060"/>
              </a:solidFill>
            </a:endParaRPr>
          </a:p>
          <a:p>
            <a:pPr algn="ctr"/>
            <a:r>
              <a:rPr lang="hu-HU" sz="2400" dirty="0">
                <a:solidFill>
                  <a:srgbClr val="002060"/>
                </a:solidFill>
              </a:rPr>
              <a:t> </a:t>
            </a:r>
            <a:r>
              <a:rPr lang="hu-HU" sz="2400" b="1" dirty="0">
                <a:solidFill>
                  <a:srgbClr val="002060"/>
                </a:solidFill>
              </a:rPr>
              <a:t>Nem lehet javaslatot</a:t>
            </a:r>
            <a:r>
              <a:rPr lang="hu-HU" sz="2400" dirty="0">
                <a:solidFill>
                  <a:srgbClr val="002060"/>
                </a:solidFill>
              </a:rPr>
              <a:t> tenni a </a:t>
            </a:r>
            <a:r>
              <a:rPr lang="hu-HU" sz="2400" b="1" dirty="0">
                <a:solidFill>
                  <a:srgbClr val="002060"/>
                </a:solidFill>
              </a:rPr>
              <a:t>NIV </a:t>
            </a:r>
            <a:r>
              <a:rPr lang="hu-HU" sz="2400" b="1" dirty="0" err="1">
                <a:solidFill>
                  <a:srgbClr val="002060"/>
                </a:solidFill>
              </a:rPr>
              <a:t>helmet</a:t>
            </a:r>
            <a:r>
              <a:rPr lang="hu-HU" sz="2400" b="1" dirty="0">
                <a:solidFill>
                  <a:srgbClr val="002060"/>
                </a:solidFill>
              </a:rPr>
              <a:t> vagy NIV maszk </a:t>
            </a:r>
            <a:r>
              <a:rPr lang="hu-HU" sz="2400" dirty="0">
                <a:solidFill>
                  <a:srgbClr val="002060"/>
                </a:solidFill>
              </a:rPr>
              <a:t>favorizálására az </a:t>
            </a:r>
            <a:r>
              <a:rPr lang="hu-HU" sz="2400" b="1" dirty="0">
                <a:solidFill>
                  <a:srgbClr val="002060"/>
                </a:solidFill>
              </a:rPr>
              <a:t>AHRF esetében </a:t>
            </a:r>
            <a:r>
              <a:rPr lang="hu-HU" sz="2400" dirty="0">
                <a:solidFill>
                  <a:srgbClr val="002060"/>
                </a:solidFill>
              </a:rPr>
              <a:t>a mortalitás vagy az </a:t>
            </a:r>
            <a:r>
              <a:rPr lang="hu-HU" sz="2400" dirty="0" err="1">
                <a:solidFill>
                  <a:srgbClr val="002060"/>
                </a:solidFill>
              </a:rPr>
              <a:t>intubációs</a:t>
            </a:r>
            <a:r>
              <a:rPr lang="hu-HU" sz="2400" dirty="0">
                <a:solidFill>
                  <a:srgbClr val="002060"/>
                </a:solidFill>
              </a:rPr>
              <a:t> ráta csökkentése tekintetében.</a:t>
            </a:r>
          </a:p>
        </p:txBody>
      </p:sp>
      <p:sp>
        <p:nvSpPr>
          <p:cNvPr id="13" name="Szövegdoboz 12">
            <a:extLst>
              <a:ext uri="{FF2B5EF4-FFF2-40B4-BE49-F238E27FC236}">
                <a16:creationId xmlns:a16="http://schemas.microsoft.com/office/drawing/2014/main" id="{8107A130-BEE4-2607-84F8-4A063A81B6AF}"/>
              </a:ext>
            </a:extLst>
          </p:cNvPr>
          <p:cNvSpPr txBox="1"/>
          <p:nvPr/>
        </p:nvSpPr>
        <p:spPr>
          <a:xfrm>
            <a:off x="5932846" y="6129524"/>
            <a:ext cx="5169217" cy="261610"/>
          </a:xfrm>
          <a:prstGeom prst="rect">
            <a:avLst/>
          </a:prstGeom>
          <a:noFill/>
        </p:spPr>
        <p:txBody>
          <a:bodyPr wrap="square">
            <a:spAutoFit/>
          </a:bodyPr>
          <a:lstStyle/>
          <a:p>
            <a:r>
              <a:rPr lang="hu-HU" sz="1100" b="0" i="0" dirty="0" err="1">
                <a:solidFill>
                  <a:srgbClr val="FF0000"/>
                </a:solidFill>
                <a:effectLst/>
                <a:latin typeface="Arial" panose="020B0604020202020204" pitchFamily="34" charset="0"/>
                <a:cs typeface="Arial" panose="020B0604020202020204" pitchFamily="34" charset="0"/>
              </a:rPr>
              <a:t>Patel</a:t>
            </a:r>
            <a:r>
              <a:rPr lang="hu-HU" sz="1100" b="0" i="0" dirty="0">
                <a:solidFill>
                  <a:srgbClr val="FF0000"/>
                </a:solidFill>
                <a:effectLst/>
                <a:latin typeface="Arial" panose="020B0604020202020204" pitchFamily="34" charset="0"/>
                <a:cs typeface="Arial" panose="020B0604020202020204" pitchFamily="34" charset="0"/>
              </a:rPr>
              <a:t> BK </a:t>
            </a:r>
            <a:r>
              <a:rPr lang="hu-HU" sz="1100" b="0" i="0" dirty="0" err="1">
                <a:solidFill>
                  <a:srgbClr val="FF0000"/>
                </a:solidFill>
                <a:effectLst/>
                <a:latin typeface="Arial" panose="020B0604020202020204" pitchFamily="34" charset="0"/>
                <a:cs typeface="Arial" panose="020B0604020202020204" pitchFamily="34" charset="0"/>
              </a:rPr>
              <a:t>et</a:t>
            </a:r>
            <a:r>
              <a:rPr lang="hu-HU" sz="1100" b="0" i="0" dirty="0">
                <a:solidFill>
                  <a:srgbClr val="FF0000"/>
                </a:solidFill>
                <a:effectLst/>
                <a:latin typeface="Arial" panose="020B0604020202020204" pitchFamily="34" charset="0"/>
                <a:cs typeface="Arial" panose="020B0604020202020204" pitchFamily="34" charset="0"/>
              </a:rPr>
              <a:t> </a:t>
            </a:r>
            <a:r>
              <a:rPr lang="hu-HU" sz="1100" b="0" i="0" dirty="0" err="1">
                <a:solidFill>
                  <a:srgbClr val="FF0000"/>
                </a:solidFill>
                <a:effectLst/>
                <a:latin typeface="Arial" panose="020B0604020202020204" pitchFamily="34" charset="0"/>
                <a:cs typeface="Arial" panose="020B0604020202020204" pitchFamily="34" charset="0"/>
              </a:rPr>
              <a:t>al</a:t>
            </a:r>
            <a:r>
              <a:rPr lang="hu-HU" sz="1100" b="0" i="0" dirty="0">
                <a:solidFill>
                  <a:srgbClr val="FF0000"/>
                </a:solidFill>
                <a:effectLst/>
                <a:latin typeface="Arial" panose="020B0604020202020204" pitchFamily="34" charset="0"/>
                <a:cs typeface="Arial" panose="020B0604020202020204" pitchFamily="34" charset="0"/>
              </a:rPr>
              <a:t>. </a:t>
            </a:r>
            <a:r>
              <a:rPr lang="hu-HU" sz="1100" b="0" i="1" dirty="0" err="1">
                <a:solidFill>
                  <a:srgbClr val="FF0000"/>
                </a:solidFill>
                <a:effectLst/>
                <a:latin typeface="Arial" panose="020B0604020202020204" pitchFamily="34" charset="0"/>
                <a:cs typeface="Arial" panose="020B0604020202020204" pitchFamily="34" charset="0"/>
              </a:rPr>
              <a:t>Crit</a:t>
            </a:r>
            <a:r>
              <a:rPr lang="hu-HU" sz="1100" b="0" i="1" dirty="0">
                <a:solidFill>
                  <a:srgbClr val="FF0000"/>
                </a:solidFill>
                <a:effectLst/>
                <a:latin typeface="Arial" panose="020B0604020202020204" pitchFamily="34" charset="0"/>
                <a:cs typeface="Arial" panose="020B0604020202020204" pitchFamily="34" charset="0"/>
              </a:rPr>
              <a:t> </a:t>
            </a:r>
            <a:r>
              <a:rPr lang="hu-HU" sz="1100" b="0" i="1" dirty="0" err="1">
                <a:solidFill>
                  <a:srgbClr val="FF0000"/>
                </a:solidFill>
                <a:effectLst/>
                <a:latin typeface="Arial" panose="020B0604020202020204" pitchFamily="34" charset="0"/>
                <a:cs typeface="Arial" panose="020B0604020202020204" pitchFamily="34" charset="0"/>
              </a:rPr>
              <a:t>Care</a:t>
            </a:r>
            <a:r>
              <a:rPr lang="hu-HU" sz="1100" b="0" i="1" dirty="0">
                <a:solidFill>
                  <a:srgbClr val="FF0000"/>
                </a:solidFill>
                <a:effectLst/>
                <a:latin typeface="Arial" panose="020B0604020202020204" pitchFamily="34" charset="0"/>
                <a:cs typeface="Arial" panose="020B0604020202020204" pitchFamily="34" charset="0"/>
              </a:rPr>
              <a:t> </a:t>
            </a:r>
            <a:r>
              <a:rPr lang="hu-HU" sz="1100" b="0" i="1" dirty="0" err="1">
                <a:solidFill>
                  <a:srgbClr val="FF0000"/>
                </a:solidFill>
                <a:effectLst/>
                <a:latin typeface="Arial" panose="020B0604020202020204" pitchFamily="34" charset="0"/>
                <a:cs typeface="Arial" panose="020B0604020202020204" pitchFamily="34" charset="0"/>
              </a:rPr>
              <a:t>Med</a:t>
            </a:r>
            <a:r>
              <a:rPr lang="hu-HU" sz="1100" b="0" i="0" dirty="0">
                <a:solidFill>
                  <a:srgbClr val="FF0000"/>
                </a:solidFill>
                <a:effectLst/>
                <a:latin typeface="Arial" panose="020B0604020202020204" pitchFamily="34" charset="0"/>
                <a:cs typeface="Arial" panose="020B0604020202020204" pitchFamily="34" charset="0"/>
              </a:rPr>
              <a:t>. 2018 Jul;46(7):1078-1084.</a:t>
            </a:r>
            <a:endParaRPr lang="hu-HU" sz="1100" dirty="0">
              <a:solidFill>
                <a:srgbClr val="FF0000"/>
              </a:solidFill>
              <a:latin typeface="Arial" panose="020B0604020202020204" pitchFamily="34" charset="0"/>
              <a:cs typeface="Arial" panose="020B0604020202020204" pitchFamily="34" charset="0"/>
            </a:endParaRPr>
          </a:p>
        </p:txBody>
      </p:sp>
      <p:sp>
        <p:nvSpPr>
          <p:cNvPr id="14" name="Szövegdoboz 13">
            <a:extLst>
              <a:ext uri="{FF2B5EF4-FFF2-40B4-BE49-F238E27FC236}">
                <a16:creationId xmlns:a16="http://schemas.microsoft.com/office/drawing/2014/main" id="{99F5B30E-502D-F911-8A10-F228E7CA37EB}"/>
              </a:ext>
            </a:extLst>
          </p:cNvPr>
          <p:cNvSpPr txBox="1"/>
          <p:nvPr/>
        </p:nvSpPr>
        <p:spPr>
          <a:xfrm>
            <a:off x="70749" y="6527412"/>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55038"/>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4000" dirty="0" err="1"/>
              <a:t>Tidal</a:t>
            </a:r>
            <a:r>
              <a:rPr lang="hu-HU" sz="4000" dirty="0"/>
              <a:t> Volumen (</a:t>
            </a:r>
            <a:r>
              <a:rPr lang="hu-HU" sz="4000" dirty="0" err="1"/>
              <a:t>low</a:t>
            </a:r>
            <a:r>
              <a:rPr lang="hu-HU" sz="4000" dirty="0"/>
              <a:t> </a:t>
            </a:r>
            <a:r>
              <a:rPr lang="hu-HU" sz="4000" dirty="0" err="1"/>
              <a:t>vs</a:t>
            </a:r>
            <a:r>
              <a:rPr lang="hu-HU" sz="4000" dirty="0"/>
              <a:t> </a:t>
            </a:r>
            <a:r>
              <a:rPr lang="hu-HU" sz="4000" dirty="0" err="1"/>
              <a:t>higher</a:t>
            </a:r>
            <a:r>
              <a:rPr lang="hu-HU" sz="4000" dirty="0"/>
              <a:t>)</a:t>
            </a:r>
          </a:p>
        </p:txBody>
      </p:sp>
      <p:sp>
        <p:nvSpPr>
          <p:cNvPr id="4" name="Téglalap: lekerekített 3">
            <a:extLst>
              <a:ext uri="{FF2B5EF4-FFF2-40B4-BE49-F238E27FC236}">
                <a16:creationId xmlns:a16="http://schemas.microsoft.com/office/drawing/2014/main" id="{197A3CCD-0CFE-8C3E-273E-2D2BF7FF4027}"/>
              </a:ext>
            </a:extLst>
          </p:cNvPr>
          <p:cNvSpPr/>
          <p:nvPr/>
        </p:nvSpPr>
        <p:spPr>
          <a:xfrm>
            <a:off x="297180" y="11601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7 alkalmas vizsgálat</a:t>
            </a:r>
          </a:p>
        </p:txBody>
      </p:sp>
      <p:pic>
        <p:nvPicPr>
          <p:cNvPr id="5" name="image42.jpeg">
            <a:extLst>
              <a:ext uri="{FF2B5EF4-FFF2-40B4-BE49-F238E27FC236}">
                <a16:creationId xmlns:a16="http://schemas.microsoft.com/office/drawing/2014/main" id="{05B46AAD-B702-BA44-B622-BBF34B24B0EE}"/>
              </a:ext>
            </a:extLst>
          </p:cNvPr>
          <p:cNvPicPr>
            <a:picLocks noChangeAspect="1"/>
          </p:cNvPicPr>
          <p:nvPr/>
        </p:nvPicPr>
        <p:blipFill>
          <a:blip r:embed="rId2" cstate="print"/>
          <a:stretch>
            <a:fillRect/>
          </a:stretch>
        </p:blipFill>
        <p:spPr>
          <a:xfrm>
            <a:off x="721312" y="2437766"/>
            <a:ext cx="4502785" cy="2562860"/>
          </a:xfrm>
          <a:prstGeom prst="rect">
            <a:avLst/>
          </a:prstGeom>
        </p:spPr>
      </p:pic>
      <p:pic>
        <p:nvPicPr>
          <p:cNvPr id="6" name="image43.jpeg">
            <a:extLst>
              <a:ext uri="{FF2B5EF4-FFF2-40B4-BE49-F238E27FC236}">
                <a16:creationId xmlns:a16="http://schemas.microsoft.com/office/drawing/2014/main" id="{2BBA3B35-B2C5-8C3D-7E92-664B0103CF6E}"/>
              </a:ext>
            </a:extLst>
          </p:cNvPr>
          <p:cNvPicPr>
            <a:picLocks noChangeAspect="1"/>
          </p:cNvPicPr>
          <p:nvPr/>
        </p:nvPicPr>
        <p:blipFill>
          <a:blip r:embed="rId3" cstate="print"/>
          <a:stretch>
            <a:fillRect/>
          </a:stretch>
        </p:blipFill>
        <p:spPr>
          <a:xfrm>
            <a:off x="6967905" y="2359343"/>
            <a:ext cx="4295140" cy="2719705"/>
          </a:xfrm>
          <a:prstGeom prst="rect">
            <a:avLst/>
          </a:prstGeom>
        </p:spPr>
      </p:pic>
      <p:cxnSp>
        <p:nvCxnSpPr>
          <p:cNvPr id="8" name="Egyenes összekötő 7">
            <a:extLst>
              <a:ext uri="{FF2B5EF4-FFF2-40B4-BE49-F238E27FC236}">
                <a16:creationId xmlns:a16="http://schemas.microsoft.com/office/drawing/2014/main" id="{1A030EEE-191B-2AE7-3F48-0A687CB22513}"/>
              </a:ext>
            </a:extLst>
          </p:cNvPr>
          <p:cNvCxnSpPr/>
          <p:nvPr/>
        </p:nvCxnSpPr>
        <p:spPr>
          <a:xfrm>
            <a:off x="3166110" y="2708910"/>
            <a:ext cx="1783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6E13F41C-1537-1688-A88B-CA8054165114}"/>
              </a:ext>
            </a:extLst>
          </p:cNvPr>
          <p:cNvCxnSpPr>
            <a:cxnSpLocks/>
          </p:cNvCxnSpPr>
          <p:nvPr/>
        </p:nvCxnSpPr>
        <p:spPr>
          <a:xfrm>
            <a:off x="9867900" y="2617470"/>
            <a:ext cx="670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id="{B8B4BC9E-D4C5-B2A0-731E-AAFC56725374}"/>
              </a:ext>
            </a:extLst>
          </p:cNvPr>
          <p:cNvSpPr txBox="1"/>
          <p:nvPr/>
        </p:nvSpPr>
        <p:spPr>
          <a:xfrm>
            <a:off x="1424283" y="5543882"/>
            <a:ext cx="3228384" cy="369332"/>
          </a:xfrm>
          <a:prstGeom prst="rect">
            <a:avLst/>
          </a:prstGeom>
          <a:noFill/>
        </p:spPr>
        <p:txBody>
          <a:bodyPr wrap="none" rtlCol="0">
            <a:spAutoFit/>
          </a:bodyPr>
          <a:lstStyle/>
          <a:p>
            <a:r>
              <a:rPr lang="hu-HU" sz="1800" dirty="0"/>
              <a:t>Nincs különbség a mortalitásban</a:t>
            </a:r>
          </a:p>
        </p:txBody>
      </p:sp>
      <p:sp>
        <p:nvSpPr>
          <p:cNvPr id="13" name="Szövegdoboz 12">
            <a:extLst>
              <a:ext uri="{FF2B5EF4-FFF2-40B4-BE49-F238E27FC236}">
                <a16:creationId xmlns:a16="http://schemas.microsoft.com/office/drawing/2014/main" id="{5467225E-BEBB-65F7-0EF8-23ECB90E3DED}"/>
              </a:ext>
            </a:extLst>
          </p:cNvPr>
          <p:cNvSpPr txBox="1"/>
          <p:nvPr/>
        </p:nvSpPr>
        <p:spPr>
          <a:xfrm>
            <a:off x="7645981" y="5547145"/>
            <a:ext cx="3228384" cy="369332"/>
          </a:xfrm>
          <a:prstGeom prst="rect">
            <a:avLst/>
          </a:prstGeom>
          <a:noFill/>
        </p:spPr>
        <p:txBody>
          <a:bodyPr wrap="none" rtlCol="0">
            <a:spAutoFit/>
          </a:bodyPr>
          <a:lstStyle/>
          <a:p>
            <a:r>
              <a:rPr lang="hu-HU" sz="1800" dirty="0"/>
              <a:t>Nincs különbség a mortalitásban</a:t>
            </a:r>
          </a:p>
        </p:txBody>
      </p:sp>
      <p:sp>
        <p:nvSpPr>
          <p:cNvPr id="14" name="Téglalap: lekerekített 13">
            <a:extLst>
              <a:ext uri="{FF2B5EF4-FFF2-40B4-BE49-F238E27FC236}">
                <a16:creationId xmlns:a16="http://schemas.microsoft.com/office/drawing/2014/main" id="{5F330D93-A33F-9359-A843-7F9864824F66}"/>
              </a:ext>
            </a:extLst>
          </p:cNvPr>
          <p:cNvSpPr/>
          <p:nvPr/>
        </p:nvSpPr>
        <p:spPr>
          <a:xfrm>
            <a:off x="3038475" y="1794295"/>
            <a:ext cx="1386840" cy="434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3 vizsgálat</a:t>
            </a:r>
          </a:p>
        </p:txBody>
      </p:sp>
      <p:cxnSp>
        <p:nvCxnSpPr>
          <p:cNvPr id="16" name="Összekötő: szögletes 15">
            <a:extLst>
              <a:ext uri="{FF2B5EF4-FFF2-40B4-BE49-F238E27FC236}">
                <a16:creationId xmlns:a16="http://schemas.microsoft.com/office/drawing/2014/main" id="{6028B64E-7686-D09E-B87E-4E7D15BB0B5D}"/>
              </a:ext>
            </a:extLst>
          </p:cNvPr>
          <p:cNvCxnSpPr>
            <a:stCxn id="4" idx="3"/>
            <a:endCxn id="14" idx="0"/>
          </p:cNvCxnSpPr>
          <p:nvPr/>
        </p:nvCxnSpPr>
        <p:spPr>
          <a:xfrm>
            <a:off x="2754630" y="1508760"/>
            <a:ext cx="977265" cy="2855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églalap: lekerekített 18">
            <a:extLst>
              <a:ext uri="{FF2B5EF4-FFF2-40B4-BE49-F238E27FC236}">
                <a16:creationId xmlns:a16="http://schemas.microsoft.com/office/drawing/2014/main" id="{6FA67BD3-4682-3347-0EB0-214E05CFFA60}"/>
              </a:ext>
            </a:extLst>
          </p:cNvPr>
          <p:cNvSpPr/>
          <p:nvPr/>
        </p:nvSpPr>
        <p:spPr>
          <a:xfrm>
            <a:off x="8422055" y="1802332"/>
            <a:ext cx="1386840" cy="434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7 vizsgálat</a:t>
            </a:r>
          </a:p>
        </p:txBody>
      </p:sp>
      <p:cxnSp>
        <p:nvCxnSpPr>
          <p:cNvPr id="21" name="Összekötő: szögletes 20">
            <a:extLst>
              <a:ext uri="{FF2B5EF4-FFF2-40B4-BE49-F238E27FC236}">
                <a16:creationId xmlns:a16="http://schemas.microsoft.com/office/drawing/2014/main" id="{948C9096-258D-5BDA-EEF8-7DE021764324}"/>
              </a:ext>
            </a:extLst>
          </p:cNvPr>
          <p:cNvCxnSpPr>
            <a:endCxn id="19" idx="0"/>
          </p:cNvCxnSpPr>
          <p:nvPr/>
        </p:nvCxnSpPr>
        <p:spPr>
          <a:xfrm>
            <a:off x="2754630" y="1277100"/>
            <a:ext cx="6360845" cy="52523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églalap 21">
            <a:extLst>
              <a:ext uri="{FF2B5EF4-FFF2-40B4-BE49-F238E27FC236}">
                <a16:creationId xmlns:a16="http://schemas.microsoft.com/office/drawing/2014/main" id="{C76827D9-697A-FF15-C233-8E87821487FF}"/>
              </a:ext>
            </a:extLst>
          </p:cNvPr>
          <p:cNvSpPr/>
          <p:nvPr/>
        </p:nvSpPr>
        <p:spPr>
          <a:xfrm>
            <a:off x="582930" y="4217670"/>
            <a:ext cx="4754880" cy="434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églalap 22">
            <a:extLst>
              <a:ext uri="{FF2B5EF4-FFF2-40B4-BE49-F238E27FC236}">
                <a16:creationId xmlns:a16="http://schemas.microsoft.com/office/drawing/2014/main" id="{2FFDEBF9-C880-2EB9-3A15-76D58C7F0423}"/>
              </a:ext>
            </a:extLst>
          </p:cNvPr>
          <p:cNvSpPr/>
          <p:nvPr/>
        </p:nvSpPr>
        <p:spPr>
          <a:xfrm>
            <a:off x="6701790" y="4247732"/>
            <a:ext cx="4754880" cy="525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89230316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
                                        <p:tgtEl>
                                          <p:spTgt spid="2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500"/>
                                        <p:tgtEl>
                                          <p:spTgt spid="23"/>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3600" dirty="0"/>
              <a:t>Update 2017 </a:t>
            </a:r>
            <a:r>
              <a:rPr lang="hu-HU" sz="3600" dirty="0">
                <a:sym typeface="Wingdings" panose="05000000000000000000" pitchFamily="2" charset="2"/>
              </a:rPr>
              <a:t> 2024</a:t>
            </a:r>
            <a:endParaRPr lang="hu-HU" sz="4000" dirty="0"/>
          </a:p>
        </p:txBody>
      </p:sp>
      <p:pic>
        <p:nvPicPr>
          <p:cNvPr id="4" name="Kép 3">
            <a:extLst>
              <a:ext uri="{FF2B5EF4-FFF2-40B4-BE49-F238E27FC236}">
                <a16:creationId xmlns:a16="http://schemas.microsoft.com/office/drawing/2014/main" id="{14272A73-B4DA-172C-76E6-942F2E326FFE}"/>
              </a:ext>
            </a:extLst>
          </p:cNvPr>
          <p:cNvPicPr>
            <a:picLocks noChangeAspect="1"/>
          </p:cNvPicPr>
          <p:nvPr/>
        </p:nvPicPr>
        <p:blipFill>
          <a:blip r:embed="rId2"/>
          <a:stretch>
            <a:fillRect/>
          </a:stretch>
        </p:blipFill>
        <p:spPr>
          <a:xfrm>
            <a:off x="350528" y="1255015"/>
            <a:ext cx="6678922" cy="5057094"/>
          </a:xfrm>
          <a:prstGeom prst="rect">
            <a:avLst/>
          </a:prstGeom>
        </p:spPr>
      </p:pic>
      <p:sp>
        <p:nvSpPr>
          <p:cNvPr id="3" name="Szövegdoboz 2">
            <a:extLst>
              <a:ext uri="{FF2B5EF4-FFF2-40B4-BE49-F238E27FC236}">
                <a16:creationId xmlns:a16="http://schemas.microsoft.com/office/drawing/2014/main" id="{0274E894-1AE0-1E3C-7452-3BA5AD29A01B}"/>
              </a:ext>
            </a:extLst>
          </p:cNvPr>
          <p:cNvSpPr txBox="1"/>
          <p:nvPr/>
        </p:nvSpPr>
        <p:spPr>
          <a:xfrm>
            <a:off x="7840980" y="2354580"/>
            <a:ext cx="3693062" cy="3570208"/>
          </a:xfrm>
          <a:prstGeom prst="rect">
            <a:avLst/>
          </a:prstGeom>
          <a:solidFill>
            <a:schemeClr val="accent1">
              <a:lumMod val="20000"/>
              <a:lumOff val="80000"/>
            </a:schemeClr>
          </a:solidFill>
          <a:ln>
            <a:solidFill>
              <a:schemeClr val="accent1"/>
            </a:solidFill>
          </a:ln>
        </p:spPr>
        <p:txBody>
          <a:bodyPr wrap="none" rtlCol="0">
            <a:spAutoFit/>
          </a:bodyPr>
          <a:lstStyle/>
          <a:p>
            <a:r>
              <a:rPr lang="hu-HU" sz="2800" u="sng" dirty="0"/>
              <a:t>Ajánlások 9 tárgykörben</a:t>
            </a:r>
          </a:p>
          <a:p>
            <a:pPr marL="342900" indent="-342900">
              <a:buClr>
                <a:srgbClr val="C00000"/>
              </a:buClr>
              <a:buFont typeface="+mj-lt"/>
              <a:buAutoNum type="arabicPeriod"/>
            </a:pPr>
            <a:r>
              <a:rPr lang="hu-HU" sz="2000" dirty="0"/>
              <a:t>definíció</a:t>
            </a:r>
          </a:p>
          <a:p>
            <a:pPr marL="342900" indent="-342900">
              <a:buClr>
                <a:srgbClr val="C00000"/>
              </a:buClr>
              <a:buFont typeface="+mj-lt"/>
              <a:buAutoNum type="arabicPeriod"/>
            </a:pPr>
            <a:r>
              <a:rPr lang="hu-HU" sz="2000" dirty="0" err="1"/>
              <a:t>fenotípusok</a:t>
            </a:r>
            <a:endParaRPr lang="hu-HU" sz="2000" dirty="0"/>
          </a:p>
          <a:p>
            <a:pPr marL="342900" indent="-342900">
              <a:buClr>
                <a:srgbClr val="C00000"/>
              </a:buClr>
              <a:buFont typeface="+mj-lt"/>
              <a:buAutoNum type="arabicPeriod"/>
            </a:pPr>
            <a:r>
              <a:rPr lang="hu-HU" sz="2000" dirty="0"/>
              <a:t>HFNO</a:t>
            </a:r>
          </a:p>
          <a:p>
            <a:pPr marL="342900" indent="-342900">
              <a:buClr>
                <a:srgbClr val="C00000"/>
              </a:buClr>
              <a:buFont typeface="+mj-lt"/>
              <a:buAutoNum type="arabicPeriod"/>
            </a:pPr>
            <a:r>
              <a:rPr lang="hu-HU" sz="2000" dirty="0"/>
              <a:t>NIV</a:t>
            </a:r>
          </a:p>
          <a:p>
            <a:pPr marL="342900" indent="-342900">
              <a:buClr>
                <a:srgbClr val="C00000"/>
              </a:buClr>
              <a:buFont typeface="+mj-lt"/>
              <a:buAutoNum type="arabicPeriod"/>
            </a:pPr>
            <a:r>
              <a:rPr lang="hu-HU" sz="2000" dirty="0"/>
              <a:t>VT beállítás</a:t>
            </a:r>
          </a:p>
          <a:p>
            <a:pPr marL="342900" indent="-342900">
              <a:buClr>
                <a:srgbClr val="C00000"/>
              </a:buClr>
              <a:buFont typeface="+mj-lt"/>
              <a:buAutoNum type="arabicPeriod"/>
            </a:pPr>
            <a:r>
              <a:rPr lang="hu-HU" sz="2000" dirty="0"/>
              <a:t>PEEP és toborzási manőverek</a:t>
            </a:r>
          </a:p>
          <a:p>
            <a:pPr marL="342900" indent="-342900">
              <a:buClr>
                <a:srgbClr val="C00000"/>
              </a:buClr>
              <a:buFont typeface="+mj-lt"/>
              <a:buAutoNum type="arabicPeriod"/>
            </a:pPr>
            <a:r>
              <a:rPr lang="hu-HU" sz="2000" dirty="0" err="1"/>
              <a:t>hasrafordítás</a:t>
            </a:r>
            <a:endParaRPr lang="hu-HU" sz="2000" dirty="0"/>
          </a:p>
          <a:p>
            <a:pPr marL="342900" indent="-342900">
              <a:buClr>
                <a:srgbClr val="C00000"/>
              </a:buClr>
              <a:buFont typeface="+mj-lt"/>
              <a:buAutoNum type="arabicPeriod"/>
            </a:pPr>
            <a:r>
              <a:rPr lang="hu-HU" sz="2000" dirty="0"/>
              <a:t>NMB</a:t>
            </a:r>
          </a:p>
          <a:p>
            <a:pPr marL="342900" indent="-342900">
              <a:buClr>
                <a:srgbClr val="C00000"/>
              </a:buClr>
              <a:buFont typeface="+mj-lt"/>
              <a:buAutoNum type="arabicPeriod"/>
            </a:pPr>
            <a:r>
              <a:rPr lang="hu-HU" sz="2000" dirty="0"/>
              <a:t>ECLS</a:t>
            </a:r>
          </a:p>
          <a:p>
            <a:endParaRPr lang="hu-HU" sz="1800" dirty="0"/>
          </a:p>
        </p:txBody>
      </p:sp>
    </p:spTree>
    <p:extLst>
      <p:ext uri="{BB962C8B-B14F-4D97-AF65-F5344CB8AC3E}">
        <p14:creationId xmlns:p14="http://schemas.microsoft.com/office/powerpoint/2010/main" val="99770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4000" dirty="0" err="1"/>
              <a:t>Tidal</a:t>
            </a:r>
            <a:r>
              <a:rPr lang="hu-HU" sz="4000" dirty="0"/>
              <a:t> Volumen (</a:t>
            </a:r>
            <a:r>
              <a:rPr lang="hu-HU" sz="4000" dirty="0" err="1"/>
              <a:t>low</a:t>
            </a:r>
            <a:r>
              <a:rPr lang="hu-HU" sz="4000" dirty="0"/>
              <a:t> </a:t>
            </a:r>
            <a:r>
              <a:rPr lang="hu-HU" sz="4000" dirty="0" err="1"/>
              <a:t>vs</a:t>
            </a:r>
            <a:r>
              <a:rPr lang="hu-HU" sz="4000" dirty="0"/>
              <a:t> </a:t>
            </a:r>
            <a:r>
              <a:rPr lang="hu-HU" sz="4000" dirty="0" err="1"/>
              <a:t>higher</a:t>
            </a:r>
            <a:r>
              <a:rPr lang="hu-HU" sz="4000" dirty="0"/>
              <a:t>)</a:t>
            </a:r>
          </a:p>
        </p:txBody>
      </p:sp>
      <p:sp>
        <p:nvSpPr>
          <p:cNvPr id="4" name="Téglalap: lekerekített 3">
            <a:extLst>
              <a:ext uri="{FF2B5EF4-FFF2-40B4-BE49-F238E27FC236}">
                <a16:creationId xmlns:a16="http://schemas.microsoft.com/office/drawing/2014/main" id="{197A3CCD-0CFE-8C3E-273E-2D2BF7FF4027}"/>
              </a:ext>
            </a:extLst>
          </p:cNvPr>
          <p:cNvSpPr/>
          <p:nvPr/>
        </p:nvSpPr>
        <p:spPr>
          <a:xfrm>
            <a:off x="297180" y="11601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7 alkalmas vizsgálat</a:t>
            </a:r>
          </a:p>
        </p:txBody>
      </p:sp>
      <p:pic>
        <p:nvPicPr>
          <p:cNvPr id="5" name="image42.jpeg">
            <a:extLst>
              <a:ext uri="{FF2B5EF4-FFF2-40B4-BE49-F238E27FC236}">
                <a16:creationId xmlns:a16="http://schemas.microsoft.com/office/drawing/2014/main" id="{05B46AAD-B702-BA44-B622-BBF34B24B0EE}"/>
              </a:ext>
            </a:extLst>
          </p:cNvPr>
          <p:cNvPicPr>
            <a:picLocks noChangeAspect="1"/>
          </p:cNvPicPr>
          <p:nvPr/>
        </p:nvPicPr>
        <p:blipFill>
          <a:blip r:embed="rId3" cstate="print"/>
          <a:stretch>
            <a:fillRect/>
          </a:stretch>
        </p:blipFill>
        <p:spPr>
          <a:xfrm>
            <a:off x="721312" y="2437766"/>
            <a:ext cx="4502785" cy="2562860"/>
          </a:xfrm>
          <a:prstGeom prst="rect">
            <a:avLst/>
          </a:prstGeom>
        </p:spPr>
      </p:pic>
      <p:pic>
        <p:nvPicPr>
          <p:cNvPr id="6" name="image43.jpeg">
            <a:extLst>
              <a:ext uri="{FF2B5EF4-FFF2-40B4-BE49-F238E27FC236}">
                <a16:creationId xmlns:a16="http://schemas.microsoft.com/office/drawing/2014/main" id="{2BBA3B35-B2C5-8C3D-7E92-664B0103CF6E}"/>
              </a:ext>
            </a:extLst>
          </p:cNvPr>
          <p:cNvPicPr>
            <a:picLocks noChangeAspect="1"/>
          </p:cNvPicPr>
          <p:nvPr/>
        </p:nvPicPr>
        <p:blipFill>
          <a:blip r:embed="rId4" cstate="print"/>
          <a:stretch>
            <a:fillRect/>
          </a:stretch>
        </p:blipFill>
        <p:spPr>
          <a:xfrm>
            <a:off x="6967905" y="2359343"/>
            <a:ext cx="4295140" cy="2719705"/>
          </a:xfrm>
          <a:prstGeom prst="rect">
            <a:avLst/>
          </a:prstGeom>
        </p:spPr>
      </p:pic>
      <p:cxnSp>
        <p:nvCxnSpPr>
          <p:cNvPr id="8" name="Egyenes összekötő 7">
            <a:extLst>
              <a:ext uri="{FF2B5EF4-FFF2-40B4-BE49-F238E27FC236}">
                <a16:creationId xmlns:a16="http://schemas.microsoft.com/office/drawing/2014/main" id="{1A030EEE-191B-2AE7-3F48-0A687CB22513}"/>
              </a:ext>
            </a:extLst>
          </p:cNvPr>
          <p:cNvCxnSpPr/>
          <p:nvPr/>
        </p:nvCxnSpPr>
        <p:spPr>
          <a:xfrm>
            <a:off x="3166110" y="2708910"/>
            <a:ext cx="1783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6E13F41C-1537-1688-A88B-CA8054165114}"/>
              </a:ext>
            </a:extLst>
          </p:cNvPr>
          <p:cNvCxnSpPr>
            <a:cxnSpLocks/>
          </p:cNvCxnSpPr>
          <p:nvPr/>
        </p:nvCxnSpPr>
        <p:spPr>
          <a:xfrm>
            <a:off x="9867900" y="2617470"/>
            <a:ext cx="670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id="{B8B4BC9E-D4C5-B2A0-731E-AAFC56725374}"/>
              </a:ext>
            </a:extLst>
          </p:cNvPr>
          <p:cNvSpPr txBox="1"/>
          <p:nvPr/>
        </p:nvSpPr>
        <p:spPr>
          <a:xfrm>
            <a:off x="1424283" y="5570339"/>
            <a:ext cx="3228384" cy="369332"/>
          </a:xfrm>
          <a:prstGeom prst="rect">
            <a:avLst/>
          </a:prstGeom>
          <a:noFill/>
        </p:spPr>
        <p:txBody>
          <a:bodyPr wrap="none" rtlCol="0">
            <a:spAutoFit/>
          </a:bodyPr>
          <a:lstStyle/>
          <a:p>
            <a:r>
              <a:rPr lang="hu-HU" sz="1800" dirty="0"/>
              <a:t>Nincs különbség a mortalitásban</a:t>
            </a:r>
          </a:p>
        </p:txBody>
      </p:sp>
      <p:sp>
        <p:nvSpPr>
          <p:cNvPr id="13" name="Szövegdoboz 12">
            <a:extLst>
              <a:ext uri="{FF2B5EF4-FFF2-40B4-BE49-F238E27FC236}">
                <a16:creationId xmlns:a16="http://schemas.microsoft.com/office/drawing/2014/main" id="{5467225E-BEBB-65F7-0EF8-23ECB90E3DED}"/>
              </a:ext>
            </a:extLst>
          </p:cNvPr>
          <p:cNvSpPr txBox="1"/>
          <p:nvPr/>
        </p:nvSpPr>
        <p:spPr>
          <a:xfrm>
            <a:off x="7645981" y="5547145"/>
            <a:ext cx="3228384" cy="369332"/>
          </a:xfrm>
          <a:prstGeom prst="rect">
            <a:avLst/>
          </a:prstGeom>
          <a:noFill/>
        </p:spPr>
        <p:txBody>
          <a:bodyPr wrap="none" rtlCol="0">
            <a:spAutoFit/>
          </a:bodyPr>
          <a:lstStyle/>
          <a:p>
            <a:r>
              <a:rPr lang="hu-HU" sz="1800" dirty="0"/>
              <a:t>Nincs különbség a mortalitásban</a:t>
            </a:r>
          </a:p>
        </p:txBody>
      </p:sp>
      <p:sp>
        <p:nvSpPr>
          <p:cNvPr id="14" name="Téglalap: lekerekített 13">
            <a:extLst>
              <a:ext uri="{FF2B5EF4-FFF2-40B4-BE49-F238E27FC236}">
                <a16:creationId xmlns:a16="http://schemas.microsoft.com/office/drawing/2014/main" id="{5F330D93-A33F-9359-A843-7F9864824F66}"/>
              </a:ext>
            </a:extLst>
          </p:cNvPr>
          <p:cNvSpPr/>
          <p:nvPr/>
        </p:nvSpPr>
        <p:spPr>
          <a:xfrm>
            <a:off x="3038475" y="1794295"/>
            <a:ext cx="1386840" cy="434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3 vizsgálat</a:t>
            </a:r>
          </a:p>
        </p:txBody>
      </p:sp>
      <p:cxnSp>
        <p:nvCxnSpPr>
          <p:cNvPr id="16" name="Összekötő: szögletes 15">
            <a:extLst>
              <a:ext uri="{FF2B5EF4-FFF2-40B4-BE49-F238E27FC236}">
                <a16:creationId xmlns:a16="http://schemas.microsoft.com/office/drawing/2014/main" id="{6028B64E-7686-D09E-B87E-4E7D15BB0B5D}"/>
              </a:ext>
            </a:extLst>
          </p:cNvPr>
          <p:cNvCxnSpPr>
            <a:stCxn id="4" idx="3"/>
            <a:endCxn id="14" idx="0"/>
          </p:cNvCxnSpPr>
          <p:nvPr/>
        </p:nvCxnSpPr>
        <p:spPr>
          <a:xfrm>
            <a:off x="2754630" y="1508760"/>
            <a:ext cx="977265" cy="28553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églalap: lekerekített 18">
            <a:extLst>
              <a:ext uri="{FF2B5EF4-FFF2-40B4-BE49-F238E27FC236}">
                <a16:creationId xmlns:a16="http://schemas.microsoft.com/office/drawing/2014/main" id="{6FA67BD3-4682-3347-0EB0-214E05CFFA60}"/>
              </a:ext>
            </a:extLst>
          </p:cNvPr>
          <p:cNvSpPr/>
          <p:nvPr/>
        </p:nvSpPr>
        <p:spPr>
          <a:xfrm>
            <a:off x="8422055" y="1802332"/>
            <a:ext cx="1386840" cy="434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7 vizsgálat</a:t>
            </a:r>
          </a:p>
        </p:txBody>
      </p:sp>
      <p:cxnSp>
        <p:nvCxnSpPr>
          <p:cNvPr id="21" name="Összekötő: szögletes 20">
            <a:extLst>
              <a:ext uri="{FF2B5EF4-FFF2-40B4-BE49-F238E27FC236}">
                <a16:creationId xmlns:a16="http://schemas.microsoft.com/office/drawing/2014/main" id="{948C9096-258D-5BDA-EEF8-7DE021764324}"/>
              </a:ext>
            </a:extLst>
          </p:cNvPr>
          <p:cNvCxnSpPr>
            <a:endCxn id="19" idx="0"/>
          </p:cNvCxnSpPr>
          <p:nvPr/>
        </p:nvCxnSpPr>
        <p:spPr>
          <a:xfrm>
            <a:off x="2754630" y="1277100"/>
            <a:ext cx="6360845" cy="52523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églalap 21">
            <a:extLst>
              <a:ext uri="{FF2B5EF4-FFF2-40B4-BE49-F238E27FC236}">
                <a16:creationId xmlns:a16="http://schemas.microsoft.com/office/drawing/2014/main" id="{C76827D9-697A-FF15-C233-8E87821487FF}"/>
              </a:ext>
            </a:extLst>
          </p:cNvPr>
          <p:cNvSpPr/>
          <p:nvPr/>
        </p:nvSpPr>
        <p:spPr>
          <a:xfrm>
            <a:off x="582930" y="4217670"/>
            <a:ext cx="4754880" cy="434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églalap 22">
            <a:extLst>
              <a:ext uri="{FF2B5EF4-FFF2-40B4-BE49-F238E27FC236}">
                <a16:creationId xmlns:a16="http://schemas.microsoft.com/office/drawing/2014/main" id="{2FFDEBF9-C880-2EB9-3A15-76D58C7F0423}"/>
              </a:ext>
            </a:extLst>
          </p:cNvPr>
          <p:cNvSpPr/>
          <p:nvPr/>
        </p:nvSpPr>
        <p:spPr>
          <a:xfrm>
            <a:off x="6701790" y="4247732"/>
            <a:ext cx="4754880" cy="525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lekerekített 1">
            <a:extLst>
              <a:ext uri="{FF2B5EF4-FFF2-40B4-BE49-F238E27FC236}">
                <a16:creationId xmlns:a16="http://schemas.microsoft.com/office/drawing/2014/main" id="{67605ADB-6852-D948-92A2-86253885DCB8}"/>
              </a:ext>
            </a:extLst>
          </p:cNvPr>
          <p:cNvSpPr/>
          <p:nvPr/>
        </p:nvSpPr>
        <p:spPr>
          <a:xfrm>
            <a:off x="194310" y="1919287"/>
            <a:ext cx="4754880" cy="456469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a:solidFill>
                  <a:srgbClr val="002060"/>
                </a:solidFill>
              </a:rPr>
              <a:t>Javaslat</a:t>
            </a:r>
            <a:endParaRPr lang="hu-HU" b="1" dirty="0">
              <a:solidFill>
                <a:srgbClr val="002060"/>
              </a:solidFill>
            </a:endParaRPr>
          </a:p>
          <a:p>
            <a:pPr algn="ctr"/>
            <a:r>
              <a:rPr lang="hu-HU" sz="2400" dirty="0">
                <a:solidFill>
                  <a:srgbClr val="002060"/>
                </a:solidFill>
              </a:rPr>
              <a:t>Javasolt az </a:t>
            </a:r>
            <a:r>
              <a:rPr lang="hu-HU" sz="2400" b="1" dirty="0">
                <a:solidFill>
                  <a:srgbClr val="002060"/>
                </a:solidFill>
              </a:rPr>
              <a:t>alacsony légzési térfogatú </a:t>
            </a:r>
            <a:r>
              <a:rPr lang="hu-HU" sz="2400" dirty="0">
                <a:solidFill>
                  <a:srgbClr val="002060"/>
                </a:solidFill>
              </a:rPr>
              <a:t>(azaz </a:t>
            </a:r>
            <a:r>
              <a:rPr lang="hu-HU" sz="2400" b="1" dirty="0">
                <a:solidFill>
                  <a:srgbClr val="002060"/>
                </a:solidFill>
              </a:rPr>
              <a:t>4–8 ml/kg PBW</a:t>
            </a:r>
            <a:r>
              <a:rPr lang="hu-HU" sz="2400" dirty="0">
                <a:solidFill>
                  <a:srgbClr val="002060"/>
                </a:solidFill>
              </a:rPr>
              <a:t>) lélegeztetési stratégiák alkalmazása a nagyobb légzési térfogatokhoz képest a nem COVID-19 miatti ARDS-ben szenvedő betegek mortalitásának csökkentésére.</a:t>
            </a:r>
          </a:p>
          <a:p>
            <a:pPr algn="ctr"/>
            <a:endParaRPr lang="hu-HU" sz="2400" dirty="0">
              <a:solidFill>
                <a:srgbClr val="002060"/>
              </a:solidFill>
            </a:endParaRPr>
          </a:p>
          <a:p>
            <a:pPr algn="ctr"/>
            <a:r>
              <a:rPr lang="hu-HU" sz="2400" dirty="0">
                <a:solidFill>
                  <a:srgbClr val="002060"/>
                </a:solidFill>
              </a:rPr>
              <a:t>Ez az ajánlás a COVID-19 okozta ARDS-re is vonatkozik.</a:t>
            </a:r>
          </a:p>
        </p:txBody>
      </p:sp>
      <p:sp>
        <p:nvSpPr>
          <p:cNvPr id="3" name="Téglalap: lekerekített 2">
            <a:extLst>
              <a:ext uri="{FF2B5EF4-FFF2-40B4-BE49-F238E27FC236}">
                <a16:creationId xmlns:a16="http://schemas.microsoft.com/office/drawing/2014/main" id="{707D215F-FC43-67F4-287E-9BA15151A06C}"/>
              </a:ext>
            </a:extLst>
          </p:cNvPr>
          <p:cNvSpPr/>
          <p:nvPr/>
        </p:nvSpPr>
        <p:spPr>
          <a:xfrm>
            <a:off x="4938103" y="1959253"/>
            <a:ext cx="7059587" cy="456469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a:solidFill>
                  <a:srgbClr val="002060"/>
                </a:solidFill>
              </a:rPr>
              <a:t>Javaslat</a:t>
            </a:r>
          </a:p>
          <a:p>
            <a:pPr algn="ctr"/>
            <a:endParaRPr lang="hu-HU" b="1" dirty="0">
              <a:solidFill>
                <a:srgbClr val="002060"/>
              </a:solidFill>
            </a:endParaRPr>
          </a:p>
          <a:p>
            <a:r>
              <a:rPr lang="hu-HU" sz="2400" dirty="0">
                <a:solidFill>
                  <a:srgbClr val="002060"/>
                </a:solidFill>
              </a:rPr>
              <a:t>A </a:t>
            </a:r>
            <a:r>
              <a:rPr lang="hu-HU" sz="2400" b="1" dirty="0" err="1">
                <a:solidFill>
                  <a:srgbClr val="002060"/>
                </a:solidFill>
              </a:rPr>
              <a:t>Vt</a:t>
            </a:r>
            <a:r>
              <a:rPr lang="hu-HU" sz="2400" b="1" dirty="0">
                <a:solidFill>
                  <a:srgbClr val="002060"/>
                </a:solidFill>
              </a:rPr>
              <a:t> 4–8 ml/kg PBW-re </a:t>
            </a:r>
            <a:r>
              <a:rPr lang="hu-HU" sz="2400" dirty="0">
                <a:solidFill>
                  <a:srgbClr val="002060"/>
                </a:solidFill>
              </a:rPr>
              <a:t>való beállítása</a:t>
            </a:r>
          </a:p>
          <a:p>
            <a:pPr>
              <a:spcAft>
                <a:spcPts val="1200"/>
              </a:spcAft>
            </a:pPr>
            <a:r>
              <a:rPr lang="hu-HU" sz="2400" dirty="0">
                <a:solidFill>
                  <a:srgbClr val="002060"/>
                </a:solidFill>
              </a:rPr>
              <a:t>légúti plató nyomás </a:t>
            </a:r>
            <a:r>
              <a:rPr lang="hu-HU" sz="2400" b="1" dirty="0">
                <a:solidFill>
                  <a:srgbClr val="002060"/>
                </a:solidFill>
              </a:rPr>
              <a:t>(</a:t>
            </a:r>
            <a:r>
              <a:rPr lang="hu-HU" sz="2400" b="1" dirty="0" err="1">
                <a:solidFill>
                  <a:srgbClr val="002060"/>
                </a:solidFill>
              </a:rPr>
              <a:t>P</a:t>
            </a:r>
            <a:r>
              <a:rPr lang="hu-HU" sz="2400" b="1" baseline="-25000" dirty="0" err="1">
                <a:solidFill>
                  <a:srgbClr val="002060"/>
                </a:solidFill>
              </a:rPr>
              <a:t>plat</a:t>
            </a:r>
            <a:r>
              <a:rPr lang="hu-HU" sz="2400" b="1" dirty="0">
                <a:solidFill>
                  <a:srgbClr val="002060"/>
                </a:solidFill>
              </a:rPr>
              <a:t>) 30 H</a:t>
            </a:r>
            <a:r>
              <a:rPr lang="hu-HU" sz="2400" b="1" baseline="-25000" dirty="0">
                <a:solidFill>
                  <a:srgbClr val="002060"/>
                </a:solidFill>
              </a:rPr>
              <a:t>2</a:t>
            </a:r>
            <a:r>
              <a:rPr lang="hu-HU" sz="2400" b="1" dirty="0">
                <a:solidFill>
                  <a:srgbClr val="002060"/>
                </a:solidFill>
              </a:rPr>
              <a:t>Ocm-nél alacsonyabb</a:t>
            </a:r>
            <a:r>
              <a:rPr lang="hu-HU" sz="2400" dirty="0">
                <a:solidFill>
                  <a:srgbClr val="002060"/>
                </a:solidFill>
              </a:rPr>
              <a:t> értéken tartása. </a:t>
            </a:r>
          </a:p>
          <a:p>
            <a:pPr marL="182563" indent="-182563" algn="l">
              <a:buClr>
                <a:srgbClr val="121D46"/>
              </a:buClr>
              <a:buFont typeface="Arial" panose="020B0604020202020204" pitchFamily="34" charset="0"/>
              <a:buChar char="•"/>
            </a:pPr>
            <a:r>
              <a:rPr lang="hu-HU" sz="2400" b="0" i="0" dirty="0">
                <a:solidFill>
                  <a:srgbClr val="002060"/>
                </a:solidFill>
                <a:effectLst/>
              </a:rPr>
              <a:t>PBW</a:t>
            </a:r>
            <a:r>
              <a:rPr lang="en-US" sz="2400" b="0" i="0" dirty="0">
                <a:solidFill>
                  <a:srgbClr val="002060"/>
                </a:solidFill>
                <a:effectLst/>
              </a:rPr>
              <a:t> (men) = 50 kg + 2.3 kg x (height, in - 60)</a:t>
            </a:r>
          </a:p>
          <a:p>
            <a:pPr marL="182563" indent="-182563" algn="l">
              <a:buClr>
                <a:srgbClr val="121D46"/>
              </a:buClr>
              <a:buFont typeface="Arial" panose="020B0604020202020204" pitchFamily="34" charset="0"/>
              <a:buChar char="•"/>
            </a:pPr>
            <a:r>
              <a:rPr lang="hu-HU" sz="2400" dirty="0">
                <a:solidFill>
                  <a:srgbClr val="002060"/>
                </a:solidFill>
              </a:rPr>
              <a:t>P</a:t>
            </a:r>
            <a:r>
              <a:rPr lang="en-US" sz="2400" b="0" i="0" dirty="0">
                <a:solidFill>
                  <a:srgbClr val="002060"/>
                </a:solidFill>
                <a:effectLst/>
              </a:rPr>
              <a:t>BW (women) = 45.5 kg + 2.3 kg x  (height, in - 60)</a:t>
            </a:r>
          </a:p>
          <a:p>
            <a:pPr algn="ctr"/>
            <a:endParaRPr lang="hu-HU" sz="2400" dirty="0">
              <a:solidFill>
                <a:srgbClr val="002060"/>
              </a:solidFill>
            </a:endParaRPr>
          </a:p>
        </p:txBody>
      </p:sp>
      <p:pic>
        <p:nvPicPr>
          <p:cNvPr id="17" name="Kép 16">
            <a:extLst>
              <a:ext uri="{FF2B5EF4-FFF2-40B4-BE49-F238E27FC236}">
                <a16:creationId xmlns:a16="http://schemas.microsoft.com/office/drawing/2014/main" id="{3ADE8F58-7789-5A45-E82F-1BD3921B67A1}"/>
              </a:ext>
            </a:extLst>
          </p:cNvPr>
          <p:cNvPicPr>
            <a:picLocks noChangeAspect="1"/>
          </p:cNvPicPr>
          <p:nvPr/>
        </p:nvPicPr>
        <p:blipFill>
          <a:blip r:embed="rId5"/>
          <a:stretch>
            <a:fillRect/>
          </a:stretch>
        </p:blipFill>
        <p:spPr>
          <a:xfrm>
            <a:off x="3504419" y="5398176"/>
            <a:ext cx="1095375" cy="161925"/>
          </a:xfrm>
          <a:prstGeom prst="rect">
            <a:avLst/>
          </a:prstGeom>
        </p:spPr>
      </p:pic>
      <p:pic>
        <p:nvPicPr>
          <p:cNvPr id="18" name="Kép 17">
            <a:extLst>
              <a:ext uri="{FF2B5EF4-FFF2-40B4-BE49-F238E27FC236}">
                <a16:creationId xmlns:a16="http://schemas.microsoft.com/office/drawing/2014/main" id="{B1240851-5A2C-A267-79A8-46B965FFCB94}"/>
              </a:ext>
            </a:extLst>
          </p:cNvPr>
          <p:cNvPicPr>
            <a:picLocks noChangeAspect="1"/>
          </p:cNvPicPr>
          <p:nvPr/>
        </p:nvPicPr>
        <p:blipFill>
          <a:blip r:embed="rId6"/>
          <a:stretch>
            <a:fillRect/>
          </a:stretch>
        </p:blipFill>
        <p:spPr>
          <a:xfrm>
            <a:off x="297180" y="5209757"/>
            <a:ext cx="1257300" cy="400050"/>
          </a:xfrm>
          <a:prstGeom prst="rect">
            <a:avLst/>
          </a:prstGeom>
        </p:spPr>
      </p:pic>
    </p:spTree>
    <p:extLst>
      <p:ext uri="{BB962C8B-B14F-4D97-AF65-F5344CB8AC3E}">
        <p14:creationId xmlns:p14="http://schemas.microsoft.com/office/powerpoint/2010/main" val="284610059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PEEP</a:t>
            </a:r>
          </a:p>
        </p:txBody>
      </p:sp>
      <p:sp>
        <p:nvSpPr>
          <p:cNvPr id="4" name="Szövegdoboz 3">
            <a:extLst>
              <a:ext uri="{FF2B5EF4-FFF2-40B4-BE49-F238E27FC236}">
                <a16:creationId xmlns:a16="http://schemas.microsoft.com/office/drawing/2014/main" id="{36BE0864-0249-B272-3C21-50A0F10FEAE7}"/>
              </a:ext>
            </a:extLst>
          </p:cNvPr>
          <p:cNvSpPr txBox="1"/>
          <p:nvPr/>
        </p:nvSpPr>
        <p:spPr>
          <a:xfrm>
            <a:off x="721312" y="937259"/>
            <a:ext cx="9062768" cy="369332"/>
          </a:xfrm>
          <a:prstGeom prst="rect">
            <a:avLst/>
          </a:prstGeom>
          <a:noFill/>
        </p:spPr>
        <p:txBody>
          <a:bodyPr wrap="square">
            <a:spAutoFit/>
          </a:bodyPr>
          <a:lstStyle/>
          <a:p>
            <a:r>
              <a:rPr lang="hu-HU" sz="1800" dirty="0">
                <a:latin typeface="Poppins Bold" panose="00000800000000000000" charset="-18"/>
                <a:cs typeface="Poppins Bold" panose="00000800000000000000" charset="-18"/>
              </a:rPr>
              <a:t>Rutin PEEP titrálás magasabb </a:t>
            </a:r>
            <a:r>
              <a:rPr lang="en-US" sz="1800" dirty="0">
                <a:latin typeface="Poppins Bold" panose="00000800000000000000" charset="-18"/>
                <a:cs typeface="Poppins Bold" panose="00000800000000000000" charset="-18"/>
              </a:rPr>
              <a:t>PEEP/FiO</a:t>
            </a:r>
            <a:r>
              <a:rPr lang="en-US" sz="1800" baseline="-25000" dirty="0">
                <a:latin typeface="Poppins Bold" panose="00000800000000000000" charset="-18"/>
                <a:cs typeface="Poppins Bold" panose="00000800000000000000" charset="-18"/>
              </a:rPr>
              <a:t>2</a:t>
            </a:r>
            <a:r>
              <a:rPr lang="en-US" sz="1800" dirty="0">
                <a:latin typeface="Poppins Bold" panose="00000800000000000000" charset="-18"/>
                <a:cs typeface="Poppins Bold" panose="00000800000000000000" charset="-18"/>
              </a:rPr>
              <a:t> </a:t>
            </a:r>
            <a:r>
              <a:rPr lang="hu-HU" sz="1600" dirty="0" err="1">
                <a:latin typeface="Poppins Bold" panose="00000800000000000000" charset="-18"/>
                <a:cs typeface="Poppins Bold" panose="00000800000000000000" charset="-18"/>
              </a:rPr>
              <a:t>vs</a:t>
            </a:r>
            <a:r>
              <a:rPr lang="hu-HU" sz="1800" dirty="0">
                <a:latin typeface="Poppins Bold" panose="00000800000000000000" charset="-18"/>
                <a:cs typeface="Poppins Bold" panose="00000800000000000000" charset="-18"/>
              </a:rPr>
              <a:t> alacsonyabb </a:t>
            </a:r>
            <a:r>
              <a:rPr lang="en-US" sz="1800" dirty="0">
                <a:latin typeface="Poppins Bold" panose="00000800000000000000" charset="-18"/>
                <a:cs typeface="Poppins Bold" panose="00000800000000000000" charset="-18"/>
              </a:rPr>
              <a:t> PEEP/FiO</a:t>
            </a:r>
            <a:r>
              <a:rPr lang="en-US" sz="1800" baseline="-25000" dirty="0">
                <a:latin typeface="Poppins Bold" panose="00000800000000000000" charset="-18"/>
                <a:cs typeface="Poppins Bold" panose="00000800000000000000" charset="-18"/>
              </a:rPr>
              <a:t>2</a:t>
            </a:r>
            <a:r>
              <a:rPr lang="hu-HU" sz="1800" dirty="0">
                <a:latin typeface="Poppins Bold" panose="00000800000000000000" charset="-18"/>
                <a:cs typeface="Poppins Bold" panose="00000800000000000000" charset="-18"/>
              </a:rPr>
              <a:t> arányok </a:t>
            </a:r>
            <a:r>
              <a:rPr lang="en-US" sz="1800" dirty="0">
                <a:latin typeface="Poppins Bold" panose="00000800000000000000" charset="-18"/>
                <a:cs typeface="Poppins Bold" panose="00000800000000000000" charset="-18"/>
              </a:rPr>
              <a:t> </a:t>
            </a:r>
            <a:endParaRPr lang="hu-HU" sz="1800" dirty="0">
              <a:latin typeface="Poppins Bold" panose="00000800000000000000" charset="-18"/>
              <a:cs typeface="Poppins Bold" panose="00000800000000000000" charset="-18"/>
            </a:endParaRPr>
          </a:p>
        </p:txBody>
      </p:sp>
      <p:sp>
        <p:nvSpPr>
          <p:cNvPr id="5" name="Téglalap: lekerekített 4">
            <a:extLst>
              <a:ext uri="{FF2B5EF4-FFF2-40B4-BE49-F238E27FC236}">
                <a16:creationId xmlns:a16="http://schemas.microsoft.com/office/drawing/2014/main" id="{8E7997C9-5D6E-BD99-A825-66F99535F21C}"/>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6" name="Téglalap: lekerekített 5">
            <a:extLst>
              <a:ext uri="{FF2B5EF4-FFF2-40B4-BE49-F238E27FC236}">
                <a16:creationId xmlns:a16="http://schemas.microsoft.com/office/drawing/2014/main" id="{64A510C6-5DC6-C67E-21BA-8E995CD52B2E}"/>
              </a:ext>
            </a:extLst>
          </p:cNvPr>
          <p:cNvSpPr/>
          <p:nvPr/>
        </p:nvSpPr>
        <p:spPr>
          <a:xfrm>
            <a:off x="3338170" y="1388744"/>
            <a:ext cx="2994049" cy="17773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3 RCT a magas vagy alacsony PEEP vizsgálata RM nélkül</a:t>
            </a:r>
          </a:p>
          <a:p>
            <a:pPr marL="892175" indent="-184150">
              <a:buFont typeface="Arial" panose="020B0604020202020204" pitchFamily="34" charset="0"/>
              <a:buChar char="•"/>
            </a:pPr>
            <a:r>
              <a:rPr lang="en-US" dirty="0">
                <a:solidFill>
                  <a:schemeClr val="tx1"/>
                </a:solidFill>
              </a:rPr>
              <a:t>ALVEOLI</a:t>
            </a:r>
            <a:r>
              <a:rPr lang="hu-HU" dirty="0">
                <a:solidFill>
                  <a:schemeClr val="tx1"/>
                </a:solidFill>
              </a:rPr>
              <a:t> (n = 549)</a:t>
            </a:r>
          </a:p>
          <a:p>
            <a:pPr marL="892175" indent="-184150">
              <a:buFont typeface="Arial" panose="020B0604020202020204" pitchFamily="34" charset="0"/>
              <a:buChar char="•"/>
            </a:pPr>
            <a:r>
              <a:rPr lang="en-US" dirty="0">
                <a:solidFill>
                  <a:schemeClr val="tx1"/>
                </a:solidFill>
              </a:rPr>
              <a:t>LOVS</a:t>
            </a:r>
            <a:r>
              <a:rPr lang="hu-HU" dirty="0">
                <a:solidFill>
                  <a:schemeClr val="tx1"/>
                </a:solidFill>
              </a:rPr>
              <a:t> (n = 983)</a:t>
            </a:r>
          </a:p>
          <a:p>
            <a:pPr marL="892175" indent="-184150">
              <a:buFont typeface="Arial" panose="020B0604020202020204" pitchFamily="34" charset="0"/>
              <a:buChar char="•"/>
            </a:pPr>
            <a:r>
              <a:rPr lang="en-US" dirty="0">
                <a:solidFill>
                  <a:schemeClr val="tx1"/>
                </a:solidFill>
              </a:rPr>
              <a:t>EXPRESS</a:t>
            </a:r>
            <a:r>
              <a:rPr lang="hu-HU" dirty="0">
                <a:solidFill>
                  <a:schemeClr val="tx1"/>
                </a:solidFill>
              </a:rPr>
              <a:t> (n=767)</a:t>
            </a:r>
          </a:p>
        </p:txBody>
      </p:sp>
      <p:cxnSp>
        <p:nvCxnSpPr>
          <p:cNvPr id="8" name="Egyenes összekötő nyíllal 7">
            <a:extLst>
              <a:ext uri="{FF2B5EF4-FFF2-40B4-BE49-F238E27FC236}">
                <a16:creationId xmlns:a16="http://schemas.microsoft.com/office/drawing/2014/main" id="{692849E4-EAB4-474C-593D-1FF3609C2051}"/>
              </a:ext>
            </a:extLst>
          </p:cNvPr>
          <p:cNvCxnSpPr>
            <a:cxnSpLocks/>
            <a:stCxn id="5" idx="3"/>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églalap: lekerekített 14">
            <a:extLst>
              <a:ext uri="{FF2B5EF4-FFF2-40B4-BE49-F238E27FC236}">
                <a16:creationId xmlns:a16="http://schemas.microsoft.com/office/drawing/2014/main" id="{8DF212BE-3C5A-E3DA-881C-EC2BEF6CEE98}"/>
              </a:ext>
            </a:extLst>
          </p:cNvPr>
          <p:cNvSpPr/>
          <p:nvPr/>
        </p:nvSpPr>
        <p:spPr>
          <a:xfrm>
            <a:off x="6652261" y="1735217"/>
            <a:ext cx="3886200" cy="1053704"/>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Mindegyik egy magasabb és egy alacsonyabb PEEP/FiO</a:t>
            </a:r>
            <a:r>
              <a:rPr lang="hu-HU" baseline="-25000" dirty="0">
                <a:solidFill>
                  <a:schemeClr val="tx1"/>
                </a:solidFill>
              </a:rPr>
              <a:t>2</a:t>
            </a:r>
            <a:r>
              <a:rPr lang="hu-HU" dirty="0">
                <a:solidFill>
                  <a:schemeClr val="tx1"/>
                </a:solidFill>
              </a:rPr>
              <a:t> titrálási táblázatot használt, amely meghatározta a PEEP és FiO</a:t>
            </a:r>
            <a:r>
              <a:rPr lang="hu-HU" baseline="-25000" dirty="0">
                <a:solidFill>
                  <a:schemeClr val="tx1"/>
                </a:solidFill>
              </a:rPr>
              <a:t>2</a:t>
            </a:r>
            <a:r>
              <a:rPr lang="hu-HU" dirty="0">
                <a:solidFill>
                  <a:schemeClr val="tx1"/>
                </a:solidFill>
              </a:rPr>
              <a:t> megengedett kombinációit.</a:t>
            </a:r>
          </a:p>
        </p:txBody>
      </p:sp>
      <p:cxnSp>
        <p:nvCxnSpPr>
          <p:cNvPr id="17" name="Egyenes összekötő nyíllal 16">
            <a:extLst>
              <a:ext uri="{FF2B5EF4-FFF2-40B4-BE49-F238E27FC236}">
                <a16:creationId xmlns:a16="http://schemas.microsoft.com/office/drawing/2014/main" id="{3A228A3E-F7B4-60C5-F969-3860B911E8E4}"/>
              </a:ext>
            </a:extLst>
          </p:cNvPr>
          <p:cNvCxnSpPr>
            <a:cxnSpLocks/>
            <a:stCxn id="6" idx="3"/>
            <a:endCxn id="15" idx="1"/>
          </p:cNvCxnSpPr>
          <p:nvPr/>
        </p:nvCxnSpPr>
        <p:spPr>
          <a:xfrm flipV="1">
            <a:off x="6332219" y="2262069"/>
            <a:ext cx="320042" cy="15358"/>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sp>
        <p:nvSpPr>
          <p:cNvPr id="18" name="Téglalap: lekerekített 17">
            <a:extLst>
              <a:ext uri="{FF2B5EF4-FFF2-40B4-BE49-F238E27FC236}">
                <a16:creationId xmlns:a16="http://schemas.microsoft.com/office/drawing/2014/main" id="{E79930BB-FF18-9472-2FD3-C334EA2AD051}"/>
              </a:ext>
            </a:extLst>
          </p:cNvPr>
          <p:cNvSpPr/>
          <p:nvPr/>
        </p:nvSpPr>
        <p:spPr>
          <a:xfrm>
            <a:off x="193244" y="3419856"/>
            <a:ext cx="3144926" cy="3261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ALVEOLI</a:t>
            </a:r>
          </a:p>
          <a:p>
            <a:pPr algn="ctr"/>
            <a:r>
              <a:rPr lang="hu-HU" sz="1510" dirty="0"/>
              <a:t>átlagos PEEP</a:t>
            </a:r>
          </a:p>
          <a:p>
            <a:pPr algn="ctr"/>
            <a:r>
              <a:rPr lang="en-US" sz="1510" dirty="0"/>
              <a:t>8</a:t>
            </a:r>
            <a:r>
              <a:rPr lang="hu-HU" sz="1510" dirty="0"/>
              <a:t>,</a:t>
            </a:r>
            <a:r>
              <a:rPr lang="en-US" sz="1510" dirty="0"/>
              <a:t>3±3</a:t>
            </a:r>
            <a:r>
              <a:rPr lang="hu-HU" sz="1510" dirty="0"/>
              <a:t>,</a:t>
            </a:r>
            <a:r>
              <a:rPr lang="en-US" sz="1510" dirty="0"/>
              <a:t>2 </a:t>
            </a:r>
            <a:r>
              <a:rPr lang="hu-HU" sz="1510" dirty="0"/>
              <a:t>H</a:t>
            </a:r>
            <a:r>
              <a:rPr lang="hu-HU" sz="1510" baseline="-25000" dirty="0"/>
              <a:t>2</a:t>
            </a:r>
            <a:r>
              <a:rPr lang="hu-HU" sz="1510" dirty="0"/>
              <a:t>Ocm </a:t>
            </a:r>
            <a:r>
              <a:rPr lang="hu-HU" sz="1510" dirty="0" err="1"/>
              <a:t>vs</a:t>
            </a:r>
            <a:r>
              <a:rPr lang="hu-HU" sz="1510" dirty="0"/>
              <a:t> 13,2±3,5H</a:t>
            </a:r>
            <a:r>
              <a:rPr lang="hu-HU" sz="1510" baseline="-25000" dirty="0"/>
              <a:t>2</a:t>
            </a:r>
            <a:r>
              <a:rPr lang="hu-HU" sz="1510" dirty="0"/>
              <a:t>Ocm </a:t>
            </a:r>
            <a:r>
              <a:rPr lang="en-US" sz="1510" dirty="0"/>
              <a:t>(P&lt;0</a:t>
            </a:r>
            <a:r>
              <a:rPr lang="hu-HU" sz="1510" dirty="0"/>
              <a:t>,</a:t>
            </a:r>
            <a:r>
              <a:rPr lang="en-US" sz="1510" dirty="0"/>
              <a:t>001).</a:t>
            </a:r>
            <a:endParaRPr lang="hu-HU" sz="1510" dirty="0"/>
          </a:p>
          <a:p>
            <a:pPr algn="ctr"/>
            <a:r>
              <a:rPr lang="hu-HU" sz="1800" dirty="0">
                <a:ea typeface="Calibri" panose="020F0502020204030204" pitchFamily="34" charset="0"/>
                <a:cs typeface="Calibri" panose="020F0502020204030204" pitchFamily="34" charset="0"/>
              </a:rPr>
              <a:t>↓</a:t>
            </a:r>
          </a:p>
          <a:p>
            <a:pPr algn="ctr"/>
            <a:r>
              <a:rPr lang="hu-HU" sz="1400" dirty="0">
                <a:ea typeface="Calibri" panose="020F0502020204030204" pitchFamily="34" charset="0"/>
                <a:cs typeface="Calibri" panose="020F0502020204030204" pitchFamily="34" charset="0"/>
              </a:rPr>
              <a:t>nincs különbség a klinikai eredményekben</a:t>
            </a:r>
          </a:p>
          <a:p>
            <a:pPr algn="ctr"/>
            <a:r>
              <a:rPr lang="hu-HU" sz="1400" dirty="0">
                <a:ea typeface="Calibri" panose="020F0502020204030204" pitchFamily="34" charset="0"/>
                <a:cs typeface="Calibri" panose="020F0502020204030204" pitchFamily="34" charset="0"/>
              </a:rPr>
              <a:t>mortalitás a kórházi kiadás előtt: </a:t>
            </a:r>
            <a:r>
              <a:rPr lang="hu-HU" sz="1400" dirty="0"/>
              <a:t>24,9% </a:t>
            </a:r>
            <a:r>
              <a:rPr lang="hu-HU" sz="1400" dirty="0" err="1"/>
              <a:t>vs</a:t>
            </a:r>
            <a:r>
              <a:rPr lang="hu-HU" sz="1400" dirty="0"/>
              <a:t> 27,5% </a:t>
            </a:r>
            <a:r>
              <a:rPr lang="en-US" sz="1400" dirty="0"/>
              <a:t>(P=0</a:t>
            </a:r>
            <a:r>
              <a:rPr lang="hu-HU" sz="1400" dirty="0"/>
              <a:t>,</a:t>
            </a:r>
            <a:r>
              <a:rPr lang="en-US" sz="1400" dirty="0"/>
              <a:t>48; 95</a:t>
            </a:r>
            <a:r>
              <a:rPr lang="hu-HU" sz="1400" dirty="0"/>
              <a:t>% CI: -</a:t>
            </a:r>
            <a:r>
              <a:rPr lang="en-US" sz="1400" dirty="0"/>
              <a:t>10</a:t>
            </a:r>
            <a:r>
              <a:rPr lang="hu-HU" sz="1400" dirty="0"/>
              <a:t>,</a:t>
            </a:r>
            <a:r>
              <a:rPr lang="en-US" sz="1400" dirty="0"/>
              <a:t>0 </a:t>
            </a:r>
            <a:r>
              <a:rPr lang="hu-HU" sz="1400" dirty="0"/>
              <a:t>-</a:t>
            </a:r>
            <a:r>
              <a:rPr lang="en-US" sz="1400" dirty="0"/>
              <a:t>4</a:t>
            </a:r>
            <a:r>
              <a:rPr lang="hu-HU" sz="1400" dirty="0"/>
              <a:t>,</a:t>
            </a:r>
            <a:r>
              <a:rPr lang="en-US" sz="1400" dirty="0"/>
              <a:t>7</a:t>
            </a:r>
            <a:r>
              <a:rPr lang="hu-HU" sz="1400" dirty="0"/>
              <a:t>%</a:t>
            </a:r>
            <a:r>
              <a:rPr lang="en-US" sz="1400" dirty="0"/>
              <a:t>).</a:t>
            </a:r>
            <a:endParaRPr lang="hu-HU" sz="1400" dirty="0"/>
          </a:p>
        </p:txBody>
      </p:sp>
      <p:sp>
        <p:nvSpPr>
          <p:cNvPr id="19" name="Téglalap: lekerekített 18">
            <a:extLst>
              <a:ext uri="{FF2B5EF4-FFF2-40B4-BE49-F238E27FC236}">
                <a16:creationId xmlns:a16="http://schemas.microsoft.com/office/drawing/2014/main" id="{E6230A23-19AE-D3E9-1493-49717A8345C6}"/>
              </a:ext>
            </a:extLst>
          </p:cNvPr>
          <p:cNvSpPr/>
          <p:nvPr/>
        </p:nvSpPr>
        <p:spPr>
          <a:xfrm>
            <a:off x="3879191" y="3429000"/>
            <a:ext cx="2994049" cy="3261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LOVS</a:t>
            </a:r>
            <a:endParaRPr lang="hu-HU" b="1" dirty="0"/>
          </a:p>
          <a:p>
            <a:pPr algn="ctr"/>
            <a:r>
              <a:rPr lang="hu-HU" dirty="0"/>
              <a:t>átlagos PEEP </a:t>
            </a:r>
          </a:p>
          <a:p>
            <a:pPr algn="ctr"/>
            <a:r>
              <a:rPr lang="en-US" dirty="0"/>
              <a:t>14</a:t>
            </a:r>
            <a:r>
              <a:rPr lang="hu-HU" dirty="0"/>
              <a:t>,</a:t>
            </a:r>
            <a:r>
              <a:rPr lang="en-US" dirty="0"/>
              <a:t>6 (SD</a:t>
            </a:r>
            <a:r>
              <a:rPr lang="hu-HU" dirty="0"/>
              <a:t>: </a:t>
            </a:r>
            <a:r>
              <a:rPr lang="en-US" dirty="0"/>
              <a:t>3</a:t>
            </a:r>
            <a:r>
              <a:rPr lang="hu-HU" dirty="0"/>
              <a:t>,</a:t>
            </a:r>
            <a:r>
              <a:rPr lang="en-US" dirty="0"/>
              <a:t>4) </a:t>
            </a:r>
            <a:r>
              <a:rPr lang="hu-HU" dirty="0"/>
              <a:t>H</a:t>
            </a:r>
            <a:r>
              <a:rPr lang="hu-HU" baseline="-25000" dirty="0"/>
              <a:t>2</a:t>
            </a:r>
            <a:r>
              <a:rPr lang="hu-HU" dirty="0"/>
              <a:t>Ocm </a:t>
            </a:r>
            <a:r>
              <a:rPr lang="en-US" dirty="0"/>
              <a:t>vs 9</a:t>
            </a:r>
            <a:r>
              <a:rPr lang="hu-HU" dirty="0"/>
              <a:t>,</a:t>
            </a:r>
            <a:r>
              <a:rPr lang="en-US" dirty="0"/>
              <a:t>8 (SD</a:t>
            </a:r>
            <a:r>
              <a:rPr lang="hu-HU" dirty="0"/>
              <a:t>: </a:t>
            </a:r>
            <a:r>
              <a:rPr lang="en-US" dirty="0"/>
              <a:t>2</a:t>
            </a:r>
            <a:r>
              <a:rPr lang="hu-HU" dirty="0"/>
              <a:t>,</a:t>
            </a:r>
            <a:r>
              <a:rPr lang="en-US" dirty="0"/>
              <a:t>7</a:t>
            </a:r>
            <a:r>
              <a:rPr lang="hu-HU" dirty="0"/>
              <a:t>) H</a:t>
            </a:r>
            <a:r>
              <a:rPr lang="hu-HU" baseline="-25000" dirty="0"/>
              <a:t>2</a:t>
            </a:r>
            <a:r>
              <a:rPr lang="hu-HU" dirty="0"/>
              <a:t>Ocm</a:t>
            </a:r>
          </a:p>
          <a:p>
            <a:pPr algn="ctr"/>
            <a:r>
              <a:rPr lang="hu-HU" sz="1800" dirty="0">
                <a:latin typeface="Calibri" panose="020F0502020204030204" pitchFamily="34" charset="0"/>
                <a:ea typeface="Calibri" panose="020F0502020204030204" pitchFamily="34" charset="0"/>
                <a:cs typeface="Calibri" panose="020F0502020204030204" pitchFamily="34" charset="0"/>
              </a:rPr>
              <a:t>↓</a:t>
            </a:r>
            <a:endParaRPr lang="hu-HU" sz="1800" dirty="0"/>
          </a:p>
          <a:p>
            <a:pPr algn="ctr"/>
            <a:r>
              <a:rPr lang="hu-HU" sz="1400" dirty="0"/>
              <a:t>nincs különbség a kórházi halálozás és a barotrauma tekintetében</a:t>
            </a:r>
          </a:p>
          <a:p>
            <a:pPr algn="ctr"/>
            <a:r>
              <a:rPr lang="hu-HU" sz="1400" dirty="0"/>
              <a:t>kórházi halálozás: </a:t>
            </a:r>
            <a:r>
              <a:rPr lang="en-US" sz="1400" dirty="0"/>
              <a:t>36.4%</a:t>
            </a:r>
            <a:r>
              <a:rPr lang="hu-HU" sz="1400" dirty="0"/>
              <a:t> </a:t>
            </a:r>
            <a:r>
              <a:rPr lang="hu-HU" sz="1400" dirty="0" err="1"/>
              <a:t>vs</a:t>
            </a:r>
            <a:r>
              <a:rPr lang="hu-HU" sz="1400" dirty="0"/>
              <a:t> </a:t>
            </a:r>
            <a:r>
              <a:rPr lang="en-US" sz="1400" dirty="0"/>
              <a:t>40.4</a:t>
            </a:r>
            <a:r>
              <a:rPr lang="hu-HU" sz="1400" dirty="0"/>
              <a:t>%</a:t>
            </a:r>
            <a:r>
              <a:rPr lang="en-US" sz="1400" dirty="0"/>
              <a:t> (RR</a:t>
            </a:r>
            <a:r>
              <a:rPr lang="hu-HU" sz="1400" dirty="0"/>
              <a:t>: </a:t>
            </a:r>
            <a:r>
              <a:rPr lang="en-US" sz="1400" dirty="0"/>
              <a:t>0</a:t>
            </a:r>
            <a:r>
              <a:rPr lang="hu-HU" sz="1400" dirty="0"/>
              <a:t>,</a:t>
            </a:r>
            <a:r>
              <a:rPr lang="en-US" sz="1400" dirty="0"/>
              <a:t>90;</a:t>
            </a:r>
            <a:r>
              <a:rPr lang="hu-HU" sz="1400" dirty="0"/>
              <a:t> </a:t>
            </a:r>
            <a:r>
              <a:rPr lang="en-US" sz="1400" dirty="0"/>
              <a:t>95% CI</a:t>
            </a:r>
            <a:r>
              <a:rPr lang="hu-HU" sz="1400" dirty="0"/>
              <a:t>: </a:t>
            </a:r>
            <a:r>
              <a:rPr lang="en-US" sz="1400" dirty="0"/>
              <a:t>0</a:t>
            </a:r>
            <a:r>
              <a:rPr lang="hu-HU" sz="1400" dirty="0"/>
              <a:t>,</a:t>
            </a:r>
            <a:r>
              <a:rPr lang="en-US" sz="1400" dirty="0"/>
              <a:t>77-1</a:t>
            </a:r>
            <a:r>
              <a:rPr lang="hu-HU" sz="1400" dirty="0"/>
              <a:t>,</a:t>
            </a:r>
            <a:r>
              <a:rPr lang="en-US" sz="1400" dirty="0"/>
              <a:t>05;P=</a:t>
            </a:r>
            <a:r>
              <a:rPr lang="hu-HU" sz="1400" dirty="0"/>
              <a:t>0,</a:t>
            </a:r>
            <a:r>
              <a:rPr lang="en-US" sz="1400" dirty="0"/>
              <a:t>19)</a:t>
            </a:r>
            <a:endParaRPr lang="hu-HU" sz="1400" dirty="0"/>
          </a:p>
          <a:p>
            <a:pPr algn="ctr"/>
            <a:r>
              <a:rPr lang="hu-HU" sz="1400" dirty="0"/>
              <a:t>barotrauma: </a:t>
            </a:r>
            <a:r>
              <a:rPr lang="en-US" sz="1400" dirty="0"/>
              <a:t>11</a:t>
            </a:r>
            <a:r>
              <a:rPr lang="hu-HU" sz="1400" dirty="0"/>
              <a:t>,</a:t>
            </a:r>
            <a:r>
              <a:rPr lang="en-US" sz="1400" dirty="0"/>
              <a:t>2%</a:t>
            </a:r>
            <a:r>
              <a:rPr lang="hu-HU" sz="1400" dirty="0"/>
              <a:t> </a:t>
            </a:r>
            <a:r>
              <a:rPr lang="hu-HU" sz="1400" dirty="0" err="1"/>
              <a:t>vs</a:t>
            </a:r>
            <a:r>
              <a:rPr lang="hu-HU" sz="1400" dirty="0"/>
              <a:t> </a:t>
            </a:r>
            <a:r>
              <a:rPr lang="en-US" sz="1400" dirty="0"/>
              <a:t>9</a:t>
            </a:r>
            <a:r>
              <a:rPr lang="hu-HU" sz="1400" dirty="0"/>
              <a:t>,</a:t>
            </a:r>
            <a:r>
              <a:rPr lang="en-US" sz="1400" dirty="0"/>
              <a:t>1%</a:t>
            </a:r>
            <a:r>
              <a:rPr lang="hu-HU" sz="1400" dirty="0"/>
              <a:t> (</a:t>
            </a:r>
            <a:r>
              <a:rPr lang="en-US" sz="1400" dirty="0"/>
              <a:t>RR</a:t>
            </a:r>
            <a:r>
              <a:rPr lang="hu-HU" sz="1400" dirty="0"/>
              <a:t>: </a:t>
            </a:r>
            <a:r>
              <a:rPr lang="en-US" sz="1400" dirty="0"/>
              <a:t>1</a:t>
            </a:r>
            <a:r>
              <a:rPr lang="hu-HU" sz="1400" dirty="0"/>
              <a:t>,</a:t>
            </a:r>
            <a:r>
              <a:rPr lang="en-US" sz="1400" dirty="0"/>
              <a:t>21; 95% CI</a:t>
            </a:r>
            <a:r>
              <a:rPr lang="hu-HU" sz="1400" dirty="0"/>
              <a:t>: </a:t>
            </a:r>
            <a:r>
              <a:rPr lang="en-US" sz="1400" dirty="0"/>
              <a:t>0.83-1</a:t>
            </a:r>
            <a:r>
              <a:rPr lang="hu-HU" sz="1400" dirty="0"/>
              <a:t>,</a:t>
            </a:r>
            <a:r>
              <a:rPr lang="en-US" sz="1400" dirty="0"/>
              <a:t>75; P=</a:t>
            </a:r>
            <a:r>
              <a:rPr lang="hu-HU" sz="1400" dirty="0"/>
              <a:t>0,</a:t>
            </a:r>
            <a:r>
              <a:rPr lang="en-US" sz="1400" dirty="0"/>
              <a:t>33). </a:t>
            </a:r>
            <a:endParaRPr lang="hu-HU" sz="1400" dirty="0"/>
          </a:p>
        </p:txBody>
      </p:sp>
      <p:sp>
        <p:nvSpPr>
          <p:cNvPr id="3" name="Téglalap: lekerekített 2">
            <a:extLst>
              <a:ext uri="{FF2B5EF4-FFF2-40B4-BE49-F238E27FC236}">
                <a16:creationId xmlns:a16="http://schemas.microsoft.com/office/drawing/2014/main" id="{ABFB85F8-4C4A-4922-0441-E9E6AA4A04C3}"/>
              </a:ext>
            </a:extLst>
          </p:cNvPr>
          <p:cNvSpPr/>
          <p:nvPr/>
        </p:nvSpPr>
        <p:spPr>
          <a:xfrm>
            <a:off x="7653528" y="3419856"/>
            <a:ext cx="3081528" cy="32618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b="1" dirty="0"/>
              <a:t>EXPRESS</a:t>
            </a:r>
          </a:p>
          <a:p>
            <a:pPr algn="ctr"/>
            <a:r>
              <a:rPr lang="hu-HU" dirty="0"/>
              <a:t>átlagos PEEP az első nap</a:t>
            </a:r>
          </a:p>
          <a:p>
            <a:pPr algn="ctr"/>
            <a:r>
              <a:rPr lang="hu-HU" dirty="0"/>
              <a:t>7,1 (SD: 1,8) H</a:t>
            </a:r>
            <a:r>
              <a:rPr lang="hu-HU" baseline="-25000" dirty="0"/>
              <a:t>2</a:t>
            </a:r>
            <a:r>
              <a:rPr lang="hu-HU" dirty="0"/>
              <a:t>Ocm </a:t>
            </a:r>
            <a:r>
              <a:rPr lang="hu-HU" dirty="0" err="1"/>
              <a:t>vs</a:t>
            </a:r>
            <a:r>
              <a:rPr lang="hu-HU" dirty="0"/>
              <a:t> 14,6 (SD: 3,2) H</a:t>
            </a:r>
            <a:r>
              <a:rPr lang="hu-HU" baseline="-25000" dirty="0"/>
              <a:t>2</a:t>
            </a:r>
            <a:r>
              <a:rPr lang="hu-HU" dirty="0"/>
              <a:t>Ocm  </a:t>
            </a:r>
          </a:p>
          <a:p>
            <a:pPr algn="ctr"/>
            <a:r>
              <a:rPr lang="hu-HU" sz="1800" dirty="0">
                <a:latin typeface="Calibri" panose="020F0502020204030204" pitchFamily="34" charset="0"/>
                <a:ea typeface="Calibri" panose="020F0502020204030204" pitchFamily="34" charset="0"/>
                <a:cs typeface="Calibri" panose="020F0502020204030204" pitchFamily="34" charset="0"/>
              </a:rPr>
              <a:t>↓</a:t>
            </a:r>
            <a:endParaRPr lang="hu-HU" sz="1800" dirty="0"/>
          </a:p>
          <a:p>
            <a:pPr algn="ctr"/>
            <a:r>
              <a:rPr lang="hu-HU" sz="1400" dirty="0"/>
              <a:t>nincs különbség a kórházi </a:t>
            </a:r>
            <a:r>
              <a:rPr lang="hu-HU" sz="1400" dirty="0" err="1"/>
              <a:t>halákozásban</a:t>
            </a:r>
            <a:r>
              <a:rPr lang="hu-HU" sz="1400" dirty="0"/>
              <a:t> és PTX  előfordulásában</a:t>
            </a:r>
          </a:p>
          <a:p>
            <a:pPr algn="ctr"/>
            <a:r>
              <a:rPr lang="hu-HU" sz="1400" dirty="0"/>
              <a:t>kórházi halálozás: </a:t>
            </a:r>
            <a:r>
              <a:rPr lang="en-US" sz="1400" dirty="0"/>
              <a:t>39</a:t>
            </a:r>
            <a:r>
              <a:rPr lang="hu-HU" sz="1400" dirty="0"/>
              <a:t>,</a:t>
            </a:r>
            <a:r>
              <a:rPr lang="en-US" sz="1400" dirty="0"/>
              <a:t>0</a:t>
            </a:r>
            <a:r>
              <a:rPr lang="hu-HU" sz="1400" dirty="0"/>
              <a:t>% </a:t>
            </a:r>
            <a:r>
              <a:rPr lang="en-US" sz="1400" dirty="0"/>
              <a:t>vs 35</a:t>
            </a:r>
            <a:r>
              <a:rPr lang="hu-HU" sz="1400" dirty="0"/>
              <a:t>,</a:t>
            </a:r>
            <a:r>
              <a:rPr lang="en-US" sz="1400" dirty="0"/>
              <a:t>4% (</a:t>
            </a:r>
            <a:r>
              <a:rPr lang="hu-HU" sz="1400" dirty="0"/>
              <a:t>RR: </a:t>
            </a:r>
            <a:r>
              <a:rPr lang="en-US" sz="1400" dirty="0"/>
              <a:t>1</a:t>
            </a:r>
            <a:r>
              <a:rPr lang="hu-HU" sz="1400" dirty="0"/>
              <a:t>,</a:t>
            </a:r>
            <a:r>
              <a:rPr lang="en-US" sz="1400" dirty="0"/>
              <a:t>10</a:t>
            </a:r>
            <a:r>
              <a:rPr lang="hu-HU" sz="1400" dirty="0"/>
              <a:t>; </a:t>
            </a:r>
            <a:r>
              <a:rPr lang="en-US" sz="1400" dirty="0"/>
              <a:t>95% </a:t>
            </a:r>
            <a:r>
              <a:rPr lang="hu-HU" sz="1400" dirty="0"/>
              <a:t>CI: </a:t>
            </a:r>
            <a:r>
              <a:rPr lang="en-US" sz="1400" dirty="0"/>
              <a:t>0</a:t>
            </a:r>
            <a:r>
              <a:rPr lang="hu-HU" sz="1400" dirty="0"/>
              <a:t>,</a:t>
            </a:r>
            <a:r>
              <a:rPr lang="en-US" sz="1400" dirty="0"/>
              <a:t>92-1</a:t>
            </a:r>
            <a:r>
              <a:rPr lang="hu-HU" sz="1400" dirty="0"/>
              <a:t>,</a:t>
            </a:r>
            <a:r>
              <a:rPr lang="en-US" sz="1400" dirty="0"/>
              <a:t>32; P=</a:t>
            </a:r>
            <a:r>
              <a:rPr lang="hu-HU" sz="1400" dirty="0"/>
              <a:t>0,</a:t>
            </a:r>
            <a:r>
              <a:rPr lang="en-US" sz="1400" dirty="0"/>
              <a:t>30)</a:t>
            </a:r>
            <a:endParaRPr lang="hu-HU" sz="1400" dirty="0"/>
          </a:p>
          <a:p>
            <a:pPr algn="ctr"/>
            <a:r>
              <a:rPr lang="hu-HU" sz="1400" dirty="0"/>
              <a:t>PTX: </a:t>
            </a:r>
            <a:r>
              <a:rPr lang="en-US" sz="1400" dirty="0"/>
              <a:t>5</a:t>
            </a:r>
            <a:r>
              <a:rPr lang="hu-HU" sz="1400" dirty="0"/>
              <a:t>,</a:t>
            </a:r>
            <a:r>
              <a:rPr lang="en-US" sz="1400" dirty="0"/>
              <a:t>8</a:t>
            </a:r>
            <a:r>
              <a:rPr lang="hu-HU" sz="1400" dirty="0"/>
              <a:t>%</a:t>
            </a:r>
            <a:r>
              <a:rPr lang="en-US" sz="1400" dirty="0"/>
              <a:t> </a:t>
            </a:r>
            <a:r>
              <a:rPr lang="hu-HU" sz="1400" dirty="0" err="1"/>
              <a:t>vs</a:t>
            </a:r>
            <a:r>
              <a:rPr lang="hu-HU" sz="1400" dirty="0"/>
              <a:t> </a:t>
            </a:r>
            <a:r>
              <a:rPr lang="en-US" sz="1400" dirty="0"/>
              <a:t>6</a:t>
            </a:r>
            <a:r>
              <a:rPr lang="hu-HU" sz="1400" dirty="0"/>
              <a:t>,</a:t>
            </a:r>
            <a:r>
              <a:rPr lang="en-US" sz="1400" dirty="0"/>
              <a:t>8</a:t>
            </a:r>
            <a:r>
              <a:rPr lang="hu-HU" sz="1400" dirty="0"/>
              <a:t>%;P=0,</a:t>
            </a:r>
            <a:r>
              <a:rPr lang="en-US" sz="1400" dirty="0"/>
              <a:t>57</a:t>
            </a:r>
            <a:endParaRPr lang="hu-HU" sz="1400" dirty="0"/>
          </a:p>
        </p:txBody>
      </p:sp>
    </p:spTree>
    <p:extLst>
      <p:ext uri="{BB962C8B-B14F-4D97-AF65-F5344CB8AC3E}">
        <p14:creationId xmlns:p14="http://schemas.microsoft.com/office/powerpoint/2010/main" val="399016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PEEP</a:t>
            </a:r>
          </a:p>
        </p:txBody>
      </p:sp>
      <p:sp>
        <p:nvSpPr>
          <p:cNvPr id="4" name="Szövegdoboz 3">
            <a:extLst>
              <a:ext uri="{FF2B5EF4-FFF2-40B4-BE49-F238E27FC236}">
                <a16:creationId xmlns:a16="http://schemas.microsoft.com/office/drawing/2014/main" id="{36BE0864-0249-B272-3C21-50A0F10FEAE7}"/>
              </a:ext>
            </a:extLst>
          </p:cNvPr>
          <p:cNvSpPr txBox="1"/>
          <p:nvPr/>
        </p:nvSpPr>
        <p:spPr>
          <a:xfrm>
            <a:off x="721312" y="937259"/>
            <a:ext cx="9062768" cy="369332"/>
          </a:xfrm>
          <a:prstGeom prst="rect">
            <a:avLst/>
          </a:prstGeom>
          <a:noFill/>
        </p:spPr>
        <p:txBody>
          <a:bodyPr wrap="square">
            <a:spAutoFit/>
          </a:bodyPr>
          <a:lstStyle/>
          <a:p>
            <a:r>
              <a:rPr lang="hu-HU" sz="1800" dirty="0">
                <a:latin typeface="Poppins Bold" panose="00000800000000000000" charset="-18"/>
                <a:cs typeface="Poppins Bold" panose="00000800000000000000" charset="-18"/>
              </a:rPr>
              <a:t>Rutin PEEP titrálás magasabb </a:t>
            </a:r>
            <a:r>
              <a:rPr lang="en-US" sz="1800" dirty="0">
                <a:latin typeface="Poppins Bold" panose="00000800000000000000" charset="-18"/>
                <a:cs typeface="Poppins Bold" panose="00000800000000000000" charset="-18"/>
              </a:rPr>
              <a:t>PEEP/FiO</a:t>
            </a:r>
            <a:r>
              <a:rPr lang="en-US" sz="1800" baseline="-25000" dirty="0">
                <a:latin typeface="Poppins Bold" panose="00000800000000000000" charset="-18"/>
                <a:cs typeface="Poppins Bold" panose="00000800000000000000" charset="-18"/>
              </a:rPr>
              <a:t>2</a:t>
            </a:r>
            <a:r>
              <a:rPr lang="en-US" sz="1800" dirty="0">
                <a:latin typeface="Poppins Bold" panose="00000800000000000000" charset="-18"/>
                <a:cs typeface="Poppins Bold" panose="00000800000000000000" charset="-18"/>
              </a:rPr>
              <a:t> </a:t>
            </a:r>
            <a:r>
              <a:rPr lang="hu-HU" sz="1600" dirty="0" err="1">
                <a:latin typeface="Poppins Bold" panose="00000800000000000000" charset="-18"/>
                <a:cs typeface="Poppins Bold" panose="00000800000000000000" charset="-18"/>
              </a:rPr>
              <a:t>vs</a:t>
            </a:r>
            <a:r>
              <a:rPr lang="hu-HU" sz="1800" dirty="0">
                <a:latin typeface="Poppins Bold" panose="00000800000000000000" charset="-18"/>
                <a:cs typeface="Poppins Bold" panose="00000800000000000000" charset="-18"/>
              </a:rPr>
              <a:t> alacsonyabb </a:t>
            </a:r>
            <a:r>
              <a:rPr lang="en-US" sz="1800" dirty="0">
                <a:latin typeface="Poppins Bold" panose="00000800000000000000" charset="-18"/>
                <a:cs typeface="Poppins Bold" panose="00000800000000000000" charset="-18"/>
              </a:rPr>
              <a:t> PEEP/FiO</a:t>
            </a:r>
            <a:r>
              <a:rPr lang="en-US" sz="1800" baseline="-25000" dirty="0">
                <a:latin typeface="Poppins Bold" panose="00000800000000000000" charset="-18"/>
                <a:cs typeface="Poppins Bold" panose="00000800000000000000" charset="-18"/>
              </a:rPr>
              <a:t>2</a:t>
            </a:r>
            <a:r>
              <a:rPr lang="hu-HU" sz="1800" dirty="0">
                <a:latin typeface="Poppins Bold" panose="00000800000000000000" charset="-18"/>
                <a:cs typeface="Poppins Bold" panose="00000800000000000000" charset="-18"/>
              </a:rPr>
              <a:t> arányok </a:t>
            </a:r>
            <a:r>
              <a:rPr lang="en-US" sz="1800" dirty="0">
                <a:latin typeface="Poppins Bold" panose="00000800000000000000" charset="-18"/>
                <a:cs typeface="Poppins Bold" panose="00000800000000000000" charset="-18"/>
              </a:rPr>
              <a:t> </a:t>
            </a:r>
            <a:endParaRPr lang="hu-HU" sz="1800" dirty="0">
              <a:latin typeface="Poppins Bold" panose="00000800000000000000" charset="-18"/>
              <a:cs typeface="Poppins Bold" panose="00000800000000000000" charset="-18"/>
            </a:endParaRPr>
          </a:p>
        </p:txBody>
      </p:sp>
      <p:sp>
        <p:nvSpPr>
          <p:cNvPr id="5" name="Téglalap: lekerekített 4">
            <a:extLst>
              <a:ext uri="{FF2B5EF4-FFF2-40B4-BE49-F238E27FC236}">
                <a16:creationId xmlns:a16="http://schemas.microsoft.com/office/drawing/2014/main" id="{8E7997C9-5D6E-BD99-A825-66F99535F21C}"/>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6" name="Téglalap: lekerekített 5">
            <a:extLst>
              <a:ext uri="{FF2B5EF4-FFF2-40B4-BE49-F238E27FC236}">
                <a16:creationId xmlns:a16="http://schemas.microsoft.com/office/drawing/2014/main" id="{64A510C6-5DC6-C67E-21BA-8E995CD52B2E}"/>
              </a:ext>
            </a:extLst>
          </p:cNvPr>
          <p:cNvSpPr/>
          <p:nvPr/>
        </p:nvSpPr>
        <p:spPr>
          <a:xfrm>
            <a:off x="3338170" y="1388744"/>
            <a:ext cx="2994049" cy="17773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3 RCT a magas vagy alacsony PEEP vizsgálata RM nélkül</a:t>
            </a:r>
          </a:p>
          <a:p>
            <a:pPr marL="892175" indent="-184150">
              <a:buFont typeface="Arial" panose="020B0604020202020204" pitchFamily="34" charset="0"/>
              <a:buChar char="•"/>
            </a:pPr>
            <a:r>
              <a:rPr lang="en-US" dirty="0">
                <a:solidFill>
                  <a:schemeClr val="tx1"/>
                </a:solidFill>
              </a:rPr>
              <a:t>ALVEOLI</a:t>
            </a:r>
            <a:r>
              <a:rPr lang="hu-HU" dirty="0">
                <a:solidFill>
                  <a:schemeClr val="tx1"/>
                </a:solidFill>
              </a:rPr>
              <a:t> (n = 549)</a:t>
            </a:r>
          </a:p>
          <a:p>
            <a:pPr marL="892175" indent="-184150">
              <a:buFont typeface="Arial" panose="020B0604020202020204" pitchFamily="34" charset="0"/>
              <a:buChar char="•"/>
            </a:pPr>
            <a:r>
              <a:rPr lang="en-US" dirty="0">
                <a:solidFill>
                  <a:schemeClr val="tx1"/>
                </a:solidFill>
              </a:rPr>
              <a:t>LOVS</a:t>
            </a:r>
            <a:r>
              <a:rPr lang="hu-HU" dirty="0">
                <a:solidFill>
                  <a:schemeClr val="tx1"/>
                </a:solidFill>
              </a:rPr>
              <a:t> (n = 983)</a:t>
            </a:r>
          </a:p>
          <a:p>
            <a:pPr marL="892175" indent="-184150">
              <a:buFont typeface="Arial" panose="020B0604020202020204" pitchFamily="34" charset="0"/>
              <a:buChar char="•"/>
            </a:pPr>
            <a:r>
              <a:rPr lang="en-US" dirty="0">
                <a:solidFill>
                  <a:schemeClr val="tx1"/>
                </a:solidFill>
              </a:rPr>
              <a:t>EXPRESS</a:t>
            </a:r>
            <a:r>
              <a:rPr lang="hu-HU" dirty="0">
                <a:solidFill>
                  <a:schemeClr val="tx1"/>
                </a:solidFill>
              </a:rPr>
              <a:t> (n=767)</a:t>
            </a:r>
          </a:p>
        </p:txBody>
      </p:sp>
      <p:cxnSp>
        <p:nvCxnSpPr>
          <p:cNvPr id="8" name="Egyenes összekötő nyíllal 7">
            <a:extLst>
              <a:ext uri="{FF2B5EF4-FFF2-40B4-BE49-F238E27FC236}">
                <a16:creationId xmlns:a16="http://schemas.microsoft.com/office/drawing/2014/main" id="{692849E4-EAB4-474C-593D-1FF3609C2051}"/>
              </a:ext>
            </a:extLst>
          </p:cNvPr>
          <p:cNvCxnSpPr>
            <a:cxnSpLocks/>
            <a:stCxn id="5" idx="3"/>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églalap: lekerekített 14">
            <a:extLst>
              <a:ext uri="{FF2B5EF4-FFF2-40B4-BE49-F238E27FC236}">
                <a16:creationId xmlns:a16="http://schemas.microsoft.com/office/drawing/2014/main" id="{8DF212BE-3C5A-E3DA-881C-EC2BEF6CEE98}"/>
              </a:ext>
            </a:extLst>
          </p:cNvPr>
          <p:cNvSpPr/>
          <p:nvPr/>
        </p:nvSpPr>
        <p:spPr>
          <a:xfrm>
            <a:off x="6652261" y="1735217"/>
            <a:ext cx="3886200" cy="1053704"/>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Mindegyik egy magasabb és egy alacsonyabb PEEP/FiO</a:t>
            </a:r>
            <a:r>
              <a:rPr lang="hu-HU" baseline="-25000" dirty="0">
                <a:solidFill>
                  <a:schemeClr val="tx1"/>
                </a:solidFill>
              </a:rPr>
              <a:t>2</a:t>
            </a:r>
            <a:r>
              <a:rPr lang="hu-HU" dirty="0">
                <a:solidFill>
                  <a:schemeClr val="tx1"/>
                </a:solidFill>
              </a:rPr>
              <a:t> titrálási táblázatot használt, amely meghatározta a PEEP és FiO</a:t>
            </a:r>
            <a:r>
              <a:rPr lang="hu-HU" baseline="-25000" dirty="0">
                <a:solidFill>
                  <a:schemeClr val="tx1"/>
                </a:solidFill>
              </a:rPr>
              <a:t>2</a:t>
            </a:r>
            <a:r>
              <a:rPr lang="hu-HU" dirty="0">
                <a:solidFill>
                  <a:schemeClr val="tx1"/>
                </a:solidFill>
              </a:rPr>
              <a:t> megengedett kombinációit.</a:t>
            </a:r>
          </a:p>
        </p:txBody>
      </p:sp>
      <p:cxnSp>
        <p:nvCxnSpPr>
          <p:cNvPr id="17" name="Egyenes összekötő nyíllal 16">
            <a:extLst>
              <a:ext uri="{FF2B5EF4-FFF2-40B4-BE49-F238E27FC236}">
                <a16:creationId xmlns:a16="http://schemas.microsoft.com/office/drawing/2014/main" id="{3A228A3E-F7B4-60C5-F969-3860B911E8E4}"/>
              </a:ext>
            </a:extLst>
          </p:cNvPr>
          <p:cNvCxnSpPr>
            <a:stCxn id="6" idx="3"/>
            <a:endCxn id="15" idx="1"/>
          </p:cNvCxnSpPr>
          <p:nvPr/>
        </p:nvCxnSpPr>
        <p:spPr>
          <a:xfrm flipV="1">
            <a:off x="6332219" y="2262069"/>
            <a:ext cx="320042" cy="15358"/>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sp>
        <p:nvSpPr>
          <p:cNvPr id="18" name="Téglalap: lekerekített 17">
            <a:extLst>
              <a:ext uri="{FF2B5EF4-FFF2-40B4-BE49-F238E27FC236}">
                <a16:creationId xmlns:a16="http://schemas.microsoft.com/office/drawing/2014/main" id="{E79930BB-FF18-9472-2FD3-C334EA2AD051}"/>
              </a:ext>
            </a:extLst>
          </p:cNvPr>
          <p:cNvSpPr/>
          <p:nvPr/>
        </p:nvSpPr>
        <p:spPr>
          <a:xfrm>
            <a:off x="193244" y="3419856"/>
            <a:ext cx="3144926" cy="3261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ALVEOLI</a:t>
            </a:r>
          </a:p>
          <a:p>
            <a:pPr algn="ctr"/>
            <a:r>
              <a:rPr lang="hu-HU" sz="1510" dirty="0"/>
              <a:t>átlagos PEEP</a:t>
            </a:r>
          </a:p>
          <a:p>
            <a:pPr algn="ctr"/>
            <a:r>
              <a:rPr lang="en-US" sz="1510" dirty="0"/>
              <a:t>8</a:t>
            </a:r>
            <a:r>
              <a:rPr lang="hu-HU" sz="1510" dirty="0"/>
              <a:t>,</a:t>
            </a:r>
            <a:r>
              <a:rPr lang="en-US" sz="1510" dirty="0"/>
              <a:t>3±3</a:t>
            </a:r>
            <a:r>
              <a:rPr lang="hu-HU" sz="1510" dirty="0"/>
              <a:t>,</a:t>
            </a:r>
            <a:r>
              <a:rPr lang="en-US" sz="1510" dirty="0"/>
              <a:t>2 </a:t>
            </a:r>
            <a:r>
              <a:rPr lang="hu-HU" sz="1510" dirty="0"/>
              <a:t>H</a:t>
            </a:r>
            <a:r>
              <a:rPr lang="hu-HU" sz="1510" baseline="-25000" dirty="0"/>
              <a:t>2</a:t>
            </a:r>
            <a:r>
              <a:rPr lang="hu-HU" sz="1510" dirty="0"/>
              <a:t>Ocm </a:t>
            </a:r>
            <a:r>
              <a:rPr lang="hu-HU" sz="1510" dirty="0" err="1"/>
              <a:t>vs</a:t>
            </a:r>
            <a:r>
              <a:rPr lang="hu-HU" sz="1510" dirty="0"/>
              <a:t> 13,2±3,5H</a:t>
            </a:r>
            <a:r>
              <a:rPr lang="hu-HU" sz="1510" baseline="-25000" dirty="0"/>
              <a:t>2</a:t>
            </a:r>
            <a:r>
              <a:rPr lang="hu-HU" sz="1510" dirty="0"/>
              <a:t>Ocm </a:t>
            </a:r>
            <a:r>
              <a:rPr lang="en-US" sz="1510" dirty="0"/>
              <a:t>(P&lt;0</a:t>
            </a:r>
            <a:r>
              <a:rPr lang="hu-HU" sz="1510" dirty="0"/>
              <a:t>,</a:t>
            </a:r>
            <a:r>
              <a:rPr lang="en-US" sz="1510" dirty="0"/>
              <a:t>001).</a:t>
            </a:r>
            <a:endParaRPr lang="hu-HU" sz="1510" dirty="0"/>
          </a:p>
          <a:p>
            <a:pPr algn="ctr"/>
            <a:r>
              <a:rPr lang="hu-HU" sz="1800" dirty="0">
                <a:ea typeface="Calibri" panose="020F0502020204030204" pitchFamily="34" charset="0"/>
                <a:cs typeface="Calibri" panose="020F0502020204030204" pitchFamily="34" charset="0"/>
              </a:rPr>
              <a:t>↓</a:t>
            </a:r>
          </a:p>
          <a:p>
            <a:pPr algn="ctr"/>
            <a:r>
              <a:rPr lang="hu-HU" sz="1400" dirty="0">
                <a:ea typeface="Calibri" panose="020F0502020204030204" pitchFamily="34" charset="0"/>
                <a:cs typeface="Calibri" panose="020F0502020204030204" pitchFamily="34" charset="0"/>
              </a:rPr>
              <a:t>nincs különbség a klinikai eredményekben</a:t>
            </a:r>
          </a:p>
          <a:p>
            <a:pPr algn="ctr"/>
            <a:r>
              <a:rPr lang="hu-HU" sz="1400" dirty="0">
                <a:ea typeface="Calibri" panose="020F0502020204030204" pitchFamily="34" charset="0"/>
                <a:cs typeface="Calibri" panose="020F0502020204030204" pitchFamily="34" charset="0"/>
              </a:rPr>
              <a:t>mortalitás a kórházi kiadás előtt: </a:t>
            </a:r>
            <a:r>
              <a:rPr lang="hu-HU" sz="1400" dirty="0"/>
              <a:t>24,9% </a:t>
            </a:r>
            <a:r>
              <a:rPr lang="hu-HU" sz="1400" dirty="0" err="1"/>
              <a:t>vs</a:t>
            </a:r>
            <a:r>
              <a:rPr lang="hu-HU" sz="1400" dirty="0"/>
              <a:t> 27,5% </a:t>
            </a:r>
            <a:r>
              <a:rPr lang="en-US" sz="1400" dirty="0"/>
              <a:t>(P=0</a:t>
            </a:r>
            <a:r>
              <a:rPr lang="hu-HU" sz="1400" dirty="0"/>
              <a:t>,</a:t>
            </a:r>
            <a:r>
              <a:rPr lang="en-US" sz="1400" dirty="0"/>
              <a:t>48; 95</a:t>
            </a:r>
            <a:r>
              <a:rPr lang="hu-HU" sz="1400" dirty="0"/>
              <a:t>% CI: -</a:t>
            </a:r>
            <a:r>
              <a:rPr lang="en-US" sz="1400" dirty="0"/>
              <a:t>10</a:t>
            </a:r>
            <a:r>
              <a:rPr lang="hu-HU" sz="1400" dirty="0"/>
              <a:t>,</a:t>
            </a:r>
            <a:r>
              <a:rPr lang="en-US" sz="1400" dirty="0"/>
              <a:t>0 </a:t>
            </a:r>
            <a:r>
              <a:rPr lang="hu-HU" sz="1400" dirty="0"/>
              <a:t>-</a:t>
            </a:r>
            <a:r>
              <a:rPr lang="en-US" sz="1400" dirty="0"/>
              <a:t>4</a:t>
            </a:r>
            <a:r>
              <a:rPr lang="hu-HU" sz="1400" dirty="0"/>
              <a:t>,</a:t>
            </a:r>
            <a:r>
              <a:rPr lang="en-US" sz="1400" dirty="0"/>
              <a:t>7</a:t>
            </a:r>
            <a:r>
              <a:rPr lang="hu-HU" sz="1400" dirty="0"/>
              <a:t>%</a:t>
            </a:r>
            <a:r>
              <a:rPr lang="en-US" sz="1400" dirty="0"/>
              <a:t>).</a:t>
            </a:r>
            <a:endParaRPr lang="hu-HU" sz="1400" dirty="0"/>
          </a:p>
        </p:txBody>
      </p:sp>
      <p:sp>
        <p:nvSpPr>
          <p:cNvPr id="19" name="Téglalap: lekerekített 18">
            <a:extLst>
              <a:ext uri="{FF2B5EF4-FFF2-40B4-BE49-F238E27FC236}">
                <a16:creationId xmlns:a16="http://schemas.microsoft.com/office/drawing/2014/main" id="{E6230A23-19AE-D3E9-1493-49717A8345C6}"/>
              </a:ext>
            </a:extLst>
          </p:cNvPr>
          <p:cNvSpPr/>
          <p:nvPr/>
        </p:nvSpPr>
        <p:spPr>
          <a:xfrm>
            <a:off x="3879191" y="3429000"/>
            <a:ext cx="2994049" cy="3261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LOVS</a:t>
            </a:r>
            <a:endParaRPr lang="hu-HU" b="1" dirty="0"/>
          </a:p>
          <a:p>
            <a:pPr algn="ctr"/>
            <a:r>
              <a:rPr lang="hu-HU" dirty="0"/>
              <a:t>átlagos PEEP </a:t>
            </a:r>
          </a:p>
          <a:p>
            <a:pPr algn="ctr"/>
            <a:r>
              <a:rPr lang="en-US" dirty="0"/>
              <a:t>14</a:t>
            </a:r>
            <a:r>
              <a:rPr lang="hu-HU" dirty="0"/>
              <a:t>,</a:t>
            </a:r>
            <a:r>
              <a:rPr lang="en-US" dirty="0"/>
              <a:t>6 (SD</a:t>
            </a:r>
            <a:r>
              <a:rPr lang="hu-HU" dirty="0"/>
              <a:t>: </a:t>
            </a:r>
            <a:r>
              <a:rPr lang="en-US" dirty="0"/>
              <a:t>3</a:t>
            </a:r>
            <a:r>
              <a:rPr lang="hu-HU" dirty="0"/>
              <a:t>,</a:t>
            </a:r>
            <a:r>
              <a:rPr lang="en-US" dirty="0"/>
              <a:t>4) </a:t>
            </a:r>
            <a:r>
              <a:rPr lang="hu-HU" dirty="0"/>
              <a:t>H2Ocm </a:t>
            </a:r>
            <a:r>
              <a:rPr lang="en-US" dirty="0"/>
              <a:t>vs 9</a:t>
            </a:r>
            <a:r>
              <a:rPr lang="hu-HU" dirty="0"/>
              <a:t>,</a:t>
            </a:r>
            <a:r>
              <a:rPr lang="en-US" dirty="0"/>
              <a:t>8 (SD</a:t>
            </a:r>
            <a:r>
              <a:rPr lang="hu-HU" dirty="0"/>
              <a:t>: </a:t>
            </a:r>
            <a:r>
              <a:rPr lang="en-US" dirty="0"/>
              <a:t>2</a:t>
            </a:r>
            <a:r>
              <a:rPr lang="hu-HU" dirty="0"/>
              <a:t>,</a:t>
            </a:r>
            <a:r>
              <a:rPr lang="en-US" dirty="0"/>
              <a:t>7</a:t>
            </a:r>
            <a:r>
              <a:rPr lang="hu-HU" dirty="0"/>
              <a:t>) H2Ocm</a:t>
            </a:r>
          </a:p>
          <a:p>
            <a:pPr algn="ctr"/>
            <a:r>
              <a:rPr lang="hu-HU" sz="1800" dirty="0">
                <a:latin typeface="Calibri" panose="020F0502020204030204" pitchFamily="34" charset="0"/>
                <a:ea typeface="Calibri" panose="020F0502020204030204" pitchFamily="34" charset="0"/>
                <a:cs typeface="Calibri" panose="020F0502020204030204" pitchFamily="34" charset="0"/>
              </a:rPr>
              <a:t>↓</a:t>
            </a:r>
            <a:endParaRPr lang="hu-HU" sz="1800" dirty="0"/>
          </a:p>
          <a:p>
            <a:pPr algn="ctr"/>
            <a:r>
              <a:rPr lang="hu-HU" sz="1400" dirty="0"/>
              <a:t>nincs különbség a kórházi halálozás és a barotrauma tekintetében</a:t>
            </a:r>
          </a:p>
          <a:p>
            <a:pPr algn="ctr"/>
            <a:r>
              <a:rPr lang="hu-HU" sz="1400" dirty="0"/>
              <a:t>kórházi halálozás: </a:t>
            </a:r>
            <a:r>
              <a:rPr lang="en-US" sz="1400" dirty="0"/>
              <a:t>36.4%</a:t>
            </a:r>
            <a:r>
              <a:rPr lang="hu-HU" sz="1400" dirty="0"/>
              <a:t> </a:t>
            </a:r>
            <a:r>
              <a:rPr lang="hu-HU" sz="1400" dirty="0" err="1"/>
              <a:t>vs</a:t>
            </a:r>
            <a:r>
              <a:rPr lang="hu-HU" sz="1400" dirty="0"/>
              <a:t> </a:t>
            </a:r>
            <a:r>
              <a:rPr lang="en-US" sz="1400" dirty="0"/>
              <a:t>40.4</a:t>
            </a:r>
            <a:r>
              <a:rPr lang="hu-HU" sz="1400" dirty="0"/>
              <a:t>%</a:t>
            </a:r>
            <a:r>
              <a:rPr lang="en-US" sz="1400" dirty="0"/>
              <a:t> (RR</a:t>
            </a:r>
            <a:r>
              <a:rPr lang="hu-HU" sz="1400" dirty="0"/>
              <a:t>: </a:t>
            </a:r>
            <a:r>
              <a:rPr lang="en-US" sz="1400" dirty="0"/>
              <a:t>0</a:t>
            </a:r>
            <a:r>
              <a:rPr lang="hu-HU" sz="1400" dirty="0"/>
              <a:t>,</a:t>
            </a:r>
            <a:r>
              <a:rPr lang="en-US" sz="1400" dirty="0"/>
              <a:t>90;</a:t>
            </a:r>
            <a:r>
              <a:rPr lang="hu-HU" sz="1400" dirty="0"/>
              <a:t> </a:t>
            </a:r>
            <a:r>
              <a:rPr lang="en-US" sz="1400" dirty="0"/>
              <a:t>95% CI</a:t>
            </a:r>
            <a:r>
              <a:rPr lang="hu-HU" sz="1400" dirty="0"/>
              <a:t>: </a:t>
            </a:r>
            <a:r>
              <a:rPr lang="en-US" sz="1400" dirty="0"/>
              <a:t>0</a:t>
            </a:r>
            <a:r>
              <a:rPr lang="hu-HU" sz="1400" dirty="0"/>
              <a:t>,</a:t>
            </a:r>
            <a:r>
              <a:rPr lang="en-US" sz="1400" dirty="0"/>
              <a:t>77-1</a:t>
            </a:r>
            <a:r>
              <a:rPr lang="hu-HU" sz="1400" dirty="0"/>
              <a:t>,</a:t>
            </a:r>
            <a:r>
              <a:rPr lang="en-US" sz="1400" dirty="0"/>
              <a:t>05;P=</a:t>
            </a:r>
            <a:r>
              <a:rPr lang="hu-HU" sz="1400" dirty="0"/>
              <a:t>0,</a:t>
            </a:r>
            <a:r>
              <a:rPr lang="en-US" sz="1400" dirty="0"/>
              <a:t>19)</a:t>
            </a:r>
            <a:endParaRPr lang="hu-HU" sz="1400" dirty="0"/>
          </a:p>
          <a:p>
            <a:pPr algn="ctr"/>
            <a:r>
              <a:rPr lang="hu-HU" sz="1400" dirty="0"/>
              <a:t>barotrauma: </a:t>
            </a:r>
            <a:r>
              <a:rPr lang="en-US" sz="1400" dirty="0"/>
              <a:t>11</a:t>
            </a:r>
            <a:r>
              <a:rPr lang="hu-HU" sz="1400" dirty="0"/>
              <a:t>,</a:t>
            </a:r>
            <a:r>
              <a:rPr lang="en-US" sz="1400" dirty="0"/>
              <a:t>2%</a:t>
            </a:r>
            <a:r>
              <a:rPr lang="hu-HU" sz="1400" dirty="0"/>
              <a:t> </a:t>
            </a:r>
            <a:r>
              <a:rPr lang="hu-HU" sz="1400" dirty="0" err="1"/>
              <a:t>vs</a:t>
            </a:r>
            <a:r>
              <a:rPr lang="hu-HU" sz="1400" dirty="0"/>
              <a:t> </a:t>
            </a:r>
            <a:r>
              <a:rPr lang="en-US" sz="1400" dirty="0"/>
              <a:t>9</a:t>
            </a:r>
            <a:r>
              <a:rPr lang="hu-HU" sz="1400" dirty="0"/>
              <a:t>,</a:t>
            </a:r>
            <a:r>
              <a:rPr lang="en-US" sz="1400" dirty="0"/>
              <a:t>1%</a:t>
            </a:r>
            <a:r>
              <a:rPr lang="hu-HU" sz="1400" dirty="0"/>
              <a:t> (</a:t>
            </a:r>
            <a:r>
              <a:rPr lang="en-US" sz="1400" dirty="0"/>
              <a:t>RR</a:t>
            </a:r>
            <a:r>
              <a:rPr lang="hu-HU" sz="1400" dirty="0"/>
              <a:t>: </a:t>
            </a:r>
            <a:r>
              <a:rPr lang="en-US" sz="1400" dirty="0"/>
              <a:t>1</a:t>
            </a:r>
            <a:r>
              <a:rPr lang="hu-HU" sz="1400" dirty="0"/>
              <a:t>,</a:t>
            </a:r>
            <a:r>
              <a:rPr lang="en-US" sz="1400" dirty="0"/>
              <a:t>21; 95% CI</a:t>
            </a:r>
            <a:r>
              <a:rPr lang="hu-HU" sz="1400" dirty="0"/>
              <a:t>: </a:t>
            </a:r>
            <a:r>
              <a:rPr lang="en-US" sz="1400" dirty="0"/>
              <a:t>0.83-1</a:t>
            </a:r>
            <a:r>
              <a:rPr lang="hu-HU" sz="1400" dirty="0"/>
              <a:t>,</a:t>
            </a:r>
            <a:r>
              <a:rPr lang="en-US" sz="1400" dirty="0"/>
              <a:t>75; P=</a:t>
            </a:r>
            <a:r>
              <a:rPr lang="hu-HU" sz="1400" dirty="0"/>
              <a:t>0,</a:t>
            </a:r>
            <a:r>
              <a:rPr lang="en-US" sz="1400" dirty="0"/>
              <a:t>33). </a:t>
            </a:r>
            <a:endParaRPr lang="hu-HU" sz="1400" dirty="0"/>
          </a:p>
        </p:txBody>
      </p:sp>
      <p:sp>
        <p:nvSpPr>
          <p:cNvPr id="3" name="Téglalap: lekerekített 2">
            <a:extLst>
              <a:ext uri="{FF2B5EF4-FFF2-40B4-BE49-F238E27FC236}">
                <a16:creationId xmlns:a16="http://schemas.microsoft.com/office/drawing/2014/main" id="{ABFB85F8-4C4A-4922-0441-E9E6AA4A04C3}"/>
              </a:ext>
            </a:extLst>
          </p:cNvPr>
          <p:cNvSpPr/>
          <p:nvPr/>
        </p:nvSpPr>
        <p:spPr>
          <a:xfrm>
            <a:off x="7653528" y="3419856"/>
            <a:ext cx="3081528" cy="32618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b="1" dirty="0"/>
              <a:t>EXPRESS</a:t>
            </a:r>
          </a:p>
          <a:p>
            <a:pPr algn="ctr"/>
            <a:r>
              <a:rPr lang="hu-HU" dirty="0"/>
              <a:t>átlagos PEEP az első nap</a:t>
            </a:r>
          </a:p>
          <a:p>
            <a:pPr algn="ctr"/>
            <a:r>
              <a:rPr lang="hu-HU" dirty="0"/>
              <a:t>7,1 (SD: 1,8) H</a:t>
            </a:r>
            <a:r>
              <a:rPr lang="hu-HU" baseline="-25000" dirty="0"/>
              <a:t>2</a:t>
            </a:r>
            <a:r>
              <a:rPr lang="hu-HU" dirty="0"/>
              <a:t>Ocm </a:t>
            </a:r>
            <a:r>
              <a:rPr lang="hu-HU" dirty="0" err="1"/>
              <a:t>vs</a:t>
            </a:r>
            <a:r>
              <a:rPr lang="hu-HU" dirty="0"/>
              <a:t> 14,6 (SD: 3,2) H</a:t>
            </a:r>
            <a:r>
              <a:rPr lang="hu-HU" baseline="-25000" dirty="0"/>
              <a:t>2</a:t>
            </a:r>
            <a:r>
              <a:rPr lang="hu-HU" dirty="0"/>
              <a:t>Ocm  </a:t>
            </a:r>
          </a:p>
          <a:p>
            <a:pPr algn="ctr"/>
            <a:r>
              <a:rPr lang="hu-HU" sz="1800" dirty="0">
                <a:latin typeface="Calibri" panose="020F0502020204030204" pitchFamily="34" charset="0"/>
                <a:ea typeface="Calibri" panose="020F0502020204030204" pitchFamily="34" charset="0"/>
                <a:cs typeface="Calibri" panose="020F0502020204030204" pitchFamily="34" charset="0"/>
              </a:rPr>
              <a:t>↓</a:t>
            </a:r>
            <a:endParaRPr lang="hu-HU" sz="1800" dirty="0"/>
          </a:p>
          <a:p>
            <a:pPr algn="ctr"/>
            <a:r>
              <a:rPr lang="hu-HU" sz="1400" dirty="0"/>
              <a:t>nincs különbség a kórházi </a:t>
            </a:r>
            <a:r>
              <a:rPr lang="hu-HU" sz="1400" dirty="0" err="1"/>
              <a:t>halákozásban</a:t>
            </a:r>
            <a:r>
              <a:rPr lang="hu-HU" sz="1400" dirty="0"/>
              <a:t> és PTX  előfordulásában</a:t>
            </a:r>
          </a:p>
          <a:p>
            <a:pPr algn="ctr"/>
            <a:r>
              <a:rPr lang="hu-HU" sz="1400" dirty="0"/>
              <a:t>kórházi halálozás: </a:t>
            </a:r>
            <a:r>
              <a:rPr lang="en-US" sz="1400" dirty="0"/>
              <a:t>39</a:t>
            </a:r>
            <a:r>
              <a:rPr lang="hu-HU" sz="1400" dirty="0"/>
              <a:t>,</a:t>
            </a:r>
            <a:r>
              <a:rPr lang="en-US" sz="1400" dirty="0"/>
              <a:t>0</a:t>
            </a:r>
            <a:r>
              <a:rPr lang="hu-HU" sz="1400" dirty="0"/>
              <a:t>% </a:t>
            </a:r>
            <a:r>
              <a:rPr lang="en-US" sz="1400" dirty="0"/>
              <a:t>vs 35</a:t>
            </a:r>
            <a:r>
              <a:rPr lang="hu-HU" sz="1400" dirty="0"/>
              <a:t>,</a:t>
            </a:r>
            <a:r>
              <a:rPr lang="en-US" sz="1400" dirty="0"/>
              <a:t>4% (</a:t>
            </a:r>
            <a:r>
              <a:rPr lang="hu-HU" sz="1400" dirty="0"/>
              <a:t>RR: </a:t>
            </a:r>
            <a:r>
              <a:rPr lang="en-US" sz="1400" dirty="0"/>
              <a:t>1</a:t>
            </a:r>
            <a:r>
              <a:rPr lang="hu-HU" sz="1400" dirty="0"/>
              <a:t>,</a:t>
            </a:r>
            <a:r>
              <a:rPr lang="en-US" sz="1400" dirty="0"/>
              <a:t>10</a:t>
            </a:r>
            <a:r>
              <a:rPr lang="hu-HU" sz="1400" dirty="0"/>
              <a:t>; </a:t>
            </a:r>
            <a:r>
              <a:rPr lang="en-US" sz="1400" dirty="0"/>
              <a:t>95% </a:t>
            </a:r>
            <a:r>
              <a:rPr lang="hu-HU" sz="1400" dirty="0"/>
              <a:t>CI: </a:t>
            </a:r>
            <a:r>
              <a:rPr lang="en-US" sz="1400" dirty="0"/>
              <a:t>0</a:t>
            </a:r>
            <a:r>
              <a:rPr lang="hu-HU" sz="1400" dirty="0"/>
              <a:t>,</a:t>
            </a:r>
            <a:r>
              <a:rPr lang="en-US" sz="1400" dirty="0"/>
              <a:t>92-1</a:t>
            </a:r>
            <a:r>
              <a:rPr lang="hu-HU" sz="1400" dirty="0"/>
              <a:t>,</a:t>
            </a:r>
            <a:r>
              <a:rPr lang="en-US" sz="1400" dirty="0"/>
              <a:t>32; P=</a:t>
            </a:r>
            <a:r>
              <a:rPr lang="hu-HU" sz="1400" dirty="0"/>
              <a:t>0,</a:t>
            </a:r>
            <a:r>
              <a:rPr lang="en-US" sz="1400" dirty="0"/>
              <a:t>30)</a:t>
            </a:r>
            <a:endParaRPr lang="hu-HU" sz="1400" dirty="0"/>
          </a:p>
          <a:p>
            <a:pPr algn="ctr"/>
            <a:r>
              <a:rPr lang="hu-HU" sz="1400" dirty="0"/>
              <a:t>PTX: </a:t>
            </a:r>
            <a:r>
              <a:rPr lang="en-US" sz="1400" dirty="0"/>
              <a:t>5</a:t>
            </a:r>
            <a:r>
              <a:rPr lang="hu-HU" sz="1400" dirty="0"/>
              <a:t>,</a:t>
            </a:r>
            <a:r>
              <a:rPr lang="en-US" sz="1400" dirty="0"/>
              <a:t>8</a:t>
            </a:r>
            <a:r>
              <a:rPr lang="hu-HU" sz="1400" dirty="0"/>
              <a:t>%</a:t>
            </a:r>
            <a:r>
              <a:rPr lang="en-US" sz="1400" dirty="0"/>
              <a:t> </a:t>
            </a:r>
            <a:r>
              <a:rPr lang="hu-HU" sz="1400" dirty="0" err="1"/>
              <a:t>vs</a:t>
            </a:r>
            <a:r>
              <a:rPr lang="hu-HU" sz="1400" dirty="0"/>
              <a:t> </a:t>
            </a:r>
            <a:r>
              <a:rPr lang="en-US" sz="1400" dirty="0"/>
              <a:t>6</a:t>
            </a:r>
            <a:r>
              <a:rPr lang="hu-HU" sz="1400" dirty="0"/>
              <a:t>,</a:t>
            </a:r>
            <a:r>
              <a:rPr lang="en-US" sz="1400" dirty="0"/>
              <a:t>8</a:t>
            </a:r>
            <a:r>
              <a:rPr lang="hu-HU" sz="1400" dirty="0"/>
              <a:t>%;P=0,</a:t>
            </a:r>
            <a:r>
              <a:rPr lang="en-US" sz="1400" dirty="0"/>
              <a:t>57</a:t>
            </a:r>
            <a:endParaRPr lang="hu-HU" sz="1400" dirty="0"/>
          </a:p>
        </p:txBody>
      </p:sp>
      <p:sp>
        <p:nvSpPr>
          <p:cNvPr id="7" name="Téglalap: lekerekített 6">
            <a:extLst>
              <a:ext uri="{FF2B5EF4-FFF2-40B4-BE49-F238E27FC236}">
                <a16:creationId xmlns:a16="http://schemas.microsoft.com/office/drawing/2014/main" id="{F831A6B3-B81B-C7E8-6F6D-A230CFD3FA29}"/>
              </a:ext>
            </a:extLst>
          </p:cNvPr>
          <p:cNvSpPr/>
          <p:nvPr/>
        </p:nvSpPr>
        <p:spPr>
          <a:xfrm>
            <a:off x="2806981" y="3252263"/>
            <a:ext cx="4891430" cy="3462001"/>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spcAft>
                <a:spcPts val="1200"/>
              </a:spcAft>
            </a:pPr>
            <a:r>
              <a:rPr lang="hu-HU" sz="3200" b="1" i="0" dirty="0">
                <a:solidFill>
                  <a:srgbClr val="002060"/>
                </a:solidFill>
                <a:effectLst/>
              </a:rPr>
              <a:t>JAVASLAT</a:t>
            </a:r>
            <a:endParaRPr lang="hu-HU" sz="1600" b="1" i="0" dirty="0">
              <a:solidFill>
                <a:srgbClr val="002060"/>
              </a:solidFill>
              <a:effectLst/>
            </a:endParaRPr>
          </a:p>
          <a:p>
            <a:pPr algn="ctr"/>
            <a:r>
              <a:rPr lang="hu-HU" sz="2400" b="1" i="0" dirty="0">
                <a:solidFill>
                  <a:srgbClr val="002060"/>
                </a:solidFill>
                <a:effectLst/>
              </a:rPr>
              <a:t>Nem lehet javaslat</a:t>
            </a:r>
            <a:r>
              <a:rPr lang="hu-HU" sz="2400" b="0" i="0" dirty="0">
                <a:solidFill>
                  <a:srgbClr val="002060"/>
                </a:solidFill>
                <a:effectLst/>
              </a:rPr>
              <a:t>ot </a:t>
            </a:r>
            <a:r>
              <a:rPr lang="hu-HU" sz="2400" dirty="0">
                <a:solidFill>
                  <a:srgbClr val="002060"/>
                </a:solidFill>
              </a:rPr>
              <a:t>tenni a </a:t>
            </a:r>
            <a:r>
              <a:rPr lang="hu-HU" sz="2400" b="1" dirty="0">
                <a:solidFill>
                  <a:srgbClr val="002060"/>
                </a:solidFill>
              </a:rPr>
              <a:t>magasabb PEEP/FiO</a:t>
            </a:r>
            <a:r>
              <a:rPr lang="hu-HU" sz="2400" b="1" baseline="-25000" dirty="0">
                <a:solidFill>
                  <a:srgbClr val="002060"/>
                </a:solidFill>
              </a:rPr>
              <a:t>2</a:t>
            </a:r>
            <a:r>
              <a:rPr lang="hu-HU" sz="2400" b="1" dirty="0">
                <a:solidFill>
                  <a:srgbClr val="002060"/>
                </a:solidFill>
              </a:rPr>
              <a:t> </a:t>
            </a:r>
            <a:r>
              <a:rPr lang="hu-HU" sz="2400" dirty="0">
                <a:solidFill>
                  <a:srgbClr val="002060"/>
                </a:solidFill>
              </a:rPr>
              <a:t>stratégiával </a:t>
            </a:r>
            <a:r>
              <a:rPr lang="hu-HU" sz="2400" b="1" dirty="0">
                <a:solidFill>
                  <a:srgbClr val="002060"/>
                </a:solidFill>
              </a:rPr>
              <a:t>vagy</a:t>
            </a:r>
            <a:r>
              <a:rPr lang="hu-HU" sz="2400" dirty="0">
                <a:solidFill>
                  <a:srgbClr val="002060"/>
                </a:solidFill>
              </a:rPr>
              <a:t> az </a:t>
            </a:r>
            <a:r>
              <a:rPr lang="hu-HU" sz="2400" b="1" dirty="0">
                <a:solidFill>
                  <a:srgbClr val="002060"/>
                </a:solidFill>
              </a:rPr>
              <a:t>alacsonyabb PEEP/FiO</a:t>
            </a:r>
            <a:r>
              <a:rPr lang="hu-HU" sz="2400" b="1" baseline="-25000" dirty="0">
                <a:solidFill>
                  <a:srgbClr val="002060"/>
                </a:solidFill>
              </a:rPr>
              <a:t>2</a:t>
            </a:r>
            <a:r>
              <a:rPr lang="hu-HU" sz="2400" b="1" dirty="0">
                <a:solidFill>
                  <a:srgbClr val="002060"/>
                </a:solidFill>
              </a:rPr>
              <a:t> </a:t>
            </a:r>
            <a:r>
              <a:rPr lang="hu-HU" sz="2400" dirty="0">
                <a:solidFill>
                  <a:srgbClr val="002060"/>
                </a:solidFill>
              </a:rPr>
              <a:t>stratégiával végzett </a:t>
            </a:r>
            <a:r>
              <a:rPr lang="hu-HU" sz="2400" b="0" i="0" dirty="0">
                <a:solidFill>
                  <a:srgbClr val="002060"/>
                </a:solidFill>
                <a:effectLst/>
              </a:rPr>
              <a:t>rutin </a:t>
            </a:r>
            <a:r>
              <a:rPr lang="hu-HU" sz="2400" b="1" i="0" dirty="0">
                <a:solidFill>
                  <a:srgbClr val="002060"/>
                </a:solidFill>
                <a:effectLst/>
              </a:rPr>
              <a:t>PEEP-titrálás</a:t>
            </a:r>
            <a:r>
              <a:rPr lang="hu-HU" sz="2400" b="0" i="0" dirty="0">
                <a:solidFill>
                  <a:srgbClr val="002060"/>
                </a:solidFill>
                <a:effectLst/>
              </a:rPr>
              <a:t> mellett vagy ellen az ARDS mortalitását illetően.</a:t>
            </a:r>
          </a:p>
        </p:txBody>
      </p:sp>
    </p:spTree>
    <p:extLst>
      <p:ext uri="{BB962C8B-B14F-4D97-AF65-F5344CB8AC3E}">
        <p14:creationId xmlns:p14="http://schemas.microsoft.com/office/powerpoint/2010/main" val="301356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églalap 23">
            <a:extLst>
              <a:ext uri="{FF2B5EF4-FFF2-40B4-BE49-F238E27FC236}">
                <a16:creationId xmlns:a16="http://schemas.microsoft.com/office/drawing/2014/main" id="{ADA060DB-2CF4-8B3E-2E8B-B89B5823DEA2}"/>
              </a:ext>
            </a:extLst>
          </p:cNvPr>
          <p:cNvSpPr/>
          <p:nvPr/>
        </p:nvSpPr>
        <p:spPr>
          <a:xfrm>
            <a:off x="9354312" y="5916173"/>
            <a:ext cx="2441299" cy="6973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PEEP titrálás</a:t>
            </a:r>
          </a:p>
        </p:txBody>
      </p:sp>
      <p:sp>
        <p:nvSpPr>
          <p:cNvPr id="7" name="Szövegdoboz 6">
            <a:extLst>
              <a:ext uri="{FF2B5EF4-FFF2-40B4-BE49-F238E27FC236}">
                <a16:creationId xmlns:a16="http://schemas.microsoft.com/office/drawing/2014/main" id="{8467A25C-0C38-E47B-DF6B-C4C8D4D03F0C}"/>
              </a:ext>
            </a:extLst>
          </p:cNvPr>
          <p:cNvSpPr txBox="1"/>
          <p:nvPr/>
        </p:nvSpPr>
        <p:spPr>
          <a:xfrm>
            <a:off x="721312" y="937259"/>
            <a:ext cx="9628632" cy="369332"/>
          </a:xfrm>
          <a:prstGeom prst="rect">
            <a:avLst/>
          </a:prstGeom>
          <a:noFill/>
        </p:spPr>
        <p:txBody>
          <a:bodyPr wrap="square">
            <a:spAutoFit/>
          </a:bodyPr>
          <a:lstStyle/>
          <a:p>
            <a:r>
              <a:rPr lang="hu-HU" sz="1800" dirty="0">
                <a:latin typeface="Poppins Bold" panose="00000800000000000000" charset="-18"/>
                <a:cs typeface="Poppins Bold" panose="00000800000000000000" charset="-18"/>
              </a:rPr>
              <a:t>Rutin PEEP-titrálás légzésmechanikai alapon </a:t>
            </a:r>
            <a:r>
              <a:rPr lang="hu-HU" sz="1800" dirty="0" err="1">
                <a:latin typeface="Poppins Bold" panose="00000800000000000000" charset="-18"/>
                <a:cs typeface="Poppins Bold" panose="00000800000000000000" charset="-18"/>
              </a:rPr>
              <a:t>vs</a:t>
            </a:r>
            <a:r>
              <a:rPr lang="hu-HU" sz="1800" dirty="0">
                <a:latin typeface="Poppins Bold" panose="00000800000000000000" charset="-18"/>
                <a:cs typeface="Poppins Bold" panose="00000800000000000000" charset="-18"/>
              </a:rPr>
              <a:t> standardizált PEEP/FiO2 alapon </a:t>
            </a:r>
          </a:p>
        </p:txBody>
      </p:sp>
      <p:sp>
        <p:nvSpPr>
          <p:cNvPr id="8" name="Téglalap: lekerekített 7">
            <a:extLst>
              <a:ext uri="{FF2B5EF4-FFF2-40B4-BE49-F238E27FC236}">
                <a16:creationId xmlns:a16="http://schemas.microsoft.com/office/drawing/2014/main" id="{EA98E24A-98AB-4104-32BB-D24BC4B73394}"/>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9" name="Téglalap: lekerekített 8">
            <a:extLst>
              <a:ext uri="{FF2B5EF4-FFF2-40B4-BE49-F238E27FC236}">
                <a16:creationId xmlns:a16="http://schemas.microsoft.com/office/drawing/2014/main" id="{31B119F8-ACAD-3C8C-5CB8-72EB4E2A22F5}"/>
              </a:ext>
            </a:extLst>
          </p:cNvPr>
          <p:cNvSpPr/>
          <p:nvPr/>
        </p:nvSpPr>
        <p:spPr>
          <a:xfrm>
            <a:off x="3338170" y="1388745"/>
            <a:ext cx="2994049" cy="156315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4 RCT: </a:t>
            </a:r>
            <a:r>
              <a:rPr lang="hu-HU" dirty="0" err="1">
                <a:solidFill>
                  <a:schemeClr val="tx1"/>
                </a:solidFill>
              </a:rPr>
              <a:t>légzémechanikai</a:t>
            </a:r>
            <a:r>
              <a:rPr lang="hu-HU" dirty="0">
                <a:solidFill>
                  <a:schemeClr val="tx1"/>
                </a:solidFill>
              </a:rPr>
              <a:t> PEEP titrálás</a:t>
            </a:r>
          </a:p>
          <a:p>
            <a:pPr marL="892175" indent="-184150">
              <a:buFont typeface="Arial" panose="020B0604020202020204" pitchFamily="34" charset="0"/>
              <a:buChar char="•"/>
            </a:pPr>
            <a:r>
              <a:rPr lang="hu-HU" dirty="0" err="1">
                <a:solidFill>
                  <a:schemeClr val="tx1"/>
                </a:solidFill>
              </a:rPr>
              <a:t>EPVent</a:t>
            </a:r>
            <a:r>
              <a:rPr lang="hu-HU" dirty="0">
                <a:solidFill>
                  <a:schemeClr val="tx1"/>
                </a:solidFill>
              </a:rPr>
              <a:t> (n=61)</a:t>
            </a:r>
          </a:p>
          <a:p>
            <a:pPr marL="892175" indent="-184150">
              <a:buFont typeface="Arial" panose="020B0604020202020204" pitchFamily="34" charset="0"/>
              <a:buChar char="•"/>
            </a:pPr>
            <a:r>
              <a:rPr lang="en-US" dirty="0" err="1">
                <a:solidFill>
                  <a:schemeClr val="tx1"/>
                </a:solidFill>
              </a:rPr>
              <a:t>EPVent</a:t>
            </a:r>
            <a:r>
              <a:rPr lang="hu-HU" dirty="0">
                <a:solidFill>
                  <a:schemeClr val="tx1"/>
                </a:solidFill>
              </a:rPr>
              <a:t>-2 (n=200)</a:t>
            </a:r>
          </a:p>
          <a:p>
            <a:pPr marL="892175" indent="-184150">
              <a:buFont typeface="Arial" panose="020B0604020202020204" pitchFamily="34" charset="0"/>
              <a:buChar char="•"/>
            </a:pPr>
            <a:r>
              <a:rPr lang="en-US" dirty="0">
                <a:solidFill>
                  <a:schemeClr val="tx1"/>
                </a:solidFill>
              </a:rPr>
              <a:t>Pintado et al. </a:t>
            </a:r>
            <a:r>
              <a:rPr lang="hu-HU" dirty="0">
                <a:solidFill>
                  <a:schemeClr val="tx1"/>
                </a:solidFill>
              </a:rPr>
              <a:t> (n=70)</a:t>
            </a:r>
          </a:p>
          <a:p>
            <a:pPr marL="892175" indent="-184150">
              <a:buFont typeface="Arial" panose="020B0604020202020204" pitchFamily="34" charset="0"/>
              <a:buChar char="•"/>
            </a:pPr>
            <a:r>
              <a:rPr lang="hu-HU" dirty="0">
                <a:solidFill>
                  <a:schemeClr val="tx1"/>
                </a:solidFill>
              </a:rPr>
              <a:t>ART (n=1010)</a:t>
            </a:r>
          </a:p>
        </p:txBody>
      </p:sp>
      <p:cxnSp>
        <p:nvCxnSpPr>
          <p:cNvPr id="10" name="Egyenes összekötő nyíllal 9">
            <a:extLst>
              <a:ext uri="{FF2B5EF4-FFF2-40B4-BE49-F238E27FC236}">
                <a16:creationId xmlns:a16="http://schemas.microsoft.com/office/drawing/2014/main" id="{2EBD06C7-FC8D-91A4-96FE-04422C8CD902}"/>
              </a:ext>
            </a:extLst>
          </p:cNvPr>
          <p:cNvCxnSpPr>
            <a:cxnSpLocks/>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églalap: lekerekített 10">
            <a:extLst>
              <a:ext uri="{FF2B5EF4-FFF2-40B4-BE49-F238E27FC236}">
                <a16:creationId xmlns:a16="http://schemas.microsoft.com/office/drawing/2014/main" id="{DBBB5534-A938-8A7A-7025-BBA68BA4225B}"/>
              </a:ext>
            </a:extLst>
          </p:cNvPr>
          <p:cNvSpPr/>
          <p:nvPr/>
        </p:nvSpPr>
        <p:spPr>
          <a:xfrm>
            <a:off x="6652261" y="1735217"/>
            <a:ext cx="3616451" cy="1053704"/>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0" i="0" dirty="0">
                <a:solidFill>
                  <a:srgbClr val="3C4043"/>
                </a:solidFill>
                <a:effectLst/>
                <a:latin typeface="Roboto" panose="02000000000000000000" pitchFamily="2" charset="0"/>
              </a:rPr>
              <a:t>Mindegyik a légzésmechanika alapú PEEP titrálási stratégiát egy szabványos PEEP/FiO</a:t>
            </a:r>
            <a:r>
              <a:rPr lang="hu-HU" b="0" i="0" baseline="-25000" dirty="0">
                <a:solidFill>
                  <a:srgbClr val="3C4043"/>
                </a:solidFill>
                <a:effectLst/>
                <a:latin typeface="Roboto" panose="02000000000000000000" pitchFamily="2" charset="0"/>
              </a:rPr>
              <a:t>2</a:t>
            </a:r>
            <a:r>
              <a:rPr lang="hu-HU" b="0" i="0" dirty="0">
                <a:solidFill>
                  <a:srgbClr val="3C4043"/>
                </a:solidFill>
                <a:effectLst/>
                <a:latin typeface="Roboto" panose="02000000000000000000" pitchFamily="2" charset="0"/>
              </a:rPr>
              <a:t> táblával hasonlítja össze.</a:t>
            </a:r>
            <a:endParaRPr lang="hu-HU" dirty="0">
              <a:solidFill>
                <a:schemeClr val="tx1"/>
              </a:solidFill>
            </a:endParaRPr>
          </a:p>
        </p:txBody>
      </p:sp>
      <p:cxnSp>
        <p:nvCxnSpPr>
          <p:cNvPr id="12" name="Egyenes összekötő nyíllal 11">
            <a:extLst>
              <a:ext uri="{FF2B5EF4-FFF2-40B4-BE49-F238E27FC236}">
                <a16:creationId xmlns:a16="http://schemas.microsoft.com/office/drawing/2014/main" id="{D6573732-4B8C-8451-C788-370E12F82FFE}"/>
              </a:ext>
            </a:extLst>
          </p:cNvPr>
          <p:cNvCxnSpPr>
            <a:cxnSpLocks/>
            <a:stCxn id="9" idx="3"/>
          </p:cNvCxnSpPr>
          <p:nvPr/>
        </p:nvCxnSpPr>
        <p:spPr>
          <a:xfrm>
            <a:off x="6332219" y="2170321"/>
            <a:ext cx="320042" cy="0"/>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sp>
        <p:nvSpPr>
          <p:cNvPr id="13" name="Téglalap: lekerekített 12">
            <a:extLst>
              <a:ext uri="{FF2B5EF4-FFF2-40B4-BE49-F238E27FC236}">
                <a16:creationId xmlns:a16="http://schemas.microsoft.com/office/drawing/2014/main" id="{78234182-4168-45D0-4A40-9B6DB1BDBE1C}"/>
              </a:ext>
            </a:extLst>
          </p:cNvPr>
          <p:cNvSpPr/>
          <p:nvPr/>
        </p:nvSpPr>
        <p:spPr>
          <a:xfrm>
            <a:off x="193547" y="3089955"/>
            <a:ext cx="2696260" cy="215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err="1"/>
              <a:t>EPVent</a:t>
            </a:r>
            <a:endParaRPr lang="hu-HU" sz="1800" b="1" dirty="0"/>
          </a:p>
          <a:p>
            <a:pPr algn="ctr"/>
            <a:r>
              <a:rPr lang="hu-HU" sz="1510" dirty="0" err="1"/>
              <a:t>Monocentrikus</a:t>
            </a:r>
            <a:r>
              <a:rPr lang="hu-HU" sz="1510" dirty="0"/>
              <a:t> </a:t>
            </a:r>
            <a:r>
              <a:rPr lang="hu-HU" sz="1510" dirty="0" err="1"/>
              <a:t>viszgálat</a:t>
            </a:r>
            <a:r>
              <a:rPr lang="hu-HU" sz="1510" dirty="0"/>
              <a:t>.</a:t>
            </a:r>
          </a:p>
          <a:p>
            <a:pPr algn="ctr"/>
            <a:r>
              <a:rPr lang="hu-HU" sz="1510" dirty="0"/>
              <a:t>PEEP titrálás végkilégzési transzpulmonális nyomás (PL)/FiO</a:t>
            </a:r>
            <a:r>
              <a:rPr lang="hu-HU" sz="1510" baseline="-25000" dirty="0"/>
              <a:t>2</a:t>
            </a:r>
            <a:r>
              <a:rPr lang="hu-HU" sz="1510" dirty="0"/>
              <a:t> táblázat </a:t>
            </a:r>
            <a:r>
              <a:rPr lang="hu-HU" sz="1600" b="1" dirty="0" err="1"/>
              <a:t>vs</a:t>
            </a:r>
            <a:r>
              <a:rPr lang="hu-HU" sz="1600" b="1" dirty="0"/>
              <a:t> </a:t>
            </a:r>
            <a:r>
              <a:rPr lang="hu-HU" sz="1510" dirty="0"/>
              <a:t>alacsony PEEP/FiO</a:t>
            </a:r>
            <a:r>
              <a:rPr lang="hu-HU" sz="1510" baseline="-25000" dirty="0"/>
              <a:t>2</a:t>
            </a:r>
            <a:r>
              <a:rPr lang="hu-HU" sz="1510" dirty="0"/>
              <a:t> táblázat</a:t>
            </a:r>
            <a:endParaRPr lang="hu-HU" sz="1400" dirty="0"/>
          </a:p>
        </p:txBody>
      </p:sp>
      <p:sp>
        <p:nvSpPr>
          <p:cNvPr id="15" name="Téglalap: lekerekített 14">
            <a:extLst>
              <a:ext uri="{FF2B5EF4-FFF2-40B4-BE49-F238E27FC236}">
                <a16:creationId xmlns:a16="http://schemas.microsoft.com/office/drawing/2014/main" id="{AF6B2B71-C535-1B0F-DBDE-7754F7E0EC7B}"/>
              </a:ext>
            </a:extLst>
          </p:cNvPr>
          <p:cNvSpPr/>
          <p:nvPr/>
        </p:nvSpPr>
        <p:spPr>
          <a:xfrm>
            <a:off x="3037637" y="3089955"/>
            <a:ext cx="2834335" cy="215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EPVent-2</a:t>
            </a:r>
          </a:p>
          <a:p>
            <a:pPr algn="ctr"/>
            <a:r>
              <a:rPr lang="hu-HU" sz="1510" dirty="0"/>
              <a:t>Multicentrikus </a:t>
            </a:r>
            <a:r>
              <a:rPr lang="hu-HU" sz="1510" dirty="0" err="1"/>
              <a:t>viszgálat</a:t>
            </a:r>
            <a:r>
              <a:rPr lang="hu-HU" sz="1510" dirty="0"/>
              <a:t>.</a:t>
            </a:r>
          </a:p>
          <a:p>
            <a:pPr algn="ctr"/>
            <a:r>
              <a:rPr lang="hu-HU" sz="1510" dirty="0"/>
              <a:t>PEEP titrálás végkilégzési transzpulmonális nyomás (PL)/FiO</a:t>
            </a:r>
            <a:r>
              <a:rPr lang="hu-HU" sz="1510" baseline="-25000" dirty="0"/>
              <a:t>2</a:t>
            </a:r>
            <a:r>
              <a:rPr lang="hu-HU" sz="1510" dirty="0"/>
              <a:t> táblázat </a:t>
            </a:r>
            <a:r>
              <a:rPr lang="hu-HU" sz="1600" b="1" dirty="0" err="1"/>
              <a:t>vs</a:t>
            </a:r>
            <a:r>
              <a:rPr lang="hu-HU" sz="1510" dirty="0"/>
              <a:t> magas PEEP/FiO</a:t>
            </a:r>
            <a:r>
              <a:rPr lang="hu-HU" sz="1510" baseline="-25000" dirty="0"/>
              <a:t>2</a:t>
            </a:r>
            <a:r>
              <a:rPr lang="hu-HU" sz="1510" dirty="0"/>
              <a:t> táblázat</a:t>
            </a:r>
            <a:endParaRPr lang="hu-HU" sz="1400" dirty="0"/>
          </a:p>
        </p:txBody>
      </p:sp>
      <p:sp>
        <p:nvSpPr>
          <p:cNvPr id="18" name="Téglalap: lekerekített 17">
            <a:extLst>
              <a:ext uri="{FF2B5EF4-FFF2-40B4-BE49-F238E27FC236}">
                <a16:creationId xmlns:a16="http://schemas.microsoft.com/office/drawing/2014/main" id="{721CF5E0-5746-9F5E-2C38-77276B235B9C}"/>
              </a:ext>
            </a:extLst>
          </p:cNvPr>
          <p:cNvSpPr/>
          <p:nvPr/>
        </p:nvSpPr>
        <p:spPr>
          <a:xfrm>
            <a:off x="6019802" y="3099099"/>
            <a:ext cx="2935224" cy="2135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err="1"/>
              <a:t>Pintado</a:t>
            </a:r>
            <a:r>
              <a:rPr lang="hu-HU" sz="1800" b="1" dirty="0"/>
              <a:t> </a:t>
            </a:r>
            <a:r>
              <a:rPr lang="hu-HU" sz="1800" b="1" dirty="0" err="1"/>
              <a:t>et</a:t>
            </a:r>
            <a:r>
              <a:rPr lang="hu-HU" sz="1800" b="1" dirty="0"/>
              <a:t> </a:t>
            </a:r>
            <a:r>
              <a:rPr lang="hu-HU" sz="1800" b="1" dirty="0" err="1"/>
              <a:t>al</a:t>
            </a:r>
            <a:r>
              <a:rPr lang="hu-HU" sz="1800" b="1" dirty="0"/>
              <a:t>. </a:t>
            </a:r>
          </a:p>
          <a:p>
            <a:pPr algn="ctr"/>
            <a:r>
              <a:rPr lang="hu-HU" sz="1600" dirty="0"/>
              <a:t>Multicentrikus </a:t>
            </a:r>
            <a:r>
              <a:rPr lang="hu-HU" sz="1600" dirty="0" err="1"/>
              <a:t>viszgálat</a:t>
            </a:r>
            <a:r>
              <a:rPr lang="hu-HU" sz="1600" dirty="0"/>
              <a:t>.</a:t>
            </a:r>
          </a:p>
          <a:p>
            <a:pPr algn="ctr"/>
            <a:r>
              <a:rPr lang="hu-HU" sz="1600" dirty="0"/>
              <a:t>compliance alapú PEEP titrálás (PEEP titrálás a </a:t>
            </a:r>
            <a:r>
              <a:rPr lang="hu-HU" sz="1600" dirty="0" err="1"/>
              <a:t>legmagasbb</a:t>
            </a:r>
            <a:r>
              <a:rPr lang="hu-HU" sz="1600" dirty="0"/>
              <a:t> légzőrendszeri compliance alapján) </a:t>
            </a:r>
            <a:r>
              <a:rPr lang="hu-HU" sz="1600" b="1" dirty="0" err="1"/>
              <a:t>vs</a:t>
            </a:r>
            <a:r>
              <a:rPr lang="hu-HU" sz="1600" b="1" dirty="0"/>
              <a:t> </a:t>
            </a:r>
            <a:r>
              <a:rPr lang="hu-HU" sz="1600" dirty="0"/>
              <a:t>alacsony PEEP/FiO</a:t>
            </a:r>
            <a:r>
              <a:rPr lang="hu-HU" sz="1600" baseline="-25000" dirty="0"/>
              <a:t>2</a:t>
            </a:r>
            <a:r>
              <a:rPr lang="hu-HU" sz="1600" dirty="0"/>
              <a:t> táblázat</a:t>
            </a:r>
          </a:p>
        </p:txBody>
      </p:sp>
      <p:sp>
        <p:nvSpPr>
          <p:cNvPr id="19" name="Téglalap: lekerekített 18">
            <a:extLst>
              <a:ext uri="{FF2B5EF4-FFF2-40B4-BE49-F238E27FC236}">
                <a16:creationId xmlns:a16="http://schemas.microsoft.com/office/drawing/2014/main" id="{441D085C-EC1B-838E-446B-287B6648CF4B}"/>
              </a:ext>
            </a:extLst>
          </p:cNvPr>
          <p:cNvSpPr/>
          <p:nvPr/>
        </p:nvSpPr>
        <p:spPr>
          <a:xfrm>
            <a:off x="9097517" y="3099099"/>
            <a:ext cx="2935224" cy="2141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ART</a:t>
            </a:r>
          </a:p>
          <a:p>
            <a:pPr algn="ctr"/>
            <a:r>
              <a:rPr lang="hu-HU" sz="1510" dirty="0"/>
              <a:t>compliance alapú PEEP titrálás (PEEP a legmagasabb compliance-t eredményező PEEP felett 2 H</a:t>
            </a:r>
            <a:r>
              <a:rPr lang="hu-HU" sz="1510" baseline="-25000" dirty="0"/>
              <a:t>2</a:t>
            </a:r>
            <a:r>
              <a:rPr lang="hu-HU" sz="1510" dirty="0"/>
              <a:t>Ocm-rel) </a:t>
            </a:r>
            <a:r>
              <a:rPr lang="hu-HU" sz="1600" b="1" dirty="0" err="1"/>
              <a:t>vs</a:t>
            </a:r>
            <a:r>
              <a:rPr lang="hu-HU" sz="1510" dirty="0"/>
              <a:t> alacsony PEEP/FiO</a:t>
            </a:r>
            <a:r>
              <a:rPr lang="hu-HU" sz="1510" baseline="-25000" dirty="0"/>
              <a:t>2</a:t>
            </a:r>
            <a:r>
              <a:rPr lang="hu-HU" sz="1510" dirty="0"/>
              <a:t> táblázat</a:t>
            </a:r>
            <a:endParaRPr lang="hu-HU" sz="1400" dirty="0"/>
          </a:p>
        </p:txBody>
      </p:sp>
      <p:sp>
        <p:nvSpPr>
          <p:cNvPr id="20" name="Szövegdoboz 19">
            <a:extLst>
              <a:ext uri="{FF2B5EF4-FFF2-40B4-BE49-F238E27FC236}">
                <a16:creationId xmlns:a16="http://schemas.microsoft.com/office/drawing/2014/main" id="{911CF5D1-B4CA-9519-22AB-52AB6DACAE2B}"/>
              </a:ext>
            </a:extLst>
          </p:cNvPr>
          <p:cNvSpPr txBox="1"/>
          <p:nvPr/>
        </p:nvSpPr>
        <p:spPr>
          <a:xfrm>
            <a:off x="193547" y="5365095"/>
            <a:ext cx="2696260" cy="584775"/>
          </a:xfrm>
          <a:prstGeom prst="rect">
            <a:avLst/>
          </a:prstGeom>
          <a:noFill/>
        </p:spPr>
        <p:txBody>
          <a:bodyPr wrap="square" rtlCol="0">
            <a:spAutoFit/>
          </a:bodyPr>
          <a:lstStyle/>
          <a:p>
            <a:r>
              <a:rPr lang="hu-HU" sz="1600" dirty="0"/>
              <a:t>Nincs különbség a mortalitásban</a:t>
            </a:r>
          </a:p>
        </p:txBody>
      </p:sp>
      <p:sp>
        <p:nvSpPr>
          <p:cNvPr id="21" name="Szövegdoboz 20">
            <a:extLst>
              <a:ext uri="{FF2B5EF4-FFF2-40B4-BE49-F238E27FC236}">
                <a16:creationId xmlns:a16="http://schemas.microsoft.com/office/drawing/2014/main" id="{5E43440E-9500-E1B3-E8F4-CB814D49762E}"/>
              </a:ext>
            </a:extLst>
          </p:cNvPr>
          <p:cNvSpPr txBox="1"/>
          <p:nvPr/>
        </p:nvSpPr>
        <p:spPr>
          <a:xfrm>
            <a:off x="2944294" y="5366738"/>
            <a:ext cx="2834335" cy="584775"/>
          </a:xfrm>
          <a:prstGeom prst="rect">
            <a:avLst/>
          </a:prstGeom>
          <a:noFill/>
        </p:spPr>
        <p:txBody>
          <a:bodyPr wrap="square" rtlCol="0">
            <a:spAutoFit/>
          </a:bodyPr>
          <a:lstStyle/>
          <a:p>
            <a:r>
              <a:rPr lang="hu-HU" sz="1600" dirty="0"/>
              <a:t>Nincs különbség a mortalitásban</a:t>
            </a:r>
          </a:p>
        </p:txBody>
      </p:sp>
      <p:sp>
        <p:nvSpPr>
          <p:cNvPr id="22" name="Szövegdoboz 21">
            <a:extLst>
              <a:ext uri="{FF2B5EF4-FFF2-40B4-BE49-F238E27FC236}">
                <a16:creationId xmlns:a16="http://schemas.microsoft.com/office/drawing/2014/main" id="{2523FFB3-324C-EB42-EA09-5D3EC29C5F16}"/>
              </a:ext>
            </a:extLst>
          </p:cNvPr>
          <p:cNvSpPr txBox="1"/>
          <p:nvPr/>
        </p:nvSpPr>
        <p:spPr>
          <a:xfrm>
            <a:off x="6095999" y="5396063"/>
            <a:ext cx="2696260" cy="584775"/>
          </a:xfrm>
          <a:prstGeom prst="rect">
            <a:avLst/>
          </a:prstGeom>
          <a:noFill/>
        </p:spPr>
        <p:txBody>
          <a:bodyPr wrap="square" rtlCol="0">
            <a:spAutoFit/>
          </a:bodyPr>
          <a:lstStyle/>
          <a:p>
            <a:r>
              <a:rPr lang="hu-HU" sz="1600" dirty="0"/>
              <a:t>Nincs különbség a mortalitásban</a:t>
            </a:r>
          </a:p>
        </p:txBody>
      </p:sp>
      <p:sp>
        <p:nvSpPr>
          <p:cNvPr id="23" name="Szövegdoboz 22">
            <a:extLst>
              <a:ext uri="{FF2B5EF4-FFF2-40B4-BE49-F238E27FC236}">
                <a16:creationId xmlns:a16="http://schemas.microsoft.com/office/drawing/2014/main" id="{301B7B85-BF3A-BB9A-572B-E2CA46C33BD0}"/>
              </a:ext>
            </a:extLst>
          </p:cNvPr>
          <p:cNvSpPr txBox="1"/>
          <p:nvPr/>
        </p:nvSpPr>
        <p:spPr>
          <a:xfrm>
            <a:off x="9199435" y="5365095"/>
            <a:ext cx="2935224" cy="738664"/>
          </a:xfrm>
          <a:prstGeom prst="rect">
            <a:avLst/>
          </a:prstGeom>
          <a:noFill/>
        </p:spPr>
        <p:txBody>
          <a:bodyPr wrap="square" rtlCol="0">
            <a:spAutoFit/>
          </a:bodyPr>
          <a:lstStyle/>
          <a:p>
            <a:r>
              <a:rPr lang="hu-HU" sz="1400" dirty="0"/>
              <a:t>Magasabb mortalitás a compliance alapú csoportan (RR 1,12; 95% CI 1.00–1.26).</a:t>
            </a:r>
          </a:p>
        </p:txBody>
      </p:sp>
      <p:sp>
        <p:nvSpPr>
          <p:cNvPr id="25" name="Szövegdoboz 24">
            <a:extLst>
              <a:ext uri="{FF2B5EF4-FFF2-40B4-BE49-F238E27FC236}">
                <a16:creationId xmlns:a16="http://schemas.microsoft.com/office/drawing/2014/main" id="{4CBF2CB4-AE98-ECD2-57DA-65E40FF14B46}"/>
              </a:ext>
            </a:extLst>
          </p:cNvPr>
          <p:cNvSpPr txBox="1"/>
          <p:nvPr/>
        </p:nvSpPr>
        <p:spPr>
          <a:xfrm>
            <a:off x="193547" y="6233874"/>
            <a:ext cx="2595373" cy="584775"/>
          </a:xfrm>
          <a:prstGeom prst="rect">
            <a:avLst/>
          </a:prstGeom>
          <a:noFill/>
        </p:spPr>
        <p:txBody>
          <a:bodyPr wrap="square" rtlCol="0">
            <a:spAutoFit/>
          </a:bodyPr>
          <a:lstStyle/>
          <a:p>
            <a:r>
              <a:rPr lang="hu-HU" sz="1600" dirty="0"/>
              <a:t>Nincs különbség a barotrauma előfordulásában</a:t>
            </a:r>
          </a:p>
        </p:txBody>
      </p:sp>
      <p:sp>
        <p:nvSpPr>
          <p:cNvPr id="26" name="Szövegdoboz 25">
            <a:extLst>
              <a:ext uri="{FF2B5EF4-FFF2-40B4-BE49-F238E27FC236}">
                <a16:creationId xmlns:a16="http://schemas.microsoft.com/office/drawing/2014/main" id="{81A7E312-60D9-D3AD-EEF2-BA9575C7CE0B}"/>
              </a:ext>
            </a:extLst>
          </p:cNvPr>
          <p:cNvSpPr txBox="1"/>
          <p:nvPr/>
        </p:nvSpPr>
        <p:spPr>
          <a:xfrm>
            <a:off x="2940255" y="6246780"/>
            <a:ext cx="2595373" cy="584775"/>
          </a:xfrm>
          <a:prstGeom prst="rect">
            <a:avLst/>
          </a:prstGeom>
          <a:noFill/>
        </p:spPr>
        <p:txBody>
          <a:bodyPr wrap="square" rtlCol="0">
            <a:spAutoFit/>
          </a:bodyPr>
          <a:lstStyle/>
          <a:p>
            <a:r>
              <a:rPr lang="hu-HU" sz="1600" dirty="0"/>
              <a:t>Nincs különbség a barotrauma előfordulásában</a:t>
            </a:r>
          </a:p>
        </p:txBody>
      </p:sp>
      <p:sp>
        <p:nvSpPr>
          <p:cNvPr id="27" name="Szövegdoboz 26">
            <a:extLst>
              <a:ext uri="{FF2B5EF4-FFF2-40B4-BE49-F238E27FC236}">
                <a16:creationId xmlns:a16="http://schemas.microsoft.com/office/drawing/2014/main" id="{84AFEB82-CDBF-9B24-6612-239331B7B013}"/>
              </a:ext>
            </a:extLst>
          </p:cNvPr>
          <p:cNvSpPr txBox="1"/>
          <p:nvPr/>
        </p:nvSpPr>
        <p:spPr>
          <a:xfrm>
            <a:off x="6024942" y="6273225"/>
            <a:ext cx="2595373" cy="584775"/>
          </a:xfrm>
          <a:prstGeom prst="rect">
            <a:avLst/>
          </a:prstGeom>
          <a:noFill/>
        </p:spPr>
        <p:txBody>
          <a:bodyPr wrap="square" rtlCol="0">
            <a:spAutoFit/>
          </a:bodyPr>
          <a:lstStyle/>
          <a:p>
            <a:r>
              <a:rPr lang="hu-HU" sz="1600" dirty="0"/>
              <a:t>Nincs különbség a barotrauma előfordulásában</a:t>
            </a:r>
          </a:p>
        </p:txBody>
      </p:sp>
      <p:sp>
        <p:nvSpPr>
          <p:cNvPr id="28" name="Szövegdoboz 27">
            <a:extLst>
              <a:ext uri="{FF2B5EF4-FFF2-40B4-BE49-F238E27FC236}">
                <a16:creationId xmlns:a16="http://schemas.microsoft.com/office/drawing/2014/main" id="{E2220F22-7ED1-E4BF-468B-D1014D19FE4A}"/>
              </a:ext>
            </a:extLst>
          </p:cNvPr>
          <p:cNvSpPr txBox="1"/>
          <p:nvPr/>
        </p:nvSpPr>
        <p:spPr>
          <a:xfrm>
            <a:off x="9199435" y="6088558"/>
            <a:ext cx="2992565" cy="738664"/>
          </a:xfrm>
          <a:prstGeom prst="rect">
            <a:avLst/>
          </a:prstGeom>
          <a:noFill/>
        </p:spPr>
        <p:txBody>
          <a:bodyPr wrap="square" rtlCol="0">
            <a:spAutoFit/>
          </a:bodyPr>
          <a:lstStyle/>
          <a:p>
            <a:r>
              <a:rPr lang="hu-HU" sz="1400" dirty="0"/>
              <a:t>A barotrauma </a:t>
            </a:r>
            <a:r>
              <a:rPr lang="hu-HU" sz="1400" dirty="0" err="1"/>
              <a:t>incidencia</a:t>
            </a:r>
            <a:r>
              <a:rPr lang="hu-HU" sz="1400" dirty="0"/>
              <a:t> </a:t>
            </a:r>
            <a:r>
              <a:rPr lang="hu-HU" sz="1400" dirty="0">
                <a:sym typeface="Wingdings" panose="05000000000000000000" pitchFamily="2" charset="2"/>
              </a:rPr>
              <a:t> a compliance alapú csoportban</a:t>
            </a:r>
          </a:p>
          <a:p>
            <a:r>
              <a:rPr lang="hu-HU" sz="1400" dirty="0"/>
              <a:t>RR 3,56; 95% CI 1,64–7,73)</a:t>
            </a:r>
          </a:p>
        </p:txBody>
      </p:sp>
    </p:spTree>
    <p:extLst>
      <p:ext uri="{BB962C8B-B14F-4D97-AF65-F5344CB8AC3E}">
        <p14:creationId xmlns:p14="http://schemas.microsoft.com/office/powerpoint/2010/main" val="359428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églalap 23">
            <a:extLst>
              <a:ext uri="{FF2B5EF4-FFF2-40B4-BE49-F238E27FC236}">
                <a16:creationId xmlns:a16="http://schemas.microsoft.com/office/drawing/2014/main" id="{ADA060DB-2CF4-8B3E-2E8B-B89B5823DEA2}"/>
              </a:ext>
            </a:extLst>
          </p:cNvPr>
          <p:cNvSpPr/>
          <p:nvPr/>
        </p:nvSpPr>
        <p:spPr>
          <a:xfrm>
            <a:off x="9354312" y="5916173"/>
            <a:ext cx="2441299" cy="6973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PEEP titrálás</a:t>
            </a:r>
          </a:p>
        </p:txBody>
      </p:sp>
      <p:sp>
        <p:nvSpPr>
          <p:cNvPr id="7" name="Szövegdoboz 6">
            <a:extLst>
              <a:ext uri="{FF2B5EF4-FFF2-40B4-BE49-F238E27FC236}">
                <a16:creationId xmlns:a16="http://schemas.microsoft.com/office/drawing/2014/main" id="{8467A25C-0C38-E47B-DF6B-C4C8D4D03F0C}"/>
              </a:ext>
            </a:extLst>
          </p:cNvPr>
          <p:cNvSpPr txBox="1"/>
          <p:nvPr/>
        </p:nvSpPr>
        <p:spPr>
          <a:xfrm>
            <a:off x="721312" y="937259"/>
            <a:ext cx="9628632" cy="369332"/>
          </a:xfrm>
          <a:prstGeom prst="rect">
            <a:avLst/>
          </a:prstGeom>
          <a:noFill/>
        </p:spPr>
        <p:txBody>
          <a:bodyPr wrap="square">
            <a:spAutoFit/>
          </a:bodyPr>
          <a:lstStyle/>
          <a:p>
            <a:r>
              <a:rPr lang="hu-HU" sz="1800" dirty="0">
                <a:latin typeface="Poppins Bold" panose="00000800000000000000" charset="-18"/>
                <a:cs typeface="Poppins Bold" panose="00000800000000000000" charset="-18"/>
              </a:rPr>
              <a:t>Rutin PEEP-titrálás légzésmechanikai alapon </a:t>
            </a:r>
            <a:r>
              <a:rPr lang="hu-HU" sz="1800" dirty="0" err="1">
                <a:latin typeface="Poppins Bold" panose="00000800000000000000" charset="-18"/>
                <a:cs typeface="Poppins Bold" panose="00000800000000000000" charset="-18"/>
              </a:rPr>
              <a:t>vs</a:t>
            </a:r>
            <a:r>
              <a:rPr lang="hu-HU" sz="1800" dirty="0">
                <a:latin typeface="Poppins Bold" panose="00000800000000000000" charset="-18"/>
                <a:cs typeface="Poppins Bold" panose="00000800000000000000" charset="-18"/>
              </a:rPr>
              <a:t> standardizált PEEP/FiO</a:t>
            </a:r>
            <a:r>
              <a:rPr lang="hu-HU" sz="1800" baseline="-25000" dirty="0">
                <a:latin typeface="Poppins Bold" panose="00000800000000000000" charset="-18"/>
                <a:cs typeface="Poppins Bold" panose="00000800000000000000" charset="-18"/>
              </a:rPr>
              <a:t>2</a:t>
            </a:r>
            <a:r>
              <a:rPr lang="hu-HU" sz="1800" dirty="0">
                <a:latin typeface="Poppins Bold" panose="00000800000000000000" charset="-18"/>
                <a:cs typeface="Poppins Bold" panose="00000800000000000000" charset="-18"/>
              </a:rPr>
              <a:t> alapon </a:t>
            </a:r>
          </a:p>
        </p:txBody>
      </p:sp>
      <p:sp>
        <p:nvSpPr>
          <p:cNvPr id="13" name="Téglalap: lekerekített 12">
            <a:extLst>
              <a:ext uri="{FF2B5EF4-FFF2-40B4-BE49-F238E27FC236}">
                <a16:creationId xmlns:a16="http://schemas.microsoft.com/office/drawing/2014/main" id="{78234182-4168-45D0-4A40-9B6DB1BDBE1C}"/>
              </a:ext>
            </a:extLst>
          </p:cNvPr>
          <p:cNvSpPr/>
          <p:nvPr/>
        </p:nvSpPr>
        <p:spPr>
          <a:xfrm>
            <a:off x="193547" y="1316863"/>
            <a:ext cx="2696260" cy="215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err="1"/>
              <a:t>EPVent</a:t>
            </a:r>
            <a:endParaRPr lang="hu-HU" sz="1800" b="1" dirty="0"/>
          </a:p>
          <a:p>
            <a:pPr algn="ctr"/>
            <a:r>
              <a:rPr lang="hu-HU" sz="1510" dirty="0" err="1"/>
              <a:t>Monocentrikus</a:t>
            </a:r>
            <a:r>
              <a:rPr lang="hu-HU" sz="1510" dirty="0"/>
              <a:t> </a:t>
            </a:r>
            <a:r>
              <a:rPr lang="hu-HU" sz="1510" dirty="0" err="1"/>
              <a:t>viszgálat</a:t>
            </a:r>
            <a:r>
              <a:rPr lang="hu-HU" sz="1510" dirty="0"/>
              <a:t>.</a:t>
            </a:r>
          </a:p>
          <a:p>
            <a:pPr algn="ctr"/>
            <a:r>
              <a:rPr lang="hu-HU" sz="1510" dirty="0"/>
              <a:t>PEEP titrálás végkilégzési transzpulmonális nyomás (PL)/FiO2 táblázat </a:t>
            </a:r>
            <a:r>
              <a:rPr lang="hu-HU" sz="1600" b="1" dirty="0" err="1"/>
              <a:t>vs</a:t>
            </a:r>
            <a:r>
              <a:rPr lang="hu-HU" sz="1600" b="1" dirty="0"/>
              <a:t> </a:t>
            </a:r>
            <a:r>
              <a:rPr lang="hu-HU" sz="1510" dirty="0"/>
              <a:t>alacsony PEEP/FiO2 táblázat</a:t>
            </a:r>
            <a:endParaRPr lang="hu-HU" sz="1400" dirty="0"/>
          </a:p>
        </p:txBody>
      </p:sp>
      <p:sp>
        <p:nvSpPr>
          <p:cNvPr id="15" name="Téglalap: lekerekített 14">
            <a:extLst>
              <a:ext uri="{FF2B5EF4-FFF2-40B4-BE49-F238E27FC236}">
                <a16:creationId xmlns:a16="http://schemas.microsoft.com/office/drawing/2014/main" id="{AF6B2B71-C535-1B0F-DBDE-7754F7E0EC7B}"/>
              </a:ext>
            </a:extLst>
          </p:cNvPr>
          <p:cNvSpPr/>
          <p:nvPr/>
        </p:nvSpPr>
        <p:spPr>
          <a:xfrm>
            <a:off x="3037637" y="1316863"/>
            <a:ext cx="2834335" cy="215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EPVent-2</a:t>
            </a:r>
          </a:p>
          <a:p>
            <a:pPr algn="ctr"/>
            <a:r>
              <a:rPr lang="hu-HU" sz="1510" dirty="0"/>
              <a:t>Multicentrikus </a:t>
            </a:r>
            <a:r>
              <a:rPr lang="hu-HU" sz="1510" dirty="0" err="1"/>
              <a:t>viszgálat</a:t>
            </a:r>
            <a:r>
              <a:rPr lang="hu-HU" sz="1510" dirty="0"/>
              <a:t>.</a:t>
            </a:r>
          </a:p>
          <a:p>
            <a:pPr algn="ctr"/>
            <a:r>
              <a:rPr lang="hu-HU" sz="1510" dirty="0"/>
              <a:t>PEEP titrálás végkilégzési transzpulmonális nyomás (PL)/FiO2 táblázat </a:t>
            </a:r>
            <a:r>
              <a:rPr lang="hu-HU" sz="1600" b="1" dirty="0" err="1"/>
              <a:t>vs</a:t>
            </a:r>
            <a:r>
              <a:rPr lang="hu-HU" sz="1510" dirty="0"/>
              <a:t> magas PEEP/FiO2 táblázat</a:t>
            </a:r>
            <a:endParaRPr lang="hu-HU" sz="1400" dirty="0"/>
          </a:p>
        </p:txBody>
      </p:sp>
      <p:sp>
        <p:nvSpPr>
          <p:cNvPr id="18" name="Téglalap: lekerekített 17">
            <a:extLst>
              <a:ext uri="{FF2B5EF4-FFF2-40B4-BE49-F238E27FC236}">
                <a16:creationId xmlns:a16="http://schemas.microsoft.com/office/drawing/2014/main" id="{721CF5E0-5746-9F5E-2C38-77276B235B9C}"/>
              </a:ext>
            </a:extLst>
          </p:cNvPr>
          <p:cNvSpPr/>
          <p:nvPr/>
        </p:nvSpPr>
        <p:spPr>
          <a:xfrm>
            <a:off x="6019802" y="1326007"/>
            <a:ext cx="2935224" cy="2135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err="1"/>
              <a:t>Pintado</a:t>
            </a:r>
            <a:r>
              <a:rPr lang="hu-HU" sz="1800" b="1" dirty="0"/>
              <a:t> </a:t>
            </a:r>
            <a:r>
              <a:rPr lang="hu-HU" sz="1800" b="1" dirty="0" err="1"/>
              <a:t>et</a:t>
            </a:r>
            <a:r>
              <a:rPr lang="hu-HU" sz="1800" b="1" dirty="0"/>
              <a:t> </a:t>
            </a:r>
            <a:r>
              <a:rPr lang="hu-HU" sz="1800" b="1" dirty="0" err="1"/>
              <a:t>al</a:t>
            </a:r>
            <a:r>
              <a:rPr lang="hu-HU" sz="1800" b="1" dirty="0"/>
              <a:t>. </a:t>
            </a:r>
          </a:p>
          <a:p>
            <a:pPr algn="ctr"/>
            <a:r>
              <a:rPr lang="hu-HU" sz="1600" dirty="0"/>
              <a:t>Multicentrikus </a:t>
            </a:r>
            <a:r>
              <a:rPr lang="hu-HU" sz="1600" dirty="0" err="1"/>
              <a:t>viszgálat</a:t>
            </a:r>
            <a:r>
              <a:rPr lang="hu-HU" sz="1600" dirty="0"/>
              <a:t>.</a:t>
            </a:r>
          </a:p>
          <a:p>
            <a:pPr algn="ctr"/>
            <a:r>
              <a:rPr lang="hu-HU" sz="1600" dirty="0"/>
              <a:t>compliance alapú PEEP titrálás (PEEP titrálás a </a:t>
            </a:r>
            <a:r>
              <a:rPr lang="hu-HU" sz="1600" dirty="0" err="1"/>
              <a:t>legmagasbb</a:t>
            </a:r>
            <a:r>
              <a:rPr lang="hu-HU" sz="1600" dirty="0"/>
              <a:t> légzőrendszeri compliance alapján) </a:t>
            </a:r>
            <a:r>
              <a:rPr lang="hu-HU" sz="1600" b="1" dirty="0" err="1"/>
              <a:t>vs</a:t>
            </a:r>
            <a:r>
              <a:rPr lang="hu-HU" sz="1600" b="1" dirty="0"/>
              <a:t> </a:t>
            </a:r>
            <a:r>
              <a:rPr lang="hu-HU" sz="1600" dirty="0"/>
              <a:t>alacsony PEEP/FiO2 táblázat</a:t>
            </a:r>
          </a:p>
        </p:txBody>
      </p:sp>
      <p:sp>
        <p:nvSpPr>
          <p:cNvPr id="19" name="Téglalap: lekerekített 18">
            <a:extLst>
              <a:ext uri="{FF2B5EF4-FFF2-40B4-BE49-F238E27FC236}">
                <a16:creationId xmlns:a16="http://schemas.microsoft.com/office/drawing/2014/main" id="{441D085C-EC1B-838E-446B-287B6648CF4B}"/>
              </a:ext>
            </a:extLst>
          </p:cNvPr>
          <p:cNvSpPr/>
          <p:nvPr/>
        </p:nvSpPr>
        <p:spPr>
          <a:xfrm>
            <a:off x="9097517" y="1326007"/>
            <a:ext cx="2935224" cy="2141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ART</a:t>
            </a:r>
          </a:p>
          <a:p>
            <a:pPr algn="ctr"/>
            <a:r>
              <a:rPr lang="hu-HU" sz="1510" dirty="0"/>
              <a:t>compliance alapú PEEP titrálás (PEEP a legmagasabb compliance-t eredményező PEEP felett 2 H2Ocm-rel) </a:t>
            </a:r>
            <a:r>
              <a:rPr lang="hu-HU" sz="1600" b="1" dirty="0" err="1"/>
              <a:t>vs</a:t>
            </a:r>
            <a:r>
              <a:rPr lang="hu-HU" sz="1510" dirty="0"/>
              <a:t> alacsony PEEP/FiO2 táblázat</a:t>
            </a:r>
            <a:endParaRPr lang="hu-HU" sz="1400" dirty="0"/>
          </a:p>
        </p:txBody>
      </p:sp>
      <p:sp>
        <p:nvSpPr>
          <p:cNvPr id="25" name="Szövegdoboz 24">
            <a:extLst>
              <a:ext uri="{FF2B5EF4-FFF2-40B4-BE49-F238E27FC236}">
                <a16:creationId xmlns:a16="http://schemas.microsoft.com/office/drawing/2014/main" id="{4CBF2CB4-AE98-ECD2-57DA-65E40FF14B46}"/>
              </a:ext>
            </a:extLst>
          </p:cNvPr>
          <p:cNvSpPr txBox="1"/>
          <p:nvPr/>
        </p:nvSpPr>
        <p:spPr>
          <a:xfrm>
            <a:off x="1592120" y="5972454"/>
            <a:ext cx="2595373" cy="584775"/>
          </a:xfrm>
          <a:prstGeom prst="rect">
            <a:avLst/>
          </a:prstGeom>
          <a:noFill/>
        </p:spPr>
        <p:txBody>
          <a:bodyPr wrap="square" rtlCol="0">
            <a:spAutoFit/>
          </a:bodyPr>
          <a:lstStyle/>
          <a:p>
            <a:pPr algn="ctr"/>
            <a:r>
              <a:rPr lang="hu-HU" sz="1600" dirty="0"/>
              <a:t>Nincs különbség a mortalitásban</a:t>
            </a:r>
          </a:p>
        </p:txBody>
      </p:sp>
      <p:sp>
        <p:nvSpPr>
          <p:cNvPr id="27" name="Szövegdoboz 26">
            <a:extLst>
              <a:ext uri="{FF2B5EF4-FFF2-40B4-BE49-F238E27FC236}">
                <a16:creationId xmlns:a16="http://schemas.microsoft.com/office/drawing/2014/main" id="{84AFEB82-CDBF-9B24-6612-239331B7B013}"/>
              </a:ext>
            </a:extLst>
          </p:cNvPr>
          <p:cNvSpPr txBox="1"/>
          <p:nvPr/>
        </p:nvSpPr>
        <p:spPr>
          <a:xfrm>
            <a:off x="7657339" y="5920741"/>
            <a:ext cx="2595373" cy="584775"/>
          </a:xfrm>
          <a:prstGeom prst="rect">
            <a:avLst/>
          </a:prstGeom>
          <a:noFill/>
        </p:spPr>
        <p:txBody>
          <a:bodyPr wrap="square" rtlCol="0">
            <a:spAutoFit/>
          </a:bodyPr>
          <a:lstStyle/>
          <a:p>
            <a:pPr algn="ctr"/>
            <a:r>
              <a:rPr lang="hu-HU" sz="1600" dirty="0"/>
              <a:t>Nincs különbség a barotrauma előfordulásában</a:t>
            </a:r>
          </a:p>
        </p:txBody>
      </p:sp>
      <p:pic>
        <p:nvPicPr>
          <p:cNvPr id="4" name="docshape1022">
            <a:extLst>
              <a:ext uri="{FF2B5EF4-FFF2-40B4-BE49-F238E27FC236}">
                <a16:creationId xmlns:a16="http://schemas.microsoft.com/office/drawing/2014/main" id="{78290213-4922-335B-BE7A-96868DD75AF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17615" y="1994082"/>
            <a:ext cx="5214698" cy="360994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églalap 16">
            <a:extLst>
              <a:ext uri="{FF2B5EF4-FFF2-40B4-BE49-F238E27FC236}">
                <a16:creationId xmlns:a16="http://schemas.microsoft.com/office/drawing/2014/main" id="{69F57A04-D6F5-A5A7-70E5-A2D5E3F0B800}"/>
              </a:ext>
            </a:extLst>
          </p:cNvPr>
          <p:cNvSpPr/>
          <p:nvPr/>
        </p:nvSpPr>
        <p:spPr>
          <a:xfrm>
            <a:off x="417614" y="4700016"/>
            <a:ext cx="5214698" cy="4754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1" name="docshape1028">
            <a:extLst>
              <a:ext uri="{FF2B5EF4-FFF2-40B4-BE49-F238E27FC236}">
                <a16:creationId xmlns:a16="http://schemas.microsoft.com/office/drawing/2014/main" id="{0434B38F-7BEB-C40C-43C3-F58FC10C46A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278196" y="1979840"/>
            <a:ext cx="5159321" cy="362418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églalap 28">
            <a:extLst>
              <a:ext uri="{FF2B5EF4-FFF2-40B4-BE49-F238E27FC236}">
                <a16:creationId xmlns:a16="http://schemas.microsoft.com/office/drawing/2014/main" id="{E0B48041-06F7-C06D-5AB9-50AC329B479D}"/>
              </a:ext>
            </a:extLst>
          </p:cNvPr>
          <p:cNvSpPr/>
          <p:nvPr/>
        </p:nvSpPr>
        <p:spPr>
          <a:xfrm>
            <a:off x="6278195" y="4613273"/>
            <a:ext cx="5159321" cy="5622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Szövegdoboz 32">
            <a:extLst>
              <a:ext uri="{FF2B5EF4-FFF2-40B4-BE49-F238E27FC236}">
                <a16:creationId xmlns:a16="http://schemas.microsoft.com/office/drawing/2014/main" id="{2B5E0EB0-8BD5-94B4-7B35-240881279A0E}"/>
              </a:ext>
            </a:extLst>
          </p:cNvPr>
          <p:cNvSpPr txBox="1"/>
          <p:nvPr/>
        </p:nvSpPr>
        <p:spPr>
          <a:xfrm>
            <a:off x="4481948" y="6038413"/>
            <a:ext cx="2850460" cy="324256"/>
          </a:xfrm>
          <a:prstGeom prst="rect">
            <a:avLst/>
          </a:prstGeom>
          <a:noFill/>
        </p:spPr>
        <p:txBody>
          <a:bodyPr wrap="none" rtlCol="0">
            <a:spAutoFit/>
          </a:bodyPr>
          <a:lstStyle/>
          <a:p>
            <a:r>
              <a:rPr lang="hu-HU" dirty="0" err="1">
                <a:latin typeface="Poppins Bold" panose="00000800000000000000" charset="-18"/>
                <a:cs typeface="Poppins Bold" panose="00000800000000000000" charset="-18"/>
              </a:rPr>
              <a:t>Poolozott</a:t>
            </a:r>
            <a:r>
              <a:rPr lang="hu-HU" dirty="0">
                <a:latin typeface="Poppins Bold" panose="00000800000000000000" charset="-18"/>
                <a:cs typeface="Poppins Bold" panose="00000800000000000000" charset="-18"/>
              </a:rPr>
              <a:t> adatok elemzése</a:t>
            </a:r>
          </a:p>
        </p:txBody>
      </p:sp>
      <p:cxnSp>
        <p:nvCxnSpPr>
          <p:cNvPr id="35" name="Egyenes összekötő nyíllal 34">
            <a:extLst>
              <a:ext uri="{FF2B5EF4-FFF2-40B4-BE49-F238E27FC236}">
                <a16:creationId xmlns:a16="http://schemas.microsoft.com/office/drawing/2014/main" id="{E268B25E-A97D-1E82-4185-32D220304805}"/>
              </a:ext>
            </a:extLst>
          </p:cNvPr>
          <p:cNvCxnSpPr/>
          <p:nvPr/>
        </p:nvCxnSpPr>
        <p:spPr>
          <a:xfrm flipH="1">
            <a:off x="3922776" y="6200541"/>
            <a:ext cx="384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gyenes összekötő nyíllal 36">
            <a:extLst>
              <a:ext uri="{FF2B5EF4-FFF2-40B4-BE49-F238E27FC236}">
                <a16:creationId xmlns:a16="http://schemas.microsoft.com/office/drawing/2014/main" id="{E892FA66-D567-D26E-FD31-475A4119486C}"/>
              </a:ext>
            </a:extLst>
          </p:cNvPr>
          <p:cNvCxnSpPr/>
          <p:nvPr/>
        </p:nvCxnSpPr>
        <p:spPr>
          <a:xfrm>
            <a:off x="7487414" y="6213128"/>
            <a:ext cx="289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gyenes összekötő nyíllal 38">
            <a:extLst>
              <a:ext uri="{FF2B5EF4-FFF2-40B4-BE49-F238E27FC236}">
                <a16:creationId xmlns:a16="http://schemas.microsoft.com/office/drawing/2014/main" id="{697C2261-22B2-9128-BF82-673184FE4F1A}"/>
              </a:ext>
            </a:extLst>
          </p:cNvPr>
          <p:cNvCxnSpPr>
            <a:endCxn id="25" idx="0"/>
          </p:cNvCxnSpPr>
          <p:nvPr/>
        </p:nvCxnSpPr>
        <p:spPr>
          <a:xfrm>
            <a:off x="2889806" y="5686807"/>
            <a:ext cx="1" cy="28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gyenes összekötő nyíllal 40">
            <a:extLst>
              <a:ext uri="{FF2B5EF4-FFF2-40B4-BE49-F238E27FC236}">
                <a16:creationId xmlns:a16="http://schemas.microsoft.com/office/drawing/2014/main" id="{D9E78FAC-260E-8DC1-B6CF-CCB98BBFC985}"/>
              </a:ext>
            </a:extLst>
          </p:cNvPr>
          <p:cNvCxnSpPr>
            <a:cxnSpLocks/>
          </p:cNvCxnSpPr>
          <p:nvPr/>
        </p:nvCxnSpPr>
        <p:spPr>
          <a:xfrm>
            <a:off x="8857855" y="5699174"/>
            <a:ext cx="0" cy="273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9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églalap 23">
            <a:extLst>
              <a:ext uri="{FF2B5EF4-FFF2-40B4-BE49-F238E27FC236}">
                <a16:creationId xmlns:a16="http://schemas.microsoft.com/office/drawing/2014/main" id="{ADA060DB-2CF4-8B3E-2E8B-B89B5823DEA2}"/>
              </a:ext>
            </a:extLst>
          </p:cNvPr>
          <p:cNvSpPr/>
          <p:nvPr/>
        </p:nvSpPr>
        <p:spPr>
          <a:xfrm>
            <a:off x="9354312" y="5916173"/>
            <a:ext cx="2441299" cy="6973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PEEP titrálás</a:t>
            </a:r>
          </a:p>
        </p:txBody>
      </p:sp>
      <p:sp>
        <p:nvSpPr>
          <p:cNvPr id="7" name="Szövegdoboz 6">
            <a:extLst>
              <a:ext uri="{FF2B5EF4-FFF2-40B4-BE49-F238E27FC236}">
                <a16:creationId xmlns:a16="http://schemas.microsoft.com/office/drawing/2014/main" id="{8467A25C-0C38-E47B-DF6B-C4C8D4D03F0C}"/>
              </a:ext>
            </a:extLst>
          </p:cNvPr>
          <p:cNvSpPr txBox="1"/>
          <p:nvPr/>
        </p:nvSpPr>
        <p:spPr>
          <a:xfrm>
            <a:off x="721312" y="937259"/>
            <a:ext cx="9628632" cy="369332"/>
          </a:xfrm>
          <a:prstGeom prst="rect">
            <a:avLst/>
          </a:prstGeom>
          <a:noFill/>
        </p:spPr>
        <p:txBody>
          <a:bodyPr wrap="square">
            <a:spAutoFit/>
          </a:bodyPr>
          <a:lstStyle/>
          <a:p>
            <a:r>
              <a:rPr lang="hu-HU" sz="1800" dirty="0">
                <a:latin typeface="Poppins Bold" panose="00000800000000000000" charset="-18"/>
                <a:cs typeface="Poppins Bold" panose="00000800000000000000" charset="-18"/>
              </a:rPr>
              <a:t>Rutin PEEP-titrálás légzésmechanikai alapon </a:t>
            </a:r>
            <a:r>
              <a:rPr lang="hu-HU" sz="1800" dirty="0" err="1">
                <a:latin typeface="Poppins Bold" panose="00000800000000000000" charset="-18"/>
                <a:cs typeface="Poppins Bold" panose="00000800000000000000" charset="-18"/>
              </a:rPr>
              <a:t>vs</a:t>
            </a:r>
            <a:r>
              <a:rPr lang="hu-HU" sz="1800" dirty="0">
                <a:latin typeface="Poppins Bold" panose="00000800000000000000" charset="-18"/>
                <a:cs typeface="Poppins Bold" panose="00000800000000000000" charset="-18"/>
              </a:rPr>
              <a:t> standardizált PEEP/FiO</a:t>
            </a:r>
            <a:r>
              <a:rPr lang="hu-HU" sz="1800" baseline="-25000" dirty="0">
                <a:latin typeface="Poppins Bold" panose="00000800000000000000" charset="-18"/>
                <a:cs typeface="Poppins Bold" panose="00000800000000000000" charset="-18"/>
              </a:rPr>
              <a:t>2</a:t>
            </a:r>
            <a:r>
              <a:rPr lang="hu-HU" sz="1800" dirty="0">
                <a:latin typeface="Poppins Bold" panose="00000800000000000000" charset="-18"/>
                <a:cs typeface="Poppins Bold" panose="00000800000000000000" charset="-18"/>
              </a:rPr>
              <a:t> alapon </a:t>
            </a:r>
          </a:p>
        </p:txBody>
      </p:sp>
      <p:sp>
        <p:nvSpPr>
          <p:cNvPr id="13" name="Téglalap: lekerekített 12">
            <a:extLst>
              <a:ext uri="{FF2B5EF4-FFF2-40B4-BE49-F238E27FC236}">
                <a16:creationId xmlns:a16="http://schemas.microsoft.com/office/drawing/2014/main" id="{78234182-4168-45D0-4A40-9B6DB1BDBE1C}"/>
              </a:ext>
            </a:extLst>
          </p:cNvPr>
          <p:cNvSpPr/>
          <p:nvPr/>
        </p:nvSpPr>
        <p:spPr>
          <a:xfrm>
            <a:off x="193547" y="1316863"/>
            <a:ext cx="2696260" cy="215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err="1"/>
              <a:t>EPVent</a:t>
            </a:r>
            <a:endParaRPr lang="hu-HU" sz="1800" b="1" dirty="0"/>
          </a:p>
          <a:p>
            <a:pPr algn="ctr"/>
            <a:r>
              <a:rPr lang="hu-HU" sz="1510" dirty="0" err="1"/>
              <a:t>Monocentrikus</a:t>
            </a:r>
            <a:r>
              <a:rPr lang="hu-HU" sz="1510" dirty="0"/>
              <a:t> </a:t>
            </a:r>
            <a:r>
              <a:rPr lang="hu-HU" sz="1510" dirty="0" err="1"/>
              <a:t>viszgálat</a:t>
            </a:r>
            <a:r>
              <a:rPr lang="hu-HU" sz="1510" dirty="0"/>
              <a:t>.</a:t>
            </a:r>
          </a:p>
          <a:p>
            <a:pPr algn="ctr"/>
            <a:r>
              <a:rPr lang="hu-HU" sz="1510" dirty="0"/>
              <a:t>PEEP titrálás végkilégzési transzpulmonális nyomás (PL)/FiO2 táblázat </a:t>
            </a:r>
            <a:r>
              <a:rPr lang="hu-HU" sz="1600" b="1" dirty="0" err="1"/>
              <a:t>vs</a:t>
            </a:r>
            <a:r>
              <a:rPr lang="hu-HU" sz="1600" b="1" dirty="0"/>
              <a:t> </a:t>
            </a:r>
            <a:r>
              <a:rPr lang="hu-HU" sz="1510" dirty="0"/>
              <a:t>alacsony PEEP/FiO2 táblázat</a:t>
            </a:r>
            <a:endParaRPr lang="hu-HU" sz="1400" dirty="0"/>
          </a:p>
        </p:txBody>
      </p:sp>
      <p:sp>
        <p:nvSpPr>
          <p:cNvPr id="15" name="Téglalap: lekerekített 14">
            <a:extLst>
              <a:ext uri="{FF2B5EF4-FFF2-40B4-BE49-F238E27FC236}">
                <a16:creationId xmlns:a16="http://schemas.microsoft.com/office/drawing/2014/main" id="{AF6B2B71-C535-1B0F-DBDE-7754F7E0EC7B}"/>
              </a:ext>
            </a:extLst>
          </p:cNvPr>
          <p:cNvSpPr/>
          <p:nvPr/>
        </p:nvSpPr>
        <p:spPr>
          <a:xfrm>
            <a:off x="3037637" y="1316863"/>
            <a:ext cx="2834335" cy="215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EPVent-2</a:t>
            </a:r>
          </a:p>
          <a:p>
            <a:pPr algn="ctr"/>
            <a:r>
              <a:rPr lang="hu-HU" sz="1510" dirty="0"/>
              <a:t>Multicentrikus </a:t>
            </a:r>
            <a:r>
              <a:rPr lang="hu-HU" sz="1510" dirty="0" err="1"/>
              <a:t>viszgálat</a:t>
            </a:r>
            <a:r>
              <a:rPr lang="hu-HU" sz="1510" dirty="0"/>
              <a:t>.</a:t>
            </a:r>
          </a:p>
          <a:p>
            <a:pPr algn="ctr"/>
            <a:r>
              <a:rPr lang="hu-HU" sz="1510" dirty="0"/>
              <a:t>PEEP titrálás végkilégzési transzpulmonális nyomás (PL)/FiO2 táblázat </a:t>
            </a:r>
            <a:r>
              <a:rPr lang="hu-HU" sz="1600" b="1" dirty="0" err="1"/>
              <a:t>vs</a:t>
            </a:r>
            <a:r>
              <a:rPr lang="hu-HU" sz="1510" dirty="0"/>
              <a:t> magas PEEP/FiO2 táblázat</a:t>
            </a:r>
            <a:endParaRPr lang="hu-HU" sz="1400" dirty="0"/>
          </a:p>
        </p:txBody>
      </p:sp>
      <p:sp>
        <p:nvSpPr>
          <p:cNvPr id="18" name="Téglalap: lekerekített 17">
            <a:extLst>
              <a:ext uri="{FF2B5EF4-FFF2-40B4-BE49-F238E27FC236}">
                <a16:creationId xmlns:a16="http://schemas.microsoft.com/office/drawing/2014/main" id="{721CF5E0-5746-9F5E-2C38-77276B235B9C}"/>
              </a:ext>
            </a:extLst>
          </p:cNvPr>
          <p:cNvSpPr/>
          <p:nvPr/>
        </p:nvSpPr>
        <p:spPr>
          <a:xfrm>
            <a:off x="6019802" y="1326007"/>
            <a:ext cx="2935224" cy="2135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err="1"/>
              <a:t>Pintado</a:t>
            </a:r>
            <a:r>
              <a:rPr lang="hu-HU" sz="1800" b="1" dirty="0"/>
              <a:t> </a:t>
            </a:r>
            <a:r>
              <a:rPr lang="hu-HU" sz="1800" b="1" dirty="0" err="1"/>
              <a:t>et</a:t>
            </a:r>
            <a:r>
              <a:rPr lang="hu-HU" sz="1800" b="1" dirty="0"/>
              <a:t> </a:t>
            </a:r>
            <a:r>
              <a:rPr lang="hu-HU" sz="1800" b="1" dirty="0" err="1"/>
              <a:t>al</a:t>
            </a:r>
            <a:r>
              <a:rPr lang="hu-HU" sz="1800" b="1" dirty="0"/>
              <a:t>. </a:t>
            </a:r>
          </a:p>
          <a:p>
            <a:pPr algn="ctr"/>
            <a:r>
              <a:rPr lang="hu-HU" sz="1600" dirty="0"/>
              <a:t>Multicentrikus </a:t>
            </a:r>
            <a:r>
              <a:rPr lang="hu-HU" sz="1600" dirty="0" err="1"/>
              <a:t>viszgálat</a:t>
            </a:r>
            <a:r>
              <a:rPr lang="hu-HU" sz="1600" dirty="0"/>
              <a:t>.</a:t>
            </a:r>
          </a:p>
          <a:p>
            <a:pPr algn="ctr"/>
            <a:r>
              <a:rPr lang="hu-HU" sz="1600" dirty="0"/>
              <a:t>compliance alapú PEEP titrálás (PEEP titrálás a </a:t>
            </a:r>
            <a:r>
              <a:rPr lang="hu-HU" sz="1600" dirty="0" err="1"/>
              <a:t>legmagasbb</a:t>
            </a:r>
            <a:r>
              <a:rPr lang="hu-HU" sz="1600" dirty="0"/>
              <a:t> légzőrendszeri compliance alapján) </a:t>
            </a:r>
            <a:r>
              <a:rPr lang="hu-HU" sz="1600" b="1" dirty="0" err="1"/>
              <a:t>vs</a:t>
            </a:r>
            <a:r>
              <a:rPr lang="hu-HU" sz="1600" b="1" dirty="0"/>
              <a:t> </a:t>
            </a:r>
            <a:r>
              <a:rPr lang="hu-HU" sz="1600" dirty="0"/>
              <a:t>alacsony PEEP/FiO2 táblázat</a:t>
            </a:r>
          </a:p>
        </p:txBody>
      </p:sp>
      <p:sp>
        <p:nvSpPr>
          <p:cNvPr id="19" name="Téglalap: lekerekített 18">
            <a:extLst>
              <a:ext uri="{FF2B5EF4-FFF2-40B4-BE49-F238E27FC236}">
                <a16:creationId xmlns:a16="http://schemas.microsoft.com/office/drawing/2014/main" id="{441D085C-EC1B-838E-446B-287B6648CF4B}"/>
              </a:ext>
            </a:extLst>
          </p:cNvPr>
          <p:cNvSpPr/>
          <p:nvPr/>
        </p:nvSpPr>
        <p:spPr>
          <a:xfrm>
            <a:off x="9097517" y="1326007"/>
            <a:ext cx="2935224" cy="2141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b="1" dirty="0"/>
              <a:t>ART</a:t>
            </a:r>
          </a:p>
          <a:p>
            <a:pPr algn="ctr"/>
            <a:r>
              <a:rPr lang="hu-HU" sz="1510" dirty="0"/>
              <a:t>compliance alapú PEEP titrálás (PEEP a legmagasabb compliance-t eredményező PEEP felett 2 H2Ocm-rel) </a:t>
            </a:r>
            <a:r>
              <a:rPr lang="hu-HU" sz="1600" b="1" dirty="0" err="1"/>
              <a:t>vs</a:t>
            </a:r>
            <a:r>
              <a:rPr lang="hu-HU" sz="1510" dirty="0"/>
              <a:t> alacsony PEEP/FiO2 táblázat</a:t>
            </a:r>
            <a:endParaRPr lang="hu-HU" sz="1400" dirty="0"/>
          </a:p>
        </p:txBody>
      </p:sp>
      <p:sp>
        <p:nvSpPr>
          <p:cNvPr id="25" name="Szövegdoboz 24">
            <a:extLst>
              <a:ext uri="{FF2B5EF4-FFF2-40B4-BE49-F238E27FC236}">
                <a16:creationId xmlns:a16="http://schemas.microsoft.com/office/drawing/2014/main" id="{4CBF2CB4-AE98-ECD2-57DA-65E40FF14B46}"/>
              </a:ext>
            </a:extLst>
          </p:cNvPr>
          <p:cNvSpPr txBox="1"/>
          <p:nvPr/>
        </p:nvSpPr>
        <p:spPr>
          <a:xfrm>
            <a:off x="1592120" y="5972454"/>
            <a:ext cx="2595373" cy="584775"/>
          </a:xfrm>
          <a:prstGeom prst="rect">
            <a:avLst/>
          </a:prstGeom>
          <a:noFill/>
        </p:spPr>
        <p:txBody>
          <a:bodyPr wrap="square" rtlCol="0">
            <a:spAutoFit/>
          </a:bodyPr>
          <a:lstStyle/>
          <a:p>
            <a:pPr algn="ctr"/>
            <a:r>
              <a:rPr lang="hu-HU" sz="1600" dirty="0"/>
              <a:t>Nincs különbség a mortalitásban</a:t>
            </a:r>
          </a:p>
        </p:txBody>
      </p:sp>
      <p:sp>
        <p:nvSpPr>
          <p:cNvPr id="27" name="Szövegdoboz 26">
            <a:extLst>
              <a:ext uri="{FF2B5EF4-FFF2-40B4-BE49-F238E27FC236}">
                <a16:creationId xmlns:a16="http://schemas.microsoft.com/office/drawing/2014/main" id="{84AFEB82-CDBF-9B24-6612-239331B7B013}"/>
              </a:ext>
            </a:extLst>
          </p:cNvPr>
          <p:cNvSpPr txBox="1"/>
          <p:nvPr/>
        </p:nvSpPr>
        <p:spPr>
          <a:xfrm>
            <a:off x="7657339" y="5920741"/>
            <a:ext cx="2595373" cy="584775"/>
          </a:xfrm>
          <a:prstGeom prst="rect">
            <a:avLst/>
          </a:prstGeom>
          <a:noFill/>
        </p:spPr>
        <p:txBody>
          <a:bodyPr wrap="square" rtlCol="0">
            <a:spAutoFit/>
          </a:bodyPr>
          <a:lstStyle/>
          <a:p>
            <a:pPr algn="ctr"/>
            <a:r>
              <a:rPr lang="hu-HU" sz="1600" dirty="0"/>
              <a:t>Nincs különbség a barotrauma előfordulásában</a:t>
            </a:r>
          </a:p>
        </p:txBody>
      </p:sp>
      <p:pic>
        <p:nvPicPr>
          <p:cNvPr id="4" name="docshape1022">
            <a:extLst>
              <a:ext uri="{FF2B5EF4-FFF2-40B4-BE49-F238E27FC236}">
                <a16:creationId xmlns:a16="http://schemas.microsoft.com/office/drawing/2014/main" id="{78290213-4922-335B-BE7A-96868DD75AF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17615" y="1994082"/>
            <a:ext cx="5214698" cy="360994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églalap 16">
            <a:extLst>
              <a:ext uri="{FF2B5EF4-FFF2-40B4-BE49-F238E27FC236}">
                <a16:creationId xmlns:a16="http://schemas.microsoft.com/office/drawing/2014/main" id="{69F57A04-D6F5-A5A7-70E5-A2D5E3F0B800}"/>
              </a:ext>
            </a:extLst>
          </p:cNvPr>
          <p:cNvSpPr/>
          <p:nvPr/>
        </p:nvSpPr>
        <p:spPr>
          <a:xfrm>
            <a:off x="417614" y="4700016"/>
            <a:ext cx="5214698" cy="4754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1" name="docshape1028">
            <a:extLst>
              <a:ext uri="{FF2B5EF4-FFF2-40B4-BE49-F238E27FC236}">
                <a16:creationId xmlns:a16="http://schemas.microsoft.com/office/drawing/2014/main" id="{0434B38F-7BEB-C40C-43C3-F58FC10C46A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278196" y="1979840"/>
            <a:ext cx="5159321" cy="362418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églalap 28">
            <a:extLst>
              <a:ext uri="{FF2B5EF4-FFF2-40B4-BE49-F238E27FC236}">
                <a16:creationId xmlns:a16="http://schemas.microsoft.com/office/drawing/2014/main" id="{E0B48041-06F7-C06D-5AB9-50AC329B479D}"/>
              </a:ext>
            </a:extLst>
          </p:cNvPr>
          <p:cNvSpPr/>
          <p:nvPr/>
        </p:nvSpPr>
        <p:spPr>
          <a:xfrm>
            <a:off x="6278195" y="4613273"/>
            <a:ext cx="5159321" cy="5622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Szövegdoboz 32">
            <a:extLst>
              <a:ext uri="{FF2B5EF4-FFF2-40B4-BE49-F238E27FC236}">
                <a16:creationId xmlns:a16="http://schemas.microsoft.com/office/drawing/2014/main" id="{2B5E0EB0-8BD5-94B4-7B35-240881279A0E}"/>
              </a:ext>
            </a:extLst>
          </p:cNvPr>
          <p:cNvSpPr txBox="1"/>
          <p:nvPr/>
        </p:nvSpPr>
        <p:spPr>
          <a:xfrm>
            <a:off x="4481948" y="6038413"/>
            <a:ext cx="2850460" cy="324256"/>
          </a:xfrm>
          <a:prstGeom prst="rect">
            <a:avLst/>
          </a:prstGeom>
          <a:noFill/>
        </p:spPr>
        <p:txBody>
          <a:bodyPr wrap="none" rtlCol="0">
            <a:spAutoFit/>
          </a:bodyPr>
          <a:lstStyle/>
          <a:p>
            <a:r>
              <a:rPr lang="hu-HU" dirty="0" err="1">
                <a:latin typeface="Poppins Bold" panose="00000800000000000000" charset="-18"/>
                <a:cs typeface="Poppins Bold" panose="00000800000000000000" charset="-18"/>
              </a:rPr>
              <a:t>Poolozott</a:t>
            </a:r>
            <a:r>
              <a:rPr lang="hu-HU" dirty="0">
                <a:latin typeface="Poppins Bold" panose="00000800000000000000" charset="-18"/>
                <a:cs typeface="Poppins Bold" panose="00000800000000000000" charset="-18"/>
              </a:rPr>
              <a:t> adatok elemzése</a:t>
            </a:r>
          </a:p>
        </p:txBody>
      </p:sp>
      <p:cxnSp>
        <p:nvCxnSpPr>
          <p:cNvPr id="35" name="Egyenes összekötő nyíllal 34">
            <a:extLst>
              <a:ext uri="{FF2B5EF4-FFF2-40B4-BE49-F238E27FC236}">
                <a16:creationId xmlns:a16="http://schemas.microsoft.com/office/drawing/2014/main" id="{E268B25E-A97D-1E82-4185-32D220304805}"/>
              </a:ext>
            </a:extLst>
          </p:cNvPr>
          <p:cNvCxnSpPr/>
          <p:nvPr/>
        </p:nvCxnSpPr>
        <p:spPr>
          <a:xfrm flipH="1">
            <a:off x="3922776" y="6200541"/>
            <a:ext cx="384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gyenes összekötő nyíllal 36">
            <a:extLst>
              <a:ext uri="{FF2B5EF4-FFF2-40B4-BE49-F238E27FC236}">
                <a16:creationId xmlns:a16="http://schemas.microsoft.com/office/drawing/2014/main" id="{E892FA66-D567-D26E-FD31-475A4119486C}"/>
              </a:ext>
            </a:extLst>
          </p:cNvPr>
          <p:cNvCxnSpPr/>
          <p:nvPr/>
        </p:nvCxnSpPr>
        <p:spPr>
          <a:xfrm>
            <a:off x="7487414" y="6213128"/>
            <a:ext cx="289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gyenes összekötő nyíllal 38">
            <a:extLst>
              <a:ext uri="{FF2B5EF4-FFF2-40B4-BE49-F238E27FC236}">
                <a16:creationId xmlns:a16="http://schemas.microsoft.com/office/drawing/2014/main" id="{697C2261-22B2-9128-BF82-673184FE4F1A}"/>
              </a:ext>
            </a:extLst>
          </p:cNvPr>
          <p:cNvCxnSpPr>
            <a:endCxn id="25" idx="0"/>
          </p:cNvCxnSpPr>
          <p:nvPr/>
        </p:nvCxnSpPr>
        <p:spPr>
          <a:xfrm>
            <a:off x="2889806" y="5686807"/>
            <a:ext cx="1" cy="285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gyenes összekötő nyíllal 40">
            <a:extLst>
              <a:ext uri="{FF2B5EF4-FFF2-40B4-BE49-F238E27FC236}">
                <a16:creationId xmlns:a16="http://schemas.microsoft.com/office/drawing/2014/main" id="{D9E78FAC-260E-8DC1-B6CF-CCB98BBFC985}"/>
              </a:ext>
            </a:extLst>
          </p:cNvPr>
          <p:cNvCxnSpPr>
            <a:cxnSpLocks/>
          </p:cNvCxnSpPr>
          <p:nvPr/>
        </p:nvCxnSpPr>
        <p:spPr>
          <a:xfrm>
            <a:off x="8857855" y="5699174"/>
            <a:ext cx="0" cy="273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églalap: lekerekített 2">
            <a:extLst>
              <a:ext uri="{FF2B5EF4-FFF2-40B4-BE49-F238E27FC236}">
                <a16:creationId xmlns:a16="http://schemas.microsoft.com/office/drawing/2014/main" id="{3D202995-166E-81A4-CC3D-80441528DDB3}"/>
              </a:ext>
            </a:extLst>
          </p:cNvPr>
          <p:cNvSpPr/>
          <p:nvPr/>
        </p:nvSpPr>
        <p:spPr>
          <a:xfrm>
            <a:off x="2736720" y="1797995"/>
            <a:ext cx="6121135" cy="3859764"/>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82676" rtl="0" eaLnBrk="1" fontAlgn="auto" latinLnBrk="0" hangingPunct="1">
              <a:lnSpc>
                <a:spcPct val="100000"/>
              </a:lnSpc>
              <a:spcBef>
                <a:spcPts val="0"/>
              </a:spcBef>
              <a:spcAft>
                <a:spcPts val="1200"/>
              </a:spcAft>
              <a:buClrTx/>
              <a:buSzTx/>
              <a:buFontTx/>
              <a:buNone/>
              <a:tabLst/>
              <a:defRPr/>
            </a:pPr>
            <a:r>
              <a:rPr kumimoji="0" lang="hu-HU" sz="3200" b="1" i="0" u="none" strike="noStrike" kern="1200" cap="none" spc="0" normalizeH="0" baseline="0" noProof="0" dirty="0">
                <a:ln>
                  <a:noFill/>
                </a:ln>
                <a:solidFill>
                  <a:srgbClr val="002060"/>
                </a:solidFill>
                <a:effectLst/>
                <a:uLnTx/>
                <a:uFillTx/>
                <a:ea typeface="+mn-ea"/>
                <a:cs typeface="+mn-cs"/>
              </a:rPr>
              <a:t>JAVASLAT</a:t>
            </a:r>
            <a:endParaRPr kumimoji="0" lang="hu-HU" sz="1507" b="1" i="0" u="none" strike="noStrike" kern="1200" cap="none" spc="0" normalizeH="0" baseline="0" noProof="0" dirty="0">
              <a:ln>
                <a:noFill/>
              </a:ln>
              <a:solidFill>
                <a:srgbClr val="002060"/>
              </a:solidFill>
              <a:effectLst/>
              <a:uLnTx/>
              <a:uFillTx/>
              <a:ea typeface="+mn-ea"/>
              <a:cs typeface="+mn-cs"/>
            </a:endParaRPr>
          </a:p>
          <a:p>
            <a:pPr marL="0" marR="0" lvl="0" indent="0" algn="ctr" defTabSz="382676"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002060"/>
                </a:solidFill>
                <a:effectLst/>
                <a:uLnTx/>
                <a:uFillTx/>
                <a:ea typeface="+mn-ea"/>
                <a:cs typeface="+mn-cs"/>
              </a:rPr>
              <a:t>Nem lehet javaslat</a:t>
            </a:r>
            <a:r>
              <a:rPr kumimoji="0" lang="hu-HU" sz="2400" b="0" i="0" u="none" strike="noStrike" kern="1200" cap="none" spc="0" normalizeH="0" baseline="0" noProof="0" dirty="0">
                <a:ln>
                  <a:noFill/>
                </a:ln>
                <a:solidFill>
                  <a:srgbClr val="002060"/>
                </a:solidFill>
                <a:effectLst/>
                <a:uLnTx/>
                <a:uFillTx/>
                <a:ea typeface="+mn-ea"/>
                <a:cs typeface="+mn-cs"/>
              </a:rPr>
              <a:t>ot tenni főként a </a:t>
            </a:r>
            <a:r>
              <a:rPr kumimoji="0" lang="hu-HU" sz="2400" b="1" i="0" u="none" strike="noStrike" kern="1200" cap="none" spc="0" normalizeH="0" baseline="0" noProof="0" dirty="0">
                <a:ln>
                  <a:noFill/>
                </a:ln>
                <a:solidFill>
                  <a:srgbClr val="002060"/>
                </a:solidFill>
                <a:effectLst/>
                <a:uLnTx/>
                <a:uFillTx/>
                <a:ea typeface="+mn-ea"/>
                <a:cs typeface="+mn-cs"/>
              </a:rPr>
              <a:t>légzésmechanika által vezérelt PEEP-titrálás </a:t>
            </a:r>
            <a:r>
              <a:rPr kumimoji="0" lang="hu-HU" sz="2400" b="0" i="0" u="none" strike="noStrike" kern="1200" cap="none" spc="0" normalizeH="0" baseline="0" noProof="0" dirty="0">
                <a:ln>
                  <a:noFill/>
                </a:ln>
                <a:solidFill>
                  <a:srgbClr val="002060"/>
                </a:solidFill>
                <a:effectLst/>
                <a:uLnTx/>
                <a:uFillTx/>
                <a:ea typeface="+mn-ea"/>
                <a:cs typeface="+mn-cs"/>
              </a:rPr>
              <a:t>mellett vagy ellen, </a:t>
            </a:r>
            <a:r>
              <a:rPr kumimoji="0" lang="hu-HU" sz="2400" b="1" i="0" u="none" strike="noStrike" kern="1200" cap="none" spc="0" normalizeH="0" baseline="0" noProof="0" dirty="0">
                <a:ln>
                  <a:noFill/>
                </a:ln>
                <a:solidFill>
                  <a:srgbClr val="002060"/>
                </a:solidFill>
                <a:effectLst/>
                <a:uLnTx/>
                <a:uFillTx/>
                <a:ea typeface="+mn-ea"/>
                <a:cs typeface="+mn-cs"/>
              </a:rPr>
              <a:t>összehasonlítva</a:t>
            </a:r>
            <a:r>
              <a:rPr kumimoji="0" lang="hu-HU" sz="2400" b="0" i="0" u="none" strike="noStrike" kern="1200" cap="none" spc="0" normalizeH="0" baseline="0" noProof="0" dirty="0">
                <a:ln>
                  <a:noFill/>
                </a:ln>
                <a:solidFill>
                  <a:srgbClr val="002060"/>
                </a:solidFill>
                <a:effectLst/>
                <a:uLnTx/>
                <a:uFillTx/>
                <a:ea typeface="+mn-ea"/>
                <a:cs typeface="+mn-cs"/>
              </a:rPr>
              <a:t> a főként </a:t>
            </a:r>
            <a:r>
              <a:rPr kumimoji="0" lang="hu-HU" sz="2400" b="1" i="0" u="none" strike="noStrike" kern="1200" cap="none" spc="0" normalizeH="0" baseline="0" noProof="0" dirty="0">
                <a:ln>
                  <a:noFill/>
                </a:ln>
                <a:solidFill>
                  <a:srgbClr val="002060"/>
                </a:solidFill>
                <a:effectLst/>
                <a:uLnTx/>
                <a:uFillTx/>
                <a:ea typeface="+mn-ea"/>
                <a:cs typeface="+mn-cs"/>
              </a:rPr>
              <a:t>PEEP/FiO</a:t>
            </a:r>
            <a:r>
              <a:rPr kumimoji="0" lang="hu-HU" sz="2400" b="1" i="0" u="none" strike="noStrike" kern="1200" cap="none" spc="0" normalizeH="0" baseline="-25000" noProof="0" dirty="0">
                <a:ln>
                  <a:noFill/>
                </a:ln>
                <a:solidFill>
                  <a:srgbClr val="002060"/>
                </a:solidFill>
                <a:effectLst/>
                <a:uLnTx/>
                <a:uFillTx/>
                <a:ea typeface="+mn-ea"/>
                <a:cs typeface="+mn-cs"/>
              </a:rPr>
              <a:t>2 </a:t>
            </a:r>
            <a:r>
              <a:rPr kumimoji="0" lang="hu-HU" sz="2400" b="0" i="0" u="none" strike="noStrike" kern="1200" cap="none" spc="0" normalizeH="0" baseline="0" noProof="0" dirty="0">
                <a:ln>
                  <a:noFill/>
                </a:ln>
                <a:solidFill>
                  <a:srgbClr val="002060"/>
                </a:solidFill>
                <a:effectLst/>
                <a:uLnTx/>
                <a:uFillTx/>
                <a:ea typeface="+mn-ea"/>
                <a:cs typeface="+mn-cs"/>
              </a:rPr>
              <a:t>stratégián alapuló </a:t>
            </a:r>
            <a:r>
              <a:rPr kumimoji="0" lang="hu-HU" sz="2400" b="1" i="0" u="none" strike="noStrike" kern="1200" cap="none" spc="0" normalizeH="0" baseline="0" noProof="0" dirty="0">
                <a:ln>
                  <a:noFill/>
                </a:ln>
                <a:solidFill>
                  <a:srgbClr val="002060"/>
                </a:solidFill>
                <a:effectLst/>
                <a:uLnTx/>
                <a:uFillTx/>
                <a:ea typeface="+mn-ea"/>
                <a:cs typeface="+mn-cs"/>
              </a:rPr>
              <a:t>PEEP-titrálással</a:t>
            </a:r>
            <a:r>
              <a:rPr kumimoji="0" lang="hu-HU" sz="2400" b="0" i="0" u="none" strike="noStrike" kern="1200" cap="none" spc="0" normalizeH="0" baseline="0" noProof="0" dirty="0">
                <a:ln>
                  <a:noFill/>
                </a:ln>
                <a:solidFill>
                  <a:srgbClr val="002060"/>
                </a:solidFill>
                <a:effectLst/>
                <a:uLnTx/>
                <a:uFillTx/>
                <a:ea typeface="+mn-ea"/>
                <a:cs typeface="+mn-cs"/>
              </a:rPr>
              <a:t>, az ARDS-ben szenvedő betegek mortalitásának csökkentésére.</a:t>
            </a:r>
          </a:p>
          <a:p>
            <a:pPr algn="ctr"/>
            <a:endParaRPr lang="hu-HU" dirty="0"/>
          </a:p>
        </p:txBody>
      </p:sp>
    </p:spTree>
    <p:extLst>
      <p:ext uri="{BB962C8B-B14F-4D97-AF65-F5344CB8AC3E}">
        <p14:creationId xmlns:p14="http://schemas.microsoft.com/office/powerpoint/2010/main" val="392208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toborzási manőverek (TM)</a:t>
            </a:r>
          </a:p>
        </p:txBody>
      </p:sp>
      <p:sp>
        <p:nvSpPr>
          <p:cNvPr id="3" name="Szövegdoboz 2">
            <a:extLst>
              <a:ext uri="{FF2B5EF4-FFF2-40B4-BE49-F238E27FC236}">
                <a16:creationId xmlns:a16="http://schemas.microsoft.com/office/drawing/2014/main" id="{140A1112-70AA-784C-7190-31F5F218436B}"/>
              </a:ext>
            </a:extLst>
          </p:cNvPr>
          <p:cNvSpPr txBox="1"/>
          <p:nvPr/>
        </p:nvSpPr>
        <p:spPr>
          <a:xfrm>
            <a:off x="329185" y="1042416"/>
            <a:ext cx="9905496" cy="227754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hu-HU" sz="1600" b="0" i="0" dirty="0">
                <a:effectLst/>
                <a:latin typeface="Roboto" panose="02000000000000000000" pitchFamily="2" charset="0"/>
              </a:rPr>
              <a:t>A toborzási manőverek a légúti és a transzpulmonális nyomás átmeneti olyan szintű növeléséből állnak, mely nyomásértékek meghaladják a normál lélegeztetés során alkalmazottakat. </a:t>
            </a:r>
          </a:p>
          <a:p>
            <a:pPr marL="285750" indent="-285750">
              <a:spcAft>
                <a:spcPts val="1800"/>
              </a:spcAft>
              <a:buFont typeface="Arial" panose="020B0604020202020204" pitchFamily="34" charset="0"/>
              <a:buChar char="•"/>
            </a:pPr>
            <a:r>
              <a:rPr lang="hu-HU" sz="1600" b="0" i="0" dirty="0">
                <a:effectLst/>
                <a:latin typeface="Roboto" panose="02000000000000000000" pitchFamily="2" charset="0"/>
              </a:rPr>
              <a:t>Mivel </a:t>
            </a:r>
            <a:r>
              <a:rPr lang="hu-HU" sz="1600" b="0" i="0" dirty="0" err="1">
                <a:effectLst/>
                <a:latin typeface="Roboto" panose="02000000000000000000" pitchFamily="2" charset="0"/>
              </a:rPr>
              <a:t>kollabált</a:t>
            </a:r>
            <a:r>
              <a:rPr lang="hu-HU" sz="1600" b="0" i="0" dirty="0">
                <a:effectLst/>
                <a:latin typeface="Roboto" panose="02000000000000000000" pitchFamily="2" charset="0"/>
              </a:rPr>
              <a:t> tüdőterületek kinyitásához szükséges nyomás általában meghaladja a zárónyomást, a TM-</a:t>
            </a:r>
            <a:r>
              <a:rPr lang="hu-HU" sz="1600" b="0" i="0" dirty="0" err="1">
                <a:effectLst/>
                <a:latin typeface="Roboto" panose="02000000000000000000" pitchFamily="2" charset="0"/>
              </a:rPr>
              <a:t>rel</a:t>
            </a:r>
            <a:r>
              <a:rPr lang="hu-HU" sz="1600" b="0" i="0" dirty="0">
                <a:effectLst/>
                <a:latin typeface="Roboto" panose="02000000000000000000" pitchFamily="2" charset="0"/>
              </a:rPr>
              <a:t> végzett átmeneti nyomásnövekedés elméletileg elegendő lehet a végkilégzési tüdőtérfogat tartós növekedéséhez a TM befejezése után. </a:t>
            </a:r>
          </a:p>
          <a:p>
            <a:pPr marL="285750" indent="-285750">
              <a:buFont typeface="Arial" panose="020B0604020202020204" pitchFamily="34" charset="0"/>
              <a:buChar char="•"/>
            </a:pPr>
            <a:r>
              <a:rPr lang="hu-HU" sz="1600" b="0" i="0" dirty="0">
                <a:effectLst/>
                <a:latin typeface="Roboto" panose="02000000000000000000" pitchFamily="2" charset="0"/>
              </a:rPr>
              <a:t>A végkilégzési tüdőtérfogat TM hatására bekövetkező növekedése javíthatja a gázcserét, homogenizálhatja az alveoláris </a:t>
            </a:r>
            <a:r>
              <a:rPr lang="hu-HU" sz="1600" b="0" i="0" dirty="0" err="1">
                <a:effectLst/>
                <a:latin typeface="Roboto" panose="02000000000000000000" pitchFamily="2" charset="0"/>
              </a:rPr>
              <a:t>disztenziót</a:t>
            </a:r>
            <a:r>
              <a:rPr lang="hu-HU" sz="1600" b="0" i="0" dirty="0">
                <a:effectLst/>
                <a:latin typeface="Roboto" panose="02000000000000000000" pitchFamily="2" charset="0"/>
              </a:rPr>
              <a:t>, és csökkentheti a tüdő feszülését. </a:t>
            </a:r>
            <a:endParaRPr lang="hu-HU" sz="1600" dirty="0"/>
          </a:p>
        </p:txBody>
      </p:sp>
      <p:pic>
        <p:nvPicPr>
          <p:cNvPr id="14" name="Kép 13">
            <a:extLst>
              <a:ext uri="{FF2B5EF4-FFF2-40B4-BE49-F238E27FC236}">
                <a16:creationId xmlns:a16="http://schemas.microsoft.com/office/drawing/2014/main" id="{53A2CA59-741D-138B-2797-134154340038}"/>
              </a:ext>
            </a:extLst>
          </p:cNvPr>
          <p:cNvPicPr>
            <a:picLocks noChangeAspect="1"/>
          </p:cNvPicPr>
          <p:nvPr/>
        </p:nvPicPr>
        <p:blipFill>
          <a:blip r:embed="rId2"/>
          <a:stretch>
            <a:fillRect/>
          </a:stretch>
        </p:blipFill>
        <p:spPr>
          <a:xfrm>
            <a:off x="6167024" y="4106593"/>
            <a:ext cx="5559695" cy="2525164"/>
          </a:xfrm>
          <a:prstGeom prst="rect">
            <a:avLst/>
          </a:prstGeom>
        </p:spPr>
      </p:pic>
      <p:pic>
        <p:nvPicPr>
          <p:cNvPr id="24" name="Kép 23">
            <a:extLst>
              <a:ext uri="{FF2B5EF4-FFF2-40B4-BE49-F238E27FC236}">
                <a16:creationId xmlns:a16="http://schemas.microsoft.com/office/drawing/2014/main" id="{FA4C44DD-C5AE-53C3-A611-F5E5F94584DE}"/>
              </a:ext>
            </a:extLst>
          </p:cNvPr>
          <p:cNvPicPr>
            <a:picLocks noChangeAspect="1"/>
          </p:cNvPicPr>
          <p:nvPr/>
        </p:nvPicPr>
        <p:blipFill>
          <a:blip r:embed="rId3"/>
          <a:stretch>
            <a:fillRect/>
          </a:stretch>
        </p:blipFill>
        <p:spPr>
          <a:xfrm>
            <a:off x="556720" y="4106593"/>
            <a:ext cx="5056458" cy="2748834"/>
          </a:xfrm>
          <a:prstGeom prst="rect">
            <a:avLst/>
          </a:prstGeom>
        </p:spPr>
      </p:pic>
      <p:sp>
        <p:nvSpPr>
          <p:cNvPr id="25" name="Téglalap: lekerekített 24">
            <a:extLst>
              <a:ext uri="{FF2B5EF4-FFF2-40B4-BE49-F238E27FC236}">
                <a16:creationId xmlns:a16="http://schemas.microsoft.com/office/drawing/2014/main" id="{E9AEDCD0-506F-97FE-9898-DC3C555F267E}"/>
              </a:ext>
            </a:extLst>
          </p:cNvPr>
          <p:cNvSpPr/>
          <p:nvPr/>
        </p:nvSpPr>
        <p:spPr>
          <a:xfrm>
            <a:off x="429768" y="3329230"/>
            <a:ext cx="5210022" cy="768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u-HU" sz="1600" b="1" dirty="0"/>
              <a:t>Prolongált </a:t>
            </a:r>
            <a:r>
              <a:rPr lang="hu-HU" sz="1600" dirty="0"/>
              <a:t>magas nyomású </a:t>
            </a:r>
            <a:r>
              <a:rPr lang="hu-HU" sz="1600" b="1" dirty="0"/>
              <a:t>TM</a:t>
            </a:r>
            <a:r>
              <a:rPr lang="hu-HU" sz="1600" dirty="0"/>
              <a:t>: </a:t>
            </a:r>
            <a:r>
              <a:rPr lang="hu-HU" sz="1600" b="0" i="0" dirty="0">
                <a:effectLst/>
              </a:rPr>
              <a:t>legalább egy percig 35 H</a:t>
            </a:r>
            <a:r>
              <a:rPr lang="hu-HU" sz="1600" b="0" i="0" baseline="-25000" dirty="0">
                <a:effectLst/>
              </a:rPr>
              <a:t>2</a:t>
            </a:r>
            <a:r>
              <a:rPr lang="hu-HU" sz="1600" b="0" i="0" dirty="0">
                <a:effectLst/>
              </a:rPr>
              <a:t>O cm-nél nagyobb légúti nyomás fenntartása.</a:t>
            </a:r>
            <a:endParaRPr lang="hu-HU" sz="1600" dirty="0"/>
          </a:p>
        </p:txBody>
      </p:sp>
      <p:sp>
        <p:nvSpPr>
          <p:cNvPr id="26" name="Téglalap: lekerekített 25">
            <a:extLst>
              <a:ext uri="{FF2B5EF4-FFF2-40B4-BE49-F238E27FC236}">
                <a16:creationId xmlns:a16="http://schemas.microsoft.com/office/drawing/2014/main" id="{AA5380C1-B0DE-D288-9CB1-12CB76508695}"/>
              </a:ext>
            </a:extLst>
          </p:cNvPr>
          <p:cNvSpPr/>
          <p:nvPr/>
        </p:nvSpPr>
        <p:spPr>
          <a:xfrm>
            <a:off x="6075585" y="3319360"/>
            <a:ext cx="5210022" cy="768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hu-HU" sz="1600" b="1" i="0" dirty="0">
                <a:effectLst/>
              </a:rPr>
              <a:t>Rövid idejű </a:t>
            </a:r>
            <a:r>
              <a:rPr lang="hu-HU" sz="1600" b="0" i="0" dirty="0">
                <a:effectLst/>
              </a:rPr>
              <a:t>magas nyomású </a:t>
            </a:r>
            <a:r>
              <a:rPr lang="hu-HU" sz="1600" b="1" i="0" dirty="0">
                <a:effectLst/>
              </a:rPr>
              <a:t>TM</a:t>
            </a:r>
            <a:r>
              <a:rPr lang="hu-HU" sz="1600" b="0" i="0" dirty="0">
                <a:effectLst/>
              </a:rPr>
              <a:t>: A 35 H</a:t>
            </a:r>
            <a:r>
              <a:rPr lang="hu-HU" sz="1600" b="0" i="0" baseline="-25000" dirty="0">
                <a:effectLst/>
              </a:rPr>
              <a:t>2</a:t>
            </a:r>
            <a:r>
              <a:rPr lang="hu-HU" sz="1600" b="0" i="0" dirty="0">
                <a:effectLst/>
              </a:rPr>
              <a:t>Ocm-nél nagyobb légúti nyomás fenntartása kevesebb mint egy percig.</a:t>
            </a:r>
            <a:endParaRPr lang="hu-HU" sz="1600" dirty="0"/>
          </a:p>
        </p:txBody>
      </p:sp>
    </p:spTree>
    <p:extLst>
      <p:ext uri="{BB962C8B-B14F-4D97-AF65-F5344CB8AC3E}">
        <p14:creationId xmlns:p14="http://schemas.microsoft.com/office/powerpoint/2010/main" val="372736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3200" dirty="0"/>
              <a:t>prolongált TM </a:t>
            </a:r>
            <a:r>
              <a:rPr lang="hu-HU" sz="2800" dirty="0" err="1"/>
              <a:t>vs</a:t>
            </a:r>
            <a:r>
              <a:rPr lang="hu-HU" sz="3200" dirty="0"/>
              <a:t> no TM</a:t>
            </a:r>
          </a:p>
        </p:txBody>
      </p:sp>
      <p:sp>
        <p:nvSpPr>
          <p:cNvPr id="3" name="Téglalap: lekerekített 2">
            <a:extLst>
              <a:ext uri="{FF2B5EF4-FFF2-40B4-BE49-F238E27FC236}">
                <a16:creationId xmlns:a16="http://schemas.microsoft.com/office/drawing/2014/main" id="{D15CE7BF-2F29-FB2D-3657-D40412333ED7}"/>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4" name="Téglalap: lekerekített 3">
            <a:extLst>
              <a:ext uri="{FF2B5EF4-FFF2-40B4-BE49-F238E27FC236}">
                <a16:creationId xmlns:a16="http://schemas.microsoft.com/office/drawing/2014/main" id="{2CF60D1B-4509-A4F0-DE6C-67C253178873}"/>
              </a:ext>
            </a:extLst>
          </p:cNvPr>
          <p:cNvSpPr/>
          <p:nvPr/>
        </p:nvSpPr>
        <p:spPr>
          <a:xfrm>
            <a:off x="3338170" y="1388745"/>
            <a:ext cx="2994049"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5 RCT Prolongált TM </a:t>
            </a:r>
            <a:r>
              <a:rPr lang="hu-HU" dirty="0" err="1">
                <a:solidFill>
                  <a:schemeClr val="tx1"/>
                </a:solidFill>
              </a:rPr>
              <a:t>vs</a:t>
            </a:r>
            <a:r>
              <a:rPr lang="hu-HU" dirty="0">
                <a:solidFill>
                  <a:schemeClr val="tx1"/>
                </a:solidFill>
              </a:rPr>
              <a:t> nincs TM</a:t>
            </a:r>
          </a:p>
        </p:txBody>
      </p:sp>
      <p:cxnSp>
        <p:nvCxnSpPr>
          <p:cNvPr id="5" name="Egyenes összekötő nyíllal 4">
            <a:extLst>
              <a:ext uri="{FF2B5EF4-FFF2-40B4-BE49-F238E27FC236}">
                <a16:creationId xmlns:a16="http://schemas.microsoft.com/office/drawing/2014/main" id="{88157313-6B08-995B-62E0-4A7D7186FD0D}"/>
              </a:ext>
            </a:extLst>
          </p:cNvPr>
          <p:cNvCxnSpPr>
            <a:cxnSpLocks/>
            <a:stCxn id="3" idx="3"/>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églalap: lekerekített 5">
            <a:extLst>
              <a:ext uri="{FF2B5EF4-FFF2-40B4-BE49-F238E27FC236}">
                <a16:creationId xmlns:a16="http://schemas.microsoft.com/office/drawing/2014/main" id="{43163FE3-8A1A-BE51-4851-4A166BE1D43A}"/>
              </a:ext>
            </a:extLst>
          </p:cNvPr>
          <p:cNvSpPr/>
          <p:nvPr/>
        </p:nvSpPr>
        <p:spPr>
          <a:xfrm>
            <a:off x="6671159" y="1388744"/>
            <a:ext cx="3286657" cy="697231"/>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Különböző technikák, de mindegyiknél TM &gt; 1 perc</a:t>
            </a:r>
          </a:p>
        </p:txBody>
      </p:sp>
      <p:cxnSp>
        <p:nvCxnSpPr>
          <p:cNvPr id="7" name="Egyenes összekötő nyíllal 6">
            <a:extLst>
              <a:ext uri="{FF2B5EF4-FFF2-40B4-BE49-F238E27FC236}">
                <a16:creationId xmlns:a16="http://schemas.microsoft.com/office/drawing/2014/main" id="{164D8099-25A4-0293-5591-A58E2C045F96}"/>
              </a:ext>
            </a:extLst>
          </p:cNvPr>
          <p:cNvCxnSpPr>
            <a:cxnSpLocks/>
            <a:stCxn id="4" idx="3"/>
            <a:endCxn id="6" idx="1"/>
          </p:cNvCxnSpPr>
          <p:nvPr/>
        </p:nvCxnSpPr>
        <p:spPr>
          <a:xfrm>
            <a:off x="6332219" y="1737360"/>
            <a:ext cx="338940" cy="0"/>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58.jpeg">
            <a:extLst>
              <a:ext uri="{FF2B5EF4-FFF2-40B4-BE49-F238E27FC236}">
                <a16:creationId xmlns:a16="http://schemas.microsoft.com/office/drawing/2014/main" id="{96E8C1ED-C869-098D-EA72-DDBEB85FD1F0}"/>
              </a:ext>
            </a:extLst>
          </p:cNvPr>
          <p:cNvPicPr>
            <a:picLocks noChangeAspect="1"/>
          </p:cNvPicPr>
          <p:nvPr/>
        </p:nvPicPr>
        <p:blipFill>
          <a:blip r:embed="rId3" cstate="print"/>
          <a:stretch>
            <a:fillRect/>
          </a:stretch>
        </p:blipFill>
        <p:spPr>
          <a:xfrm>
            <a:off x="532130" y="2706116"/>
            <a:ext cx="4909820" cy="3164840"/>
          </a:xfrm>
          <a:prstGeom prst="rect">
            <a:avLst/>
          </a:prstGeom>
        </p:spPr>
      </p:pic>
      <p:pic>
        <p:nvPicPr>
          <p:cNvPr id="15" name="image60.jpeg">
            <a:extLst>
              <a:ext uri="{FF2B5EF4-FFF2-40B4-BE49-F238E27FC236}">
                <a16:creationId xmlns:a16="http://schemas.microsoft.com/office/drawing/2014/main" id="{46062D60-11D1-BECD-CBA0-836174C33A35}"/>
              </a:ext>
            </a:extLst>
          </p:cNvPr>
          <p:cNvPicPr>
            <a:picLocks noChangeAspect="1"/>
          </p:cNvPicPr>
          <p:nvPr/>
        </p:nvPicPr>
        <p:blipFill>
          <a:blip r:embed="rId4" cstate="print"/>
          <a:stretch>
            <a:fillRect/>
          </a:stretch>
        </p:blipFill>
        <p:spPr>
          <a:xfrm>
            <a:off x="6332219" y="2537460"/>
            <a:ext cx="4806950" cy="3216275"/>
          </a:xfrm>
          <a:prstGeom prst="rect">
            <a:avLst/>
          </a:prstGeom>
        </p:spPr>
      </p:pic>
      <p:sp>
        <p:nvSpPr>
          <p:cNvPr id="16" name="Téglalap 15">
            <a:extLst>
              <a:ext uri="{FF2B5EF4-FFF2-40B4-BE49-F238E27FC236}">
                <a16:creationId xmlns:a16="http://schemas.microsoft.com/office/drawing/2014/main" id="{6524B483-E948-BAE9-731D-9CDFCC2D3FAC}"/>
              </a:ext>
            </a:extLst>
          </p:cNvPr>
          <p:cNvSpPr/>
          <p:nvPr/>
        </p:nvSpPr>
        <p:spPr>
          <a:xfrm>
            <a:off x="6332219" y="4718304"/>
            <a:ext cx="4909820" cy="192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C5AA4589-D344-767B-FB60-721CE54D6974}"/>
              </a:ext>
            </a:extLst>
          </p:cNvPr>
          <p:cNvSpPr/>
          <p:nvPr/>
        </p:nvSpPr>
        <p:spPr>
          <a:xfrm>
            <a:off x="532130" y="4846320"/>
            <a:ext cx="5009134" cy="6229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a:extLst>
              <a:ext uri="{FF2B5EF4-FFF2-40B4-BE49-F238E27FC236}">
                <a16:creationId xmlns:a16="http://schemas.microsoft.com/office/drawing/2014/main" id="{59B3BD41-C93E-8294-3A3B-514EE5C7ED39}"/>
              </a:ext>
            </a:extLst>
          </p:cNvPr>
          <p:cNvSpPr txBox="1"/>
          <p:nvPr/>
        </p:nvSpPr>
        <p:spPr>
          <a:xfrm>
            <a:off x="1560195" y="6088888"/>
            <a:ext cx="2729337" cy="324256"/>
          </a:xfrm>
          <a:prstGeom prst="rect">
            <a:avLst/>
          </a:prstGeom>
          <a:noFill/>
        </p:spPr>
        <p:txBody>
          <a:bodyPr wrap="none" rtlCol="0">
            <a:spAutoFit/>
          </a:bodyPr>
          <a:lstStyle/>
          <a:p>
            <a:r>
              <a:rPr lang="hu-HU" dirty="0"/>
              <a:t>Nincs különbség a mortalitásban</a:t>
            </a:r>
          </a:p>
        </p:txBody>
      </p:sp>
      <p:sp>
        <p:nvSpPr>
          <p:cNvPr id="19" name="Szövegdoboz 18">
            <a:extLst>
              <a:ext uri="{FF2B5EF4-FFF2-40B4-BE49-F238E27FC236}">
                <a16:creationId xmlns:a16="http://schemas.microsoft.com/office/drawing/2014/main" id="{3686BDC6-B6F9-6B81-3741-1BE547AF7C2E}"/>
              </a:ext>
            </a:extLst>
          </p:cNvPr>
          <p:cNvSpPr txBox="1"/>
          <p:nvPr/>
        </p:nvSpPr>
        <p:spPr>
          <a:xfrm>
            <a:off x="6185923" y="5851182"/>
            <a:ext cx="4257127" cy="324256"/>
          </a:xfrm>
          <a:prstGeom prst="rect">
            <a:avLst/>
          </a:prstGeom>
          <a:noFill/>
        </p:spPr>
        <p:txBody>
          <a:bodyPr wrap="none" rtlCol="0">
            <a:spAutoFit/>
          </a:bodyPr>
          <a:lstStyle/>
          <a:p>
            <a:r>
              <a:rPr lang="hu-HU" dirty="0"/>
              <a:t>A </a:t>
            </a:r>
            <a:r>
              <a:rPr lang="hu-HU" dirty="0" err="1"/>
              <a:t>polozott</a:t>
            </a:r>
            <a:r>
              <a:rPr lang="hu-HU" dirty="0"/>
              <a:t> adatok elemzése esetén: nincs különbség</a:t>
            </a:r>
          </a:p>
        </p:txBody>
      </p:sp>
      <p:sp>
        <p:nvSpPr>
          <p:cNvPr id="20" name="Szövegdoboz 19">
            <a:extLst>
              <a:ext uri="{FF2B5EF4-FFF2-40B4-BE49-F238E27FC236}">
                <a16:creationId xmlns:a16="http://schemas.microsoft.com/office/drawing/2014/main" id="{848EF3A9-D2F7-F412-5A3D-BBACD708D664}"/>
              </a:ext>
            </a:extLst>
          </p:cNvPr>
          <p:cNvSpPr txBox="1"/>
          <p:nvPr/>
        </p:nvSpPr>
        <p:spPr>
          <a:xfrm>
            <a:off x="10662520" y="5743555"/>
            <a:ext cx="524503" cy="461665"/>
          </a:xfrm>
          <a:prstGeom prst="rect">
            <a:avLst/>
          </a:prstGeom>
          <a:noFill/>
        </p:spPr>
        <p:txBody>
          <a:bodyPr wrap="none" rtlCol="0">
            <a:spAutoFit/>
          </a:bodyPr>
          <a:lstStyle/>
          <a:p>
            <a:r>
              <a:rPr lang="hu-HU" sz="2400" b="1" dirty="0">
                <a:solidFill>
                  <a:srgbClr val="C00000"/>
                </a:solidFill>
              </a:rPr>
              <a:t>DE</a:t>
            </a:r>
          </a:p>
        </p:txBody>
      </p:sp>
      <p:cxnSp>
        <p:nvCxnSpPr>
          <p:cNvPr id="22" name="Összekötő: szögletes 21">
            <a:extLst>
              <a:ext uri="{FF2B5EF4-FFF2-40B4-BE49-F238E27FC236}">
                <a16:creationId xmlns:a16="http://schemas.microsoft.com/office/drawing/2014/main" id="{874CE400-16C4-01EC-5AC3-119B6325ED55}"/>
              </a:ext>
            </a:extLst>
          </p:cNvPr>
          <p:cNvCxnSpPr>
            <a:stCxn id="20" idx="3"/>
            <a:endCxn id="16" idx="3"/>
          </p:cNvCxnSpPr>
          <p:nvPr/>
        </p:nvCxnSpPr>
        <p:spPr>
          <a:xfrm flipV="1">
            <a:off x="11187023" y="4814316"/>
            <a:ext cx="55016" cy="1160072"/>
          </a:xfrm>
          <a:prstGeom prst="bentConnector3">
            <a:avLst>
              <a:gd name="adj1" fmla="val 515515"/>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22F1D5D9-8C84-901C-9928-0B80D0CC7D3D}"/>
              </a:ext>
            </a:extLst>
          </p:cNvPr>
          <p:cNvSpPr txBox="1"/>
          <p:nvPr/>
        </p:nvSpPr>
        <p:spPr>
          <a:xfrm>
            <a:off x="6979151" y="4675816"/>
            <a:ext cx="583814" cy="230832"/>
          </a:xfrm>
          <a:prstGeom prst="rect">
            <a:avLst/>
          </a:prstGeom>
          <a:noFill/>
        </p:spPr>
        <p:txBody>
          <a:bodyPr wrap="none" rtlCol="0">
            <a:spAutoFit/>
          </a:bodyPr>
          <a:lstStyle/>
          <a:p>
            <a:r>
              <a:rPr lang="hu-HU" sz="900" dirty="0"/>
              <a:t>ART </a:t>
            </a:r>
            <a:r>
              <a:rPr lang="hu-HU" sz="900" dirty="0" err="1"/>
              <a:t>trial</a:t>
            </a:r>
            <a:endParaRPr lang="hu-HU" sz="900" dirty="0"/>
          </a:p>
        </p:txBody>
      </p:sp>
      <p:sp>
        <p:nvSpPr>
          <p:cNvPr id="24" name="Ellipszis 23">
            <a:extLst>
              <a:ext uri="{FF2B5EF4-FFF2-40B4-BE49-F238E27FC236}">
                <a16:creationId xmlns:a16="http://schemas.microsoft.com/office/drawing/2014/main" id="{C788869D-67A0-1784-0465-A1321CD76998}"/>
              </a:ext>
            </a:extLst>
          </p:cNvPr>
          <p:cNvSpPr/>
          <p:nvPr/>
        </p:nvSpPr>
        <p:spPr>
          <a:xfrm>
            <a:off x="7027005" y="4675816"/>
            <a:ext cx="583814" cy="230832"/>
          </a:xfrm>
          <a:prstGeom prst="ellipse">
            <a:avLst/>
          </a:prstGeom>
          <a:no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A39544ED-224E-9F5F-640D-A08673A52991}"/>
              </a:ext>
            </a:extLst>
          </p:cNvPr>
          <p:cNvSpPr/>
          <p:nvPr/>
        </p:nvSpPr>
        <p:spPr>
          <a:xfrm>
            <a:off x="9859236" y="4698900"/>
            <a:ext cx="583814" cy="230832"/>
          </a:xfrm>
          <a:prstGeom prst="ellipse">
            <a:avLst/>
          </a:prstGeom>
          <a:no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11F3AF0D-A9EC-C783-8EF6-D9990517F5B8}"/>
              </a:ext>
            </a:extLst>
          </p:cNvPr>
          <p:cNvSpPr/>
          <p:nvPr/>
        </p:nvSpPr>
        <p:spPr>
          <a:xfrm>
            <a:off x="6332219" y="4940817"/>
            <a:ext cx="4899102" cy="3242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939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500"/>
                                        <p:tgtEl>
                                          <p:spTgt spid="8"/>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1000"/>
                            </p:stCondLst>
                            <p:childTnLst>
                              <p:par>
                                <p:cTn id="34" presetID="21"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childTnLst>
                          </p:cTn>
                        </p:par>
                        <p:par>
                          <p:cTn id="37" fill="hold">
                            <p:stCondLst>
                              <p:cond delay="1500"/>
                            </p:stCondLst>
                            <p:childTnLst>
                              <p:par>
                                <p:cTn id="38" presetID="21"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500"/>
                                        <p:tgtEl>
                                          <p:spTgt spid="24"/>
                                        </p:tgtEl>
                                      </p:cBhvr>
                                    </p:animEffect>
                                  </p:childTnLst>
                                </p:cTn>
                              </p:par>
                            </p:childTnLst>
                          </p:cTn>
                        </p:par>
                        <p:par>
                          <p:cTn id="41" fill="hold">
                            <p:stCondLst>
                              <p:cond delay="2000"/>
                            </p:stCondLst>
                            <p:childTnLst>
                              <p:par>
                                <p:cTn id="42" presetID="21"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1)">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4" grpId="0" animBg="1"/>
      <p:bldP spid="25"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3200" dirty="0"/>
              <a:t>prolongált TM </a:t>
            </a:r>
            <a:r>
              <a:rPr lang="hu-HU" sz="2800" dirty="0" err="1"/>
              <a:t>vs</a:t>
            </a:r>
            <a:r>
              <a:rPr lang="hu-HU" sz="3200" dirty="0"/>
              <a:t> no TM</a:t>
            </a:r>
          </a:p>
        </p:txBody>
      </p:sp>
      <p:sp>
        <p:nvSpPr>
          <p:cNvPr id="3" name="Téglalap: lekerekített 2">
            <a:extLst>
              <a:ext uri="{FF2B5EF4-FFF2-40B4-BE49-F238E27FC236}">
                <a16:creationId xmlns:a16="http://schemas.microsoft.com/office/drawing/2014/main" id="{D15CE7BF-2F29-FB2D-3657-D40412333ED7}"/>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4" name="Téglalap: lekerekített 3">
            <a:extLst>
              <a:ext uri="{FF2B5EF4-FFF2-40B4-BE49-F238E27FC236}">
                <a16:creationId xmlns:a16="http://schemas.microsoft.com/office/drawing/2014/main" id="{2CF60D1B-4509-A4F0-DE6C-67C253178873}"/>
              </a:ext>
            </a:extLst>
          </p:cNvPr>
          <p:cNvSpPr/>
          <p:nvPr/>
        </p:nvSpPr>
        <p:spPr>
          <a:xfrm>
            <a:off x="3338170" y="1388745"/>
            <a:ext cx="2994049"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5 RCT Prolongált TM </a:t>
            </a:r>
            <a:r>
              <a:rPr lang="hu-HU" dirty="0" err="1">
                <a:solidFill>
                  <a:schemeClr val="tx1"/>
                </a:solidFill>
              </a:rPr>
              <a:t>vs</a:t>
            </a:r>
            <a:r>
              <a:rPr lang="hu-HU" dirty="0">
                <a:solidFill>
                  <a:schemeClr val="tx1"/>
                </a:solidFill>
              </a:rPr>
              <a:t> nincs TM</a:t>
            </a:r>
          </a:p>
        </p:txBody>
      </p:sp>
      <p:cxnSp>
        <p:nvCxnSpPr>
          <p:cNvPr id="5" name="Egyenes összekötő nyíllal 4">
            <a:extLst>
              <a:ext uri="{FF2B5EF4-FFF2-40B4-BE49-F238E27FC236}">
                <a16:creationId xmlns:a16="http://schemas.microsoft.com/office/drawing/2014/main" id="{88157313-6B08-995B-62E0-4A7D7186FD0D}"/>
              </a:ext>
            </a:extLst>
          </p:cNvPr>
          <p:cNvCxnSpPr>
            <a:cxnSpLocks/>
            <a:stCxn id="3" idx="3"/>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églalap: lekerekített 5">
            <a:extLst>
              <a:ext uri="{FF2B5EF4-FFF2-40B4-BE49-F238E27FC236}">
                <a16:creationId xmlns:a16="http://schemas.microsoft.com/office/drawing/2014/main" id="{43163FE3-8A1A-BE51-4851-4A166BE1D43A}"/>
              </a:ext>
            </a:extLst>
          </p:cNvPr>
          <p:cNvSpPr/>
          <p:nvPr/>
        </p:nvSpPr>
        <p:spPr>
          <a:xfrm>
            <a:off x="6671159" y="1388744"/>
            <a:ext cx="3286657" cy="697231"/>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Különböző technikák, de mindegyiknél TM &gt; 1 perc</a:t>
            </a:r>
          </a:p>
        </p:txBody>
      </p:sp>
      <p:cxnSp>
        <p:nvCxnSpPr>
          <p:cNvPr id="7" name="Egyenes összekötő nyíllal 6">
            <a:extLst>
              <a:ext uri="{FF2B5EF4-FFF2-40B4-BE49-F238E27FC236}">
                <a16:creationId xmlns:a16="http://schemas.microsoft.com/office/drawing/2014/main" id="{164D8099-25A4-0293-5591-A58E2C045F96}"/>
              </a:ext>
            </a:extLst>
          </p:cNvPr>
          <p:cNvCxnSpPr>
            <a:cxnSpLocks/>
            <a:stCxn id="4" idx="3"/>
            <a:endCxn id="6" idx="1"/>
          </p:cNvCxnSpPr>
          <p:nvPr/>
        </p:nvCxnSpPr>
        <p:spPr>
          <a:xfrm>
            <a:off x="6332219" y="1737360"/>
            <a:ext cx="338940" cy="0"/>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58.jpeg">
            <a:extLst>
              <a:ext uri="{FF2B5EF4-FFF2-40B4-BE49-F238E27FC236}">
                <a16:creationId xmlns:a16="http://schemas.microsoft.com/office/drawing/2014/main" id="{96E8C1ED-C869-098D-EA72-DDBEB85FD1F0}"/>
              </a:ext>
            </a:extLst>
          </p:cNvPr>
          <p:cNvPicPr>
            <a:picLocks noChangeAspect="1"/>
          </p:cNvPicPr>
          <p:nvPr/>
        </p:nvPicPr>
        <p:blipFill>
          <a:blip r:embed="rId3" cstate="print"/>
          <a:stretch>
            <a:fillRect/>
          </a:stretch>
        </p:blipFill>
        <p:spPr>
          <a:xfrm>
            <a:off x="532130" y="2706116"/>
            <a:ext cx="4909820" cy="3164840"/>
          </a:xfrm>
          <a:prstGeom prst="rect">
            <a:avLst/>
          </a:prstGeom>
        </p:spPr>
      </p:pic>
      <p:pic>
        <p:nvPicPr>
          <p:cNvPr id="15" name="image60.jpeg">
            <a:extLst>
              <a:ext uri="{FF2B5EF4-FFF2-40B4-BE49-F238E27FC236}">
                <a16:creationId xmlns:a16="http://schemas.microsoft.com/office/drawing/2014/main" id="{46062D60-11D1-BECD-CBA0-836174C33A35}"/>
              </a:ext>
            </a:extLst>
          </p:cNvPr>
          <p:cNvPicPr>
            <a:picLocks noChangeAspect="1"/>
          </p:cNvPicPr>
          <p:nvPr/>
        </p:nvPicPr>
        <p:blipFill>
          <a:blip r:embed="rId4" cstate="print"/>
          <a:stretch>
            <a:fillRect/>
          </a:stretch>
        </p:blipFill>
        <p:spPr>
          <a:xfrm>
            <a:off x="6332219" y="2537460"/>
            <a:ext cx="4806950" cy="3216275"/>
          </a:xfrm>
          <a:prstGeom prst="rect">
            <a:avLst/>
          </a:prstGeom>
        </p:spPr>
      </p:pic>
      <p:sp>
        <p:nvSpPr>
          <p:cNvPr id="16" name="Téglalap 15">
            <a:extLst>
              <a:ext uri="{FF2B5EF4-FFF2-40B4-BE49-F238E27FC236}">
                <a16:creationId xmlns:a16="http://schemas.microsoft.com/office/drawing/2014/main" id="{6524B483-E948-BAE9-731D-9CDFCC2D3FAC}"/>
              </a:ext>
            </a:extLst>
          </p:cNvPr>
          <p:cNvSpPr/>
          <p:nvPr/>
        </p:nvSpPr>
        <p:spPr>
          <a:xfrm>
            <a:off x="6332219" y="4718304"/>
            <a:ext cx="4909820" cy="192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a16="http://schemas.microsoft.com/office/drawing/2014/main" id="{C5AA4589-D344-767B-FB60-721CE54D6974}"/>
              </a:ext>
            </a:extLst>
          </p:cNvPr>
          <p:cNvSpPr/>
          <p:nvPr/>
        </p:nvSpPr>
        <p:spPr>
          <a:xfrm>
            <a:off x="532130" y="4846320"/>
            <a:ext cx="5009134" cy="6229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a:extLst>
              <a:ext uri="{FF2B5EF4-FFF2-40B4-BE49-F238E27FC236}">
                <a16:creationId xmlns:a16="http://schemas.microsoft.com/office/drawing/2014/main" id="{59B3BD41-C93E-8294-3A3B-514EE5C7ED39}"/>
              </a:ext>
            </a:extLst>
          </p:cNvPr>
          <p:cNvSpPr txBox="1"/>
          <p:nvPr/>
        </p:nvSpPr>
        <p:spPr>
          <a:xfrm>
            <a:off x="1560195" y="6088888"/>
            <a:ext cx="2729337" cy="324256"/>
          </a:xfrm>
          <a:prstGeom prst="rect">
            <a:avLst/>
          </a:prstGeom>
          <a:noFill/>
        </p:spPr>
        <p:txBody>
          <a:bodyPr wrap="none" rtlCol="0">
            <a:spAutoFit/>
          </a:bodyPr>
          <a:lstStyle/>
          <a:p>
            <a:r>
              <a:rPr lang="hu-HU" dirty="0"/>
              <a:t>Nincs különbség a mortalitásban</a:t>
            </a:r>
          </a:p>
        </p:txBody>
      </p:sp>
      <p:sp>
        <p:nvSpPr>
          <p:cNvPr id="19" name="Szövegdoboz 18">
            <a:extLst>
              <a:ext uri="{FF2B5EF4-FFF2-40B4-BE49-F238E27FC236}">
                <a16:creationId xmlns:a16="http://schemas.microsoft.com/office/drawing/2014/main" id="{3686BDC6-B6F9-6B81-3741-1BE547AF7C2E}"/>
              </a:ext>
            </a:extLst>
          </p:cNvPr>
          <p:cNvSpPr txBox="1"/>
          <p:nvPr/>
        </p:nvSpPr>
        <p:spPr>
          <a:xfrm>
            <a:off x="6185923" y="5851182"/>
            <a:ext cx="4257127" cy="324256"/>
          </a:xfrm>
          <a:prstGeom prst="rect">
            <a:avLst/>
          </a:prstGeom>
          <a:noFill/>
        </p:spPr>
        <p:txBody>
          <a:bodyPr wrap="none" rtlCol="0">
            <a:spAutoFit/>
          </a:bodyPr>
          <a:lstStyle/>
          <a:p>
            <a:r>
              <a:rPr lang="hu-HU" dirty="0"/>
              <a:t>A </a:t>
            </a:r>
            <a:r>
              <a:rPr lang="hu-HU" dirty="0" err="1"/>
              <a:t>polozott</a:t>
            </a:r>
            <a:r>
              <a:rPr lang="hu-HU" dirty="0"/>
              <a:t> adatok elemzése esetén: nincs különbség</a:t>
            </a:r>
          </a:p>
        </p:txBody>
      </p:sp>
      <p:sp>
        <p:nvSpPr>
          <p:cNvPr id="20" name="Szövegdoboz 19">
            <a:extLst>
              <a:ext uri="{FF2B5EF4-FFF2-40B4-BE49-F238E27FC236}">
                <a16:creationId xmlns:a16="http://schemas.microsoft.com/office/drawing/2014/main" id="{848EF3A9-D2F7-F412-5A3D-BBACD708D664}"/>
              </a:ext>
            </a:extLst>
          </p:cNvPr>
          <p:cNvSpPr txBox="1"/>
          <p:nvPr/>
        </p:nvSpPr>
        <p:spPr>
          <a:xfrm>
            <a:off x="10662520" y="5743555"/>
            <a:ext cx="524503" cy="461665"/>
          </a:xfrm>
          <a:prstGeom prst="rect">
            <a:avLst/>
          </a:prstGeom>
          <a:noFill/>
        </p:spPr>
        <p:txBody>
          <a:bodyPr wrap="none" rtlCol="0">
            <a:spAutoFit/>
          </a:bodyPr>
          <a:lstStyle/>
          <a:p>
            <a:r>
              <a:rPr lang="hu-HU" sz="2400" b="1" dirty="0">
                <a:solidFill>
                  <a:srgbClr val="C00000"/>
                </a:solidFill>
              </a:rPr>
              <a:t>DE</a:t>
            </a:r>
          </a:p>
        </p:txBody>
      </p:sp>
      <p:cxnSp>
        <p:nvCxnSpPr>
          <p:cNvPr id="22" name="Összekötő: szögletes 21">
            <a:extLst>
              <a:ext uri="{FF2B5EF4-FFF2-40B4-BE49-F238E27FC236}">
                <a16:creationId xmlns:a16="http://schemas.microsoft.com/office/drawing/2014/main" id="{874CE400-16C4-01EC-5AC3-119B6325ED55}"/>
              </a:ext>
            </a:extLst>
          </p:cNvPr>
          <p:cNvCxnSpPr>
            <a:stCxn id="20" idx="3"/>
            <a:endCxn id="16" idx="3"/>
          </p:cNvCxnSpPr>
          <p:nvPr/>
        </p:nvCxnSpPr>
        <p:spPr>
          <a:xfrm flipV="1">
            <a:off x="11187023" y="4814316"/>
            <a:ext cx="55016" cy="1160072"/>
          </a:xfrm>
          <a:prstGeom prst="bentConnector3">
            <a:avLst>
              <a:gd name="adj1" fmla="val 515515"/>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22F1D5D9-8C84-901C-9928-0B80D0CC7D3D}"/>
              </a:ext>
            </a:extLst>
          </p:cNvPr>
          <p:cNvSpPr txBox="1"/>
          <p:nvPr/>
        </p:nvSpPr>
        <p:spPr>
          <a:xfrm>
            <a:off x="6979151" y="4675816"/>
            <a:ext cx="583814" cy="230832"/>
          </a:xfrm>
          <a:prstGeom prst="rect">
            <a:avLst/>
          </a:prstGeom>
          <a:noFill/>
        </p:spPr>
        <p:txBody>
          <a:bodyPr wrap="none" rtlCol="0">
            <a:spAutoFit/>
          </a:bodyPr>
          <a:lstStyle/>
          <a:p>
            <a:r>
              <a:rPr lang="hu-HU" sz="900" dirty="0"/>
              <a:t>ART </a:t>
            </a:r>
            <a:r>
              <a:rPr lang="hu-HU" sz="900" dirty="0" err="1"/>
              <a:t>trial</a:t>
            </a:r>
            <a:endParaRPr lang="hu-HU" sz="900" dirty="0"/>
          </a:p>
        </p:txBody>
      </p:sp>
      <p:sp>
        <p:nvSpPr>
          <p:cNvPr id="24" name="Ellipszis 23">
            <a:extLst>
              <a:ext uri="{FF2B5EF4-FFF2-40B4-BE49-F238E27FC236}">
                <a16:creationId xmlns:a16="http://schemas.microsoft.com/office/drawing/2014/main" id="{C788869D-67A0-1784-0465-A1321CD76998}"/>
              </a:ext>
            </a:extLst>
          </p:cNvPr>
          <p:cNvSpPr/>
          <p:nvPr/>
        </p:nvSpPr>
        <p:spPr>
          <a:xfrm>
            <a:off x="7027005" y="4675816"/>
            <a:ext cx="583814" cy="230832"/>
          </a:xfrm>
          <a:prstGeom prst="ellipse">
            <a:avLst/>
          </a:prstGeom>
          <a:no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A39544ED-224E-9F5F-640D-A08673A52991}"/>
              </a:ext>
            </a:extLst>
          </p:cNvPr>
          <p:cNvSpPr/>
          <p:nvPr/>
        </p:nvSpPr>
        <p:spPr>
          <a:xfrm>
            <a:off x="9859236" y="4698900"/>
            <a:ext cx="583814" cy="230832"/>
          </a:xfrm>
          <a:prstGeom prst="ellipse">
            <a:avLst/>
          </a:prstGeom>
          <a:no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lekerekített 7">
            <a:extLst>
              <a:ext uri="{FF2B5EF4-FFF2-40B4-BE49-F238E27FC236}">
                <a16:creationId xmlns:a16="http://schemas.microsoft.com/office/drawing/2014/main" id="{1023F251-FD79-86E7-D448-515D676EDFDF}"/>
              </a:ext>
            </a:extLst>
          </p:cNvPr>
          <p:cNvSpPr/>
          <p:nvPr/>
        </p:nvSpPr>
        <p:spPr>
          <a:xfrm>
            <a:off x="3307775" y="2488184"/>
            <a:ext cx="5480625" cy="3600704"/>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sz="3200" b="1" dirty="0">
                <a:solidFill>
                  <a:srgbClr val="002060"/>
                </a:solidFill>
              </a:rPr>
              <a:t>Javaslat</a:t>
            </a:r>
          </a:p>
          <a:p>
            <a:pPr algn="ctr"/>
            <a:r>
              <a:rPr lang="hu-HU" sz="2400" b="0" i="0" dirty="0">
                <a:solidFill>
                  <a:srgbClr val="002060"/>
                </a:solidFill>
                <a:effectLst/>
              </a:rPr>
              <a:t>Az ARDS-ben szenvedő betegek mortalitásának csökkentése érdekében </a:t>
            </a:r>
            <a:r>
              <a:rPr lang="hu-HU" sz="2400" b="1" i="0" dirty="0">
                <a:solidFill>
                  <a:srgbClr val="002060"/>
                </a:solidFill>
                <a:effectLst/>
              </a:rPr>
              <a:t>nem javasolt a prolongált nagy nyomású toborzási manőverek alkalmazása</a:t>
            </a:r>
            <a:r>
              <a:rPr lang="hu-HU" sz="2400" b="0" i="0" dirty="0">
                <a:solidFill>
                  <a:srgbClr val="002060"/>
                </a:solidFill>
                <a:effectLst/>
              </a:rPr>
              <a:t>.</a:t>
            </a:r>
            <a:endParaRPr lang="hu-HU" sz="2400" dirty="0">
              <a:solidFill>
                <a:srgbClr val="002060"/>
              </a:solidFill>
            </a:endParaRPr>
          </a:p>
        </p:txBody>
      </p:sp>
      <p:pic>
        <p:nvPicPr>
          <p:cNvPr id="10" name="Kép 9">
            <a:extLst>
              <a:ext uri="{FF2B5EF4-FFF2-40B4-BE49-F238E27FC236}">
                <a16:creationId xmlns:a16="http://schemas.microsoft.com/office/drawing/2014/main" id="{C520D955-A28D-E411-F05B-A7A969A32855}"/>
              </a:ext>
            </a:extLst>
          </p:cNvPr>
          <p:cNvPicPr>
            <a:picLocks noChangeAspect="1"/>
          </p:cNvPicPr>
          <p:nvPr/>
        </p:nvPicPr>
        <p:blipFill>
          <a:blip r:embed="rId5"/>
          <a:stretch>
            <a:fillRect/>
          </a:stretch>
        </p:blipFill>
        <p:spPr>
          <a:xfrm>
            <a:off x="3683153" y="5451132"/>
            <a:ext cx="1257300" cy="400050"/>
          </a:xfrm>
          <a:prstGeom prst="rect">
            <a:avLst/>
          </a:prstGeom>
        </p:spPr>
      </p:pic>
    </p:spTree>
    <p:extLst>
      <p:ext uri="{BB962C8B-B14F-4D97-AF65-F5344CB8AC3E}">
        <p14:creationId xmlns:p14="http://schemas.microsoft.com/office/powerpoint/2010/main" val="93945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3200" dirty="0"/>
              <a:t>rövid idejű TM </a:t>
            </a:r>
            <a:r>
              <a:rPr lang="hu-HU" sz="2800" dirty="0" err="1"/>
              <a:t>vs</a:t>
            </a:r>
            <a:r>
              <a:rPr lang="hu-HU" sz="3200" dirty="0"/>
              <a:t> no TM</a:t>
            </a:r>
            <a:endParaRPr lang="hu-HU" sz="4000" dirty="0"/>
          </a:p>
        </p:txBody>
      </p:sp>
      <p:sp>
        <p:nvSpPr>
          <p:cNvPr id="3" name="Téglalap: lekerekített 2">
            <a:extLst>
              <a:ext uri="{FF2B5EF4-FFF2-40B4-BE49-F238E27FC236}">
                <a16:creationId xmlns:a16="http://schemas.microsoft.com/office/drawing/2014/main" id="{509D6D13-6B5C-250E-ECB4-240E6E02EDC9}"/>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4" name="Téglalap: lekerekített 3">
            <a:extLst>
              <a:ext uri="{FF2B5EF4-FFF2-40B4-BE49-F238E27FC236}">
                <a16:creationId xmlns:a16="http://schemas.microsoft.com/office/drawing/2014/main" id="{5D2364BB-CDEA-7551-FCAA-E2134858F894}"/>
              </a:ext>
            </a:extLst>
          </p:cNvPr>
          <p:cNvSpPr/>
          <p:nvPr/>
        </p:nvSpPr>
        <p:spPr>
          <a:xfrm>
            <a:off x="3338170" y="1388745"/>
            <a:ext cx="2994049"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3 RCT rövid idejű TM </a:t>
            </a:r>
            <a:r>
              <a:rPr lang="hu-HU" dirty="0" err="1">
                <a:solidFill>
                  <a:schemeClr val="tx1"/>
                </a:solidFill>
              </a:rPr>
              <a:t>vs</a:t>
            </a:r>
            <a:r>
              <a:rPr lang="hu-HU" dirty="0">
                <a:solidFill>
                  <a:schemeClr val="tx1"/>
                </a:solidFill>
              </a:rPr>
              <a:t> nincs TM</a:t>
            </a:r>
          </a:p>
        </p:txBody>
      </p:sp>
      <p:cxnSp>
        <p:nvCxnSpPr>
          <p:cNvPr id="5" name="Egyenes összekötő nyíllal 4">
            <a:extLst>
              <a:ext uri="{FF2B5EF4-FFF2-40B4-BE49-F238E27FC236}">
                <a16:creationId xmlns:a16="http://schemas.microsoft.com/office/drawing/2014/main" id="{67640C8A-DADC-1536-6EF6-15EA6E941AE4}"/>
              </a:ext>
            </a:extLst>
          </p:cNvPr>
          <p:cNvCxnSpPr>
            <a:cxnSpLocks/>
            <a:stCxn id="3" idx="3"/>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églalap: lekerekített 5">
            <a:extLst>
              <a:ext uri="{FF2B5EF4-FFF2-40B4-BE49-F238E27FC236}">
                <a16:creationId xmlns:a16="http://schemas.microsoft.com/office/drawing/2014/main" id="{B4D2EE4D-240A-66FB-37B8-716ABE056E80}"/>
              </a:ext>
            </a:extLst>
          </p:cNvPr>
          <p:cNvSpPr/>
          <p:nvPr/>
        </p:nvSpPr>
        <p:spPr>
          <a:xfrm>
            <a:off x="6671159" y="1388744"/>
            <a:ext cx="3286657" cy="697231"/>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Különböző technikák, de mindegyiknél TM &lt; 1 perc (ált. 40/40)</a:t>
            </a:r>
          </a:p>
        </p:txBody>
      </p:sp>
      <p:cxnSp>
        <p:nvCxnSpPr>
          <p:cNvPr id="7" name="Egyenes összekötő nyíllal 6">
            <a:extLst>
              <a:ext uri="{FF2B5EF4-FFF2-40B4-BE49-F238E27FC236}">
                <a16:creationId xmlns:a16="http://schemas.microsoft.com/office/drawing/2014/main" id="{126FD226-3D62-F19B-08E0-9A8DC4CA6A77}"/>
              </a:ext>
            </a:extLst>
          </p:cNvPr>
          <p:cNvCxnSpPr>
            <a:cxnSpLocks/>
            <a:stCxn id="4" idx="3"/>
            <a:endCxn id="6" idx="1"/>
          </p:cNvCxnSpPr>
          <p:nvPr/>
        </p:nvCxnSpPr>
        <p:spPr>
          <a:xfrm>
            <a:off x="6332219" y="1737360"/>
            <a:ext cx="338940" cy="0"/>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pic>
        <p:nvPicPr>
          <p:cNvPr id="8" name="image67.jpeg">
            <a:extLst>
              <a:ext uri="{FF2B5EF4-FFF2-40B4-BE49-F238E27FC236}">
                <a16:creationId xmlns:a16="http://schemas.microsoft.com/office/drawing/2014/main" id="{D4F1DF8C-FD26-E8AE-FEA7-BE7803F6BBAD}"/>
              </a:ext>
            </a:extLst>
          </p:cNvPr>
          <p:cNvPicPr>
            <a:picLocks noChangeAspect="1"/>
          </p:cNvPicPr>
          <p:nvPr/>
        </p:nvPicPr>
        <p:blipFill>
          <a:blip r:embed="rId2" cstate="print"/>
          <a:stretch>
            <a:fillRect/>
          </a:stretch>
        </p:blipFill>
        <p:spPr>
          <a:xfrm>
            <a:off x="520144" y="2660015"/>
            <a:ext cx="4808855" cy="2909570"/>
          </a:xfrm>
          <a:prstGeom prst="rect">
            <a:avLst/>
          </a:prstGeom>
        </p:spPr>
      </p:pic>
      <p:pic>
        <p:nvPicPr>
          <p:cNvPr id="9" name="image69.jpeg">
            <a:extLst>
              <a:ext uri="{FF2B5EF4-FFF2-40B4-BE49-F238E27FC236}">
                <a16:creationId xmlns:a16="http://schemas.microsoft.com/office/drawing/2014/main" id="{C793CEA2-2F67-8FFA-6C3C-912961DB1CA3}"/>
              </a:ext>
            </a:extLst>
          </p:cNvPr>
          <p:cNvPicPr>
            <a:picLocks noChangeAspect="1"/>
          </p:cNvPicPr>
          <p:nvPr/>
        </p:nvPicPr>
        <p:blipFill>
          <a:blip r:embed="rId3" cstate="print"/>
          <a:stretch>
            <a:fillRect/>
          </a:stretch>
        </p:blipFill>
        <p:spPr>
          <a:xfrm>
            <a:off x="6188202" y="2660015"/>
            <a:ext cx="4808220" cy="2909570"/>
          </a:xfrm>
          <a:prstGeom prst="rect">
            <a:avLst/>
          </a:prstGeom>
        </p:spPr>
      </p:pic>
      <p:sp>
        <p:nvSpPr>
          <p:cNvPr id="10" name="Szövegdoboz 9">
            <a:extLst>
              <a:ext uri="{FF2B5EF4-FFF2-40B4-BE49-F238E27FC236}">
                <a16:creationId xmlns:a16="http://schemas.microsoft.com/office/drawing/2014/main" id="{02B2AE3D-7912-1AF4-4E05-9D79ED896326}"/>
              </a:ext>
            </a:extLst>
          </p:cNvPr>
          <p:cNvSpPr txBox="1"/>
          <p:nvPr/>
        </p:nvSpPr>
        <p:spPr>
          <a:xfrm>
            <a:off x="1556839" y="5613452"/>
            <a:ext cx="2729337" cy="324256"/>
          </a:xfrm>
          <a:prstGeom prst="rect">
            <a:avLst/>
          </a:prstGeom>
          <a:noFill/>
        </p:spPr>
        <p:txBody>
          <a:bodyPr wrap="none" rtlCol="0">
            <a:spAutoFit/>
          </a:bodyPr>
          <a:lstStyle/>
          <a:p>
            <a:r>
              <a:rPr lang="hu-HU" dirty="0"/>
              <a:t>Nincs különbség a mortalitásban</a:t>
            </a:r>
          </a:p>
        </p:txBody>
      </p:sp>
      <p:sp>
        <p:nvSpPr>
          <p:cNvPr id="11" name="Szövegdoboz 10">
            <a:extLst>
              <a:ext uri="{FF2B5EF4-FFF2-40B4-BE49-F238E27FC236}">
                <a16:creationId xmlns:a16="http://schemas.microsoft.com/office/drawing/2014/main" id="{3C5AC1DA-2697-DA0A-EA96-621980D61837}"/>
              </a:ext>
            </a:extLst>
          </p:cNvPr>
          <p:cNvSpPr txBox="1"/>
          <p:nvPr/>
        </p:nvSpPr>
        <p:spPr>
          <a:xfrm>
            <a:off x="6080151" y="5613452"/>
            <a:ext cx="3877665" cy="324256"/>
          </a:xfrm>
          <a:prstGeom prst="rect">
            <a:avLst/>
          </a:prstGeom>
          <a:noFill/>
        </p:spPr>
        <p:txBody>
          <a:bodyPr wrap="none" rtlCol="0">
            <a:spAutoFit/>
          </a:bodyPr>
          <a:lstStyle/>
          <a:p>
            <a:r>
              <a:rPr lang="hu-HU" dirty="0"/>
              <a:t>Nincs különbség a barotrauma előfordulásában</a:t>
            </a:r>
          </a:p>
        </p:txBody>
      </p:sp>
      <p:sp>
        <p:nvSpPr>
          <p:cNvPr id="12" name="Téglalap 11">
            <a:extLst>
              <a:ext uri="{FF2B5EF4-FFF2-40B4-BE49-F238E27FC236}">
                <a16:creationId xmlns:a16="http://schemas.microsoft.com/office/drawing/2014/main" id="{15566582-83FC-9736-4EE7-A7E21986FFC5}"/>
              </a:ext>
            </a:extLst>
          </p:cNvPr>
          <p:cNvSpPr/>
          <p:nvPr/>
        </p:nvSpPr>
        <p:spPr>
          <a:xfrm>
            <a:off x="520144" y="4626864"/>
            <a:ext cx="4957112" cy="4937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BC0B05DB-40E0-0ADD-DE1E-114570AD0886}"/>
              </a:ext>
            </a:extLst>
          </p:cNvPr>
          <p:cNvSpPr/>
          <p:nvPr/>
        </p:nvSpPr>
        <p:spPr>
          <a:xfrm>
            <a:off x="6095999" y="4626864"/>
            <a:ext cx="4957112" cy="4937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 name="Egyenes összekötő 14">
            <a:extLst>
              <a:ext uri="{FF2B5EF4-FFF2-40B4-BE49-F238E27FC236}">
                <a16:creationId xmlns:a16="http://schemas.microsoft.com/office/drawing/2014/main" id="{246B5CB0-59BF-D7A2-D61E-2A82D19B2618}"/>
              </a:ext>
            </a:extLst>
          </p:cNvPr>
          <p:cNvCxnSpPr>
            <a:cxnSpLocks/>
          </p:cNvCxnSpPr>
          <p:nvPr/>
        </p:nvCxnSpPr>
        <p:spPr>
          <a:xfrm>
            <a:off x="2414016" y="3044952"/>
            <a:ext cx="10149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B4EB34D5-C9C9-6A0B-FC4B-15A9B5183559}"/>
              </a:ext>
            </a:extLst>
          </p:cNvPr>
          <p:cNvCxnSpPr>
            <a:cxnSpLocks/>
          </p:cNvCxnSpPr>
          <p:nvPr/>
        </p:nvCxnSpPr>
        <p:spPr>
          <a:xfrm>
            <a:off x="8247888" y="3054096"/>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Szövegdoboz 25">
            <a:extLst>
              <a:ext uri="{FF2B5EF4-FFF2-40B4-BE49-F238E27FC236}">
                <a16:creationId xmlns:a16="http://schemas.microsoft.com/office/drawing/2014/main" id="{69EA8B40-2CF5-FFAC-64C8-BCAE953B5EE7}"/>
              </a:ext>
            </a:extLst>
          </p:cNvPr>
          <p:cNvSpPr txBox="1"/>
          <p:nvPr/>
        </p:nvSpPr>
        <p:spPr>
          <a:xfrm>
            <a:off x="2574036" y="6223845"/>
            <a:ext cx="6094476" cy="584775"/>
          </a:xfrm>
          <a:prstGeom prst="rect">
            <a:avLst/>
          </a:prstGeom>
          <a:solidFill>
            <a:schemeClr val="accent1">
              <a:lumMod val="40000"/>
              <a:lumOff val="60000"/>
            </a:schemeClr>
          </a:solidFill>
        </p:spPr>
        <p:txBody>
          <a:bodyPr wrap="square">
            <a:spAutoFit/>
          </a:bodyPr>
          <a:lstStyle/>
          <a:p>
            <a:pPr algn="ctr"/>
            <a:r>
              <a:rPr lang="hu-HU" sz="1600" b="0" i="0" dirty="0">
                <a:effectLst/>
              </a:rPr>
              <a:t>A lehetséges biztonsági problémák gyenge ajánláshoz vezettek a rutinszerű használat ellen.</a:t>
            </a:r>
            <a:endParaRPr lang="hu-HU" sz="1600" dirty="0"/>
          </a:p>
        </p:txBody>
      </p:sp>
      <p:sp>
        <p:nvSpPr>
          <p:cNvPr id="27" name="Szövegdoboz 26">
            <a:extLst>
              <a:ext uri="{FF2B5EF4-FFF2-40B4-BE49-F238E27FC236}">
                <a16:creationId xmlns:a16="http://schemas.microsoft.com/office/drawing/2014/main" id="{A4C477CD-3D1F-8EC2-CA58-4D69DFEA9836}"/>
              </a:ext>
            </a:extLst>
          </p:cNvPr>
          <p:cNvSpPr txBox="1"/>
          <p:nvPr/>
        </p:nvSpPr>
        <p:spPr>
          <a:xfrm>
            <a:off x="4952753" y="5706875"/>
            <a:ext cx="524503" cy="461665"/>
          </a:xfrm>
          <a:prstGeom prst="rect">
            <a:avLst/>
          </a:prstGeom>
          <a:noFill/>
        </p:spPr>
        <p:txBody>
          <a:bodyPr wrap="none" rtlCol="0">
            <a:spAutoFit/>
          </a:bodyPr>
          <a:lstStyle/>
          <a:p>
            <a:r>
              <a:rPr lang="hu-HU" sz="2400" b="1" dirty="0">
                <a:solidFill>
                  <a:srgbClr val="C00000"/>
                </a:solidFill>
              </a:rPr>
              <a:t>DE</a:t>
            </a:r>
          </a:p>
        </p:txBody>
      </p:sp>
    </p:spTree>
    <p:extLst>
      <p:ext uri="{BB962C8B-B14F-4D97-AF65-F5344CB8AC3E}">
        <p14:creationId xmlns:p14="http://schemas.microsoft.com/office/powerpoint/2010/main" val="16963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barn(outVertical)">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321350" y="2966400"/>
            <a:ext cx="9079200" cy="925200"/>
          </a:xfrm>
        </p:spPr>
        <p:txBody>
          <a:bodyPr/>
          <a:lstStyle/>
          <a:p>
            <a:r>
              <a:rPr lang="hu-HU" dirty="0"/>
              <a:t>Definíció</a:t>
            </a:r>
            <a:endParaRPr lang="en-US" dirty="0"/>
          </a:p>
        </p:txBody>
      </p:sp>
    </p:spTree>
    <p:extLst>
      <p:ext uri="{BB962C8B-B14F-4D97-AF65-F5344CB8AC3E}">
        <p14:creationId xmlns:p14="http://schemas.microsoft.com/office/powerpoint/2010/main" val="3563929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3200" dirty="0"/>
              <a:t>rövid idejű TM </a:t>
            </a:r>
            <a:r>
              <a:rPr lang="hu-HU" sz="2800" dirty="0" err="1"/>
              <a:t>vs</a:t>
            </a:r>
            <a:r>
              <a:rPr lang="hu-HU" sz="3200" dirty="0"/>
              <a:t> no TM</a:t>
            </a:r>
            <a:endParaRPr lang="hu-HU" sz="4000" dirty="0"/>
          </a:p>
        </p:txBody>
      </p:sp>
      <p:sp>
        <p:nvSpPr>
          <p:cNvPr id="3" name="Téglalap: lekerekített 2">
            <a:extLst>
              <a:ext uri="{FF2B5EF4-FFF2-40B4-BE49-F238E27FC236}">
                <a16:creationId xmlns:a16="http://schemas.microsoft.com/office/drawing/2014/main" id="{509D6D13-6B5C-250E-ECB4-240E6E02EDC9}"/>
              </a:ext>
            </a:extLst>
          </p:cNvPr>
          <p:cNvSpPr/>
          <p:nvPr/>
        </p:nvSpPr>
        <p:spPr>
          <a:xfrm>
            <a:off x="331470" y="13887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15 alkalmas vizsgálat</a:t>
            </a:r>
          </a:p>
        </p:txBody>
      </p:sp>
      <p:sp>
        <p:nvSpPr>
          <p:cNvPr id="4" name="Téglalap: lekerekített 3">
            <a:extLst>
              <a:ext uri="{FF2B5EF4-FFF2-40B4-BE49-F238E27FC236}">
                <a16:creationId xmlns:a16="http://schemas.microsoft.com/office/drawing/2014/main" id="{5D2364BB-CDEA-7551-FCAA-E2134858F894}"/>
              </a:ext>
            </a:extLst>
          </p:cNvPr>
          <p:cNvSpPr/>
          <p:nvPr/>
        </p:nvSpPr>
        <p:spPr>
          <a:xfrm>
            <a:off x="3338170" y="1388745"/>
            <a:ext cx="2994049"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3 RCT rövid idejű TM </a:t>
            </a:r>
            <a:r>
              <a:rPr lang="hu-HU" dirty="0" err="1">
                <a:solidFill>
                  <a:schemeClr val="tx1"/>
                </a:solidFill>
              </a:rPr>
              <a:t>vs</a:t>
            </a:r>
            <a:r>
              <a:rPr lang="hu-HU" dirty="0">
                <a:solidFill>
                  <a:schemeClr val="tx1"/>
                </a:solidFill>
              </a:rPr>
              <a:t> nincs TM</a:t>
            </a:r>
          </a:p>
        </p:txBody>
      </p:sp>
      <p:cxnSp>
        <p:nvCxnSpPr>
          <p:cNvPr id="5" name="Egyenes összekötő nyíllal 4">
            <a:extLst>
              <a:ext uri="{FF2B5EF4-FFF2-40B4-BE49-F238E27FC236}">
                <a16:creationId xmlns:a16="http://schemas.microsoft.com/office/drawing/2014/main" id="{67640C8A-DADC-1536-6EF6-15EA6E941AE4}"/>
              </a:ext>
            </a:extLst>
          </p:cNvPr>
          <p:cNvCxnSpPr>
            <a:cxnSpLocks/>
            <a:stCxn id="3" idx="3"/>
          </p:cNvCxnSpPr>
          <p:nvPr/>
        </p:nvCxnSpPr>
        <p:spPr>
          <a:xfrm>
            <a:off x="2788920" y="17373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églalap: lekerekített 5">
            <a:extLst>
              <a:ext uri="{FF2B5EF4-FFF2-40B4-BE49-F238E27FC236}">
                <a16:creationId xmlns:a16="http://schemas.microsoft.com/office/drawing/2014/main" id="{B4D2EE4D-240A-66FB-37B8-716ABE056E80}"/>
              </a:ext>
            </a:extLst>
          </p:cNvPr>
          <p:cNvSpPr/>
          <p:nvPr/>
        </p:nvSpPr>
        <p:spPr>
          <a:xfrm>
            <a:off x="6671159" y="1388744"/>
            <a:ext cx="3286657" cy="697231"/>
          </a:xfrm>
          <a:prstGeom prst="roundRect">
            <a:avLst/>
          </a:prstGeom>
          <a:noFill/>
          <a:ln w="38100">
            <a:solidFill>
              <a:srgbClr val="121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a:solidFill>
                  <a:schemeClr val="tx1"/>
                </a:solidFill>
              </a:rPr>
              <a:t>Különböző technikák, de mindegyiknél TM &lt; 1 perc (ált. 40/40)</a:t>
            </a:r>
          </a:p>
        </p:txBody>
      </p:sp>
      <p:cxnSp>
        <p:nvCxnSpPr>
          <p:cNvPr id="7" name="Egyenes összekötő nyíllal 6">
            <a:extLst>
              <a:ext uri="{FF2B5EF4-FFF2-40B4-BE49-F238E27FC236}">
                <a16:creationId xmlns:a16="http://schemas.microsoft.com/office/drawing/2014/main" id="{126FD226-3D62-F19B-08E0-9A8DC4CA6A77}"/>
              </a:ext>
            </a:extLst>
          </p:cNvPr>
          <p:cNvCxnSpPr>
            <a:cxnSpLocks/>
            <a:stCxn id="4" idx="3"/>
            <a:endCxn id="6" idx="1"/>
          </p:cNvCxnSpPr>
          <p:nvPr/>
        </p:nvCxnSpPr>
        <p:spPr>
          <a:xfrm>
            <a:off x="6332219" y="1737360"/>
            <a:ext cx="338940" cy="0"/>
          </a:xfrm>
          <a:prstGeom prst="straightConnector1">
            <a:avLst/>
          </a:prstGeom>
          <a:ln w="28575">
            <a:solidFill>
              <a:srgbClr val="121D46"/>
            </a:solidFill>
            <a:tailEnd type="triangle"/>
          </a:ln>
        </p:spPr>
        <p:style>
          <a:lnRef idx="1">
            <a:schemeClr val="accent1"/>
          </a:lnRef>
          <a:fillRef idx="0">
            <a:schemeClr val="accent1"/>
          </a:fillRef>
          <a:effectRef idx="0">
            <a:schemeClr val="accent1"/>
          </a:effectRef>
          <a:fontRef idx="minor">
            <a:schemeClr val="tx1"/>
          </a:fontRef>
        </p:style>
      </p:cxnSp>
      <p:pic>
        <p:nvPicPr>
          <p:cNvPr id="8" name="image67.jpeg">
            <a:extLst>
              <a:ext uri="{FF2B5EF4-FFF2-40B4-BE49-F238E27FC236}">
                <a16:creationId xmlns:a16="http://schemas.microsoft.com/office/drawing/2014/main" id="{D4F1DF8C-FD26-E8AE-FEA7-BE7803F6BBAD}"/>
              </a:ext>
            </a:extLst>
          </p:cNvPr>
          <p:cNvPicPr>
            <a:picLocks noChangeAspect="1"/>
          </p:cNvPicPr>
          <p:nvPr/>
        </p:nvPicPr>
        <p:blipFill>
          <a:blip r:embed="rId2" cstate="print"/>
          <a:stretch>
            <a:fillRect/>
          </a:stretch>
        </p:blipFill>
        <p:spPr>
          <a:xfrm>
            <a:off x="520144" y="2660015"/>
            <a:ext cx="4808855" cy="2909570"/>
          </a:xfrm>
          <a:prstGeom prst="rect">
            <a:avLst/>
          </a:prstGeom>
        </p:spPr>
      </p:pic>
      <p:pic>
        <p:nvPicPr>
          <p:cNvPr id="9" name="image69.jpeg">
            <a:extLst>
              <a:ext uri="{FF2B5EF4-FFF2-40B4-BE49-F238E27FC236}">
                <a16:creationId xmlns:a16="http://schemas.microsoft.com/office/drawing/2014/main" id="{C793CEA2-2F67-8FFA-6C3C-912961DB1CA3}"/>
              </a:ext>
            </a:extLst>
          </p:cNvPr>
          <p:cNvPicPr>
            <a:picLocks noChangeAspect="1"/>
          </p:cNvPicPr>
          <p:nvPr/>
        </p:nvPicPr>
        <p:blipFill>
          <a:blip r:embed="rId3" cstate="print"/>
          <a:stretch>
            <a:fillRect/>
          </a:stretch>
        </p:blipFill>
        <p:spPr>
          <a:xfrm>
            <a:off x="6188202" y="2660015"/>
            <a:ext cx="4808220" cy="2909570"/>
          </a:xfrm>
          <a:prstGeom prst="rect">
            <a:avLst/>
          </a:prstGeom>
        </p:spPr>
      </p:pic>
      <p:sp>
        <p:nvSpPr>
          <p:cNvPr id="10" name="Szövegdoboz 9">
            <a:extLst>
              <a:ext uri="{FF2B5EF4-FFF2-40B4-BE49-F238E27FC236}">
                <a16:creationId xmlns:a16="http://schemas.microsoft.com/office/drawing/2014/main" id="{02B2AE3D-7912-1AF4-4E05-9D79ED896326}"/>
              </a:ext>
            </a:extLst>
          </p:cNvPr>
          <p:cNvSpPr txBox="1"/>
          <p:nvPr/>
        </p:nvSpPr>
        <p:spPr>
          <a:xfrm>
            <a:off x="1556839" y="5613452"/>
            <a:ext cx="2729337" cy="324256"/>
          </a:xfrm>
          <a:prstGeom prst="rect">
            <a:avLst/>
          </a:prstGeom>
          <a:noFill/>
        </p:spPr>
        <p:txBody>
          <a:bodyPr wrap="none" rtlCol="0">
            <a:spAutoFit/>
          </a:bodyPr>
          <a:lstStyle/>
          <a:p>
            <a:r>
              <a:rPr lang="hu-HU" dirty="0"/>
              <a:t>Nincs különbség a mortalitásban</a:t>
            </a:r>
          </a:p>
        </p:txBody>
      </p:sp>
      <p:sp>
        <p:nvSpPr>
          <p:cNvPr id="11" name="Szövegdoboz 10">
            <a:extLst>
              <a:ext uri="{FF2B5EF4-FFF2-40B4-BE49-F238E27FC236}">
                <a16:creationId xmlns:a16="http://schemas.microsoft.com/office/drawing/2014/main" id="{3C5AC1DA-2697-DA0A-EA96-621980D61837}"/>
              </a:ext>
            </a:extLst>
          </p:cNvPr>
          <p:cNvSpPr txBox="1"/>
          <p:nvPr/>
        </p:nvSpPr>
        <p:spPr>
          <a:xfrm>
            <a:off x="6080151" y="5613452"/>
            <a:ext cx="3877665" cy="324256"/>
          </a:xfrm>
          <a:prstGeom prst="rect">
            <a:avLst/>
          </a:prstGeom>
          <a:noFill/>
        </p:spPr>
        <p:txBody>
          <a:bodyPr wrap="none" rtlCol="0">
            <a:spAutoFit/>
          </a:bodyPr>
          <a:lstStyle/>
          <a:p>
            <a:r>
              <a:rPr lang="hu-HU" dirty="0"/>
              <a:t>Nincs különbség a barotrauma előfordulásában</a:t>
            </a:r>
          </a:p>
        </p:txBody>
      </p:sp>
      <p:sp>
        <p:nvSpPr>
          <p:cNvPr id="12" name="Téglalap 11">
            <a:extLst>
              <a:ext uri="{FF2B5EF4-FFF2-40B4-BE49-F238E27FC236}">
                <a16:creationId xmlns:a16="http://schemas.microsoft.com/office/drawing/2014/main" id="{15566582-83FC-9736-4EE7-A7E21986FFC5}"/>
              </a:ext>
            </a:extLst>
          </p:cNvPr>
          <p:cNvSpPr/>
          <p:nvPr/>
        </p:nvSpPr>
        <p:spPr>
          <a:xfrm>
            <a:off x="520144" y="4626864"/>
            <a:ext cx="4957112" cy="4937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BC0B05DB-40E0-0ADD-DE1E-114570AD0886}"/>
              </a:ext>
            </a:extLst>
          </p:cNvPr>
          <p:cNvSpPr/>
          <p:nvPr/>
        </p:nvSpPr>
        <p:spPr>
          <a:xfrm>
            <a:off x="6095999" y="4626864"/>
            <a:ext cx="4957112" cy="4937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5" name="Egyenes összekötő 14">
            <a:extLst>
              <a:ext uri="{FF2B5EF4-FFF2-40B4-BE49-F238E27FC236}">
                <a16:creationId xmlns:a16="http://schemas.microsoft.com/office/drawing/2014/main" id="{246B5CB0-59BF-D7A2-D61E-2A82D19B2618}"/>
              </a:ext>
            </a:extLst>
          </p:cNvPr>
          <p:cNvCxnSpPr>
            <a:cxnSpLocks/>
          </p:cNvCxnSpPr>
          <p:nvPr/>
        </p:nvCxnSpPr>
        <p:spPr>
          <a:xfrm>
            <a:off x="2414016" y="3044952"/>
            <a:ext cx="10149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B4EB34D5-C9C9-6A0B-FC4B-15A9B5183559}"/>
              </a:ext>
            </a:extLst>
          </p:cNvPr>
          <p:cNvCxnSpPr>
            <a:cxnSpLocks/>
          </p:cNvCxnSpPr>
          <p:nvPr/>
        </p:nvCxnSpPr>
        <p:spPr>
          <a:xfrm>
            <a:off x="8247888" y="3054096"/>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Szövegdoboz 25">
            <a:extLst>
              <a:ext uri="{FF2B5EF4-FFF2-40B4-BE49-F238E27FC236}">
                <a16:creationId xmlns:a16="http://schemas.microsoft.com/office/drawing/2014/main" id="{69EA8B40-2CF5-FFAC-64C8-BCAE953B5EE7}"/>
              </a:ext>
            </a:extLst>
          </p:cNvPr>
          <p:cNvSpPr txBox="1"/>
          <p:nvPr/>
        </p:nvSpPr>
        <p:spPr>
          <a:xfrm>
            <a:off x="2574036" y="6223845"/>
            <a:ext cx="6094476" cy="584775"/>
          </a:xfrm>
          <a:prstGeom prst="rect">
            <a:avLst/>
          </a:prstGeom>
          <a:solidFill>
            <a:schemeClr val="accent1">
              <a:lumMod val="40000"/>
              <a:lumOff val="60000"/>
            </a:schemeClr>
          </a:solidFill>
        </p:spPr>
        <p:txBody>
          <a:bodyPr wrap="square">
            <a:spAutoFit/>
          </a:bodyPr>
          <a:lstStyle/>
          <a:p>
            <a:pPr algn="ctr"/>
            <a:r>
              <a:rPr lang="hu-HU" sz="1600" b="0" i="0" dirty="0">
                <a:effectLst/>
              </a:rPr>
              <a:t>A lehetséges biztonsági problémák gyenge ajánláshoz vezettek a rutinszerű használat ellen.</a:t>
            </a:r>
            <a:endParaRPr lang="hu-HU" sz="1600" dirty="0"/>
          </a:p>
        </p:txBody>
      </p:sp>
      <p:sp>
        <p:nvSpPr>
          <p:cNvPr id="27" name="Szövegdoboz 26">
            <a:extLst>
              <a:ext uri="{FF2B5EF4-FFF2-40B4-BE49-F238E27FC236}">
                <a16:creationId xmlns:a16="http://schemas.microsoft.com/office/drawing/2014/main" id="{A4C477CD-3D1F-8EC2-CA58-4D69DFEA9836}"/>
              </a:ext>
            </a:extLst>
          </p:cNvPr>
          <p:cNvSpPr txBox="1"/>
          <p:nvPr/>
        </p:nvSpPr>
        <p:spPr>
          <a:xfrm>
            <a:off x="4952753" y="5706875"/>
            <a:ext cx="524503" cy="461665"/>
          </a:xfrm>
          <a:prstGeom prst="rect">
            <a:avLst/>
          </a:prstGeom>
          <a:noFill/>
        </p:spPr>
        <p:txBody>
          <a:bodyPr wrap="none" rtlCol="0">
            <a:spAutoFit/>
          </a:bodyPr>
          <a:lstStyle/>
          <a:p>
            <a:r>
              <a:rPr lang="hu-HU" sz="2400" b="1" dirty="0">
                <a:solidFill>
                  <a:srgbClr val="C00000"/>
                </a:solidFill>
              </a:rPr>
              <a:t>DE</a:t>
            </a:r>
          </a:p>
        </p:txBody>
      </p:sp>
      <p:sp>
        <p:nvSpPr>
          <p:cNvPr id="14" name="Téglalap: lekerekített 13">
            <a:extLst>
              <a:ext uri="{FF2B5EF4-FFF2-40B4-BE49-F238E27FC236}">
                <a16:creationId xmlns:a16="http://schemas.microsoft.com/office/drawing/2014/main" id="{E08CA6E1-2C5F-FFA9-4E7A-518580E51BDA}"/>
              </a:ext>
            </a:extLst>
          </p:cNvPr>
          <p:cNvSpPr/>
          <p:nvPr/>
        </p:nvSpPr>
        <p:spPr>
          <a:xfrm>
            <a:off x="3307775" y="2488184"/>
            <a:ext cx="5257933" cy="3382772"/>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sz="3200" b="1" dirty="0">
                <a:solidFill>
                  <a:srgbClr val="002060"/>
                </a:solidFill>
              </a:rPr>
              <a:t>Javaslat</a:t>
            </a:r>
          </a:p>
          <a:p>
            <a:pPr algn="ctr"/>
            <a:r>
              <a:rPr lang="hu-HU" sz="2400" b="0" i="0" dirty="0">
                <a:solidFill>
                  <a:srgbClr val="002060"/>
                </a:solidFill>
                <a:effectLst/>
              </a:rPr>
              <a:t>Az ARDS-ben szenvedő betegek mortalitásának csökkentése érdekében </a:t>
            </a:r>
            <a:r>
              <a:rPr lang="hu-HU" sz="2400" b="1" i="0" dirty="0">
                <a:solidFill>
                  <a:srgbClr val="002060"/>
                </a:solidFill>
                <a:effectLst/>
              </a:rPr>
              <a:t>nem javasolt a rövid idejű, nagy nyomású toborzási manőverek alkalmazása</a:t>
            </a:r>
            <a:r>
              <a:rPr lang="hu-HU" sz="2400" b="0" i="0" dirty="0">
                <a:solidFill>
                  <a:srgbClr val="002060"/>
                </a:solidFill>
                <a:effectLst/>
              </a:rPr>
              <a:t>.</a:t>
            </a:r>
            <a:endParaRPr lang="hu-HU" sz="2400" dirty="0">
              <a:solidFill>
                <a:srgbClr val="002060"/>
              </a:solidFill>
            </a:endParaRPr>
          </a:p>
        </p:txBody>
      </p:sp>
      <p:pic>
        <p:nvPicPr>
          <p:cNvPr id="22" name="Kép 21">
            <a:extLst>
              <a:ext uri="{FF2B5EF4-FFF2-40B4-BE49-F238E27FC236}">
                <a16:creationId xmlns:a16="http://schemas.microsoft.com/office/drawing/2014/main" id="{5970C3CF-C8FD-F97B-709D-4B83EB5D5D71}"/>
              </a:ext>
            </a:extLst>
          </p:cNvPr>
          <p:cNvPicPr>
            <a:picLocks noChangeAspect="1"/>
          </p:cNvPicPr>
          <p:nvPr/>
        </p:nvPicPr>
        <p:blipFill>
          <a:blip r:embed="rId4"/>
          <a:stretch>
            <a:fillRect/>
          </a:stretch>
        </p:blipFill>
        <p:spPr>
          <a:xfrm>
            <a:off x="3644158" y="5291202"/>
            <a:ext cx="1238250" cy="381000"/>
          </a:xfrm>
          <a:prstGeom prst="rect">
            <a:avLst/>
          </a:prstGeom>
        </p:spPr>
      </p:pic>
    </p:spTree>
    <p:extLst>
      <p:ext uri="{BB962C8B-B14F-4D97-AF65-F5344CB8AC3E}">
        <p14:creationId xmlns:p14="http://schemas.microsoft.com/office/powerpoint/2010/main" val="160273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a:t>
            </a:r>
            <a:r>
              <a:rPr lang="hu-HU" sz="4000" dirty="0" err="1"/>
              <a:t>hasrafordítás</a:t>
            </a:r>
            <a:endParaRPr lang="hu-HU" sz="4000" dirty="0"/>
          </a:p>
        </p:txBody>
      </p:sp>
      <p:sp>
        <p:nvSpPr>
          <p:cNvPr id="4" name="Szövegdoboz 3">
            <a:extLst>
              <a:ext uri="{FF2B5EF4-FFF2-40B4-BE49-F238E27FC236}">
                <a16:creationId xmlns:a16="http://schemas.microsoft.com/office/drawing/2014/main" id="{774EBFAB-1E3C-F60E-3BD5-582599B98DD2}"/>
              </a:ext>
            </a:extLst>
          </p:cNvPr>
          <p:cNvSpPr txBox="1"/>
          <p:nvPr/>
        </p:nvSpPr>
        <p:spPr>
          <a:xfrm>
            <a:off x="721312" y="1258103"/>
            <a:ext cx="3603800" cy="1947713"/>
          </a:xfrm>
          <a:prstGeom prst="rect">
            <a:avLst/>
          </a:prstGeom>
          <a:noFill/>
        </p:spPr>
        <p:txBody>
          <a:bodyPr wrap="square">
            <a:spAutoFit/>
          </a:bodyPr>
          <a:lstStyle/>
          <a:p>
            <a:r>
              <a:rPr lang="hu-HU" dirty="0"/>
              <a:t>Fiziológiai előnyök: </a:t>
            </a:r>
          </a:p>
          <a:p>
            <a:pPr marL="539750" indent="-184150">
              <a:buClr>
                <a:srgbClr val="C00000"/>
              </a:buClr>
              <a:buFont typeface="Arial" panose="020B0604020202020204" pitchFamily="34" charset="0"/>
              <a:buChar char="•"/>
            </a:pPr>
            <a:r>
              <a:rPr lang="hu-HU" dirty="0"/>
              <a:t>oxigénellátás javulása</a:t>
            </a:r>
          </a:p>
          <a:p>
            <a:pPr marL="539750" indent="-184150">
              <a:buClr>
                <a:srgbClr val="C00000"/>
              </a:buClr>
              <a:buFont typeface="Arial" panose="020B0604020202020204" pitchFamily="34" charset="0"/>
              <a:buChar char="•"/>
            </a:pPr>
            <a:r>
              <a:rPr lang="hu-HU" dirty="0"/>
              <a:t>a tüdőfeszülés homogenizálása</a:t>
            </a:r>
          </a:p>
          <a:p>
            <a:pPr marL="539750" indent="-184150">
              <a:buClr>
                <a:srgbClr val="C00000"/>
              </a:buClr>
              <a:buFont typeface="Arial" panose="020B0604020202020204" pitchFamily="34" charset="0"/>
              <a:buChar char="•"/>
            </a:pPr>
            <a:r>
              <a:rPr lang="hu-HU" dirty="0"/>
              <a:t>jobb kamrai feszültség csökkenése</a:t>
            </a:r>
          </a:p>
          <a:p>
            <a:pPr marL="355600">
              <a:buClr>
                <a:srgbClr val="C00000"/>
              </a:buClr>
            </a:pPr>
            <a:endParaRPr lang="hu-HU" dirty="0"/>
          </a:p>
          <a:p>
            <a:pPr marL="539750" indent="-184150">
              <a:buClr>
                <a:srgbClr val="C00000"/>
              </a:buClr>
              <a:buFont typeface="Arial" panose="020B0604020202020204" pitchFamily="34" charset="0"/>
              <a:buChar char="•"/>
            </a:pPr>
            <a:r>
              <a:rPr lang="hu-HU" dirty="0"/>
              <a:t>javítja a kimenetelt középsúlyos és súlyos ARDS-ben</a:t>
            </a:r>
          </a:p>
          <a:p>
            <a:pPr marL="539750" indent="-184150">
              <a:buClr>
                <a:srgbClr val="C00000"/>
              </a:buClr>
              <a:buFont typeface="Arial" panose="020B0604020202020204" pitchFamily="34" charset="0"/>
              <a:buChar char="•"/>
            </a:pPr>
            <a:endParaRPr lang="hu-HU" dirty="0"/>
          </a:p>
        </p:txBody>
      </p:sp>
      <p:pic>
        <p:nvPicPr>
          <p:cNvPr id="5" name="Picture 2" descr="Fig. 6">
            <a:extLst>
              <a:ext uri="{FF2B5EF4-FFF2-40B4-BE49-F238E27FC236}">
                <a16:creationId xmlns:a16="http://schemas.microsoft.com/office/drawing/2014/main" id="{626CEDC1-6BC4-8310-720A-378DC36C0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40" y="1081768"/>
            <a:ext cx="6284532" cy="4091813"/>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FE8CB34D-8E59-3551-38E6-5DBDB6D01D9E}"/>
              </a:ext>
            </a:extLst>
          </p:cNvPr>
          <p:cNvSpPr txBox="1"/>
          <p:nvPr/>
        </p:nvSpPr>
        <p:spPr>
          <a:xfrm>
            <a:off x="8779002" y="5246644"/>
            <a:ext cx="3412998" cy="276999"/>
          </a:xfrm>
          <a:prstGeom prst="rect">
            <a:avLst/>
          </a:prstGeom>
          <a:noFill/>
        </p:spPr>
        <p:txBody>
          <a:bodyPr wrap="square">
            <a:spAutoFit/>
          </a:bodyPr>
          <a:lstStyle/>
          <a:p>
            <a:pPr algn="r"/>
            <a:r>
              <a:rPr lang="en-US" sz="1200" b="0" i="0" dirty="0" err="1">
                <a:solidFill>
                  <a:srgbClr val="FF0000"/>
                </a:solidFill>
                <a:effectLst/>
                <a:latin typeface="Arial" panose="020B0604020202020204" pitchFamily="34" charset="0"/>
                <a:cs typeface="Arial" panose="020B0604020202020204" pitchFamily="34" charset="0"/>
              </a:rPr>
              <a:t>Gattinoni</a:t>
            </a:r>
            <a:r>
              <a:rPr lang="hu-HU" sz="1200" dirty="0">
                <a:solidFill>
                  <a:srgbClr val="FF0000"/>
                </a:solidFill>
                <a:latin typeface="Arial" panose="020B0604020202020204" pitchFamily="34" charset="0"/>
                <a:cs typeface="Arial" panose="020B0604020202020204" pitchFamily="34" charset="0"/>
              </a:rPr>
              <a:t> </a:t>
            </a:r>
            <a:r>
              <a:rPr lang="en-US" sz="1200" b="0" i="0" dirty="0">
                <a:solidFill>
                  <a:srgbClr val="FF0000"/>
                </a:solidFill>
                <a:effectLst/>
                <a:latin typeface="Arial" panose="020B0604020202020204" pitchFamily="34" charset="0"/>
                <a:cs typeface="Arial" panose="020B0604020202020204" pitchFamily="34" charset="0"/>
              </a:rPr>
              <a:t>L</a:t>
            </a:r>
            <a:r>
              <a:rPr lang="hu-HU" sz="1200" dirty="0">
                <a:solidFill>
                  <a:srgbClr val="FF0000"/>
                </a:solidFill>
                <a:latin typeface="Arial" panose="020B0604020202020204" pitchFamily="34" charset="0"/>
                <a:cs typeface="Arial" panose="020B0604020202020204" pitchFamily="34" charset="0"/>
              </a:rPr>
              <a:t> </a:t>
            </a:r>
            <a:r>
              <a:rPr lang="hu-HU" sz="1200" dirty="0" err="1">
                <a:solidFill>
                  <a:srgbClr val="FF0000"/>
                </a:solidFill>
                <a:latin typeface="Arial" panose="020B0604020202020204" pitchFamily="34" charset="0"/>
                <a:cs typeface="Arial" panose="020B0604020202020204" pitchFamily="34" charset="0"/>
              </a:rPr>
              <a:t>et</a:t>
            </a:r>
            <a:r>
              <a:rPr lang="hu-HU" sz="1200" dirty="0">
                <a:solidFill>
                  <a:srgbClr val="FF0000"/>
                </a:solidFill>
                <a:latin typeface="Arial" panose="020B0604020202020204" pitchFamily="34" charset="0"/>
                <a:cs typeface="Arial" panose="020B0604020202020204" pitchFamily="34" charset="0"/>
              </a:rPr>
              <a:t> </a:t>
            </a:r>
            <a:r>
              <a:rPr lang="hu-HU" sz="1200" dirty="0" err="1">
                <a:solidFill>
                  <a:srgbClr val="FF0000"/>
                </a:solidFill>
                <a:latin typeface="Arial" panose="020B0604020202020204" pitchFamily="34" charset="0"/>
                <a:cs typeface="Arial" panose="020B0604020202020204" pitchFamily="34" charset="0"/>
              </a:rPr>
              <a:t>al</a:t>
            </a:r>
            <a:r>
              <a:rPr lang="hu-HU" sz="1200" dirty="0">
                <a:solidFill>
                  <a:srgbClr val="FF0000"/>
                </a:solidFill>
                <a:latin typeface="Arial" panose="020B0604020202020204" pitchFamily="34" charset="0"/>
                <a:cs typeface="Arial" panose="020B0604020202020204" pitchFamily="34" charset="0"/>
              </a:rPr>
              <a:t>. </a:t>
            </a:r>
            <a:r>
              <a:rPr lang="en-US" sz="1200" b="0" i="0" dirty="0">
                <a:solidFill>
                  <a:srgbClr val="FF0000"/>
                </a:solidFill>
                <a:effectLst/>
                <a:latin typeface="Arial" panose="020B0604020202020204" pitchFamily="34" charset="0"/>
                <a:cs typeface="Arial" panose="020B0604020202020204" pitchFamily="34" charset="0"/>
              </a:rPr>
              <a:t> </a:t>
            </a:r>
            <a:r>
              <a:rPr lang="en-US" sz="1200" b="0" i="1" dirty="0">
                <a:solidFill>
                  <a:srgbClr val="FF0000"/>
                </a:solidFill>
                <a:effectLst/>
                <a:latin typeface="Arial" panose="020B0604020202020204" pitchFamily="34" charset="0"/>
                <a:cs typeface="Arial" panose="020B0604020202020204" pitchFamily="34" charset="0"/>
              </a:rPr>
              <a:t>APS</a:t>
            </a:r>
            <a:r>
              <a:rPr lang="en-US" sz="1200" b="0" i="0" dirty="0">
                <a:solidFill>
                  <a:srgbClr val="FF0000"/>
                </a:solidFill>
                <a:effectLst/>
                <a:latin typeface="Arial" panose="020B0604020202020204" pitchFamily="34" charset="0"/>
                <a:cs typeface="Arial" panose="020B0604020202020204" pitchFamily="34" charset="0"/>
              </a:rPr>
              <a:t> </a:t>
            </a:r>
            <a:r>
              <a:rPr lang="en-US" sz="1200" b="1" i="0" dirty="0">
                <a:solidFill>
                  <a:srgbClr val="FF0000"/>
                </a:solidFill>
                <a:effectLst/>
                <a:latin typeface="Arial" panose="020B0604020202020204" pitchFamily="34" charset="0"/>
                <a:cs typeface="Arial" panose="020B0604020202020204" pitchFamily="34" charset="0"/>
              </a:rPr>
              <a:t>1</a:t>
            </a:r>
            <a:r>
              <a:rPr lang="en-US" sz="1200" b="0" i="0" dirty="0">
                <a:solidFill>
                  <a:srgbClr val="FF0000"/>
                </a:solidFill>
                <a:effectLst/>
                <a:latin typeface="Arial" panose="020B0604020202020204" pitchFamily="34" charset="0"/>
                <a:cs typeface="Arial" panose="020B0604020202020204" pitchFamily="34" charset="0"/>
              </a:rPr>
              <a:t>, 3 (2023).</a:t>
            </a:r>
            <a:endParaRPr lang="hu-HU" sz="1200" dirty="0">
              <a:solidFill>
                <a:srgbClr val="FF0000"/>
              </a:solidFill>
              <a:latin typeface="Arial" panose="020B0604020202020204" pitchFamily="34" charset="0"/>
              <a:cs typeface="Arial" panose="020B0604020202020204" pitchFamily="34" charset="0"/>
            </a:endParaRPr>
          </a:p>
        </p:txBody>
      </p:sp>
      <p:sp>
        <p:nvSpPr>
          <p:cNvPr id="9" name="Szövegdoboz 8">
            <a:extLst>
              <a:ext uri="{FF2B5EF4-FFF2-40B4-BE49-F238E27FC236}">
                <a16:creationId xmlns:a16="http://schemas.microsoft.com/office/drawing/2014/main" id="{4C96EC5F-4E2B-F6F2-94EF-737B7F5E82D0}"/>
              </a:ext>
            </a:extLst>
          </p:cNvPr>
          <p:cNvSpPr txBox="1"/>
          <p:nvPr/>
        </p:nvSpPr>
        <p:spPr>
          <a:xfrm>
            <a:off x="-273510" y="2209421"/>
            <a:ext cx="4708350" cy="230832"/>
          </a:xfrm>
          <a:prstGeom prst="rect">
            <a:avLst/>
          </a:prstGeom>
          <a:noFill/>
        </p:spPr>
        <p:txBody>
          <a:bodyPr wrap="square">
            <a:spAutoFit/>
          </a:bodyPr>
          <a:lstStyle/>
          <a:p>
            <a:pPr algn="r"/>
            <a:r>
              <a:rPr lang="hu-HU" sz="900" b="0" i="0" dirty="0" err="1">
                <a:solidFill>
                  <a:srgbClr val="FF0000"/>
                </a:solidFill>
                <a:effectLst/>
                <a:latin typeface="Arial" panose="020B0604020202020204" pitchFamily="34" charset="0"/>
                <a:cs typeface="Arial" panose="020B0604020202020204" pitchFamily="34" charset="0"/>
              </a:rPr>
              <a:t>Grasselli</a:t>
            </a:r>
            <a:r>
              <a:rPr lang="hu-HU" sz="900" b="0" i="0" dirty="0">
                <a:solidFill>
                  <a:srgbClr val="FF0000"/>
                </a:solidFill>
                <a:effectLst/>
                <a:latin typeface="Arial" panose="020B0604020202020204" pitchFamily="34" charset="0"/>
                <a:cs typeface="Arial" panose="020B0604020202020204" pitchFamily="34" charset="0"/>
              </a:rPr>
              <a:t> G </a:t>
            </a:r>
            <a:r>
              <a:rPr lang="hu-HU" sz="900" b="0" i="0" dirty="0" err="1">
                <a:solidFill>
                  <a:srgbClr val="FF0000"/>
                </a:solidFill>
                <a:effectLst/>
                <a:latin typeface="Arial" panose="020B0604020202020204" pitchFamily="34" charset="0"/>
                <a:cs typeface="Arial" panose="020B0604020202020204" pitchFamily="34" charset="0"/>
              </a:rPr>
              <a:t>et</a:t>
            </a:r>
            <a:r>
              <a:rPr lang="hu-HU" sz="900" b="0" i="0" dirty="0">
                <a:solidFill>
                  <a:srgbClr val="FF0000"/>
                </a:solidFill>
                <a:effectLst/>
                <a:latin typeface="Arial" panose="020B0604020202020204" pitchFamily="34" charset="0"/>
                <a:cs typeface="Arial" panose="020B0604020202020204" pitchFamily="34" charset="0"/>
              </a:rPr>
              <a:t> </a:t>
            </a:r>
            <a:r>
              <a:rPr lang="hu-HU" sz="900" b="0" i="0" dirty="0" err="1">
                <a:solidFill>
                  <a:srgbClr val="FF0000"/>
                </a:solidFill>
                <a:effectLst/>
                <a:latin typeface="Arial" panose="020B0604020202020204" pitchFamily="34" charset="0"/>
                <a:cs typeface="Arial" panose="020B0604020202020204" pitchFamily="34" charset="0"/>
              </a:rPr>
              <a:t>al</a:t>
            </a:r>
            <a:r>
              <a:rPr lang="hu-HU" sz="900" b="0" i="0" dirty="0">
                <a:solidFill>
                  <a:srgbClr val="FF0000"/>
                </a:solidFill>
                <a:effectLst/>
                <a:latin typeface="Arial" panose="020B0604020202020204" pitchFamily="34" charset="0"/>
                <a:cs typeface="Arial" panose="020B0604020202020204" pitchFamily="34" charset="0"/>
              </a:rPr>
              <a:t>. </a:t>
            </a:r>
            <a:r>
              <a:rPr lang="hu-HU" sz="900" b="0" i="1" dirty="0">
                <a:solidFill>
                  <a:srgbClr val="FF0000"/>
                </a:solidFill>
                <a:effectLst/>
                <a:latin typeface="Arial" panose="020B0604020202020204" pitchFamily="34" charset="0"/>
                <a:cs typeface="Arial" panose="020B0604020202020204" pitchFamily="34" charset="0"/>
              </a:rPr>
              <a:t>ICM</a:t>
            </a:r>
            <a:r>
              <a:rPr lang="hu-HU" sz="900" b="0" i="0" dirty="0">
                <a:solidFill>
                  <a:srgbClr val="FF0000"/>
                </a:solidFill>
                <a:effectLst/>
                <a:latin typeface="Arial" panose="020B0604020202020204" pitchFamily="34" charset="0"/>
                <a:cs typeface="Arial" panose="020B0604020202020204" pitchFamily="34" charset="0"/>
              </a:rPr>
              <a:t>. 2023 Jul;49(7):727-759. </a:t>
            </a:r>
            <a:endParaRPr lang="hu-HU" sz="900" dirty="0">
              <a:solidFill>
                <a:srgbClr val="FF0000"/>
              </a:solidFill>
              <a:latin typeface="Arial" panose="020B0604020202020204" pitchFamily="34" charset="0"/>
              <a:cs typeface="Arial" panose="020B0604020202020204" pitchFamily="34" charset="0"/>
            </a:endParaRPr>
          </a:p>
        </p:txBody>
      </p:sp>
      <p:sp>
        <p:nvSpPr>
          <p:cNvPr id="10" name="Szövegdoboz 9">
            <a:extLst>
              <a:ext uri="{FF2B5EF4-FFF2-40B4-BE49-F238E27FC236}">
                <a16:creationId xmlns:a16="http://schemas.microsoft.com/office/drawing/2014/main" id="{C9576C05-CE86-1C39-7791-6E2C9FC30FEB}"/>
              </a:ext>
            </a:extLst>
          </p:cNvPr>
          <p:cNvSpPr txBox="1"/>
          <p:nvPr/>
        </p:nvSpPr>
        <p:spPr>
          <a:xfrm>
            <a:off x="539497" y="3029298"/>
            <a:ext cx="3785616" cy="369332"/>
          </a:xfrm>
          <a:prstGeom prst="rect">
            <a:avLst/>
          </a:prstGeom>
          <a:noFill/>
        </p:spPr>
        <p:txBody>
          <a:bodyPr wrap="square">
            <a:spAutoFit/>
          </a:bodyPr>
          <a:lstStyle/>
          <a:p>
            <a:pPr algn="r"/>
            <a:r>
              <a:rPr lang="en-US" sz="900" dirty="0" err="1">
                <a:solidFill>
                  <a:srgbClr val="FF0000"/>
                </a:solidFill>
                <a:latin typeface="Arial" panose="020B0604020202020204" pitchFamily="34" charset="0"/>
                <a:cs typeface="Arial" panose="020B0604020202020204" pitchFamily="34" charset="0"/>
              </a:rPr>
              <a:t>Guérin</a:t>
            </a:r>
            <a:r>
              <a:rPr lang="en-US" sz="900" dirty="0">
                <a:solidFill>
                  <a:srgbClr val="FF0000"/>
                </a:solidFill>
                <a:latin typeface="Arial" panose="020B0604020202020204" pitchFamily="34" charset="0"/>
                <a:cs typeface="Arial" panose="020B0604020202020204" pitchFamily="34" charset="0"/>
              </a:rPr>
              <a:t> C</a:t>
            </a:r>
            <a:r>
              <a:rPr lang="hu-HU" sz="900" dirty="0">
                <a:solidFill>
                  <a:srgbClr val="FF0000"/>
                </a:solidFill>
                <a:latin typeface="Arial" panose="020B0604020202020204" pitchFamily="34" charset="0"/>
                <a:cs typeface="Arial" panose="020B0604020202020204" pitchFamily="34" charset="0"/>
              </a:rPr>
              <a:t> </a:t>
            </a:r>
            <a:r>
              <a:rPr lang="hu-HU" sz="900" dirty="0" err="1">
                <a:solidFill>
                  <a:srgbClr val="FF0000"/>
                </a:solidFill>
                <a:latin typeface="Arial" panose="020B0604020202020204" pitchFamily="34" charset="0"/>
                <a:cs typeface="Arial" panose="020B0604020202020204" pitchFamily="34" charset="0"/>
              </a:rPr>
              <a:t>et</a:t>
            </a:r>
            <a:r>
              <a:rPr lang="hu-HU" sz="900" dirty="0">
                <a:solidFill>
                  <a:srgbClr val="FF0000"/>
                </a:solidFill>
                <a:latin typeface="Arial" panose="020B0604020202020204" pitchFamily="34" charset="0"/>
                <a:cs typeface="Arial" panose="020B0604020202020204" pitchFamily="34" charset="0"/>
              </a:rPr>
              <a:t> </a:t>
            </a:r>
            <a:r>
              <a:rPr lang="hu-HU" sz="900" dirty="0" err="1">
                <a:solidFill>
                  <a:srgbClr val="FF0000"/>
                </a:solidFill>
                <a:latin typeface="Arial" panose="020B0604020202020204" pitchFamily="34" charset="0"/>
                <a:cs typeface="Arial" panose="020B0604020202020204" pitchFamily="34" charset="0"/>
              </a:rPr>
              <a:t>al</a:t>
            </a:r>
            <a:r>
              <a:rPr lang="en-US" sz="900" dirty="0">
                <a:solidFill>
                  <a:srgbClr val="FF0000"/>
                </a:solidFill>
                <a:latin typeface="Arial" panose="020B0604020202020204" pitchFamily="34" charset="0"/>
                <a:cs typeface="Arial" panose="020B0604020202020204" pitchFamily="34" charset="0"/>
              </a:rPr>
              <a:t>. </a:t>
            </a:r>
            <a:r>
              <a:rPr lang="en-US" sz="900" i="1" dirty="0">
                <a:solidFill>
                  <a:srgbClr val="FF0000"/>
                </a:solidFill>
                <a:latin typeface="Arial" panose="020B0604020202020204" pitchFamily="34" charset="0"/>
                <a:cs typeface="Arial" panose="020B0604020202020204" pitchFamily="34" charset="0"/>
              </a:rPr>
              <a:t>N Engl J Med</a:t>
            </a:r>
            <a:r>
              <a:rPr lang="hu-HU" sz="900" i="1" dirty="0">
                <a:solidFill>
                  <a:srgbClr val="FF0000"/>
                </a:solidFill>
                <a:latin typeface="Arial" panose="020B0604020202020204" pitchFamily="34" charset="0"/>
                <a:cs typeface="Arial" panose="020B0604020202020204" pitchFamily="34" charset="0"/>
              </a:rPr>
              <a:t>. </a:t>
            </a:r>
            <a:r>
              <a:rPr lang="hu-HU" sz="900" dirty="0">
                <a:solidFill>
                  <a:srgbClr val="FF0000"/>
                </a:solidFill>
                <a:latin typeface="Arial" panose="020B0604020202020204" pitchFamily="34" charset="0"/>
                <a:cs typeface="Arial" panose="020B0604020202020204" pitchFamily="34" charset="0"/>
              </a:rPr>
              <a:t>2013;</a:t>
            </a:r>
            <a:r>
              <a:rPr lang="en-US" sz="900" dirty="0">
                <a:solidFill>
                  <a:srgbClr val="FF0000"/>
                </a:solidFill>
                <a:latin typeface="Arial" panose="020B0604020202020204" pitchFamily="34" charset="0"/>
                <a:cs typeface="Arial" panose="020B0604020202020204" pitchFamily="34" charset="0"/>
              </a:rPr>
              <a:t>368:2159–2168.</a:t>
            </a:r>
            <a:r>
              <a:rPr lang="hu-HU" sz="900" dirty="0">
                <a:solidFill>
                  <a:srgbClr val="FF0000"/>
                </a:solidFill>
                <a:latin typeface="Arial" panose="020B0604020202020204" pitchFamily="34" charset="0"/>
                <a:cs typeface="Arial" panose="020B0604020202020204" pitchFamily="34" charset="0"/>
              </a:rPr>
              <a:t> (PROSEVA </a:t>
            </a:r>
            <a:r>
              <a:rPr lang="hu-HU" sz="900" dirty="0" err="1">
                <a:solidFill>
                  <a:srgbClr val="FF0000"/>
                </a:solidFill>
                <a:latin typeface="Arial" panose="020B0604020202020204" pitchFamily="34" charset="0"/>
                <a:cs typeface="Arial" panose="020B0604020202020204" pitchFamily="34" charset="0"/>
              </a:rPr>
              <a:t>trial</a:t>
            </a:r>
            <a:r>
              <a:rPr lang="hu-HU" sz="900" dirty="0">
                <a:solidFill>
                  <a:srgbClr val="FF0000"/>
                </a:solidFill>
                <a:latin typeface="Arial" panose="020B0604020202020204" pitchFamily="34" charset="0"/>
                <a:cs typeface="Arial" panose="020B0604020202020204" pitchFamily="34" charset="0"/>
              </a:rPr>
              <a:t>)</a:t>
            </a:r>
            <a:r>
              <a:rPr lang="en-US" sz="900" dirty="0">
                <a:solidFill>
                  <a:srgbClr val="FF0000"/>
                </a:solidFill>
                <a:latin typeface="Arial" panose="020B0604020202020204" pitchFamily="34" charset="0"/>
                <a:cs typeface="Arial" panose="020B0604020202020204" pitchFamily="34" charset="0"/>
              </a:rPr>
              <a:t> </a:t>
            </a:r>
            <a:endParaRPr lang="hu-HU" sz="900" dirty="0">
              <a:solidFill>
                <a:srgbClr val="FF0000"/>
              </a:solidFill>
              <a:latin typeface="Arial" panose="020B0604020202020204" pitchFamily="34" charset="0"/>
              <a:cs typeface="Arial" panose="020B0604020202020204" pitchFamily="34" charset="0"/>
            </a:endParaRPr>
          </a:p>
          <a:p>
            <a:pPr algn="r"/>
            <a:r>
              <a:rPr lang="en-US" sz="900" dirty="0" err="1">
                <a:solidFill>
                  <a:srgbClr val="FF0000"/>
                </a:solidFill>
                <a:latin typeface="Arial" panose="020B0604020202020204" pitchFamily="34" charset="0"/>
                <a:cs typeface="Arial" panose="020B0604020202020204" pitchFamily="34" charset="0"/>
              </a:rPr>
              <a:t>Gattinoni</a:t>
            </a:r>
            <a:r>
              <a:rPr lang="en-US" sz="900" dirty="0">
                <a:solidFill>
                  <a:srgbClr val="FF0000"/>
                </a:solidFill>
                <a:latin typeface="Arial" panose="020B0604020202020204" pitchFamily="34" charset="0"/>
                <a:cs typeface="Arial" panose="020B0604020202020204" pitchFamily="34" charset="0"/>
              </a:rPr>
              <a:t> L</a:t>
            </a:r>
            <a:r>
              <a:rPr lang="hu-HU" sz="900" dirty="0">
                <a:solidFill>
                  <a:srgbClr val="FF0000"/>
                </a:solidFill>
                <a:latin typeface="Arial" panose="020B0604020202020204" pitchFamily="34" charset="0"/>
                <a:cs typeface="Arial" panose="020B0604020202020204" pitchFamily="34" charset="0"/>
              </a:rPr>
              <a:t> </a:t>
            </a:r>
            <a:r>
              <a:rPr lang="hu-HU" sz="900" dirty="0" err="1">
                <a:solidFill>
                  <a:srgbClr val="FF0000"/>
                </a:solidFill>
                <a:latin typeface="Arial" panose="020B0604020202020204" pitchFamily="34" charset="0"/>
                <a:cs typeface="Arial" panose="020B0604020202020204" pitchFamily="34" charset="0"/>
              </a:rPr>
              <a:t>et</a:t>
            </a:r>
            <a:r>
              <a:rPr lang="hu-HU" sz="900" dirty="0">
                <a:solidFill>
                  <a:srgbClr val="FF0000"/>
                </a:solidFill>
                <a:latin typeface="Arial" panose="020B0604020202020204" pitchFamily="34" charset="0"/>
                <a:cs typeface="Arial" panose="020B0604020202020204" pitchFamily="34" charset="0"/>
              </a:rPr>
              <a:t> </a:t>
            </a:r>
            <a:r>
              <a:rPr lang="hu-HU" sz="900" dirty="0" err="1">
                <a:solidFill>
                  <a:srgbClr val="FF0000"/>
                </a:solidFill>
                <a:latin typeface="Arial" panose="020B0604020202020204" pitchFamily="34" charset="0"/>
                <a:cs typeface="Arial" panose="020B0604020202020204" pitchFamily="34" charset="0"/>
              </a:rPr>
              <a:t>al</a:t>
            </a:r>
            <a:r>
              <a:rPr lang="en-US" sz="900" dirty="0">
                <a:solidFill>
                  <a:srgbClr val="FF0000"/>
                </a:solidFill>
                <a:latin typeface="Arial" panose="020B0604020202020204" pitchFamily="34" charset="0"/>
                <a:cs typeface="Arial" panose="020B0604020202020204" pitchFamily="34" charset="0"/>
              </a:rPr>
              <a:t>. </a:t>
            </a:r>
            <a:r>
              <a:rPr lang="en-US" sz="900" i="1" dirty="0">
                <a:solidFill>
                  <a:srgbClr val="FF0000"/>
                </a:solidFill>
                <a:latin typeface="Arial" panose="020B0604020202020204" pitchFamily="34" charset="0"/>
                <a:cs typeface="Arial" panose="020B0604020202020204" pitchFamily="34" charset="0"/>
              </a:rPr>
              <a:t>Minerva </a:t>
            </a:r>
            <a:r>
              <a:rPr lang="en-US" sz="900" i="1" dirty="0" err="1">
                <a:solidFill>
                  <a:srgbClr val="FF0000"/>
                </a:solidFill>
                <a:latin typeface="Arial" panose="020B0604020202020204" pitchFamily="34" charset="0"/>
                <a:cs typeface="Arial" panose="020B0604020202020204" pitchFamily="34" charset="0"/>
              </a:rPr>
              <a:t>Anestesiol</a:t>
            </a:r>
            <a:r>
              <a:rPr lang="hu-HU" sz="900" i="1" dirty="0">
                <a:solidFill>
                  <a:srgbClr val="FF0000"/>
                </a:solidFill>
                <a:latin typeface="Arial" panose="020B0604020202020204" pitchFamily="34" charset="0"/>
                <a:cs typeface="Arial" panose="020B0604020202020204" pitchFamily="34" charset="0"/>
              </a:rPr>
              <a:t>. </a:t>
            </a:r>
            <a:r>
              <a:rPr lang="hu-HU" sz="900" dirty="0">
                <a:solidFill>
                  <a:srgbClr val="FF0000"/>
                </a:solidFill>
                <a:latin typeface="Arial" panose="020B0604020202020204" pitchFamily="34" charset="0"/>
                <a:cs typeface="Arial" panose="020B0604020202020204" pitchFamily="34" charset="0"/>
              </a:rPr>
              <a:t>2010;</a:t>
            </a:r>
            <a:r>
              <a:rPr lang="en-US" sz="900" dirty="0">
                <a:solidFill>
                  <a:srgbClr val="FF0000"/>
                </a:solidFill>
                <a:latin typeface="Arial" panose="020B0604020202020204" pitchFamily="34" charset="0"/>
                <a:cs typeface="Arial" panose="020B0604020202020204" pitchFamily="34" charset="0"/>
              </a:rPr>
              <a:t>76:448–454</a:t>
            </a:r>
            <a:endParaRPr lang="hu-HU" sz="900" dirty="0">
              <a:solidFill>
                <a:srgbClr val="FF0000"/>
              </a:solidFill>
              <a:latin typeface="Arial" panose="020B0604020202020204" pitchFamily="34" charset="0"/>
              <a:cs typeface="Arial" panose="020B0604020202020204" pitchFamily="34" charset="0"/>
            </a:endParaRPr>
          </a:p>
        </p:txBody>
      </p:sp>
      <p:sp>
        <p:nvSpPr>
          <p:cNvPr id="11" name="Szövegdoboz 10">
            <a:extLst>
              <a:ext uri="{FF2B5EF4-FFF2-40B4-BE49-F238E27FC236}">
                <a16:creationId xmlns:a16="http://schemas.microsoft.com/office/drawing/2014/main" id="{F806AF2F-3CB3-D88C-6116-4D7F866F90D0}"/>
              </a:ext>
            </a:extLst>
          </p:cNvPr>
          <p:cNvSpPr txBox="1"/>
          <p:nvPr/>
        </p:nvSpPr>
        <p:spPr>
          <a:xfrm>
            <a:off x="67715" y="3794861"/>
            <a:ext cx="4367542" cy="324256"/>
          </a:xfrm>
          <a:prstGeom prst="rect">
            <a:avLst/>
          </a:prstGeom>
          <a:noFill/>
        </p:spPr>
        <p:txBody>
          <a:bodyPr wrap="none" rtlCol="0">
            <a:spAutoFit/>
          </a:bodyPr>
          <a:lstStyle/>
          <a:p>
            <a:r>
              <a:rPr lang="hu-HU" dirty="0"/>
              <a:t>A ESICM ajánlás alapja is a PROSEVA (n=466) vizsgálat</a:t>
            </a:r>
          </a:p>
        </p:txBody>
      </p:sp>
      <p:pic>
        <p:nvPicPr>
          <p:cNvPr id="16" name="Kép 15">
            <a:extLst>
              <a:ext uri="{FF2B5EF4-FFF2-40B4-BE49-F238E27FC236}">
                <a16:creationId xmlns:a16="http://schemas.microsoft.com/office/drawing/2014/main" id="{3F2F7493-A1BF-2249-CC0D-AC49A2E997DD}"/>
              </a:ext>
            </a:extLst>
          </p:cNvPr>
          <p:cNvPicPr>
            <a:picLocks noChangeAspect="1"/>
          </p:cNvPicPr>
          <p:nvPr/>
        </p:nvPicPr>
        <p:blipFill>
          <a:blip r:embed="rId4"/>
          <a:stretch>
            <a:fillRect/>
          </a:stretch>
        </p:blipFill>
        <p:spPr>
          <a:xfrm>
            <a:off x="139646" y="4242816"/>
            <a:ext cx="4223680" cy="2324003"/>
          </a:xfrm>
          <a:prstGeom prst="rect">
            <a:avLst/>
          </a:prstGeom>
        </p:spPr>
      </p:pic>
    </p:spTree>
    <p:extLst>
      <p:ext uri="{BB962C8B-B14F-4D97-AF65-F5344CB8AC3E}">
        <p14:creationId xmlns:p14="http://schemas.microsoft.com/office/powerpoint/2010/main" val="25723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4000" dirty="0" err="1"/>
              <a:t>hasrafordíás</a:t>
            </a:r>
            <a:r>
              <a:rPr lang="hu-HU" sz="4000" dirty="0"/>
              <a:t> - PROSEVA</a:t>
            </a:r>
          </a:p>
        </p:txBody>
      </p:sp>
      <p:grpSp>
        <p:nvGrpSpPr>
          <p:cNvPr id="2" name="docshapegroup2023">
            <a:extLst>
              <a:ext uri="{FF2B5EF4-FFF2-40B4-BE49-F238E27FC236}">
                <a16:creationId xmlns:a16="http://schemas.microsoft.com/office/drawing/2014/main" id="{D561CBBE-B58C-2B7D-7825-D520693A8834}"/>
              </a:ext>
            </a:extLst>
          </p:cNvPr>
          <p:cNvGrpSpPr>
            <a:grpSpLocks/>
          </p:cNvGrpSpPr>
          <p:nvPr/>
        </p:nvGrpSpPr>
        <p:grpSpPr bwMode="auto">
          <a:xfrm>
            <a:off x="284734" y="1358646"/>
            <a:ext cx="4873625" cy="3756025"/>
            <a:chOff x="7" y="7"/>
            <a:chExt cx="7675" cy="5915"/>
          </a:xfrm>
        </p:grpSpPr>
        <p:pic>
          <p:nvPicPr>
            <p:cNvPr id="3" name="docshape2024">
              <a:extLst>
                <a:ext uri="{FF2B5EF4-FFF2-40B4-BE49-F238E27FC236}">
                  <a16:creationId xmlns:a16="http://schemas.microsoft.com/office/drawing/2014/main" id="{A2FFA85E-E81A-57CE-DDC8-C22DF306811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 y="15"/>
              <a:ext cx="7660" cy="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shape2025">
              <a:extLst>
                <a:ext uri="{FF2B5EF4-FFF2-40B4-BE49-F238E27FC236}">
                  <a16:creationId xmlns:a16="http://schemas.microsoft.com/office/drawing/2014/main" id="{11572DA2-44FA-4733-DA2B-267D5D76857A}"/>
                </a:ext>
              </a:extLst>
            </p:cNvPr>
            <p:cNvSpPr>
              <a:spLocks/>
            </p:cNvSpPr>
            <p:nvPr/>
          </p:nvSpPr>
          <p:spPr bwMode="auto">
            <a:xfrm>
              <a:off x="7" y="7"/>
              <a:ext cx="767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grpSp>
        <p:nvGrpSpPr>
          <p:cNvPr id="5" name="docshapegroup2036">
            <a:extLst>
              <a:ext uri="{FF2B5EF4-FFF2-40B4-BE49-F238E27FC236}">
                <a16:creationId xmlns:a16="http://schemas.microsoft.com/office/drawing/2014/main" id="{449FEEA0-2F38-1DDB-D3A4-7E8BAC182700}"/>
              </a:ext>
            </a:extLst>
          </p:cNvPr>
          <p:cNvGrpSpPr>
            <a:grpSpLocks/>
          </p:cNvGrpSpPr>
          <p:nvPr/>
        </p:nvGrpSpPr>
        <p:grpSpPr bwMode="auto">
          <a:xfrm>
            <a:off x="5784342" y="1358646"/>
            <a:ext cx="4975225" cy="3756025"/>
            <a:chOff x="7" y="7"/>
            <a:chExt cx="7835" cy="5915"/>
          </a:xfrm>
        </p:grpSpPr>
        <p:pic>
          <p:nvPicPr>
            <p:cNvPr id="6" name="docshape2037">
              <a:extLst>
                <a:ext uri="{FF2B5EF4-FFF2-40B4-BE49-F238E27FC236}">
                  <a16:creationId xmlns:a16="http://schemas.microsoft.com/office/drawing/2014/main" id="{14332F66-7660-1441-9509-9E50D1CA022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5" y="94"/>
              <a:ext cx="7440"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cshape2038">
              <a:extLst>
                <a:ext uri="{FF2B5EF4-FFF2-40B4-BE49-F238E27FC236}">
                  <a16:creationId xmlns:a16="http://schemas.microsoft.com/office/drawing/2014/main" id="{5520BEDD-85DE-31D6-00DC-D1CF88F32931}"/>
                </a:ext>
              </a:extLst>
            </p:cNvPr>
            <p:cNvSpPr>
              <a:spLocks/>
            </p:cNvSpPr>
            <p:nvPr/>
          </p:nvSpPr>
          <p:spPr bwMode="auto">
            <a:xfrm>
              <a:off x="7" y="7"/>
              <a:ext cx="78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8" name="Szövegdoboz 7">
            <a:extLst>
              <a:ext uri="{FF2B5EF4-FFF2-40B4-BE49-F238E27FC236}">
                <a16:creationId xmlns:a16="http://schemas.microsoft.com/office/drawing/2014/main" id="{040F3220-35B2-8652-4D71-03AC8152BAAB}"/>
              </a:ext>
            </a:extLst>
          </p:cNvPr>
          <p:cNvSpPr txBox="1"/>
          <p:nvPr/>
        </p:nvSpPr>
        <p:spPr>
          <a:xfrm>
            <a:off x="950976" y="5404104"/>
            <a:ext cx="3590919" cy="324256"/>
          </a:xfrm>
          <a:prstGeom prst="rect">
            <a:avLst/>
          </a:prstGeom>
          <a:noFill/>
        </p:spPr>
        <p:txBody>
          <a:bodyPr wrap="none" rtlCol="0">
            <a:spAutoFit/>
          </a:bodyPr>
          <a:lstStyle/>
          <a:p>
            <a:r>
              <a:rPr lang="hu-HU" dirty="0"/>
              <a:t>Rövid távú halálozás: szignifikáns csökkenés</a:t>
            </a:r>
          </a:p>
        </p:txBody>
      </p:sp>
      <p:sp>
        <p:nvSpPr>
          <p:cNvPr id="9" name="Téglalap 8">
            <a:extLst>
              <a:ext uri="{FF2B5EF4-FFF2-40B4-BE49-F238E27FC236}">
                <a16:creationId xmlns:a16="http://schemas.microsoft.com/office/drawing/2014/main" id="{788D2034-2BD3-89A8-BC43-632468A3695B}"/>
              </a:ext>
            </a:extLst>
          </p:cNvPr>
          <p:cNvSpPr/>
          <p:nvPr/>
        </p:nvSpPr>
        <p:spPr>
          <a:xfrm>
            <a:off x="284734" y="3575304"/>
            <a:ext cx="4864100" cy="3566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a:extLst>
              <a:ext uri="{FF2B5EF4-FFF2-40B4-BE49-F238E27FC236}">
                <a16:creationId xmlns:a16="http://schemas.microsoft.com/office/drawing/2014/main" id="{24BC80AC-A99A-75F0-2291-B1A748660503}"/>
              </a:ext>
            </a:extLst>
          </p:cNvPr>
          <p:cNvSpPr txBox="1"/>
          <p:nvPr/>
        </p:nvSpPr>
        <p:spPr>
          <a:xfrm>
            <a:off x="5910072" y="5420106"/>
            <a:ext cx="4412426" cy="324256"/>
          </a:xfrm>
          <a:prstGeom prst="rect">
            <a:avLst/>
          </a:prstGeom>
          <a:noFill/>
        </p:spPr>
        <p:txBody>
          <a:bodyPr wrap="none" rtlCol="0">
            <a:spAutoFit/>
          </a:bodyPr>
          <a:lstStyle/>
          <a:p>
            <a:r>
              <a:rPr lang="hu-HU" dirty="0"/>
              <a:t>Közép és hosszú távú halálozás: szignifikáns csökkenés</a:t>
            </a:r>
          </a:p>
        </p:txBody>
      </p:sp>
      <p:sp>
        <p:nvSpPr>
          <p:cNvPr id="12" name="Téglalap 11">
            <a:extLst>
              <a:ext uri="{FF2B5EF4-FFF2-40B4-BE49-F238E27FC236}">
                <a16:creationId xmlns:a16="http://schemas.microsoft.com/office/drawing/2014/main" id="{C7356F3E-D3C0-C550-3846-6CFB4F7EBC05}"/>
              </a:ext>
            </a:extLst>
          </p:cNvPr>
          <p:cNvSpPr/>
          <p:nvPr/>
        </p:nvSpPr>
        <p:spPr>
          <a:xfrm>
            <a:off x="5784341" y="3589655"/>
            <a:ext cx="4975225" cy="3566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id="{7DB22AD3-C85A-36CB-7159-591BE0C30D19}"/>
              </a:ext>
            </a:extLst>
          </p:cNvPr>
          <p:cNvSpPr txBox="1"/>
          <p:nvPr/>
        </p:nvSpPr>
        <p:spPr>
          <a:xfrm>
            <a:off x="7483650" y="5744362"/>
            <a:ext cx="4708350" cy="230832"/>
          </a:xfrm>
          <a:prstGeom prst="rect">
            <a:avLst/>
          </a:prstGeom>
          <a:noFill/>
        </p:spPr>
        <p:txBody>
          <a:bodyPr wrap="square">
            <a:spAutoFit/>
          </a:bodyPr>
          <a:lstStyle/>
          <a:p>
            <a:pPr algn="r"/>
            <a:r>
              <a:rPr lang="hu-HU" sz="900" b="0" i="0" dirty="0" err="1">
                <a:solidFill>
                  <a:srgbClr val="FF0000"/>
                </a:solidFill>
                <a:effectLst/>
                <a:latin typeface="Arial" panose="020B0604020202020204" pitchFamily="34" charset="0"/>
                <a:cs typeface="Arial" panose="020B0604020202020204" pitchFamily="34" charset="0"/>
              </a:rPr>
              <a:t>Grasselli</a:t>
            </a:r>
            <a:r>
              <a:rPr lang="hu-HU" sz="900" b="0" i="0" dirty="0">
                <a:solidFill>
                  <a:srgbClr val="FF0000"/>
                </a:solidFill>
                <a:effectLst/>
                <a:latin typeface="Arial" panose="020B0604020202020204" pitchFamily="34" charset="0"/>
                <a:cs typeface="Arial" panose="020B0604020202020204" pitchFamily="34" charset="0"/>
              </a:rPr>
              <a:t> G </a:t>
            </a:r>
            <a:r>
              <a:rPr lang="hu-HU" sz="900" b="0" i="0" dirty="0" err="1">
                <a:solidFill>
                  <a:srgbClr val="FF0000"/>
                </a:solidFill>
                <a:effectLst/>
                <a:latin typeface="Arial" panose="020B0604020202020204" pitchFamily="34" charset="0"/>
                <a:cs typeface="Arial" panose="020B0604020202020204" pitchFamily="34" charset="0"/>
              </a:rPr>
              <a:t>et</a:t>
            </a:r>
            <a:r>
              <a:rPr lang="hu-HU" sz="900" b="0" i="0" dirty="0">
                <a:solidFill>
                  <a:srgbClr val="FF0000"/>
                </a:solidFill>
                <a:effectLst/>
                <a:latin typeface="Arial" panose="020B0604020202020204" pitchFamily="34" charset="0"/>
                <a:cs typeface="Arial" panose="020B0604020202020204" pitchFamily="34" charset="0"/>
              </a:rPr>
              <a:t> </a:t>
            </a:r>
            <a:r>
              <a:rPr lang="hu-HU" sz="900" b="0" i="0" dirty="0" err="1">
                <a:solidFill>
                  <a:srgbClr val="FF0000"/>
                </a:solidFill>
                <a:effectLst/>
                <a:latin typeface="Arial" panose="020B0604020202020204" pitchFamily="34" charset="0"/>
                <a:cs typeface="Arial" panose="020B0604020202020204" pitchFamily="34" charset="0"/>
              </a:rPr>
              <a:t>al</a:t>
            </a:r>
            <a:r>
              <a:rPr lang="hu-HU" sz="900" b="0" i="0" dirty="0">
                <a:solidFill>
                  <a:srgbClr val="FF0000"/>
                </a:solidFill>
                <a:effectLst/>
                <a:latin typeface="Arial" panose="020B0604020202020204" pitchFamily="34" charset="0"/>
                <a:cs typeface="Arial" panose="020B0604020202020204" pitchFamily="34" charset="0"/>
              </a:rPr>
              <a:t>. </a:t>
            </a:r>
            <a:r>
              <a:rPr lang="hu-HU" sz="900" b="0" i="1" dirty="0">
                <a:solidFill>
                  <a:srgbClr val="FF0000"/>
                </a:solidFill>
                <a:effectLst/>
                <a:latin typeface="Arial" panose="020B0604020202020204" pitchFamily="34" charset="0"/>
                <a:cs typeface="Arial" panose="020B0604020202020204" pitchFamily="34" charset="0"/>
              </a:rPr>
              <a:t>ICM</a:t>
            </a:r>
            <a:r>
              <a:rPr lang="hu-HU" sz="900" b="0" i="0" dirty="0">
                <a:solidFill>
                  <a:srgbClr val="FF0000"/>
                </a:solidFill>
                <a:effectLst/>
                <a:latin typeface="Arial" panose="020B0604020202020204" pitchFamily="34" charset="0"/>
                <a:cs typeface="Arial" panose="020B0604020202020204" pitchFamily="34" charset="0"/>
              </a:rPr>
              <a:t>. 2023 Jul;49(7):727-759. </a:t>
            </a:r>
            <a:endParaRPr lang="hu-HU"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972736"/>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500"/>
                                        <p:tgtEl>
                                          <p:spTgt spid="12"/>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4000" dirty="0" err="1"/>
              <a:t>hasrafordíás</a:t>
            </a:r>
            <a:r>
              <a:rPr lang="hu-HU" sz="4000" dirty="0"/>
              <a:t> - PROSEVA</a:t>
            </a:r>
          </a:p>
        </p:txBody>
      </p:sp>
      <p:grpSp>
        <p:nvGrpSpPr>
          <p:cNvPr id="2" name="docshapegroup2023">
            <a:extLst>
              <a:ext uri="{FF2B5EF4-FFF2-40B4-BE49-F238E27FC236}">
                <a16:creationId xmlns:a16="http://schemas.microsoft.com/office/drawing/2014/main" id="{D561CBBE-B58C-2B7D-7825-D520693A8834}"/>
              </a:ext>
            </a:extLst>
          </p:cNvPr>
          <p:cNvGrpSpPr>
            <a:grpSpLocks/>
          </p:cNvGrpSpPr>
          <p:nvPr/>
        </p:nvGrpSpPr>
        <p:grpSpPr bwMode="auto">
          <a:xfrm>
            <a:off x="284734" y="1358646"/>
            <a:ext cx="4873625" cy="3756025"/>
            <a:chOff x="7" y="7"/>
            <a:chExt cx="7675" cy="5915"/>
          </a:xfrm>
        </p:grpSpPr>
        <p:pic>
          <p:nvPicPr>
            <p:cNvPr id="3" name="docshape2024">
              <a:extLst>
                <a:ext uri="{FF2B5EF4-FFF2-40B4-BE49-F238E27FC236}">
                  <a16:creationId xmlns:a16="http://schemas.microsoft.com/office/drawing/2014/main" id="{A2FFA85E-E81A-57CE-DDC8-C22DF306811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 y="15"/>
              <a:ext cx="7660" cy="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shape2025">
              <a:extLst>
                <a:ext uri="{FF2B5EF4-FFF2-40B4-BE49-F238E27FC236}">
                  <a16:creationId xmlns:a16="http://schemas.microsoft.com/office/drawing/2014/main" id="{11572DA2-44FA-4733-DA2B-267D5D76857A}"/>
                </a:ext>
              </a:extLst>
            </p:cNvPr>
            <p:cNvSpPr>
              <a:spLocks/>
            </p:cNvSpPr>
            <p:nvPr/>
          </p:nvSpPr>
          <p:spPr bwMode="auto">
            <a:xfrm>
              <a:off x="7" y="7"/>
              <a:ext cx="767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grpSp>
        <p:nvGrpSpPr>
          <p:cNvPr id="5" name="docshapegroup2036">
            <a:extLst>
              <a:ext uri="{FF2B5EF4-FFF2-40B4-BE49-F238E27FC236}">
                <a16:creationId xmlns:a16="http://schemas.microsoft.com/office/drawing/2014/main" id="{449FEEA0-2F38-1DDB-D3A4-7E8BAC182700}"/>
              </a:ext>
            </a:extLst>
          </p:cNvPr>
          <p:cNvGrpSpPr>
            <a:grpSpLocks/>
          </p:cNvGrpSpPr>
          <p:nvPr/>
        </p:nvGrpSpPr>
        <p:grpSpPr bwMode="auto">
          <a:xfrm>
            <a:off x="6802183" y="1951151"/>
            <a:ext cx="4975225" cy="3756025"/>
            <a:chOff x="7" y="7"/>
            <a:chExt cx="7835" cy="5915"/>
          </a:xfrm>
        </p:grpSpPr>
        <p:pic>
          <p:nvPicPr>
            <p:cNvPr id="6" name="docshape2037">
              <a:extLst>
                <a:ext uri="{FF2B5EF4-FFF2-40B4-BE49-F238E27FC236}">
                  <a16:creationId xmlns:a16="http://schemas.microsoft.com/office/drawing/2014/main" id="{14332F66-7660-1441-9509-9E50D1CA022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5" y="94"/>
              <a:ext cx="7440"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cshape2038">
              <a:extLst>
                <a:ext uri="{FF2B5EF4-FFF2-40B4-BE49-F238E27FC236}">
                  <a16:creationId xmlns:a16="http://schemas.microsoft.com/office/drawing/2014/main" id="{5520BEDD-85DE-31D6-00DC-D1CF88F32931}"/>
                </a:ext>
              </a:extLst>
            </p:cNvPr>
            <p:cNvSpPr>
              <a:spLocks/>
            </p:cNvSpPr>
            <p:nvPr/>
          </p:nvSpPr>
          <p:spPr bwMode="auto">
            <a:xfrm>
              <a:off x="7" y="7"/>
              <a:ext cx="78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8" name="Szövegdoboz 7">
            <a:extLst>
              <a:ext uri="{FF2B5EF4-FFF2-40B4-BE49-F238E27FC236}">
                <a16:creationId xmlns:a16="http://schemas.microsoft.com/office/drawing/2014/main" id="{040F3220-35B2-8652-4D71-03AC8152BAAB}"/>
              </a:ext>
            </a:extLst>
          </p:cNvPr>
          <p:cNvSpPr txBox="1"/>
          <p:nvPr/>
        </p:nvSpPr>
        <p:spPr>
          <a:xfrm>
            <a:off x="950976" y="5404104"/>
            <a:ext cx="3590919" cy="324256"/>
          </a:xfrm>
          <a:prstGeom prst="rect">
            <a:avLst/>
          </a:prstGeom>
          <a:noFill/>
        </p:spPr>
        <p:txBody>
          <a:bodyPr wrap="none" rtlCol="0">
            <a:spAutoFit/>
          </a:bodyPr>
          <a:lstStyle/>
          <a:p>
            <a:r>
              <a:rPr lang="hu-HU" dirty="0"/>
              <a:t>Rövid távú halálozás: szignifikáns csökkenés</a:t>
            </a:r>
          </a:p>
        </p:txBody>
      </p:sp>
      <p:sp>
        <p:nvSpPr>
          <p:cNvPr id="9" name="Téglalap 8">
            <a:extLst>
              <a:ext uri="{FF2B5EF4-FFF2-40B4-BE49-F238E27FC236}">
                <a16:creationId xmlns:a16="http://schemas.microsoft.com/office/drawing/2014/main" id="{788D2034-2BD3-89A8-BC43-632468A3695B}"/>
              </a:ext>
            </a:extLst>
          </p:cNvPr>
          <p:cNvSpPr/>
          <p:nvPr/>
        </p:nvSpPr>
        <p:spPr>
          <a:xfrm>
            <a:off x="284734" y="3575304"/>
            <a:ext cx="4864100" cy="3566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a:extLst>
              <a:ext uri="{FF2B5EF4-FFF2-40B4-BE49-F238E27FC236}">
                <a16:creationId xmlns:a16="http://schemas.microsoft.com/office/drawing/2014/main" id="{24BC80AC-A99A-75F0-2291-B1A748660503}"/>
              </a:ext>
            </a:extLst>
          </p:cNvPr>
          <p:cNvSpPr txBox="1"/>
          <p:nvPr/>
        </p:nvSpPr>
        <p:spPr>
          <a:xfrm>
            <a:off x="5910072" y="5420106"/>
            <a:ext cx="4412426" cy="324256"/>
          </a:xfrm>
          <a:prstGeom prst="rect">
            <a:avLst/>
          </a:prstGeom>
          <a:noFill/>
        </p:spPr>
        <p:txBody>
          <a:bodyPr wrap="none" rtlCol="0">
            <a:spAutoFit/>
          </a:bodyPr>
          <a:lstStyle/>
          <a:p>
            <a:r>
              <a:rPr lang="hu-HU" dirty="0"/>
              <a:t>Közép és hosszú távú halálozás: szignifikáns csökkenés</a:t>
            </a:r>
          </a:p>
        </p:txBody>
      </p:sp>
      <p:sp>
        <p:nvSpPr>
          <p:cNvPr id="12" name="Téglalap 11">
            <a:extLst>
              <a:ext uri="{FF2B5EF4-FFF2-40B4-BE49-F238E27FC236}">
                <a16:creationId xmlns:a16="http://schemas.microsoft.com/office/drawing/2014/main" id="{C7356F3E-D3C0-C550-3846-6CFB4F7EBC05}"/>
              </a:ext>
            </a:extLst>
          </p:cNvPr>
          <p:cNvSpPr/>
          <p:nvPr/>
        </p:nvSpPr>
        <p:spPr>
          <a:xfrm>
            <a:off x="5784341" y="3589655"/>
            <a:ext cx="4975225" cy="3566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a:extLst>
              <a:ext uri="{FF2B5EF4-FFF2-40B4-BE49-F238E27FC236}">
                <a16:creationId xmlns:a16="http://schemas.microsoft.com/office/drawing/2014/main" id="{BB6CEA7E-EACC-10A4-7B1A-FC2785F52D9C}"/>
              </a:ext>
            </a:extLst>
          </p:cNvPr>
          <p:cNvSpPr txBox="1"/>
          <p:nvPr/>
        </p:nvSpPr>
        <p:spPr>
          <a:xfrm>
            <a:off x="7483650" y="5744362"/>
            <a:ext cx="4708350" cy="230832"/>
          </a:xfrm>
          <a:prstGeom prst="rect">
            <a:avLst/>
          </a:prstGeom>
          <a:noFill/>
        </p:spPr>
        <p:txBody>
          <a:bodyPr wrap="square">
            <a:spAutoFit/>
          </a:bodyPr>
          <a:lstStyle/>
          <a:p>
            <a:pPr algn="r"/>
            <a:r>
              <a:rPr lang="hu-HU" sz="900" b="0" i="0" dirty="0" err="1">
                <a:solidFill>
                  <a:srgbClr val="FF0000"/>
                </a:solidFill>
                <a:effectLst/>
                <a:latin typeface="Arial" panose="020B0604020202020204" pitchFamily="34" charset="0"/>
                <a:cs typeface="Arial" panose="020B0604020202020204" pitchFamily="34" charset="0"/>
              </a:rPr>
              <a:t>Grasselli</a:t>
            </a:r>
            <a:r>
              <a:rPr lang="hu-HU" sz="900" b="0" i="0" dirty="0">
                <a:solidFill>
                  <a:srgbClr val="FF0000"/>
                </a:solidFill>
                <a:effectLst/>
                <a:latin typeface="Arial" panose="020B0604020202020204" pitchFamily="34" charset="0"/>
                <a:cs typeface="Arial" panose="020B0604020202020204" pitchFamily="34" charset="0"/>
              </a:rPr>
              <a:t> G </a:t>
            </a:r>
            <a:r>
              <a:rPr lang="hu-HU" sz="900" b="0" i="0" dirty="0" err="1">
                <a:solidFill>
                  <a:srgbClr val="FF0000"/>
                </a:solidFill>
                <a:effectLst/>
                <a:latin typeface="Arial" panose="020B0604020202020204" pitchFamily="34" charset="0"/>
                <a:cs typeface="Arial" panose="020B0604020202020204" pitchFamily="34" charset="0"/>
              </a:rPr>
              <a:t>et</a:t>
            </a:r>
            <a:r>
              <a:rPr lang="hu-HU" sz="900" b="0" i="0" dirty="0">
                <a:solidFill>
                  <a:srgbClr val="FF0000"/>
                </a:solidFill>
                <a:effectLst/>
                <a:latin typeface="Arial" panose="020B0604020202020204" pitchFamily="34" charset="0"/>
                <a:cs typeface="Arial" panose="020B0604020202020204" pitchFamily="34" charset="0"/>
              </a:rPr>
              <a:t> </a:t>
            </a:r>
            <a:r>
              <a:rPr lang="hu-HU" sz="900" b="0" i="0" dirty="0" err="1">
                <a:solidFill>
                  <a:srgbClr val="FF0000"/>
                </a:solidFill>
                <a:effectLst/>
                <a:latin typeface="Arial" panose="020B0604020202020204" pitchFamily="34" charset="0"/>
                <a:cs typeface="Arial" panose="020B0604020202020204" pitchFamily="34" charset="0"/>
              </a:rPr>
              <a:t>al</a:t>
            </a:r>
            <a:r>
              <a:rPr lang="hu-HU" sz="900" b="0" i="0" dirty="0">
                <a:solidFill>
                  <a:srgbClr val="FF0000"/>
                </a:solidFill>
                <a:effectLst/>
                <a:latin typeface="Arial" panose="020B0604020202020204" pitchFamily="34" charset="0"/>
                <a:cs typeface="Arial" panose="020B0604020202020204" pitchFamily="34" charset="0"/>
              </a:rPr>
              <a:t>. </a:t>
            </a:r>
            <a:r>
              <a:rPr lang="hu-HU" sz="900" b="0" i="1" dirty="0">
                <a:solidFill>
                  <a:srgbClr val="FF0000"/>
                </a:solidFill>
                <a:effectLst/>
                <a:latin typeface="Arial" panose="020B0604020202020204" pitchFamily="34" charset="0"/>
                <a:cs typeface="Arial" panose="020B0604020202020204" pitchFamily="34" charset="0"/>
              </a:rPr>
              <a:t>ICM</a:t>
            </a:r>
            <a:r>
              <a:rPr lang="hu-HU" sz="900" b="0" i="0" dirty="0">
                <a:solidFill>
                  <a:srgbClr val="FF0000"/>
                </a:solidFill>
                <a:effectLst/>
                <a:latin typeface="Arial" panose="020B0604020202020204" pitchFamily="34" charset="0"/>
                <a:cs typeface="Arial" panose="020B0604020202020204" pitchFamily="34" charset="0"/>
              </a:rPr>
              <a:t>. 2023 Jul;49(7):727-759. </a:t>
            </a:r>
            <a:endParaRPr lang="hu-HU" sz="900" dirty="0">
              <a:solidFill>
                <a:srgbClr val="FF0000"/>
              </a:solidFill>
              <a:latin typeface="Arial" panose="020B0604020202020204" pitchFamily="34" charset="0"/>
              <a:cs typeface="Arial" panose="020B0604020202020204" pitchFamily="34" charset="0"/>
            </a:endParaRPr>
          </a:p>
        </p:txBody>
      </p:sp>
      <p:sp>
        <p:nvSpPr>
          <p:cNvPr id="14" name="Téglalap: lekerekített 13">
            <a:extLst>
              <a:ext uri="{FF2B5EF4-FFF2-40B4-BE49-F238E27FC236}">
                <a16:creationId xmlns:a16="http://schemas.microsoft.com/office/drawing/2014/main" id="{4EBEE44B-8C66-1598-3575-BEF7F31C2A76}"/>
              </a:ext>
            </a:extLst>
          </p:cNvPr>
          <p:cNvSpPr/>
          <p:nvPr/>
        </p:nvSpPr>
        <p:spPr>
          <a:xfrm>
            <a:off x="2594800" y="1811756"/>
            <a:ext cx="6238303" cy="3916603"/>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sz="3200" b="1" dirty="0">
                <a:solidFill>
                  <a:srgbClr val="002060"/>
                </a:solidFill>
              </a:rPr>
              <a:t>JAVASLAT</a:t>
            </a:r>
          </a:p>
          <a:p>
            <a:pPr algn="ctr"/>
            <a:r>
              <a:rPr lang="hu-HU" sz="2400" b="1" dirty="0">
                <a:solidFill>
                  <a:srgbClr val="002060"/>
                </a:solidFill>
              </a:rPr>
              <a:t>Közepesen súlyos-súlyos ARDS-ben </a:t>
            </a:r>
            <a:r>
              <a:rPr lang="hu-HU" sz="2400" dirty="0">
                <a:solidFill>
                  <a:srgbClr val="002060"/>
                </a:solidFill>
              </a:rPr>
              <a:t>(PaO</a:t>
            </a:r>
            <a:r>
              <a:rPr lang="hu-HU" sz="2400" baseline="-25000" dirty="0">
                <a:solidFill>
                  <a:srgbClr val="002060"/>
                </a:solidFill>
              </a:rPr>
              <a:t>2</a:t>
            </a:r>
            <a:r>
              <a:rPr lang="hu-HU" sz="2400" dirty="0">
                <a:solidFill>
                  <a:srgbClr val="002060"/>
                </a:solidFill>
              </a:rPr>
              <a:t>/FiO</a:t>
            </a:r>
            <a:r>
              <a:rPr lang="hu-HU" sz="2400" baseline="-25000" dirty="0">
                <a:solidFill>
                  <a:srgbClr val="002060"/>
                </a:solidFill>
              </a:rPr>
              <a:t>2</a:t>
            </a:r>
            <a:r>
              <a:rPr lang="hu-HU" sz="2400" dirty="0">
                <a:solidFill>
                  <a:srgbClr val="002060"/>
                </a:solidFill>
              </a:rPr>
              <a:t>&lt;150 Hgmm és PEEP≥5 H</a:t>
            </a:r>
            <a:r>
              <a:rPr lang="hu-HU" sz="2400" baseline="-25000" dirty="0">
                <a:solidFill>
                  <a:srgbClr val="002060"/>
                </a:solidFill>
              </a:rPr>
              <a:t>2</a:t>
            </a:r>
            <a:r>
              <a:rPr lang="hu-HU" sz="2400" dirty="0">
                <a:solidFill>
                  <a:srgbClr val="002060"/>
                </a:solidFill>
              </a:rPr>
              <a:t>Ocm, a lélegeztetési beállítások optimalizálása ellenére) szenvedő betegeknél a hanyatt fekvéshez képest a </a:t>
            </a:r>
            <a:r>
              <a:rPr lang="hu-HU" sz="2400" b="1" dirty="0">
                <a:solidFill>
                  <a:srgbClr val="002060"/>
                </a:solidFill>
              </a:rPr>
              <a:t>hason fekvés használata javasolt</a:t>
            </a:r>
            <a:r>
              <a:rPr lang="hu-HU" sz="2400" dirty="0">
                <a:solidFill>
                  <a:srgbClr val="002060"/>
                </a:solidFill>
              </a:rPr>
              <a:t> a mortalitás csökkentése érdekében.</a:t>
            </a:r>
          </a:p>
        </p:txBody>
      </p:sp>
    </p:spTree>
    <p:extLst>
      <p:ext uri="{BB962C8B-B14F-4D97-AF65-F5344CB8AC3E}">
        <p14:creationId xmlns:p14="http://schemas.microsoft.com/office/powerpoint/2010/main" val="1521068207"/>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a:t>
            </a:r>
            <a:r>
              <a:rPr lang="hu-HU" sz="4000" dirty="0" err="1"/>
              <a:t>hasrafordítás</a:t>
            </a:r>
            <a:r>
              <a:rPr lang="hu-HU" sz="4000" dirty="0"/>
              <a:t> – mikor?</a:t>
            </a:r>
          </a:p>
        </p:txBody>
      </p:sp>
      <p:sp>
        <p:nvSpPr>
          <p:cNvPr id="7" name="Szövegdoboz 6">
            <a:extLst>
              <a:ext uri="{FF2B5EF4-FFF2-40B4-BE49-F238E27FC236}">
                <a16:creationId xmlns:a16="http://schemas.microsoft.com/office/drawing/2014/main" id="{15F0BE62-75CA-7CB3-99DB-9111FF867701}"/>
              </a:ext>
            </a:extLst>
          </p:cNvPr>
          <p:cNvSpPr txBox="1"/>
          <p:nvPr/>
        </p:nvSpPr>
        <p:spPr>
          <a:xfrm>
            <a:off x="721312" y="1590198"/>
            <a:ext cx="6094476" cy="788101"/>
          </a:xfrm>
          <a:prstGeom prst="rect">
            <a:avLst/>
          </a:prstGeom>
          <a:noFill/>
        </p:spPr>
        <p:txBody>
          <a:bodyPr wrap="square">
            <a:spAutoFit/>
          </a:bodyPr>
          <a:lstStyle/>
          <a:p>
            <a:r>
              <a:rPr lang="hu-HU" dirty="0"/>
              <a:t>Nem terveztek olyan konkrét vizsgálatot, amely az előre meghatározott kritériumok szerepét vizsgálta volna a hason fekvő helyzet megkezdésére vonatkozóan.</a:t>
            </a:r>
          </a:p>
        </p:txBody>
      </p:sp>
      <p:sp>
        <p:nvSpPr>
          <p:cNvPr id="8" name="Szövegdoboz 7">
            <a:extLst>
              <a:ext uri="{FF2B5EF4-FFF2-40B4-BE49-F238E27FC236}">
                <a16:creationId xmlns:a16="http://schemas.microsoft.com/office/drawing/2014/main" id="{D9EBE04F-607C-3E1E-888A-F8B7DAE4BA12}"/>
              </a:ext>
            </a:extLst>
          </p:cNvPr>
          <p:cNvSpPr txBox="1"/>
          <p:nvPr/>
        </p:nvSpPr>
        <p:spPr>
          <a:xfrm>
            <a:off x="721312" y="2693268"/>
            <a:ext cx="6327648" cy="324256"/>
          </a:xfrm>
          <a:prstGeom prst="rect">
            <a:avLst/>
          </a:prstGeom>
          <a:noFill/>
        </p:spPr>
        <p:txBody>
          <a:bodyPr wrap="square" rtlCol="0">
            <a:spAutoFit/>
          </a:bodyPr>
          <a:lstStyle/>
          <a:p>
            <a:r>
              <a:rPr lang="hu-HU" dirty="0"/>
              <a:t>Itt is a PROSEVA vizsgálat </a:t>
            </a:r>
            <a:r>
              <a:rPr lang="hu-HU" dirty="0" err="1"/>
              <a:t>ereményei</a:t>
            </a:r>
            <a:r>
              <a:rPr lang="hu-HU" dirty="0"/>
              <a:t> az iránymutatóak</a:t>
            </a:r>
          </a:p>
        </p:txBody>
      </p:sp>
      <p:pic>
        <p:nvPicPr>
          <p:cNvPr id="9" name="Kép 8">
            <a:extLst>
              <a:ext uri="{FF2B5EF4-FFF2-40B4-BE49-F238E27FC236}">
                <a16:creationId xmlns:a16="http://schemas.microsoft.com/office/drawing/2014/main" id="{9AC4D6CF-6841-F85B-43A7-A7F055C6CF35}"/>
              </a:ext>
            </a:extLst>
          </p:cNvPr>
          <p:cNvPicPr>
            <a:picLocks noChangeAspect="1"/>
          </p:cNvPicPr>
          <p:nvPr/>
        </p:nvPicPr>
        <p:blipFill>
          <a:blip r:embed="rId2"/>
          <a:stretch>
            <a:fillRect/>
          </a:stretch>
        </p:blipFill>
        <p:spPr>
          <a:xfrm>
            <a:off x="413966" y="3317700"/>
            <a:ext cx="4223680" cy="2324003"/>
          </a:xfrm>
          <a:prstGeom prst="rect">
            <a:avLst/>
          </a:prstGeom>
        </p:spPr>
      </p:pic>
      <p:sp>
        <p:nvSpPr>
          <p:cNvPr id="11" name="Téglalap: lekerekített 10">
            <a:extLst>
              <a:ext uri="{FF2B5EF4-FFF2-40B4-BE49-F238E27FC236}">
                <a16:creationId xmlns:a16="http://schemas.microsoft.com/office/drawing/2014/main" id="{F568FEE3-2DDF-DAEC-17BD-9535E483645E}"/>
              </a:ext>
            </a:extLst>
          </p:cNvPr>
          <p:cNvSpPr/>
          <p:nvPr/>
        </p:nvSpPr>
        <p:spPr>
          <a:xfrm>
            <a:off x="3081528" y="2693268"/>
            <a:ext cx="8092440" cy="3323484"/>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sz="3200" dirty="0">
                <a:solidFill>
                  <a:srgbClr val="002060"/>
                </a:solidFill>
              </a:rPr>
              <a:t>Javaslat</a:t>
            </a:r>
          </a:p>
          <a:p>
            <a:r>
              <a:rPr lang="hu-HU" sz="2400" dirty="0">
                <a:solidFill>
                  <a:srgbClr val="002060"/>
                </a:solidFill>
              </a:rPr>
              <a:t>A </a:t>
            </a:r>
            <a:r>
              <a:rPr lang="hu-HU" sz="2400" b="1" dirty="0" err="1">
                <a:solidFill>
                  <a:srgbClr val="002060"/>
                </a:solidFill>
              </a:rPr>
              <a:t>hasrafordítás</a:t>
            </a:r>
            <a:r>
              <a:rPr lang="hu-HU" sz="2400" b="1" dirty="0">
                <a:solidFill>
                  <a:srgbClr val="002060"/>
                </a:solidFill>
              </a:rPr>
              <a:t> megkezdése korán</a:t>
            </a:r>
            <a:r>
              <a:rPr lang="hu-HU" sz="2400" dirty="0">
                <a:solidFill>
                  <a:srgbClr val="002060"/>
                </a:solidFill>
              </a:rPr>
              <a:t>, az </a:t>
            </a:r>
            <a:r>
              <a:rPr lang="hu-HU" sz="2400" dirty="0" err="1">
                <a:solidFill>
                  <a:srgbClr val="002060"/>
                </a:solidFill>
              </a:rPr>
              <a:t>intubációt</a:t>
            </a:r>
            <a:r>
              <a:rPr lang="hu-HU" sz="2400" dirty="0">
                <a:solidFill>
                  <a:srgbClr val="002060"/>
                </a:solidFill>
              </a:rPr>
              <a:t> követően </a:t>
            </a:r>
            <a:r>
              <a:rPr lang="hu-HU" sz="2400" b="1" dirty="0">
                <a:solidFill>
                  <a:srgbClr val="002060"/>
                </a:solidFill>
              </a:rPr>
              <a:t>javasolt</a:t>
            </a:r>
            <a:r>
              <a:rPr lang="hu-HU" sz="2400" dirty="0">
                <a:solidFill>
                  <a:srgbClr val="002060"/>
                </a:solidFill>
              </a:rPr>
              <a:t> azoknál az invazív gépi lélegeztetésben részesülő, ARDS-ben szenvedő betegeknél, akiknél alacsony tidal volumennel és PEEP-el történt </a:t>
            </a:r>
            <a:r>
              <a:rPr lang="hu-HU" sz="2400" b="1" dirty="0">
                <a:solidFill>
                  <a:srgbClr val="002060"/>
                </a:solidFill>
              </a:rPr>
              <a:t>stabilizációs időt követően is a PaO</a:t>
            </a:r>
            <a:r>
              <a:rPr lang="hu-HU" sz="2400" b="1" baseline="-25000" dirty="0">
                <a:solidFill>
                  <a:srgbClr val="002060"/>
                </a:solidFill>
              </a:rPr>
              <a:t>2</a:t>
            </a:r>
            <a:r>
              <a:rPr lang="hu-HU" sz="2400" b="1" dirty="0">
                <a:solidFill>
                  <a:srgbClr val="002060"/>
                </a:solidFill>
              </a:rPr>
              <a:t>/FiO</a:t>
            </a:r>
            <a:r>
              <a:rPr lang="hu-HU" sz="2400" b="1" baseline="-25000" dirty="0">
                <a:solidFill>
                  <a:srgbClr val="002060"/>
                </a:solidFill>
              </a:rPr>
              <a:t>2</a:t>
            </a:r>
            <a:r>
              <a:rPr lang="hu-HU" sz="2400" b="1" dirty="0">
                <a:solidFill>
                  <a:srgbClr val="002060"/>
                </a:solidFill>
              </a:rPr>
              <a:t> &lt; 150 Hgmm marad</a:t>
            </a:r>
            <a:r>
              <a:rPr lang="hu-HU" sz="2400" dirty="0">
                <a:solidFill>
                  <a:srgbClr val="002060"/>
                </a:solidFill>
              </a:rPr>
              <a:t>. A </a:t>
            </a:r>
            <a:r>
              <a:rPr lang="hu-HU" sz="2400" b="1" dirty="0" err="1">
                <a:solidFill>
                  <a:srgbClr val="002060"/>
                </a:solidFill>
              </a:rPr>
              <a:t>hasrafordított</a:t>
            </a:r>
            <a:r>
              <a:rPr lang="hu-HU" sz="2400" b="1" dirty="0">
                <a:solidFill>
                  <a:srgbClr val="002060"/>
                </a:solidFill>
              </a:rPr>
              <a:t> helyzetet 16 órán keresztük vagy tovább </a:t>
            </a:r>
            <a:r>
              <a:rPr lang="hu-HU" sz="2400" dirty="0">
                <a:solidFill>
                  <a:srgbClr val="002060"/>
                </a:solidFill>
              </a:rPr>
              <a:t>javasolt fenntartani a mortalitás csökkentése érdekében. </a:t>
            </a:r>
          </a:p>
        </p:txBody>
      </p:sp>
    </p:spTree>
    <p:extLst>
      <p:ext uri="{BB962C8B-B14F-4D97-AF65-F5344CB8AC3E}">
        <p14:creationId xmlns:p14="http://schemas.microsoft.com/office/powerpoint/2010/main" val="171214257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lazítás</a:t>
            </a:r>
          </a:p>
        </p:txBody>
      </p:sp>
      <p:sp>
        <p:nvSpPr>
          <p:cNvPr id="2" name="Téglalap: lekerekített 1">
            <a:extLst>
              <a:ext uri="{FF2B5EF4-FFF2-40B4-BE49-F238E27FC236}">
                <a16:creationId xmlns:a16="http://schemas.microsoft.com/office/drawing/2014/main" id="{9E4AFD56-4207-DE46-41FF-84987535057E}"/>
              </a:ext>
            </a:extLst>
          </p:cNvPr>
          <p:cNvSpPr/>
          <p:nvPr/>
        </p:nvSpPr>
        <p:spPr>
          <a:xfrm>
            <a:off x="297180" y="1160145"/>
            <a:ext cx="2457450"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5 alkalmas RCT</a:t>
            </a:r>
          </a:p>
        </p:txBody>
      </p:sp>
      <p:sp>
        <p:nvSpPr>
          <p:cNvPr id="4" name="Téglalap: lekerekített 3">
            <a:extLst>
              <a:ext uri="{FF2B5EF4-FFF2-40B4-BE49-F238E27FC236}">
                <a16:creationId xmlns:a16="http://schemas.microsoft.com/office/drawing/2014/main" id="{59DD26C3-90E2-2862-D2AE-F25049487D3C}"/>
              </a:ext>
            </a:extLst>
          </p:cNvPr>
          <p:cNvSpPr/>
          <p:nvPr/>
        </p:nvSpPr>
        <p:spPr>
          <a:xfrm>
            <a:off x="3303880" y="1160145"/>
            <a:ext cx="2994049" cy="6972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2 legjelentősebb</a:t>
            </a:r>
          </a:p>
          <a:p>
            <a:pPr marL="1252538" indent="-182563">
              <a:buFont typeface="Arial" panose="020B0604020202020204" pitchFamily="34" charset="0"/>
              <a:buChar char="•"/>
            </a:pPr>
            <a:r>
              <a:rPr lang="hu-HU" b="0" i="0" dirty="0">
                <a:solidFill>
                  <a:srgbClr val="4D4D4D"/>
                </a:solidFill>
                <a:effectLst/>
              </a:rPr>
              <a:t>ACURASYS</a:t>
            </a:r>
          </a:p>
          <a:p>
            <a:pPr marL="1252538" indent="-182563">
              <a:buFont typeface="Arial" panose="020B0604020202020204" pitchFamily="34" charset="0"/>
              <a:buChar char="•"/>
            </a:pPr>
            <a:r>
              <a:rPr lang="en-US" b="0" i="0" dirty="0">
                <a:solidFill>
                  <a:srgbClr val="4D4D4D"/>
                </a:solidFill>
                <a:effectLst/>
              </a:rPr>
              <a:t>ROSE</a:t>
            </a:r>
            <a:endParaRPr lang="hu-HU" dirty="0">
              <a:solidFill>
                <a:schemeClr val="tx1"/>
              </a:solidFill>
            </a:endParaRPr>
          </a:p>
        </p:txBody>
      </p:sp>
      <p:cxnSp>
        <p:nvCxnSpPr>
          <p:cNvPr id="5" name="Egyenes összekötő nyíllal 4">
            <a:extLst>
              <a:ext uri="{FF2B5EF4-FFF2-40B4-BE49-F238E27FC236}">
                <a16:creationId xmlns:a16="http://schemas.microsoft.com/office/drawing/2014/main" id="{144026D0-85F4-C49D-E0C6-B8CDDE042B0C}"/>
              </a:ext>
            </a:extLst>
          </p:cNvPr>
          <p:cNvCxnSpPr>
            <a:cxnSpLocks/>
          </p:cNvCxnSpPr>
          <p:nvPr/>
        </p:nvCxnSpPr>
        <p:spPr>
          <a:xfrm>
            <a:off x="2754630" y="1508760"/>
            <a:ext cx="549250" cy="2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E462B89B-2308-1381-F069-BF0489312953}"/>
              </a:ext>
            </a:extLst>
          </p:cNvPr>
          <p:cNvSpPr txBox="1"/>
          <p:nvPr/>
        </p:nvSpPr>
        <p:spPr>
          <a:xfrm>
            <a:off x="6478523" y="3088955"/>
            <a:ext cx="5713477" cy="788101"/>
          </a:xfrm>
          <a:prstGeom prst="rect">
            <a:avLst/>
          </a:prstGeom>
          <a:noFill/>
        </p:spPr>
        <p:txBody>
          <a:bodyPr wrap="square">
            <a:spAutoFit/>
          </a:bodyPr>
          <a:lstStyle/>
          <a:p>
            <a:r>
              <a:rPr lang="hu-HU" dirty="0"/>
              <a:t>Két tanulmány eltérő eredményeket adott a 90 napos mortalitásra vonatkozóan: az ACURASYS vizsgálat védőhatásról számolt be, a ROSE vizsgálat pedig nem szignifikáns eredményt mutatott.</a:t>
            </a:r>
          </a:p>
        </p:txBody>
      </p:sp>
      <p:grpSp>
        <p:nvGrpSpPr>
          <p:cNvPr id="8" name="docshapegroup2456">
            <a:extLst>
              <a:ext uri="{FF2B5EF4-FFF2-40B4-BE49-F238E27FC236}">
                <a16:creationId xmlns:a16="http://schemas.microsoft.com/office/drawing/2014/main" id="{B74DD78F-10BA-B31D-6FF7-A9E87525EF72}"/>
              </a:ext>
            </a:extLst>
          </p:cNvPr>
          <p:cNvGrpSpPr>
            <a:grpSpLocks/>
          </p:cNvGrpSpPr>
          <p:nvPr/>
        </p:nvGrpSpPr>
        <p:grpSpPr bwMode="auto">
          <a:xfrm>
            <a:off x="726439" y="2205990"/>
            <a:ext cx="5369560" cy="4170680"/>
            <a:chOff x="7" y="7"/>
            <a:chExt cx="8456" cy="6568"/>
          </a:xfrm>
        </p:grpSpPr>
        <p:pic>
          <p:nvPicPr>
            <p:cNvPr id="9" name="docshape2457">
              <a:extLst>
                <a:ext uri="{FF2B5EF4-FFF2-40B4-BE49-F238E27FC236}">
                  <a16:creationId xmlns:a16="http://schemas.microsoft.com/office/drawing/2014/main" id="{06392621-CEC1-4D16-A0F9-08302084F4D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3" y="303"/>
              <a:ext cx="8253" cy="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2458">
              <a:extLst>
                <a:ext uri="{FF2B5EF4-FFF2-40B4-BE49-F238E27FC236}">
                  <a16:creationId xmlns:a16="http://schemas.microsoft.com/office/drawing/2014/main" id="{CFE0DC6D-8CB4-B677-BB15-40CCA09E4D1C}"/>
                </a:ext>
              </a:extLst>
            </p:cNvPr>
            <p:cNvSpPr>
              <a:spLocks/>
            </p:cNvSpPr>
            <p:nvPr/>
          </p:nvSpPr>
          <p:spPr bwMode="auto">
            <a:xfrm>
              <a:off x="7" y="7"/>
              <a:ext cx="8456" cy="656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12" name="Téglalap 11">
            <a:extLst>
              <a:ext uri="{FF2B5EF4-FFF2-40B4-BE49-F238E27FC236}">
                <a16:creationId xmlns:a16="http://schemas.microsoft.com/office/drawing/2014/main" id="{89073B78-55B5-F8AD-23E5-C541B001E7AE}"/>
              </a:ext>
            </a:extLst>
          </p:cNvPr>
          <p:cNvSpPr/>
          <p:nvPr/>
        </p:nvSpPr>
        <p:spPr>
          <a:xfrm>
            <a:off x="726439" y="3666744"/>
            <a:ext cx="5369560" cy="3108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73E8660F-08D9-9DC0-9F7A-B5CA86FF60BC}"/>
              </a:ext>
            </a:extLst>
          </p:cNvPr>
          <p:cNvSpPr/>
          <p:nvPr/>
        </p:nvSpPr>
        <p:spPr>
          <a:xfrm>
            <a:off x="721312" y="4252119"/>
            <a:ext cx="5369560" cy="3108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a:extLst>
              <a:ext uri="{FF2B5EF4-FFF2-40B4-BE49-F238E27FC236}">
                <a16:creationId xmlns:a16="http://schemas.microsoft.com/office/drawing/2014/main" id="{3F5B2CE5-939A-BEC8-7BFD-CFC9F0FDEA4E}"/>
              </a:ext>
            </a:extLst>
          </p:cNvPr>
          <p:cNvSpPr txBox="1"/>
          <p:nvPr/>
        </p:nvSpPr>
        <p:spPr>
          <a:xfrm>
            <a:off x="6461153" y="2205990"/>
            <a:ext cx="5004408" cy="556178"/>
          </a:xfrm>
          <a:prstGeom prst="rect">
            <a:avLst/>
          </a:prstGeom>
          <a:noFill/>
        </p:spPr>
        <p:txBody>
          <a:bodyPr wrap="square" rtlCol="0">
            <a:spAutoFit/>
          </a:bodyPr>
          <a:lstStyle/>
          <a:p>
            <a:pPr algn="ctr"/>
            <a:r>
              <a:rPr lang="hu-HU" dirty="0"/>
              <a:t>Mindkét </a:t>
            </a:r>
            <a:r>
              <a:rPr lang="hu-HU" dirty="0" err="1"/>
              <a:t>tanulmáyban</a:t>
            </a:r>
            <a:r>
              <a:rPr lang="hu-HU" dirty="0"/>
              <a:t> 48h-én keresztüli folyamatos </a:t>
            </a:r>
            <a:r>
              <a:rPr lang="hu-HU" dirty="0" err="1"/>
              <a:t>neuromuszkuáris</a:t>
            </a:r>
            <a:r>
              <a:rPr lang="hu-HU" dirty="0"/>
              <a:t> blokádot alkalmaztak</a:t>
            </a:r>
          </a:p>
        </p:txBody>
      </p:sp>
      <p:cxnSp>
        <p:nvCxnSpPr>
          <p:cNvPr id="16" name="Összekötő: szögletes 15">
            <a:extLst>
              <a:ext uri="{FF2B5EF4-FFF2-40B4-BE49-F238E27FC236}">
                <a16:creationId xmlns:a16="http://schemas.microsoft.com/office/drawing/2014/main" id="{E5A75F46-4A8A-783A-6682-95C6642C5761}"/>
              </a:ext>
            </a:extLst>
          </p:cNvPr>
          <p:cNvCxnSpPr>
            <a:stCxn id="4" idx="3"/>
            <a:endCxn id="14" idx="0"/>
          </p:cNvCxnSpPr>
          <p:nvPr/>
        </p:nvCxnSpPr>
        <p:spPr>
          <a:xfrm>
            <a:off x="6297929" y="1508760"/>
            <a:ext cx="2665428" cy="6972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églalap: lekerekített 16">
            <a:extLst>
              <a:ext uri="{FF2B5EF4-FFF2-40B4-BE49-F238E27FC236}">
                <a16:creationId xmlns:a16="http://schemas.microsoft.com/office/drawing/2014/main" id="{5977AE26-1EF5-CA9B-6FAD-9E6D546DF1AE}"/>
              </a:ext>
            </a:extLst>
          </p:cNvPr>
          <p:cNvSpPr/>
          <p:nvPr/>
        </p:nvSpPr>
        <p:spPr>
          <a:xfrm>
            <a:off x="5541265" y="4079368"/>
            <a:ext cx="6519672" cy="2704801"/>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sz="3200" b="1" dirty="0">
                <a:solidFill>
                  <a:srgbClr val="002060"/>
                </a:solidFill>
              </a:rPr>
              <a:t>JAVASLAT</a:t>
            </a:r>
          </a:p>
          <a:p>
            <a:pPr algn="ctr"/>
            <a:r>
              <a:rPr lang="hu-HU" sz="2400" b="1" dirty="0">
                <a:solidFill>
                  <a:srgbClr val="002060"/>
                </a:solidFill>
              </a:rPr>
              <a:t>Nem javasolt az NMBA </a:t>
            </a:r>
            <a:r>
              <a:rPr lang="hu-HU" sz="2400" dirty="0">
                <a:solidFill>
                  <a:srgbClr val="002060"/>
                </a:solidFill>
              </a:rPr>
              <a:t>folyamatos infúziójának </a:t>
            </a:r>
            <a:r>
              <a:rPr lang="hu-HU" sz="2400" b="1" dirty="0">
                <a:solidFill>
                  <a:srgbClr val="002060"/>
                </a:solidFill>
              </a:rPr>
              <a:t>rutinszerű alkalmazása </a:t>
            </a:r>
            <a:r>
              <a:rPr lang="hu-HU" sz="2400" dirty="0">
                <a:solidFill>
                  <a:srgbClr val="002060"/>
                </a:solidFill>
              </a:rPr>
              <a:t>a nem COVID-19 által okozott, közepesen súlyos vagy súlyos ARDS-ben szenvedő betegek mortalitásának csökkentése érdekében</a:t>
            </a:r>
            <a:r>
              <a:rPr lang="hu-HU" dirty="0">
                <a:solidFill>
                  <a:srgbClr val="002060"/>
                </a:solidFill>
              </a:rPr>
              <a:t>.</a:t>
            </a:r>
          </a:p>
        </p:txBody>
      </p:sp>
    </p:spTree>
    <p:extLst>
      <p:ext uri="{BB962C8B-B14F-4D97-AF65-F5344CB8AC3E}">
        <p14:creationId xmlns:p14="http://schemas.microsoft.com/office/powerpoint/2010/main" val="1837446660"/>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1">
            <a:extLst>
              <a:ext uri="{FF2B5EF4-FFF2-40B4-BE49-F238E27FC236}">
                <a16:creationId xmlns:a16="http://schemas.microsoft.com/office/drawing/2014/main" id="{110B6B63-FDFC-BC0C-2619-58AD0D60C382}"/>
              </a:ext>
            </a:extLst>
          </p:cNvPr>
          <p:cNvSpPr txBox="1">
            <a:spLocks/>
          </p:cNvSpPr>
          <p:nvPr/>
        </p:nvSpPr>
        <p:spPr>
          <a:xfrm>
            <a:off x="721312" y="330588"/>
            <a:ext cx="10749375" cy="606671"/>
          </a:xfrm>
          <a:prstGeom prst="rect">
            <a:avLst/>
          </a:prstGeom>
        </p:spPr>
        <p:txBody>
          <a:bodyPr lIns="90000" tIns="46800" rIns="90000" bIns="46800"/>
          <a:lstStyle>
            <a:lvl1pPr algn="l" defTabSz="914399" rtl="0" eaLnBrk="1" latinLnBrk="0" hangingPunct="1">
              <a:lnSpc>
                <a:spcPct val="100000"/>
              </a:lnSpc>
              <a:spcBef>
                <a:spcPct val="0"/>
              </a:spcBef>
              <a:buNone/>
              <a:defRPr sz="3000" kern="1200">
                <a:solidFill>
                  <a:srgbClr val="121D46"/>
                </a:solidFill>
                <a:latin typeface="Poppins Bold" panose="00000800000000000000" pitchFamily="2" charset="-18"/>
                <a:ea typeface="+mj-ea"/>
                <a:cs typeface="Poppins Bold" panose="00000800000000000000" pitchFamily="2" charset="-18"/>
              </a:defRPr>
            </a:lvl1pPr>
          </a:lstStyle>
          <a:p>
            <a:r>
              <a:rPr lang="hu-HU" sz="4000" dirty="0"/>
              <a:t>ARDS – lazítás - PTX</a:t>
            </a:r>
          </a:p>
        </p:txBody>
      </p:sp>
      <p:grpSp>
        <p:nvGrpSpPr>
          <p:cNvPr id="2" name="docshapegroup2492">
            <a:extLst>
              <a:ext uri="{FF2B5EF4-FFF2-40B4-BE49-F238E27FC236}">
                <a16:creationId xmlns:a16="http://schemas.microsoft.com/office/drawing/2014/main" id="{3DEFF238-32BD-50EB-ACBF-0987DAE2B9ED}"/>
              </a:ext>
            </a:extLst>
          </p:cNvPr>
          <p:cNvGrpSpPr>
            <a:grpSpLocks/>
          </p:cNvGrpSpPr>
          <p:nvPr/>
        </p:nvGrpSpPr>
        <p:grpSpPr bwMode="auto">
          <a:xfrm>
            <a:off x="721312" y="1770126"/>
            <a:ext cx="4911725" cy="3756025"/>
            <a:chOff x="7" y="7"/>
            <a:chExt cx="7735" cy="5915"/>
          </a:xfrm>
        </p:grpSpPr>
        <p:pic>
          <p:nvPicPr>
            <p:cNvPr id="3" name="docshape2493">
              <a:extLst>
                <a:ext uri="{FF2B5EF4-FFF2-40B4-BE49-F238E27FC236}">
                  <a16:creationId xmlns:a16="http://schemas.microsoft.com/office/drawing/2014/main" id="{382221E2-1A96-0FB8-0125-E4719FA7555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 y="174"/>
              <a:ext cx="7680" cy="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shape2494">
              <a:extLst>
                <a:ext uri="{FF2B5EF4-FFF2-40B4-BE49-F238E27FC236}">
                  <a16:creationId xmlns:a16="http://schemas.microsoft.com/office/drawing/2014/main" id="{4726B043-69A3-C2AC-ACF5-2D3FCA1BF3F2}"/>
                </a:ext>
              </a:extLst>
            </p:cNvPr>
            <p:cNvSpPr>
              <a:spLocks/>
            </p:cNvSpPr>
            <p:nvPr/>
          </p:nvSpPr>
          <p:spPr bwMode="auto">
            <a:xfrm>
              <a:off x="7" y="7"/>
              <a:ext cx="7735" cy="591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u-HU"/>
            </a:p>
          </p:txBody>
        </p:sp>
      </p:grpSp>
      <p:sp>
        <p:nvSpPr>
          <p:cNvPr id="5" name="Téglalap: lekerekített 4">
            <a:extLst>
              <a:ext uri="{FF2B5EF4-FFF2-40B4-BE49-F238E27FC236}">
                <a16:creationId xmlns:a16="http://schemas.microsoft.com/office/drawing/2014/main" id="{AE264178-12C5-69B7-838B-0FDA76ADBBF8}"/>
              </a:ext>
            </a:extLst>
          </p:cNvPr>
          <p:cNvSpPr/>
          <p:nvPr/>
        </p:nvSpPr>
        <p:spPr>
          <a:xfrm>
            <a:off x="6914007" y="3612010"/>
            <a:ext cx="3227832" cy="14264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dirty="0"/>
              <a:t>Megfontolandó az NMBA alkalmazása azoknál a betegeknél, akiknél fennáll a </a:t>
            </a:r>
            <a:r>
              <a:rPr lang="hu-HU" dirty="0" err="1"/>
              <a:t>pneumothorax</a:t>
            </a:r>
            <a:r>
              <a:rPr lang="hu-HU" dirty="0"/>
              <a:t> kialakulásának kockázata!</a:t>
            </a:r>
          </a:p>
        </p:txBody>
      </p:sp>
      <p:sp>
        <p:nvSpPr>
          <p:cNvPr id="7" name="Szövegdoboz 6">
            <a:extLst>
              <a:ext uri="{FF2B5EF4-FFF2-40B4-BE49-F238E27FC236}">
                <a16:creationId xmlns:a16="http://schemas.microsoft.com/office/drawing/2014/main" id="{C4169B81-D416-BF88-F4D2-7C1667A2D46F}"/>
              </a:ext>
            </a:extLst>
          </p:cNvPr>
          <p:cNvSpPr txBox="1"/>
          <p:nvPr/>
        </p:nvSpPr>
        <p:spPr>
          <a:xfrm>
            <a:off x="6659118" y="1876171"/>
            <a:ext cx="3737610" cy="788101"/>
          </a:xfrm>
          <a:prstGeom prst="rect">
            <a:avLst/>
          </a:prstGeom>
          <a:noFill/>
        </p:spPr>
        <p:txBody>
          <a:bodyPr wrap="square">
            <a:spAutoFit/>
          </a:bodyPr>
          <a:lstStyle/>
          <a:p>
            <a:r>
              <a:rPr lang="hu-HU" dirty="0"/>
              <a:t>A </a:t>
            </a:r>
            <a:r>
              <a:rPr lang="hu-HU" dirty="0" err="1"/>
              <a:t>pneumothorax</a:t>
            </a:r>
            <a:r>
              <a:rPr lang="hu-HU" dirty="0"/>
              <a:t> kialakulásával szemben  egyértelmű védő hatását találták az NMBA-csoportban a kontrollokhoz képest.</a:t>
            </a:r>
          </a:p>
        </p:txBody>
      </p:sp>
      <p:cxnSp>
        <p:nvCxnSpPr>
          <p:cNvPr id="9" name="Egyenes összekötő nyíllal 8">
            <a:extLst>
              <a:ext uri="{FF2B5EF4-FFF2-40B4-BE49-F238E27FC236}">
                <a16:creationId xmlns:a16="http://schemas.microsoft.com/office/drawing/2014/main" id="{D6AED615-E245-BA33-2E97-B90508290C65}"/>
              </a:ext>
            </a:extLst>
          </p:cNvPr>
          <p:cNvCxnSpPr>
            <a:stCxn id="7" idx="2"/>
          </p:cNvCxnSpPr>
          <p:nvPr/>
        </p:nvCxnSpPr>
        <p:spPr>
          <a:xfrm>
            <a:off x="8527923" y="2664272"/>
            <a:ext cx="0" cy="733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820771"/>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C8AE5A-BAFA-EC97-CF27-F395F9DD2428}"/>
              </a:ext>
            </a:extLst>
          </p:cNvPr>
          <p:cNvSpPr>
            <a:spLocks noGrp="1"/>
          </p:cNvSpPr>
          <p:nvPr>
            <p:ph type="title"/>
          </p:nvPr>
        </p:nvSpPr>
        <p:spPr>
          <a:xfrm>
            <a:off x="721312" y="330588"/>
            <a:ext cx="10749375" cy="606671"/>
          </a:xfrm>
        </p:spPr>
        <p:txBody>
          <a:bodyPr/>
          <a:lstStyle/>
          <a:p>
            <a:r>
              <a:rPr lang="hu-HU" sz="4000" dirty="0"/>
              <a:t>ARDS – </a:t>
            </a:r>
            <a:r>
              <a:rPr lang="hu-HU" sz="3600" dirty="0"/>
              <a:t>Update </a:t>
            </a:r>
            <a:r>
              <a:rPr lang="hu-HU" sz="3600" dirty="0">
                <a:sym typeface="Wingdings" panose="05000000000000000000" pitchFamily="2" charset="2"/>
              </a:rPr>
              <a:t>2024 - összefoglalás</a:t>
            </a:r>
            <a:endParaRPr lang="hu-HU" sz="4000" dirty="0"/>
          </a:p>
        </p:txBody>
      </p:sp>
      <p:sp>
        <p:nvSpPr>
          <p:cNvPr id="4" name="Szövegdoboz 3">
            <a:extLst>
              <a:ext uri="{FF2B5EF4-FFF2-40B4-BE49-F238E27FC236}">
                <a16:creationId xmlns:a16="http://schemas.microsoft.com/office/drawing/2014/main" id="{5B2F3846-E69D-40A9-EB50-4623C82F9BA8}"/>
              </a:ext>
            </a:extLst>
          </p:cNvPr>
          <p:cNvSpPr txBox="1"/>
          <p:nvPr/>
        </p:nvSpPr>
        <p:spPr>
          <a:xfrm>
            <a:off x="153162" y="1470115"/>
            <a:ext cx="10636758" cy="5387885"/>
          </a:xfrm>
          <a:prstGeom prst="rect">
            <a:avLst/>
          </a:prstGeom>
          <a:noFill/>
        </p:spPr>
        <p:txBody>
          <a:bodyPr wrap="square">
            <a:spAutoFit/>
          </a:bodyPr>
          <a:lstStyle/>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berlini definíciót végül is nem módosították, mert ugyan az nem jó, de nincs elég erős adat egy jobb definíció kialakítására.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Az ARDS altípusait igyekeztek definiálni: mi az altípus, mi a </a:t>
            </a:r>
            <a:r>
              <a:rPr lang="hu-HU" sz="16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fenotípus</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mi az </a:t>
            </a:r>
            <a:r>
              <a:rPr lang="hu-HU" sz="16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endotípus</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Ennek van klinikai jelentősége pl. a folyadékterápia kapcsán.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nem invazív légzéstámogatást (HFNO, NIV) bátrabban ajánlja az új anyag a korábbihoz képest, de számos ponton továbbra is bizonytalanul.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kis térfogatú lélegeztetést favorizálja az ajánlás, de meglepő módon nem foglalkozik a munkanyomással (</a:t>
            </a:r>
            <a:r>
              <a:rPr lang="hu-HU" sz="16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driving</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pressure) - bár arra mára már több a bizonyíték, mint a légzési térfogatra.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Sem a PEEP értékére, sem annak titrálási módjára nem ad ajánlást.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toborzást nem ajánlja ARDS-ben.</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hason fekvő (</a:t>
            </a:r>
            <a:r>
              <a:rPr lang="hu-HU" sz="16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prone</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lélegeztetést már a korai szakban és hosszan alkalmazva ajánlja mind a nem invazív, mind az invazív lélegeztetés mellett, nem pedig "</a:t>
            </a:r>
            <a:r>
              <a:rPr lang="hu-HU" sz="16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rescue</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terápiaként.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nem covid okozta ARDS esetén nem javasolja a rutin relaxációt.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C00000"/>
              </a:buClr>
              <a:buFont typeface="+mj-lt"/>
              <a:buAutoNum type="arabicPeriod"/>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súlyos esetekben (EOLIA vizsgálat kritériumai alapján meghatározva) pedig az ECMO ajánlott.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hu-HU" sz="2000" b="1"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Hiányosság</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Az egyes intervenciókat izoláltan nézi, a kölcsönhatásaikat nem veszi figyelembe, márpedig </a:t>
            </a:r>
          </a:p>
          <a:p>
            <a:pPr>
              <a:lnSpc>
                <a:spcPct val="107000"/>
              </a:lnSpc>
              <a:spcAft>
                <a:spcPts val="800"/>
              </a:spcAft>
            </a:pP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az ARDS-re jellemző az, hogy több </a:t>
            </a:r>
            <a:r>
              <a:rPr lang="hu-HU" sz="16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protektív</a:t>
            </a:r>
            <a:r>
              <a:rPr lang="hu-HU"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intervenció együttes alkalmazása nem additív, hanem egymást felerősítő hatású.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zövegdoboz 4">
            <a:extLst>
              <a:ext uri="{FF2B5EF4-FFF2-40B4-BE49-F238E27FC236}">
                <a16:creationId xmlns:a16="http://schemas.microsoft.com/office/drawing/2014/main" id="{F65A650C-F25C-042E-F370-ADEE558DB5AD}"/>
              </a:ext>
            </a:extLst>
          </p:cNvPr>
          <p:cNvSpPr txBox="1"/>
          <p:nvPr/>
        </p:nvSpPr>
        <p:spPr>
          <a:xfrm>
            <a:off x="7262675" y="997489"/>
            <a:ext cx="2850589" cy="276999"/>
          </a:xfrm>
          <a:prstGeom prst="rect">
            <a:avLst/>
          </a:prstGeom>
          <a:noFill/>
        </p:spPr>
        <p:txBody>
          <a:bodyPr wrap="none" rtlCol="0">
            <a:spAutoFit/>
          </a:bodyPr>
          <a:lstStyle/>
          <a:p>
            <a:r>
              <a:rPr lang="hu-HU" sz="1200" dirty="0">
                <a:solidFill>
                  <a:srgbClr val="FF0000"/>
                </a:solidFill>
              </a:rPr>
              <a:t>Dr. Bede Antal, </a:t>
            </a:r>
            <a:r>
              <a:rPr lang="hu-HU" sz="1200" i="1" dirty="0">
                <a:solidFill>
                  <a:srgbClr val="FF0000"/>
                </a:solidFill>
              </a:rPr>
              <a:t>Mentorháló</a:t>
            </a:r>
            <a:r>
              <a:rPr lang="hu-HU" sz="1200" dirty="0">
                <a:solidFill>
                  <a:srgbClr val="FF0000"/>
                </a:solidFill>
              </a:rPr>
              <a:t>, Hungary, 2024</a:t>
            </a:r>
          </a:p>
        </p:txBody>
      </p:sp>
    </p:spTree>
    <p:extLst>
      <p:ext uri="{BB962C8B-B14F-4D97-AF65-F5344CB8AC3E}">
        <p14:creationId xmlns:p14="http://schemas.microsoft.com/office/powerpoint/2010/main" val="2994114304"/>
      </p:ext>
    </p:extLst>
  </p:cSld>
  <p:clrMapOvr>
    <a:masterClrMapping/>
  </p:clrMapOvr>
  <mc:AlternateContent xmlns:mc="http://schemas.openxmlformats.org/markup-compatibility/2006" xmlns:p14="http://schemas.microsoft.com/office/powerpoint/2010/main">
    <mc:Choice Requires="p14">
      <p:transition p14:dur="12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a:xfrm>
            <a:off x="3261655" y="2200856"/>
            <a:ext cx="9079200" cy="3051627"/>
          </a:xfrm>
        </p:spPr>
        <p:txBody>
          <a:bodyPr/>
          <a:lstStyle/>
          <a:p>
            <a:pPr algn="ctr"/>
            <a:r>
              <a:rPr lang="hu-HU" dirty="0"/>
              <a:t>Köszönöm </a:t>
            </a:r>
            <a:br>
              <a:rPr lang="hu-HU" dirty="0"/>
            </a:br>
            <a:r>
              <a:rPr lang="hu-HU" dirty="0"/>
              <a:t>a megtisztelő </a:t>
            </a:r>
            <a:br>
              <a:rPr lang="hu-HU" dirty="0"/>
            </a:br>
            <a:r>
              <a:rPr lang="hu-HU" dirty="0"/>
              <a:t>figyelmet.</a:t>
            </a:r>
          </a:p>
        </p:txBody>
      </p:sp>
      <p:sp>
        <p:nvSpPr>
          <p:cNvPr id="3" name="Szöveg helye 2">
            <a:extLst>
              <a:ext uri="{FF2B5EF4-FFF2-40B4-BE49-F238E27FC236}">
                <a16:creationId xmlns:a16="http://schemas.microsoft.com/office/drawing/2014/main" id="{9FD46091-67D9-FDA0-EB09-8C9E15C7B957}"/>
              </a:ext>
            </a:extLst>
          </p:cNvPr>
          <p:cNvSpPr>
            <a:spLocks noGrp="1"/>
          </p:cNvSpPr>
          <p:nvPr>
            <p:ph type="body" sz="quarter" idx="10"/>
          </p:nvPr>
        </p:nvSpPr>
        <p:spPr/>
        <p:txBody>
          <a:bodyPr/>
          <a:lstStyle/>
          <a:p>
            <a:endParaRPr lang="hu-HU"/>
          </a:p>
        </p:txBody>
      </p:sp>
    </p:spTree>
    <p:extLst>
      <p:ext uri="{BB962C8B-B14F-4D97-AF65-F5344CB8AC3E}">
        <p14:creationId xmlns:p14="http://schemas.microsoft.com/office/powerpoint/2010/main" val="366679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definíció</a:t>
            </a:r>
          </a:p>
        </p:txBody>
      </p:sp>
      <p:pic>
        <p:nvPicPr>
          <p:cNvPr id="12" name="Kép 11">
            <a:extLst>
              <a:ext uri="{FF2B5EF4-FFF2-40B4-BE49-F238E27FC236}">
                <a16:creationId xmlns:a16="http://schemas.microsoft.com/office/drawing/2014/main" id="{D88355CA-85BC-6449-38DE-3E681FE3E0CF}"/>
              </a:ext>
            </a:extLst>
          </p:cNvPr>
          <p:cNvPicPr>
            <a:picLocks noChangeAspect="1"/>
          </p:cNvPicPr>
          <p:nvPr/>
        </p:nvPicPr>
        <p:blipFill>
          <a:blip r:embed="rId3"/>
          <a:stretch>
            <a:fillRect/>
          </a:stretch>
        </p:blipFill>
        <p:spPr>
          <a:xfrm>
            <a:off x="507124" y="1231193"/>
            <a:ext cx="6124321" cy="3306517"/>
          </a:xfrm>
          <a:prstGeom prst="rect">
            <a:avLst/>
          </a:prstGeom>
        </p:spPr>
      </p:pic>
      <p:sp>
        <p:nvSpPr>
          <p:cNvPr id="14" name="Text Box 49">
            <a:extLst>
              <a:ext uri="{FF2B5EF4-FFF2-40B4-BE49-F238E27FC236}">
                <a16:creationId xmlns:a16="http://schemas.microsoft.com/office/drawing/2014/main" id="{3ECC56D1-C385-26F2-DF68-91B2FD099932}"/>
              </a:ext>
            </a:extLst>
          </p:cNvPr>
          <p:cNvSpPr txBox="1">
            <a:spLocks noChangeArrowheads="1"/>
          </p:cNvSpPr>
          <p:nvPr/>
        </p:nvSpPr>
        <p:spPr bwMode="auto">
          <a:xfrm>
            <a:off x="375098" y="4626507"/>
            <a:ext cx="23393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
                <a:srgbClr val="000000"/>
              </a:buClr>
              <a:buFont typeface="Arial"/>
              <a:buNone/>
            </a:pPr>
            <a:r>
              <a:rPr lang="hu-HU" altLang="hu-HU" sz="1200" kern="0" dirty="0">
                <a:solidFill>
                  <a:srgbClr val="FF0000"/>
                </a:solidFill>
                <a:latin typeface="Arial"/>
                <a:cs typeface="Arial" panose="020B0604020202020204" pitchFamily="34" charset="0"/>
                <a:sym typeface="Arial"/>
              </a:rPr>
              <a:t>JAMA, 2012;307(23):2526.</a:t>
            </a:r>
            <a:r>
              <a:rPr lang="hu-HU" altLang="hu-HU" sz="1200" kern="0" dirty="0">
                <a:solidFill>
                  <a:srgbClr val="FF0000"/>
                </a:solidFill>
                <a:latin typeface="Arial" panose="020B0604020202020204" pitchFamily="34" charset="0"/>
                <a:cs typeface="Arial" panose="020B0604020202020204" pitchFamily="34" charset="0"/>
                <a:sym typeface="Arial"/>
              </a:rPr>
              <a:t> </a:t>
            </a:r>
          </a:p>
        </p:txBody>
      </p:sp>
      <p:sp>
        <p:nvSpPr>
          <p:cNvPr id="16" name="Szövegdoboz 15">
            <a:extLst>
              <a:ext uri="{FF2B5EF4-FFF2-40B4-BE49-F238E27FC236}">
                <a16:creationId xmlns:a16="http://schemas.microsoft.com/office/drawing/2014/main" id="{17C0E66F-866D-61E6-EB9F-16E5348FDB99}"/>
              </a:ext>
            </a:extLst>
          </p:cNvPr>
          <p:cNvSpPr txBox="1"/>
          <p:nvPr/>
        </p:nvSpPr>
        <p:spPr>
          <a:xfrm>
            <a:off x="7755820" y="1807541"/>
            <a:ext cx="1771639" cy="369332"/>
          </a:xfrm>
          <a:prstGeom prst="rect">
            <a:avLst/>
          </a:prstGeom>
          <a:noFill/>
        </p:spPr>
        <p:txBody>
          <a:bodyPr wrap="none" rtlCol="0">
            <a:spAutoFit/>
          </a:bodyPr>
          <a:lstStyle/>
          <a:p>
            <a:r>
              <a:rPr lang="hu-HU" sz="1800" b="1" dirty="0">
                <a:solidFill>
                  <a:srgbClr val="002060"/>
                </a:solidFill>
                <a:latin typeface="Poppins" panose="00000500000000000000" pitchFamily="2" charset="-18"/>
                <a:cs typeface="Poppins" panose="00000500000000000000" pitchFamily="2" charset="-18"/>
              </a:rPr>
              <a:t>Mi a baj vele?</a:t>
            </a:r>
          </a:p>
        </p:txBody>
      </p:sp>
      <p:sp>
        <p:nvSpPr>
          <p:cNvPr id="20" name="Téglalap 19">
            <a:extLst>
              <a:ext uri="{FF2B5EF4-FFF2-40B4-BE49-F238E27FC236}">
                <a16:creationId xmlns:a16="http://schemas.microsoft.com/office/drawing/2014/main" id="{20406080-7D9B-E7A5-F6CB-7265AE379144}"/>
              </a:ext>
            </a:extLst>
          </p:cNvPr>
          <p:cNvSpPr/>
          <p:nvPr/>
        </p:nvSpPr>
        <p:spPr>
          <a:xfrm>
            <a:off x="6715311" y="2219375"/>
            <a:ext cx="3931920" cy="23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t>súlyosbodó szepszis </a:t>
            </a:r>
            <a:r>
              <a:rPr lang="hu-HU" sz="1400" dirty="0" err="1"/>
              <a:t>húgyúti</a:t>
            </a:r>
            <a:r>
              <a:rPr lang="hu-HU" sz="1400" dirty="0"/>
              <a:t> infekció talaján</a:t>
            </a:r>
          </a:p>
        </p:txBody>
      </p:sp>
      <p:sp>
        <p:nvSpPr>
          <p:cNvPr id="22" name="Nyíl: lefelé mutató 21">
            <a:extLst>
              <a:ext uri="{FF2B5EF4-FFF2-40B4-BE49-F238E27FC236}">
                <a16:creationId xmlns:a16="http://schemas.microsoft.com/office/drawing/2014/main" id="{B5B78E73-7256-2B80-8BFC-045411DFC10F}"/>
              </a:ext>
            </a:extLst>
          </p:cNvPr>
          <p:cNvSpPr/>
          <p:nvPr/>
        </p:nvSpPr>
        <p:spPr>
          <a:xfrm>
            <a:off x="8681271" y="2553376"/>
            <a:ext cx="217170" cy="760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zövegdoboz 22">
            <a:extLst>
              <a:ext uri="{FF2B5EF4-FFF2-40B4-BE49-F238E27FC236}">
                <a16:creationId xmlns:a16="http://schemas.microsoft.com/office/drawing/2014/main" id="{F51D8B47-BDDA-6785-8E17-74C3A477129D}"/>
              </a:ext>
            </a:extLst>
          </p:cNvPr>
          <p:cNvSpPr txBox="1"/>
          <p:nvPr/>
        </p:nvSpPr>
        <p:spPr>
          <a:xfrm>
            <a:off x="9069282" y="2498753"/>
            <a:ext cx="2378122" cy="738664"/>
          </a:xfrm>
          <a:prstGeom prst="rect">
            <a:avLst/>
          </a:prstGeom>
          <a:noFill/>
        </p:spPr>
        <p:txBody>
          <a:bodyPr wrap="square" rtlCol="0">
            <a:spAutoFit/>
          </a:bodyPr>
          <a:lstStyle/>
          <a:p>
            <a:r>
              <a:rPr lang="hu-HU" sz="1400" dirty="0" err="1"/>
              <a:t>mrtg</a:t>
            </a:r>
            <a:r>
              <a:rPr lang="hu-HU" sz="1400" dirty="0"/>
              <a:t>:</a:t>
            </a:r>
          </a:p>
          <a:p>
            <a:pPr marL="182563"/>
            <a:r>
              <a:rPr lang="hu-HU" sz="1400" dirty="0"/>
              <a:t>kétoldali diffúz </a:t>
            </a:r>
            <a:r>
              <a:rPr lang="hu-HU" sz="1400" dirty="0" err="1"/>
              <a:t>pulmonális</a:t>
            </a:r>
            <a:r>
              <a:rPr lang="hu-HU" sz="1400" dirty="0"/>
              <a:t> </a:t>
            </a:r>
            <a:r>
              <a:rPr lang="hu-HU" sz="1400" dirty="0" err="1"/>
              <a:t>infiltrátumok</a:t>
            </a:r>
            <a:endParaRPr lang="hu-HU" sz="1400" dirty="0"/>
          </a:p>
        </p:txBody>
      </p:sp>
      <p:sp>
        <p:nvSpPr>
          <p:cNvPr id="24" name="Téglalap 23">
            <a:extLst>
              <a:ext uri="{FF2B5EF4-FFF2-40B4-BE49-F238E27FC236}">
                <a16:creationId xmlns:a16="http://schemas.microsoft.com/office/drawing/2014/main" id="{019B7B4E-D61B-BF8D-BAF0-E94F3759797B}"/>
              </a:ext>
            </a:extLst>
          </p:cNvPr>
          <p:cNvSpPr/>
          <p:nvPr/>
        </p:nvSpPr>
        <p:spPr>
          <a:xfrm>
            <a:off x="6715311" y="3391492"/>
            <a:ext cx="3931920" cy="2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t>ITO </a:t>
            </a:r>
            <a:r>
              <a:rPr lang="hu-HU" sz="1400" dirty="0">
                <a:sym typeface="Wingdings" panose="05000000000000000000" pitchFamily="2" charset="2"/>
              </a:rPr>
              <a:t> HFNO (FiO</a:t>
            </a:r>
            <a:r>
              <a:rPr lang="hu-HU" sz="1400" baseline="-25000" dirty="0">
                <a:sym typeface="Wingdings" panose="05000000000000000000" pitchFamily="2" charset="2"/>
              </a:rPr>
              <a:t>2</a:t>
            </a:r>
            <a:r>
              <a:rPr lang="hu-HU" sz="1400" dirty="0">
                <a:sym typeface="Wingdings" panose="05000000000000000000" pitchFamily="2" charset="2"/>
              </a:rPr>
              <a:t>: 100%, flow: 50 l/min ) </a:t>
            </a:r>
            <a:endParaRPr lang="hu-HU" sz="1400" dirty="0"/>
          </a:p>
        </p:txBody>
      </p:sp>
      <p:sp>
        <p:nvSpPr>
          <p:cNvPr id="25" name="Szövegdoboz 24">
            <a:extLst>
              <a:ext uri="{FF2B5EF4-FFF2-40B4-BE49-F238E27FC236}">
                <a16:creationId xmlns:a16="http://schemas.microsoft.com/office/drawing/2014/main" id="{956E5049-C48C-2D7D-813D-E1D2F0BCF5DC}"/>
              </a:ext>
            </a:extLst>
          </p:cNvPr>
          <p:cNvSpPr txBox="1"/>
          <p:nvPr/>
        </p:nvSpPr>
        <p:spPr>
          <a:xfrm>
            <a:off x="6715311" y="3776738"/>
            <a:ext cx="1724511" cy="307777"/>
          </a:xfrm>
          <a:prstGeom prst="rect">
            <a:avLst/>
          </a:prstGeom>
          <a:noFill/>
        </p:spPr>
        <p:txBody>
          <a:bodyPr wrap="none" rtlCol="0">
            <a:spAutoFit/>
          </a:bodyPr>
          <a:lstStyle/>
          <a:p>
            <a:r>
              <a:rPr lang="hu-HU" sz="1400" dirty="0">
                <a:sym typeface="Wingdings" panose="05000000000000000000" pitchFamily="2" charset="2"/>
              </a:rPr>
              <a:t>néhány óra elteltével</a:t>
            </a:r>
            <a:endParaRPr lang="hu-HU" sz="1400" dirty="0"/>
          </a:p>
        </p:txBody>
      </p:sp>
      <p:sp>
        <p:nvSpPr>
          <p:cNvPr id="26" name="Nyíl: lefelé mutató 25">
            <a:extLst>
              <a:ext uri="{FF2B5EF4-FFF2-40B4-BE49-F238E27FC236}">
                <a16:creationId xmlns:a16="http://schemas.microsoft.com/office/drawing/2014/main" id="{ADCE22A8-866E-685F-1FC1-FEF57606CE78}"/>
              </a:ext>
            </a:extLst>
          </p:cNvPr>
          <p:cNvSpPr/>
          <p:nvPr/>
        </p:nvSpPr>
        <p:spPr>
          <a:xfrm>
            <a:off x="8681271" y="3682606"/>
            <a:ext cx="217170" cy="541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Szövegdoboz 26">
            <a:extLst>
              <a:ext uri="{FF2B5EF4-FFF2-40B4-BE49-F238E27FC236}">
                <a16:creationId xmlns:a16="http://schemas.microsoft.com/office/drawing/2014/main" id="{0768F2FD-28E4-4984-68FB-956FBCAD2DD7}"/>
              </a:ext>
            </a:extLst>
          </p:cNvPr>
          <p:cNvSpPr txBox="1"/>
          <p:nvPr/>
        </p:nvSpPr>
        <p:spPr>
          <a:xfrm>
            <a:off x="9055400" y="3732837"/>
            <a:ext cx="1408655" cy="523220"/>
          </a:xfrm>
          <a:prstGeom prst="rect">
            <a:avLst/>
          </a:prstGeom>
          <a:noFill/>
        </p:spPr>
        <p:txBody>
          <a:bodyPr wrap="none" rtlCol="0">
            <a:spAutoFit/>
          </a:bodyPr>
          <a:lstStyle/>
          <a:p>
            <a:r>
              <a:rPr lang="hu-HU" sz="1400" dirty="0"/>
              <a:t>légzési munka </a:t>
            </a:r>
            <a:r>
              <a:rPr lang="hu-HU" sz="1400" dirty="0">
                <a:latin typeface="Calibri" panose="020F0502020204030204" pitchFamily="34" charset="0"/>
                <a:ea typeface="Calibri" panose="020F0502020204030204" pitchFamily="34" charset="0"/>
                <a:cs typeface="Calibri" panose="020F0502020204030204" pitchFamily="34" charset="0"/>
              </a:rPr>
              <a:t>↑</a:t>
            </a:r>
          </a:p>
          <a:p>
            <a:r>
              <a:rPr lang="hu-HU" sz="1400" dirty="0">
                <a:latin typeface="Calibri" panose="020F0502020204030204" pitchFamily="34" charset="0"/>
                <a:ea typeface="Calibri" panose="020F0502020204030204" pitchFamily="34" charset="0"/>
                <a:cs typeface="Calibri" panose="020F0502020204030204" pitchFamily="34" charset="0"/>
              </a:rPr>
              <a:t>SpO</a:t>
            </a:r>
            <a:r>
              <a:rPr lang="hu-HU" sz="1400" baseline="-25000" dirty="0">
                <a:latin typeface="Calibri" panose="020F0502020204030204" pitchFamily="34" charset="0"/>
                <a:ea typeface="Calibri" panose="020F0502020204030204" pitchFamily="34" charset="0"/>
                <a:cs typeface="Calibri" panose="020F0502020204030204" pitchFamily="34" charset="0"/>
              </a:rPr>
              <a:t>2</a:t>
            </a:r>
            <a:r>
              <a:rPr lang="hu-HU" sz="1400" dirty="0">
                <a:latin typeface="Calibri" panose="020F0502020204030204" pitchFamily="34" charset="0"/>
                <a:ea typeface="Calibri" panose="020F0502020204030204" pitchFamily="34" charset="0"/>
                <a:cs typeface="Calibri" panose="020F0502020204030204" pitchFamily="34" charset="0"/>
              </a:rPr>
              <a:t>: 90%</a:t>
            </a:r>
          </a:p>
        </p:txBody>
      </p:sp>
      <p:sp>
        <p:nvSpPr>
          <p:cNvPr id="28" name="Téglalap 27">
            <a:extLst>
              <a:ext uri="{FF2B5EF4-FFF2-40B4-BE49-F238E27FC236}">
                <a16:creationId xmlns:a16="http://schemas.microsoft.com/office/drawing/2014/main" id="{CB906A31-CE18-1006-3FEE-3A0C00AA22AC}"/>
              </a:ext>
            </a:extLst>
          </p:cNvPr>
          <p:cNvSpPr/>
          <p:nvPr/>
        </p:nvSpPr>
        <p:spPr>
          <a:xfrm>
            <a:off x="6715311" y="4256057"/>
            <a:ext cx="3931920" cy="50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t>ITO </a:t>
            </a:r>
            <a:r>
              <a:rPr lang="hu-HU" sz="1400" dirty="0">
                <a:sym typeface="Wingdings" panose="05000000000000000000" pitchFamily="2" charset="2"/>
              </a:rPr>
              <a:t> intubáció, gépi lélegeztetés </a:t>
            </a:r>
          </a:p>
          <a:p>
            <a:pPr algn="ctr"/>
            <a:r>
              <a:rPr lang="hu-HU" sz="1400" dirty="0">
                <a:sym typeface="Wingdings" panose="05000000000000000000" pitchFamily="2" charset="2"/>
              </a:rPr>
              <a:t>(PEEP: 12,  FiO</a:t>
            </a:r>
            <a:r>
              <a:rPr lang="hu-HU" sz="1400" baseline="-25000" dirty="0">
                <a:sym typeface="Wingdings" panose="05000000000000000000" pitchFamily="2" charset="2"/>
              </a:rPr>
              <a:t>2</a:t>
            </a:r>
            <a:r>
              <a:rPr lang="hu-HU" sz="1400" dirty="0">
                <a:sym typeface="Wingdings" panose="05000000000000000000" pitchFamily="2" charset="2"/>
              </a:rPr>
              <a:t>: 50%, VT: 7ml/ttkg)</a:t>
            </a:r>
            <a:endParaRPr lang="hu-HU" sz="1400" dirty="0"/>
          </a:p>
        </p:txBody>
      </p:sp>
      <p:sp>
        <p:nvSpPr>
          <p:cNvPr id="29" name="Nyíl: lefelé mutató 28">
            <a:extLst>
              <a:ext uri="{FF2B5EF4-FFF2-40B4-BE49-F238E27FC236}">
                <a16:creationId xmlns:a16="http://schemas.microsoft.com/office/drawing/2014/main" id="{5A1AA836-F431-DE49-648C-1F1968B7B976}"/>
              </a:ext>
            </a:extLst>
          </p:cNvPr>
          <p:cNvSpPr/>
          <p:nvPr/>
        </p:nvSpPr>
        <p:spPr>
          <a:xfrm>
            <a:off x="8681271" y="4817047"/>
            <a:ext cx="217170" cy="760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Szövegdoboz 29">
            <a:extLst>
              <a:ext uri="{FF2B5EF4-FFF2-40B4-BE49-F238E27FC236}">
                <a16:creationId xmlns:a16="http://schemas.microsoft.com/office/drawing/2014/main" id="{19AD3571-0ED4-ABA4-EBCA-0FF8705ADB2B}"/>
              </a:ext>
            </a:extLst>
          </p:cNvPr>
          <p:cNvSpPr txBox="1"/>
          <p:nvPr/>
        </p:nvSpPr>
        <p:spPr>
          <a:xfrm>
            <a:off x="6715311" y="2498753"/>
            <a:ext cx="2353972" cy="738664"/>
          </a:xfrm>
          <a:prstGeom prst="rect">
            <a:avLst/>
          </a:prstGeom>
          <a:noFill/>
        </p:spPr>
        <p:txBody>
          <a:bodyPr wrap="square" rtlCol="0">
            <a:spAutoFit/>
          </a:bodyPr>
          <a:lstStyle/>
          <a:p>
            <a:r>
              <a:rPr lang="hu-HU" sz="1400" dirty="0"/>
              <a:t>tünetek: </a:t>
            </a:r>
          </a:p>
          <a:p>
            <a:pPr marL="92075"/>
            <a:r>
              <a:rPr lang="hu-HU" sz="1400" dirty="0" err="1"/>
              <a:t>dyspnoe</a:t>
            </a:r>
            <a:r>
              <a:rPr lang="hu-HU" sz="1400" dirty="0"/>
              <a:t>, </a:t>
            </a:r>
            <a:r>
              <a:rPr lang="hu-HU" sz="1400" dirty="0" err="1"/>
              <a:t>hypoxaemia</a:t>
            </a:r>
            <a:r>
              <a:rPr lang="hu-HU" sz="1400" dirty="0"/>
              <a:t>, fokozott légzési munka</a:t>
            </a:r>
          </a:p>
        </p:txBody>
      </p:sp>
      <p:sp>
        <p:nvSpPr>
          <p:cNvPr id="31" name="Szövegdoboz 30">
            <a:extLst>
              <a:ext uri="{FF2B5EF4-FFF2-40B4-BE49-F238E27FC236}">
                <a16:creationId xmlns:a16="http://schemas.microsoft.com/office/drawing/2014/main" id="{944E145D-107E-2C72-95D8-13CFC1386E78}"/>
              </a:ext>
            </a:extLst>
          </p:cNvPr>
          <p:cNvSpPr txBox="1"/>
          <p:nvPr/>
        </p:nvSpPr>
        <p:spPr>
          <a:xfrm>
            <a:off x="6741958" y="4904706"/>
            <a:ext cx="1939313" cy="523220"/>
          </a:xfrm>
          <a:prstGeom prst="rect">
            <a:avLst/>
          </a:prstGeom>
          <a:noFill/>
        </p:spPr>
        <p:txBody>
          <a:bodyPr wrap="none" rtlCol="0">
            <a:spAutoFit/>
          </a:bodyPr>
          <a:lstStyle/>
          <a:p>
            <a:r>
              <a:rPr lang="hu-HU" sz="1400" dirty="0"/>
              <a:t>PaO</a:t>
            </a:r>
            <a:r>
              <a:rPr lang="hu-HU" sz="1400" baseline="-25000" dirty="0"/>
              <a:t>2</a:t>
            </a:r>
            <a:r>
              <a:rPr lang="hu-HU" sz="1400" dirty="0"/>
              <a:t>: 160 Hgmm</a:t>
            </a:r>
          </a:p>
          <a:p>
            <a:r>
              <a:rPr lang="hu-HU" sz="1400" dirty="0"/>
              <a:t>PaO</a:t>
            </a:r>
            <a:r>
              <a:rPr lang="hu-HU" sz="1400" baseline="-25000" dirty="0"/>
              <a:t>2</a:t>
            </a:r>
            <a:r>
              <a:rPr lang="hu-HU" sz="1400" dirty="0"/>
              <a:t>/FiO</a:t>
            </a:r>
            <a:r>
              <a:rPr lang="hu-HU" sz="1400" baseline="-25000" dirty="0"/>
              <a:t>2</a:t>
            </a:r>
            <a:r>
              <a:rPr lang="hu-HU" sz="1400" dirty="0"/>
              <a:t> = 320 Hgmm</a:t>
            </a:r>
          </a:p>
        </p:txBody>
      </p:sp>
      <p:sp>
        <p:nvSpPr>
          <p:cNvPr id="32" name="Szövegdoboz 31">
            <a:extLst>
              <a:ext uri="{FF2B5EF4-FFF2-40B4-BE49-F238E27FC236}">
                <a16:creationId xmlns:a16="http://schemas.microsoft.com/office/drawing/2014/main" id="{64D10E50-45B1-8C2A-747F-2F8270753A79}"/>
              </a:ext>
            </a:extLst>
          </p:cNvPr>
          <p:cNvSpPr txBox="1"/>
          <p:nvPr/>
        </p:nvSpPr>
        <p:spPr>
          <a:xfrm>
            <a:off x="6503874" y="5640213"/>
            <a:ext cx="4275529" cy="324256"/>
          </a:xfrm>
          <a:prstGeom prst="rect">
            <a:avLst/>
          </a:prstGeom>
          <a:noFill/>
        </p:spPr>
        <p:txBody>
          <a:bodyPr wrap="none" rtlCol="0">
            <a:spAutoFit/>
          </a:bodyPr>
          <a:lstStyle/>
          <a:p>
            <a:r>
              <a:rPr lang="hu-HU" b="1" dirty="0">
                <a:latin typeface="Poppins" panose="020B0502040204020203" pitchFamily="2" charset="-18"/>
                <a:cs typeface="Poppins" panose="020B0502040204020203" pitchFamily="2" charset="-18"/>
              </a:rPr>
              <a:t>Létezik az ARDS ilyen rapid </a:t>
            </a:r>
            <a:r>
              <a:rPr lang="hu-HU" b="1" dirty="0" err="1">
                <a:latin typeface="Poppins" panose="020B0502040204020203" pitchFamily="2" charset="-18"/>
                <a:cs typeface="Poppins" panose="020B0502040204020203" pitchFamily="2" charset="-18"/>
              </a:rPr>
              <a:t>resolutioja</a:t>
            </a:r>
            <a:r>
              <a:rPr lang="hu-HU" b="1" dirty="0">
                <a:latin typeface="Poppins" panose="020B0502040204020203" pitchFamily="2" charset="-18"/>
                <a:cs typeface="Poppins" panose="020B0502040204020203" pitchFamily="2" charset="-18"/>
              </a:rPr>
              <a:t> ???</a:t>
            </a:r>
          </a:p>
        </p:txBody>
      </p:sp>
      <p:sp>
        <p:nvSpPr>
          <p:cNvPr id="3" name="Szövegdoboz 2">
            <a:extLst>
              <a:ext uri="{FF2B5EF4-FFF2-40B4-BE49-F238E27FC236}">
                <a16:creationId xmlns:a16="http://schemas.microsoft.com/office/drawing/2014/main" id="{0A04869B-3D53-1BE4-AD94-C27D7900385B}"/>
              </a:ext>
            </a:extLst>
          </p:cNvPr>
          <p:cNvSpPr txBox="1"/>
          <p:nvPr/>
        </p:nvSpPr>
        <p:spPr>
          <a:xfrm>
            <a:off x="74088" y="4877828"/>
            <a:ext cx="5755191" cy="1400383"/>
          </a:xfrm>
          <a:prstGeom prst="rect">
            <a:avLst/>
          </a:prstGeom>
          <a:noFill/>
        </p:spPr>
        <p:txBody>
          <a:bodyPr wrap="square" rtlCol="0">
            <a:spAutoFit/>
          </a:bodyPr>
          <a:lstStyle/>
          <a:p>
            <a:pPr marL="342900" indent="-342900" algn="l" rtl="0">
              <a:spcAft>
                <a:spcPts val="600"/>
              </a:spcAft>
              <a:buFont typeface="+mj-lt"/>
              <a:buAutoNum type="arabicPeriod"/>
            </a:pPr>
            <a:r>
              <a:rPr lang="hu-HU" sz="1600" b="0" i="0" dirty="0">
                <a:effectLst/>
                <a:latin typeface="Roboto" panose="02000000000000000000" pitchFamily="2" charset="0"/>
              </a:rPr>
              <a:t>A PaO</a:t>
            </a:r>
            <a:r>
              <a:rPr lang="hu-HU" sz="1600" b="0" i="0" baseline="-25000" dirty="0">
                <a:effectLst/>
                <a:latin typeface="Roboto" panose="02000000000000000000" pitchFamily="2" charset="0"/>
              </a:rPr>
              <a:t>2</a:t>
            </a:r>
            <a:r>
              <a:rPr lang="hu-HU" sz="1600" b="0" i="0" dirty="0">
                <a:effectLst/>
                <a:latin typeface="Roboto" panose="02000000000000000000" pitchFamily="2" charset="0"/>
              </a:rPr>
              <a:t>/FiO</a:t>
            </a:r>
            <a:r>
              <a:rPr lang="hu-HU" sz="1600" b="0" i="0" baseline="-25000" dirty="0">
                <a:effectLst/>
                <a:latin typeface="Roboto" panose="02000000000000000000" pitchFamily="2" charset="0"/>
              </a:rPr>
              <a:t>2</a:t>
            </a:r>
            <a:r>
              <a:rPr lang="hu-HU" sz="1600" b="0" i="0" dirty="0">
                <a:effectLst/>
                <a:latin typeface="Roboto" panose="02000000000000000000" pitchFamily="2" charset="0"/>
              </a:rPr>
              <a:t> arány nagyrészt a lélegeztetőgép beállításainak függvénye.</a:t>
            </a:r>
            <a:endParaRPr lang="hu-HU" sz="1600" b="0" i="0" dirty="0">
              <a:effectLst/>
              <a:latin typeface="Roboto" panose="020F0502020204030204" pitchFamily="2" charset="0"/>
            </a:endParaRPr>
          </a:p>
          <a:p>
            <a:pPr marL="342900" indent="-342900" algn="l" rtl="0">
              <a:buFont typeface="+mj-lt"/>
              <a:buAutoNum type="arabicPeriod"/>
            </a:pPr>
            <a:r>
              <a:rPr lang="hu-HU" sz="1600" b="0" i="0" dirty="0">
                <a:effectLst/>
                <a:latin typeface="Roboto" panose="020F0502020204030204" pitchFamily="2" charset="0"/>
              </a:rPr>
              <a:t>Valószínű, a PaO</a:t>
            </a:r>
            <a:r>
              <a:rPr lang="hu-HU" sz="1600" b="0" i="0" baseline="-25000" dirty="0">
                <a:effectLst/>
                <a:latin typeface="Roboto" panose="020F0502020204030204" pitchFamily="2" charset="0"/>
              </a:rPr>
              <a:t>2</a:t>
            </a:r>
            <a:r>
              <a:rPr lang="hu-HU" sz="1600" b="0" i="0" dirty="0">
                <a:effectLst/>
                <a:latin typeface="Roboto" panose="020F0502020204030204" pitchFamily="2" charset="0"/>
              </a:rPr>
              <a:t>/FiO</a:t>
            </a:r>
            <a:r>
              <a:rPr lang="hu-HU" sz="1600" b="0" i="0" baseline="-25000" dirty="0">
                <a:effectLst/>
                <a:latin typeface="Roboto" panose="020F0502020204030204" pitchFamily="2" charset="0"/>
              </a:rPr>
              <a:t>2</a:t>
            </a:r>
            <a:r>
              <a:rPr lang="hu-HU" sz="1600" b="0" i="0" dirty="0">
                <a:effectLst/>
                <a:latin typeface="Roboto" panose="020F0502020204030204" pitchFamily="2" charset="0"/>
              </a:rPr>
              <a:t> arány 150 Hgmm alatt lett volna, ha a PEEP &lt; 12 H</a:t>
            </a:r>
            <a:r>
              <a:rPr lang="hu-HU" sz="1600" b="0" i="0" baseline="-25000" dirty="0">
                <a:effectLst/>
                <a:latin typeface="Roboto" panose="020F0502020204030204" pitchFamily="2" charset="0"/>
              </a:rPr>
              <a:t>2</a:t>
            </a:r>
            <a:r>
              <a:rPr lang="hu-HU" sz="1600" b="0" i="0" dirty="0">
                <a:effectLst/>
                <a:latin typeface="Roboto" panose="020F0502020204030204" pitchFamily="2" charset="0"/>
              </a:rPr>
              <a:t>Ocm lett volna.</a:t>
            </a:r>
          </a:p>
          <a:p>
            <a:pPr marL="342900" indent="-342900" algn="l" rtl="0">
              <a:buFont typeface="+mj-lt"/>
              <a:buAutoNum type="arabicPeriod"/>
            </a:pPr>
            <a:endParaRPr lang="hu-HU" sz="1600" dirty="0"/>
          </a:p>
        </p:txBody>
      </p:sp>
      <p:sp>
        <p:nvSpPr>
          <p:cNvPr id="5" name="Nyíl: jobbra mutató 4">
            <a:extLst>
              <a:ext uri="{FF2B5EF4-FFF2-40B4-BE49-F238E27FC236}">
                <a16:creationId xmlns:a16="http://schemas.microsoft.com/office/drawing/2014/main" id="{B6631477-B343-D060-F17C-B28ABC4F0349}"/>
              </a:ext>
            </a:extLst>
          </p:cNvPr>
          <p:cNvSpPr/>
          <p:nvPr/>
        </p:nvSpPr>
        <p:spPr>
          <a:xfrm>
            <a:off x="10520747" y="3808273"/>
            <a:ext cx="801649" cy="247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Nyíl: jobbra mutató 5">
            <a:extLst>
              <a:ext uri="{FF2B5EF4-FFF2-40B4-BE49-F238E27FC236}">
                <a16:creationId xmlns:a16="http://schemas.microsoft.com/office/drawing/2014/main" id="{43CAE8E7-2DE6-2B7A-BB9E-9BF80378792B}"/>
              </a:ext>
            </a:extLst>
          </p:cNvPr>
          <p:cNvSpPr/>
          <p:nvPr/>
        </p:nvSpPr>
        <p:spPr>
          <a:xfrm>
            <a:off x="10520747" y="5045291"/>
            <a:ext cx="801649" cy="247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2B138674-F2BB-A413-9C9E-54748A6FC4E8}"/>
              </a:ext>
            </a:extLst>
          </p:cNvPr>
          <p:cNvSpPr txBox="1"/>
          <p:nvPr/>
        </p:nvSpPr>
        <p:spPr>
          <a:xfrm>
            <a:off x="10647231" y="2190220"/>
            <a:ext cx="931473" cy="324256"/>
          </a:xfrm>
          <a:prstGeom prst="rect">
            <a:avLst/>
          </a:prstGeom>
          <a:noFill/>
        </p:spPr>
        <p:txBody>
          <a:bodyPr wrap="none" rtlCol="0">
            <a:spAutoFit/>
          </a:bodyPr>
          <a:lstStyle/>
          <a:p>
            <a:r>
              <a:rPr lang="hu-HU" dirty="0"/>
              <a:t>Esetleírás</a:t>
            </a:r>
          </a:p>
        </p:txBody>
      </p:sp>
      <p:sp>
        <p:nvSpPr>
          <p:cNvPr id="8" name="Szövegdoboz 7">
            <a:extLst>
              <a:ext uri="{FF2B5EF4-FFF2-40B4-BE49-F238E27FC236}">
                <a16:creationId xmlns:a16="http://schemas.microsoft.com/office/drawing/2014/main" id="{2F0BB966-6BF9-F793-B6A2-944C8E5204FE}"/>
              </a:ext>
            </a:extLst>
          </p:cNvPr>
          <p:cNvSpPr txBox="1"/>
          <p:nvPr/>
        </p:nvSpPr>
        <p:spPr>
          <a:xfrm>
            <a:off x="10526959" y="3594105"/>
            <a:ext cx="883575" cy="307777"/>
          </a:xfrm>
          <a:prstGeom prst="rect">
            <a:avLst/>
          </a:prstGeom>
          <a:noFill/>
        </p:spPr>
        <p:txBody>
          <a:bodyPr wrap="none" rtlCol="0">
            <a:spAutoFit/>
          </a:bodyPr>
          <a:lstStyle/>
          <a:p>
            <a:r>
              <a:rPr lang="hu-HU" sz="1400" b="1" dirty="0">
                <a:solidFill>
                  <a:srgbClr val="E64A94"/>
                </a:solidFill>
              </a:rPr>
              <a:t>ARDS ???</a:t>
            </a:r>
          </a:p>
        </p:txBody>
      </p:sp>
      <p:sp>
        <p:nvSpPr>
          <p:cNvPr id="9" name="Szövegdoboz 8">
            <a:extLst>
              <a:ext uri="{FF2B5EF4-FFF2-40B4-BE49-F238E27FC236}">
                <a16:creationId xmlns:a16="http://schemas.microsoft.com/office/drawing/2014/main" id="{1A963E30-4E10-8DE8-71CE-60842EA327C3}"/>
              </a:ext>
            </a:extLst>
          </p:cNvPr>
          <p:cNvSpPr txBox="1"/>
          <p:nvPr/>
        </p:nvSpPr>
        <p:spPr>
          <a:xfrm>
            <a:off x="10461348" y="4805648"/>
            <a:ext cx="883575" cy="307777"/>
          </a:xfrm>
          <a:prstGeom prst="rect">
            <a:avLst/>
          </a:prstGeom>
          <a:noFill/>
        </p:spPr>
        <p:txBody>
          <a:bodyPr wrap="none" rtlCol="0">
            <a:spAutoFit/>
          </a:bodyPr>
          <a:lstStyle/>
          <a:p>
            <a:r>
              <a:rPr lang="hu-HU" sz="1400" b="1" dirty="0">
                <a:solidFill>
                  <a:srgbClr val="E64A94"/>
                </a:solidFill>
              </a:rPr>
              <a:t>ARDS ???</a:t>
            </a:r>
          </a:p>
        </p:txBody>
      </p:sp>
      <p:sp>
        <p:nvSpPr>
          <p:cNvPr id="10" name="Szövegdoboz 9">
            <a:extLst>
              <a:ext uri="{FF2B5EF4-FFF2-40B4-BE49-F238E27FC236}">
                <a16:creationId xmlns:a16="http://schemas.microsoft.com/office/drawing/2014/main" id="{31EDBEFC-42A7-ABFB-402A-FC7BAC8BDB6B}"/>
              </a:ext>
            </a:extLst>
          </p:cNvPr>
          <p:cNvSpPr txBox="1"/>
          <p:nvPr/>
        </p:nvSpPr>
        <p:spPr>
          <a:xfrm>
            <a:off x="11397778" y="3801451"/>
            <a:ext cx="580608" cy="324256"/>
          </a:xfrm>
          <a:prstGeom prst="rect">
            <a:avLst/>
          </a:prstGeom>
          <a:solidFill>
            <a:srgbClr val="00B050"/>
          </a:solidFill>
        </p:spPr>
        <p:txBody>
          <a:bodyPr wrap="none" rtlCol="0">
            <a:spAutoFit/>
          </a:bodyPr>
          <a:lstStyle/>
          <a:p>
            <a:r>
              <a:rPr lang="hu-HU" b="1" dirty="0"/>
              <a:t>IGEN</a:t>
            </a:r>
          </a:p>
        </p:txBody>
      </p:sp>
      <p:sp>
        <p:nvSpPr>
          <p:cNvPr id="11" name="Szövegdoboz 10">
            <a:extLst>
              <a:ext uri="{FF2B5EF4-FFF2-40B4-BE49-F238E27FC236}">
                <a16:creationId xmlns:a16="http://schemas.microsoft.com/office/drawing/2014/main" id="{B92CE973-B1C9-15C4-433B-1CC99481D253}"/>
              </a:ext>
            </a:extLst>
          </p:cNvPr>
          <p:cNvSpPr txBox="1"/>
          <p:nvPr/>
        </p:nvSpPr>
        <p:spPr>
          <a:xfrm>
            <a:off x="11397778" y="4998480"/>
            <a:ext cx="569387" cy="324256"/>
          </a:xfrm>
          <a:prstGeom prst="rect">
            <a:avLst/>
          </a:prstGeom>
          <a:solidFill>
            <a:srgbClr val="C00000"/>
          </a:solidFill>
        </p:spPr>
        <p:txBody>
          <a:bodyPr wrap="none" rtlCol="0">
            <a:spAutoFit/>
          </a:bodyPr>
          <a:lstStyle/>
          <a:p>
            <a:r>
              <a:rPr lang="hu-HU" b="1" dirty="0"/>
              <a:t>NEM</a:t>
            </a:r>
          </a:p>
        </p:txBody>
      </p:sp>
      <p:sp>
        <p:nvSpPr>
          <p:cNvPr id="13" name="Nyíl: felfelé kanyarodó 12">
            <a:extLst>
              <a:ext uri="{FF2B5EF4-FFF2-40B4-BE49-F238E27FC236}">
                <a16:creationId xmlns:a16="http://schemas.microsoft.com/office/drawing/2014/main" id="{064BB023-1A1B-7098-CCC2-3D1C44D00DDE}"/>
              </a:ext>
            </a:extLst>
          </p:cNvPr>
          <p:cNvSpPr/>
          <p:nvPr/>
        </p:nvSpPr>
        <p:spPr>
          <a:xfrm rot="5400000">
            <a:off x="3739896" y="5977387"/>
            <a:ext cx="640080" cy="50151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a:extLst>
              <a:ext uri="{FF2B5EF4-FFF2-40B4-BE49-F238E27FC236}">
                <a16:creationId xmlns:a16="http://schemas.microsoft.com/office/drawing/2014/main" id="{B455C109-EA33-D740-3746-CF107610AC53}"/>
              </a:ext>
            </a:extLst>
          </p:cNvPr>
          <p:cNvSpPr txBox="1"/>
          <p:nvPr/>
        </p:nvSpPr>
        <p:spPr>
          <a:xfrm>
            <a:off x="2021332" y="6238500"/>
            <a:ext cx="1860702" cy="324256"/>
          </a:xfrm>
          <a:prstGeom prst="rect">
            <a:avLst/>
          </a:prstGeom>
          <a:noFill/>
        </p:spPr>
        <p:txBody>
          <a:bodyPr wrap="none" rtlCol="0">
            <a:spAutoFit/>
          </a:bodyPr>
          <a:lstStyle/>
          <a:p>
            <a:r>
              <a:rPr lang="hu-HU" dirty="0"/>
              <a:t>Intervenciós kényszer</a:t>
            </a:r>
          </a:p>
        </p:txBody>
      </p:sp>
      <p:sp>
        <p:nvSpPr>
          <p:cNvPr id="17" name="Szövegdoboz 16">
            <a:extLst>
              <a:ext uri="{FF2B5EF4-FFF2-40B4-BE49-F238E27FC236}">
                <a16:creationId xmlns:a16="http://schemas.microsoft.com/office/drawing/2014/main" id="{A5A61470-F015-E6B5-55FB-9789BE43B722}"/>
              </a:ext>
            </a:extLst>
          </p:cNvPr>
          <p:cNvSpPr txBox="1"/>
          <p:nvPr/>
        </p:nvSpPr>
        <p:spPr>
          <a:xfrm>
            <a:off x="4300032" y="6006577"/>
            <a:ext cx="1539909" cy="788101"/>
          </a:xfrm>
          <a:prstGeom prst="rect">
            <a:avLst/>
          </a:prstGeom>
          <a:noFill/>
        </p:spPr>
        <p:txBody>
          <a:bodyPr wrap="none" rtlCol="0">
            <a:spAutoFit/>
          </a:bodyPr>
          <a:lstStyle/>
          <a:p>
            <a:r>
              <a:rPr lang="hu-HU" dirty="0"/>
              <a:t>NMB bevezetése </a:t>
            </a:r>
          </a:p>
          <a:p>
            <a:r>
              <a:rPr lang="hu-HU" dirty="0"/>
              <a:t>és/vagy</a:t>
            </a:r>
          </a:p>
          <a:p>
            <a:r>
              <a:rPr lang="hu-HU" dirty="0" err="1"/>
              <a:t>hasrafordítás</a:t>
            </a:r>
            <a:endParaRPr lang="hu-HU" dirty="0"/>
          </a:p>
        </p:txBody>
      </p:sp>
      <p:sp>
        <p:nvSpPr>
          <p:cNvPr id="19" name="Nyíl: jobbra mutató 18">
            <a:extLst>
              <a:ext uri="{FF2B5EF4-FFF2-40B4-BE49-F238E27FC236}">
                <a16:creationId xmlns:a16="http://schemas.microsoft.com/office/drawing/2014/main" id="{D823E900-0EEA-5241-B684-0D5C93981A15}"/>
              </a:ext>
            </a:extLst>
          </p:cNvPr>
          <p:cNvSpPr/>
          <p:nvPr/>
        </p:nvSpPr>
        <p:spPr>
          <a:xfrm>
            <a:off x="5903715" y="6310053"/>
            <a:ext cx="925589" cy="2541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a:extLst>
              <a:ext uri="{FF2B5EF4-FFF2-40B4-BE49-F238E27FC236}">
                <a16:creationId xmlns:a16="http://schemas.microsoft.com/office/drawing/2014/main" id="{D02A93D7-7DDB-4450-6E8D-851D5A7BEF73}"/>
              </a:ext>
            </a:extLst>
          </p:cNvPr>
          <p:cNvSpPr txBox="1"/>
          <p:nvPr/>
        </p:nvSpPr>
        <p:spPr>
          <a:xfrm>
            <a:off x="5829278" y="6133704"/>
            <a:ext cx="1074461" cy="276999"/>
          </a:xfrm>
          <a:prstGeom prst="rect">
            <a:avLst/>
          </a:prstGeom>
          <a:noFill/>
        </p:spPr>
        <p:txBody>
          <a:bodyPr wrap="none" rtlCol="0">
            <a:spAutoFit/>
          </a:bodyPr>
          <a:lstStyle/>
          <a:p>
            <a:r>
              <a:rPr lang="hu-HU" sz="1200" dirty="0"/>
              <a:t>következmény</a:t>
            </a:r>
          </a:p>
        </p:txBody>
      </p:sp>
      <p:sp>
        <p:nvSpPr>
          <p:cNvPr id="33" name="Szövegdoboz 32">
            <a:extLst>
              <a:ext uri="{FF2B5EF4-FFF2-40B4-BE49-F238E27FC236}">
                <a16:creationId xmlns:a16="http://schemas.microsoft.com/office/drawing/2014/main" id="{6ADD67FE-4CC5-33DC-5C82-7A1FF80B423A}"/>
              </a:ext>
            </a:extLst>
          </p:cNvPr>
          <p:cNvSpPr txBox="1"/>
          <p:nvPr/>
        </p:nvSpPr>
        <p:spPr>
          <a:xfrm>
            <a:off x="6903739" y="6058835"/>
            <a:ext cx="2843214" cy="788101"/>
          </a:xfrm>
          <a:prstGeom prst="rect">
            <a:avLst/>
          </a:prstGeom>
          <a:solidFill>
            <a:schemeClr val="accent1">
              <a:lumMod val="20000"/>
              <a:lumOff val="80000"/>
            </a:schemeClr>
          </a:solidFill>
        </p:spPr>
        <p:txBody>
          <a:bodyPr wrap="none" rtlCol="0">
            <a:spAutoFit/>
          </a:bodyPr>
          <a:lstStyle/>
          <a:p>
            <a:pPr marL="182563" indent="-182563">
              <a:buFont typeface="Arial" panose="020B0604020202020204" pitchFamily="34" charset="0"/>
              <a:buChar char="•"/>
            </a:pPr>
            <a:r>
              <a:rPr lang="hu-HU" dirty="0"/>
              <a:t>elhúzódó leszoktatás</a:t>
            </a:r>
          </a:p>
          <a:p>
            <a:pPr marL="182563" indent="-182563">
              <a:buFont typeface="Arial" panose="020B0604020202020204" pitchFamily="34" charset="0"/>
              <a:buChar char="•"/>
            </a:pPr>
            <a:r>
              <a:rPr lang="hu-HU" dirty="0"/>
              <a:t>későbbi </a:t>
            </a:r>
            <a:r>
              <a:rPr lang="hu-HU" dirty="0" err="1"/>
              <a:t>extubáció</a:t>
            </a:r>
            <a:endParaRPr lang="hu-HU" dirty="0"/>
          </a:p>
          <a:p>
            <a:pPr marL="182563" indent="-182563">
              <a:buFont typeface="Arial" panose="020B0604020202020204" pitchFamily="34" charset="0"/>
              <a:buChar char="•"/>
            </a:pPr>
            <a:r>
              <a:rPr lang="hu-HU" dirty="0"/>
              <a:t>iatrogén komplikációk esélye </a:t>
            </a:r>
            <a:r>
              <a:rPr lang="hu-HU" dirty="0">
                <a:sym typeface="Wingdings" panose="05000000000000000000" pitchFamily="2" charset="2"/>
              </a:rPr>
              <a:t></a:t>
            </a:r>
            <a:endParaRPr lang="hu-HU" dirty="0"/>
          </a:p>
        </p:txBody>
      </p:sp>
      <p:sp>
        <p:nvSpPr>
          <p:cNvPr id="34" name="Téglalap: lekerekített 33">
            <a:extLst>
              <a:ext uri="{FF2B5EF4-FFF2-40B4-BE49-F238E27FC236}">
                <a16:creationId xmlns:a16="http://schemas.microsoft.com/office/drawing/2014/main" id="{C3B19128-EA2F-0B97-1753-21717A75FF0F}"/>
              </a:ext>
            </a:extLst>
          </p:cNvPr>
          <p:cNvSpPr/>
          <p:nvPr/>
        </p:nvSpPr>
        <p:spPr>
          <a:xfrm>
            <a:off x="6730789" y="441847"/>
            <a:ext cx="3348268" cy="1140561"/>
          </a:xfrm>
          <a:prstGeom prst="roundRect">
            <a:avLst/>
          </a:prstGeom>
          <a:solidFill>
            <a:srgbClr val="00B0F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82676"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Poppins" panose="00000500000000000000" pitchFamily="2" charset="-18"/>
              </a:rPr>
              <a:t>Jó ez</a:t>
            </a:r>
            <a:r>
              <a:rPr kumimoji="0" lang="hu-HU" sz="2000" b="0" i="0" u="none" strike="noStrike" kern="1200" cap="none" spc="0" normalizeH="0" noProof="0" dirty="0">
                <a:ln>
                  <a:noFill/>
                </a:ln>
                <a:solidFill>
                  <a:schemeClr val="bg1"/>
                </a:solidFill>
                <a:effectLst/>
                <a:uLnTx/>
                <a:uFillTx/>
                <a:latin typeface="Calibri" panose="020F0502020204030204"/>
                <a:ea typeface="Times New Roman" panose="02020603050405020304" pitchFamily="18" charset="0"/>
                <a:cs typeface="Poppins" panose="00000500000000000000" pitchFamily="2" charset="-18"/>
              </a:rPr>
              <a:t> a definíció?</a:t>
            </a:r>
            <a:endParaRPr kumimoji="0" lang="hu-HU" sz="20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Poppins" panose="00000500000000000000" pitchFamily="2" charset="-18"/>
            </a:endParaRPr>
          </a:p>
        </p:txBody>
      </p:sp>
      <p:sp>
        <p:nvSpPr>
          <p:cNvPr id="36" name="Nyíl: jobbra mutató 35">
            <a:extLst>
              <a:ext uri="{FF2B5EF4-FFF2-40B4-BE49-F238E27FC236}">
                <a16:creationId xmlns:a16="http://schemas.microsoft.com/office/drawing/2014/main" id="{EC92BD71-CA43-2019-6104-8A510A4D6776}"/>
              </a:ext>
            </a:extLst>
          </p:cNvPr>
          <p:cNvSpPr/>
          <p:nvPr/>
        </p:nvSpPr>
        <p:spPr>
          <a:xfrm>
            <a:off x="10669038" y="5669672"/>
            <a:ext cx="675885" cy="247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Szövegdoboz 36">
            <a:extLst>
              <a:ext uri="{FF2B5EF4-FFF2-40B4-BE49-F238E27FC236}">
                <a16:creationId xmlns:a16="http://schemas.microsoft.com/office/drawing/2014/main" id="{0FE9D838-E8DD-09CE-422A-409BF62A3AA3}"/>
              </a:ext>
            </a:extLst>
          </p:cNvPr>
          <p:cNvSpPr txBox="1"/>
          <p:nvPr/>
        </p:nvSpPr>
        <p:spPr>
          <a:xfrm>
            <a:off x="11397778" y="5641626"/>
            <a:ext cx="569387" cy="324256"/>
          </a:xfrm>
          <a:prstGeom prst="rect">
            <a:avLst/>
          </a:prstGeom>
          <a:solidFill>
            <a:srgbClr val="C00000"/>
          </a:solidFill>
        </p:spPr>
        <p:txBody>
          <a:bodyPr wrap="none" rtlCol="0">
            <a:spAutoFit/>
          </a:bodyPr>
          <a:lstStyle/>
          <a:p>
            <a:r>
              <a:rPr lang="hu-HU" b="1" dirty="0"/>
              <a:t>NEM</a:t>
            </a:r>
          </a:p>
        </p:txBody>
      </p:sp>
      <p:sp>
        <p:nvSpPr>
          <p:cNvPr id="38" name="Szövegdoboz 37">
            <a:extLst>
              <a:ext uri="{FF2B5EF4-FFF2-40B4-BE49-F238E27FC236}">
                <a16:creationId xmlns:a16="http://schemas.microsoft.com/office/drawing/2014/main" id="{D9734479-E4B5-0801-B32F-2F2A65AD1E33}"/>
              </a:ext>
            </a:extLst>
          </p:cNvPr>
          <p:cNvSpPr txBox="1"/>
          <p:nvPr/>
        </p:nvSpPr>
        <p:spPr>
          <a:xfrm>
            <a:off x="9286244" y="6548185"/>
            <a:ext cx="2902358" cy="230832"/>
          </a:xfrm>
          <a:prstGeom prst="rect">
            <a:avLst/>
          </a:prstGeom>
          <a:noFill/>
        </p:spPr>
        <p:txBody>
          <a:bodyPr wrap="square" rtlCol="0">
            <a:spAutoFit/>
          </a:bodyPr>
          <a:lstStyle/>
          <a:p>
            <a:pPr algn="r"/>
            <a:r>
              <a:rPr lang="hu-HU" sz="900" b="0" i="0" dirty="0" err="1">
                <a:solidFill>
                  <a:srgbClr val="FF0000"/>
                </a:solidFill>
                <a:effectLst/>
                <a:latin typeface="Arial" panose="020B0604020202020204" pitchFamily="34" charset="0"/>
                <a:cs typeface="Arial" panose="020B0604020202020204" pitchFamily="34" charset="0"/>
              </a:rPr>
              <a:t>Villar</a:t>
            </a:r>
            <a:r>
              <a:rPr lang="hu-HU" sz="900" b="0" i="0" dirty="0">
                <a:solidFill>
                  <a:srgbClr val="FF0000"/>
                </a:solidFill>
                <a:effectLst/>
                <a:latin typeface="Arial" panose="020B0604020202020204" pitchFamily="34" charset="0"/>
                <a:cs typeface="Arial" panose="020B0604020202020204" pitchFamily="34" charset="0"/>
              </a:rPr>
              <a:t> J, </a:t>
            </a:r>
            <a:r>
              <a:rPr lang="hu-HU" sz="900" b="0" i="0" dirty="0" err="1">
                <a:solidFill>
                  <a:srgbClr val="FF0000"/>
                </a:solidFill>
                <a:effectLst/>
                <a:latin typeface="Arial" panose="020B0604020202020204" pitchFamily="34" charset="0"/>
                <a:cs typeface="Arial" panose="020B0604020202020204" pitchFamily="34" charset="0"/>
              </a:rPr>
              <a:t>et</a:t>
            </a:r>
            <a:r>
              <a:rPr lang="hu-HU" sz="900" b="0" i="0" dirty="0">
                <a:solidFill>
                  <a:srgbClr val="FF0000"/>
                </a:solidFill>
                <a:effectLst/>
                <a:latin typeface="Arial" panose="020B0604020202020204" pitchFamily="34" charset="0"/>
                <a:cs typeface="Arial" panose="020B0604020202020204" pitchFamily="34" charset="0"/>
              </a:rPr>
              <a:t> </a:t>
            </a:r>
            <a:r>
              <a:rPr lang="hu-HU" sz="900" b="0" i="0" dirty="0" err="1">
                <a:solidFill>
                  <a:srgbClr val="FF0000"/>
                </a:solidFill>
                <a:effectLst/>
                <a:latin typeface="Arial" panose="020B0604020202020204" pitchFamily="34" charset="0"/>
                <a:cs typeface="Arial" panose="020B0604020202020204" pitchFamily="34" charset="0"/>
              </a:rPr>
              <a:t>al</a:t>
            </a:r>
            <a:r>
              <a:rPr lang="hu-HU" sz="900" b="0" i="0" dirty="0">
                <a:solidFill>
                  <a:srgbClr val="FF0000"/>
                </a:solidFill>
                <a:effectLst/>
                <a:latin typeface="Arial" panose="020B0604020202020204" pitchFamily="34" charset="0"/>
                <a:cs typeface="Arial" panose="020B0604020202020204" pitchFamily="34" charset="0"/>
              </a:rPr>
              <a:t>. </a:t>
            </a:r>
            <a:r>
              <a:rPr lang="hu-HU" sz="900" b="0" i="1" dirty="0" err="1">
                <a:solidFill>
                  <a:srgbClr val="FF0000"/>
                </a:solidFill>
                <a:effectLst/>
                <a:latin typeface="Arial" panose="020B0604020202020204" pitchFamily="34" charset="0"/>
                <a:cs typeface="Arial" panose="020B0604020202020204" pitchFamily="34" charset="0"/>
              </a:rPr>
              <a:t>Crit</a:t>
            </a:r>
            <a:r>
              <a:rPr lang="hu-HU" sz="900" b="0" i="1" dirty="0">
                <a:solidFill>
                  <a:srgbClr val="FF0000"/>
                </a:solidFill>
                <a:effectLst/>
                <a:latin typeface="Arial" panose="020B0604020202020204" pitchFamily="34" charset="0"/>
                <a:cs typeface="Arial" panose="020B0604020202020204" pitchFamily="34" charset="0"/>
              </a:rPr>
              <a:t> </a:t>
            </a:r>
            <a:r>
              <a:rPr lang="hu-HU" sz="900" b="0" i="1" dirty="0" err="1">
                <a:solidFill>
                  <a:srgbClr val="FF0000"/>
                </a:solidFill>
                <a:effectLst/>
                <a:latin typeface="Arial" panose="020B0604020202020204" pitchFamily="34" charset="0"/>
                <a:cs typeface="Arial" panose="020B0604020202020204" pitchFamily="34" charset="0"/>
              </a:rPr>
              <a:t>Care</a:t>
            </a:r>
            <a:r>
              <a:rPr lang="hu-HU" sz="900" b="0" i="0" dirty="0">
                <a:solidFill>
                  <a:srgbClr val="FF0000"/>
                </a:solidFill>
                <a:effectLst/>
                <a:latin typeface="Arial" panose="020B0604020202020204" pitchFamily="34" charset="0"/>
                <a:cs typeface="Arial" panose="020B0604020202020204" pitchFamily="34" charset="0"/>
              </a:rPr>
              <a:t>. 2023 </a:t>
            </a:r>
            <a:r>
              <a:rPr lang="hu-HU" sz="900" b="0" i="0" dirty="0" err="1">
                <a:solidFill>
                  <a:srgbClr val="FF0000"/>
                </a:solidFill>
                <a:effectLst/>
                <a:latin typeface="Arial" panose="020B0604020202020204" pitchFamily="34" charset="0"/>
                <a:cs typeface="Arial" panose="020B0604020202020204" pitchFamily="34" charset="0"/>
              </a:rPr>
              <a:t>Oct</a:t>
            </a:r>
            <a:r>
              <a:rPr lang="hu-HU" sz="900" b="0" i="0" dirty="0">
                <a:solidFill>
                  <a:srgbClr val="FF0000"/>
                </a:solidFill>
                <a:effectLst/>
                <a:latin typeface="Arial" panose="020B0604020202020204" pitchFamily="34" charset="0"/>
                <a:cs typeface="Arial" panose="020B0604020202020204" pitchFamily="34" charset="0"/>
              </a:rPr>
              <a:t> 31;27(1):416.</a:t>
            </a:r>
            <a:endParaRPr lang="hu-HU"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4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left)">
                                      <p:cBhvr>
                                        <p:cTn id="74" dur="500"/>
                                        <p:tgtEl>
                                          <p:spTgt spid="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500"/>
                                        <p:tgtEl>
                                          <p:spTgt spid="9"/>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
                                            <p:txEl>
                                              <p:pRg st="0" end="0"/>
                                            </p:txEl>
                                          </p:spTgt>
                                        </p:tgtEl>
                                        <p:attrNameLst>
                                          <p:attrName>style.visibility</p:attrName>
                                        </p:attrNameLst>
                                      </p:cBhvr>
                                      <p:to>
                                        <p:strVal val="visible"/>
                                      </p:to>
                                    </p:set>
                                    <p:animEffect transition="in" filter="wipe(left)">
                                      <p:cBhvr>
                                        <p:cTn id="112" dur="500"/>
                                        <p:tgtEl>
                                          <p:spTgt spid="3">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
                                            <p:txEl>
                                              <p:pRg st="1" end="1"/>
                                            </p:txEl>
                                          </p:spTgt>
                                        </p:tgtEl>
                                        <p:attrNameLst>
                                          <p:attrName>style.visibility</p:attrName>
                                        </p:attrNameLst>
                                      </p:cBhvr>
                                      <p:to>
                                        <p:strVal val="visible"/>
                                      </p:to>
                                    </p:set>
                                    <p:animEffect transition="in" filter="wipe(left)">
                                      <p:cBhvr>
                                        <p:cTn id="117" dur="500"/>
                                        <p:tgtEl>
                                          <p:spTgt spid="3">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left)">
                                      <p:cBhvr>
                                        <p:cTn id="122" dur="500"/>
                                        <p:tgtEl>
                                          <p:spTgt spid="13"/>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1000"/>
                                        <p:tgtEl>
                                          <p:spTgt spid="15"/>
                                        </p:tgtEl>
                                      </p:cBhvr>
                                    </p:animEffect>
                                    <p:anim calcmode="lin" valueType="num">
                                      <p:cBhvr>
                                        <p:cTn id="126" dur="1000" fill="hold"/>
                                        <p:tgtEl>
                                          <p:spTgt spid="15"/>
                                        </p:tgtEl>
                                        <p:attrNameLst>
                                          <p:attrName>ppt_x</p:attrName>
                                        </p:attrNameLst>
                                      </p:cBhvr>
                                      <p:tavLst>
                                        <p:tav tm="0">
                                          <p:val>
                                            <p:strVal val="#ppt_x"/>
                                          </p:val>
                                        </p:tav>
                                        <p:tav tm="100000">
                                          <p:val>
                                            <p:strVal val="#ppt_x"/>
                                          </p:val>
                                        </p:tav>
                                      </p:tavLst>
                                    </p:anim>
                                    <p:anim calcmode="lin" valueType="num">
                                      <p:cBhvr>
                                        <p:cTn id="127" dur="1000" fill="hold"/>
                                        <p:tgtEl>
                                          <p:spTgt spid="15"/>
                                        </p:tgtEl>
                                        <p:attrNameLst>
                                          <p:attrName>ppt_y</p:attrName>
                                        </p:attrNameLst>
                                      </p:cBhvr>
                                      <p:tavLst>
                                        <p:tav tm="0">
                                          <p:val>
                                            <p:strVal val="#ppt_y+.1"/>
                                          </p:val>
                                        </p:tav>
                                        <p:tav tm="100000">
                                          <p:val>
                                            <p:strVal val="#ppt_y"/>
                                          </p:val>
                                        </p:tav>
                                      </p:tavLst>
                                    </p:anim>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left)">
                                      <p:cBhvr>
                                        <p:cTn id="131" dur="500"/>
                                        <p:tgtEl>
                                          <p:spTgt spid="1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wipe(left)">
                                      <p:cBhvr>
                                        <p:cTn id="136" dur="500"/>
                                        <p:tgtEl>
                                          <p:spTgt spid="19"/>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wipe(left)">
                                      <p:cBhvr>
                                        <p:cTn id="139" dur="500"/>
                                        <p:tgtEl>
                                          <p:spTgt spid="21"/>
                                        </p:tgtEl>
                                      </p:cBhvr>
                                    </p:animEffect>
                                  </p:childTnLst>
                                </p:cTn>
                              </p:par>
                            </p:childTnLst>
                          </p:cTn>
                        </p:par>
                        <p:par>
                          <p:cTn id="140" fill="hold">
                            <p:stCondLst>
                              <p:cond delay="500"/>
                            </p:stCondLst>
                            <p:childTnLst>
                              <p:par>
                                <p:cTn id="141" presetID="10"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2" grpId="0" animBg="1"/>
      <p:bldP spid="23" grpId="0"/>
      <p:bldP spid="24" grpId="0" animBg="1"/>
      <p:bldP spid="25" grpId="0"/>
      <p:bldP spid="26" grpId="0" animBg="1"/>
      <p:bldP spid="27" grpId="0"/>
      <p:bldP spid="28" grpId="0" animBg="1"/>
      <p:bldP spid="29" grpId="0" animBg="1"/>
      <p:bldP spid="30" grpId="0"/>
      <p:bldP spid="31" grpId="0"/>
      <p:bldP spid="32" grpId="0"/>
      <p:bldP spid="5" grpId="0" animBg="1"/>
      <p:bldP spid="6" grpId="0" animBg="1"/>
      <p:bldP spid="7" grpId="0"/>
      <p:bldP spid="8" grpId="0"/>
      <p:bldP spid="9" grpId="0"/>
      <p:bldP spid="10" grpId="0" animBg="1"/>
      <p:bldP spid="11" grpId="0" animBg="1"/>
      <p:bldP spid="13" grpId="0" animBg="1"/>
      <p:bldP spid="15" grpId="0"/>
      <p:bldP spid="17" grpId="0"/>
      <p:bldP spid="19" grpId="0" animBg="1"/>
      <p:bldP spid="21" grpId="0"/>
      <p:bldP spid="33" grpId="0" animBg="1"/>
      <p:bldP spid="34" grpId="0" animBg="1"/>
      <p:bldP spid="36" grpId="0" animBg="1"/>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definíció</a:t>
            </a:r>
          </a:p>
        </p:txBody>
      </p:sp>
      <p:pic>
        <p:nvPicPr>
          <p:cNvPr id="12" name="Kép 11">
            <a:extLst>
              <a:ext uri="{FF2B5EF4-FFF2-40B4-BE49-F238E27FC236}">
                <a16:creationId xmlns:a16="http://schemas.microsoft.com/office/drawing/2014/main" id="{D88355CA-85BC-6449-38DE-3E681FE3E0CF}"/>
              </a:ext>
            </a:extLst>
          </p:cNvPr>
          <p:cNvPicPr>
            <a:picLocks noChangeAspect="1"/>
          </p:cNvPicPr>
          <p:nvPr/>
        </p:nvPicPr>
        <p:blipFill>
          <a:blip r:embed="rId3"/>
          <a:stretch>
            <a:fillRect/>
          </a:stretch>
        </p:blipFill>
        <p:spPr>
          <a:xfrm>
            <a:off x="507124" y="1231193"/>
            <a:ext cx="6124321" cy="3306517"/>
          </a:xfrm>
          <a:prstGeom prst="rect">
            <a:avLst/>
          </a:prstGeom>
        </p:spPr>
      </p:pic>
      <p:sp>
        <p:nvSpPr>
          <p:cNvPr id="14" name="Text Box 49">
            <a:extLst>
              <a:ext uri="{FF2B5EF4-FFF2-40B4-BE49-F238E27FC236}">
                <a16:creationId xmlns:a16="http://schemas.microsoft.com/office/drawing/2014/main" id="{3ECC56D1-C385-26F2-DF68-91B2FD099932}"/>
              </a:ext>
            </a:extLst>
          </p:cNvPr>
          <p:cNvSpPr txBox="1">
            <a:spLocks noChangeArrowheads="1"/>
          </p:cNvSpPr>
          <p:nvPr/>
        </p:nvSpPr>
        <p:spPr bwMode="auto">
          <a:xfrm>
            <a:off x="375098" y="4626507"/>
            <a:ext cx="23393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buClr>
                <a:srgbClr val="000000"/>
              </a:buClr>
              <a:buFont typeface="Arial"/>
              <a:buNone/>
            </a:pPr>
            <a:r>
              <a:rPr lang="hu-HU" altLang="hu-HU" sz="1200" kern="0" dirty="0">
                <a:solidFill>
                  <a:srgbClr val="FF0000"/>
                </a:solidFill>
                <a:latin typeface="Arial"/>
                <a:cs typeface="Arial" panose="020B0604020202020204" pitchFamily="34" charset="0"/>
                <a:sym typeface="Arial"/>
              </a:rPr>
              <a:t>JAMA, 2012;307(23):2526.</a:t>
            </a:r>
            <a:r>
              <a:rPr lang="hu-HU" altLang="hu-HU" sz="1200" kern="0" dirty="0">
                <a:solidFill>
                  <a:srgbClr val="FF0000"/>
                </a:solidFill>
                <a:latin typeface="Arial" panose="020B0604020202020204" pitchFamily="34" charset="0"/>
                <a:cs typeface="Arial" panose="020B0604020202020204" pitchFamily="34" charset="0"/>
                <a:sym typeface="Arial"/>
              </a:rPr>
              <a:t> </a:t>
            </a:r>
          </a:p>
        </p:txBody>
      </p:sp>
      <p:sp>
        <p:nvSpPr>
          <p:cNvPr id="16" name="Szövegdoboz 15">
            <a:extLst>
              <a:ext uri="{FF2B5EF4-FFF2-40B4-BE49-F238E27FC236}">
                <a16:creationId xmlns:a16="http://schemas.microsoft.com/office/drawing/2014/main" id="{17C0E66F-866D-61E6-EB9F-16E5348FDB99}"/>
              </a:ext>
            </a:extLst>
          </p:cNvPr>
          <p:cNvSpPr txBox="1"/>
          <p:nvPr/>
        </p:nvSpPr>
        <p:spPr>
          <a:xfrm>
            <a:off x="7755820" y="1807541"/>
            <a:ext cx="1771639" cy="369332"/>
          </a:xfrm>
          <a:prstGeom prst="rect">
            <a:avLst/>
          </a:prstGeom>
          <a:noFill/>
        </p:spPr>
        <p:txBody>
          <a:bodyPr wrap="none" rtlCol="0">
            <a:spAutoFit/>
          </a:bodyPr>
          <a:lstStyle/>
          <a:p>
            <a:r>
              <a:rPr lang="hu-HU" sz="1800" b="1" dirty="0">
                <a:solidFill>
                  <a:srgbClr val="002060"/>
                </a:solidFill>
                <a:latin typeface="Poppins" panose="00000500000000000000" pitchFamily="2" charset="-18"/>
                <a:cs typeface="Poppins" panose="00000500000000000000" pitchFamily="2" charset="-18"/>
              </a:rPr>
              <a:t>Mi a baj vele?</a:t>
            </a:r>
          </a:p>
        </p:txBody>
      </p:sp>
      <p:sp>
        <p:nvSpPr>
          <p:cNvPr id="20" name="Téglalap 19">
            <a:extLst>
              <a:ext uri="{FF2B5EF4-FFF2-40B4-BE49-F238E27FC236}">
                <a16:creationId xmlns:a16="http://schemas.microsoft.com/office/drawing/2014/main" id="{20406080-7D9B-E7A5-F6CB-7265AE379144}"/>
              </a:ext>
            </a:extLst>
          </p:cNvPr>
          <p:cNvSpPr/>
          <p:nvPr/>
        </p:nvSpPr>
        <p:spPr>
          <a:xfrm>
            <a:off x="6715311" y="2219375"/>
            <a:ext cx="3931920" cy="23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t>súlyosbodó szepszis </a:t>
            </a:r>
            <a:r>
              <a:rPr lang="hu-HU" sz="1400" dirty="0" err="1"/>
              <a:t>húgyúti</a:t>
            </a:r>
            <a:r>
              <a:rPr lang="hu-HU" sz="1400" dirty="0"/>
              <a:t> infekció talaján</a:t>
            </a:r>
          </a:p>
        </p:txBody>
      </p:sp>
      <p:sp>
        <p:nvSpPr>
          <p:cNvPr id="22" name="Nyíl: lefelé mutató 21">
            <a:extLst>
              <a:ext uri="{FF2B5EF4-FFF2-40B4-BE49-F238E27FC236}">
                <a16:creationId xmlns:a16="http://schemas.microsoft.com/office/drawing/2014/main" id="{B5B78E73-7256-2B80-8BFC-045411DFC10F}"/>
              </a:ext>
            </a:extLst>
          </p:cNvPr>
          <p:cNvSpPr/>
          <p:nvPr/>
        </p:nvSpPr>
        <p:spPr>
          <a:xfrm>
            <a:off x="8681271" y="2553376"/>
            <a:ext cx="217170" cy="760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zövegdoboz 22">
            <a:extLst>
              <a:ext uri="{FF2B5EF4-FFF2-40B4-BE49-F238E27FC236}">
                <a16:creationId xmlns:a16="http://schemas.microsoft.com/office/drawing/2014/main" id="{F51D8B47-BDDA-6785-8E17-74C3A477129D}"/>
              </a:ext>
            </a:extLst>
          </p:cNvPr>
          <p:cNvSpPr txBox="1"/>
          <p:nvPr/>
        </p:nvSpPr>
        <p:spPr>
          <a:xfrm>
            <a:off x="9069282" y="2498753"/>
            <a:ext cx="2378122" cy="738664"/>
          </a:xfrm>
          <a:prstGeom prst="rect">
            <a:avLst/>
          </a:prstGeom>
          <a:noFill/>
        </p:spPr>
        <p:txBody>
          <a:bodyPr wrap="square" rtlCol="0">
            <a:spAutoFit/>
          </a:bodyPr>
          <a:lstStyle/>
          <a:p>
            <a:r>
              <a:rPr lang="hu-HU" sz="1400" dirty="0" err="1"/>
              <a:t>mrtg</a:t>
            </a:r>
            <a:r>
              <a:rPr lang="hu-HU" sz="1400" dirty="0"/>
              <a:t>:</a:t>
            </a:r>
          </a:p>
          <a:p>
            <a:pPr marL="182563"/>
            <a:r>
              <a:rPr lang="hu-HU" sz="1400" dirty="0"/>
              <a:t>kétoldali diffúz </a:t>
            </a:r>
            <a:r>
              <a:rPr lang="hu-HU" sz="1400" dirty="0" err="1"/>
              <a:t>pulmonális</a:t>
            </a:r>
            <a:r>
              <a:rPr lang="hu-HU" sz="1400" dirty="0"/>
              <a:t> </a:t>
            </a:r>
            <a:r>
              <a:rPr lang="hu-HU" sz="1400" dirty="0" err="1"/>
              <a:t>infiltrátumok</a:t>
            </a:r>
            <a:endParaRPr lang="hu-HU" sz="1400" dirty="0"/>
          </a:p>
        </p:txBody>
      </p:sp>
      <p:sp>
        <p:nvSpPr>
          <p:cNvPr id="24" name="Téglalap 23">
            <a:extLst>
              <a:ext uri="{FF2B5EF4-FFF2-40B4-BE49-F238E27FC236}">
                <a16:creationId xmlns:a16="http://schemas.microsoft.com/office/drawing/2014/main" id="{019B7B4E-D61B-BF8D-BAF0-E94F3759797B}"/>
              </a:ext>
            </a:extLst>
          </p:cNvPr>
          <p:cNvSpPr/>
          <p:nvPr/>
        </p:nvSpPr>
        <p:spPr>
          <a:xfrm>
            <a:off x="6715311" y="3391492"/>
            <a:ext cx="3931920" cy="2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t>ITO </a:t>
            </a:r>
            <a:r>
              <a:rPr lang="hu-HU" sz="1400" dirty="0">
                <a:sym typeface="Wingdings" panose="05000000000000000000" pitchFamily="2" charset="2"/>
              </a:rPr>
              <a:t> HFNO (FiO</a:t>
            </a:r>
            <a:r>
              <a:rPr lang="hu-HU" sz="1400" baseline="-25000" dirty="0">
                <a:sym typeface="Wingdings" panose="05000000000000000000" pitchFamily="2" charset="2"/>
              </a:rPr>
              <a:t>2</a:t>
            </a:r>
            <a:r>
              <a:rPr lang="hu-HU" sz="1400" dirty="0">
                <a:sym typeface="Wingdings" panose="05000000000000000000" pitchFamily="2" charset="2"/>
              </a:rPr>
              <a:t>: 100%, flow: 50 l/min ) </a:t>
            </a:r>
            <a:endParaRPr lang="hu-HU" sz="1400" dirty="0"/>
          </a:p>
        </p:txBody>
      </p:sp>
      <p:sp>
        <p:nvSpPr>
          <p:cNvPr id="25" name="Szövegdoboz 24">
            <a:extLst>
              <a:ext uri="{FF2B5EF4-FFF2-40B4-BE49-F238E27FC236}">
                <a16:creationId xmlns:a16="http://schemas.microsoft.com/office/drawing/2014/main" id="{956E5049-C48C-2D7D-813D-E1D2F0BCF5DC}"/>
              </a:ext>
            </a:extLst>
          </p:cNvPr>
          <p:cNvSpPr txBox="1"/>
          <p:nvPr/>
        </p:nvSpPr>
        <p:spPr>
          <a:xfrm>
            <a:off x="6715311" y="3776738"/>
            <a:ext cx="1724511" cy="307777"/>
          </a:xfrm>
          <a:prstGeom prst="rect">
            <a:avLst/>
          </a:prstGeom>
          <a:noFill/>
        </p:spPr>
        <p:txBody>
          <a:bodyPr wrap="none" rtlCol="0">
            <a:spAutoFit/>
          </a:bodyPr>
          <a:lstStyle/>
          <a:p>
            <a:r>
              <a:rPr lang="hu-HU" sz="1400" dirty="0">
                <a:sym typeface="Wingdings" panose="05000000000000000000" pitchFamily="2" charset="2"/>
              </a:rPr>
              <a:t>néhány óra elteltével</a:t>
            </a:r>
            <a:endParaRPr lang="hu-HU" sz="1400" dirty="0"/>
          </a:p>
        </p:txBody>
      </p:sp>
      <p:sp>
        <p:nvSpPr>
          <p:cNvPr id="26" name="Nyíl: lefelé mutató 25">
            <a:extLst>
              <a:ext uri="{FF2B5EF4-FFF2-40B4-BE49-F238E27FC236}">
                <a16:creationId xmlns:a16="http://schemas.microsoft.com/office/drawing/2014/main" id="{ADCE22A8-866E-685F-1FC1-FEF57606CE78}"/>
              </a:ext>
            </a:extLst>
          </p:cNvPr>
          <p:cNvSpPr/>
          <p:nvPr/>
        </p:nvSpPr>
        <p:spPr>
          <a:xfrm>
            <a:off x="8681271" y="3682606"/>
            <a:ext cx="217170" cy="541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Szövegdoboz 26">
            <a:extLst>
              <a:ext uri="{FF2B5EF4-FFF2-40B4-BE49-F238E27FC236}">
                <a16:creationId xmlns:a16="http://schemas.microsoft.com/office/drawing/2014/main" id="{0768F2FD-28E4-4984-68FB-956FBCAD2DD7}"/>
              </a:ext>
            </a:extLst>
          </p:cNvPr>
          <p:cNvSpPr txBox="1"/>
          <p:nvPr/>
        </p:nvSpPr>
        <p:spPr>
          <a:xfrm>
            <a:off x="9055400" y="3732837"/>
            <a:ext cx="1408655" cy="523220"/>
          </a:xfrm>
          <a:prstGeom prst="rect">
            <a:avLst/>
          </a:prstGeom>
          <a:noFill/>
        </p:spPr>
        <p:txBody>
          <a:bodyPr wrap="none" rtlCol="0">
            <a:spAutoFit/>
          </a:bodyPr>
          <a:lstStyle/>
          <a:p>
            <a:r>
              <a:rPr lang="hu-HU" sz="1400" dirty="0"/>
              <a:t>légzési munka </a:t>
            </a:r>
            <a:r>
              <a:rPr lang="hu-HU" sz="1400" dirty="0">
                <a:latin typeface="Calibri" panose="020F0502020204030204" pitchFamily="34" charset="0"/>
                <a:ea typeface="Calibri" panose="020F0502020204030204" pitchFamily="34" charset="0"/>
                <a:cs typeface="Calibri" panose="020F0502020204030204" pitchFamily="34" charset="0"/>
              </a:rPr>
              <a:t>↑</a:t>
            </a:r>
          </a:p>
          <a:p>
            <a:r>
              <a:rPr lang="hu-HU" sz="1400" dirty="0">
                <a:latin typeface="Calibri" panose="020F0502020204030204" pitchFamily="34" charset="0"/>
                <a:ea typeface="Calibri" panose="020F0502020204030204" pitchFamily="34" charset="0"/>
                <a:cs typeface="Calibri" panose="020F0502020204030204" pitchFamily="34" charset="0"/>
              </a:rPr>
              <a:t>SpO</a:t>
            </a:r>
            <a:r>
              <a:rPr lang="hu-HU" sz="1400" baseline="-25000" dirty="0">
                <a:latin typeface="Calibri" panose="020F0502020204030204" pitchFamily="34" charset="0"/>
                <a:ea typeface="Calibri" panose="020F0502020204030204" pitchFamily="34" charset="0"/>
                <a:cs typeface="Calibri" panose="020F0502020204030204" pitchFamily="34" charset="0"/>
              </a:rPr>
              <a:t>2</a:t>
            </a:r>
            <a:r>
              <a:rPr lang="hu-HU" sz="1400" dirty="0">
                <a:latin typeface="Calibri" panose="020F0502020204030204" pitchFamily="34" charset="0"/>
                <a:ea typeface="Calibri" panose="020F0502020204030204" pitchFamily="34" charset="0"/>
                <a:cs typeface="Calibri" panose="020F0502020204030204" pitchFamily="34" charset="0"/>
              </a:rPr>
              <a:t>: 90%</a:t>
            </a:r>
          </a:p>
        </p:txBody>
      </p:sp>
      <p:sp>
        <p:nvSpPr>
          <p:cNvPr id="28" name="Téglalap 27">
            <a:extLst>
              <a:ext uri="{FF2B5EF4-FFF2-40B4-BE49-F238E27FC236}">
                <a16:creationId xmlns:a16="http://schemas.microsoft.com/office/drawing/2014/main" id="{CB906A31-CE18-1006-3FEE-3A0C00AA22AC}"/>
              </a:ext>
            </a:extLst>
          </p:cNvPr>
          <p:cNvSpPr/>
          <p:nvPr/>
        </p:nvSpPr>
        <p:spPr>
          <a:xfrm>
            <a:off x="6715311" y="4256057"/>
            <a:ext cx="3931920" cy="50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t>ITO </a:t>
            </a:r>
            <a:r>
              <a:rPr lang="hu-HU" sz="1400" dirty="0">
                <a:sym typeface="Wingdings" panose="05000000000000000000" pitchFamily="2" charset="2"/>
              </a:rPr>
              <a:t> intubáció, gépi lélegeztetés </a:t>
            </a:r>
          </a:p>
          <a:p>
            <a:pPr algn="ctr"/>
            <a:r>
              <a:rPr lang="hu-HU" sz="1400" dirty="0">
                <a:sym typeface="Wingdings" panose="05000000000000000000" pitchFamily="2" charset="2"/>
              </a:rPr>
              <a:t>(PEEP: 12,  FiO</a:t>
            </a:r>
            <a:r>
              <a:rPr lang="hu-HU" sz="1400" baseline="-25000" dirty="0">
                <a:sym typeface="Wingdings" panose="05000000000000000000" pitchFamily="2" charset="2"/>
              </a:rPr>
              <a:t>2</a:t>
            </a:r>
            <a:r>
              <a:rPr lang="hu-HU" sz="1400" dirty="0">
                <a:sym typeface="Wingdings" panose="05000000000000000000" pitchFamily="2" charset="2"/>
              </a:rPr>
              <a:t>: 50%, VT: 7ml/ttkg)</a:t>
            </a:r>
            <a:endParaRPr lang="hu-HU" sz="1400" dirty="0"/>
          </a:p>
        </p:txBody>
      </p:sp>
      <p:sp>
        <p:nvSpPr>
          <p:cNvPr id="29" name="Nyíl: lefelé mutató 28">
            <a:extLst>
              <a:ext uri="{FF2B5EF4-FFF2-40B4-BE49-F238E27FC236}">
                <a16:creationId xmlns:a16="http://schemas.microsoft.com/office/drawing/2014/main" id="{5A1AA836-F431-DE49-648C-1F1968B7B976}"/>
              </a:ext>
            </a:extLst>
          </p:cNvPr>
          <p:cNvSpPr/>
          <p:nvPr/>
        </p:nvSpPr>
        <p:spPr>
          <a:xfrm>
            <a:off x="8681271" y="4817047"/>
            <a:ext cx="217170" cy="760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Szövegdoboz 29">
            <a:extLst>
              <a:ext uri="{FF2B5EF4-FFF2-40B4-BE49-F238E27FC236}">
                <a16:creationId xmlns:a16="http://schemas.microsoft.com/office/drawing/2014/main" id="{19AD3571-0ED4-ABA4-EBCA-0FF8705ADB2B}"/>
              </a:ext>
            </a:extLst>
          </p:cNvPr>
          <p:cNvSpPr txBox="1"/>
          <p:nvPr/>
        </p:nvSpPr>
        <p:spPr>
          <a:xfrm>
            <a:off x="6715311" y="2498753"/>
            <a:ext cx="2353972" cy="738664"/>
          </a:xfrm>
          <a:prstGeom prst="rect">
            <a:avLst/>
          </a:prstGeom>
          <a:noFill/>
        </p:spPr>
        <p:txBody>
          <a:bodyPr wrap="square" rtlCol="0">
            <a:spAutoFit/>
          </a:bodyPr>
          <a:lstStyle/>
          <a:p>
            <a:r>
              <a:rPr lang="hu-HU" sz="1400" dirty="0"/>
              <a:t>tünetek: </a:t>
            </a:r>
          </a:p>
          <a:p>
            <a:pPr marL="92075"/>
            <a:r>
              <a:rPr lang="hu-HU" sz="1400" dirty="0" err="1"/>
              <a:t>dyspnoe</a:t>
            </a:r>
            <a:r>
              <a:rPr lang="hu-HU" sz="1400" dirty="0"/>
              <a:t>, </a:t>
            </a:r>
            <a:r>
              <a:rPr lang="hu-HU" sz="1400" dirty="0" err="1"/>
              <a:t>hypoxaemia</a:t>
            </a:r>
            <a:r>
              <a:rPr lang="hu-HU" sz="1400" dirty="0"/>
              <a:t>, fokozott légzési munka</a:t>
            </a:r>
          </a:p>
        </p:txBody>
      </p:sp>
      <p:sp>
        <p:nvSpPr>
          <p:cNvPr id="31" name="Szövegdoboz 30">
            <a:extLst>
              <a:ext uri="{FF2B5EF4-FFF2-40B4-BE49-F238E27FC236}">
                <a16:creationId xmlns:a16="http://schemas.microsoft.com/office/drawing/2014/main" id="{944E145D-107E-2C72-95D8-13CFC1386E78}"/>
              </a:ext>
            </a:extLst>
          </p:cNvPr>
          <p:cNvSpPr txBox="1"/>
          <p:nvPr/>
        </p:nvSpPr>
        <p:spPr>
          <a:xfrm>
            <a:off x="6741958" y="4904706"/>
            <a:ext cx="1939313" cy="523220"/>
          </a:xfrm>
          <a:prstGeom prst="rect">
            <a:avLst/>
          </a:prstGeom>
          <a:noFill/>
        </p:spPr>
        <p:txBody>
          <a:bodyPr wrap="none" rtlCol="0">
            <a:spAutoFit/>
          </a:bodyPr>
          <a:lstStyle/>
          <a:p>
            <a:r>
              <a:rPr lang="hu-HU" sz="1400" dirty="0"/>
              <a:t>PaO</a:t>
            </a:r>
            <a:r>
              <a:rPr lang="hu-HU" sz="1400" baseline="-25000" dirty="0"/>
              <a:t>2</a:t>
            </a:r>
            <a:r>
              <a:rPr lang="hu-HU" sz="1400" dirty="0"/>
              <a:t>: 160 Hgmm</a:t>
            </a:r>
          </a:p>
          <a:p>
            <a:r>
              <a:rPr lang="hu-HU" sz="1400" dirty="0"/>
              <a:t>PaO</a:t>
            </a:r>
            <a:r>
              <a:rPr lang="hu-HU" sz="1400" baseline="-25000" dirty="0"/>
              <a:t>2</a:t>
            </a:r>
            <a:r>
              <a:rPr lang="hu-HU" sz="1400" dirty="0"/>
              <a:t>/FiO</a:t>
            </a:r>
            <a:r>
              <a:rPr lang="hu-HU" sz="1400" baseline="-25000" dirty="0"/>
              <a:t>2</a:t>
            </a:r>
            <a:r>
              <a:rPr lang="hu-HU" sz="1400" dirty="0"/>
              <a:t> = 320 Hgmm</a:t>
            </a:r>
          </a:p>
        </p:txBody>
      </p:sp>
      <p:sp>
        <p:nvSpPr>
          <p:cNvPr id="32" name="Szövegdoboz 31">
            <a:extLst>
              <a:ext uri="{FF2B5EF4-FFF2-40B4-BE49-F238E27FC236}">
                <a16:creationId xmlns:a16="http://schemas.microsoft.com/office/drawing/2014/main" id="{64D10E50-45B1-8C2A-747F-2F8270753A79}"/>
              </a:ext>
            </a:extLst>
          </p:cNvPr>
          <p:cNvSpPr txBox="1"/>
          <p:nvPr/>
        </p:nvSpPr>
        <p:spPr>
          <a:xfrm>
            <a:off x="6503874" y="5640213"/>
            <a:ext cx="4275529" cy="324256"/>
          </a:xfrm>
          <a:prstGeom prst="rect">
            <a:avLst/>
          </a:prstGeom>
          <a:noFill/>
        </p:spPr>
        <p:txBody>
          <a:bodyPr wrap="none" rtlCol="0">
            <a:spAutoFit/>
          </a:bodyPr>
          <a:lstStyle/>
          <a:p>
            <a:r>
              <a:rPr lang="hu-HU" b="1" dirty="0">
                <a:latin typeface="Poppins" panose="020B0502040204020203" pitchFamily="2" charset="-18"/>
                <a:cs typeface="Poppins" panose="020B0502040204020203" pitchFamily="2" charset="-18"/>
              </a:rPr>
              <a:t>Létezik az ARDS ilyen rapid </a:t>
            </a:r>
            <a:r>
              <a:rPr lang="hu-HU" b="1" dirty="0" err="1">
                <a:latin typeface="Poppins" panose="020B0502040204020203" pitchFamily="2" charset="-18"/>
                <a:cs typeface="Poppins" panose="020B0502040204020203" pitchFamily="2" charset="-18"/>
              </a:rPr>
              <a:t>resolutioja</a:t>
            </a:r>
            <a:r>
              <a:rPr lang="hu-HU" b="1" dirty="0">
                <a:latin typeface="Poppins" panose="020B0502040204020203" pitchFamily="2" charset="-18"/>
                <a:cs typeface="Poppins" panose="020B0502040204020203" pitchFamily="2" charset="-18"/>
              </a:rPr>
              <a:t> ???</a:t>
            </a:r>
          </a:p>
        </p:txBody>
      </p:sp>
      <p:sp>
        <p:nvSpPr>
          <p:cNvPr id="3" name="Szövegdoboz 2">
            <a:extLst>
              <a:ext uri="{FF2B5EF4-FFF2-40B4-BE49-F238E27FC236}">
                <a16:creationId xmlns:a16="http://schemas.microsoft.com/office/drawing/2014/main" id="{0A04869B-3D53-1BE4-AD94-C27D7900385B}"/>
              </a:ext>
            </a:extLst>
          </p:cNvPr>
          <p:cNvSpPr txBox="1"/>
          <p:nvPr/>
        </p:nvSpPr>
        <p:spPr>
          <a:xfrm>
            <a:off x="74088" y="4877828"/>
            <a:ext cx="5755191" cy="1400383"/>
          </a:xfrm>
          <a:prstGeom prst="rect">
            <a:avLst/>
          </a:prstGeom>
          <a:noFill/>
        </p:spPr>
        <p:txBody>
          <a:bodyPr wrap="square" rtlCol="0">
            <a:spAutoFit/>
          </a:bodyPr>
          <a:lstStyle/>
          <a:p>
            <a:pPr marL="342900" indent="-342900" algn="l" rtl="0">
              <a:spcAft>
                <a:spcPts val="600"/>
              </a:spcAft>
              <a:buFont typeface="+mj-lt"/>
              <a:buAutoNum type="arabicPeriod"/>
            </a:pPr>
            <a:r>
              <a:rPr lang="hu-HU" sz="1600" b="0" i="0" dirty="0">
                <a:effectLst/>
                <a:latin typeface="Roboto" panose="02000000000000000000" pitchFamily="2" charset="0"/>
              </a:rPr>
              <a:t>A PaO</a:t>
            </a:r>
            <a:r>
              <a:rPr lang="hu-HU" sz="1600" b="0" i="0" baseline="-25000" dirty="0">
                <a:effectLst/>
                <a:latin typeface="Roboto" panose="02000000000000000000" pitchFamily="2" charset="0"/>
              </a:rPr>
              <a:t>2</a:t>
            </a:r>
            <a:r>
              <a:rPr lang="hu-HU" sz="1600" b="0" i="0" dirty="0">
                <a:effectLst/>
                <a:latin typeface="Roboto" panose="02000000000000000000" pitchFamily="2" charset="0"/>
              </a:rPr>
              <a:t>/FiO</a:t>
            </a:r>
            <a:r>
              <a:rPr lang="hu-HU" sz="1600" b="0" i="0" baseline="-25000" dirty="0">
                <a:effectLst/>
                <a:latin typeface="Roboto" panose="02000000000000000000" pitchFamily="2" charset="0"/>
              </a:rPr>
              <a:t>2</a:t>
            </a:r>
            <a:r>
              <a:rPr lang="hu-HU" sz="1600" b="0" i="0" dirty="0">
                <a:effectLst/>
                <a:latin typeface="Roboto" panose="02000000000000000000" pitchFamily="2" charset="0"/>
              </a:rPr>
              <a:t> arány nagyrészt a lélegeztetőgép beállításainak függvénye.</a:t>
            </a:r>
            <a:endParaRPr lang="hu-HU" sz="1600" b="0" i="0" dirty="0">
              <a:effectLst/>
              <a:latin typeface="Roboto" panose="020F0502020204030204" pitchFamily="2" charset="0"/>
            </a:endParaRPr>
          </a:p>
          <a:p>
            <a:pPr marL="342900" indent="-342900" algn="l" rtl="0">
              <a:buFont typeface="+mj-lt"/>
              <a:buAutoNum type="arabicPeriod"/>
            </a:pPr>
            <a:r>
              <a:rPr lang="hu-HU" sz="1600" b="0" i="0" dirty="0">
                <a:effectLst/>
                <a:latin typeface="Roboto" panose="020F0502020204030204" pitchFamily="2" charset="0"/>
              </a:rPr>
              <a:t>Valószínű, a PaO</a:t>
            </a:r>
            <a:r>
              <a:rPr lang="hu-HU" sz="1600" b="0" i="0" baseline="-25000" dirty="0">
                <a:effectLst/>
                <a:latin typeface="Roboto" panose="020F0502020204030204" pitchFamily="2" charset="0"/>
              </a:rPr>
              <a:t>2</a:t>
            </a:r>
            <a:r>
              <a:rPr lang="hu-HU" sz="1600" b="0" i="0" dirty="0">
                <a:effectLst/>
                <a:latin typeface="Roboto" panose="020F0502020204030204" pitchFamily="2" charset="0"/>
              </a:rPr>
              <a:t>/FiO</a:t>
            </a:r>
            <a:r>
              <a:rPr lang="hu-HU" sz="1600" b="0" i="0" baseline="-25000" dirty="0">
                <a:effectLst/>
                <a:latin typeface="Roboto" panose="020F0502020204030204" pitchFamily="2" charset="0"/>
              </a:rPr>
              <a:t>2</a:t>
            </a:r>
            <a:r>
              <a:rPr lang="hu-HU" sz="1600" b="0" i="0" dirty="0">
                <a:effectLst/>
                <a:latin typeface="Roboto" panose="020F0502020204030204" pitchFamily="2" charset="0"/>
              </a:rPr>
              <a:t> arány 150 Hgmm alatt lett volna, ha a PEEP &lt; 12 H</a:t>
            </a:r>
            <a:r>
              <a:rPr lang="hu-HU" sz="1600" b="0" i="0" baseline="-25000" dirty="0">
                <a:effectLst/>
                <a:latin typeface="Roboto" panose="020F0502020204030204" pitchFamily="2" charset="0"/>
              </a:rPr>
              <a:t>2</a:t>
            </a:r>
            <a:r>
              <a:rPr lang="hu-HU" sz="1600" b="0" i="0" dirty="0">
                <a:effectLst/>
                <a:latin typeface="Roboto" panose="020F0502020204030204" pitchFamily="2" charset="0"/>
              </a:rPr>
              <a:t>Ocm lett volna.</a:t>
            </a:r>
          </a:p>
          <a:p>
            <a:pPr marL="342900" indent="-342900" algn="l" rtl="0">
              <a:buFont typeface="+mj-lt"/>
              <a:buAutoNum type="arabicPeriod"/>
            </a:pPr>
            <a:endParaRPr lang="hu-HU" sz="1600" dirty="0"/>
          </a:p>
        </p:txBody>
      </p:sp>
      <p:sp>
        <p:nvSpPr>
          <p:cNvPr id="5" name="Nyíl: jobbra mutató 4">
            <a:extLst>
              <a:ext uri="{FF2B5EF4-FFF2-40B4-BE49-F238E27FC236}">
                <a16:creationId xmlns:a16="http://schemas.microsoft.com/office/drawing/2014/main" id="{B6631477-B343-D060-F17C-B28ABC4F0349}"/>
              </a:ext>
            </a:extLst>
          </p:cNvPr>
          <p:cNvSpPr/>
          <p:nvPr/>
        </p:nvSpPr>
        <p:spPr>
          <a:xfrm>
            <a:off x="10520747" y="3808273"/>
            <a:ext cx="801649" cy="247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Nyíl: jobbra mutató 5">
            <a:extLst>
              <a:ext uri="{FF2B5EF4-FFF2-40B4-BE49-F238E27FC236}">
                <a16:creationId xmlns:a16="http://schemas.microsoft.com/office/drawing/2014/main" id="{43CAE8E7-2DE6-2B7A-BB9E-9BF80378792B}"/>
              </a:ext>
            </a:extLst>
          </p:cNvPr>
          <p:cNvSpPr/>
          <p:nvPr/>
        </p:nvSpPr>
        <p:spPr>
          <a:xfrm>
            <a:off x="10520747" y="5045291"/>
            <a:ext cx="801649" cy="247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2B138674-F2BB-A413-9C9E-54748A6FC4E8}"/>
              </a:ext>
            </a:extLst>
          </p:cNvPr>
          <p:cNvSpPr txBox="1"/>
          <p:nvPr/>
        </p:nvSpPr>
        <p:spPr>
          <a:xfrm>
            <a:off x="10647231" y="2190220"/>
            <a:ext cx="931473" cy="324256"/>
          </a:xfrm>
          <a:prstGeom prst="rect">
            <a:avLst/>
          </a:prstGeom>
          <a:noFill/>
        </p:spPr>
        <p:txBody>
          <a:bodyPr wrap="none" rtlCol="0">
            <a:spAutoFit/>
          </a:bodyPr>
          <a:lstStyle/>
          <a:p>
            <a:r>
              <a:rPr lang="hu-HU" dirty="0"/>
              <a:t>Esetleírás</a:t>
            </a:r>
          </a:p>
        </p:txBody>
      </p:sp>
      <p:sp>
        <p:nvSpPr>
          <p:cNvPr id="8" name="Szövegdoboz 7">
            <a:extLst>
              <a:ext uri="{FF2B5EF4-FFF2-40B4-BE49-F238E27FC236}">
                <a16:creationId xmlns:a16="http://schemas.microsoft.com/office/drawing/2014/main" id="{2F0BB966-6BF9-F793-B6A2-944C8E5204FE}"/>
              </a:ext>
            </a:extLst>
          </p:cNvPr>
          <p:cNvSpPr txBox="1"/>
          <p:nvPr/>
        </p:nvSpPr>
        <p:spPr>
          <a:xfrm>
            <a:off x="10526959" y="3594105"/>
            <a:ext cx="883575" cy="307777"/>
          </a:xfrm>
          <a:prstGeom prst="rect">
            <a:avLst/>
          </a:prstGeom>
          <a:noFill/>
        </p:spPr>
        <p:txBody>
          <a:bodyPr wrap="none" rtlCol="0">
            <a:spAutoFit/>
          </a:bodyPr>
          <a:lstStyle/>
          <a:p>
            <a:r>
              <a:rPr lang="hu-HU" sz="1400" b="1" dirty="0">
                <a:solidFill>
                  <a:srgbClr val="E64A94"/>
                </a:solidFill>
              </a:rPr>
              <a:t>ARDS ???</a:t>
            </a:r>
          </a:p>
        </p:txBody>
      </p:sp>
      <p:sp>
        <p:nvSpPr>
          <p:cNvPr id="9" name="Szövegdoboz 8">
            <a:extLst>
              <a:ext uri="{FF2B5EF4-FFF2-40B4-BE49-F238E27FC236}">
                <a16:creationId xmlns:a16="http://schemas.microsoft.com/office/drawing/2014/main" id="{1A963E30-4E10-8DE8-71CE-60842EA327C3}"/>
              </a:ext>
            </a:extLst>
          </p:cNvPr>
          <p:cNvSpPr txBox="1"/>
          <p:nvPr/>
        </p:nvSpPr>
        <p:spPr>
          <a:xfrm>
            <a:off x="10461348" y="4805648"/>
            <a:ext cx="883575" cy="307777"/>
          </a:xfrm>
          <a:prstGeom prst="rect">
            <a:avLst/>
          </a:prstGeom>
          <a:noFill/>
        </p:spPr>
        <p:txBody>
          <a:bodyPr wrap="none" rtlCol="0">
            <a:spAutoFit/>
          </a:bodyPr>
          <a:lstStyle/>
          <a:p>
            <a:r>
              <a:rPr lang="hu-HU" sz="1400" b="1" dirty="0">
                <a:solidFill>
                  <a:srgbClr val="E64A94"/>
                </a:solidFill>
              </a:rPr>
              <a:t>ARDS ???</a:t>
            </a:r>
          </a:p>
        </p:txBody>
      </p:sp>
      <p:sp>
        <p:nvSpPr>
          <p:cNvPr id="10" name="Szövegdoboz 9">
            <a:extLst>
              <a:ext uri="{FF2B5EF4-FFF2-40B4-BE49-F238E27FC236}">
                <a16:creationId xmlns:a16="http://schemas.microsoft.com/office/drawing/2014/main" id="{31EDBEFC-42A7-ABFB-402A-FC7BAC8BDB6B}"/>
              </a:ext>
            </a:extLst>
          </p:cNvPr>
          <p:cNvSpPr txBox="1"/>
          <p:nvPr/>
        </p:nvSpPr>
        <p:spPr>
          <a:xfrm>
            <a:off x="11397778" y="3801451"/>
            <a:ext cx="580608" cy="324256"/>
          </a:xfrm>
          <a:prstGeom prst="rect">
            <a:avLst/>
          </a:prstGeom>
          <a:solidFill>
            <a:srgbClr val="00B050"/>
          </a:solidFill>
        </p:spPr>
        <p:txBody>
          <a:bodyPr wrap="none" rtlCol="0">
            <a:spAutoFit/>
          </a:bodyPr>
          <a:lstStyle/>
          <a:p>
            <a:r>
              <a:rPr lang="hu-HU" b="1" dirty="0"/>
              <a:t>IGEN</a:t>
            </a:r>
          </a:p>
        </p:txBody>
      </p:sp>
      <p:sp>
        <p:nvSpPr>
          <p:cNvPr id="11" name="Szövegdoboz 10">
            <a:extLst>
              <a:ext uri="{FF2B5EF4-FFF2-40B4-BE49-F238E27FC236}">
                <a16:creationId xmlns:a16="http://schemas.microsoft.com/office/drawing/2014/main" id="{B92CE973-B1C9-15C4-433B-1CC99481D253}"/>
              </a:ext>
            </a:extLst>
          </p:cNvPr>
          <p:cNvSpPr txBox="1"/>
          <p:nvPr/>
        </p:nvSpPr>
        <p:spPr>
          <a:xfrm>
            <a:off x="11397778" y="4998480"/>
            <a:ext cx="569387" cy="324256"/>
          </a:xfrm>
          <a:prstGeom prst="rect">
            <a:avLst/>
          </a:prstGeom>
          <a:solidFill>
            <a:srgbClr val="C00000"/>
          </a:solidFill>
        </p:spPr>
        <p:txBody>
          <a:bodyPr wrap="none" rtlCol="0">
            <a:spAutoFit/>
          </a:bodyPr>
          <a:lstStyle/>
          <a:p>
            <a:r>
              <a:rPr lang="hu-HU" b="1" dirty="0"/>
              <a:t>NEM</a:t>
            </a:r>
          </a:p>
        </p:txBody>
      </p:sp>
      <p:sp>
        <p:nvSpPr>
          <p:cNvPr id="13" name="Nyíl: felfelé kanyarodó 12">
            <a:extLst>
              <a:ext uri="{FF2B5EF4-FFF2-40B4-BE49-F238E27FC236}">
                <a16:creationId xmlns:a16="http://schemas.microsoft.com/office/drawing/2014/main" id="{064BB023-1A1B-7098-CCC2-3D1C44D00DDE}"/>
              </a:ext>
            </a:extLst>
          </p:cNvPr>
          <p:cNvSpPr/>
          <p:nvPr/>
        </p:nvSpPr>
        <p:spPr>
          <a:xfrm rot="5400000">
            <a:off x="3739896" y="5977387"/>
            <a:ext cx="640080" cy="50151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a:extLst>
              <a:ext uri="{FF2B5EF4-FFF2-40B4-BE49-F238E27FC236}">
                <a16:creationId xmlns:a16="http://schemas.microsoft.com/office/drawing/2014/main" id="{B455C109-EA33-D740-3746-CF107610AC53}"/>
              </a:ext>
            </a:extLst>
          </p:cNvPr>
          <p:cNvSpPr txBox="1"/>
          <p:nvPr/>
        </p:nvSpPr>
        <p:spPr>
          <a:xfrm>
            <a:off x="2021332" y="6238500"/>
            <a:ext cx="1860702" cy="324256"/>
          </a:xfrm>
          <a:prstGeom prst="rect">
            <a:avLst/>
          </a:prstGeom>
          <a:noFill/>
        </p:spPr>
        <p:txBody>
          <a:bodyPr wrap="none" rtlCol="0">
            <a:spAutoFit/>
          </a:bodyPr>
          <a:lstStyle/>
          <a:p>
            <a:r>
              <a:rPr lang="hu-HU" dirty="0"/>
              <a:t>Intervenciós kényszer</a:t>
            </a:r>
          </a:p>
        </p:txBody>
      </p:sp>
      <p:sp>
        <p:nvSpPr>
          <p:cNvPr id="17" name="Szövegdoboz 16">
            <a:extLst>
              <a:ext uri="{FF2B5EF4-FFF2-40B4-BE49-F238E27FC236}">
                <a16:creationId xmlns:a16="http://schemas.microsoft.com/office/drawing/2014/main" id="{A5A61470-F015-E6B5-55FB-9789BE43B722}"/>
              </a:ext>
            </a:extLst>
          </p:cNvPr>
          <p:cNvSpPr txBox="1"/>
          <p:nvPr/>
        </p:nvSpPr>
        <p:spPr>
          <a:xfrm>
            <a:off x="4300032" y="6006577"/>
            <a:ext cx="1539909" cy="788101"/>
          </a:xfrm>
          <a:prstGeom prst="rect">
            <a:avLst/>
          </a:prstGeom>
          <a:noFill/>
        </p:spPr>
        <p:txBody>
          <a:bodyPr wrap="none" rtlCol="0">
            <a:spAutoFit/>
          </a:bodyPr>
          <a:lstStyle/>
          <a:p>
            <a:r>
              <a:rPr lang="hu-HU" dirty="0"/>
              <a:t>NMB bevezetése </a:t>
            </a:r>
          </a:p>
          <a:p>
            <a:r>
              <a:rPr lang="hu-HU" dirty="0"/>
              <a:t>és/vagy</a:t>
            </a:r>
          </a:p>
          <a:p>
            <a:r>
              <a:rPr lang="hu-HU" dirty="0" err="1"/>
              <a:t>hasrafordítás</a:t>
            </a:r>
            <a:endParaRPr lang="hu-HU" dirty="0"/>
          </a:p>
        </p:txBody>
      </p:sp>
      <p:sp>
        <p:nvSpPr>
          <p:cNvPr id="19" name="Nyíl: jobbra mutató 18">
            <a:extLst>
              <a:ext uri="{FF2B5EF4-FFF2-40B4-BE49-F238E27FC236}">
                <a16:creationId xmlns:a16="http://schemas.microsoft.com/office/drawing/2014/main" id="{D823E900-0EEA-5241-B684-0D5C93981A15}"/>
              </a:ext>
            </a:extLst>
          </p:cNvPr>
          <p:cNvSpPr/>
          <p:nvPr/>
        </p:nvSpPr>
        <p:spPr>
          <a:xfrm>
            <a:off x="5903715" y="6310053"/>
            <a:ext cx="925589" cy="2541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a:extLst>
              <a:ext uri="{FF2B5EF4-FFF2-40B4-BE49-F238E27FC236}">
                <a16:creationId xmlns:a16="http://schemas.microsoft.com/office/drawing/2014/main" id="{D02A93D7-7DDB-4450-6E8D-851D5A7BEF73}"/>
              </a:ext>
            </a:extLst>
          </p:cNvPr>
          <p:cNvSpPr txBox="1"/>
          <p:nvPr/>
        </p:nvSpPr>
        <p:spPr>
          <a:xfrm>
            <a:off x="5829278" y="6133704"/>
            <a:ext cx="1074461" cy="276999"/>
          </a:xfrm>
          <a:prstGeom prst="rect">
            <a:avLst/>
          </a:prstGeom>
          <a:noFill/>
        </p:spPr>
        <p:txBody>
          <a:bodyPr wrap="none" rtlCol="0">
            <a:spAutoFit/>
          </a:bodyPr>
          <a:lstStyle/>
          <a:p>
            <a:r>
              <a:rPr lang="hu-HU" sz="1200" dirty="0"/>
              <a:t>következmény</a:t>
            </a:r>
          </a:p>
        </p:txBody>
      </p:sp>
      <p:sp>
        <p:nvSpPr>
          <p:cNvPr id="33" name="Szövegdoboz 32">
            <a:extLst>
              <a:ext uri="{FF2B5EF4-FFF2-40B4-BE49-F238E27FC236}">
                <a16:creationId xmlns:a16="http://schemas.microsoft.com/office/drawing/2014/main" id="{6ADD67FE-4CC5-33DC-5C82-7A1FF80B423A}"/>
              </a:ext>
            </a:extLst>
          </p:cNvPr>
          <p:cNvSpPr txBox="1"/>
          <p:nvPr/>
        </p:nvSpPr>
        <p:spPr>
          <a:xfrm>
            <a:off x="6903739" y="6058835"/>
            <a:ext cx="2843214" cy="788101"/>
          </a:xfrm>
          <a:prstGeom prst="rect">
            <a:avLst/>
          </a:prstGeom>
          <a:solidFill>
            <a:schemeClr val="accent1">
              <a:lumMod val="20000"/>
              <a:lumOff val="80000"/>
            </a:schemeClr>
          </a:solidFill>
        </p:spPr>
        <p:txBody>
          <a:bodyPr wrap="none" rtlCol="0">
            <a:spAutoFit/>
          </a:bodyPr>
          <a:lstStyle/>
          <a:p>
            <a:pPr marL="182563" indent="-182563">
              <a:buFont typeface="Arial" panose="020B0604020202020204" pitchFamily="34" charset="0"/>
              <a:buChar char="•"/>
            </a:pPr>
            <a:r>
              <a:rPr lang="hu-HU" dirty="0"/>
              <a:t>elhúzódó leszoktatás</a:t>
            </a:r>
          </a:p>
          <a:p>
            <a:pPr marL="182563" indent="-182563">
              <a:buFont typeface="Arial" panose="020B0604020202020204" pitchFamily="34" charset="0"/>
              <a:buChar char="•"/>
            </a:pPr>
            <a:r>
              <a:rPr lang="hu-HU" dirty="0"/>
              <a:t>későbbi </a:t>
            </a:r>
            <a:r>
              <a:rPr lang="hu-HU" dirty="0" err="1"/>
              <a:t>extubáció</a:t>
            </a:r>
            <a:endParaRPr lang="hu-HU" dirty="0"/>
          </a:p>
          <a:p>
            <a:pPr marL="182563" indent="-182563">
              <a:buFont typeface="Arial" panose="020B0604020202020204" pitchFamily="34" charset="0"/>
              <a:buChar char="•"/>
            </a:pPr>
            <a:r>
              <a:rPr lang="hu-HU" dirty="0"/>
              <a:t>iatrogén komplikációk esélye </a:t>
            </a:r>
            <a:r>
              <a:rPr lang="hu-HU" dirty="0">
                <a:sym typeface="Wingdings" panose="05000000000000000000" pitchFamily="2" charset="2"/>
              </a:rPr>
              <a:t></a:t>
            </a:r>
            <a:endParaRPr lang="hu-HU" dirty="0"/>
          </a:p>
        </p:txBody>
      </p:sp>
      <p:sp>
        <p:nvSpPr>
          <p:cNvPr id="34" name="Téglalap: lekerekített 33">
            <a:extLst>
              <a:ext uri="{FF2B5EF4-FFF2-40B4-BE49-F238E27FC236}">
                <a16:creationId xmlns:a16="http://schemas.microsoft.com/office/drawing/2014/main" id="{C3B19128-EA2F-0B97-1753-21717A75FF0F}"/>
              </a:ext>
            </a:extLst>
          </p:cNvPr>
          <p:cNvSpPr/>
          <p:nvPr/>
        </p:nvSpPr>
        <p:spPr>
          <a:xfrm>
            <a:off x="6730789" y="441847"/>
            <a:ext cx="3348268" cy="1140561"/>
          </a:xfrm>
          <a:prstGeom prst="roundRect">
            <a:avLst/>
          </a:prstGeom>
          <a:solidFill>
            <a:srgbClr val="00B0F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82676"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Poppins" panose="00000500000000000000" pitchFamily="2" charset="-18"/>
              </a:rPr>
              <a:t>Jó ez a definíció?</a:t>
            </a:r>
            <a:endParaRPr kumimoji="0" lang="hu-HU" sz="20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Poppins" panose="00000500000000000000" pitchFamily="2" charset="-18"/>
            </a:endParaRPr>
          </a:p>
        </p:txBody>
      </p:sp>
      <p:sp>
        <p:nvSpPr>
          <p:cNvPr id="36" name="Nyíl: jobbra mutató 35">
            <a:extLst>
              <a:ext uri="{FF2B5EF4-FFF2-40B4-BE49-F238E27FC236}">
                <a16:creationId xmlns:a16="http://schemas.microsoft.com/office/drawing/2014/main" id="{EC92BD71-CA43-2019-6104-8A510A4D6776}"/>
              </a:ext>
            </a:extLst>
          </p:cNvPr>
          <p:cNvSpPr/>
          <p:nvPr/>
        </p:nvSpPr>
        <p:spPr>
          <a:xfrm>
            <a:off x="10669038" y="5669672"/>
            <a:ext cx="675885" cy="2479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Szövegdoboz 36">
            <a:extLst>
              <a:ext uri="{FF2B5EF4-FFF2-40B4-BE49-F238E27FC236}">
                <a16:creationId xmlns:a16="http://schemas.microsoft.com/office/drawing/2014/main" id="{0FE9D838-E8DD-09CE-422A-409BF62A3AA3}"/>
              </a:ext>
            </a:extLst>
          </p:cNvPr>
          <p:cNvSpPr txBox="1"/>
          <p:nvPr/>
        </p:nvSpPr>
        <p:spPr>
          <a:xfrm>
            <a:off x="11397778" y="5641626"/>
            <a:ext cx="569387" cy="324256"/>
          </a:xfrm>
          <a:prstGeom prst="rect">
            <a:avLst/>
          </a:prstGeom>
          <a:solidFill>
            <a:srgbClr val="C00000"/>
          </a:solidFill>
        </p:spPr>
        <p:txBody>
          <a:bodyPr wrap="none" rtlCol="0">
            <a:spAutoFit/>
          </a:bodyPr>
          <a:lstStyle/>
          <a:p>
            <a:r>
              <a:rPr lang="hu-HU" b="1" dirty="0"/>
              <a:t>NEM</a:t>
            </a:r>
          </a:p>
        </p:txBody>
      </p:sp>
      <p:sp>
        <p:nvSpPr>
          <p:cNvPr id="4" name="Téglalap: lekerekített 3">
            <a:extLst>
              <a:ext uri="{FF2B5EF4-FFF2-40B4-BE49-F238E27FC236}">
                <a16:creationId xmlns:a16="http://schemas.microsoft.com/office/drawing/2014/main" id="{074A698C-761C-6F54-4E0E-EC8608E8C824}"/>
              </a:ext>
            </a:extLst>
          </p:cNvPr>
          <p:cNvSpPr/>
          <p:nvPr/>
        </p:nvSpPr>
        <p:spPr>
          <a:xfrm>
            <a:off x="390323" y="4636072"/>
            <a:ext cx="5972399" cy="2158606"/>
          </a:xfrm>
          <a:prstGeom prst="roundRect">
            <a:avLst/>
          </a:prstGeom>
          <a:solidFill>
            <a:srgbClr val="FFFF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b="1" i="0" dirty="0">
                <a:solidFill>
                  <a:srgbClr val="002060"/>
                </a:solidFill>
                <a:effectLst/>
                <a:latin typeface="Roboto" panose="02000000000000000000" pitchFamily="2" charset="0"/>
              </a:rPr>
              <a:t>ÜZENET</a:t>
            </a:r>
          </a:p>
          <a:p>
            <a:pPr algn="ctr"/>
            <a:r>
              <a:rPr lang="hu-HU" sz="1600" b="0" i="0" dirty="0">
                <a:solidFill>
                  <a:srgbClr val="002060"/>
                </a:solidFill>
                <a:effectLst/>
                <a:latin typeface="Roboto" panose="02000000000000000000" pitchFamily="2" charset="0"/>
              </a:rPr>
              <a:t>A PaO</a:t>
            </a:r>
            <a:r>
              <a:rPr lang="hu-HU" sz="1600" b="0" i="0" baseline="-25000" dirty="0">
                <a:solidFill>
                  <a:srgbClr val="002060"/>
                </a:solidFill>
                <a:effectLst/>
                <a:latin typeface="Roboto" panose="02000000000000000000" pitchFamily="2" charset="0"/>
              </a:rPr>
              <a:t>2</a:t>
            </a:r>
            <a:r>
              <a:rPr lang="hu-HU" sz="1600" b="0" i="0" dirty="0">
                <a:solidFill>
                  <a:srgbClr val="002060"/>
                </a:solidFill>
                <a:effectLst/>
                <a:latin typeface="Roboto" panose="02000000000000000000" pitchFamily="2" charset="0"/>
              </a:rPr>
              <a:t>/FiO</a:t>
            </a:r>
            <a:r>
              <a:rPr lang="hu-HU" sz="1600" b="0" i="0" baseline="-25000" dirty="0">
                <a:solidFill>
                  <a:srgbClr val="002060"/>
                </a:solidFill>
                <a:effectLst/>
                <a:latin typeface="Roboto" panose="02000000000000000000" pitchFamily="2" charset="0"/>
              </a:rPr>
              <a:t>2</a:t>
            </a:r>
            <a:r>
              <a:rPr lang="hu-HU" sz="1600" b="0" i="0" dirty="0">
                <a:solidFill>
                  <a:srgbClr val="002060"/>
                </a:solidFill>
                <a:effectLst/>
                <a:latin typeface="Roboto" panose="02000000000000000000" pitchFamily="2" charset="0"/>
              </a:rPr>
              <a:t> egyszeri mérése felvételkor – minden kezelés optimalizálása előtt, különösen</a:t>
            </a:r>
            <a:r>
              <a:rPr lang="hu-HU" sz="1600" dirty="0">
                <a:solidFill>
                  <a:srgbClr val="002060"/>
                </a:solidFill>
                <a:latin typeface="Roboto" panose="02000000000000000000" pitchFamily="2" charset="0"/>
              </a:rPr>
              <a:t> </a:t>
            </a:r>
            <a:r>
              <a:rPr lang="hu-HU" sz="1600" b="0" i="0" dirty="0">
                <a:solidFill>
                  <a:srgbClr val="002060"/>
                </a:solidFill>
                <a:effectLst/>
                <a:latin typeface="Roboto" panose="02000000000000000000" pitchFamily="2" charset="0"/>
              </a:rPr>
              <a:t>viszonylag alacsony PEEP mellett, ahogy azt a berlini definíció is jelzi – gyenge </a:t>
            </a:r>
            <a:r>
              <a:rPr lang="hu-HU" sz="1600" b="0" i="0" dirty="0" err="1">
                <a:solidFill>
                  <a:srgbClr val="002060"/>
                </a:solidFill>
                <a:effectLst/>
                <a:latin typeface="Roboto" panose="02000000000000000000" pitchFamily="2" charset="0"/>
              </a:rPr>
              <a:t>prediktornak</a:t>
            </a:r>
            <a:r>
              <a:rPr lang="hu-HU" sz="1600" b="0" i="0" dirty="0">
                <a:solidFill>
                  <a:srgbClr val="002060"/>
                </a:solidFill>
                <a:effectLst/>
                <a:latin typeface="Roboto" panose="02000000000000000000" pitchFamily="2" charset="0"/>
              </a:rPr>
              <a:t> mutatkozott az ARDS súlyosságának megítélésében.</a:t>
            </a:r>
            <a:endParaRPr lang="hu-HU" sz="1600" dirty="0">
              <a:solidFill>
                <a:srgbClr val="002060"/>
              </a:solidFill>
            </a:endParaRPr>
          </a:p>
        </p:txBody>
      </p:sp>
      <p:sp>
        <p:nvSpPr>
          <p:cNvPr id="18" name="Szövegdoboz 17">
            <a:extLst>
              <a:ext uri="{FF2B5EF4-FFF2-40B4-BE49-F238E27FC236}">
                <a16:creationId xmlns:a16="http://schemas.microsoft.com/office/drawing/2014/main" id="{24C70F0C-CF08-8D48-BA9A-F4802FE99983}"/>
              </a:ext>
            </a:extLst>
          </p:cNvPr>
          <p:cNvSpPr txBox="1"/>
          <p:nvPr/>
        </p:nvSpPr>
        <p:spPr>
          <a:xfrm>
            <a:off x="9286244" y="6548185"/>
            <a:ext cx="2902358" cy="230832"/>
          </a:xfrm>
          <a:prstGeom prst="rect">
            <a:avLst/>
          </a:prstGeom>
          <a:noFill/>
        </p:spPr>
        <p:txBody>
          <a:bodyPr wrap="square" rtlCol="0">
            <a:spAutoFit/>
          </a:bodyPr>
          <a:lstStyle/>
          <a:p>
            <a:pPr algn="r"/>
            <a:r>
              <a:rPr lang="hu-HU" sz="900" b="0" i="0" dirty="0" err="1">
                <a:solidFill>
                  <a:srgbClr val="FF0000"/>
                </a:solidFill>
                <a:effectLst/>
                <a:latin typeface="Arial" panose="020B0604020202020204" pitchFamily="34" charset="0"/>
                <a:cs typeface="Arial" panose="020B0604020202020204" pitchFamily="34" charset="0"/>
              </a:rPr>
              <a:t>Villar</a:t>
            </a:r>
            <a:r>
              <a:rPr lang="hu-HU" sz="900" b="0" i="0" dirty="0">
                <a:solidFill>
                  <a:srgbClr val="FF0000"/>
                </a:solidFill>
                <a:effectLst/>
                <a:latin typeface="Arial" panose="020B0604020202020204" pitchFamily="34" charset="0"/>
                <a:cs typeface="Arial" panose="020B0604020202020204" pitchFamily="34" charset="0"/>
              </a:rPr>
              <a:t> J, </a:t>
            </a:r>
            <a:r>
              <a:rPr lang="hu-HU" sz="900" b="0" i="0" dirty="0" err="1">
                <a:solidFill>
                  <a:srgbClr val="FF0000"/>
                </a:solidFill>
                <a:effectLst/>
                <a:latin typeface="Arial" panose="020B0604020202020204" pitchFamily="34" charset="0"/>
                <a:cs typeface="Arial" panose="020B0604020202020204" pitchFamily="34" charset="0"/>
              </a:rPr>
              <a:t>et</a:t>
            </a:r>
            <a:r>
              <a:rPr lang="hu-HU" sz="900" b="0" i="0" dirty="0">
                <a:solidFill>
                  <a:srgbClr val="FF0000"/>
                </a:solidFill>
                <a:effectLst/>
                <a:latin typeface="Arial" panose="020B0604020202020204" pitchFamily="34" charset="0"/>
                <a:cs typeface="Arial" panose="020B0604020202020204" pitchFamily="34" charset="0"/>
              </a:rPr>
              <a:t> </a:t>
            </a:r>
            <a:r>
              <a:rPr lang="hu-HU" sz="900" b="0" i="0" dirty="0" err="1">
                <a:solidFill>
                  <a:srgbClr val="FF0000"/>
                </a:solidFill>
                <a:effectLst/>
                <a:latin typeface="Arial" panose="020B0604020202020204" pitchFamily="34" charset="0"/>
                <a:cs typeface="Arial" panose="020B0604020202020204" pitchFamily="34" charset="0"/>
              </a:rPr>
              <a:t>al</a:t>
            </a:r>
            <a:r>
              <a:rPr lang="hu-HU" sz="900" b="0" i="0" dirty="0">
                <a:solidFill>
                  <a:srgbClr val="FF0000"/>
                </a:solidFill>
                <a:effectLst/>
                <a:latin typeface="Arial" panose="020B0604020202020204" pitchFamily="34" charset="0"/>
                <a:cs typeface="Arial" panose="020B0604020202020204" pitchFamily="34" charset="0"/>
              </a:rPr>
              <a:t>. </a:t>
            </a:r>
            <a:r>
              <a:rPr lang="hu-HU" sz="900" b="0" i="1" dirty="0" err="1">
                <a:solidFill>
                  <a:srgbClr val="FF0000"/>
                </a:solidFill>
                <a:effectLst/>
                <a:latin typeface="Arial" panose="020B0604020202020204" pitchFamily="34" charset="0"/>
                <a:cs typeface="Arial" panose="020B0604020202020204" pitchFamily="34" charset="0"/>
              </a:rPr>
              <a:t>Crit</a:t>
            </a:r>
            <a:r>
              <a:rPr lang="hu-HU" sz="900" b="0" i="1" dirty="0">
                <a:solidFill>
                  <a:srgbClr val="FF0000"/>
                </a:solidFill>
                <a:effectLst/>
                <a:latin typeface="Arial" panose="020B0604020202020204" pitchFamily="34" charset="0"/>
                <a:cs typeface="Arial" panose="020B0604020202020204" pitchFamily="34" charset="0"/>
              </a:rPr>
              <a:t> </a:t>
            </a:r>
            <a:r>
              <a:rPr lang="hu-HU" sz="900" b="0" i="1" dirty="0" err="1">
                <a:solidFill>
                  <a:srgbClr val="FF0000"/>
                </a:solidFill>
                <a:effectLst/>
                <a:latin typeface="Arial" panose="020B0604020202020204" pitchFamily="34" charset="0"/>
                <a:cs typeface="Arial" panose="020B0604020202020204" pitchFamily="34" charset="0"/>
              </a:rPr>
              <a:t>Care</a:t>
            </a:r>
            <a:r>
              <a:rPr lang="hu-HU" sz="900" b="0" i="0" dirty="0">
                <a:solidFill>
                  <a:srgbClr val="FF0000"/>
                </a:solidFill>
                <a:effectLst/>
                <a:latin typeface="Arial" panose="020B0604020202020204" pitchFamily="34" charset="0"/>
                <a:cs typeface="Arial" panose="020B0604020202020204" pitchFamily="34" charset="0"/>
              </a:rPr>
              <a:t>. 2023 </a:t>
            </a:r>
            <a:r>
              <a:rPr lang="hu-HU" sz="900" b="0" i="0" dirty="0" err="1">
                <a:solidFill>
                  <a:srgbClr val="FF0000"/>
                </a:solidFill>
                <a:effectLst/>
                <a:latin typeface="Arial" panose="020B0604020202020204" pitchFamily="34" charset="0"/>
                <a:cs typeface="Arial" panose="020B0604020202020204" pitchFamily="34" charset="0"/>
              </a:rPr>
              <a:t>Oct</a:t>
            </a:r>
            <a:r>
              <a:rPr lang="hu-HU" sz="900" b="0" i="0" dirty="0">
                <a:solidFill>
                  <a:srgbClr val="FF0000"/>
                </a:solidFill>
                <a:effectLst/>
                <a:latin typeface="Arial" panose="020B0604020202020204" pitchFamily="34" charset="0"/>
                <a:cs typeface="Arial" panose="020B0604020202020204" pitchFamily="34" charset="0"/>
              </a:rPr>
              <a:t> 31;27(1):416.</a:t>
            </a:r>
            <a:endParaRPr lang="hu-HU"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11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a:t>
            </a:r>
          </a:p>
        </p:txBody>
      </p:sp>
      <p:pic>
        <p:nvPicPr>
          <p:cNvPr id="1026" name="Picture 2">
            <a:extLst>
              <a:ext uri="{FF2B5EF4-FFF2-40B4-BE49-F238E27FC236}">
                <a16:creationId xmlns:a16="http://schemas.microsoft.com/office/drawing/2014/main" id="{4F6ECCD2-BB68-BDCA-73F8-44E4CE0AE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04" y="1234440"/>
            <a:ext cx="4893504" cy="4966907"/>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CB252EE1-77A1-A958-D317-0D6FBD15C4ED}"/>
              </a:ext>
            </a:extLst>
          </p:cNvPr>
          <p:cNvSpPr txBox="1"/>
          <p:nvPr/>
        </p:nvSpPr>
        <p:spPr>
          <a:xfrm>
            <a:off x="5471100" y="851209"/>
            <a:ext cx="6307896" cy="3107326"/>
          </a:xfrm>
          <a:prstGeom prst="rect">
            <a:avLst/>
          </a:prstGeom>
          <a:solidFill>
            <a:schemeClr val="accent1">
              <a:lumMod val="20000"/>
              <a:lumOff val="80000"/>
            </a:schemeClr>
          </a:solidFill>
        </p:spPr>
        <p:txBody>
          <a:bodyPr wrap="square">
            <a:spAutoFit/>
          </a:bodyPr>
          <a:lstStyle/>
          <a:p>
            <a:r>
              <a:rPr lang="hu-HU" dirty="0"/>
              <a:t>1. fázis: </a:t>
            </a:r>
            <a:r>
              <a:rPr lang="hu-HU" b="1" dirty="0"/>
              <a:t>Az </a:t>
            </a:r>
            <a:r>
              <a:rPr lang="hu-HU" b="1" dirty="0" err="1"/>
              <a:t>alveolo</a:t>
            </a:r>
            <a:r>
              <a:rPr lang="hu-HU" b="1" dirty="0"/>
              <a:t>-kapilláris </a:t>
            </a:r>
            <a:r>
              <a:rPr lang="hu-HU" b="1" dirty="0" err="1"/>
              <a:t>barrier</a:t>
            </a:r>
            <a:r>
              <a:rPr lang="hu-HU" b="1" dirty="0"/>
              <a:t> károsodása </a:t>
            </a:r>
            <a:r>
              <a:rPr lang="hu-HU" dirty="0">
                <a:sym typeface="Wingdings" panose="05000000000000000000" pitchFamily="2" charset="2"/>
              </a:rPr>
              <a:t> </a:t>
            </a:r>
            <a:r>
              <a:rPr lang="hu-HU" dirty="0"/>
              <a:t>tüdőödéma. </a:t>
            </a:r>
          </a:p>
          <a:p>
            <a:pPr marL="630238"/>
            <a:r>
              <a:rPr lang="hu-HU" dirty="0"/>
              <a:t>A </a:t>
            </a:r>
            <a:r>
              <a:rPr lang="hu-HU" dirty="0" err="1"/>
              <a:t>pulmonalis</a:t>
            </a:r>
            <a:r>
              <a:rPr lang="hu-HU" dirty="0"/>
              <a:t> </a:t>
            </a:r>
            <a:r>
              <a:rPr lang="hu-HU" dirty="0" err="1"/>
              <a:t>epithelialis</a:t>
            </a:r>
            <a:r>
              <a:rPr lang="hu-HU" dirty="0"/>
              <a:t> és </a:t>
            </a:r>
            <a:r>
              <a:rPr lang="hu-HU" dirty="0" err="1"/>
              <a:t>endothel</a:t>
            </a:r>
            <a:r>
              <a:rPr lang="hu-HU" dirty="0"/>
              <a:t> sejtkárosodás </a:t>
            </a:r>
            <a:r>
              <a:rPr lang="hu-HU" dirty="0">
                <a:sym typeface="Wingdings" panose="05000000000000000000" pitchFamily="2" charset="2"/>
              </a:rPr>
              <a:t></a:t>
            </a:r>
            <a:r>
              <a:rPr lang="hu-HU" dirty="0"/>
              <a:t> gyulladás, </a:t>
            </a:r>
            <a:r>
              <a:rPr lang="hu-HU" dirty="0" err="1"/>
              <a:t>apoptózis</a:t>
            </a:r>
            <a:r>
              <a:rPr lang="hu-HU" dirty="0"/>
              <a:t>, nekrózis és fokozott alveoláris-kapilláris </a:t>
            </a:r>
            <a:r>
              <a:rPr lang="hu-HU" dirty="0" err="1"/>
              <a:t>permeabilitás</a:t>
            </a:r>
            <a:r>
              <a:rPr lang="hu-HU" dirty="0"/>
              <a:t> </a:t>
            </a:r>
            <a:r>
              <a:rPr lang="hu-HU" dirty="0">
                <a:sym typeface="Wingdings" panose="05000000000000000000" pitchFamily="2" charset="2"/>
              </a:rPr>
              <a:t> </a:t>
            </a:r>
            <a:r>
              <a:rPr lang="hu-HU" dirty="0"/>
              <a:t>alveoláris ödéma és </a:t>
            </a:r>
            <a:r>
              <a:rPr lang="hu-HU" dirty="0" err="1"/>
              <a:t>proteinózis</a:t>
            </a:r>
            <a:r>
              <a:rPr lang="hu-HU" dirty="0"/>
              <a:t>. Folyadék és fehérjék </a:t>
            </a:r>
            <a:r>
              <a:rPr lang="hu-HU" dirty="0" err="1"/>
              <a:t>kétirányú</a:t>
            </a:r>
            <a:r>
              <a:rPr lang="hu-HU" dirty="0"/>
              <a:t> szivárgása az alveolus falán </a:t>
            </a:r>
            <a:r>
              <a:rPr lang="hu-HU" dirty="0" err="1"/>
              <a:t>kereztül</a:t>
            </a:r>
            <a:r>
              <a:rPr lang="hu-HU" dirty="0"/>
              <a:t>: </a:t>
            </a:r>
          </a:p>
          <a:p>
            <a:pPr marL="1619250" indent="-184150">
              <a:buFont typeface="Arial" panose="020B0604020202020204" pitchFamily="34" charset="0"/>
              <a:buChar char="•"/>
            </a:pPr>
            <a:r>
              <a:rPr lang="hu-HU" dirty="0"/>
              <a:t>az alveolus ürege felé</a:t>
            </a:r>
          </a:p>
          <a:p>
            <a:pPr marL="1619250" indent="-184150">
              <a:buFont typeface="Arial" panose="020B0604020202020204" pitchFamily="34" charset="0"/>
              <a:buChar char="•"/>
            </a:pPr>
            <a:r>
              <a:rPr lang="hu-HU" dirty="0"/>
              <a:t>felületaktív fehérjék és alveoláris </a:t>
            </a:r>
            <a:r>
              <a:rPr lang="hu-HU" dirty="0" err="1"/>
              <a:t>citokinek</a:t>
            </a:r>
            <a:r>
              <a:rPr lang="hu-HU" dirty="0"/>
              <a:t> lépnek át a plazmába. </a:t>
            </a:r>
          </a:p>
          <a:p>
            <a:pPr marL="630238"/>
            <a:r>
              <a:rPr lang="hu-HU" dirty="0"/>
              <a:t>A 2-es típusú alveoláris sejtek </a:t>
            </a:r>
            <a:r>
              <a:rPr lang="hu-HU" dirty="0" err="1"/>
              <a:t>proliferációjával</a:t>
            </a:r>
            <a:r>
              <a:rPr lang="hu-HU" dirty="0"/>
              <a:t> az </a:t>
            </a:r>
            <a:r>
              <a:rPr lang="hu-HU" dirty="0" err="1"/>
              <a:t>epiteliális</a:t>
            </a:r>
            <a:r>
              <a:rPr lang="hu-HU" dirty="0"/>
              <a:t> gát megszakad </a:t>
            </a:r>
            <a:r>
              <a:rPr lang="hu-HU" dirty="0">
                <a:sym typeface="Wingdings" panose="05000000000000000000" pitchFamily="2" charset="2"/>
              </a:rPr>
              <a:t> </a:t>
            </a:r>
            <a:r>
              <a:rPr lang="hu-HU" dirty="0" err="1"/>
              <a:t>surfactant</a:t>
            </a:r>
            <a:r>
              <a:rPr lang="hu-HU" dirty="0"/>
              <a:t> diszfunkció</a:t>
            </a:r>
          </a:p>
          <a:p>
            <a:r>
              <a:rPr lang="hu-HU" dirty="0"/>
              <a:t>2. fázis: </a:t>
            </a:r>
            <a:r>
              <a:rPr lang="hu-HU" b="1" dirty="0" err="1"/>
              <a:t>Proliferatív</a:t>
            </a:r>
            <a:r>
              <a:rPr lang="hu-HU" b="1" dirty="0"/>
              <a:t> fázis </a:t>
            </a:r>
            <a:r>
              <a:rPr lang="hu-HU" dirty="0"/>
              <a:t>- javuló tüdőfunkció és gyógyulás jellemzi.</a:t>
            </a:r>
          </a:p>
          <a:p>
            <a:r>
              <a:rPr lang="hu-HU" dirty="0"/>
              <a:t>3. fázis: </a:t>
            </a:r>
            <a:r>
              <a:rPr lang="hu-HU" b="1" dirty="0" err="1"/>
              <a:t>Fibrotikus</a:t>
            </a:r>
            <a:r>
              <a:rPr lang="hu-HU" b="1" dirty="0"/>
              <a:t> fázis </a:t>
            </a:r>
            <a:r>
              <a:rPr lang="hu-HU" dirty="0"/>
              <a:t>- az akut betegség végét jelzi. A </a:t>
            </a:r>
            <a:r>
              <a:rPr lang="hu-HU" dirty="0" err="1"/>
              <a:t>surfactant</a:t>
            </a:r>
            <a:r>
              <a:rPr lang="hu-HU" dirty="0"/>
              <a:t> </a:t>
            </a:r>
            <a:r>
              <a:rPr lang="hu-HU" dirty="0" err="1"/>
              <a:t>turnover</a:t>
            </a:r>
            <a:r>
              <a:rPr lang="hu-HU" dirty="0"/>
              <a:t> </a:t>
            </a:r>
            <a:r>
              <a:rPr lang="hu-HU" dirty="0">
                <a:sym typeface="Wingdings" panose="05000000000000000000" pitchFamily="2" charset="2"/>
              </a:rPr>
              <a:t></a:t>
            </a:r>
            <a:r>
              <a:rPr lang="hu-HU" dirty="0"/>
              <a:t>, a hámréteget fedő folyadék jelenik meg </a:t>
            </a:r>
            <a:r>
              <a:rPr lang="hu-HU" dirty="0">
                <a:sym typeface="Wingdings" panose="05000000000000000000" pitchFamily="2" charset="2"/>
              </a:rPr>
              <a:t> </a:t>
            </a:r>
            <a:r>
              <a:rPr lang="hu-HU" dirty="0" err="1">
                <a:sym typeface="Wingdings" panose="05000000000000000000" pitchFamily="2" charset="2"/>
              </a:rPr>
              <a:t>fibrotizáló</a:t>
            </a:r>
            <a:r>
              <a:rPr lang="hu-HU" dirty="0">
                <a:sym typeface="Wingdings" panose="05000000000000000000" pitchFamily="2" charset="2"/>
              </a:rPr>
              <a:t> </a:t>
            </a:r>
            <a:r>
              <a:rPr lang="hu-HU" dirty="0" err="1">
                <a:sym typeface="Wingdings" panose="05000000000000000000" pitchFamily="2" charset="2"/>
              </a:rPr>
              <a:t>alveolitis</a:t>
            </a:r>
            <a:r>
              <a:rPr lang="hu-HU" dirty="0">
                <a:sym typeface="Wingdings" panose="05000000000000000000" pitchFamily="2" charset="2"/>
              </a:rPr>
              <a:t> képe.</a:t>
            </a:r>
            <a:endParaRPr lang="hu-HU" dirty="0"/>
          </a:p>
        </p:txBody>
      </p:sp>
      <p:sp>
        <p:nvSpPr>
          <p:cNvPr id="5" name="Nyíl: lefelé mutató 4">
            <a:extLst>
              <a:ext uri="{FF2B5EF4-FFF2-40B4-BE49-F238E27FC236}">
                <a16:creationId xmlns:a16="http://schemas.microsoft.com/office/drawing/2014/main" id="{9B268B7F-0CF8-4ED7-9B17-535ECAE53556}"/>
              </a:ext>
            </a:extLst>
          </p:cNvPr>
          <p:cNvSpPr/>
          <p:nvPr/>
        </p:nvSpPr>
        <p:spPr>
          <a:xfrm>
            <a:off x="8037576" y="4096512"/>
            <a:ext cx="292608" cy="7680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63703AB9-7258-B9D7-998E-D7205CD4530C}"/>
              </a:ext>
            </a:extLst>
          </p:cNvPr>
          <p:cNvSpPr txBox="1"/>
          <p:nvPr/>
        </p:nvSpPr>
        <p:spPr>
          <a:xfrm>
            <a:off x="5640345" y="5002585"/>
            <a:ext cx="5379678" cy="369332"/>
          </a:xfrm>
          <a:prstGeom prst="rect">
            <a:avLst/>
          </a:prstGeom>
          <a:noFill/>
        </p:spPr>
        <p:txBody>
          <a:bodyPr wrap="none" rtlCol="0">
            <a:spAutoFit/>
          </a:bodyPr>
          <a:lstStyle/>
          <a:p>
            <a:r>
              <a:rPr lang="hu-HU" dirty="0" err="1"/>
              <a:t>Pathomorfológiailag</a:t>
            </a:r>
            <a:r>
              <a:rPr lang="hu-HU" dirty="0"/>
              <a:t> végső soron</a:t>
            </a:r>
            <a:r>
              <a:rPr lang="hu-HU" b="1" dirty="0"/>
              <a:t>: </a:t>
            </a:r>
            <a:r>
              <a:rPr lang="hu-HU" sz="1800" b="1" dirty="0">
                <a:solidFill>
                  <a:srgbClr val="FF0000"/>
                </a:solidFill>
              </a:rPr>
              <a:t>diffúz alveoláris károsodás</a:t>
            </a:r>
            <a:endParaRPr lang="hu-HU" b="1" dirty="0">
              <a:solidFill>
                <a:srgbClr val="FF0000"/>
              </a:solidFill>
            </a:endParaRPr>
          </a:p>
        </p:txBody>
      </p:sp>
    </p:spTree>
    <p:extLst>
      <p:ext uri="{BB962C8B-B14F-4D97-AF65-F5344CB8AC3E}">
        <p14:creationId xmlns:p14="http://schemas.microsoft.com/office/powerpoint/2010/main" val="11001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definíció</a:t>
            </a:r>
          </a:p>
        </p:txBody>
      </p:sp>
      <p:pic>
        <p:nvPicPr>
          <p:cNvPr id="6" name="Kép 5">
            <a:extLst>
              <a:ext uri="{FF2B5EF4-FFF2-40B4-BE49-F238E27FC236}">
                <a16:creationId xmlns:a16="http://schemas.microsoft.com/office/drawing/2014/main" id="{BB638C38-D172-445F-B3FD-AED17A3E266B}"/>
              </a:ext>
            </a:extLst>
          </p:cNvPr>
          <p:cNvPicPr>
            <a:picLocks noChangeAspect="1"/>
          </p:cNvPicPr>
          <p:nvPr/>
        </p:nvPicPr>
        <p:blipFill>
          <a:blip r:embed="rId2"/>
          <a:stretch>
            <a:fillRect/>
          </a:stretch>
        </p:blipFill>
        <p:spPr>
          <a:xfrm>
            <a:off x="577379" y="1192167"/>
            <a:ext cx="4148759" cy="2513064"/>
          </a:xfrm>
          <a:prstGeom prst="rect">
            <a:avLst/>
          </a:prstGeom>
        </p:spPr>
      </p:pic>
      <p:pic>
        <p:nvPicPr>
          <p:cNvPr id="8" name="Kép 7">
            <a:extLst>
              <a:ext uri="{FF2B5EF4-FFF2-40B4-BE49-F238E27FC236}">
                <a16:creationId xmlns:a16="http://schemas.microsoft.com/office/drawing/2014/main" id="{30124C2B-B50C-C412-9923-8E74D3F583DA}"/>
              </a:ext>
            </a:extLst>
          </p:cNvPr>
          <p:cNvPicPr>
            <a:picLocks noChangeAspect="1"/>
          </p:cNvPicPr>
          <p:nvPr/>
        </p:nvPicPr>
        <p:blipFill>
          <a:blip r:embed="rId3"/>
          <a:stretch>
            <a:fillRect/>
          </a:stretch>
        </p:blipFill>
        <p:spPr>
          <a:xfrm>
            <a:off x="770763" y="3881478"/>
            <a:ext cx="3313938" cy="2022215"/>
          </a:xfrm>
          <a:prstGeom prst="rect">
            <a:avLst/>
          </a:prstGeom>
        </p:spPr>
      </p:pic>
      <p:sp>
        <p:nvSpPr>
          <p:cNvPr id="10" name="Szövegdoboz 9">
            <a:extLst>
              <a:ext uri="{FF2B5EF4-FFF2-40B4-BE49-F238E27FC236}">
                <a16:creationId xmlns:a16="http://schemas.microsoft.com/office/drawing/2014/main" id="{F141DF85-D15E-9CA4-C8D1-34628205DD62}"/>
              </a:ext>
            </a:extLst>
          </p:cNvPr>
          <p:cNvSpPr txBox="1"/>
          <p:nvPr/>
        </p:nvSpPr>
        <p:spPr>
          <a:xfrm>
            <a:off x="1252727" y="6079940"/>
            <a:ext cx="651510" cy="324256"/>
          </a:xfrm>
          <a:prstGeom prst="rect">
            <a:avLst/>
          </a:prstGeom>
          <a:noFill/>
        </p:spPr>
        <p:txBody>
          <a:bodyPr wrap="square">
            <a:spAutoFit/>
          </a:bodyPr>
          <a:lstStyle/>
          <a:p>
            <a:r>
              <a:rPr lang="en-US" dirty="0"/>
              <a:t>12</a:t>
            </a:r>
            <a:r>
              <a:rPr lang="hu-HU" dirty="0"/>
              <a:t>%</a:t>
            </a:r>
          </a:p>
        </p:txBody>
      </p:sp>
      <p:sp>
        <p:nvSpPr>
          <p:cNvPr id="11" name="Szövegdoboz 10">
            <a:extLst>
              <a:ext uri="{FF2B5EF4-FFF2-40B4-BE49-F238E27FC236}">
                <a16:creationId xmlns:a16="http://schemas.microsoft.com/office/drawing/2014/main" id="{6100A13E-1FF2-5F19-321E-90E00D08B44B}"/>
              </a:ext>
            </a:extLst>
          </p:cNvPr>
          <p:cNvSpPr txBox="1"/>
          <p:nvPr/>
        </p:nvSpPr>
        <p:spPr>
          <a:xfrm>
            <a:off x="2300930" y="6099825"/>
            <a:ext cx="651510" cy="324256"/>
          </a:xfrm>
          <a:prstGeom prst="rect">
            <a:avLst/>
          </a:prstGeom>
          <a:noFill/>
        </p:spPr>
        <p:txBody>
          <a:bodyPr wrap="square">
            <a:spAutoFit/>
          </a:bodyPr>
          <a:lstStyle/>
          <a:p>
            <a:r>
              <a:rPr lang="hu-HU" dirty="0"/>
              <a:t>40%</a:t>
            </a:r>
          </a:p>
        </p:txBody>
      </p:sp>
      <p:sp>
        <p:nvSpPr>
          <p:cNvPr id="12" name="Szövegdoboz 11">
            <a:extLst>
              <a:ext uri="{FF2B5EF4-FFF2-40B4-BE49-F238E27FC236}">
                <a16:creationId xmlns:a16="http://schemas.microsoft.com/office/drawing/2014/main" id="{A797ED0B-D238-3775-79C3-13714886D97B}"/>
              </a:ext>
            </a:extLst>
          </p:cNvPr>
          <p:cNvSpPr txBox="1"/>
          <p:nvPr/>
        </p:nvSpPr>
        <p:spPr>
          <a:xfrm>
            <a:off x="3361312" y="6099825"/>
            <a:ext cx="651510" cy="324256"/>
          </a:xfrm>
          <a:prstGeom prst="rect">
            <a:avLst/>
          </a:prstGeom>
          <a:noFill/>
        </p:spPr>
        <p:txBody>
          <a:bodyPr wrap="square">
            <a:spAutoFit/>
          </a:bodyPr>
          <a:lstStyle/>
          <a:p>
            <a:r>
              <a:rPr lang="hu-HU" dirty="0"/>
              <a:t>58%</a:t>
            </a:r>
          </a:p>
        </p:txBody>
      </p:sp>
      <p:sp>
        <p:nvSpPr>
          <p:cNvPr id="13" name="Szövegdoboz 12">
            <a:extLst>
              <a:ext uri="{FF2B5EF4-FFF2-40B4-BE49-F238E27FC236}">
                <a16:creationId xmlns:a16="http://schemas.microsoft.com/office/drawing/2014/main" id="{C509C9F8-0DF1-D819-5C2D-0368996C6716}"/>
              </a:ext>
            </a:extLst>
          </p:cNvPr>
          <p:cNvSpPr txBox="1"/>
          <p:nvPr/>
        </p:nvSpPr>
        <p:spPr>
          <a:xfrm>
            <a:off x="3323025" y="4273236"/>
            <a:ext cx="728084" cy="276999"/>
          </a:xfrm>
          <a:prstGeom prst="rect">
            <a:avLst/>
          </a:prstGeom>
          <a:noFill/>
        </p:spPr>
        <p:txBody>
          <a:bodyPr wrap="square" rtlCol="0">
            <a:spAutoFit/>
          </a:bodyPr>
          <a:lstStyle/>
          <a:p>
            <a:r>
              <a:rPr lang="hu-HU" sz="1200" b="1" dirty="0">
                <a:latin typeface="Arial" panose="020B0604020202020204" pitchFamily="34" charset="0"/>
                <a:cs typeface="Arial" panose="020B0604020202020204" pitchFamily="34" charset="0"/>
              </a:rPr>
              <a:t>= DAD</a:t>
            </a:r>
          </a:p>
        </p:txBody>
      </p:sp>
      <p:sp>
        <p:nvSpPr>
          <p:cNvPr id="14" name="Szövegdoboz 13">
            <a:extLst>
              <a:ext uri="{FF2B5EF4-FFF2-40B4-BE49-F238E27FC236}">
                <a16:creationId xmlns:a16="http://schemas.microsoft.com/office/drawing/2014/main" id="{4BF6484E-6F8B-56E0-0934-933F564AAF37}"/>
              </a:ext>
            </a:extLst>
          </p:cNvPr>
          <p:cNvSpPr txBox="1"/>
          <p:nvPr/>
        </p:nvSpPr>
        <p:spPr>
          <a:xfrm>
            <a:off x="587160" y="6079940"/>
            <a:ext cx="593689" cy="324256"/>
          </a:xfrm>
          <a:prstGeom prst="rect">
            <a:avLst/>
          </a:prstGeom>
          <a:noFill/>
        </p:spPr>
        <p:txBody>
          <a:bodyPr wrap="square" rtlCol="0">
            <a:spAutoFit/>
          </a:bodyPr>
          <a:lstStyle/>
          <a:p>
            <a:r>
              <a:rPr lang="hu-HU" b="1" dirty="0"/>
              <a:t>DAD:</a:t>
            </a:r>
          </a:p>
        </p:txBody>
      </p:sp>
      <p:sp>
        <p:nvSpPr>
          <p:cNvPr id="15" name="Jobb oldali kapcsos zárójel 14">
            <a:extLst>
              <a:ext uri="{FF2B5EF4-FFF2-40B4-BE49-F238E27FC236}">
                <a16:creationId xmlns:a16="http://schemas.microsoft.com/office/drawing/2014/main" id="{3E12B7C1-34DB-DDEC-1D15-9FD31E53591D}"/>
              </a:ext>
            </a:extLst>
          </p:cNvPr>
          <p:cNvSpPr/>
          <p:nvPr/>
        </p:nvSpPr>
        <p:spPr>
          <a:xfrm rot="5400000">
            <a:off x="2551457" y="4648104"/>
            <a:ext cx="234513" cy="2831973"/>
          </a:xfrm>
          <a:prstGeom prst="rightBrace">
            <a:avLst>
              <a:gd name="adj1" fmla="val 8400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7" name="Szövegdoboz 16">
            <a:extLst>
              <a:ext uri="{FF2B5EF4-FFF2-40B4-BE49-F238E27FC236}">
                <a16:creationId xmlns:a16="http://schemas.microsoft.com/office/drawing/2014/main" id="{7CB703FE-9C11-15BA-3CD0-5D1C7F0EFEF0}"/>
              </a:ext>
            </a:extLst>
          </p:cNvPr>
          <p:cNvSpPr txBox="1"/>
          <p:nvPr/>
        </p:nvSpPr>
        <p:spPr>
          <a:xfrm>
            <a:off x="344638" y="6435178"/>
            <a:ext cx="4381500" cy="324256"/>
          </a:xfrm>
          <a:prstGeom prst="rect">
            <a:avLst/>
          </a:prstGeom>
          <a:solidFill>
            <a:srgbClr val="0070C0"/>
          </a:solidFill>
          <a:ln w="28575">
            <a:solidFill>
              <a:schemeClr val="tx1"/>
            </a:solidFill>
          </a:ln>
        </p:spPr>
        <p:txBody>
          <a:bodyPr wrap="square">
            <a:spAutoFit/>
          </a:bodyPr>
          <a:lstStyle/>
          <a:p>
            <a:r>
              <a:rPr lang="en-US" dirty="0">
                <a:solidFill>
                  <a:schemeClr val="bg1"/>
                </a:solidFill>
              </a:rPr>
              <a:t>DAD </a:t>
            </a:r>
            <a:r>
              <a:rPr lang="hu-HU" dirty="0">
                <a:solidFill>
                  <a:schemeClr val="bg1"/>
                </a:solidFill>
              </a:rPr>
              <a:t>előfordulása mindössze </a:t>
            </a:r>
            <a:r>
              <a:rPr lang="en-US" dirty="0">
                <a:solidFill>
                  <a:schemeClr val="bg1"/>
                </a:solidFill>
              </a:rPr>
              <a:t>159</a:t>
            </a:r>
            <a:r>
              <a:rPr lang="hu-HU" dirty="0">
                <a:solidFill>
                  <a:schemeClr val="bg1"/>
                </a:solidFill>
              </a:rPr>
              <a:t>/</a:t>
            </a:r>
            <a:r>
              <a:rPr lang="en-US" dirty="0">
                <a:solidFill>
                  <a:schemeClr val="bg1"/>
                </a:solidFill>
              </a:rPr>
              <a:t>356 (45%) </a:t>
            </a:r>
            <a:r>
              <a:rPr lang="hu-HU" dirty="0">
                <a:solidFill>
                  <a:schemeClr val="bg1"/>
                </a:solidFill>
              </a:rPr>
              <a:t>esetben</a:t>
            </a:r>
          </a:p>
        </p:txBody>
      </p:sp>
      <p:sp>
        <p:nvSpPr>
          <p:cNvPr id="19" name="Szövegdoboz 18">
            <a:extLst>
              <a:ext uri="{FF2B5EF4-FFF2-40B4-BE49-F238E27FC236}">
                <a16:creationId xmlns:a16="http://schemas.microsoft.com/office/drawing/2014/main" id="{4482C319-0444-8180-538F-46891AAED957}"/>
              </a:ext>
            </a:extLst>
          </p:cNvPr>
          <p:cNvSpPr txBox="1"/>
          <p:nvPr/>
        </p:nvSpPr>
        <p:spPr>
          <a:xfrm>
            <a:off x="5726735" y="1660598"/>
            <a:ext cx="4423105" cy="788101"/>
          </a:xfrm>
          <a:prstGeom prst="rect">
            <a:avLst/>
          </a:prstGeom>
          <a:noFill/>
        </p:spPr>
        <p:txBody>
          <a:bodyPr wrap="square">
            <a:spAutoFit/>
          </a:bodyPr>
          <a:lstStyle/>
          <a:p>
            <a:r>
              <a:rPr lang="hu-HU" b="0" i="0" dirty="0">
                <a:solidFill>
                  <a:srgbClr val="3C4043"/>
                </a:solidFill>
                <a:effectLst/>
              </a:rPr>
              <a:t>A DAD gyakrabban </a:t>
            </a:r>
            <a:r>
              <a:rPr lang="hu-HU" dirty="0">
                <a:solidFill>
                  <a:srgbClr val="3C4043"/>
                </a:solidFill>
              </a:rPr>
              <a:t>azoknál a betegeknél </a:t>
            </a:r>
            <a:r>
              <a:rPr lang="hu-HU" b="0" i="0" dirty="0">
                <a:solidFill>
                  <a:srgbClr val="3C4043"/>
                </a:solidFill>
                <a:effectLst/>
              </a:rPr>
              <a:t>fordult elő, akik 72 óránál hosszabb ideig megfeleltek az ARDS klinikai kritériumainak</a:t>
            </a:r>
            <a:r>
              <a:rPr lang="hu-HU" dirty="0">
                <a:solidFill>
                  <a:srgbClr val="3C4043"/>
                </a:solidFill>
              </a:rPr>
              <a:t>.</a:t>
            </a:r>
          </a:p>
        </p:txBody>
      </p:sp>
      <p:pic>
        <p:nvPicPr>
          <p:cNvPr id="21" name="Kép 20">
            <a:extLst>
              <a:ext uri="{FF2B5EF4-FFF2-40B4-BE49-F238E27FC236}">
                <a16:creationId xmlns:a16="http://schemas.microsoft.com/office/drawing/2014/main" id="{BFD6E586-E805-6FE5-02FC-C16DBC402471}"/>
              </a:ext>
            </a:extLst>
          </p:cNvPr>
          <p:cNvPicPr>
            <a:picLocks noChangeAspect="1"/>
          </p:cNvPicPr>
          <p:nvPr/>
        </p:nvPicPr>
        <p:blipFill>
          <a:blip r:embed="rId4"/>
          <a:stretch>
            <a:fillRect/>
          </a:stretch>
        </p:blipFill>
        <p:spPr>
          <a:xfrm>
            <a:off x="6095999" y="2528853"/>
            <a:ext cx="2189912" cy="3417981"/>
          </a:xfrm>
          <a:prstGeom prst="rect">
            <a:avLst/>
          </a:prstGeom>
        </p:spPr>
      </p:pic>
      <p:sp>
        <p:nvSpPr>
          <p:cNvPr id="25" name="Szövegdoboz 24">
            <a:extLst>
              <a:ext uri="{FF2B5EF4-FFF2-40B4-BE49-F238E27FC236}">
                <a16:creationId xmlns:a16="http://schemas.microsoft.com/office/drawing/2014/main" id="{4DB880E1-2D1D-2A85-C3C6-D913369F5820}"/>
              </a:ext>
            </a:extLst>
          </p:cNvPr>
          <p:cNvSpPr txBox="1"/>
          <p:nvPr/>
        </p:nvSpPr>
        <p:spPr>
          <a:xfrm>
            <a:off x="8742807" y="2659670"/>
            <a:ext cx="2814066" cy="1020023"/>
          </a:xfrm>
          <a:prstGeom prst="rect">
            <a:avLst/>
          </a:prstGeom>
          <a:noFill/>
        </p:spPr>
        <p:txBody>
          <a:bodyPr wrap="square">
            <a:spAutoFit/>
          </a:bodyPr>
          <a:lstStyle/>
          <a:p>
            <a:r>
              <a:rPr lang="hu-HU" b="0" i="0" dirty="0">
                <a:solidFill>
                  <a:srgbClr val="3C4043"/>
                </a:solidFill>
                <a:effectLst/>
              </a:rPr>
              <a:t>Mérsékelt vagy súlyos ARDS</a:t>
            </a:r>
            <a:r>
              <a:rPr lang="hu-HU" dirty="0">
                <a:solidFill>
                  <a:srgbClr val="3C4043"/>
                </a:solidFill>
              </a:rPr>
              <a:t>-ben</a:t>
            </a:r>
            <a:r>
              <a:rPr lang="hu-HU" b="0" i="0" dirty="0">
                <a:solidFill>
                  <a:srgbClr val="3C4043"/>
                </a:solidFill>
                <a:effectLst/>
              </a:rPr>
              <a:t> szenvedő betegek aránya diffúz </a:t>
            </a:r>
            <a:r>
              <a:rPr lang="hu-HU" b="0" i="0" dirty="0" err="1">
                <a:solidFill>
                  <a:srgbClr val="3C4043"/>
                </a:solidFill>
                <a:effectLst/>
              </a:rPr>
              <a:t>alveolaris</a:t>
            </a:r>
            <a:r>
              <a:rPr lang="hu-HU" b="0" i="0" dirty="0">
                <a:solidFill>
                  <a:srgbClr val="3C4043"/>
                </a:solidFill>
                <a:effectLst/>
              </a:rPr>
              <a:t> károsodással (DAD) </a:t>
            </a:r>
            <a:r>
              <a:rPr lang="hu-HU" b="0" i="0" dirty="0" err="1">
                <a:solidFill>
                  <a:srgbClr val="3C4043"/>
                </a:solidFill>
                <a:effectLst/>
              </a:rPr>
              <a:t>sectio</a:t>
            </a:r>
            <a:r>
              <a:rPr lang="hu-HU" b="0" i="0" dirty="0">
                <a:solidFill>
                  <a:srgbClr val="3C4043"/>
                </a:solidFill>
                <a:effectLst/>
              </a:rPr>
              <a:t> során.</a:t>
            </a:r>
            <a:endParaRPr lang="hu-HU" dirty="0"/>
          </a:p>
        </p:txBody>
      </p:sp>
      <p:sp>
        <p:nvSpPr>
          <p:cNvPr id="27" name="Szövegdoboz 26">
            <a:extLst>
              <a:ext uri="{FF2B5EF4-FFF2-40B4-BE49-F238E27FC236}">
                <a16:creationId xmlns:a16="http://schemas.microsoft.com/office/drawing/2014/main" id="{A3B31BC3-1E2F-6924-3ECC-D0A7F57CA566}"/>
              </a:ext>
            </a:extLst>
          </p:cNvPr>
          <p:cNvSpPr txBox="1"/>
          <p:nvPr/>
        </p:nvSpPr>
        <p:spPr>
          <a:xfrm>
            <a:off x="7287768" y="6527412"/>
            <a:ext cx="5057969" cy="276999"/>
          </a:xfrm>
          <a:prstGeom prst="rect">
            <a:avLst/>
          </a:prstGeom>
          <a:noFill/>
        </p:spPr>
        <p:txBody>
          <a:bodyPr wrap="square">
            <a:spAutoFit/>
          </a:bodyPr>
          <a:lstStyle/>
          <a:p>
            <a:r>
              <a:rPr lang="hu-HU" sz="1200" b="0" i="0" dirty="0" err="1">
                <a:solidFill>
                  <a:srgbClr val="FF0000"/>
                </a:solidFill>
                <a:effectLst/>
                <a:latin typeface="Arial" panose="020B0604020202020204" pitchFamily="34" charset="0"/>
                <a:cs typeface="Arial" panose="020B0604020202020204" pitchFamily="34" charset="0"/>
              </a:rPr>
              <a:t>Thille</a:t>
            </a:r>
            <a:r>
              <a:rPr lang="hu-HU" sz="1200" b="0" i="0" dirty="0">
                <a:solidFill>
                  <a:srgbClr val="FF0000"/>
                </a:solidFill>
                <a:effectLst/>
                <a:latin typeface="Arial" panose="020B0604020202020204" pitchFamily="34" charset="0"/>
                <a:cs typeface="Arial" panose="020B0604020202020204" pitchFamily="34" charset="0"/>
              </a:rPr>
              <a:t> AW </a:t>
            </a:r>
            <a:r>
              <a:rPr lang="hu-HU" sz="1200" b="0" i="0" dirty="0" err="1">
                <a:solidFill>
                  <a:srgbClr val="FF0000"/>
                </a:solidFill>
                <a:effectLst/>
                <a:latin typeface="Arial" panose="020B0604020202020204" pitchFamily="34" charset="0"/>
                <a:cs typeface="Arial" panose="020B0604020202020204" pitchFamily="34" charset="0"/>
              </a:rPr>
              <a:t>et</a:t>
            </a:r>
            <a:r>
              <a:rPr lang="hu-HU" sz="1200" b="0" i="0" dirty="0">
                <a:solidFill>
                  <a:srgbClr val="FF0000"/>
                </a:solidFill>
                <a:effectLst/>
                <a:latin typeface="Arial" panose="020B0604020202020204" pitchFamily="34" charset="0"/>
                <a:cs typeface="Arial" panose="020B0604020202020204" pitchFamily="34" charset="0"/>
              </a:rPr>
              <a:t> </a:t>
            </a:r>
            <a:r>
              <a:rPr lang="hu-HU" sz="1200" b="0" i="0" dirty="0" err="1">
                <a:solidFill>
                  <a:srgbClr val="FF0000"/>
                </a:solidFill>
                <a:effectLst/>
                <a:latin typeface="Arial" panose="020B0604020202020204" pitchFamily="34" charset="0"/>
                <a:cs typeface="Arial" panose="020B0604020202020204" pitchFamily="34" charset="0"/>
              </a:rPr>
              <a:t>al</a:t>
            </a:r>
            <a:r>
              <a:rPr lang="hu-HU" sz="1200" b="0" i="0" dirty="0">
                <a:solidFill>
                  <a:srgbClr val="FF0000"/>
                </a:solidFill>
                <a:effectLst/>
                <a:latin typeface="Arial" panose="020B0604020202020204" pitchFamily="34" charset="0"/>
                <a:cs typeface="Arial" panose="020B0604020202020204" pitchFamily="34" charset="0"/>
              </a:rPr>
              <a:t>. </a:t>
            </a:r>
            <a:r>
              <a:rPr lang="hu-HU" sz="1200" b="0" i="1" dirty="0">
                <a:solidFill>
                  <a:srgbClr val="FF0000"/>
                </a:solidFill>
                <a:effectLst/>
                <a:latin typeface="Arial" panose="020B0604020202020204" pitchFamily="34" charset="0"/>
                <a:cs typeface="Arial" panose="020B0604020202020204" pitchFamily="34" charset="0"/>
              </a:rPr>
              <a:t>Am J </a:t>
            </a:r>
            <a:r>
              <a:rPr lang="hu-HU" sz="1200" b="0" i="1" dirty="0" err="1">
                <a:solidFill>
                  <a:srgbClr val="FF0000"/>
                </a:solidFill>
                <a:effectLst/>
                <a:latin typeface="Arial" panose="020B0604020202020204" pitchFamily="34" charset="0"/>
                <a:cs typeface="Arial" panose="020B0604020202020204" pitchFamily="34" charset="0"/>
              </a:rPr>
              <a:t>Respir</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Crit</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Care</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Med</a:t>
            </a:r>
            <a:r>
              <a:rPr lang="hu-HU" sz="1200" b="0" i="0" dirty="0">
                <a:solidFill>
                  <a:srgbClr val="FF0000"/>
                </a:solidFill>
                <a:effectLst/>
                <a:latin typeface="Arial" panose="020B0604020202020204" pitchFamily="34" charset="0"/>
                <a:cs typeface="Arial" panose="020B0604020202020204" pitchFamily="34" charset="0"/>
              </a:rPr>
              <a:t>. 2013 </a:t>
            </a:r>
            <a:r>
              <a:rPr lang="hu-HU" sz="1200" b="0" i="0" dirty="0" err="1">
                <a:solidFill>
                  <a:srgbClr val="FF0000"/>
                </a:solidFill>
                <a:effectLst/>
                <a:latin typeface="Arial" panose="020B0604020202020204" pitchFamily="34" charset="0"/>
                <a:cs typeface="Arial" panose="020B0604020202020204" pitchFamily="34" charset="0"/>
              </a:rPr>
              <a:t>Apr</a:t>
            </a:r>
            <a:r>
              <a:rPr lang="hu-HU" sz="1200" b="0" i="0" dirty="0">
                <a:solidFill>
                  <a:srgbClr val="FF0000"/>
                </a:solidFill>
                <a:effectLst/>
                <a:latin typeface="Arial" panose="020B0604020202020204" pitchFamily="34" charset="0"/>
                <a:cs typeface="Arial" panose="020B0604020202020204" pitchFamily="34" charset="0"/>
              </a:rPr>
              <a:t> 1;187(7):761-7.</a:t>
            </a:r>
            <a:endParaRPr lang="hu-HU" sz="1200" dirty="0">
              <a:solidFill>
                <a:srgbClr val="FF0000"/>
              </a:solidFill>
              <a:latin typeface="Arial" panose="020B0604020202020204" pitchFamily="34" charset="0"/>
              <a:cs typeface="Arial" panose="020B0604020202020204" pitchFamily="34" charset="0"/>
            </a:endParaRPr>
          </a:p>
        </p:txBody>
      </p:sp>
      <p:sp>
        <p:nvSpPr>
          <p:cNvPr id="28" name="Téglalap: lekerekített 27">
            <a:extLst>
              <a:ext uri="{FF2B5EF4-FFF2-40B4-BE49-F238E27FC236}">
                <a16:creationId xmlns:a16="http://schemas.microsoft.com/office/drawing/2014/main" id="{53C467DA-4AD1-9597-3670-DA262216F8C1}"/>
              </a:ext>
            </a:extLst>
          </p:cNvPr>
          <p:cNvSpPr/>
          <p:nvPr/>
        </p:nvSpPr>
        <p:spPr>
          <a:xfrm>
            <a:off x="8747872" y="3890664"/>
            <a:ext cx="3098673" cy="1925579"/>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hu-HU" b="0" i="0" dirty="0">
                <a:solidFill>
                  <a:srgbClr val="002060"/>
                </a:solidFill>
                <a:effectLst/>
                <a:latin typeface="Roboto" panose="02000000000000000000" pitchFamily="2" charset="0"/>
              </a:rPr>
              <a:t>A Berlin definíció lehetővé teszi a betegek homogén csoportjának azonosítását, különösen a 72 óránál hosszabb ideje tartó súlyos ARDS-ben szenvedő betegeket, akik 69%-ban látható DAD.</a:t>
            </a:r>
          </a:p>
        </p:txBody>
      </p:sp>
    </p:spTree>
    <p:extLst>
      <p:ext uri="{BB962C8B-B14F-4D97-AF65-F5344CB8AC3E}">
        <p14:creationId xmlns:p14="http://schemas.microsoft.com/office/powerpoint/2010/main" val="240262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5EBDA0-7ED5-A407-3BD6-8EE17C2EA726}"/>
              </a:ext>
            </a:extLst>
          </p:cNvPr>
          <p:cNvSpPr>
            <a:spLocks noGrp="1"/>
          </p:cNvSpPr>
          <p:nvPr>
            <p:ph type="title"/>
          </p:nvPr>
        </p:nvSpPr>
        <p:spPr>
          <a:xfrm>
            <a:off x="721312" y="330588"/>
            <a:ext cx="10749375" cy="606671"/>
          </a:xfrm>
        </p:spPr>
        <p:txBody>
          <a:bodyPr/>
          <a:lstStyle/>
          <a:p>
            <a:r>
              <a:rPr lang="hu-HU" sz="4000" dirty="0"/>
              <a:t>ARDS – Milyen a jó definíció?</a:t>
            </a:r>
          </a:p>
        </p:txBody>
      </p:sp>
      <p:sp>
        <p:nvSpPr>
          <p:cNvPr id="4" name="Szövegdoboz 3">
            <a:extLst>
              <a:ext uri="{FF2B5EF4-FFF2-40B4-BE49-F238E27FC236}">
                <a16:creationId xmlns:a16="http://schemas.microsoft.com/office/drawing/2014/main" id="{FB7CCF3E-DAD2-A1D5-8E6B-DF39248CEC83}"/>
              </a:ext>
            </a:extLst>
          </p:cNvPr>
          <p:cNvSpPr txBox="1"/>
          <p:nvPr/>
        </p:nvSpPr>
        <p:spPr>
          <a:xfrm>
            <a:off x="344122" y="1368546"/>
            <a:ext cx="11303048" cy="3064365"/>
          </a:xfrm>
          <a:prstGeom prst="rect">
            <a:avLst/>
          </a:prstGeom>
          <a:noFill/>
        </p:spPr>
        <p:txBody>
          <a:bodyPr wrap="square">
            <a:spAutoFit/>
          </a:bodyPr>
          <a:lstStyle/>
          <a:p>
            <a:pPr>
              <a:lnSpc>
                <a:spcPct val="107000"/>
              </a:lnSpc>
              <a:spcAft>
                <a:spcPts val="800"/>
              </a:spcAft>
            </a:pPr>
            <a:r>
              <a:rPr lang="hu-HU" sz="24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Figyelembe kell(</a:t>
            </a:r>
            <a:r>
              <a:rPr lang="hu-HU" sz="2400" b="1"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ene</a:t>
            </a:r>
            <a:r>
              <a:rPr lang="hu-HU" sz="24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venni:</a:t>
            </a:r>
          </a:p>
          <a:p>
            <a:pPr marL="285750" indent="-285750">
              <a:lnSpc>
                <a:spcPct val="107000"/>
              </a:lnSpc>
              <a:spcAft>
                <a:spcPts val="800"/>
              </a:spcAft>
              <a:buClr>
                <a:srgbClr val="C00000"/>
              </a:buClr>
              <a:buFont typeface="Arial" panose="020B0604020202020204" pitchFamily="34" charset="0"/>
              <a:buChar char="•"/>
            </a:pP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milyen állapotú a beteg, milyen társbetegségei vannak</a:t>
            </a:r>
            <a:endPar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Clr>
                <a:srgbClr val="C00000"/>
              </a:buClr>
              <a:buFont typeface="Arial" panose="020B0604020202020204" pitchFamily="34" charset="0"/>
              <a:buChar char="•"/>
            </a:pP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az ARDS nem homogén betegség, több </a:t>
            </a:r>
            <a:r>
              <a:rPr lang="hu-HU"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fenotípusa</a:t>
            </a: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van, amik esetén eltérő definíciókra lehet szükség</a:t>
            </a:r>
            <a:endPar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Clr>
                <a:srgbClr val="C00000"/>
              </a:buClr>
              <a:buFont typeface="Arial" panose="020B0604020202020204" pitchFamily="34" charset="0"/>
              <a:buChar char="•"/>
            </a:pP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szükség lenne </a:t>
            </a:r>
            <a:r>
              <a:rPr lang="hu-HU"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biomarkerek</a:t>
            </a: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bevonására</a:t>
            </a:r>
            <a:endPar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Clr>
                <a:srgbClr val="C00000"/>
              </a:buClr>
              <a:buFont typeface="Arial" panose="020B0604020202020204" pitchFamily="34" charset="0"/>
              <a:buChar char="•"/>
            </a:pP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szerepet kellene kapnia a tüdőkeringésnek és a kapilláris </a:t>
            </a:r>
            <a:r>
              <a:rPr lang="hu-HU"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permeabilitás</a:t>
            </a: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fokának a definícióban</a:t>
            </a:r>
            <a:endPar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Clr>
                <a:srgbClr val="C00000"/>
              </a:buClr>
              <a:buFont typeface="Arial" panose="020B0604020202020204" pitchFamily="34" charset="0"/>
              <a:buChar char="•"/>
            </a:pPr>
            <a:r>
              <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a PaO</a:t>
            </a:r>
            <a:r>
              <a:rPr lang="hu-HU" sz="2000" baseline="-25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2</a:t>
            </a:r>
            <a:r>
              <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/FiO</a:t>
            </a:r>
            <a:r>
              <a:rPr lang="hu-HU" sz="2000" baseline="-25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2</a:t>
            </a:r>
            <a:r>
              <a:rPr lang="hu-HU"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nem lehet önmagában a betegség súlyosságának mérője, </a:t>
            </a: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standardizálni kellene</a:t>
            </a:r>
          </a:p>
          <a:p>
            <a:pPr marL="285750" indent="-285750">
              <a:lnSpc>
                <a:spcPct val="107000"/>
              </a:lnSpc>
              <a:spcAft>
                <a:spcPts val="800"/>
              </a:spcAft>
              <a:buClr>
                <a:srgbClr val="C00000"/>
              </a:buClr>
              <a:buFont typeface="Arial" panose="020B0604020202020204" pitchFamily="34" charset="0"/>
              <a:buChar char="•"/>
            </a:pP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súlyosságot a PaO</a:t>
            </a:r>
            <a:r>
              <a:rPr lang="hu-HU" sz="2000" baseline="-25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2</a:t>
            </a: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/FiO</a:t>
            </a:r>
            <a:r>
              <a:rPr lang="hu-HU" sz="2000" baseline="-25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2</a:t>
            </a:r>
            <a:r>
              <a:rPr lang="hu-HU"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mellett egyéb paraméterektől is függővé kell tenni.</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églalap: lekerekített 4">
            <a:extLst>
              <a:ext uri="{FF2B5EF4-FFF2-40B4-BE49-F238E27FC236}">
                <a16:creationId xmlns:a16="http://schemas.microsoft.com/office/drawing/2014/main" id="{CD12ED28-DF46-AD85-3904-B2A541A01646}"/>
              </a:ext>
            </a:extLst>
          </p:cNvPr>
          <p:cNvSpPr/>
          <p:nvPr/>
        </p:nvSpPr>
        <p:spPr>
          <a:xfrm>
            <a:off x="3383280" y="4609893"/>
            <a:ext cx="3954779" cy="1759121"/>
          </a:xfrm>
          <a:prstGeom prst="roundRect">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82676"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Poppins" panose="00000500000000000000" pitchFamily="2" charset="-18"/>
              </a:rPr>
              <a:t>Ugyan nem jó, de nincs elég erős adat egy jobb definíció kialakítására. </a:t>
            </a:r>
            <a:endParaRPr kumimoji="0" lang="hu-HU" sz="24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Poppins" panose="00000500000000000000" pitchFamily="2" charset="-18"/>
            </a:endParaRPr>
          </a:p>
        </p:txBody>
      </p:sp>
      <p:sp>
        <p:nvSpPr>
          <p:cNvPr id="6" name="Szövegdoboz 5">
            <a:extLst>
              <a:ext uri="{FF2B5EF4-FFF2-40B4-BE49-F238E27FC236}">
                <a16:creationId xmlns:a16="http://schemas.microsoft.com/office/drawing/2014/main" id="{3D00FE0E-820F-2983-70CD-0CC632BCDFBC}"/>
              </a:ext>
            </a:extLst>
          </p:cNvPr>
          <p:cNvSpPr txBox="1"/>
          <p:nvPr/>
        </p:nvSpPr>
        <p:spPr>
          <a:xfrm>
            <a:off x="6562989" y="6539627"/>
            <a:ext cx="3279967" cy="246221"/>
          </a:xfrm>
          <a:prstGeom prst="rect">
            <a:avLst/>
          </a:prstGeom>
          <a:noFill/>
        </p:spPr>
        <p:txBody>
          <a:bodyPr wrap="square" rtlCol="0">
            <a:spAutoFit/>
          </a:bodyPr>
          <a:lstStyle/>
          <a:p>
            <a:r>
              <a:rPr lang="hu-HU" sz="1000" b="0" i="0" dirty="0" err="1">
                <a:solidFill>
                  <a:srgbClr val="FF0000"/>
                </a:solidFill>
                <a:effectLst/>
                <a:latin typeface="Arial" panose="020B0604020202020204" pitchFamily="34" charset="0"/>
                <a:cs typeface="Arial" panose="020B0604020202020204" pitchFamily="34" charset="0"/>
              </a:rPr>
              <a:t>Grasselli</a:t>
            </a:r>
            <a:r>
              <a:rPr lang="hu-HU" sz="1000" b="0" i="0" dirty="0">
                <a:solidFill>
                  <a:srgbClr val="FF0000"/>
                </a:solidFill>
                <a:effectLst/>
                <a:latin typeface="Arial" panose="020B0604020202020204" pitchFamily="34" charset="0"/>
                <a:cs typeface="Arial" panose="020B0604020202020204" pitchFamily="34" charset="0"/>
              </a:rPr>
              <a:t> G </a:t>
            </a:r>
            <a:r>
              <a:rPr lang="hu-HU" sz="1000" b="0" i="0" dirty="0" err="1">
                <a:solidFill>
                  <a:srgbClr val="FF0000"/>
                </a:solidFill>
                <a:effectLst/>
                <a:latin typeface="Arial" panose="020B0604020202020204" pitchFamily="34" charset="0"/>
                <a:cs typeface="Arial" panose="020B0604020202020204" pitchFamily="34" charset="0"/>
              </a:rPr>
              <a:t>et</a:t>
            </a:r>
            <a:r>
              <a:rPr lang="hu-HU" sz="1000" b="0" i="0" dirty="0">
                <a:solidFill>
                  <a:srgbClr val="FF0000"/>
                </a:solidFill>
                <a:effectLst/>
                <a:latin typeface="Arial" panose="020B0604020202020204" pitchFamily="34" charset="0"/>
                <a:cs typeface="Arial" panose="020B0604020202020204" pitchFamily="34" charset="0"/>
              </a:rPr>
              <a:t> </a:t>
            </a:r>
            <a:r>
              <a:rPr lang="hu-HU" sz="1000" b="0" i="0" dirty="0" err="1">
                <a:solidFill>
                  <a:srgbClr val="FF0000"/>
                </a:solidFill>
                <a:effectLst/>
                <a:latin typeface="Arial" panose="020B0604020202020204" pitchFamily="34" charset="0"/>
                <a:cs typeface="Arial" panose="020B0604020202020204" pitchFamily="34" charset="0"/>
              </a:rPr>
              <a:t>al</a:t>
            </a:r>
            <a:r>
              <a:rPr lang="hu-HU" sz="1000" b="0" i="0" dirty="0">
                <a:solidFill>
                  <a:srgbClr val="FF0000"/>
                </a:solidFill>
                <a:effectLst/>
                <a:latin typeface="Arial" panose="020B0604020202020204" pitchFamily="34" charset="0"/>
                <a:cs typeface="Arial" panose="020B0604020202020204" pitchFamily="34" charset="0"/>
              </a:rPr>
              <a:t>. </a:t>
            </a:r>
            <a:r>
              <a:rPr lang="hu-HU" sz="1000" b="0" i="1" dirty="0">
                <a:solidFill>
                  <a:srgbClr val="FF0000"/>
                </a:solidFill>
                <a:effectLst/>
                <a:latin typeface="Arial" panose="020B0604020202020204" pitchFamily="34" charset="0"/>
                <a:cs typeface="Arial" panose="020B0604020202020204" pitchFamily="34" charset="0"/>
              </a:rPr>
              <a:t>ICM</a:t>
            </a:r>
            <a:r>
              <a:rPr lang="hu-HU" sz="1000" b="0" i="0" dirty="0">
                <a:solidFill>
                  <a:srgbClr val="FF0000"/>
                </a:solidFill>
                <a:effectLst/>
                <a:latin typeface="Arial" panose="020B0604020202020204" pitchFamily="34" charset="0"/>
                <a:cs typeface="Arial" panose="020B0604020202020204" pitchFamily="34" charset="0"/>
              </a:rPr>
              <a:t>. 2023 Jul;49(7):727-759. </a:t>
            </a:r>
            <a:endParaRPr lang="hu-HU" sz="1000" dirty="0">
              <a:solidFill>
                <a:srgbClr val="FF0000"/>
              </a:solidFill>
              <a:latin typeface="Arial" panose="020B0604020202020204" pitchFamily="34" charset="0"/>
              <a:cs typeface="Arial" panose="020B0604020202020204" pitchFamily="34" charset="0"/>
            </a:endParaRPr>
          </a:p>
        </p:txBody>
      </p:sp>
      <p:sp>
        <p:nvSpPr>
          <p:cNvPr id="7" name="Szövegdoboz 6">
            <a:extLst>
              <a:ext uri="{FF2B5EF4-FFF2-40B4-BE49-F238E27FC236}">
                <a16:creationId xmlns:a16="http://schemas.microsoft.com/office/drawing/2014/main" id="{3E8F8640-4549-4CD0-9731-702FE802859D}"/>
              </a:ext>
            </a:extLst>
          </p:cNvPr>
          <p:cNvSpPr txBox="1"/>
          <p:nvPr/>
        </p:nvSpPr>
        <p:spPr>
          <a:xfrm>
            <a:off x="7729309" y="4445126"/>
            <a:ext cx="3741378" cy="461665"/>
          </a:xfrm>
          <a:prstGeom prst="rect">
            <a:avLst/>
          </a:prstGeom>
          <a:noFill/>
        </p:spPr>
        <p:txBody>
          <a:bodyPr wrap="square" rtlCol="0">
            <a:spAutoFit/>
          </a:bodyPr>
          <a:lstStyle/>
          <a:p>
            <a:pPr algn="r"/>
            <a:r>
              <a:rPr lang="hu-HU" sz="1200" b="0" i="0" dirty="0" err="1">
                <a:solidFill>
                  <a:srgbClr val="FF0000"/>
                </a:solidFill>
                <a:effectLst/>
                <a:latin typeface="Arial" panose="020B0604020202020204" pitchFamily="34" charset="0"/>
                <a:cs typeface="Arial" panose="020B0604020202020204" pitchFamily="34" charset="0"/>
              </a:rPr>
              <a:t>Villar</a:t>
            </a:r>
            <a:r>
              <a:rPr lang="hu-HU" sz="1200" b="0" i="0" dirty="0">
                <a:solidFill>
                  <a:srgbClr val="FF0000"/>
                </a:solidFill>
                <a:effectLst/>
                <a:latin typeface="Arial" panose="020B0604020202020204" pitchFamily="34" charset="0"/>
                <a:cs typeface="Arial" panose="020B0604020202020204" pitchFamily="34" charset="0"/>
              </a:rPr>
              <a:t> J, </a:t>
            </a:r>
            <a:r>
              <a:rPr lang="hu-HU" sz="1200" b="0" i="0" dirty="0" err="1">
                <a:solidFill>
                  <a:srgbClr val="FF0000"/>
                </a:solidFill>
                <a:effectLst/>
                <a:latin typeface="Arial" panose="020B0604020202020204" pitchFamily="34" charset="0"/>
                <a:cs typeface="Arial" panose="020B0604020202020204" pitchFamily="34" charset="0"/>
              </a:rPr>
              <a:t>et</a:t>
            </a:r>
            <a:r>
              <a:rPr lang="hu-HU" sz="1200" b="0" i="0" dirty="0">
                <a:solidFill>
                  <a:srgbClr val="FF0000"/>
                </a:solidFill>
                <a:effectLst/>
                <a:latin typeface="Arial" panose="020B0604020202020204" pitchFamily="34" charset="0"/>
                <a:cs typeface="Arial" panose="020B0604020202020204" pitchFamily="34" charset="0"/>
              </a:rPr>
              <a:t> </a:t>
            </a:r>
            <a:r>
              <a:rPr lang="hu-HU" sz="1200" b="0" i="0" dirty="0" err="1">
                <a:solidFill>
                  <a:srgbClr val="FF0000"/>
                </a:solidFill>
                <a:effectLst/>
                <a:latin typeface="Arial" panose="020B0604020202020204" pitchFamily="34" charset="0"/>
                <a:cs typeface="Arial" panose="020B0604020202020204" pitchFamily="34" charset="0"/>
              </a:rPr>
              <a:t>al</a:t>
            </a:r>
            <a:r>
              <a:rPr lang="hu-HU" sz="1200" b="0" i="0"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Crit</a:t>
            </a:r>
            <a:r>
              <a:rPr lang="hu-HU" sz="1200" b="0" i="1" dirty="0">
                <a:solidFill>
                  <a:srgbClr val="FF0000"/>
                </a:solidFill>
                <a:effectLst/>
                <a:latin typeface="Arial" panose="020B0604020202020204" pitchFamily="34" charset="0"/>
                <a:cs typeface="Arial" panose="020B0604020202020204" pitchFamily="34" charset="0"/>
              </a:rPr>
              <a:t> </a:t>
            </a:r>
            <a:r>
              <a:rPr lang="hu-HU" sz="1200" b="0" i="1" dirty="0" err="1">
                <a:solidFill>
                  <a:srgbClr val="FF0000"/>
                </a:solidFill>
                <a:effectLst/>
                <a:latin typeface="Arial" panose="020B0604020202020204" pitchFamily="34" charset="0"/>
                <a:cs typeface="Arial" panose="020B0604020202020204" pitchFamily="34" charset="0"/>
              </a:rPr>
              <a:t>Care</a:t>
            </a:r>
            <a:r>
              <a:rPr lang="hu-HU" sz="1200" b="0" i="0" dirty="0">
                <a:solidFill>
                  <a:srgbClr val="FF0000"/>
                </a:solidFill>
                <a:effectLst/>
                <a:latin typeface="Arial" panose="020B0604020202020204" pitchFamily="34" charset="0"/>
                <a:cs typeface="Arial" panose="020B0604020202020204" pitchFamily="34" charset="0"/>
              </a:rPr>
              <a:t>. 2023 </a:t>
            </a:r>
            <a:r>
              <a:rPr lang="hu-HU" sz="1200" b="0" i="0" dirty="0" err="1">
                <a:solidFill>
                  <a:srgbClr val="FF0000"/>
                </a:solidFill>
                <a:effectLst/>
                <a:latin typeface="Arial" panose="020B0604020202020204" pitchFamily="34" charset="0"/>
                <a:cs typeface="Arial" panose="020B0604020202020204" pitchFamily="34" charset="0"/>
              </a:rPr>
              <a:t>Oct</a:t>
            </a:r>
            <a:r>
              <a:rPr lang="hu-HU" sz="1200" b="0" i="0" dirty="0">
                <a:solidFill>
                  <a:srgbClr val="FF0000"/>
                </a:solidFill>
                <a:effectLst/>
                <a:latin typeface="Arial" panose="020B0604020202020204" pitchFamily="34" charset="0"/>
                <a:cs typeface="Arial" panose="020B0604020202020204" pitchFamily="34" charset="0"/>
              </a:rPr>
              <a:t> 31;27(1):416</a:t>
            </a:r>
          </a:p>
          <a:p>
            <a:pPr algn="r"/>
            <a:r>
              <a:rPr lang="hu-HU" sz="1200" b="0" i="0" dirty="0">
                <a:solidFill>
                  <a:srgbClr val="FF0000"/>
                </a:solidFill>
                <a:effectLst/>
                <a:latin typeface="Arial" panose="020B0604020202020204" pitchFamily="34" charset="0"/>
                <a:cs typeface="Arial" panose="020B0604020202020204" pitchFamily="34" charset="0"/>
              </a:rPr>
              <a:t>.</a:t>
            </a:r>
            <a:endParaRPr lang="hu-HU" sz="1200" dirty="0">
              <a:solidFill>
                <a:srgbClr val="FF0000"/>
              </a:solidFill>
              <a:latin typeface="Arial" panose="020B0604020202020204" pitchFamily="34" charset="0"/>
              <a:cs typeface="Arial" panose="020B0604020202020204" pitchFamily="34" charset="0"/>
            </a:endParaRPr>
          </a:p>
        </p:txBody>
      </p:sp>
      <p:sp>
        <p:nvSpPr>
          <p:cNvPr id="8" name="Szövegdoboz 7">
            <a:extLst>
              <a:ext uri="{FF2B5EF4-FFF2-40B4-BE49-F238E27FC236}">
                <a16:creationId xmlns:a16="http://schemas.microsoft.com/office/drawing/2014/main" id="{37C49782-F11B-4EF5-B48E-2ABC1CDB9EB9}"/>
              </a:ext>
            </a:extLst>
          </p:cNvPr>
          <p:cNvSpPr txBox="1"/>
          <p:nvPr/>
        </p:nvSpPr>
        <p:spPr>
          <a:xfrm>
            <a:off x="8371249" y="4768291"/>
            <a:ext cx="3099438" cy="276999"/>
          </a:xfrm>
          <a:prstGeom prst="rect">
            <a:avLst/>
          </a:prstGeom>
          <a:noFill/>
        </p:spPr>
        <p:txBody>
          <a:bodyPr wrap="none" rtlCol="0">
            <a:spAutoFit/>
          </a:bodyPr>
          <a:lstStyle/>
          <a:p>
            <a:r>
              <a:rPr lang="hu-HU" sz="1200" dirty="0">
                <a:solidFill>
                  <a:srgbClr val="FF0000"/>
                </a:solidFill>
                <a:latin typeface="Arial" panose="020B0604020202020204" pitchFamily="34" charset="0"/>
                <a:cs typeface="Arial" panose="020B0604020202020204" pitchFamily="34" charset="0"/>
              </a:rPr>
              <a:t>Dr. Bede Antal, </a:t>
            </a:r>
            <a:r>
              <a:rPr lang="hu-HU" sz="1200" i="1" dirty="0">
                <a:solidFill>
                  <a:srgbClr val="FF0000"/>
                </a:solidFill>
                <a:latin typeface="Arial" panose="020B0604020202020204" pitchFamily="34" charset="0"/>
                <a:cs typeface="Arial" panose="020B0604020202020204" pitchFamily="34" charset="0"/>
              </a:rPr>
              <a:t>Mentorháló</a:t>
            </a:r>
            <a:r>
              <a:rPr lang="hu-HU" sz="1200" dirty="0">
                <a:solidFill>
                  <a:srgbClr val="FF0000"/>
                </a:solidFill>
                <a:latin typeface="Arial" panose="020B0604020202020204" pitchFamily="34" charset="0"/>
                <a:cs typeface="Arial" panose="020B0604020202020204" pitchFamily="34" charset="0"/>
              </a:rPr>
              <a:t>, Hungary, 2024</a:t>
            </a:r>
          </a:p>
        </p:txBody>
      </p:sp>
    </p:spTree>
    <p:extLst>
      <p:ext uri="{BB962C8B-B14F-4D97-AF65-F5344CB8AC3E}">
        <p14:creationId xmlns:p14="http://schemas.microsoft.com/office/powerpoint/2010/main" val="13259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k-template-HU.pptx" id="{5902C0CD-3840-4895-98FC-91488E0E1C10}" vid="{94FCA8B2-C161-4BBE-BA04-7AB4325899A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E192E40-B860-457B-A71C-B0DEC1CB3B2A}">
  <we:reference id="22ff87a5-132f-4d52-9e97-94d888e4dd91" version="3.8.0.0" store="EXCatalog" storeType="EXCatalog"/>
  <we:alternateReferences>
    <we:reference id="WA104380050" version="3.8.0.0" store="hu-HU"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21734</TotalTime>
  <Words>5184</Words>
  <Application>Microsoft Office PowerPoint</Application>
  <PresentationFormat>Szélesvásznú</PresentationFormat>
  <Paragraphs>636</Paragraphs>
  <Slides>48</Slides>
  <Notes>7</Notes>
  <HiddenSlides>0</HiddenSlides>
  <MMClips>0</MMClips>
  <ScaleCrop>false</ScaleCrop>
  <HeadingPairs>
    <vt:vector size="6" baseType="variant">
      <vt:variant>
        <vt:lpstr>Használt betűtípusok</vt:lpstr>
      </vt:variant>
      <vt:variant>
        <vt:i4>11</vt:i4>
      </vt:variant>
      <vt:variant>
        <vt:lpstr>Téma</vt:lpstr>
      </vt:variant>
      <vt:variant>
        <vt:i4>1</vt:i4>
      </vt:variant>
      <vt:variant>
        <vt:lpstr>Diacímek</vt:lpstr>
      </vt:variant>
      <vt:variant>
        <vt:i4>48</vt:i4>
      </vt:variant>
    </vt:vector>
  </HeadingPairs>
  <TitlesOfParts>
    <vt:vector size="60" baseType="lpstr">
      <vt:lpstr>Calibri</vt:lpstr>
      <vt:lpstr>Poppins Regular</vt:lpstr>
      <vt:lpstr>Poppins Regular</vt:lpstr>
      <vt:lpstr>Merriweather</vt:lpstr>
      <vt:lpstr>Wingdings</vt:lpstr>
      <vt:lpstr>Roboto</vt:lpstr>
      <vt:lpstr>Arial</vt:lpstr>
      <vt:lpstr>Cambria Math</vt:lpstr>
      <vt:lpstr>Cambria</vt:lpstr>
      <vt:lpstr>Poppins Bold</vt:lpstr>
      <vt:lpstr>Poppins</vt:lpstr>
      <vt:lpstr>Office-téma</vt:lpstr>
      <vt:lpstr>ARDS  Újdonságok</vt:lpstr>
      <vt:lpstr>PowerPoint-bemutató</vt:lpstr>
      <vt:lpstr>ARDS – Update 2017  2024</vt:lpstr>
      <vt:lpstr>Definíció</vt:lpstr>
      <vt:lpstr>ARDS - definíció</vt:lpstr>
      <vt:lpstr>ARDS - definíció</vt:lpstr>
      <vt:lpstr>ARDS</vt:lpstr>
      <vt:lpstr>ARDS - definíció</vt:lpstr>
      <vt:lpstr>ARDS – Milyen a jó definíció?</vt:lpstr>
      <vt:lpstr>Fenotípusok</vt:lpstr>
      <vt:lpstr>ARDS - etiológiai klasszifikáció</vt:lpstr>
      <vt:lpstr>ARDS - etiológiai klasszifikáció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ARDS – PEEP</vt:lpstr>
      <vt:lpstr>ARDS – PEEP</vt:lpstr>
      <vt:lpstr>ARDS – PEEP titrálás</vt:lpstr>
      <vt:lpstr>ARDS – PEEP titrálás</vt:lpstr>
      <vt:lpstr>ARDS – PEEP titrálás</vt:lpstr>
      <vt:lpstr>ARDS – toborzási manőverek (TM)</vt:lpstr>
      <vt:lpstr>ARDS – prolongált TM vs no TM</vt:lpstr>
      <vt:lpstr>ARDS – prolongált TM vs no TM</vt:lpstr>
      <vt:lpstr>ARDS – rövid idejű TM vs no TM</vt:lpstr>
      <vt:lpstr>ARDS – rövid idejű TM vs no TM</vt:lpstr>
      <vt:lpstr>ARDS - hasrafordítás</vt:lpstr>
      <vt:lpstr>PowerPoint-bemutató</vt:lpstr>
      <vt:lpstr>PowerPoint-bemutató</vt:lpstr>
      <vt:lpstr>PowerPoint-bemutató</vt:lpstr>
      <vt:lpstr>PowerPoint-bemutató</vt:lpstr>
      <vt:lpstr>PowerPoint-bemutató</vt:lpstr>
      <vt:lpstr>ARDS – Update 2024 - összefoglalás</vt:lpstr>
      <vt:lpstr>Köszönöm  a megtisztelő  figyelmet.</vt:lpstr>
    </vt:vector>
  </TitlesOfParts>
  <Company>Pécsi Tudományegyetem Általáson Orvostudomámyi Kar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Czulák Szilvia</dc:creator>
  <cp:lastModifiedBy>Dr. Kiss Tamás</cp:lastModifiedBy>
  <cp:revision>235</cp:revision>
  <dcterms:created xsi:type="dcterms:W3CDTF">2021-02-22T10:03:35Z</dcterms:created>
  <dcterms:modified xsi:type="dcterms:W3CDTF">2024-09-27T00:27:19Z</dcterms:modified>
</cp:coreProperties>
</file>