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!s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192C5-75A1-40A4-A06A-96774B768FA0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6783306-0159-40FE-8599-7E08178FFD0A}">
      <dgm:prSet/>
      <dgm:spPr/>
      <dgm:t>
        <a:bodyPr/>
        <a:lstStyle/>
        <a:p>
          <a:r>
            <a:rPr lang="hu-HU"/>
            <a:t>TCT&lt;100G/L 100.000/uL generalizált purpra, de normal fvs,hgb</a:t>
          </a:r>
          <a:endParaRPr lang="en-US"/>
        </a:p>
      </dgm:t>
    </dgm:pt>
    <dgm:pt modelId="{8D7A77B7-7496-431D-BE45-CB6B023BEED6}" type="parTrans" cxnId="{185E5EAC-9AD4-49AD-9B5A-DBC923CEF217}">
      <dgm:prSet/>
      <dgm:spPr/>
      <dgm:t>
        <a:bodyPr/>
        <a:lstStyle/>
        <a:p>
          <a:endParaRPr lang="en-US"/>
        </a:p>
      </dgm:t>
    </dgm:pt>
    <dgm:pt modelId="{C0039238-D0D6-4E50-BAB1-4A8761CD2C1E}" type="sibTrans" cxnId="{185E5EAC-9AD4-49AD-9B5A-DBC923CEF217}">
      <dgm:prSet/>
      <dgm:spPr/>
      <dgm:t>
        <a:bodyPr/>
        <a:lstStyle/>
        <a:p>
          <a:endParaRPr lang="en-US"/>
        </a:p>
      </dgm:t>
    </dgm:pt>
    <dgm:pt modelId="{4EBFB61D-67E9-4FE7-8BAD-61949777D44D}">
      <dgm:prSet/>
      <dgm:spPr/>
      <dgm:t>
        <a:bodyPr/>
        <a:lstStyle/>
        <a:p>
          <a:r>
            <a:rPr lang="hu-HU"/>
            <a:t>IgG autoantitestek a tct membran proteinekkel szemben</a:t>
          </a:r>
          <a:endParaRPr lang="en-US"/>
        </a:p>
      </dgm:t>
    </dgm:pt>
    <dgm:pt modelId="{3D461AC4-3A55-48B2-9A52-0F805D90E3BB}" type="parTrans" cxnId="{A1D2FA0C-B20D-47DD-B9A9-4FBC785E5B61}">
      <dgm:prSet/>
      <dgm:spPr/>
      <dgm:t>
        <a:bodyPr/>
        <a:lstStyle/>
        <a:p>
          <a:endParaRPr lang="en-US"/>
        </a:p>
      </dgm:t>
    </dgm:pt>
    <dgm:pt modelId="{A97AFEBC-A3FB-4B68-A4C3-341955D46E62}" type="sibTrans" cxnId="{A1D2FA0C-B20D-47DD-B9A9-4FBC785E5B61}">
      <dgm:prSet/>
      <dgm:spPr/>
      <dgm:t>
        <a:bodyPr/>
        <a:lstStyle/>
        <a:p>
          <a:endParaRPr lang="en-US"/>
        </a:p>
      </dgm:t>
    </dgm:pt>
    <dgm:pt modelId="{4281B830-ADF8-4D0B-A41D-5AF2AA6ADAAD}">
      <dgm:prSet/>
      <dgm:spPr/>
      <dgm:t>
        <a:bodyPr/>
        <a:lstStyle/>
        <a:p>
          <a:r>
            <a:rPr lang="hu-HU"/>
            <a:t>Felgyorsult lép sequestráció  (normál 7-10 nap)</a:t>
          </a:r>
          <a:endParaRPr lang="en-US"/>
        </a:p>
      </dgm:t>
    </dgm:pt>
    <dgm:pt modelId="{A587B797-AEE6-4793-9A7B-5DF2C54789B5}" type="parTrans" cxnId="{C2575965-8265-4239-8137-A15712397B58}">
      <dgm:prSet/>
      <dgm:spPr/>
      <dgm:t>
        <a:bodyPr/>
        <a:lstStyle/>
        <a:p>
          <a:endParaRPr lang="en-US"/>
        </a:p>
      </dgm:t>
    </dgm:pt>
    <dgm:pt modelId="{26C4E687-AC3D-48E6-922B-B17E186D740A}" type="sibTrans" cxnId="{C2575965-8265-4239-8137-A15712397B58}">
      <dgm:prSet/>
      <dgm:spPr/>
      <dgm:t>
        <a:bodyPr/>
        <a:lstStyle/>
        <a:p>
          <a:endParaRPr lang="en-US"/>
        </a:p>
      </dgm:t>
    </dgm:pt>
    <dgm:pt modelId="{04758ADB-036D-44B7-A82A-44CFAB684ECE}">
      <dgm:prSet/>
      <dgm:spPr/>
      <dgm:t>
        <a:bodyPr/>
        <a:lstStyle/>
        <a:p>
          <a:r>
            <a:rPr lang="hu-HU"/>
            <a:t>Kiváltó inzultus, infekció, vagy egyéb immunváltozás</a:t>
          </a:r>
          <a:endParaRPr lang="en-US"/>
        </a:p>
      </dgm:t>
    </dgm:pt>
    <dgm:pt modelId="{27641CE2-9D23-4B40-82E2-A98E712F9F1E}" type="parTrans" cxnId="{69B91028-2B8C-4162-AA09-510EDF935662}">
      <dgm:prSet/>
      <dgm:spPr/>
      <dgm:t>
        <a:bodyPr/>
        <a:lstStyle/>
        <a:p>
          <a:endParaRPr lang="en-US"/>
        </a:p>
      </dgm:t>
    </dgm:pt>
    <dgm:pt modelId="{09D96291-F99D-4FF3-999A-33A13C0D69D4}" type="sibTrans" cxnId="{69B91028-2B8C-4162-AA09-510EDF935662}">
      <dgm:prSet/>
      <dgm:spPr/>
      <dgm:t>
        <a:bodyPr/>
        <a:lstStyle/>
        <a:p>
          <a:endParaRPr lang="en-US"/>
        </a:p>
      </dgm:t>
    </dgm:pt>
    <dgm:pt modelId="{9B951778-69C6-41A5-8FD9-81B5F837F5F5}">
      <dgm:prSet/>
      <dgm:spPr/>
      <dgm:t>
        <a:bodyPr/>
        <a:lstStyle/>
        <a:p>
          <a:r>
            <a:rPr lang="hu-HU"/>
            <a:t>Th: immunmodulációs steriod IVIG or splenectomia</a:t>
          </a:r>
          <a:endParaRPr lang="en-US"/>
        </a:p>
      </dgm:t>
    </dgm:pt>
    <dgm:pt modelId="{4BCD19B7-529D-4FFC-80C8-63E88E04819D}" type="parTrans" cxnId="{53EE1DA7-D012-4626-9B90-AB81AF141872}">
      <dgm:prSet/>
      <dgm:spPr/>
      <dgm:t>
        <a:bodyPr/>
        <a:lstStyle/>
        <a:p>
          <a:endParaRPr lang="en-US"/>
        </a:p>
      </dgm:t>
    </dgm:pt>
    <dgm:pt modelId="{42CB52CA-6A7D-49A0-9DF4-92BD33113E95}" type="sibTrans" cxnId="{53EE1DA7-D012-4626-9B90-AB81AF141872}">
      <dgm:prSet/>
      <dgm:spPr/>
      <dgm:t>
        <a:bodyPr/>
        <a:lstStyle/>
        <a:p>
          <a:endParaRPr lang="en-US"/>
        </a:p>
      </dgm:t>
    </dgm:pt>
    <dgm:pt modelId="{50405698-A1B1-3B44-A319-6B0E54CFD1DC}" type="pres">
      <dgm:prSet presAssocID="{E61192C5-75A1-40A4-A06A-96774B768F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F02A37B-4609-604E-B93E-8F94CD33E0C5}" type="pres">
      <dgm:prSet presAssocID="{76783306-0159-40FE-8599-7E08178FFD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BCE351-63DE-C24D-AFF3-27E84F46AA4E}" type="pres">
      <dgm:prSet presAssocID="{C0039238-D0D6-4E50-BAB1-4A8761CD2C1E}" presName="sibTrans" presStyleCnt="0"/>
      <dgm:spPr/>
    </dgm:pt>
    <dgm:pt modelId="{763AEEED-1492-F848-BEB5-B3DCB5680B6D}" type="pres">
      <dgm:prSet presAssocID="{4EBFB61D-67E9-4FE7-8BAD-61949777D4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F503B2-9217-E64E-9386-B9205F68CAF4}" type="pres">
      <dgm:prSet presAssocID="{A97AFEBC-A3FB-4B68-A4C3-341955D46E62}" presName="sibTrans" presStyleCnt="0"/>
      <dgm:spPr/>
    </dgm:pt>
    <dgm:pt modelId="{9AF5085C-A99D-EB49-A6B1-25CEA10CEDEF}" type="pres">
      <dgm:prSet presAssocID="{4281B830-ADF8-4D0B-A41D-5AF2AA6ADA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DB11F3-9D80-6C4A-887D-10F153F14E90}" type="pres">
      <dgm:prSet presAssocID="{26C4E687-AC3D-48E6-922B-B17E186D740A}" presName="sibTrans" presStyleCnt="0"/>
      <dgm:spPr/>
    </dgm:pt>
    <dgm:pt modelId="{D155AA28-0D07-104E-8120-201EDCAE5020}" type="pres">
      <dgm:prSet presAssocID="{04758ADB-036D-44B7-A82A-44CFAB684E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AB93EE-035F-D348-84FC-2FEF01182778}" type="pres">
      <dgm:prSet presAssocID="{09D96291-F99D-4FF3-999A-33A13C0D69D4}" presName="sibTrans" presStyleCnt="0"/>
      <dgm:spPr/>
    </dgm:pt>
    <dgm:pt modelId="{3F0BB667-7CF2-5840-8506-2ADF8291584B}" type="pres">
      <dgm:prSet presAssocID="{9B951778-69C6-41A5-8FD9-81B5F837F5F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13AD7F2-01FF-894E-B73E-56D920DA1DF5}" type="presOf" srcId="{04758ADB-036D-44B7-A82A-44CFAB684ECE}" destId="{D155AA28-0D07-104E-8120-201EDCAE5020}" srcOrd="0" destOrd="0" presId="urn:microsoft.com/office/officeart/2005/8/layout/default"/>
    <dgm:cxn modelId="{CD79D526-CE14-5A40-B91E-AA951620A0DD}" type="presOf" srcId="{4EBFB61D-67E9-4FE7-8BAD-61949777D44D}" destId="{763AEEED-1492-F848-BEB5-B3DCB5680B6D}" srcOrd="0" destOrd="0" presId="urn:microsoft.com/office/officeart/2005/8/layout/default"/>
    <dgm:cxn modelId="{C2575965-8265-4239-8137-A15712397B58}" srcId="{E61192C5-75A1-40A4-A06A-96774B768FA0}" destId="{4281B830-ADF8-4D0B-A41D-5AF2AA6ADAAD}" srcOrd="2" destOrd="0" parTransId="{A587B797-AEE6-4793-9A7B-5DF2C54789B5}" sibTransId="{26C4E687-AC3D-48E6-922B-B17E186D740A}"/>
    <dgm:cxn modelId="{53EE1DA7-D012-4626-9B90-AB81AF141872}" srcId="{E61192C5-75A1-40A4-A06A-96774B768FA0}" destId="{9B951778-69C6-41A5-8FD9-81B5F837F5F5}" srcOrd="4" destOrd="0" parTransId="{4BCD19B7-529D-4FFC-80C8-63E88E04819D}" sibTransId="{42CB52CA-6A7D-49A0-9DF4-92BD33113E95}"/>
    <dgm:cxn modelId="{A1D2FA0C-B20D-47DD-B9A9-4FBC785E5B61}" srcId="{E61192C5-75A1-40A4-A06A-96774B768FA0}" destId="{4EBFB61D-67E9-4FE7-8BAD-61949777D44D}" srcOrd="1" destOrd="0" parTransId="{3D461AC4-3A55-48B2-9A52-0F805D90E3BB}" sibTransId="{A97AFEBC-A3FB-4B68-A4C3-341955D46E62}"/>
    <dgm:cxn modelId="{33A6E426-3F0E-C74F-A94D-E4FFB88767A7}" type="presOf" srcId="{E61192C5-75A1-40A4-A06A-96774B768FA0}" destId="{50405698-A1B1-3B44-A319-6B0E54CFD1DC}" srcOrd="0" destOrd="0" presId="urn:microsoft.com/office/officeart/2005/8/layout/default"/>
    <dgm:cxn modelId="{AFC3E33A-25B3-5948-8ED0-82F01102FC3C}" type="presOf" srcId="{4281B830-ADF8-4D0B-A41D-5AF2AA6ADAAD}" destId="{9AF5085C-A99D-EB49-A6B1-25CEA10CEDEF}" srcOrd="0" destOrd="0" presId="urn:microsoft.com/office/officeart/2005/8/layout/default"/>
    <dgm:cxn modelId="{1F54C6CC-A0F7-3C4F-ABBD-38DE6E57D459}" type="presOf" srcId="{76783306-0159-40FE-8599-7E08178FFD0A}" destId="{3F02A37B-4609-604E-B93E-8F94CD33E0C5}" srcOrd="0" destOrd="0" presId="urn:microsoft.com/office/officeart/2005/8/layout/default"/>
    <dgm:cxn modelId="{ECBF4633-C42F-8141-9A1A-F5C97DB8AEFF}" type="presOf" srcId="{9B951778-69C6-41A5-8FD9-81B5F837F5F5}" destId="{3F0BB667-7CF2-5840-8506-2ADF8291584B}" srcOrd="0" destOrd="0" presId="urn:microsoft.com/office/officeart/2005/8/layout/default"/>
    <dgm:cxn modelId="{69B91028-2B8C-4162-AA09-510EDF935662}" srcId="{E61192C5-75A1-40A4-A06A-96774B768FA0}" destId="{04758ADB-036D-44B7-A82A-44CFAB684ECE}" srcOrd="3" destOrd="0" parTransId="{27641CE2-9D23-4B40-82E2-A98E712F9F1E}" sibTransId="{09D96291-F99D-4FF3-999A-33A13C0D69D4}"/>
    <dgm:cxn modelId="{185E5EAC-9AD4-49AD-9B5A-DBC923CEF217}" srcId="{E61192C5-75A1-40A4-A06A-96774B768FA0}" destId="{76783306-0159-40FE-8599-7E08178FFD0A}" srcOrd="0" destOrd="0" parTransId="{8D7A77B7-7496-431D-BE45-CB6B023BEED6}" sibTransId="{C0039238-D0D6-4E50-BAB1-4A8761CD2C1E}"/>
    <dgm:cxn modelId="{3251E339-7B33-7040-960C-1B8012F338AF}" type="presParOf" srcId="{50405698-A1B1-3B44-A319-6B0E54CFD1DC}" destId="{3F02A37B-4609-604E-B93E-8F94CD33E0C5}" srcOrd="0" destOrd="0" presId="urn:microsoft.com/office/officeart/2005/8/layout/default"/>
    <dgm:cxn modelId="{BE8EC970-DC1C-F24E-8242-2F014F52CE17}" type="presParOf" srcId="{50405698-A1B1-3B44-A319-6B0E54CFD1DC}" destId="{D7BCE351-63DE-C24D-AFF3-27E84F46AA4E}" srcOrd="1" destOrd="0" presId="urn:microsoft.com/office/officeart/2005/8/layout/default"/>
    <dgm:cxn modelId="{31A6AE4A-33FB-F54C-912A-C3D668E8767D}" type="presParOf" srcId="{50405698-A1B1-3B44-A319-6B0E54CFD1DC}" destId="{763AEEED-1492-F848-BEB5-B3DCB5680B6D}" srcOrd="2" destOrd="0" presId="urn:microsoft.com/office/officeart/2005/8/layout/default"/>
    <dgm:cxn modelId="{8FC53472-3CAD-4044-8C3A-8E3E271F8588}" type="presParOf" srcId="{50405698-A1B1-3B44-A319-6B0E54CFD1DC}" destId="{04F503B2-9217-E64E-9386-B9205F68CAF4}" srcOrd="3" destOrd="0" presId="urn:microsoft.com/office/officeart/2005/8/layout/default"/>
    <dgm:cxn modelId="{153E8163-F141-D347-8A05-B1CEE6E2CFC3}" type="presParOf" srcId="{50405698-A1B1-3B44-A319-6B0E54CFD1DC}" destId="{9AF5085C-A99D-EB49-A6B1-25CEA10CEDEF}" srcOrd="4" destOrd="0" presId="urn:microsoft.com/office/officeart/2005/8/layout/default"/>
    <dgm:cxn modelId="{812D359C-7D03-754C-B8E4-075155EE9162}" type="presParOf" srcId="{50405698-A1B1-3B44-A319-6B0E54CFD1DC}" destId="{05DB11F3-9D80-6C4A-887D-10F153F14E90}" srcOrd="5" destOrd="0" presId="urn:microsoft.com/office/officeart/2005/8/layout/default"/>
    <dgm:cxn modelId="{CE7C9897-9659-2844-971E-E7179756A3D9}" type="presParOf" srcId="{50405698-A1B1-3B44-A319-6B0E54CFD1DC}" destId="{D155AA28-0D07-104E-8120-201EDCAE5020}" srcOrd="6" destOrd="0" presId="urn:microsoft.com/office/officeart/2005/8/layout/default"/>
    <dgm:cxn modelId="{4B30CAB5-0568-B44D-8EAD-2B2055E534BF}" type="presParOf" srcId="{50405698-A1B1-3B44-A319-6B0E54CFD1DC}" destId="{1EAB93EE-035F-D348-84FC-2FEF01182778}" srcOrd="7" destOrd="0" presId="urn:microsoft.com/office/officeart/2005/8/layout/default"/>
    <dgm:cxn modelId="{F3980002-A27D-CC4F-A7F9-4F2738662132}" type="presParOf" srcId="{50405698-A1B1-3B44-A319-6B0E54CFD1DC}" destId="{3F0BB667-7CF2-5840-8506-2ADF8291584B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F9B218-7347-4CE3-9406-1536B30AB7B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478F0A-345C-4832-95BF-95691DDF9239}">
      <dgm:prSet/>
      <dgm:spPr/>
      <dgm:t>
        <a:bodyPr/>
        <a:lstStyle/>
        <a:p>
          <a:r>
            <a:rPr lang="hu-HU"/>
            <a:t>Gesztációs 80%  &gt; 100G/l   2 hónap</a:t>
          </a:r>
          <a:endParaRPr lang="en-US"/>
        </a:p>
      </dgm:t>
    </dgm:pt>
    <dgm:pt modelId="{DDF55478-6FED-45E4-B783-91CA099D9638}" type="parTrans" cxnId="{87AB24CC-238B-4D28-A5C7-44C6FF7A4BBB}">
      <dgm:prSet/>
      <dgm:spPr/>
      <dgm:t>
        <a:bodyPr/>
        <a:lstStyle/>
        <a:p>
          <a:endParaRPr lang="en-US"/>
        </a:p>
      </dgm:t>
    </dgm:pt>
    <dgm:pt modelId="{14E15CF5-BF27-4AC0-9789-52D81555354B}" type="sibTrans" cxnId="{87AB24CC-238B-4D28-A5C7-44C6FF7A4BBB}">
      <dgm:prSet/>
      <dgm:spPr/>
      <dgm:t>
        <a:bodyPr/>
        <a:lstStyle/>
        <a:p>
          <a:endParaRPr lang="en-US"/>
        </a:p>
      </dgm:t>
    </dgm:pt>
    <dgm:pt modelId="{08F2B7F5-9F9F-475D-A8A6-029C3802CF13}">
      <dgm:prSet/>
      <dgm:spPr/>
      <dgm:t>
        <a:bodyPr/>
        <a:lstStyle/>
        <a:p>
          <a:r>
            <a:rPr lang="hu-HU"/>
            <a:t>ITP második leggyakoribb korán indul</a:t>
          </a:r>
          <a:endParaRPr lang="en-US"/>
        </a:p>
      </dgm:t>
    </dgm:pt>
    <dgm:pt modelId="{BDB9626A-8424-4E0D-8FB2-C32FC7319954}" type="parTrans" cxnId="{D6BB56A2-8057-47E4-83E8-CE3B48B30E17}">
      <dgm:prSet/>
      <dgm:spPr/>
      <dgm:t>
        <a:bodyPr/>
        <a:lstStyle/>
        <a:p>
          <a:endParaRPr lang="en-US"/>
        </a:p>
      </dgm:t>
    </dgm:pt>
    <dgm:pt modelId="{42FAB862-56A0-4BC6-BC53-5A3FFF872D0D}" type="sibTrans" cxnId="{D6BB56A2-8057-47E4-83E8-CE3B48B30E17}">
      <dgm:prSet/>
      <dgm:spPr/>
      <dgm:t>
        <a:bodyPr/>
        <a:lstStyle/>
        <a:p>
          <a:endParaRPr lang="en-US"/>
        </a:p>
      </dgm:t>
    </dgm:pt>
    <dgm:pt modelId="{C2B3A7B5-5977-4A0F-A453-2C2CC0057308}">
      <dgm:prSet/>
      <dgm:spPr/>
      <dgm:t>
        <a:bodyPr/>
        <a:lstStyle/>
        <a:p>
          <a:r>
            <a:rPr lang="hu-HU"/>
            <a:t>TTP recessziven öröklődő Upshaw-Schulmann sy a terhességi TTP 50%</a:t>
          </a:r>
          <a:endParaRPr lang="en-US"/>
        </a:p>
      </dgm:t>
    </dgm:pt>
    <dgm:pt modelId="{3ED7A78F-BF99-4402-B7BF-FAE1B928E810}" type="parTrans" cxnId="{EF789581-8EEA-4AB1-9846-17485A1667D0}">
      <dgm:prSet/>
      <dgm:spPr/>
      <dgm:t>
        <a:bodyPr/>
        <a:lstStyle/>
        <a:p>
          <a:endParaRPr lang="en-US"/>
        </a:p>
      </dgm:t>
    </dgm:pt>
    <dgm:pt modelId="{44AA0D19-A25D-409B-BFC4-9AF687A81DCE}" type="sibTrans" cxnId="{EF789581-8EEA-4AB1-9846-17485A1667D0}">
      <dgm:prSet/>
      <dgm:spPr/>
      <dgm:t>
        <a:bodyPr/>
        <a:lstStyle/>
        <a:p>
          <a:endParaRPr lang="en-US"/>
        </a:p>
      </dgm:t>
    </dgm:pt>
    <dgm:pt modelId="{064DEBEE-C4E8-4CC9-8B7B-DD2E8F146D83}">
      <dgm:prSet/>
      <dgm:spPr/>
      <dgm:t>
        <a:bodyPr/>
        <a:lstStyle/>
        <a:p>
          <a:r>
            <a:rPr lang="hu-HU"/>
            <a:t>HELLP sy</a:t>
          </a:r>
          <a:endParaRPr lang="en-US"/>
        </a:p>
      </dgm:t>
    </dgm:pt>
    <dgm:pt modelId="{01A2FE20-2108-4F37-A634-4EC74365AD3E}" type="parTrans" cxnId="{F02F6A71-5040-4457-863C-488359307111}">
      <dgm:prSet/>
      <dgm:spPr/>
      <dgm:t>
        <a:bodyPr/>
        <a:lstStyle/>
        <a:p>
          <a:endParaRPr lang="en-US"/>
        </a:p>
      </dgm:t>
    </dgm:pt>
    <dgm:pt modelId="{BC249408-652B-4798-9AA4-00C8560B62F2}" type="sibTrans" cxnId="{F02F6A71-5040-4457-863C-488359307111}">
      <dgm:prSet/>
      <dgm:spPr/>
      <dgm:t>
        <a:bodyPr/>
        <a:lstStyle/>
        <a:p>
          <a:endParaRPr lang="en-US"/>
        </a:p>
      </dgm:t>
    </dgm:pt>
    <dgm:pt modelId="{0C1094E6-E093-D447-99E0-BE5C31C1C7BE}" type="pres">
      <dgm:prSet presAssocID="{70F9B218-7347-4CE3-9406-1536B30AB7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DF6899C0-8B17-AE4C-ADBB-152AAB86D99D}" type="pres">
      <dgm:prSet presAssocID="{F3478F0A-345C-4832-95BF-95691DDF9239}" presName="hierRoot1" presStyleCnt="0"/>
      <dgm:spPr/>
    </dgm:pt>
    <dgm:pt modelId="{CB747569-C716-644E-A0C3-4C0F4BCBFE72}" type="pres">
      <dgm:prSet presAssocID="{F3478F0A-345C-4832-95BF-95691DDF9239}" presName="composite" presStyleCnt="0"/>
      <dgm:spPr/>
    </dgm:pt>
    <dgm:pt modelId="{DF5694FA-CDB3-DB45-A77B-7B67A672B413}" type="pres">
      <dgm:prSet presAssocID="{F3478F0A-345C-4832-95BF-95691DDF9239}" presName="background" presStyleLbl="node0" presStyleIdx="0" presStyleCnt="4"/>
      <dgm:spPr/>
    </dgm:pt>
    <dgm:pt modelId="{3249737D-EB00-7F49-8582-E2DF461F81CA}" type="pres">
      <dgm:prSet presAssocID="{F3478F0A-345C-4832-95BF-95691DDF9239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D542834-736E-374B-978D-BF232B0E2130}" type="pres">
      <dgm:prSet presAssocID="{F3478F0A-345C-4832-95BF-95691DDF9239}" presName="hierChild2" presStyleCnt="0"/>
      <dgm:spPr/>
    </dgm:pt>
    <dgm:pt modelId="{ACABDB1E-DBD5-F74B-9880-6360E6F0720F}" type="pres">
      <dgm:prSet presAssocID="{08F2B7F5-9F9F-475D-A8A6-029C3802CF13}" presName="hierRoot1" presStyleCnt="0"/>
      <dgm:spPr/>
    </dgm:pt>
    <dgm:pt modelId="{71293F3F-2452-FC4E-B927-49232ACB80F9}" type="pres">
      <dgm:prSet presAssocID="{08F2B7F5-9F9F-475D-A8A6-029C3802CF13}" presName="composite" presStyleCnt="0"/>
      <dgm:spPr/>
    </dgm:pt>
    <dgm:pt modelId="{3A224BF9-81B8-544A-B73C-837E8C5087B7}" type="pres">
      <dgm:prSet presAssocID="{08F2B7F5-9F9F-475D-A8A6-029C3802CF13}" presName="background" presStyleLbl="node0" presStyleIdx="1" presStyleCnt="4"/>
      <dgm:spPr/>
    </dgm:pt>
    <dgm:pt modelId="{0FA53A82-8253-F74D-9739-6B1888BF2706}" type="pres">
      <dgm:prSet presAssocID="{08F2B7F5-9F9F-475D-A8A6-029C3802CF13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4CC1F25-ECE4-8643-9F85-7A04711E81EC}" type="pres">
      <dgm:prSet presAssocID="{08F2B7F5-9F9F-475D-A8A6-029C3802CF13}" presName="hierChild2" presStyleCnt="0"/>
      <dgm:spPr/>
    </dgm:pt>
    <dgm:pt modelId="{E31DA8FF-8BA7-8647-9EC9-6CAB8540F5C9}" type="pres">
      <dgm:prSet presAssocID="{C2B3A7B5-5977-4A0F-A453-2C2CC0057308}" presName="hierRoot1" presStyleCnt="0"/>
      <dgm:spPr/>
    </dgm:pt>
    <dgm:pt modelId="{0055D769-7539-F944-ACC9-A705E9E54103}" type="pres">
      <dgm:prSet presAssocID="{C2B3A7B5-5977-4A0F-A453-2C2CC0057308}" presName="composite" presStyleCnt="0"/>
      <dgm:spPr/>
    </dgm:pt>
    <dgm:pt modelId="{FF4F4564-F84D-6648-96F1-1002494A4462}" type="pres">
      <dgm:prSet presAssocID="{C2B3A7B5-5977-4A0F-A453-2C2CC0057308}" presName="background" presStyleLbl="node0" presStyleIdx="2" presStyleCnt="4"/>
      <dgm:spPr/>
    </dgm:pt>
    <dgm:pt modelId="{E0CFE647-DF2C-A748-9584-67593858ADFF}" type="pres">
      <dgm:prSet presAssocID="{C2B3A7B5-5977-4A0F-A453-2C2CC0057308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1C2B884-813A-E149-AB6C-0F4B376D5745}" type="pres">
      <dgm:prSet presAssocID="{C2B3A7B5-5977-4A0F-A453-2C2CC0057308}" presName="hierChild2" presStyleCnt="0"/>
      <dgm:spPr/>
    </dgm:pt>
    <dgm:pt modelId="{EADBE842-FCF8-8845-ADB1-4D8C9E936F4A}" type="pres">
      <dgm:prSet presAssocID="{064DEBEE-C4E8-4CC9-8B7B-DD2E8F146D83}" presName="hierRoot1" presStyleCnt="0"/>
      <dgm:spPr/>
    </dgm:pt>
    <dgm:pt modelId="{F5B2E880-1389-624F-A0B9-8CDEB89BF944}" type="pres">
      <dgm:prSet presAssocID="{064DEBEE-C4E8-4CC9-8B7B-DD2E8F146D83}" presName="composite" presStyleCnt="0"/>
      <dgm:spPr/>
    </dgm:pt>
    <dgm:pt modelId="{B6119A35-B75C-A247-A88D-B43818293EF6}" type="pres">
      <dgm:prSet presAssocID="{064DEBEE-C4E8-4CC9-8B7B-DD2E8F146D83}" presName="background" presStyleLbl="node0" presStyleIdx="3" presStyleCnt="4"/>
      <dgm:spPr/>
    </dgm:pt>
    <dgm:pt modelId="{87B596A9-17F8-C248-BDB6-3BAA819A0196}" type="pres">
      <dgm:prSet presAssocID="{064DEBEE-C4E8-4CC9-8B7B-DD2E8F146D83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4591E9A-0972-7A4C-A342-E51EABAECD65}" type="pres">
      <dgm:prSet presAssocID="{064DEBEE-C4E8-4CC9-8B7B-DD2E8F146D83}" presName="hierChild2" presStyleCnt="0"/>
      <dgm:spPr/>
    </dgm:pt>
  </dgm:ptLst>
  <dgm:cxnLst>
    <dgm:cxn modelId="{4550B900-E4B7-7645-9F2C-22B5E27A71EC}" type="presOf" srcId="{C2B3A7B5-5977-4A0F-A453-2C2CC0057308}" destId="{E0CFE647-DF2C-A748-9584-67593858ADFF}" srcOrd="0" destOrd="0" presId="urn:microsoft.com/office/officeart/2005/8/layout/hierarchy1"/>
    <dgm:cxn modelId="{D6BB56A2-8057-47E4-83E8-CE3B48B30E17}" srcId="{70F9B218-7347-4CE3-9406-1536B30AB7BD}" destId="{08F2B7F5-9F9F-475D-A8A6-029C3802CF13}" srcOrd="1" destOrd="0" parTransId="{BDB9626A-8424-4E0D-8FB2-C32FC7319954}" sibTransId="{42FAB862-56A0-4BC6-BC53-5A3FFF872D0D}"/>
    <dgm:cxn modelId="{F02F6A71-5040-4457-863C-488359307111}" srcId="{70F9B218-7347-4CE3-9406-1536B30AB7BD}" destId="{064DEBEE-C4E8-4CC9-8B7B-DD2E8F146D83}" srcOrd="3" destOrd="0" parTransId="{01A2FE20-2108-4F37-A634-4EC74365AD3E}" sibTransId="{BC249408-652B-4798-9AA4-00C8560B62F2}"/>
    <dgm:cxn modelId="{DCAC97E7-39E0-4743-B879-40277E354B92}" type="presOf" srcId="{08F2B7F5-9F9F-475D-A8A6-029C3802CF13}" destId="{0FA53A82-8253-F74D-9739-6B1888BF2706}" srcOrd="0" destOrd="0" presId="urn:microsoft.com/office/officeart/2005/8/layout/hierarchy1"/>
    <dgm:cxn modelId="{9217BD37-F301-D84C-A5C1-2AA09B37B724}" type="presOf" srcId="{70F9B218-7347-4CE3-9406-1536B30AB7BD}" destId="{0C1094E6-E093-D447-99E0-BE5C31C1C7BE}" srcOrd="0" destOrd="0" presId="urn:microsoft.com/office/officeart/2005/8/layout/hierarchy1"/>
    <dgm:cxn modelId="{F5250D37-84A1-3D4F-A71A-DDE908700C31}" type="presOf" srcId="{064DEBEE-C4E8-4CC9-8B7B-DD2E8F146D83}" destId="{87B596A9-17F8-C248-BDB6-3BAA819A0196}" srcOrd="0" destOrd="0" presId="urn:microsoft.com/office/officeart/2005/8/layout/hierarchy1"/>
    <dgm:cxn modelId="{853D047D-658A-6846-819C-F6ED3EA608D5}" type="presOf" srcId="{F3478F0A-345C-4832-95BF-95691DDF9239}" destId="{3249737D-EB00-7F49-8582-E2DF461F81CA}" srcOrd="0" destOrd="0" presId="urn:microsoft.com/office/officeart/2005/8/layout/hierarchy1"/>
    <dgm:cxn modelId="{EF789581-8EEA-4AB1-9846-17485A1667D0}" srcId="{70F9B218-7347-4CE3-9406-1536B30AB7BD}" destId="{C2B3A7B5-5977-4A0F-A453-2C2CC0057308}" srcOrd="2" destOrd="0" parTransId="{3ED7A78F-BF99-4402-B7BF-FAE1B928E810}" sibTransId="{44AA0D19-A25D-409B-BFC4-9AF687A81DCE}"/>
    <dgm:cxn modelId="{87AB24CC-238B-4D28-A5C7-44C6FF7A4BBB}" srcId="{70F9B218-7347-4CE3-9406-1536B30AB7BD}" destId="{F3478F0A-345C-4832-95BF-95691DDF9239}" srcOrd="0" destOrd="0" parTransId="{DDF55478-6FED-45E4-B783-91CA099D9638}" sibTransId="{14E15CF5-BF27-4AC0-9789-52D81555354B}"/>
    <dgm:cxn modelId="{3634149E-4E69-964C-B2E4-4B4C4DC3D0BF}" type="presParOf" srcId="{0C1094E6-E093-D447-99E0-BE5C31C1C7BE}" destId="{DF6899C0-8B17-AE4C-ADBB-152AAB86D99D}" srcOrd="0" destOrd="0" presId="urn:microsoft.com/office/officeart/2005/8/layout/hierarchy1"/>
    <dgm:cxn modelId="{2D829F40-C2E1-BA41-8704-24BA577EC31A}" type="presParOf" srcId="{DF6899C0-8B17-AE4C-ADBB-152AAB86D99D}" destId="{CB747569-C716-644E-A0C3-4C0F4BCBFE72}" srcOrd="0" destOrd="0" presId="urn:microsoft.com/office/officeart/2005/8/layout/hierarchy1"/>
    <dgm:cxn modelId="{B82299B9-012B-0841-A14A-436F3D4A5843}" type="presParOf" srcId="{CB747569-C716-644E-A0C3-4C0F4BCBFE72}" destId="{DF5694FA-CDB3-DB45-A77B-7B67A672B413}" srcOrd="0" destOrd="0" presId="urn:microsoft.com/office/officeart/2005/8/layout/hierarchy1"/>
    <dgm:cxn modelId="{70C0D24D-9966-9344-873B-89DF9B06D964}" type="presParOf" srcId="{CB747569-C716-644E-A0C3-4C0F4BCBFE72}" destId="{3249737D-EB00-7F49-8582-E2DF461F81CA}" srcOrd="1" destOrd="0" presId="urn:microsoft.com/office/officeart/2005/8/layout/hierarchy1"/>
    <dgm:cxn modelId="{576D6353-5707-8241-A190-733EC5476C15}" type="presParOf" srcId="{DF6899C0-8B17-AE4C-ADBB-152AAB86D99D}" destId="{ED542834-736E-374B-978D-BF232B0E2130}" srcOrd="1" destOrd="0" presId="urn:microsoft.com/office/officeart/2005/8/layout/hierarchy1"/>
    <dgm:cxn modelId="{D4A0368B-3932-A145-925A-44C472C16B29}" type="presParOf" srcId="{0C1094E6-E093-D447-99E0-BE5C31C1C7BE}" destId="{ACABDB1E-DBD5-F74B-9880-6360E6F0720F}" srcOrd="1" destOrd="0" presId="urn:microsoft.com/office/officeart/2005/8/layout/hierarchy1"/>
    <dgm:cxn modelId="{8507392C-32B2-9740-A5AD-450DDD802DA7}" type="presParOf" srcId="{ACABDB1E-DBD5-F74B-9880-6360E6F0720F}" destId="{71293F3F-2452-FC4E-B927-49232ACB80F9}" srcOrd="0" destOrd="0" presId="urn:microsoft.com/office/officeart/2005/8/layout/hierarchy1"/>
    <dgm:cxn modelId="{DB6CD268-BBC5-2240-AA35-A11F333FBADE}" type="presParOf" srcId="{71293F3F-2452-FC4E-B927-49232ACB80F9}" destId="{3A224BF9-81B8-544A-B73C-837E8C5087B7}" srcOrd="0" destOrd="0" presId="urn:microsoft.com/office/officeart/2005/8/layout/hierarchy1"/>
    <dgm:cxn modelId="{3217A588-6D25-EB47-87AA-E57353A64655}" type="presParOf" srcId="{71293F3F-2452-FC4E-B927-49232ACB80F9}" destId="{0FA53A82-8253-F74D-9739-6B1888BF2706}" srcOrd="1" destOrd="0" presId="urn:microsoft.com/office/officeart/2005/8/layout/hierarchy1"/>
    <dgm:cxn modelId="{CBD59D48-C2E0-9F4A-B394-8E31290FA14D}" type="presParOf" srcId="{ACABDB1E-DBD5-F74B-9880-6360E6F0720F}" destId="{A4CC1F25-ECE4-8643-9F85-7A04711E81EC}" srcOrd="1" destOrd="0" presId="urn:microsoft.com/office/officeart/2005/8/layout/hierarchy1"/>
    <dgm:cxn modelId="{1581F8D7-3FD7-9B42-8B94-FAA16F47DE80}" type="presParOf" srcId="{0C1094E6-E093-D447-99E0-BE5C31C1C7BE}" destId="{E31DA8FF-8BA7-8647-9EC9-6CAB8540F5C9}" srcOrd="2" destOrd="0" presId="urn:microsoft.com/office/officeart/2005/8/layout/hierarchy1"/>
    <dgm:cxn modelId="{CE87307D-182A-2744-BEEF-4D026A8CFA36}" type="presParOf" srcId="{E31DA8FF-8BA7-8647-9EC9-6CAB8540F5C9}" destId="{0055D769-7539-F944-ACC9-A705E9E54103}" srcOrd="0" destOrd="0" presId="urn:microsoft.com/office/officeart/2005/8/layout/hierarchy1"/>
    <dgm:cxn modelId="{8DE56276-48F0-6745-94BF-6AB31581B436}" type="presParOf" srcId="{0055D769-7539-F944-ACC9-A705E9E54103}" destId="{FF4F4564-F84D-6648-96F1-1002494A4462}" srcOrd="0" destOrd="0" presId="urn:microsoft.com/office/officeart/2005/8/layout/hierarchy1"/>
    <dgm:cxn modelId="{ABEF9C35-92E9-0341-B6E7-54F4F471331E}" type="presParOf" srcId="{0055D769-7539-F944-ACC9-A705E9E54103}" destId="{E0CFE647-DF2C-A748-9584-67593858ADFF}" srcOrd="1" destOrd="0" presId="urn:microsoft.com/office/officeart/2005/8/layout/hierarchy1"/>
    <dgm:cxn modelId="{047A7E81-6D65-0744-8A05-E635576DCC93}" type="presParOf" srcId="{E31DA8FF-8BA7-8647-9EC9-6CAB8540F5C9}" destId="{71C2B884-813A-E149-AB6C-0F4B376D5745}" srcOrd="1" destOrd="0" presId="urn:microsoft.com/office/officeart/2005/8/layout/hierarchy1"/>
    <dgm:cxn modelId="{48D9875B-814E-434E-81E9-21FDC0F8B486}" type="presParOf" srcId="{0C1094E6-E093-D447-99E0-BE5C31C1C7BE}" destId="{EADBE842-FCF8-8845-ADB1-4D8C9E936F4A}" srcOrd="3" destOrd="0" presId="urn:microsoft.com/office/officeart/2005/8/layout/hierarchy1"/>
    <dgm:cxn modelId="{73E6F2CF-CF08-8145-A13E-60A069901CDD}" type="presParOf" srcId="{EADBE842-FCF8-8845-ADB1-4D8C9E936F4A}" destId="{F5B2E880-1389-624F-A0B9-8CDEB89BF944}" srcOrd="0" destOrd="0" presId="urn:microsoft.com/office/officeart/2005/8/layout/hierarchy1"/>
    <dgm:cxn modelId="{A1EBB240-051F-9146-982B-532D38C9D35B}" type="presParOf" srcId="{F5B2E880-1389-624F-A0B9-8CDEB89BF944}" destId="{B6119A35-B75C-A247-A88D-B43818293EF6}" srcOrd="0" destOrd="0" presId="urn:microsoft.com/office/officeart/2005/8/layout/hierarchy1"/>
    <dgm:cxn modelId="{36C66CA6-488F-EE43-8824-F6891B88B2B0}" type="presParOf" srcId="{F5B2E880-1389-624F-A0B9-8CDEB89BF944}" destId="{87B596A9-17F8-C248-BDB6-3BAA819A0196}" srcOrd="1" destOrd="0" presId="urn:microsoft.com/office/officeart/2005/8/layout/hierarchy1"/>
    <dgm:cxn modelId="{26545B03-801D-4E42-95A7-0DD9E89D5766}" type="presParOf" srcId="{EADBE842-FCF8-8845-ADB1-4D8C9E936F4A}" destId="{E4591E9A-0972-7A4C-A342-E51EABAECD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2A37B-4609-604E-B93E-8F94CD33E0C5}">
      <dsp:nvSpPr>
        <dsp:cNvPr id="0" name=""/>
        <dsp:cNvSpPr/>
      </dsp:nvSpPr>
      <dsp:spPr>
        <a:xfrm>
          <a:off x="3006" y="724"/>
          <a:ext cx="2385020" cy="14310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/>
            <a:t>TCT&lt;100G/L 100.000/uL generalizált purpra, de normal fvs,hgb</a:t>
          </a:r>
          <a:endParaRPr lang="en-US" sz="2200" kern="1200"/>
        </a:p>
      </dsp:txBody>
      <dsp:txXfrm>
        <a:off x="3006" y="724"/>
        <a:ext cx="2385020" cy="1431012"/>
      </dsp:txXfrm>
    </dsp:sp>
    <dsp:sp modelId="{763AEEED-1492-F848-BEB5-B3DCB5680B6D}">
      <dsp:nvSpPr>
        <dsp:cNvPr id="0" name=""/>
        <dsp:cNvSpPr/>
      </dsp:nvSpPr>
      <dsp:spPr>
        <a:xfrm>
          <a:off x="2626528" y="724"/>
          <a:ext cx="2385020" cy="14310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/>
            <a:t>IgG autoantitestek a tct membran proteinekkel szemben</a:t>
          </a:r>
          <a:endParaRPr lang="en-US" sz="2200" kern="1200"/>
        </a:p>
      </dsp:txBody>
      <dsp:txXfrm>
        <a:off x="2626528" y="724"/>
        <a:ext cx="2385020" cy="1431012"/>
      </dsp:txXfrm>
    </dsp:sp>
    <dsp:sp modelId="{9AF5085C-A99D-EB49-A6B1-25CEA10CEDEF}">
      <dsp:nvSpPr>
        <dsp:cNvPr id="0" name=""/>
        <dsp:cNvSpPr/>
      </dsp:nvSpPr>
      <dsp:spPr>
        <a:xfrm>
          <a:off x="5250051" y="724"/>
          <a:ext cx="2385020" cy="14310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/>
            <a:t>Felgyorsult lép sequestráció  (normál 7-10 nap)</a:t>
          </a:r>
          <a:endParaRPr lang="en-US" sz="2200" kern="1200"/>
        </a:p>
      </dsp:txBody>
      <dsp:txXfrm>
        <a:off x="5250051" y="724"/>
        <a:ext cx="2385020" cy="1431012"/>
      </dsp:txXfrm>
    </dsp:sp>
    <dsp:sp modelId="{D155AA28-0D07-104E-8120-201EDCAE5020}">
      <dsp:nvSpPr>
        <dsp:cNvPr id="0" name=""/>
        <dsp:cNvSpPr/>
      </dsp:nvSpPr>
      <dsp:spPr>
        <a:xfrm>
          <a:off x="7873573" y="724"/>
          <a:ext cx="2385020" cy="14310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/>
            <a:t>Kiváltó inzultus, infekció, vagy egyéb immunváltozás</a:t>
          </a:r>
          <a:endParaRPr lang="en-US" sz="2200" kern="1200"/>
        </a:p>
      </dsp:txBody>
      <dsp:txXfrm>
        <a:off x="7873573" y="724"/>
        <a:ext cx="2385020" cy="1431012"/>
      </dsp:txXfrm>
    </dsp:sp>
    <dsp:sp modelId="{3F0BB667-7CF2-5840-8506-2ADF8291584B}">
      <dsp:nvSpPr>
        <dsp:cNvPr id="0" name=""/>
        <dsp:cNvSpPr/>
      </dsp:nvSpPr>
      <dsp:spPr>
        <a:xfrm>
          <a:off x="3938289" y="1670238"/>
          <a:ext cx="2385020" cy="14310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/>
            <a:t>Th: immunmodulációs steriod IVIG or splenectomia</a:t>
          </a:r>
          <a:endParaRPr lang="en-US" sz="2200" kern="1200"/>
        </a:p>
      </dsp:txBody>
      <dsp:txXfrm>
        <a:off x="3938289" y="1670238"/>
        <a:ext cx="2385020" cy="1431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694FA-CDB3-DB45-A77B-7B67A672B413}">
      <dsp:nvSpPr>
        <dsp:cNvPr id="0" name=""/>
        <dsp:cNvSpPr/>
      </dsp:nvSpPr>
      <dsp:spPr>
        <a:xfrm>
          <a:off x="3006" y="759065"/>
          <a:ext cx="2146518" cy="1363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9737D-EB00-7F49-8582-E2DF461F81CA}">
      <dsp:nvSpPr>
        <dsp:cNvPr id="0" name=""/>
        <dsp:cNvSpPr/>
      </dsp:nvSpPr>
      <dsp:spPr>
        <a:xfrm>
          <a:off x="241508" y="985642"/>
          <a:ext cx="2146518" cy="1363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/>
            <a:t>Gesztációs 80%  &gt; 100G/l   2 hónap</a:t>
          </a:r>
          <a:endParaRPr lang="en-US" sz="1900" kern="1200"/>
        </a:p>
      </dsp:txBody>
      <dsp:txXfrm>
        <a:off x="281430" y="1025564"/>
        <a:ext cx="2066674" cy="1283195"/>
      </dsp:txXfrm>
    </dsp:sp>
    <dsp:sp modelId="{3A224BF9-81B8-544A-B73C-837E8C5087B7}">
      <dsp:nvSpPr>
        <dsp:cNvPr id="0" name=""/>
        <dsp:cNvSpPr/>
      </dsp:nvSpPr>
      <dsp:spPr>
        <a:xfrm>
          <a:off x="2626528" y="759065"/>
          <a:ext cx="2146518" cy="1363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53A82-8253-F74D-9739-6B1888BF2706}">
      <dsp:nvSpPr>
        <dsp:cNvPr id="0" name=""/>
        <dsp:cNvSpPr/>
      </dsp:nvSpPr>
      <dsp:spPr>
        <a:xfrm>
          <a:off x="2865030" y="985642"/>
          <a:ext cx="2146518" cy="1363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/>
            <a:t>ITP második leggyakoribb korán indul</a:t>
          </a:r>
          <a:endParaRPr lang="en-US" sz="1900" kern="1200"/>
        </a:p>
      </dsp:txBody>
      <dsp:txXfrm>
        <a:off x="2904952" y="1025564"/>
        <a:ext cx="2066674" cy="1283195"/>
      </dsp:txXfrm>
    </dsp:sp>
    <dsp:sp modelId="{FF4F4564-F84D-6648-96F1-1002494A4462}">
      <dsp:nvSpPr>
        <dsp:cNvPr id="0" name=""/>
        <dsp:cNvSpPr/>
      </dsp:nvSpPr>
      <dsp:spPr>
        <a:xfrm>
          <a:off x="5250051" y="759065"/>
          <a:ext cx="2146518" cy="1363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FE647-DF2C-A748-9584-67593858ADFF}">
      <dsp:nvSpPr>
        <dsp:cNvPr id="0" name=""/>
        <dsp:cNvSpPr/>
      </dsp:nvSpPr>
      <dsp:spPr>
        <a:xfrm>
          <a:off x="5488553" y="985642"/>
          <a:ext cx="2146518" cy="1363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/>
            <a:t>TTP recessziven öröklődő Upshaw-Schulmann sy a terhességi TTP 50%</a:t>
          </a:r>
          <a:endParaRPr lang="en-US" sz="1900" kern="1200"/>
        </a:p>
      </dsp:txBody>
      <dsp:txXfrm>
        <a:off x="5528475" y="1025564"/>
        <a:ext cx="2066674" cy="1283195"/>
      </dsp:txXfrm>
    </dsp:sp>
    <dsp:sp modelId="{B6119A35-B75C-A247-A88D-B43818293EF6}">
      <dsp:nvSpPr>
        <dsp:cNvPr id="0" name=""/>
        <dsp:cNvSpPr/>
      </dsp:nvSpPr>
      <dsp:spPr>
        <a:xfrm>
          <a:off x="7873573" y="759065"/>
          <a:ext cx="2146518" cy="1363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596A9-17F8-C248-BDB6-3BAA819A0196}">
      <dsp:nvSpPr>
        <dsp:cNvPr id="0" name=""/>
        <dsp:cNvSpPr/>
      </dsp:nvSpPr>
      <dsp:spPr>
        <a:xfrm>
          <a:off x="8112075" y="985642"/>
          <a:ext cx="2146518" cy="1363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/>
            <a:t>HELLP sy</a:t>
          </a:r>
          <a:endParaRPr lang="en-US" sz="1900" kern="1200"/>
        </a:p>
      </dsp:txBody>
      <dsp:txXfrm>
        <a:off x="8151997" y="1025564"/>
        <a:ext cx="2066674" cy="1283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9E43-90FB-4AAB-9271-AC2B2253D16B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F31-667A-499B-ADF7-7DE92BC67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5199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9E43-90FB-4AAB-9271-AC2B2253D16B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F31-667A-499B-ADF7-7DE92BC67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03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9E43-90FB-4AAB-9271-AC2B2253D16B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F31-667A-499B-ADF7-7DE92BC67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979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9E43-90FB-4AAB-9271-AC2B2253D16B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F31-667A-499B-ADF7-7DE92BC67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961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9E43-90FB-4AAB-9271-AC2B2253D16B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F31-667A-499B-ADF7-7DE92BC67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7973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9E43-90FB-4AAB-9271-AC2B2253D16B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F31-667A-499B-ADF7-7DE92BC67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465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9E43-90FB-4AAB-9271-AC2B2253D16B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F31-667A-499B-ADF7-7DE92BC6737B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1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9E43-90FB-4AAB-9271-AC2B2253D16B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F31-667A-499B-ADF7-7DE92BC67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973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9E43-90FB-4AAB-9271-AC2B2253D16B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F31-667A-499B-ADF7-7DE92BC67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020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9E43-90FB-4AAB-9271-AC2B2253D16B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F31-667A-499B-ADF7-7DE92BC67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112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9CC9E43-90FB-4AAB-9271-AC2B2253D16B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6F31-667A-499B-ADF7-7DE92BC67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52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9CC9E43-90FB-4AAB-9271-AC2B2253D16B}" type="datetimeFigureOut">
              <a:rPr lang="hu-HU" smtClean="0"/>
              <a:t>2024. 09. 26.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0746F31-667A-499B-ADF7-7DE92BC67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05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hu/illustrations/orvos-karikat%C3%BAra-rajzfilmfigura-2748707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hu/photo/917205" TargetMode="External"/><Relationship Id="rId2" Type="http://schemas.openxmlformats.org/officeDocument/2006/relationships/image" Target="../media/image6.jpg!s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erm-bacteria-infection-health-4136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Trombocitopénia az ITO-n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/>
              <a:t>Dél-Dunántúli Aneszteziológiai Szekció Kongresszusa</a:t>
            </a:r>
          </a:p>
          <a:p>
            <a:r>
              <a:rPr lang="hu-HU"/>
              <a:t>Zalakaros 2024.09.27.</a:t>
            </a:r>
          </a:p>
          <a:p>
            <a:r>
              <a:rPr lang="hu-HU"/>
              <a:t>Dr. Kovács Tamás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885764"/>
            <a:ext cx="38671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200">
                <a:solidFill>
                  <a:schemeClr val="tx1"/>
                </a:solidFill>
              </a:rPr>
              <a:t>Trombotikus microangiopátiák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Hemoliticus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anaemia</a:t>
            </a:r>
            <a:r>
              <a:rPr lang="hu-HU" dirty="0">
                <a:solidFill>
                  <a:schemeClr val="bg1"/>
                </a:solidFill>
              </a:rPr>
              <a:t>, </a:t>
            </a:r>
            <a:r>
              <a:rPr lang="hu-HU" dirty="0" err="1">
                <a:solidFill>
                  <a:schemeClr val="bg1"/>
                </a:solidFill>
              </a:rPr>
              <a:t>tctpenia</a:t>
            </a:r>
            <a:r>
              <a:rPr lang="hu-HU" dirty="0">
                <a:solidFill>
                  <a:schemeClr val="bg1"/>
                </a:solidFill>
              </a:rPr>
              <a:t> és a kialakuló </a:t>
            </a:r>
            <a:r>
              <a:rPr lang="hu-HU" dirty="0" err="1">
                <a:solidFill>
                  <a:schemeClr val="bg1"/>
                </a:solidFill>
              </a:rPr>
              <a:t>microtrombusok</a:t>
            </a:r>
            <a:r>
              <a:rPr lang="hu-HU" dirty="0">
                <a:solidFill>
                  <a:schemeClr val="bg1"/>
                </a:solidFill>
              </a:rPr>
              <a:t> miatt </a:t>
            </a:r>
            <a:r>
              <a:rPr lang="hu-HU" dirty="0" err="1">
                <a:solidFill>
                  <a:schemeClr val="bg1"/>
                </a:solidFill>
              </a:rPr>
              <a:t>isch</a:t>
            </a:r>
            <a:r>
              <a:rPr lang="hu-HU" dirty="0">
                <a:solidFill>
                  <a:schemeClr val="bg1"/>
                </a:solidFill>
              </a:rPr>
              <a:t>. szövetkárosodás jellemző. Magas mortalitás 90%</a:t>
            </a:r>
          </a:p>
          <a:p>
            <a:r>
              <a:rPr lang="hu-HU" dirty="0" err="1">
                <a:solidFill>
                  <a:schemeClr val="bg1"/>
                </a:solidFill>
              </a:rPr>
              <a:t>Vvt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fragmentáció</a:t>
            </a:r>
            <a:r>
              <a:rPr lang="hu-HU" dirty="0">
                <a:solidFill>
                  <a:schemeClr val="bg1"/>
                </a:solidFill>
              </a:rPr>
              <a:t> (</a:t>
            </a:r>
            <a:r>
              <a:rPr lang="hu-HU" dirty="0" err="1">
                <a:solidFill>
                  <a:schemeClr val="bg1"/>
                </a:solidFill>
              </a:rPr>
              <a:t>schistocytak</a:t>
            </a:r>
            <a:r>
              <a:rPr lang="hu-HU" dirty="0">
                <a:solidFill>
                  <a:schemeClr val="bg1"/>
                </a:solidFill>
              </a:rPr>
              <a:t> jelenléte a kenetben) diagnosztikus</a:t>
            </a:r>
          </a:p>
          <a:p>
            <a:r>
              <a:rPr lang="hu-HU" dirty="0">
                <a:solidFill>
                  <a:schemeClr val="bg1"/>
                </a:solidFill>
              </a:rPr>
              <a:t>LDH, se Bilirubin emelkedett, </a:t>
            </a:r>
            <a:r>
              <a:rPr lang="hu-HU" dirty="0" err="1">
                <a:solidFill>
                  <a:schemeClr val="bg1"/>
                </a:solidFill>
              </a:rPr>
              <a:t>Haptoglobin</a:t>
            </a:r>
            <a:r>
              <a:rPr lang="hu-HU" dirty="0">
                <a:solidFill>
                  <a:schemeClr val="bg1"/>
                </a:solidFill>
              </a:rPr>
              <a:t> szint csökkent</a:t>
            </a:r>
          </a:p>
          <a:p>
            <a:r>
              <a:rPr lang="hu-HU" dirty="0">
                <a:solidFill>
                  <a:schemeClr val="bg1"/>
                </a:solidFill>
              </a:rPr>
              <a:t>TTP: &lt;10% ADAMTS 13 (normál plazma enzim ami nagy koagulációs molekulákat hasít) Veleszületett és szerzett forma </a:t>
            </a:r>
          </a:p>
          <a:p>
            <a:r>
              <a:rPr lang="hu-HU" dirty="0" err="1" smtClean="0">
                <a:solidFill>
                  <a:schemeClr val="bg1"/>
                </a:solidFill>
              </a:rPr>
              <a:t>Prex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60ml/kg, </a:t>
            </a:r>
            <a:r>
              <a:rPr lang="hu-HU" dirty="0" err="1">
                <a:solidFill>
                  <a:schemeClr val="bg1"/>
                </a:solidFill>
              </a:rPr>
              <a:t>immunmodulácio</a:t>
            </a:r>
            <a:r>
              <a:rPr lang="hu-HU" dirty="0">
                <a:solidFill>
                  <a:schemeClr val="bg1"/>
                </a:solidFill>
              </a:rPr>
              <a:t>  </a:t>
            </a:r>
            <a:r>
              <a:rPr lang="hu-HU" dirty="0" err="1">
                <a:solidFill>
                  <a:schemeClr val="bg1"/>
                </a:solidFill>
              </a:rPr>
              <a:t>pl:</a:t>
            </a:r>
            <a:r>
              <a:rPr lang="hu-HU" i="1" dirty="0" err="1">
                <a:solidFill>
                  <a:schemeClr val="bg1"/>
                </a:solidFill>
              </a:rPr>
              <a:t>steroid</a:t>
            </a:r>
            <a:r>
              <a:rPr lang="hu-HU" i="1" dirty="0">
                <a:solidFill>
                  <a:schemeClr val="bg1"/>
                </a:solidFill>
              </a:rPr>
              <a:t> 9-21</a:t>
            </a:r>
            <a:r>
              <a:rPr lang="hu-HU" i="1" dirty="0" smtClean="0">
                <a:solidFill>
                  <a:schemeClr val="bg1"/>
                </a:solidFill>
              </a:rPr>
              <a:t>%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HUS: veseelégtelenség, normál ADAMTS </a:t>
            </a:r>
            <a:r>
              <a:rPr lang="hu-HU" smtClean="0">
                <a:solidFill>
                  <a:schemeClr val="bg1"/>
                </a:solidFill>
              </a:rPr>
              <a:t>13 szint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 err="1">
                <a:solidFill>
                  <a:schemeClr val="bg1"/>
                </a:solidFill>
              </a:rPr>
              <a:t>Atipusos</a:t>
            </a:r>
            <a:r>
              <a:rPr lang="hu-HU" dirty="0">
                <a:solidFill>
                  <a:schemeClr val="bg1"/>
                </a:solidFill>
              </a:rPr>
              <a:t> HUS  fokozott </a:t>
            </a:r>
            <a:r>
              <a:rPr lang="hu-HU" dirty="0" err="1">
                <a:solidFill>
                  <a:schemeClr val="bg1"/>
                </a:solidFill>
              </a:rPr>
              <a:t>complement</a:t>
            </a:r>
            <a:r>
              <a:rPr lang="hu-HU" dirty="0">
                <a:solidFill>
                  <a:schemeClr val="bg1"/>
                </a:solidFill>
              </a:rPr>
              <a:t> aktivitás Th:C5 </a:t>
            </a:r>
            <a:r>
              <a:rPr lang="hu-HU" dirty="0" err="1">
                <a:solidFill>
                  <a:schemeClr val="bg1"/>
                </a:solidFill>
              </a:rPr>
              <a:t>monoclonal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46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Schistocyták-fragmentált vvt-k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5049" y="640078"/>
            <a:ext cx="4801901" cy="330130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1CC4586-DD10-7EE0-3BA2-2EBB26265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085" y="0"/>
            <a:ext cx="2393914" cy="7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700"/>
              <a:t>Semmelweis Egyetem Belgyógyászati és Hematológiai Klinika</a:t>
            </a:r>
          </a:p>
          <a:p>
            <a:pPr marL="0" indent="0">
              <a:buNone/>
            </a:pPr>
            <a:r>
              <a:rPr lang="hu-HU" sz="1700"/>
              <a:t>   Füst György Komplement Diagnosztikai Laboratórium</a:t>
            </a:r>
          </a:p>
          <a:p>
            <a:pPr marL="0" indent="0">
              <a:buNone/>
            </a:pPr>
            <a:r>
              <a:rPr lang="hu-HU" sz="1700"/>
              <a:t> biztosítja a komplement és ADAMTS 13 diagnosztikai méréseket.</a:t>
            </a:r>
          </a:p>
          <a:p>
            <a:pPr marL="0" indent="0">
              <a:buNone/>
            </a:pPr>
            <a:r>
              <a:rPr lang="hu-HU" sz="1700"/>
              <a:t>      A minták fagyasztva tárolhatók és szállíthatók.</a:t>
            </a:r>
          </a:p>
          <a:p>
            <a:pPr marL="0" indent="0">
              <a:buNone/>
            </a:pPr>
            <a:endParaRPr lang="hu-HU" sz="1700"/>
          </a:p>
          <a:p>
            <a:pPr marL="0" indent="0">
              <a:buNone/>
            </a:pPr>
            <a:endParaRPr lang="hu-HU" sz="1700"/>
          </a:p>
          <a:p>
            <a:pPr marL="0" indent="0">
              <a:buNone/>
            </a:pPr>
            <a:r>
              <a:rPr lang="hu-HU" sz="1700"/>
              <a:t>A </a:t>
            </a:r>
            <a:r>
              <a:rPr lang="hu-HU" sz="1700" err="1"/>
              <a:t>thrombotikus</a:t>
            </a:r>
            <a:r>
              <a:rPr lang="hu-HU" sz="1700"/>
              <a:t> </a:t>
            </a:r>
            <a:r>
              <a:rPr lang="hu-HU" sz="1700" err="1"/>
              <a:t>thrombocytopeniás</a:t>
            </a:r>
            <a:r>
              <a:rPr lang="hu-HU" sz="1700"/>
              <a:t> </a:t>
            </a:r>
            <a:r>
              <a:rPr lang="hu-HU" sz="1700" err="1"/>
              <a:t>purpura</a:t>
            </a:r>
            <a:r>
              <a:rPr lang="hu-HU" sz="1700"/>
              <a:t> (TTP) és </a:t>
            </a:r>
            <a:r>
              <a:rPr lang="hu-HU" sz="1700" err="1"/>
              <a:t>haemolytikus</a:t>
            </a:r>
            <a:r>
              <a:rPr lang="hu-HU" sz="1700"/>
              <a:t> </a:t>
            </a:r>
            <a:r>
              <a:rPr lang="hu-HU" sz="1700" err="1"/>
              <a:t>uraemiás</a:t>
            </a:r>
            <a:r>
              <a:rPr lang="hu-HU" sz="1700"/>
              <a:t> (HUS)</a:t>
            </a:r>
          </a:p>
          <a:p>
            <a:pPr marL="0" indent="0">
              <a:buNone/>
            </a:pPr>
            <a:r>
              <a:rPr lang="hu-HU" sz="1700"/>
              <a:t>kezeléséről  irányelv:002168    2022.nov.4.-2025.szept.30.</a:t>
            </a:r>
          </a:p>
          <a:p>
            <a:pPr marL="0" indent="0">
              <a:buNone/>
            </a:pPr>
            <a:endParaRPr lang="hu-HU" sz="170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266CACA-E8E1-3CBB-816B-ED07BDAB1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065" y="101346"/>
            <a:ext cx="249493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35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Tctpenia</a:t>
            </a:r>
            <a:r>
              <a:rPr lang="hu-HU" dirty="0"/>
              <a:t> és terhesség   </a:t>
            </a:r>
            <a:r>
              <a:rPr lang="hu-HU" dirty="0" err="1"/>
              <a:t>kb</a:t>
            </a:r>
            <a:r>
              <a:rPr lang="hu-HU" dirty="0"/>
              <a:t> 10%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F0A6EFB1-B08C-508A-C7FC-042AEB41F2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256021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1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5405355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dirty="0" err="1"/>
              <a:t>treshold</a:t>
            </a:r>
            <a:endParaRPr lang="en-US" sz="3200" dirty="0"/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7" y="130747"/>
            <a:ext cx="10427326" cy="50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hu-HU" sz="1400">
                <a:solidFill>
                  <a:srgbClr val="FFFFFF"/>
                </a:solidFill>
              </a:rPr>
              <a:t>               Trombocitopénia-definíció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hu-HU" b="1" dirty="0"/>
              <a:t>TCT</a:t>
            </a:r>
            <a:r>
              <a:rPr lang="hu-HU" dirty="0"/>
              <a:t> szám </a:t>
            </a:r>
            <a:r>
              <a:rPr lang="hu-HU" b="1" dirty="0"/>
              <a:t>150 G/L  alatt    </a:t>
            </a:r>
          </a:p>
          <a:p>
            <a:pPr marL="0" indent="0">
              <a:buNone/>
            </a:pPr>
            <a:r>
              <a:rPr lang="hu-HU" dirty="0"/>
              <a:t>                  </a:t>
            </a:r>
            <a:r>
              <a:rPr lang="hu-HU" b="1" dirty="0"/>
              <a:t>enyhe:</a:t>
            </a:r>
            <a:r>
              <a:rPr lang="hu-HU" dirty="0"/>
              <a:t>      100-149 G/L</a:t>
            </a:r>
          </a:p>
          <a:p>
            <a:pPr marL="0" indent="0">
              <a:buNone/>
            </a:pPr>
            <a:r>
              <a:rPr lang="hu-HU" dirty="0"/>
              <a:t>                   </a:t>
            </a:r>
            <a:r>
              <a:rPr lang="hu-HU" b="1" dirty="0"/>
              <a:t>közepes: </a:t>
            </a:r>
            <a:r>
              <a:rPr lang="hu-HU" dirty="0"/>
              <a:t> 49-99 G/L</a:t>
            </a:r>
          </a:p>
          <a:p>
            <a:pPr marL="0" indent="0">
              <a:buNone/>
            </a:pPr>
            <a:r>
              <a:rPr lang="hu-HU" b="1" dirty="0"/>
              <a:t>                   súlyos:    </a:t>
            </a:r>
            <a:r>
              <a:rPr lang="hu-HU" b="1" dirty="0" smtClean="0"/>
              <a:t>&lt; </a:t>
            </a:r>
            <a:r>
              <a:rPr lang="hu-HU" dirty="0" smtClean="0"/>
              <a:t>49 </a:t>
            </a:r>
            <a:r>
              <a:rPr lang="hu-HU" dirty="0"/>
              <a:t>G/L</a:t>
            </a:r>
          </a:p>
          <a:p>
            <a:pPr marL="0" indent="0">
              <a:buNone/>
            </a:pPr>
            <a:r>
              <a:rPr lang="hu-HU" dirty="0"/>
              <a:t> Komplikációk – 4 nap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E0B65DA-382B-E019-52B1-A2C3D107B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18" y="98798"/>
            <a:ext cx="3277466" cy="1000999"/>
          </a:xfrm>
          <a:prstGeom prst="rect">
            <a:avLst/>
          </a:prstGeom>
        </p:spPr>
      </p:pic>
      <p:pic>
        <p:nvPicPr>
          <p:cNvPr id="6" name="Kép 5" descr="A képen rajzfilm, rajz, illusztráció, clipart látható&#10;&#10;Automatikusan generált leírás">
            <a:extLst>
              <a:ext uri="{FF2B5EF4-FFF2-40B4-BE49-F238E27FC236}">
                <a16:creationId xmlns:a16="http://schemas.microsoft.com/office/drawing/2014/main" id="{621DB371-CDBF-19D7-AD79-4B9F9EAC9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62499" y="4063792"/>
            <a:ext cx="3096491" cy="30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endParaRPr lang="hu-HU" sz="3000">
              <a:solidFill>
                <a:srgbClr val="FFFF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1700" dirty="0"/>
              <a:t>A TCT aktiváció a véralvadási kaszkád első lépése 3 szakaszból áll</a:t>
            </a:r>
          </a:p>
          <a:p>
            <a:r>
              <a:rPr lang="hu-HU" sz="1700" b="1" dirty="0" err="1"/>
              <a:t>Adhézio</a:t>
            </a:r>
            <a:r>
              <a:rPr lang="hu-HU" sz="1700" b="1" dirty="0"/>
              <a:t>:</a:t>
            </a:r>
            <a:r>
              <a:rPr lang="hu-HU" sz="1700" dirty="0"/>
              <a:t> a </a:t>
            </a:r>
            <a:r>
              <a:rPr lang="hu-HU" sz="1700" dirty="0" err="1"/>
              <a:t>szubendoteliális</a:t>
            </a:r>
            <a:r>
              <a:rPr lang="hu-HU" sz="1700" dirty="0"/>
              <a:t> felszínhez kötődés</a:t>
            </a:r>
          </a:p>
          <a:p>
            <a:pPr marL="0" indent="0">
              <a:buNone/>
            </a:pPr>
            <a:r>
              <a:rPr lang="hu-HU" sz="1700" dirty="0"/>
              <a:t>    szükséges: </a:t>
            </a:r>
            <a:r>
              <a:rPr lang="hu-HU" sz="1700" dirty="0" err="1"/>
              <a:t>vWf</a:t>
            </a:r>
            <a:r>
              <a:rPr lang="hu-HU" sz="1700" dirty="0"/>
              <a:t>    </a:t>
            </a:r>
          </a:p>
          <a:p>
            <a:r>
              <a:rPr lang="hu-HU" sz="1700" b="1" dirty="0"/>
              <a:t>Aktiváció</a:t>
            </a:r>
            <a:r>
              <a:rPr lang="hu-HU" sz="1700" dirty="0"/>
              <a:t>: un. Alakváltozás során számos mediátor szabadul fel.</a:t>
            </a:r>
          </a:p>
          <a:p>
            <a:pPr marL="0" indent="0">
              <a:buNone/>
            </a:pPr>
            <a:r>
              <a:rPr lang="hu-HU" sz="1700" dirty="0"/>
              <a:t>   </a:t>
            </a:r>
            <a:r>
              <a:rPr lang="hu-HU" sz="1700" dirty="0" err="1"/>
              <a:t>Clopidogrel</a:t>
            </a:r>
            <a:r>
              <a:rPr lang="hu-HU" sz="1700" dirty="0"/>
              <a:t> irreverzibilisen kötődik P2Y12 </a:t>
            </a:r>
            <a:r>
              <a:rPr lang="hu-HU" sz="1700" dirty="0" err="1"/>
              <a:t>adenosine</a:t>
            </a:r>
            <a:r>
              <a:rPr lang="hu-HU" sz="1700" dirty="0"/>
              <a:t> </a:t>
            </a:r>
            <a:r>
              <a:rPr lang="hu-HU" sz="1700" dirty="0" err="1"/>
              <a:t>diphosphat</a:t>
            </a:r>
            <a:r>
              <a:rPr lang="hu-HU" sz="1700" dirty="0"/>
              <a:t>  receptorhoz gátolva az aktivációt és az ezt követő </a:t>
            </a:r>
            <a:r>
              <a:rPr lang="hu-HU" sz="1700" dirty="0" err="1"/>
              <a:t>aggregációt</a:t>
            </a:r>
            <a:endParaRPr lang="hu-HU" sz="1700" dirty="0"/>
          </a:p>
          <a:p>
            <a:r>
              <a:rPr lang="hu-HU" sz="1700" b="1" dirty="0" err="1"/>
              <a:t>Aggregatio</a:t>
            </a:r>
            <a:r>
              <a:rPr lang="hu-HU" sz="1700" dirty="0"/>
              <a:t>: </a:t>
            </a:r>
            <a:r>
              <a:rPr lang="hu-HU" sz="1700" dirty="0" err="1"/>
              <a:t>glycoprotein</a:t>
            </a:r>
            <a:r>
              <a:rPr lang="hu-HU" sz="1700" dirty="0"/>
              <a:t> </a:t>
            </a:r>
            <a:r>
              <a:rPr lang="hu-HU" sz="1700" dirty="0" err="1"/>
              <a:t>IIb</a:t>
            </a:r>
            <a:r>
              <a:rPr lang="hu-HU" sz="1700" dirty="0"/>
              <a:t>/</a:t>
            </a:r>
            <a:r>
              <a:rPr lang="hu-HU" sz="1700" dirty="0" err="1"/>
              <a:t>IIIa</a:t>
            </a:r>
            <a:r>
              <a:rPr lang="hu-HU" sz="1700" dirty="0"/>
              <a:t> receptor </a:t>
            </a:r>
            <a:r>
              <a:rPr lang="hu-HU" sz="1700" dirty="0" err="1"/>
              <a:t>expresszálódik</a:t>
            </a:r>
            <a:r>
              <a:rPr lang="hu-HU" sz="1700" dirty="0"/>
              <a:t> ami a </a:t>
            </a:r>
            <a:r>
              <a:rPr lang="hu-HU" sz="1700" dirty="0" err="1"/>
              <a:t>fibrinogén</a:t>
            </a:r>
            <a:r>
              <a:rPr lang="hu-HU" sz="1700" dirty="0"/>
              <a:t> kötőhelye. </a:t>
            </a:r>
            <a:r>
              <a:rPr lang="hu-HU" sz="1700" dirty="0" err="1" smtClean="0"/>
              <a:t>IIb</a:t>
            </a:r>
            <a:r>
              <a:rPr lang="hu-HU" sz="1700" dirty="0" smtClean="0"/>
              <a:t>/</a:t>
            </a:r>
            <a:r>
              <a:rPr lang="hu-HU" sz="1700" dirty="0" err="1" smtClean="0"/>
              <a:t>IIIa</a:t>
            </a:r>
            <a:r>
              <a:rPr lang="hu-HU" sz="1700" dirty="0" smtClean="0"/>
              <a:t> ant</a:t>
            </a:r>
            <a:endParaRPr lang="hu-HU" sz="1700" dirty="0"/>
          </a:p>
          <a:p>
            <a:r>
              <a:rPr lang="hu-HU" sz="1700" dirty="0"/>
              <a:t>Irreverzibilis </a:t>
            </a:r>
            <a:r>
              <a:rPr lang="hu-HU" sz="1700" dirty="0" err="1"/>
              <a:t>aggregatio</a:t>
            </a:r>
            <a:r>
              <a:rPr lang="hu-HU" sz="1700" dirty="0"/>
              <a:t> AA-Txa2 átalakulás - </a:t>
            </a:r>
            <a:r>
              <a:rPr lang="hu-HU" sz="1700" dirty="0" err="1"/>
              <a:t>Aspirin</a:t>
            </a:r>
            <a:endParaRPr lang="hu-HU" sz="17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51A0C97-37E1-87D7-04AF-2B85E7002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356" y="151707"/>
            <a:ext cx="2703892" cy="8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endParaRPr lang="en-US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9861" y="587857"/>
            <a:ext cx="3301307" cy="330130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61" y="1277869"/>
            <a:ext cx="3430863" cy="19212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507" y="1046647"/>
            <a:ext cx="3429000" cy="23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u-HU" dirty="0" err="1"/>
              <a:t>Pseudotrombocitopenia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404040"/>
                </a:solidFill>
              </a:rPr>
              <a:t>TCT </a:t>
            </a:r>
            <a:r>
              <a:rPr lang="hu-HU" dirty="0" err="1">
                <a:solidFill>
                  <a:srgbClr val="404040"/>
                </a:solidFill>
              </a:rPr>
              <a:t>összecsapzódás</a:t>
            </a:r>
            <a:r>
              <a:rPr lang="hu-HU" dirty="0">
                <a:solidFill>
                  <a:srgbClr val="404040"/>
                </a:solidFill>
              </a:rPr>
              <a:t>, tapadás miatt helytelenül észlelt alacsony TCT szám- EDTA </a:t>
            </a:r>
            <a:r>
              <a:rPr lang="hu-HU" dirty="0" err="1">
                <a:solidFill>
                  <a:srgbClr val="404040"/>
                </a:solidFill>
              </a:rPr>
              <a:t>dependens</a:t>
            </a:r>
            <a:r>
              <a:rPr lang="hu-HU" dirty="0">
                <a:solidFill>
                  <a:srgbClr val="404040"/>
                </a:solidFill>
              </a:rPr>
              <a:t> AT miatt- </a:t>
            </a:r>
            <a:r>
              <a:rPr lang="hu-HU" dirty="0" err="1">
                <a:solidFill>
                  <a:srgbClr val="404040"/>
                </a:solidFill>
              </a:rPr>
              <a:t>citrátos</a:t>
            </a:r>
            <a:r>
              <a:rPr lang="hu-HU" dirty="0">
                <a:solidFill>
                  <a:srgbClr val="404040"/>
                </a:solidFill>
              </a:rPr>
              <a:t> vizsgálat</a:t>
            </a:r>
          </a:p>
          <a:p>
            <a:r>
              <a:rPr lang="hu-HU" dirty="0">
                <a:solidFill>
                  <a:srgbClr val="404040"/>
                </a:solidFill>
              </a:rPr>
              <a:t>EDTA </a:t>
            </a:r>
            <a:r>
              <a:rPr lang="hu-HU" dirty="0" err="1">
                <a:solidFill>
                  <a:srgbClr val="404040"/>
                </a:solidFill>
              </a:rPr>
              <a:t>tól</a:t>
            </a:r>
            <a:r>
              <a:rPr lang="hu-HU" dirty="0">
                <a:solidFill>
                  <a:srgbClr val="404040"/>
                </a:solidFill>
              </a:rPr>
              <a:t> független </a:t>
            </a:r>
            <a:r>
              <a:rPr lang="hu-HU" dirty="0" err="1">
                <a:solidFill>
                  <a:srgbClr val="404040"/>
                </a:solidFill>
              </a:rPr>
              <a:t>pseudoTCT</a:t>
            </a:r>
            <a:r>
              <a:rPr lang="hu-HU" dirty="0">
                <a:solidFill>
                  <a:srgbClr val="404040"/>
                </a:solidFill>
              </a:rPr>
              <a:t> </a:t>
            </a:r>
            <a:r>
              <a:rPr lang="hu-HU" dirty="0" err="1">
                <a:solidFill>
                  <a:srgbClr val="404040"/>
                </a:solidFill>
              </a:rPr>
              <a:t>pénia</a:t>
            </a:r>
            <a:r>
              <a:rPr lang="hu-HU" dirty="0">
                <a:solidFill>
                  <a:srgbClr val="404040"/>
                </a:solidFill>
              </a:rPr>
              <a:t> hideg </a:t>
            </a:r>
            <a:r>
              <a:rPr lang="hu-HU" dirty="0" err="1">
                <a:solidFill>
                  <a:srgbClr val="404040"/>
                </a:solidFill>
              </a:rPr>
              <a:t>agglutinin</a:t>
            </a:r>
            <a:r>
              <a:rPr lang="hu-HU" dirty="0">
                <a:solidFill>
                  <a:srgbClr val="404040"/>
                </a:solidFill>
              </a:rPr>
              <a:t> AT miatt</a:t>
            </a:r>
          </a:p>
          <a:p>
            <a:r>
              <a:rPr lang="hu-HU" dirty="0">
                <a:solidFill>
                  <a:srgbClr val="404040"/>
                </a:solidFill>
              </a:rPr>
              <a:t>Alacsony TCT szám automata meghatározás esetén- kenet</a:t>
            </a:r>
          </a:p>
          <a:p>
            <a:r>
              <a:rPr lang="hu-HU" smtClean="0">
                <a:solidFill>
                  <a:srgbClr val="404040"/>
                </a:solidFill>
              </a:rPr>
              <a:t>GP2b3a ant: </a:t>
            </a:r>
            <a:r>
              <a:rPr lang="hu-HU" dirty="0" err="1">
                <a:solidFill>
                  <a:srgbClr val="404040"/>
                </a:solidFill>
              </a:rPr>
              <a:t>tirofiban</a:t>
            </a:r>
            <a:r>
              <a:rPr lang="hu-HU" dirty="0">
                <a:solidFill>
                  <a:srgbClr val="404040"/>
                </a:solidFill>
              </a:rPr>
              <a:t> </a:t>
            </a:r>
            <a:r>
              <a:rPr lang="hu-HU" dirty="0" err="1">
                <a:solidFill>
                  <a:srgbClr val="404040"/>
                </a:solidFill>
              </a:rPr>
              <a:t>eptifibatide</a:t>
            </a:r>
            <a:r>
              <a:rPr lang="hu-HU" dirty="0">
                <a:solidFill>
                  <a:srgbClr val="404040"/>
                </a:solidFill>
              </a:rPr>
              <a:t> </a:t>
            </a:r>
            <a:r>
              <a:rPr lang="hu-HU" dirty="0" err="1">
                <a:solidFill>
                  <a:srgbClr val="404040"/>
                </a:solidFill>
              </a:rPr>
              <a:t>abciximab</a:t>
            </a:r>
            <a:r>
              <a:rPr lang="hu-HU" dirty="0">
                <a:solidFill>
                  <a:srgbClr val="404040"/>
                </a:solidFill>
              </a:rPr>
              <a:t> szintén okozhat</a:t>
            </a:r>
          </a:p>
        </p:txBody>
      </p:sp>
      <p:pic>
        <p:nvPicPr>
          <p:cNvPr id="6" name="Kép 5" descr="A képen irodaszerek, toll, Irodai eszköz, írószer látható&#10;&#10;Automatikusan generált leírás">
            <a:extLst>
              <a:ext uri="{FF2B5EF4-FFF2-40B4-BE49-F238E27FC236}">
                <a16:creationId xmlns:a16="http://schemas.microsoft.com/office/drawing/2014/main" id="{8D862D64-49BB-51D9-8584-7475C9D29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47880" y="4074316"/>
            <a:ext cx="3838273" cy="248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ITP  immun </a:t>
            </a:r>
            <a:r>
              <a:rPr lang="hu-HU" dirty="0" err="1"/>
              <a:t>trombocytopenias</a:t>
            </a:r>
            <a:r>
              <a:rPr lang="hu-HU" dirty="0"/>
              <a:t> </a:t>
            </a:r>
            <a:r>
              <a:rPr lang="hu-HU" dirty="0" err="1"/>
              <a:t>purpura</a:t>
            </a:r>
            <a:endParaRPr lang="hu-HU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9C3EF2CC-7F2A-7576-0715-67805A410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466258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88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2200">
                <a:solidFill>
                  <a:schemeClr val="tx1"/>
                </a:solidFill>
              </a:rPr>
              <a:t>Gyógyszer, toxicus ágens kiváltotta tctpenia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Ágens hatására alakul ki, javul felfüggesztésre, újra kiváltható </a:t>
            </a:r>
            <a:r>
              <a:rPr lang="hu-HU" sz="2400" dirty="0" err="1">
                <a:solidFill>
                  <a:schemeClr val="bg1"/>
                </a:solidFill>
              </a:rPr>
              <a:t>stb</a:t>
            </a:r>
            <a:endParaRPr lang="hu-HU" sz="2400" dirty="0">
              <a:solidFill>
                <a:schemeClr val="bg1"/>
              </a:solidFill>
            </a:endParaRPr>
          </a:p>
          <a:p>
            <a:r>
              <a:rPr lang="hu-HU" sz="2400" dirty="0">
                <a:solidFill>
                  <a:schemeClr val="bg1"/>
                </a:solidFill>
              </a:rPr>
              <a:t>153 ágens került gyanúba </a:t>
            </a:r>
          </a:p>
          <a:p>
            <a:r>
              <a:rPr lang="hu-HU" sz="2400" dirty="0">
                <a:solidFill>
                  <a:schemeClr val="bg1"/>
                </a:solidFill>
              </a:rPr>
              <a:t>Csökkent termelés, illetve immun mechanizmus is lehet.</a:t>
            </a:r>
          </a:p>
        </p:txBody>
      </p:sp>
    </p:spTree>
    <p:extLst>
      <p:ext uri="{BB962C8B-B14F-4D97-AF65-F5344CB8AC3E}">
        <p14:creationId xmlns:p14="http://schemas.microsoft.com/office/powerpoint/2010/main" val="1208150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hu-HU" sz="3000">
                <a:solidFill>
                  <a:srgbClr val="FFFFFF"/>
                </a:solidFill>
              </a:rPr>
              <a:t>HIT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1500" dirty="0"/>
              <a:t>TCT csökkenés </a:t>
            </a:r>
            <a:r>
              <a:rPr lang="hu-HU" sz="1500" dirty="0" err="1"/>
              <a:t>heparin</a:t>
            </a:r>
            <a:r>
              <a:rPr lang="hu-HU" sz="1500" dirty="0"/>
              <a:t> adás hatására az első néhány napban </a:t>
            </a:r>
            <a:r>
              <a:rPr lang="hu-HU" sz="1500" b="1" dirty="0"/>
              <a:t>HIT-1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sz="1500" dirty="0"/>
              <a:t>    nem immun </a:t>
            </a:r>
            <a:r>
              <a:rPr lang="hu-HU" sz="1500" dirty="0" err="1"/>
              <a:t>mediált</a:t>
            </a:r>
            <a:r>
              <a:rPr lang="hu-HU" sz="1500" dirty="0"/>
              <a:t>, reverzibilis, nem súlyos, 100G/l alá nem</a:t>
            </a:r>
          </a:p>
          <a:p>
            <a:pPr>
              <a:lnSpc>
                <a:spcPct val="90000"/>
              </a:lnSpc>
            </a:pPr>
            <a:r>
              <a:rPr lang="hu-HU" sz="1500" b="1" dirty="0"/>
              <a:t>HIT-2</a:t>
            </a:r>
            <a:r>
              <a:rPr lang="hu-HU" sz="1500" dirty="0"/>
              <a:t> immun </a:t>
            </a:r>
            <a:r>
              <a:rPr lang="hu-HU" sz="1500" dirty="0" err="1"/>
              <a:t>mediált</a:t>
            </a:r>
            <a:r>
              <a:rPr lang="hu-HU" sz="1500" dirty="0"/>
              <a:t> &gt;50%os csökkenés  5-10 nap között alakul ki a legelső </a:t>
            </a:r>
            <a:r>
              <a:rPr lang="hu-HU" sz="1500" dirty="0" err="1"/>
              <a:t>heparin</a:t>
            </a:r>
            <a:r>
              <a:rPr lang="hu-HU" sz="1500" dirty="0"/>
              <a:t> adagnál, vagy súlyosabb csökkenés ha az előző 30 napban már volt </a:t>
            </a:r>
            <a:r>
              <a:rPr lang="hu-HU" sz="1500" dirty="0" err="1"/>
              <a:t>exp</a:t>
            </a:r>
            <a:r>
              <a:rPr lang="hu-HU" sz="1500" dirty="0"/>
              <a:t>. </a:t>
            </a:r>
          </a:p>
          <a:p>
            <a:pPr>
              <a:lnSpc>
                <a:spcPct val="90000"/>
              </a:lnSpc>
            </a:pPr>
            <a:r>
              <a:rPr lang="hu-HU" sz="1500" dirty="0" smtClean="0"/>
              <a:t> </a:t>
            </a:r>
            <a:r>
              <a:rPr lang="hu-HU" sz="1500" dirty="0" err="1"/>
              <a:t>Tct</a:t>
            </a:r>
            <a:r>
              <a:rPr lang="hu-HU" sz="1500" dirty="0"/>
              <a:t> </a:t>
            </a:r>
            <a:r>
              <a:rPr lang="hu-HU" sz="1500" dirty="0" err="1"/>
              <a:t>factor</a:t>
            </a:r>
            <a:r>
              <a:rPr lang="hu-HU" sz="1500" dirty="0"/>
              <a:t> 4 </a:t>
            </a:r>
            <a:r>
              <a:rPr lang="hu-HU" sz="1500" dirty="0" smtClean="0"/>
              <a:t>elleni </a:t>
            </a:r>
            <a:r>
              <a:rPr lang="hu-HU" sz="1500" dirty="0" err="1" smtClean="0"/>
              <a:t>At</a:t>
            </a:r>
            <a:r>
              <a:rPr lang="hu-HU" sz="1500" dirty="0" smtClean="0"/>
              <a:t>: </a:t>
            </a:r>
            <a:r>
              <a:rPr lang="hu-HU" sz="1500" dirty="0"/>
              <a:t>lokalizált nekrózis, láz </a:t>
            </a:r>
            <a:r>
              <a:rPr lang="hu-HU" sz="1500" dirty="0" err="1"/>
              <a:t>jellemzi</a:t>
            </a:r>
            <a:endParaRPr lang="hu-HU" sz="1500" dirty="0"/>
          </a:p>
          <a:p>
            <a:pPr>
              <a:lnSpc>
                <a:spcPct val="90000"/>
              </a:lnSpc>
            </a:pPr>
            <a:r>
              <a:rPr lang="hu-HU" sz="1500" dirty="0"/>
              <a:t>A </a:t>
            </a:r>
            <a:r>
              <a:rPr lang="hu-HU" sz="1500" dirty="0" err="1"/>
              <a:t>heparin</a:t>
            </a:r>
            <a:r>
              <a:rPr lang="hu-HU" sz="1500" dirty="0"/>
              <a:t> folytatása súlyos </a:t>
            </a:r>
            <a:r>
              <a:rPr lang="hu-HU" sz="1500" dirty="0" err="1"/>
              <a:t>trombotikus</a:t>
            </a:r>
            <a:r>
              <a:rPr lang="hu-HU" sz="1500" dirty="0"/>
              <a:t> eseményhez vezet &gt;50% </a:t>
            </a:r>
          </a:p>
          <a:p>
            <a:pPr>
              <a:lnSpc>
                <a:spcPct val="90000"/>
              </a:lnSpc>
            </a:pPr>
            <a:r>
              <a:rPr lang="hu-HU" sz="1500" dirty="0"/>
              <a:t>SRA</a:t>
            </a:r>
          </a:p>
          <a:p>
            <a:pPr>
              <a:lnSpc>
                <a:spcPct val="90000"/>
              </a:lnSpc>
            </a:pPr>
            <a:r>
              <a:rPr lang="hu-HU" sz="1500" dirty="0"/>
              <a:t>Non </a:t>
            </a:r>
            <a:r>
              <a:rPr lang="hu-HU" sz="1500" dirty="0" err="1"/>
              <a:t>hep</a:t>
            </a:r>
            <a:r>
              <a:rPr lang="hu-HU" sz="1500" dirty="0"/>
              <a:t> </a:t>
            </a:r>
            <a:r>
              <a:rPr lang="hu-HU" sz="1500" dirty="0" err="1"/>
              <a:t>anticoagulácio</a:t>
            </a:r>
            <a:r>
              <a:rPr lang="hu-HU" sz="1500" dirty="0"/>
              <a:t> </a:t>
            </a:r>
            <a:r>
              <a:rPr lang="hu-HU" sz="1500" dirty="0" err="1"/>
              <a:t>hirudin</a:t>
            </a:r>
            <a:r>
              <a:rPr lang="hu-HU" sz="1500" dirty="0"/>
              <a:t>  </a:t>
            </a:r>
            <a:r>
              <a:rPr lang="hu-HU" sz="1500" dirty="0" err="1"/>
              <a:t>sc.fondaparin</a:t>
            </a:r>
            <a:r>
              <a:rPr lang="hu-HU" sz="1500" dirty="0"/>
              <a:t>, OAK </a:t>
            </a:r>
            <a:r>
              <a:rPr lang="hu-HU" sz="1500" dirty="0" err="1"/>
              <a:t>rivaroxaban</a:t>
            </a:r>
            <a:endParaRPr lang="hu-HU" sz="1500" dirty="0"/>
          </a:p>
          <a:p>
            <a:pPr>
              <a:lnSpc>
                <a:spcPct val="90000"/>
              </a:lnSpc>
            </a:pPr>
            <a:r>
              <a:rPr lang="hu-HU" sz="1500" dirty="0"/>
              <a:t>Mint gyógyszer allergia!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74B09CF-0361-9AA1-5C7D-888FCDBC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545" y="0"/>
            <a:ext cx="3084647" cy="9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hu-HU" dirty="0" err="1"/>
              <a:t>Sepsis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rgbClr val="404040"/>
                </a:solidFill>
              </a:rPr>
              <a:t>Gyulladás indukálta </a:t>
            </a:r>
            <a:r>
              <a:rPr lang="hu-HU" sz="2400" dirty="0" err="1">
                <a:solidFill>
                  <a:srgbClr val="404040"/>
                </a:solidFill>
              </a:rPr>
              <a:t>coagulációs</a:t>
            </a:r>
            <a:r>
              <a:rPr lang="hu-HU" sz="2400" dirty="0">
                <a:solidFill>
                  <a:srgbClr val="404040"/>
                </a:solidFill>
              </a:rPr>
              <a:t> kaszkád aktiváció</a:t>
            </a:r>
          </a:p>
          <a:p>
            <a:r>
              <a:rPr lang="hu-HU" sz="2400" dirty="0">
                <a:solidFill>
                  <a:srgbClr val="404040"/>
                </a:solidFill>
              </a:rPr>
              <a:t>TCT </a:t>
            </a:r>
            <a:r>
              <a:rPr lang="hu-HU" sz="2400" dirty="0" err="1">
                <a:solidFill>
                  <a:srgbClr val="404040"/>
                </a:solidFill>
              </a:rPr>
              <a:t>penia</a:t>
            </a:r>
            <a:r>
              <a:rPr lang="hu-HU" sz="2400" dirty="0">
                <a:solidFill>
                  <a:srgbClr val="404040"/>
                </a:solidFill>
              </a:rPr>
              <a:t> egy független kockázati tényező a mortalitás és morbiditás tekintetében</a:t>
            </a:r>
          </a:p>
        </p:txBody>
      </p:sp>
      <p:pic>
        <p:nvPicPr>
          <p:cNvPr id="5" name="Kép 4" descr="A képen Grafika, clipart, rajzfilm, művészet látható&#10;&#10;Automatikusan generált leírás">
            <a:extLst>
              <a:ext uri="{FF2B5EF4-FFF2-40B4-BE49-F238E27FC236}">
                <a16:creationId xmlns:a16="http://schemas.microsoft.com/office/drawing/2014/main" id="{210531D8-73B5-D372-8BB9-1A7A9DD78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21996" y="3402662"/>
            <a:ext cx="1791278" cy="174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omag">
  <a:themeElements>
    <a:clrScheme name="Csomag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somag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somag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507</TotalTime>
  <Words>489</Words>
  <Application>Microsoft Office PowerPoint</Application>
  <PresentationFormat>Szélesvásznú</PresentationFormat>
  <Paragraphs>67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Csomag</vt:lpstr>
      <vt:lpstr>Trombocitopénia az ITO-n</vt:lpstr>
      <vt:lpstr>               Trombocitopénia-definíció</vt:lpstr>
      <vt:lpstr>PowerPoint-bemutató</vt:lpstr>
      <vt:lpstr>PowerPoint-bemutató</vt:lpstr>
      <vt:lpstr>Pseudotrombocitopenia</vt:lpstr>
      <vt:lpstr>ITP  immun trombocytopenias purpura</vt:lpstr>
      <vt:lpstr>Gyógyszer, toxicus ágens kiváltotta tctpenia</vt:lpstr>
      <vt:lpstr>HIT</vt:lpstr>
      <vt:lpstr>Sepsis</vt:lpstr>
      <vt:lpstr>Trombotikus microangiopátiák</vt:lpstr>
      <vt:lpstr>Schistocyták-fragmentált vvt-k</vt:lpstr>
      <vt:lpstr>PowerPoint-bemutató</vt:lpstr>
      <vt:lpstr>Tctpenia és terhesség   kb 10%</vt:lpstr>
      <vt:lpstr>treshold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Trombocitopénia az ITO-n</dc:title>
  <dc:creator>Felhasználó</dc:creator>
  <cp:lastModifiedBy>Felhasználó</cp:lastModifiedBy>
  <cp:revision>37</cp:revision>
  <dcterms:created xsi:type="dcterms:W3CDTF">2024-09-22T18:19:23Z</dcterms:created>
  <dcterms:modified xsi:type="dcterms:W3CDTF">2024-09-26T19:46:17Z</dcterms:modified>
</cp:coreProperties>
</file>