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6" r:id="rId10"/>
    <p:sldId id="268" r:id="rId11"/>
    <p:sldId id="26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6298B-450E-458B-B420-30B1F2670015}" type="datetimeFigureOut">
              <a:rPr lang="hu-HU" smtClean="0"/>
              <a:t>2024. 09. 27.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64D16-873D-4AD7-AE27-BA2FC9C1AC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60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54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518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36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51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18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14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17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17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64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0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64D16-873D-4AD7-AE27-BA2FC9C1AC8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06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22E5-47C2-9755-B3E8-0A1D740CB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C91C1-BA9C-79D7-3137-2289A086B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04738-6131-9DAF-35FC-88062869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6C90-68C4-4510-A95A-1A30764E09EF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F1889-1043-24A2-9630-432BD788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B0B9-C8C9-1363-FD9A-E9C18FD7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044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7D39-71BA-B5E8-BE6D-6D68778C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9DD7E-4EE7-5D67-E2BF-89901FC5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83F48-F5F9-9E0F-00AB-5C5052F9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3117C-86B0-4E6F-9F3C-1CBE59434F4E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19D01-EC7D-59A8-2BED-4B37096A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CCC57-68A7-5C7E-4735-FF07E585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333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D1F12-6425-37BF-E156-0840B9CC3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C4A73-1B63-A5D5-3E12-22D7EA1B9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7E1F1-1FA1-6342-3603-CB41305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7122-5091-4013-B1C5-85AE26EAE6A4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91ACD-BE91-FDC3-5483-56192FB9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3BC7E-1940-0D90-A835-AA13CDD5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1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DAD7C-E9EE-C9D3-C093-83A6E16A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2F460-AE6B-958C-927D-230E7494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60EB-62FF-5917-21CA-600BA181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5359-E04A-4E22-A8D9-02012902E840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3687A-3445-87C4-8E21-D244EE06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69178-C99A-C442-ADDB-5DCAD6EA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7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A7A05-8076-FA45-F8F9-7D6F96A0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35488-B4B8-A3F0-ABD0-7BBC5ADE1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92332-B799-7F3C-70F2-27B9C7F5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4CA9-4BFD-43AF-8FB6-22962CA1977B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712C7-4091-BD70-60EE-412B97BA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9D823-083B-6122-1EF4-0A7EDBAB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93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2512F-65EA-07E0-0A38-7833BEC9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4D618-3E9E-B9B8-B007-AB25D8214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C2B4A-48DD-FCAA-E8E7-FFEC97C04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06D34-2FEE-9C85-23CC-F84D452B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5582-7199-43B1-971C-A51047310391}" type="datetime1">
              <a:rPr lang="hu-HU" smtClean="0"/>
              <a:t>2024. 09. 27.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D101B-210B-8F08-EDFE-0F62361D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1DBFD-70DB-1222-D7E7-FFF3665E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086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F366-843D-F2D3-74EE-8CAD1C7D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F85F3-1F5C-274D-71CB-DC50F7634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16872-59A8-9668-35DF-090DBF87A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A1730-3755-925A-EF72-FD86F8F12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DF020-5352-0865-67C3-C99531244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68FE-D839-6195-277A-C91B4210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8C11-B1FB-48E7-9AE2-C65D90CB5C40}" type="datetime1">
              <a:rPr lang="hu-HU" smtClean="0"/>
              <a:t>2024. 09. 27.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796D8B-ED29-C00F-C13B-F89748F3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F160F-4826-A100-04D3-F7567962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46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7496F-AEF9-A0A7-0EEB-319DD0BB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A60AA-3428-7975-D5E2-7B3F6BD0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FCFC-3C53-434A-8772-8D754C5E43A5}" type="datetime1">
              <a:rPr lang="hu-HU" smtClean="0"/>
              <a:t>2024. 09. 27.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B74CD-7D0D-9045-D925-D062EAB3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DE307-3014-DBF3-B5B3-E048A3B0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920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6A0FB-C6F6-EEB9-5109-D3AACBCC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484-C704-4283-96F0-E41AAD5A112B}" type="datetime1">
              <a:rPr lang="hu-HU" smtClean="0"/>
              <a:t>2024. 09. 27.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E7893-1B53-D3B3-7131-B812B2D8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4B25C-07A0-FCA2-7224-929ED04A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800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32D7-7098-48A2-F0F8-B912279C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2C85C-B74B-BB96-A472-AA2075AF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86501-AB75-1E9B-8E60-B9B43432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A8E33-60CD-9682-1986-C86F7DD5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6603A-B594-4383-A7E4-24BA6BD590C4}" type="datetime1">
              <a:rPr lang="hu-HU" smtClean="0"/>
              <a:t>2024. 09. 27.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809DB-E86D-0A01-28AE-B80EAF0F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96AFB-EA70-6DA3-85A6-407FB0C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56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4888-7F92-2E4C-EBCD-45AA0498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14B54-B330-791B-F832-AB5C7FD48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22732-E177-4300-AF4A-772A7C995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6C44E-C94A-BD88-2F57-84D2B58F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1E48-F149-4B1C-8352-93097E698852}" type="datetime1">
              <a:rPr lang="hu-HU" smtClean="0"/>
              <a:t>2024. 09. 27.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B9FD0-0592-34DF-8624-4EC81A18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2024.09.27. MAITT DD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903A7-222F-A63C-D4F6-B71C10FE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5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1617D-C205-0567-27A7-310997DF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53802-02A2-9F94-E599-BB066D323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26342-8F06-3427-FBE2-4C9E9418C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4970D-2D2B-4A0A-A69B-60FB3400E94B}" type="datetime1">
              <a:rPr lang="hu-HU" smtClean="0"/>
              <a:t>2024. 09. 27.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84573-9767-0D1C-7313-8A1E8EFCF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2024.09.27. MAITT DD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43EE7-6CE5-D77A-C077-2A034F64D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BECAA-55A5-4469-BD9E-D99C407572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590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52A0-7843-6333-8198-50485A85F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Akut fájdalomcsillapító szolgálat szervezésének tapasztalatai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C83B9-831F-E6DE-8F0C-24CB9F82E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2613" y="4826651"/>
            <a:ext cx="5690347" cy="916174"/>
          </a:xfrm>
        </p:spPr>
        <p:txBody>
          <a:bodyPr/>
          <a:lstStyle/>
          <a:p>
            <a:r>
              <a:rPr lang="hu-HU" dirty="0"/>
              <a:t>Dr. Pap Zsolt</a:t>
            </a:r>
          </a:p>
          <a:p>
            <a:r>
              <a:rPr lang="hu-HU" dirty="0"/>
              <a:t>Aneszteziológiai és Intenzív Terápiás Osztály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EAEEC-D569-9064-EE6F-6148276F7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40" y="4719815"/>
            <a:ext cx="3312461" cy="101582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25B3A-620A-A7DA-3629-B1B5E2D1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</p:spTree>
    <p:extLst>
      <p:ext uri="{BB962C8B-B14F-4D97-AF65-F5344CB8AC3E}">
        <p14:creationId xmlns:p14="http://schemas.microsoft.com/office/powerpoint/2010/main" val="76747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Akut Fájdalomcsillapító Szolgálat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E36968C2-D2AF-4AF7-3B05-B6F77FD14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0745" y="1347659"/>
            <a:ext cx="9390509" cy="51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Akut Fájdalomcsillapító Szolgálat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Köszönöm a figyelmet!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5" name="Kép 2">
            <a:extLst>
              <a:ext uri="{FF2B5EF4-FFF2-40B4-BE49-F238E27FC236}">
                <a16:creationId xmlns:a16="http://schemas.microsoft.com/office/drawing/2014/main" id="{C405CBBF-E66A-9185-A7B3-16F3BBD0B5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t="11694" r="9051" b="11976"/>
          <a:stretch/>
        </p:blipFill>
        <p:spPr>
          <a:xfrm>
            <a:off x="5021068" y="1776403"/>
            <a:ext cx="6332732" cy="444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3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 – Áttekintés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2016-ban indult, 1 szakorvos, 6 asszisztens bevonásával</a:t>
            </a:r>
          </a:p>
          <a:p>
            <a:r>
              <a:rPr lang="hu-HU" dirty="0"/>
              <a:t>Célja: műtét utáni fájdalomcsillapítás javítása, gyógyulási folyamat és az ápolási tevékenység könnyítése, betegbiztonság fokozása</a:t>
            </a:r>
          </a:p>
          <a:p>
            <a:r>
              <a:rPr lang="hu-HU" dirty="0"/>
              <a:t>Kórházi költség csökkentése</a:t>
            </a:r>
          </a:p>
          <a:p>
            <a:r>
              <a:rPr lang="hu-HU" dirty="0"/>
              <a:t>Betegek elégedettségének növelése</a:t>
            </a:r>
          </a:p>
          <a:p>
            <a:r>
              <a:rPr lang="hu-HU" dirty="0"/>
              <a:t>Adott betegcsoportnak, osztályok jellegének megfelelő eljárásrend kialakítása</a:t>
            </a:r>
          </a:p>
          <a:p>
            <a:r>
              <a:rPr lang="hu-HU" dirty="0"/>
              <a:t>2017-es évben az operáló osztályok fokozatos bevonásával</a:t>
            </a:r>
          </a:p>
          <a:p>
            <a:r>
              <a:rPr lang="hu-HU" dirty="0"/>
              <a:t>Osztályokkal folytatott aktív kommunikáció (nővéri szinten)</a:t>
            </a:r>
          </a:p>
          <a:p>
            <a:r>
              <a:rPr lang="hu-HU" dirty="0"/>
              <a:t>2020-2022: COVID-19 alatt nem üzemelt</a:t>
            </a:r>
          </a:p>
          <a:p>
            <a:r>
              <a:rPr lang="hu-HU" dirty="0"/>
              <a:t>2023-ban újraindult: 1 szakorvos, 18 asszisztens bevonásával (erről később)</a:t>
            </a:r>
          </a:p>
          <a:p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89665-79EF-D415-2000-CBB0F217037D}"/>
              </a:ext>
            </a:extLst>
          </p:cNvPr>
          <p:cNvSpPr txBox="1">
            <a:spLocks/>
          </p:cNvSpPr>
          <p:nvPr/>
        </p:nvSpPr>
        <p:spPr>
          <a:xfrm>
            <a:off x="9319490" y="6492875"/>
            <a:ext cx="2872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Dr. Pap Zsolt - 2024.09.27. MAITT DD</a:t>
            </a:r>
          </a:p>
        </p:txBody>
      </p:sp>
    </p:spTree>
    <p:extLst>
      <p:ext uri="{BB962C8B-B14F-4D97-AF65-F5344CB8AC3E}">
        <p14:creationId xmlns:p14="http://schemas.microsoft.com/office/powerpoint/2010/main" val="25602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 – Protokoll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Az aneszteziológus javaslatot tesz a műtét utáni fájdalomcsillapításra</a:t>
            </a:r>
          </a:p>
          <a:p>
            <a:pPr lvl="1"/>
            <a:r>
              <a:rPr lang="hu-HU" dirty="0"/>
              <a:t>Bázis fájdalomcsillapító, szükség esetén, PCA pumpa (iv, epidurális)</a:t>
            </a:r>
          </a:p>
          <a:p>
            <a:r>
              <a:rPr lang="hu-HU" dirty="0"/>
              <a:t>A kezelő osztály fájdalmat mér (VAS) és a javaslat alapján gyógyszerel</a:t>
            </a:r>
          </a:p>
          <a:p>
            <a:r>
              <a:rPr lang="hu-HU" dirty="0"/>
              <a:t>Aneszt. asszisztensek naponta 14:00-15:00 között a műtétes betegeket ellenőrzik</a:t>
            </a:r>
          </a:p>
          <a:p>
            <a:r>
              <a:rPr lang="hu-HU" dirty="0"/>
              <a:t>Probléma esetén visszajelzés az aneszteziológusnak</a:t>
            </a:r>
          </a:p>
          <a:p>
            <a:r>
              <a:rPr lang="hu-HU" dirty="0"/>
              <a:t>Problémát és megoldását dokumentálják, adatgyűjtés, ellenőrzés</a:t>
            </a:r>
          </a:p>
          <a:p>
            <a:r>
              <a:rPr lang="hu-HU" dirty="0"/>
              <a:t>Ügyeleti időben az ügyeletes orvos és asszisztens feladata</a:t>
            </a:r>
          </a:p>
          <a:p>
            <a:r>
              <a:rPr lang="hu-HU" dirty="0"/>
              <a:t>Az adatgyűjtés havi szinten összesítésre kerül, a felmerülő rendszeres problémákra további vizsgálatokat végzünk, megoldási javaslat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</p:spTree>
    <p:extLst>
      <p:ext uri="{BB962C8B-B14F-4D97-AF65-F5344CB8AC3E}">
        <p14:creationId xmlns:p14="http://schemas.microsoft.com/office/powerpoint/2010/main" val="14522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 – Protokoll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5C915BE-68DC-C92D-28F4-B1C4AA328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Bázis fájdalomcsillapítás (minden műtét esetében):</a:t>
            </a:r>
          </a:p>
          <a:p>
            <a:r>
              <a:rPr lang="hu-HU" dirty="0"/>
              <a:t>Intravénás, majd amint lehet per os adagolással</a:t>
            </a:r>
          </a:p>
          <a:p>
            <a:r>
              <a:rPr lang="hu-HU" dirty="0"/>
              <a:t>PCA pumpában (intravénás 24óra, epidurálisan 48-72 óra)</a:t>
            </a:r>
          </a:p>
          <a:p>
            <a:pPr lvl="1"/>
            <a:r>
              <a:rPr lang="hu-HU" dirty="0"/>
              <a:t>A PCA leállítása, mobilizáció feltételei</a:t>
            </a:r>
          </a:p>
          <a:p>
            <a:pPr lvl="1"/>
            <a:r>
              <a:rPr lang="hu-HU" dirty="0"/>
              <a:t>Epidurális analgézia (anesztézia) vajúdás és császármetszés esetén</a:t>
            </a:r>
          </a:p>
          <a:p>
            <a:r>
              <a:rPr lang="hu-HU" dirty="0"/>
              <a:t>Regionális anesztéziával</a:t>
            </a:r>
          </a:p>
          <a:p>
            <a:pPr lvl="1"/>
            <a:r>
              <a:rPr lang="hu-HU" dirty="0"/>
              <a:t>Mellkasfali blokádok kiterjesztett emlőműtétekhez</a:t>
            </a:r>
          </a:p>
          <a:p>
            <a:pPr lvl="1"/>
            <a:r>
              <a:rPr lang="hu-HU" dirty="0"/>
              <a:t>Alsó végtagi műtétek (kanül behelyezéssel, elasztikus pumpával)</a:t>
            </a:r>
          </a:p>
          <a:p>
            <a:pPr lvl="1"/>
            <a:r>
              <a:rPr lang="hu-HU" dirty="0"/>
              <a:t>Felső végtagi műtétek (váll, könyök esetén akár kanül behelyezéssel)</a:t>
            </a:r>
          </a:p>
          <a:p>
            <a:pPr marL="0" indent="0">
              <a:buNone/>
            </a:pPr>
            <a:r>
              <a:rPr lang="hu-HU" dirty="0"/>
              <a:t>Dexamethason</a:t>
            </a:r>
          </a:p>
          <a:p>
            <a:pPr marL="0" indent="0">
              <a:buNone/>
            </a:pPr>
            <a:r>
              <a:rPr lang="hu-HU" dirty="0"/>
              <a:t>Szükség esetén még mit, mennyit kaphat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F2D2532-04BD-8B22-CA9F-92B51127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6674"/>
            <a:ext cx="10515600" cy="52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 – Protokoll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137EA1-2926-4D99-8738-25A1FB1B1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9"/>
          <a:stretch/>
        </p:blipFill>
        <p:spPr>
          <a:xfrm rot="21355388">
            <a:off x="704590" y="1667540"/>
            <a:ext cx="5449664" cy="467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1BE682-9DA7-1648-806C-63431D08C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7543" r="12181" b="45858"/>
          <a:stretch/>
        </p:blipFill>
        <p:spPr>
          <a:xfrm rot="256188">
            <a:off x="5904274" y="1614491"/>
            <a:ext cx="5634464" cy="467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F7958F-8931-B58C-99D5-D55F0A3FA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49" y="1709766"/>
            <a:ext cx="5716302" cy="429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4" descr="A képen szöveg, képernyőkép, szám, sor látható&#10;&#10;Automatikusan generált leírás">
            <a:extLst>
              <a:ext uri="{FF2B5EF4-FFF2-40B4-BE49-F238E27FC236}">
                <a16:creationId xmlns:a16="http://schemas.microsoft.com/office/drawing/2014/main" id="{2D2A7A81-62EA-164A-56D2-6A056F03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479">
            <a:off x="771289" y="1825159"/>
            <a:ext cx="6149140" cy="4351338"/>
          </a:xfrm>
          <a:prstGeom prst="rect">
            <a:avLst/>
          </a:prstGeom>
        </p:spPr>
      </p:pic>
      <p:pic>
        <p:nvPicPr>
          <p:cNvPr id="13" name="Kép 2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8DEE5C7B-F5A3-511A-7DE6-4669D1B56D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004">
            <a:off x="4590660" y="1758227"/>
            <a:ext cx="6763139" cy="441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88A3A7-6E9E-5D69-0D28-06563ECE2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142">
            <a:off x="7019623" y="1484407"/>
            <a:ext cx="3206146" cy="5032841"/>
          </a:xfrm>
          <a:prstGeom prst="rect">
            <a:avLst/>
          </a:prstGeom>
        </p:spPr>
      </p:pic>
      <p:pic>
        <p:nvPicPr>
          <p:cNvPr id="15" name="Kép 2" descr="A képen szöveg, Betűtípus, képernyőkép, dokumentum látható&#10;&#10;Automatikusan generált leírás">
            <a:extLst>
              <a:ext uri="{FF2B5EF4-FFF2-40B4-BE49-F238E27FC236}">
                <a16:creationId xmlns:a16="http://schemas.microsoft.com/office/drawing/2014/main" id="{F74ED91A-40D6-8D7B-E13E-EAF76F993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 b="4555"/>
          <a:stretch/>
        </p:blipFill>
        <p:spPr>
          <a:xfrm rot="21371414">
            <a:off x="849746" y="1680801"/>
            <a:ext cx="3624517" cy="4529274"/>
          </a:xfrm>
          <a:prstGeom prst="rect">
            <a:avLst/>
          </a:prstGeom>
        </p:spPr>
      </p:pic>
      <p:pic>
        <p:nvPicPr>
          <p:cNvPr id="16" name="Kép 8" descr="A képen szöveg, Betűtípus, képernyőkép, szám látható&#10;&#10;Automatikusan generált leírás">
            <a:extLst>
              <a:ext uri="{FF2B5EF4-FFF2-40B4-BE49-F238E27FC236}">
                <a16:creationId xmlns:a16="http://schemas.microsoft.com/office/drawing/2014/main" id="{7CD11B5A-41EA-21C2-2859-0AA7EC3695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6665" r="9429" b="15003"/>
          <a:stretch/>
        </p:blipFill>
        <p:spPr>
          <a:xfrm rot="395981">
            <a:off x="3672330" y="1326056"/>
            <a:ext cx="3773955" cy="4901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67BDF7-A74E-1933-60CC-7C28317B8B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84">
            <a:off x="5693943" y="1865038"/>
            <a:ext cx="5647781" cy="42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3651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 – Protokoll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DA4DBF-7177-3B77-562D-1D5B1D1E0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6424"/>
            <a:ext cx="10515600" cy="5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0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Eddigi eredményeink:</a:t>
            </a:r>
          </a:p>
          <a:p>
            <a:r>
              <a:rPr lang="hu-HU" dirty="0"/>
              <a:t>Aktív kapcsolat és bizalom kialakítása az operáló osztályok dolgozóival</a:t>
            </a:r>
          </a:p>
          <a:p>
            <a:r>
              <a:rPr lang="hu-HU" dirty="0"/>
              <a:t>Saját szövődményeinkről biztosabb képet kapunk (PONV, PDPH)</a:t>
            </a:r>
          </a:p>
          <a:p>
            <a:r>
              <a:rPr lang="hu-HU" dirty="0"/>
              <a:t>Ortopédiai protézis műtétek posztoperatív fájdalomcsillapítása</a:t>
            </a:r>
          </a:p>
          <a:p>
            <a:r>
              <a:rPr lang="hu-HU" dirty="0"/>
              <a:t>Emlő műtétek posztoperatív fájdalomcsillapítása</a:t>
            </a:r>
          </a:p>
          <a:p>
            <a:pPr lvl="1"/>
            <a:r>
              <a:rPr lang="hu-HU" dirty="0"/>
              <a:t>Gyógytorna és mobilizáció könnyebb, kevesebb fájdalom</a:t>
            </a:r>
          </a:p>
          <a:p>
            <a:pPr lvl="1"/>
            <a:r>
              <a:rPr lang="hu-HU" dirty="0"/>
              <a:t>Korházi ápolási napok száma csökkenthető</a:t>
            </a:r>
          </a:p>
          <a:p>
            <a:pPr lvl="1"/>
            <a:r>
              <a:rPr lang="hu-HU" dirty="0"/>
              <a:t>Ápoló személyzet terhelése csökkent</a:t>
            </a:r>
          </a:p>
          <a:p>
            <a:pPr lvl="1"/>
            <a:r>
              <a:rPr lang="hu-HU" dirty="0"/>
              <a:t>Betegek elégedettsége nőtt</a:t>
            </a:r>
          </a:p>
          <a:p>
            <a:pPr lvl="1"/>
            <a:r>
              <a:rPr lang="hu-HU" dirty="0"/>
              <a:t>Kórházi ellátás költsége csökkent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</p:spTree>
    <p:extLst>
      <p:ext uri="{BB962C8B-B14F-4D97-AF65-F5344CB8AC3E}">
        <p14:creationId xmlns:p14="http://schemas.microsoft.com/office/powerpoint/2010/main" val="10718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Posztoperatív Fájdalomcsillapító Szolgálat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77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További feladataink:</a:t>
            </a:r>
          </a:p>
          <a:p>
            <a:r>
              <a:rPr lang="hu-HU" dirty="0"/>
              <a:t>Protokoll rendszeres revíziója és kiterjesztése</a:t>
            </a:r>
          </a:p>
          <a:p>
            <a:r>
              <a:rPr lang="hu-HU" dirty="0"/>
              <a:t>Orvos és asszisztens kollégákkal egyeztetés, képzés</a:t>
            </a:r>
          </a:p>
          <a:p>
            <a:r>
              <a:rPr lang="hu-HU" dirty="0"/>
              <a:t>Egységes posztoperatív megfigyelő lap</a:t>
            </a:r>
          </a:p>
          <a:p>
            <a:pPr marL="0" indent="0">
              <a:buNone/>
            </a:pPr>
            <a:r>
              <a:rPr lang="hu-HU" dirty="0"/>
              <a:t>	(és gyógyszerelő?) minden osztályon</a:t>
            </a:r>
          </a:p>
          <a:p>
            <a:r>
              <a:rPr lang="hu-HU" dirty="0"/>
              <a:t>Az operáló osztályok dolgozóinak képzése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65723-3F02-B073-3381-1EA59D870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3"/>
          <a:stretch/>
        </p:blipFill>
        <p:spPr>
          <a:xfrm>
            <a:off x="685800" y="1332005"/>
            <a:ext cx="7651376" cy="534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3ADE32-7BCC-D399-25DB-F07B7F8F64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200" b="1" dirty="0"/>
              <a:t>Akut Fájdalomcsillapító Szolgálat</a:t>
            </a:r>
          </a:p>
        </p:txBody>
      </p:sp>
    </p:spTree>
    <p:extLst>
      <p:ext uri="{BB962C8B-B14F-4D97-AF65-F5344CB8AC3E}">
        <p14:creationId xmlns:p14="http://schemas.microsoft.com/office/powerpoint/2010/main" val="41962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0C4-C2D8-1284-6456-B35FE310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Akut Fájdalomcsillapító Szolgálat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EBCC-DB0B-6BF4-103A-0C42A5216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Az irodalom hatalmas, a rendelkezésre álló ajánlások felhasználása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94BF2-DC77-8722-F59F-F0C6F01E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4203"/>
            <a:ext cx="2099033" cy="64370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2E0F8-863A-5A59-5774-0D2D5FFA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19490" y="6492875"/>
            <a:ext cx="2872509" cy="365125"/>
          </a:xfrm>
        </p:spPr>
        <p:txBody>
          <a:bodyPr/>
          <a:lstStyle/>
          <a:p>
            <a:r>
              <a:rPr lang="hu-HU" dirty="0"/>
              <a:t>Dr. Pap Zsolt - 2024.09.27. MAITT DD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ADE74-2B4C-A880-72D2-A047E9010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33" y="3554785"/>
            <a:ext cx="5699474" cy="1278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FA28C8-5594-C411-8F2A-A64F7B63C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10784" r="6225" b="14167"/>
          <a:stretch/>
        </p:blipFill>
        <p:spPr>
          <a:xfrm>
            <a:off x="5679933" y="4613129"/>
            <a:ext cx="5602149" cy="154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99B11-CF66-C63C-2806-E6AD73ECC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7741"/>
            <a:ext cx="4988859" cy="13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497</Words>
  <Application>Microsoft Office PowerPoint</Application>
  <PresentationFormat>Widescreen</PresentationFormat>
  <Paragraphs>82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Akut fájdalomcsillapító szolgálat szervezésének tapasztalatai</vt:lpstr>
      <vt:lpstr>Posztoperatív Fájdalomcsillapító Szolgálat – Áttekintés</vt:lpstr>
      <vt:lpstr>Posztoperatív Fájdalomcsillapító Szolgálat – Protokoll</vt:lpstr>
      <vt:lpstr>Posztoperatív Fájdalomcsillapító Szolgálat – Protokoll</vt:lpstr>
      <vt:lpstr>Posztoperatív Fájdalomcsillapító Szolgálat – Protokoll</vt:lpstr>
      <vt:lpstr>Posztoperatív Fájdalomcsillapító Szolgálat – Protokoll</vt:lpstr>
      <vt:lpstr>Posztoperatív Fájdalomcsillapító Szolgálat</vt:lpstr>
      <vt:lpstr>Posztoperatív Fájdalomcsillapító Szolgálat</vt:lpstr>
      <vt:lpstr>Akut Fájdalomcsillapító Szolgálat</vt:lpstr>
      <vt:lpstr>Akut Fájdalomcsillapító Szolgálat</vt:lpstr>
      <vt:lpstr>Akut Fájdalomcsillapító Szolgálat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Zsolt Pap</dc:creator>
  <cp:lastModifiedBy>Zsolt Pap</cp:lastModifiedBy>
  <cp:revision>4</cp:revision>
  <dcterms:created xsi:type="dcterms:W3CDTF">2024-09-26T11:30:35Z</dcterms:created>
  <dcterms:modified xsi:type="dcterms:W3CDTF">2024-09-27T05:05:29Z</dcterms:modified>
</cp:coreProperties>
</file>