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6" r:id="rId3"/>
    <p:sldMasterId id="2147483728" r:id="rId4"/>
    <p:sldMasterId id="2147483740" r:id="rId5"/>
    <p:sldMasterId id="2147483756" r:id="rId6"/>
    <p:sldMasterId id="2147483782" r:id="rId7"/>
    <p:sldMasterId id="2147483798" r:id="rId8"/>
  </p:sldMasterIdLst>
  <p:notesMasterIdLst>
    <p:notesMasterId r:id="rId32"/>
  </p:notesMasterIdLst>
  <p:sldIdLst>
    <p:sldId id="257" r:id="rId9"/>
    <p:sldId id="258" r:id="rId10"/>
    <p:sldId id="269" r:id="rId11"/>
    <p:sldId id="270" r:id="rId12"/>
    <p:sldId id="271" r:id="rId13"/>
    <p:sldId id="274" r:id="rId14"/>
    <p:sldId id="284" r:id="rId15"/>
    <p:sldId id="276" r:id="rId16"/>
    <p:sldId id="277" r:id="rId17"/>
    <p:sldId id="278" r:id="rId18"/>
    <p:sldId id="281" r:id="rId19"/>
    <p:sldId id="263" r:id="rId20"/>
    <p:sldId id="283" r:id="rId21"/>
    <p:sldId id="282" r:id="rId22"/>
    <p:sldId id="285" r:id="rId23"/>
    <p:sldId id="264" r:id="rId24"/>
    <p:sldId id="261" r:id="rId25"/>
    <p:sldId id="267" r:id="rId26"/>
    <p:sldId id="266" r:id="rId27"/>
    <p:sldId id="268" r:id="rId28"/>
    <p:sldId id="286" r:id="rId29"/>
    <p:sldId id="287" r:id="rId30"/>
    <p:sldId id="280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BCB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7CE9A-E24F-4FC1-993B-56E9575987ED}" type="datetimeFigureOut">
              <a:rPr lang="hu-HU" smtClean="0"/>
              <a:t>2024. 09. 26.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E9843-FCCF-4FE4-B4A3-702147DD13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649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03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battlefield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severely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soldier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femoral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gunshot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wound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inflicted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assault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rifle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easily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catch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chopper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escape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life…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15D1-0E1C-40F3-A798-BC7912D1BD01}" type="slidenum">
              <a:rPr lang="hu-HU" smtClean="0">
                <a:solidFill>
                  <a:prstClr val="black"/>
                </a:solidFill>
              </a:rPr>
              <a:pPr/>
              <a:t>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5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Akut fájdalom esetén (pl. ha kalapáccsal ráverünk az ujjunkra) az agy figyelmeztető jeleket produkál hogy valami károsodás érte a testünket. Ez egy jó biológiai védő rendszer, mely segít bennünket a túlélésben. Ritkán előfordulhat, hogy bizonyos embereknél születésüktől fogva hiányzik ez a képesség, és mivel nincsenek tudatában hogy megsérülnek állandó veszélynek vannak kitéve és legtöbbször korán meg is halnak.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szuper érzékeny idegrendszer és az immunsejtek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glia)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kémiai mediátorokat bocsájt ki ami felcsavarja a hangerőt, fokozza a kapcsolatok számát és aktivitását, felerősíti a gerincvelőből jövő jeleket. Ezzel a túlerősített rendszerrel nem csoda, ha olyan aktivitásoknál és mozgásoknál is jelentkezik fájdalom, ami normál esetben nem jár fájdalommal. A folyamatos fájdalmakkal küzdő betegeknél a centrális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szenzitizáció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azt  jelenti, hogy ez az alarm rendszer folyamatosan csenget és az idegrendszer még mindig emlékezik, pedig a kiváltó ok már rég meggyógyult. Az állandó fájdalmakkal szenvedő betegek az eredeti fájdalom emlékét és visszhangját tapasztalják meg.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615D1-0E1C-40F3-A798-BC7912D1BD01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vagy EDA kiváló az alsó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testfél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műtéti anesztéziájához illetve a test néhány alsó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dermatomához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perifériás idegek blokkolhatóak vizuális kontroll alatt UH alkalmazásával. Szinte minden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perif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ideg blokkolható ezzel a technikával, így mi ezt kiterjedten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alkalmazzuk a trauma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orthopediai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műtőben, érsebészeten ált sebészeten, függetlenül, v. kombinációban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sedációval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vagy </a:t>
            </a:r>
            <a:r>
              <a:rPr lang="hu-H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GA-val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15D1-0E1C-40F3-A798-BC7912D1BD01}" type="slidenum">
              <a:rPr lang="hu-HU" smtClean="0">
                <a:solidFill>
                  <a:prstClr val="black"/>
                </a:solidFill>
              </a:rPr>
              <a:pPr/>
              <a:t>11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7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Műtéttel és </a:t>
            </a:r>
            <a:r>
              <a:rPr lang="hu-HU" dirty="0" err="1" smtClean="0"/>
              <a:t>aneszt-val</a:t>
            </a:r>
            <a:r>
              <a:rPr lang="hu-HU" dirty="0" smtClean="0"/>
              <a:t> kapcsolatos faktorok…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15D1-0E1C-40F3-A798-BC7912D1BD01}" type="slidenum">
              <a:rPr lang="hu-HU" smtClean="0">
                <a:solidFill>
                  <a:prstClr val="black"/>
                </a:solidFill>
              </a:rPr>
              <a:pPr/>
              <a:t>12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50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Műtéttel és </a:t>
            </a:r>
            <a:r>
              <a:rPr lang="hu-HU" dirty="0" err="1" smtClean="0"/>
              <a:t>aneszt-val</a:t>
            </a:r>
            <a:r>
              <a:rPr lang="hu-HU" dirty="0" smtClean="0"/>
              <a:t> kapcsolatos faktorok…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15D1-0E1C-40F3-A798-BC7912D1BD01}" type="slidenum">
              <a:rPr lang="hu-HU" smtClean="0">
                <a:solidFill>
                  <a:prstClr val="black"/>
                </a:solidFill>
              </a:rPr>
              <a:pPr/>
              <a:t>16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8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Műtéttel és </a:t>
            </a:r>
            <a:r>
              <a:rPr lang="hu-HU" dirty="0" err="1" smtClean="0"/>
              <a:t>aneszt-val</a:t>
            </a:r>
            <a:r>
              <a:rPr lang="hu-HU" dirty="0" smtClean="0"/>
              <a:t> kapcsolatos faktorok…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15D1-0E1C-40F3-A798-BC7912D1BD01}" type="slidenum">
              <a:rPr lang="hu-HU" smtClean="0">
                <a:solidFill>
                  <a:prstClr val="black"/>
                </a:solidFill>
              </a:rPr>
              <a:pPr/>
              <a:t>17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Cím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01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508787"/>
          </a:xfrm>
          <a:prstGeom prst="rect">
            <a:avLst/>
          </a:prstGeom>
          <a:solidFill>
            <a:srgbClr val="027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4313" y="1867705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16421" y="1867705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92205" y="4101173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278529" y="4101173"/>
            <a:ext cx="2160000" cy="23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92206" y="2038859"/>
            <a:ext cx="2619485" cy="19616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784299" y="2038050"/>
            <a:ext cx="2619485" cy="196169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094828" y="4272327"/>
            <a:ext cx="2619485" cy="196169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416422" y="4272327"/>
            <a:ext cx="2619485" cy="19616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2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104118" y="0"/>
            <a:ext cx="3983765" cy="23728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08235" y="0"/>
            <a:ext cx="398376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u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103883" y="2468893"/>
            <a:ext cx="3984000" cy="43891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0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7D43-5982-47E5-B868-108D6850E07F}" type="datetimeFigureOut">
              <a:rPr lang="hu-HU" smtClean="0"/>
              <a:pPr/>
              <a:t>2024. 09. 26.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7D3A-6882-41D6-9C96-14E4EDF227B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156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6933-CC34-497F-A439-C8228DE83D5E}" type="datetime1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Almási R. Gyula Ph.D 2020. PTE KK AITI 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78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005065"/>
            <a:ext cx="5808165" cy="1460481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5803" y="5424904"/>
            <a:ext cx="5808165" cy="672075"/>
          </a:xfrm>
          <a:prstGeom prst="rect">
            <a:avLst/>
          </a:prstGeom>
        </p:spPr>
        <p:txBody>
          <a:bodyPr anchor="ctr"/>
          <a:lstStyle>
            <a:lvl1pPr marL="0" indent="0" algn="r"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82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551718" y="881923"/>
            <a:ext cx="5088565" cy="5088565"/>
          </a:xfrm>
          <a:prstGeom prst="ellipse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51718" y="2832617"/>
            <a:ext cx="5088565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51520" y="3621021"/>
            <a:ext cx="5088565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6961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5A21FE8B-6EB9-4002-888E-100584596B74}" type="datetime1">
              <a:rPr lang="en-US">
                <a:solidFill>
                  <a:prstClr val="black"/>
                </a:solidFill>
              </a:rPr>
              <a:pPr/>
              <a:t>9/26/2024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Dr Almási R. Gyula Ph.D 2020. PTE KK AITI FT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9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29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8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2 tartalomrész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04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6912" y="1929225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66912" y="4110344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6912" y="3463130"/>
            <a:ext cx="2208000" cy="480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66912" y="5646344"/>
            <a:ext cx="2208000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37267" y="1934249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7267" y="4115368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237267" y="3468154"/>
            <a:ext cx="2208000" cy="480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237267" y="5651368"/>
            <a:ext cx="2208000" cy="480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73512"/>
            <a:ext cx="6096000" cy="4428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E62EAC56-5A2E-46B2-B8D9-375A807E3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xmlns="" id="{14844AF7-CCEE-4899-AEED-9D922F1735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4021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01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C292895B-CBD9-4745-8D30-91F49E9E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xmlns="" id="{A4041D5A-9284-440B-BB7E-072D9FB2DE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3294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720000"/>
            <a:ext cx="12192000" cy="541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60000" anchor="ctr"/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38C8F810-5F00-4129-8726-6F1CFA1C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26056"/>
            <a:ext cx="6096000" cy="912000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Click to add title</a:t>
            </a:r>
            <a:endParaRPr lang="en-US" dirty="0"/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xmlns="" id="{C70CC6A0-1F85-4CAC-BF4E-27C58E3ACD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80043" y="1650008"/>
            <a:ext cx="5711957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3879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20800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082597" y="1629096"/>
            <a:ext cx="4032448" cy="26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198C7C00-8428-4703-A32D-B42FC3CE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xmlns="" id="{B8B8BF13-A895-4860-BF57-D420F5A519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9060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3996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92011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20001" y="1575758"/>
            <a:ext cx="5283985" cy="1955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88016" y="1575758"/>
            <a:ext cx="5283985" cy="1955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32E2CB55-DB02-4B94-9AA0-6EFBB868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xmlns="" id="{7DDB83E5-458E-46B2-9A0C-FA643319B2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192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0000" y="1670920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409051" y="1675944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098101" y="1680968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E28DB036-0B4F-4FC0-8B21-0350E5FF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xmlns="" id="{92C50DF5-B06D-47A0-9932-607237B9E8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3766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3691" y="274340"/>
            <a:ext cx="11664619" cy="6309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4815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47120" y="1"/>
            <a:ext cx="509776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784299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566615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784299" y="3566613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46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7505" y="1680019"/>
            <a:ext cx="3971001" cy="4457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704460" y="3909483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11721" y="3909485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111665" y="3909486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04460" y="1680019"/>
            <a:ext cx="2208245" cy="222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911476" y="1680019"/>
            <a:ext cx="2208245" cy="222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111666" y="1680019"/>
            <a:ext cx="2208245" cy="22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xmlns="" id="{04DB8D5C-C91A-4755-AF2D-72EE2C637A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462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Összehasonlítá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558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949380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5" name="Rounded Rectangle 4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11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34A4D-B26A-406A-9075-0044F11545F8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9/26/2024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prstClr val="black"/>
                </a:solidFill>
              </a:rPr>
              <a:t>Dr Almási R. Gyula Ph.D. PTE KK AITI FT</a:t>
            </a: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0105-0024-41F2-9395-ABBBDE36CB0E}" type="slidenum">
              <a:rPr lang="hu-HU" altLang="hu-H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23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20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45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65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3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88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2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Csak cí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03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80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2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9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82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32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33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08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6912" y="1929225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66912" y="4110344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6912" y="3463130"/>
            <a:ext cx="2208000" cy="480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66912" y="5646344"/>
            <a:ext cx="2208000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37267" y="1934249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7267" y="4115368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237267" y="3468154"/>
            <a:ext cx="2208000" cy="480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237267" y="5651368"/>
            <a:ext cx="2208000" cy="480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62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73512"/>
            <a:ext cx="6096000" cy="4428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62EAC56-5A2E-46B2-B8D9-375A807E3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="" xmlns:a16="http://schemas.microsoft.com/office/drawing/2014/main" id="{14844AF7-CCEE-4899-AEED-9D922F1735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9838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01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C292895B-CBD9-4745-8D30-91F49E9E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="" xmlns:a16="http://schemas.microsoft.com/office/drawing/2014/main" id="{A4041D5A-9284-440B-BB7E-072D9FB2DE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9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Tartalomrész képaláírással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50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720000"/>
            <a:ext cx="12192000" cy="541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60000" anchor="ctr"/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38C8F810-5F00-4129-8726-6F1CFA1C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26056"/>
            <a:ext cx="6096000" cy="912000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Click to add title</a:t>
            </a:r>
            <a:endParaRPr lang="en-US" dirty="0"/>
          </a:p>
        </p:txBody>
      </p:sp>
      <p:sp>
        <p:nvSpPr>
          <p:cNvPr id="5" name="텍스트 개체 틀 2">
            <a:extLst>
              <a:ext uri="{FF2B5EF4-FFF2-40B4-BE49-F238E27FC236}">
                <a16:creationId xmlns="" xmlns:a16="http://schemas.microsoft.com/office/drawing/2014/main" id="{C70CC6A0-1F85-4CAC-BF4E-27C58E3ACD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80043" y="1650008"/>
            <a:ext cx="5711957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571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20800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082597" y="1629096"/>
            <a:ext cx="4032448" cy="26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198C7C00-8428-4703-A32D-B42FC3CE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B8B8BF13-A895-4860-BF57-D420F5A519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2999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3996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92011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20001" y="1575758"/>
            <a:ext cx="5283985" cy="1955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88016" y="1575758"/>
            <a:ext cx="5283985" cy="1955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32E2CB55-DB02-4B94-9AA0-6EFBB868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="" xmlns:a16="http://schemas.microsoft.com/office/drawing/2014/main" id="{7DDB83E5-458E-46B2-9A0C-FA643319B2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2767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0000" y="1670920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409051" y="1675944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098101" y="1680968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E28DB036-0B4F-4FC0-8B21-0350E5FF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92C50DF5-B06D-47A0-9932-607237B9E8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1098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3691" y="274340"/>
            <a:ext cx="11664619" cy="6309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2091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47120" y="1"/>
            <a:ext cx="509776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784299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566615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784299" y="3566613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37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7505" y="1680019"/>
            <a:ext cx="3971001" cy="4457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704460" y="3909483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11721" y="3909485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111665" y="3909486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04460" y="1680019"/>
            <a:ext cx="2208245" cy="222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911476" y="1680019"/>
            <a:ext cx="2208245" cy="222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111666" y="1680019"/>
            <a:ext cx="2208245" cy="22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2" name="텍스트 개체 틀 2">
            <a:extLst>
              <a:ext uri="{FF2B5EF4-FFF2-40B4-BE49-F238E27FC236}">
                <a16:creationId xmlns="" xmlns:a16="http://schemas.microsoft.com/office/drawing/2014/main" id="{04DB8D5C-C91A-4755-AF2D-72EE2C637A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3755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32675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5" name="Rounded Rectangle 4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008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5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Kép képaláírássa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012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33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26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0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23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38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87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93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17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Cím és függőleges szöveg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8022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61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09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98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6912" y="1929225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66912" y="4110344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6912" y="3463130"/>
            <a:ext cx="2208000" cy="480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66912" y="5646344"/>
            <a:ext cx="2208000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37267" y="1934249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7267" y="4115368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237267" y="3468154"/>
            <a:ext cx="2208000" cy="480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237267" y="5651368"/>
            <a:ext cx="2208000" cy="480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424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73512"/>
            <a:ext cx="6096000" cy="4428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E62EAC56-5A2E-46B2-B8D9-375A807E3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="" xmlns:a16="http://schemas.microsoft.com/office/drawing/2014/main" id="{14844AF7-CCEE-4899-AEED-9D922F1735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65234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01645" y="1820040"/>
            <a:ext cx="6090356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2">
            <a:extLst>
              <a:ext uri="{FF2B5EF4-FFF2-40B4-BE49-F238E27FC236}">
                <a16:creationId xmlns="" xmlns:a16="http://schemas.microsoft.com/office/drawing/2014/main" id="{C292895B-CBD9-4745-8D30-91F49E9E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="" xmlns:a16="http://schemas.microsoft.com/office/drawing/2014/main" id="{A4041D5A-9284-440B-BB7E-072D9FB2DE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2397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720000"/>
            <a:ext cx="12192000" cy="541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60000" anchor="ctr"/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38C8F810-5F00-4129-8726-6F1CFA1C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26056"/>
            <a:ext cx="6096000" cy="912000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Click to add title</a:t>
            </a:r>
            <a:endParaRPr lang="en-US" dirty="0"/>
          </a:p>
        </p:txBody>
      </p:sp>
      <p:sp>
        <p:nvSpPr>
          <p:cNvPr id="5" name="텍스트 개체 틀 2">
            <a:extLst>
              <a:ext uri="{FF2B5EF4-FFF2-40B4-BE49-F238E27FC236}">
                <a16:creationId xmlns="" xmlns:a16="http://schemas.microsoft.com/office/drawing/2014/main" id="{C70CC6A0-1F85-4CAC-BF4E-27C58E3ACD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80043" y="1650008"/>
            <a:ext cx="5711957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516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208000" y="1628019"/>
            <a:ext cx="3984000" cy="266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082597" y="1629096"/>
            <a:ext cx="4032448" cy="26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198C7C00-8428-4703-A32D-B42FC3CE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B8B8BF13-A895-4860-BF57-D420F5A519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767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3996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92011" y="3621021"/>
            <a:ext cx="5279989" cy="252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20001" y="1575758"/>
            <a:ext cx="5283985" cy="1955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88016" y="1575758"/>
            <a:ext cx="5283985" cy="1955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32E2CB55-DB02-4B94-9AA0-6EFBB868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="" xmlns:a16="http://schemas.microsoft.com/office/drawing/2014/main" id="{7DDB83E5-458E-46B2-9A0C-FA643319B2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4839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0000" y="1670920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409051" y="1675944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098101" y="1680968"/>
            <a:ext cx="3360000" cy="4467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E28DB036-0B4F-4FC0-8B21-0350E5FF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92C50DF5-B06D-47A0-9932-607237B9E88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748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Függőleges cím és szöve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4112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3691" y="274340"/>
            <a:ext cx="11664619" cy="6309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446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47120" y="1"/>
            <a:ext cx="509776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784299" y="1"/>
            <a:ext cx="340770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566615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784299" y="3566613"/>
            <a:ext cx="3407701" cy="3291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63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7505" y="1680019"/>
            <a:ext cx="3971001" cy="4457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200792"/>
            <a:ext cx="12192000" cy="91200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704460" y="3909483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11721" y="3909485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111665" y="3909486"/>
            <a:ext cx="2208000" cy="22285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04460" y="1680019"/>
            <a:ext cx="2208245" cy="222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911476" y="1680019"/>
            <a:ext cx="2208245" cy="222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111666" y="1680019"/>
            <a:ext cx="2208245" cy="222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2" name="텍스트 개체 틀 2">
            <a:extLst>
              <a:ext uri="{FF2B5EF4-FFF2-40B4-BE49-F238E27FC236}">
                <a16:creationId xmlns="" xmlns:a16="http://schemas.microsoft.com/office/drawing/2014/main" id="{04DB8D5C-C91A-4755-AF2D-72EE2C637A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124744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marR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1110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788780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5" name="Rounded Rectangle 4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416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209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85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F2F2F2"/>
                </a:solidFill>
              </a:rPr>
              <a:t>Almási R. PhD, EDPM, PTE KK Fájdalomterápiás Tanszék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2F2F2"/>
                </a:solidFill>
              </a:rPr>
              <a:pPr/>
              <a:t>‹#›</a:t>
            </a:fld>
            <a:endParaRPr lang="en-U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9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48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4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older 01">
  <p:cSld name="Image Holder 0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sp>
        <p:nvSpPr>
          <p:cNvPr id="20" name="Google Shape;20;p17"/>
          <p:cNvSpPr>
            <a:spLocks noGrp="1"/>
          </p:cNvSpPr>
          <p:nvPr>
            <p:ph type="pic" idx="2"/>
          </p:nvPr>
        </p:nvSpPr>
        <p:spPr>
          <a:xfrm>
            <a:off x="0" y="979715"/>
            <a:ext cx="6096000" cy="489857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1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54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85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87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6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428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srgbClr val="006699"/>
                </a:solidFill>
              </a:rPr>
              <a:pPr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8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172863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75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hd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ED3CF-A698-4A38-8329-DE879D9D186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E410D-360B-4CC3-BCD9-DBA356D74AF8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2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6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D5375-28AD-4757-8DC2-BF9574B011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2024. 09. 26.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AA992-FF34-4CC5-8A79-9771615B6EA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7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0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srgbClr val="006699"/>
                </a:solidFill>
              </a:rPr>
              <a:pPr defTabSz="457200"/>
              <a:t>‹#›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66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987652/#bibr18-1758834014521110" TargetMode="External"/><Relationship Id="rId2" Type="http://schemas.openxmlformats.org/officeDocument/2006/relationships/hyperlink" Target="https://www.ncbi.nlm.nih.gov/pmc/articles/PMC3987652/#bibr89-1758834014521110" TargetMode="Externa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741686" y="6134877"/>
            <a:ext cx="41732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Pécs</a:t>
            </a:r>
            <a:r>
              <a:rPr lang="en-US" sz="1200" kern="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200" kern="0" dirty="0" smtClean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202</a:t>
            </a:r>
            <a:r>
              <a:rPr lang="hu-HU" sz="1200" kern="0" dirty="0" smtClean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4 09.27.</a:t>
            </a:r>
            <a:endParaRPr sz="1200" kern="0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2B38A9FB-532A-00D1-1588-43EDFF00A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0" y="174199"/>
            <a:ext cx="3778180" cy="1097848"/>
          </a:xfrm>
          <a:prstGeom prst="rect">
            <a:avLst/>
          </a:prstGeom>
        </p:spPr>
      </p:pic>
      <p:pic>
        <p:nvPicPr>
          <p:cNvPr id="7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48" y="44841"/>
            <a:ext cx="2176256" cy="127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28986" y="1905000"/>
            <a:ext cx="81155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hu-HU" sz="3600" b="1" kern="0" dirty="0" smtClean="0">
                <a:solidFill>
                  <a:srgbClr val="0070C0"/>
                </a:solidFill>
                <a:cs typeface="Arial"/>
                <a:sym typeface="Arial"/>
              </a:rPr>
              <a:t>Háziorvostól a patológusig – </a:t>
            </a:r>
            <a:r>
              <a:rPr lang="hu-HU" sz="3600" b="1" kern="0" dirty="0" err="1" smtClean="0">
                <a:solidFill>
                  <a:srgbClr val="0070C0"/>
                </a:solidFill>
                <a:cs typeface="Arial"/>
                <a:sym typeface="Arial"/>
              </a:rPr>
              <a:t>betegutak</a:t>
            </a:r>
            <a:r>
              <a:rPr lang="hu-HU" sz="3600" b="1" kern="0" dirty="0" smtClean="0">
                <a:solidFill>
                  <a:srgbClr val="0070C0"/>
                </a:solidFill>
                <a:cs typeface="Arial"/>
                <a:sym typeface="Arial"/>
              </a:rPr>
              <a:t>, diagnosztika, terápia, fájdalomcsillapítás</a:t>
            </a:r>
            <a:endParaRPr lang="hu-HU" sz="36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9" name="Google Shape;90;p1"/>
          <p:cNvSpPr/>
          <p:nvPr/>
        </p:nvSpPr>
        <p:spPr>
          <a:xfrm>
            <a:off x="741686" y="3622431"/>
            <a:ext cx="622182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Dr. </a:t>
            </a:r>
            <a:r>
              <a:rPr lang="en-US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Almási</a:t>
            </a: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 </a:t>
            </a:r>
            <a:r>
              <a:rPr lang="en-US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Róbert</a:t>
            </a: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 </a:t>
            </a:r>
            <a:r>
              <a:rPr lang="en-US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Gyula</a:t>
            </a: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 Ph.D., </a:t>
            </a: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habil</a:t>
            </a:r>
            <a:r>
              <a:rPr lang="hu-HU" altLang="ko-KR" b="1" kern="0" dirty="0">
                <a:solidFill>
                  <a:srgbClr val="1A2E5C"/>
                </a:solidFill>
                <a:cs typeface="Arial"/>
                <a:sym typeface="Arial"/>
              </a:rPr>
              <a:t>. </a:t>
            </a: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EDPM.</a:t>
            </a:r>
            <a:endParaRPr lang="hu-HU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hu-HU" altLang="ko-KR" b="1" kern="0" dirty="0">
                <a:solidFill>
                  <a:srgbClr val="1A2E5C"/>
                </a:solidFill>
                <a:cs typeface="Arial"/>
                <a:sym typeface="Arial"/>
              </a:rPr>
              <a:t>Egyetemi docens, Tanszékvezető</a:t>
            </a:r>
            <a:endParaRPr lang="en-US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endParaRPr lang="hu-HU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PTE AOK KK AITI F</a:t>
            </a: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ájdalomterápiás</a:t>
            </a:r>
            <a:r>
              <a:rPr lang="hu-HU" altLang="ko-KR" b="1" kern="0" dirty="0">
                <a:solidFill>
                  <a:srgbClr val="1A2E5C"/>
                </a:solidFill>
                <a:cs typeface="Arial"/>
                <a:sym typeface="Arial"/>
              </a:rPr>
              <a:t> </a:t>
            </a:r>
            <a:r>
              <a:rPr lang="en-US" altLang="ko-KR" b="1" kern="0" dirty="0">
                <a:solidFill>
                  <a:srgbClr val="1A2E5C"/>
                </a:solidFill>
                <a:cs typeface="Arial"/>
                <a:sym typeface="Arial"/>
              </a:rPr>
              <a:t>T</a:t>
            </a: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anszék</a:t>
            </a:r>
            <a:endParaRPr lang="hu-HU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Memb</a:t>
            </a:r>
            <a:r>
              <a:rPr lang="hu-HU" altLang="ko-KR" b="1" kern="0" dirty="0">
                <a:solidFill>
                  <a:srgbClr val="1A2E5C"/>
                </a:solidFill>
                <a:cs typeface="Arial"/>
                <a:sym typeface="Arial"/>
              </a:rPr>
              <a:t>. EFIC EDPM </a:t>
            </a: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Examination</a:t>
            </a:r>
            <a:r>
              <a:rPr lang="hu-HU" altLang="ko-KR" b="1" kern="0" dirty="0">
                <a:solidFill>
                  <a:srgbClr val="1A2E5C"/>
                </a:solidFill>
                <a:cs typeface="Arial"/>
                <a:sym typeface="Arial"/>
              </a:rPr>
              <a:t> </a:t>
            </a:r>
            <a:r>
              <a:rPr lang="hu-HU" altLang="ko-KR" b="1" kern="0" dirty="0" err="1">
                <a:solidFill>
                  <a:srgbClr val="1A2E5C"/>
                </a:solidFill>
                <a:cs typeface="Arial"/>
                <a:sym typeface="Arial"/>
              </a:rPr>
              <a:t>Board</a:t>
            </a:r>
            <a:endParaRPr lang="hu-HU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endParaRPr lang="hu-HU" altLang="ko-KR" b="1" kern="0" dirty="0">
              <a:solidFill>
                <a:srgbClr val="1A2E5C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hu-HU" altLang="ko-KR" b="1" kern="0" dirty="0" smtClean="0">
                <a:solidFill>
                  <a:srgbClr val="1A2E5C"/>
                </a:solidFill>
                <a:cs typeface="Arial"/>
                <a:sym typeface="Arial"/>
              </a:rPr>
              <a:t>2024.09.27-28. MAITT DD PTA KK AITI</a:t>
            </a:r>
            <a:endParaRPr sz="1400" kern="0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62" y="8015"/>
            <a:ext cx="2051538" cy="130819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5" y="8015"/>
            <a:ext cx="1989414" cy="13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Szokásos és ritka kórképek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HDIV</a:t>
            </a:r>
          </a:p>
          <a:p>
            <a:r>
              <a:rPr lang="hu-HU" dirty="0" smtClean="0"/>
              <a:t>Elmeszesedett – </a:t>
            </a:r>
            <a:r>
              <a:rPr lang="hu-HU" dirty="0" err="1" smtClean="0"/>
              <a:t>inveterált</a:t>
            </a:r>
            <a:r>
              <a:rPr lang="hu-HU" dirty="0" smtClean="0"/>
              <a:t> HDIV</a:t>
            </a:r>
          </a:p>
          <a:p>
            <a:r>
              <a:rPr lang="hu-HU" dirty="0" err="1" smtClean="0"/>
              <a:t>Ligamentum</a:t>
            </a:r>
            <a:r>
              <a:rPr lang="hu-HU" dirty="0" smtClean="0"/>
              <a:t> </a:t>
            </a:r>
            <a:r>
              <a:rPr lang="hu-HU" dirty="0" err="1" smtClean="0"/>
              <a:t>flavum</a:t>
            </a:r>
            <a:r>
              <a:rPr lang="hu-HU" dirty="0" smtClean="0"/>
              <a:t> </a:t>
            </a:r>
            <a:r>
              <a:rPr lang="hu-HU" dirty="0" err="1" smtClean="0"/>
              <a:t>hypertrophia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181" y="4290387"/>
            <a:ext cx="5593675" cy="23423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59" y="1027906"/>
            <a:ext cx="4889938" cy="2901010"/>
          </a:xfrm>
          <a:prstGeom prst="rect">
            <a:avLst/>
          </a:prstGeom>
        </p:spPr>
      </p:pic>
      <p:pic>
        <p:nvPicPr>
          <p:cNvPr id="3074" name="Picture 2" descr="Ligamentum Flavum Hypertrophy Mri - T2-weighted magnetic resonanc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3" y="3394841"/>
            <a:ext cx="2493580" cy="33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ssessing and managing pain after spinal cord injury | Pain Managemen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530" y="3347489"/>
            <a:ext cx="2680594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dirty="0" smtClean="0">
                <a:solidFill>
                  <a:schemeClr val="accent2"/>
                </a:solidFill>
              </a:rPr>
              <a:t>A hátfájdalmak </a:t>
            </a:r>
            <a:r>
              <a:rPr lang="hu-HU" altLang="ko-KR" dirty="0" err="1" smtClean="0">
                <a:solidFill>
                  <a:schemeClr val="accent2"/>
                </a:solidFill>
              </a:rPr>
              <a:t>etiológiai</a:t>
            </a:r>
            <a:r>
              <a:rPr lang="hu-HU" altLang="ko-KR" dirty="0" smtClean="0">
                <a:solidFill>
                  <a:schemeClr val="accent2"/>
                </a:solidFill>
              </a:rPr>
              <a:t> </a:t>
            </a:r>
            <a:r>
              <a:rPr lang="hu-HU" altLang="ko-KR" dirty="0" smtClean="0"/>
              <a:t>csoportosítása</a:t>
            </a:r>
            <a:endParaRPr lang="ko-KR" alt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549932" y="2453372"/>
            <a:ext cx="3051832" cy="3051832"/>
            <a:chOff x="2643166" y="1649191"/>
            <a:chExt cx="3834950" cy="3834950"/>
          </a:xfrm>
        </p:grpSpPr>
        <p:sp>
          <p:nvSpPr>
            <p:cNvPr id="7" name="Oval 6"/>
            <p:cNvSpPr/>
            <p:nvPr/>
          </p:nvSpPr>
          <p:spPr>
            <a:xfrm>
              <a:off x="3570641" y="2576666"/>
              <a:ext cx="1980000" cy="1980000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>
                <a:defRPr/>
              </a:pPr>
              <a:endParaRPr lang="ko-KR" altLang="en-US" sz="240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643166" y="1649191"/>
              <a:ext cx="3834950" cy="3834950"/>
              <a:chOff x="2500375" y="1715866"/>
              <a:chExt cx="3834950" cy="3834950"/>
            </a:xfrm>
          </p:grpSpPr>
          <p:sp>
            <p:nvSpPr>
              <p:cNvPr id="9" name="Up-Down Arrow 8"/>
              <p:cNvSpPr/>
              <p:nvPr/>
            </p:nvSpPr>
            <p:spPr>
              <a:xfrm>
                <a:off x="3903660" y="1715866"/>
                <a:ext cx="1028380" cy="3834950"/>
              </a:xfrm>
              <a:prstGeom prst="upDown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latinLnBrk="1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>
              <a:xfrm rot="3600000">
                <a:off x="3903660" y="1715866"/>
                <a:ext cx="1028380" cy="3834950"/>
              </a:xfrm>
              <a:prstGeom prst="upDownArrow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latinLnBrk="1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Up-Down Arrow 10"/>
              <p:cNvSpPr/>
              <p:nvPr/>
            </p:nvSpPr>
            <p:spPr>
              <a:xfrm rot="7200000">
                <a:off x="3903660" y="1715866"/>
                <a:ext cx="1028380" cy="3834950"/>
              </a:xfrm>
              <a:prstGeom prst="upDown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latinLnBrk="1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3768641" y="2774666"/>
              <a:ext cx="1584000" cy="158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>
                <a:defRPr/>
              </a:pPr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9" name="Oval 50"/>
          <p:cNvSpPr/>
          <p:nvPr/>
        </p:nvSpPr>
        <p:spPr>
          <a:xfrm>
            <a:off x="5721355" y="3578910"/>
            <a:ext cx="708987" cy="800756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>
              <a:defRPr/>
            </a:pPr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250640" y="2359488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Vonatkoztatott fájdalom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5132399" y="1493164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prstClr val="black"/>
                </a:solidFill>
              </a:rPr>
              <a:t>Trauma, túlerőltetés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7823004" y="4929678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prstClr val="black"/>
                </a:solidFill>
              </a:rPr>
              <a:t>Congenitális</a:t>
            </a:r>
            <a:r>
              <a:rPr lang="hu-HU" dirty="0" smtClean="0">
                <a:solidFill>
                  <a:prstClr val="black"/>
                </a:solidFill>
              </a:rPr>
              <a:t>, fejlődési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7823004" y="2517171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Infekció 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2022048" y="4163514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Tumor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4633158" y="5913793"/>
            <a:ext cx="306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prstClr val="black"/>
                </a:solidFill>
              </a:rPr>
              <a:t>Degeneratív</a:t>
            </a:r>
            <a:r>
              <a:rPr lang="hu-HU" dirty="0" smtClean="0">
                <a:solidFill>
                  <a:prstClr val="black"/>
                </a:solidFill>
              </a:rPr>
              <a:t>, </a:t>
            </a:r>
            <a:r>
              <a:rPr lang="hu-HU" dirty="0" err="1" smtClean="0">
                <a:solidFill>
                  <a:prstClr val="black"/>
                </a:solidFill>
              </a:rPr>
              <a:t>rheumás</a:t>
            </a:r>
            <a:r>
              <a:rPr lang="hu-HU" dirty="0" smtClean="0">
                <a:solidFill>
                  <a:prstClr val="black"/>
                </a:solidFill>
              </a:rPr>
              <a:t>, </a:t>
            </a:r>
            <a:r>
              <a:rPr lang="hu-HU" dirty="0">
                <a:solidFill>
                  <a:prstClr val="black"/>
                </a:solidFill>
              </a:rPr>
              <a:t>a</a:t>
            </a:r>
            <a:r>
              <a:rPr lang="hu-HU" dirty="0" smtClean="0">
                <a:solidFill>
                  <a:prstClr val="black"/>
                </a:solidFill>
              </a:rPr>
              <a:t>utoimmun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2258152" y="4929678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</a:rPr>
              <a:t>Vascularis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8471338" y="4240225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</a:rPr>
              <a:t>Pszichogén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1638884" y="3164352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prstClr val="black"/>
                </a:solidFill>
              </a:rPr>
              <a:t>Metabolikus, </a:t>
            </a:r>
            <a:r>
              <a:rPr lang="hu-HU" dirty="0" err="1" smtClean="0">
                <a:solidFill>
                  <a:prstClr val="black"/>
                </a:solidFill>
              </a:rPr>
              <a:t>endokrín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8413844" y="3164352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</a:rPr>
              <a:t>Iatrogen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8618483" y="3632289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</a:rPr>
              <a:t>Idiopathiás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altLang="ko-KR" sz="4000" kern="0" dirty="0">
                <a:solidFill>
                  <a:srgbClr val="2A81C6"/>
                </a:solidFill>
              </a:rPr>
              <a:t>A </a:t>
            </a:r>
            <a:r>
              <a:rPr lang="hu-HU" altLang="ko-KR" sz="4000" kern="0" dirty="0" smtClean="0">
                <a:solidFill>
                  <a:srgbClr val="2A81C6"/>
                </a:solidFill>
              </a:rPr>
              <a:t>deréktáji fájdalom </a:t>
            </a:r>
            <a:r>
              <a:rPr lang="hu-HU" altLang="ko-KR" sz="4000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megközelítése</a:t>
            </a:r>
            <a:endParaRPr lang="hu-H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F785FF3-34AF-44B3-BC52-FC93769401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altLang="ko-KR" b="1" dirty="0" smtClean="0">
                <a:cs typeface="Arial" pitchFamily="34" charset="0"/>
              </a:rPr>
              <a:t>Csontos struktúrák</a:t>
            </a:r>
            <a:endParaRPr lang="ko-KR" altLang="en-US" b="1" dirty="0"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3912" y="1752199"/>
            <a:ext cx="5104359" cy="1342314"/>
            <a:chOff x="611559" y="1016788"/>
            <a:chExt cx="3828270" cy="1006736"/>
          </a:xfrm>
        </p:grpSpPr>
        <p:sp>
          <p:nvSpPr>
            <p:cNvPr id="9" name="TextBox 8"/>
            <p:cNvSpPr txBox="1"/>
            <p:nvPr/>
          </p:nvSpPr>
          <p:spPr>
            <a:xfrm>
              <a:off x="611559" y="1746525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Tünetképző, </a:t>
              </a:r>
              <a:r>
                <a:rPr lang="hu-HU" altLang="ko-KR" dirty="0" err="1" smtClean="0">
                  <a:solidFill>
                    <a:prstClr val="white"/>
                  </a:solidFill>
                  <a:cs typeface="Arial" pitchFamily="34" charset="0"/>
                </a:rPr>
                <a:t>lumboischialgia</a:t>
              </a:r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3405" y="1016788"/>
              <a:ext cx="38164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Rtg</a:t>
              </a:r>
              <a:endParaRPr lang="hu-HU" altLang="ko-KR" b="1" dirty="0" smtClean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Spondylosis</a:t>
              </a:r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, </a:t>
              </a:r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discopathia</a:t>
              </a:r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, </a:t>
              </a:r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foraminalis</a:t>
              </a:r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 szűkület</a:t>
              </a:r>
            </a:p>
            <a:p>
              <a:pPr defTabSz="1219170" latinLnBrk="1"/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14239" y="1693258"/>
            <a:ext cx="5088565" cy="1846660"/>
            <a:chOff x="611560" y="1218186"/>
            <a:chExt cx="3816424" cy="1384994"/>
          </a:xfrm>
        </p:grpSpPr>
        <p:sp>
          <p:nvSpPr>
            <p:cNvPr id="13" name="TextBox 12"/>
            <p:cNvSpPr txBox="1"/>
            <p:nvPr/>
          </p:nvSpPr>
          <p:spPr>
            <a:xfrm>
              <a:off x="611560" y="1495185"/>
              <a:ext cx="3816424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 err="1" smtClean="0">
                  <a:solidFill>
                    <a:prstClr val="white"/>
                  </a:solidFill>
                  <a:cs typeface="Arial" pitchFamily="34" charset="0"/>
                </a:rPr>
                <a:t>Myelonzsák</a:t>
              </a:r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 kompresszió, sec </a:t>
              </a:r>
              <a:r>
                <a:rPr lang="hu-HU" altLang="ko-KR" dirty="0" err="1" smtClean="0">
                  <a:solidFill>
                    <a:prstClr val="white"/>
                  </a:solidFill>
                  <a:cs typeface="Arial" pitchFamily="34" charset="0"/>
                </a:rPr>
                <a:t>canalis</a:t>
              </a:r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dirty="0" err="1" smtClean="0">
                  <a:solidFill>
                    <a:prstClr val="white"/>
                  </a:solidFill>
                  <a:cs typeface="Arial" pitchFamily="34" charset="0"/>
                </a:rPr>
                <a:t>spinalis</a:t>
              </a:r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dirty="0" err="1" smtClean="0">
                  <a:solidFill>
                    <a:prstClr val="white"/>
                  </a:solidFill>
                  <a:cs typeface="Arial" pitchFamily="34" charset="0"/>
                </a:rPr>
                <a:t>stenosis</a:t>
              </a:r>
              <a:endParaRPr lang="hu-HU" altLang="ko-KR" dirty="0" smtClean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Tünetképző, oki tényező</a:t>
              </a:r>
              <a:endParaRPr lang="en-US" altLang="ko-KR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560" y="1218186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MRI</a:t>
              </a:r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6" name="Picture 4" descr="Forráskép megtekinté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0" y="220550"/>
            <a:ext cx="1098684" cy="10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正常腰椎图片x光片,正常腰椎光片图,正常腰椎光片图(第10页)_大山谷图库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6" b="310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MBAR SPINE MRI BULGING DISC images galleries – healthgalleries.com ...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18170"/>
          <a:stretch>
            <a:fillRect/>
          </a:stretch>
        </p:blipFill>
        <p:spPr bwMode="auto">
          <a:xfrm>
            <a:off x="6218526" y="3621020"/>
            <a:ext cx="5279989" cy="25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ko-KR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</a:t>
            </a:r>
            <a:r>
              <a:rPr lang="hu-HU" altLang="ko-KR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radiológiai kivizsgálás </a:t>
            </a:r>
            <a:r>
              <a:rPr lang="hu-HU" altLang="ko-KR" sz="4800" b="1" dirty="0" smtClean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menete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07" y="1485045"/>
            <a:ext cx="10427323" cy="50017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6" y="1295985"/>
            <a:ext cx="10345270" cy="519078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66" y="1232632"/>
            <a:ext cx="10373866" cy="52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tüdőtumor</a:t>
            </a:r>
            <a:r>
              <a:rPr lang="hu-HU" dirty="0" smtClean="0"/>
              <a:t> </a:t>
            </a:r>
            <a:r>
              <a:rPr lang="hu-HU" dirty="0" err="1" smtClean="0"/>
              <a:t>metastasisai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328246" y="29828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spine in 50% of patients, followed by the ribs (27.1%), ilium (10%), sacrum (7.1%), femur (5.7%) and humerus, scapula and sternum (2.9%) [</a:t>
            </a:r>
            <a:r>
              <a:rPr lang="en-US" u="sng" dirty="0" err="1">
                <a:solidFill>
                  <a:srgbClr val="376FAA"/>
                </a:solidFill>
                <a:latin typeface="Cambria" panose="02040503050406030204" pitchFamily="18" charset="0"/>
                <a:hlinkClick r:id="rId2"/>
              </a:rPr>
              <a:t>Tsuya</a:t>
            </a:r>
            <a:r>
              <a:rPr lang="en-US" u="sng" dirty="0">
                <a:solidFill>
                  <a:srgbClr val="376FAA"/>
                </a:solidFill>
                <a:latin typeface="Cambria" panose="02040503050406030204" pitchFamily="18" charset="0"/>
                <a:hlinkClick r:id="rId2"/>
              </a:rPr>
              <a:t> </a:t>
            </a:r>
            <a:r>
              <a:rPr lang="en-US" i="1" u="sng" dirty="0">
                <a:solidFill>
                  <a:srgbClr val="376FAA"/>
                </a:solidFill>
                <a:latin typeface="Cambria" panose="02040503050406030204" pitchFamily="18" charset="0"/>
                <a:hlinkClick r:id="rId2"/>
              </a:rPr>
              <a:t>et al.</a:t>
            </a:r>
            <a:r>
              <a:rPr lang="en-US" u="sng" dirty="0">
                <a:solidFill>
                  <a:srgbClr val="376FAA"/>
                </a:solidFill>
                <a:latin typeface="Cambria" panose="02040503050406030204" pitchFamily="18" charset="0"/>
                <a:hlinkClick r:id="rId2"/>
              </a:rPr>
              <a:t> 2007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]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328246" y="16251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About 30–40% of patients with lung cancer developed bone metastases during the course of their disease; the median survival time of patients with this secondary lesion is 7 months [</a:t>
            </a:r>
            <a:r>
              <a:rPr lang="en-US" u="sng" dirty="0">
                <a:solidFill>
                  <a:srgbClr val="376FAA"/>
                </a:solidFill>
                <a:latin typeface="Cambria" panose="02040503050406030204" pitchFamily="18" charset="0"/>
                <a:hlinkClick r:id="rId3"/>
              </a:rPr>
              <a:t>Coleman, 2001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].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477" y="2120278"/>
            <a:ext cx="5534636" cy="44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fizikális vizsgálat </a:t>
            </a:r>
            <a:r>
              <a:rPr lang="hu-HU" altLang="ko-KR" sz="4800" b="1" dirty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szerepe döntő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609600" y="1981346"/>
            <a:ext cx="10644554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LSPVB, majd bal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femurba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sugárzó fájdalmak miatt N.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Femoralis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blokád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Tompa mély fájdalom visszamaradt …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Csípő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rtg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tomportáji fájdalom…ütögetésre, nyomásra érzékeny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vonatkoztatott, nem kisugárzó, hanem a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primér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fájdalom ?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Fájdalomambulancián CT …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altLang="ko-KR" sz="4000" kern="0" dirty="0">
                <a:solidFill>
                  <a:srgbClr val="2A81C6"/>
                </a:solidFill>
              </a:rPr>
              <a:t>A </a:t>
            </a:r>
            <a:r>
              <a:rPr lang="hu-HU" altLang="ko-KR" sz="4000" kern="0" dirty="0" smtClean="0">
                <a:solidFill>
                  <a:srgbClr val="2A81C6"/>
                </a:solidFill>
              </a:rPr>
              <a:t>csípőtáji fájdalom </a:t>
            </a:r>
            <a:r>
              <a:rPr lang="hu-HU" altLang="ko-KR" sz="4000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megközelítése</a:t>
            </a:r>
            <a:endParaRPr lang="hu-H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F785FF3-34AF-44B3-BC52-FC93769401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altLang="ko-KR" b="1" dirty="0" smtClean="0">
                <a:cs typeface="Arial" pitchFamily="34" charset="0"/>
              </a:rPr>
              <a:t>Csontos struktúrák</a:t>
            </a:r>
            <a:endParaRPr lang="ko-KR" altLang="en-US" b="1" dirty="0"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3912" y="1693254"/>
            <a:ext cx="5088565" cy="1015663"/>
            <a:chOff x="611560" y="1218186"/>
            <a:chExt cx="3816424" cy="761747"/>
          </a:xfrm>
        </p:grpSpPr>
        <p:sp>
          <p:nvSpPr>
            <p:cNvPr id="9" name="TextBox 8"/>
            <p:cNvSpPr txBox="1"/>
            <p:nvPr/>
          </p:nvSpPr>
          <p:spPr>
            <a:xfrm>
              <a:off x="611560" y="1495185"/>
              <a:ext cx="381642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Elesés, törés?</a:t>
              </a:r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560" y="1218186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Tomportáji fájdalom a bal </a:t>
              </a:r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o-on</a:t>
              </a:r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14239" y="1693258"/>
            <a:ext cx="5088565" cy="1015663"/>
            <a:chOff x="611560" y="1218186"/>
            <a:chExt cx="3816424" cy="761747"/>
          </a:xfrm>
        </p:grpSpPr>
        <p:sp>
          <p:nvSpPr>
            <p:cNvPr id="13" name="TextBox 12"/>
            <p:cNvSpPr txBox="1"/>
            <p:nvPr/>
          </p:nvSpPr>
          <p:spPr>
            <a:xfrm>
              <a:off x="611560" y="1495185"/>
              <a:ext cx="381642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 err="1">
                  <a:solidFill>
                    <a:prstClr val="white"/>
                  </a:solidFill>
                  <a:cs typeface="Arial" pitchFamily="34" charset="0"/>
                </a:rPr>
                <a:t>Litikus</a:t>
              </a:r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, </a:t>
              </a:r>
              <a:r>
                <a:rPr lang="hu-HU" altLang="ko-KR" dirty="0" err="1">
                  <a:solidFill>
                    <a:prstClr val="white"/>
                  </a:solidFill>
                  <a:cs typeface="Arial" pitchFamily="34" charset="0"/>
                </a:rPr>
                <a:t>exfoliatív</a:t>
              </a:r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áttét</a:t>
              </a:r>
              <a:endParaRPr lang="en-US" altLang="ko-KR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560" y="1218186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>
                  <a:solidFill>
                    <a:prstClr val="white"/>
                  </a:solidFill>
                  <a:cs typeface="Arial" pitchFamily="34" charset="0"/>
                </a:rPr>
                <a:t>Tumor – </a:t>
              </a:r>
              <a:r>
                <a:rPr lang="hu-HU" altLang="ko-KR" b="1" dirty="0" err="1">
                  <a:solidFill>
                    <a:prstClr val="white"/>
                  </a:solidFill>
                  <a:cs typeface="Arial" pitchFamily="34" charset="0"/>
                </a:rPr>
                <a:t>secunder</a:t>
              </a:r>
              <a:r>
                <a:rPr lang="hu-HU" altLang="ko-KR" b="1" dirty="0">
                  <a:solidFill>
                    <a:prstClr val="white"/>
                  </a:solidFill>
                  <a:cs typeface="Arial" pitchFamily="34" charset="0"/>
                </a:rPr>
                <a:t> folyamat</a:t>
              </a:r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6" name="Picture 4" descr="Forráskép megtekinté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0" y="220550"/>
            <a:ext cx="1098684" cy="10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99" y="3535135"/>
            <a:ext cx="5279989" cy="3107033"/>
          </a:xfrm>
          <a:prstGeom prst="rect">
            <a:avLst/>
          </a:prstGeom>
        </p:spPr>
      </p:pic>
      <p:sp>
        <p:nvSpPr>
          <p:cNvPr id="4" name="Kép helye 3"/>
          <p:cNvSpPr>
            <a:spLocks noGrp="1"/>
          </p:cNvSpPr>
          <p:nvPr>
            <p:ph type="pic" idx="10"/>
          </p:nvPr>
        </p:nvSpPr>
        <p:spPr/>
      </p:sp>
      <p:pic>
        <p:nvPicPr>
          <p:cNvPr id="18" name="Kép helye 17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6127" b="26127"/>
          <a:stretch>
            <a:fillRect/>
          </a:stretch>
        </p:blipFill>
        <p:spPr>
          <a:xfrm>
            <a:off x="6192011" y="3535135"/>
            <a:ext cx="5279989" cy="25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altLang="ko-KR" sz="4000" kern="0" dirty="0">
                <a:solidFill>
                  <a:srgbClr val="2A81C6"/>
                </a:solidFill>
              </a:rPr>
              <a:t>A </a:t>
            </a:r>
            <a:r>
              <a:rPr lang="hu-HU" altLang="ko-KR" sz="4000" kern="0" dirty="0" smtClean="0">
                <a:solidFill>
                  <a:srgbClr val="2A81C6"/>
                </a:solidFill>
              </a:rPr>
              <a:t>csípőtáji fájdalom </a:t>
            </a:r>
            <a:r>
              <a:rPr lang="hu-HU" altLang="ko-KR" sz="4000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megközelítése</a:t>
            </a:r>
            <a:endParaRPr lang="hu-H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F785FF3-34AF-44B3-BC52-FC93769401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altLang="ko-KR" b="1" dirty="0" smtClean="0">
                <a:cs typeface="Arial" pitchFamily="34" charset="0"/>
              </a:rPr>
              <a:t>Csontos struktúrák</a:t>
            </a:r>
            <a:endParaRPr lang="ko-KR" altLang="en-US" b="1" dirty="0"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3912" y="1693254"/>
            <a:ext cx="5088565" cy="1015663"/>
            <a:chOff x="611560" y="1218186"/>
            <a:chExt cx="3816424" cy="761747"/>
          </a:xfrm>
        </p:grpSpPr>
        <p:sp>
          <p:nvSpPr>
            <p:cNvPr id="9" name="TextBox 8"/>
            <p:cNvSpPr txBox="1"/>
            <p:nvPr/>
          </p:nvSpPr>
          <p:spPr>
            <a:xfrm>
              <a:off x="611560" y="1495185"/>
              <a:ext cx="381642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Elesés, törés?</a:t>
              </a:r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560" y="1218186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 smtClean="0">
                  <a:solidFill>
                    <a:prstClr val="white"/>
                  </a:solidFill>
                  <a:cs typeface="Arial" pitchFamily="34" charset="0"/>
                </a:rPr>
                <a:t>Tomportáji fájdalom a bal </a:t>
              </a:r>
              <a:r>
                <a:rPr lang="hu-HU" altLang="ko-KR" b="1" dirty="0" err="1" smtClean="0">
                  <a:solidFill>
                    <a:prstClr val="white"/>
                  </a:solidFill>
                  <a:cs typeface="Arial" pitchFamily="34" charset="0"/>
                </a:rPr>
                <a:t>o-on</a:t>
              </a:r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14239" y="1693258"/>
            <a:ext cx="5088565" cy="1015663"/>
            <a:chOff x="611560" y="1218186"/>
            <a:chExt cx="3816424" cy="761747"/>
          </a:xfrm>
        </p:grpSpPr>
        <p:sp>
          <p:nvSpPr>
            <p:cNvPr id="13" name="TextBox 12"/>
            <p:cNvSpPr txBox="1"/>
            <p:nvPr/>
          </p:nvSpPr>
          <p:spPr>
            <a:xfrm>
              <a:off x="611560" y="1495185"/>
              <a:ext cx="381642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endParaRPr lang="hu-HU" altLang="ko-KR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dirty="0" err="1">
                  <a:solidFill>
                    <a:prstClr val="white"/>
                  </a:solidFill>
                  <a:cs typeface="Arial" pitchFamily="34" charset="0"/>
                </a:rPr>
                <a:t>Litikus</a:t>
              </a:r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, </a:t>
              </a:r>
              <a:r>
                <a:rPr lang="hu-HU" altLang="ko-KR" dirty="0" err="1">
                  <a:solidFill>
                    <a:prstClr val="white"/>
                  </a:solidFill>
                  <a:cs typeface="Arial" pitchFamily="34" charset="0"/>
                </a:rPr>
                <a:t>exfoliatív</a:t>
              </a:r>
              <a:r>
                <a:rPr lang="hu-HU" altLang="ko-KR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dirty="0" smtClean="0">
                  <a:solidFill>
                    <a:prstClr val="white"/>
                  </a:solidFill>
                  <a:cs typeface="Arial" pitchFamily="34" charset="0"/>
                </a:rPr>
                <a:t>áttét</a:t>
              </a:r>
              <a:endParaRPr lang="en-US" altLang="ko-KR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560" y="1218186"/>
              <a:ext cx="3816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b="1" dirty="0">
                  <a:solidFill>
                    <a:prstClr val="white"/>
                  </a:solidFill>
                  <a:cs typeface="Arial" pitchFamily="34" charset="0"/>
                </a:rPr>
                <a:t>Tumor – </a:t>
              </a:r>
              <a:r>
                <a:rPr lang="hu-HU" altLang="ko-KR" b="1" dirty="0" err="1">
                  <a:solidFill>
                    <a:prstClr val="white"/>
                  </a:solidFill>
                  <a:cs typeface="Arial" pitchFamily="34" charset="0"/>
                </a:rPr>
                <a:t>secunder</a:t>
              </a:r>
              <a:r>
                <a:rPr lang="hu-HU" altLang="ko-KR" b="1" dirty="0">
                  <a:solidFill>
                    <a:prstClr val="white"/>
                  </a:solidFill>
                  <a:cs typeface="Arial" pitchFamily="34" charset="0"/>
                </a:rPr>
                <a:t> folyamat</a:t>
              </a:r>
              <a:endParaRPr lang="en-US" altLang="ko-KR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6" name="Picture 4" descr="Forráskép megtekinté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0" y="220550"/>
            <a:ext cx="1098684" cy="10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ép helye 17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6127" b="261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Kép helye 18"/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t="26127" b="261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92" y="858839"/>
            <a:ext cx="6619874" cy="53181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5257"/>
            <a:ext cx="5142522" cy="53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9" y="749415"/>
            <a:ext cx="5618728" cy="56187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17" y="702582"/>
            <a:ext cx="6307363" cy="5665561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83489" y="838200"/>
            <a:ext cx="1222797" cy="370114"/>
          </a:xfrm>
          <a:prstGeom prst="rect">
            <a:avLst/>
          </a:prstGeom>
          <a:solidFill>
            <a:srgbClr val="C9C9C9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756646" y="782072"/>
            <a:ext cx="1222797" cy="370114"/>
          </a:xfrm>
          <a:prstGeom prst="rect">
            <a:avLst/>
          </a:prstGeom>
          <a:solidFill>
            <a:srgbClr val="C9C9C9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28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836" y="228662"/>
            <a:ext cx="11068050" cy="76642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hu-HU" sz="4000" dirty="0" smtClean="0"/>
              <a:t>Fájdalomterápiás </a:t>
            </a:r>
            <a:r>
              <a:rPr lang="hu-HU" sz="4000" dirty="0"/>
              <a:t>centrumok, fájdalom </a:t>
            </a:r>
            <a:r>
              <a:rPr lang="hu-HU" sz="4000" dirty="0" smtClean="0"/>
              <a:t>ambulancia</a:t>
            </a: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39" y="1886286"/>
            <a:ext cx="6157286" cy="48383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47440"/>
            <a:ext cx="5372100" cy="17284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4" y="1492555"/>
            <a:ext cx="3976687" cy="393731"/>
          </a:xfrm>
          <a:prstGeom prst="rect">
            <a:avLst/>
          </a:prstGeom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6553200" y="3385433"/>
            <a:ext cx="5372099" cy="3339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hu-HU" altLang="hu-H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Multimodalis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fájdalomterápia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Multidiszciplináris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biopszichoszociális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rehabilitáció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Multidiszciplináris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fájdalom </a:t>
            </a: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rehabilitációs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Interdiszciplináris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krónikus fájdalom terápia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Alapellátás alapú 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interdiszciplináris csoport program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Multidiszciplináris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fájdalomterápia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Interdiszciplináris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fájdalomterápia</a:t>
            </a:r>
          </a:p>
          <a:p>
            <a:pPr>
              <a:buClr>
                <a:prstClr val="black"/>
              </a:buClr>
              <a:defRPr/>
            </a:pPr>
            <a:r>
              <a:rPr lang="hu-HU" alt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Funkcionális</a:t>
            </a:r>
            <a:r>
              <a:rPr lang="hu-HU" altLang="hu-H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helyreállítás</a:t>
            </a:r>
            <a:endParaRPr lang="hu-HU" altLang="hu-H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prstClr val="black"/>
              </a:buClr>
              <a:defRPr/>
            </a:pPr>
            <a:endParaRPr lang="hu-HU" altLang="hu-H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7" y="812799"/>
            <a:ext cx="6245759" cy="58805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653" y="30393"/>
            <a:ext cx="5472290" cy="66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22031" y="1606207"/>
            <a:ext cx="4556369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EBRT</a:t>
            </a:r>
          </a:p>
          <a:p>
            <a:pPr>
              <a:lnSpc>
                <a:spcPct val="107000"/>
              </a:lnSpc>
            </a:pP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Gamma-szeg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Reop…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Hajnalban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epilepsiás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roham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Idegsebészeti intervenció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Onkológia…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terápia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096001" y="1606207"/>
            <a:ext cx="4368800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Konklúzió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ACR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Appropriateness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? 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beteg felismert betegsége nem jelenti azt, hogy nem lehet más baja.</a:t>
            </a:r>
          </a:p>
          <a:p>
            <a:pPr>
              <a:lnSpc>
                <a:spcPct val="107000"/>
              </a:lnSpc>
            </a:pP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nem megy…el kell küldeni pl. fájdalomambulanciára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Figyelmeztető jelek –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flags</a:t>
            </a: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u-HU" altLang="ko-KR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fizikális vizsgálat </a:t>
            </a:r>
            <a:r>
              <a:rPr lang="hu-HU" altLang="ko-KR" sz="4800" b="1" dirty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szerepe döntő</a:t>
            </a:r>
            <a:endParaRPr lang="hu-HU" dirty="0"/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728785" y="32288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ko-KR" sz="48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fájdalomcsillapítás </a:t>
            </a:r>
            <a:r>
              <a:rPr lang="hu-HU" altLang="ko-KR" sz="4800" b="1" smtClean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szerepe döntő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3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7828"/>
            <a:ext cx="10515600" cy="1325563"/>
          </a:xfrm>
        </p:spPr>
        <p:txBody>
          <a:bodyPr>
            <a:normAutofit/>
          </a:bodyPr>
          <a:lstStyle/>
          <a:p>
            <a:r>
              <a:rPr lang="hu-HU" altLang="ko-KR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</a:t>
            </a:r>
            <a:r>
              <a:rPr lang="hu-HU" altLang="ko-KR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figyelmeztető </a:t>
            </a:r>
            <a:r>
              <a:rPr lang="hu-HU" altLang="ko-KR" sz="4800" b="1" dirty="0" smtClean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jelek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22031" y="1606207"/>
            <a:ext cx="4556369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Éjszakai fájdalom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Éjszakai felébredés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Nem szándékos súlyvesztés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Általános gyengeség, rossz állapot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Izzadás, verejtékezés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Gyógyszeres kezelésekre nem szűnő v. progresszív fájdalom</a:t>
            </a: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096000" y="1606207"/>
            <a:ext cx="4556369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KonklúzióPalliativ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EBRT</a:t>
            </a:r>
          </a:p>
          <a:p>
            <a:pPr>
              <a:lnSpc>
                <a:spcPct val="107000"/>
              </a:lnSpc>
            </a:pP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Gamma-szeg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Reop…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Hajnalban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epilepsiás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roham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Idegsebészeti intervenció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Onkológia…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palliativ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terápia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824" y="1375507"/>
            <a:ext cx="5746720" cy="5128968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>
            <a:off x="5853723" y="2321169"/>
            <a:ext cx="160996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5771662" y="4321908"/>
            <a:ext cx="1223107" cy="1172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5826369" y="6084276"/>
            <a:ext cx="160996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1030" name="Picture 6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661" y="1909406"/>
            <a:ext cx="3903339" cy="25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99" y="4725646"/>
            <a:ext cx="5490519" cy="2070196"/>
          </a:xfrm>
          <a:prstGeom prst="rect">
            <a:avLst/>
          </a:prstGeo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6699"/>
                </a:solidFill>
              </a:rPr>
              <a:t>Almási R. PhD, EDPM, PTE KK Fájdalomterápiás Tanszék</a:t>
            </a:r>
            <a:endParaRPr lang="en-US" dirty="0">
              <a:solidFill>
                <a:srgbClr val="006699"/>
              </a:solidFill>
            </a:endParaRPr>
          </a:p>
        </p:txBody>
      </p:sp>
      <p:pic>
        <p:nvPicPr>
          <p:cNvPr id="7170" name="Picture 2" descr="Képtalálat a következőre: „opium poppy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" y="1899301"/>
            <a:ext cx="3179097" cy="42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éptalálat a következőre: „implantable drug delivery system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15" y="1899302"/>
            <a:ext cx="4811576" cy="271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apcsolódó ké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4539772"/>
            <a:ext cx="2926425" cy="22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6699"/>
                </a:solidFill>
              </a:rPr>
              <a:pPr/>
              <a:t>23</a:t>
            </a:fld>
            <a:endParaRPr lang="en-US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dirty="0" err="1" smtClean="0">
                <a:solidFill>
                  <a:schemeClr val="accent2"/>
                </a:solidFill>
              </a:rPr>
              <a:t>Rationale</a:t>
            </a:r>
            <a:r>
              <a:rPr lang="en-US" altLang="ko-KR" dirty="0" smtClean="0">
                <a:solidFill>
                  <a:srgbClr val="0DD2D9"/>
                </a:solidFill>
              </a:rPr>
              <a:t> </a:t>
            </a:r>
            <a:r>
              <a:rPr lang="hu-HU" altLang="ko-KR" dirty="0" err="1" smtClean="0">
                <a:solidFill>
                  <a:srgbClr val="0DD2D9"/>
                </a:solidFill>
              </a:rPr>
              <a:t>Theory</a:t>
            </a:r>
            <a:r>
              <a:rPr lang="hu-HU" altLang="ko-KR" dirty="0" smtClean="0">
                <a:solidFill>
                  <a:srgbClr val="0DD2D9"/>
                </a:solidFill>
              </a:rPr>
              <a:t> </a:t>
            </a:r>
            <a:r>
              <a:rPr lang="hu-HU" altLang="ko-KR" dirty="0" err="1" smtClean="0"/>
              <a:t>Considerations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7C35CC69-3ECE-4392-8ED4-20593C2E297E}"/>
              </a:ext>
            </a:extLst>
          </p:cNvPr>
          <p:cNvGrpSpPr/>
          <p:nvPr/>
        </p:nvGrpSpPr>
        <p:grpSpPr>
          <a:xfrm>
            <a:off x="853514" y="1942835"/>
            <a:ext cx="3059751" cy="2351877"/>
            <a:chOff x="640135" y="1457126"/>
            <a:chExt cx="2294813" cy="1763908"/>
          </a:xfrm>
        </p:grpSpPr>
        <p:sp>
          <p:nvSpPr>
            <p:cNvPr id="8" name="Rounded Rectangle 7"/>
            <p:cNvSpPr/>
            <p:nvPr/>
          </p:nvSpPr>
          <p:spPr>
            <a:xfrm>
              <a:off x="640135" y="1457126"/>
              <a:ext cx="2069491" cy="1117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65457" y="2270619"/>
              <a:ext cx="2069491" cy="95041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00834" y="2132687"/>
            <a:ext cx="2334005" cy="650745"/>
            <a:chOff x="3130993" y="4305850"/>
            <a:chExt cx="1715538" cy="577389"/>
          </a:xfrm>
        </p:grpSpPr>
        <p:sp>
          <p:nvSpPr>
            <p:cNvPr id="14" name="TextBox 13"/>
            <p:cNvSpPr txBox="1"/>
            <p:nvPr/>
          </p:nvSpPr>
          <p:spPr>
            <a:xfrm>
              <a:off x="3134992" y="4582849"/>
              <a:ext cx="1711539" cy="30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endParaRPr lang="ko-KR" altLang="en-US" sz="16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993" y="4305850"/>
              <a:ext cx="1715538" cy="518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sz="1600" b="1" dirty="0" smtClean="0">
                  <a:solidFill>
                    <a:prstClr val="white"/>
                  </a:solidFill>
                  <a:cs typeface="Arial" pitchFamily="34" charset="0"/>
                </a:rPr>
                <a:t>A derékfájás nagyon gyakori</a:t>
              </a:r>
              <a:r>
                <a:rPr lang="en-US" altLang="ko-KR" sz="16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endParaRPr lang="ko-KR" altLang="en-US" sz="16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53942" y="3062229"/>
            <a:ext cx="2638728" cy="995870"/>
            <a:chOff x="4198547" y="1943739"/>
            <a:chExt cx="2891479" cy="883609"/>
          </a:xfrm>
        </p:grpSpPr>
        <p:sp>
          <p:nvSpPr>
            <p:cNvPr id="12" name="Text Placeholder 12"/>
            <p:cNvSpPr txBox="1">
              <a:spLocks/>
            </p:cNvSpPr>
            <p:nvPr/>
          </p:nvSpPr>
          <p:spPr>
            <a:xfrm>
              <a:off x="4198547" y="2360612"/>
              <a:ext cx="2891479" cy="4667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r>
                <a:rPr lang="hu-HU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A felnőtt populáció </a:t>
              </a:r>
              <a:r>
                <a:rPr lang="hu-HU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életében legalább egyszer</a:t>
              </a: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13" name="Text Placeholder 13"/>
            <p:cNvSpPr txBox="1">
              <a:spLocks/>
            </p:cNvSpPr>
            <p:nvPr/>
          </p:nvSpPr>
          <p:spPr>
            <a:xfrm>
              <a:off x="4464367" y="1943739"/>
              <a:ext cx="2461052" cy="30532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r>
                <a:rPr lang="hu-HU" sz="1867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80%</a:t>
              </a:r>
              <a:endParaRPr lang="en-US" sz="1867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C53DBCC3-4719-485D-AB97-A8141A91B4C9}"/>
              </a:ext>
            </a:extLst>
          </p:cNvPr>
          <p:cNvGrpSpPr/>
          <p:nvPr/>
        </p:nvGrpSpPr>
        <p:grpSpPr>
          <a:xfrm>
            <a:off x="4565901" y="1942835"/>
            <a:ext cx="3059751" cy="2351877"/>
            <a:chOff x="3424425" y="1457126"/>
            <a:chExt cx="2294813" cy="1763908"/>
          </a:xfrm>
        </p:grpSpPr>
        <p:sp>
          <p:nvSpPr>
            <p:cNvPr id="17" name="Rounded Rectangle 16"/>
            <p:cNvSpPr/>
            <p:nvPr/>
          </p:nvSpPr>
          <p:spPr>
            <a:xfrm>
              <a:off x="3424425" y="1457126"/>
              <a:ext cx="2069491" cy="11178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49747" y="2270619"/>
              <a:ext cx="2069491" cy="95041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79898" y="2023499"/>
            <a:ext cx="240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hu-HU" dirty="0" smtClean="0">
                <a:solidFill>
                  <a:prstClr val="white"/>
                </a:solidFill>
              </a:rPr>
              <a:t>A hátfájás sokkal </a:t>
            </a:r>
          </a:p>
          <a:p>
            <a:pPr defTabSz="1219170" latinLnBrk="1"/>
            <a:r>
              <a:rPr lang="hu-HU" dirty="0" smtClean="0">
                <a:solidFill>
                  <a:prstClr val="white"/>
                </a:solidFill>
              </a:rPr>
              <a:t>ritkább</a:t>
            </a:r>
            <a:endParaRPr lang="ko-KR" altLang="en-US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49153" y="3062228"/>
            <a:ext cx="2759745" cy="1232484"/>
            <a:chOff x="4496824" y="2092390"/>
            <a:chExt cx="2461052" cy="510336"/>
          </a:xfrm>
        </p:grpSpPr>
        <p:sp>
          <p:nvSpPr>
            <p:cNvPr id="21" name="Text Placeholder 12"/>
            <p:cNvSpPr txBox="1">
              <a:spLocks/>
            </p:cNvSpPr>
            <p:nvPr/>
          </p:nvSpPr>
          <p:spPr>
            <a:xfrm>
              <a:off x="4691858" y="2135990"/>
              <a:ext cx="2070982" cy="4667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URWPalladioL-Roma"/>
                </a:rPr>
                <a:t>15.6% </a:t>
              </a:r>
              <a:r>
                <a:rPr lang="hu-HU" sz="1600" b="1" dirty="0" smtClean="0">
                  <a:solidFill>
                    <a:srgbClr val="000000"/>
                  </a:solidFill>
                  <a:latin typeface="URWPalladioL-Roma"/>
                </a:rPr>
                <a:t>-</a:t>
              </a:r>
              <a:r>
                <a:rPr lang="en-US" sz="1600" b="1" dirty="0" smtClean="0">
                  <a:solidFill>
                    <a:srgbClr val="000000"/>
                  </a:solidFill>
                  <a:latin typeface="URWPalladioL-Roma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URWPalladioL-Roma"/>
                </a:rPr>
                <a:t>19.5% </a:t>
              </a:r>
              <a:endParaRPr lang="hu-HU" sz="1600" b="1" dirty="0" smtClean="0">
                <a:solidFill>
                  <a:srgbClr val="000000"/>
                </a:solidFill>
                <a:latin typeface="URWPalladioL-Roma"/>
              </a:endParaRPr>
            </a:p>
            <a:p>
              <a:pPr marL="0" indent="0" algn="ctr" defTabSz="1219170">
                <a:buFont typeface="Arial" pitchFamily="34" charset="0"/>
                <a:buNone/>
              </a:pPr>
              <a:r>
                <a:rPr lang="hu-HU" sz="1600" dirty="0" smtClean="0">
                  <a:solidFill>
                    <a:prstClr val="black"/>
                  </a:solidFill>
                </a:rPr>
                <a:t>Főleg a </a:t>
              </a:r>
              <a:r>
                <a:rPr lang="hu-HU" sz="1600" dirty="0" err="1" smtClean="0">
                  <a:solidFill>
                    <a:prstClr val="black"/>
                  </a:solidFill>
                </a:rPr>
                <a:t>családorvosi</a:t>
              </a:r>
              <a:r>
                <a:rPr lang="hu-HU" sz="1600" dirty="0" smtClean="0">
                  <a:solidFill>
                    <a:prstClr val="black"/>
                  </a:solidFill>
                </a:rPr>
                <a:t> és sürgősségi praxisban jelentkeznek</a:t>
              </a: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22" name="Text Placeholder 13"/>
            <p:cNvSpPr txBox="1">
              <a:spLocks/>
            </p:cNvSpPr>
            <p:nvPr/>
          </p:nvSpPr>
          <p:spPr>
            <a:xfrm>
              <a:off x="4496824" y="2092390"/>
              <a:ext cx="2461052" cy="8014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6B21EB6E-36AC-489F-BDB9-7923A6A5D41C}"/>
              </a:ext>
            </a:extLst>
          </p:cNvPr>
          <p:cNvGrpSpPr/>
          <p:nvPr/>
        </p:nvGrpSpPr>
        <p:grpSpPr>
          <a:xfrm>
            <a:off x="8278287" y="1942835"/>
            <a:ext cx="3059751" cy="2351877"/>
            <a:chOff x="6208715" y="1457126"/>
            <a:chExt cx="2294813" cy="1763908"/>
          </a:xfrm>
        </p:grpSpPr>
        <p:sp>
          <p:nvSpPr>
            <p:cNvPr id="26" name="Rounded Rectangle 25"/>
            <p:cNvSpPr/>
            <p:nvPr/>
          </p:nvSpPr>
          <p:spPr>
            <a:xfrm>
              <a:off x="6208715" y="1457126"/>
              <a:ext cx="2069491" cy="111782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434037" y="2270619"/>
              <a:ext cx="2069491" cy="95041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30465" y="2028217"/>
            <a:ext cx="2405761" cy="1077218"/>
            <a:chOff x="3134992" y="4127674"/>
            <a:chExt cx="1981461" cy="1837135"/>
          </a:xfrm>
        </p:grpSpPr>
        <p:sp>
          <p:nvSpPr>
            <p:cNvPr id="32" name="TextBox 31"/>
            <p:cNvSpPr txBox="1"/>
            <p:nvPr/>
          </p:nvSpPr>
          <p:spPr>
            <a:xfrm>
              <a:off x="3134992" y="4582849"/>
              <a:ext cx="1711539" cy="57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endParaRPr lang="ko-KR" altLang="en-US" sz="16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34992" y="4127674"/>
              <a:ext cx="1981461" cy="1837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latinLnBrk="1"/>
              <a:r>
                <a:rPr lang="hu-HU" altLang="ko-KR" sz="1600" b="1" dirty="0" smtClean="0">
                  <a:solidFill>
                    <a:prstClr val="white"/>
                  </a:solidFill>
                  <a:cs typeface="Arial" pitchFamily="34" charset="0"/>
                </a:rPr>
                <a:t>A gyógyulási hajlam jó</a:t>
              </a:r>
            </a:p>
            <a:p>
              <a:pPr defTabSz="1219170" latinLnBrk="1"/>
              <a:endParaRPr lang="hu-HU" altLang="ko-KR" sz="1600" b="1" dirty="0">
                <a:solidFill>
                  <a:prstClr val="white"/>
                </a:solidFill>
                <a:cs typeface="Arial" pitchFamily="34" charset="0"/>
              </a:endParaRPr>
            </a:p>
            <a:p>
              <a:pPr defTabSz="1219170" latinLnBrk="1"/>
              <a:r>
                <a:rPr lang="hu-HU" altLang="ko-KR" sz="1600" b="1" dirty="0" smtClean="0">
                  <a:solidFill>
                    <a:prstClr val="white"/>
                  </a:solidFill>
                  <a:cs typeface="Arial" pitchFamily="34" charset="0"/>
                </a:rPr>
                <a:t>Sajnos a kónikussá válás is</a:t>
              </a:r>
              <a:endParaRPr lang="ko-KR" altLang="en-US" sz="16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86583" y="3229765"/>
            <a:ext cx="2751454" cy="888072"/>
            <a:chOff x="4496824" y="2092390"/>
            <a:chExt cx="2461052" cy="787963"/>
          </a:xfrm>
        </p:grpSpPr>
        <p:sp>
          <p:nvSpPr>
            <p:cNvPr id="30" name="Text Placeholder 12"/>
            <p:cNvSpPr txBox="1">
              <a:spLocks/>
            </p:cNvSpPr>
            <p:nvPr/>
          </p:nvSpPr>
          <p:spPr>
            <a:xfrm>
              <a:off x="4496824" y="2413617"/>
              <a:ext cx="2461052" cy="4667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endPara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1" name="Text Placeholder 13"/>
            <p:cNvSpPr txBox="1">
              <a:spLocks/>
            </p:cNvSpPr>
            <p:nvPr/>
          </p:nvSpPr>
          <p:spPr>
            <a:xfrm>
              <a:off x="4496824" y="2092390"/>
              <a:ext cx="2461052" cy="30532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219170">
                <a:buFont typeface="Arial" pitchFamily="34" charset="0"/>
                <a:buNone/>
              </a:pPr>
              <a:r>
                <a:rPr lang="en-US" sz="1600" b="1" dirty="0" smtClean="0">
                  <a:solidFill>
                    <a:srgbClr val="000000"/>
                  </a:solidFill>
                  <a:latin typeface="URWPalladioL-Roma"/>
                </a:rPr>
                <a:t>85–95%</a:t>
              </a:r>
              <a:endParaRPr lang="hu-HU" sz="1600" b="1" dirty="0" smtClean="0">
                <a:solidFill>
                  <a:srgbClr val="000000"/>
                </a:solidFill>
                <a:latin typeface="URWPalladioL-Roma"/>
              </a:endParaRPr>
            </a:p>
            <a:p>
              <a:pPr marL="0" indent="0" algn="ctr" defTabSz="1219170">
                <a:buFont typeface="Arial" pitchFamily="34" charset="0"/>
                <a:buNone/>
              </a:pPr>
              <a:r>
                <a:rPr lang="hu-HU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Nem specifikus</a:t>
              </a:r>
            </a:p>
            <a:p>
              <a:pPr marL="0" indent="0" algn="ctr" defTabSz="1219170">
                <a:buFont typeface="Arial" pitchFamily="34" charset="0"/>
                <a:buNone/>
              </a:pPr>
              <a:r>
                <a:rPr lang="hu-HU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Spontán gyógyul</a:t>
              </a: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34" name="Right Arrow 33"/>
          <p:cNvSpPr/>
          <p:nvPr/>
        </p:nvSpPr>
        <p:spPr>
          <a:xfrm>
            <a:off x="3719325" y="2306456"/>
            <a:ext cx="739119" cy="64617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ko-KR" altLang="en-US" sz="2400" dirty="0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7436838" y="2306456"/>
            <a:ext cx="739119" cy="64617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5856" y="4617683"/>
            <a:ext cx="10512181" cy="1520317"/>
          </a:xfrm>
          <a:prstGeom prst="roundRect">
            <a:avLst>
              <a:gd name="adj" fmla="val 32702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ko-KR" altLang="en-US" sz="240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0833" y="4832554"/>
            <a:ext cx="9676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  <a:latin typeface="URWPalladioL-Roma"/>
              </a:rPr>
              <a:t>Az irodalomban a hátfájdalom egy átfogó fogalom, jelölhet hát (</a:t>
            </a:r>
            <a:r>
              <a:rPr lang="hu-HU" dirty="0" err="1" smtClean="0">
                <a:solidFill>
                  <a:srgbClr val="000000"/>
                </a:solidFill>
                <a:latin typeface="URWPalladioL-Roma"/>
              </a:rPr>
              <a:t>upper</a:t>
            </a:r>
            <a:r>
              <a:rPr lang="hu-HU" dirty="0" smtClean="0">
                <a:solidFill>
                  <a:srgbClr val="000000"/>
                </a:solidFill>
                <a:latin typeface="URWPalladioL-Roma"/>
              </a:rPr>
              <a:t> back) vagy derékfájást </a:t>
            </a:r>
            <a:r>
              <a:rPr lang="hu-HU" dirty="0" err="1" smtClean="0">
                <a:solidFill>
                  <a:srgbClr val="000000"/>
                </a:solidFill>
                <a:latin typeface="URWPalladioL-Roma"/>
              </a:rPr>
              <a:t>Low</a:t>
            </a:r>
            <a:r>
              <a:rPr lang="hu-HU" dirty="0" smtClean="0">
                <a:solidFill>
                  <a:srgbClr val="000000"/>
                </a:solidFill>
                <a:latin typeface="URWPalladioL-Roma"/>
              </a:rPr>
              <a:t> back), lehet akut és krónikus.</a:t>
            </a:r>
            <a:endParaRPr lang="en-US" dirty="0" smtClean="0">
              <a:solidFill>
                <a:srgbClr val="000000"/>
              </a:solidFill>
              <a:latin typeface="URWPalladioL-Roma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URWPalladioL-Roma"/>
              </a:rPr>
              <a:t>A LBP gyógyulási hajlama 90% felett, 12 héten belül. A kedvező prognózis általában nem igényel további kivizsgálást, képalkotó vizsgálatokat.</a:t>
            </a:r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92320" cy="1325563"/>
          </a:xfrm>
        </p:spPr>
        <p:txBody>
          <a:bodyPr/>
          <a:lstStyle/>
          <a:p>
            <a:r>
              <a:rPr lang="hu-HU" dirty="0" smtClean="0"/>
              <a:t>UBP:LBP = </a:t>
            </a:r>
            <a:r>
              <a:rPr lang="hu-HU" dirty="0"/>
              <a:t>17</a:t>
            </a:r>
            <a:r>
              <a:rPr lang="hu-HU" dirty="0" smtClean="0"/>
              <a:t>:80</a:t>
            </a:r>
            <a:r>
              <a:rPr lang="hu-HU" dirty="0"/>
              <a:t>%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50" y="2441703"/>
            <a:ext cx="5649967" cy="432728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789190"/>
            <a:ext cx="6629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 hátfájdalomról szóló irodalom többsége a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LBP-el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 foglalkozik.</a:t>
            </a:r>
          </a:p>
          <a:p>
            <a:endParaRPr lang="hu-HU" dirty="0" smtClean="0">
              <a:solidFill>
                <a:srgbClr val="000000"/>
              </a:solidFill>
              <a:latin typeface="STIX-Regular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 hátfájdalom kivizsgálási algoritmusa eltérő.</a:t>
            </a:r>
          </a:p>
          <a:p>
            <a:endParaRPr lang="hu-HU" dirty="0" smtClean="0">
              <a:solidFill>
                <a:srgbClr val="000000"/>
              </a:solidFill>
              <a:latin typeface="STIX-Regular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Az akut és krónikus fájdalom csoportba sorolás gyakran nem állja meg a helyét.</a:t>
            </a:r>
          </a:p>
          <a:p>
            <a:endParaRPr lang="hu-HU" dirty="0" smtClean="0">
              <a:solidFill>
                <a:srgbClr val="000000"/>
              </a:solidFill>
              <a:latin typeface="STIX-Regular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 kórtörténetben szereplő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Ca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., IVDU, katéterek,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impl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. Eszközök és más szepszis források sokkal súlyosabb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pathológiát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 jelentenek. </a:t>
            </a:r>
          </a:p>
          <a:p>
            <a:endParaRPr lang="hu-HU" dirty="0">
              <a:solidFill>
                <a:srgbClr val="000000"/>
              </a:solidFill>
              <a:latin typeface="STIX-Regular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red-flag-k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 prediktív szerepe a hátfájdalom esetén megkérdőjelezték. </a:t>
            </a:r>
          </a:p>
          <a:p>
            <a:endParaRPr lang="hu-HU" dirty="0">
              <a:solidFill>
                <a:srgbClr val="000000"/>
              </a:solidFill>
              <a:latin typeface="STIX-Regular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STIX-Regular"/>
              </a:rPr>
              <a:t>Az ACR kritériumok </a:t>
            </a:r>
            <a:r>
              <a:rPr lang="hu-HU" dirty="0" err="1" smtClean="0">
                <a:solidFill>
                  <a:srgbClr val="000000"/>
                </a:solidFill>
                <a:latin typeface="STIX-Regular"/>
              </a:rPr>
              <a:t>LBP-re</a:t>
            </a:r>
            <a:r>
              <a:rPr lang="hu-HU" dirty="0" smtClean="0">
                <a:solidFill>
                  <a:srgbClr val="000000"/>
                </a:solidFill>
                <a:latin typeface="STIX-Regular"/>
              </a:rPr>
              <a:t> vonatkoznak.</a:t>
            </a:r>
          </a:p>
          <a:p>
            <a:endParaRPr lang="hu-HU" dirty="0" smtClean="0">
              <a:solidFill>
                <a:srgbClr val="000000"/>
              </a:solidFill>
              <a:latin typeface="STIX-Regular"/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912" y="97025"/>
            <a:ext cx="4649005" cy="22239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23" y="97992"/>
            <a:ext cx="4731072" cy="22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208" b="2020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Kép helye 8"/>
          <p:cNvPicPr>
            <a:picLocks noGrp="1" noChangeAspect="1"/>
          </p:cNvPicPr>
          <p:nvPr>
            <p:ph type="pic" idx="10"/>
          </p:nvPr>
        </p:nvPicPr>
        <p:blipFill>
          <a:blip r:embed="rId4"/>
          <a:srcRect t="1173" b="11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hu-HU" altLang="ko-KR" dirty="0" smtClean="0">
                <a:solidFill>
                  <a:schemeClr val="accent2"/>
                </a:solidFill>
              </a:rPr>
              <a:t>A </a:t>
            </a:r>
            <a:r>
              <a:rPr lang="hu-HU" altLang="ko-KR" dirty="0" smtClean="0">
                <a:solidFill>
                  <a:schemeClr val="accent2"/>
                </a:solidFill>
              </a:rPr>
              <a:t>derékfájós </a:t>
            </a:r>
            <a:r>
              <a:rPr lang="hu-HU" altLang="ko-KR" dirty="0" smtClean="0">
                <a:solidFill>
                  <a:schemeClr val="accent2"/>
                </a:solidFill>
              </a:rPr>
              <a:t>betegek </a:t>
            </a:r>
            <a:r>
              <a:rPr lang="hu-HU" altLang="ko-KR" dirty="0" smtClean="0"/>
              <a:t>megjelenése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3110BB5B-D078-4792-BBCC-04FF792D495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PRIMER</a:t>
            </a:r>
            <a:r>
              <a:rPr lang="hu-HU" dirty="0"/>
              <a:t> </a:t>
            </a:r>
            <a:r>
              <a:rPr lang="hu-HU" dirty="0" smtClean="0"/>
              <a:t>KIVIZSGÁLÁS </a:t>
            </a:r>
            <a:r>
              <a:rPr lang="hu-HU" altLang="ko-KR" dirty="0" smtClean="0">
                <a:cs typeface="Arial" pitchFamily="34" charset="0"/>
              </a:rPr>
              <a:t>– </a:t>
            </a:r>
            <a:r>
              <a:rPr lang="hu-HU" b="1" dirty="0">
                <a:solidFill>
                  <a:schemeClr val="tx2"/>
                </a:solidFill>
              </a:rPr>
              <a:t>SECUNDER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dirty="0"/>
              <a:t>ÁLLAPOTÉRTÉKELÉS, ismert betegség, </a:t>
            </a:r>
            <a:r>
              <a:rPr lang="hu-HU" dirty="0" smtClean="0"/>
              <a:t>új, nem múló v. progresszív fájdalom, kontroll</a:t>
            </a:r>
            <a:endParaRPr lang="hu-HU" dirty="0"/>
          </a:p>
        </p:txBody>
      </p:sp>
      <p:sp>
        <p:nvSpPr>
          <p:cNvPr id="19" name="TextBox 18"/>
          <p:cNvSpPr txBox="1"/>
          <p:nvPr/>
        </p:nvSpPr>
        <p:spPr>
          <a:xfrm>
            <a:off x="399393" y="5636390"/>
            <a:ext cx="113932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2000" dirty="0">
                <a:solidFill>
                  <a:srgbClr val="1F497D"/>
                </a:solidFill>
              </a:rPr>
              <a:t>Gondos anamnézis </a:t>
            </a:r>
            <a:r>
              <a:rPr lang="hu-HU" sz="2000" dirty="0" smtClean="0">
                <a:solidFill>
                  <a:srgbClr val="1F497D"/>
                </a:solidFill>
              </a:rPr>
              <a:t>felvétel - </a:t>
            </a:r>
            <a:r>
              <a:rPr lang="hu-HU" sz="2100" dirty="0" smtClean="0">
                <a:solidFill>
                  <a:srgbClr val="1F497D"/>
                </a:solidFill>
              </a:rPr>
              <a:t>Fájdalom előzmények - Általános anamnézis - Kezelési előzmények - Pszicho-szociális </a:t>
            </a:r>
            <a:r>
              <a:rPr lang="hu-HU" sz="2100" dirty="0">
                <a:solidFill>
                  <a:srgbClr val="1F497D"/>
                </a:solidFill>
              </a:rPr>
              <a:t>előzmények</a:t>
            </a:r>
          </a:p>
          <a:p>
            <a:pPr algn="ctr" defTabSz="1219170" latinLnBrk="1">
              <a:defRPr/>
            </a:pPr>
            <a:endParaRPr lang="hu-HU" altLang="ko-KR" sz="16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pic>
        <p:nvPicPr>
          <p:cNvPr id="21" name="Picture 2" descr="http://www.turmericforhealth.com/sites/default/files/neuropathic-p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21" y="1412776"/>
            <a:ext cx="43783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8"/>
          <p:cNvSpPr txBox="1"/>
          <p:nvPr/>
        </p:nvSpPr>
        <p:spPr>
          <a:xfrm>
            <a:off x="488730" y="5636390"/>
            <a:ext cx="1139321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 latinLnBrk="1">
              <a:defRPr/>
            </a:pPr>
            <a:r>
              <a:rPr lang="hu-HU" altLang="ko-KR" sz="2000" dirty="0" smtClean="0">
                <a:solidFill>
                  <a:srgbClr val="1F497D"/>
                </a:solidFill>
                <a:cs typeface="Arial" pitchFamily="34" charset="0"/>
              </a:rPr>
              <a:t>A fájdalom értékelése PQRST, QISS TAPED fókuszált algoritmusok</a:t>
            </a:r>
          </a:p>
          <a:p>
            <a:pPr algn="ctr" defTabSz="1219170" latinLnBrk="1">
              <a:defRPr/>
            </a:pPr>
            <a:r>
              <a:rPr lang="hu-HU" sz="2000" dirty="0" smtClean="0">
                <a:solidFill>
                  <a:srgbClr val="1F497D"/>
                </a:solidFill>
              </a:rPr>
              <a:t>Alapos, didaktikus </a:t>
            </a:r>
            <a:r>
              <a:rPr lang="hu-HU" sz="2000" dirty="0">
                <a:solidFill>
                  <a:srgbClr val="1F497D"/>
                </a:solidFill>
              </a:rPr>
              <a:t>és logikus </a:t>
            </a:r>
            <a:r>
              <a:rPr lang="hu-HU" sz="2000" dirty="0" smtClean="0">
                <a:solidFill>
                  <a:srgbClr val="1F497D"/>
                </a:solidFill>
              </a:rPr>
              <a:t>fizikális vizsgálat</a:t>
            </a:r>
            <a:endParaRPr lang="hu-HU" sz="2000" dirty="0">
              <a:solidFill>
                <a:srgbClr val="1F497D"/>
              </a:solidFill>
            </a:endParaRPr>
          </a:p>
          <a:p>
            <a:pPr algn="ctr" defTabSz="1219170" latinLnBrk="1">
              <a:defRPr/>
            </a:pPr>
            <a:endParaRPr lang="hu-HU" altLang="ko-KR" sz="2000" dirty="0">
              <a:solidFill>
                <a:srgbClr val="1F497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 fizikális vizsgálat </a:t>
            </a:r>
            <a:r>
              <a:rPr lang="hu-HU" altLang="ko-KR" sz="4800" b="1" dirty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szerepe döntő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1" y="1825625"/>
            <a:ext cx="4774324" cy="4351338"/>
          </a:xfrm>
        </p:spPr>
        <p:txBody>
          <a:bodyPr/>
          <a:lstStyle/>
          <a:p>
            <a:pPr>
              <a:defRPr/>
            </a:pPr>
            <a:r>
              <a:rPr lang="hu-HU" sz="2400" dirty="0"/>
              <a:t>Gondos anamnézis felvétel</a:t>
            </a:r>
            <a:endParaRPr lang="hu-HU" sz="24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hu-HU" dirty="0"/>
              <a:t>Fájdalom előzmények</a:t>
            </a:r>
          </a:p>
          <a:p>
            <a:pPr lvl="1">
              <a:defRPr/>
            </a:pPr>
            <a:r>
              <a:rPr lang="hu-HU" dirty="0"/>
              <a:t>Általános anamnézis</a:t>
            </a:r>
          </a:p>
          <a:p>
            <a:pPr lvl="1">
              <a:defRPr/>
            </a:pPr>
            <a:r>
              <a:rPr lang="hu-HU" dirty="0"/>
              <a:t>Kezelési előzmények</a:t>
            </a:r>
          </a:p>
          <a:p>
            <a:pPr lvl="1">
              <a:defRPr/>
            </a:pPr>
            <a:r>
              <a:rPr lang="hu-HU" dirty="0"/>
              <a:t>Pszicho-szociális </a:t>
            </a:r>
            <a:r>
              <a:rPr lang="hu-HU" dirty="0" smtClean="0"/>
              <a:t>előzmények</a:t>
            </a:r>
          </a:p>
          <a:p>
            <a:pPr lvl="1">
              <a:defRPr/>
            </a:pPr>
            <a:endParaRPr lang="hu-HU" dirty="0"/>
          </a:p>
          <a:p>
            <a:pPr lvl="1">
              <a:defRPr/>
            </a:pPr>
            <a:r>
              <a:rPr lang="hu-HU" dirty="0">
                <a:solidFill>
                  <a:srgbClr val="0070C0"/>
                </a:solidFill>
              </a:rPr>
              <a:t>Fájdalom </a:t>
            </a:r>
            <a:r>
              <a:rPr lang="hu-HU" dirty="0" smtClean="0">
                <a:solidFill>
                  <a:srgbClr val="0070C0"/>
                </a:solidFill>
              </a:rPr>
              <a:t>leírása, követhetően, a változások értékelhetők legyenek.</a:t>
            </a:r>
            <a:endParaRPr lang="hu-HU" dirty="0">
              <a:solidFill>
                <a:srgbClr val="0070C0"/>
              </a:solidFill>
            </a:endParaRPr>
          </a:p>
          <a:p>
            <a:pPr lvl="1">
              <a:defRPr/>
            </a:pPr>
            <a:endParaRPr lang="hu-HU" sz="2100" dirty="0"/>
          </a:p>
          <a:p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096000" y="1825625"/>
            <a:ext cx="46061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hu-HU" dirty="0" smtClean="0">
                <a:solidFill>
                  <a:prstClr val="black"/>
                </a:solidFill>
              </a:rPr>
              <a:t>A </a:t>
            </a:r>
            <a:r>
              <a:rPr lang="hu-HU" dirty="0" smtClean="0">
                <a:solidFill>
                  <a:prstClr val="black"/>
                </a:solidFill>
              </a:rPr>
              <a:t>derékfájásból kiindulva félrevezető lehet a háti fájdalom </a:t>
            </a:r>
            <a:r>
              <a:rPr lang="hu-HU" dirty="0" smtClean="0">
                <a:solidFill>
                  <a:prstClr val="black"/>
                </a:solidFill>
              </a:rPr>
              <a:t>értékelése</a:t>
            </a:r>
          </a:p>
          <a:p>
            <a:pPr lvl="1">
              <a:defRPr/>
            </a:pPr>
            <a:r>
              <a:rPr lang="hu-HU" dirty="0" smtClean="0">
                <a:solidFill>
                  <a:prstClr val="black"/>
                </a:solidFill>
              </a:rPr>
              <a:t>A fájdalom kisugárzása, nyilalló, éles vagy áramütés jellege gyakran specifikus az eredetre</a:t>
            </a:r>
          </a:p>
          <a:p>
            <a:pPr lvl="1">
              <a:defRPr/>
            </a:pPr>
            <a:r>
              <a:rPr lang="hu-HU" dirty="0" smtClean="0">
                <a:solidFill>
                  <a:prstClr val="black"/>
                </a:solidFill>
              </a:rPr>
              <a:t>Elkülöníthető a facet </a:t>
            </a:r>
            <a:r>
              <a:rPr lang="hu-HU" dirty="0" err="1" smtClean="0">
                <a:solidFill>
                  <a:prstClr val="black"/>
                </a:solidFill>
              </a:rPr>
              <a:t>joint</a:t>
            </a:r>
            <a:r>
              <a:rPr lang="hu-HU" dirty="0" smtClean="0">
                <a:solidFill>
                  <a:prstClr val="black"/>
                </a:solidFill>
              </a:rPr>
              <a:t>, </a:t>
            </a:r>
            <a:r>
              <a:rPr lang="hu-HU" dirty="0" err="1" smtClean="0">
                <a:solidFill>
                  <a:prstClr val="black"/>
                </a:solidFill>
              </a:rPr>
              <a:t>discopathia</a:t>
            </a:r>
            <a:r>
              <a:rPr lang="hu-HU" dirty="0" smtClean="0">
                <a:solidFill>
                  <a:prstClr val="black"/>
                </a:solidFill>
              </a:rPr>
              <a:t>, </a:t>
            </a:r>
            <a:r>
              <a:rPr lang="hu-HU" dirty="0" err="1" smtClean="0">
                <a:solidFill>
                  <a:prstClr val="black"/>
                </a:solidFill>
              </a:rPr>
              <a:t>can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spinalis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stenosis</a:t>
            </a:r>
            <a:r>
              <a:rPr lang="hu-HU" dirty="0" smtClean="0">
                <a:solidFill>
                  <a:prstClr val="black"/>
                </a:solidFill>
              </a:rPr>
              <a:t>, és a gyöki érintettség</a:t>
            </a:r>
          </a:p>
          <a:p>
            <a:pPr lvl="1">
              <a:defRPr/>
            </a:pPr>
            <a:r>
              <a:rPr lang="hu-HU" dirty="0" smtClean="0">
                <a:solidFill>
                  <a:prstClr val="black"/>
                </a:solidFill>
              </a:rPr>
              <a:t>Szeptikus </a:t>
            </a:r>
            <a:r>
              <a:rPr lang="hu-HU" dirty="0" smtClean="0">
                <a:solidFill>
                  <a:prstClr val="black"/>
                </a:solidFill>
              </a:rPr>
              <a:t>góc vagy tumor szórása </a:t>
            </a:r>
            <a:r>
              <a:rPr lang="hu-HU" dirty="0">
                <a:solidFill>
                  <a:prstClr val="black"/>
                </a:solidFill>
              </a:rPr>
              <a:t>b</a:t>
            </a:r>
            <a:r>
              <a:rPr lang="hu-HU" dirty="0" smtClean="0">
                <a:solidFill>
                  <a:prstClr val="black"/>
                </a:solidFill>
              </a:rPr>
              <a:t>ármely csigolyában előfordulhat.</a:t>
            </a:r>
          </a:p>
          <a:p>
            <a:pPr lvl="1">
              <a:defRPr/>
            </a:pPr>
            <a:endParaRPr lang="hu-HU" dirty="0" smtClean="0">
              <a:solidFill>
                <a:prstClr val="black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hu-HU" sz="2100" dirty="0" smtClean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ko-KR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Az </a:t>
            </a:r>
            <a:r>
              <a:rPr lang="hu-HU" altLang="ko-KR" sz="4800" b="1" dirty="0" smtClean="0">
                <a:solidFill>
                  <a:srgbClr val="2A81C6"/>
                </a:solidFill>
                <a:latin typeface="Arial"/>
                <a:ea typeface="Arial Unicode MS"/>
                <a:cs typeface="Arial" pitchFamily="34" charset="0"/>
              </a:rPr>
              <a:t>esetünk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609600" y="1981346"/>
            <a:ext cx="10644554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 éves ffi -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secunder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kivizsgálás, enyhe COPD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hypertonia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lumbaris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gerinc HDIV műtét,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radiculopathia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krónikus nyaki fájdalmak.  </a:t>
            </a: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 oldali derékfájás,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radiculopathia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pihenésre és 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NSAID-ra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javul.  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Háziorvos …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Neurológus…</a:t>
            </a: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Idegsebész…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Idegsebészet küldi gyógyszeres…</a:t>
            </a:r>
            <a:r>
              <a:rPr lang="hu-H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stb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nem javuló fájdalmak miatt</a:t>
            </a: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hu-H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dirty="0"/>
              <a:t>A </a:t>
            </a:r>
            <a:r>
              <a:rPr lang="hu-HU" altLang="ko-KR" dirty="0" smtClean="0"/>
              <a:t>derékfájdalom </a:t>
            </a:r>
            <a:r>
              <a:rPr lang="hu-HU" altLang="ko-KR" dirty="0">
                <a:solidFill>
                  <a:schemeClr val="accent2"/>
                </a:solidFill>
              </a:rPr>
              <a:t>megközelítése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723996" y="1589801"/>
            <a:ext cx="5193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prstClr val="white"/>
                </a:solidFill>
                <a:latin typeface="STIX-Regular"/>
              </a:rPr>
              <a:t>Míg a derékfájás okaként egy </a:t>
            </a:r>
            <a:r>
              <a:rPr lang="hu-HU" sz="2000" dirty="0" err="1" smtClean="0">
                <a:solidFill>
                  <a:prstClr val="white"/>
                </a:solidFill>
                <a:latin typeface="STIX-Regular"/>
              </a:rPr>
              <a:t>hernia</a:t>
            </a:r>
            <a:r>
              <a:rPr lang="hu-HU" sz="2000" dirty="0" smtClean="0">
                <a:solidFill>
                  <a:prstClr val="white"/>
                </a:solidFill>
                <a:latin typeface="STIX-Regular"/>
              </a:rPr>
              <a:t>,  könnyen diagnosztizálható – típusos fájdalom, fizikális vizsgálat, időtartam, érzés, mozgás zavar az alsó végtagokban, gyöki érintettség, </a:t>
            </a:r>
            <a:r>
              <a:rPr lang="hu-HU" sz="2000" dirty="0" err="1" smtClean="0">
                <a:solidFill>
                  <a:prstClr val="white"/>
                </a:solidFill>
                <a:latin typeface="STIX-Regular"/>
              </a:rPr>
              <a:t>ischias</a:t>
            </a:r>
            <a:r>
              <a:rPr lang="hu-HU" sz="2000" dirty="0" smtClean="0">
                <a:solidFill>
                  <a:prstClr val="white"/>
                </a:solidFill>
                <a:latin typeface="STIX-Regular"/>
              </a:rPr>
              <a:t>, képalkotó vizsgálatok…</a:t>
            </a:r>
            <a:endParaRPr lang="en-US" sz="2000" dirty="0" smtClean="0">
              <a:solidFill>
                <a:prstClr val="white"/>
              </a:solidFill>
              <a:latin typeface="STIX-Regular"/>
            </a:endParaRPr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1F785FF3-34AF-44B3-BC52-FC93769401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808080"/>
                </a:solidFill>
                <a:latin typeface="Lato"/>
              </a:rPr>
              <a:t>Lenyűgözően komplex – több odafigyelést, gyorsabb és átfogóbb  diagnosztikai lépéseket követel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278672" y="1589801"/>
            <a:ext cx="5193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prstClr val="white"/>
                </a:solidFill>
                <a:latin typeface="STIX-Regular"/>
              </a:rPr>
              <a:t>…addig egy sokkal ritkább fájdalom hátterében lévő gombás, Tbc-s, féreg, tumor egyéb eredet sokkal nehezebben megtalálható, legtöbbször sok idő elteltével. </a:t>
            </a:r>
            <a:endParaRPr lang="en-US" sz="2000" dirty="0" smtClean="0">
              <a:solidFill>
                <a:prstClr val="white"/>
              </a:solidFill>
              <a:latin typeface="STIX-Regular"/>
            </a:endParaRPr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889" b="32889"/>
          <a:stretch>
            <a:fillRect/>
          </a:stretch>
        </p:blipFill>
        <p:spPr>
          <a:xfrm>
            <a:off x="723996" y="3621020"/>
            <a:ext cx="5279989" cy="2520715"/>
          </a:xfrm>
          <a:prstGeom prst="rect">
            <a:avLst/>
          </a:prstGeom>
        </p:spPr>
      </p:pic>
      <p:pic>
        <p:nvPicPr>
          <p:cNvPr id="10" name="Kép helye 9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29603" b="296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텍스트 개체 틀 2">
            <a:extLst>
              <a:ext uri="{FF2B5EF4-FFF2-40B4-BE49-F238E27FC236}">
                <a16:creationId xmlns="" xmlns:a16="http://schemas.microsoft.com/office/drawing/2014/main" id="{1F785FF3-34AF-44B3-BC52-FC9376940183}"/>
              </a:ext>
            </a:extLst>
          </p:cNvPr>
          <p:cNvSpPr txBox="1">
            <a:spLocks/>
          </p:cNvSpPr>
          <p:nvPr/>
        </p:nvSpPr>
        <p:spPr>
          <a:xfrm>
            <a:off x="1135116" y="6287978"/>
            <a:ext cx="9217573" cy="354560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b="1" err="1" smtClean="0">
                <a:solidFill>
                  <a:srgbClr val="808080"/>
                </a:solidFill>
                <a:latin typeface="Lato"/>
              </a:rPr>
              <a:t>Intramedullar</a:t>
            </a:r>
            <a:r>
              <a:rPr lang="hu-HU" b="1" dirty="0" smtClean="0">
                <a:solidFill>
                  <a:srgbClr val="808080"/>
                </a:solidFill>
                <a:latin typeface="Lato"/>
              </a:rPr>
              <a:t> </a:t>
            </a:r>
            <a:r>
              <a:rPr lang="hu-HU" b="1" dirty="0" err="1" smtClean="0">
                <a:solidFill>
                  <a:srgbClr val="808080"/>
                </a:solidFill>
                <a:latin typeface="Lato"/>
              </a:rPr>
              <a:t>ependymoma</a:t>
            </a:r>
            <a:r>
              <a:rPr lang="hu-HU" b="1" dirty="0" smtClean="0">
                <a:solidFill>
                  <a:srgbClr val="808080"/>
                </a:solidFill>
                <a:latin typeface="Lato"/>
              </a:rPr>
              <a:t>, féreg                 –                    </a:t>
            </a:r>
            <a:r>
              <a:rPr lang="hu-HU" b="1" dirty="0" err="1" smtClean="0">
                <a:solidFill>
                  <a:srgbClr val="808080"/>
                </a:solidFill>
                <a:latin typeface="Lato"/>
              </a:rPr>
              <a:t>thoracalis</a:t>
            </a:r>
            <a:r>
              <a:rPr lang="hu-HU" b="1" dirty="0" smtClean="0">
                <a:solidFill>
                  <a:srgbClr val="808080"/>
                </a:solidFill>
                <a:latin typeface="Lato"/>
              </a:rPr>
              <a:t> csigolya TBC</a:t>
            </a:r>
            <a:endParaRPr lang="ko-KR" altLang="en-US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ko-KR" dirty="0"/>
              <a:t>A </a:t>
            </a:r>
            <a:r>
              <a:rPr lang="hu-HU" altLang="ko-KR" dirty="0" smtClean="0"/>
              <a:t>derékfájdalom </a:t>
            </a:r>
            <a:r>
              <a:rPr lang="hu-HU" altLang="ko-KR" dirty="0">
                <a:solidFill>
                  <a:schemeClr val="accent2"/>
                </a:solidFill>
              </a:rPr>
              <a:t>megközelítése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723996" y="1589801"/>
            <a:ext cx="5193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prstClr val="white"/>
                </a:solidFill>
                <a:latin typeface="STIX-Regular"/>
              </a:rPr>
              <a:t>Míg a derékfájás okaként egy </a:t>
            </a:r>
            <a:r>
              <a:rPr lang="hu-HU" sz="2000" dirty="0" err="1">
                <a:solidFill>
                  <a:prstClr val="white"/>
                </a:solidFill>
                <a:latin typeface="STIX-Regular"/>
              </a:rPr>
              <a:t>hernia</a:t>
            </a:r>
            <a:r>
              <a:rPr lang="hu-HU" sz="2000" dirty="0">
                <a:solidFill>
                  <a:prstClr val="white"/>
                </a:solidFill>
                <a:latin typeface="STIX-Regular"/>
              </a:rPr>
              <a:t>,  könnyen diagnosztizálható – típusos fájdalom, fizikális vizsgálat, időtartam, érzés, mozgás zavar az alsó végtagokban, gyöki érintettség, </a:t>
            </a:r>
            <a:r>
              <a:rPr lang="hu-HU" sz="2000" dirty="0" err="1">
                <a:solidFill>
                  <a:prstClr val="white"/>
                </a:solidFill>
                <a:latin typeface="STIX-Regular"/>
              </a:rPr>
              <a:t>ischias</a:t>
            </a:r>
            <a:r>
              <a:rPr lang="hu-HU" sz="2000" dirty="0">
                <a:solidFill>
                  <a:prstClr val="white"/>
                </a:solidFill>
                <a:latin typeface="STIX-Regular"/>
              </a:rPr>
              <a:t>, képalkotó vizsgálatok…</a:t>
            </a:r>
            <a:endParaRPr lang="en-US" sz="2000" dirty="0">
              <a:solidFill>
                <a:prstClr val="white"/>
              </a:solidFill>
              <a:latin typeface="STIX-Regular"/>
            </a:endParaRPr>
          </a:p>
        </p:txBody>
      </p:sp>
      <p:sp>
        <p:nvSpPr>
          <p:cNvPr id="7" name="텍스트 개체 틀 2">
            <a:extLst>
              <a:ext uri="{FF2B5EF4-FFF2-40B4-BE49-F238E27FC236}">
                <a16:creationId xmlns="" xmlns:a16="http://schemas.microsoft.com/office/drawing/2014/main" id="{1F785FF3-34AF-44B3-BC52-FC93769401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808080"/>
                </a:solidFill>
                <a:latin typeface="Lato"/>
              </a:rPr>
              <a:t>Lenyűgözően komplex – több odafigyelést, gyorsabb és átfogóbb  diagnosztikai lépéseket követel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278672" y="1589801"/>
            <a:ext cx="5193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prstClr val="white"/>
                </a:solidFill>
                <a:latin typeface="STIX-Regular"/>
              </a:rPr>
              <a:t>…addig egy sokkal ritkább fájdalom hátterében lévő gombás, Tbc-s, féreg, tumor egyéb eredet sokkal nehezebben megtalálható, legtöbbször sok idő elteltével. </a:t>
            </a:r>
            <a:endParaRPr lang="en-US" sz="2000" dirty="0">
              <a:solidFill>
                <a:prstClr val="white"/>
              </a:solidFill>
              <a:latin typeface="STIX-Regular"/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="" xmlns:a16="http://schemas.microsoft.com/office/drawing/2014/main" id="{1F785FF3-34AF-44B3-BC52-FC9376940183}"/>
              </a:ext>
            </a:extLst>
          </p:cNvPr>
          <p:cNvSpPr txBox="1">
            <a:spLocks/>
          </p:cNvSpPr>
          <p:nvPr/>
        </p:nvSpPr>
        <p:spPr>
          <a:xfrm>
            <a:off x="1135116" y="6287978"/>
            <a:ext cx="9217573" cy="354560"/>
          </a:xfrm>
          <a:prstGeom prst="rect">
            <a:avLst/>
          </a:prstGeom>
        </p:spPr>
        <p:txBody>
          <a:bodyPr anchor="ctr"/>
          <a:lstStyle>
            <a:lvl1pPr marL="0" marR="0" indent="0" algn="r" defTabSz="1219170" rtl="0" eaLnBrk="1" fontAlgn="auto" latinLnBrk="1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b="1" dirty="0" err="1" smtClean="0">
                <a:solidFill>
                  <a:srgbClr val="808080"/>
                </a:solidFill>
                <a:latin typeface="Lato"/>
              </a:rPr>
              <a:t>Centralis</a:t>
            </a:r>
            <a:r>
              <a:rPr lang="hu-HU" b="1" dirty="0" smtClean="0">
                <a:solidFill>
                  <a:srgbClr val="808080"/>
                </a:solidFill>
                <a:latin typeface="Lato"/>
              </a:rPr>
              <a:t> </a:t>
            </a:r>
            <a:r>
              <a:rPr lang="hu-HU" b="1" dirty="0" err="1" smtClean="0">
                <a:solidFill>
                  <a:srgbClr val="808080"/>
                </a:solidFill>
                <a:latin typeface="Lato"/>
              </a:rPr>
              <a:t>tüdőtumor</a:t>
            </a:r>
            <a:r>
              <a:rPr lang="hu-HU" b="1" dirty="0" smtClean="0">
                <a:solidFill>
                  <a:srgbClr val="808080"/>
                </a:solidFill>
                <a:latin typeface="Lato"/>
              </a:rPr>
              <a:t>, borda érintettség                 –                    csigolyák megkíméltek</a:t>
            </a:r>
            <a:endParaRPr lang="ko-KR" altLang="en-US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pic>
        <p:nvPicPr>
          <p:cNvPr id="12" name="Kép helye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065" b="2106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Kép helye 12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14228" b="142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-A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7696"/>
      </a:accent1>
      <a:accent2>
        <a:srgbClr val="4BACC6"/>
      </a:accent2>
      <a:accent3>
        <a:srgbClr val="027696"/>
      </a:accent3>
      <a:accent4>
        <a:srgbClr val="4BACC6"/>
      </a:accent4>
      <a:accent5>
        <a:srgbClr val="027696"/>
      </a:accent5>
      <a:accent6>
        <a:srgbClr val="4BACC6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Contents Slide Master">
  <a:themeElements>
    <a:clrScheme name="ALLPPT-COLOR-A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AAE4"/>
      </a:accent1>
      <a:accent2>
        <a:srgbClr val="2A81C6"/>
      </a:accent2>
      <a:accent3>
        <a:srgbClr val="2ECAD7"/>
      </a:accent3>
      <a:accent4>
        <a:srgbClr val="CBCBCB"/>
      </a:accent4>
      <a:accent5>
        <a:srgbClr val="CBCBCB"/>
      </a:accent5>
      <a:accent6>
        <a:srgbClr val="576868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s Slide Master">
  <a:themeElements>
    <a:clrScheme name="ALLPPT-COLOR-A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AAE4"/>
      </a:accent1>
      <a:accent2>
        <a:srgbClr val="2A81C6"/>
      </a:accent2>
      <a:accent3>
        <a:srgbClr val="2ECAD7"/>
      </a:accent3>
      <a:accent4>
        <a:srgbClr val="CBCBCB"/>
      </a:accent4>
      <a:accent5>
        <a:srgbClr val="CBCBCB"/>
      </a:accent5>
      <a:accent6>
        <a:srgbClr val="576868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ontents Slide Master">
  <a:themeElements>
    <a:clrScheme name="ALLPPT-COLOR-A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AAE4"/>
      </a:accent1>
      <a:accent2>
        <a:srgbClr val="2A81C6"/>
      </a:accent2>
      <a:accent3>
        <a:srgbClr val="2ECAD7"/>
      </a:accent3>
      <a:accent4>
        <a:srgbClr val="CBCBCB"/>
      </a:accent4>
      <a:accent5>
        <a:srgbClr val="CBCBCB"/>
      </a:accent5>
      <a:accent6>
        <a:srgbClr val="576868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5_Paszomány">
  <a:themeElements>
    <a:clrScheme name="4. egyéni séma">
      <a:dk1>
        <a:srgbClr val="006699"/>
      </a:dk1>
      <a:lt1>
        <a:srgbClr val="006699"/>
      </a:lt1>
      <a:dk2>
        <a:srgbClr val="F2F2F2"/>
      </a:dk2>
      <a:lt2>
        <a:srgbClr val="FFFFFF"/>
      </a:lt2>
      <a:accent1>
        <a:srgbClr val="FFC000"/>
      </a:accent1>
      <a:accent2>
        <a:srgbClr val="70CFFF"/>
      </a:accent2>
      <a:accent3>
        <a:srgbClr val="B7E7FF"/>
      </a:accent3>
      <a:accent4>
        <a:srgbClr val="F24099"/>
      </a:accent4>
      <a:accent5>
        <a:srgbClr val="828288"/>
      </a:accent5>
      <a:accent6>
        <a:srgbClr val="F56617"/>
      </a:accent6>
      <a:hlink>
        <a:srgbClr val="002060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9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1237</Words>
  <Application>Microsoft Office PowerPoint</Application>
  <PresentationFormat>Szélesvásznú</PresentationFormat>
  <Paragraphs>198</Paragraphs>
  <Slides>23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8</vt:i4>
      </vt:variant>
      <vt:variant>
        <vt:lpstr>Diacímek</vt:lpstr>
      </vt:variant>
      <vt:variant>
        <vt:i4>23</vt:i4>
      </vt:variant>
    </vt:vector>
  </HeadingPairs>
  <TitlesOfParts>
    <vt:vector size="44" baseType="lpstr">
      <vt:lpstr>Arial Unicode MS</vt:lpstr>
      <vt:lpstr>맑은 고딕</vt:lpstr>
      <vt:lpstr>Arial</vt:lpstr>
      <vt:lpstr>Calibri</vt:lpstr>
      <vt:lpstr>Calibri Light</vt:lpstr>
      <vt:lpstr>Cambria</vt:lpstr>
      <vt:lpstr>Corbel</vt:lpstr>
      <vt:lpstr>Lato</vt:lpstr>
      <vt:lpstr>Poppins</vt:lpstr>
      <vt:lpstr>STIX-Regular</vt:lpstr>
      <vt:lpstr>Times New Roman</vt:lpstr>
      <vt:lpstr>URWPalladioL-Roma</vt:lpstr>
      <vt:lpstr>Wingdings</vt:lpstr>
      <vt:lpstr>1_Office-téma</vt:lpstr>
      <vt:lpstr>Cover and End Slide Master</vt:lpstr>
      <vt:lpstr>5_Contents Slide Master</vt:lpstr>
      <vt:lpstr>2_Office-téma</vt:lpstr>
      <vt:lpstr>1_Contents Slide Master</vt:lpstr>
      <vt:lpstr>Office-téma</vt:lpstr>
      <vt:lpstr>3_Contents Slide Master</vt:lpstr>
      <vt:lpstr>5_Paszomány</vt:lpstr>
      <vt:lpstr>PowerPoint bemutató</vt:lpstr>
      <vt:lpstr>Fájdalomterápiás centrumok, fájdalom ambulancia </vt:lpstr>
      <vt:lpstr>Rationale Theory Considerations</vt:lpstr>
      <vt:lpstr>UBP:LBP = 17:80%</vt:lpstr>
      <vt:lpstr>A derékfájós betegek megjelenése</vt:lpstr>
      <vt:lpstr>A fizikális vizsgálat szerepe döntő</vt:lpstr>
      <vt:lpstr>Az esetünk</vt:lpstr>
      <vt:lpstr>A derékfájdalom megközelítése</vt:lpstr>
      <vt:lpstr>A derékfájdalom megközelítése</vt:lpstr>
      <vt:lpstr>Szokásos és ritka kórképek </vt:lpstr>
      <vt:lpstr>A hátfájdalmak etiológiai csoportosítása</vt:lpstr>
      <vt:lpstr>A deréktáji fájdalom megközelítése</vt:lpstr>
      <vt:lpstr>A radiológiai kivizsgálás menete</vt:lpstr>
      <vt:lpstr>A tüdőtumor metastasisai</vt:lpstr>
      <vt:lpstr>A fizikális vizsgálat szerepe döntő</vt:lpstr>
      <vt:lpstr>A csípőtáji fájdalom megközelítése</vt:lpstr>
      <vt:lpstr>A csípőtáji fájdalom megközelítése</vt:lpstr>
      <vt:lpstr>PowerPoint bemutató</vt:lpstr>
      <vt:lpstr>PowerPoint bemutató</vt:lpstr>
      <vt:lpstr>PowerPoint bemutató</vt:lpstr>
      <vt:lpstr>A fizikális vizsgálat szerepe döntő</vt:lpstr>
      <vt:lpstr>A figyelmeztető jelek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Windows-felhasználó</dc:creator>
  <cp:lastModifiedBy>Windows-felhasználó</cp:lastModifiedBy>
  <cp:revision>89</cp:revision>
  <dcterms:created xsi:type="dcterms:W3CDTF">2023-11-09T22:12:05Z</dcterms:created>
  <dcterms:modified xsi:type="dcterms:W3CDTF">2024-09-26T18:33:14Z</dcterms:modified>
</cp:coreProperties>
</file>