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8" r:id="rId2"/>
    <p:sldId id="261" r:id="rId3"/>
    <p:sldId id="259" r:id="rId4"/>
    <p:sldId id="260" r:id="rId5"/>
    <p:sldId id="262" r:id="rId6"/>
    <p:sldId id="263" r:id="rId7"/>
    <p:sldId id="264" r:id="rId8"/>
    <p:sldId id="269" r:id="rId9"/>
    <p:sldId id="272" r:id="rId10"/>
    <p:sldId id="270" r:id="rId11"/>
    <p:sldId id="266" r:id="rId12"/>
    <p:sldId id="271" r:id="rId13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B85999-DFAD-44E2-A090-28E36EC4597E}" type="datetimeFigureOut">
              <a:rPr lang="hu-HU" smtClean="0"/>
              <a:t>2024. 09. 26.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A08F73-60F4-4CAA-82C4-50A8E5124E6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309866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A08F73-60F4-4CAA-82C4-50A8E5124E68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370331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30E1935-7F76-599D-22E5-91A2B7ED21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38EC9469-5CFF-7C5B-26E2-E39CB88751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DAC328B7-980D-DEA8-0831-60A829332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58513-8590-4F29-9E4D-F83ACE84A2A4}" type="datetimeFigureOut">
              <a:rPr lang="hu-HU" smtClean="0"/>
              <a:t>2024. 09. 26.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AAA61597-51BA-4CD7-C9C4-FA44263A3E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749B9A76-B0CD-84DF-308A-02FAB22B1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415E0-7CF1-424F-AEC5-065F139524A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02954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A9A3A09-5FA2-92CC-C22D-FD473AFFA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2495A59F-BAB7-1706-269B-6C0D34ADE8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7AFFC4C9-0693-1438-79BA-A75470D74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58513-8590-4F29-9E4D-F83ACE84A2A4}" type="datetimeFigureOut">
              <a:rPr lang="hu-HU" smtClean="0"/>
              <a:t>2024. 09. 26.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F5B5C77B-2354-2070-6D93-CFC6FA23F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87674671-64C6-0DB2-1B1A-AC719756F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415E0-7CF1-424F-AEC5-065F139524A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32066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B3398889-45FD-11D5-49EB-9E52B85F49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D93D25B0-017E-9C87-BD8D-6B9366E05D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CB281A98-18C0-F39E-127A-467BB8ED6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58513-8590-4F29-9E4D-F83ACE84A2A4}" type="datetimeFigureOut">
              <a:rPr lang="hu-HU" smtClean="0"/>
              <a:t>2024. 09. 26.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7E44E81B-D653-427E-52B5-61E670DD8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010E172F-375A-A0EF-ABE9-161DD5E97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415E0-7CF1-424F-AEC5-065F139524A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50510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D0753E9-A720-869D-19B0-6FFFA0419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52EBA57F-5369-7A06-5C56-734D9373BA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18A53A72-B8C0-3789-1B46-8F379577E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58513-8590-4F29-9E4D-F83ACE84A2A4}" type="datetimeFigureOut">
              <a:rPr lang="hu-HU" smtClean="0"/>
              <a:t>2024. 09. 26.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FEF9D68E-7546-8C10-CFF8-C278CE11D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1685C42B-7E18-8E4A-9779-3BDA3130C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415E0-7CF1-424F-AEC5-065F139524A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29605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BE8842E-03BC-21C5-84DB-1942763F6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C189160A-BC7F-A140-7286-9D5E6A37C8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DBEDD826-E573-9557-2911-62077BA35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58513-8590-4F29-9E4D-F83ACE84A2A4}" type="datetimeFigureOut">
              <a:rPr lang="hu-HU" smtClean="0"/>
              <a:t>2024. 09. 26.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F6552DE0-CF85-82CB-3F09-F391C9424F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6E42D354-E7C9-1706-4A34-0634D73A9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415E0-7CF1-424F-AEC5-065F139524A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09498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904304B-AC4E-5D79-42CD-918E3F30A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6CCCF585-B20B-D86A-B67F-6CBAC2EA78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35836414-1F69-7F1C-F6CB-4EA0D89B66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F931646C-9E17-0A0A-8F24-48E45DBCC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58513-8590-4F29-9E4D-F83ACE84A2A4}" type="datetimeFigureOut">
              <a:rPr lang="hu-HU" smtClean="0"/>
              <a:t>2024. 09. 26.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FDE0C3D6-CA35-22F9-B4DF-CC75066D5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DD0B764E-386D-9B6C-4AFE-B80B83843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415E0-7CF1-424F-AEC5-065F139524A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64059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254B903-7E74-9807-9A10-300C85773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19368FB6-F7CA-5155-47A5-63B2EF3113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F0DF1505-154D-9368-4179-FFDC233AF6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99DFCB2B-81A1-53F8-79DB-0BD049536B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2345D66C-EA43-4662-D8CD-C93CB2969C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BA2B8610-D522-5C4D-8EA2-9E2617445F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58513-8590-4F29-9E4D-F83ACE84A2A4}" type="datetimeFigureOut">
              <a:rPr lang="hu-HU" smtClean="0"/>
              <a:t>2024. 09. 26.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C0B5FB85-2C30-4230-1CCD-61F1E0909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B342B53E-E149-8CA3-0F6A-BB9AC3630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415E0-7CF1-424F-AEC5-065F139524A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10749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87AF627-FE13-A83A-9D55-D633E86107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1CEABE85-F462-26E8-EFB6-0E7440DA2F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58513-8590-4F29-9E4D-F83ACE84A2A4}" type="datetimeFigureOut">
              <a:rPr lang="hu-HU" smtClean="0"/>
              <a:t>2024. 09. 26.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7C6D1585-7E40-B58B-90DE-B9620EEB30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4D0103F0-8E6B-A2F4-A526-6FCF919E3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415E0-7CF1-424F-AEC5-065F139524A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29377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E94C9E89-0584-C070-BED9-0AA71CA95F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58513-8590-4F29-9E4D-F83ACE84A2A4}" type="datetimeFigureOut">
              <a:rPr lang="hu-HU" smtClean="0"/>
              <a:t>2024. 09. 26.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5F117A24-4358-3461-5E6A-B88CD1BF5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F8BC602D-3F62-CEF9-19FD-A28A68FE0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415E0-7CF1-424F-AEC5-065F139524A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63708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D5B5EF0-8365-6EAC-FDD3-2F048DF3F9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6301B6C-A4D8-D9EC-2771-A1362AF016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4334D9EF-CE91-C9F9-E352-E15E782208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407A53E7-B1DD-82EB-AF35-4B0B082315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58513-8590-4F29-9E4D-F83ACE84A2A4}" type="datetimeFigureOut">
              <a:rPr lang="hu-HU" smtClean="0"/>
              <a:t>2024. 09. 26.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7F2FD272-4BD5-4C0E-2548-6F9864DF2B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A51692EE-E7CF-4B1E-C4C6-9B0C5A913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415E0-7CF1-424F-AEC5-065F139524A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10092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D7F3B69-71C2-0FC0-E7C2-F6AC1E265E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554E24A9-DDA4-8491-4124-6FEB73AEC0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7B58340C-933F-BDF2-473E-83965499CB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CB425F3E-B7E8-8367-8835-50D9030683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58513-8590-4F29-9E4D-F83ACE84A2A4}" type="datetimeFigureOut">
              <a:rPr lang="hu-HU" smtClean="0"/>
              <a:t>2024. 09. 26.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E8772EFA-4E6B-3D74-7810-36355189F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7EC20E22-C2DB-73A6-3A09-FD8D9BE03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415E0-7CF1-424F-AEC5-065F139524A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6228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40000"/>
                <a:lumOff val="60000"/>
              </a:schemeClr>
            </a:gs>
            <a:gs pos="46000">
              <a:schemeClr val="accent1">
                <a:lumMod val="95000"/>
                <a:lumOff val="5000"/>
              </a:schemeClr>
            </a:gs>
            <a:gs pos="100000">
              <a:schemeClr val="accent1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8FC2E4E0-7E51-2B5D-222F-111BB78B2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88BD6D40-67BC-BAF6-3D53-F0651CFFAF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7AF55D9F-F856-8FAD-22FA-59A2EE4E99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D458513-8590-4F29-9E4D-F83ACE84A2A4}" type="datetimeFigureOut">
              <a:rPr lang="hu-HU" smtClean="0"/>
              <a:t>2024. 09. 26.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8B435BAE-A341-F5F1-FFE1-DF7F6E9CA1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05D1ABA2-668B-8153-8E53-FDCAB2FF06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14415E0-7CF1-424F-AEC5-065F139524A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18369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 descr="A képen clipart, Grafika, szimbólum, rajzfilm látható&#10;&#10;Automatikusan generált leírás">
            <a:extLst>
              <a:ext uri="{FF2B5EF4-FFF2-40B4-BE49-F238E27FC236}">
                <a16:creationId xmlns:a16="http://schemas.microsoft.com/office/drawing/2014/main" id="{64C50186-E21C-CCF2-39F5-BCB9F5B863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2304" y="163580"/>
            <a:ext cx="1800611" cy="1817498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0473AD3F-8CDE-E0B7-44F4-CC281B6EDA6F}"/>
              </a:ext>
            </a:extLst>
          </p:cNvPr>
          <p:cNvSpPr txBox="1"/>
          <p:nvPr/>
        </p:nvSpPr>
        <p:spPr>
          <a:xfrm>
            <a:off x="2251042" y="1859339"/>
            <a:ext cx="7689915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u-HU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Ultrarövid hatású szerek szerepe az anesztéziában</a:t>
            </a:r>
            <a:br>
              <a:rPr lang="hu-HU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hu-HU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(Remifentanil, Remimazolam)</a:t>
            </a:r>
            <a:br>
              <a:rPr lang="hu-HU" dirty="0">
                <a:solidFill>
                  <a:schemeClr val="bg1"/>
                </a:solidFill>
              </a:rPr>
            </a:br>
            <a:br>
              <a:rPr lang="hu-HU" dirty="0"/>
            </a:br>
            <a:br>
              <a:rPr lang="hu-HU" dirty="0"/>
            </a:br>
            <a:r>
              <a:rPr lang="hu-HU" b="1" dirty="0">
                <a:solidFill>
                  <a:schemeClr val="bg1"/>
                </a:solidFill>
                <a:latin typeface="Century Gothic" panose="020B0502020202020204" pitchFamily="34" charset="0"/>
              </a:rPr>
              <a:t>dr. Rodek Gyula</a:t>
            </a:r>
            <a:br>
              <a:rPr lang="hu-HU" b="1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hu-HU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TvMBJK</a:t>
            </a:r>
            <a:br>
              <a:rPr lang="hu-HU" b="1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hu-HU" b="1" dirty="0">
                <a:solidFill>
                  <a:schemeClr val="bg1"/>
                </a:solidFill>
                <a:latin typeface="Century Gothic" panose="020B0502020202020204" pitchFamily="34" charset="0"/>
              </a:rPr>
              <a:t>Központi Aneszteziológiai és Intenzív Terápiás Osztály</a:t>
            </a:r>
            <a:br>
              <a:rPr lang="hu-HU" b="1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hu-HU" b="1" dirty="0">
                <a:solidFill>
                  <a:schemeClr val="bg1"/>
                </a:solidFill>
                <a:latin typeface="Century Gothic" panose="020B0502020202020204" pitchFamily="34" charset="0"/>
              </a:rPr>
              <a:t>Szekszárd</a:t>
            </a:r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id="{9EABE300-326F-45D4-ABE5-F7D94EF31340}"/>
              </a:ext>
            </a:extLst>
          </p:cNvPr>
          <p:cNvSpPr txBox="1"/>
          <p:nvPr/>
        </p:nvSpPr>
        <p:spPr>
          <a:xfrm>
            <a:off x="8797180" y="5613987"/>
            <a:ext cx="320573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b="1" dirty="0">
                <a:solidFill>
                  <a:schemeClr val="bg1"/>
                </a:solidFill>
              </a:rPr>
              <a:t>MAITT DD Tudományos Ülése</a:t>
            </a:r>
          </a:p>
          <a:p>
            <a:r>
              <a:rPr lang="hu-HU" b="1" dirty="0">
                <a:solidFill>
                  <a:schemeClr val="bg1"/>
                </a:solidFill>
              </a:rPr>
              <a:t>2024.09.27.</a:t>
            </a:r>
          </a:p>
          <a:p>
            <a:r>
              <a:rPr lang="hu-HU" b="1" dirty="0">
                <a:solidFill>
                  <a:schemeClr val="bg1"/>
                </a:solidFill>
              </a:rPr>
              <a:t>Zalakaros</a:t>
            </a:r>
            <a:endParaRPr lang="hu-H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7466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>
            <a:extLst>
              <a:ext uri="{FF2B5EF4-FFF2-40B4-BE49-F238E27FC236}">
                <a16:creationId xmlns:a16="http://schemas.microsoft.com/office/drawing/2014/main" id="{4CED5D24-F4C9-7F08-1A6D-CFB10374450C}"/>
              </a:ext>
            </a:extLst>
          </p:cNvPr>
          <p:cNvSpPr txBox="1"/>
          <p:nvPr/>
        </p:nvSpPr>
        <p:spPr>
          <a:xfrm>
            <a:off x="617220" y="334004"/>
            <a:ext cx="1095756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1600" b="1" dirty="0">
                <a:latin typeface="Century Gothic" panose="020B0502020202020204" pitchFamily="34" charset="0"/>
              </a:rPr>
              <a:t>A Remimazolam </a:t>
            </a:r>
            <a:r>
              <a:rPr lang="hu-HU" sz="1600" b="1" dirty="0" err="1">
                <a:latin typeface="Century Gothic" panose="020B0502020202020204" pitchFamily="34" charset="0"/>
              </a:rPr>
              <a:t>ún</a:t>
            </a:r>
            <a:r>
              <a:rPr lang="hu-HU" sz="1600" b="1" dirty="0">
                <a:latin typeface="Century Gothic" panose="020B0502020202020204" pitchFamily="34" charset="0"/>
              </a:rPr>
              <a:t>."Lágy drog" (</a:t>
            </a:r>
            <a:r>
              <a:rPr lang="hu-HU" sz="1600" b="1" dirty="0" err="1">
                <a:latin typeface="Century Gothic" panose="020B0502020202020204" pitchFamily="34" charset="0"/>
              </a:rPr>
              <a:t>önmetabolizáló</a:t>
            </a:r>
            <a:r>
              <a:rPr lang="hu-HU" sz="1600" b="1" dirty="0">
                <a:latin typeface="Century Gothic" panose="020B0502020202020204" pitchFamily="34" charset="0"/>
              </a:rPr>
              <a:t> és szervfüggetlen) kialakításának köszönhetően gyorsan </a:t>
            </a:r>
            <a:r>
              <a:rPr lang="hu-HU" sz="1600" b="1" dirty="0" err="1">
                <a:latin typeface="Century Gothic" panose="020B0502020202020204" pitchFamily="34" charset="0"/>
              </a:rPr>
              <a:t>hidrolizálódik</a:t>
            </a:r>
            <a:r>
              <a:rPr lang="hu-HU" sz="1600" b="1" dirty="0">
                <a:latin typeface="Century Gothic" panose="020B0502020202020204" pitchFamily="34" charset="0"/>
              </a:rPr>
              <a:t> a szervezetben inaktív karbonsavként (CNS7054) a vérben jelen lévő szöveti-észteráz enzimek által.</a:t>
            </a:r>
          </a:p>
          <a:p>
            <a:endParaRPr lang="hu-HU" sz="1600" b="1" dirty="0">
              <a:latin typeface="Century Gothic" panose="020B0502020202020204" pitchFamily="34" charset="0"/>
            </a:endParaRPr>
          </a:p>
          <a:p>
            <a:r>
              <a:rPr lang="hu-HU" sz="1600" b="1" dirty="0">
                <a:latin typeface="Century Gothic" panose="020B0502020202020204" pitchFamily="34" charset="0"/>
              </a:rPr>
              <a:t>- 2019 decemberében hagyták jóvá </a:t>
            </a:r>
            <a:r>
              <a:rPr lang="hu-HU" sz="1600" b="1" dirty="0" err="1">
                <a:latin typeface="Century Gothic" panose="020B0502020202020204" pitchFamily="34" charset="0"/>
              </a:rPr>
              <a:t>gasztroszkópia</a:t>
            </a:r>
            <a:r>
              <a:rPr lang="hu-HU" sz="1600" b="1" dirty="0">
                <a:latin typeface="Century Gothic" panose="020B0502020202020204" pitchFamily="34" charset="0"/>
              </a:rPr>
              <a:t> közbeni </a:t>
            </a:r>
            <a:r>
              <a:rPr lang="hu-HU" sz="1600" b="1" dirty="0" err="1">
                <a:latin typeface="Century Gothic" panose="020B0502020202020204" pitchFamily="34" charset="0"/>
              </a:rPr>
              <a:t>szedációra</a:t>
            </a:r>
            <a:r>
              <a:rPr lang="hu-HU" sz="1600" b="1" dirty="0">
                <a:latin typeface="Century Gothic" panose="020B0502020202020204" pitchFamily="34" charset="0"/>
              </a:rPr>
              <a:t> és 2020 júniusában </a:t>
            </a:r>
            <a:r>
              <a:rPr lang="hu-HU" sz="1600" b="1" dirty="0" err="1">
                <a:latin typeface="Century Gothic" panose="020B0502020202020204" pitchFamily="34" charset="0"/>
              </a:rPr>
              <a:t>kolonoszkópiára</a:t>
            </a:r>
            <a:r>
              <a:rPr lang="hu-HU" sz="1600" b="1" dirty="0">
                <a:latin typeface="Century Gothic" panose="020B0502020202020204" pitchFamily="34" charset="0"/>
              </a:rPr>
              <a:t> </a:t>
            </a:r>
            <a:br>
              <a:rPr lang="hu-HU" sz="1600" b="1" dirty="0">
                <a:latin typeface="Century Gothic" panose="020B0502020202020204" pitchFamily="34" charset="0"/>
              </a:rPr>
            </a:br>
            <a:r>
              <a:rPr lang="hu-HU" sz="1600" b="1" dirty="0">
                <a:latin typeface="Century Gothic" panose="020B0502020202020204" pitchFamily="34" charset="0"/>
              </a:rPr>
              <a:t>   Kínában;  </a:t>
            </a:r>
          </a:p>
          <a:p>
            <a:r>
              <a:rPr lang="hu-HU" sz="1600" b="1" dirty="0">
                <a:latin typeface="Century Gothic" panose="020B0502020202020204" pitchFamily="34" charset="0"/>
              </a:rPr>
              <a:t>- procedurális </a:t>
            </a:r>
            <a:r>
              <a:rPr lang="hu-HU" sz="1600" b="1" dirty="0" err="1">
                <a:latin typeface="Century Gothic" panose="020B0502020202020204" pitchFamily="34" charset="0"/>
              </a:rPr>
              <a:t>szedációra</a:t>
            </a:r>
            <a:r>
              <a:rPr lang="hu-HU" sz="1600" b="1" dirty="0">
                <a:latin typeface="Century Gothic" panose="020B0502020202020204" pitchFamily="34" charset="0"/>
              </a:rPr>
              <a:t> az Egyesült Államokban 2020 júliusában, </a:t>
            </a:r>
          </a:p>
          <a:p>
            <a:r>
              <a:rPr lang="hu-HU" sz="1600" b="1" dirty="0">
                <a:latin typeface="Century Gothic" panose="020B0502020202020204" pitchFamily="34" charset="0"/>
              </a:rPr>
              <a:t>- az Európai Unióban és Dél-Koreában pedig 2021 augusztusában.</a:t>
            </a:r>
          </a:p>
          <a:p>
            <a:endParaRPr lang="hu-HU" sz="1600" b="1" dirty="0">
              <a:latin typeface="Century Gothic" panose="020B0502020202020204" pitchFamily="34" charset="0"/>
            </a:endParaRPr>
          </a:p>
          <a:p>
            <a:r>
              <a:rPr lang="hu-HU" sz="1600" b="1" dirty="0">
                <a:latin typeface="Century Gothic" panose="020B0502020202020204" pitchFamily="34" charset="0"/>
              </a:rPr>
              <a:t>Először Japánban hagyták jóvá általános érzéstelenítésben 2020. január 23-án, majd Kínában 2021 novemberében.</a:t>
            </a:r>
          </a:p>
          <a:p>
            <a:r>
              <a:rPr lang="hu-HU" sz="1600" b="1" dirty="0">
                <a:latin typeface="Century Gothic" panose="020B0502020202020204" pitchFamily="34" charset="0"/>
              </a:rPr>
              <a:t>Belgiumban 2020 augusztusában az intenzív osztályos (ICU) </a:t>
            </a:r>
            <a:r>
              <a:rPr lang="hu-HU" sz="1600" b="1" dirty="0" err="1">
                <a:latin typeface="Century Gothic" panose="020B0502020202020204" pitchFamily="34" charset="0"/>
              </a:rPr>
              <a:t>szedációban</a:t>
            </a:r>
            <a:r>
              <a:rPr lang="hu-HU" sz="1600" b="1" dirty="0">
                <a:latin typeface="Century Gothic" panose="020B0502020202020204" pitchFamily="34" charset="0"/>
              </a:rPr>
              <a:t> is engedélyezték az  alkalmazását.</a:t>
            </a: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AFA75DFD-0252-D04B-B929-8461AA2405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2956" y="3969451"/>
            <a:ext cx="8470392" cy="2170979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438809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A90D3461-4126-85A1-35AA-ED804E992F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4264" y="310896"/>
            <a:ext cx="5218176" cy="3639312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5" name="Szövegdoboz 4">
            <a:extLst>
              <a:ext uri="{FF2B5EF4-FFF2-40B4-BE49-F238E27FC236}">
                <a16:creationId xmlns:a16="http://schemas.microsoft.com/office/drawing/2014/main" id="{DF2ECFBC-FFD0-52A6-670B-496281D13138}"/>
              </a:ext>
            </a:extLst>
          </p:cNvPr>
          <p:cNvSpPr txBox="1"/>
          <p:nvPr/>
        </p:nvSpPr>
        <p:spPr>
          <a:xfrm>
            <a:off x="6630543" y="4133333"/>
            <a:ext cx="5325618" cy="2031325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hu-HU" sz="1400" b="1" dirty="0">
                <a:latin typeface="Century Gothic" panose="020B0502020202020204" pitchFamily="34" charset="0"/>
              </a:rPr>
              <a:t>A hatás helyén fellépő opioid- és hipnotikus koncentrációk időbeli alakulása a hatás helyén lévő csúcskoncentráció arányában. Midazolám (erős kék kötőjelek), fentanil (vékony lila kötőjelek), remimazolám(erős zöld vonal), alfentanil (vékony barna szaggatott vonal), propofol (nagy piros pontok) és remifentanil (vékony kék vonal). </a:t>
            </a:r>
            <a:br>
              <a:rPr lang="hu-HU" sz="1400" b="1" dirty="0">
                <a:latin typeface="Century Gothic" panose="020B0502020202020204" pitchFamily="34" charset="0"/>
              </a:rPr>
            </a:br>
            <a:r>
              <a:rPr lang="hu-HU" sz="1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A remimazolám hatás felépülése és eloszlása a propofol és a fentanil közé esik, és gyorsabb, mint a midazolám esetén.</a:t>
            </a: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A22DFA28-F7CD-ABAC-1C60-159190E8A745}"/>
              </a:ext>
            </a:extLst>
          </p:cNvPr>
          <p:cNvSpPr txBox="1"/>
          <p:nvPr/>
        </p:nvSpPr>
        <p:spPr>
          <a:xfrm>
            <a:off x="139446" y="212734"/>
            <a:ext cx="6437376" cy="830997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hu-HU" sz="1200" b="1" dirty="0" err="1">
                <a:latin typeface="Century Gothic" panose="020B0502020202020204" pitchFamily="34" charset="0"/>
              </a:rPr>
              <a:t>Sneyd</a:t>
            </a:r>
            <a:r>
              <a:rPr lang="hu-HU" sz="1200" b="1" dirty="0">
                <a:latin typeface="Century Gothic" panose="020B0502020202020204" pitchFamily="34" charset="0"/>
              </a:rPr>
              <a:t> JR, </a:t>
            </a:r>
            <a:r>
              <a:rPr lang="hu-HU" sz="1200" b="1" dirty="0" err="1">
                <a:latin typeface="Century Gothic" panose="020B0502020202020204" pitchFamily="34" charset="0"/>
              </a:rPr>
              <a:t>Gambus</a:t>
            </a:r>
            <a:r>
              <a:rPr lang="hu-HU" sz="1200" b="1" dirty="0">
                <a:latin typeface="Century Gothic" panose="020B0502020202020204" pitchFamily="34" charset="0"/>
              </a:rPr>
              <a:t> PL, </a:t>
            </a:r>
            <a:r>
              <a:rPr lang="hu-HU" sz="1200" b="1" dirty="0" err="1">
                <a:latin typeface="Century Gothic" panose="020B0502020202020204" pitchFamily="34" charset="0"/>
              </a:rPr>
              <a:t>Rigby</a:t>
            </a:r>
            <a:r>
              <a:rPr lang="hu-HU" sz="1200" b="1" dirty="0">
                <a:latin typeface="Century Gothic" panose="020B0502020202020204" pitchFamily="34" charset="0"/>
              </a:rPr>
              <a:t>-Jones AE. </a:t>
            </a:r>
            <a:br>
              <a:rPr lang="hu-HU" sz="1200" b="1" dirty="0">
                <a:latin typeface="Century Gothic" panose="020B0502020202020204" pitchFamily="34" charset="0"/>
              </a:rPr>
            </a:br>
            <a:r>
              <a:rPr lang="hu-HU" sz="1200" b="1" dirty="0" err="1">
                <a:latin typeface="Century Gothic" panose="020B0502020202020204" pitchFamily="34" charset="0"/>
              </a:rPr>
              <a:t>Current</a:t>
            </a:r>
            <a:r>
              <a:rPr lang="hu-HU" sz="1200" b="1" dirty="0">
                <a:latin typeface="Century Gothic" panose="020B0502020202020204" pitchFamily="34" charset="0"/>
              </a:rPr>
              <a:t> status of </a:t>
            </a:r>
            <a:r>
              <a:rPr lang="hu-HU" sz="1200" b="1" dirty="0" err="1">
                <a:latin typeface="Century Gothic" panose="020B0502020202020204" pitchFamily="34" charset="0"/>
              </a:rPr>
              <a:t>perioperative</a:t>
            </a:r>
            <a:r>
              <a:rPr lang="hu-HU" sz="1200" b="1" dirty="0">
                <a:latin typeface="Century Gothic" panose="020B0502020202020204" pitchFamily="34" charset="0"/>
              </a:rPr>
              <a:t> </a:t>
            </a:r>
            <a:r>
              <a:rPr lang="hu-HU" sz="1200" b="1" dirty="0" err="1">
                <a:latin typeface="Century Gothic" panose="020B0502020202020204" pitchFamily="34" charset="0"/>
              </a:rPr>
              <a:t>hypnotics</a:t>
            </a:r>
            <a:r>
              <a:rPr lang="hu-HU" sz="1200" b="1" dirty="0">
                <a:latin typeface="Century Gothic" panose="020B0502020202020204" pitchFamily="34" charset="0"/>
              </a:rPr>
              <a:t>, </a:t>
            </a:r>
            <a:r>
              <a:rPr lang="hu-HU" sz="1200" b="1" dirty="0" err="1">
                <a:latin typeface="Century Gothic" panose="020B0502020202020204" pitchFamily="34" charset="0"/>
              </a:rPr>
              <a:t>role</a:t>
            </a:r>
            <a:r>
              <a:rPr lang="hu-HU" sz="1200" b="1" dirty="0">
                <a:latin typeface="Century Gothic" panose="020B0502020202020204" pitchFamily="34" charset="0"/>
              </a:rPr>
              <a:t> of </a:t>
            </a:r>
            <a:r>
              <a:rPr lang="hu-HU" sz="1200" b="1" dirty="0" err="1">
                <a:latin typeface="Century Gothic" panose="020B0502020202020204" pitchFamily="34" charset="0"/>
              </a:rPr>
              <a:t>benzodiazepines</a:t>
            </a:r>
            <a:r>
              <a:rPr lang="hu-HU" sz="1200" b="1" dirty="0">
                <a:latin typeface="Century Gothic" panose="020B0502020202020204" pitchFamily="34" charset="0"/>
              </a:rPr>
              <a:t>, and </a:t>
            </a:r>
            <a:r>
              <a:rPr lang="hu-HU" sz="1200" b="1" dirty="0" err="1">
                <a:latin typeface="Century Gothic" panose="020B0502020202020204" pitchFamily="34" charset="0"/>
              </a:rPr>
              <a:t>the</a:t>
            </a:r>
            <a:r>
              <a:rPr lang="hu-HU" sz="1200" b="1" dirty="0">
                <a:latin typeface="Century Gothic" panose="020B0502020202020204" pitchFamily="34" charset="0"/>
              </a:rPr>
              <a:t> </a:t>
            </a:r>
            <a:r>
              <a:rPr lang="hu-HU" sz="1200" b="1" dirty="0" err="1">
                <a:latin typeface="Century Gothic" panose="020B0502020202020204" pitchFamily="34" charset="0"/>
              </a:rPr>
              <a:t>case</a:t>
            </a:r>
            <a:r>
              <a:rPr lang="hu-HU" sz="1200" b="1" dirty="0">
                <a:latin typeface="Century Gothic" panose="020B0502020202020204" pitchFamily="34" charset="0"/>
              </a:rPr>
              <a:t> for remimazolam: a </a:t>
            </a:r>
            <a:r>
              <a:rPr lang="hu-HU" sz="1200" b="1" dirty="0" err="1">
                <a:latin typeface="Century Gothic" panose="020B0502020202020204" pitchFamily="34" charset="0"/>
              </a:rPr>
              <a:t>narrative</a:t>
            </a:r>
            <a:r>
              <a:rPr lang="hu-HU" sz="1200" b="1" dirty="0">
                <a:latin typeface="Century Gothic" panose="020B0502020202020204" pitchFamily="34" charset="0"/>
              </a:rPr>
              <a:t> </a:t>
            </a:r>
            <a:r>
              <a:rPr lang="hu-HU" sz="1200" b="1" dirty="0" err="1">
                <a:latin typeface="Century Gothic" panose="020B0502020202020204" pitchFamily="34" charset="0"/>
              </a:rPr>
              <a:t>review</a:t>
            </a:r>
            <a:r>
              <a:rPr lang="hu-HU" sz="1200" b="1" dirty="0">
                <a:latin typeface="Century Gothic" panose="020B0502020202020204" pitchFamily="34" charset="0"/>
              </a:rPr>
              <a:t>. </a:t>
            </a:r>
            <a:br>
              <a:rPr lang="hu-HU" sz="1200" b="1" dirty="0">
                <a:latin typeface="Century Gothic" panose="020B0502020202020204" pitchFamily="34" charset="0"/>
              </a:rPr>
            </a:br>
            <a:r>
              <a:rPr lang="hu-HU" sz="1200" b="1" dirty="0" err="1">
                <a:latin typeface="Century Gothic" panose="020B0502020202020204" pitchFamily="34" charset="0"/>
              </a:rPr>
              <a:t>Br</a:t>
            </a:r>
            <a:r>
              <a:rPr lang="hu-HU" sz="1200" b="1" dirty="0">
                <a:latin typeface="Century Gothic" panose="020B0502020202020204" pitchFamily="34" charset="0"/>
              </a:rPr>
              <a:t> J </a:t>
            </a:r>
            <a:r>
              <a:rPr lang="hu-HU" sz="1200" b="1" dirty="0" err="1">
                <a:latin typeface="Century Gothic" panose="020B0502020202020204" pitchFamily="34" charset="0"/>
              </a:rPr>
              <a:t>Anaesth</a:t>
            </a:r>
            <a:r>
              <a:rPr lang="hu-HU" sz="1200" b="1" dirty="0">
                <a:latin typeface="Century Gothic" panose="020B0502020202020204" pitchFamily="34" charset="0"/>
              </a:rPr>
              <a:t> 2021;127: 41-55 [17]</a:t>
            </a:r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108BAA11-A0A0-2EC4-A64D-945E6B96A179}"/>
              </a:ext>
            </a:extLst>
          </p:cNvPr>
          <p:cNvSpPr txBox="1"/>
          <p:nvPr/>
        </p:nvSpPr>
        <p:spPr>
          <a:xfrm>
            <a:off x="222885" y="1394121"/>
            <a:ext cx="6270498" cy="4770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1600" b="1" dirty="0">
                <a:latin typeface="Century Gothic" panose="020B0502020202020204" pitchFamily="34" charset="0"/>
              </a:rPr>
              <a:t>A remimazolám költséghatékonyságára összpontosító  áttekintés arra a következtetésre jutott, hogy a potenciális előnyök a következők: </a:t>
            </a:r>
            <a:br>
              <a:rPr lang="hu-HU" sz="1600" b="1" dirty="0">
                <a:latin typeface="Century Gothic" panose="020B0502020202020204" pitchFamily="34" charset="0"/>
              </a:rPr>
            </a:br>
            <a:r>
              <a:rPr lang="hu-HU" sz="1600" b="1" dirty="0">
                <a:latin typeface="Century Gothic" panose="020B0502020202020204" pitchFamily="34" charset="0"/>
              </a:rPr>
              <a:t>- az injekció beadásakor jelentkező fájdalom hiánya, </a:t>
            </a:r>
            <a:br>
              <a:rPr lang="hu-HU" sz="1600" b="1" dirty="0">
                <a:latin typeface="Century Gothic" panose="020B0502020202020204" pitchFamily="34" charset="0"/>
              </a:rPr>
            </a:br>
            <a:r>
              <a:rPr lang="hu-HU" sz="1600" b="1" dirty="0">
                <a:latin typeface="Century Gothic" panose="020B0502020202020204" pitchFamily="34" charset="0"/>
              </a:rPr>
              <a:t>- a flumazenil </a:t>
            </a:r>
            <a:r>
              <a:rPr lang="hu-HU" sz="1600" b="1" dirty="0" err="1">
                <a:latin typeface="Century Gothic" panose="020B0502020202020204" pitchFamily="34" charset="0"/>
              </a:rPr>
              <a:t>reverzálás</a:t>
            </a:r>
            <a:r>
              <a:rPr lang="hu-HU" sz="1600" b="1" dirty="0">
                <a:latin typeface="Century Gothic" panose="020B0502020202020204" pitchFamily="34" charset="0"/>
              </a:rPr>
              <a:t> elérhetősége,</a:t>
            </a:r>
            <a:br>
              <a:rPr lang="hu-HU" sz="1600" b="1" dirty="0">
                <a:latin typeface="Century Gothic" panose="020B0502020202020204" pitchFamily="34" charset="0"/>
              </a:rPr>
            </a:br>
            <a:r>
              <a:rPr lang="hu-HU" sz="1600" b="1" dirty="0">
                <a:latin typeface="Century Gothic" panose="020B0502020202020204" pitchFamily="34" charset="0"/>
              </a:rPr>
              <a:t>- mérsékelt cardiorespiratorikus depresszió, </a:t>
            </a:r>
            <a:br>
              <a:rPr lang="hu-HU" sz="1600" b="1" dirty="0">
                <a:latin typeface="Century Gothic" panose="020B0502020202020204" pitchFamily="34" charset="0"/>
              </a:rPr>
            </a:br>
            <a:r>
              <a:rPr lang="hu-HU" sz="1600" b="1" dirty="0">
                <a:latin typeface="Century Gothic" panose="020B0502020202020204" pitchFamily="34" charset="0"/>
              </a:rPr>
              <a:t>- az észteráz metabolizmus és </a:t>
            </a:r>
            <a:br>
              <a:rPr lang="hu-HU" sz="1600" b="1" dirty="0">
                <a:latin typeface="Century Gothic" panose="020B0502020202020204" pitchFamily="34" charset="0"/>
              </a:rPr>
            </a:br>
            <a:r>
              <a:rPr lang="hu-HU" sz="1600" b="1" dirty="0">
                <a:latin typeface="Century Gothic" panose="020B0502020202020204" pitchFamily="34" charset="0"/>
              </a:rPr>
              <a:t>- </a:t>
            </a:r>
            <a:r>
              <a:rPr lang="hu-HU" sz="16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a nem aneszteziológus egészségügyi szolgáltatók     </a:t>
            </a:r>
            <a:br>
              <a:rPr lang="hu-HU" sz="1600" b="1" dirty="0">
                <a:solidFill>
                  <a:srgbClr val="C00000"/>
                </a:solidFill>
                <a:latin typeface="Century Gothic" panose="020B0502020202020204" pitchFamily="34" charset="0"/>
              </a:rPr>
            </a:br>
            <a:r>
              <a:rPr lang="hu-HU" sz="16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  általi alkalmazásra való alkalmasság. </a:t>
            </a:r>
            <a:br>
              <a:rPr lang="hu-HU" sz="1600" b="1" dirty="0">
                <a:latin typeface="Century Gothic" panose="020B0502020202020204" pitchFamily="34" charset="0"/>
              </a:rPr>
            </a:br>
            <a:br>
              <a:rPr lang="hu-HU" sz="1600" b="1" dirty="0">
                <a:latin typeface="Century Gothic" panose="020B0502020202020204" pitchFamily="34" charset="0"/>
              </a:rPr>
            </a:br>
            <a:r>
              <a:rPr lang="hu-HU" sz="1600" b="1" dirty="0">
                <a:latin typeface="Century Gothic" panose="020B0502020202020204" pitchFamily="34" charset="0"/>
              </a:rPr>
              <a:t>Ezek az előnyök azonban jelentős költségprémiummal járnak a midazolámhoz képest. </a:t>
            </a:r>
            <a:br>
              <a:rPr lang="hu-HU" sz="1600" b="1" dirty="0">
                <a:latin typeface="Century Gothic" panose="020B0502020202020204" pitchFamily="34" charset="0"/>
              </a:rPr>
            </a:br>
            <a:r>
              <a:rPr lang="hu-HU" sz="1600" b="1" dirty="0">
                <a:latin typeface="Century Gothic" panose="020B0502020202020204" pitchFamily="34" charset="0"/>
              </a:rPr>
              <a:t>A mai pénzügyileg korlátozott egészségügyi környezetben valószínű, hogy a gyógyszer beszerzési költsége jelentősen akadályozza a széles körű alkalmazást. </a:t>
            </a:r>
            <a:br>
              <a:rPr lang="hu-HU" sz="1600" b="1" dirty="0">
                <a:latin typeface="Century Gothic" panose="020B0502020202020204" pitchFamily="34" charset="0"/>
              </a:rPr>
            </a:br>
            <a:r>
              <a:rPr lang="hu-HU" sz="16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A remimazolám nem aneszteziológus szakorvos általi alkalmazása olyan körülmények között, amikor a szedációt korábban szakorvos biztosította, költséghatékonynak bizonyulhat  !!! ( APRN kérdés ?).</a:t>
            </a:r>
          </a:p>
        </p:txBody>
      </p:sp>
    </p:spTree>
    <p:extLst>
      <p:ext uri="{BB962C8B-B14F-4D97-AF65-F5344CB8AC3E}">
        <p14:creationId xmlns:p14="http://schemas.microsoft.com/office/powerpoint/2010/main" val="37081235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A képen clipart, Grafika, szimbólum, rajzfilm látható&#10;&#10;Automatikusan generált leírás">
            <a:extLst>
              <a:ext uri="{FF2B5EF4-FFF2-40B4-BE49-F238E27FC236}">
                <a16:creationId xmlns:a16="http://schemas.microsoft.com/office/drawing/2014/main" id="{BC039F28-9DEE-181E-A396-9A91C51720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2304" y="191289"/>
            <a:ext cx="1800611" cy="1817498"/>
          </a:xfrm>
          <a:prstGeom prst="rect">
            <a:avLst/>
          </a:prstGeom>
        </p:spPr>
      </p:pic>
      <p:pic>
        <p:nvPicPr>
          <p:cNvPr id="3" name="Kép 2">
            <a:extLst>
              <a:ext uri="{FF2B5EF4-FFF2-40B4-BE49-F238E27FC236}">
                <a16:creationId xmlns:a16="http://schemas.microsoft.com/office/drawing/2014/main" id="{13C634F9-0600-6E17-900F-D89B21AE6F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8658" y="3246139"/>
            <a:ext cx="3426249" cy="328441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4" name="Kép 3">
            <a:extLst>
              <a:ext uri="{FF2B5EF4-FFF2-40B4-BE49-F238E27FC236}">
                <a16:creationId xmlns:a16="http://schemas.microsoft.com/office/drawing/2014/main" id="{A54D4717-B87E-87C2-F141-3921E92A02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7093" y="3208752"/>
            <a:ext cx="3426249" cy="3359187"/>
          </a:xfrm>
          <a:prstGeom prst="rect">
            <a:avLst/>
          </a:prstGeom>
        </p:spPr>
      </p:pic>
      <p:sp>
        <p:nvSpPr>
          <p:cNvPr id="5" name="Szövegdoboz 4">
            <a:extLst>
              <a:ext uri="{FF2B5EF4-FFF2-40B4-BE49-F238E27FC236}">
                <a16:creationId xmlns:a16="http://schemas.microsoft.com/office/drawing/2014/main" id="{EADBA39E-FA74-D141-9AD8-9E0DEAFF92C6}"/>
              </a:ext>
            </a:extLst>
          </p:cNvPr>
          <p:cNvSpPr txBox="1"/>
          <p:nvPr/>
        </p:nvSpPr>
        <p:spPr>
          <a:xfrm>
            <a:off x="1331976" y="1922998"/>
            <a:ext cx="95280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6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Köszönöm a figyelmet !</a:t>
            </a:r>
          </a:p>
        </p:txBody>
      </p:sp>
    </p:spTree>
    <p:extLst>
      <p:ext uri="{BB962C8B-B14F-4D97-AF65-F5344CB8AC3E}">
        <p14:creationId xmlns:p14="http://schemas.microsoft.com/office/powerpoint/2010/main" val="8232278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zövegdoboz 6">
            <a:extLst>
              <a:ext uri="{FF2B5EF4-FFF2-40B4-BE49-F238E27FC236}">
                <a16:creationId xmlns:a16="http://schemas.microsoft.com/office/drawing/2014/main" id="{C0962D85-3D3A-EE67-B98C-0CA7F3CB10DA}"/>
              </a:ext>
            </a:extLst>
          </p:cNvPr>
          <p:cNvSpPr txBox="1"/>
          <p:nvPr/>
        </p:nvSpPr>
        <p:spPr>
          <a:xfrm>
            <a:off x="334899" y="598066"/>
            <a:ext cx="401193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1800" b="1" kern="12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Az izoflurán átlagos élettartama a légkörben 3,2 év, globális felmelegedési potenciálja 510, és az éves kibocsátás 880 tonna.</a:t>
            </a:r>
            <a:endParaRPr lang="hu-H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id="{E9E8958B-3F76-8F47-3594-02E547619A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131" y="2304141"/>
            <a:ext cx="2687938" cy="2384305"/>
          </a:xfrm>
          <a:prstGeom prst="rect">
            <a:avLst/>
          </a:prstGeom>
        </p:spPr>
      </p:pic>
      <p:pic>
        <p:nvPicPr>
          <p:cNvPr id="1032" name="Picture 8" descr="undefined">
            <a:extLst>
              <a:ext uri="{FF2B5EF4-FFF2-40B4-BE49-F238E27FC236}">
                <a16:creationId xmlns:a16="http://schemas.microsoft.com/office/drawing/2014/main" id="{0E34FB97-C9B3-9007-8C15-2B289F275A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5372" y="2367132"/>
            <a:ext cx="1741457" cy="2194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zövegdoboz 2">
            <a:extLst>
              <a:ext uri="{FF2B5EF4-FFF2-40B4-BE49-F238E27FC236}">
                <a16:creationId xmlns:a16="http://schemas.microsoft.com/office/drawing/2014/main" id="{755066CA-84BA-58A7-BC3F-FFD32CF28D74}"/>
              </a:ext>
            </a:extLst>
          </p:cNvPr>
          <p:cNvSpPr txBox="1"/>
          <p:nvPr/>
        </p:nvSpPr>
        <p:spPr>
          <a:xfrm>
            <a:off x="334899" y="4917193"/>
            <a:ext cx="5045202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1200" b="1" dirty="0" err="1">
                <a:latin typeface="Century Gothic" panose="020B0502020202020204" pitchFamily="34" charset="0"/>
              </a:rPr>
              <a:t>Vollmer</a:t>
            </a:r>
            <a:r>
              <a:rPr lang="hu-HU" sz="1200" b="1" dirty="0">
                <a:latin typeface="Century Gothic" panose="020B0502020202020204" pitchFamily="34" charset="0"/>
              </a:rPr>
              <a:t> MK, </a:t>
            </a:r>
            <a:r>
              <a:rPr lang="hu-HU" sz="1200" b="1" dirty="0" err="1">
                <a:latin typeface="Century Gothic" panose="020B0502020202020204" pitchFamily="34" charset="0"/>
              </a:rPr>
              <a:t>Rhee</a:t>
            </a:r>
            <a:r>
              <a:rPr lang="hu-HU" sz="1200" b="1" dirty="0">
                <a:latin typeface="Century Gothic" panose="020B0502020202020204" pitchFamily="34" charset="0"/>
              </a:rPr>
              <a:t> TS, </a:t>
            </a:r>
            <a:r>
              <a:rPr lang="hu-HU" sz="1200" b="1" dirty="0" err="1">
                <a:latin typeface="Century Gothic" panose="020B0502020202020204" pitchFamily="34" charset="0"/>
              </a:rPr>
              <a:t>Rigby</a:t>
            </a:r>
            <a:r>
              <a:rPr lang="hu-HU" sz="1200" b="1" dirty="0">
                <a:latin typeface="Century Gothic" panose="020B0502020202020204" pitchFamily="34" charset="0"/>
              </a:rPr>
              <a:t> M, </a:t>
            </a:r>
            <a:r>
              <a:rPr lang="hu-HU" sz="1200" b="1" dirty="0" err="1">
                <a:latin typeface="Century Gothic" panose="020B0502020202020204" pitchFamily="34" charset="0"/>
              </a:rPr>
              <a:t>Hofstetter</a:t>
            </a:r>
            <a:r>
              <a:rPr lang="hu-HU" sz="1200" b="1" dirty="0">
                <a:latin typeface="Century Gothic" panose="020B0502020202020204" pitchFamily="34" charset="0"/>
              </a:rPr>
              <a:t> D, Hill M, </a:t>
            </a:r>
            <a:r>
              <a:rPr lang="hu-HU" sz="1200" b="1" dirty="0" err="1">
                <a:latin typeface="Century Gothic" panose="020B0502020202020204" pitchFamily="34" charset="0"/>
              </a:rPr>
              <a:t>Schoenenberger</a:t>
            </a:r>
            <a:r>
              <a:rPr lang="hu-HU" sz="1200" b="1" dirty="0">
                <a:latin typeface="Century Gothic" panose="020B0502020202020204" pitchFamily="34" charset="0"/>
              </a:rPr>
              <a:t> F, </a:t>
            </a:r>
            <a:r>
              <a:rPr lang="hu-HU" sz="1200" b="1" dirty="0" err="1">
                <a:latin typeface="Century Gothic" panose="020B0502020202020204" pitchFamily="34" charset="0"/>
              </a:rPr>
              <a:t>Reimann</a:t>
            </a:r>
            <a:r>
              <a:rPr lang="hu-HU" sz="1200" b="1" dirty="0">
                <a:latin typeface="Century Gothic" panose="020B0502020202020204" pitchFamily="34" charset="0"/>
              </a:rPr>
              <a:t> S (2015). </a:t>
            </a:r>
            <a:br>
              <a:rPr lang="hu-HU" sz="1600" b="1" dirty="0">
                <a:latin typeface="Century Gothic" panose="020B0502020202020204" pitchFamily="34" charset="0"/>
              </a:rPr>
            </a:br>
            <a:r>
              <a:rPr lang="hu-HU" sz="1600" b="1" dirty="0">
                <a:latin typeface="Century Gothic" panose="020B0502020202020204" pitchFamily="34" charset="0"/>
              </a:rPr>
              <a:t>"Modern </a:t>
            </a:r>
            <a:r>
              <a:rPr lang="hu-HU" sz="1600" b="1" dirty="0" err="1">
                <a:latin typeface="Century Gothic" panose="020B0502020202020204" pitchFamily="34" charset="0"/>
              </a:rPr>
              <a:t>inhalation</a:t>
            </a:r>
            <a:r>
              <a:rPr lang="hu-HU" sz="1600" b="1" dirty="0">
                <a:latin typeface="Century Gothic" panose="020B0502020202020204" pitchFamily="34" charset="0"/>
              </a:rPr>
              <a:t> </a:t>
            </a:r>
            <a:r>
              <a:rPr lang="hu-HU" sz="1600" b="1" dirty="0" err="1">
                <a:latin typeface="Century Gothic" panose="020B0502020202020204" pitchFamily="34" charset="0"/>
              </a:rPr>
              <a:t>anesthetics</a:t>
            </a:r>
            <a:r>
              <a:rPr lang="hu-HU" sz="1600" b="1" dirty="0">
                <a:latin typeface="Century Gothic" panose="020B0502020202020204" pitchFamily="34" charset="0"/>
              </a:rPr>
              <a:t>: </a:t>
            </a:r>
            <a:r>
              <a:rPr lang="hu-HU" sz="1600" b="1" dirty="0" err="1">
                <a:latin typeface="Century Gothic" panose="020B0502020202020204" pitchFamily="34" charset="0"/>
              </a:rPr>
              <a:t>Potent</a:t>
            </a:r>
            <a:r>
              <a:rPr lang="hu-HU" sz="1600" b="1" dirty="0">
                <a:latin typeface="Century Gothic" panose="020B0502020202020204" pitchFamily="34" charset="0"/>
              </a:rPr>
              <a:t> </a:t>
            </a:r>
            <a:r>
              <a:rPr lang="hu-HU" sz="1600" b="1" dirty="0" err="1">
                <a:latin typeface="Century Gothic" panose="020B0502020202020204" pitchFamily="34" charset="0"/>
              </a:rPr>
              <a:t>greenhouse</a:t>
            </a:r>
            <a:r>
              <a:rPr lang="hu-HU" sz="1600" b="1" dirty="0">
                <a:latin typeface="Century Gothic" panose="020B0502020202020204" pitchFamily="34" charset="0"/>
              </a:rPr>
              <a:t> </a:t>
            </a:r>
            <a:r>
              <a:rPr lang="hu-HU" sz="1600" b="1" dirty="0" err="1">
                <a:latin typeface="Century Gothic" panose="020B0502020202020204" pitchFamily="34" charset="0"/>
              </a:rPr>
              <a:t>gases</a:t>
            </a:r>
            <a:r>
              <a:rPr lang="hu-HU" sz="1600" b="1" dirty="0">
                <a:latin typeface="Century Gothic" panose="020B0502020202020204" pitchFamily="34" charset="0"/>
              </a:rPr>
              <a:t> in </a:t>
            </a:r>
            <a:r>
              <a:rPr lang="hu-HU" sz="1600" b="1" dirty="0" err="1">
                <a:latin typeface="Century Gothic" panose="020B0502020202020204" pitchFamily="34" charset="0"/>
              </a:rPr>
              <a:t>the</a:t>
            </a:r>
            <a:r>
              <a:rPr lang="hu-HU" sz="1600" b="1" dirty="0">
                <a:latin typeface="Century Gothic" panose="020B0502020202020204" pitchFamily="34" charset="0"/>
              </a:rPr>
              <a:t> </a:t>
            </a:r>
            <a:r>
              <a:rPr lang="hu-HU" sz="1600" b="1" dirty="0" err="1">
                <a:latin typeface="Century Gothic" panose="020B0502020202020204" pitchFamily="34" charset="0"/>
              </a:rPr>
              <a:t>global</a:t>
            </a:r>
            <a:r>
              <a:rPr lang="hu-HU" sz="1600" b="1" dirty="0">
                <a:latin typeface="Century Gothic" panose="020B0502020202020204" pitchFamily="34" charset="0"/>
              </a:rPr>
              <a:t> </a:t>
            </a:r>
            <a:r>
              <a:rPr lang="hu-HU" sz="1600" b="1" dirty="0" err="1">
                <a:latin typeface="Century Gothic" panose="020B0502020202020204" pitchFamily="34" charset="0"/>
              </a:rPr>
              <a:t>atmosphere</a:t>
            </a:r>
            <a:r>
              <a:rPr lang="hu-HU" sz="1600" b="1" dirty="0">
                <a:latin typeface="Century Gothic" panose="020B0502020202020204" pitchFamily="34" charset="0"/>
              </a:rPr>
              <a:t>". </a:t>
            </a:r>
            <a:r>
              <a:rPr lang="hu-HU" sz="1600" b="1" dirty="0" err="1">
                <a:latin typeface="Century Gothic" panose="020B0502020202020204" pitchFamily="34" charset="0"/>
              </a:rPr>
              <a:t>Geophysical</a:t>
            </a:r>
            <a:r>
              <a:rPr lang="hu-HU" sz="1600" b="1" dirty="0">
                <a:latin typeface="Century Gothic" panose="020B0502020202020204" pitchFamily="34" charset="0"/>
              </a:rPr>
              <a:t> Research </a:t>
            </a:r>
            <a:r>
              <a:rPr lang="hu-HU" sz="1600" b="1" dirty="0" err="1">
                <a:latin typeface="Century Gothic" panose="020B0502020202020204" pitchFamily="34" charset="0"/>
              </a:rPr>
              <a:t>Letters</a:t>
            </a:r>
            <a:r>
              <a:rPr lang="hu-HU" sz="1600" b="1" dirty="0">
                <a:latin typeface="Century Gothic" panose="020B0502020202020204" pitchFamily="34" charset="0"/>
              </a:rPr>
              <a:t>. 42 (5): 1606–1611. </a:t>
            </a:r>
            <a:r>
              <a:rPr lang="hu-HU" sz="1600" b="1" dirty="0" err="1">
                <a:latin typeface="Century Gothic" panose="020B0502020202020204" pitchFamily="34" charset="0"/>
              </a:rPr>
              <a:t>Bibcode</a:t>
            </a:r>
            <a:r>
              <a:rPr lang="hu-HU" sz="1600" b="1" dirty="0">
                <a:latin typeface="Century Gothic" panose="020B0502020202020204" pitchFamily="34" charset="0"/>
              </a:rPr>
              <a:t>: 2015 GeoRL..42.1606V. doi:10.1002/2014GL062785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FDBBB965-FDF6-FD1F-CAA7-1D09874E70A2}"/>
              </a:ext>
            </a:extLst>
          </p:cNvPr>
          <p:cNvSpPr txBox="1"/>
          <p:nvPr/>
        </p:nvSpPr>
        <p:spPr>
          <a:xfrm>
            <a:off x="5380101" y="384059"/>
            <a:ext cx="647699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1800" b="1" kern="12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Három üvegházhatású gáz globális felmelegedési potenciáljának (GWP) összehasonlítása  100 éves időszak alatt: </a:t>
            </a:r>
          </a:p>
          <a:p>
            <a:r>
              <a:rPr lang="hu-HU" sz="1800" b="1" kern="12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perfluor-tributil-amin, dinitrogén-oxid  és metán, összehasonlítva a szén-dioxiddal (ez utóbbi a referenciaérték, ezért GWP-je egy).</a:t>
            </a:r>
          </a:p>
        </p:txBody>
      </p:sp>
      <p:pic>
        <p:nvPicPr>
          <p:cNvPr id="4" name="Picture 4" descr="undefined">
            <a:extLst>
              <a:ext uri="{FF2B5EF4-FFF2-40B4-BE49-F238E27FC236}">
                <a16:creationId xmlns:a16="http://schemas.microsoft.com/office/drawing/2014/main" id="{484892CF-B65F-6ACF-43B1-5DB5DF94AF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1619" y="2367132"/>
            <a:ext cx="3712591" cy="4032504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Baxter U.S. - Healthcare Professionals - Sevoflurane, USP">
            <a:extLst>
              <a:ext uri="{FF2B5EF4-FFF2-40B4-BE49-F238E27FC236}">
                <a16:creationId xmlns:a16="http://schemas.microsoft.com/office/drawing/2014/main" id="{DB1F4528-1C31-EBDC-F1E1-74D27ACDDF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2141" y="2138385"/>
            <a:ext cx="1911927" cy="2502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undefined">
            <a:extLst>
              <a:ext uri="{FF2B5EF4-FFF2-40B4-BE49-F238E27FC236}">
                <a16:creationId xmlns:a16="http://schemas.microsoft.com/office/drawing/2014/main" id="{B2F25373-2277-B315-1B4B-2E53623027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2141" y="4629814"/>
            <a:ext cx="1911927" cy="2267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48575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>
            <a:extLst>
              <a:ext uri="{FF2B5EF4-FFF2-40B4-BE49-F238E27FC236}">
                <a16:creationId xmlns:a16="http://schemas.microsoft.com/office/drawing/2014/main" id="{70C7DFD8-C949-B9AD-D185-F31ADB364A96}"/>
              </a:ext>
            </a:extLst>
          </p:cNvPr>
          <p:cNvSpPr txBox="1"/>
          <p:nvPr/>
        </p:nvSpPr>
        <p:spPr>
          <a:xfrm>
            <a:off x="713232" y="401640"/>
            <a:ext cx="10607040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b="1" dirty="0">
                <a:latin typeface="Century Gothic" panose="020B0502020202020204" pitchFamily="34" charset="0"/>
              </a:rPr>
              <a:t>Az ultrarövid hatású szerek az anesztéziában olyan gyógyszerek, amelyek gyorsan hatnak és rövid idő alatt kiürülnek a szervezetből. </a:t>
            </a:r>
          </a:p>
          <a:p>
            <a:endParaRPr lang="hu-HU" b="1" dirty="0">
              <a:latin typeface="Century Gothic" panose="020B0502020202020204" pitchFamily="34" charset="0"/>
            </a:endParaRPr>
          </a:p>
          <a:p>
            <a:r>
              <a:rPr lang="hu-HU" b="1" dirty="0">
                <a:latin typeface="Century Gothic" panose="020B0502020202020204" pitchFamily="34" charset="0"/>
              </a:rPr>
              <a:t>Ezeket gyakran használják a műtéti érzéstelenítés során, mivel lehetővé teszik az anesztézia mélységének gyors változtatását és a beteg gyors ébredését a műtét után.</a:t>
            </a:r>
          </a:p>
          <a:p>
            <a:endParaRPr lang="hu-HU" b="1" dirty="0">
              <a:latin typeface="Century Gothic" panose="020B0502020202020204" pitchFamily="34" charset="0"/>
            </a:endParaRPr>
          </a:p>
          <a:p>
            <a:r>
              <a:rPr lang="hu-HU" b="1" dirty="0">
                <a:latin typeface="Century Gothic" panose="020B0502020202020204" pitchFamily="34" charset="0"/>
              </a:rPr>
              <a:t>Néhány példa az ultrarövid hatású szerekre:</a:t>
            </a:r>
          </a:p>
          <a:p>
            <a:endParaRPr lang="hu-HU" b="1" dirty="0">
              <a:latin typeface="Century Gothic" panose="020B0502020202020204" pitchFamily="34" charset="0"/>
            </a:endParaRPr>
          </a:p>
          <a:p>
            <a:r>
              <a:rPr lang="hu-HU" b="1" dirty="0">
                <a:solidFill>
                  <a:srgbClr val="C00000"/>
                </a:solidFill>
                <a:latin typeface="Century Gothic" panose="020B0502020202020204" pitchFamily="34" charset="0"/>
              </a:rPr>
              <a:t>Propofol:</a:t>
            </a:r>
            <a:r>
              <a:rPr lang="hu-HU" b="1" dirty="0">
                <a:latin typeface="Century Gothic" panose="020B0502020202020204" pitchFamily="34" charset="0"/>
              </a:rPr>
              <a:t>            Gyors hatású altatószer, amelyet gyakran használnak az anesztézia  </a:t>
            </a:r>
            <a:br>
              <a:rPr lang="hu-HU" b="1" dirty="0">
                <a:latin typeface="Century Gothic" panose="020B0502020202020204" pitchFamily="34" charset="0"/>
              </a:rPr>
            </a:br>
            <a:r>
              <a:rPr lang="hu-HU" b="1" dirty="0">
                <a:latin typeface="Century Gothic" panose="020B0502020202020204" pitchFamily="34" charset="0"/>
              </a:rPr>
              <a:t>                            indukciójára és fenntartására.</a:t>
            </a:r>
          </a:p>
          <a:p>
            <a:r>
              <a:rPr lang="hu-HU" b="1" dirty="0">
                <a:solidFill>
                  <a:srgbClr val="C00000"/>
                </a:solidFill>
                <a:latin typeface="Century Gothic" panose="020B0502020202020204" pitchFamily="34" charset="0"/>
              </a:rPr>
              <a:t>Etomidate:</a:t>
            </a:r>
            <a:r>
              <a:rPr lang="hu-HU" b="1" dirty="0">
                <a:latin typeface="Century Gothic" panose="020B0502020202020204" pitchFamily="34" charset="0"/>
              </a:rPr>
              <a:t>         Szintén gyors hatású, és különösen hasznos olyan betegek esetében, akiknél    </a:t>
            </a:r>
            <a:br>
              <a:rPr lang="hu-HU" b="1" dirty="0">
                <a:latin typeface="Century Gothic" panose="020B0502020202020204" pitchFamily="34" charset="0"/>
              </a:rPr>
            </a:br>
            <a:r>
              <a:rPr lang="hu-HU" b="1" dirty="0">
                <a:latin typeface="Century Gothic" panose="020B0502020202020204" pitchFamily="34" charset="0"/>
              </a:rPr>
              <a:t>                            a kardiovaszkuláris stabilitás fontos.</a:t>
            </a:r>
          </a:p>
          <a:p>
            <a:r>
              <a:rPr lang="hu-HU" b="1" dirty="0">
                <a:solidFill>
                  <a:srgbClr val="C00000"/>
                </a:solidFill>
                <a:latin typeface="Century Gothic" panose="020B0502020202020204" pitchFamily="34" charset="0"/>
              </a:rPr>
              <a:t>Remifentanil:</a:t>
            </a:r>
            <a:r>
              <a:rPr lang="hu-HU" b="1" dirty="0">
                <a:latin typeface="Century Gothic" panose="020B0502020202020204" pitchFamily="34" charset="0"/>
              </a:rPr>
              <a:t>     Egy ultrarövid hatású opioid, amelyet gyakran használnak   </a:t>
            </a:r>
            <a:br>
              <a:rPr lang="hu-HU" b="1" dirty="0">
                <a:latin typeface="Century Gothic" panose="020B0502020202020204" pitchFamily="34" charset="0"/>
              </a:rPr>
            </a:br>
            <a:r>
              <a:rPr lang="hu-HU" b="1" dirty="0">
                <a:latin typeface="Century Gothic" panose="020B0502020202020204" pitchFamily="34" charset="0"/>
              </a:rPr>
              <a:t>                            fájdalomcsillapításra a műtét alatt.</a:t>
            </a:r>
          </a:p>
          <a:p>
            <a:r>
              <a:rPr lang="hu-HU" sz="18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Remimazolám:</a:t>
            </a:r>
            <a:r>
              <a:rPr lang="hu-HU" sz="1800" b="1" dirty="0">
                <a:latin typeface="Century Gothic" panose="020B0502020202020204" pitchFamily="34" charset="0"/>
              </a:rPr>
              <a:t>  egy új benzodiazepin gyógyszer, amelyet számos környezetben alkalmaztak,        </a:t>
            </a:r>
          </a:p>
          <a:p>
            <a:r>
              <a:rPr lang="hu-HU" sz="1800" b="1" dirty="0">
                <a:latin typeface="Century Gothic" panose="020B0502020202020204" pitchFamily="34" charset="0"/>
              </a:rPr>
              <a:t>                            az endoszkópiától az általános érzéstelenítésig. </a:t>
            </a:r>
          </a:p>
          <a:p>
            <a:endParaRPr lang="hu-HU" b="1" dirty="0">
              <a:latin typeface="Century Gothic" panose="020B0502020202020204" pitchFamily="34" charset="0"/>
            </a:endParaRPr>
          </a:p>
          <a:p>
            <a:r>
              <a:rPr lang="hu-HU" b="1" dirty="0">
                <a:latin typeface="Century Gothic" panose="020B0502020202020204" pitchFamily="34" charset="0"/>
              </a:rPr>
              <a:t>Ezek a szerek lehetővé teszik az aneszteziológusok számára, hogy a műtét során gyorsan reagáljanak a beteg állapotának változásaira, és minimalizálják a posztoperatív szövődményeket.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3C3BE187-7597-CFEC-DD76-3778847F44E5}"/>
              </a:ext>
            </a:extLst>
          </p:cNvPr>
          <p:cNvSpPr txBox="1"/>
          <p:nvPr/>
        </p:nvSpPr>
        <p:spPr>
          <a:xfrm>
            <a:off x="713232" y="6087028"/>
            <a:ext cx="11079480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hu-HU" b="1" dirty="0"/>
              <a:t>https://tankorterem.hu/2019/02/01/a-perioperativ-apolas-specialitasai-3-az-aneszteziologiarol-roviden/</a:t>
            </a:r>
          </a:p>
        </p:txBody>
      </p:sp>
    </p:spTree>
    <p:extLst>
      <p:ext uri="{BB962C8B-B14F-4D97-AF65-F5344CB8AC3E}">
        <p14:creationId xmlns:p14="http://schemas.microsoft.com/office/powerpoint/2010/main" val="9816160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zövegdoboz 11">
            <a:extLst>
              <a:ext uri="{FF2B5EF4-FFF2-40B4-BE49-F238E27FC236}">
                <a16:creationId xmlns:a16="http://schemas.microsoft.com/office/drawing/2014/main" id="{DF48D424-70CB-8E69-CE3A-FE48153522F9}"/>
              </a:ext>
            </a:extLst>
          </p:cNvPr>
          <p:cNvSpPr txBox="1"/>
          <p:nvPr/>
        </p:nvSpPr>
        <p:spPr>
          <a:xfrm>
            <a:off x="368046" y="1062472"/>
            <a:ext cx="6828282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b="1" dirty="0">
                <a:latin typeface="Century Gothic" panose="020B0502020202020204" pitchFamily="34" charset="0"/>
              </a:rPr>
              <a:t>A </a:t>
            </a:r>
            <a:r>
              <a:rPr lang="hu-HU" b="1" dirty="0">
                <a:solidFill>
                  <a:srgbClr val="C00000"/>
                </a:solidFill>
                <a:latin typeface="Century Gothic" panose="020B0502020202020204" pitchFamily="34" charset="0"/>
              </a:rPr>
              <a:t>Remifentanil </a:t>
            </a:r>
            <a:r>
              <a:rPr lang="hu-HU" b="1" dirty="0">
                <a:latin typeface="Century Gothic" panose="020B0502020202020204" pitchFamily="34" charset="0"/>
              </a:rPr>
              <a:t>egy specifikus </a:t>
            </a:r>
            <a:r>
              <a:rPr lang="el-GR" b="1" dirty="0">
                <a:latin typeface="Century Gothic" panose="020B0502020202020204" pitchFamily="34" charset="0"/>
              </a:rPr>
              <a:t>μ-</a:t>
            </a:r>
            <a:r>
              <a:rPr lang="hu-HU" b="1" dirty="0">
                <a:latin typeface="Century Gothic" panose="020B0502020202020204" pitchFamily="34" charset="0"/>
              </a:rPr>
              <a:t>receptor agonista.</a:t>
            </a:r>
          </a:p>
          <a:p>
            <a:endParaRPr lang="hu-HU" b="1" dirty="0">
              <a:latin typeface="Century Gothic" panose="020B0502020202020204" pitchFamily="34" charset="0"/>
            </a:endParaRPr>
          </a:p>
          <a:p>
            <a:r>
              <a:rPr lang="hu-HU" b="1" dirty="0">
                <a:latin typeface="Century Gothic" panose="020B0502020202020204" pitchFamily="34" charset="0"/>
              </a:rPr>
              <a:t>Fő hatásai: </a:t>
            </a:r>
          </a:p>
          <a:p>
            <a:pPr lvl="2"/>
            <a:r>
              <a:rPr lang="hu-HU" b="1" dirty="0">
                <a:latin typeface="Century Gothic" panose="020B0502020202020204" pitchFamily="34" charset="0"/>
              </a:rPr>
              <a:t>- csökkenti a szimpatikus idegrendszer tónusát,</a:t>
            </a:r>
          </a:p>
          <a:p>
            <a:pPr lvl="2"/>
            <a:r>
              <a:rPr lang="hu-HU" b="1" dirty="0">
                <a:latin typeface="Century Gothic" panose="020B0502020202020204" pitchFamily="34" charset="0"/>
              </a:rPr>
              <a:t>- légzésdepresszió és </a:t>
            </a:r>
          </a:p>
          <a:p>
            <a:pPr lvl="2"/>
            <a:r>
              <a:rPr lang="hu-HU" b="1" dirty="0">
                <a:latin typeface="Century Gothic" panose="020B0502020202020204" pitchFamily="34" charset="0"/>
              </a:rPr>
              <a:t>- fájdalomcsillapítás. </a:t>
            </a:r>
          </a:p>
          <a:p>
            <a:br>
              <a:rPr lang="hu-HU" b="1" dirty="0">
                <a:latin typeface="Century Gothic" panose="020B0502020202020204" pitchFamily="34" charset="0"/>
              </a:rPr>
            </a:br>
            <a:r>
              <a:rPr lang="hu-HU" b="1" dirty="0">
                <a:latin typeface="Century Gothic" panose="020B0502020202020204" pitchFamily="34" charset="0"/>
              </a:rPr>
              <a:t>A gyógyszer hatásai közé tartozik a pulzusszám és  az artériás nyomás,  valamint  a légzésszám és  a Tidal Volume térfogatának dózisfüggő csökkenése. </a:t>
            </a:r>
            <a:br>
              <a:rPr lang="hu-HU" b="1" dirty="0">
                <a:latin typeface="Century Gothic" panose="020B0502020202020204" pitchFamily="34" charset="0"/>
              </a:rPr>
            </a:br>
            <a:r>
              <a:rPr lang="hu-HU" b="1" dirty="0">
                <a:latin typeface="Century Gothic" panose="020B0502020202020204" pitchFamily="34" charset="0"/>
              </a:rPr>
              <a:t>Néha izommerevséget észlelnek.</a:t>
            </a:r>
          </a:p>
          <a:p>
            <a:endParaRPr lang="hu-HU" b="1" dirty="0">
              <a:latin typeface="Century Gothic" panose="020B0502020202020204" pitchFamily="34" charset="0"/>
            </a:endParaRPr>
          </a:p>
          <a:p>
            <a:r>
              <a:rPr lang="hu-HU" b="1" dirty="0">
                <a:latin typeface="Century Gothic" panose="020B0502020202020204" pitchFamily="34" charset="0"/>
              </a:rPr>
              <a:t>A leggyakoribb mellékhatások a -gyakran rövid ideig tartó szélsőséges "szédülés" érzése -, más gyors hatású szintetikus fenilpiperidin narkotikumok (fentanil és alfentanil) gyakori mellékhatása) és intenzív viszketés (pruritus).</a:t>
            </a:r>
          </a:p>
        </p:txBody>
      </p:sp>
      <p:pic>
        <p:nvPicPr>
          <p:cNvPr id="1034" name="Picture 10" descr="undefined">
            <a:extLst>
              <a:ext uri="{FF2B5EF4-FFF2-40B4-BE49-F238E27FC236}">
                <a16:creationId xmlns:a16="http://schemas.microsoft.com/office/drawing/2014/main" id="{CD403046-F076-56A1-4862-1C435F8E52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8177" y="667512"/>
            <a:ext cx="3084576" cy="2358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Kép 1">
            <a:extLst>
              <a:ext uri="{FF2B5EF4-FFF2-40B4-BE49-F238E27FC236}">
                <a16:creationId xmlns:a16="http://schemas.microsoft.com/office/drawing/2014/main" id="{FA01400F-B918-6A2A-8F3A-7254A4CE4B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4968" y="3429000"/>
            <a:ext cx="3570994" cy="3056543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C9DCC487-36D9-1D92-1EBB-5CEC55E10FD5}"/>
              </a:ext>
            </a:extLst>
          </p:cNvPr>
          <p:cNvSpPr txBox="1"/>
          <p:nvPr/>
        </p:nvSpPr>
        <p:spPr>
          <a:xfrm>
            <a:off x="230886" y="391406"/>
            <a:ext cx="246659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28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Remifentanil </a:t>
            </a:r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25566008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>
            <a:extLst>
              <a:ext uri="{FF2B5EF4-FFF2-40B4-BE49-F238E27FC236}">
                <a16:creationId xmlns:a16="http://schemas.microsoft.com/office/drawing/2014/main" id="{C33C1826-A389-2E40-EDC3-14D4EEFB048F}"/>
              </a:ext>
            </a:extLst>
          </p:cNvPr>
          <p:cNvSpPr txBox="1"/>
          <p:nvPr/>
        </p:nvSpPr>
        <p:spPr>
          <a:xfrm>
            <a:off x="404620" y="256422"/>
            <a:ext cx="11381996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1600" b="1" dirty="0">
                <a:latin typeface="Century Gothic" panose="020B0502020202020204" pitchFamily="34" charset="0"/>
              </a:rPr>
              <a:t>A </a:t>
            </a:r>
            <a:r>
              <a:rPr lang="hu-HU" sz="16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Remifentanil</a:t>
            </a:r>
            <a:r>
              <a:rPr lang="hu-HU" sz="1600" b="1" dirty="0">
                <a:latin typeface="Century Gothic" panose="020B0502020202020204" pitchFamily="34" charset="0"/>
              </a:rPr>
              <a:t> a TIVA technika részeként adható számítógéppel vezérelt infúziós pumpákkal a TCI (target controlled infusion) eljárásban. </a:t>
            </a:r>
          </a:p>
          <a:p>
            <a:r>
              <a:rPr lang="hu-HU" sz="1600" b="1" dirty="0">
                <a:latin typeface="Century Gothic" panose="020B0502020202020204" pitchFamily="34" charset="0"/>
              </a:rPr>
              <a:t>A plazma célkoncentrációt </a:t>
            </a:r>
            <a:r>
              <a:rPr lang="hu-HU" sz="1600" b="1" dirty="0" err="1">
                <a:latin typeface="Century Gothic" panose="020B0502020202020204" pitchFamily="34" charset="0"/>
              </a:rPr>
              <a:t>ug</a:t>
            </a:r>
            <a:r>
              <a:rPr lang="hu-HU" sz="1600" b="1" dirty="0">
                <a:latin typeface="Century Gothic" panose="020B0502020202020204" pitchFamily="34" charset="0"/>
              </a:rPr>
              <a:t>/ml formában viszik be a pumpába, amely a beteg tényezői, például az életkor és a testsúly alapján számítja ki az infúzió sebességét. </a:t>
            </a:r>
          </a:p>
          <a:p>
            <a:r>
              <a:rPr lang="hu-HU" sz="1600" b="1" dirty="0">
                <a:latin typeface="Century Gothic" panose="020B0502020202020204" pitchFamily="34" charset="0"/>
              </a:rPr>
              <a:t>Plazma felezési ideje mindössze 1-20 perc.</a:t>
            </a:r>
          </a:p>
          <a:p>
            <a:br>
              <a:rPr lang="hu-HU" sz="1600" b="1" dirty="0">
                <a:latin typeface="Century Gothic" panose="020B0502020202020204" pitchFamily="34" charset="0"/>
              </a:rPr>
            </a:br>
            <a:r>
              <a:rPr lang="hu-HU" sz="1600" b="1" dirty="0">
                <a:latin typeface="Century Gothic" panose="020B0502020202020204" pitchFamily="34" charset="0"/>
              </a:rPr>
              <a:t>Átlagban 3–8 </a:t>
            </a:r>
            <a:r>
              <a:rPr lang="hu-HU" sz="1600" b="1" dirty="0" err="1">
                <a:latin typeface="Century Gothic" panose="020B0502020202020204" pitchFamily="34" charset="0"/>
              </a:rPr>
              <a:t>ug</a:t>
            </a:r>
            <a:r>
              <a:rPr lang="hu-HU" sz="1600" b="1" dirty="0">
                <a:latin typeface="Century Gothic" panose="020B0502020202020204" pitchFamily="34" charset="0"/>
              </a:rPr>
              <a:t> / ml indukciós szintet használnak. Bizonyos sebészeti beavatkozások esetében, amelyek különösen erős ingereket okoznak, akár 15 </a:t>
            </a:r>
            <a:r>
              <a:rPr lang="hu-HU" sz="1600" b="1" dirty="0" err="1">
                <a:latin typeface="Century Gothic" panose="020B0502020202020204" pitchFamily="34" charset="0"/>
              </a:rPr>
              <a:t>ug</a:t>
            </a:r>
            <a:r>
              <a:rPr lang="hu-HU" sz="1600" b="1" dirty="0">
                <a:latin typeface="Century Gothic" panose="020B0502020202020204" pitchFamily="34" charset="0"/>
              </a:rPr>
              <a:t> / ml szintre is szükség lehet. </a:t>
            </a:r>
          </a:p>
          <a:p>
            <a:r>
              <a:rPr lang="hu-HU" sz="1600" b="1" dirty="0">
                <a:latin typeface="Century Gothic" panose="020B0502020202020204" pitchFamily="34" charset="0"/>
              </a:rPr>
              <a:t>A  remifentanil  viszonylag rövid context - sensitive half -life értéke lehetővé teszi a kívánt vérplazmaszint gyors elérését, és ugyanezen okból a recovery is gyors. </a:t>
            </a:r>
          </a:p>
          <a:p>
            <a:r>
              <a:rPr lang="hu-HU" sz="1600" b="1" dirty="0">
                <a:latin typeface="Century Gothic" panose="020B0502020202020204" pitchFamily="34" charset="0"/>
              </a:rPr>
              <a:t>Ez lehetővé teszi a remifentanil alkalmazását egyedi körülmények között, például császármetszés esetén.  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22305E4F-CEC4-5F11-9888-746D4B9224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58" y="3057189"/>
            <a:ext cx="10559187" cy="68890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7" name="Szövegdoboz 6">
            <a:extLst>
              <a:ext uri="{FF2B5EF4-FFF2-40B4-BE49-F238E27FC236}">
                <a16:creationId xmlns:a16="http://schemas.microsoft.com/office/drawing/2014/main" id="{1CDEA8DF-7F52-2F01-E405-3F53812B25C1}"/>
              </a:ext>
            </a:extLst>
          </p:cNvPr>
          <p:cNvSpPr txBox="1"/>
          <p:nvPr/>
        </p:nvSpPr>
        <p:spPr>
          <a:xfrm>
            <a:off x="404618" y="3885753"/>
            <a:ext cx="1138199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1600" b="1" dirty="0">
                <a:latin typeface="Century Gothic" panose="020B0502020202020204" pitchFamily="34" charset="0"/>
              </a:rPr>
              <a:t>A remifentanil rövid context - sensitive half - life  ideje ideálissá teszi rövid időtartamú intenzív fájdalom esetén. </a:t>
            </a:r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5C5F76F5-F843-CDC0-B6A1-1445759EDEC4}"/>
              </a:ext>
            </a:extLst>
          </p:cNvPr>
          <p:cNvSpPr txBox="1"/>
          <p:nvPr/>
        </p:nvSpPr>
        <p:spPr>
          <a:xfrm>
            <a:off x="496058" y="4279279"/>
            <a:ext cx="10650627" cy="83099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hu-HU" sz="1200" b="1" dirty="0" err="1">
                <a:latin typeface="Century Gothic" panose="020B0502020202020204" pitchFamily="34" charset="0"/>
              </a:rPr>
              <a:t>Stocki</a:t>
            </a:r>
            <a:r>
              <a:rPr lang="hu-HU" sz="1200" b="1" dirty="0">
                <a:latin typeface="Century Gothic" panose="020B0502020202020204" pitchFamily="34" charset="0"/>
              </a:rPr>
              <a:t> D, </a:t>
            </a:r>
            <a:r>
              <a:rPr lang="hu-HU" sz="1200" b="1" dirty="0" err="1">
                <a:latin typeface="Century Gothic" panose="020B0502020202020204" pitchFamily="34" charset="0"/>
              </a:rPr>
              <a:t>Matot</a:t>
            </a:r>
            <a:r>
              <a:rPr lang="hu-HU" sz="1200" b="1" dirty="0">
                <a:latin typeface="Century Gothic" panose="020B0502020202020204" pitchFamily="34" charset="0"/>
              </a:rPr>
              <a:t> I, </a:t>
            </a:r>
            <a:r>
              <a:rPr lang="hu-HU" sz="1200" b="1" dirty="0" err="1">
                <a:latin typeface="Century Gothic" panose="020B0502020202020204" pitchFamily="34" charset="0"/>
              </a:rPr>
              <a:t>Einav</a:t>
            </a:r>
            <a:r>
              <a:rPr lang="hu-HU" sz="1200" b="1" dirty="0">
                <a:latin typeface="Century Gothic" panose="020B0502020202020204" pitchFamily="34" charset="0"/>
              </a:rPr>
              <a:t> S, </a:t>
            </a:r>
            <a:r>
              <a:rPr lang="hu-HU" sz="1200" b="1" dirty="0" err="1">
                <a:latin typeface="Century Gothic" panose="020B0502020202020204" pitchFamily="34" charset="0"/>
              </a:rPr>
              <a:t>Eventov</a:t>
            </a:r>
            <a:r>
              <a:rPr lang="hu-HU" sz="1200" b="1" dirty="0">
                <a:latin typeface="Century Gothic" panose="020B0502020202020204" pitchFamily="34" charset="0"/>
              </a:rPr>
              <a:t>-Friedman S, </a:t>
            </a:r>
            <a:r>
              <a:rPr lang="hu-HU" sz="1200" b="1" dirty="0" err="1">
                <a:latin typeface="Century Gothic" panose="020B0502020202020204" pitchFamily="34" charset="0"/>
              </a:rPr>
              <a:t>Ginosar</a:t>
            </a:r>
            <a:r>
              <a:rPr lang="hu-HU" sz="1200" b="1" dirty="0">
                <a:latin typeface="Century Gothic" panose="020B0502020202020204" pitchFamily="34" charset="0"/>
              </a:rPr>
              <a:t> Y, </a:t>
            </a:r>
            <a:r>
              <a:rPr lang="hu-HU" sz="1200" b="1" dirty="0" err="1">
                <a:latin typeface="Century Gothic" panose="020B0502020202020204" pitchFamily="34" charset="0"/>
              </a:rPr>
              <a:t>Weiniger</a:t>
            </a:r>
            <a:r>
              <a:rPr lang="hu-HU" sz="1200" b="1" dirty="0">
                <a:latin typeface="Century Gothic" panose="020B0502020202020204" pitchFamily="34" charset="0"/>
              </a:rPr>
              <a:t> CF</a:t>
            </a:r>
          </a:p>
          <a:p>
            <a:r>
              <a:rPr lang="hu-HU" sz="1200" b="1" dirty="0">
                <a:latin typeface="Century Gothic" panose="020B0502020202020204" pitchFamily="34" charset="0"/>
              </a:rPr>
              <a:t>"A </a:t>
            </a:r>
            <a:r>
              <a:rPr lang="hu-HU" sz="1200" b="1" dirty="0" err="1">
                <a:latin typeface="Century Gothic" panose="020B0502020202020204" pitchFamily="34" charset="0"/>
              </a:rPr>
              <a:t>randomized</a:t>
            </a:r>
            <a:r>
              <a:rPr lang="hu-HU" sz="1200" b="1" dirty="0">
                <a:latin typeface="Century Gothic" panose="020B0502020202020204" pitchFamily="34" charset="0"/>
              </a:rPr>
              <a:t> controlled </a:t>
            </a:r>
            <a:r>
              <a:rPr lang="hu-HU" sz="1200" b="1" dirty="0" err="1">
                <a:latin typeface="Century Gothic" panose="020B0502020202020204" pitchFamily="34" charset="0"/>
              </a:rPr>
              <a:t>trial</a:t>
            </a:r>
            <a:r>
              <a:rPr lang="hu-HU" sz="1200" b="1" dirty="0">
                <a:latin typeface="Century Gothic" panose="020B0502020202020204" pitchFamily="34" charset="0"/>
              </a:rPr>
              <a:t> of </a:t>
            </a:r>
            <a:r>
              <a:rPr lang="hu-HU" sz="1200" b="1" dirty="0" err="1">
                <a:latin typeface="Century Gothic" panose="020B0502020202020204" pitchFamily="34" charset="0"/>
              </a:rPr>
              <a:t>the</a:t>
            </a:r>
            <a:r>
              <a:rPr lang="hu-HU" sz="1200" b="1" dirty="0">
                <a:latin typeface="Century Gothic" panose="020B0502020202020204" pitchFamily="34" charset="0"/>
              </a:rPr>
              <a:t> </a:t>
            </a:r>
            <a:r>
              <a:rPr lang="hu-HU" sz="1200" b="1" dirty="0" err="1">
                <a:latin typeface="Century Gothic" panose="020B0502020202020204" pitchFamily="34" charset="0"/>
              </a:rPr>
              <a:t>efficacy</a:t>
            </a:r>
            <a:r>
              <a:rPr lang="hu-HU" sz="1200" b="1" dirty="0">
                <a:latin typeface="Century Gothic" panose="020B0502020202020204" pitchFamily="34" charset="0"/>
              </a:rPr>
              <a:t> and </a:t>
            </a:r>
            <a:r>
              <a:rPr lang="hu-HU" sz="1200" b="1" dirty="0" err="1">
                <a:latin typeface="Century Gothic" panose="020B0502020202020204" pitchFamily="34" charset="0"/>
              </a:rPr>
              <a:t>respiratory</a:t>
            </a:r>
            <a:r>
              <a:rPr lang="hu-HU" sz="1200" b="1" dirty="0">
                <a:latin typeface="Century Gothic" panose="020B0502020202020204" pitchFamily="34" charset="0"/>
              </a:rPr>
              <a:t> </a:t>
            </a:r>
            <a:r>
              <a:rPr lang="hu-HU" sz="1200" b="1" dirty="0" err="1">
                <a:latin typeface="Century Gothic" panose="020B0502020202020204" pitchFamily="34" charset="0"/>
              </a:rPr>
              <a:t>effects</a:t>
            </a:r>
            <a:r>
              <a:rPr lang="hu-HU" sz="1200" b="1" dirty="0">
                <a:latin typeface="Century Gothic" panose="020B0502020202020204" pitchFamily="34" charset="0"/>
              </a:rPr>
              <a:t> of </a:t>
            </a:r>
            <a:r>
              <a:rPr lang="hu-HU" sz="1200" b="1" dirty="0" err="1">
                <a:latin typeface="Century Gothic" panose="020B0502020202020204" pitchFamily="34" charset="0"/>
              </a:rPr>
              <a:t>patient</a:t>
            </a:r>
            <a:r>
              <a:rPr lang="hu-HU" sz="1200" b="1" dirty="0">
                <a:latin typeface="Century Gothic" panose="020B0502020202020204" pitchFamily="34" charset="0"/>
              </a:rPr>
              <a:t>-controlled </a:t>
            </a:r>
            <a:r>
              <a:rPr lang="hu-HU" sz="1200" b="1" dirty="0" err="1">
                <a:latin typeface="Century Gothic" panose="020B0502020202020204" pitchFamily="34" charset="0"/>
              </a:rPr>
              <a:t>intravenous</a:t>
            </a:r>
            <a:r>
              <a:rPr lang="hu-HU" sz="1200" b="1" dirty="0">
                <a:latin typeface="Century Gothic" panose="020B0502020202020204" pitchFamily="34" charset="0"/>
              </a:rPr>
              <a:t> remifentanil </a:t>
            </a:r>
            <a:r>
              <a:rPr lang="hu-HU" sz="1200" b="1" dirty="0" err="1">
                <a:latin typeface="Century Gothic" panose="020B0502020202020204" pitchFamily="34" charset="0"/>
              </a:rPr>
              <a:t>analgesia</a:t>
            </a:r>
            <a:r>
              <a:rPr lang="hu-HU" sz="1200" b="1" dirty="0">
                <a:latin typeface="Century Gothic" panose="020B0502020202020204" pitchFamily="34" charset="0"/>
              </a:rPr>
              <a:t> and </a:t>
            </a:r>
            <a:r>
              <a:rPr lang="hu-HU" sz="1200" b="1" dirty="0" err="1">
                <a:latin typeface="Century Gothic" panose="020B0502020202020204" pitchFamily="34" charset="0"/>
              </a:rPr>
              <a:t>patient</a:t>
            </a:r>
            <a:r>
              <a:rPr lang="hu-HU" sz="1200" b="1" dirty="0">
                <a:latin typeface="Century Gothic" panose="020B0502020202020204" pitchFamily="34" charset="0"/>
              </a:rPr>
              <a:t>-controlled </a:t>
            </a:r>
            <a:r>
              <a:rPr lang="hu-HU" sz="1200" b="1" dirty="0" err="1">
                <a:latin typeface="Century Gothic" panose="020B0502020202020204" pitchFamily="34" charset="0"/>
              </a:rPr>
              <a:t>epidural</a:t>
            </a:r>
            <a:r>
              <a:rPr lang="hu-HU" sz="1200" b="1" dirty="0">
                <a:latin typeface="Century Gothic" panose="020B0502020202020204" pitchFamily="34" charset="0"/>
              </a:rPr>
              <a:t> </a:t>
            </a:r>
            <a:r>
              <a:rPr lang="hu-HU" sz="1200" b="1" dirty="0" err="1">
                <a:latin typeface="Century Gothic" panose="020B0502020202020204" pitchFamily="34" charset="0"/>
              </a:rPr>
              <a:t>analgesia</a:t>
            </a:r>
            <a:r>
              <a:rPr lang="hu-HU" sz="1200" b="1" dirty="0">
                <a:latin typeface="Century Gothic" panose="020B0502020202020204" pitchFamily="34" charset="0"/>
              </a:rPr>
              <a:t> in laboring </a:t>
            </a:r>
            <a:r>
              <a:rPr lang="hu-HU" sz="1200" b="1" dirty="0" err="1">
                <a:latin typeface="Century Gothic" panose="020B0502020202020204" pitchFamily="34" charset="0"/>
              </a:rPr>
              <a:t>women</a:t>
            </a:r>
            <a:r>
              <a:rPr lang="hu-HU" sz="1200" b="1" dirty="0">
                <a:latin typeface="Century Gothic" panose="020B0502020202020204" pitchFamily="34" charset="0"/>
              </a:rPr>
              <a:t>". </a:t>
            </a:r>
            <a:r>
              <a:rPr lang="hu-HU" sz="1200" b="1" dirty="0" err="1">
                <a:latin typeface="Century Gothic" panose="020B0502020202020204" pitchFamily="34" charset="0"/>
              </a:rPr>
              <a:t>Anesthesia</a:t>
            </a:r>
            <a:r>
              <a:rPr lang="hu-HU" sz="1200" b="1" dirty="0">
                <a:latin typeface="Century Gothic" panose="020B0502020202020204" pitchFamily="34" charset="0"/>
              </a:rPr>
              <a:t> and </a:t>
            </a:r>
            <a:r>
              <a:rPr lang="hu-HU" sz="1200" b="1" dirty="0" err="1">
                <a:latin typeface="Century Gothic" panose="020B0502020202020204" pitchFamily="34" charset="0"/>
              </a:rPr>
              <a:t>Analgesia</a:t>
            </a:r>
            <a:r>
              <a:rPr lang="hu-HU" sz="1200" b="1" dirty="0">
                <a:latin typeface="Century Gothic" panose="020B0502020202020204" pitchFamily="34" charset="0"/>
              </a:rPr>
              <a:t>. 118 (3): 589–597. </a:t>
            </a:r>
          </a:p>
          <a:p>
            <a:r>
              <a:rPr lang="hu-HU" sz="1200" b="1" dirty="0">
                <a:latin typeface="Century Gothic" panose="020B0502020202020204" pitchFamily="34" charset="0"/>
              </a:rPr>
              <a:t>doi:10.1213/ANE.0b013e3182a7cd1b. PMID 24149580. S2CID 4844447</a:t>
            </a:r>
          </a:p>
        </p:txBody>
      </p:sp>
      <p:sp>
        <p:nvSpPr>
          <p:cNvPr id="11" name="Szövegdoboz 10">
            <a:extLst>
              <a:ext uri="{FF2B5EF4-FFF2-40B4-BE49-F238E27FC236}">
                <a16:creationId xmlns:a16="http://schemas.microsoft.com/office/drawing/2014/main" id="{E12B534C-A52D-8D67-EFD8-AC43DB598301}"/>
              </a:ext>
            </a:extLst>
          </p:cNvPr>
          <p:cNvSpPr txBox="1"/>
          <p:nvPr/>
        </p:nvSpPr>
        <p:spPr>
          <a:xfrm>
            <a:off x="404618" y="5273181"/>
            <a:ext cx="1138199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1600" b="1" dirty="0">
                <a:latin typeface="Century Gothic" panose="020B0502020202020204" pitchFamily="34" charset="0"/>
              </a:rPr>
              <a:t>Propofollal kombinálva  a remifentanilt elektrokonvulzív terápiában részesülő betegek érzéstelenítésére használják </a:t>
            </a:r>
          </a:p>
        </p:txBody>
      </p:sp>
      <p:sp>
        <p:nvSpPr>
          <p:cNvPr id="13" name="Szövegdoboz 12">
            <a:extLst>
              <a:ext uri="{FF2B5EF4-FFF2-40B4-BE49-F238E27FC236}">
                <a16:creationId xmlns:a16="http://schemas.microsoft.com/office/drawing/2014/main" id="{F75ECBEA-AF4F-3475-5D34-B0EF840952BB}"/>
              </a:ext>
            </a:extLst>
          </p:cNvPr>
          <p:cNvSpPr txBox="1"/>
          <p:nvPr/>
        </p:nvSpPr>
        <p:spPr>
          <a:xfrm>
            <a:off x="404618" y="5870883"/>
            <a:ext cx="10888222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hu-HU" sz="1200" b="1" dirty="0" err="1">
                <a:latin typeface="Century Gothic" panose="020B0502020202020204" pitchFamily="34" charset="0"/>
              </a:rPr>
              <a:t>Ulusoy</a:t>
            </a:r>
            <a:r>
              <a:rPr lang="hu-HU" sz="1200" b="1" dirty="0">
                <a:latin typeface="Century Gothic" panose="020B0502020202020204" pitchFamily="34" charset="0"/>
              </a:rPr>
              <a:t> H, </a:t>
            </a:r>
            <a:r>
              <a:rPr lang="hu-HU" sz="1200" b="1" dirty="0" err="1">
                <a:latin typeface="Century Gothic" panose="020B0502020202020204" pitchFamily="34" charset="0"/>
              </a:rPr>
              <a:t>Cekic</a:t>
            </a:r>
            <a:r>
              <a:rPr lang="hu-HU" sz="1200" b="1" dirty="0">
                <a:latin typeface="Century Gothic" panose="020B0502020202020204" pitchFamily="34" charset="0"/>
              </a:rPr>
              <a:t> B, </a:t>
            </a:r>
            <a:r>
              <a:rPr lang="hu-HU" sz="1200" b="1" dirty="0" err="1">
                <a:latin typeface="Century Gothic" panose="020B0502020202020204" pitchFamily="34" charset="0"/>
              </a:rPr>
              <a:t>Besir</a:t>
            </a:r>
            <a:r>
              <a:rPr lang="hu-HU" sz="1200" b="1" dirty="0">
                <a:latin typeface="Century Gothic" panose="020B0502020202020204" pitchFamily="34" charset="0"/>
              </a:rPr>
              <a:t> A, </a:t>
            </a:r>
            <a:r>
              <a:rPr lang="hu-HU" sz="1200" b="1" dirty="0" err="1">
                <a:latin typeface="Century Gothic" panose="020B0502020202020204" pitchFamily="34" charset="0"/>
              </a:rPr>
              <a:t>Geze</a:t>
            </a:r>
            <a:r>
              <a:rPr lang="hu-HU" sz="1200" b="1" dirty="0">
                <a:latin typeface="Century Gothic" panose="020B0502020202020204" pitchFamily="34" charset="0"/>
              </a:rPr>
              <a:t> S, </a:t>
            </a:r>
            <a:r>
              <a:rPr lang="hu-HU" sz="1200" b="1" dirty="0" err="1">
                <a:latin typeface="Century Gothic" panose="020B0502020202020204" pitchFamily="34" charset="0"/>
              </a:rPr>
              <a:t>Hocaoglu</a:t>
            </a:r>
            <a:r>
              <a:rPr lang="hu-HU" sz="1200" b="1" dirty="0">
                <a:latin typeface="Century Gothic" panose="020B0502020202020204" pitchFamily="34" charset="0"/>
              </a:rPr>
              <a:t> C, </a:t>
            </a:r>
            <a:r>
              <a:rPr lang="hu-HU" sz="1200" b="1" dirty="0" err="1">
                <a:latin typeface="Century Gothic" panose="020B0502020202020204" pitchFamily="34" charset="0"/>
              </a:rPr>
              <a:t>Akdogan</a:t>
            </a:r>
            <a:r>
              <a:rPr lang="hu-HU" sz="1200" b="1" dirty="0">
                <a:latin typeface="Century Gothic" panose="020B0502020202020204" pitchFamily="34" charset="0"/>
              </a:rPr>
              <a:t> A. "</a:t>
            </a:r>
            <a:r>
              <a:rPr lang="hu-HU" sz="1200" b="1" dirty="0" err="1">
                <a:latin typeface="Century Gothic" panose="020B0502020202020204" pitchFamily="34" charset="0"/>
              </a:rPr>
              <a:t>Sevoflurane</a:t>
            </a:r>
            <a:r>
              <a:rPr lang="hu-HU" sz="1200" b="1" dirty="0">
                <a:latin typeface="Century Gothic" panose="020B0502020202020204" pitchFamily="34" charset="0"/>
              </a:rPr>
              <a:t>/remifentanil </a:t>
            </a:r>
            <a:r>
              <a:rPr lang="hu-HU" sz="1200" b="1" dirty="0" err="1">
                <a:latin typeface="Century Gothic" panose="020B0502020202020204" pitchFamily="34" charset="0"/>
              </a:rPr>
              <a:t>versus</a:t>
            </a:r>
            <a:r>
              <a:rPr lang="hu-HU" sz="1200" b="1" dirty="0">
                <a:latin typeface="Century Gothic" panose="020B0502020202020204" pitchFamily="34" charset="0"/>
              </a:rPr>
              <a:t> propofol/remifentanil for </a:t>
            </a:r>
            <a:r>
              <a:rPr lang="hu-HU" sz="1200" b="1" dirty="0" err="1">
                <a:latin typeface="Century Gothic" panose="020B0502020202020204" pitchFamily="34" charset="0"/>
              </a:rPr>
              <a:t>electroconvulsive</a:t>
            </a:r>
            <a:r>
              <a:rPr lang="hu-HU" sz="1200" b="1" dirty="0">
                <a:latin typeface="Century Gothic" panose="020B0502020202020204" pitchFamily="34" charset="0"/>
              </a:rPr>
              <a:t> </a:t>
            </a:r>
            <a:r>
              <a:rPr lang="hu-HU" sz="1200" b="1" dirty="0" err="1">
                <a:latin typeface="Century Gothic" panose="020B0502020202020204" pitchFamily="34" charset="0"/>
              </a:rPr>
              <a:t>therapy</a:t>
            </a:r>
            <a:r>
              <a:rPr lang="hu-HU" sz="1200" b="1" dirty="0">
                <a:latin typeface="Century Gothic" panose="020B0502020202020204" pitchFamily="34" charset="0"/>
              </a:rPr>
              <a:t>: </a:t>
            </a:r>
            <a:r>
              <a:rPr lang="hu-HU" sz="1200" b="1" dirty="0" err="1">
                <a:latin typeface="Century Gothic" panose="020B0502020202020204" pitchFamily="34" charset="0"/>
              </a:rPr>
              <a:t>comparison</a:t>
            </a:r>
            <a:r>
              <a:rPr lang="hu-HU" sz="1200" b="1" dirty="0">
                <a:latin typeface="Century Gothic" panose="020B0502020202020204" pitchFamily="34" charset="0"/>
              </a:rPr>
              <a:t> of </a:t>
            </a:r>
            <a:r>
              <a:rPr lang="hu-HU" sz="1200" b="1" dirty="0" err="1">
                <a:latin typeface="Century Gothic" panose="020B0502020202020204" pitchFamily="34" charset="0"/>
              </a:rPr>
              <a:t>seizure</a:t>
            </a:r>
            <a:r>
              <a:rPr lang="hu-HU" sz="1200" b="1" dirty="0">
                <a:latin typeface="Century Gothic" panose="020B0502020202020204" pitchFamily="34" charset="0"/>
              </a:rPr>
              <a:t> </a:t>
            </a:r>
            <a:r>
              <a:rPr lang="hu-HU" sz="1200" b="1" dirty="0" err="1">
                <a:latin typeface="Century Gothic" panose="020B0502020202020204" pitchFamily="34" charset="0"/>
              </a:rPr>
              <a:t>duration</a:t>
            </a:r>
            <a:r>
              <a:rPr lang="hu-HU" sz="1200" b="1" dirty="0">
                <a:latin typeface="Century Gothic" panose="020B0502020202020204" pitchFamily="34" charset="0"/>
              </a:rPr>
              <a:t> and </a:t>
            </a:r>
            <a:r>
              <a:rPr lang="hu-HU" sz="1200" b="1" dirty="0" err="1">
                <a:latin typeface="Century Gothic" panose="020B0502020202020204" pitchFamily="34" charset="0"/>
              </a:rPr>
              <a:t>haemodynamic</a:t>
            </a:r>
            <a:r>
              <a:rPr lang="hu-HU" sz="1200" b="1" dirty="0">
                <a:latin typeface="Century Gothic" panose="020B0502020202020204" pitchFamily="34" charset="0"/>
              </a:rPr>
              <a:t> </a:t>
            </a:r>
            <a:r>
              <a:rPr lang="hu-HU" sz="1200" b="1" dirty="0" err="1">
                <a:latin typeface="Century Gothic" panose="020B0502020202020204" pitchFamily="34" charset="0"/>
              </a:rPr>
              <a:t>responses</a:t>
            </a:r>
            <a:r>
              <a:rPr lang="hu-HU" sz="1200" b="1" dirty="0">
                <a:latin typeface="Century Gothic" panose="020B0502020202020204" pitchFamily="34" charset="0"/>
              </a:rPr>
              <a:t>". The Journal of International Medical Research. 42 (1): 111–119. </a:t>
            </a:r>
          </a:p>
          <a:p>
            <a:r>
              <a:rPr lang="hu-HU" sz="1200" b="1" dirty="0">
                <a:latin typeface="Century Gothic" panose="020B0502020202020204" pitchFamily="34" charset="0"/>
              </a:rPr>
              <a:t>doi:10.1177/0300060513509036. PMID 24398757</a:t>
            </a:r>
          </a:p>
        </p:txBody>
      </p:sp>
    </p:spTree>
    <p:extLst>
      <p:ext uri="{BB962C8B-B14F-4D97-AF65-F5344CB8AC3E}">
        <p14:creationId xmlns:p14="http://schemas.microsoft.com/office/powerpoint/2010/main" val="29326888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>
            <a:extLst>
              <a:ext uri="{FF2B5EF4-FFF2-40B4-BE49-F238E27FC236}">
                <a16:creationId xmlns:a16="http://schemas.microsoft.com/office/drawing/2014/main" id="{A2760512-0F56-B5D9-89FB-F54E2DF25C6B}"/>
              </a:ext>
            </a:extLst>
          </p:cNvPr>
          <p:cNvSpPr txBox="1"/>
          <p:nvPr/>
        </p:nvSpPr>
        <p:spPr>
          <a:xfrm>
            <a:off x="285750" y="416599"/>
            <a:ext cx="494018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1600" b="1" dirty="0">
                <a:latin typeface="Century Gothic" panose="020B0502020202020204" pitchFamily="34" charset="0"/>
              </a:rPr>
              <a:t>Remifentanil - hidroklorid formájában alkalmazzák,  felnőtteknek intravénás infúzió formájában,  0,1 mikrogramm/kilogramm/perc és 0,5 (</a:t>
            </a:r>
            <a:r>
              <a:rPr lang="el-GR" sz="1600" b="1" dirty="0">
                <a:latin typeface="Century Gothic" panose="020B0502020202020204" pitchFamily="34" charset="0"/>
              </a:rPr>
              <a:t>μ</a:t>
            </a:r>
            <a:r>
              <a:rPr lang="hu-HU" sz="1600" b="1" dirty="0">
                <a:latin typeface="Century Gothic" panose="020B0502020202020204" pitchFamily="34" charset="0"/>
              </a:rPr>
              <a:t>g/kg)/perc közötti dózisokban. </a:t>
            </a:r>
            <a:br>
              <a:rPr lang="hu-HU" sz="1600" b="1" dirty="0">
                <a:latin typeface="Century Gothic" panose="020B0502020202020204" pitchFamily="34" charset="0"/>
              </a:rPr>
            </a:br>
            <a:endParaRPr lang="hu-HU" sz="1600" b="1" dirty="0">
              <a:latin typeface="Century Gothic" panose="020B0502020202020204" pitchFamily="34" charset="0"/>
            </a:endParaRPr>
          </a:p>
          <a:p>
            <a:r>
              <a:rPr lang="hu-HU" sz="1600" b="1" dirty="0">
                <a:latin typeface="Century Gothic" panose="020B0502020202020204" pitchFamily="34" charset="0"/>
              </a:rPr>
              <a:t>A gyermekeknek nagyobb infúziós sebességre lehet szükségük (akár 1,0 (</a:t>
            </a:r>
            <a:r>
              <a:rPr lang="el-GR" sz="1600" b="1" dirty="0">
                <a:latin typeface="Century Gothic" panose="020B0502020202020204" pitchFamily="34" charset="0"/>
              </a:rPr>
              <a:t>μ</a:t>
            </a:r>
            <a:r>
              <a:rPr lang="hu-HU" sz="1600" b="1" dirty="0">
                <a:latin typeface="Century Gothic" panose="020B0502020202020204" pitchFamily="34" charset="0"/>
              </a:rPr>
              <a:t>g/kg)/perc.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B4547E9D-695E-9A6A-A313-D8DF88C2FDAE}"/>
              </a:ext>
            </a:extLst>
          </p:cNvPr>
          <p:cNvSpPr txBox="1"/>
          <p:nvPr/>
        </p:nvSpPr>
        <p:spPr>
          <a:xfrm>
            <a:off x="349758" y="2317665"/>
            <a:ext cx="4876172" cy="101566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hu-HU" sz="1200" b="1" dirty="0" err="1">
                <a:latin typeface="Century Gothic" panose="020B0502020202020204" pitchFamily="34" charset="0"/>
              </a:rPr>
              <a:t>Weale</a:t>
            </a:r>
            <a:r>
              <a:rPr lang="hu-HU" sz="1200" b="1" dirty="0">
                <a:latin typeface="Century Gothic" panose="020B0502020202020204" pitchFamily="34" charset="0"/>
              </a:rPr>
              <a:t> NK, Rogers CA, Cooper R, </a:t>
            </a:r>
            <a:r>
              <a:rPr lang="hu-HU" sz="1200" b="1" dirty="0" err="1">
                <a:latin typeface="Century Gothic" panose="020B0502020202020204" pitchFamily="34" charset="0"/>
              </a:rPr>
              <a:t>Nolan</a:t>
            </a:r>
            <a:r>
              <a:rPr lang="hu-HU" sz="1200" b="1" dirty="0">
                <a:latin typeface="Century Gothic" panose="020B0502020202020204" pitchFamily="34" charset="0"/>
              </a:rPr>
              <a:t> J, Wolf AR.</a:t>
            </a:r>
          </a:p>
          <a:p>
            <a:r>
              <a:rPr lang="hu-HU" sz="1200" b="1" dirty="0">
                <a:latin typeface="Century Gothic" panose="020B0502020202020204" pitchFamily="34" charset="0"/>
              </a:rPr>
              <a:t>"</a:t>
            </a:r>
            <a:r>
              <a:rPr lang="hu-HU" sz="1200" b="1" dirty="0" err="1">
                <a:latin typeface="Century Gothic" panose="020B0502020202020204" pitchFamily="34" charset="0"/>
              </a:rPr>
              <a:t>Effect</a:t>
            </a:r>
            <a:r>
              <a:rPr lang="hu-HU" sz="1200" b="1" dirty="0">
                <a:latin typeface="Century Gothic" panose="020B0502020202020204" pitchFamily="34" charset="0"/>
              </a:rPr>
              <a:t> of remifentanil infusion </a:t>
            </a:r>
            <a:r>
              <a:rPr lang="hu-HU" sz="1200" b="1" dirty="0" err="1">
                <a:latin typeface="Century Gothic" panose="020B0502020202020204" pitchFamily="34" charset="0"/>
              </a:rPr>
              <a:t>rate</a:t>
            </a:r>
            <a:r>
              <a:rPr lang="hu-HU" sz="1200" b="1" dirty="0">
                <a:latin typeface="Century Gothic" panose="020B0502020202020204" pitchFamily="34" charset="0"/>
              </a:rPr>
              <a:t> </a:t>
            </a:r>
            <a:r>
              <a:rPr lang="hu-HU" sz="1200" b="1" dirty="0" err="1">
                <a:latin typeface="Century Gothic" panose="020B0502020202020204" pitchFamily="34" charset="0"/>
              </a:rPr>
              <a:t>on</a:t>
            </a:r>
            <a:r>
              <a:rPr lang="hu-HU" sz="1200" b="1" dirty="0">
                <a:latin typeface="Century Gothic" panose="020B0502020202020204" pitchFamily="34" charset="0"/>
              </a:rPr>
              <a:t> stress response </a:t>
            </a:r>
            <a:r>
              <a:rPr lang="hu-HU" sz="1200" b="1" dirty="0" err="1">
                <a:latin typeface="Century Gothic" panose="020B0502020202020204" pitchFamily="34" charset="0"/>
              </a:rPr>
              <a:t>to</a:t>
            </a:r>
            <a:r>
              <a:rPr lang="hu-HU" sz="1200" b="1" dirty="0">
                <a:latin typeface="Century Gothic" panose="020B0502020202020204" pitchFamily="34" charset="0"/>
              </a:rPr>
              <a:t> </a:t>
            </a:r>
            <a:r>
              <a:rPr lang="hu-HU" sz="1200" b="1" dirty="0" err="1">
                <a:latin typeface="Century Gothic" panose="020B0502020202020204" pitchFamily="34" charset="0"/>
              </a:rPr>
              <a:t>the</a:t>
            </a:r>
            <a:r>
              <a:rPr lang="hu-HU" sz="1200" b="1" dirty="0">
                <a:latin typeface="Century Gothic" panose="020B0502020202020204" pitchFamily="34" charset="0"/>
              </a:rPr>
              <a:t> pre-bypass </a:t>
            </a:r>
            <a:r>
              <a:rPr lang="hu-HU" sz="1200" b="1" dirty="0" err="1">
                <a:latin typeface="Century Gothic" panose="020B0502020202020204" pitchFamily="34" charset="0"/>
              </a:rPr>
              <a:t>phase</a:t>
            </a:r>
            <a:r>
              <a:rPr lang="hu-HU" sz="1200" b="1" dirty="0">
                <a:latin typeface="Century Gothic" panose="020B0502020202020204" pitchFamily="34" charset="0"/>
              </a:rPr>
              <a:t> of </a:t>
            </a:r>
            <a:r>
              <a:rPr lang="hu-HU" sz="1200" b="1" dirty="0" err="1">
                <a:latin typeface="Century Gothic" panose="020B0502020202020204" pitchFamily="34" charset="0"/>
              </a:rPr>
              <a:t>paediatric</a:t>
            </a:r>
            <a:r>
              <a:rPr lang="hu-HU" sz="1200" b="1" dirty="0">
                <a:latin typeface="Century Gothic" panose="020B0502020202020204" pitchFamily="34" charset="0"/>
              </a:rPr>
              <a:t> cardiac </a:t>
            </a:r>
            <a:r>
              <a:rPr lang="hu-HU" sz="1200" b="1" dirty="0" err="1">
                <a:latin typeface="Century Gothic" panose="020B0502020202020204" pitchFamily="34" charset="0"/>
              </a:rPr>
              <a:t>surgery</a:t>
            </a:r>
            <a:r>
              <a:rPr lang="hu-HU" sz="1200" b="1" dirty="0">
                <a:latin typeface="Century Gothic" panose="020B0502020202020204" pitchFamily="34" charset="0"/>
              </a:rPr>
              <a:t>". British Journal of </a:t>
            </a:r>
            <a:r>
              <a:rPr lang="hu-HU" sz="1200" b="1" dirty="0" err="1">
                <a:latin typeface="Century Gothic" panose="020B0502020202020204" pitchFamily="34" charset="0"/>
              </a:rPr>
              <a:t>Anaesthesia</a:t>
            </a:r>
            <a:r>
              <a:rPr lang="hu-HU" sz="1200" b="1" dirty="0">
                <a:latin typeface="Century Gothic" panose="020B0502020202020204" pitchFamily="34" charset="0"/>
              </a:rPr>
              <a:t>. 92 (2): 187–194. </a:t>
            </a:r>
          </a:p>
          <a:p>
            <a:r>
              <a:rPr lang="hu-HU" sz="1200" b="1" dirty="0">
                <a:latin typeface="Century Gothic" panose="020B0502020202020204" pitchFamily="34" charset="0"/>
              </a:rPr>
              <a:t>doi:10.1093/</a:t>
            </a:r>
            <a:r>
              <a:rPr lang="hu-HU" sz="1200" b="1" dirty="0" err="1">
                <a:latin typeface="Century Gothic" panose="020B0502020202020204" pitchFamily="34" charset="0"/>
              </a:rPr>
              <a:t>bja</a:t>
            </a:r>
            <a:r>
              <a:rPr lang="hu-HU" sz="1200" b="1" dirty="0">
                <a:latin typeface="Century Gothic" panose="020B0502020202020204" pitchFamily="34" charset="0"/>
              </a:rPr>
              <a:t>/aeh038. PMID 14722167</a:t>
            </a: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AD07EFDE-E849-D7ED-8EC3-680F31CDD3F1}"/>
              </a:ext>
            </a:extLst>
          </p:cNvPr>
          <p:cNvSpPr txBox="1"/>
          <p:nvPr/>
        </p:nvSpPr>
        <p:spPr>
          <a:xfrm>
            <a:off x="317754" y="3418512"/>
            <a:ext cx="494018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1600" b="1" dirty="0">
                <a:latin typeface="Century Gothic" panose="020B0502020202020204" pitchFamily="34" charset="0"/>
              </a:rPr>
              <a:t>A klinikumban alkalmazott infúziós sebesség 0,025–0,1 (</a:t>
            </a:r>
            <a:r>
              <a:rPr lang="el-GR" sz="1600" b="1" dirty="0">
                <a:latin typeface="Century Gothic" panose="020B0502020202020204" pitchFamily="34" charset="0"/>
              </a:rPr>
              <a:t>μ</a:t>
            </a:r>
            <a:r>
              <a:rPr lang="hu-HU" sz="1600" b="1" dirty="0">
                <a:latin typeface="Century Gothic" panose="020B0502020202020204" pitchFamily="34" charset="0"/>
              </a:rPr>
              <a:t>g/kg)/perc szedáció esetén </a:t>
            </a:r>
            <a:br>
              <a:rPr lang="hu-HU" sz="1600" b="1" dirty="0">
                <a:latin typeface="Century Gothic" panose="020B0502020202020204" pitchFamily="34" charset="0"/>
              </a:rPr>
            </a:br>
            <a:r>
              <a:rPr lang="hu-HU" sz="1600" b="1" dirty="0">
                <a:latin typeface="Century Gothic" panose="020B0502020202020204" pitchFamily="34" charset="0"/>
              </a:rPr>
              <a:t>(a beteg életkorától, betegségének súlyosságától és a sebészeti beavatkozás invazivitásától függően). </a:t>
            </a:r>
            <a:br>
              <a:rPr lang="hu-HU" sz="1600" b="1" dirty="0">
                <a:latin typeface="Century Gothic" panose="020B0502020202020204" pitchFamily="34" charset="0"/>
              </a:rPr>
            </a:br>
            <a:r>
              <a:rPr lang="hu-HU" sz="1600" b="1" dirty="0">
                <a:latin typeface="Century Gothic" panose="020B0502020202020204" pitchFamily="34" charset="0"/>
              </a:rPr>
              <a:t>A remifentanillal együtt általában kis mennyiségű egyéb nyugtatót is adnak a megfelelő szedáció elérése céljából.</a:t>
            </a:r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514791C8-09C5-4946-54F1-749133FCC587}"/>
              </a:ext>
            </a:extLst>
          </p:cNvPr>
          <p:cNvSpPr txBox="1"/>
          <p:nvPr/>
        </p:nvSpPr>
        <p:spPr>
          <a:xfrm>
            <a:off x="285750" y="5522508"/>
            <a:ext cx="4940180" cy="27699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200" b="1" dirty="0">
                <a:latin typeface="Century Gothic" panose="020B0502020202020204" pitchFamily="34" charset="0"/>
              </a:rPr>
              <a:t> "Remifentanil Actavis" (in Swedish). Retrieved 21 Aug 2014.</a:t>
            </a:r>
            <a:endParaRPr lang="hu-HU" sz="1200" b="1" dirty="0">
              <a:latin typeface="Century Gothic" panose="020B0502020202020204" pitchFamily="34" charset="0"/>
            </a:endParaRPr>
          </a:p>
        </p:txBody>
      </p:sp>
      <p:sp>
        <p:nvSpPr>
          <p:cNvPr id="11" name="Szövegdoboz 10">
            <a:extLst>
              <a:ext uri="{FF2B5EF4-FFF2-40B4-BE49-F238E27FC236}">
                <a16:creationId xmlns:a16="http://schemas.microsoft.com/office/drawing/2014/main" id="{F4DD746B-C1D4-F470-CF69-52F615591036}"/>
              </a:ext>
            </a:extLst>
          </p:cNvPr>
          <p:cNvSpPr txBox="1"/>
          <p:nvPr/>
        </p:nvSpPr>
        <p:spPr>
          <a:xfrm>
            <a:off x="5263268" y="1009289"/>
            <a:ext cx="66429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Century Gothic" panose="020B0502020202020204" pitchFamily="34" charset="0"/>
              </a:rPr>
              <a:t>Guidelines for the administration of remifentanil IV infusion</a:t>
            </a:r>
            <a:endParaRPr lang="hu-HU" b="1" dirty="0">
              <a:latin typeface="Century Gothic" panose="020B0502020202020204" pitchFamily="34" charset="0"/>
            </a:endParaRPr>
          </a:p>
        </p:txBody>
      </p:sp>
      <p:pic>
        <p:nvPicPr>
          <p:cNvPr id="13" name="Kép 12">
            <a:extLst>
              <a:ext uri="{FF2B5EF4-FFF2-40B4-BE49-F238E27FC236}">
                <a16:creationId xmlns:a16="http://schemas.microsoft.com/office/drawing/2014/main" id="{BC287503-F32D-9EA6-80BD-431B58BD57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6242" y="2623771"/>
            <a:ext cx="6555979" cy="3941621"/>
          </a:xfrm>
          <a:prstGeom prst="rect">
            <a:avLst/>
          </a:prstGeom>
          <a:ln w="31750">
            <a:solidFill>
              <a:schemeClr val="tx1"/>
            </a:solidFill>
          </a:ln>
        </p:spPr>
      </p:pic>
      <p:pic>
        <p:nvPicPr>
          <p:cNvPr id="15" name="Kép 14">
            <a:extLst>
              <a:ext uri="{FF2B5EF4-FFF2-40B4-BE49-F238E27FC236}">
                <a16:creationId xmlns:a16="http://schemas.microsoft.com/office/drawing/2014/main" id="{BDC17454-1EE0-1148-D2DD-A67C05561E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6242" y="1573624"/>
            <a:ext cx="3957828" cy="855144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62950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>
            <a:extLst>
              <a:ext uri="{FF2B5EF4-FFF2-40B4-BE49-F238E27FC236}">
                <a16:creationId xmlns:a16="http://schemas.microsoft.com/office/drawing/2014/main" id="{97EDE309-6200-2F65-9D4E-F999D781E6C0}"/>
              </a:ext>
            </a:extLst>
          </p:cNvPr>
          <p:cNvSpPr txBox="1"/>
          <p:nvPr/>
        </p:nvSpPr>
        <p:spPr>
          <a:xfrm>
            <a:off x="320040" y="2017699"/>
            <a:ext cx="2466594" cy="46166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pt-BR" sz="1200" b="1" dirty="0">
                <a:latin typeface="Century Gothic" panose="020B0502020202020204" pitchFamily="34" charset="0"/>
              </a:rPr>
              <a:t>Anaesthesia 2019, 74,211 -224</a:t>
            </a:r>
            <a:br>
              <a:rPr lang="hu-HU" sz="1200" b="1" dirty="0">
                <a:latin typeface="Century Gothic" panose="020B0502020202020204" pitchFamily="34" charset="0"/>
              </a:rPr>
            </a:br>
            <a:r>
              <a:rPr lang="pt-BR" sz="1200" b="1" dirty="0">
                <a:latin typeface="Century Gothic" panose="020B0502020202020204" pitchFamily="34" charset="0"/>
              </a:rPr>
              <a:t>doi:10.1111/anae.14428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AD16C61C-9C0E-AC71-C59E-BFAC0FAE9E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" y="323457"/>
            <a:ext cx="5440680" cy="1541919"/>
          </a:xfrm>
          <a:prstGeom prst="rect">
            <a:avLst/>
          </a:prstGeom>
          <a:ln w="22225">
            <a:solidFill>
              <a:schemeClr val="tx1"/>
            </a:solidFill>
          </a:ln>
        </p:spPr>
      </p:pic>
      <p:sp>
        <p:nvSpPr>
          <p:cNvPr id="7" name="Szövegdoboz 6">
            <a:extLst>
              <a:ext uri="{FF2B5EF4-FFF2-40B4-BE49-F238E27FC236}">
                <a16:creationId xmlns:a16="http://schemas.microsoft.com/office/drawing/2014/main" id="{A9C09BBD-DA90-D2A6-2716-7BFB260D4ABE}"/>
              </a:ext>
            </a:extLst>
          </p:cNvPr>
          <p:cNvSpPr txBox="1"/>
          <p:nvPr/>
        </p:nvSpPr>
        <p:spPr>
          <a:xfrm>
            <a:off x="6094477" y="2887063"/>
            <a:ext cx="609447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1200" b="1" dirty="0">
                <a:latin typeface="Century Gothic" panose="020B0502020202020204" pitchFamily="34" charset="0"/>
              </a:rPr>
              <a:t>„Összefoglalva, azt találtuk, hogy a remifentanil statisztikailag szignifikánsan hasonló érzéstelenítő profillal rendelkezik, mint a fentanil </a:t>
            </a:r>
            <a:r>
              <a:rPr lang="hu-HU" sz="1200" b="1" dirty="0" err="1">
                <a:latin typeface="Century Gothic" panose="020B0502020202020204" pitchFamily="34" charset="0"/>
              </a:rPr>
              <a:t>propofollal</a:t>
            </a:r>
            <a:r>
              <a:rPr lang="hu-HU" sz="1200" b="1" dirty="0">
                <a:latin typeface="Century Gothic" panose="020B0502020202020204" pitchFamily="34" charset="0"/>
              </a:rPr>
              <a:t> kombinálva. Mind az </a:t>
            </a:r>
            <a:r>
              <a:rPr lang="hu-HU" sz="1200" b="1" dirty="0" err="1">
                <a:latin typeface="Century Gothic" panose="020B0502020202020204" pitchFamily="34" charset="0"/>
              </a:rPr>
              <a:t>alfentanilra</a:t>
            </a:r>
            <a:r>
              <a:rPr lang="hu-HU" sz="1200" b="1" dirty="0">
                <a:latin typeface="Century Gothic" panose="020B0502020202020204" pitchFamily="34" charset="0"/>
              </a:rPr>
              <a:t>, mind a </a:t>
            </a:r>
            <a:r>
              <a:rPr lang="hu-HU" sz="1200" b="1" dirty="0" err="1">
                <a:latin typeface="Century Gothic" panose="020B0502020202020204" pitchFamily="34" charset="0"/>
              </a:rPr>
              <a:t>szufentanilra</a:t>
            </a:r>
            <a:r>
              <a:rPr lang="hu-HU" sz="1200" b="1" dirty="0">
                <a:latin typeface="Century Gothic" panose="020B0502020202020204" pitchFamily="34" charset="0"/>
              </a:rPr>
              <a:t> vonatkozó kevés bizonyíték kizárja az ilyen megerősítést.”</a:t>
            </a:r>
          </a:p>
        </p:txBody>
      </p:sp>
      <p:pic>
        <p:nvPicPr>
          <p:cNvPr id="9" name="Kép 8">
            <a:extLst>
              <a:ext uri="{FF2B5EF4-FFF2-40B4-BE49-F238E27FC236}">
                <a16:creationId xmlns:a16="http://schemas.microsoft.com/office/drawing/2014/main" id="{175F6A8C-DAB8-0AF2-CEF6-5CCEF0A2C1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4477" y="323457"/>
            <a:ext cx="5632704" cy="2317500"/>
          </a:xfrm>
          <a:prstGeom prst="rect">
            <a:avLst/>
          </a:prstGeom>
          <a:ln w="22225">
            <a:solidFill>
              <a:schemeClr val="tx1"/>
            </a:solidFill>
          </a:ln>
        </p:spPr>
      </p:pic>
      <p:sp>
        <p:nvSpPr>
          <p:cNvPr id="11" name="Szövegdoboz 10">
            <a:extLst>
              <a:ext uri="{FF2B5EF4-FFF2-40B4-BE49-F238E27FC236}">
                <a16:creationId xmlns:a16="http://schemas.microsoft.com/office/drawing/2014/main" id="{472C3E9C-FA7F-CA87-1695-515A248A6A62}"/>
              </a:ext>
            </a:extLst>
          </p:cNvPr>
          <p:cNvSpPr txBox="1"/>
          <p:nvPr/>
        </p:nvSpPr>
        <p:spPr>
          <a:xfrm>
            <a:off x="6094477" y="2644169"/>
            <a:ext cx="3872484" cy="27699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hu-HU" sz="1200" b="1" dirty="0" err="1">
                <a:latin typeface="Century Gothic" panose="020B0502020202020204" pitchFamily="34" charset="0"/>
              </a:rPr>
              <a:t>Current</a:t>
            </a:r>
            <a:r>
              <a:rPr lang="hu-HU" sz="1200" b="1" dirty="0">
                <a:latin typeface="Century Gothic" panose="020B0502020202020204" pitchFamily="34" charset="0"/>
              </a:rPr>
              <a:t> </a:t>
            </a:r>
            <a:r>
              <a:rPr lang="hu-HU" sz="1200" b="1" dirty="0" err="1">
                <a:latin typeface="Century Gothic" panose="020B0502020202020204" pitchFamily="34" charset="0"/>
              </a:rPr>
              <a:t>Clinical</a:t>
            </a:r>
            <a:r>
              <a:rPr lang="hu-HU" sz="1200" b="1" dirty="0">
                <a:latin typeface="Century Gothic" panose="020B0502020202020204" pitchFamily="34" charset="0"/>
              </a:rPr>
              <a:t> </a:t>
            </a:r>
            <a:r>
              <a:rPr lang="hu-HU" sz="1200" b="1" dirty="0" err="1">
                <a:latin typeface="Century Gothic" panose="020B0502020202020204" pitchFamily="34" charset="0"/>
              </a:rPr>
              <a:t>Pharmacology</a:t>
            </a:r>
            <a:r>
              <a:rPr lang="hu-HU" sz="1200" b="1" dirty="0">
                <a:latin typeface="Century Gothic" panose="020B0502020202020204" pitchFamily="34" charset="0"/>
              </a:rPr>
              <a:t>, 2019, 14, 116-124</a:t>
            </a:r>
          </a:p>
        </p:txBody>
      </p:sp>
      <p:pic>
        <p:nvPicPr>
          <p:cNvPr id="13" name="Kép 12">
            <a:extLst>
              <a:ext uri="{FF2B5EF4-FFF2-40B4-BE49-F238E27FC236}">
                <a16:creationId xmlns:a16="http://schemas.microsoft.com/office/drawing/2014/main" id="{27C960FA-358F-CD1D-9017-28C1AF9117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040" y="2781989"/>
            <a:ext cx="5202936" cy="180615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15" name="Szövegdoboz 14">
            <a:extLst>
              <a:ext uri="{FF2B5EF4-FFF2-40B4-BE49-F238E27FC236}">
                <a16:creationId xmlns:a16="http://schemas.microsoft.com/office/drawing/2014/main" id="{96E337A5-F5B7-9682-E7D1-4D9F00880CEA}"/>
              </a:ext>
            </a:extLst>
          </p:cNvPr>
          <p:cNvSpPr txBox="1"/>
          <p:nvPr/>
        </p:nvSpPr>
        <p:spPr>
          <a:xfrm>
            <a:off x="320040" y="4659933"/>
            <a:ext cx="3527298" cy="46166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200" b="1" dirty="0" err="1">
                <a:latin typeface="Century Gothic" panose="020B0502020202020204" pitchFamily="34" charset="0"/>
              </a:rPr>
              <a:t>Anesth</a:t>
            </a:r>
            <a:r>
              <a:rPr lang="en-US" sz="1200" b="1" dirty="0">
                <a:latin typeface="Century Gothic" panose="020B0502020202020204" pitchFamily="34" charset="0"/>
              </a:rPr>
              <a:t> Pain Med. 2021 August; </a:t>
            </a:r>
            <a:r>
              <a:rPr lang="en-US" sz="1200" b="1" dirty="0" err="1">
                <a:latin typeface="Century Gothic" panose="020B0502020202020204" pitchFamily="34" charset="0"/>
              </a:rPr>
              <a:t>ll</a:t>
            </a:r>
            <a:r>
              <a:rPr lang="en-US" sz="1200" b="1" dirty="0">
                <a:latin typeface="Century Gothic" panose="020B0502020202020204" pitchFamily="34" charset="0"/>
              </a:rPr>
              <a:t>(4):ell5576.</a:t>
            </a:r>
          </a:p>
          <a:p>
            <a:r>
              <a:rPr lang="en-US" sz="1200" b="1" dirty="0" err="1">
                <a:latin typeface="Century Gothic" panose="020B0502020202020204" pitchFamily="34" charset="0"/>
              </a:rPr>
              <a:t>doi</a:t>
            </a:r>
            <a:r>
              <a:rPr lang="en-US" sz="1200" b="1" dirty="0">
                <a:latin typeface="Century Gothic" panose="020B0502020202020204" pitchFamily="34" charset="0"/>
              </a:rPr>
              <a:t>: 10.5812/aapm.115576.</a:t>
            </a:r>
          </a:p>
        </p:txBody>
      </p:sp>
      <p:sp>
        <p:nvSpPr>
          <p:cNvPr id="17" name="Szövegdoboz 16">
            <a:extLst>
              <a:ext uri="{FF2B5EF4-FFF2-40B4-BE49-F238E27FC236}">
                <a16:creationId xmlns:a16="http://schemas.microsoft.com/office/drawing/2014/main" id="{94010055-16C5-61D8-EE4D-29AEA7B1F079}"/>
              </a:ext>
            </a:extLst>
          </p:cNvPr>
          <p:cNvSpPr txBox="1"/>
          <p:nvPr/>
        </p:nvSpPr>
        <p:spPr>
          <a:xfrm>
            <a:off x="320040" y="5285343"/>
            <a:ext cx="583158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1200" b="1" dirty="0">
                <a:latin typeface="Century Gothic" panose="020B0502020202020204" pitchFamily="34" charset="0"/>
              </a:rPr>
              <a:t>„Összefoglalva, azt találtuk, hogy a remifentanil (0,1 - 0,2 </a:t>
            </a:r>
            <a:r>
              <a:rPr lang="hu-HU" sz="1200" b="1" dirty="0" err="1">
                <a:latin typeface="Century Gothic" panose="020B0502020202020204" pitchFamily="34" charset="0"/>
              </a:rPr>
              <a:t>ug</a:t>
            </a:r>
            <a:r>
              <a:rPr lang="hu-HU" sz="1200" b="1" dirty="0">
                <a:latin typeface="Century Gothic" panose="020B0502020202020204" pitchFamily="34" charset="0"/>
              </a:rPr>
              <a:t> / kg / perc) és a fentanil (0,07 - 0,1 </a:t>
            </a:r>
            <a:r>
              <a:rPr lang="hu-HU" sz="1200" b="1" dirty="0" err="1">
                <a:latin typeface="Century Gothic" panose="020B0502020202020204" pitchFamily="34" charset="0"/>
              </a:rPr>
              <a:t>ug</a:t>
            </a:r>
            <a:r>
              <a:rPr lang="hu-HU" sz="1200" b="1" dirty="0">
                <a:latin typeface="Century Gothic" panose="020B0502020202020204" pitchFamily="34" charset="0"/>
              </a:rPr>
              <a:t> / kg / h) intraoperatív infúziója a közvetlen műtét utáni fájdalmat, és a morfin fogyasztást a műtét utáni első 12 órában.”  fokozhatja</a:t>
            </a:r>
          </a:p>
        </p:txBody>
      </p:sp>
      <p:pic>
        <p:nvPicPr>
          <p:cNvPr id="19" name="Kép 18">
            <a:extLst>
              <a:ext uri="{FF2B5EF4-FFF2-40B4-BE49-F238E27FC236}">
                <a16:creationId xmlns:a16="http://schemas.microsoft.com/office/drawing/2014/main" id="{F11D201E-9194-FF32-D525-5DD9B1DD71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1626" y="3752165"/>
            <a:ext cx="3970782" cy="1417736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21" name="Szövegdoboz 20">
            <a:extLst>
              <a:ext uri="{FF2B5EF4-FFF2-40B4-BE49-F238E27FC236}">
                <a16:creationId xmlns:a16="http://schemas.microsoft.com/office/drawing/2014/main" id="{4E8AB14D-1BDE-A801-11A1-0D92AC4F6E2D}"/>
              </a:ext>
            </a:extLst>
          </p:cNvPr>
          <p:cNvSpPr txBox="1"/>
          <p:nvPr/>
        </p:nvSpPr>
        <p:spPr>
          <a:xfrm>
            <a:off x="6094477" y="5193009"/>
            <a:ext cx="609447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latin typeface="Century Gothic" panose="020B0502020202020204" pitchFamily="34" charset="0"/>
              </a:rPr>
              <a:t>Acknowledgement to the Royal Ulster hospital</a:t>
            </a:r>
            <a:endParaRPr lang="hu-HU" sz="1200" b="1" dirty="0">
              <a:latin typeface="Century Gothic" panose="020B0502020202020204" pitchFamily="34" charset="0"/>
            </a:endParaRPr>
          </a:p>
          <a:p>
            <a:r>
              <a:rPr lang="en-US" sz="1200" b="1" dirty="0">
                <a:latin typeface="Century Gothic" panose="020B0502020202020204" pitchFamily="34" charset="0"/>
              </a:rPr>
              <a:t>Guideline written by</a:t>
            </a:r>
            <a:r>
              <a:rPr lang="hu-HU" sz="1200" b="1" dirty="0">
                <a:latin typeface="Century Gothic" panose="020B0502020202020204" pitchFamily="34" charset="0"/>
              </a:rPr>
              <a:t> </a:t>
            </a:r>
            <a:r>
              <a:rPr lang="en-US" sz="1200" b="1" dirty="0">
                <a:latin typeface="Century Gothic" panose="020B0502020202020204" pitchFamily="34" charset="0"/>
              </a:rPr>
              <a:t>Obstetric </a:t>
            </a:r>
            <a:r>
              <a:rPr lang="en-US" sz="1200" b="1" dirty="0" err="1">
                <a:latin typeface="Century Gothic" panose="020B0502020202020204" pitchFamily="34" charset="0"/>
              </a:rPr>
              <a:t>anaesthetic</a:t>
            </a:r>
            <a:r>
              <a:rPr lang="en-US" sz="1200" b="1" dirty="0">
                <a:latin typeface="Century Gothic" panose="020B0502020202020204" pitchFamily="34" charset="0"/>
              </a:rPr>
              <a:t> team, in particular:</a:t>
            </a:r>
          </a:p>
          <a:p>
            <a:r>
              <a:rPr lang="en-US" sz="1200" b="1" dirty="0">
                <a:latin typeface="Century Gothic" panose="020B0502020202020204" pitchFamily="34" charset="0"/>
              </a:rPr>
              <a:t>Dr Nigel Jenkins (Lead Obstetric </a:t>
            </a:r>
            <a:r>
              <a:rPr lang="en-US" sz="1200" b="1" dirty="0" err="1">
                <a:latin typeface="Century Gothic" panose="020B0502020202020204" pitchFamily="34" charset="0"/>
              </a:rPr>
              <a:t>Anaesthetist</a:t>
            </a:r>
            <a:r>
              <a:rPr lang="en-US" sz="1200" b="1" dirty="0">
                <a:latin typeface="Century Gothic" panose="020B0502020202020204" pitchFamily="34" charset="0"/>
              </a:rPr>
              <a:t>) Dr Martin Garry Dr Eleanor Lewis</a:t>
            </a:r>
          </a:p>
          <a:p>
            <a:endParaRPr lang="en-US" sz="1200" b="1" dirty="0">
              <a:latin typeface="Century Gothic" panose="020B0502020202020204" pitchFamily="34" charset="0"/>
            </a:endParaRPr>
          </a:p>
        </p:txBody>
      </p:sp>
      <p:sp>
        <p:nvSpPr>
          <p:cNvPr id="23" name="Szövegdoboz 22">
            <a:extLst>
              <a:ext uri="{FF2B5EF4-FFF2-40B4-BE49-F238E27FC236}">
                <a16:creationId xmlns:a16="http://schemas.microsoft.com/office/drawing/2014/main" id="{42B08953-0835-0B06-68AF-1895228C03F1}"/>
              </a:ext>
            </a:extLst>
          </p:cNvPr>
          <p:cNvSpPr txBox="1"/>
          <p:nvPr/>
        </p:nvSpPr>
        <p:spPr>
          <a:xfrm>
            <a:off x="6151626" y="5854614"/>
            <a:ext cx="4341114" cy="83099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200" b="1" dirty="0">
                <a:latin typeface="Century Gothic" panose="020B0502020202020204" pitchFamily="34" charset="0"/>
              </a:rPr>
              <a:t>Originator:	</a:t>
            </a:r>
            <a:r>
              <a:rPr lang="en-US" sz="1200" b="1" dirty="0" err="1">
                <a:latin typeface="Century Gothic" panose="020B0502020202020204" pitchFamily="34" charset="0"/>
              </a:rPr>
              <a:t>Anaesthetics</a:t>
            </a:r>
            <a:r>
              <a:rPr lang="hu-HU" sz="1200" b="1" dirty="0">
                <a:latin typeface="Century Gothic" panose="020B0502020202020204" pitchFamily="34" charset="0"/>
              </a:rPr>
              <a:t> </a:t>
            </a:r>
            <a:r>
              <a:rPr lang="en-US" sz="1200" b="1" dirty="0">
                <a:latin typeface="Century Gothic" panose="020B0502020202020204" pitchFamily="34" charset="0"/>
              </a:rPr>
              <a:t>Dept /</a:t>
            </a:r>
            <a:r>
              <a:rPr lang="hu-HU" sz="1200" b="1" dirty="0">
                <a:latin typeface="Century Gothic" panose="020B0502020202020204" pitchFamily="34" charset="0"/>
              </a:rPr>
              <a:t> </a:t>
            </a:r>
            <a:r>
              <a:rPr lang="en-US" sz="1200" b="1" dirty="0" err="1">
                <a:latin typeface="Century Gothic" panose="020B0502020202020204" pitchFamily="34" charset="0"/>
              </a:rPr>
              <a:t>Labour</a:t>
            </a:r>
            <a:r>
              <a:rPr lang="en-US" sz="1200" b="1" dirty="0">
                <a:latin typeface="Century Gothic" panose="020B0502020202020204" pitchFamily="34" charset="0"/>
              </a:rPr>
              <a:t> Ward Forum</a:t>
            </a:r>
          </a:p>
          <a:p>
            <a:r>
              <a:rPr lang="en-US" sz="1200" b="1" dirty="0">
                <a:latin typeface="Century Gothic" panose="020B0502020202020204" pitchFamily="34" charset="0"/>
              </a:rPr>
              <a:t>Date Approved:	March 2021</a:t>
            </a:r>
          </a:p>
          <a:p>
            <a:r>
              <a:rPr lang="en-US" sz="1200" b="1" dirty="0">
                <a:latin typeface="Century Gothic" panose="020B0502020202020204" pitchFamily="34" charset="0"/>
              </a:rPr>
              <a:t>Approved by:	W&amp;CH Quality &amp;</a:t>
            </a:r>
            <a:r>
              <a:rPr lang="hu-HU" sz="1200" b="1" dirty="0">
                <a:latin typeface="Century Gothic" panose="020B0502020202020204" pitchFamily="34" charset="0"/>
              </a:rPr>
              <a:t> </a:t>
            </a:r>
            <a:r>
              <a:rPr lang="en-US" sz="1200" b="1" dirty="0">
                <a:latin typeface="Century Gothic" panose="020B0502020202020204" pitchFamily="34" charset="0"/>
              </a:rPr>
              <a:t>Safety	Group</a:t>
            </a:r>
          </a:p>
          <a:p>
            <a:r>
              <a:rPr lang="en-US" sz="1200" b="1" dirty="0">
                <a:latin typeface="Century Gothic" panose="020B0502020202020204" pitchFamily="34" charset="0"/>
              </a:rPr>
              <a:t>Date for Review:	March 2024</a:t>
            </a:r>
            <a:endParaRPr lang="hu-HU" sz="12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77633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>
            <a:extLst>
              <a:ext uri="{FF2B5EF4-FFF2-40B4-BE49-F238E27FC236}">
                <a16:creationId xmlns:a16="http://schemas.microsoft.com/office/drawing/2014/main" id="{5BFDD9AC-B050-E6A5-A11F-1E2962FBA03D}"/>
              </a:ext>
            </a:extLst>
          </p:cNvPr>
          <p:cNvSpPr txBox="1"/>
          <p:nvPr/>
        </p:nvSpPr>
        <p:spPr>
          <a:xfrm>
            <a:off x="148590" y="1242441"/>
            <a:ext cx="8439912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b="1" dirty="0">
                <a:latin typeface="Century Gothic" panose="020B0502020202020204" pitchFamily="34" charset="0"/>
              </a:rPr>
              <a:t>A szedáció egy alapvető eljárás, amelyet a szorongás, a fájdalom és a kényelmetlenség enyhítésére használunk azoknál a betegeknél, akik invazív diagnosztikai és kezelési eljárásokon esnek át.</a:t>
            </a:r>
          </a:p>
          <a:p>
            <a:endParaRPr lang="hu-HU" b="1" dirty="0">
              <a:latin typeface="Century Gothic" panose="020B0502020202020204" pitchFamily="34" charset="0"/>
            </a:endParaRPr>
          </a:p>
          <a:p>
            <a:r>
              <a:rPr lang="hu-HU" b="1" dirty="0">
                <a:latin typeface="Century Gothic" panose="020B0502020202020204" pitchFamily="34" charset="0"/>
              </a:rPr>
              <a:t>Az olyan nyugtatókat, mint a </a:t>
            </a:r>
            <a:r>
              <a:rPr lang="hu-HU" b="1" dirty="0" err="1">
                <a:latin typeface="Century Gothic" panose="020B0502020202020204" pitchFamily="34" charset="0"/>
              </a:rPr>
              <a:t>benzodiazepinek</a:t>
            </a:r>
            <a:r>
              <a:rPr lang="hu-HU" b="1" dirty="0">
                <a:latin typeface="Century Gothic" panose="020B0502020202020204" pitchFamily="34" charset="0"/>
              </a:rPr>
              <a:t> (pl. </a:t>
            </a:r>
            <a:r>
              <a:rPr lang="hu-HU" b="1" dirty="0" err="1">
                <a:latin typeface="Century Gothic" panose="020B0502020202020204" pitchFamily="34" charset="0"/>
              </a:rPr>
              <a:t>Midazolam</a:t>
            </a:r>
            <a:r>
              <a:rPr lang="hu-HU" b="1" dirty="0">
                <a:latin typeface="Century Gothic" panose="020B0502020202020204" pitchFamily="34" charset="0"/>
              </a:rPr>
              <a:t>, egy jól ismert rövid hatású BDZ), a propofol, az etomidát és a </a:t>
            </a:r>
            <a:r>
              <a:rPr lang="hu-HU" b="1" dirty="0" err="1">
                <a:latin typeface="Century Gothic" panose="020B0502020202020204" pitchFamily="34" charset="0"/>
              </a:rPr>
              <a:t>dexmedetomidin</a:t>
            </a:r>
            <a:r>
              <a:rPr lang="hu-HU" b="1" dirty="0">
                <a:latin typeface="Century Gothic" panose="020B0502020202020204" pitchFamily="34" charset="0"/>
              </a:rPr>
              <a:t> világszerte gyakran használjuk az elmúlt években.</a:t>
            </a:r>
          </a:p>
          <a:p>
            <a:endParaRPr lang="hu-HU" b="1" dirty="0">
              <a:latin typeface="Century Gothic" panose="020B0502020202020204" pitchFamily="34" charset="0"/>
            </a:endParaRPr>
          </a:p>
          <a:p>
            <a:r>
              <a:rPr lang="hu-HU" b="1" dirty="0">
                <a:latin typeface="Century Gothic" panose="020B0502020202020204" pitchFamily="34" charset="0"/>
              </a:rPr>
              <a:t>Mindezeknek a nyugtatóknak azonban vannak (lehetnek) hátrányai:</a:t>
            </a:r>
          </a:p>
          <a:p>
            <a:endParaRPr lang="hu-HU" b="1" dirty="0">
              <a:latin typeface="Century Gothic" panose="020B0502020202020204" pitchFamily="34" charset="0"/>
            </a:endParaRPr>
          </a:p>
          <a:p>
            <a:r>
              <a:rPr lang="hu-HU" b="1" dirty="0">
                <a:latin typeface="Century Gothic" panose="020B0502020202020204" pitchFamily="34" charset="0"/>
              </a:rPr>
              <a:t>Például :</a:t>
            </a:r>
            <a:br>
              <a:rPr lang="hu-HU" b="1" dirty="0">
                <a:latin typeface="Century Gothic" panose="020B0502020202020204" pitchFamily="34" charset="0"/>
              </a:rPr>
            </a:br>
            <a:r>
              <a:rPr lang="hu-HU" b="1" dirty="0">
                <a:latin typeface="Century Gothic" panose="020B0502020202020204" pitchFamily="34" charset="0"/>
              </a:rPr>
              <a:t>- a midazolám hosszú távú adagolása légzésdepressziót eredményez, és  </a:t>
            </a:r>
            <a:br>
              <a:rPr lang="hu-HU" b="1" dirty="0">
                <a:latin typeface="Century Gothic" panose="020B0502020202020204" pitchFamily="34" charset="0"/>
              </a:rPr>
            </a:br>
            <a:r>
              <a:rPr lang="hu-HU" b="1" dirty="0">
                <a:latin typeface="Century Gothic" panose="020B0502020202020204" pitchFamily="34" charset="0"/>
              </a:rPr>
              <a:t>  növeli a kórházi tartózkodás idejét;</a:t>
            </a:r>
          </a:p>
          <a:p>
            <a:r>
              <a:rPr lang="hu-HU" b="1" dirty="0">
                <a:latin typeface="Century Gothic" panose="020B0502020202020204" pitchFamily="34" charset="0"/>
              </a:rPr>
              <a:t>- a propofol jelentős </a:t>
            </a:r>
            <a:r>
              <a:rPr lang="hu-HU" b="1" dirty="0" err="1">
                <a:latin typeface="Century Gothic" panose="020B0502020202020204" pitchFamily="34" charset="0"/>
              </a:rPr>
              <a:t>kardiorespiratorikus</a:t>
            </a:r>
            <a:r>
              <a:rPr lang="hu-HU" b="1" dirty="0">
                <a:latin typeface="Century Gothic" panose="020B0502020202020204" pitchFamily="34" charset="0"/>
              </a:rPr>
              <a:t> depressziót és injekció helyén     </a:t>
            </a:r>
            <a:br>
              <a:rPr lang="hu-HU" b="1" dirty="0">
                <a:latin typeface="Century Gothic" panose="020B0502020202020204" pitchFamily="34" charset="0"/>
              </a:rPr>
            </a:br>
            <a:r>
              <a:rPr lang="hu-HU" b="1" dirty="0">
                <a:latin typeface="Century Gothic" panose="020B0502020202020204" pitchFamily="34" charset="0"/>
              </a:rPr>
              <a:t>   fájdalmat okoz; </a:t>
            </a:r>
          </a:p>
          <a:p>
            <a:r>
              <a:rPr lang="hu-HU" b="1" dirty="0">
                <a:latin typeface="Century Gothic" panose="020B0502020202020204" pitchFamily="34" charset="0"/>
              </a:rPr>
              <a:t>- az etomidát </a:t>
            </a:r>
            <a:r>
              <a:rPr lang="hu-HU" b="1" dirty="0" err="1">
                <a:latin typeface="Century Gothic" panose="020B0502020202020204" pitchFamily="34" charset="0"/>
              </a:rPr>
              <a:t>myoclonust</a:t>
            </a:r>
            <a:r>
              <a:rPr lang="hu-HU" b="1" dirty="0">
                <a:latin typeface="Century Gothic" panose="020B0502020202020204" pitchFamily="34" charset="0"/>
              </a:rPr>
              <a:t>, hányingert és hányást, valamint injekció </a:t>
            </a:r>
            <a:br>
              <a:rPr lang="hu-HU" b="1" dirty="0">
                <a:latin typeface="Century Gothic" panose="020B0502020202020204" pitchFamily="34" charset="0"/>
              </a:rPr>
            </a:br>
            <a:r>
              <a:rPr lang="hu-HU" b="1" dirty="0">
                <a:latin typeface="Century Gothic" panose="020B0502020202020204" pitchFamily="34" charset="0"/>
              </a:rPr>
              <a:t>  helyén fájdalmat okoz; </a:t>
            </a:r>
          </a:p>
          <a:p>
            <a:r>
              <a:rPr lang="hu-HU" b="1" dirty="0">
                <a:latin typeface="Century Gothic" panose="020B0502020202020204" pitchFamily="34" charset="0"/>
              </a:rPr>
              <a:t>- a </a:t>
            </a:r>
            <a:r>
              <a:rPr lang="hu-HU" b="1" dirty="0" err="1">
                <a:latin typeface="Century Gothic" panose="020B0502020202020204" pitchFamily="34" charset="0"/>
              </a:rPr>
              <a:t>dexmedetomidin</a:t>
            </a:r>
            <a:r>
              <a:rPr lang="hu-HU" b="1" dirty="0">
                <a:latin typeface="Century Gothic" panose="020B0502020202020204" pitchFamily="34" charset="0"/>
              </a:rPr>
              <a:t> mellékhatása a hypotonia és a bradycardia.</a:t>
            </a: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38629145-C3C6-A2FA-3882-DC4A1BB52F1E}"/>
              </a:ext>
            </a:extLst>
          </p:cNvPr>
          <p:cNvSpPr txBox="1"/>
          <p:nvPr/>
        </p:nvSpPr>
        <p:spPr>
          <a:xfrm>
            <a:off x="148590" y="199382"/>
            <a:ext cx="273177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28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Remimazolam</a:t>
            </a:r>
            <a:endParaRPr lang="hu-HU" sz="2800" dirty="0">
              <a:solidFill>
                <a:srgbClr val="C00000"/>
              </a:solidFill>
            </a:endParaRPr>
          </a:p>
        </p:txBody>
      </p:sp>
      <p:pic>
        <p:nvPicPr>
          <p:cNvPr id="6" name="Kép 5" descr="A képen szöveg, névjegykártya, gyógyszer, testápoló krém látható&#10;&#10;Automatikusan generált leírás">
            <a:extLst>
              <a:ext uri="{FF2B5EF4-FFF2-40B4-BE49-F238E27FC236}">
                <a16:creationId xmlns:a16="http://schemas.microsoft.com/office/drawing/2014/main" id="{019CCE60-155B-3556-DC37-9608AF1672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1400" y="3154680"/>
            <a:ext cx="3366008" cy="3298952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8" name="Kép 7" descr="A képen labda, művészet látható&#10;&#10;Automatikusan generált leírás">
            <a:extLst>
              <a:ext uri="{FF2B5EF4-FFF2-40B4-BE49-F238E27FC236}">
                <a16:creationId xmlns:a16="http://schemas.microsoft.com/office/drawing/2014/main" id="{3AFAC7F8-18A5-F032-3488-389337C791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6415" y="199382"/>
            <a:ext cx="2610993" cy="2711958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65465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>
            <a:extLst>
              <a:ext uri="{FF2B5EF4-FFF2-40B4-BE49-F238E27FC236}">
                <a16:creationId xmlns:a16="http://schemas.microsoft.com/office/drawing/2014/main" id="{CC0BAF91-62CC-C965-9A2F-B02EDA9BD10F}"/>
              </a:ext>
            </a:extLst>
          </p:cNvPr>
          <p:cNvSpPr txBox="1"/>
          <p:nvPr/>
        </p:nvSpPr>
        <p:spPr>
          <a:xfrm>
            <a:off x="302341" y="458982"/>
            <a:ext cx="7264272" cy="4770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1600" b="1" dirty="0">
                <a:latin typeface="Century Gothic" panose="020B0502020202020204" pitchFamily="34" charset="0"/>
              </a:rPr>
              <a:t>A remimazolám hasonló mechanizmussal rendelkezik, mint más </a:t>
            </a:r>
            <a:r>
              <a:rPr lang="hu-HU" sz="1600" b="1" dirty="0" err="1">
                <a:latin typeface="Century Gothic" panose="020B0502020202020204" pitchFamily="34" charset="0"/>
              </a:rPr>
              <a:t>benzodiazepinek</a:t>
            </a:r>
            <a:r>
              <a:rPr lang="hu-HU" sz="1600" b="1" dirty="0">
                <a:latin typeface="Century Gothic" panose="020B0502020202020204" pitchFamily="34" charset="0"/>
              </a:rPr>
              <a:t>, a gamma-</a:t>
            </a:r>
            <a:r>
              <a:rPr lang="hu-HU" sz="1600" b="1" dirty="0" err="1">
                <a:latin typeface="Century Gothic" panose="020B0502020202020204" pitchFamily="34" charset="0"/>
              </a:rPr>
              <a:t>aminovajsav</a:t>
            </a:r>
            <a:r>
              <a:rPr lang="hu-HU" sz="1600" b="1" dirty="0">
                <a:latin typeface="Century Gothic" panose="020B0502020202020204" pitchFamily="34" charset="0"/>
              </a:rPr>
              <a:t> (GABA) receptorokra, különösen a </a:t>
            </a:r>
            <a:r>
              <a:rPr lang="hu-HU" sz="1600" b="1" dirty="0" err="1">
                <a:latin typeface="Century Gothic" panose="020B0502020202020204" pitchFamily="34" charset="0"/>
              </a:rPr>
              <a:t>GABAa</a:t>
            </a:r>
            <a:r>
              <a:rPr lang="hu-HU" sz="1600" b="1" dirty="0">
                <a:latin typeface="Century Gothic" panose="020B0502020202020204" pitchFamily="34" charset="0"/>
              </a:rPr>
              <a:t> receptorokra hat.</a:t>
            </a:r>
          </a:p>
          <a:p>
            <a:r>
              <a:rPr lang="hu-HU" sz="1600" b="1" dirty="0">
                <a:latin typeface="Century Gothic" panose="020B0502020202020204" pitchFamily="34" charset="0"/>
              </a:rPr>
              <a:t>Aktiváláskor ezek a receptorok lehetővé teszik a kloridionok áramlását, ami a neuron hiperpolarizációjához vezet, így csökkenti az idegrendszer általános ingerlékenységét. </a:t>
            </a:r>
          </a:p>
          <a:p>
            <a:endParaRPr lang="hu-HU" sz="1600" b="1" dirty="0">
              <a:latin typeface="Century Gothic" panose="020B0502020202020204" pitchFamily="34" charset="0"/>
            </a:endParaRPr>
          </a:p>
          <a:p>
            <a:r>
              <a:rPr lang="hu-HU" sz="1600" b="1" dirty="0">
                <a:latin typeface="Century Gothic" panose="020B0502020202020204" pitchFamily="34" charset="0"/>
              </a:rPr>
              <a:t>Ennek eredményeként a remimazolám jelentősen befolyásolhatja az agyi keringési funkciót, a véráramlás sebességének, az oxigéntelítettségnek, az artériás nyomásnak a csökkenéséhez vezet.</a:t>
            </a:r>
          </a:p>
          <a:p>
            <a:endParaRPr lang="hu-HU" sz="1600" b="1" dirty="0">
              <a:latin typeface="Century Gothic" panose="020B0502020202020204" pitchFamily="34" charset="0"/>
            </a:endParaRPr>
          </a:p>
          <a:p>
            <a:r>
              <a:rPr lang="hu-HU" sz="1600" b="1" dirty="0">
                <a:latin typeface="Century Gothic" panose="020B0502020202020204" pitchFamily="34" charset="0"/>
              </a:rPr>
              <a:t>A remimazolám fázis II. randomizált vizsgálata azt mutatja, hogy a remimazolám egyszeri dózisa sorrendben a betegek 32%-</a:t>
            </a:r>
            <a:r>
              <a:rPr lang="hu-HU" sz="1600" b="1" dirty="0" err="1">
                <a:latin typeface="Century Gothic" panose="020B0502020202020204" pitchFamily="34" charset="0"/>
              </a:rPr>
              <a:t>ánál</a:t>
            </a:r>
            <a:r>
              <a:rPr lang="hu-HU" sz="1600" b="1" dirty="0">
                <a:latin typeface="Century Gothic" panose="020B0502020202020204" pitchFamily="34" charset="0"/>
              </a:rPr>
              <a:t>, 56%-</a:t>
            </a:r>
            <a:r>
              <a:rPr lang="hu-HU" sz="1600" b="1" dirty="0" err="1">
                <a:latin typeface="Century Gothic" panose="020B0502020202020204" pitchFamily="34" charset="0"/>
              </a:rPr>
              <a:t>ánál</a:t>
            </a:r>
            <a:r>
              <a:rPr lang="hu-HU" sz="1600" b="1" dirty="0">
                <a:latin typeface="Century Gothic" panose="020B0502020202020204" pitchFamily="34" charset="0"/>
              </a:rPr>
              <a:t> és 64%-</a:t>
            </a:r>
            <a:r>
              <a:rPr lang="hu-HU" sz="1600" b="1" dirty="0" err="1">
                <a:latin typeface="Century Gothic" panose="020B0502020202020204" pitchFamily="34" charset="0"/>
              </a:rPr>
              <a:t>ánál</a:t>
            </a:r>
            <a:r>
              <a:rPr lang="hu-HU" sz="1600" b="1" dirty="0">
                <a:latin typeface="Century Gothic" panose="020B0502020202020204" pitchFamily="34" charset="0"/>
              </a:rPr>
              <a:t> vezetett sikeres </a:t>
            </a:r>
            <a:r>
              <a:rPr lang="hu-HU" sz="1600" b="1" dirty="0" err="1">
                <a:latin typeface="Century Gothic" panose="020B0502020202020204" pitchFamily="34" charset="0"/>
              </a:rPr>
              <a:t>szedációhoz</a:t>
            </a:r>
            <a:r>
              <a:rPr lang="hu-HU" sz="1600" b="1" dirty="0">
                <a:latin typeface="Century Gothic" panose="020B0502020202020204" pitchFamily="34" charset="0"/>
              </a:rPr>
              <a:t> az alacsony (0,10 mg/kg), a középső (0,15 mg/kg) és a magas (0,20 mg/kg) dóziscsoportban, szemben a midazolám (0,075 mg/kg) dóziscsoportban lévő betegek 44%-</a:t>
            </a:r>
            <a:r>
              <a:rPr lang="hu-HU" sz="1600" b="1" dirty="0" err="1">
                <a:latin typeface="Century Gothic" panose="020B0502020202020204" pitchFamily="34" charset="0"/>
              </a:rPr>
              <a:t>ával</a:t>
            </a:r>
            <a:r>
              <a:rPr lang="hu-HU" sz="1600" b="1" dirty="0">
                <a:latin typeface="Century Gothic" panose="020B0502020202020204" pitchFamily="34" charset="0"/>
              </a:rPr>
              <a:t>. </a:t>
            </a:r>
            <a:br>
              <a:rPr lang="hu-HU" sz="1600" b="1" dirty="0">
                <a:latin typeface="Century Gothic" panose="020B0502020202020204" pitchFamily="34" charset="0"/>
              </a:rPr>
            </a:br>
            <a:r>
              <a:rPr lang="hu-HU" sz="1600" b="1" dirty="0">
                <a:latin typeface="Century Gothic" panose="020B0502020202020204" pitchFamily="34" charset="0"/>
              </a:rPr>
              <a:t>A szedáció kezdete 1,5 és 2,5 perc között volt a remimazolám dóziscsoportjában, míg a midazolám esetében ez 5 percig tartott.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41B8CC4E-D7F4-8F0D-7C6E-FE2DA48FF3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7344" y="2679192"/>
            <a:ext cx="3522899" cy="2550327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7" name="Szövegdoboz 6">
            <a:extLst>
              <a:ext uri="{FF2B5EF4-FFF2-40B4-BE49-F238E27FC236}">
                <a16:creationId xmlns:a16="http://schemas.microsoft.com/office/drawing/2014/main" id="{98ECCCC1-26F5-61D5-0AD9-8F7C9CFF371F}"/>
              </a:ext>
            </a:extLst>
          </p:cNvPr>
          <p:cNvSpPr txBox="1"/>
          <p:nvPr/>
        </p:nvSpPr>
        <p:spPr>
          <a:xfrm>
            <a:off x="302341" y="5321800"/>
            <a:ext cx="1178848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1600" b="1" dirty="0">
                <a:latin typeface="Century Gothic" panose="020B0502020202020204" pitchFamily="34" charset="0"/>
              </a:rPr>
              <a:t>A remimazolám egyszeri emelkedő dózisú vizsgálata azt mutatja, hogy a remimazolám 6 mg-os kezdeti telítő dózisának beadása, majd 3 mg-os fenntartó dózisok 2 percnél hosszabb időközönként történő alkalmazása javasolt. Az előrejelzések szerint a módosított megfigyelő éberség/szedáció (</a:t>
            </a:r>
            <a:r>
              <a:rPr lang="hu-HU" sz="16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MOAA/S</a:t>
            </a:r>
            <a:r>
              <a:rPr lang="hu-HU" sz="1600" b="1" dirty="0">
                <a:latin typeface="Century Gothic" panose="020B0502020202020204" pitchFamily="34" charset="0"/>
              </a:rPr>
              <a:t>) pontszám 5-ös javulása 16 percen belül várható a kezelt populáció 89%-</a:t>
            </a:r>
            <a:r>
              <a:rPr lang="hu-HU" sz="1600" b="1" dirty="0" err="1">
                <a:latin typeface="Century Gothic" panose="020B0502020202020204" pitchFamily="34" charset="0"/>
              </a:rPr>
              <a:t>ánál</a:t>
            </a:r>
            <a:r>
              <a:rPr lang="hu-HU" sz="1600" b="1" dirty="0">
                <a:latin typeface="Century Gothic" panose="020B0502020202020204" pitchFamily="34" charset="0"/>
              </a:rPr>
              <a:t> ezen telítő/fenntartó adagolás után.</a:t>
            </a:r>
          </a:p>
        </p:txBody>
      </p:sp>
      <p:pic>
        <p:nvPicPr>
          <p:cNvPr id="9" name="Kép 8">
            <a:extLst>
              <a:ext uri="{FF2B5EF4-FFF2-40B4-BE49-F238E27FC236}">
                <a16:creationId xmlns:a16="http://schemas.microsoft.com/office/drawing/2014/main" id="{F58E6FCF-9A5F-6207-59FE-BACBBE1DAA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0823" y="151898"/>
            <a:ext cx="4119420" cy="1814062"/>
          </a:xfrm>
          <a:prstGeom prst="rect">
            <a:avLst/>
          </a:prstGeom>
          <a:ln w="34925">
            <a:solidFill>
              <a:schemeClr val="tx1"/>
            </a:solidFill>
          </a:ln>
        </p:spPr>
      </p:pic>
      <p:pic>
        <p:nvPicPr>
          <p:cNvPr id="11" name="Kép 10">
            <a:extLst>
              <a:ext uri="{FF2B5EF4-FFF2-40B4-BE49-F238E27FC236}">
                <a16:creationId xmlns:a16="http://schemas.microsoft.com/office/drawing/2014/main" id="{3F958049-A81B-A3D6-8955-F0B17C8514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56718" y="2106739"/>
            <a:ext cx="1533525" cy="431673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902168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617</TotalTime>
  <Words>1757</Words>
  <Application>Microsoft Office PowerPoint</Application>
  <PresentationFormat>Szélesvásznú</PresentationFormat>
  <Paragraphs>97</Paragraphs>
  <Slides>12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12</vt:i4>
      </vt:variant>
    </vt:vector>
  </HeadingPairs>
  <TitlesOfParts>
    <vt:vector size="18" baseType="lpstr">
      <vt:lpstr>Aptos</vt:lpstr>
      <vt:lpstr>Aptos Display</vt:lpstr>
      <vt:lpstr>Arial</vt:lpstr>
      <vt:lpstr>Century Gothic</vt:lpstr>
      <vt:lpstr>Times New Roman</vt:lpstr>
      <vt:lpstr>Office-téma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Gyula Dr Rodek</dc:creator>
  <cp:lastModifiedBy>Gyula Dr Rodek</cp:lastModifiedBy>
  <cp:revision>9</cp:revision>
  <dcterms:created xsi:type="dcterms:W3CDTF">2024-09-19T08:18:06Z</dcterms:created>
  <dcterms:modified xsi:type="dcterms:W3CDTF">2024-09-26T09:04:52Z</dcterms:modified>
</cp:coreProperties>
</file>