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4" r:id="rId6"/>
    <p:sldId id="266" r:id="rId7"/>
    <p:sldId id="263" r:id="rId8"/>
    <p:sldId id="265" r:id="rId9"/>
    <p:sldId id="267" r:id="rId10"/>
    <p:sldId id="269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4632F3-2476-4DD2-BF97-A850B4430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08A6D5E-88B0-4204-B1A6-90BE7206C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98CD3F9-6D79-48EC-B4FB-7074D6CE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1C9982-DB23-4C10-AF57-38883F2B2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73EC63-CF15-4FBB-A4B1-6477B89A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480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115686-5B4A-4757-AD13-FB6AA1A5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A22ED57-9413-4420-90A7-6D10ED65E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FFF6E2-CD64-47F0-A1E3-D090F3921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AF1518-B242-47D9-9E52-6FEB3596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7B53DBB-7DD9-43EE-8E5F-1F562EA6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969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FA04530-264D-4940-B5EA-E08A95CD2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DF5BAD7-E8EF-42C2-AFC5-FB2708216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6880F6-1A3F-401E-AB0D-77387A6DA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856AC16-8558-48C7-8F24-1F512352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D90FABB-F4B5-4E8D-A955-F7999EBE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959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1609AF-0BF1-40D7-8622-937EAA5A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A7ABD3-901B-4322-98C0-35377BF9A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ECDE96-5012-4ECE-B376-AA2C3D06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B655C26-958E-4469-9ED2-2D6AD83B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A70635D-1D77-4AED-B9FE-9B6B5996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40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E25377-9AE2-4067-9058-DA39F0C7C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97D41FC-A3E9-47E5-A55E-4D8CE6099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749B5F-64A6-4A5D-A9BD-F1692731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0AE46E-FD78-4522-A5FA-D87E5617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333D83E-A804-4096-AAFD-ED421DD4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823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1804E7-9383-4294-AA01-197E39A8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27E6C2-9368-44EC-B4B2-5973633E3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DED4474-BA51-425A-878B-23998869A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1D33241-C32C-4B39-AB35-AF7276186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339A2E8-2A01-45C7-9C67-B8E838A7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9319D0B-7AB8-456D-804E-439A6C32C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137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5B997A-2C38-4AC6-BED6-E6FE24BE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BC7DC2D-A0BE-4BBD-9A20-08005903E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59789C6-3D2E-4E70-B408-406F4159D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1ADC2C-AF0B-4B8F-9CE3-69E447520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0FED3EC-EE3C-4823-B998-0D284AEC6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F3658A3-260A-4127-808B-FF4AFA8F8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0545727-4F93-4D94-9BAC-6C9907E2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A8267A2-18C1-4663-BE7F-B4318623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244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46FB75-E3C8-4BDB-9E4A-AA5BDC559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7DC09E3-3948-4AC3-9A3C-99AF6173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35F3838-19AA-4E43-8E0F-885666CB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3324F38-7C1C-4384-A823-612DBD70B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269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13DC472-325C-465E-8B41-E5C3EB94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1B44689-58FE-4076-A535-BFDC80E4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E0D23EF-115F-4F09-9D7B-81BEE621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189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EB5D9B-1259-413E-9A95-4E2472FA2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FE958B-0B57-4D31-BC6A-535C038D1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5AB7EE6-29CE-44A0-8E0F-9BBF098ED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1618B11-0760-4887-BC4E-6E4F11FF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73C522C-6E73-4AF6-BE63-820F34BE9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CAFCECF-7D30-4435-BD5B-54C9B583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11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F2C83C-49B1-468C-84A0-B089AB31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A8D1E7C-911C-43DB-AE79-C1A83013A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5B83C90-F4A7-4A99-B47E-06E6861D8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008B1DC-A1E8-41F9-B00B-EF6BD43A4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6D10AB-E657-451C-8999-F1C1D22F7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176597A-282E-44BC-BD1A-4B5C14C0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900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3A51B6B-5982-4CAA-8250-5BFF984E6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B592ACA-1F63-4DF3-9C97-7F3B56D76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124ED74-9DF5-4A6A-91D8-90831A34E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6B298-89C7-4AB1-B125-CD72F1F3CD02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41ABA9A-4A9E-4398-83B4-8D23ED98D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8A99E29-4CFB-4205-9A40-6443B6D5D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960CC-F482-4D65-8B01-3BE1BD6EC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449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35BD5A-B13C-48A0-9723-270AE3485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0" y="590297"/>
            <a:ext cx="6682848" cy="3666069"/>
          </a:xfrm>
        </p:spPr>
        <p:txBody>
          <a:bodyPr/>
          <a:lstStyle/>
          <a:p>
            <a:r>
              <a:rPr lang="hu-H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Gyomor UH vizsgálat szerepe az anesztéziában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0AC3C6F-EA3F-4721-A887-B98D98EAF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9115" y="5082496"/>
            <a:ext cx="6418217" cy="1562145"/>
          </a:xfrm>
        </p:spPr>
        <p:txBody>
          <a:bodyPr/>
          <a:lstStyle/>
          <a:p>
            <a:r>
              <a:rPr lang="hu-HU" dirty="0"/>
              <a:t>Dr. Ferencz Dóra</a:t>
            </a:r>
          </a:p>
          <a:p>
            <a:r>
              <a:rPr lang="hu-HU" dirty="0"/>
              <a:t>Kaposvár ITAO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07DB046-AA1E-4806-9F47-F16B2D41C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283600" y="1288931"/>
            <a:ext cx="5589070" cy="41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792F03-FCEC-4005-9D14-C63A770C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367" y="2270124"/>
            <a:ext cx="6570133" cy="2014009"/>
          </a:xfrm>
        </p:spPr>
        <p:txBody>
          <a:bodyPr/>
          <a:lstStyle/>
          <a:p>
            <a:pPr algn="ctr"/>
            <a:r>
              <a:rPr lang="hu-HU" b="1" u="sng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Köszönöm a figyelmet!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80C6399-BBB6-4F23-8B15-6E7E0FC6F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454025" y="1002242"/>
            <a:ext cx="6290733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295677-9C1F-426A-9B2B-AA0939C8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vizsgálat célja a légútbiztosítás módjának eldöntése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C8F3752-DC93-4016-B047-A9DA0613C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81" y="2086057"/>
            <a:ext cx="3263503" cy="4351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1" y="2092270"/>
            <a:ext cx="4066779" cy="4307381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F751C2B2-1B85-4D1E-9A56-786481F98DBE}"/>
              </a:ext>
            </a:extLst>
          </p:cNvPr>
          <p:cNvSpPr txBox="1"/>
          <p:nvPr/>
        </p:nvSpPr>
        <p:spPr>
          <a:xfrm>
            <a:off x="5765075" y="2721114"/>
            <a:ext cx="1083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RSI?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EA12E1C-83CB-46D6-95DC-104CF3194D1B}"/>
              </a:ext>
            </a:extLst>
          </p:cNvPr>
          <p:cNvSpPr txBox="1"/>
          <p:nvPr/>
        </p:nvSpPr>
        <p:spPr>
          <a:xfrm>
            <a:off x="4667883" y="4632960"/>
            <a:ext cx="3600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Gyomorszonda?</a:t>
            </a:r>
          </a:p>
        </p:txBody>
      </p:sp>
    </p:spTree>
    <p:extLst>
      <p:ext uri="{BB962C8B-B14F-4D97-AF65-F5344CB8AC3E}">
        <p14:creationId xmlns:p14="http://schemas.microsoft.com/office/powerpoint/2010/main" val="322808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B2CFD8-EA4A-4506-B1A0-4FF14D88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hu-H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Telt gyomor rizikótényezői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70FAB8-CF91-47E1-8311-313A93A87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0933"/>
            <a:ext cx="10515600" cy="3366030"/>
          </a:xfrm>
        </p:spPr>
        <p:txBody>
          <a:bodyPr/>
          <a:lstStyle/>
          <a:p>
            <a:r>
              <a:rPr lang="hu-HU" dirty="0"/>
              <a:t>Lassú gyomorürülés (</a:t>
            </a:r>
            <a:r>
              <a:rPr lang="hu-HU" dirty="0" err="1"/>
              <a:t>subileus</a:t>
            </a:r>
            <a:r>
              <a:rPr lang="hu-HU" dirty="0"/>
              <a:t>, </a:t>
            </a:r>
            <a:r>
              <a:rPr lang="hu-HU" dirty="0" err="1"/>
              <a:t>sepsis</a:t>
            </a:r>
            <a:r>
              <a:rPr lang="hu-HU" dirty="0"/>
              <a:t>, veseelégtelenség, terhesség, cukorbetegség, </a:t>
            </a:r>
            <a:r>
              <a:rPr lang="hu-HU" dirty="0" err="1"/>
              <a:t>opiátok</a:t>
            </a:r>
            <a:r>
              <a:rPr lang="hu-HU" dirty="0"/>
              <a:t>, fájdalom, </a:t>
            </a:r>
            <a:r>
              <a:rPr lang="hu-HU" dirty="0" err="1"/>
              <a:t>scleroderma</a:t>
            </a:r>
            <a:r>
              <a:rPr lang="hu-HU" dirty="0"/>
              <a:t>, gyógyszerek… </a:t>
            </a:r>
            <a:r>
              <a:rPr lang="hu-HU" dirty="0" err="1"/>
              <a:t>stb</a:t>
            </a:r>
            <a:r>
              <a:rPr lang="hu-HU" dirty="0"/>
              <a:t>)</a:t>
            </a:r>
          </a:p>
          <a:p>
            <a:r>
              <a:rPr lang="hu-HU" dirty="0"/>
              <a:t>Ismeretlen </a:t>
            </a:r>
            <a:r>
              <a:rPr lang="hu-HU" dirty="0" err="1"/>
              <a:t>carentiaidő</a:t>
            </a:r>
            <a:r>
              <a:rPr lang="hu-HU" dirty="0"/>
              <a:t> (</a:t>
            </a:r>
            <a:r>
              <a:rPr lang="hu-HU" dirty="0" err="1"/>
              <a:t>dementia</a:t>
            </a:r>
            <a:r>
              <a:rPr lang="hu-HU" dirty="0"/>
              <a:t>, eszméletlenség…)</a:t>
            </a:r>
          </a:p>
          <a:p>
            <a:r>
              <a:rPr lang="hu-HU" dirty="0"/>
              <a:t>Még le nem telt </a:t>
            </a:r>
            <a:r>
              <a:rPr lang="hu-HU" dirty="0" err="1"/>
              <a:t>carentiaidő</a:t>
            </a:r>
            <a:r>
              <a:rPr lang="hu-HU" dirty="0"/>
              <a:t>:</a:t>
            </a:r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2 - 4 - 6 </a:t>
            </a:r>
            <a:r>
              <a:rPr lang="hu-HU" dirty="0"/>
              <a:t>órás szabályt alkalmazzuk</a:t>
            </a:r>
          </a:p>
          <a:p>
            <a:pPr lvl="1"/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63A3D3A-1CF2-4C2C-B035-ED513527B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88" y="365125"/>
            <a:ext cx="3087511" cy="231563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160D4A9-703F-4A9E-B12F-242424A21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80382" y="3567807"/>
            <a:ext cx="2417981" cy="363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D222A8-1729-4A0B-93C2-ABB5DB241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vizsgálat menete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0BEAAA04-6AFA-43A3-84DD-30C619AE1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00" y="1582994"/>
            <a:ext cx="2413719" cy="2551344"/>
          </a:xfr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A8148EF-384D-4D86-99DC-639CB9218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6" y="1520471"/>
            <a:ext cx="2276475" cy="200977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EB9168C-1EF9-444D-BC9D-EDFFC50D7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2792" y="3033015"/>
            <a:ext cx="3538190" cy="265364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3146B96-7EB9-40FE-B18D-9C769373A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943" y="3033015"/>
            <a:ext cx="3538190" cy="265364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78A7DE8-ECBD-45B3-B394-E0A5FCAAB4CE}"/>
              </a:ext>
            </a:extLst>
          </p:cNvPr>
          <p:cNvSpPr txBox="1"/>
          <p:nvPr/>
        </p:nvSpPr>
        <p:spPr>
          <a:xfrm>
            <a:off x="5858933" y="1690688"/>
            <a:ext cx="6031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Antrum</a:t>
            </a:r>
            <a:r>
              <a:rPr lang="hu-HU" dirty="0"/>
              <a:t> felkeresése a cél</a:t>
            </a:r>
          </a:p>
          <a:p>
            <a:r>
              <a:rPr lang="hu-HU" dirty="0"/>
              <a:t>A </a:t>
            </a:r>
            <a:r>
              <a:rPr lang="hu-HU" dirty="0" err="1"/>
              <a:t>gyomortrartalom</a:t>
            </a:r>
            <a:r>
              <a:rPr lang="hu-HU" dirty="0"/>
              <a:t> a gravitációnak megfelelően itt lesz látható.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0C3355B-7F38-491E-8B3E-B2D2CC79281E}"/>
              </a:ext>
            </a:extLst>
          </p:cNvPr>
          <p:cNvSpPr txBox="1"/>
          <p:nvPr/>
        </p:nvSpPr>
        <p:spPr>
          <a:xfrm>
            <a:off x="265723" y="4758267"/>
            <a:ext cx="6362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Parasagittalis</a:t>
            </a:r>
            <a:r>
              <a:rPr lang="hu-HU" dirty="0"/>
              <a:t> metszetből vizsgáljuk</a:t>
            </a:r>
          </a:p>
          <a:p>
            <a:endParaRPr lang="hu-HU" dirty="0"/>
          </a:p>
          <a:p>
            <a:r>
              <a:rPr lang="hu-HU" dirty="0"/>
              <a:t>Háton fekve kezdjük</a:t>
            </a:r>
          </a:p>
          <a:p>
            <a:endParaRPr lang="hu-HU" dirty="0"/>
          </a:p>
          <a:p>
            <a:r>
              <a:rPr lang="hu-HU" dirty="0"/>
              <a:t>Üres gyomor vagy minimális folyadék esetén oldalra fordítjuk!</a:t>
            </a:r>
          </a:p>
        </p:txBody>
      </p:sp>
      <p:sp>
        <p:nvSpPr>
          <p:cNvPr id="7" name="Nyíl: balra mutató 6">
            <a:extLst>
              <a:ext uri="{FF2B5EF4-FFF2-40B4-BE49-F238E27FC236}">
                <a16:creationId xmlns:a16="http://schemas.microsoft.com/office/drawing/2014/main" id="{8C4C2238-F1FC-4462-8F6B-0390F4CC6233}"/>
              </a:ext>
            </a:extLst>
          </p:cNvPr>
          <p:cNvSpPr/>
          <p:nvPr/>
        </p:nvSpPr>
        <p:spPr>
          <a:xfrm>
            <a:off x="4996603" y="432072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9117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151213-760D-4DEC-A9CB-1633C5A9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Anatómia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863A3DC-9878-458F-8BC4-1F45A64F0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9" y="1027906"/>
            <a:ext cx="3280490" cy="2095971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6D11754-2AFB-4DB5-BB6F-ABA7958F9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9" y="2324570"/>
            <a:ext cx="4048857" cy="29241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BD7AD5F-FF2B-4C0B-924F-E2379C568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26" y="4050581"/>
            <a:ext cx="3116402" cy="22551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7F035AB-F78E-4B4D-8D10-302538AD95C8}"/>
              </a:ext>
            </a:extLst>
          </p:cNvPr>
          <p:cNvSpPr txBox="1"/>
          <p:nvPr/>
        </p:nvSpPr>
        <p:spPr>
          <a:xfrm>
            <a:off x="7789333" y="1304903"/>
            <a:ext cx="4048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Tájékozódási pontok:</a:t>
            </a:r>
          </a:p>
          <a:p>
            <a:r>
              <a:rPr lang="hu-HU" sz="2400" dirty="0"/>
              <a:t>	- máj</a:t>
            </a:r>
          </a:p>
          <a:p>
            <a:r>
              <a:rPr lang="hu-HU" sz="2400" dirty="0"/>
              <a:t>	- </a:t>
            </a:r>
            <a:r>
              <a:rPr lang="hu-HU" sz="2400" dirty="0" err="1"/>
              <a:t>pancreas</a:t>
            </a:r>
            <a:endParaRPr lang="hu-HU" sz="2400" dirty="0"/>
          </a:p>
          <a:p>
            <a:r>
              <a:rPr lang="hu-HU" sz="2400" dirty="0"/>
              <a:t>	- aorta</a:t>
            </a:r>
          </a:p>
          <a:p>
            <a:r>
              <a:rPr lang="hu-HU" sz="2400" dirty="0"/>
              <a:t>	- art. </a:t>
            </a:r>
            <a:r>
              <a:rPr lang="hu-HU" sz="2400" dirty="0" err="1"/>
              <a:t>mesenterica</a:t>
            </a:r>
            <a:r>
              <a:rPr lang="hu-HU" sz="2400" dirty="0"/>
              <a:t> </a:t>
            </a:r>
            <a:r>
              <a:rPr lang="hu-HU" sz="2400" dirty="0" err="1"/>
              <a:t>sup</a:t>
            </a:r>
            <a:r>
              <a:rPr lang="hu-HU" sz="2400" dirty="0"/>
              <a:t>.</a:t>
            </a:r>
          </a:p>
          <a:p>
            <a:r>
              <a:rPr lang="hu-HU" sz="2400" dirty="0"/>
              <a:t>	- </a:t>
            </a:r>
            <a:r>
              <a:rPr lang="hu-HU" sz="2400" dirty="0" err="1"/>
              <a:t>antrum</a:t>
            </a:r>
            <a:r>
              <a:rPr lang="hu-HU" sz="2400" dirty="0"/>
              <a:t>: 5 rétegű fal</a:t>
            </a:r>
          </a:p>
        </p:txBody>
      </p:sp>
      <p:sp>
        <p:nvSpPr>
          <p:cNvPr id="7" name="Nyíl: balra mutató 6">
            <a:extLst>
              <a:ext uri="{FF2B5EF4-FFF2-40B4-BE49-F238E27FC236}">
                <a16:creationId xmlns:a16="http://schemas.microsoft.com/office/drawing/2014/main" id="{8FF1B487-75B0-4DDF-8B39-DBC9A9DFD520}"/>
              </a:ext>
            </a:extLst>
          </p:cNvPr>
          <p:cNvSpPr/>
          <p:nvPr/>
        </p:nvSpPr>
        <p:spPr>
          <a:xfrm>
            <a:off x="93133" y="102790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Folyamatábra: Bekötés 7">
            <a:extLst>
              <a:ext uri="{FF2B5EF4-FFF2-40B4-BE49-F238E27FC236}">
                <a16:creationId xmlns:a16="http://schemas.microsoft.com/office/drawing/2014/main" id="{F3DB79A2-C47A-45D3-B86B-907FFF8D5B6B}"/>
              </a:ext>
            </a:extLst>
          </p:cNvPr>
          <p:cNvSpPr/>
          <p:nvPr/>
        </p:nvSpPr>
        <p:spPr>
          <a:xfrm>
            <a:off x="3860800" y="299720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Folyamatábra: Bekötés 8">
            <a:extLst>
              <a:ext uri="{FF2B5EF4-FFF2-40B4-BE49-F238E27FC236}">
                <a16:creationId xmlns:a16="http://schemas.microsoft.com/office/drawing/2014/main" id="{191A20D6-16FF-4234-A281-7902E6442628}"/>
              </a:ext>
            </a:extLst>
          </p:cNvPr>
          <p:cNvSpPr/>
          <p:nvPr/>
        </p:nvSpPr>
        <p:spPr>
          <a:xfrm>
            <a:off x="7352601" y="4334933"/>
            <a:ext cx="436732" cy="431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995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A796D6-242A-4BB0-9888-17BE9E490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Üres gyomor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80981EA-4211-4774-B058-1335C6BA6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1" y="1312985"/>
            <a:ext cx="4238237" cy="306095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92954D6-E487-4A7A-832E-1EE9F7F07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58" y="2313354"/>
            <a:ext cx="4328520" cy="312615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EEF9C81-62A3-4B60-9E31-657963A7C1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00" y="3645877"/>
            <a:ext cx="4226131" cy="305220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08CE5F2-F513-44EA-93D1-9378B59B9ADD}"/>
              </a:ext>
            </a:extLst>
          </p:cNvPr>
          <p:cNvSpPr txBox="1"/>
          <p:nvPr/>
        </p:nvSpPr>
        <p:spPr>
          <a:xfrm>
            <a:off x="7956006" y="1419980"/>
            <a:ext cx="4019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LMA biztonságos</a:t>
            </a:r>
          </a:p>
          <a:p>
            <a:endParaRPr lang="hu-HU" sz="2400" dirty="0"/>
          </a:p>
          <a:p>
            <a:r>
              <a:rPr lang="hu-HU" sz="2400" dirty="0"/>
              <a:t>Csak jobb oldalon fekvő pozícióban vizsgálva értékelhető biztonsággal!</a:t>
            </a:r>
          </a:p>
        </p:txBody>
      </p:sp>
    </p:spTree>
    <p:extLst>
      <p:ext uri="{BB962C8B-B14F-4D97-AF65-F5344CB8AC3E}">
        <p14:creationId xmlns:p14="http://schemas.microsoft.com/office/powerpoint/2010/main" val="291476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9626DA-99B1-43DF-BBDF-BEE19BD3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Üres gyomor – oldalra fordítva minimális folyadék jelenik meg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7785592-3AAC-4F08-9125-CAFE22042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7" y="2844266"/>
            <a:ext cx="4741791" cy="342462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358B3B5-127E-4E37-B279-8432728B5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4" y="2751015"/>
            <a:ext cx="4837123" cy="349347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4552A5A-25D4-4190-B960-892B3C933701}"/>
              </a:ext>
            </a:extLst>
          </p:cNvPr>
          <p:cNvSpPr txBox="1"/>
          <p:nvPr/>
        </p:nvSpPr>
        <p:spPr>
          <a:xfrm>
            <a:off x="3699934" y="2190512"/>
            <a:ext cx="4305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Tiszta folyadék: LMA használható</a:t>
            </a:r>
          </a:p>
        </p:txBody>
      </p:sp>
      <p:sp>
        <p:nvSpPr>
          <p:cNvPr id="4" name="Nyíl: jobbra mutató 3">
            <a:extLst>
              <a:ext uri="{FF2B5EF4-FFF2-40B4-BE49-F238E27FC236}">
                <a16:creationId xmlns:a16="http://schemas.microsoft.com/office/drawing/2014/main" id="{4591F69C-07BB-4DB7-A9D7-DE0966BFF3D4}"/>
              </a:ext>
            </a:extLst>
          </p:cNvPr>
          <p:cNvSpPr/>
          <p:nvPr/>
        </p:nvSpPr>
        <p:spPr>
          <a:xfrm>
            <a:off x="5283486" y="45327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4744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6C8672-C9C6-4D88-ACEF-2657039D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138703"/>
            <a:ext cx="10515600" cy="1325563"/>
          </a:xfrm>
        </p:spPr>
        <p:txBody>
          <a:bodyPr/>
          <a:lstStyle/>
          <a:p>
            <a:pPr algn="ctr"/>
            <a:r>
              <a:rPr lang="hu-H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hu-H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gyomortartalom</a:t>
            </a: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A83899C1-1BEB-45B2-9B35-814A88F94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20063" b="10634"/>
          <a:stretch/>
        </p:blipFill>
        <p:spPr>
          <a:xfrm>
            <a:off x="546897" y="1372451"/>
            <a:ext cx="7057472" cy="4770441"/>
          </a:xfr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052905A-C146-420E-B80A-E76DCAE56FFE}"/>
              </a:ext>
            </a:extLst>
          </p:cNvPr>
          <p:cNvSpPr txBox="1"/>
          <p:nvPr/>
        </p:nvSpPr>
        <p:spPr>
          <a:xfrm>
            <a:off x="8352337" y="2372418"/>
            <a:ext cx="29797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err="1"/>
              <a:t>Intubálás</a:t>
            </a:r>
            <a:endParaRPr lang="hu-HU" sz="3600" dirty="0"/>
          </a:p>
          <a:p>
            <a:endParaRPr lang="hu-HU" sz="3600" dirty="0"/>
          </a:p>
          <a:p>
            <a:r>
              <a:rPr lang="hu-HU" sz="3600" dirty="0"/>
              <a:t>RSI?</a:t>
            </a:r>
          </a:p>
          <a:p>
            <a:endParaRPr lang="hu-HU" sz="3600" dirty="0"/>
          </a:p>
          <a:p>
            <a:r>
              <a:rPr lang="hu-HU" sz="3600" dirty="0"/>
              <a:t>Gyomorszonda</a:t>
            </a:r>
          </a:p>
        </p:txBody>
      </p:sp>
    </p:spTree>
    <p:extLst>
      <p:ext uri="{BB962C8B-B14F-4D97-AF65-F5344CB8AC3E}">
        <p14:creationId xmlns:p14="http://schemas.microsoft.com/office/powerpoint/2010/main" val="4105730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5208D9-51BF-4084-B3E3-BAC0401B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Folyadék ivása</a:t>
            </a:r>
          </a:p>
        </p:txBody>
      </p:sp>
      <p:pic>
        <p:nvPicPr>
          <p:cNvPr id="5" name="folyadék ivás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4246" y="-4982345"/>
            <a:ext cx="8714154" cy="15489221"/>
          </a:xfrm>
        </p:spPr>
      </p:pic>
    </p:spTree>
    <p:extLst>
      <p:ext uri="{BB962C8B-B14F-4D97-AF65-F5344CB8AC3E}">
        <p14:creationId xmlns:p14="http://schemas.microsoft.com/office/powerpoint/2010/main" val="41298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167</Words>
  <Application>Microsoft Office PowerPoint</Application>
  <PresentationFormat>Szélesvásznú</PresentationFormat>
  <Paragraphs>40</Paragraphs>
  <Slides>10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Office-téma</vt:lpstr>
      <vt:lpstr>Gyomor UH vizsgálat szerepe az anesztéziában</vt:lpstr>
      <vt:lpstr>A vizsgálat célja a légútbiztosítás módjának eldöntése</vt:lpstr>
      <vt:lpstr>Telt gyomor rizikótényezői</vt:lpstr>
      <vt:lpstr>A vizsgálat menete</vt:lpstr>
      <vt:lpstr>Anatómia</vt:lpstr>
      <vt:lpstr>Üres gyomor</vt:lpstr>
      <vt:lpstr>Üres gyomor – oldalra fordítva minimális folyadék jelenik meg</vt:lpstr>
      <vt:lpstr>Solid gyomortartalom</vt:lpstr>
      <vt:lpstr>Folyadék ivása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Gyomor UH vizsgálat szerepe az anesztéziában</dc:title>
  <dc:creator>HP</dc:creator>
  <cp:lastModifiedBy>HP</cp:lastModifiedBy>
  <cp:revision>36</cp:revision>
  <dcterms:created xsi:type="dcterms:W3CDTF">2024-09-04T19:00:18Z</dcterms:created>
  <dcterms:modified xsi:type="dcterms:W3CDTF">2024-09-25T18:52:09Z</dcterms:modified>
</cp:coreProperties>
</file>