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7" r:id="rId3"/>
    <p:sldId id="271" r:id="rId4"/>
    <p:sldId id="267" r:id="rId5"/>
    <p:sldId id="266" r:id="rId6"/>
    <p:sldId id="272" r:id="rId7"/>
    <p:sldId id="273" r:id="rId8"/>
    <p:sldId id="259" r:id="rId9"/>
    <p:sldId id="268" r:id="rId10"/>
    <p:sldId id="260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40981-81EA-45C1-8BD7-803998B965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8F86F3C-66F2-442C-89F0-459F64835FD7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 err="1" smtClean="0"/>
            <a:t>Vazoaktív</a:t>
          </a:r>
          <a:r>
            <a:rPr lang="hu-HU" dirty="0" smtClean="0"/>
            <a:t> anyagok</a:t>
          </a:r>
          <a:endParaRPr lang="hu-HU" dirty="0"/>
        </a:p>
      </dgm:t>
    </dgm:pt>
    <dgm:pt modelId="{0CC9657A-C706-4C2A-B44F-F317043ED498}" type="parTrans" cxnId="{80079CBF-26F2-41CB-AE43-88D813729B9B}">
      <dgm:prSet/>
      <dgm:spPr/>
      <dgm:t>
        <a:bodyPr/>
        <a:lstStyle/>
        <a:p>
          <a:endParaRPr lang="hu-HU"/>
        </a:p>
      </dgm:t>
    </dgm:pt>
    <dgm:pt modelId="{EC9C87C9-167B-4135-ADFB-C2095A3895B6}" type="sibTrans" cxnId="{80079CBF-26F2-41CB-AE43-88D813729B9B}">
      <dgm:prSet/>
      <dgm:spPr/>
      <dgm:t>
        <a:bodyPr/>
        <a:lstStyle/>
        <a:p>
          <a:endParaRPr lang="hu-HU"/>
        </a:p>
      </dgm:t>
    </dgm:pt>
    <dgm:pt modelId="{88998250-9955-49E6-8464-784854152531}">
      <dgm:prSet phldrT="[Szöveg]"/>
      <dgm:spPr>
        <a:solidFill>
          <a:srgbClr val="92D050"/>
        </a:solidFill>
      </dgm:spPr>
      <dgm:t>
        <a:bodyPr/>
        <a:lstStyle/>
        <a:p>
          <a:r>
            <a:rPr lang="hu-HU" dirty="0" smtClean="0"/>
            <a:t>Folyadék kiáramlás</a:t>
          </a:r>
          <a:endParaRPr lang="hu-HU" dirty="0"/>
        </a:p>
      </dgm:t>
    </dgm:pt>
    <dgm:pt modelId="{794F8D57-73AE-458E-B7CD-16BF2A694397}" type="parTrans" cxnId="{15D26743-C970-499D-B141-8CCF11C6289A}">
      <dgm:prSet/>
      <dgm:spPr/>
      <dgm:t>
        <a:bodyPr/>
        <a:lstStyle/>
        <a:p>
          <a:endParaRPr lang="hu-HU"/>
        </a:p>
      </dgm:t>
    </dgm:pt>
    <dgm:pt modelId="{C910A344-748A-45B3-B342-41E1F8B3DDC6}" type="sibTrans" cxnId="{15D26743-C970-499D-B141-8CCF11C6289A}">
      <dgm:prSet/>
      <dgm:spPr/>
      <dgm:t>
        <a:bodyPr/>
        <a:lstStyle/>
        <a:p>
          <a:endParaRPr lang="hu-HU"/>
        </a:p>
      </dgm:t>
    </dgm:pt>
    <dgm:pt modelId="{3056AC7B-2897-45BB-9224-32D75D19779C}">
      <dgm:prSet phldrT="[Szöveg]"/>
      <dgm:spPr/>
      <dgm:t>
        <a:bodyPr/>
        <a:lstStyle/>
        <a:p>
          <a:r>
            <a:rPr lang="hu-HU" dirty="0" err="1" smtClean="0"/>
            <a:t>ascites</a:t>
          </a:r>
          <a:endParaRPr lang="hu-HU" dirty="0"/>
        </a:p>
      </dgm:t>
    </dgm:pt>
    <dgm:pt modelId="{8DAE3CF8-67EA-4163-BF43-57EF04D34CCF}" type="parTrans" cxnId="{092D0FD4-6574-4A08-AECF-CE691D5A5571}">
      <dgm:prSet/>
      <dgm:spPr/>
      <dgm:t>
        <a:bodyPr/>
        <a:lstStyle/>
        <a:p>
          <a:endParaRPr lang="hu-HU"/>
        </a:p>
      </dgm:t>
    </dgm:pt>
    <dgm:pt modelId="{8F76C8BE-7AE7-4CC8-A8A6-73BDC0CC4815}" type="sibTrans" cxnId="{092D0FD4-6574-4A08-AECF-CE691D5A5571}">
      <dgm:prSet/>
      <dgm:spPr/>
      <dgm:t>
        <a:bodyPr/>
        <a:lstStyle/>
        <a:p>
          <a:endParaRPr lang="hu-HU"/>
        </a:p>
      </dgm:t>
    </dgm:pt>
    <dgm:pt modelId="{1BC6BF33-1F4F-457E-86DF-5A4EC91B2F34}">
      <dgm:prSet phldrT="[Szöveg]"/>
      <dgm:spPr/>
      <dgm:t>
        <a:bodyPr/>
        <a:lstStyle/>
        <a:p>
          <a:r>
            <a:rPr lang="hu-HU" dirty="0" err="1" smtClean="0"/>
            <a:t>hydrothorax</a:t>
          </a:r>
          <a:r>
            <a:rPr lang="hu-HU" dirty="0" smtClean="0"/>
            <a:t>, </a:t>
          </a:r>
          <a:r>
            <a:rPr lang="hu-HU" dirty="0" err="1" smtClean="0"/>
            <a:t>hydropericardium</a:t>
          </a:r>
          <a:endParaRPr lang="hu-HU" dirty="0"/>
        </a:p>
      </dgm:t>
    </dgm:pt>
    <dgm:pt modelId="{AA4D0C56-FE52-4FA9-9DC2-DC9CCD7321DF}" type="parTrans" cxnId="{6745C426-FA79-4B79-A92B-05060B933692}">
      <dgm:prSet/>
      <dgm:spPr/>
      <dgm:t>
        <a:bodyPr/>
        <a:lstStyle/>
        <a:p>
          <a:endParaRPr lang="hu-HU"/>
        </a:p>
      </dgm:t>
    </dgm:pt>
    <dgm:pt modelId="{3EF8EB8B-2A15-46B7-ACB7-42733A74AB36}" type="sibTrans" cxnId="{6745C426-FA79-4B79-A92B-05060B933692}">
      <dgm:prSet/>
      <dgm:spPr/>
      <dgm:t>
        <a:bodyPr/>
        <a:lstStyle/>
        <a:p>
          <a:endParaRPr lang="hu-HU"/>
        </a:p>
      </dgm:t>
    </dgm:pt>
    <dgm:pt modelId="{9573B279-ECDF-4896-9B9C-DC7618A3B415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err="1" smtClean="0"/>
            <a:t>Intravasculáris</a:t>
          </a:r>
          <a:r>
            <a:rPr lang="hu-HU" dirty="0" smtClean="0"/>
            <a:t> </a:t>
          </a:r>
          <a:r>
            <a:rPr lang="hu-HU" dirty="0" err="1" smtClean="0"/>
            <a:t>hypovolémia</a:t>
          </a:r>
          <a:endParaRPr lang="hu-HU" dirty="0"/>
        </a:p>
      </dgm:t>
    </dgm:pt>
    <dgm:pt modelId="{7306457F-609C-40CD-934A-C4F61661B368}" type="parTrans" cxnId="{BEDB03AE-4F68-4F6A-979F-74417DC6EF94}">
      <dgm:prSet/>
      <dgm:spPr/>
      <dgm:t>
        <a:bodyPr/>
        <a:lstStyle/>
        <a:p>
          <a:endParaRPr lang="hu-HU"/>
        </a:p>
      </dgm:t>
    </dgm:pt>
    <dgm:pt modelId="{D7964C9B-C3FA-40B9-9EA9-BEB6766BB965}" type="sibTrans" cxnId="{BEDB03AE-4F68-4F6A-979F-74417DC6EF94}">
      <dgm:prSet/>
      <dgm:spPr/>
      <dgm:t>
        <a:bodyPr/>
        <a:lstStyle/>
        <a:p>
          <a:endParaRPr lang="hu-HU"/>
        </a:p>
      </dgm:t>
    </dgm:pt>
    <dgm:pt modelId="{000784FE-BDB8-4278-891D-9D5CF1B713DA}">
      <dgm:prSet phldrT="[Szöveg]"/>
      <dgm:spPr/>
      <dgm:t>
        <a:bodyPr/>
        <a:lstStyle/>
        <a:p>
          <a:r>
            <a:rPr lang="hu-HU" dirty="0" err="1" smtClean="0"/>
            <a:t>Hemokoncentráció</a:t>
          </a:r>
          <a:r>
            <a:rPr lang="hu-HU" dirty="0" smtClean="0"/>
            <a:t>, </a:t>
          </a:r>
          <a:r>
            <a:rPr lang="hu-HU" dirty="0" err="1" smtClean="0"/>
            <a:t>hipoperfúzió</a:t>
          </a:r>
          <a:endParaRPr lang="hu-HU" dirty="0"/>
        </a:p>
      </dgm:t>
    </dgm:pt>
    <dgm:pt modelId="{561BCD3F-4E78-49D1-BF2E-BF6BDFA62097}" type="parTrans" cxnId="{A5747846-693B-43EA-8CAB-511FF2E92C27}">
      <dgm:prSet/>
      <dgm:spPr/>
      <dgm:t>
        <a:bodyPr/>
        <a:lstStyle/>
        <a:p>
          <a:endParaRPr lang="hu-HU"/>
        </a:p>
      </dgm:t>
    </dgm:pt>
    <dgm:pt modelId="{798C1F41-1176-457D-B15E-56011779AB5C}" type="sibTrans" cxnId="{A5747846-693B-43EA-8CAB-511FF2E92C27}">
      <dgm:prSet/>
      <dgm:spPr/>
      <dgm:t>
        <a:bodyPr/>
        <a:lstStyle/>
        <a:p>
          <a:endParaRPr lang="hu-HU"/>
        </a:p>
      </dgm:t>
    </dgm:pt>
    <dgm:pt modelId="{E5851EC3-E9D7-4920-92F8-A68D87E62073}">
      <dgm:prSet phldrT="[Szöveg]"/>
      <dgm:spPr/>
      <dgm:t>
        <a:bodyPr/>
        <a:lstStyle/>
        <a:p>
          <a:r>
            <a:rPr lang="hu-HU" dirty="0" err="1" smtClean="0"/>
            <a:t>hemosztázis</a:t>
          </a:r>
          <a:r>
            <a:rPr lang="hu-HU" dirty="0" smtClean="0"/>
            <a:t> változás</a:t>
          </a:r>
          <a:endParaRPr lang="hu-HU" dirty="0"/>
        </a:p>
      </dgm:t>
    </dgm:pt>
    <dgm:pt modelId="{AC1369EA-891D-479C-8F1C-AFBD0EBEF62F}" type="parTrans" cxnId="{F201F2B4-5D64-459F-B185-4B6182517671}">
      <dgm:prSet/>
      <dgm:spPr/>
      <dgm:t>
        <a:bodyPr/>
        <a:lstStyle/>
        <a:p>
          <a:endParaRPr lang="hu-HU"/>
        </a:p>
      </dgm:t>
    </dgm:pt>
    <dgm:pt modelId="{72761F3A-E99F-4A5B-9D84-E06DE7558919}" type="sibTrans" cxnId="{F201F2B4-5D64-459F-B185-4B6182517671}">
      <dgm:prSet/>
      <dgm:spPr/>
      <dgm:t>
        <a:bodyPr/>
        <a:lstStyle/>
        <a:p>
          <a:endParaRPr lang="hu-HU"/>
        </a:p>
      </dgm:t>
    </dgm:pt>
    <dgm:pt modelId="{B69BF107-5937-4FB1-8D4A-6F9599A2AC87}">
      <dgm:prSet phldrT="[Szöveg]"/>
      <dgm:spPr/>
      <dgm:t>
        <a:bodyPr/>
        <a:lstStyle/>
        <a:p>
          <a:r>
            <a:rPr lang="hu-HU" dirty="0" smtClean="0"/>
            <a:t>ödéma</a:t>
          </a:r>
          <a:endParaRPr lang="hu-HU" dirty="0"/>
        </a:p>
      </dgm:t>
    </dgm:pt>
    <dgm:pt modelId="{925E9D3D-BB69-46EA-8EF0-8AF0C8AC0FC6}" type="parTrans" cxnId="{4FCBDC62-1B64-4EE4-BD79-C0FB210BA8ED}">
      <dgm:prSet/>
      <dgm:spPr/>
      <dgm:t>
        <a:bodyPr/>
        <a:lstStyle/>
        <a:p>
          <a:endParaRPr lang="hu-HU"/>
        </a:p>
      </dgm:t>
    </dgm:pt>
    <dgm:pt modelId="{78B052E0-B860-4C3C-A28E-D916678E8E72}" type="sibTrans" cxnId="{4FCBDC62-1B64-4EE4-BD79-C0FB210BA8ED}">
      <dgm:prSet/>
      <dgm:spPr/>
      <dgm:t>
        <a:bodyPr/>
        <a:lstStyle/>
        <a:p>
          <a:endParaRPr lang="hu-HU"/>
        </a:p>
      </dgm:t>
    </dgm:pt>
    <dgm:pt modelId="{EF5FF61B-BB8F-44D4-84F6-C9B883A7F403}">
      <dgm:prSet phldrT="[Szöveg]"/>
      <dgm:spPr/>
      <dgm:t>
        <a:bodyPr/>
        <a:lstStyle/>
        <a:p>
          <a:r>
            <a:rPr lang="hu-HU" dirty="0" smtClean="0"/>
            <a:t>elektrolit eltolódás</a:t>
          </a:r>
          <a:endParaRPr lang="hu-HU" dirty="0"/>
        </a:p>
      </dgm:t>
    </dgm:pt>
    <dgm:pt modelId="{C3347525-8E54-49EA-A62D-42D39B833D6F}" type="parTrans" cxnId="{1E0ED439-282F-4F51-918E-5964C264728F}">
      <dgm:prSet/>
      <dgm:spPr/>
      <dgm:t>
        <a:bodyPr/>
        <a:lstStyle/>
        <a:p>
          <a:endParaRPr lang="hu-HU"/>
        </a:p>
      </dgm:t>
    </dgm:pt>
    <dgm:pt modelId="{F3678A62-D3A2-41B1-8123-3810F47516F5}" type="sibTrans" cxnId="{1E0ED439-282F-4F51-918E-5964C264728F}">
      <dgm:prSet/>
      <dgm:spPr/>
      <dgm:t>
        <a:bodyPr/>
        <a:lstStyle/>
        <a:p>
          <a:endParaRPr lang="hu-HU"/>
        </a:p>
      </dgm:t>
    </dgm:pt>
    <dgm:pt modelId="{74506554-0882-46B5-B50F-529BA6BDCC96}">
      <dgm:prSet phldrT="[Szöveg]"/>
      <dgm:spPr/>
      <dgm:t>
        <a:bodyPr/>
        <a:lstStyle/>
        <a:p>
          <a:r>
            <a:rPr lang="hu-HU" dirty="0" err="1" smtClean="0"/>
            <a:t>Vascular</a:t>
          </a:r>
          <a:r>
            <a:rPr lang="hu-HU" dirty="0" smtClean="0"/>
            <a:t> </a:t>
          </a:r>
          <a:r>
            <a:rPr lang="hu-HU" dirty="0" err="1" smtClean="0"/>
            <a:t>Endothelian</a:t>
          </a:r>
          <a:r>
            <a:rPr lang="hu-HU" dirty="0" smtClean="0"/>
            <a:t> </a:t>
          </a:r>
          <a:r>
            <a:rPr lang="hu-HU" dirty="0" err="1" smtClean="0"/>
            <a:t>Groth</a:t>
          </a:r>
          <a:r>
            <a:rPr lang="hu-HU" dirty="0" smtClean="0"/>
            <a:t> </a:t>
          </a:r>
          <a:r>
            <a:rPr lang="hu-HU" dirty="0" err="1" smtClean="0"/>
            <a:t>Factor</a:t>
          </a:r>
          <a:r>
            <a:rPr lang="hu-HU" dirty="0" smtClean="0"/>
            <a:t> (VEGF), TNF-</a:t>
          </a:r>
          <a:r>
            <a:rPr lang="el-GR" dirty="0" smtClean="0"/>
            <a:t>α</a:t>
          </a:r>
          <a:r>
            <a:rPr lang="hu-HU" dirty="0" smtClean="0"/>
            <a:t>, </a:t>
          </a:r>
          <a:r>
            <a:rPr lang="hu-HU" dirty="0" err="1" smtClean="0"/>
            <a:t>Interleukinek</a:t>
          </a:r>
          <a:r>
            <a:rPr lang="hu-HU" dirty="0" smtClean="0"/>
            <a:t>, endothelin-1</a:t>
          </a:r>
          <a:endParaRPr lang="hu-HU" dirty="0"/>
        </a:p>
      </dgm:t>
    </dgm:pt>
    <dgm:pt modelId="{D5BEC835-EBBE-4012-A88E-B670297A3E64}" type="sibTrans" cxnId="{A784FAEA-594A-465A-AB39-6546FA633513}">
      <dgm:prSet/>
      <dgm:spPr/>
      <dgm:t>
        <a:bodyPr/>
        <a:lstStyle/>
        <a:p>
          <a:endParaRPr lang="hu-HU"/>
        </a:p>
      </dgm:t>
    </dgm:pt>
    <dgm:pt modelId="{0BB35694-827C-4FD1-8C26-0234FD454D47}" type="parTrans" cxnId="{A784FAEA-594A-465A-AB39-6546FA633513}">
      <dgm:prSet/>
      <dgm:spPr/>
      <dgm:t>
        <a:bodyPr/>
        <a:lstStyle/>
        <a:p>
          <a:endParaRPr lang="hu-HU"/>
        </a:p>
      </dgm:t>
    </dgm:pt>
    <dgm:pt modelId="{B59F9CCC-854B-4F2D-BA2C-42A9891F6F3E}">
      <dgm:prSet phldrT="[Szöveg]"/>
      <dgm:spPr/>
      <dgm:t>
        <a:bodyPr/>
        <a:lstStyle/>
        <a:p>
          <a:r>
            <a:rPr lang="hu-HU" dirty="0" err="1" smtClean="0"/>
            <a:t>permeabilitás</a:t>
          </a:r>
          <a:r>
            <a:rPr lang="hu-HU" dirty="0" smtClean="0"/>
            <a:t> fokozódás </a:t>
          </a:r>
          <a:endParaRPr lang="hu-HU" dirty="0"/>
        </a:p>
      </dgm:t>
    </dgm:pt>
    <dgm:pt modelId="{28C57BDC-6BEE-46C4-A5B7-E80AA7D5E52F}" type="parTrans" cxnId="{D24B3764-7360-4BF1-B3D4-4711AB1D0951}">
      <dgm:prSet/>
      <dgm:spPr/>
      <dgm:t>
        <a:bodyPr/>
        <a:lstStyle/>
        <a:p>
          <a:endParaRPr lang="hu-HU"/>
        </a:p>
      </dgm:t>
    </dgm:pt>
    <dgm:pt modelId="{77225090-3467-45A1-A621-32D010F8901D}" type="sibTrans" cxnId="{D24B3764-7360-4BF1-B3D4-4711AB1D0951}">
      <dgm:prSet/>
      <dgm:spPr/>
      <dgm:t>
        <a:bodyPr/>
        <a:lstStyle/>
        <a:p>
          <a:endParaRPr lang="hu-HU"/>
        </a:p>
      </dgm:t>
    </dgm:pt>
    <dgm:pt modelId="{E133F457-5ED1-40AC-8066-0E13FDFED3FA}" type="pres">
      <dgm:prSet presAssocID="{EFC40981-81EA-45C1-8BD7-803998B965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C632B1D-20DE-4E2C-A155-9BE00CA37FEA}" type="pres">
      <dgm:prSet presAssocID="{78F86F3C-66F2-442C-89F0-459F64835FD7}" presName="composite" presStyleCnt="0"/>
      <dgm:spPr/>
    </dgm:pt>
    <dgm:pt modelId="{CC7EBBB4-62A5-4B22-9F3B-B8BAD246C654}" type="pres">
      <dgm:prSet presAssocID="{78F86F3C-66F2-442C-89F0-459F64835FD7}" presName="parentText" presStyleLbl="alignNode1" presStyleIdx="0" presStyleCnt="3" custAng="0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F8029C-0EF8-4603-996F-8C5C980D26D6}" type="pres">
      <dgm:prSet presAssocID="{78F86F3C-66F2-442C-89F0-459F64835F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5C57A9-FB03-4224-B49C-B5C5A3878C97}" type="pres">
      <dgm:prSet presAssocID="{EC9C87C9-167B-4135-ADFB-C2095A3895B6}" presName="sp" presStyleCnt="0"/>
      <dgm:spPr/>
    </dgm:pt>
    <dgm:pt modelId="{3ED7E062-F0AB-4BB1-A612-A853B4FA5065}" type="pres">
      <dgm:prSet presAssocID="{88998250-9955-49E6-8464-784854152531}" presName="composite" presStyleCnt="0"/>
      <dgm:spPr/>
    </dgm:pt>
    <dgm:pt modelId="{68D3D9B2-1210-41E2-9309-5FC269A66B0E}" type="pres">
      <dgm:prSet presAssocID="{88998250-9955-49E6-8464-7848541525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22AEE2-5056-4021-9F18-741EB4F34209}" type="pres">
      <dgm:prSet presAssocID="{88998250-9955-49E6-8464-7848541525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BD4441-4B0F-468F-9084-F0A727D88B79}" type="pres">
      <dgm:prSet presAssocID="{C910A344-748A-45B3-B342-41E1F8B3DDC6}" presName="sp" presStyleCnt="0"/>
      <dgm:spPr/>
    </dgm:pt>
    <dgm:pt modelId="{944F9795-13A6-4007-A300-A235D5658D1C}" type="pres">
      <dgm:prSet presAssocID="{9573B279-ECDF-4896-9B9C-DC7618A3B415}" presName="composite" presStyleCnt="0"/>
      <dgm:spPr/>
    </dgm:pt>
    <dgm:pt modelId="{8BE3544B-425C-4A42-936F-9E9F018A6535}" type="pres">
      <dgm:prSet presAssocID="{9573B279-ECDF-4896-9B9C-DC7618A3B4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69E20D-4649-4E3B-BF2A-9FE4135AF8A6}" type="pres">
      <dgm:prSet presAssocID="{9573B279-ECDF-4896-9B9C-DC7618A3B4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7FD7EA-6883-4C29-93F7-B19E620BB357}" type="presOf" srcId="{78F86F3C-66F2-442C-89F0-459F64835FD7}" destId="{CC7EBBB4-62A5-4B22-9F3B-B8BAD246C654}" srcOrd="0" destOrd="0" presId="urn:microsoft.com/office/officeart/2005/8/layout/chevron2"/>
    <dgm:cxn modelId="{1DB96896-F5AE-4396-97DF-84AC0CEB406F}" type="presOf" srcId="{9573B279-ECDF-4896-9B9C-DC7618A3B415}" destId="{8BE3544B-425C-4A42-936F-9E9F018A6535}" srcOrd="0" destOrd="0" presId="urn:microsoft.com/office/officeart/2005/8/layout/chevron2"/>
    <dgm:cxn modelId="{6F2BB773-F142-4BF1-ABE0-011228743134}" type="presOf" srcId="{1BC6BF33-1F4F-457E-86DF-5A4EC91B2F34}" destId="{8E22AEE2-5056-4021-9F18-741EB4F34209}" srcOrd="0" destOrd="1" presId="urn:microsoft.com/office/officeart/2005/8/layout/chevron2"/>
    <dgm:cxn modelId="{BEDB03AE-4F68-4F6A-979F-74417DC6EF94}" srcId="{EFC40981-81EA-45C1-8BD7-803998B9657C}" destId="{9573B279-ECDF-4896-9B9C-DC7618A3B415}" srcOrd="2" destOrd="0" parTransId="{7306457F-609C-40CD-934A-C4F61661B368}" sibTransId="{D7964C9B-C3FA-40B9-9EA9-BEB6766BB965}"/>
    <dgm:cxn modelId="{57E718FD-6EA7-46A3-898B-4EBC52188C18}" type="presOf" srcId="{E5851EC3-E9D7-4920-92F8-A68D87E62073}" destId="{FE69E20D-4649-4E3B-BF2A-9FE4135AF8A6}" srcOrd="0" destOrd="2" presId="urn:microsoft.com/office/officeart/2005/8/layout/chevron2"/>
    <dgm:cxn modelId="{4FCBDC62-1B64-4EE4-BD79-C0FB210BA8ED}" srcId="{88998250-9955-49E6-8464-784854152531}" destId="{B69BF107-5937-4FB1-8D4A-6F9599A2AC87}" srcOrd="2" destOrd="0" parTransId="{925E9D3D-BB69-46EA-8EF0-8AF0C8AC0FC6}" sibTransId="{78B052E0-B860-4C3C-A28E-D916678E8E72}"/>
    <dgm:cxn modelId="{6745C426-FA79-4B79-A92B-05060B933692}" srcId="{88998250-9955-49E6-8464-784854152531}" destId="{1BC6BF33-1F4F-457E-86DF-5A4EC91B2F34}" srcOrd="1" destOrd="0" parTransId="{AA4D0C56-FE52-4FA9-9DC2-DC9CCD7321DF}" sibTransId="{3EF8EB8B-2A15-46B7-ACB7-42733A74AB36}"/>
    <dgm:cxn modelId="{F201F2B4-5D64-459F-B185-4B6182517671}" srcId="{9573B279-ECDF-4896-9B9C-DC7618A3B415}" destId="{E5851EC3-E9D7-4920-92F8-A68D87E62073}" srcOrd="2" destOrd="0" parTransId="{AC1369EA-891D-479C-8F1C-AFBD0EBEF62F}" sibTransId="{72761F3A-E99F-4A5B-9D84-E06DE7558919}"/>
    <dgm:cxn modelId="{9FC031A3-74E4-431B-B387-E725D5029BAC}" type="presOf" srcId="{3056AC7B-2897-45BB-9224-32D75D19779C}" destId="{8E22AEE2-5056-4021-9F18-741EB4F34209}" srcOrd="0" destOrd="0" presId="urn:microsoft.com/office/officeart/2005/8/layout/chevron2"/>
    <dgm:cxn modelId="{80079CBF-26F2-41CB-AE43-88D813729B9B}" srcId="{EFC40981-81EA-45C1-8BD7-803998B9657C}" destId="{78F86F3C-66F2-442C-89F0-459F64835FD7}" srcOrd="0" destOrd="0" parTransId="{0CC9657A-C706-4C2A-B44F-F317043ED498}" sibTransId="{EC9C87C9-167B-4135-ADFB-C2095A3895B6}"/>
    <dgm:cxn modelId="{59CCBCBC-1017-4C4F-9969-A8B188A21E2F}" type="presOf" srcId="{000784FE-BDB8-4278-891D-9D5CF1B713DA}" destId="{FE69E20D-4649-4E3B-BF2A-9FE4135AF8A6}" srcOrd="0" destOrd="0" presId="urn:microsoft.com/office/officeart/2005/8/layout/chevron2"/>
    <dgm:cxn modelId="{3F27B320-D87C-41B4-8304-360DB0ECD515}" type="presOf" srcId="{74506554-0882-46B5-B50F-529BA6BDCC96}" destId="{5BF8029C-0EF8-4603-996F-8C5C980D26D6}" srcOrd="0" destOrd="0" presId="urn:microsoft.com/office/officeart/2005/8/layout/chevron2"/>
    <dgm:cxn modelId="{86A867A9-0E75-464B-9F42-3EB8E48DC02B}" type="presOf" srcId="{B69BF107-5937-4FB1-8D4A-6F9599A2AC87}" destId="{8E22AEE2-5056-4021-9F18-741EB4F34209}" srcOrd="0" destOrd="2" presId="urn:microsoft.com/office/officeart/2005/8/layout/chevron2"/>
    <dgm:cxn modelId="{10918760-B29C-4B12-A0B4-541C7E580A6F}" type="presOf" srcId="{88998250-9955-49E6-8464-784854152531}" destId="{68D3D9B2-1210-41E2-9309-5FC269A66B0E}" srcOrd="0" destOrd="0" presId="urn:microsoft.com/office/officeart/2005/8/layout/chevron2"/>
    <dgm:cxn modelId="{092D0FD4-6574-4A08-AECF-CE691D5A5571}" srcId="{88998250-9955-49E6-8464-784854152531}" destId="{3056AC7B-2897-45BB-9224-32D75D19779C}" srcOrd="0" destOrd="0" parTransId="{8DAE3CF8-67EA-4163-BF43-57EF04D34CCF}" sibTransId="{8F76C8BE-7AE7-4CC8-A8A6-73BDC0CC4815}"/>
    <dgm:cxn modelId="{0292214D-E395-49BA-B03F-8457A8B7C88E}" type="presOf" srcId="{EF5FF61B-BB8F-44D4-84F6-C9B883A7F403}" destId="{FE69E20D-4649-4E3B-BF2A-9FE4135AF8A6}" srcOrd="0" destOrd="1" presId="urn:microsoft.com/office/officeart/2005/8/layout/chevron2"/>
    <dgm:cxn modelId="{3054C560-6732-4F7C-8BC7-D6474E8FAEEE}" type="presOf" srcId="{EFC40981-81EA-45C1-8BD7-803998B9657C}" destId="{E133F457-5ED1-40AC-8066-0E13FDFED3FA}" srcOrd="0" destOrd="0" presId="urn:microsoft.com/office/officeart/2005/8/layout/chevron2"/>
    <dgm:cxn modelId="{A784FAEA-594A-465A-AB39-6546FA633513}" srcId="{78F86F3C-66F2-442C-89F0-459F64835FD7}" destId="{74506554-0882-46B5-B50F-529BA6BDCC96}" srcOrd="0" destOrd="0" parTransId="{0BB35694-827C-4FD1-8C26-0234FD454D47}" sibTransId="{D5BEC835-EBBE-4012-A88E-B670297A3E64}"/>
    <dgm:cxn modelId="{D24B3764-7360-4BF1-B3D4-4711AB1D0951}" srcId="{78F86F3C-66F2-442C-89F0-459F64835FD7}" destId="{B59F9CCC-854B-4F2D-BA2C-42A9891F6F3E}" srcOrd="1" destOrd="0" parTransId="{28C57BDC-6BEE-46C4-A5B7-E80AA7D5E52F}" sibTransId="{77225090-3467-45A1-A621-32D010F8901D}"/>
    <dgm:cxn modelId="{A5747846-693B-43EA-8CAB-511FF2E92C27}" srcId="{9573B279-ECDF-4896-9B9C-DC7618A3B415}" destId="{000784FE-BDB8-4278-891D-9D5CF1B713DA}" srcOrd="0" destOrd="0" parTransId="{561BCD3F-4E78-49D1-BF2E-BF6BDFA62097}" sibTransId="{798C1F41-1176-457D-B15E-56011779AB5C}"/>
    <dgm:cxn modelId="{3F6E60BB-BAAD-4929-ABAB-1C0EE42CBB6A}" type="presOf" srcId="{B59F9CCC-854B-4F2D-BA2C-42A9891F6F3E}" destId="{5BF8029C-0EF8-4603-996F-8C5C980D26D6}" srcOrd="0" destOrd="1" presId="urn:microsoft.com/office/officeart/2005/8/layout/chevron2"/>
    <dgm:cxn modelId="{1E0ED439-282F-4F51-918E-5964C264728F}" srcId="{9573B279-ECDF-4896-9B9C-DC7618A3B415}" destId="{EF5FF61B-BB8F-44D4-84F6-C9B883A7F403}" srcOrd="1" destOrd="0" parTransId="{C3347525-8E54-49EA-A62D-42D39B833D6F}" sibTransId="{F3678A62-D3A2-41B1-8123-3810F47516F5}"/>
    <dgm:cxn modelId="{15D26743-C970-499D-B141-8CCF11C6289A}" srcId="{EFC40981-81EA-45C1-8BD7-803998B9657C}" destId="{88998250-9955-49E6-8464-784854152531}" srcOrd="1" destOrd="0" parTransId="{794F8D57-73AE-458E-B7CD-16BF2A694397}" sibTransId="{C910A344-748A-45B3-B342-41E1F8B3DDC6}"/>
    <dgm:cxn modelId="{2725777A-E187-4B7E-978E-C57994389BDC}" type="presParOf" srcId="{E133F457-5ED1-40AC-8066-0E13FDFED3FA}" destId="{FC632B1D-20DE-4E2C-A155-9BE00CA37FEA}" srcOrd="0" destOrd="0" presId="urn:microsoft.com/office/officeart/2005/8/layout/chevron2"/>
    <dgm:cxn modelId="{31FC09BE-3FE6-4639-9EE5-A4A344E1FE86}" type="presParOf" srcId="{FC632B1D-20DE-4E2C-A155-9BE00CA37FEA}" destId="{CC7EBBB4-62A5-4B22-9F3B-B8BAD246C654}" srcOrd="0" destOrd="0" presId="urn:microsoft.com/office/officeart/2005/8/layout/chevron2"/>
    <dgm:cxn modelId="{13E34DB2-FD57-4DAB-9EA2-3DFB4C7E5B54}" type="presParOf" srcId="{FC632B1D-20DE-4E2C-A155-9BE00CA37FEA}" destId="{5BF8029C-0EF8-4603-996F-8C5C980D26D6}" srcOrd="1" destOrd="0" presId="urn:microsoft.com/office/officeart/2005/8/layout/chevron2"/>
    <dgm:cxn modelId="{612BAACA-BB92-46E5-B882-B12A674E6719}" type="presParOf" srcId="{E133F457-5ED1-40AC-8066-0E13FDFED3FA}" destId="{AD5C57A9-FB03-4224-B49C-B5C5A3878C97}" srcOrd="1" destOrd="0" presId="urn:microsoft.com/office/officeart/2005/8/layout/chevron2"/>
    <dgm:cxn modelId="{3BDDFBFE-A6AC-4122-8107-B07287281A8C}" type="presParOf" srcId="{E133F457-5ED1-40AC-8066-0E13FDFED3FA}" destId="{3ED7E062-F0AB-4BB1-A612-A853B4FA5065}" srcOrd="2" destOrd="0" presId="urn:microsoft.com/office/officeart/2005/8/layout/chevron2"/>
    <dgm:cxn modelId="{D31A6936-1D1B-4FE0-B068-401A8CEB97E7}" type="presParOf" srcId="{3ED7E062-F0AB-4BB1-A612-A853B4FA5065}" destId="{68D3D9B2-1210-41E2-9309-5FC269A66B0E}" srcOrd="0" destOrd="0" presId="urn:microsoft.com/office/officeart/2005/8/layout/chevron2"/>
    <dgm:cxn modelId="{34FC8453-D92E-45E8-9E14-2B182C671DBE}" type="presParOf" srcId="{3ED7E062-F0AB-4BB1-A612-A853B4FA5065}" destId="{8E22AEE2-5056-4021-9F18-741EB4F34209}" srcOrd="1" destOrd="0" presId="urn:microsoft.com/office/officeart/2005/8/layout/chevron2"/>
    <dgm:cxn modelId="{8359EDCB-B9A0-4BBE-8558-E6F9E4C02DA4}" type="presParOf" srcId="{E133F457-5ED1-40AC-8066-0E13FDFED3FA}" destId="{DBBD4441-4B0F-468F-9084-F0A727D88B79}" srcOrd="3" destOrd="0" presId="urn:microsoft.com/office/officeart/2005/8/layout/chevron2"/>
    <dgm:cxn modelId="{0045F4FF-0A4A-44FD-8515-59F2B1E5E3A1}" type="presParOf" srcId="{E133F457-5ED1-40AC-8066-0E13FDFED3FA}" destId="{944F9795-13A6-4007-A300-A235D5658D1C}" srcOrd="4" destOrd="0" presId="urn:microsoft.com/office/officeart/2005/8/layout/chevron2"/>
    <dgm:cxn modelId="{8EF6A3E2-FBE8-4D21-9385-82825B4EAE52}" type="presParOf" srcId="{944F9795-13A6-4007-A300-A235D5658D1C}" destId="{8BE3544B-425C-4A42-936F-9E9F018A6535}" srcOrd="0" destOrd="0" presId="urn:microsoft.com/office/officeart/2005/8/layout/chevron2"/>
    <dgm:cxn modelId="{9A02FDF1-951D-4F4D-9F0E-6AA2E95BCA1E}" type="presParOf" srcId="{944F9795-13A6-4007-A300-A235D5658D1C}" destId="{FE69E20D-4649-4E3B-BF2A-9FE4135AF8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BBB4-62A5-4B22-9F3B-B8BAD246C654}">
      <dsp:nvSpPr>
        <dsp:cNvPr id="0" name=""/>
        <dsp:cNvSpPr/>
      </dsp:nvSpPr>
      <dsp:spPr>
        <a:xfrm rot="5400000">
          <a:off x="-236795" y="256786"/>
          <a:ext cx="1578634" cy="110504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Vazoaktív</a:t>
          </a:r>
          <a:r>
            <a:rPr lang="hu-HU" sz="1400" kern="1200" dirty="0" smtClean="0"/>
            <a:t> anyagok</a:t>
          </a:r>
          <a:endParaRPr lang="hu-HU" sz="1400" kern="1200" dirty="0"/>
        </a:p>
      </dsp:txBody>
      <dsp:txXfrm rot="-5400000">
        <a:off x="0" y="572513"/>
        <a:ext cx="1105044" cy="473590"/>
      </dsp:txXfrm>
    </dsp:sp>
    <dsp:sp modelId="{5BF8029C-0EF8-4603-996F-8C5C980D26D6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Vascular</a:t>
          </a:r>
          <a:r>
            <a:rPr lang="hu-HU" sz="1900" kern="1200" dirty="0" smtClean="0"/>
            <a:t> </a:t>
          </a:r>
          <a:r>
            <a:rPr lang="hu-HU" sz="1900" kern="1200" dirty="0" err="1" smtClean="0"/>
            <a:t>Endothelian</a:t>
          </a:r>
          <a:r>
            <a:rPr lang="hu-HU" sz="1900" kern="1200" dirty="0" smtClean="0"/>
            <a:t> </a:t>
          </a:r>
          <a:r>
            <a:rPr lang="hu-HU" sz="1900" kern="1200" dirty="0" err="1" smtClean="0"/>
            <a:t>Groth</a:t>
          </a:r>
          <a:r>
            <a:rPr lang="hu-HU" sz="1900" kern="1200" dirty="0" smtClean="0"/>
            <a:t> </a:t>
          </a:r>
          <a:r>
            <a:rPr lang="hu-HU" sz="1900" kern="1200" dirty="0" err="1" smtClean="0"/>
            <a:t>Factor</a:t>
          </a:r>
          <a:r>
            <a:rPr lang="hu-HU" sz="1900" kern="1200" dirty="0" smtClean="0"/>
            <a:t> (VEGF), TNF-</a:t>
          </a:r>
          <a:r>
            <a:rPr lang="el-GR" sz="1900" kern="1200" dirty="0" smtClean="0"/>
            <a:t>α</a:t>
          </a:r>
          <a:r>
            <a:rPr lang="hu-HU" sz="1900" kern="1200" dirty="0" smtClean="0"/>
            <a:t>, </a:t>
          </a:r>
          <a:r>
            <a:rPr lang="hu-HU" sz="1900" kern="1200" dirty="0" err="1" smtClean="0"/>
            <a:t>Interleukinek</a:t>
          </a:r>
          <a:r>
            <a:rPr lang="hu-HU" sz="1900" kern="1200" dirty="0" smtClean="0"/>
            <a:t>, endothelin-1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permeabilitás</a:t>
          </a:r>
          <a:r>
            <a:rPr lang="hu-HU" sz="1900" kern="1200" dirty="0" smtClean="0"/>
            <a:t> fokozódás </a:t>
          </a:r>
          <a:endParaRPr lang="hu-HU" sz="1900" kern="1200" dirty="0"/>
        </a:p>
      </dsp:txBody>
      <dsp:txXfrm rot="-5400000">
        <a:off x="1105044" y="52149"/>
        <a:ext cx="9360464" cy="925930"/>
      </dsp:txXfrm>
    </dsp:sp>
    <dsp:sp modelId="{68D3D9B2-1210-41E2-9309-5FC269A66B0E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Folyadék kiáramlás</a:t>
          </a:r>
          <a:endParaRPr lang="hu-HU" sz="1400" kern="1200" dirty="0"/>
        </a:p>
      </dsp:txBody>
      <dsp:txXfrm rot="-5400000">
        <a:off x="0" y="1938873"/>
        <a:ext cx="1105044" cy="473590"/>
      </dsp:txXfrm>
    </dsp:sp>
    <dsp:sp modelId="{8E22AEE2-5056-4021-9F18-741EB4F34209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ascites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hydrothorax</a:t>
          </a:r>
          <a:r>
            <a:rPr lang="hu-HU" sz="1900" kern="1200" dirty="0" smtClean="0"/>
            <a:t>, </a:t>
          </a:r>
          <a:r>
            <a:rPr lang="hu-HU" sz="1900" kern="1200" dirty="0" err="1" smtClean="0"/>
            <a:t>hydropericardium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ödéma</a:t>
          </a:r>
          <a:endParaRPr lang="hu-HU" sz="1900" kern="1200" dirty="0"/>
        </a:p>
      </dsp:txBody>
      <dsp:txXfrm rot="-5400000">
        <a:off x="1105044" y="1436443"/>
        <a:ext cx="9360464" cy="925930"/>
      </dsp:txXfrm>
    </dsp:sp>
    <dsp:sp modelId="{8BE3544B-425C-4A42-936F-9E9F018A6535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Intravasculáris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hypovolémia</a:t>
          </a:r>
          <a:endParaRPr lang="hu-HU" sz="1400" kern="1200" dirty="0"/>
        </a:p>
      </dsp:txBody>
      <dsp:txXfrm rot="-5400000">
        <a:off x="0" y="3323167"/>
        <a:ext cx="1105044" cy="473590"/>
      </dsp:txXfrm>
    </dsp:sp>
    <dsp:sp modelId="{FE69E20D-4649-4E3B-BF2A-9FE4135AF8A6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Hemokoncentráció</a:t>
          </a:r>
          <a:r>
            <a:rPr lang="hu-HU" sz="1900" kern="1200" dirty="0" smtClean="0"/>
            <a:t>, </a:t>
          </a:r>
          <a:r>
            <a:rPr lang="hu-HU" sz="1900" kern="1200" dirty="0" err="1" smtClean="0"/>
            <a:t>hipoperfúzió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elektrolit eltolódás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err="1" smtClean="0"/>
            <a:t>hemosztázis</a:t>
          </a:r>
          <a:r>
            <a:rPr lang="hu-HU" sz="1900" kern="1200" dirty="0" smtClean="0"/>
            <a:t> változás</a:t>
          </a:r>
          <a:endParaRPr lang="hu-HU" sz="1900" kern="1200" dirty="0"/>
        </a:p>
      </dsp:txBody>
      <dsp:txXfrm rot="-5400000">
        <a:off x="1105044" y="2820736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7490-2010-4BED-825A-D1ABA5277E79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5C9C-F0A6-419D-B286-C3E19C4BF2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17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8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03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3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9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69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0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4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57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9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75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77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74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6FE1-CF72-471A-A09F-9739D1B2B37E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24FC-395B-4BD7-8C11-9E7EA61E4B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0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741686" y="6134877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 smtClean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MAITTDD, Zalakaros, 2024.szeptember 28-29.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417203" y="998472"/>
            <a:ext cx="9144000" cy="23876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HIPERSTIMULÁCIÓS SZINDRÓMA ANESZTEZIOLÓGIAI VONATKOZÁSAI</a:t>
            </a:r>
            <a:endParaRPr lang="hu-HU" sz="32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14350" y="4702149"/>
            <a:ext cx="8067673" cy="118817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Dr. Tóth Krisztina, Dr. Márton Sándor</a:t>
            </a:r>
          </a:p>
          <a:p>
            <a:r>
              <a:rPr lang="hu-HU" dirty="0"/>
              <a:t>PTE KK AITI</a:t>
            </a:r>
          </a:p>
          <a:p>
            <a:r>
              <a:rPr lang="hu-HU" dirty="0"/>
              <a:t>Szülészeti </a:t>
            </a:r>
            <a:r>
              <a:rPr lang="hu-HU" dirty="0" err="1"/>
              <a:t>Aneszteziológia</a:t>
            </a:r>
            <a:r>
              <a:rPr lang="hu-HU" dirty="0"/>
              <a:t> Tanszék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4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rizikófaktorok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dirty="0"/>
              <a:t>Fiatal életkor (&lt;35 év, 60%)</a:t>
            </a:r>
          </a:p>
          <a:p>
            <a:r>
              <a:rPr lang="hu-HU" altLang="hu-HU" dirty="0"/>
              <a:t>Fekete </a:t>
            </a:r>
            <a:r>
              <a:rPr lang="hu-HU" altLang="hu-HU" dirty="0" smtClean="0"/>
              <a:t>rassz</a:t>
            </a:r>
            <a:endParaRPr lang="hu-HU" altLang="hu-HU" dirty="0"/>
          </a:p>
          <a:p>
            <a:r>
              <a:rPr lang="hu-HU" altLang="hu-HU" dirty="0"/>
              <a:t>Vékony testalkat, alacsony BMI </a:t>
            </a:r>
          </a:p>
          <a:p>
            <a:r>
              <a:rPr lang="hu-HU" altLang="hu-HU" dirty="0" err="1"/>
              <a:t>Polycystás</a:t>
            </a:r>
            <a:r>
              <a:rPr lang="hu-HU" altLang="hu-HU" dirty="0"/>
              <a:t> </a:t>
            </a:r>
            <a:r>
              <a:rPr lang="hu-HU" altLang="hu-HU" dirty="0" err="1"/>
              <a:t>ovarium</a:t>
            </a:r>
            <a:r>
              <a:rPr lang="hu-HU" altLang="hu-HU" dirty="0"/>
              <a:t> </a:t>
            </a:r>
            <a:r>
              <a:rPr lang="hu-HU" altLang="hu-HU" dirty="0" smtClean="0"/>
              <a:t>szindróma</a:t>
            </a:r>
          </a:p>
          <a:p>
            <a:r>
              <a:rPr lang="hu-HU" altLang="hu-HU" dirty="0" smtClean="0"/>
              <a:t>Stimuláció alatti magas </a:t>
            </a:r>
            <a:r>
              <a:rPr lang="hu-HU" altLang="hu-HU" dirty="0" err="1" smtClean="0"/>
              <a:t>follikulus</a:t>
            </a:r>
            <a:r>
              <a:rPr lang="hu-HU" altLang="hu-HU" dirty="0" smtClean="0"/>
              <a:t> szám (˃ 20), magas petesejt szám (˃30)</a:t>
            </a:r>
          </a:p>
          <a:p>
            <a:r>
              <a:rPr lang="hu-HU" altLang="hu-HU" dirty="0" smtClean="0"/>
              <a:t>Gyorsan emelkedő vagy magas szérum </a:t>
            </a:r>
            <a:r>
              <a:rPr lang="hu-HU" altLang="hu-HU" dirty="0" err="1" smtClean="0"/>
              <a:t>ösztradiol</a:t>
            </a:r>
            <a:r>
              <a:rPr lang="hu-HU" altLang="hu-HU" dirty="0" smtClean="0"/>
              <a:t> szint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 smtClean="0"/>
              <a:t>RIZIKÓ becslés</a:t>
            </a:r>
            <a:endParaRPr lang="hu-HU" altLang="hu-HU" dirty="0"/>
          </a:p>
          <a:p>
            <a:r>
              <a:rPr lang="hu-HU" altLang="hu-HU" dirty="0"/>
              <a:t>Emelkedett </a:t>
            </a:r>
            <a:r>
              <a:rPr lang="hu-HU" altLang="hu-HU" dirty="0" smtClean="0"/>
              <a:t>Anti Müller Hormon -marker </a:t>
            </a:r>
            <a:r>
              <a:rPr lang="hu-HU" altLang="hu-HU" dirty="0"/>
              <a:t>(˃3.36 </a:t>
            </a:r>
            <a:r>
              <a:rPr lang="hu-HU" altLang="hu-HU" dirty="0" err="1"/>
              <a:t>ng</a:t>
            </a:r>
            <a:r>
              <a:rPr lang="hu-HU" altLang="hu-HU" dirty="0"/>
              <a:t>/ml, 90.5% sens.,81,3% </a:t>
            </a:r>
            <a:r>
              <a:rPr lang="hu-HU" altLang="hu-HU" dirty="0" err="1"/>
              <a:t>spec</a:t>
            </a:r>
            <a:r>
              <a:rPr lang="hu-HU" altLang="hu-HU" dirty="0"/>
              <a:t>.)</a:t>
            </a:r>
          </a:p>
          <a:p>
            <a:r>
              <a:rPr lang="hu-HU" altLang="hu-HU" dirty="0" smtClean="0"/>
              <a:t>UH lelet: </a:t>
            </a:r>
            <a:r>
              <a:rPr lang="hu-HU" altLang="hu-HU" dirty="0" err="1" smtClean="0"/>
              <a:t>Antral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Follicle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Count</a:t>
            </a:r>
            <a:r>
              <a:rPr lang="hu-HU" altLang="hu-HU" dirty="0" smtClean="0"/>
              <a:t> </a:t>
            </a:r>
            <a:r>
              <a:rPr lang="hu-HU" altLang="hu-HU" dirty="0"/>
              <a:t>(≥24, 2.2%-8.6%)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65" y="682606"/>
            <a:ext cx="2949354" cy="18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megelőzés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err="1" smtClean="0"/>
              <a:t>GnRH</a:t>
            </a:r>
            <a:r>
              <a:rPr lang="hu-HU" b="1" dirty="0" smtClean="0"/>
              <a:t> </a:t>
            </a:r>
            <a:r>
              <a:rPr lang="hu-HU" b="1" dirty="0" err="1" smtClean="0"/>
              <a:t>agonista</a:t>
            </a:r>
            <a:r>
              <a:rPr lang="hu-HU" b="1" dirty="0" smtClean="0"/>
              <a:t> </a:t>
            </a:r>
            <a:r>
              <a:rPr lang="hu-HU" dirty="0" smtClean="0"/>
              <a:t>(endogén LH termelés down reguláció)protokoll helyett inkább a </a:t>
            </a:r>
            <a:r>
              <a:rPr lang="hu-HU" b="1" dirty="0" err="1" smtClean="0"/>
              <a:t>GnRH</a:t>
            </a:r>
            <a:r>
              <a:rPr lang="hu-HU" b="1" dirty="0" smtClean="0"/>
              <a:t> </a:t>
            </a:r>
            <a:r>
              <a:rPr lang="hu-HU" b="1" dirty="0" err="1" smtClean="0"/>
              <a:t>antagonista</a:t>
            </a:r>
            <a:r>
              <a:rPr lang="hu-HU" b="1" dirty="0" smtClean="0"/>
              <a:t> </a:t>
            </a:r>
            <a:r>
              <a:rPr lang="hu-HU" dirty="0" smtClean="0"/>
              <a:t> (</a:t>
            </a:r>
            <a:r>
              <a:rPr lang="hu-HU" dirty="0" err="1" smtClean="0"/>
              <a:t>GnRH</a:t>
            </a:r>
            <a:r>
              <a:rPr lang="hu-HU" dirty="0" smtClean="0"/>
              <a:t> hatás rövidítésre)</a:t>
            </a:r>
          </a:p>
          <a:p>
            <a:r>
              <a:rPr lang="hu-HU" dirty="0" err="1" smtClean="0"/>
              <a:t>Metformin</a:t>
            </a:r>
            <a:r>
              <a:rPr lang="hu-HU" dirty="0" smtClean="0"/>
              <a:t> –</a:t>
            </a:r>
            <a:r>
              <a:rPr lang="hu-HU" dirty="0" err="1" smtClean="0"/>
              <a:t>vazoaktív</a:t>
            </a:r>
            <a:r>
              <a:rPr lang="hu-HU" dirty="0" smtClean="0"/>
              <a:t> anyagok felszabadulását </a:t>
            </a:r>
            <a:r>
              <a:rPr lang="hu-HU" dirty="0" err="1" smtClean="0"/>
              <a:t>csökkenti.PCOS</a:t>
            </a:r>
            <a:r>
              <a:rPr lang="hu-HU" dirty="0" smtClean="0"/>
              <a:t> </a:t>
            </a:r>
            <a:r>
              <a:rPr lang="hu-HU" dirty="0" err="1" smtClean="0"/>
              <a:t>ben</a:t>
            </a:r>
            <a:r>
              <a:rPr lang="hu-HU" dirty="0" smtClean="0"/>
              <a:t> ajánlott</a:t>
            </a:r>
          </a:p>
          <a:p>
            <a:r>
              <a:rPr lang="hu-HU" dirty="0" err="1" smtClean="0"/>
              <a:t>Aromatáz</a:t>
            </a:r>
            <a:r>
              <a:rPr lang="hu-HU" dirty="0" smtClean="0"/>
              <a:t> inhibitor  (</a:t>
            </a:r>
            <a:r>
              <a:rPr lang="hu-HU" dirty="0" err="1" smtClean="0"/>
              <a:t>letrozole</a:t>
            </a:r>
            <a:r>
              <a:rPr lang="hu-HU" dirty="0" smtClean="0"/>
              <a:t>)– </a:t>
            </a:r>
            <a:r>
              <a:rPr lang="hu-HU" dirty="0" err="1" smtClean="0"/>
              <a:t>öszrogén</a:t>
            </a:r>
            <a:r>
              <a:rPr lang="hu-HU" dirty="0" smtClean="0"/>
              <a:t> termelést csökkenti</a:t>
            </a:r>
          </a:p>
          <a:p>
            <a:r>
              <a:rPr lang="hu-HU" dirty="0" smtClean="0"/>
              <a:t>Csökkent dózisú </a:t>
            </a:r>
            <a:r>
              <a:rPr lang="hu-HU" dirty="0" err="1" smtClean="0"/>
              <a:t>hCG</a:t>
            </a:r>
            <a:r>
              <a:rPr lang="hu-HU" dirty="0" smtClean="0"/>
              <a:t> kezelés</a:t>
            </a:r>
          </a:p>
          <a:p>
            <a:r>
              <a:rPr lang="hu-HU" dirty="0" err="1" smtClean="0"/>
              <a:t>Aspirin</a:t>
            </a:r>
            <a:endParaRPr lang="hu-HU" dirty="0" smtClean="0"/>
          </a:p>
          <a:p>
            <a:r>
              <a:rPr lang="hu-HU" dirty="0" smtClean="0"/>
              <a:t>Dopamin </a:t>
            </a:r>
            <a:r>
              <a:rPr lang="hu-HU" dirty="0" err="1" smtClean="0"/>
              <a:t>agonista</a:t>
            </a:r>
            <a:r>
              <a:rPr lang="hu-HU" dirty="0" smtClean="0"/>
              <a:t> (</a:t>
            </a:r>
            <a:r>
              <a:rPr lang="hu-HU" dirty="0" err="1" smtClean="0"/>
              <a:t>cabergolin</a:t>
            </a:r>
            <a:r>
              <a:rPr lang="hu-HU" dirty="0" smtClean="0"/>
              <a:t>) –VEGF-A szint csökkentés</a:t>
            </a:r>
          </a:p>
          <a:p>
            <a:r>
              <a:rPr lang="hu-HU" dirty="0" smtClean="0"/>
              <a:t>Albumin (?), HES  –megköti </a:t>
            </a:r>
            <a:r>
              <a:rPr lang="hu-HU" dirty="0" err="1" smtClean="0"/>
              <a:t>vazoaktív</a:t>
            </a:r>
            <a:r>
              <a:rPr lang="hu-HU" dirty="0" smtClean="0"/>
              <a:t> anyagokat</a:t>
            </a:r>
          </a:p>
          <a:p>
            <a:r>
              <a:rPr lang="hu-HU" dirty="0" err="1" smtClean="0"/>
              <a:t>Elektív</a:t>
            </a:r>
            <a:r>
              <a:rPr lang="hu-HU" dirty="0" smtClean="0"/>
              <a:t> embrió fagyasztás és </a:t>
            </a:r>
            <a:r>
              <a:rPr lang="hu-HU" dirty="0" err="1" smtClean="0"/>
              <a:t>fagyasztásos</a:t>
            </a:r>
            <a:r>
              <a:rPr lang="hu-HU" dirty="0" smtClean="0"/>
              <a:t> beültetés</a:t>
            </a:r>
          </a:p>
          <a:p>
            <a:pPr marL="0" indent="0">
              <a:buNone/>
            </a:pPr>
            <a:endParaRPr lang="hu-HU" sz="1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hu-HU" sz="1900" dirty="0" smtClean="0">
                <a:solidFill>
                  <a:schemeClr val="accent1"/>
                </a:solidFill>
              </a:rPr>
              <a:t>Smith </a:t>
            </a:r>
            <a:r>
              <a:rPr lang="hu-HU" sz="1900" dirty="0">
                <a:solidFill>
                  <a:schemeClr val="accent1"/>
                </a:solidFill>
              </a:rPr>
              <a:t>V, </a:t>
            </a:r>
            <a:r>
              <a:rPr lang="hu-HU" sz="1900" dirty="0" err="1">
                <a:solidFill>
                  <a:schemeClr val="accent1"/>
                </a:solidFill>
              </a:rPr>
              <a:t>Osianlis</a:t>
            </a:r>
            <a:r>
              <a:rPr lang="hu-HU" sz="1900" dirty="0">
                <a:solidFill>
                  <a:schemeClr val="accent1"/>
                </a:solidFill>
              </a:rPr>
              <a:t> T, </a:t>
            </a:r>
            <a:r>
              <a:rPr lang="hu-HU" sz="1900" dirty="0" err="1">
                <a:solidFill>
                  <a:schemeClr val="accent1"/>
                </a:solidFill>
              </a:rPr>
              <a:t>Vollenhoven</a:t>
            </a:r>
            <a:r>
              <a:rPr lang="hu-HU" sz="1900" dirty="0">
                <a:solidFill>
                  <a:schemeClr val="accent1"/>
                </a:solidFill>
              </a:rPr>
              <a:t> B. </a:t>
            </a:r>
            <a:r>
              <a:rPr lang="hu-HU" sz="1900" dirty="0" err="1">
                <a:solidFill>
                  <a:schemeClr val="accent1"/>
                </a:solidFill>
              </a:rPr>
              <a:t>Prevention</a:t>
            </a:r>
            <a:r>
              <a:rPr lang="hu-HU" sz="1900" dirty="0">
                <a:solidFill>
                  <a:schemeClr val="accent1"/>
                </a:solidFill>
              </a:rPr>
              <a:t> of </a:t>
            </a:r>
            <a:r>
              <a:rPr lang="hu-HU" sz="1900" dirty="0" err="1">
                <a:solidFill>
                  <a:schemeClr val="accent1"/>
                </a:solidFill>
              </a:rPr>
              <a:t>Ovarian</a:t>
            </a:r>
            <a:r>
              <a:rPr lang="hu-HU" sz="1900" dirty="0">
                <a:solidFill>
                  <a:schemeClr val="accent1"/>
                </a:solidFill>
              </a:rPr>
              <a:t> </a:t>
            </a:r>
            <a:r>
              <a:rPr lang="hu-HU" sz="1900" dirty="0" err="1">
                <a:solidFill>
                  <a:schemeClr val="accent1"/>
                </a:solidFill>
              </a:rPr>
              <a:t>Hyperstimulation</a:t>
            </a:r>
            <a:r>
              <a:rPr lang="hu-HU" sz="1900" dirty="0">
                <a:solidFill>
                  <a:schemeClr val="accent1"/>
                </a:solidFill>
              </a:rPr>
              <a:t> </a:t>
            </a:r>
            <a:r>
              <a:rPr lang="hu-HU" sz="1900" dirty="0" err="1">
                <a:solidFill>
                  <a:schemeClr val="accent1"/>
                </a:solidFill>
              </a:rPr>
              <a:t>Syndrome</a:t>
            </a:r>
            <a:r>
              <a:rPr lang="hu-HU" sz="1900" dirty="0">
                <a:solidFill>
                  <a:schemeClr val="accent1"/>
                </a:solidFill>
              </a:rPr>
              <a:t>: A </a:t>
            </a:r>
            <a:r>
              <a:rPr lang="hu-HU" sz="1900" dirty="0" err="1">
                <a:solidFill>
                  <a:schemeClr val="accent1"/>
                </a:solidFill>
              </a:rPr>
              <a:t>Review</a:t>
            </a:r>
            <a:r>
              <a:rPr lang="hu-HU" sz="1900" dirty="0">
                <a:solidFill>
                  <a:schemeClr val="accent1"/>
                </a:solidFill>
              </a:rPr>
              <a:t>. </a:t>
            </a:r>
            <a:r>
              <a:rPr lang="hu-HU" sz="1900" dirty="0" err="1">
                <a:solidFill>
                  <a:schemeClr val="accent1"/>
                </a:solidFill>
              </a:rPr>
              <a:t>Obstet</a:t>
            </a:r>
            <a:r>
              <a:rPr lang="hu-HU" sz="1900" dirty="0">
                <a:solidFill>
                  <a:schemeClr val="accent1"/>
                </a:solidFill>
              </a:rPr>
              <a:t> </a:t>
            </a:r>
            <a:r>
              <a:rPr lang="hu-HU" sz="1900" dirty="0" err="1">
                <a:solidFill>
                  <a:schemeClr val="accent1"/>
                </a:solidFill>
              </a:rPr>
              <a:t>Gynecol</a:t>
            </a:r>
            <a:r>
              <a:rPr lang="hu-HU" sz="1900" dirty="0">
                <a:solidFill>
                  <a:schemeClr val="accent1"/>
                </a:solidFill>
              </a:rPr>
              <a:t> Int. 2015;2015:514159.</a:t>
            </a:r>
            <a:endParaRPr lang="hu-HU" sz="1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terápia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365" y="2266122"/>
            <a:ext cx="5379720" cy="39744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b="1" dirty="0"/>
              <a:t>Enyhe forma</a:t>
            </a:r>
            <a:r>
              <a:rPr lang="hu-HU" altLang="hu-HU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Ambulánsan, bő folyadék, fehérjedús étrend, vizelet mérés, naponta testsúly, rendszeres UH kontroll</a:t>
            </a:r>
          </a:p>
          <a:p>
            <a:pPr lvl="1">
              <a:lnSpc>
                <a:spcPct val="80000"/>
              </a:lnSpc>
            </a:pPr>
            <a:endParaRPr lang="hu-HU" altLang="hu-HU" sz="2200" dirty="0"/>
          </a:p>
          <a:p>
            <a:pPr>
              <a:lnSpc>
                <a:spcPct val="80000"/>
              </a:lnSpc>
            </a:pPr>
            <a:r>
              <a:rPr lang="hu-HU" altLang="hu-HU" sz="2400" b="1" dirty="0"/>
              <a:t>Középsúlyos forma</a:t>
            </a:r>
            <a:r>
              <a:rPr lang="hu-HU" altLang="hu-HU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fekvőbeteg felvétel mérlegelése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Ambulánsan, bő folyadék, fehérjedús étrend, vizelet mérés, naponta testsúly, 2-3 naponta UH</a:t>
            </a:r>
          </a:p>
          <a:p>
            <a:pPr lvl="1">
              <a:lnSpc>
                <a:spcPct val="80000"/>
              </a:lnSpc>
            </a:pPr>
            <a:endParaRPr lang="hu-HU" alt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11" y="1121797"/>
            <a:ext cx="7512989" cy="50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terápia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b="1" dirty="0"/>
              <a:t>Súlyos és kritikus forma</a:t>
            </a:r>
            <a:r>
              <a:rPr lang="hu-HU" altLang="hu-HU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hu-HU" altLang="hu-HU" sz="2000" dirty="0"/>
              <a:t>Intézeti felvétel, bő folyadék, fehérjedús étrend, vizelet mérés, naponta testsúly,</a:t>
            </a:r>
          </a:p>
          <a:p>
            <a:pPr lvl="1">
              <a:lnSpc>
                <a:spcPct val="80000"/>
              </a:lnSpc>
            </a:pPr>
            <a:r>
              <a:rPr lang="hu-HU" altLang="hu-HU" sz="2000" dirty="0"/>
              <a:t>naponta UH, </a:t>
            </a:r>
            <a:r>
              <a:rPr lang="hu-HU" altLang="hu-HU" sz="2000" dirty="0" smtClean="0"/>
              <a:t>hasi, mellkasi </a:t>
            </a:r>
            <a:r>
              <a:rPr lang="hu-HU" altLang="hu-HU" sz="2000" dirty="0" err="1" smtClean="0"/>
              <a:t>foly.kontroll</a:t>
            </a:r>
            <a:endParaRPr lang="hu-HU" altLang="hu-HU" sz="2000" dirty="0"/>
          </a:p>
          <a:p>
            <a:pPr lvl="1">
              <a:lnSpc>
                <a:spcPct val="80000"/>
              </a:lnSpc>
            </a:pPr>
            <a:r>
              <a:rPr lang="hu-HU" altLang="hu-HU" sz="2000" dirty="0"/>
              <a:t>Laborvizsgálat: vérkép, elektrolitok, fehérje, albumin, máj és vesefunkció</a:t>
            </a:r>
          </a:p>
          <a:p>
            <a:pPr lvl="1">
              <a:lnSpc>
                <a:spcPct val="80000"/>
              </a:lnSpc>
            </a:pPr>
            <a:r>
              <a:rPr lang="hu-HU" altLang="hu-HU" b="1" dirty="0"/>
              <a:t>folyadékpótlás</a:t>
            </a:r>
            <a:r>
              <a:rPr lang="hu-HU" altLang="hu-HU" dirty="0"/>
              <a:t> </a:t>
            </a:r>
            <a:r>
              <a:rPr lang="hu-HU" altLang="hu-HU" sz="2000" dirty="0"/>
              <a:t>(2-3000 ml/24 h) </a:t>
            </a:r>
          </a:p>
          <a:p>
            <a:pPr lvl="1">
              <a:lnSpc>
                <a:spcPct val="80000"/>
              </a:lnSpc>
            </a:pPr>
            <a:r>
              <a:rPr lang="hu-HU" altLang="hu-HU" sz="2000" dirty="0"/>
              <a:t>Volumen expanderek (HES) ?</a:t>
            </a:r>
            <a:endParaRPr lang="hu-HU" altLang="hu-HU" sz="2000" dirty="0">
              <a:solidFill>
                <a:srgbClr val="FFC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hu-HU" altLang="hu-HU" sz="2000" dirty="0" err="1"/>
              <a:t>Hypoalbuminaemia</a:t>
            </a:r>
            <a:r>
              <a:rPr lang="hu-HU" altLang="hu-HU" sz="2000" dirty="0"/>
              <a:t> esetén Humán Albumin (HA)</a:t>
            </a:r>
          </a:p>
          <a:p>
            <a:pPr lvl="1">
              <a:lnSpc>
                <a:spcPct val="80000"/>
              </a:lnSpc>
            </a:pPr>
            <a:r>
              <a:rPr lang="hu-HU" altLang="hu-HU" b="1" dirty="0" err="1"/>
              <a:t>Thrombosis</a:t>
            </a:r>
            <a:r>
              <a:rPr lang="hu-HU" altLang="hu-HU" b="1" dirty="0"/>
              <a:t> profilaxis</a:t>
            </a:r>
            <a:r>
              <a:rPr lang="hu-HU" altLang="hu-HU" sz="2000" dirty="0"/>
              <a:t>:  LMWH</a:t>
            </a:r>
          </a:p>
          <a:p>
            <a:pPr lvl="1"/>
            <a:r>
              <a:rPr lang="hu-HU" altLang="hu-HU" b="1" dirty="0" err="1"/>
              <a:t>Ascites</a:t>
            </a:r>
            <a:r>
              <a:rPr lang="hu-HU" altLang="hu-HU" b="1" dirty="0"/>
              <a:t> lebocsátás </a:t>
            </a:r>
            <a:r>
              <a:rPr lang="hu-HU" altLang="hu-HU" sz="2000" b="1" dirty="0"/>
              <a:t>(</a:t>
            </a:r>
            <a:r>
              <a:rPr lang="hu-HU" altLang="hu-HU" sz="2000" b="1" dirty="0" err="1"/>
              <a:t>max</a:t>
            </a:r>
            <a:r>
              <a:rPr lang="hu-HU" altLang="hu-HU" sz="2000" b="1" dirty="0"/>
              <a:t>. 2,0 liter, hasi, vagy hüvelyi úton)</a:t>
            </a:r>
          </a:p>
          <a:p>
            <a:pPr marL="914400" lvl="2" indent="0">
              <a:buNone/>
            </a:pPr>
            <a:r>
              <a:rPr lang="hu-HU" altLang="hu-HU" dirty="0"/>
              <a:t>(legtöbb összmennyiség: 28,9 l)</a:t>
            </a:r>
          </a:p>
          <a:p>
            <a:pPr lvl="1"/>
            <a:r>
              <a:rPr lang="hu-HU" altLang="hu-HU" sz="2000" dirty="0" err="1"/>
              <a:t>Hydrothorax</a:t>
            </a:r>
            <a:r>
              <a:rPr lang="hu-HU" altLang="hu-HU" sz="2000" dirty="0"/>
              <a:t> lebocsátás</a:t>
            </a:r>
          </a:p>
          <a:p>
            <a:pPr lvl="1"/>
            <a:r>
              <a:rPr lang="hu-HU" altLang="hu-HU" sz="2000" dirty="0"/>
              <a:t>Fájdalomcsillapítás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09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0735" y="508249"/>
            <a:ext cx="10515600" cy="1325563"/>
          </a:xfrm>
        </p:spPr>
        <p:txBody>
          <a:bodyPr/>
          <a:lstStyle/>
          <a:p>
            <a:r>
              <a:rPr lang="hu-HU" b="1" dirty="0" smtClean="0"/>
              <a:t>OHSS</a:t>
            </a:r>
            <a:r>
              <a:rPr lang="hu-HU" dirty="0" smtClean="0"/>
              <a:t> </a:t>
            </a:r>
            <a:r>
              <a:rPr lang="hu-HU" b="1" dirty="0" err="1" smtClean="0"/>
              <a:t>O</a:t>
            </a:r>
            <a:r>
              <a:rPr lang="hu-HU" dirty="0" err="1" smtClean="0"/>
              <a:t>variális</a:t>
            </a:r>
            <a:r>
              <a:rPr lang="hu-HU" dirty="0" smtClean="0"/>
              <a:t> </a:t>
            </a:r>
            <a:r>
              <a:rPr lang="hu-HU" b="1" dirty="0" err="1" smtClean="0"/>
              <a:t>H</a:t>
            </a:r>
            <a:r>
              <a:rPr lang="hu-HU" dirty="0" err="1" smtClean="0"/>
              <a:t>iper</a:t>
            </a:r>
            <a:r>
              <a:rPr lang="hu-HU" b="1" dirty="0" err="1" smtClean="0"/>
              <a:t>s</a:t>
            </a:r>
            <a:r>
              <a:rPr lang="hu-HU" dirty="0" err="1" smtClean="0"/>
              <a:t>timulációs</a:t>
            </a:r>
            <a:r>
              <a:rPr lang="hu-HU" dirty="0" smtClean="0"/>
              <a:t> </a:t>
            </a:r>
            <a:r>
              <a:rPr lang="hu-HU" b="1" dirty="0" smtClean="0"/>
              <a:t>S</a:t>
            </a:r>
            <a:r>
              <a:rPr lang="hu-HU" dirty="0" smtClean="0"/>
              <a:t>zindróma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076" y="2628706"/>
            <a:ext cx="10515600" cy="4351338"/>
          </a:xfrm>
        </p:spPr>
        <p:txBody>
          <a:bodyPr/>
          <a:lstStyle/>
          <a:p>
            <a:r>
              <a:rPr lang="hu-HU" altLang="hu-HU" b="1" dirty="0"/>
              <a:t>Definíció</a:t>
            </a:r>
            <a:r>
              <a:rPr lang="hu-HU" altLang="hu-HU" dirty="0"/>
              <a:t>: </a:t>
            </a:r>
            <a:r>
              <a:rPr lang="hu-HU" altLang="hu-HU" dirty="0" err="1"/>
              <a:t>iatrogén</a:t>
            </a:r>
            <a:r>
              <a:rPr lang="hu-HU" altLang="hu-HU" dirty="0"/>
              <a:t> szövődmény, petefészek asszisztált reprodukciós stimulációja során kialakult „fokozott” válasz </a:t>
            </a:r>
          </a:p>
          <a:p>
            <a:r>
              <a:rPr lang="hu-HU" altLang="hu-HU" b="1" dirty="0"/>
              <a:t>Gyakoriság</a:t>
            </a:r>
            <a:r>
              <a:rPr lang="hu-HU" altLang="hu-HU" dirty="0"/>
              <a:t>:</a:t>
            </a:r>
          </a:p>
          <a:p>
            <a:pPr lvl="1"/>
            <a:r>
              <a:rPr lang="hu-HU" altLang="hu-HU" dirty="0"/>
              <a:t>WHO: stimulációk 0,2-1 %-</a:t>
            </a:r>
            <a:r>
              <a:rPr lang="hu-HU" altLang="hu-HU" dirty="0" err="1"/>
              <a:t>ában</a:t>
            </a:r>
            <a:endParaRPr lang="hu-HU" altLang="hu-HU" dirty="0"/>
          </a:p>
          <a:p>
            <a:pPr lvl="1"/>
            <a:r>
              <a:rPr lang="hu-HU" altLang="hu-HU" dirty="0"/>
              <a:t>IVF ciklusok 3-8 %-a</a:t>
            </a:r>
          </a:p>
          <a:p>
            <a:pPr lvl="1"/>
            <a:r>
              <a:rPr lang="hu-HU" altLang="hu-HU" dirty="0"/>
              <a:t>Magyarországon 1-2%</a:t>
            </a:r>
          </a:p>
          <a:p>
            <a:r>
              <a:rPr lang="hu-HU" dirty="0" smtClean="0"/>
              <a:t>PTE Szülészeti Klinikán évente 45-50 eset, 25-30%-a súlyos/kritikus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032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OHSS </a:t>
            </a:r>
            <a:r>
              <a:rPr lang="hu-HU" b="1" dirty="0" err="1" smtClean="0"/>
              <a:t>Patomehanizmusa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365790"/>
              </p:ext>
            </p:extLst>
          </p:nvPr>
        </p:nvGraphicFramePr>
        <p:xfrm>
          <a:off x="504246" y="24140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65761" y="1683023"/>
            <a:ext cx="491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β</a:t>
            </a:r>
            <a:r>
              <a:rPr lang="hu-HU"/>
              <a:t> h-CG hatására → ovárium vazoaktív anyagok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71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</a:t>
            </a:r>
            <a:r>
              <a:rPr lang="hu-HU" b="1" dirty="0" err="1" smtClean="0"/>
              <a:t>Patomechanizmusa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5923" y="1610939"/>
            <a:ext cx="3949135" cy="50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97511" y="198147"/>
            <a:ext cx="10515600" cy="1325563"/>
          </a:xfrm>
        </p:spPr>
        <p:txBody>
          <a:bodyPr/>
          <a:lstStyle/>
          <a:p>
            <a:r>
              <a:rPr lang="hu-HU" b="1" dirty="0" smtClean="0"/>
              <a:t>OHSS Megjelenési formái</a:t>
            </a:r>
            <a:endParaRPr lang="hu-HU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0" y="3301373"/>
            <a:ext cx="9294412" cy="355549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hu-HU" altLang="hu-HU" sz="3600" dirty="0" smtClean="0"/>
              <a:t> </a:t>
            </a:r>
          </a:p>
          <a:p>
            <a:pPr lvl="1"/>
            <a:endParaRPr lang="hu-HU" altLang="hu-HU" sz="3600" b="1" dirty="0" smtClean="0"/>
          </a:p>
          <a:p>
            <a:pPr lvl="1"/>
            <a:endParaRPr lang="hu-HU" altLang="hu-HU" sz="3600" b="1" dirty="0"/>
          </a:p>
          <a:p>
            <a:pPr lvl="1"/>
            <a:r>
              <a:rPr lang="hu-HU" altLang="hu-HU" sz="3600" b="1" dirty="0" smtClean="0"/>
              <a:t>Korai</a:t>
            </a:r>
            <a:r>
              <a:rPr lang="hu-HU" altLang="hu-HU" sz="3600" dirty="0" smtClean="0"/>
              <a:t>: </a:t>
            </a:r>
            <a:r>
              <a:rPr lang="hu-HU" altLang="hu-HU" sz="3600" dirty="0" err="1" smtClean="0"/>
              <a:t>exogén</a:t>
            </a:r>
            <a:r>
              <a:rPr lang="hu-HU" altLang="hu-HU" sz="3600" dirty="0" smtClean="0"/>
              <a:t> </a:t>
            </a:r>
            <a:r>
              <a:rPr lang="hu-HU" altLang="hu-HU" sz="3600" dirty="0" err="1" smtClean="0"/>
              <a:t>hCG</a:t>
            </a:r>
            <a:r>
              <a:rPr lang="hu-HU" altLang="hu-HU" sz="3600" dirty="0" smtClean="0"/>
              <a:t> adása után 3-9 nappal</a:t>
            </a:r>
          </a:p>
          <a:p>
            <a:pPr marL="457200" lvl="1" indent="0">
              <a:buNone/>
            </a:pPr>
            <a:endParaRPr lang="hu-HU" altLang="hu-HU" sz="3600" dirty="0" smtClean="0"/>
          </a:p>
          <a:p>
            <a:pPr lvl="1"/>
            <a:endParaRPr lang="hu-HU" altLang="hu-HU" sz="3600" b="1" dirty="0"/>
          </a:p>
          <a:p>
            <a:pPr lvl="1"/>
            <a:r>
              <a:rPr lang="hu-HU" altLang="hu-HU" sz="3600" b="1" dirty="0" smtClean="0"/>
              <a:t>Késői</a:t>
            </a:r>
            <a:r>
              <a:rPr lang="hu-HU" altLang="hu-HU" sz="3600" dirty="0" smtClean="0"/>
              <a:t>: ovuláció indukció után 10-17 nappal (endogén </a:t>
            </a:r>
            <a:r>
              <a:rPr lang="hu-HU" altLang="hu-HU" sz="3600" dirty="0" err="1" smtClean="0"/>
              <a:t>hCG</a:t>
            </a:r>
            <a:r>
              <a:rPr lang="hu-HU" altLang="hu-HU" sz="3600" dirty="0" smtClean="0"/>
              <a:t>)</a:t>
            </a:r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300689"/>
            <a:ext cx="6402192" cy="30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      OHSS  klinikai tünetei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Hasi fájdalom, hányinger, hányás</a:t>
            </a:r>
          </a:p>
          <a:p>
            <a:pPr marL="0" indent="0">
              <a:buNone/>
            </a:pPr>
            <a:r>
              <a:rPr lang="hu-HU" sz="2400" dirty="0" smtClean="0"/>
              <a:t>megnagyobbodott ováriumok – akár 25 cm, megnövekedett </a:t>
            </a:r>
            <a:r>
              <a:rPr lang="hu-HU" sz="2400" dirty="0" err="1" smtClean="0"/>
              <a:t>intra-abdominális</a:t>
            </a:r>
            <a:r>
              <a:rPr lang="hu-HU" sz="2400" dirty="0" smtClean="0"/>
              <a:t> nyomás, </a:t>
            </a:r>
            <a:r>
              <a:rPr lang="hu-HU" sz="2400" dirty="0" err="1" smtClean="0"/>
              <a:t>ascites</a:t>
            </a:r>
            <a:r>
              <a:rPr lang="hu-HU" sz="2400" dirty="0" smtClean="0"/>
              <a:t>, </a:t>
            </a:r>
            <a:r>
              <a:rPr lang="hu-HU" sz="2400" dirty="0" err="1" smtClean="0"/>
              <a:t>torkváció</a:t>
            </a:r>
            <a:r>
              <a:rPr lang="hu-HU" sz="2400" dirty="0" smtClean="0"/>
              <a:t>, </a:t>
            </a:r>
            <a:r>
              <a:rPr lang="hu-HU" sz="2400" dirty="0" err="1" smtClean="0"/>
              <a:t>peritonealis</a:t>
            </a:r>
            <a:r>
              <a:rPr lang="hu-HU" sz="2400" dirty="0" smtClean="0"/>
              <a:t> izgalom</a:t>
            </a:r>
          </a:p>
          <a:p>
            <a:r>
              <a:rPr lang="hu-HU" b="1" dirty="0" err="1" smtClean="0"/>
              <a:t>Ascites</a:t>
            </a:r>
            <a:r>
              <a:rPr lang="hu-HU" dirty="0" smtClean="0"/>
              <a:t>, hasi </a:t>
            </a:r>
            <a:r>
              <a:rPr lang="hu-HU" dirty="0" err="1" smtClean="0"/>
              <a:t>distensus</a:t>
            </a:r>
            <a:endParaRPr lang="hu-HU" dirty="0" smtClean="0"/>
          </a:p>
          <a:p>
            <a:pPr marL="0" indent="0">
              <a:buNone/>
            </a:pPr>
            <a:r>
              <a:rPr lang="hu-HU" sz="2400" dirty="0" err="1" smtClean="0"/>
              <a:t>vasculáris</a:t>
            </a:r>
            <a:r>
              <a:rPr lang="hu-HU" sz="2400" dirty="0" smtClean="0"/>
              <a:t> </a:t>
            </a:r>
            <a:r>
              <a:rPr lang="hu-HU" sz="2400" dirty="0" err="1" smtClean="0"/>
              <a:t>permeabilitás</a:t>
            </a:r>
            <a:r>
              <a:rPr lang="hu-HU" sz="2400" dirty="0" smtClean="0"/>
              <a:t> fokozódás, </a:t>
            </a:r>
            <a:r>
              <a:rPr lang="hu-HU" sz="2400" dirty="0" err="1" smtClean="0"/>
              <a:t>follikulusok</a:t>
            </a:r>
            <a:r>
              <a:rPr lang="hu-HU" sz="2400" dirty="0" smtClean="0"/>
              <a:t> </a:t>
            </a:r>
            <a:r>
              <a:rPr lang="hu-HU" sz="2400" dirty="0" err="1" smtClean="0"/>
              <a:t>rupturája</a:t>
            </a:r>
            <a:endParaRPr lang="hu-HU" sz="2400" dirty="0" smtClean="0"/>
          </a:p>
          <a:p>
            <a:r>
              <a:rPr lang="hu-HU" b="1" dirty="0" err="1" smtClean="0"/>
              <a:t>Peritonitis</a:t>
            </a:r>
            <a:r>
              <a:rPr lang="hu-HU" dirty="0" smtClean="0"/>
              <a:t>- lokális vagy diffúz</a:t>
            </a:r>
          </a:p>
          <a:p>
            <a:pPr marL="0" indent="0">
              <a:buNone/>
            </a:pPr>
            <a:r>
              <a:rPr lang="hu-HU" sz="2400" dirty="0" err="1" smtClean="0"/>
              <a:t>Peritonealis</a:t>
            </a:r>
            <a:r>
              <a:rPr lang="hu-HU" sz="2400" dirty="0" smtClean="0"/>
              <a:t> izgalom vér ill. fehérje gazdag folyadék, gyulladásos mediátorok</a:t>
            </a:r>
          </a:p>
          <a:p>
            <a:r>
              <a:rPr lang="hu-HU" b="1" dirty="0" err="1" smtClean="0"/>
              <a:t>Hipovolémia</a:t>
            </a:r>
            <a:r>
              <a:rPr lang="hu-HU" b="1" dirty="0" smtClean="0"/>
              <a:t>, </a:t>
            </a:r>
            <a:r>
              <a:rPr lang="hu-HU" b="1" dirty="0" err="1" smtClean="0"/>
              <a:t>hipotenzió</a:t>
            </a:r>
            <a:endParaRPr lang="hu-HU" b="1" dirty="0" smtClean="0"/>
          </a:p>
          <a:p>
            <a:r>
              <a:rPr lang="hu-HU" b="1" dirty="0" err="1" smtClean="0"/>
              <a:t>Diszpnoé</a:t>
            </a:r>
            <a:endParaRPr lang="hu-HU" b="1" dirty="0" smtClean="0"/>
          </a:p>
          <a:p>
            <a:pPr marL="0" indent="0">
              <a:buNone/>
            </a:pPr>
            <a:r>
              <a:rPr lang="hu-HU" sz="2400" dirty="0" err="1" smtClean="0"/>
              <a:t>Hydrothorax</a:t>
            </a:r>
            <a:r>
              <a:rPr lang="hu-HU" sz="2400" dirty="0" smtClean="0"/>
              <a:t>, </a:t>
            </a:r>
            <a:r>
              <a:rPr lang="hu-HU" sz="2400" dirty="0" err="1" smtClean="0"/>
              <a:t>atelektázia</a:t>
            </a:r>
            <a:r>
              <a:rPr lang="hu-HU" sz="2400" dirty="0" smtClean="0"/>
              <a:t>, </a:t>
            </a:r>
            <a:r>
              <a:rPr lang="hu-HU" sz="2400" dirty="0" err="1" smtClean="0"/>
              <a:t>tűdő</a:t>
            </a:r>
            <a:r>
              <a:rPr lang="hu-HU" sz="2400" dirty="0" smtClean="0"/>
              <a:t> ödéma, ARDS</a:t>
            </a:r>
          </a:p>
        </p:txBody>
      </p:sp>
    </p:spTree>
    <p:extLst>
      <p:ext uri="{BB962C8B-B14F-4D97-AF65-F5344CB8AC3E}">
        <p14:creationId xmlns:p14="http://schemas.microsoft.com/office/powerpoint/2010/main" val="7609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                   OHSS klinikai tünetei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Hiperkoaguabilitás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Embólia , trombózis</a:t>
            </a:r>
            <a:r>
              <a:rPr lang="hu-HU" dirty="0"/>
              <a:t> </a:t>
            </a:r>
            <a:r>
              <a:rPr lang="hu-HU" dirty="0" smtClean="0"/>
              <a:t>–</a:t>
            </a:r>
            <a:r>
              <a:rPr lang="hu-HU" dirty="0"/>
              <a:t> </a:t>
            </a:r>
            <a:r>
              <a:rPr lang="hu-HU" dirty="0" smtClean="0"/>
              <a:t>vénás, artériás/ nyaki vénák, koponya, felső végtag</a:t>
            </a:r>
          </a:p>
          <a:p>
            <a:r>
              <a:rPr lang="hu-HU" b="1" dirty="0" smtClean="0"/>
              <a:t>Elektrolit eltolódás</a:t>
            </a:r>
          </a:p>
          <a:p>
            <a:pPr marL="0" indent="0">
              <a:buNone/>
            </a:pPr>
            <a:r>
              <a:rPr lang="hu-HU" sz="2400" dirty="0" smtClean="0"/>
              <a:t>Vese </a:t>
            </a:r>
            <a:r>
              <a:rPr lang="hu-HU" sz="2400" dirty="0" err="1" smtClean="0"/>
              <a:t>hipoperfúzió</a:t>
            </a:r>
            <a:r>
              <a:rPr lang="hu-HU" sz="2400" dirty="0" smtClean="0"/>
              <a:t>, </a:t>
            </a:r>
            <a:r>
              <a:rPr lang="hu-HU" sz="2400" dirty="0" err="1" smtClean="0"/>
              <a:t>mikroembolizáció</a:t>
            </a:r>
            <a:r>
              <a:rPr lang="hu-HU" sz="2400" dirty="0" smtClean="0"/>
              <a:t>, </a:t>
            </a:r>
            <a:r>
              <a:rPr lang="hu-HU" sz="2400" dirty="0" err="1" smtClean="0"/>
              <a:t>oliguria</a:t>
            </a:r>
            <a:r>
              <a:rPr lang="hu-HU" sz="2400" dirty="0" smtClean="0"/>
              <a:t>, veseelégtelenség, </a:t>
            </a:r>
            <a:r>
              <a:rPr lang="hu-HU" sz="2400" dirty="0" err="1" smtClean="0"/>
              <a:t>acidosis</a:t>
            </a:r>
            <a:r>
              <a:rPr lang="hu-HU" sz="2400" dirty="0" smtClean="0"/>
              <a:t>, </a:t>
            </a:r>
            <a:r>
              <a:rPr lang="hu-HU" sz="2400" dirty="0" err="1" smtClean="0"/>
              <a:t>hyperkalémia</a:t>
            </a:r>
            <a:r>
              <a:rPr lang="hu-HU" sz="2400" dirty="0" smtClean="0"/>
              <a:t>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242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OHSS </a:t>
            </a:r>
            <a:r>
              <a:rPr lang="hu-HU" b="1" dirty="0" err="1" smtClean="0"/>
              <a:t>Ovarialis</a:t>
            </a:r>
            <a:r>
              <a:rPr lang="hu-HU" b="1" dirty="0" smtClean="0"/>
              <a:t> </a:t>
            </a:r>
            <a:r>
              <a:rPr lang="hu-HU" b="1" dirty="0" err="1" smtClean="0"/>
              <a:t>Hyperstimulációs</a:t>
            </a:r>
            <a:r>
              <a:rPr lang="hu-HU" b="1" dirty="0" smtClean="0"/>
              <a:t> Szindróma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368" y="1690688"/>
            <a:ext cx="8032024" cy="50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9" y="172857"/>
            <a:ext cx="5240586" cy="38425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64" y="2343830"/>
            <a:ext cx="5671392" cy="41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545</Words>
  <Application>Microsoft Office PowerPoint</Application>
  <PresentationFormat>Szélesvásznú</PresentationFormat>
  <Paragraphs>93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Office-téma</vt:lpstr>
      <vt:lpstr>HIPERSTIMULÁCIÓS SZINDRÓMA ANESZTEZIOLÓGIAI VONATKOZÁSAI</vt:lpstr>
      <vt:lpstr>OHSS Ovariális Hiperstimulációs Szindróma</vt:lpstr>
      <vt:lpstr>   OHSS Patomehanizmusa</vt:lpstr>
      <vt:lpstr>OHSS Patomechanizmusa</vt:lpstr>
      <vt:lpstr>OHSS Megjelenési formái</vt:lpstr>
      <vt:lpstr>                         OHSS  klinikai tünetei</vt:lpstr>
      <vt:lpstr>                   OHSS klinikai tünetei</vt:lpstr>
      <vt:lpstr>OHSS Ovarialis Hyperstimulációs Szindróma</vt:lpstr>
      <vt:lpstr>PowerPoint-bemutató</vt:lpstr>
      <vt:lpstr>OHSS rizikófaktorok</vt:lpstr>
      <vt:lpstr>OHSS megelőzés</vt:lpstr>
      <vt:lpstr>OHSS terápia</vt:lpstr>
      <vt:lpstr>OHSS terápia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szuluser</dc:creator>
  <cp:lastModifiedBy>szuluser</cp:lastModifiedBy>
  <cp:revision>24</cp:revision>
  <dcterms:created xsi:type="dcterms:W3CDTF">2024-09-11T16:31:46Z</dcterms:created>
  <dcterms:modified xsi:type="dcterms:W3CDTF">2024-09-11T20:35:28Z</dcterms:modified>
</cp:coreProperties>
</file>