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Poppins" panose="020B0604020202020204" charset="-18"/>
      <p:bold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3XN5rB5fmZAiX9UPyT0eHdaFZ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Jó válasznak köszönhetően Wertheim műtét tervezett, elektív sectioval együlésben.</a:t>
            </a:r>
            <a:endParaRPr/>
          </a:p>
        </p:txBody>
      </p:sp>
      <p:sp>
        <p:nvSpPr>
          <p:cNvPr id="165" name="Google Shape;16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Jó válasznak köszönhetően Wertheim műtét tervezett, elektív sectioval együlésben.</a:t>
            </a:r>
            <a:endParaRPr/>
          </a:p>
        </p:txBody>
      </p:sp>
      <p:sp>
        <p:nvSpPr>
          <p:cNvPr id="173" name="Google Shape;17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4. leggyakoribb nőket érintő tumor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WHO: évi kb. 350.000 haláleset, 600.000 új eset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egyetlen HPV okozta tumor, amire van szűrővizsgálat</a:t>
            </a: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második-harmadik trimeszterben biztonságosnak tekinthető a kemoth.</a:t>
            </a: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MR (IIB vagy esetleg IIIC?)</a:t>
            </a: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magzatot is kontrollálták, </a:t>
            </a:r>
            <a:endParaRPr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Jó válasznak köszönhetően radiokemoteápia helyett  Wertheim-Meigs (radikális hysterectomia + kismedencei nyikrokcsomók és parametrium eltávolítás) műtét tervezett, elektív sectioval együlésben.</a:t>
            </a:r>
            <a:endParaRPr/>
          </a:p>
        </p:txBody>
      </p:sp>
      <p:sp>
        <p:nvSpPr>
          <p:cNvPr id="157" name="Google Shape;15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">
  <p:cSld name="Front pag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6" descr="Kép 10"/>
          <p:cNvPicPr preferRelativeResize="0"/>
          <p:nvPr/>
        </p:nvPicPr>
        <p:blipFill rotWithShape="1">
          <a:blip r:embed="rId2">
            <a:alphaModFix/>
          </a:blip>
          <a:srcRect l="33196"/>
          <a:stretch/>
        </p:blipFill>
        <p:spPr>
          <a:xfrm flipH="1">
            <a:off x="7840800" y="345600"/>
            <a:ext cx="4352400" cy="65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5400"/>
              <a:buFont typeface="Poppins"/>
              <a:buNone/>
              <a:defRPr sz="54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741600" y="4201200"/>
            <a:ext cx="41724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16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400" y="723600"/>
            <a:ext cx="3358800" cy="72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6"/>
          <p:cNvSpPr txBox="1">
            <a:spLocks noGrp="1"/>
          </p:cNvSpPr>
          <p:nvPr>
            <p:ph type="body" idx="2"/>
          </p:nvPr>
        </p:nvSpPr>
        <p:spPr>
          <a:xfrm>
            <a:off x="741600" y="6134400"/>
            <a:ext cx="41724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784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5"/>
          <p:cNvSpPr>
            <a:spLocks noGrp="1"/>
          </p:cNvSpPr>
          <p:nvPr>
            <p:ph type="tbl" idx="2"/>
          </p:nvPr>
        </p:nvSpPr>
        <p:spPr>
          <a:xfrm>
            <a:off x="730800" y="2347200"/>
            <a:ext cx="10839600" cy="338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Poppins"/>
              <a:buNone/>
              <a:defRPr sz="14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8" name="Google Shape;88;p25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5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>
  <p:cSld name="Blank whit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lue">
  <p:cSld name="Blank blue">
    <p:bg>
      <p:bgPr>
        <a:solidFill>
          <a:srgbClr val="121D46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bg>
      <p:bgPr>
        <a:solidFill>
          <a:srgbClr val="121D46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7" descr="Kép 3"/>
          <p:cNvPicPr preferRelativeResize="0"/>
          <p:nvPr/>
        </p:nvPicPr>
        <p:blipFill rotWithShape="1">
          <a:blip r:embed="rId2">
            <a:alphaModFix/>
          </a:blip>
          <a:srcRect r="70737"/>
          <a:stretch/>
        </p:blipFill>
        <p:spPr>
          <a:xfrm>
            <a:off x="8305200" y="0"/>
            <a:ext cx="388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"/>
              <a:buNone/>
              <a:defRPr sz="5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417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7"/>
              <a:buFont typeface="Arial"/>
              <a:buNone/>
              <a:defRPr sz="1687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1"/>
              <a:buFont typeface="Arial"/>
              <a:buNone/>
              <a:defRPr sz="180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17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91546" y="6116400"/>
            <a:ext cx="1678854" cy="35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list">
  <p:cSld name="Text lis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8" descr="Kép 2"/>
          <p:cNvPicPr preferRelativeResize="0"/>
          <p:nvPr/>
        </p:nvPicPr>
        <p:blipFill rotWithShape="1">
          <a:blip r:embed="rId2">
            <a:alphaModFix/>
          </a:blip>
          <a:srcRect t="15777" r="25347"/>
          <a:stretch/>
        </p:blipFill>
        <p:spPr>
          <a:xfrm>
            <a:off x="10144057" y="0"/>
            <a:ext cx="2048400" cy="22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18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" name="Google Shape;28;p18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message">
  <p:cSld name="Closing messag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9" descr="Kép 10"/>
          <p:cNvPicPr preferRelativeResize="0"/>
          <p:nvPr/>
        </p:nvPicPr>
        <p:blipFill rotWithShape="1">
          <a:blip r:embed="rId2">
            <a:alphaModFix/>
          </a:blip>
          <a:srcRect t="14601" r="55677"/>
          <a:stretch/>
        </p:blipFill>
        <p:spPr>
          <a:xfrm flipH="1">
            <a:off x="0" y="3378"/>
            <a:ext cx="4736708" cy="6851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9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6800" y="723600"/>
            <a:ext cx="3358800" cy="72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9"/>
          <p:cNvSpPr txBox="1">
            <a:spLocks noGrp="1"/>
          </p:cNvSpPr>
          <p:nvPr>
            <p:ph type="ctrTitle"/>
          </p:nvPr>
        </p:nvSpPr>
        <p:spPr>
          <a:xfrm>
            <a:off x="25596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5400"/>
              <a:buFont typeface="Poppins"/>
              <a:buNone/>
              <a:defRPr sz="54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body" idx="1"/>
          </p:nvPr>
        </p:nvSpPr>
        <p:spPr>
          <a:xfrm>
            <a:off x="7509377" y="6134400"/>
            <a:ext cx="41724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1125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ext">
  <p:cSld name="Only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776251" y="1288406"/>
            <a:ext cx="10749375" cy="59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" tIns="50400" rIns="50400" bIns="504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7" name="Google Shape;37;p20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741600" y="2264400"/>
            <a:ext cx="5216400" cy="347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" tIns="50400" rIns="50400" bIns="50400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6354000" y="2264400"/>
            <a:ext cx="5216400" cy="347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55138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None/>
              <a:defRPr sz="1547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3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20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g right">
  <p:cSld name="Text + Img righ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>
            <a:spLocks noGrp="1"/>
          </p:cNvSpPr>
          <p:nvPr>
            <p:ph type="pic" idx="2"/>
          </p:nvPr>
        </p:nvSpPr>
        <p:spPr>
          <a:xfrm>
            <a:off x="6095251" y="115200"/>
            <a:ext cx="6095250" cy="6742800"/>
          </a:xfrm>
          <a:prstGeom prst="rect">
            <a:avLst/>
          </a:prstGeom>
          <a:solidFill>
            <a:srgbClr val="E9E9E9"/>
          </a:solidFill>
          <a:ln>
            <a:noFill/>
          </a:ln>
        </p:spPr>
      </p:sp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90792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1"/>
          </p:nvPr>
        </p:nvSpPr>
        <p:spPr>
          <a:xfrm>
            <a:off x="741600" y="2264401"/>
            <a:ext cx="4885200" cy="347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3"/>
          </p:nvPr>
        </p:nvSpPr>
        <p:spPr>
          <a:xfrm>
            <a:off x="741600" y="730800"/>
            <a:ext cx="9079200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8" name="Google Shape;48;p21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1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g left">
  <p:cSld name="Text + Img lef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>
            <a:spLocks noGrp="1"/>
          </p:cNvSpPr>
          <p:nvPr>
            <p:ph type="pic" idx="2"/>
          </p:nvPr>
        </p:nvSpPr>
        <p:spPr>
          <a:xfrm>
            <a:off x="0" y="115200"/>
            <a:ext cx="6095250" cy="6742800"/>
          </a:xfrm>
          <a:prstGeom prst="rect">
            <a:avLst/>
          </a:prstGeom>
          <a:solidFill>
            <a:srgbClr val="E9E9E9"/>
          </a:solidFill>
          <a:ln>
            <a:noFill/>
          </a:ln>
        </p:spPr>
      </p:sp>
      <p:sp>
        <p:nvSpPr>
          <p:cNvPr id="52" name="Google Shape;52;p22"/>
          <p:cNvSpPr txBox="1">
            <a:spLocks noGrp="1"/>
          </p:cNvSpPr>
          <p:nvPr>
            <p:ph type="title"/>
          </p:nvPr>
        </p:nvSpPr>
        <p:spPr>
          <a:xfrm>
            <a:off x="6710400" y="1360800"/>
            <a:ext cx="5435249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1"/>
          </p:nvPr>
        </p:nvSpPr>
        <p:spPr>
          <a:xfrm>
            <a:off x="6724800" y="2264401"/>
            <a:ext cx="4885200" cy="347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49437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body" idx="3"/>
          </p:nvPr>
        </p:nvSpPr>
        <p:spPr>
          <a:xfrm>
            <a:off x="6724800" y="730800"/>
            <a:ext cx="5421749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6" name="Google Shape;56;p22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2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ing - általános helyőrző">
  <p:cSld name="Highlighting - általános helyőrző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6452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608400" y="4136400"/>
            <a:ext cx="3423600" cy="135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741600" y="730800"/>
            <a:ext cx="10645200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body" idx="3"/>
          </p:nvPr>
        </p:nvSpPr>
        <p:spPr>
          <a:xfrm>
            <a:off x="4280400" y="4136400"/>
            <a:ext cx="3423600" cy="135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body" idx="4"/>
          </p:nvPr>
        </p:nvSpPr>
        <p:spPr>
          <a:xfrm>
            <a:off x="7952400" y="4136655"/>
            <a:ext cx="3423600" cy="1353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3"/>
          <p:cNvSpPr/>
          <p:nvPr/>
        </p:nvSpPr>
        <p:spPr>
          <a:xfrm>
            <a:off x="1816402" y="2851200"/>
            <a:ext cx="1007597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9160402" y="2851200"/>
            <a:ext cx="1007597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3"/>
          <p:cNvSpPr/>
          <p:nvPr/>
        </p:nvSpPr>
        <p:spPr>
          <a:xfrm>
            <a:off x="5488402" y="2851200"/>
            <a:ext cx="1007597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" name="Google Shape;67;p23"/>
          <p:cNvSpPr txBox="1">
            <a:spLocks noGrp="1"/>
          </p:cNvSpPr>
          <p:nvPr>
            <p:ph type="body" idx="5"/>
          </p:nvPr>
        </p:nvSpPr>
        <p:spPr>
          <a:xfrm>
            <a:off x="5783400" y="3146400"/>
            <a:ext cx="4176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7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6"/>
          </p:nvPr>
        </p:nvSpPr>
        <p:spPr>
          <a:xfrm>
            <a:off x="2110950" y="3146400"/>
            <a:ext cx="4185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7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7"/>
          </p:nvPr>
        </p:nvSpPr>
        <p:spPr>
          <a:xfrm>
            <a:off x="9454950" y="3146400"/>
            <a:ext cx="4185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7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" name="Google Shape;71;p23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3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4" descr="Ábra 2"/>
          <p:cNvPicPr preferRelativeResize="0"/>
          <p:nvPr/>
        </p:nvPicPr>
        <p:blipFill rotWithShape="1">
          <a:blip r:embed="rId2">
            <a:alphaModFix/>
          </a:blip>
          <a:srcRect r="21663"/>
          <a:stretch/>
        </p:blipFill>
        <p:spPr>
          <a:xfrm>
            <a:off x="10725235" y="4525200"/>
            <a:ext cx="1466766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4" descr="Ábra 23"/>
          <p:cNvPicPr preferRelativeResize="0"/>
          <p:nvPr/>
        </p:nvPicPr>
        <p:blipFill rotWithShape="1">
          <a:blip r:embed="rId2">
            <a:alphaModFix/>
          </a:blip>
          <a:srcRect l="26986"/>
          <a:stretch/>
        </p:blipFill>
        <p:spPr>
          <a:xfrm>
            <a:off x="0" y="2563200"/>
            <a:ext cx="1367057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24" descr="Kép 2"/>
          <p:cNvPicPr preferRelativeResize="0"/>
          <p:nvPr/>
        </p:nvPicPr>
        <p:blipFill rotWithShape="1">
          <a:blip r:embed="rId3">
            <a:alphaModFix/>
          </a:blip>
          <a:srcRect t="15777" r="25347"/>
          <a:stretch/>
        </p:blipFill>
        <p:spPr>
          <a:xfrm>
            <a:off x="10183200" y="0"/>
            <a:ext cx="2008800" cy="22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4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300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2"/>
          </p:nvPr>
        </p:nvSpPr>
        <p:spPr>
          <a:xfrm>
            <a:off x="2178000" y="3020400"/>
            <a:ext cx="8672400" cy="2260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None/>
              <a:defRPr sz="2200" b="0" i="1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268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547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268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547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268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547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2683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547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ft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1" name="Google Shape;81;p24" descr="Ábra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1546" y="6117418"/>
            <a:ext cx="1678854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4"/>
          <p:cNvSpPr/>
          <p:nvPr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6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>
            <a:spLocks noGrp="1"/>
          </p:cNvSpPr>
          <p:nvPr>
            <p:ph type="ctrTitle"/>
          </p:nvPr>
        </p:nvSpPr>
        <p:spPr>
          <a:xfrm>
            <a:off x="374400" y="17980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600"/>
              <a:buFont typeface="Poppins"/>
              <a:buNone/>
            </a:pPr>
            <a:r>
              <a:rPr lang="en-US" sz="3600"/>
              <a:t>Császármetszéssel egy ülésben végzett cervix tumor operatív megoldása</a:t>
            </a:r>
            <a:r>
              <a:rPr lang="en-US" sz="3600" b="1"/>
              <a:t> </a:t>
            </a:r>
            <a:r>
              <a:rPr lang="en-US"/>
              <a:t/>
            </a:r>
            <a:br>
              <a:rPr lang="en-US"/>
            </a:br>
            <a:r>
              <a:rPr lang="en-US" sz="2000"/>
              <a:t>-</a:t>
            </a:r>
            <a:r>
              <a:rPr lang="en-US" sz="4400"/>
              <a:t> </a:t>
            </a:r>
            <a:r>
              <a:rPr lang="en-US" sz="2400"/>
              <a:t>Esetismertetés</a:t>
            </a:r>
            <a:endParaRPr sz="2400"/>
          </a:p>
        </p:txBody>
      </p:sp>
      <p:sp>
        <p:nvSpPr>
          <p:cNvPr id="97" name="Google Shape;97;p1"/>
          <p:cNvSpPr txBox="1">
            <a:spLocks noGrp="1"/>
          </p:cNvSpPr>
          <p:nvPr>
            <p:ph type="subTitle" idx="1"/>
          </p:nvPr>
        </p:nvSpPr>
        <p:spPr>
          <a:xfrm>
            <a:off x="669075" y="4217725"/>
            <a:ext cx="82713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Dr. Szabó Steigerwald Dorottya Kata</a:t>
            </a:r>
            <a:endParaRPr/>
          </a:p>
          <a:p>
            <a:pPr marL="0" lvl="0" indent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Dr. Tóth Krisztina, Dr. Márton Sándor</a:t>
            </a:r>
            <a:endParaRPr/>
          </a:p>
          <a:p>
            <a:pPr marL="0" lvl="0" indent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PTE KK Aneszteziológiai és Intenzív Terápiás Intézet</a:t>
            </a:r>
            <a:endParaRPr/>
          </a:p>
          <a:p>
            <a:pPr marL="0" lvl="0" indent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Szülészeti Aneszteziológiai Tanszék</a:t>
            </a:r>
            <a:endParaRPr/>
          </a:p>
        </p:txBody>
      </p:sp>
      <p:sp>
        <p:nvSpPr>
          <p:cNvPr id="98" name="Google Shape;98;p1"/>
          <p:cNvSpPr txBox="1">
            <a:spLocks noGrp="1"/>
          </p:cNvSpPr>
          <p:nvPr>
            <p:ph type="body" idx="2"/>
          </p:nvPr>
        </p:nvSpPr>
        <p:spPr>
          <a:xfrm>
            <a:off x="669073" y="5947292"/>
            <a:ext cx="5728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MAITT DD Kongresszus 2024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Zalakaros, 2024.09.27-28.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Fájdalomcsillapítás</a:t>
            </a:r>
            <a:endParaRPr/>
          </a:p>
        </p:txBody>
      </p:sp>
      <p:sp>
        <p:nvSpPr>
          <p:cNvPr id="168" name="Google Shape;168;p10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69" name="Google Shape;169;p10"/>
          <p:cNvSpPr txBox="1">
            <a:spLocks noGrp="1"/>
          </p:cNvSpPr>
          <p:nvPr>
            <p:ph type="body" idx="2"/>
          </p:nvPr>
        </p:nvSpPr>
        <p:spPr>
          <a:xfrm>
            <a:off x="741600" y="2264399"/>
            <a:ext cx="11193726" cy="4344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dirty="0"/>
              <a:t>Opus </a:t>
            </a:r>
            <a:r>
              <a:rPr lang="en-US" sz="2200" dirty="0" err="1"/>
              <a:t>alatt</a:t>
            </a:r>
            <a:r>
              <a:rPr lang="en-US" sz="2200" dirty="0"/>
              <a:t> EDA </a:t>
            </a:r>
            <a:r>
              <a:rPr lang="en-US" sz="2200" dirty="0" err="1"/>
              <a:t>kanül</a:t>
            </a:r>
            <a:r>
              <a:rPr lang="en-US" sz="2200" dirty="0"/>
              <a:t> </a:t>
            </a:r>
            <a:r>
              <a:rPr lang="en-US" sz="2200" dirty="0" err="1"/>
              <a:t>elindult</a:t>
            </a:r>
            <a:r>
              <a:rPr lang="en-US" sz="2200" dirty="0"/>
              <a:t> </a:t>
            </a:r>
            <a:r>
              <a:rPr lang="en-US" dirty="0"/>
              <a:t>(</a:t>
            </a:r>
            <a:r>
              <a:rPr lang="en-US" sz="2200" dirty="0"/>
              <a:t>4ml Fentanyl, 10ml 0,5% </a:t>
            </a:r>
            <a:r>
              <a:rPr lang="en-US" sz="2200" dirty="0" err="1"/>
              <a:t>bupivacain</a:t>
            </a:r>
            <a:r>
              <a:rPr lang="en-US" sz="2200" dirty="0"/>
              <a:t>, 36ml 0,9% </a:t>
            </a:r>
            <a:r>
              <a:rPr lang="en-US" sz="2200" dirty="0" err="1"/>
              <a:t>NaCl</a:t>
            </a:r>
            <a:r>
              <a:rPr lang="en-US" sz="2200" dirty="0"/>
              <a:t>)</a:t>
            </a:r>
            <a:endParaRPr sz="2200" dirty="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dirty="0" err="1"/>
              <a:t>Műtét</a:t>
            </a:r>
            <a:r>
              <a:rPr lang="en-US" sz="2200" dirty="0"/>
              <a:t> </a:t>
            </a:r>
            <a:r>
              <a:rPr lang="en-US" sz="2200" dirty="0" err="1"/>
              <a:t>után</a:t>
            </a:r>
            <a:r>
              <a:rPr lang="en-US" sz="2200" dirty="0"/>
              <a:t> </a:t>
            </a:r>
            <a:r>
              <a:rPr lang="en-US" sz="2200" dirty="0" err="1"/>
              <a:t>multimodális</a:t>
            </a:r>
            <a:r>
              <a:rPr lang="en-US" sz="2200" dirty="0"/>
              <a:t> </a:t>
            </a:r>
            <a:r>
              <a:rPr lang="en-US" sz="2200" dirty="0" err="1"/>
              <a:t>fájdalomcsillapítást</a:t>
            </a:r>
            <a:r>
              <a:rPr lang="en-US" sz="2200" dirty="0"/>
              <a:t> </a:t>
            </a:r>
            <a:r>
              <a:rPr lang="en-US" sz="2200" dirty="0" err="1"/>
              <a:t>alkalmaztunk</a:t>
            </a:r>
            <a:r>
              <a:rPr lang="en-US" sz="2200" dirty="0"/>
              <a:t>, </a:t>
            </a:r>
            <a:r>
              <a:rPr lang="en-US" sz="2200" dirty="0" err="1"/>
              <a:t>mellyel</a:t>
            </a:r>
            <a:r>
              <a:rPr lang="en-US" sz="2200" dirty="0"/>
              <a:t> a </a:t>
            </a:r>
            <a:r>
              <a:rPr lang="en-US" sz="2200" dirty="0" err="1"/>
              <a:t>beteg</a:t>
            </a:r>
            <a:r>
              <a:rPr lang="en-US" sz="2200" dirty="0"/>
              <a:t> </a:t>
            </a:r>
            <a:r>
              <a:rPr lang="en-US" sz="2200" dirty="0" err="1"/>
              <a:t>fájdalma</a:t>
            </a:r>
            <a:r>
              <a:rPr lang="en-US" sz="2200" dirty="0"/>
              <a:t> VAS 4 </a:t>
            </a:r>
            <a:r>
              <a:rPr lang="en-US" sz="2200" dirty="0" err="1"/>
              <a:t>alatt</a:t>
            </a:r>
            <a:r>
              <a:rPr lang="en-US" sz="2200" dirty="0"/>
              <a:t> </a:t>
            </a:r>
            <a:r>
              <a:rPr lang="en-US" sz="2200" dirty="0" err="1"/>
              <a:t>maradt</a:t>
            </a:r>
            <a:r>
              <a:rPr lang="en-US" sz="2200" dirty="0"/>
              <a:t>):</a:t>
            </a:r>
            <a:endParaRPr dirty="0"/>
          </a:p>
          <a:p>
            <a:pPr marL="1190665" lvl="2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dirty="0"/>
              <a:t>EDA (6ml/ó)</a:t>
            </a:r>
            <a:endParaRPr dirty="0"/>
          </a:p>
          <a:p>
            <a:pPr marL="1190665" lvl="2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dirty="0"/>
              <a:t>2x250ml </a:t>
            </a:r>
            <a:r>
              <a:rPr lang="en-US" sz="2200" dirty="0" err="1"/>
              <a:t>Neodolpasse</a:t>
            </a:r>
            <a:r>
              <a:rPr lang="en-US" sz="2200" dirty="0"/>
              <a:t> /300mg </a:t>
            </a:r>
            <a:r>
              <a:rPr lang="en-US" sz="2200" dirty="0" err="1"/>
              <a:t>diklofenák-nátrium</a:t>
            </a:r>
            <a:r>
              <a:rPr lang="en-US" sz="2200" dirty="0"/>
              <a:t>, 120mg </a:t>
            </a:r>
            <a:r>
              <a:rPr lang="en-US" sz="2200" dirty="0" err="1"/>
              <a:t>orfenadrin</a:t>
            </a:r>
            <a:r>
              <a:rPr lang="en-US" sz="2200" dirty="0"/>
              <a:t>/</a:t>
            </a:r>
            <a:endParaRPr sz="2200" dirty="0"/>
          </a:p>
          <a:p>
            <a:pPr marL="1190665" lvl="2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dirty="0"/>
              <a:t>3x1g Paracetamol</a:t>
            </a:r>
            <a:endParaRPr sz="2200" dirty="0"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Posztoperatív ellátás</a:t>
            </a:r>
            <a:endParaRPr/>
          </a:p>
        </p:txBody>
      </p:sp>
      <p:sp>
        <p:nvSpPr>
          <p:cNvPr id="176" name="Google Shape;176;p11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77" name="Google Shape;177;p11"/>
          <p:cNvSpPr txBox="1">
            <a:spLocks noGrp="1"/>
          </p:cNvSpPr>
          <p:nvPr>
            <p:ph type="body" idx="2"/>
          </p:nvPr>
        </p:nvSpPr>
        <p:spPr>
          <a:xfrm>
            <a:off x="741600" y="2264399"/>
            <a:ext cx="11193726" cy="4344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/>
              <a:t>Posztoperatív 2. napon lázas állapot és emelkedett gyulladásos paraméterek kapcsán intravénás antimikrobás terápiában részesült, mely hatására láztalanná vált, laborja rendeződött</a:t>
            </a:r>
            <a:endParaRPr sz="220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/>
              <a:t>Műtétet követő 6. napon gyermekével panaszmentesen otthonába távozhatott</a:t>
            </a:r>
            <a:endParaRPr sz="220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 b="1"/>
              <a:t>8 héttel később PET/CT vizsgálatán malignitásra utaló halmozást nem észleltek</a:t>
            </a:r>
            <a:endParaRPr sz="2200" b="1"/>
          </a:p>
          <a:p>
            <a:pPr marL="276266" lvl="0" indent="-1365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None/>
            </a:pPr>
            <a:endParaRPr sz="2200"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 txBox="1"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"/>
              <a:buNone/>
            </a:pPr>
            <a:r>
              <a:rPr lang="en-US"/>
              <a:t>Megbeszélés</a:t>
            </a:r>
            <a:endParaRPr/>
          </a:p>
        </p:txBody>
      </p:sp>
      <p:sp>
        <p:nvSpPr>
          <p:cNvPr id="183" name="Google Shape;183;p12"/>
          <p:cNvSpPr txBox="1"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417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7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Megbeszélés</a:t>
            </a:r>
            <a:endParaRPr/>
          </a:p>
        </p:txBody>
      </p:sp>
      <p:sp>
        <p:nvSpPr>
          <p:cNvPr id="190" name="Google Shape;190;p13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5225400" cy="3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sz="2200"/>
              <a:t>Az esetismertetésünk, a még teljesen reménytelen helyzetben végzett szakszerű orvosi ellátás egy szép példáját mutatja.</a:t>
            </a:r>
            <a:endParaRPr sz="2200"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191" name="Google Shape;19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3425" y="2370600"/>
            <a:ext cx="4929950" cy="369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>
            <a:spLocks noGrp="1"/>
          </p:cNvSpPr>
          <p:nvPr>
            <p:ph type="ctrTitle"/>
          </p:nvPr>
        </p:nvSpPr>
        <p:spPr>
          <a:xfrm>
            <a:off x="4022310" y="2272134"/>
            <a:ext cx="7659467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5400"/>
              <a:buFont typeface="Poppins"/>
              <a:buNone/>
            </a:pPr>
            <a:r>
              <a:rPr lang="en-US"/>
              <a:t>Köszönöm a megtisztelő figyelmet!</a:t>
            </a:r>
            <a:endParaRPr/>
          </a:p>
        </p:txBody>
      </p:sp>
      <p:sp>
        <p:nvSpPr>
          <p:cNvPr id="197" name="Google Shape;197;p14"/>
          <p:cNvSpPr txBox="1">
            <a:spLocks noGrp="1"/>
          </p:cNvSpPr>
          <p:nvPr>
            <p:ph type="body" idx="1"/>
          </p:nvPr>
        </p:nvSpPr>
        <p:spPr>
          <a:xfrm>
            <a:off x="7509377" y="6134400"/>
            <a:ext cx="41724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"/>
              <a:buNone/>
            </a:pPr>
            <a:r>
              <a:rPr lang="en-US"/>
              <a:t>Bevezetés</a:t>
            </a:r>
            <a:endParaRPr/>
          </a:p>
        </p:txBody>
      </p: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417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7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Méhnyakrák és a humán papillomavírus (HPV)</a:t>
            </a:r>
            <a:endParaRPr/>
          </a:p>
        </p:txBody>
      </p:sp>
      <p:sp>
        <p:nvSpPr>
          <p:cNvPr id="110" name="Google Shape;110;p3"/>
          <p:cNvSpPr txBox="1">
            <a:spLocks noGrp="1"/>
          </p:cNvSpPr>
          <p:nvPr>
            <p:ph type="ftr" idx="11"/>
          </p:nvPr>
        </p:nvSpPr>
        <p:spPr>
          <a:xfrm>
            <a:off x="786375" y="6472406"/>
            <a:ext cx="6750000" cy="24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Bevezetés</a:t>
            </a: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Legfontosabb kockázati tényező a méhnyakrák kialakulásában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Leggyakoribb HPV okozta karcinóma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Szűrővizsgálat (citológia) 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Vakcináció</a:t>
            </a:r>
            <a:endParaRPr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113" name="Google Shape;11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1838" y="2067630"/>
            <a:ext cx="857124" cy="1266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Méhnyakrák a várandósság alatt I.</a:t>
            </a:r>
            <a:endParaRPr/>
          </a:p>
        </p:txBody>
      </p:sp>
      <p:sp>
        <p:nvSpPr>
          <p:cNvPr id="119" name="Google Shape;119;p4"/>
          <p:cNvSpPr txBox="1">
            <a:spLocks noGrp="1"/>
          </p:cNvSpPr>
          <p:nvPr>
            <p:ph type="ftr" idx="11"/>
          </p:nvPr>
        </p:nvSpPr>
        <p:spPr>
          <a:xfrm>
            <a:off x="133658" y="6472407"/>
            <a:ext cx="10105403" cy="197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Amant F, Berveiller P, Boere IA, et al. Gynecologic cancers in pregnancy: guidelines based on a third international consensus meeting. Ann Oncol.</a:t>
            </a:r>
            <a:endParaRPr/>
          </a:p>
          <a:p>
            <a:pPr marL="0" lvl="0" indent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2019;30(10):1601–1612. doi:10.1093/annonc/mdz228</a:t>
            </a:r>
            <a:endParaRPr/>
          </a:p>
        </p:txBody>
      </p:sp>
      <p:sp>
        <p:nvSpPr>
          <p:cNvPr id="120" name="Google Shape;120;p4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Bevezetés</a:t>
            </a:r>
            <a:endParaRPr/>
          </a:p>
        </p:txBody>
      </p:sp>
      <p:sp>
        <p:nvSpPr>
          <p:cNvPr id="121" name="Google Shape;121;p4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Fejlett országokban későbbre tolódik a gyermekvállalás, így gyakrabban fordul elő várandósság alatt (35-40 év)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Ennek ellenére ritka kórkép, kb. 130 dokumentált eset!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Elmúlt években fertilitást megtartó terápiás lehetőségeket (akár radikális méhnyak eltávolítás) sikeresen alkalmaztak, akár várandósság alatt is</a:t>
            </a:r>
            <a:r>
              <a:rPr lang="en-US" baseline="30000"/>
              <a:t>1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Definitív műtéti ellátást kemoterápiával prolongálni lehet</a:t>
            </a:r>
            <a:r>
              <a:rPr lang="en-US" baseline="30000"/>
              <a:t>1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Anyai prognózist befolyásolja?</a:t>
            </a:r>
            <a:endParaRPr/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839200" y="187950"/>
            <a:ext cx="3257177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39200" y="187950"/>
            <a:ext cx="857124" cy="1266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Méhnyakrák a várandósság alatt II.</a:t>
            </a:r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ftr" idx="11"/>
          </p:nvPr>
        </p:nvSpPr>
        <p:spPr>
          <a:xfrm>
            <a:off x="786375" y="6472406"/>
            <a:ext cx="6750000" cy="24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Bevezetés</a:t>
            </a:r>
            <a:endParaRPr/>
          </a:p>
        </p:txBody>
      </p:sp>
      <p:sp>
        <p:nvSpPr>
          <p:cNvPr id="131" name="Google Shape;131;p5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Leggyakrabban IB1 és IB2 stádiumú laphámsejtes karcinóma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A bazaloid típus a laphámrák egy ritka változata, mely agresszívabban viselkedhet, még nem volt dokumentált eset terhesség alatt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Paclitaxel és karboplatin kemoterápia biztonságosnak tekinthető várandósság alatt </a:t>
            </a:r>
            <a:endParaRPr/>
          </a:p>
          <a:p>
            <a:pPr marL="276266" lvl="0" indent="-1746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132" name="Google Shape;13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839200" y="187950"/>
            <a:ext cx="3257177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39200" y="187950"/>
            <a:ext cx="857124" cy="1266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39" name="Google Shape;139;p6"/>
          <p:cNvSpPr txBox="1"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417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7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36 éves multipara kismama</a:t>
            </a:r>
            <a:endParaRPr/>
          </a:p>
        </p:txBody>
      </p:sp>
      <p:sp>
        <p:nvSpPr>
          <p:cNvPr id="145" name="Google Shape;145;p7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Belgyógyászati betegségektől mentes, korábban 2 császármetszés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Családi anamnézisben volt tumoros megbetegedés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11. héten korábbi kóros cytológia miatt biopsia: invazív bazaloid sejtes laphámkarcinóma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13. héten kismedencei MR vizsgálat: minimális parametriális terjedés, kóros nyirokcsomó nem kimutatható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16. héten robot asszisztált sentinel- és lymphadenectomia, illetve hurokkimetszés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Onkoteam döntés és terápia</a:t>
            </a:r>
            <a:endParaRPr/>
          </a:p>
        </p:txBody>
      </p:sp>
      <p:sp>
        <p:nvSpPr>
          <p:cNvPr id="152" name="Google Shape;152;p8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53" name="Google Shape;153;p8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1193726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Szövettan eredménye alapján onkoteam javaslata: radiokemoterápia, terhesség terminálása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Kismama a terhesség megtartása mellett döntött, így neoadjuváns kemoterápia az egyetlen lehetőség, mely alatt ciklusonként klinikai értékelés, magzatfejlődés kontroll, 6 hetente kontroll MRI vizsgálat történt. 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Neoadjuváns kemoterátia megkezdése 22. gesztációs héten, összesen 4 ciklus</a:t>
            </a:r>
            <a:endParaRPr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/>
              <a:t>MR felvételeken onkológiai szempontból regresszió ábrázolódik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</a:pPr>
            <a:r>
              <a:rPr lang="en-US"/>
              <a:t>Császármetszés és Wertheim műtét </a:t>
            </a:r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body" idx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A8C4"/>
              </a:buClr>
              <a:buSzPts val="1200"/>
              <a:buNone/>
            </a:pPr>
            <a:r>
              <a:rPr lang="en-US"/>
              <a:t>Esetismertetés</a:t>
            </a:r>
            <a:endParaRPr/>
          </a:p>
        </p:txBody>
      </p:sp>
      <p:sp>
        <p:nvSpPr>
          <p:cNvPr id="161" name="Google Shape;161;p9"/>
          <p:cNvSpPr txBox="1">
            <a:spLocks noGrp="1"/>
          </p:cNvSpPr>
          <p:nvPr>
            <p:ph type="body" idx="2"/>
          </p:nvPr>
        </p:nvSpPr>
        <p:spPr>
          <a:xfrm>
            <a:off x="741600" y="2264400"/>
            <a:ext cx="11193726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dirty="0"/>
              <a:t>36. </a:t>
            </a:r>
            <a:r>
              <a:rPr lang="en-US" dirty="0" err="1"/>
              <a:t>gesztációs</a:t>
            </a:r>
            <a:r>
              <a:rPr lang="en-US" dirty="0"/>
              <a:t> </a:t>
            </a:r>
            <a:r>
              <a:rPr lang="en-US" dirty="0" err="1"/>
              <a:t>héten</a:t>
            </a:r>
            <a:r>
              <a:rPr lang="en-US" dirty="0"/>
              <a:t> </a:t>
            </a:r>
            <a:r>
              <a:rPr lang="en-US" dirty="0" err="1"/>
              <a:t>elektív</a:t>
            </a:r>
            <a:r>
              <a:rPr lang="en-US" dirty="0"/>
              <a:t> </a:t>
            </a:r>
            <a:r>
              <a:rPr lang="en-US" dirty="0" err="1"/>
              <a:t>sectio</a:t>
            </a:r>
            <a:endParaRPr dirty="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dirty="0"/>
              <a:t>L3-4 </a:t>
            </a:r>
            <a:r>
              <a:rPr lang="en-US" dirty="0" err="1"/>
              <a:t>csigolyaközbe</a:t>
            </a:r>
            <a:r>
              <a:rPr lang="en-US" dirty="0"/>
              <a:t> EDA </a:t>
            </a:r>
            <a:r>
              <a:rPr lang="en-US" dirty="0" err="1"/>
              <a:t>kanül</a:t>
            </a:r>
            <a:r>
              <a:rPr lang="en-US" dirty="0"/>
              <a:t> </a:t>
            </a:r>
            <a:r>
              <a:rPr lang="en-US" dirty="0" err="1"/>
              <a:t>behelyezése</a:t>
            </a:r>
            <a:r>
              <a:rPr lang="en-US" dirty="0"/>
              <a:t> </a:t>
            </a:r>
            <a:r>
              <a:rPr lang="en-US" dirty="0" err="1"/>
              <a:t>történt</a:t>
            </a:r>
            <a:r>
              <a:rPr lang="en-US" dirty="0"/>
              <a:t>, </a:t>
            </a:r>
            <a:r>
              <a:rPr lang="en-US" dirty="0" err="1"/>
              <a:t>majd</a:t>
            </a:r>
            <a:r>
              <a:rPr lang="en-US" dirty="0"/>
              <a:t> a </a:t>
            </a:r>
            <a:r>
              <a:rPr lang="en-US" dirty="0" err="1"/>
              <a:t>kismama</a:t>
            </a:r>
            <a:r>
              <a:rPr lang="en-US" dirty="0"/>
              <a:t> </a:t>
            </a:r>
            <a:r>
              <a:rPr lang="en-US" dirty="0" err="1"/>
              <a:t>spinális</a:t>
            </a:r>
            <a:r>
              <a:rPr lang="en-US" dirty="0"/>
              <a:t> </a:t>
            </a:r>
            <a:r>
              <a:rPr lang="en-US" dirty="0" err="1"/>
              <a:t>érzéstelenítésben</a:t>
            </a:r>
            <a:r>
              <a:rPr lang="en-US" dirty="0"/>
              <a:t> (27 G spinal </a:t>
            </a:r>
            <a:r>
              <a:rPr lang="en-US" dirty="0" err="1"/>
              <a:t>tű</a:t>
            </a:r>
            <a:r>
              <a:rPr lang="en-US" dirty="0"/>
              <a:t>, </a:t>
            </a:r>
            <a:r>
              <a:rPr lang="en-US" dirty="0"/>
              <a:t>2,1 ml 0,5% </a:t>
            </a:r>
            <a:r>
              <a:rPr lang="en-US" dirty="0" err="1"/>
              <a:t>hyperbar</a:t>
            </a:r>
            <a:r>
              <a:rPr lang="en-US" dirty="0"/>
              <a:t> </a:t>
            </a:r>
            <a:r>
              <a:rPr lang="en-US" dirty="0" err="1"/>
              <a:t>bupivacain</a:t>
            </a:r>
            <a:r>
              <a:rPr lang="en-US" dirty="0"/>
              <a:t> + 25µg fentanyl) </a:t>
            </a:r>
            <a:r>
              <a:rPr lang="en-US" dirty="0" err="1"/>
              <a:t>egészséges</a:t>
            </a:r>
            <a:r>
              <a:rPr lang="en-US" dirty="0"/>
              <a:t> </a:t>
            </a:r>
            <a:r>
              <a:rPr lang="en-US" dirty="0" err="1"/>
              <a:t>fiú</a:t>
            </a:r>
            <a:r>
              <a:rPr lang="en-US" dirty="0"/>
              <a:t> </a:t>
            </a:r>
            <a:r>
              <a:rPr lang="en-US" dirty="0" err="1"/>
              <a:t>gyermeket</a:t>
            </a:r>
            <a:r>
              <a:rPr lang="en-US" dirty="0"/>
              <a:t> </a:t>
            </a:r>
            <a:r>
              <a:rPr lang="en-US" dirty="0" err="1"/>
              <a:t>szült</a:t>
            </a:r>
            <a:r>
              <a:rPr lang="en-US" dirty="0"/>
              <a:t> (APGAR 9)</a:t>
            </a:r>
            <a:endParaRPr dirty="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dirty="0" err="1"/>
              <a:t>Gyermek</a:t>
            </a:r>
            <a:r>
              <a:rPr lang="en-US" dirty="0"/>
              <a:t> </a:t>
            </a:r>
            <a:r>
              <a:rPr lang="en-US" dirty="0" err="1"/>
              <a:t>kiemelését</a:t>
            </a:r>
            <a:r>
              <a:rPr lang="en-US" dirty="0"/>
              <a:t> </a:t>
            </a:r>
            <a:r>
              <a:rPr lang="en-US" dirty="0" err="1"/>
              <a:t>követően</a:t>
            </a:r>
            <a:r>
              <a:rPr lang="en-US" dirty="0"/>
              <a:t> RSI </a:t>
            </a:r>
            <a:r>
              <a:rPr lang="en-US" dirty="0" err="1"/>
              <a:t>szerinti</a:t>
            </a:r>
            <a:r>
              <a:rPr lang="en-US" dirty="0"/>
              <a:t> </a:t>
            </a:r>
            <a:r>
              <a:rPr lang="en-US" dirty="0" err="1"/>
              <a:t>intubáció</a:t>
            </a:r>
            <a:r>
              <a:rPr lang="en-US" dirty="0"/>
              <a:t> </a:t>
            </a:r>
            <a:r>
              <a:rPr lang="en-US" dirty="0" err="1"/>
              <a:t>történt</a:t>
            </a:r>
            <a:r>
              <a:rPr lang="en-US" dirty="0"/>
              <a:t>, </a:t>
            </a:r>
            <a:r>
              <a:rPr lang="en-US" dirty="0" err="1"/>
              <a:t>majd</a:t>
            </a:r>
            <a:r>
              <a:rPr lang="en-US" dirty="0"/>
              <a:t> </a:t>
            </a:r>
            <a:r>
              <a:rPr lang="en-US" dirty="0" err="1"/>
              <a:t>általános</a:t>
            </a:r>
            <a:r>
              <a:rPr lang="en-US" dirty="0"/>
              <a:t> </a:t>
            </a:r>
            <a:r>
              <a:rPr lang="en-US" dirty="0" err="1"/>
              <a:t>narcosisban</a:t>
            </a:r>
            <a:r>
              <a:rPr lang="en-US" dirty="0"/>
              <a:t> Wertheim </a:t>
            </a:r>
            <a:r>
              <a:rPr lang="en-US" dirty="0" err="1"/>
              <a:t>műtétet</a:t>
            </a:r>
            <a:r>
              <a:rPr lang="en-US" dirty="0"/>
              <a:t> </a:t>
            </a:r>
            <a:r>
              <a:rPr lang="en-US" dirty="0" err="1"/>
              <a:t>végeztek</a:t>
            </a:r>
            <a:endParaRPr dirty="0"/>
          </a:p>
          <a:p>
            <a:pPr marL="276266" lvl="0" indent="-27626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Char char="•"/>
            </a:pPr>
            <a:r>
              <a:rPr lang="en-US" dirty="0" err="1"/>
              <a:t>Vérvesztés</a:t>
            </a:r>
            <a:r>
              <a:rPr lang="en-US" dirty="0"/>
              <a:t> </a:t>
            </a:r>
            <a:r>
              <a:rPr lang="en-US" dirty="0" err="1"/>
              <a:t>miatt</a:t>
            </a:r>
            <a:r>
              <a:rPr lang="en-US" dirty="0"/>
              <a:t> </a:t>
            </a:r>
            <a:r>
              <a:rPr lang="en-US" dirty="0" err="1"/>
              <a:t>intraoperatívan</a:t>
            </a:r>
            <a:r>
              <a:rPr lang="en-US" dirty="0"/>
              <a:t> 2E, </a:t>
            </a:r>
            <a:r>
              <a:rPr lang="en-US" dirty="0" err="1"/>
              <a:t>posztoperatívan</a:t>
            </a:r>
            <a:r>
              <a:rPr lang="en-US" dirty="0"/>
              <a:t> 3E </a:t>
            </a:r>
            <a:r>
              <a:rPr lang="en-US" dirty="0" err="1"/>
              <a:t>vörösvértest</a:t>
            </a:r>
            <a:r>
              <a:rPr lang="en-US" dirty="0"/>
              <a:t> </a:t>
            </a:r>
            <a:r>
              <a:rPr lang="en-US" dirty="0" err="1"/>
              <a:t>koncentrátum</a:t>
            </a:r>
            <a:r>
              <a:rPr lang="en-US" dirty="0"/>
              <a:t> </a:t>
            </a:r>
            <a:r>
              <a:rPr lang="en-US" dirty="0" err="1"/>
              <a:t>adására</a:t>
            </a:r>
            <a:r>
              <a:rPr lang="en-US" dirty="0"/>
              <a:t> volt </a:t>
            </a:r>
            <a:r>
              <a:rPr lang="en-US" dirty="0" err="1"/>
              <a:t>szükség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614</Words>
  <Application>Microsoft Office PowerPoint</Application>
  <PresentationFormat>Szélesvásznú</PresentationFormat>
  <Paragraphs>76</Paragraphs>
  <Slides>14</Slides>
  <Notes>14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8" baseType="lpstr">
      <vt:lpstr>Poppins</vt:lpstr>
      <vt:lpstr>Calibri</vt:lpstr>
      <vt:lpstr>Arial</vt:lpstr>
      <vt:lpstr>Office-téma</vt:lpstr>
      <vt:lpstr>Császármetszéssel egy ülésben végzett cervix tumor operatív megoldása  - Esetismertetés</vt:lpstr>
      <vt:lpstr>Bevezetés</vt:lpstr>
      <vt:lpstr>Méhnyakrák és a humán papillomavírus (HPV)</vt:lpstr>
      <vt:lpstr>Méhnyakrák a várandósság alatt I.</vt:lpstr>
      <vt:lpstr>Méhnyakrák a várandósság alatt II.</vt:lpstr>
      <vt:lpstr>Esetismertetés</vt:lpstr>
      <vt:lpstr>36 éves multipara kismama</vt:lpstr>
      <vt:lpstr>Onkoteam döntés és terápia</vt:lpstr>
      <vt:lpstr>Császármetszés és Wertheim műtét </vt:lpstr>
      <vt:lpstr>Fájdalomcsillapítás</vt:lpstr>
      <vt:lpstr>Posztoperatív ellátás</vt:lpstr>
      <vt:lpstr>Megbeszélés</vt:lpstr>
      <vt:lpstr>PowerPoint-bemutató</vt:lpstr>
      <vt:lpstr>Köszönöm a megtisztelő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Császármetszéssel egy ülésben végzett cervix tumor operatív megoldása  - Esetismertetés</dc:title>
  <dc:creator>Czulák Szilvia</dc:creator>
  <cp:lastModifiedBy>szuluser</cp:lastModifiedBy>
  <cp:revision>1</cp:revision>
  <dcterms:created xsi:type="dcterms:W3CDTF">2021-02-22T10:03:35Z</dcterms:created>
  <dcterms:modified xsi:type="dcterms:W3CDTF">2024-09-25T13:26:39Z</dcterms:modified>
</cp:coreProperties>
</file>