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Poppins" panose="020B0604020202020204" charset="-18"/>
      <p:bold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3XN5rB5fmZAiX9UPyT0eHdaFZ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Jó válasznak köszönhetően Wertheim műtét tervezett, elektív sectioval együlésben.</a:t>
            </a:r>
            <a:endParaRPr/>
          </a:p>
        </p:txBody>
      </p:sp>
      <p:sp>
        <p:nvSpPr>
          <p:cNvPr id="165" name="Google Shape;16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Jó válasznak köszönhetően Wertheim műtét tervezett, elektív sectioval együlésben.</a:t>
            </a:r>
            <a:endParaRPr/>
          </a:p>
        </p:txBody>
      </p:sp>
      <p:sp>
        <p:nvSpPr>
          <p:cNvPr id="173" name="Google Shape;17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leggyakoribb nőket érintő tumor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WHO: évi kb. 350.000 haláleset, 600.000 új eset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egyetlen HPV okozta tumor, amire van szűrővizsgálat</a:t>
            </a: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második-harmadik trimeszterben biztonságosnak tekinthető a kemoth.</a:t>
            </a: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 (IIB vagy esetleg IIIC?)</a:t>
            </a: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magzatot is kontrollálták, </a:t>
            </a: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Jó válasznak köszönhetően radiokemoteápia helyett  Wertheim-Meigs (radikális hysterectomia + kismedencei nyikrokcsomók és parametrium eltávolítás) műtét tervezett, elektív sectioval együlésben.</a:t>
            </a: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>
  <p:cSld name="Front pag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6" descr="Kép 10"/>
          <p:cNvPicPr preferRelativeResize="0"/>
          <p:nvPr/>
        </p:nvPicPr>
        <p:blipFill rotWithShape="1">
          <a:blip r:embed="rId2">
            <a:alphaModFix/>
          </a:blip>
          <a:srcRect l="33196"/>
          <a:stretch/>
        </p:blipFill>
        <p:spPr>
          <a:xfrm flipH="1">
            <a:off x="7840800" y="345600"/>
            <a:ext cx="4352400" cy="6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5400"/>
              <a:buFont typeface="Poppins"/>
              <a:buNone/>
              <a:defRPr sz="54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741600" y="4201200"/>
            <a:ext cx="41724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32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16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400" y="723600"/>
            <a:ext cx="3358800" cy="7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body" idx="2"/>
          </p:nvPr>
        </p:nvSpPr>
        <p:spPr>
          <a:xfrm>
            <a:off x="741600" y="6134400"/>
            <a:ext cx="4172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784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5"/>
          <p:cNvSpPr>
            <a:spLocks noGrp="1"/>
          </p:cNvSpPr>
          <p:nvPr>
            <p:ph type="tbl" idx="2"/>
          </p:nvPr>
        </p:nvSpPr>
        <p:spPr>
          <a:xfrm>
            <a:off x="730800" y="2347200"/>
            <a:ext cx="10839600" cy="33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Poppins"/>
              <a:buNone/>
              <a:defRPr sz="14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5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bg>
      <p:bgPr>
        <a:solidFill>
          <a:srgbClr val="121D4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bg>
      <p:bgPr>
        <a:solidFill>
          <a:srgbClr val="121D4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7" descr="Kép 3"/>
          <p:cNvPicPr preferRelativeResize="0"/>
          <p:nvPr/>
        </p:nvPicPr>
        <p:blipFill rotWithShape="1">
          <a:blip r:embed="rId2">
            <a:alphaModFix/>
          </a:blip>
          <a:srcRect r="70737"/>
          <a:stretch/>
        </p:blipFill>
        <p:spPr>
          <a:xfrm>
            <a:off x="8305200" y="0"/>
            <a:ext cx="388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  <a:defRPr sz="5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417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7"/>
              <a:buFont typeface="Arial"/>
              <a:buNone/>
              <a:defRPr sz="1687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1"/>
              <a:buFont typeface="Arial"/>
              <a:buNone/>
              <a:defRPr sz="18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17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1546" y="6116400"/>
            <a:ext cx="1678854" cy="35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list">
  <p:cSld name="Text lis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 descr="Kép 2"/>
          <p:cNvPicPr preferRelativeResize="0"/>
          <p:nvPr/>
        </p:nvPicPr>
        <p:blipFill rotWithShape="1">
          <a:blip r:embed="rId2">
            <a:alphaModFix/>
          </a:blip>
          <a:srcRect t="15777" r="25347"/>
          <a:stretch/>
        </p:blipFill>
        <p:spPr>
          <a:xfrm>
            <a:off x="10144057" y="0"/>
            <a:ext cx="2048400" cy="22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8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Google Shape;28;p18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message">
  <p:cSld name="Closing mess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9" descr="Kép 10"/>
          <p:cNvPicPr preferRelativeResize="0"/>
          <p:nvPr/>
        </p:nvPicPr>
        <p:blipFill rotWithShape="1">
          <a:blip r:embed="rId2">
            <a:alphaModFix/>
          </a:blip>
          <a:srcRect t="14601" r="55677"/>
          <a:stretch/>
        </p:blipFill>
        <p:spPr>
          <a:xfrm flipH="1">
            <a:off x="0" y="3378"/>
            <a:ext cx="4736708" cy="685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9" descr="Ábra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6800" y="723600"/>
            <a:ext cx="3358800" cy="72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9"/>
          <p:cNvSpPr txBox="1">
            <a:spLocks noGrp="1"/>
          </p:cNvSpPr>
          <p:nvPr>
            <p:ph type="ctrTitle"/>
          </p:nvPr>
        </p:nvSpPr>
        <p:spPr>
          <a:xfrm>
            <a:off x="2559600" y="29664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5400"/>
              <a:buFont typeface="Poppins"/>
              <a:buNone/>
              <a:defRPr sz="54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9DA8C4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776251" y="1288406"/>
            <a:ext cx="10749375" cy="59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" tIns="50400" rIns="50400" bIns="504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20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741600" y="2264400"/>
            <a:ext cx="5216400" cy="347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400" tIns="50400" rIns="50400" bIns="504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354000" y="2264400"/>
            <a:ext cx="5216400" cy="347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55138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None/>
              <a:defRPr sz="1547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g right">
  <p:cSld name="Text + Img righ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>
            <a:spLocks noGrp="1"/>
          </p:cNvSpPr>
          <p:nvPr>
            <p:ph type="pic" idx="2"/>
          </p:nvPr>
        </p:nvSpPr>
        <p:spPr>
          <a:xfrm>
            <a:off x="6095251" y="115200"/>
            <a:ext cx="6095250" cy="674280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44" name="Google Shape;44;p21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9079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1"/>
          </p:nvPr>
        </p:nvSpPr>
        <p:spPr>
          <a:xfrm>
            <a:off x="741600" y="2264401"/>
            <a:ext cx="4885200" cy="34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3"/>
          </p:nvPr>
        </p:nvSpPr>
        <p:spPr>
          <a:xfrm>
            <a:off x="741600" y="730800"/>
            <a:ext cx="9079200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21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1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g left">
  <p:cSld name="Text + Img lef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>
            <a:spLocks noGrp="1"/>
          </p:cNvSpPr>
          <p:nvPr>
            <p:ph type="pic" idx="2"/>
          </p:nvPr>
        </p:nvSpPr>
        <p:spPr>
          <a:xfrm>
            <a:off x="0" y="115200"/>
            <a:ext cx="6095250" cy="6742800"/>
          </a:xfrm>
          <a:prstGeom prst="rect">
            <a:avLst/>
          </a:prstGeom>
          <a:solidFill>
            <a:srgbClr val="E9E9E9"/>
          </a:solidFill>
          <a:ln>
            <a:noFill/>
          </a:ln>
        </p:spPr>
      </p:sp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6710400" y="1360800"/>
            <a:ext cx="5435249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6724800" y="2264401"/>
            <a:ext cx="4885200" cy="3479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49437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3"/>
          </p:nvPr>
        </p:nvSpPr>
        <p:spPr>
          <a:xfrm>
            <a:off x="6724800" y="730800"/>
            <a:ext cx="5421749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22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2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ing - általános helyőrző">
  <p:cSld name="Highlighting - általános helyőrző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6452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608400" y="4136400"/>
            <a:ext cx="3423600" cy="13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741600" y="730800"/>
            <a:ext cx="10645200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3"/>
          </p:nvPr>
        </p:nvSpPr>
        <p:spPr>
          <a:xfrm>
            <a:off x="4280400" y="4136400"/>
            <a:ext cx="3423600" cy="135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4"/>
          </p:nvPr>
        </p:nvSpPr>
        <p:spPr>
          <a:xfrm>
            <a:off x="7952400" y="4136655"/>
            <a:ext cx="3423600" cy="135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/>
          <p:nvPr/>
        </p:nvSpPr>
        <p:spPr>
          <a:xfrm>
            <a:off x="1816402" y="2851200"/>
            <a:ext cx="1007597" cy="1008000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9160402" y="2851200"/>
            <a:ext cx="1007597" cy="1008000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5488402" y="2851200"/>
            <a:ext cx="1007597" cy="1008000"/>
          </a:xfrm>
          <a:prstGeom prst="ellipse">
            <a:avLst/>
          </a:prstGeom>
          <a:solidFill>
            <a:srgbClr val="121D46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23"/>
          <p:cNvSpPr txBox="1">
            <a:spLocks noGrp="1"/>
          </p:cNvSpPr>
          <p:nvPr>
            <p:ph type="body" idx="5"/>
          </p:nvPr>
        </p:nvSpPr>
        <p:spPr>
          <a:xfrm>
            <a:off x="5783400" y="3146400"/>
            <a:ext cx="417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3"/>
              <a:buFont typeface="Arial"/>
              <a:buNone/>
              <a:defRPr sz="70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6"/>
          </p:nvPr>
        </p:nvSpPr>
        <p:spPr>
          <a:xfrm>
            <a:off x="2110950" y="3146400"/>
            <a:ext cx="418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3"/>
              <a:buFont typeface="Arial"/>
              <a:buNone/>
              <a:defRPr sz="70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7"/>
          </p:nvPr>
        </p:nvSpPr>
        <p:spPr>
          <a:xfrm>
            <a:off x="9454950" y="3146400"/>
            <a:ext cx="4185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3"/>
              <a:buFont typeface="Arial"/>
              <a:buNone/>
              <a:defRPr sz="70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1" name="Google Shape;71;p23" descr="Ábra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3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4" descr="Ábra 2"/>
          <p:cNvPicPr preferRelativeResize="0"/>
          <p:nvPr/>
        </p:nvPicPr>
        <p:blipFill rotWithShape="1">
          <a:blip r:embed="rId2">
            <a:alphaModFix/>
          </a:blip>
          <a:srcRect r="21663"/>
          <a:stretch/>
        </p:blipFill>
        <p:spPr>
          <a:xfrm>
            <a:off x="10725235" y="4525200"/>
            <a:ext cx="1466766" cy="11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4" descr="Ábra 23"/>
          <p:cNvPicPr preferRelativeResize="0"/>
          <p:nvPr/>
        </p:nvPicPr>
        <p:blipFill rotWithShape="1">
          <a:blip r:embed="rId2">
            <a:alphaModFix/>
          </a:blip>
          <a:srcRect l="26986"/>
          <a:stretch/>
        </p:blipFill>
        <p:spPr>
          <a:xfrm>
            <a:off x="0" y="2563200"/>
            <a:ext cx="1367057" cy="11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" descr="Kép 2"/>
          <p:cNvPicPr preferRelativeResize="0"/>
          <p:nvPr/>
        </p:nvPicPr>
        <p:blipFill rotWithShape="1">
          <a:blip r:embed="rId3">
            <a:alphaModFix/>
          </a:blip>
          <a:srcRect t="15777" r="25347"/>
          <a:stretch/>
        </p:blipFill>
        <p:spPr>
          <a:xfrm>
            <a:off x="10183200" y="0"/>
            <a:ext cx="2008800" cy="22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  <a:defRPr sz="3000" b="1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body" idx="2"/>
          </p:nvPr>
        </p:nvSpPr>
        <p:spPr>
          <a:xfrm>
            <a:off x="2178000" y="3020400"/>
            <a:ext cx="8672400" cy="22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None/>
              <a:defRPr sz="2200" b="0" i="1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268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547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268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547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268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547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2683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547"/>
              <a:buFont typeface="Arial"/>
              <a:buChar char="•"/>
              <a:defRPr sz="1547" b="0" i="0" u="none" strike="noStrike" cap="none">
                <a:solidFill>
                  <a:srgbClr val="121D4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741600" y="6117418"/>
            <a:ext cx="67500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DA8C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1" name="Google Shape;81;p24" descr="Ábra 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1546" y="6117418"/>
            <a:ext cx="1678854" cy="3594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/>
          <p:nvPr/>
        </p:nvSpPr>
        <p:spPr>
          <a:xfrm>
            <a:off x="0" y="0"/>
            <a:ext cx="12193200" cy="115200"/>
          </a:xfrm>
          <a:prstGeom prst="rect">
            <a:avLst/>
          </a:prstGeom>
          <a:gradFill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0"/>
          </a:gra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374400" y="17980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600"/>
              <a:buFont typeface="Poppins"/>
              <a:buNone/>
            </a:pPr>
            <a:r>
              <a:rPr lang="en-US" sz="3600"/>
              <a:t>Császármetszéssel egy ülésben végzett cervix tumor operatív megoldása</a:t>
            </a:r>
            <a:r>
              <a:rPr lang="en-US" sz="3600" b="1"/>
              <a:t> </a:t>
            </a:r>
            <a:r>
              <a:rPr lang="en-US"/>
              <a:t/>
            </a:r>
            <a:br>
              <a:rPr lang="en-US"/>
            </a:br>
            <a:r>
              <a:rPr lang="en-US" sz="2000"/>
              <a:t>-</a:t>
            </a:r>
            <a:r>
              <a:rPr lang="en-US" sz="4400"/>
              <a:t> </a:t>
            </a:r>
            <a:r>
              <a:rPr lang="en-US" sz="2400"/>
              <a:t>Esetismertetés</a:t>
            </a:r>
            <a:endParaRPr sz="2400"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669075" y="4217725"/>
            <a:ext cx="82713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32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Dr. Szabó Steigerwald Dorottya Kata</a:t>
            </a:r>
            <a:endParaRPr/>
          </a:p>
          <a:p>
            <a:pPr marL="0" lvl="0" indent="0" algn="l" rtl="0">
              <a:lnSpc>
                <a:spcPct val="132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Dr. Tóth Krisztina, Dr. Márton Sándor</a:t>
            </a:r>
            <a:endParaRPr/>
          </a:p>
          <a:p>
            <a:pPr marL="0" lvl="0" indent="0" algn="l" rtl="0">
              <a:lnSpc>
                <a:spcPct val="132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PTE KK Aneszteziológiai és Intenzív Terápiás Intézet</a:t>
            </a:r>
            <a:endParaRPr/>
          </a:p>
          <a:p>
            <a:pPr marL="0" lvl="0" indent="0" algn="l" rtl="0">
              <a:lnSpc>
                <a:spcPct val="132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Szülészeti Aneszteziológiai Tanszék</a:t>
            </a:r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body" idx="2"/>
          </p:nvPr>
        </p:nvSpPr>
        <p:spPr>
          <a:xfrm>
            <a:off x="669073" y="5947292"/>
            <a:ext cx="57285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MAITT DD Kongresszus 2024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Zalakaros, 2024.09.27-28.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Fájdalomcsillapítás</a:t>
            </a:r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Esetismertetés</a:t>
            </a:r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2"/>
          </p:nvPr>
        </p:nvSpPr>
        <p:spPr>
          <a:xfrm>
            <a:off x="741600" y="2264399"/>
            <a:ext cx="11193726" cy="434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 dirty="0"/>
              <a:t>Opus </a:t>
            </a:r>
            <a:r>
              <a:rPr lang="en-US" sz="2200" dirty="0" err="1"/>
              <a:t>alatt</a:t>
            </a:r>
            <a:r>
              <a:rPr lang="en-US" sz="2200" dirty="0"/>
              <a:t> EDA </a:t>
            </a:r>
            <a:r>
              <a:rPr lang="en-US" sz="2200" dirty="0" err="1"/>
              <a:t>kanül</a:t>
            </a:r>
            <a:r>
              <a:rPr lang="en-US" sz="2200" dirty="0"/>
              <a:t> </a:t>
            </a:r>
            <a:r>
              <a:rPr lang="en-US" sz="2200" dirty="0" err="1"/>
              <a:t>elindult</a:t>
            </a:r>
            <a:r>
              <a:rPr lang="en-US" sz="2200" dirty="0"/>
              <a:t> </a:t>
            </a:r>
            <a:r>
              <a:rPr lang="en-US" dirty="0"/>
              <a:t>(</a:t>
            </a:r>
            <a:r>
              <a:rPr lang="en-US" sz="2200" dirty="0"/>
              <a:t>4ml Fentanyl, 10ml 0,5% </a:t>
            </a:r>
            <a:r>
              <a:rPr lang="en-US" sz="2200" dirty="0" err="1"/>
              <a:t>bupivacain</a:t>
            </a:r>
            <a:r>
              <a:rPr lang="en-US" sz="2200" dirty="0"/>
              <a:t>, 36ml 0,9% </a:t>
            </a:r>
            <a:r>
              <a:rPr lang="en-US" sz="2200" dirty="0" err="1"/>
              <a:t>NaCl</a:t>
            </a:r>
            <a:r>
              <a:rPr lang="en-US" sz="2200" dirty="0"/>
              <a:t>)</a:t>
            </a:r>
            <a:endParaRPr sz="2200" dirty="0"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 dirty="0" err="1"/>
              <a:t>Műtét</a:t>
            </a:r>
            <a:r>
              <a:rPr lang="en-US" sz="2200" dirty="0"/>
              <a:t> </a:t>
            </a:r>
            <a:r>
              <a:rPr lang="en-US" sz="2200" dirty="0" err="1"/>
              <a:t>után</a:t>
            </a:r>
            <a:r>
              <a:rPr lang="en-US" sz="2200" dirty="0"/>
              <a:t> </a:t>
            </a:r>
            <a:r>
              <a:rPr lang="en-US" sz="2200" dirty="0" err="1"/>
              <a:t>multimodális</a:t>
            </a:r>
            <a:r>
              <a:rPr lang="en-US" sz="2200" dirty="0"/>
              <a:t> </a:t>
            </a:r>
            <a:r>
              <a:rPr lang="en-US" sz="2200" dirty="0" err="1"/>
              <a:t>fájdalomcsillapítást</a:t>
            </a:r>
            <a:r>
              <a:rPr lang="en-US" sz="2200" dirty="0"/>
              <a:t> </a:t>
            </a:r>
            <a:r>
              <a:rPr lang="en-US" sz="2200" dirty="0" err="1"/>
              <a:t>alkalmaztunk</a:t>
            </a:r>
            <a:r>
              <a:rPr lang="en-US" sz="2200" dirty="0"/>
              <a:t>, </a:t>
            </a:r>
            <a:r>
              <a:rPr lang="en-US" sz="2200" dirty="0" err="1"/>
              <a:t>mellyel</a:t>
            </a:r>
            <a:r>
              <a:rPr lang="en-US" sz="2200" dirty="0"/>
              <a:t> a </a:t>
            </a:r>
            <a:r>
              <a:rPr lang="en-US" sz="2200" dirty="0" err="1"/>
              <a:t>beteg</a:t>
            </a:r>
            <a:r>
              <a:rPr lang="en-US" sz="2200" dirty="0"/>
              <a:t> </a:t>
            </a:r>
            <a:r>
              <a:rPr lang="en-US" sz="2200" dirty="0" err="1"/>
              <a:t>fájdalma</a:t>
            </a:r>
            <a:r>
              <a:rPr lang="en-US" sz="2200" dirty="0"/>
              <a:t> VAS 4 </a:t>
            </a:r>
            <a:r>
              <a:rPr lang="en-US" sz="2200" dirty="0" err="1"/>
              <a:t>alatt</a:t>
            </a:r>
            <a:r>
              <a:rPr lang="en-US" sz="2200" dirty="0"/>
              <a:t> </a:t>
            </a:r>
            <a:r>
              <a:rPr lang="en-US" sz="2200" dirty="0" err="1"/>
              <a:t>maradt</a:t>
            </a:r>
            <a:r>
              <a:rPr lang="en-US" sz="2200" dirty="0"/>
              <a:t>):</a:t>
            </a:r>
            <a:endParaRPr dirty="0"/>
          </a:p>
          <a:p>
            <a:pPr marL="1190665" lvl="2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 dirty="0"/>
              <a:t>EDA (6ml/ó)</a:t>
            </a:r>
            <a:endParaRPr dirty="0"/>
          </a:p>
          <a:p>
            <a:pPr marL="1190665" lvl="2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 dirty="0"/>
              <a:t>2x250ml </a:t>
            </a:r>
            <a:r>
              <a:rPr lang="en-US" sz="2200" dirty="0" err="1"/>
              <a:t>Neodolpasse</a:t>
            </a:r>
            <a:r>
              <a:rPr lang="en-US" sz="2200" dirty="0"/>
              <a:t> /300mg </a:t>
            </a:r>
            <a:r>
              <a:rPr lang="en-US" sz="2200" dirty="0" err="1"/>
              <a:t>diklofenák-nátrium</a:t>
            </a:r>
            <a:r>
              <a:rPr lang="en-US" sz="2200" dirty="0"/>
              <a:t>, 120mg </a:t>
            </a:r>
            <a:r>
              <a:rPr lang="en-US" sz="2200" dirty="0" err="1"/>
              <a:t>orfenadrin</a:t>
            </a:r>
            <a:r>
              <a:rPr lang="en-US" sz="2200" dirty="0"/>
              <a:t>/</a:t>
            </a:r>
            <a:endParaRPr sz="2200" dirty="0"/>
          </a:p>
          <a:p>
            <a:pPr marL="1190665" lvl="2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 dirty="0"/>
              <a:t>3x1g Paracetamol</a:t>
            </a:r>
            <a:endParaRPr sz="2200" dirty="0"/>
          </a:p>
          <a:p>
            <a:pPr marL="276266" lvl="0" indent="-1746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Posztoperatív ellátás</a:t>
            </a:r>
            <a:endParaRPr/>
          </a:p>
        </p:txBody>
      </p:sp>
      <p:sp>
        <p:nvSpPr>
          <p:cNvPr id="176" name="Google Shape;176;p11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Esetismertetés</a:t>
            </a:r>
            <a:endParaRPr/>
          </a:p>
        </p:txBody>
      </p:sp>
      <p:sp>
        <p:nvSpPr>
          <p:cNvPr id="177" name="Google Shape;177;p11"/>
          <p:cNvSpPr txBox="1">
            <a:spLocks noGrp="1"/>
          </p:cNvSpPr>
          <p:nvPr>
            <p:ph type="body" idx="2"/>
          </p:nvPr>
        </p:nvSpPr>
        <p:spPr>
          <a:xfrm>
            <a:off x="741600" y="2264399"/>
            <a:ext cx="11193726" cy="434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/>
              <a:t>Posztoperatív 2. napon lázas állapot és emelkedett gyulladásos paraméterek kapcsán intravénás antimikrobás terápiában részesült, mely hatására láztalanná vált, laborja rendeződött</a:t>
            </a:r>
            <a:endParaRPr sz="2200"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/>
              <a:t>Műtétet követő 6. napon gyermekével panaszmentesen otthonába távozhatott</a:t>
            </a:r>
            <a:endParaRPr sz="2200"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 b="1"/>
              <a:t>8 héttel később PET/CT vizsgálatán malignitásra utaló halmozást nem észleltek</a:t>
            </a:r>
            <a:endParaRPr sz="2200" b="1"/>
          </a:p>
          <a:p>
            <a:pPr marL="276266" lvl="0" indent="-1365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None/>
            </a:pPr>
            <a:endParaRPr sz="2200"/>
          </a:p>
          <a:p>
            <a:pPr marL="276266" lvl="0" indent="-1746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n-US"/>
              <a:t>Megbeszélés</a:t>
            </a:r>
            <a:endParaRPr/>
          </a:p>
        </p:txBody>
      </p:sp>
      <p:sp>
        <p:nvSpPr>
          <p:cNvPr id="183" name="Google Shape;183;p12"/>
          <p:cNvSpPr txBox="1"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417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7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Megbeszélés</a:t>
            </a:r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5225400" cy="3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sz="2200"/>
              <a:t>Az esetismertetésünk, a még teljesen reménytelen helyzetben végzett szakszerű orvosi ellátás egy szép példáját mutatja.</a:t>
            </a:r>
            <a:endParaRPr sz="2200"/>
          </a:p>
          <a:p>
            <a:pPr marL="276266" lvl="0" indent="-1746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91" name="Google Shape;1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425" y="2370600"/>
            <a:ext cx="4929950" cy="369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ctrTitle"/>
          </p:nvPr>
        </p:nvSpPr>
        <p:spPr>
          <a:xfrm>
            <a:off x="4022310" y="2272134"/>
            <a:ext cx="7659467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5400"/>
              <a:buFont typeface="Poppins"/>
              <a:buNone/>
            </a:pPr>
            <a:r>
              <a:rPr lang="en-US"/>
              <a:t>Köszönöm a megtisztelő figyelmet!</a:t>
            </a:r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7509377" y="6134400"/>
            <a:ext cx="41724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n-US"/>
              <a:t>Bevezetés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417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7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Méhnyakrák és a humán papillomavírus (HPV)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786375" y="6472406"/>
            <a:ext cx="6750000" cy="24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Bevezetés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Legfontosabb kockázati tényező a méhnyakrák kialakulásában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Leggyakoribb HPV okozta karcinóma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Szűrővizsgálat (citológia) 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Vakcináció</a:t>
            </a:r>
            <a:endParaRPr/>
          </a:p>
          <a:p>
            <a:pPr marL="276266" lvl="0" indent="-1746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</a:pPr>
            <a:endParaRPr/>
          </a:p>
          <a:p>
            <a:pPr marL="276266" lvl="0" indent="-1746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1838" y="2067630"/>
            <a:ext cx="857124" cy="126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Méhnyakrák a várandósság alatt I.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ftr" idx="11"/>
          </p:nvPr>
        </p:nvSpPr>
        <p:spPr>
          <a:xfrm>
            <a:off x="133658" y="6472407"/>
            <a:ext cx="10105403" cy="19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 Amant F, Berveiller P, Boere IA, et al. Gynecologic cancers in pregnancy: guidelines based on a third international consensus meeting. Ann Oncol.</a:t>
            </a:r>
            <a:endParaRPr/>
          </a:p>
          <a:p>
            <a:pPr marL="0" lvl="0" indent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2019;30(10):1601–1612. doi:10.1093/annonc/mdz228</a:t>
            </a: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Bevezetés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Fejlett országokban későbbre tolódik a gyermekvállalás, így gyakrabban fordul elő várandósság alatt (35-40 év)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Ennek ellenére ritka kórkép, kb. 130 dokumentált eset!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Elmúlt években fertilitást megtartó terápiás lehetőségeket (akár radikális méhnyak eltávolítás) sikeresen alkalmaztak, akár várandósság alatt is</a:t>
            </a:r>
            <a:r>
              <a:rPr lang="en-US" baseline="30000"/>
              <a:t>1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Definitív műtéti ellátást kemoterápiával prolongálni lehet</a:t>
            </a:r>
            <a:r>
              <a:rPr lang="en-US" baseline="30000"/>
              <a:t>1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Anyai prognózist befolyásolja?</a:t>
            </a:r>
            <a:endParaRPr/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839200" y="187950"/>
            <a:ext cx="3257177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187950"/>
            <a:ext cx="857124" cy="126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Méhnyakrák a várandósság alatt II.</a:t>
            </a: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ftr" idx="11"/>
          </p:nvPr>
        </p:nvSpPr>
        <p:spPr>
          <a:xfrm>
            <a:off x="786375" y="6472406"/>
            <a:ext cx="6750000" cy="240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l" rtl="0">
              <a:lnSpc>
                <a:spcPct val="99583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Bevezetés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Leggyakrabban IB1 és IB2 stádiumú laphámsejtes karcinóma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A bazaloid típus a laphámrák egy ritka változata, mely agresszívabban viselkedhet, még nem volt dokumentált eset terhesség alatt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Paclitaxel és karboplatin kemoterápia biztonságosnak tekinthető várandósság alatt </a:t>
            </a:r>
            <a:endParaRPr/>
          </a:p>
          <a:p>
            <a:pPr marL="276266" lvl="0" indent="-1746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Font typeface="Arial"/>
              <a:buNone/>
            </a:pPr>
            <a:endParaRPr/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839200" y="187950"/>
            <a:ext cx="3257177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39200" y="187950"/>
            <a:ext cx="857124" cy="126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730800" y="2966400"/>
            <a:ext cx="9079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"/>
              <a:buNone/>
            </a:pPr>
            <a:r>
              <a:rPr lang="en-US"/>
              <a:t>Esetismertetés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741600" y="4201200"/>
            <a:ext cx="8977500" cy="38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417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87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36 éves multipara kismama</a:t>
            </a: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Esetismertetés</a:t>
            </a:r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0526625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Belgyógyászati betegségektől mentes, korábban 2 császármetszés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Családi anamnézisben volt tumoros megbetegedés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11. héten korábbi kóros cytológia miatt biopsia: invazív bazaloid sejtes laphámkarcinóma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13. héten kismedencei MR vizsgálat: minimális parametriális terjedés, kóros nyirokcsomó nem kimutatható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16. héten robot asszisztált sentinel- és lymphadenectomia, illetve hurokkimetszés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Onkoteam döntés és terápia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Esetismertetés</a:t>
            </a: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1193726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Szövettan eredménye alapján onkoteam javaslata: radiokemoterápia, terhesség terminálása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Kismama a terhesség megtartása mellett döntött, így neoadjuváns kemoterápia az egyetlen lehetőség, mely alatt ciklusonként klinikai értékelés, magzatfejlődés kontroll, 6 hetente kontroll MRI vizsgálat történt. 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Neoadjuváns kemoterátia megkezdése 22. gesztációs héten, összesen 4 ciklus</a:t>
            </a:r>
            <a:endParaRPr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/>
              <a:t>MR felvételeken onkológiai szempontból regresszió ábrázolódik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730800" y="1360800"/>
            <a:ext cx="10749375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3000"/>
              <a:buFont typeface="Poppins"/>
              <a:buNone/>
            </a:pPr>
            <a:r>
              <a:rPr lang="en-US"/>
              <a:t>Császármetszés és Wertheim műtét </a:t>
            </a:r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body" idx="1"/>
          </p:nvPr>
        </p:nvSpPr>
        <p:spPr>
          <a:xfrm>
            <a:off x="741600" y="730800"/>
            <a:ext cx="10779996" cy="27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DA8C4"/>
              </a:buClr>
              <a:buSzPts val="1200"/>
              <a:buNone/>
            </a:pPr>
            <a:r>
              <a:rPr lang="en-US"/>
              <a:t>Esetismertetés</a:t>
            </a:r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2"/>
          </p:nvPr>
        </p:nvSpPr>
        <p:spPr>
          <a:xfrm>
            <a:off x="741600" y="2264400"/>
            <a:ext cx="11193726" cy="353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dirty="0"/>
              <a:t>36. </a:t>
            </a:r>
            <a:r>
              <a:rPr lang="en-US" dirty="0" err="1"/>
              <a:t>gesztációs</a:t>
            </a:r>
            <a:r>
              <a:rPr lang="en-US" dirty="0"/>
              <a:t> </a:t>
            </a:r>
            <a:r>
              <a:rPr lang="en-US" dirty="0" err="1"/>
              <a:t>héten</a:t>
            </a:r>
            <a:r>
              <a:rPr lang="en-US" dirty="0"/>
              <a:t> </a:t>
            </a:r>
            <a:r>
              <a:rPr lang="en-US" dirty="0" err="1"/>
              <a:t>elektív</a:t>
            </a:r>
            <a:r>
              <a:rPr lang="en-US" dirty="0"/>
              <a:t> </a:t>
            </a:r>
            <a:r>
              <a:rPr lang="en-US" dirty="0" err="1"/>
              <a:t>sectio</a:t>
            </a:r>
            <a:endParaRPr dirty="0"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dirty="0"/>
              <a:t>L3-4 </a:t>
            </a:r>
            <a:r>
              <a:rPr lang="en-US" dirty="0" err="1"/>
              <a:t>csigolyaközbe</a:t>
            </a:r>
            <a:r>
              <a:rPr lang="en-US" dirty="0"/>
              <a:t> EDA </a:t>
            </a:r>
            <a:r>
              <a:rPr lang="en-US" dirty="0" err="1"/>
              <a:t>kanül</a:t>
            </a:r>
            <a:r>
              <a:rPr lang="en-US" dirty="0"/>
              <a:t> </a:t>
            </a:r>
            <a:r>
              <a:rPr lang="en-US" dirty="0" err="1"/>
              <a:t>behelyezése</a:t>
            </a:r>
            <a:r>
              <a:rPr lang="en-US" dirty="0"/>
              <a:t> </a:t>
            </a:r>
            <a:r>
              <a:rPr lang="en-US" dirty="0" err="1"/>
              <a:t>történt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kismama</a:t>
            </a:r>
            <a:r>
              <a:rPr lang="en-US" dirty="0"/>
              <a:t> </a:t>
            </a:r>
            <a:r>
              <a:rPr lang="en-US" dirty="0" err="1"/>
              <a:t>spinális</a:t>
            </a:r>
            <a:r>
              <a:rPr lang="en-US" dirty="0"/>
              <a:t> </a:t>
            </a:r>
            <a:r>
              <a:rPr lang="en-US" dirty="0" err="1"/>
              <a:t>érzéstelenítésben</a:t>
            </a:r>
            <a:r>
              <a:rPr lang="en-US" dirty="0"/>
              <a:t> (27 G spinal </a:t>
            </a:r>
            <a:r>
              <a:rPr lang="en-US" dirty="0" err="1"/>
              <a:t>tű</a:t>
            </a:r>
            <a:r>
              <a:rPr lang="en-US" dirty="0"/>
              <a:t>, </a:t>
            </a:r>
            <a:r>
              <a:rPr lang="en-US" dirty="0"/>
              <a:t>2,1 ml 0,5% </a:t>
            </a:r>
            <a:r>
              <a:rPr lang="en-US" dirty="0" err="1"/>
              <a:t>hyperbar</a:t>
            </a:r>
            <a:r>
              <a:rPr lang="en-US" dirty="0"/>
              <a:t> </a:t>
            </a:r>
            <a:r>
              <a:rPr lang="en-US" dirty="0" err="1"/>
              <a:t>bupivacain</a:t>
            </a:r>
            <a:r>
              <a:rPr lang="en-US" dirty="0"/>
              <a:t> + 25µg fentanyl) </a:t>
            </a:r>
            <a:r>
              <a:rPr lang="en-US" dirty="0" err="1"/>
              <a:t>egészséges</a:t>
            </a:r>
            <a:r>
              <a:rPr lang="en-US" dirty="0"/>
              <a:t> </a:t>
            </a:r>
            <a:r>
              <a:rPr lang="en-US" dirty="0" err="1"/>
              <a:t>fiú</a:t>
            </a:r>
            <a:r>
              <a:rPr lang="en-US" dirty="0"/>
              <a:t> </a:t>
            </a:r>
            <a:r>
              <a:rPr lang="en-US" dirty="0" err="1"/>
              <a:t>gyermeket</a:t>
            </a:r>
            <a:r>
              <a:rPr lang="en-US" dirty="0"/>
              <a:t> </a:t>
            </a:r>
            <a:r>
              <a:rPr lang="en-US" dirty="0" err="1"/>
              <a:t>szült</a:t>
            </a:r>
            <a:r>
              <a:rPr lang="en-US" dirty="0"/>
              <a:t> (APGAR 9)</a:t>
            </a:r>
            <a:endParaRPr dirty="0"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dirty="0" err="1"/>
              <a:t>Gyermek</a:t>
            </a:r>
            <a:r>
              <a:rPr lang="en-US" dirty="0"/>
              <a:t> </a:t>
            </a:r>
            <a:r>
              <a:rPr lang="en-US" dirty="0" err="1"/>
              <a:t>kiemelését</a:t>
            </a:r>
            <a:r>
              <a:rPr lang="en-US" dirty="0"/>
              <a:t> </a:t>
            </a:r>
            <a:r>
              <a:rPr lang="en-US" dirty="0" err="1"/>
              <a:t>követően</a:t>
            </a:r>
            <a:r>
              <a:rPr lang="en-US" dirty="0"/>
              <a:t> RSI </a:t>
            </a:r>
            <a:r>
              <a:rPr lang="en-US" dirty="0" err="1"/>
              <a:t>szerinti</a:t>
            </a:r>
            <a:r>
              <a:rPr lang="en-US" dirty="0"/>
              <a:t> </a:t>
            </a:r>
            <a:r>
              <a:rPr lang="en-US" dirty="0" err="1"/>
              <a:t>intubáció</a:t>
            </a:r>
            <a:r>
              <a:rPr lang="en-US" dirty="0"/>
              <a:t> </a:t>
            </a:r>
            <a:r>
              <a:rPr lang="en-US" dirty="0" err="1"/>
              <a:t>történt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általános</a:t>
            </a:r>
            <a:r>
              <a:rPr lang="en-US" dirty="0"/>
              <a:t> </a:t>
            </a:r>
            <a:r>
              <a:rPr lang="en-US" dirty="0" err="1"/>
              <a:t>narcosisban</a:t>
            </a:r>
            <a:r>
              <a:rPr lang="en-US" dirty="0"/>
              <a:t> Wertheim </a:t>
            </a:r>
            <a:r>
              <a:rPr lang="en-US" dirty="0" err="1"/>
              <a:t>műtétet</a:t>
            </a:r>
            <a:r>
              <a:rPr lang="en-US" dirty="0"/>
              <a:t> </a:t>
            </a:r>
            <a:r>
              <a:rPr lang="en-US" dirty="0" err="1"/>
              <a:t>végeztek</a:t>
            </a:r>
            <a:endParaRPr dirty="0"/>
          </a:p>
          <a:p>
            <a:pPr marL="276266" lvl="0" indent="-27626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D46"/>
              </a:buClr>
              <a:buSzPts val="2200"/>
              <a:buFont typeface="Arial"/>
              <a:buChar char="•"/>
            </a:pPr>
            <a:r>
              <a:rPr lang="en-US" dirty="0" err="1"/>
              <a:t>Vérvesztés</a:t>
            </a:r>
            <a:r>
              <a:rPr lang="en-US" dirty="0"/>
              <a:t> </a:t>
            </a:r>
            <a:r>
              <a:rPr lang="en-US" dirty="0" err="1"/>
              <a:t>miatt</a:t>
            </a:r>
            <a:r>
              <a:rPr lang="en-US" dirty="0"/>
              <a:t> </a:t>
            </a:r>
            <a:r>
              <a:rPr lang="en-US" dirty="0" err="1"/>
              <a:t>intraoperatívan</a:t>
            </a:r>
            <a:r>
              <a:rPr lang="en-US" dirty="0"/>
              <a:t> 2E, </a:t>
            </a:r>
            <a:r>
              <a:rPr lang="en-US" dirty="0" err="1"/>
              <a:t>posztoperatívan</a:t>
            </a:r>
            <a:r>
              <a:rPr lang="en-US" dirty="0"/>
              <a:t> 3E </a:t>
            </a:r>
            <a:r>
              <a:rPr lang="en-US" dirty="0" err="1"/>
              <a:t>vörösvértest</a:t>
            </a:r>
            <a:r>
              <a:rPr lang="en-US" dirty="0"/>
              <a:t> </a:t>
            </a:r>
            <a:r>
              <a:rPr lang="en-US" dirty="0" err="1"/>
              <a:t>koncentrátum</a:t>
            </a:r>
            <a:r>
              <a:rPr lang="en-US" dirty="0"/>
              <a:t> </a:t>
            </a:r>
            <a:r>
              <a:rPr lang="en-US" dirty="0" err="1"/>
              <a:t>adására</a:t>
            </a:r>
            <a:r>
              <a:rPr lang="en-US" dirty="0"/>
              <a:t> volt </a:t>
            </a:r>
            <a:r>
              <a:rPr lang="en-US" dirty="0" err="1"/>
              <a:t>szükség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2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Szélesvásznú</PresentationFormat>
  <Paragraphs>76</Paragraphs>
  <Slides>14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Poppins</vt:lpstr>
      <vt:lpstr>Calibri</vt:lpstr>
      <vt:lpstr>Arial</vt:lpstr>
      <vt:lpstr>Office-téma</vt:lpstr>
      <vt:lpstr>Császármetszéssel egy ülésben végzett cervix tumor operatív megoldása  - Esetismertetés</vt:lpstr>
      <vt:lpstr>Bevezetés</vt:lpstr>
      <vt:lpstr>Méhnyakrák és a humán papillomavírus (HPV)</vt:lpstr>
      <vt:lpstr>Méhnyakrák a várandósság alatt I.</vt:lpstr>
      <vt:lpstr>Méhnyakrák a várandósság alatt II.</vt:lpstr>
      <vt:lpstr>Esetismertetés</vt:lpstr>
      <vt:lpstr>36 éves multipara kismama</vt:lpstr>
      <vt:lpstr>Onkoteam döntés és terápia</vt:lpstr>
      <vt:lpstr>Császármetszés és Wertheim műtét </vt:lpstr>
      <vt:lpstr>Fájdalomcsillapítás</vt:lpstr>
      <vt:lpstr>Posztoperatív ellátás</vt:lpstr>
      <vt:lpstr>Megbeszélés</vt:lpstr>
      <vt:lpstr>PowerPoint-bemutató</vt:lpstr>
      <vt:lpstr>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Császármetszéssel egy ülésben végzett cervix tumor operatív megoldása  - Esetismertetés</dc:title>
  <dc:creator>Czulák Szilvia</dc:creator>
  <cp:lastModifiedBy>szuluser</cp:lastModifiedBy>
  <cp:revision>1</cp:revision>
  <dcterms:created xsi:type="dcterms:W3CDTF">2021-02-22T10:03:35Z</dcterms:created>
  <dcterms:modified xsi:type="dcterms:W3CDTF">2024-09-25T13:26:39Z</dcterms:modified>
</cp:coreProperties>
</file>