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sldIdLst>
    <p:sldId id="256" r:id="rId2"/>
    <p:sldId id="324" r:id="rId3"/>
    <p:sldId id="349" r:id="rId4"/>
    <p:sldId id="325" r:id="rId5"/>
    <p:sldId id="352" r:id="rId6"/>
    <p:sldId id="353" r:id="rId7"/>
    <p:sldId id="355" r:id="rId8"/>
    <p:sldId id="354" r:id="rId9"/>
    <p:sldId id="359" r:id="rId10"/>
    <p:sldId id="356" r:id="rId11"/>
    <p:sldId id="357" r:id="rId12"/>
    <p:sldId id="366" r:id="rId13"/>
    <p:sldId id="367" r:id="rId14"/>
    <p:sldId id="365" r:id="rId15"/>
    <p:sldId id="358" r:id="rId16"/>
    <p:sldId id="333" r:id="rId17"/>
    <p:sldId id="347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FF0000"/>
    <a:srgbClr val="FF6600"/>
    <a:srgbClr val="990033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3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ABAD-D8CE-44F6-979A-EC29B3E0CD23}" type="datetimeFigureOut">
              <a:rPr lang="hu-HU" smtClean="0"/>
              <a:pPr/>
              <a:t>2024.09.25.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EEA5-4675-430E-B298-490F6552B6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3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EEA5-4675-430E-B298-490F6552B61D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EEA5-4675-430E-B298-490F6552B61D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29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08D5-8B6D-495C-BE29-29C78E01DE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D772-7758-4D9A-8C36-7D22A3DD59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03F1-51D5-4646-A5F9-BD226CC14A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noProof="0" smtClean="0"/>
              <a:t>Médiaklip beszúrásához kattintson az ikonra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14ED-07E7-476A-8D80-B99AD55EE7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08FD-0494-4A59-A7B3-93F53EC847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1226-8C43-4AEB-864D-5136AE59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AC09-1D32-4A45-A778-3671C84EE4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noProof="0" smtClean="0"/>
              <a:t>ClipArt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2CAE0-8E2E-4F24-B593-96913F5C5E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CA83-3DCF-41B9-9EE2-4FA5A32CCC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3751-2426-4785-B08F-DAC64A1FA3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610F0-C49F-417A-9259-C13E5E11D9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3C61-5570-4F33-A89C-02CCE98E60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9B0E-C6B1-4284-9D48-C10F423684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F82D-A047-4927-9C26-418D1D3E23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CB53-A6E7-44B4-B3F2-8D4964A80D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7D7D-B8DE-4B30-9A0C-ABC5907FD5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601B5D5-866C-4B83-A5B4-CC2E0F2CD8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6" r:id="rId14"/>
    <p:sldLayoutId id="2147483753" r:id="rId15"/>
    <p:sldLayoutId id="2147483754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17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2348880"/>
            <a:ext cx="6660232" cy="1470025"/>
          </a:xfrm>
        </p:spPr>
        <p:txBody>
          <a:bodyPr/>
          <a:lstStyle/>
          <a:p>
            <a:pPr eaLnBrk="1" hangingPunct="1"/>
            <a:r>
              <a:rPr lang="hu-HU" sz="4000" b="1" dirty="0" smtClean="0"/>
              <a:t>Ritka </a:t>
            </a:r>
            <a:r>
              <a:rPr lang="hu-HU" sz="4000" b="1" dirty="0" err="1" smtClean="0"/>
              <a:t>etiológiájú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hypoxiás</a:t>
            </a:r>
            <a:r>
              <a:rPr lang="hu-HU" sz="4000" b="1" dirty="0" smtClean="0"/>
              <a:t> légzési elégtelenség</a:t>
            </a:r>
            <a:endParaRPr lang="hu-HU" sz="4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otthoni\Desktop\II_960_as_k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1" y="4509120"/>
            <a:ext cx="90285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2627784" y="116632"/>
            <a:ext cx="640871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dirty="0" smtClean="0">
                <a:solidFill>
                  <a:srgbClr val="990033"/>
                </a:solidFill>
                <a:latin typeface="+mn-lt"/>
              </a:rPr>
              <a:t>Dr </a:t>
            </a:r>
            <a:r>
              <a:rPr lang="hu-HU" sz="2400" b="1" dirty="0">
                <a:solidFill>
                  <a:srgbClr val="990033"/>
                </a:solidFill>
                <a:latin typeface="+mn-lt"/>
              </a:rPr>
              <a:t>Szörényi Péter</a:t>
            </a:r>
          </a:p>
          <a:p>
            <a:pPr algn="ctr">
              <a:defRPr/>
            </a:pPr>
            <a:r>
              <a:rPr lang="hu-HU" sz="2400" b="1" dirty="0" smtClean="0">
                <a:solidFill>
                  <a:srgbClr val="990033"/>
                </a:solidFill>
                <a:latin typeface="+mn-lt"/>
              </a:rPr>
              <a:t>SVMKMOK ITO</a:t>
            </a:r>
            <a:endParaRPr lang="hu-HU" sz="2400" dirty="0" smtClean="0">
              <a:solidFill>
                <a:srgbClr val="990033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990033"/>
                </a:solidFill>
              </a:rPr>
              <a:t>MAITT Dél-Dunántúli Szekció </a:t>
            </a:r>
          </a:p>
          <a:p>
            <a:pPr algn="ctr"/>
            <a:r>
              <a:rPr lang="hu-HU" sz="2400" b="1" dirty="0" smtClean="0">
                <a:solidFill>
                  <a:srgbClr val="990033"/>
                </a:solidFill>
              </a:rPr>
              <a:t>Tudományos ülése</a:t>
            </a:r>
          </a:p>
          <a:p>
            <a:pPr algn="ctr"/>
            <a:endParaRPr lang="hu-HU" sz="1600" dirty="0" smtClean="0">
              <a:solidFill>
                <a:srgbClr val="990033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990033"/>
                </a:solidFill>
              </a:rPr>
              <a:t>2024. szeptember 27-28. Zalakaros</a:t>
            </a:r>
            <a:endParaRPr lang="hu-HU" sz="2400" dirty="0" smtClean="0">
              <a:solidFill>
                <a:srgbClr val="990033"/>
              </a:solidFill>
            </a:endParaRPr>
          </a:p>
          <a:p>
            <a:pPr algn="ctr">
              <a:defRPr/>
            </a:pPr>
            <a:endParaRPr lang="hu-HU" sz="3200" b="1" dirty="0">
              <a:solidFill>
                <a:srgbClr val="990033"/>
              </a:solidFill>
              <a:latin typeface="+mn-lt"/>
            </a:endParaRPr>
          </a:p>
          <a:p>
            <a:pPr>
              <a:defRPr/>
            </a:pPr>
            <a:endParaRPr lang="hu-HU" dirty="0"/>
          </a:p>
        </p:txBody>
      </p:sp>
      <p:pic>
        <p:nvPicPr>
          <p:cNvPr id="8" name="Kép 7" descr="veseferfi_focuspoint_760x570.jpg"/>
          <p:cNvPicPr>
            <a:picLocks noChangeAspect="1"/>
          </p:cNvPicPr>
          <p:nvPr/>
        </p:nvPicPr>
        <p:blipFill>
          <a:blip r:embed="rId3" cstate="print"/>
          <a:srcRect l="20000" t="42592" r="24000" b="4168"/>
          <a:stretch>
            <a:fillRect/>
          </a:stretch>
        </p:blipFill>
        <p:spPr>
          <a:xfrm>
            <a:off x="179512" y="764704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4" descr="COPD-diseased_lung-e1456281652579.jpg"/>
          <p:cNvPicPr>
            <a:picLocks noChangeAspect="1"/>
          </p:cNvPicPr>
          <p:nvPr/>
        </p:nvPicPr>
        <p:blipFill>
          <a:blip r:embed="rId4" cstate="print"/>
          <a:srcRect l="43392" r="-2563"/>
          <a:stretch>
            <a:fillRect/>
          </a:stretch>
        </p:blipFill>
        <p:spPr bwMode="auto">
          <a:xfrm>
            <a:off x="1381683" y="764704"/>
            <a:ext cx="113696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artalom helye 12" descr="CT 01.21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2492896"/>
            <a:ext cx="2291380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2. </a:t>
            </a:r>
            <a:r>
              <a:rPr lang="hu-HU" b="1" dirty="0" err="1" smtClean="0">
                <a:solidFill>
                  <a:srgbClr val="990033"/>
                </a:solidFill>
              </a:rPr>
              <a:t>Relapsus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3886200"/>
          </a:xfrm>
        </p:spPr>
        <p:txBody>
          <a:bodyPr/>
          <a:lstStyle/>
          <a:p>
            <a:r>
              <a:rPr lang="hu-HU" sz="1600" b="1" dirty="0" smtClean="0">
                <a:solidFill>
                  <a:srgbClr val="FFC000"/>
                </a:solidFill>
              </a:rPr>
              <a:t>A 19. napon: </a:t>
            </a:r>
            <a:r>
              <a:rPr lang="hu-HU" sz="1600" dirty="0" smtClean="0">
                <a:solidFill>
                  <a:srgbClr val="008080"/>
                </a:solidFill>
              </a:rPr>
              <a:t>újra fáradásos, </a:t>
            </a:r>
            <a:r>
              <a:rPr lang="hu-HU" sz="1600" dirty="0" err="1" smtClean="0">
                <a:solidFill>
                  <a:srgbClr val="008080"/>
                </a:solidFill>
              </a:rPr>
              <a:t>desaturálódott</a:t>
            </a:r>
            <a:r>
              <a:rPr lang="hu-HU" sz="1600" dirty="0" smtClean="0">
                <a:solidFill>
                  <a:srgbClr val="008080"/>
                </a:solidFill>
              </a:rPr>
              <a:t> </a:t>
            </a:r>
            <a:r>
              <a:rPr lang="hu-HU" sz="1600" dirty="0" smtClean="0">
                <a:sym typeface="Wingdings"/>
              </a:rPr>
              <a:t></a:t>
            </a:r>
            <a:r>
              <a:rPr lang="hu-HU" sz="1600" dirty="0" err="1" smtClean="0">
                <a:solidFill>
                  <a:srgbClr val="FF0000"/>
                </a:solidFill>
                <a:sym typeface="Wingdings"/>
              </a:rPr>
              <a:t>reintubatio</a:t>
            </a:r>
            <a:endParaRPr lang="hu-HU" sz="1600" dirty="0" smtClean="0">
              <a:solidFill>
                <a:srgbClr val="FF0000"/>
              </a:solidFill>
            </a:endParaRPr>
          </a:p>
          <a:p>
            <a:r>
              <a:rPr lang="hu-HU" sz="1600" dirty="0" err="1" smtClean="0"/>
              <a:t>Oxigenizációja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magas PEEP </a:t>
            </a:r>
            <a:r>
              <a:rPr lang="hu-HU" sz="1600" dirty="0" smtClean="0">
                <a:solidFill>
                  <a:srgbClr val="FF0000"/>
                </a:solidFill>
              </a:rPr>
              <a:t>(</a:t>
            </a:r>
            <a:r>
              <a:rPr lang="hu-HU" sz="1600" dirty="0" smtClean="0">
                <a:solidFill>
                  <a:srgbClr val="FF0000"/>
                </a:solidFill>
              </a:rPr>
              <a:t>12H2Ocm) </a:t>
            </a:r>
            <a:r>
              <a:rPr lang="hu-HU" sz="1600" dirty="0" smtClean="0"/>
              <a:t>mellett gyorsan rendeződött, </a:t>
            </a:r>
            <a:endParaRPr lang="hu-HU" sz="1600" dirty="0" smtClean="0"/>
          </a:p>
          <a:p>
            <a:r>
              <a:rPr lang="hu-HU" sz="1600" dirty="0" smtClean="0">
                <a:solidFill>
                  <a:srgbClr val="008080"/>
                </a:solidFill>
              </a:rPr>
              <a:t>A </a:t>
            </a:r>
            <a:r>
              <a:rPr lang="hu-HU" sz="1600" dirty="0" smtClean="0">
                <a:solidFill>
                  <a:srgbClr val="008080"/>
                </a:solidFill>
              </a:rPr>
              <a:t>légúti váladéka ismételten véres </a:t>
            </a:r>
          </a:p>
          <a:p>
            <a:endParaRPr lang="hu-HU" sz="1600" dirty="0" smtClean="0">
              <a:solidFill>
                <a:srgbClr val="FF6600"/>
              </a:solidFill>
            </a:endParaRPr>
          </a:p>
          <a:p>
            <a:r>
              <a:rPr lang="hu-HU" sz="1600" dirty="0" smtClean="0">
                <a:solidFill>
                  <a:srgbClr val="FF0000"/>
                </a:solidFill>
              </a:rPr>
              <a:t>A </a:t>
            </a:r>
            <a:r>
              <a:rPr lang="hu-HU" sz="1600" dirty="0" err="1" smtClean="0">
                <a:solidFill>
                  <a:srgbClr val="FF0000"/>
                </a:solidFill>
              </a:rPr>
              <a:t>steroid</a:t>
            </a:r>
            <a:r>
              <a:rPr lang="hu-HU" sz="1600" dirty="0" smtClean="0">
                <a:solidFill>
                  <a:srgbClr val="FF0000"/>
                </a:solidFill>
              </a:rPr>
              <a:t> dózisát </a:t>
            </a:r>
            <a:r>
              <a:rPr lang="hu-HU" sz="1600" dirty="0" smtClean="0">
                <a:solidFill>
                  <a:srgbClr val="FF0000"/>
                </a:solidFill>
              </a:rPr>
              <a:t>megemeltük </a:t>
            </a:r>
            <a:r>
              <a:rPr lang="hu-HU" sz="1600" dirty="0" smtClean="0">
                <a:solidFill>
                  <a:srgbClr val="FF0000"/>
                </a:solidFill>
              </a:rPr>
              <a:t>200mg-ra</a:t>
            </a:r>
          </a:p>
          <a:p>
            <a:r>
              <a:rPr lang="hu-HU" sz="1600" dirty="0" smtClean="0">
                <a:solidFill>
                  <a:srgbClr val="008080"/>
                </a:solidFill>
              </a:rPr>
              <a:t>Nyugtalansága</a:t>
            </a:r>
            <a:r>
              <a:rPr lang="hu-HU" sz="1600" dirty="0" smtClean="0"/>
              <a:t> miatt </a:t>
            </a:r>
            <a:r>
              <a:rPr lang="hu-HU" sz="1600" dirty="0" err="1" smtClean="0">
                <a:solidFill>
                  <a:srgbClr val="FF0000"/>
                </a:solidFill>
              </a:rPr>
              <a:t>dexmedethomidin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propofol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adás </a:t>
            </a:r>
          </a:p>
          <a:p>
            <a:r>
              <a:rPr lang="hu-HU" sz="1600" dirty="0" err="1" smtClean="0">
                <a:solidFill>
                  <a:srgbClr val="008080"/>
                </a:solidFill>
              </a:rPr>
              <a:t>Oliguriásabb</a:t>
            </a:r>
            <a:r>
              <a:rPr lang="hu-HU" sz="1600" dirty="0" smtClean="0">
                <a:solidFill>
                  <a:srgbClr val="008080"/>
                </a:solidFill>
              </a:rPr>
              <a:t> </a:t>
            </a:r>
            <a:r>
              <a:rPr lang="hu-HU" sz="1600" dirty="0" smtClean="0"/>
              <a:t>lett, de </a:t>
            </a:r>
            <a:r>
              <a:rPr lang="hu-HU" sz="1600" dirty="0" err="1" smtClean="0">
                <a:solidFill>
                  <a:srgbClr val="FF0000"/>
                </a:solidFill>
              </a:rPr>
              <a:t>diuretikum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adására a </a:t>
            </a:r>
            <a:r>
              <a:rPr lang="hu-HU" sz="1600" dirty="0" smtClean="0">
                <a:solidFill>
                  <a:srgbClr val="008080"/>
                </a:solidFill>
              </a:rPr>
              <a:t>vizelet-elválasztás elfogadható </a:t>
            </a:r>
          </a:p>
          <a:p>
            <a:r>
              <a:rPr lang="hu-HU" sz="1600" dirty="0" smtClean="0"/>
              <a:t>A </a:t>
            </a:r>
            <a:r>
              <a:rPr lang="hu-HU" sz="1600" dirty="0" err="1" smtClean="0"/>
              <a:t>tracheostoma</a:t>
            </a:r>
            <a:r>
              <a:rPr lang="hu-HU" sz="1600" dirty="0" smtClean="0"/>
              <a:t> képzésbe a beteg nem egyezett bele</a:t>
            </a:r>
          </a:p>
          <a:p>
            <a:endParaRPr lang="hu-HU" sz="1600" dirty="0" smtClean="0"/>
          </a:p>
          <a:p>
            <a:r>
              <a:rPr lang="hu-HU" sz="1600" b="1" dirty="0" smtClean="0">
                <a:solidFill>
                  <a:srgbClr val="002060"/>
                </a:solidFill>
              </a:rPr>
              <a:t>Immunológus továbbra is a </a:t>
            </a:r>
            <a:r>
              <a:rPr lang="hu-HU" sz="1600" b="1" dirty="0" err="1" smtClean="0">
                <a:solidFill>
                  <a:srgbClr val="002060"/>
                </a:solidFill>
              </a:rPr>
              <a:t>seronegatív</a:t>
            </a:r>
            <a:r>
              <a:rPr lang="hu-HU" sz="1600" b="1" dirty="0" smtClean="0">
                <a:solidFill>
                  <a:srgbClr val="002060"/>
                </a:solidFill>
              </a:rPr>
              <a:t> </a:t>
            </a:r>
            <a:r>
              <a:rPr lang="hu-HU" sz="1600" b="1" dirty="0" err="1" smtClean="0">
                <a:solidFill>
                  <a:srgbClr val="002060"/>
                </a:solidFill>
              </a:rPr>
              <a:t>vasculitis</a:t>
            </a:r>
            <a:r>
              <a:rPr lang="hu-HU" sz="1600" b="1" dirty="0" smtClean="0">
                <a:solidFill>
                  <a:srgbClr val="002060"/>
                </a:solidFill>
              </a:rPr>
              <a:t> mellett foglalt állást, melyet a klinikai kép, a kórtörténet és a </a:t>
            </a:r>
            <a:r>
              <a:rPr lang="hu-HU" sz="1600" b="1" dirty="0" err="1" smtClean="0">
                <a:solidFill>
                  <a:srgbClr val="002060"/>
                </a:solidFill>
              </a:rPr>
              <a:t>steroid</a:t>
            </a:r>
            <a:r>
              <a:rPr lang="hu-HU" sz="1600" b="1" dirty="0" smtClean="0">
                <a:solidFill>
                  <a:srgbClr val="002060"/>
                </a:solidFill>
              </a:rPr>
              <a:t> terápia mellett csökkenő CRP szint jelzett</a:t>
            </a:r>
          </a:p>
          <a:p>
            <a:endParaRPr lang="hu-HU" sz="1600" b="1" dirty="0" smtClean="0">
              <a:solidFill>
                <a:srgbClr val="FF0000"/>
              </a:solidFill>
            </a:endParaRPr>
          </a:p>
          <a:p>
            <a:r>
              <a:rPr lang="hu-HU" sz="1600" dirty="0" smtClean="0">
                <a:solidFill>
                  <a:srgbClr val="FF0000"/>
                </a:solidFill>
              </a:rPr>
              <a:t>Kapcsolat </a:t>
            </a:r>
            <a:r>
              <a:rPr lang="hu-HU" sz="1600" dirty="0" smtClean="0">
                <a:solidFill>
                  <a:srgbClr val="FF0000"/>
                </a:solidFill>
              </a:rPr>
              <a:t>felvétel több Budapesti Országos Intézettel </a:t>
            </a:r>
            <a:r>
              <a:rPr lang="hu-HU" sz="1600" dirty="0" smtClean="0">
                <a:sym typeface="Wingdings"/>
              </a:rPr>
              <a:t></a:t>
            </a:r>
            <a:r>
              <a:rPr lang="hu-HU" sz="1600" dirty="0" smtClean="0"/>
              <a:t> a kórtörténet alapján a kezeléssel egyetértettek, de a beteg állapotában a tüdő </a:t>
            </a:r>
            <a:r>
              <a:rPr lang="hu-HU" sz="1600" dirty="0" err="1" smtClean="0"/>
              <a:t>biopsiát</a:t>
            </a:r>
            <a:r>
              <a:rPr lang="hu-HU" sz="1600" dirty="0" smtClean="0"/>
              <a:t> </a:t>
            </a:r>
            <a:r>
              <a:rPr lang="hu-HU" sz="1600" dirty="0" smtClean="0"/>
              <a:t>nem tartották kivitelezhetőnek, </a:t>
            </a:r>
            <a:r>
              <a:rPr lang="hu-HU" sz="1600" dirty="0" smtClean="0"/>
              <a:t>a beteg átvételétől elzárkóztak</a:t>
            </a: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395536" y="4005064"/>
            <a:ext cx="828092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92696"/>
            <a:ext cx="1359595" cy="135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54760" cy="883568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A Diagnózis: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1484784"/>
            <a:ext cx="6020397" cy="1296144"/>
          </a:xfrm>
        </p:spPr>
        <p:txBody>
          <a:bodyPr/>
          <a:lstStyle/>
          <a:p>
            <a:r>
              <a:rPr lang="hu-HU" sz="1600" b="1" dirty="0" smtClean="0">
                <a:solidFill>
                  <a:srgbClr val="FFC000"/>
                </a:solidFill>
              </a:rPr>
              <a:t>A 21. nap: </a:t>
            </a:r>
            <a:r>
              <a:rPr lang="hu-HU" sz="1600" dirty="0" smtClean="0"/>
              <a:t>orr mintából újraértékelt szövettani lelet: </a:t>
            </a:r>
          </a:p>
          <a:p>
            <a:pPr>
              <a:buNone/>
            </a:pPr>
            <a:r>
              <a:rPr lang="hu-HU" sz="1600" dirty="0" smtClean="0">
                <a:solidFill>
                  <a:srgbClr val="FF0000"/>
                </a:solidFill>
              </a:rPr>
              <a:t>	a mélyebb rétegekben felvetette a </a:t>
            </a:r>
            <a:r>
              <a:rPr lang="hu-HU" sz="1600" dirty="0" err="1" smtClean="0">
                <a:solidFill>
                  <a:srgbClr val="FF0000"/>
                </a:solidFill>
              </a:rPr>
              <a:t>kisér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vasculitis</a:t>
            </a:r>
            <a:r>
              <a:rPr lang="hu-HU" sz="1600" dirty="0" smtClean="0">
                <a:solidFill>
                  <a:srgbClr val="FF0000"/>
                </a:solidFill>
              </a:rPr>
              <a:t> jelenlétét, </a:t>
            </a:r>
            <a:r>
              <a:rPr lang="hu-HU" sz="1600" dirty="0" err="1" smtClean="0">
                <a:solidFill>
                  <a:srgbClr val="FF0000"/>
                </a:solidFill>
              </a:rPr>
              <a:t>Wegener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granulomatosis</a:t>
            </a:r>
            <a:r>
              <a:rPr lang="hu-HU" sz="1600" dirty="0" smtClean="0">
                <a:solidFill>
                  <a:srgbClr val="FF0000"/>
                </a:solidFill>
              </a:rPr>
              <a:t> alapos gyanúja</a:t>
            </a:r>
          </a:p>
          <a:p>
            <a:pPr>
              <a:buNone/>
            </a:pPr>
            <a:r>
              <a:rPr lang="hu-HU" sz="1600" dirty="0" smtClean="0"/>
              <a:t>	</a:t>
            </a:r>
            <a:r>
              <a:rPr lang="hu-HU" sz="1600" dirty="0" smtClean="0"/>
              <a:t>de a </a:t>
            </a:r>
            <a:r>
              <a:rPr lang="hu-HU" sz="1600" dirty="0" smtClean="0"/>
              <a:t>klasszikus szövettani kép nem látszódott</a:t>
            </a:r>
          </a:p>
          <a:p>
            <a:endParaRPr lang="hu-HU" sz="1800" dirty="0" smtClean="0"/>
          </a:p>
          <a:p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 </a:t>
            </a:r>
          </a:p>
        </p:txBody>
      </p:sp>
      <p:pic>
        <p:nvPicPr>
          <p:cNvPr id="4" name="Picture 3" descr="C:\Users\Szörényi Péter\Desktop\Új mappa\Wegeners-Granulomatosis-Shown-Using-Medical-Animation-Still-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8" y="2924944"/>
            <a:ext cx="640071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Szörényi Péter\Desktop\Új mapp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20688"/>
            <a:ext cx="2224012" cy="221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égyágú csillag 6"/>
          <p:cNvSpPr/>
          <p:nvPr/>
        </p:nvSpPr>
        <p:spPr>
          <a:xfrm>
            <a:off x="2411760" y="37890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égyágú csillag 7"/>
          <p:cNvSpPr/>
          <p:nvPr/>
        </p:nvSpPr>
        <p:spPr>
          <a:xfrm>
            <a:off x="2195736" y="494116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égyágú csillag 8"/>
          <p:cNvSpPr/>
          <p:nvPr/>
        </p:nvSpPr>
        <p:spPr>
          <a:xfrm>
            <a:off x="7884368" y="24928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3112" r="8422" b="4469"/>
          <a:stretch>
            <a:fillRect/>
          </a:stretch>
        </p:blipFill>
        <p:spPr bwMode="auto">
          <a:xfrm>
            <a:off x="107504" y="692696"/>
            <a:ext cx="489654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5184576" cy="595536"/>
          </a:xfrm>
        </p:spPr>
        <p:txBody>
          <a:bodyPr/>
          <a:lstStyle/>
          <a:p>
            <a:r>
              <a:rPr lang="hu-HU" b="1" dirty="0" err="1" smtClean="0">
                <a:solidFill>
                  <a:srgbClr val="990033"/>
                </a:solidFill>
              </a:rPr>
              <a:t>Wegener</a:t>
            </a:r>
            <a:r>
              <a:rPr lang="hu-HU" b="1" dirty="0" smtClean="0">
                <a:solidFill>
                  <a:srgbClr val="990033"/>
                </a:solidFill>
              </a:rPr>
              <a:t> </a:t>
            </a:r>
            <a:r>
              <a:rPr lang="hu-HU" b="1" dirty="0" err="1" smtClean="0">
                <a:solidFill>
                  <a:srgbClr val="990033"/>
                </a:solidFill>
              </a:rPr>
              <a:t>granulomatosis</a:t>
            </a:r>
            <a:r>
              <a:rPr lang="hu-HU" b="1" dirty="0" smtClean="0">
                <a:solidFill>
                  <a:srgbClr val="990033"/>
                </a:solidFill>
              </a:rPr>
              <a:t/>
            </a:r>
            <a:br>
              <a:rPr lang="hu-HU" b="1" dirty="0" smtClean="0">
                <a:solidFill>
                  <a:srgbClr val="990033"/>
                </a:solidFill>
              </a:rPr>
            </a:br>
            <a:r>
              <a:rPr lang="hu-HU" sz="1800" b="1" dirty="0" smtClean="0">
                <a:solidFill>
                  <a:srgbClr val="990033"/>
                </a:solidFill>
              </a:rPr>
              <a:t>(</a:t>
            </a:r>
            <a:r>
              <a:rPr lang="hu-HU" sz="1800" b="1" dirty="0" err="1" smtClean="0">
                <a:solidFill>
                  <a:srgbClr val="990033"/>
                </a:solidFill>
              </a:rPr>
              <a:t>Granulomatosis</a:t>
            </a:r>
            <a:r>
              <a:rPr lang="hu-HU" sz="1800" b="1" dirty="0" smtClean="0">
                <a:solidFill>
                  <a:srgbClr val="990033"/>
                </a:solidFill>
              </a:rPr>
              <a:t> </a:t>
            </a:r>
            <a:r>
              <a:rPr lang="hu-HU" sz="1800" b="1" dirty="0" err="1" smtClean="0">
                <a:solidFill>
                  <a:srgbClr val="990033"/>
                </a:solidFill>
              </a:rPr>
              <a:t>Polyangitissel</a:t>
            </a:r>
            <a:r>
              <a:rPr lang="hu-HU" sz="1800" b="1" dirty="0" smtClean="0">
                <a:solidFill>
                  <a:srgbClr val="990033"/>
                </a:solidFill>
              </a:rPr>
              <a:t>)</a:t>
            </a:r>
            <a:endParaRPr lang="hu-HU" sz="1800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68760"/>
            <a:ext cx="9324528" cy="395820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r>
              <a:rPr lang="hu-HU" sz="1400" dirty="0" smtClean="0"/>
              <a:t>Kis és közép méretű artériák betegsége</a:t>
            </a:r>
          </a:p>
          <a:p>
            <a:pPr>
              <a:spcBef>
                <a:spcPts val="0"/>
              </a:spcBef>
            </a:pPr>
            <a:r>
              <a:rPr lang="hu-HU" sz="1400" dirty="0" err="1" smtClean="0"/>
              <a:t>Nekrotizáló</a:t>
            </a:r>
            <a:r>
              <a:rPr lang="hu-HU" sz="1400" dirty="0" smtClean="0"/>
              <a:t> </a:t>
            </a:r>
            <a:r>
              <a:rPr lang="hu-HU" sz="1400" dirty="0" err="1" smtClean="0"/>
              <a:t>granulomatosus</a:t>
            </a:r>
            <a:r>
              <a:rPr lang="hu-HU" sz="1400" dirty="0" smtClean="0"/>
              <a:t> </a:t>
            </a:r>
            <a:r>
              <a:rPr lang="hu-HU" sz="1400" dirty="0" err="1" smtClean="0"/>
              <a:t>vasculitis</a:t>
            </a:r>
            <a:r>
              <a:rPr lang="hu-HU" sz="1400" dirty="0" smtClean="0"/>
              <a:t> </a:t>
            </a:r>
            <a:r>
              <a:rPr lang="hu-HU" sz="1400" dirty="0" smtClean="0"/>
              <a:t>jelenléte döntően </a:t>
            </a:r>
            <a:r>
              <a:rPr lang="hu-HU" sz="1400" dirty="0" smtClean="0"/>
              <a:t>tüdőben, vesében, nyálkahártyán</a:t>
            </a:r>
          </a:p>
          <a:p>
            <a:pPr>
              <a:spcBef>
                <a:spcPts val="0"/>
              </a:spcBef>
            </a:pPr>
            <a:r>
              <a:rPr lang="hu-HU" sz="1400" b="1" dirty="0" smtClean="0"/>
              <a:t>Kezdeti stádium: </a:t>
            </a:r>
            <a:r>
              <a:rPr lang="hu-HU" sz="1400" dirty="0" err="1" smtClean="0"/>
              <a:t>iniciáló</a:t>
            </a:r>
            <a:r>
              <a:rPr lang="hu-HU" sz="1400" dirty="0" smtClean="0"/>
              <a:t> </a:t>
            </a:r>
            <a:r>
              <a:rPr lang="hu-HU" sz="1400" dirty="0" err="1" smtClean="0"/>
              <a:t>granuloma</a:t>
            </a:r>
            <a:r>
              <a:rPr lang="hu-HU" sz="1400" dirty="0" smtClean="0"/>
              <a:t> képződés a légúti rendszerben (sinusokban, orrban, tüdőben)</a:t>
            </a:r>
          </a:p>
          <a:p>
            <a:pPr>
              <a:spcBef>
                <a:spcPts val="0"/>
              </a:spcBef>
            </a:pPr>
            <a:r>
              <a:rPr lang="hu-HU" sz="1400" b="1" dirty="0" smtClean="0"/>
              <a:t>Később:</a:t>
            </a:r>
            <a:r>
              <a:rPr lang="hu-HU" sz="1400" dirty="0" smtClean="0"/>
              <a:t> generalizált </a:t>
            </a:r>
            <a:r>
              <a:rPr lang="hu-HU" sz="1400" dirty="0" err="1" smtClean="0"/>
              <a:t>vasculitis</a:t>
            </a:r>
            <a:r>
              <a:rPr lang="hu-HU" sz="1400" dirty="0" smtClean="0"/>
              <a:t>, </a:t>
            </a:r>
            <a:r>
              <a:rPr lang="hu-HU" sz="1400" dirty="0" err="1" smtClean="0"/>
              <a:t>petechiák</a:t>
            </a:r>
            <a:r>
              <a:rPr lang="hu-HU" sz="1400" dirty="0" smtClean="0"/>
              <a:t>, </a:t>
            </a:r>
            <a:r>
              <a:rPr lang="hu-HU" sz="1400" dirty="0" err="1" smtClean="0"/>
              <a:t>arthralgiák</a:t>
            </a:r>
            <a:r>
              <a:rPr lang="hu-HU" sz="1400" dirty="0" smtClean="0"/>
              <a:t>, </a:t>
            </a:r>
            <a:r>
              <a:rPr lang="hu-HU" sz="1400" dirty="0" err="1" smtClean="0"/>
              <a:t>myalgiák</a:t>
            </a:r>
            <a:r>
              <a:rPr lang="hu-HU" sz="1400" dirty="0" smtClean="0"/>
              <a:t>, láz megjelenése, </a:t>
            </a:r>
            <a:r>
              <a:rPr lang="hu-HU" sz="1400" dirty="0" err="1" smtClean="0"/>
              <a:t>polyneuropathia</a:t>
            </a:r>
            <a:r>
              <a:rPr lang="hu-HU" sz="1400" dirty="0" smtClean="0"/>
              <a:t>, </a:t>
            </a:r>
            <a:r>
              <a:rPr lang="hu-HU" sz="1400" dirty="0" err="1" smtClean="0"/>
              <a:t>glomerulonephritis</a:t>
            </a:r>
            <a:r>
              <a:rPr lang="hu-HU" sz="1400" dirty="0" smtClean="0"/>
              <a:t>, </a:t>
            </a:r>
            <a:r>
              <a:rPr lang="hu-HU" sz="1400" dirty="0" err="1" smtClean="0"/>
              <a:t>pleuritis</a:t>
            </a:r>
            <a:endParaRPr lang="hu-HU" sz="1400" dirty="0" smtClean="0"/>
          </a:p>
          <a:p>
            <a:pPr>
              <a:spcBef>
                <a:spcPts val="0"/>
              </a:spcBef>
            </a:pPr>
            <a:r>
              <a:rPr lang="hu-HU" sz="1400" dirty="0" smtClean="0"/>
              <a:t>Gyakran társul </a:t>
            </a:r>
            <a:r>
              <a:rPr lang="hu-HU" sz="1400" dirty="0" err="1" smtClean="0"/>
              <a:t>Staphylococcus</a:t>
            </a:r>
            <a:r>
              <a:rPr lang="hu-HU" sz="1400" dirty="0" smtClean="0"/>
              <a:t> </a:t>
            </a:r>
            <a:r>
              <a:rPr lang="hu-HU" sz="1400" dirty="0" err="1" smtClean="0"/>
              <a:t>infectióval</a:t>
            </a:r>
            <a:endParaRPr lang="hu-HU" sz="1400" dirty="0" smtClean="0"/>
          </a:p>
          <a:p>
            <a:pPr>
              <a:spcBef>
                <a:spcPts val="0"/>
              </a:spcBef>
            </a:pPr>
            <a:endParaRPr lang="hu-HU" sz="1400" dirty="0" smtClean="0"/>
          </a:p>
          <a:p>
            <a:pPr>
              <a:spcBef>
                <a:spcPts val="0"/>
              </a:spcBef>
            </a:pPr>
            <a:r>
              <a:rPr lang="hu-HU" sz="1400" b="1" dirty="0" smtClean="0"/>
              <a:t>DG: </a:t>
            </a:r>
            <a:r>
              <a:rPr lang="hu-HU" sz="1400" dirty="0" smtClean="0">
                <a:solidFill>
                  <a:srgbClr val="FFC000"/>
                </a:solidFill>
              </a:rPr>
              <a:t>C-ANCA pozitivitás (</a:t>
            </a:r>
            <a:r>
              <a:rPr lang="hu-HU" sz="1400" dirty="0" err="1" smtClean="0">
                <a:solidFill>
                  <a:srgbClr val="FFC000"/>
                </a:solidFill>
              </a:rPr>
              <a:t>citoplazmaticus</a:t>
            </a:r>
            <a:r>
              <a:rPr lang="hu-HU" sz="1400" dirty="0" smtClean="0">
                <a:solidFill>
                  <a:srgbClr val="FFC000"/>
                </a:solidFill>
              </a:rPr>
              <a:t> </a:t>
            </a:r>
            <a:r>
              <a:rPr lang="hu-HU" sz="1400" dirty="0" err="1" smtClean="0">
                <a:solidFill>
                  <a:srgbClr val="FFC000"/>
                </a:solidFill>
              </a:rPr>
              <a:t>anti-proteinas</a:t>
            </a:r>
            <a:r>
              <a:rPr lang="hu-HU" sz="1400" dirty="0" smtClean="0">
                <a:solidFill>
                  <a:srgbClr val="FFC000"/>
                </a:solidFill>
              </a:rPr>
              <a:t> 3) antitest, </a:t>
            </a:r>
          </a:p>
          <a:p>
            <a:pPr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FFC000"/>
                </a:solidFill>
              </a:rPr>
              <a:t>	</a:t>
            </a:r>
            <a:r>
              <a:rPr lang="hu-HU" sz="1400" dirty="0" err="1" smtClean="0">
                <a:solidFill>
                  <a:srgbClr val="FFC000"/>
                </a:solidFill>
              </a:rPr>
              <a:t>granulomatosus</a:t>
            </a:r>
            <a:r>
              <a:rPr lang="hu-HU" sz="1400" dirty="0" smtClean="0">
                <a:solidFill>
                  <a:srgbClr val="FFC000"/>
                </a:solidFill>
              </a:rPr>
              <a:t> szövettani kép tüdőben, vesében, </a:t>
            </a:r>
          </a:p>
          <a:p>
            <a:pPr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FFC000"/>
                </a:solidFill>
              </a:rPr>
              <a:t>	gyulladás (CRP, FVS,</a:t>
            </a:r>
            <a:r>
              <a:rPr lang="hu-HU" sz="1400" dirty="0" smtClean="0">
                <a:solidFill>
                  <a:srgbClr val="FFC000"/>
                </a:solidFill>
                <a:sym typeface="Wingdings"/>
              </a:rPr>
              <a:t>TCT, </a:t>
            </a:r>
            <a:r>
              <a:rPr lang="hu-HU" sz="1400" dirty="0" err="1" smtClean="0">
                <a:solidFill>
                  <a:srgbClr val="FFC000"/>
                </a:solidFill>
                <a:sym typeface="Wingdings"/>
              </a:rPr>
              <a:t>We</a:t>
            </a:r>
            <a:r>
              <a:rPr lang="hu-HU" sz="1400" dirty="0" smtClean="0">
                <a:solidFill>
                  <a:srgbClr val="FFC000"/>
                </a:solidFill>
                <a:sym typeface="Wingdings"/>
              </a:rPr>
              <a:t>, </a:t>
            </a:r>
            <a:r>
              <a:rPr lang="hu-HU" sz="1400" dirty="0" err="1" smtClean="0">
                <a:solidFill>
                  <a:srgbClr val="FFC000"/>
                </a:solidFill>
                <a:sym typeface="Wingdings"/>
              </a:rPr>
              <a:t>mycrocyter</a:t>
            </a:r>
            <a:r>
              <a:rPr lang="hu-HU" sz="1400" dirty="0" smtClean="0">
                <a:solidFill>
                  <a:srgbClr val="FFC000"/>
                </a:solidFill>
                <a:sym typeface="Wingdings"/>
              </a:rPr>
              <a:t> </a:t>
            </a:r>
            <a:r>
              <a:rPr lang="hu-HU" sz="1400" dirty="0" err="1" smtClean="0">
                <a:solidFill>
                  <a:srgbClr val="FFC000"/>
                </a:solidFill>
                <a:sym typeface="Wingdings"/>
              </a:rPr>
              <a:t>anaemia</a:t>
            </a:r>
            <a:r>
              <a:rPr lang="hu-HU" sz="1400" dirty="0" smtClean="0">
                <a:solidFill>
                  <a:srgbClr val="FFC000"/>
                </a:solidFill>
                <a:sym typeface="Wingdings"/>
              </a:rPr>
              <a:t>)</a:t>
            </a:r>
          </a:p>
          <a:p>
            <a:pPr>
              <a:spcBef>
                <a:spcPts val="0"/>
              </a:spcBef>
            </a:pPr>
            <a:r>
              <a:rPr lang="hu-HU" sz="1400" b="1" dirty="0" smtClean="0">
                <a:sym typeface="Wingdings"/>
              </a:rPr>
              <a:t>Th: </a:t>
            </a:r>
            <a:r>
              <a:rPr lang="hu-HU" sz="1400" dirty="0" err="1" smtClean="0">
                <a:solidFill>
                  <a:srgbClr val="0070C0"/>
                </a:solidFill>
                <a:sym typeface="Wingdings"/>
              </a:rPr>
              <a:t>plazmaferezis</a:t>
            </a:r>
            <a:r>
              <a:rPr lang="hu-HU" sz="1400" dirty="0" smtClean="0">
                <a:solidFill>
                  <a:srgbClr val="0070C0"/>
                </a:solidFill>
                <a:sym typeface="Wingdings"/>
              </a:rPr>
              <a:t>, </a:t>
            </a:r>
            <a:r>
              <a:rPr lang="hu-HU" sz="1400" dirty="0" err="1" smtClean="0">
                <a:solidFill>
                  <a:srgbClr val="0070C0"/>
                </a:solidFill>
                <a:sym typeface="Wingdings"/>
              </a:rPr>
              <a:t>steroid</a:t>
            </a:r>
            <a:r>
              <a:rPr lang="hu-HU" sz="1400" dirty="0" smtClean="0">
                <a:solidFill>
                  <a:srgbClr val="0070C0"/>
                </a:solidFill>
                <a:sym typeface="Wingdings"/>
              </a:rPr>
              <a:t>, </a:t>
            </a:r>
            <a:r>
              <a:rPr lang="hu-HU" sz="1400" dirty="0" err="1" smtClean="0">
                <a:solidFill>
                  <a:srgbClr val="0070C0"/>
                </a:solidFill>
                <a:sym typeface="Wingdings"/>
              </a:rPr>
              <a:t>cytostatikum</a:t>
            </a:r>
            <a:r>
              <a:rPr lang="hu-HU" sz="1400" dirty="0" smtClean="0">
                <a:solidFill>
                  <a:srgbClr val="0070C0"/>
                </a:solidFill>
                <a:sym typeface="Wingdings"/>
              </a:rPr>
              <a:t>, </a:t>
            </a:r>
            <a:r>
              <a:rPr lang="hu-HU" sz="1400" dirty="0">
                <a:solidFill>
                  <a:srgbClr val="0070C0"/>
                </a:solidFill>
                <a:sym typeface="Wingdings"/>
              </a:rPr>
              <a:t>biológiai </a:t>
            </a:r>
            <a:r>
              <a:rPr lang="hu-HU" sz="1400" dirty="0" smtClean="0">
                <a:solidFill>
                  <a:srgbClr val="0070C0"/>
                </a:solidFill>
                <a:sym typeface="Wingdings"/>
              </a:rPr>
              <a:t>terápia, sec. </a:t>
            </a:r>
            <a:r>
              <a:rPr lang="hu-HU" sz="1400" dirty="0" err="1" smtClean="0">
                <a:solidFill>
                  <a:srgbClr val="0070C0"/>
                </a:solidFill>
                <a:sym typeface="Wingdings"/>
              </a:rPr>
              <a:t>infectio</a:t>
            </a:r>
            <a:r>
              <a:rPr lang="hu-HU" sz="1400" dirty="0" smtClean="0">
                <a:solidFill>
                  <a:srgbClr val="0070C0"/>
                </a:solidFill>
                <a:sym typeface="Wingdings"/>
              </a:rPr>
              <a:t> kezelés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51920" y="630932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err="1" smtClean="0">
                <a:solidFill>
                  <a:srgbClr val="FF0000"/>
                </a:solidFill>
              </a:rPr>
              <a:t>Robbins</a:t>
            </a:r>
            <a:r>
              <a:rPr lang="hu-HU" sz="1000" i="1" dirty="0" smtClean="0">
                <a:solidFill>
                  <a:srgbClr val="FF0000"/>
                </a:solidFill>
              </a:rPr>
              <a:t> </a:t>
            </a:r>
            <a:r>
              <a:rPr lang="hu-HU" sz="1000" i="1" dirty="0" err="1" smtClean="0">
                <a:solidFill>
                  <a:srgbClr val="FF0000"/>
                </a:solidFill>
              </a:rPr>
              <a:t>Pathológia</a:t>
            </a:r>
            <a:r>
              <a:rPr lang="hu-HU" sz="1000" i="1" dirty="0" smtClean="0">
                <a:solidFill>
                  <a:srgbClr val="FF0000"/>
                </a:solidFill>
              </a:rPr>
              <a:t> alapjai 2019</a:t>
            </a:r>
          </a:p>
          <a:p>
            <a:r>
              <a:rPr lang="hu-HU" sz="1000" i="1" dirty="0" err="1" smtClean="0">
                <a:solidFill>
                  <a:srgbClr val="FF0000"/>
                </a:solidFill>
              </a:rPr>
              <a:t>Rheumatológia</a:t>
            </a:r>
            <a:r>
              <a:rPr lang="hu-HU" sz="1000" i="1" dirty="0" smtClean="0">
                <a:solidFill>
                  <a:srgbClr val="FF0000"/>
                </a:solidFill>
              </a:rPr>
              <a:t>, Czirják László 2010, https://litfl.com/friedrich-wegener/</a:t>
            </a:r>
            <a:endParaRPr lang="hu-HU" sz="10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2880320" cy="216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Szörényi Péter\Desktop\Új mappa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1143892" cy="113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/>
          <a:srcRect t="5385" r="53659"/>
          <a:stretch>
            <a:fillRect/>
          </a:stretch>
        </p:blipFill>
        <p:spPr>
          <a:xfrm>
            <a:off x="6948264" y="4874584"/>
            <a:ext cx="1656184" cy="153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llipszis 9"/>
          <p:cNvSpPr/>
          <p:nvPr/>
        </p:nvSpPr>
        <p:spPr>
          <a:xfrm>
            <a:off x="2123728" y="2636912"/>
            <a:ext cx="280831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40398" y="3933056"/>
            <a:ext cx="3103601" cy="523528"/>
          </a:xfrm>
        </p:spPr>
        <p:txBody>
          <a:bodyPr/>
          <a:lstStyle/>
          <a:p>
            <a:r>
              <a:rPr lang="hu-HU" sz="4000" b="1" dirty="0" smtClean="0">
                <a:solidFill>
                  <a:srgbClr val="990033"/>
                </a:solidFill>
              </a:rPr>
              <a:t>A betegség</a:t>
            </a:r>
            <a:br>
              <a:rPr lang="hu-HU" sz="4000" b="1" dirty="0" smtClean="0">
                <a:solidFill>
                  <a:srgbClr val="990033"/>
                </a:solidFill>
              </a:rPr>
            </a:br>
            <a:r>
              <a:rPr lang="hu-HU" sz="4000" b="1" dirty="0" smtClean="0">
                <a:solidFill>
                  <a:srgbClr val="990033"/>
                </a:solidFill>
              </a:rPr>
              <a:t>kialakulása</a:t>
            </a:r>
            <a:r>
              <a:rPr lang="hu-HU" b="1" dirty="0" smtClean="0">
                <a:solidFill>
                  <a:srgbClr val="990033"/>
                </a:solidFill>
              </a:rPr>
              <a:t>:</a:t>
            </a:r>
            <a:endParaRPr lang="hu-HU" b="1" dirty="0">
              <a:solidFill>
                <a:srgbClr val="990033"/>
              </a:solidFill>
            </a:endParaRPr>
          </a:p>
        </p:txBody>
      </p:sp>
      <p:pic>
        <p:nvPicPr>
          <p:cNvPr id="19" name="Tartalom helye 18" descr="dns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172819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3059832" y="1700808"/>
            <a:ext cx="33614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990033"/>
                </a:solidFill>
              </a:rPr>
              <a:t>Az autoimmun </a:t>
            </a:r>
          </a:p>
          <a:p>
            <a:pPr algn="ctr"/>
            <a:r>
              <a:rPr lang="hu-HU" b="1" dirty="0" smtClean="0">
                <a:solidFill>
                  <a:srgbClr val="990033"/>
                </a:solidFill>
              </a:rPr>
              <a:t>betegség fellángolása</a:t>
            </a:r>
          </a:p>
          <a:p>
            <a:pPr algn="ctr"/>
            <a:endParaRPr lang="hu-HU" b="1" dirty="0" smtClean="0">
              <a:solidFill>
                <a:srgbClr val="990033"/>
              </a:solidFill>
            </a:endParaRPr>
          </a:p>
          <a:p>
            <a:pPr algn="ctr"/>
            <a:endParaRPr lang="hu-HU" b="1" dirty="0" smtClean="0">
              <a:solidFill>
                <a:srgbClr val="990033"/>
              </a:solidFill>
            </a:endParaRPr>
          </a:p>
          <a:p>
            <a:pPr algn="ctr"/>
            <a:endParaRPr lang="hu-HU" b="1" dirty="0" smtClean="0">
              <a:solidFill>
                <a:srgbClr val="990033"/>
              </a:solidFill>
            </a:endParaRPr>
          </a:p>
          <a:p>
            <a:pPr algn="ctr"/>
            <a:r>
              <a:rPr lang="hu-HU" b="1" dirty="0" smtClean="0">
                <a:solidFill>
                  <a:srgbClr val="990033"/>
                </a:solidFill>
              </a:rPr>
              <a:t> </a:t>
            </a:r>
          </a:p>
          <a:p>
            <a:pPr algn="ctr"/>
            <a:endParaRPr lang="hu-HU" sz="800" dirty="0" smtClean="0"/>
          </a:p>
          <a:p>
            <a:pPr algn="ctr"/>
            <a:r>
              <a:rPr lang="hu-HU" sz="1600" dirty="0" smtClean="0"/>
              <a:t>Kisérrendszer </a:t>
            </a:r>
            <a:r>
              <a:rPr lang="hu-HU" sz="1600" dirty="0" smtClean="0"/>
              <a:t>keringés </a:t>
            </a:r>
            <a:r>
              <a:rPr lang="hu-HU" sz="1600" dirty="0" smtClean="0"/>
              <a:t>zavara </a:t>
            </a:r>
            <a:endParaRPr lang="hu-HU" sz="1600" dirty="0" smtClean="0"/>
          </a:p>
          <a:p>
            <a:pPr algn="ctr"/>
            <a:r>
              <a:rPr lang="hu-HU" sz="1600" dirty="0" smtClean="0"/>
              <a:t>sejt </a:t>
            </a:r>
            <a:r>
              <a:rPr lang="hu-HU" sz="1600" dirty="0" err="1" smtClean="0"/>
              <a:t>hypoxia</a:t>
            </a:r>
            <a:endParaRPr lang="hu-HU" sz="1600" dirty="0" smtClean="0"/>
          </a:p>
          <a:p>
            <a:pPr algn="ctr"/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2060848"/>
            <a:ext cx="2376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Öröklött adottságok</a:t>
            </a:r>
          </a:p>
          <a:p>
            <a:pPr algn="ctr"/>
            <a:r>
              <a:rPr lang="hu-HU" sz="1600" dirty="0" smtClean="0"/>
              <a:t>(Genetika, DNS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300192" y="1916832"/>
            <a:ext cx="2699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Szerzett adottságok</a:t>
            </a:r>
          </a:p>
          <a:p>
            <a:pPr algn="ctr"/>
            <a:r>
              <a:rPr lang="hu-HU" sz="1600" dirty="0" smtClean="0"/>
              <a:t>(</a:t>
            </a:r>
            <a:r>
              <a:rPr lang="hu-HU" sz="1600" dirty="0" err="1" smtClean="0"/>
              <a:t>infectio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87824" y="476672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Környezeti ártalmak</a:t>
            </a:r>
            <a:endParaRPr lang="hu-HU" sz="1600" dirty="0" smtClean="0"/>
          </a:p>
          <a:p>
            <a:pPr algn="ctr">
              <a:buFontTx/>
              <a:buChar char="-"/>
            </a:pPr>
            <a:r>
              <a:rPr lang="hu-HU" sz="1600" dirty="0" smtClean="0"/>
              <a:t> Műtét, </a:t>
            </a:r>
            <a:r>
              <a:rPr lang="hu-HU" sz="1600" dirty="0" err="1" smtClean="0"/>
              <a:t>perioperatív</a:t>
            </a:r>
            <a:r>
              <a:rPr lang="hu-HU" sz="1600" dirty="0" smtClean="0"/>
              <a:t> stres</a:t>
            </a:r>
            <a:r>
              <a:rPr lang="hu-HU" dirty="0" smtClean="0"/>
              <a:t>sz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03848" y="4765119"/>
            <a:ext cx="32403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A szervezet válasza</a:t>
            </a:r>
          </a:p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Kompenzáció</a:t>
            </a:r>
          </a:p>
          <a:p>
            <a:pPr algn="ctr"/>
            <a:r>
              <a:rPr lang="hu-HU" sz="1600" dirty="0" smtClean="0"/>
              <a:t>Kritikus acidózis </a:t>
            </a:r>
            <a:r>
              <a:rPr lang="hu-HU" sz="1600" dirty="0" smtClean="0">
                <a:sym typeface="Wingdings"/>
              </a:rPr>
              <a:t></a:t>
            </a:r>
            <a:endParaRPr lang="hu-HU" sz="1600" dirty="0" smtClean="0"/>
          </a:p>
          <a:p>
            <a:pPr algn="ctr"/>
            <a:r>
              <a:rPr lang="hu-HU" sz="1600" dirty="0" smtClean="0"/>
              <a:t>Ritmuszavar, </a:t>
            </a:r>
            <a:r>
              <a:rPr lang="hu-HU" sz="1600" dirty="0" err="1" smtClean="0"/>
              <a:t>vasoplegia</a:t>
            </a:r>
            <a:endParaRPr lang="hu-HU" sz="1600" dirty="0" smtClean="0"/>
          </a:p>
          <a:p>
            <a:pPr algn="ctr"/>
            <a:r>
              <a:rPr lang="hu-HU" sz="1600" dirty="0" smtClean="0"/>
              <a:t>Keringés összeomlása </a:t>
            </a:r>
            <a:r>
              <a:rPr lang="hu-HU" sz="1600" dirty="0" smtClean="0">
                <a:sym typeface="Wingdings"/>
              </a:rPr>
              <a:t> </a:t>
            </a:r>
            <a:r>
              <a:rPr lang="hu-HU" sz="1600" dirty="0" err="1" smtClean="0"/>
              <a:t>Periarrest</a:t>
            </a:r>
            <a:r>
              <a:rPr lang="hu-HU" sz="1600" dirty="0" smtClean="0"/>
              <a:t> állapot </a:t>
            </a:r>
          </a:p>
          <a:p>
            <a:pPr algn="ctr"/>
            <a:r>
              <a:rPr lang="hu-HU" sz="1600" dirty="0" err="1" smtClean="0"/>
              <a:t>Asystolia</a:t>
            </a:r>
            <a:endParaRPr lang="hu-HU" sz="1600" dirty="0" smtClean="0"/>
          </a:p>
          <a:p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987823" y="1628800"/>
            <a:ext cx="3488979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203848" y="4509120"/>
            <a:ext cx="3168352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2915816" y="476672"/>
            <a:ext cx="367240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6372200" y="1772816"/>
            <a:ext cx="262778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179512" y="1916832"/>
            <a:ext cx="259228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>
            <a:off x="4552292" y="126876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4560537" y="4062191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felé nyíl 16"/>
          <p:cNvSpPr/>
          <p:nvPr/>
        </p:nvSpPr>
        <p:spPr>
          <a:xfrm rot="3665719">
            <a:off x="6221884" y="2220419"/>
            <a:ext cx="398799" cy="649979"/>
          </a:xfrm>
          <a:prstGeom prst="downArrow">
            <a:avLst>
              <a:gd name="adj1" fmla="val 50000"/>
              <a:gd name="adj2" fmla="val 67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17368623">
            <a:off x="2764041" y="2151450"/>
            <a:ext cx="370724" cy="78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92696"/>
            <a:ext cx="1811720" cy="117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Ellipszis 23"/>
          <p:cNvSpPr/>
          <p:nvPr/>
        </p:nvSpPr>
        <p:spPr>
          <a:xfrm>
            <a:off x="192464" y="3825044"/>
            <a:ext cx="3011384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283459" y="4132243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Társuló kóros folyamat</a:t>
            </a:r>
          </a:p>
          <a:p>
            <a:pPr algn="ctr"/>
            <a:r>
              <a:rPr lang="hu-HU" sz="1600" dirty="0" smtClean="0"/>
              <a:t>(tüdő és vesefolyamat, veseelégtelenség, </a:t>
            </a:r>
          </a:p>
          <a:p>
            <a:pPr algn="ctr"/>
            <a:r>
              <a:rPr lang="hu-HU" sz="1600" dirty="0" smtClean="0"/>
              <a:t>metabolikus </a:t>
            </a:r>
            <a:r>
              <a:rPr lang="hu-HU" sz="1600" dirty="0" err="1" smtClean="0"/>
              <a:t>acidosis</a:t>
            </a:r>
            <a:r>
              <a:rPr lang="hu-HU" sz="1600" dirty="0" smtClean="0"/>
              <a:t>)</a:t>
            </a:r>
            <a:endParaRPr lang="hu-HU" sz="1600" dirty="0"/>
          </a:p>
        </p:txBody>
      </p:sp>
      <p:pic>
        <p:nvPicPr>
          <p:cNvPr id="30" name="Kép 4" descr="COPD-diseased_lung-e14562816525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39" y="2880920"/>
            <a:ext cx="1692011" cy="126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Lefelé nyíl 30"/>
          <p:cNvSpPr/>
          <p:nvPr/>
        </p:nvSpPr>
        <p:spPr>
          <a:xfrm rot="17867461">
            <a:off x="3165376" y="4563406"/>
            <a:ext cx="370724" cy="950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 descr="veseferfi_focuspoint_760x570.jpg"/>
          <p:cNvPicPr>
            <a:picLocks noChangeAspect="1"/>
          </p:cNvPicPr>
          <p:nvPr/>
        </p:nvPicPr>
        <p:blipFill>
          <a:blip r:embed="rId5" cstate="print"/>
          <a:srcRect l="24000" t="47916" r="24000" b="1506"/>
          <a:stretch>
            <a:fillRect/>
          </a:stretch>
        </p:blipFill>
        <p:spPr>
          <a:xfrm>
            <a:off x="660516" y="5226298"/>
            <a:ext cx="1872208" cy="136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Tartalom helye 3" descr="er_season_1_still_h_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76803" y="5157192"/>
            <a:ext cx="25543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7" name="Lefelé nyíl 26"/>
          <p:cNvSpPr/>
          <p:nvPr/>
        </p:nvSpPr>
        <p:spPr>
          <a:xfrm rot="3099986">
            <a:off x="3091749" y="3633099"/>
            <a:ext cx="360040" cy="806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8" name="Kép 27" descr="fneur-09-01166-g001.jpg"/>
          <p:cNvPicPr>
            <a:picLocks noChangeAspect="1"/>
          </p:cNvPicPr>
          <p:nvPr/>
        </p:nvPicPr>
        <p:blipFill rotWithShape="1">
          <a:blip r:embed="rId7" cstate="print"/>
          <a:srcRect l="-1" t="1928" r="6823" b="31751"/>
          <a:stretch/>
        </p:blipFill>
        <p:spPr>
          <a:xfrm>
            <a:off x="3297740" y="2276872"/>
            <a:ext cx="2764543" cy="128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85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35280" cy="595536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A kezelés alakulása</a:t>
            </a:r>
            <a:endParaRPr lang="hu-HU" b="1" dirty="0">
              <a:solidFill>
                <a:srgbClr val="990033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" r="274"/>
          <a:stretch>
            <a:fillRect/>
          </a:stretch>
        </p:blipFill>
        <p:spPr>
          <a:xfrm>
            <a:off x="179512" y="1268760"/>
            <a:ext cx="8640960" cy="4306553"/>
          </a:xfrm>
        </p:spPr>
      </p:pic>
      <p:sp>
        <p:nvSpPr>
          <p:cNvPr id="5" name="Szövegdoboz 4"/>
          <p:cNvSpPr txBox="1"/>
          <p:nvPr/>
        </p:nvSpPr>
        <p:spPr>
          <a:xfrm>
            <a:off x="539552" y="256490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CRP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501440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FVS</a:t>
            </a:r>
          </a:p>
          <a:p>
            <a:r>
              <a:rPr lang="hu-HU" sz="1600" b="1" dirty="0" smtClean="0">
                <a:solidFill>
                  <a:srgbClr val="FF0000"/>
                </a:solidFill>
              </a:rPr>
              <a:t>PCT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3204" y="337641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Hgb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3995936" y="3595817"/>
            <a:ext cx="864096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err="1" smtClean="0">
                <a:solidFill>
                  <a:srgbClr val="002060"/>
                </a:solidFill>
              </a:rPr>
              <a:t>Extubatio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9" name="Lekerekített téglalap feliratnak 8"/>
          <p:cNvSpPr/>
          <p:nvPr/>
        </p:nvSpPr>
        <p:spPr>
          <a:xfrm>
            <a:off x="3923928" y="2204864"/>
            <a:ext cx="1955688" cy="369332"/>
          </a:xfrm>
          <a:prstGeom prst="wedgeRoundRectCallout">
            <a:avLst>
              <a:gd name="adj1" fmla="val -21274"/>
              <a:gd name="adj2" fmla="val 625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err="1" smtClean="0">
                <a:solidFill>
                  <a:srgbClr val="002060"/>
                </a:solidFill>
              </a:rPr>
              <a:t>Reintubatio</a:t>
            </a:r>
            <a:r>
              <a:rPr lang="hu-HU" sz="1000" dirty="0" smtClean="0">
                <a:solidFill>
                  <a:schemeClr val="tx1"/>
                </a:solidFill>
              </a:rPr>
              <a:t>, ASV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5883016" y="3660583"/>
            <a:ext cx="1209263" cy="369332"/>
          </a:xfrm>
          <a:prstGeom prst="wedgeRoundRectCallout">
            <a:avLst>
              <a:gd name="adj1" fmla="val -21632"/>
              <a:gd name="adj2" fmla="val 952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smtClean="0">
                <a:solidFill>
                  <a:srgbClr val="008080"/>
                </a:solidFill>
              </a:rPr>
              <a:t>SM csökkentés</a:t>
            </a:r>
          </a:p>
          <a:p>
            <a:pPr algn="ctr"/>
            <a:r>
              <a:rPr lang="hu-HU" sz="1000" dirty="0" err="1" smtClean="0">
                <a:solidFill>
                  <a:schemeClr val="tx1"/>
                </a:solidFill>
              </a:rPr>
              <a:t>Extubatio</a:t>
            </a:r>
            <a:r>
              <a:rPr lang="hu-HU" sz="1000" dirty="0" smtClean="0">
                <a:solidFill>
                  <a:schemeClr val="tx1"/>
                </a:solidFill>
              </a:rPr>
              <a:t>, NHFO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7308304" y="2276872"/>
            <a:ext cx="1128794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err="1" smtClean="0">
                <a:solidFill>
                  <a:srgbClr val="002060"/>
                </a:solidFill>
              </a:rPr>
              <a:t>Reintubatio</a:t>
            </a:r>
            <a:r>
              <a:rPr lang="hu-HU" sz="1000" b="1" dirty="0" smtClean="0">
                <a:solidFill>
                  <a:srgbClr val="002060"/>
                </a:solidFill>
              </a:rPr>
              <a:t>, </a:t>
            </a:r>
            <a:r>
              <a:rPr lang="hu-HU" sz="1000" dirty="0" smtClean="0">
                <a:solidFill>
                  <a:schemeClr val="tx1"/>
                </a:solidFill>
              </a:rPr>
              <a:t>ASV</a:t>
            </a: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7862852" y="3660583"/>
            <a:ext cx="1224136" cy="369332"/>
          </a:xfrm>
          <a:prstGeom prst="wedgeRoundRectCallout">
            <a:avLst>
              <a:gd name="adj1" fmla="val -1806"/>
              <a:gd name="adj2" fmla="val 8118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smtClean="0">
                <a:solidFill>
                  <a:srgbClr val="FF0000"/>
                </a:solidFill>
              </a:rPr>
              <a:t>Diagnózis</a:t>
            </a:r>
          </a:p>
          <a:p>
            <a:pPr algn="ctr"/>
            <a:r>
              <a:rPr lang="hu-HU" sz="1000" dirty="0" err="1" smtClean="0">
                <a:solidFill>
                  <a:schemeClr val="tx1"/>
                </a:solidFill>
              </a:rPr>
              <a:t>Ciklophosphamid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1187624" y="1772816"/>
            <a:ext cx="1296144" cy="354766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APRV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2483768" y="1772816"/>
            <a:ext cx="1351019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PSV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8100392" y="1772816"/>
            <a:ext cx="792088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PSV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6" name="Lekerekített téglalap feliratnak 15"/>
          <p:cNvSpPr/>
          <p:nvPr/>
        </p:nvSpPr>
        <p:spPr>
          <a:xfrm>
            <a:off x="1043608" y="3099913"/>
            <a:ext cx="2376264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err="1" smtClean="0">
                <a:solidFill>
                  <a:srgbClr val="008080"/>
                </a:solidFill>
              </a:rPr>
              <a:t>Dexametazon</a:t>
            </a:r>
            <a:r>
              <a:rPr lang="hu-HU" sz="1000" b="1" dirty="0" smtClean="0">
                <a:solidFill>
                  <a:srgbClr val="008080"/>
                </a:solidFill>
              </a:rPr>
              <a:t> 1x 8mg</a:t>
            </a:r>
            <a:endParaRPr lang="hu-HU" sz="1000" b="1" dirty="0">
              <a:solidFill>
                <a:srgbClr val="008080"/>
              </a:solidFill>
            </a:endParaRPr>
          </a:p>
        </p:txBody>
      </p:sp>
      <p:sp>
        <p:nvSpPr>
          <p:cNvPr id="17" name="Lekerekített téglalap feliratnak 16"/>
          <p:cNvSpPr/>
          <p:nvPr/>
        </p:nvSpPr>
        <p:spPr>
          <a:xfrm>
            <a:off x="4968044" y="3007083"/>
            <a:ext cx="2232844" cy="369332"/>
          </a:xfrm>
          <a:prstGeom prst="wedgeRoundRectCallout">
            <a:avLst>
              <a:gd name="adj1" fmla="val 6121"/>
              <a:gd name="adj2" fmla="val 7651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err="1" smtClean="0">
                <a:solidFill>
                  <a:srgbClr val="008080"/>
                </a:solidFill>
              </a:rPr>
              <a:t>Solu-Medrol</a:t>
            </a:r>
            <a:r>
              <a:rPr lang="hu-HU" sz="1000" b="1" dirty="0" smtClean="0">
                <a:solidFill>
                  <a:srgbClr val="008080"/>
                </a:solidFill>
              </a:rPr>
              <a:t> indul 250mg</a:t>
            </a:r>
          </a:p>
          <a:p>
            <a:pPr algn="ctr"/>
            <a:r>
              <a:rPr lang="hu-HU" sz="1000" b="1" dirty="0" err="1" smtClean="0">
                <a:solidFill>
                  <a:srgbClr val="008080"/>
                </a:solidFill>
              </a:rPr>
              <a:t>Biopsia</a:t>
            </a:r>
            <a:endParaRPr lang="hu-HU" sz="1000" b="1" dirty="0">
              <a:solidFill>
                <a:srgbClr val="008080"/>
              </a:solidFill>
            </a:endParaRPr>
          </a:p>
        </p:txBody>
      </p:sp>
      <p:sp>
        <p:nvSpPr>
          <p:cNvPr id="18" name="Lekerekített téglalap feliratnak 17"/>
          <p:cNvSpPr/>
          <p:nvPr/>
        </p:nvSpPr>
        <p:spPr>
          <a:xfrm>
            <a:off x="7391070" y="3001462"/>
            <a:ext cx="997354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smtClean="0">
                <a:solidFill>
                  <a:srgbClr val="008080"/>
                </a:solidFill>
              </a:rPr>
              <a:t>SM emelése 250mg</a:t>
            </a:r>
            <a:endParaRPr lang="hu-HU" sz="1000" b="1" dirty="0">
              <a:solidFill>
                <a:srgbClr val="008080"/>
              </a:solidFill>
            </a:endParaRPr>
          </a:p>
        </p:txBody>
      </p:sp>
      <p:sp>
        <p:nvSpPr>
          <p:cNvPr id="19" name="Lekerekített téglalap feliratnak 18"/>
          <p:cNvSpPr/>
          <p:nvPr/>
        </p:nvSpPr>
        <p:spPr>
          <a:xfrm>
            <a:off x="7200888" y="4836184"/>
            <a:ext cx="864096" cy="369332"/>
          </a:xfrm>
          <a:prstGeom prst="wedgeRoundRectCallout">
            <a:avLst>
              <a:gd name="adj1" fmla="val -21831"/>
              <a:gd name="adj2" fmla="val -869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err="1" smtClean="0">
                <a:solidFill>
                  <a:schemeClr val="tx1"/>
                </a:solidFill>
              </a:rPr>
              <a:t>Transfusio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1372314" y="5805264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1" name="Lekerekített téglalap feliratnak 20"/>
          <p:cNvSpPr/>
          <p:nvPr/>
        </p:nvSpPr>
        <p:spPr>
          <a:xfrm>
            <a:off x="1727537" y="5817088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2113048" y="5817088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3285924" y="5830193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2890345" y="5805264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5" name="Lekerekített téglalap feliratnak 24"/>
          <p:cNvSpPr/>
          <p:nvPr/>
        </p:nvSpPr>
        <p:spPr>
          <a:xfrm>
            <a:off x="2498559" y="5805264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3671435" y="5843298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4092264" y="5843298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8" name="Lekerekített téglalap feliratnak 27"/>
          <p:cNvSpPr/>
          <p:nvPr/>
        </p:nvSpPr>
        <p:spPr>
          <a:xfrm>
            <a:off x="4477775" y="5837539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29" name="Lekerekített téglalap feliratnak 28"/>
          <p:cNvSpPr/>
          <p:nvPr/>
        </p:nvSpPr>
        <p:spPr>
          <a:xfrm>
            <a:off x="4863286" y="5844265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30" name="Lekerekített téglalap feliratnak 29"/>
          <p:cNvSpPr/>
          <p:nvPr/>
        </p:nvSpPr>
        <p:spPr>
          <a:xfrm>
            <a:off x="5241612" y="5844265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31" name="Lekerekített téglalap feliratnak 30"/>
          <p:cNvSpPr/>
          <p:nvPr/>
        </p:nvSpPr>
        <p:spPr>
          <a:xfrm>
            <a:off x="5627123" y="5844265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32" name="Lekerekített téglalap feliratnak 31"/>
          <p:cNvSpPr/>
          <p:nvPr/>
        </p:nvSpPr>
        <p:spPr>
          <a:xfrm>
            <a:off x="6012634" y="5844265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33" name="Lekerekített téglalap feliratnak 32"/>
          <p:cNvSpPr/>
          <p:nvPr/>
        </p:nvSpPr>
        <p:spPr>
          <a:xfrm>
            <a:off x="6732240" y="5844265"/>
            <a:ext cx="385511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HD</a:t>
            </a:r>
            <a:endParaRPr lang="hu-HU" sz="800" dirty="0">
              <a:solidFill>
                <a:schemeClr val="tx1"/>
              </a:solidFill>
            </a:endParaRPr>
          </a:p>
        </p:txBody>
      </p:sp>
      <p:sp>
        <p:nvSpPr>
          <p:cNvPr id="34" name="Lekerekített téglalap feliratnak 33"/>
          <p:cNvSpPr/>
          <p:nvPr/>
        </p:nvSpPr>
        <p:spPr>
          <a:xfrm>
            <a:off x="611560" y="1772816"/>
            <a:ext cx="576064" cy="353189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PSV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3923928" y="5445224"/>
            <a:ext cx="93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10. nap</a:t>
            </a:r>
            <a:endParaRPr lang="hu-HU" sz="14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668344" y="5445224"/>
            <a:ext cx="102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20. nap</a:t>
            </a:r>
            <a:endParaRPr lang="hu-HU" sz="1400" dirty="0"/>
          </a:p>
        </p:txBody>
      </p:sp>
      <p:pic>
        <p:nvPicPr>
          <p:cNvPr id="37" name="Kép 36" descr="hamilton-s1.jpg"/>
          <p:cNvPicPr>
            <a:picLocks noChangeAspect="1"/>
          </p:cNvPicPr>
          <p:nvPr/>
        </p:nvPicPr>
        <p:blipFill>
          <a:blip r:embed="rId4" cstate="print"/>
          <a:srcRect l="29170" t="36659" r="31433"/>
          <a:stretch>
            <a:fillRect/>
          </a:stretch>
        </p:blipFill>
        <p:spPr>
          <a:xfrm>
            <a:off x="6012634" y="631532"/>
            <a:ext cx="1656184" cy="146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C:\Users\Szörényi Péter\Desktop\Új mappa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509120"/>
            <a:ext cx="912777" cy="9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Kép 38" descr="dialysis-machine-is-working-acting-as-substitute-kidneys-drive-waste-from-body_252731-146.jpg"/>
          <p:cNvPicPr>
            <a:picLocks noChangeAspect="1"/>
          </p:cNvPicPr>
          <p:nvPr/>
        </p:nvPicPr>
        <p:blipFill>
          <a:blip r:embed="rId6" cstate="print"/>
          <a:srcRect r="8517"/>
          <a:stretch>
            <a:fillRect/>
          </a:stretch>
        </p:blipFill>
        <p:spPr>
          <a:xfrm>
            <a:off x="1697911" y="4151660"/>
            <a:ext cx="1584176" cy="98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Kép 39" descr="MRTG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5711" y="4396782"/>
            <a:ext cx="1403648" cy="95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Betegségek korai felismerése (Szűrővizsgálatok - Korai felismerés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7143"/>
          <a:stretch>
            <a:fillRect/>
          </a:stretch>
        </p:blipFill>
        <p:spPr bwMode="auto">
          <a:xfrm>
            <a:off x="337407" y="3900080"/>
            <a:ext cx="129614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lipszis 41"/>
          <p:cNvSpPr/>
          <p:nvPr/>
        </p:nvSpPr>
        <p:spPr>
          <a:xfrm>
            <a:off x="4860032" y="5157192"/>
            <a:ext cx="2160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Lekerekített téglalap feliratnak 42"/>
          <p:cNvSpPr/>
          <p:nvPr/>
        </p:nvSpPr>
        <p:spPr>
          <a:xfrm>
            <a:off x="4716016" y="4653136"/>
            <a:ext cx="997354" cy="3693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err="1" smtClean="0">
                <a:solidFill>
                  <a:srgbClr val="008080"/>
                </a:solidFill>
              </a:rPr>
              <a:t>Antibioticum</a:t>
            </a:r>
            <a:endParaRPr lang="hu-HU" sz="1000" b="1" dirty="0">
              <a:solidFill>
                <a:srgbClr val="00808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84" y="5734741"/>
            <a:ext cx="879710" cy="8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épkivág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373216"/>
            <a:ext cx="1128423" cy="1112341"/>
          </a:xfrm>
          <a:prstGeom prst="rect">
            <a:avLst/>
          </a:prstGeom>
        </p:spPr>
      </p:pic>
      <p:pic>
        <p:nvPicPr>
          <p:cNvPr id="6" name="Kép 5" descr="kerdojel.jpg"/>
          <p:cNvPicPr>
            <a:picLocks noChangeAspect="1"/>
          </p:cNvPicPr>
          <p:nvPr/>
        </p:nvPicPr>
        <p:blipFill>
          <a:blip r:embed="rId4" cstate="print"/>
          <a:srcRect l="11768" t="-3922" r="13702"/>
          <a:stretch>
            <a:fillRect/>
          </a:stretch>
        </p:blipFill>
        <p:spPr>
          <a:xfrm>
            <a:off x="7415224" y="2852936"/>
            <a:ext cx="1549264" cy="216024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1520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A beteg további sorsa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34913"/>
            <a:ext cx="8784976" cy="5606752"/>
          </a:xfrm>
        </p:spPr>
        <p:txBody>
          <a:bodyPr/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PTE Immunológiai Klinikájának klinikai konzulens orvosa </a:t>
            </a:r>
            <a:r>
              <a:rPr lang="hu-HU" sz="1600" b="1" dirty="0" err="1" smtClean="0">
                <a:solidFill>
                  <a:srgbClr val="FF0000"/>
                </a:solidFill>
              </a:rPr>
              <a:t>seronegatív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kisér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vasculitis</a:t>
            </a:r>
            <a:r>
              <a:rPr lang="hu-HU" sz="1600" b="1" dirty="0" smtClean="0">
                <a:solidFill>
                  <a:srgbClr val="FF0000"/>
                </a:solidFill>
              </a:rPr>
              <a:t> diagnózist véleményez, </a:t>
            </a:r>
            <a:r>
              <a:rPr lang="hu-HU" sz="1600" b="1" dirty="0" err="1" smtClean="0">
                <a:solidFill>
                  <a:srgbClr val="FF0000"/>
                </a:solidFill>
              </a:rPr>
              <a:t>immunszuppersszív</a:t>
            </a:r>
            <a:r>
              <a:rPr lang="hu-HU" sz="1600" b="1" dirty="0" smtClean="0">
                <a:solidFill>
                  <a:srgbClr val="FF0000"/>
                </a:solidFill>
              </a:rPr>
              <a:t> kezelés elindítását javasolta: </a:t>
            </a:r>
          </a:p>
          <a:p>
            <a:pPr>
              <a:buFontTx/>
              <a:buChar char="-"/>
            </a:pPr>
            <a:r>
              <a:rPr lang="hu-HU" sz="1600" dirty="0" err="1" smtClean="0">
                <a:solidFill>
                  <a:srgbClr val="FF0000"/>
                </a:solidFill>
              </a:rPr>
              <a:t>Ciklophosphamid</a:t>
            </a:r>
            <a:r>
              <a:rPr lang="hu-HU" sz="1600" dirty="0" smtClean="0">
                <a:solidFill>
                  <a:srgbClr val="FF0000"/>
                </a:solidFill>
              </a:rPr>
              <a:t> 500mg, nagy dózisú </a:t>
            </a:r>
            <a:r>
              <a:rPr lang="hu-HU" sz="1600" dirty="0" err="1" smtClean="0">
                <a:solidFill>
                  <a:srgbClr val="FF0000"/>
                </a:solidFill>
              </a:rPr>
              <a:t>steroid</a:t>
            </a:r>
            <a:r>
              <a:rPr lang="hu-HU" sz="1600" dirty="0" smtClean="0">
                <a:solidFill>
                  <a:srgbClr val="FF0000"/>
                </a:solidFill>
              </a:rPr>
              <a:t> 500mg SM</a:t>
            </a:r>
          </a:p>
          <a:p>
            <a:pPr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profilaktikus antibiotikus, </a:t>
            </a:r>
            <a:r>
              <a:rPr lang="hu-HU" sz="1600" dirty="0" err="1" smtClean="0">
                <a:solidFill>
                  <a:srgbClr val="FF0000"/>
                </a:solidFill>
              </a:rPr>
              <a:t>antimycoticus</a:t>
            </a:r>
            <a:r>
              <a:rPr lang="hu-HU" sz="1600" dirty="0" smtClean="0">
                <a:solidFill>
                  <a:srgbClr val="FF0000"/>
                </a:solidFill>
              </a:rPr>
              <a:t> th</a:t>
            </a:r>
            <a:r>
              <a:rPr lang="hu-HU" sz="1600" dirty="0" smtClean="0"/>
              <a:t> </a:t>
            </a:r>
            <a:r>
              <a:rPr lang="hu-HU" sz="1100" dirty="0" smtClean="0"/>
              <a:t>(</a:t>
            </a:r>
            <a:r>
              <a:rPr lang="hu-HU" sz="1100" dirty="0" err="1" smtClean="0"/>
              <a:t>Summetrolim</a:t>
            </a:r>
            <a:r>
              <a:rPr lang="hu-HU" sz="1100" dirty="0" smtClean="0"/>
              <a:t> 3x 480mg, </a:t>
            </a:r>
            <a:r>
              <a:rPr lang="hu-HU" sz="1100" dirty="0" err="1" smtClean="0"/>
              <a:t>Ciprofloxacin</a:t>
            </a:r>
            <a:r>
              <a:rPr lang="hu-HU" sz="1100" dirty="0" smtClean="0"/>
              <a:t> 2x 400mg, Fluconazol 200mg)</a:t>
            </a:r>
          </a:p>
          <a:p>
            <a:pPr>
              <a:buFontTx/>
              <a:buChar char="-"/>
            </a:pPr>
            <a:endParaRPr lang="hu-HU" sz="1100" dirty="0" smtClean="0"/>
          </a:p>
          <a:p>
            <a:r>
              <a:rPr lang="hu-HU" sz="1600" dirty="0" smtClean="0"/>
              <a:t>Budapesti Kórház nem vette át, a család kérésére lakóhelye szerint, a Hatvani Kórház Intenzív Osztályára helyezzük át lélegeztetett, </a:t>
            </a:r>
            <a:r>
              <a:rPr lang="hu-HU" sz="1600" dirty="0" err="1" smtClean="0"/>
              <a:t>sedált</a:t>
            </a:r>
            <a:r>
              <a:rPr lang="hu-HU" sz="1600" dirty="0" smtClean="0"/>
              <a:t> állapotban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Hatvani Városi Kórház (2023.02.11-15):</a:t>
            </a:r>
            <a:r>
              <a:rPr lang="hu-HU" sz="1600" dirty="0" smtClean="0"/>
              <a:t> 						változatlan állapot, </a:t>
            </a:r>
            <a:r>
              <a:rPr lang="hu-HU" sz="1600" dirty="0" smtClean="0">
                <a:solidFill>
                  <a:srgbClr val="008080"/>
                </a:solidFill>
              </a:rPr>
              <a:t>sikertelen leszoktatás, vesefunkció javul 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Budapest Honvéd Kórház (2023.02.15-03.10): 			         	</a:t>
            </a:r>
            <a:r>
              <a:rPr lang="hu-HU" sz="1600" dirty="0" err="1" smtClean="0">
                <a:solidFill>
                  <a:srgbClr val="008080"/>
                </a:solidFill>
              </a:rPr>
              <a:t>secunder</a:t>
            </a:r>
            <a:r>
              <a:rPr lang="hu-HU" sz="1600" dirty="0" smtClean="0">
                <a:solidFill>
                  <a:srgbClr val="008080"/>
                </a:solidFill>
              </a:rPr>
              <a:t> pneumonia </a:t>
            </a:r>
            <a:r>
              <a:rPr lang="hu-HU" sz="1600" dirty="0" smtClean="0"/>
              <a:t>miatt további lélegeztetés, 			</a:t>
            </a:r>
            <a:r>
              <a:rPr lang="hu-HU" sz="1600" dirty="0" err="1" smtClean="0">
                <a:solidFill>
                  <a:srgbClr val="008080"/>
                </a:solidFill>
              </a:rPr>
              <a:t>tracheostomia</a:t>
            </a:r>
            <a:r>
              <a:rPr lang="hu-HU" sz="1600" dirty="0" smtClean="0">
                <a:solidFill>
                  <a:srgbClr val="008080"/>
                </a:solidFill>
              </a:rPr>
              <a:t>, lassú leszoktatás, </a:t>
            </a:r>
            <a:r>
              <a:rPr lang="hu-HU" sz="1600" dirty="0" err="1" smtClean="0"/>
              <a:t>delirium</a:t>
            </a:r>
            <a:r>
              <a:rPr lang="hu-HU" sz="1600" dirty="0" smtClean="0"/>
              <a:t>, 					</a:t>
            </a:r>
            <a:r>
              <a:rPr lang="hu-HU" sz="1600" b="1" dirty="0" smtClean="0">
                <a:solidFill>
                  <a:srgbClr val="FF0000"/>
                </a:solidFill>
              </a:rPr>
              <a:t>változatlan diagnózis, </a:t>
            </a:r>
            <a:r>
              <a:rPr lang="hu-HU" sz="1600" dirty="0" smtClean="0"/>
              <a:t>az </a:t>
            </a:r>
            <a:r>
              <a:rPr lang="hu-HU" sz="1600" dirty="0" err="1" smtClean="0"/>
              <a:t>immunsupressziv</a:t>
            </a:r>
            <a:r>
              <a:rPr lang="hu-HU" sz="1600" dirty="0" smtClean="0"/>
              <a:t> további terápia </a:t>
            </a:r>
            <a:r>
              <a:rPr lang="hu-HU" sz="1600" dirty="0" err="1" smtClean="0"/>
              <a:t>prolongáva</a:t>
            </a:r>
            <a:endParaRPr lang="hu-HU" sz="1600" dirty="0" smtClean="0"/>
          </a:p>
          <a:p>
            <a:r>
              <a:rPr lang="hu-HU" sz="1600" b="1" dirty="0" smtClean="0">
                <a:solidFill>
                  <a:srgbClr val="002060"/>
                </a:solidFill>
              </a:rPr>
              <a:t>Korányi Pulmonológiai Intézet (2023.02.10-20): </a:t>
            </a:r>
            <a:r>
              <a:rPr lang="hu-HU" sz="1600" dirty="0" smtClean="0"/>
              <a:t>pulmonológiai terápia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ORFI Klinikai Immunológia (2023.02.20-03.31)</a:t>
            </a:r>
            <a:r>
              <a:rPr lang="hu-HU" sz="1600" b="1" dirty="0" smtClean="0"/>
              <a:t>:</a:t>
            </a:r>
            <a:r>
              <a:rPr lang="hu-HU" sz="1600" dirty="0" smtClean="0"/>
              <a:t> 					</a:t>
            </a:r>
            <a:r>
              <a:rPr lang="hu-HU" sz="1600" b="1" dirty="0" smtClean="0">
                <a:solidFill>
                  <a:srgbClr val="FF0000"/>
                </a:solidFill>
              </a:rPr>
              <a:t>eddigi diagnosztikával és terápiával egyetért</a:t>
            </a:r>
            <a:r>
              <a:rPr lang="hu-HU" sz="1600" dirty="0" smtClean="0"/>
              <a:t>, </a:t>
            </a:r>
            <a:r>
              <a:rPr lang="hu-HU" sz="1600" dirty="0" err="1" smtClean="0"/>
              <a:t>immunsupressziv</a:t>
            </a:r>
            <a:r>
              <a:rPr lang="hu-HU" sz="1600" dirty="0" smtClean="0"/>
              <a:t> terápia, 	</a:t>
            </a:r>
            <a:r>
              <a:rPr lang="hu-HU" sz="1600" dirty="0" smtClean="0">
                <a:solidFill>
                  <a:srgbClr val="008080"/>
                </a:solidFill>
              </a:rPr>
              <a:t>krónikus gondozásba vétel, </a:t>
            </a:r>
            <a:r>
              <a:rPr lang="hu-HU" sz="1600" dirty="0" err="1" smtClean="0">
                <a:solidFill>
                  <a:srgbClr val="008080"/>
                </a:solidFill>
              </a:rPr>
              <a:t>Imuran</a:t>
            </a:r>
            <a:r>
              <a:rPr lang="hu-HU" sz="1600" dirty="0" smtClean="0">
                <a:solidFill>
                  <a:srgbClr val="008080"/>
                </a:solidFill>
              </a:rPr>
              <a:t> tartós szedés</a:t>
            </a:r>
            <a:r>
              <a:rPr lang="hu-HU" sz="1600" dirty="0" smtClean="0"/>
              <a:t>, otthonába kerül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SE Belgyógyászati és Onkológiai Klinika</a:t>
            </a:r>
            <a:r>
              <a:rPr lang="hu-HU" sz="1600" b="1" dirty="0" smtClean="0"/>
              <a:t>: 					</a:t>
            </a:r>
            <a:r>
              <a:rPr lang="hu-HU" sz="1600" dirty="0" smtClean="0"/>
              <a:t>2024.04.19 vérkép rendben, krónikus VE konzervatív terápia, HD nem kell, 	</a:t>
            </a:r>
            <a:r>
              <a:rPr lang="hu-HU" sz="1600" dirty="0" err="1" smtClean="0"/>
              <a:t>vesebiopszia</a:t>
            </a:r>
            <a:r>
              <a:rPr lang="hu-HU" sz="1600" dirty="0" smtClean="0"/>
              <a:t> immunológiai érintettséget kizárt </a:t>
            </a:r>
            <a:r>
              <a:rPr lang="hu-HU" sz="1600" dirty="0" smtClean="0">
                <a:sym typeface="Wingdings"/>
              </a:rPr>
              <a:t> 				</a:t>
            </a:r>
            <a:r>
              <a:rPr lang="hu-HU" sz="1600" dirty="0" smtClean="0">
                <a:solidFill>
                  <a:srgbClr val="008080"/>
                </a:solidFill>
                <a:sym typeface="Wingdings"/>
              </a:rPr>
              <a:t>vese már nem beteg </a:t>
            </a:r>
            <a:r>
              <a:rPr lang="hu-HU" sz="1600" dirty="0" smtClean="0">
                <a:solidFill>
                  <a:srgbClr val="008080"/>
                </a:solidFill>
              </a:rPr>
              <a:t> </a:t>
            </a:r>
            <a:r>
              <a:rPr lang="hu-HU" sz="1600" dirty="0" err="1" smtClean="0">
                <a:solidFill>
                  <a:srgbClr val="008080"/>
                </a:solidFill>
              </a:rPr>
              <a:t>Imuran</a:t>
            </a:r>
            <a:r>
              <a:rPr lang="hu-HU" sz="1600" dirty="0" smtClean="0">
                <a:solidFill>
                  <a:srgbClr val="008080"/>
                </a:solidFill>
              </a:rPr>
              <a:t> leállt, </a:t>
            </a:r>
            <a:r>
              <a:rPr lang="hu-HU" sz="1600" dirty="0" smtClean="0"/>
              <a:t>ezen körülmények mellett jól van</a:t>
            </a:r>
          </a:p>
          <a:p>
            <a:endParaRPr lang="hu-HU" sz="1800" dirty="0"/>
          </a:p>
        </p:txBody>
      </p:sp>
      <p:sp>
        <p:nvSpPr>
          <p:cNvPr id="8" name="Téglalap 7"/>
          <p:cNvSpPr/>
          <p:nvPr/>
        </p:nvSpPr>
        <p:spPr>
          <a:xfrm>
            <a:off x="539552" y="980728"/>
            <a:ext cx="84249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67544" y="6489594"/>
            <a:ext cx="2766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solidFill>
                  <a:srgbClr val="FF0000"/>
                </a:solidFill>
              </a:rPr>
              <a:t>Betegadatok az EESZT rendszerből</a:t>
            </a:r>
            <a:endParaRPr lang="hu-HU" sz="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Megfontolások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132856"/>
            <a:ext cx="81724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1800" dirty="0" smtClean="0">
                <a:solidFill>
                  <a:srgbClr val="FF0000"/>
                </a:solidFill>
              </a:rPr>
              <a:t>COVID időszak után: </a:t>
            </a:r>
            <a:r>
              <a:rPr lang="hu-HU" sz="1800" dirty="0" smtClean="0"/>
              <a:t>jelentkező pneumonia kivizsgálása </a:t>
            </a:r>
            <a:r>
              <a:rPr lang="hu-HU" sz="1800" dirty="0" smtClean="0"/>
              <a:t>			</a:t>
            </a:r>
            <a:r>
              <a:rPr lang="hu-HU" sz="1800" b="1" dirty="0" smtClean="0">
                <a:solidFill>
                  <a:srgbClr val="008080"/>
                </a:solidFill>
              </a:rPr>
              <a:t>„</a:t>
            </a:r>
            <a:r>
              <a:rPr lang="hu-HU" sz="1800" b="1" dirty="0" smtClean="0">
                <a:solidFill>
                  <a:srgbClr val="008080"/>
                </a:solidFill>
              </a:rPr>
              <a:t>Nem mind </a:t>
            </a:r>
            <a:r>
              <a:rPr lang="hu-HU" sz="1800" b="1" dirty="0" err="1" smtClean="0">
                <a:solidFill>
                  <a:srgbClr val="008080"/>
                </a:solidFill>
              </a:rPr>
              <a:t>Covid</a:t>
            </a:r>
            <a:r>
              <a:rPr lang="hu-HU" sz="1800" b="1" dirty="0" smtClean="0">
                <a:solidFill>
                  <a:srgbClr val="008080"/>
                </a:solidFill>
              </a:rPr>
              <a:t>, ami súlyos radiológiai képet mutat!” </a:t>
            </a:r>
          </a:p>
          <a:p>
            <a:pPr>
              <a:spcBef>
                <a:spcPts val="0"/>
              </a:spcBef>
            </a:pPr>
            <a:r>
              <a:rPr lang="hu-HU" sz="1800" dirty="0" smtClean="0">
                <a:solidFill>
                  <a:srgbClr val="FF0000"/>
                </a:solidFill>
              </a:rPr>
              <a:t>Nehéz differenciál diagnózis:</a:t>
            </a:r>
            <a:r>
              <a:rPr lang="hu-HU" sz="1800" dirty="0" smtClean="0"/>
              <a:t> ha nem bakteriális eredetű</a:t>
            </a:r>
          </a:p>
          <a:p>
            <a:pPr>
              <a:spcBef>
                <a:spcPts val="0"/>
              </a:spcBef>
            </a:pPr>
            <a:r>
              <a:rPr lang="hu-HU" sz="1800" dirty="0" smtClean="0">
                <a:solidFill>
                  <a:srgbClr val="FF0000"/>
                </a:solidFill>
              </a:rPr>
              <a:t>Ritka betegség: </a:t>
            </a:r>
            <a:r>
              <a:rPr lang="hu-HU" sz="1800" dirty="0" smtClean="0"/>
              <a:t>nincs az agyunkban</a:t>
            </a:r>
          </a:p>
          <a:p>
            <a:pPr>
              <a:spcBef>
                <a:spcPts val="0"/>
              </a:spcBef>
            </a:pPr>
            <a:r>
              <a:rPr lang="hu-HU" sz="1800" b="1" dirty="0" smtClean="0">
                <a:solidFill>
                  <a:srgbClr val="FF0000"/>
                </a:solidFill>
              </a:rPr>
              <a:t>Gondoljunk rá : </a:t>
            </a:r>
            <a:r>
              <a:rPr lang="hu-HU" sz="1800" dirty="0" smtClean="0">
                <a:solidFill>
                  <a:srgbClr val="FF0000"/>
                </a:solidFill>
              </a:rPr>
              <a:t>						</a:t>
            </a:r>
          </a:p>
          <a:p>
            <a:pPr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FF0000"/>
                </a:solidFill>
              </a:rPr>
              <a:t>	</a:t>
            </a:r>
            <a:r>
              <a:rPr lang="hu-HU" sz="1800" dirty="0" smtClean="0"/>
              <a:t>-</a:t>
            </a:r>
            <a:r>
              <a:rPr lang="hu-HU" sz="1800" dirty="0" smtClean="0">
                <a:solidFill>
                  <a:srgbClr val="FF0000"/>
                </a:solidFill>
              </a:rPr>
              <a:t> </a:t>
            </a:r>
            <a:r>
              <a:rPr lang="hu-HU" sz="1800" dirty="0" err="1" smtClean="0"/>
              <a:t>anamnesis</a:t>
            </a:r>
            <a:r>
              <a:rPr lang="hu-HU" sz="1800" dirty="0" smtClean="0"/>
              <a:t>:</a:t>
            </a:r>
            <a:r>
              <a:rPr lang="hu-HU" sz="1800" dirty="0" smtClean="0">
                <a:solidFill>
                  <a:srgbClr val="008080"/>
                </a:solidFill>
              </a:rPr>
              <a:t> </a:t>
            </a:r>
            <a:r>
              <a:rPr lang="hu-HU" sz="1800" dirty="0" err="1" smtClean="0">
                <a:solidFill>
                  <a:srgbClr val="008080"/>
                </a:solidFill>
              </a:rPr>
              <a:t>haemoptoe</a:t>
            </a:r>
            <a:r>
              <a:rPr lang="hu-HU" sz="1800" dirty="0" smtClean="0"/>
              <a:t>, antibiotikumra nem javuló pneumonia</a:t>
            </a:r>
          </a:p>
          <a:p>
            <a:pPr>
              <a:spcBef>
                <a:spcPts val="0"/>
              </a:spcBef>
              <a:buNone/>
            </a:pPr>
            <a:r>
              <a:rPr lang="hu-HU" sz="1800" dirty="0" smtClean="0"/>
              <a:t>	</a:t>
            </a:r>
            <a:r>
              <a:rPr lang="hu-HU" sz="1800" dirty="0" smtClean="0">
                <a:solidFill>
                  <a:srgbClr val="008080"/>
                </a:solidFill>
              </a:rPr>
              <a:t>- </a:t>
            </a:r>
            <a:r>
              <a:rPr lang="hu-HU" sz="1800" dirty="0" err="1" smtClean="0">
                <a:solidFill>
                  <a:srgbClr val="008080"/>
                </a:solidFill>
              </a:rPr>
              <a:t>steroid</a:t>
            </a:r>
            <a:r>
              <a:rPr lang="hu-HU" sz="1800" dirty="0" smtClean="0">
                <a:solidFill>
                  <a:srgbClr val="008080"/>
                </a:solidFill>
              </a:rPr>
              <a:t> </a:t>
            </a:r>
            <a:r>
              <a:rPr lang="hu-HU" sz="1800" dirty="0" smtClean="0">
                <a:solidFill>
                  <a:srgbClr val="008080"/>
                </a:solidFill>
              </a:rPr>
              <a:t>terápia mellett javuló állapot</a:t>
            </a:r>
          </a:p>
          <a:p>
            <a:pPr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008080"/>
                </a:solidFill>
              </a:rPr>
              <a:t>	- negatív PCT mellett tartósan magas CRP</a:t>
            </a:r>
          </a:p>
          <a:p>
            <a:pPr>
              <a:spcBef>
                <a:spcPts val="0"/>
              </a:spcBef>
              <a:buNone/>
            </a:pPr>
            <a:r>
              <a:rPr lang="hu-HU" sz="1800" dirty="0" smtClean="0"/>
              <a:t>	- új tünet megjelenése (</a:t>
            </a:r>
            <a:r>
              <a:rPr lang="hu-HU" sz="1800" dirty="0" err="1" smtClean="0"/>
              <a:t>proteinuria</a:t>
            </a:r>
            <a:r>
              <a:rPr lang="hu-HU" sz="1800" dirty="0" smtClean="0"/>
              <a:t>, </a:t>
            </a:r>
            <a:r>
              <a:rPr lang="hu-HU" sz="1800" dirty="0" err="1" smtClean="0"/>
              <a:t>nyh</a:t>
            </a:r>
            <a:r>
              <a:rPr lang="hu-HU" sz="1800" dirty="0" smtClean="0"/>
              <a:t> eltérés, </a:t>
            </a:r>
            <a:r>
              <a:rPr lang="hu-HU" sz="1800" dirty="0" err="1" smtClean="0"/>
              <a:t>petechiák</a:t>
            </a:r>
            <a:r>
              <a:rPr lang="hu-HU" sz="18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hu-HU" sz="1800" dirty="0" smtClean="0"/>
              <a:t>	- </a:t>
            </a:r>
            <a:r>
              <a:rPr lang="hu-HU" sz="1800" dirty="0" err="1" smtClean="0"/>
              <a:t>többszervi</a:t>
            </a:r>
            <a:r>
              <a:rPr lang="hu-HU" sz="1800" dirty="0" smtClean="0"/>
              <a:t> érintettség: </a:t>
            </a:r>
            <a:r>
              <a:rPr lang="hu-HU" sz="1800" dirty="0" smtClean="0">
                <a:solidFill>
                  <a:srgbClr val="008080"/>
                </a:solidFill>
              </a:rPr>
              <a:t>tüdő, </a:t>
            </a:r>
            <a:r>
              <a:rPr lang="hu-HU" sz="1800" dirty="0" smtClean="0">
                <a:solidFill>
                  <a:srgbClr val="008080"/>
                </a:solidFill>
              </a:rPr>
              <a:t>vese</a:t>
            </a:r>
            <a:endParaRPr lang="hu-HU" sz="1800" dirty="0" smtClean="0">
              <a:solidFill>
                <a:srgbClr val="00808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hu-HU" sz="1800" dirty="0" smtClean="0"/>
              <a:t>	</a:t>
            </a:r>
            <a:r>
              <a:rPr lang="hu-HU" sz="1800" dirty="0" smtClean="0">
                <a:solidFill>
                  <a:srgbClr val="008080"/>
                </a:solidFill>
              </a:rPr>
              <a:t>- </a:t>
            </a:r>
            <a:r>
              <a:rPr lang="hu-HU" sz="1800" dirty="0" err="1" smtClean="0">
                <a:solidFill>
                  <a:srgbClr val="008080"/>
                </a:solidFill>
              </a:rPr>
              <a:t>seronegatív</a:t>
            </a:r>
            <a:r>
              <a:rPr lang="hu-HU" sz="1800" dirty="0" smtClean="0">
                <a:solidFill>
                  <a:srgbClr val="008080"/>
                </a:solidFill>
              </a:rPr>
              <a:t> esetben </a:t>
            </a:r>
            <a:r>
              <a:rPr lang="hu-HU" sz="1800" dirty="0" smtClean="0"/>
              <a:t>is lehet</a:t>
            </a:r>
          </a:p>
          <a:p>
            <a:pPr>
              <a:spcBef>
                <a:spcPts val="0"/>
              </a:spcBef>
            </a:pPr>
            <a:r>
              <a:rPr lang="hu-HU" sz="1800" b="1" dirty="0" smtClean="0">
                <a:solidFill>
                  <a:srgbClr val="FF0000"/>
                </a:solidFill>
              </a:rPr>
              <a:t>Nehéz diagnózis: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00" dirty="0" smtClean="0"/>
              <a:t>Ha </a:t>
            </a:r>
            <a:r>
              <a:rPr lang="hu-HU" sz="1800" dirty="0" err="1" smtClean="0"/>
              <a:t>biopsia</a:t>
            </a:r>
            <a:r>
              <a:rPr lang="hu-HU" sz="1800" dirty="0" smtClean="0"/>
              <a:t> nehéz, vagy nem lehetséges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00" dirty="0" err="1" smtClean="0"/>
              <a:t>Seronegatív</a:t>
            </a:r>
            <a:r>
              <a:rPr lang="hu-HU" sz="1800" dirty="0" smtClean="0"/>
              <a:t> állapot</a:t>
            </a:r>
          </a:p>
          <a:p>
            <a:pPr>
              <a:spcBef>
                <a:spcPts val="0"/>
              </a:spcBef>
            </a:pPr>
            <a:r>
              <a:rPr lang="hu-HU" sz="1800" dirty="0" smtClean="0">
                <a:solidFill>
                  <a:srgbClr val="FF0000"/>
                </a:solidFill>
              </a:rPr>
              <a:t>Szövődmények lehetősége: </a:t>
            </a:r>
            <a:r>
              <a:rPr lang="hu-HU" sz="1800" dirty="0" err="1" smtClean="0"/>
              <a:t>secunder</a:t>
            </a:r>
            <a:r>
              <a:rPr lang="hu-HU" sz="1800" dirty="0" smtClean="0"/>
              <a:t> </a:t>
            </a:r>
            <a:r>
              <a:rPr lang="hu-HU" sz="1800" dirty="0" err="1" smtClean="0"/>
              <a:t>infectio</a:t>
            </a:r>
            <a:endParaRPr lang="hu-HU" sz="1800" dirty="0" smtClean="0"/>
          </a:p>
          <a:p>
            <a:pPr>
              <a:spcBef>
                <a:spcPts val="0"/>
              </a:spcBef>
            </a:pPr>
            <a:r>
              <a:rPr lang="hu-HU" sz="1800" b="1" dirty="0" smtClean="0">
                <a:solidFill>
                  <a:srgbClr val="FF0000"/>
                </a:solidFill>
              </a:rPr>
              <a:t>Csapatmunka: </a:t>
            </a:r>
            <a:r>
              <a:rPr lang="hu-HU" sz="1800" b="1" dirty="0" smtClean="0">
                <a:solidFill>
                  <a:srgbClr val="008080"/>
                </a:solidFill>
              </a:rPr>
              <a:t>Kórházak közötti együttműködés!</a:t>
            </a:r>
          </a:p>
          <a:p>
            <a:endParaRPr lang="hu-HU" sz="1800" dirty="0" smtClean="0"/>
          </a:p>
          <a:p>
            <a:endParaRPr lang="hu-HU" dirty="0"/>
          </a:p>
        </p:txBody>
      </p:sp>
      <p:pic>
        <p:nvPicPr>
          <p:cNvPr id="2051" name="Picture 3" descr="D:\Péter&amp;Gabi\Péter\SZP Előadások\Ea képek\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236" y="3861048"/>
            <a:ext cx="198282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artalom helye 12" descr="CT 01.21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476672"/>
            <a:ext cx="2520280" cy="166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879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4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4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4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4000"/>
              <a:t>			</a:t>
            </a:r>
            <a:r>
              <a:rPr lang="hu-HU" sz="4000" b="1" i="1">
                <a:solidFill>
                  <a:srgbClr val="FF0000"/>
                </a:solidFill>
              </a:rPr>
              <a:t>Köszönöm a figyelmet!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44" y="476672"/>
            <a:ext cx="892706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Kotor rövid (290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792" y="1196752"/>
            <a:ext cx="302433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35280" cy="595536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Kezdetek 2023.01.21: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1466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2060"/>
                </a:solidFill>
              </a:rPr>
              <a:t>KORÁBBI ANAMNEZIS:</a:t>
            </a:r>
          </a:p>
          <a:p>
            <a:r>
              <a:rPr lang="hu-HU" sz="1800" dirty="0" smtClean="0"/>
              <a:t>57 </a:t>
            </a:r>
            <a:r>
              <a:rPr lang="hu-HU" sz="1800" dirty="0" smtClean="0"/>
              <a:t>éves ffi </a:t>
            </a:r>
            <a:endParaRPr lang="hu-HU" sz="1800" dirty="0" smtClean="0"/>
          </a:p>
          <a:p>
            <a:r>
              <a:rPr lang="hu-HU" sz="1800" b="1" dirty="0" smtClean="0">
                <a:solidFill>
                  <a:srgbClr val="FFC000"/>
                </a:solidFill>
              </a:rPr>
              <a:t>Ismert: </a:t>
            </a:r>
            <a:r>
              <a:rPr lang="hu-HU" sz="1800" dirty="0" err="1" smtClean="0"/>
              <a:t>hypertónia</a:t>
            </a:r>
            <a:r>
              <a:rPr lang="hu-HU" sz="1800" dirty="0" smtClean="0"/>
              <a:t>, diabetes</a:t>
            </a:r>
          </a:p>
          <a:p>
            <a:r>
              <a:rPr lang="hu-HU" sz="1800" b="1" dirty="0" smtClean="0">
                <a:solidFill>
                  <a:srgbClr val="FFC000"/>
                </a:solidFill>
              </a:rPr>
              <a:t>Gyógyszerei: </a:t>
            </a:r>
            <a:r>
              <a:rPr lang="hu-HU" sz="1800" dirty="0" smtClean="0"/>
              <a:t>ASA, </a:t>
            </a:r>
            <a:r>
              <a:rPr lang="hu-HU" sz="1800" dirty="0" err="1" smtClean="0"/>
              <a:t>Amlodipin</a:t>
            </a:r>
            <a:endParaRPr lang="hu-HU" sz="1800" dirty="0" smtClean="0"/>
          </a:p>
          <a:p>
            <a:r>
              <a:rPr lang="hu-HU" sz="1800" dirty="0" smtClean="0"/>
              <a:t>Rendezett körülmények között él, </a:t>
            </a:r>
            <a:r>
              <a:rPr lang="hu-HU" sz="1800" dirty="0" smtClean="0"/>
              <a:t>g</a:t>
            </a:r>
            <a:r>
              <a:rPr lang="hu-HU" sz="1800" dirty="0" smtClean="0"/>
              <a:t>épkocsivezető</a:t>
            </a:r>
            <a:endParaRPr lang="hu-HU" sz="1800" dirty="0"/>
          </a:p>
          <a:p>
            <a:r>
              <a:rPr lang="hu-HU" sz="1800" dirty="0" smtClean="0"/>
              <a:t>N</a:t>
            </a:r>
            <a:r>
              <a:rPr lang="hu-HU" sz="1800" dirty="0" smtClean="0"/>
              <a:t>em </a:t>
            </a:r>
            <a:r>
              <a:rPr lang="hu-HU" sz="1800" dirty="0" smtClean="0"/>
              <a:t>dohányzik, alkoholt nem említ</a:t>
            </a:r>
          </a:p>
          <a:p>
            <a:r>
              <a:rPr lang="hu-HU" sz="1800" dirty="0" smtClean="0"/>
              <a:t>2022 </a:t>
            </a:r>
            <a:r>
              <a:rPr lang="hu-HU" sz="1800" dirty="0" smtClean="0"/>
              <a:t>februárjában esett át koronavírus infekción, 2x </a:t>
            </a:r>
            <a:r>
              <a:rPr lang="hu-HU" sz="1800" dirty="0" err="1" smtClean="0"/>
              <a:t>vakcináció</a:t>
            </a:r>
            <a:r>
              <a:rPr lang="hu-HU" sz="1800" dirty="0" smtClean="0"/>
              <a:t> (Pfizer)</a:t>
            </a:r>
          </a:p>
          <a:p>
            <a:endParaRPr lang="hu-HU" sz="1800" dirty="0" smtClean="0"/>
          </a:p>
          <a:p>
            <a:pPr>
              <a:buNone/>
            </a:pPr>
            <a:r>
              <a:rPr lang="hu-HU" b="1" dirty="0" smtClean="0">
                <a:solidFill>
                  <a:srgbClr val="002060"/>
                </a:solidFill>
              </a:rPr>
              <a:t>AKTUÁLIS KÓRFOLYAMAT:</a:t>
            </a:r>
          </a:p>
          <a:p>
            <a:r>
              <a:rPr lang="hu-HU" sz="1800" dirty="0" smtClean="0">
                <a:solidFill>
                  <a:srgbClr val="008080"/>
                </a:solidFill>
              </a:rPr>
              <a:t>Újabb légúti infekció </a:t>
            </a:r>
            <a:r>
              <a:rPr lang="hu-HU" sz="1800" dirty="0" smtClean="0"/>
              <a:t>2022 december hónap végétől </a:t>
            </a:r>
            <a:endParaRPr lang="hu-HU" sz="1800" dirty="0" smtClean="0">
              <a:solidFill>
                <a:srgbClr val="008080"/>
              </a:solidFill>
            </a:endParaRPr>
          </a:p>
          <a:p>
            <a:pPr>
              <a:buNone/>
            </a:pPr>
            <a:r>
              <a:rPr lang="hu-HU" sz="1800" dirty="0" smtClean="0">
                <a:solidFill>
                  <a:srgbClr val="008080"/>
                </a:solidFill>
              </a:rPr>
              <a:t>	1-1 </a:t>
            </a:r>
            <a:r>
              <a:rPr lang="hu-HU" sz="1800" dirty="0" err="1" smtClean="0">
                <a:solidFill>
                  <a:srgbClr val="008080"/>
                </a:solidFill>
              </a:rPr>
              <a:t>haemoptoe</a:t>
            </a:r>
            <a:r>
              <a:rPr lang="hu-HU" sz="1800" dirty="0" smtClean="0">
                <a:solidFill>
                  <a:srgbClr val="008080"/>
                </a:solidFill>
              </a:rPr>
              <a:t>, általános gyengeség, rossz közérzet, láz </a:t>
            </a:r>
          </a:p>
          <a:p>
            <a:pPr>
              <a:buNone/>
            </a:pPr>
            <a:r>
              <a:rPr lang="hu-HU" sz="1800" dirty="0" smtClean="0"/>
              <a:t>	Háziorvos </a:t>
            </a:r>
            <a:r>
              <a:rPr lang="hu-HU" sz="1800" dirty="0" err="1" smtClean="0"/>
              <a:t>azythromycin</a:t>
            </a:r>
            <a:r>
              <a:rPr lang="hu-HU" sz="1800" dirty="0" smtClean="0"/>
              <a:t> terápiát rendelt </a:t>
            </a:r>
          </a:p>
          <a:p>
            <a:r>
              <a:rPr lang="hu-HU" sz="1800" dirty="0" smtClean="0">
                <a:solidFill>
                  <a:srgbClr val="008080"/>
                </a:solidFill>
              </a:rPr>
              <a:t>A betegsége elhúzódott, </a:t>
            </a:r>
            <a:r>
              <a:rPr lang="hu-HU" sz="1800" dirty="0" smtClean="0"/>
              <a:t>állapota érdemben nem mutatott javulást, </a:t>
            </a:r>
            <a:endParaRPr lang="hu-HU" sz="1800" dirty="0" smtClean="0">
              <a:solidFill>
                <a:srgbClr val="008080"/>
              </a:solidFill>
            </a:endParaRPr>
          </a:p>
          <a:p>
            <a:pPr>
              <a:buNone/>
            </a:pPr>
            <a:r>
              <a:rPr lang="hu-HU" sz="1800" dirty="0" smtClean="0"/>
              <a:t>	</a:t>
            </a:r>
            <a:r>
              <a:rPr lang="hu-HU" sz="1800" dirty="0" smtClean="0">
                <a:solidFill>
                  <a:srgbClr val="008080"/>
                </a:solidFill>
              </a:rPr>
              <a:t>Ismételt láz </a:t>
            </a:r>
            <a:r>
              <a:rPr lang="hu-HU" sz="1800" dirty="0" smtClean="0"/>
              <a:t>és súlyos </a:t>
            </a:r>
            <a:r>
              <a:rPr lang="hu-HU" sz="1800" dirty="0" err="1" smtClean="0"/>
              <a:t>dyspnoe</a:t>
            </a:r>
            <a:r>
              <a:rPr lang="hu-HU" sz="1800" dirty="0" smtClean="0"/>
              <a:t> 2023 január hónap második felében </a:t>
            </a:r>
          </a:p>
          <a:p>
            <a:pPr>
              <a:buNone/>
            </a:pPr>
            <a:r>
              <a:rPr lang="hu-HU" sz="1800" dirty="0" smtClean="0"/>
              <a:t>	</a:t>
            </a:r>
            <a:r>
              <a:rPr lang="hu-HU" sz="1800" dirty="0" smtClean="0">
                <a:solidFill>
                  <a:srgbClr val="008080"/>
                </a:solidFill>
              </a:rPr>
              <a:t>Koronavírus antigén tesztje negatívnak</a:t>
            </a:r>
            <a:r>
              <a:rPr lang="hu-HU" sz="1800" dirty="0" smtClean="0"/>
              <a:t> bizonyult </a:t>
            </a:r>
          </a:p>
          <a:p>
            <a:pPr lvl="0">
              <a:spcBef>
                <a:spcPts val="0"/>
              </a:spcBef>
            </a:pPr>
            <a:endParaRPr lang="hu-HU" sz="800" dirty="0" smtClean="0"/>
          </a:p>
          <a:p>
            <a:pPr>
              <a:spcBef>
                <a:spcPts val="0"/>
              </a:spcBef>
            </a:pPr>
            <a:endParaRPr lang="hu-HU" sz="2000" dirty="0"/>
          </a:p>
        </p:txBody>
      </p:sp>
      <p:pic>
        <p:nvPicPr>
          <p:cNvPr id="7" name="Picture 2" descr="D:\Péter&amp;Gabi\Péter\SZP Előadások\Ea képek\Szervek\lung_infection_5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24336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Kezdetek: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14664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hu-HU" sz="800" dirty="0" smtClean="0"/>
          </a:p>
          <a:p>
            <a:pPr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2060"/>
                </a:solidFill>
              </a:rPr>
              <a:t>KIVIZSGÁLÁS:</a:t>
            </a:r>
          </a:p>
          <a:p>
            <a:r>
              <a:rPr lang="hu-HU" sz="2000" dirty="0" smtClean="0"/>
              <a:t>2023.01.21-én a súlyos </a:t>
            </a:r>
            <a:r>
              <a:rPr lang="hu-HU" sz="2000" dirty="0" smtClean="0">
                <a:solidFill>
                  <a:srgbClr val="008080"/>
                </a:solidFill>
              </a:rPr>
              <a:t>fulladás, vérköpés </a:t>
            </a:r>
            <a:r>
              <a:rPr lang="hu-HU" sz="2000" dirty="0" smtClean="0">
                <a:sym typeface="Wingdings"/>
              </a:rPr>
              <a:t></a:t>
            </a:r>
            <a:r>
              <a:rPr lang="hu-HU" sz="2000" dirty="0" smtClean="0"/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OMSZ </a:t>
            </a:r>
            <a:r>
              <a:rPr lang="hu-HU" sz="2000" dirty="0" err="1" smtClean="0">
                <a:solidFill>
                  <a:srgbClr val="FF0000"/>
                </a:solidFill>
              </a:rPr>
              <a:t>SBO-ra</a:t>
            </a:r>
            <a:endParaRPr lang="hu-HU" sz="2000" dirty="0" smtClean="0">
              <a:solidFill>
                <a:srgbClr val="FF0000"/>
              </a:solidFill>
            </a:endParaRPr>
          </a:p>
          <a:p>
            <a:r>
              <a:rPr lang="hu-HU" sz="2000" b="1" dirty="0" smtClean="0">
                <a:solidFill>
                  <a:srgbClr val="FFC000"/>
                </a:solidFill>
              </a:rPr>
              <a:t>Érkezéskor:  </a:t>
            </a:r>
            <a:endParaRPr lang="hu-HU" sz="1600" b="1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hu-HU" sz="1400" dirty="0" smtClean="0">
                <a:solidFill>
                  <a:srgbClr val="008080"/>
                </a:solidFill>
              </a:rPr>
              <a:t>Érdes sejtes halk légzés, jobb oldali túlsúllyal </a:t>
            </a:r>
            <a:r>
              <a:rPr lang="hu-HU" sz="1400" dirty="0" err="1" smtClean="0">
                <a:solidFill>
                  <a:srgbClr val="008080"/>
                </a:solidFill>
              </a:rPr>
              <a:t>crepitatio</a:t>
            </a:r>
            <a:r>
              <a:rPr lang="hu-HU" sz="1400" dirty="0" smtClean="0">
                <a:solidFill>
                  <a:srgbClr val="008080"/>
                </a:solidFill>
              </a:rPr>
              <a:t>, </a:t>
            </a:r>
            <a:r>
              <a:rPr lang="hu-HU" sz="1400" dirty="0" err="1" smtClean="0">
                <a:solidFill>
                  <a:srgbClr val="008080"/>
                </a:solidFill>
              </a:rPr>
              <a:t>diffusan</a:t>
            </a:r>
            <a:r>
              <a:rPr lang="hu-HU" sz="1400" dirty="0" smtClean="0">
                <a:solidFill>
                  <a:srgbClr val="008080"/>
                </a:solidFill>
              </a:rPr>
              <a:t> bronchitises zörejek</a:t>
            </a:r>
          </a:p>
          <a:p>
            <a:pPr>
              <a:buFontTx/>
              <a:buChar char="-"/>
            </a:pPr>
            <a:r>
              <a:rPr lang="hu-HU" sz="1400" dirty="0" smtClean="0"/>
              <a:t>Has negatív, GCS: 15, neurológiai kórjele nincs, RR:160/98 Hgmm, FR: 120 /min, Hőm: 37,8°C </a:t>
            </a:r>
          </a:p>
          <a:p>
            <a:pPr>
              <a:buFontTx/>
              <a:buChar char="-"/>
            </a:pPr>
            <a:r>
              <a:rPr lang="hu-HU" sz="1400" b="1" dirty="0" smtClean="0">
                <a:solidFill>
                  <a:srgbClr val="008080"/>
                </a:solidFill>
              </a:rPr>
              <a:t>SpO2: 45 % (21% FiO2), Vérgáz PH: 7,5, pCO2: 27,5Hgmm, pO2: 29,1Hgmm, </a:t>
            </a:r>
            <a:r>
              <a:rPr lang="hu-HU" sz="1400" b="1" dirty="0" err="1" smtClean="0">
                <a:solidFill>
                  <a:srgbClr val="008080"/>
                </a:solidFill>
              </a:rPr>
              <a:t>Lac</a:t>
            </a:r>
            <a:r>
              <a:rPr lang="hu-HU" sz="1400" b="1" dirty="0" smtClean="0">
                <a:solidFill>
                  <a:srgbClr val="008080"/>
                </a:solidFill>
              </a:rPr>
              <a:t>: 2,3mmol/l, </a:t>
            </a:r>
          </a:p>
          <a:p>
            <a:pPr>
              <a:buFontTx/>
              <a:buChar char="-"/>
            </a:pPr>
            <a:r>
              <a:rPr lang="hu-HU" sz="1400" dirty="0" smtClean="0">
                <a:solidFill>
                  <a:srgbClr val="FF0000"/>
                </a:solidFill>
              </a:rPr>
              <a:t>100-as </a:t>
            </a:r>
            <a:r>
              <a:rPr lang="hu-HU" sz="1400" dirty="0" err="1" smtClean="0">
                <a:solidFill>
                  <a:srgbClr val="FF0000"/>
                </a:solidFill>
              </a:rPr>
              <a:t>masz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008080"/>
                </a:solidFill>
              </a:rPr>
              <a:t>15l/min O2-vel: SpO2: 92%, PH: 7,45, pCO2: 31,7Hgmm, pO2: 66,9Hgmm, </a:t>
            </a:r>
            <a:r>
              <a:rPr lang="hu-HU" sz="1400" dirty="0" err="1" smtClean="0">
                <a:solidFill>
                  <a:srgbClr val="008080"/>
                </a:solidFill>
              </a:rPr>
              <a:t>Lac</a:t>
            </a:r>
            <a:r>
              <a:rPr lang="hu-HU" sz="1400" dirty="0" smtClean="0">
                <a:solidFill>
                  <a:srgbClr val="008080"/>
                </a:solidFill>
              </a:rPr>
              <a:t>: </a:t>
            </a:r>
            <a:r>
              <a:rPr lang="hu-HU" sz="1400" dirty="0" smtClean="0">
                <a:solidFill>
                  <a:srgbClr val="008080"/>
                </a:solidFill>
              </a:rPr>
              <a:t>1,4mmol/l,</a:t>
            </a:r>
          </a:p>
          <a:p>
            <a:pPr>
              <a:buFontTx/>
              <a:buChar char="-"/>
            </a:pPr>
            <a:r>
              <a:rPr lang="hu-HU" sz="1400" dirty="0" err="1" smtClean="0"/>
              <a:t>D</a:t>
            </a:r>
            <a:r>
              <a:rPr lang="hu-HU" sz="1400" dirty="0" err="1" smtClean="0"/>
              <a:t>esaturatiója</a:t>
            </a:r>
            <a:r>
              <a:rPr lang="hu-HU" sz="1400" dirty="0" smtClean="0"/>
              <a:t>, </a:t>
            </a:r>
            <a:r>
              <a:rPr lang="hu-HU" sz="1400" dirty="0" err="1" smtClean="0"/>
              <a:t>hypoxaemiája</a:t>
            </a:r>
            <a:r>
              <a:rPr lang="hu-HU" sz="1400" dirty="0" smtClean="0"/>
              <a:t>, standard, majd </a:t>
            </a:r>
            <a:r>
              <a:rPr lang="hu-HU" sz="1400" dirty="0" err="1" smtClean="0">
                <a:solidFill>
                  <a:srgbClr val="FF0000"/>
                </a:solidFill>
              </a:rPr>
              <a:t>high</a:t>
            </a:r>
            <a:r>
              <a:rPr lang="hu-HU" sz="1400" dirty="0" smtClean="0">
                <a:solidFill>
                  <a:srgbClr val="FF0000"/>
                </a:solidFill>
              </a:rPr>
              <a:t> flow oxigén terápia </a:t>
            </a:r>
            <a:r>
              <a:rPr lang="hu-HU" sz="1400" dirty="0" smtClean="0">
                <a:solidFill>
                  <a:srgbClr val="008080"/>
                </a:solidFill>
              </a:rPr>
              <a:t>mellett csak kismértékű </a:t>
            </a:r>
            <a:r>
              <a:rPr lang="hu-HU" sz="1400" dirty="0" smtClean="0">
                <a:solidFill>
                  <a:srgbClr val="008080"/>
                </a:solidFill>
              </a:rPr>
              <a:t>javulás</a:t>
            </a:r>
          </a:p>
          <a:p>
            <a:pPr marL="0" indent="0">
              <a:buNone/>
            </a:pPr>
            <a:endParaRPr lang="hu-HU" sz="1400" dirty="0" smtClean="0">
              <a:solidFill>
                <a:srgbClr val="008080"/>
              </a:solidFill>
            </a:endParaRPr>
          </a:p>
          <a:p>
            <a:r>
              <a:rPr lang="hu-HU" sz="2000" b="1" dirty="0" smtClean="0">
                <a:solidFill>
                  <a:srgbClr val="FFC000"/>
                </a:solidFill>
              </a:rPr>
              <a:t>A labor eredményekben kóros: </a:t>
            </a:r>
          </a:p>
          <a:p>
            <a:pPr>
              <a:buFontTx/>
              <a:buChar char="-"/>
            </a:pPr>
            <a:r>
              <a:rPr lang="hu-HU" sz="1400" dirty="0" smtClean="0">
                <a:solidFill>
                  <a:srgbClr val="008080"/>
                </a:solidFill>
              </a:rPr>
              <a:t>FVS: 12.98, </a:t>
            </a:r>
            <a:r>
              <a:rPr lang="hu-HU" sz="1400" dirty="0" smtClean="0"/>
              <a:t>Neu: 83.7%; </a:t>
            </a:r>
            <a:r>
              <a:rPr lang="hu-HU" sz="1400" dirty="0" smtClean="0">
                <a:solidFill>
                  <a:srgbClr val="008080"/>
                </a:solidFill>
              </a:rPr>
              <a:t>FIB: 5.18g/l; D-DIM.: 8310ug/l; </a:t>
            </a:r>
          </a:p>
          <a:p>
            <a:pPr>
              <a:buFontTx/>
              <a:buChar char="-"/>
            </a:pPr>
            <a:r>
              <a:rPr lang="hu-HU" sz="1400" dirty="0" smtClean="0">
                <a:solidFill>
                  <a:srgbClr val="008080"/>
                </a:solidFill>
              </a:rPr>
              <a:t>CRP: 116.9mg/l; </a:t>
            </a:r>
            <a:r>
              <a:rPr lang="hu-HU" sz="1400" dirty="0" err="1" smtClean="0">
                <a:solidFill>
                  <a:srgbClr val="008080"/>
                </a:solidFill>
              </a:rPr>
              <a:t>Glu</a:t>
            </a:r>
            <a:r>
              <a:rPr lang="hu-HU" sz="1400" dirty="0" smtClean="0">
                <a:solidFill>
                  <a:srgbClr val="008080"/>
                </a:solidFill>
              </a:rPr>
              <a:t>: 11.6mmol/l; LDH: 1310U/l; </a:t>
            </a:r>
            <a:r>
              <a:rPr lang="hu-HU" sz="1400" dirty="0" err="1" smtClean="0">
                <a:solidFill>
                  <a:srgbClr val="008080"/>
                </a:solidFill>
              </a:rPr>
              <a:t>proBNP</a:t>
            </a:r>
            <a:r>
              <a:rPr lang="hu-HU" sz="1400" dirty="0" smtClean="0">
                <a:solidFill>
                  <a:srgbClr val="008080"/>
                </a:solidFill>
              </a:rPr>
              <a:t>: 899 </a:t>
            </a:r>
            <a:r>
              <a:rPr lang="hu-HU" sz="1400" dirty="0" err="1" smtClean="0">
                <a:solidFill>
                  <a:srgbClr val="008080"/>
                </a:solidFill>
              </a:rPr>
              <a:t>pg</a:t>
            </a:r>
            <a:r>
              <a:rPr lang="hu-HU" sz="1400" dirty="0" smtClean="0">
                <a:solidFill>
                  <a:srgbClr val="008080"/>
                </a:solidFill>
              </a:rPr>
              <a:t>/ml; 			         </a:t>
            </a:r>
            <a:r>
              <a:rPr lang="hu-HU" sz="1400" dirty="0" smtClean="0"/>
              <a:t>GOT: 73U/l; GPT: 73U/l; GGT: 244U/l; HBG: 148g/l, </a:t>
            </a:r>
            <a:r>
              <a:rPr lang="hu-HU" sz="1400" dirty="0" err="1" smtClean="0"/>
              <a:t>Urea</a:t>
            </a:r>
            <a:r>
              <a:rPr lang="hu-HU" sz="1400" dirty="0" smtClean="0"/>
              <a:t>: 5.0 mmol/l; </a:t>
            </a:r>
            <a:r>
              <a:rPr lang="hu-HU" sz="1400" dirty="0" err="1" smtClean="0"/>
              <a:t>Krea</a:t>
            </a:r>
            <a:r>
              <a:rPr lang="hu-HU" sz="1400" dirty="0" smtClean="0"/>
              <a:t>: 82 </a:t>
            </a:r>
            <a:r>
              <a:rPr lang="hu-HU" sz="1400" dirty="0" err="1" smtClean="0"/>
              <a:t>umol</a:t>
            </a:r>
            <a:r>
              <a:rPr lang="hu-HU" sz="1400" dirty="0" smtClean="0"/>
              <a:t>/l; </a:t>
            </a:r>
            <a:r>
              <a:rPr lang="hu-HU" sz="1400" dirty="0" err="1" smtClean="0"/>
              <a:t>Bil-T</a:t>
            </a:r>
            <a:r>
              <a:rPr lang="hu-HU" sz="1400" dirty="0" smtClean="0"/>
              <a:t>: 21(H) </a:t>
            </a:r>
            <a:r>
              <a:rPr lang="hu-HU" sz="1400" dirty="0" err="1" smtClean="0"/>
              <a:t>umol</a:t>
            </a:r>
            <a:r>
              <a:rPr lang="hu-HU" sz="1400" dirty="0" smtClean="0"/>
              <a:t>/l; </a:t>
            </a:r>
            <a:endParaRPr lang="hu-HU" sz="1400" dirty="0" smtClean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hu-HU" sz="1400" dirty="0" smtClean="0"/>
              <a:t>SARS COV2 antigén teszt </a:t>
            </a:r>
            <a:r>
              <a:rPr lang="hu-HU" sz="1400" dirty="0" smtClean="0"/>
              <a:t>negatív</a:t>
            </a:r>
          </a:p>
          <a:p>
            <a:pPr>
              <a:buFontTx/>
              <a:buChar char="-"/>
            </a:pPr>
            <a:endParaRPr lang="hu-HU" sz="1400" dirty="0" smtClean="0">
              <a:solidFill>
                <a:srgbClr val="FF6600"/>
              </a:solidFill>
            </a:endParaRPr>
          </a:p>
          <a:p>
            <a:r>
              <a:rPr lang="hu-HU" sz="2000" b="1" dirty="0" err="1" smtClean="0">
                <a:solidFill>
                  <a:srgbClr val="002060"/>
                </a:solidFill>
              </a:rPr>
              <a:t>PCT-je</a:t>
            </a:r>
            <a:r>
              <a:rPr lang="hu-HU" sz="2000" b="1" dirty="0" smtClean="0">
                <a:solidFill>
                  <a:srgbClr val="002060"/>
                </a:solidFill>
              </a:rPr>
              <a:t> nem </a:t>
            </a:r>
            <a:r>
              <a:rPr lang="hu-HU" sz="2000" b="1" dirty="0" smtClean="0">
                <a:solidFill>
                  <a:srgbClr val="002060"/>
                </a:solidFill>
              </a:rPr>
              <a:t>magas </a:t>
            </a:r>
            <a:r>
              <a:rPr lang="hu-HU" sz="1400" b="1" dirty="0" smtClean="0">
                <a:solidFill>
                  <a:srgbClr val="002060"/>
                </a:solidFill>
              </a:rPr>
              <a:t>(0.13 </a:t>
            </a:r>
            <a:r>
              <a:rPr lang="hu-HU" sz="1400" b="1" dirty="0" err="1" smtClean="0">
                <a:solidFill>
                  <a:srgbClr val="002060"/>
                </a:solidFill>
              </a:rPr>
              <a:t>ug</a:t>
            </a:r>
            <a:r>
              <a:rPr lang="hu-HU" sz="1400" b="1" dirty="0" smtClean="0">
                <a:solidFill>
                  <a:srgbClr val="002060"/>
                </a:solidFill>
              </a:rPr>
              <a:t>/l), </a:t>
            </a:r>
            <a:r>
              <a:rPr lang="hu-HU" sz="2000" b="1" dirty="0" err="1" smtClean="0">
                <a:solidFill>
                  <a:srgbClr val="002060"/>
                </a:solidFill>
              </a:rPr>
              <a:t>systaemás</a:t>
            </a:r>
            <a:r>
              <a:rPr lang="hu-HU" sz="2000" b="1" dirty="0" smtClean="0">
                <a:solidFill>
                  <a:srgbClr val="002060"/>
                </a:solidFill>
              </a:rPr>
              <a:t> bakteriális </a:t>
            </a:r>
            <a:r>
              <a:rPr lang="hu-HU" sz="2000" b="1" dirty="0" err="1" smtClean="0">
                <a:solidFill>
                  <a:srgbClr val="002060"/>
                </a:solidFill>
              </a:rPr>
              <a:t>infectio</a:t>
            </a:r>
            <a:r>
              <a:rPr lang="hu-HU" sz="2000" b="1" dirty="0" smtClean="0">
                <a:solidFill>
                  <a:srgbClr val="002060"/>
                </a:solidFill>
              </a:rPr>
              <a:t> elvethető</a:t>
            </a:r>
          </a:p>
          <a:p>
            <a:r>
              <a:rPr lang="hu-HU" sz="2000" b="1" dirty="0" smtClean="0">
                <a:solidFill>
                  <a:srgbClr val="002060"/>
                </a:solidFill>
              </a:rPr>
              <a:t>DDG: </a:t>
            </a:r>
            <a:r>
              <a:rPr lang="hu-HU" sz="2000" b="1" dirty="0" err="1" smtClean="0">
                <a:solidFill>
                  <a:srgbClr val="002060"/>
                </a:solidFill>
              </a:rPr>
              <a:t>Pulmonalis</a:t>
            </a:r>
            <a:r>
              <a:rPr lang="hu-HU" sz="2000" b="1" dirty="0" smtClean="0">
                <a:solidFill>
                  <a:srgbClr val="002060"/>
                </a:solidFill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</a:rPr>
              <a:t>embolia</a:t>
            </a:r>
            <a:r>
              <a:rPr lang="hu-HU" sz="2000" b="1" dirty="0" smtClean="0">
                <a:solidFill>
                  <a:srgbClr val="002060"/>
                </a:solidFill>
              </a:rPr>
              <a:t>, Pneumonia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Péter&amp;Gabi\Péter\SZP Előadások\Ea képek\Fonendoszkóp\fonendosc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2563"/>
            <a:ext cx="2376264" cy="160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79512" y="5589240"/>
            <a:ext cx="88569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65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250704" cy="955576"/>
          </a:xfrm>
        </p:spPr>
        <p:txBody>
          <a:bodyPr/>
          <a:lstStyle/>
          <a:p>
            <a:r>
              <a:rPr lang="hu-HU" b="1" dirty="0" smtClean="0">
                <a:solidFill>
                  <a:srgbClr val="A50021"/>
                </a:solidFill>
              </a:rPr>
              <a:t>Mellkas CT</a:t>
            </a:r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2023.01.21.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494116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Tüdőembólia a betegnél nem igazolódott 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smtClean="0">
                <a:solidFill>
                  <a:srgbClr val="008080"/>
                </a:solidFill>
              </a:rPr>
              <a:t>Kétoldali kiterjedt, ARDS szerű képet mutató </a:t>
            </a:r>
          </a:p>
          <a:p>
            <a:r>
              <a:rPr lang="hu-HU" dirty="0" smtClean="0">
                <a:solidFill>
                  <a:srgbClr val="008080"/>
                </a:solidFill>
              </a:rPr>
              <a:t>  gyulladásos tüdőkép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>
                <a:solidFill>
                  <a:srgbClr val="FF0000"/>
                </a:solidFill>
                <a:sym typeface="Wingdings"/>
              </a:rPr>
              <a:t> </a:t>
            </a:r>
            <a:r>
              <a:rPr lang="hu-HU" b="1" dirty="0" smtClean="0">
                <a:solidFill>
                  <a:srgbClr val="FF0000"/>
                </a:solidFill>
              </a:rPr>
              <a:t>Osztályunkra vettük át további kezelés céljából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131840" y="458170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solidFill>
                  <a:srgbClr val="FF0000"/>
                </a:solidFill>
              </a:rPr>
              <a:t>SVMKMOK PACS rendszeréből nyert felvétel</a:t>
            </a:r>
            <a:endParaRPr lang="hu-HU" sz="1000" i="1" dirty="0">
              <a:solidFill>
                <a:srgbClr val="FF0000"/>
              </a:solidFill>
            </a:endParaRPr>
          </a:p>
        </p:txBody>
      </p:sp>
      <p:pic>
        <p:nvPicPr>
          <p:cNvPr id="13" name="Tartalom helye 12" descr="CT 01.21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90882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églalap 10"/>
          <p:cNvSpPr/>
          <p:nvPr/>
        </p:nvSpPr>
        <p:spPr>
          <a:xfrm>
            <a:off x="2771800" y="54868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Magas </a:t>
            </a:r>
            <a:r>
              <a:rPr lang="hu-HU" dirty="0" err="1" smtClean="0"/>
              <a:t>D-dimer</a:t>
            </a:r>
            <a:r>
              <a:rPr lang="hu-HU" dirty="0" smtClean="0"/>
              <a:t> miatt</a:t>
            </a:r>
            <a:endParaRPr lang="hu-HU" dirty="0"/>
          </a:p>
        </p:txBody>
      </p:sp>
      <p:pic>
        <p:nvPicPr>
          <p:cNvPr id="12" name="Kép 11" descr="surg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085184"/>
            <a:ext cx="2411930" cy="160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MRTG 1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179512" y="692696"/>
            <a:ext cx="2448272" cy="195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 descr="CT 01.21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140968"/>
            <a:ext cx="2546052" cy="188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Betegségek korai felismerése (Szűrővizsgálatok - Korai felismeré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3704"/>
          <a:stretch>
            <a:fillRect/>
          </a:stretch>
        </p:blipFill>
        <p:spPr bwMode="auto">
          <a:xfrm>
            <a:off x="179512" y="2708920"/>
            <a:ext cx="255628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251520" y="6237312"/>
            <a:ext cx="5544616" cy="476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739552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Felvétel: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670648"/>
          </a:xfrm>
        </p:spPr>
        <p:txBody>
          <a:bodyPr/>
          <a:lstStyle/>
          <a:p>
            <a:r>
              <a:rPr lang="hu-HU" sz="1600" dirty="0" smtClean="0">
                <a:solidFill>
                  <a:srgbClr val="008080"/>
                </a:solidFill>
              </a:rPr>
              <a:t>A súlyos hypoxaemia és légzési elégtelenség </a:t>
            </a:r>
            <a:r>
              <a:rPr lang="hu-HU" sz="1600" dirty="0" smtClean="0">
                <a:sym typeface="Wingdings"/>
              </a:rPr>
              <a:t> </a:t>
            </a:r>
            <a:r>
              <a:rPr lang="hu-HU" sz="1600" b="1" dirty="0" err="1" smtClean="0">
                <a:solidFill>
                  <a:srgbClr val="002060"/>
                </a:solidFill>
              </a:rPr>
              <a:t>intubatió</a:t>
            </a:r>
            <a:r>
              <a:rPr lang="hu-HU" sz="1600" b="1" dirty="0" smtClean="0">
                <a:solidFill>
                  <a:srgbClr val="002060"/>
                </a:solidFill>
              </a:rPr>
              <a:t>, invazív lélegeztetés </a:t>
            </a:r>
          </a:p>
          <a:p>
            <a:pPr>
              <a:buNone/>
            </a:pPr>
            <a:r>
              <a:rPr lang="hu-HU" sz="1600" b="1" dirty="0" smtClean="0">
                <a:solidFill>
                  <a:srgbClr val="002060"/>
                </a:solidFill>
              </a:rPr>
              <a:t>	</a:t>
            </a:r>
            <a:r>
              <a:rPr lang="hu-HU" sz="1600" dirty="0" smtClean="0">
                <a:solidFill>
                  <a:srgbClr val="FF0000"/>
                </a:solidFill>
              </a:rPr>
              <a:t>PSV, FiO2: 70</a:t>
            </a:r>
            <a:r>
              <a:rPr lang="hu-HU" sz="1600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hu-HU" sz="1600" dirty="0" smtClean="0">
                <a:solidFill>
                  <a:srgbClr val="FF0000"/>
                </a:solidFill>
              </a:rPr>
              <a:t>80%, PEEP: 10</a:t>
            </a:r>
            <a:r>
              <a:rPr lang="hu-HU" sz="1600" dirty="0" smtClean="0">
                <a:solidFill>
                  <a:srgbClr val="FF0000"/>
                </a:solidFill>
                <a:sym typeface="Wingdings"/>
              </a:rPr>
              <a:t>1</a:t>
            </a:r>
            <a:r>
              <a:rPr lang="hu-HU" sz="1600" dirty="0" smtClean="0">
                <a:solidFill>
                  <a:srgbClr val="FF0000"/>
                </a:solidFill>
              </a:rPr>
              <a:t>5H2Ocm, PS: 8</a:t>
            </a:r>
            <a:r>
              <a:rPr lang="hu-HU" sz="1600" dirty="0" smtClean="0">
                <a:solidFill>
                  <a:srgbClr val="FF0000"/>
                </a:solidFill>
                <a:sym typeface="Wingdings"/>
              </a:rPr>
              <a:t>15</a:t>
            </a:r>
            <a:r>
              <a:rPr lang="hu-HU" sz="1600" dirty="0" smtClean="0">
                <a:solidFill>
                  <a:srgbClr val="FF0000"/>
                </a:solidFill>
              </a:rPr>
              <a:t>H2Ocm, </a:t>
            </a:r>
          </a:p>
          <a:p>
            <a:r>
              <a:rPr lang="hu-HU" sz="1600" dirty="0" err="1" smtClean="0"/>
              <a:t>Propofol</a:t>
            </a:r>
            <a:r>
              <a:rPr lang="hu-HU" sz="1600" dirty="0" smtClean="0"/>
              <a:t>, </a:t>
            </a:r>
            <a:r>
              <a:rPr lang="hu-HU" sz="1600" dirty="0" err="1" smtClean="0"/>
              <a:t>fentanyl</a:t>
            </a:r>
            <a:r>
              <a:rPr lang="hu-HU" sz="1600" dirty="0" smtClean="0"/>
              <a:t> </a:t>
            </a:r>
            <a:r>
              <a:rPr lang="hu-HU" sz="1600" dirty="0" err="1" smtClean="0"/>
              <a:t>analgo-sedatió</a:t>
            </a:r>
            <a:r>
              <a:rPr lang="hu-HU" sz="1600" dirty="0" smtClean="0"/>
              <a:t>, </a:t>
            </a:r>
            <a:r>
              <a:rPr lang="hu-HU" sz="1600" dirty="0" smtClean="0">
                <a:solidFill>
                  <a:srgbClr val="FF0000"/>
                </a:solidFill>
              </a:rPr>
              <a:t>majd </a:t>
            </a:r>
            <a:r>
              <a:rPr lang="hu-HU" sz="1600" dirty="0" err="1" smtClean="0">
                <a:solidFill>
                  <a:srgbClr val="FF0000"/>
                </a:solidFill>
              </a:rPr>
              <a:t>rocuronium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relaxatio</a:t>
            </a:r>
            <a:r>
              <a:rPr lang="hu-HU" sz="1600" dirty="0" smtClean="0">
                <a:solidFill>
                  <a:srgbClr val="FF0000"/>
                </a:solidFill>
              </a:rPr>
              <a:t>, PCV </a:t>
            </a:r>
            <a:r>
              <a:rPr lang="hu-HU" sz="1600" dirty="0" smtClean="0">
                <a:solidFill>
                  <a:srgbClr val="FF0000"/>
                </a:solidFill>
              </a:rPr>
              <a:t>mód, </a:t>
            </a:r>
            <a:r>
              <a:rPr lang="hu-HU" sz="1600" dirty="0" err="1" smtClean="0">
                <a:solidFill>
                  <a:srgbClr val="FF0000"/>
                </a:solidFill>
              </a:rPr>
              <a:t>hasrafordítás</a:t>
            </a:r>
            <a:endParaRPr lang="hu-HU" sz="1600" dirty="0" smtClean="0">
              <a:solidFill>
                <a:srgbClr val="FF0000"/>
              </a:solidFill>
            </a:endParaRPr>
          </a:p>
          <a:p>
            <a:r>
              <a:rPr lang="hu-HU" sz="1600" dirty="0" smtClean="0"/>
              <a:t>Kezdetben még megfelelő </a:t>
            </a:r>
            <a:r>
              <a:rPr lang="hu-HU" sz="1600" dirty="0" err="1" smtClean="0"/>
              <a:t>diuresis</a:t>
            </a:r>
            <a:r>
              <a:rPr lang="hu-HU" sz="1600" dirty="0" smtClean="0"/>
              <a:t>, elfogadható vesefunkció, </a:t>
            </a:r>
            <a:r>
              <a:rPr lang="hu-HU" sz="1600" dirty="0" smtClean="0"/>
              <a:t>10</a:t>
            </a:r>
            <a:r>
              <a:rPr lang="hu-HU" sz="1600" dirty="0" smtClean="0"/>
              <a:t>. óra múlva </a:t>
            </a:r>
            <a:r>
              <a:rPr lang="hu-HU" sz="1600" dirty="0" err="1" smtClean="0">
                <a:solidFill>
                  <a:srgbClr val="008080"/>
                </a:solidFill>
              </a:rPr>
              <a:t>anuriássá</a:t>
            </a:r>
            <a:r>
              <a:rPr lang="hu-HU" sz="1600" dirty="0" smtClean="0">
                <a:solidFill>
                  <a:srgbClr val="008080"/>
                </a:solidFill>
              </a:rPr>
              <a:t> vált</a:t>
            </a:r>
          </a:p>
          <a:p>
            <a:pPr>
              <a:buNone/>
            </a:pPr>
            <a:endParaRPr lang="hu-HU" sz="800" dirty="0" smtClean="0">
              <a:solidFill>
                <a:srgbClr val="008080"/>
              </a:solidFill>
            </a:endParaRPr>
          </a:p>
          <a:p>
            <a:pPr>
              <a:buNone/>
            </a:pPr>
            <a:endParaRPr lang="hu-HU" sz="800" dirty="0" smtClean="0">
              <a:solidFill>
                <a:srgbClr val="008080"/>
              </a:solidFill>
            </a:endParaRPr>
          </a:p>
          <a:p>
            <a:r>
              <a:rPr lang="hu-HU" sz="1600" dirty="0" smtClean="0"/>
              <a:t>A  klinikai folyamat okának megállapítására </a:t>
            </a:r>
            <a:r>
              <a:rPr lang="hu-HU" sz="1600" b="1" dirty="0" smtClean="0">
                <a:solidFill>
                  <a:srgbClr val="002060"/>
                </a:solidFill>
              </a:rPr>
              <a:t>mikrobiológiai </a:t>
            </a:r>
            <a:r>
              <a:rPr lang="hu-HU" sz="1600" b="1" dirty="0" smtClean="0">
                <a:solidFill>
                  <a:srgbClr val="002060"/>
                </a:solidFill>
              </a:rPr>
              <a:t>vizsgálatok</a:t>
            </a:r>
          </a:p>
          <a:p>
            <a:pPr marL="0" indent="0">
              <a:buNone/>
            </a:pPr>
            <a:r>
              <a:rPr lang="hu-HU" sz="1600" b="1" dirty="0" smtClean="0">
                <a:solidFill>
                  <a:srgbClr val="002060"/>
                </a:solidFill>
              </a:rPr>
              <a:t>      </a:t>
            </a:r>
            <a:r>
              <a:rPr lang="hu-HU" sz="1600" dirty="0" smtClean="0"/>
              <a:t>(bakter, légúti vírus, atípusos kórokozó)</a:t>
            </a:r>
            <a:endParaRPr lang="hu-HU" sz="1600" dirty="0" smtClean="0"/>
          </a:p>
          <a:p>
            <a:endParaRPr lang="hu-HU" sz="800" b="1" dirty="0" smtClean="0">
              <a:solidFill>
                <a:srgbClr val="008080"/>
              </a:solidFill>
            </a:endParaRPr>
          </a:p>
          <a:p>
            <a:endParaRPr lang="hu-HU" sz="800" b="1" dirty="0" smtClean="0">
              <a:solidFill>
                <a:srgbClr val="008080"/>
              </a:solidFill>
            </a:endParaRPr>
          </a:p>
          <a:p>
            <a:r>
              <a:rPr lang="hu-HU" sz="1800" b="1" dirty="0" smtClean="0">
                <a:solidFill>
                  <a:srgbClr val="002060"/>
                </a:solidFill>
              </a:rPr>
              <a:t>Gyógyszeres terápia:</a:t>
            </a:r>
            <a:endParaRPr lang="hu-HU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1600" dirty="0" smtClean="0"/>
              <a:t>Atípusos légúti kórokozó ellen: </a:t>
            </a:r>
            <a:r>
              <a:rPr lang="hu-HU" sz="1600" dirty="0" err="1" smtClean="0">
                <a:solidFill>
                  <a:srgbClr val="FF0000"/>
                </a:solidFill>
              </a:rPr>
              <a:t>levofloxacin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u-HU" sz="1600" dirty="0" smtClean="0"/>
              <a:t>Influenza vírus ellen: </a:t>
            </a:r>
            <a:r>
              <a:rPr lang="hu-HU" sz="1600" dirty="0" smtClean="0">
                <a:solidFill>
                  <a:srgbClr val="FF0000"/>
                </a:solidFill>
              </a:rPr>
              <a:t>oseltamivir</a:t>
            </a:r>
          </a:p>
          <a:p>
            <a:r>
              <a:rPr lang="hu-HU" sz="1600" dirty="0" smtClean="0"/>
              <a:t>ARDS kép </a:t>
            </a:r>
            <a:r>
              <a:rPr lang="hu-HU" sz="1600" dirty="0" smtClean="0">
                <a:sym typeface="Wingdings"/>
              </a:rPr>
              <a:t> </a:t>
            </a:r>
            <a:r>
              <a:rPr lang="hu-HU" sz="1600" dirty="0" err="1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hu-HU" sz="1600" dirty="0" err="1" smtClean="0">
                <a:solidFill>
                  <a:srgbClr val="FF0000"/>
                </a:solidFill>
              </a:rPr>
              <a:t>teroid</a:t>
            </a:r>
            <a:r>
              <a:rPr lang="hu-HU" sz="1600" dirty="0" smtClean="0">
                <a:solidFill>
                  <a:srgbClr val="FF0000"/>
                </a:solidFill>
              </a:rPr>
              <a:t> (</a:t>
            </a:r>
            <a:r>
              <a:rPr lang="hu-HU" sz="1600" dirty="0" err="1" smtClean="0">
                <a:solidFill>
                  <a:srgbClr val="FF0000"/>
                </a:solidFill>
              </a:rPr>
              <a:t>dexamethason</a:t>
            </a:r>
            <a:r>
              <a:rPr lang="hu-HU" sz="1600" dirty="0" smtClean="0">
                <a:solidFill>
                  <a:srgbClr val="FF0000"/>
                </a:solidFill>
              </a:rPr>
              <a:t> 8mg)</a:t>
            </a:r>
            <a:endParaRPr lang="hu-HU" sz="1600" dirty="0" smtClean="0">
              <a:solidFill>
                <a:srgbClr val="FF0000"/>
              </a:solidFill>
            </a:endParaRPr>
          </a:p>
          <a:p>
            <a:r>
              <a:rPr lang="hu-HU" sz="1600" dirty="0" smtClean="0">
                <a:solidFill>
                  <a:srgbClr val="FF0000"/>
                </a:solidFill>
              </a:rPr>
              <a:t>LMWH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smtClean="0">
                <a:solidFill>
                  <a:srgbClr val="FF0000"/>
                </a:solidFill>
              </a:rPr>
              <a:t>PPI</a:t>
            </a:r>
            <a:endParaRPr lang="hu-HU" sz="2000" dirty="0" smtClean="0"/>
          </a:p>
        </p:txBody>
      </p:sp>
      <p:pic>
        <p:nvPicPr>
          <p:cNvPr id="4" name="Kép 3" descr="hamilton_medical_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395662"/>
            <a:ext cx="5616623" cy="152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infu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78188"/>
            <a:ext cx="324036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Clexane_syringe_40_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5661248"/>
            <a:ext cx="3059832" cy="76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579296" cy="883568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Respiratiós és vese problémák: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094584"/>
          </a:xfrm>
        </p:spPr>
        <p:txBody>
          <a:bodyPr/>
          <a:lstStyle/>
          <a:p>
            <a:pPr>
              <a:buNone/>
            </a:pPr>
            <a:r>
              <a:rPr lang="hu-HU" sz="1800" b="1" dirty="0" smtClean="0">
                <a:solidFill>
                  <a:srgbClr val="002060"/>
                </a:solidFill>
              </a:rPr>
              <a:t>1</a:t>
            </a:r>
            <a:r>
              <a:rPr lang="hu-HU" sz="1600" b="1" dirty="0" smtClean="0">
                <a:solidFill>
                  <a:srgbClr val="002060"/>
                </a:solidFill>
              </a:rPr>
              <a:t>. Konvencionális lélegeztetés mellett </a:t>
            </a:r>
            <a:r>
              <a:rPr lang="hu-HU" sz="1600" b="1" dirty="0" smtClean="0">
                <a:solidFill>
                  <a:srgbClr val="002060"/>
                </a:solidFill>
              </a:rPr>
              <a:t>(PCV</a:t>
            </a:r>
            <a:r>
              <a:rPr lang="hu-HU" sz="1600" b="1" dirty="0" smtClean="0">
                <a:solidFill>
                  <a:srgbClr val="002060"/>
                </a:solidFill>
              </a:rPr>
              <a:t>) vérgáz értékei javulást nem mutattak, magas FiO2 igény állt fent (80%)</a:t>
            </a:r>
          </a:p>
          <a:p>
            <a:pPr>
              <a:buFontTx/>
              <a:buChar char="-"/>
            </a:pPr>
            <a:r>
              <a:rPr lang="hu-HU" sz="1600" dirty="0" err="1" smtClean="0">
                <a:solidFill>
                  <a:srgbClr val="FF0000"/>
                </a:solidFill>
              </a:rPr>
              <a:t>relaxált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állapotban hasra fordítva, majd APRV lélegeztetés</a:t>
            </a:r>
          </a:p>
          <a:p>
            <a:pPr>
              <a:buFontTx/>
              <a:buChar char="-"/>
            </a:pPr>
            <a:r>
              <a:rPr lang="hu-HU" sz="1600" dirty="0" smtClean="0"/>
              <a:t>(kezdet: 30/12 H2Ocm-s nyomások és 1,5/0,5 szekundum idő intervallum)</a:t>
            </a:r>
          </a:p>
          <a:p>
            <a:r>
              <a:rPr lang="hu-HU" sz="1600" dirty="0" smtClean="0"/>
              <a:t> 2 x 12 órára alkalmazott hasra fordítás után 					     a FiO2 45%-ig csökkenhetővé vált, az alsó nyomás értékeket csökkenteni lehetett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4. napra </a:t>
            </a:r>
            <a:r>
              <a:rPr lang="hu-HU" sz="1600" dirty="0" smtClean="0"/>
              <a:t>keringése stabilizálódott, a </a:t>
            </a:r>
            <a:r>
              <a:rPr lang="hu-HU" sz="1600" dirty="0" smtClean="0">
                <a:solidFill>
                  <a:srgbClr val="FF0000"/>
                </a:solidFill>
              </a:rPr>
              <a:t>noradrenalin</a:t>
            </a:r>
            <a:r>
              <a:rPr lang="hu-HU" sz="1600" dirty="0" smtClean="0">
                <a:solidFill>
                  <a:srgbClr val="FF66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elhagyható</a:t>
            </a:r>
          </a:p>
          <a:p>
            <a:r>
              <a:rPr lang="hu-HU" sz="1600" dirty="0" smtClean="0"/>
              <a:t>A </a:t>
            </a:r>
            <a:r>
              <a:rPr lang="hu-HU" sz="1600" dirty="0" smtClean="0"/>
              <a:t>relaxációt </a:t>
            </a:r>
            <a:r>
              <a:rPr lang="hu-HU" sz="1600" dirty="0" smtClean="0"/>
              <a:t>4. nap megszüntettük, </a:t>
            </a:r>
            <a:r>
              <a:rPr lang="hu-HU" sz="1600" b="1" dirty="0">
                <a:solidFill>
                  <a:srgbClr val="FFC000"/>
                </a:solidFill>
              </a:rPr>
              <a:t>5. naptól </a:t>
            </a:r>
            <a:r>
              <a:rPr lang="hu-HU" sz="1600" dirty="0" smtClean="0">
                <a:solidFill>
                  <a:srgbClr val="FF0000"/>
                </a:solidFill>
              </a:rPr>
              <a:t>a </a:t>
            </a:r>
            <a:r>
              <a:rPr lang="hu-HU" sz="1600" dirty="0" err="1" smtClean="0">
                <a:solidFill>
                  <a:srgbClr val="FF0000"/>
                </a:solidFill>
              </a:rPr>
              <a:t>sedatiót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az </a:t>
            </a:r>
            <a:r>
              <a:rPr lang="hu-HU" sz="1600" dirty="0" smtClean="0">
                <a:solidFill>
                  <a:srgbClr val="FF0000"/>
                </a:solidFill>
              </a:rPr>
              <a:t>csökkentettük</a:t>
            </a:r>
            <a:endParaRPr lang="hu-HU" sz="1600" dirty="0" smtClean="0">
              <a:solidFill>
                <a:srgbClr val="FF0000"/>
              </a:solidFill>
            </a:endParaRPr>
          </a:p>
          <a:p>
            <a:endParaRPr lang="hu-HU" sz="1600" dirty="0" smtClean="0"/>
          </a:p>
          <a:p>
            <a:pPr>
              <a:buNone/>
            </a:pPr>
            <a:r>
              <a:rPr lang="hu-HU" sz="1600" b="1" dirty="0" smtClean="0">
                <a:solidFill>
                  <a:srgbClr val="002060"/>
                </a:solidFill>
              </a:rPr>
              <a:t>2. Vesefunkciói gyors progresszióját észleltük a labor leletekben: </a:t>
            </a:r>
          </a:p>
          <a:p>
            <a:pPr>
              <a:buFontTx/>
              <a:buChar char="-"/>
            </a:pPr>
            <a:r>
              <a:rPr lang="it-IT" sz="1600" dirty="0" smtClean="0">
                <a:solidFill>
                  <a:srgbClr val="008080"/>
                </a:solidFill>
              </a:rPr>
              <a:t>Urea: 7.2 mmol/l; Krea: 166 umol/l;</a:t>
            </a:r>
            <a:r>
              <a:rPr lang="hu-HU" sz="1600" dirty="0" smtClean="0">
                <a:solidFill>
                  <a:srgbClr val="008080"/>
                </a:solidFill>
              </a:rPr>
              <a:t> GFREPI: 39 ml/min</a:t>
            </a:r>
          </a:p>
          <a:p>
            <a:pPr>
              <a:buFontTx/>
              <a:buChar char="-"/>
            </a:pPr>
            <a:r>
              <a:rPr lang="pt-BR" sz="1600" dirty="0" smtClean="0">
                <a:solidFill>
                  <a:srgbClr val="008080"/>
                </a:solidFill>
              </a:rPr>
              <a:t>Urea: 17.6</a:t>
            </a:r>
            <a:r>
              <a:rPr lang="hu-HU" sz="1600" dirty="0" smtClean="0">
                <a:solidFill>
                  <a:srgbClr val="008080"/>
                </a:solidFill>
              </a:rPr>
              <a:t> </a:t>
            </a:r>
            <a:r>
              <a:rPr lang="pt-BR" sz="1600" dirty="0" smtClean="0">
                <a:solidFill>
                  <a:srgbClr val="008080"/>
                </a:solidFill>
              </a:rPr>
              <a:t>mmol/l; Krea: 526 umol/l;</a:t>
            </a:r>
            <a:r>
              <a:rPr lang="hu-HU" sz="1600" dirty="0" smtClean="0">
                <a:solidFill>
                  <a:srgbClr val="008080"/>
                </a:solidFill>
              </a:rPr>
              <a:t> GFREPI: 10 </a:t>
            </a:r>
            <a:r>
              <a:rPr lang="hu-HU" sz="1600" dirty="0" smtClean="0">
                <a:solidFill>
                  <a:srgbClr val="008080"/>
                </a:solidFill>
              </a:rPr>
              <a:t>ml/min</a:t>
            </a:r>
          </a:p>
          <a:p>
            <a:pPr>
              <a:buFontTx/>
              <a:buChar char="-"/>
            </a:pPr>
            <a:endParaRPr lang="hu-HU" sz="1600" dirty="0" smtClean="0">
              <a:solidFill>
                <a:srgbClr val="008080"/>
              </a:solidFill>
            </a:endParaRPr>
          </a:p>
          <a:p>
            <a:r>
              <a:rPr lang="hu-HU" sz="1600" dirty="0" err="1" smtClean="0"/>
              <a:t>Anuriás</a:t>
            </a:r>
            <a:r>
              <a:rPr lang="hu-HU" sz="1600" dirty="0" smtClean="0"/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furosemid</a:t>
            </a:r>
            <a:r>
              <a:rPr lang="hu-HU" sz="1600" dirty="0" smtClean="0">
                <a:solidFill>
                  <a:srgbClr val="FF0000"/>
                </a:solidFill>
              </a:rPr>
              <a:t> és </a:t>
            </a:r>
            <a:r>
              <a:rPr lang="hu-HU" sz="1600" dirty="0" err="1" smtClean="0">
                <a:solidFill>
                  <a:srgbClr val="FF0000"/>
                </a:solidFill>
              </a:rPr>
              <a:t>etakrinsav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adása mellett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3. napon </a:t>
            </a:r>
            <a:r>
              <a:rPr lang="hu-HU" sz="1600" dirty="0" smtClean="0">
                <a:solidFill>
                  <a:srgbClr val="FF0000"/>
                </a:solidFill>
              </a:rPr>
              <a:t>IHD kezelés</a:t>
            </a:r>
          </a:p>
          <a:p>
            <a:r>
              <a:rPr lang="hu-HU" sz="1600" dirty="0" smtClean="0"/>
              <a:t>A</a:t>
            </a:r>
            <a:r>
              <a:rPr lang="hu-HU" sz="1600" b="1" dirty="0" smtClean="0"/>
              <a:t> </a:t>
            </a:r>
            <a:r>
              <a:rPr lang="hu-HU" sz="1600" dirty="0" smtClean="0"/>
              <a:t>napi IHD kezelések ellenére </a:t>
            </a:r>
            <a:r>
              <a:rPr lang="hu-HU" sz="1600" dirty="0" smtClean="0"/>
              <a:t>vesefunkció nem javul</a:t>
            </a:r>
            <a:endParaRPr lang="hu-HU" sz="1600" dirty="0" smtClean="0"/>
          </a:p>
          <a:p>
            <a:endParaRPr lang="hu-HU" sz="1800" dirty="0" smtClean="0"/>
          </a:p>
          <a:p>
            <a:endParaRPr lang="hu-HU" sz="1800" dirty="0" smtClean="0"/>
          </a:p>
        </p:txBody>
      </p:sp>
      <p:pic>
        <p:nvPicPr>
          <p:cNvPr id="4" name="Kép 3" descr="dialysis-machine-is-working-acting-as-substitute-kidneys-drive-waste-from-body_252731-146.jpg"/>
          <p:cNvPicPr>
            <a:picLocks noChangeAspect="1"/>
          </p:cNvPicPr>
          <p:nvPr/>
        </p:nvPicPr>
        <p:blipFill>
          <a:blip r:embed="rId2" cstate="print"/>
          <a:srcRect r="8517"/>
          <a:stretch>
            <a:fillRect/>
          </a:stretch>
        </p:blipFill>
        <p:spPr>
          <a:xfrm flipH="1">
            <a:off x="5796136" y="4581128"/>
            <a:ext cx="32487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579296" cy="1371600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Lassú javulás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1" y="1961660"/>
            <a:ext cx="8597653" cy="391338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hu-HU" sz="1800" dirty="0" smtClean="0"/>
          </a:p>
          <a:p>
            <a:pPr>
              <a:spcBef>
                <a:spcPts val="0"/>
              </a:spcBef>
            </a:pPr>
            <a:r>
              <a:rPr lang="hu-HU" sz="1800" dirty="0" smtClean="0">
                <a:solidFill>
                  <a:srgbClr val="008080"/>
                </a:solidFill>
              </a:rPr>
              <a:t>A tüdő </a:t>
            </a:r>
            <a:r>
              <a:rPr lang="hu-HU" sz="1800" dirty="0" err="1" smtClean="0">
                <a:solidFill>
                  <a:srgbClr val="008080"/>
                </a:solidFill>
              </a:rPr>
              <a:t>complaence</a:t>
            </a:r>
            <a:r>
              <a:rPr lang="hu-HU" sz="1800" dirty="0" smtClean="0">
                <a:solidFill>
                  <a:srgbClr val="008080"/>
                </a:solidFill>
              </a:rPr>
              <a:t> normalizálódott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A radiológiai kép </a:t>
            </a:r>
            <a:r>
              <a:rPr lang="hu-HU" sz="1800" dirty="0" smtClean="0">
                <a:solidFill>
                  <a:srgbClr val="008080"/>
                </a:solidFill>
              </a:rPr>
              <a:t>fokozatosan </a:t>
            </a:r>
            <a:r>
              <a:rPr lang="hu-HU" sz="1800" dirty="0" smtClean="0">
                <a:solidFill>
                  <a:srgbClr val="008080"/>
                </a:solidFill>
              </a:rPr>
              <a:t>javuló </a:t>
            </a:r>
            <a:r>
              <a:rPr lang="hu-HU" sz="1800" dirty="0" smtClean="0">
                <a:solidFill>
                  <a:srgbClr val="008080"/>
                </a:solidFill>
              </a:rPr>
              <a:t>transzparencia </a:t>
            </a:r>
          </a:p>
          <a:p>
            <a:pPr>
              <a:spcBef>
                <a:spcPts val="0"/>
              </a:spcBef>
            </a:pPr>
            <a:r>
              <a:rPr lang="hu-HU" sz="1800" b="1" dirty="0" smtClean="0">
                <a:solidFill>
                  <a:srgbClr val="FFC000"/>
                </a:solidFill>
              </a:rPr>
              <a:t>6. napra </a:t>
            </a:r>
            <a:r>
              <a:rPr lang="hu-HU" sz="1800" dirty="0" smtClean="0"/>
              <a:t>tudata, </a:t>
            </a:r>
            <a:r>
              <a:rPr lang="hu-HU" sz="1800" dirty="0" smtClean="0"/>
              <a:t>izomfunkciója </a:t>
            </a:r>
            <a:r>
              <a:rPr lang="hu-HU" sz="1800" dirty="0" smtClean="0"/>
              <a:t>rendeződött </a:t>
            </a:r>
          </a:p>
          <a:p>
            <a:pPr>
              <a:spcBef>
                <a:spcPts val="0"/>
              </a:spcBef>
            </a:pPr>
            <a:r>
              <a:rPr lang="hu-HU" sz="1800" dirty="0" smtClean="0">
                <a:solidFill>
                  <a:srgbClr val="FF0000"/>
                </a:solidFill>
              </a:rPr>
              <a:t>APRV módról PSV</a:t>
            </a:r>
            <a:r>
              <a:rPr lang="hu-HU" sz="1800" dirty="0" smtClean="0"/>
              <a:t> lélegeztetés, </a:t>
            </a:r>
            <a:r>
              <a:rPr lang="hu-HU" sz="1800" dirty="0" err="1" smtClean="0">
                <a:solidFill>
                  <a:srgbClr val="FF0000"/>
                </a:solidFill>
              </a:rPr>
              <a:t>steroid</a:t>
            </a:r>
            <a:r>
              <a:rPr lang="hu-HU" sz="1800" dirty="0" smtClean="0">
                <a:solidFill>
                  <a:srgbClr val="FF0000"/>
                </a:solidFill>
              </a:rPr>
              <a:t> csökkentés</a:t>
            </a:r>
          </a:p>
          <a:p>
            <a:pPr>
              <a:spcBef>
                <a:spcPts val="0"/>
              </a:spcBef>
            </a:pPr>
            <a:endParaRPr lang="hu-HU" sz="1800" dirty="0" smtClean="0"/>
          </a:p>
          <a:p>
            <a:pPr>
              <a:spcBef>
                <a:spcPts val="0"/>
              </a:spcBef>
            </a:pPr>
            <a:r>
              <a:rPr lang="hu-HU" sz="1800" b="1" dirty="0" smtClean="0">
                <a:solidFill>
                  <a:srgbClr val="002060"/>
                </a:solidFill>
              </a:rPr>
              <a:t>Megérkezett mikrobiológiai minták: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00" dirty="0" smtClean="0">
                <a:solidFill>
                  <a:srgbClr val="008080"/>
                </a:solidFill>
              </a:rPr>
              <a:t>Bakteriális</a:t>
            </a:r>
            <a:r>
              <a:rPr lang="hu-HU" sz="1800" dirty="0" smtClean="0"/>
              <a:t> infekciót kizártak,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00" dirty="0" smtClean="0">
                <a:solidFill>
                  <a:srgbClr val="008080"/>
                </a:solidFill>
              </a:rPr>
              <a:t>HIV, Légúti vírus </a:t>
            </a:r>
            <a:r>
              <a:rPr lang="hu-HU" sz="1800" dirty="0" smtClean="0"/>
              <a:t>(Influenza, </a:t>
            </a:r>
            <a:r>
              <a:rPr lang="hu-HU" sz="1800" dirty="0" err="1" smtClean="0"/>
              <a:t>coronavírus</a:t>
            </a:r>
            <a:r>
              <a:rPr lang="hu-HU" sz="1800" dirty="0" smtClean="0"/>
              <a:t>, RSV, Human </a:t>
            </a:r>
            <a:r>
              <a:rPr lang="hu-HU" sz="1800" dirty="0" err="1" smtClean="0"/>
              <a:t>Metapneumo</a:t>
            </a:r>
            <a:r>
              <a:rPr lang="hu-HU" sz="1800" dirty="0" smtClean="0"/>
              <a:t>) negatív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00" dirty="0" smtClean="0">
                <a:solidFill>
                  <a:srgbClr val="008080"/>
                </a:solidFill>
              </a:rPr>
              <a:t>Atípusos KO: </a:t>
            </a:r>
            <a:r>
              <a:rPr lang="hu-HU" sz="1800" dirty="0" smtClean="0"/>
              <a:t>(</a:t>
            </a:r>
            <a:r>
              <a:rPr lang="hu-HU" sz="1800" dirty="0" err="1" smtClean="0"/>
              <a:t>Mycoplasma</a:t>
            </a:r>
            <a:r>
              <a:rPr lang="hu-HU" sz="1800" dirty="0" smtClean="0"/>
              <a:t>, </a:t>
            </a:r>
            <a:r>
              <a:rPr lang="hu-HU" sz="1800" dirty="0" err="1" smtClean="0"/>
              <a:t>Clamydia</a:t>
            </a:r>
            <a:r>
              <a:rPr lang="hu-HU" sz="1800" dirty="0" smtClean="0"/>
              <a:t>, </a:t>
            </a:r>
            <a:r>
              <a:rPr lang="hu-HU" sz="1800" dirty="0" err="1" smtClean="0"/>
              <a:t>Legionella</a:t>
            </a:r>
            <a:r>
              <a:rPr lang="hu-HU" sz="1800" dirty="0" smtClean="0"/>
              <a:t>) kóroki szerepe negatív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00" dirty="0" err="1" smtClean="0"/>
              <a:t>Tracheaból</a:t>
            </a:r>
            <a:r>
              <a:rPr lang="hu-HU" sz="1800" dirty="0" smtClean="0"/>
              <a:t> </a:t>
            </a:r>
            <a:r>
              <a:rPr lang="hu-HU" sz="1800" dirty="0" smtClean="0">
                <a:solidFill>
                  <a:srgbClr val="008080"/>
                </a:solidFill>
              </a:rPr>
              <a:t>Candida albicans </a:t>
            </a:r>
            <a:r>
              <a:rPr lang="hu-HU" sz="1800" dirty="0" smtClean="0">
                <a:sym typeface="Wingdings"/>
              </a:rPr>
              <a:t> </a:t>
            </a:r>
            <a:r>
              <a:rPr lang="hu-HU" sz="1800" dirty="0" smtClean="0">
                <a:solidFill>
                  <a:srgbClr val="FF0000"/>
                </a:solidFill>
              </a:rPr>
              <a:t>stagnáló alacsony PCT miatt fluconazol</a:t>
            </a:r>
            <a:endParaRPr lang="hu-HU" sz="18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hu-HU" sz="1800" dirty="0" smtClean="0"/>
          </a:p>
          <a:p>
            <a:r>
              <a:rPr lang="hu-HU" sz="1800" b="1" dirty="0" smtClean="0">
                <a:solidFill>
                  <a:srgbClr val="FFC000"/>
                </a:solidFill>
              </a:rPr>
              <a:t>10. napra </a:t>
            </a:r>
            <a:r>
              <a:rPr lang="hu-HU" sz="1800" dirty="0" smtClean="0"/>
              <a:t>javulás </a:t>
            </a:r>
            <a:r>
              <a:rPr lang="hu-HU" sz="1800" dirty="0" smtClean="0">
                <a:sym typeface="Wingdings"/>
              </a:rPr>
              <a:t></a:t>
            </a:r>
            <a:r>
              <a:rPr lang="hu-HU" sz="1800" dirty="0" smtClean="0"/>
              <a:t> leszoktatás, </a:t>
            </a:r>
            <a:r>
              <a:rPr lang="hu-HU" sz="1800" dirty="0" smtClean="0">
                <a:solidFill>
                  <a:srgbClr val="FF0000"/>
                </a:solidFill>
              </a:rPr>
              <a:t>negatív </a:t>
            </a:r>
            <a:r>
              <a:rPr lang="hu-HU" sz="1800" dirty="0" smtClean="0">
                <a:solidFill>
                  <a:srgbClr val="FF0000"/>
                </a:solidFill>
              </a:rPr>
              <a:t>SBT után </a:t>
            </a:r>
            <a:r>
              <a:rPr lang="hu-HU" sz="1800" dirty="0" err="1" smtClean="0">
                <a:solidFill>
                  <a:srgbClr val="FF0000"/>
                </a:solidFill>
              </a:rPr>
              <a:t>extubatio</a:t>
            </a:r>
            <a:endParaRPr lang="hu-HU" sz="1800" dirty="0" smtClean="0">
              <a:solidFill>
                <a:srgbClr val="FF0000"/>
              </a:solidFill>
            </a:endParaRPr>
          </a:p>
          <a:p>
            <a:r>
              <a:rPr lang="hu-HU" sz="1800" dirty="0" smtClean="0">
                <a:solidFill>
                  <a:srgbClr val="FF0000"/>
                </a:solidFill>
              </a:rPr>
              <a:t>A </a:t>
            </a:r>
            <a:r>
              <a:rPr lang="hu-HU" sz="1800" dirty="0" err="1" smtClean="0">
                <a:solidFill>
                  <a:srgbClr val="FF0000"/>
                </a:solidFill>
              </a:rPr>
              <a:t>steroidot</a:t>
            </a:r>
            <a:r>
              <a:rPr lang="hu-HU" sz="1800" dirty="0" smtClean="0">
                <a:solidFill>
                  <a:srgbClr val="FF0000"/>
                </a:solidFill>
              </a:rPr>
              <a:t> leállítottuk</a:t>
            </a:r>
            <a:endParaRPr lang="hu-HU" sz="1800" dirty="0" smtClean="0"/>
          </a:p>
          <a:p>
            <a:r>
              <a:rPr lang="hu-HU" sz="1800" dirty="0" err="1" smtClean="0">
                <a:solidFill>
                  <a:srgbClr val="FF0000"/>
                </a:solidFill>
              </a:rPr>
              <a:t>Nasalis</a:t>
            </a:r>
            <a:r>
              <a:rPr lang="hu-HU" sz="1800" dirty="0" smtClean="0">
                <a:solidFill>
                  <a:srgbClr val="FF0000"/>
                </a:solidFill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</a:rPr>
              <a:t>high</a:t>
            </a:r>
            <a:r>
              <a:rPr lang="hu-HU" sz="1800" dirty="0" smtClean="0">
                <a:solidFill>
                  <a:srgbClr val="FF0000"/>
                </a:solidFill>
              </a:rPr>
              <a:t> flow oxigén </a:t>
            </a:r>
            <a:r>
              <a:rPr lang="hu-HU" sz="1800" dirty="0" smtClean="0"/>
              <a:t>mellett vérgáz értékei elfogadhatóak</a:t>
            </a:r>
          </a:p>
          <a:p>
            <a:r>
              <a:rPr lang="hu-HU" sz="1800" dirty="0" smtClean="0"/>
              <a:t>Keringése </a:t>
            </a:r>
            <a:r>
              <a:rPr lang="hu-HU" sz="1800" dirty="0" err="1" smtClean="0">
                <a:solidFill>
                  <a:srgbClr val="008080"/>
                </a:solidFill>
              </a:rPr>
              <a:t>hypertensív</a:t>
            </a:r>
            <a:r>
              <a:rPr lang="hu-HU" sz="1800" dirty="0" smtClean="0">
                <a:solidFill>
                  <a:srgbClr val="008080"/>
                </a:solidFill>
              </a:rPr>
              <a:t>, minimális vizeletürítés </a:t>
            </a:r>
            <a:r>
              <a:rPr lang="hu-HU" sz="1800" dirty="0" smtClean="0"/>
              <a:t>megindult </a:t>
            </a:r>
          </a:p>
          <a:p>
            <a:endParaRPr lang="hu-HU" dirty="0"/>
          </a:p>
        </p:txBody>
      </p:sp>
      <p:pic>
        <p:nvPicPr>
          <p:cNvPr id="4" name="Kép 3" descr="MRTG 2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rcRect l="9226" t="5162" r="9321"/>
          <a:stretch>
            <a:fillRect/>
          </a:stretch>
        </p:blipFill>
        <p:spPr>
          <a:xfrm>
            <a:off x="3882152" y="188640"/>
            <a:ext cx="26340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MRTG 3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6660232" y="145517"/>
            <a:ext cx="2271791" cy="181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Jobbra nyíl 5"/>
          <p:cNvSpPr/>
          <p:nvPr/>
        </p:nvSpPr>
        <p:spPr>
          <a:xfrm>
            <a:off x="6372200" y="105273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07504" y="3645024"/>
            <a:ext cx="842493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hamilton-s1.jpg"/>
          <p:cNvPicPr>
            <a:picLocks noChangeAspect="1"/>
          </p:cNvPicPr>
          <p:nvPr/>
        </p:nvPicPr>
        <p:blipFill>
          <a:blip r:embed="rId4" cstate="print"/>
          <a:srcRect l="29170" t="36659" r="31433"/>
          <a:stretch>
            <a:fillRect/>
          </a:stretch>
        </p:blipFill>
        <p:spPr>
          <a:xfrm>
            <a:off x="6133219" y="1997047"/>
            <a:ext cx="2471229" cy="218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261123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1115616" y="1556792"/>
            <a:ext cx="2766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solidFill>
                  <a:srgbClr val="FF0000"/>
                </a:solidFill>
              </a:rPr>
              <a:t>SVMKMOK PACS rendszeréből nyert felvétel</a:t>
            </a:r>
            <a:endParaRPr lang="hu-HU" sz="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r>
              <a:rPr lang="hu-HU" b="1" dirty="0" err="1" smtClean="0">
                <a:solidFill>
                  <a:srgbClr val="990033"/>
                </a:solidFill>
              </a:rPr>
              <a:t>Relapsus</a:t>
            </a:r>
            <a:r>
              <a:rPr lang="hu-HU" b="1" dirty="0" smtClean="0">
                <a:solidFill>
                  <a:srgbClr val="990033"/>
                </a:solidFill>
              </a:rPr>
              <a:t>: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886200"/>
          </a:xfrm>
        </p:spPr>
        <p:txBody>
          <a:bodyPr/>
          <a:lstStyle/>
          <a:p>
            <a:r>
              <a:rPr lang="hu-HU" sz="1600" dirty="0" smtClean="0">
                <a:solidFill>
                  <a:srgbClr val="008080"/>
                </a:solidFill>
              </a:rPr>
              <a:t>A vizeletben </a:t>
            </a:r>
            <a:r>
              <a:rPr lang="hu-HU" sz="1600" dirty="0" smtClean="0">
                <a:solidFill>
                  <a:srgbClr val="008080"/>
                </a:solidFill>
              </a:rPr>
              <a:t>vér, fehérje, fehérvérsejt </a:t>
            </a:r>
            <a:r>
              <a:rPr lang="hu-HU" sz="1600" dirty="0" smtClean="0">
                <a:solidFill>
                  <a:srgbClr val="008080"/>
                </a:solidFill>
              </a:rPr>
              <a:t>				                    </a:t>
            </a:r>
            <a:r>
              <a:rPr lang="hu-HU" sz="1600" dirty="0" smtClean="0">
                <a:solidFill>
                  <a:srgbClr val="002060"/>
                </a:solidFill>
                <a:sym typeface="Wingdings"/>
              </a:rPr>
              <a:t></a:t>
            </a:r>
            <a:r>
              <a:rPr lang="hu-HU" sz="16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hu-HU" sz="1600" b="1" dirty="0" smtClean="0">
                <a:solidFill>
                  <a:srgbClr val="002060"/>
                </a:solidFill>
              </a:rPr>
              <a:t>további </a:t>
            </a:r>
            <a:r>
              <a:rPr lang="hu-HU" sz="1600" b="1" dirty="0" err="1" smtClean="0">
                <a:solidFill>
                  <a:srgbClr val="002060"/>
                </a:solidFill>
              </a:rPr>
              <a:t>etiológiai</a:t>
            </a:r>
            <a:r>
              <a:rPr lang="hu-HU" sz="1600" b="1" dirty="0" smtClean="0">
                <a:solidFill>
                  <a:srgbClr val="002060"/>
                </a:solidFill>
              </a:rPr>
              <a:t> vizsgálatok immunológiai eredetű vesebetegség irányába </a:t>
            </a:r>
          </a:p>
          <a:p>
            <a:pPr>
              <a:buNone/>
            </a:pPr>
            <a:endParaRPr lang="hu-HU" sz="1600" b="1" dirty="0" smtClean="0">
              <a:solidFill>
                <a:srgbClr val="002060"/>
              </a:solidFill>
            </a:endParaRPr>
          </a:p>
          <a:p>
            <a:r>
              <a:rPr lang="hu-HU" sz="1600" b="1" dirty="0" smtClean="0">
                <a:solidFill>
                  <a:srgbClr val="FFC000"/>
                </a:solidFill>
              </a:rPr>
              <a:t>Másnap, 11. nap:</a:t>
            </a:r>
            <a:r>
              <a:rPr lang="hu-HU" sz="1600" dirty="0" smtClean="0">
                <a:solidFill>
                  <a:srgbClr val="FFC000"/>
                </a:solidFill>
              </a:rPr>
              <a:t> </a:t>
            </a:r>
            <a:r>
              <a:rPr lang="hu-HU" sz="1600" dirty="0" smtClean="0">
                <a:solidFill>
                  <a:srgbClr val="008080"/>
                </a:solidFill>
              </a:rPr>
              <a:t>kifejezett nyugtalanság </a:t>
            </a:r>
            <a:r>
              <a:rPr lang="hu-HU" sz="1600" dirty="0" smtClean="0">
                <a:sym typeface="Wingdings"/>
              </a:rPr>
              <a:t> </a:t>
            </a:r>
            <a:r>
              <a:rPr lang="hu-HU" sz="1600" dirty="0" err="1" smtClean="0">
                <a:solidFill>
                  <a:srgbClr val="FF0000"/>
                </a:solidFill>
                <a:sym typeface="Wingdings"/>
              </a:rPr>
              <a:t>d</a:t>
            </a:r>
            <a:r>
              <a:rPr lang="hu-HU" sz="1600" dirty="0" err="1" smtClean="0">
                <a:solidFill>
                  <a:srgbClr val="FF0000"/>
                </a:solidFill>
              </a:rPr>
              <a:t>exmedethomidin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propofol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hu-HU" sz="1600" dirty="0" err="1" smtClean="0">
                <a:solidFill>
                  <a:srgbClr val="FF0000"/>
                </a:solidFill>
              </a:rPr>
              <a:t>clonasepam</a:t>
            </a:r>
            <a:endParaRPr lang="hu-HU" sz="1600" dirty="0" smtClean="0">
              <a:solidFill>
                <a:srgbClr val="FF0000"/>
              </a:solidFill>
            </a:endParaRPr>
          </a:p>
          <a:p>
            <a:r>
              <a:rPr lang="hu-HU" sz="1600" b="1" dirty="0" smtClean="0">
                <a:solidFill>
                  <a:srgbClr val="FFC000"/>
                </a:solidFill>
              </a:rPr>
              <a:t>A </a:t>
            </a:r>
            <a:r>
              <a:rPr lang="hu-HU" sz="1600" b="1" dirty="0" smtClean="0">
                <a:solidFill>
                  <a:srgbClr val="FFC000"/>
                </a:solidFill>
              </a:rPr>
              <a:t>12. napon</a:t>
            </a:r>
            <a:r>
              <a:rPr lang="hu-HU" sz="1600" b="1" dirty="0" smtClean="0">
                <a:solidFill>
                  <a:srgbClr val="FFC000"/>
                </a:solidFill>
              </a:rPr>
              <a:t>: </a:t>
            </a:r>
            <a:r>
              <a:rPr lang="hu-HU" sz="1600" dirty="0" smtClean="0">
                <a:solidFill>
                  <a:srgbClr val="008080"/>
                </a:solidFill>
              </a:rPr>
              <a:t>láz, lassú </a:t>
            </a:r>
            <a:r>
              <a:rPr lang="hu-HU" sz="1600" dirty="0" err="1" smtClean="0">
                <a:solidFill>
                  <a:srgbClr val="008080"/>
                </a:solidFill>
              </a:rPr>
              <a:t>desaturatio</a:t>
            </a:r>
            <a:r>
              <a:rPr lang="hu-HU" sz="1600" dirty="0" smtClean="0">
                <a:solidFill>
                  <a:srgbClr val="008080"/>
                </a:solidFill>
              </a:rPr>
              <a:t>, nyugtalanság </a:t>
            </a:r>
            <a:r>
              <a:rPr lang="hu-HU" sz="1600" dirty="0" smtClean="0">
                <a:sym typeface="Wingdings"/>
              </a:rPr>
              <a:t></a:t>
            </a:r>
            <a:r>
              <a:rPr lang="hu-HU" sz="1600" dirty="0" smtClean="0"/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reintubatio</a:t>
            </a:r>
            <a:endParaRPr lang="hu-HU" sz="1600" dirty="0" smtClean="0">
              <a:solidFill>
                <a:srgbClr val="FF0000"/>
              </a:solidFill>
            </a:endParaRPr>
          </a:p>
          <a:p>
            <a:endParaRPr lang="hu-HU" sz="1600" dirty="0">
              <a:solidFill>
                <a:srgbClr val="FF0000"/>
              </a:solidFill>
            </a:endParaRPr>
          </a:p>
          <a:p>
            <a:endParaRPr lang="hu-HU" sz="800" dirty="0" smtClean="0">
              <a:solidFill>
                <a:srgbClr val="FF6600"/>
              </a:solidFill>
            </a:endParaRPr>
          </a:p>
          <a:p>
            <a:r>
              <a:rPr lang="hu-HU" sz="1600" b="1" dirty="0" err="1" smtClean="0">
                <a:solidFill>
                  <a:srgbClr val="002060"/>
                </a:solidFill>
              </a:rPr>
              <a:t>Immunszerológiai</a:t>
            </a:r>
            <a:r>
              <a:rPr lang="hu-HU" sz="1600" b="1" dirty="0" smtClean="0">
                <a:solidFill>
                  <a:srgbClr val="002060"/>
                </a:solidFill>
              </a:rPr>
              <a:t> vizsgálatok, BAL mintából vett sejtelemzés, 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Nem specifikus </a:t>
            </a:r>
            <a:r>
              <a:rPr lang="hu-HU" sz="1600" b="1" dirty="0" err="1" smtClean="0">
                <a:solidFill>
                  <a:srgbClr val="002060"/>
                </a:solidFill>
              </a:rPr>
              <a:t>nasalis</a:t>
            </a:r>
            <a:r>
              <a:rPr lang="hu-HU" sz="1600" b="1" dirty="0" smtClean="0">
                <a:solidFill>
                  <a:srgbClr val="002060"/>
                </a:solidFill>
              </a:rPr>
              <a:t> elváltozásból vett szövettani minta 	</a:t>
            </a:r>
            <a:r>
              <a:rPr lang="hu-HU" sz="1600" b="1" dirty="0" smtClean="0">
                <a:solidFill>
                  <a:srgbClr val="FF0000"/>
                </a:solidFill>
              </a:rPr>
              <a:t>							</a:t>
            </a:r>
            <a:r>
              <a:rPr lang="hu-HU" sz="1600" b="1" dirty="0" smtClean="0">
                <a:solidFill>
                  <a:srgbClr val="FF0000"/>
                </a:solidFill>
              </a:rPr>
              <a:t>	nem </a:t>
            </a:r>
            <a:r>
              <a:rPr lang="hu-HU" sz="1600" b="1" dirty="0" smtClean="0">
                <a:solidFill>
                  <a:srgbClr val="FF0000"/>
                </a:solidFill>
              </a:rPr>
              <a:t>igazoltak </a:t>
            </a:r>
            <a:r>
              <a:rPr lang="hu-HU" sz="1600" b="1" dirty="0" err="1" smtClean="0">
                <a:solidFill>
                  <a:srgbClr val="FF0000"/>
                </a:solidFill>
              </a:rPr>
              <a:t>vasculitist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endParaRPr lang="hu-HU" sz="1600" dirty="0" smtClean="0">
              <a:solidFill>
                <a:srgbClr val="FF0000"/>
              </a:solidFill>
            </a:endParaRPr>
          </a:p>
          <a:p>
            <a:endParaRPr lang="hu-HU" sz="800" dirty="0" smtClean="0"/>
          </a:p>
          <a:p>
            <a:endParaRPr lang="hu-HU" sz="800" dirty="0" smtClean="0">
              <a:solidFill>
                <a:srgbClr val="008080"/>
              </a:solidFill>
            </a:endParaRPr>
          </a:p>
          <a:p>
            <a:r>
              <a:rPr lang="hu-HU" sz="1600" dirty="0" smtClean="0">
                <a:solidFill>
                  <a:srgbClr val="008080"/>
                </a:solidFill>
              </a:rPr>
              <a:t>Láz, emelkedett PCT </a:t>
            </a:r>
            <a:r>
              <a:rPr lang="hu-HU" sz="1600" dirty="0" smtClean="0">
                <a:sym typeface="Wingdings"/>
              </a:rPr>
              <a:t> </a:t>
            </a:r>
            <a:r>
              <a:rPr lang="hu-HU" sz="1600" dirty="0" err="1" smtClean="0">
                <a:solidFill>
                  <a:srgbClr val="FF0000"/>
                </a:solidFill>
              </a:rPr>
              <a:t>piperacillin-tazobactam</a:t>
            </a:r>
            <a:r>
              <a:rPr lang="hu-HU" sz="1600" dirty="0" smtClean="0"/>
              <a:t>, melyre a PCT csökkent</a:t>
            </a:r>
          </a:p>
          <a:p>
            <a:r>
              <a:rPr lang="hu-HU" sz="1600" dirty="0" smtClean="0">
                <a:solidFill>
                  <a:srgbClr val="008080"/>
                </a:solidFill>
              </a:rPr>
              <a:t>Magas vesefunkció </a:t>
            </a:r>
            <a:r>
              <a:rPr lang="hu-HU" sz="1600" dirty="0" smtClean="0">
                <a:solidFill>
                  <a:srgbClr val="008080"/>
                </a:solidFill>
                <a:sym typeface="Wingdings"/>
              </a:rPr>
              <a:t> </a:t>
            </a:r>
            <a:r>
              <a:rPr lang="hu-HU" sz="1600" dirty="0" smtClean="0">
                <a:solidFill>
                  <a:srgbClr val="FF0000"/>
                </a:solidFill>
              </a:rPr>
              <a:t>Napi </a:t>
            </a:r>
            <a:r>
              <a:rPr lang="hu-HU" sz="1600" dirty="0" smtClean="0">
                <a:solidFill>
                  <a:srgbClr val="FF0000"/>
                </a:solidFill>
              </a:rPr>
              <a:t>dialízisre </a:t>
            </a:r>
            <a:r>
              <a:rPr lang="hu-HU" sz="1600" dirty="0" smtClean="0"/>
              <a:t>volt szükség újra </a:t>
            </a:r>
            <a:r>
              <a:rPr lang="hu-HU" sz="1600" dirty="0" err="1" smtClean="0"/>
              <a:t>anuria</a:t>
            </a:r>
            <a:r>
              <a:rPr lang="hu-HU" sz="1600" dirty="0" smtClean="0"/>
              <a:t> </a:t>
            </a:r>
            <a:r>
              <a:rPr lang="hu-HU" sz="1600" dirty="0" smtClean="0"/>
              <a:t>miatt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Ismét nagyobb </a:t>
            </a:r>
            <a:r>
              <a:rPr lang="hu-HU" sz="1600" dirty="0">
                <a:solidFill>
                  <a:srgbClr val="FF0000"/>
                </a:solidFill>
              </a:rPr>
              <a:t>dózisú </a:t>
            </a:r>
            <a:r>
              <a:rPr lang="hu-HU" sz="1600" dirty="0" err="1">
                <a:solidFill>
                  <a:srgbClr val="FF0000"/>
                </a:solidFill>
              </a:rPr>
              <a:t>steroid</a:t>
            </a:r>
            <a:r>
              <a:rPr lang="hu-HU" sz="1600" dirty="0">
                <a:solidFill>
                  <a:srgbClr val="FF0000"/>
                </a:solidFill>
              </a:rPr>
              <a:t> (200mg </a:t>
            </a:r>
            <a:r>
              <a:rPr lang="hu-HU" sz="1600" dirty="0" err="1">
                <a:solidFill>
                  <a:srgbClr val="FF0000"/>
                </a:solidFill>
              </a:rPr>
              <a:t>methilprednizolon</a:t>
            </a:r>
            <a:r>
              <a:rPr lang="hu-HU" sz="1600" dirty="0">
                <a:solidFill>
                  <a:srgbClr val="FF0000"/>
                </a:solidFill>
              </a:rPr>
              <a:t>) </a:t>
            </a:r>
          </a:p>
          <a:p>
            <a:endParaRPr lang="hu-HU" sz="800" dirty="0" smtClean="0"/>
          </a:p>
          <a:p>
            <a:r>
              <a:rPr lang="hu-HU" sz="1600" b="1" dirty="0" smtClean="0">
                <a:solidFill>
                  <a:srgbClr val="FFC000"/>
                </a:solidFill>
              </a:rPr>
              <a:t>A 13. kezelési napon </a:t>
            </a:r>
          </a:p>
          <a:p>
            <a:pPr>
              <a:buNone/>
            </a:pPr>
            <a:r>
              <a:rPr lang="hu-HU" sz="1600" b="1" dirty="0" smtClean="0"/>
              <a:t>	- </a:t>
            </a:r>
            <a:r>
              <a:rPr lang="hu-HU" sz="1600" dirty="0" err="1" smtClean="0"/>
              <a:t>termodiuciós</a:t>
            </a:r>
            <a:r>
              <a:rPr lang="hu-HU" sz="1600" dirty="0" smtClean="0"/>
              <a:t> </a:t>
            </a:r>
            <a:r>
              <a:rPr lang="hu-HU" sz="1600" dirty="0" err="1" smtClean="0"/>
              <a:t>haemodinamikai</a:t>
            </a:r>
            <a:r>
              <a:rPr lang="hu-HU" sz="1600" dirty="0" smtClean="0"/>
              <a:t> </a:t>
            </a:r>
            <a:r>
              <a:rPr lang="hu-HU" sz="1600" dirty="0" err="1" smtClean="0"/>
              <a:t>monitorizálást</a:t>
            </a:r>
            <a:r>
              <a:rPr lang="hu-HU" sz="1600" dirty="0" smtClean="0"/>
              <a:t> (</a:t>
            </a:r>
            <a:r>
              <a:rPr lang="hu-HU" sz="1600" dirty="0" err="1" smtClean="0"/>
              <a:t>PiCCO</a:t>
            </a:r>
            <a:r>
              <a:rPr lang="hu-HU" sz="1600" dirty="0" smtClean="0"/>
              <a:t>) 				     a folyadékháztartás szorosabb követésére:			           </a:t>
            </a:r>
            <a:r>
              <a:rPr lang="hu-HU" sz="1600" dirty="0" smtClean="0">
                <a:solidFill>
                  <a:srgbClr val="FF0000"/>
                </a:solidFill>
              </a:rPr>
              <a:t>enyhén </a:t>
            </a:r>
            <a:r>
              <a:rPr lang="hu-HU" sz="1600" dirty="0" smtClean="0">
                <a:solidFill>
                  <a:srgbClr val="008080"/>
                </a:solidFill>
              </a:rPr>
              <a:t>emelkedett preload, csökkentebb </a:t>
            </a:r>
            <a:r>
              <a:rPr lang="hu-HU" sz="1600" dirty="0" err="1" smtClean="0">
                <a:solidFill>
                  <a:srgbClr val="008080"/>
                </a:solidFill>
              </a:rPr>
              <a:t>kontaktilitás</a:t>
            </a:r>
            <a:r>
              <a:rPr lang="hu-HU" sz="1600" dirty="0" smtClean="0">
                <a:solidFill>
                  <a:srgbClr val="008080"/>
                </a:solidFill>
              </a:rPr>
              <a:t> 				          kielégítő normál perctérfogatot és 					           normális szintű tüdővíztartalmat </a:t>
            </a:r>
            <a:r>
              <a:rPr lang="hu-HU" sz="1600" dirty="0" smtClean="0"/>
              <a:t>jelzett </a:t>
            </a:r>
          </a:p>
        </p:txBody>
      </p:sp>
      <p:pic>
        <p:nvPicPr>
          <p:cNvPr id="4" name="Picture 8" descr="MVC-009F"/>
          <p:cNvPicPr>
            <a:picLocks noChangeAspect="1" noChangeArrowheads="1"/>
          </p:cNvPicPr>
          <p:nvPr/>
        </p:nvPicPr>
        <p:blipFill>
          <a:blip r:embed="rId2" cstate="print"/>
          <a:srcRect l="16941" t="3228" r="3194" b="19291"/>
          <a:stretch>
            <a:fillRect/>
          </a:stretch>
        </p:blipFill>
        <p:spPr bwMode="auto">
          <a:xfrm>
            <a:off x="6300192" y="4891787"/>
            <a:ext cx="2448272" cy="17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79512" y="2996952"/>
            <a:ext cx="87849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2962672" cy="739552"/>
          </a:xfrm>
        </p:spPr>
        <p:txBody>
          <a:bodyPr/>
          <a:lstStyle/>
          <a:p>
            <a:r>
              <a:rPr lang="hu-HU" b="1" dirty="0" smtClean="0">
                <a:solidFill>
                  <a:srgbClr val="990033"/>
                </a:solidFill>
              </a:rPr>
              <a:t>2. Javulás</a:t>
            </a:r>
            <a:endParaRPr lang="hu-HU" b="1" dirty="0">
              <a:solidFill>
                <a:srgbClr val="9900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3886200"/>
          </a:xfrm>
        </p:spPr>
        <p:txBody>
          <a:bodyPr/>
          <a:lstStyle/>
          <a:p>
            <a:r>
              <a:rPr lang="hu-HU" sz="1800" b="1" dirty="0" smtClean="0">
                <a:solidFill>
                  <a:srgbClr val="002060"/>
                </a:solidFill>
              </a:rPr>
              <a:t>Immunológus, </a:t>
            </a:r>
            <a:r>
              <a:rPr lang="hu-HU" sz="1800" b="1" dirty="0" err="1" smtClean="0">
                <a:solidFill>
                  <a:srgbClr val="002060"/>
                </a:solidFill>
              </a:rPr>
              <a:t>nephrológus</a:t>
            </a:r>
            <a:r>
              <a:rPr lang="hu-HU" sz="1800" b="1" dirty="0" smtClean="0">
                <a:solidFill>
                  <a:srgbClr val="002060"/>
                </a:solidFill>
              </a:rPr>
              <a:t>: </a:t>
            </a:r>
            <a:r>
              <a:rPr lang="hu-HU" sz="1800" b="1" dirty="0" err="1" smtClean="0">
                <a:solidFill>
                  <a:srgbClr val="002060"/>
                </a:solidFill>
              </a:rPr>
              <a:t>seronegatív</a:t>
            </a:r>
            <a:r>
              <a:rPr lang="hu-HU" sz="1800" b="1" dirty="0" smtClean="0">
                <a:solidFill>
                  <a:srgbClr val="002060"/>
                </a:solidFill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</a:rPr>
              <a:t>vasculitis</a:t>
            </a:r>
            <a:r>
              <a:rPr lang="hu-HU" sz="1800" b="1" dirty="0" smtClean="0">
                <a:solidFill>
                  <a:srgbClr val="002060"/>
                </a:solidFill>
              </a:rPr>
              <a:t> </a:t>
            </a:r>
            <a:r>
              <a:rPr lang="hu-HU" sz="1800" b="1" dirty="0" smtClean="0">
                <a:solidFill>
                  <a:srgbClr val="002060"/>
                </a:solidFill>
              </a:rPr>
              <a:t>gyanú,                         </a:t>
            </a:r>
            <a:r>
              <a:rPr lang="hu-HU" sz="1800" b="1" dirty="0" smtClean="0">
                <a:solidFill>
                  <a:srgbClr val="002060"/>
                </a:solidFill>
              </a:rPr>
              <a:t>de a biztos diagnózishoz tüdő és vese </a:t>
            </a:r>
            <a:r>
              <a:rPr lang="hu-HU" sz="1800" b="1" dirty="0" err="1" smtClean="0">
                <a:solidFill>
                  <a:srgbClr val="002060"/>
                </a:solidFill>
              </a:rPr>
              <a:t>biopsia</a:t>
            </a:r>
            <a:r>
              <a:rPr lang="hu-HU" sz="1800" b="1" dirty="0" smtClean="0">
                <a:solidFill>
                  <a:srgbClr val="002060"/>
                </a:solidFill>
              </a:rPr>
              <a:t> </a:t>
            </a:r>
            <a:r>
              <a:rPr lang="hu-HU" sz="1800" b="1" dirty="0" smtClean="0">
                <a:solidFill>
                  <a:srgbClr val="002060"/>
                </a:solidFill>
              </a:rPr>
              <a:t>lenne szükséges</a:t>
            </a:r>
            <a:endParaRPr lang="hu-HU" sz="1800" b="1" dirty="0" smtClean="0">
              <a:solidFill>
                <a:srgbClr val="002060"/>
              </a:solidFill>
            </a:endParaRPr>
          </a:p>
          <a:p>
            <a:endParaRPr lang="hu-HU" sz="1800" b="1" dirty="0" smtClean="0">
              <a:solidFill>
                <a:srgbClr val="FF0000"/>
              </a:solidFill>
            </a:endParaRPr>
          </a:p>
          <a:p>
            <a:r>
              <a:rPr lang="hu-HU" sz="1600" dirty="0" err="1"/>
              <a:t>Tüdőbiopsiára</a:t>
            </a:r>
            <a:r>
              <a:rPr lang="hu-HU" sz="1600" dirty="0"/>
              <a:t> nincs lehetőség, </a:t>
            </a:r>
            <a:r>
              <a:rPr lang="hu-HU" sz="1600" dirty="0" err="1"/>
              <a:t>vesebiopsia</a:t>
            </a:r>
            <a:r>
              <a:rPr lang="hu-HU" sz="1600" dirty="0"/>
              <a:t> </a:t>
            </a:r>
            <a:r>
              <a:rPr lang="hu-HU" sz="1600" dirty="0" smtClean="0"/>
              <a:t>nem </a:t>
            </a:r>
            <a:r>
              <a:rPr lang="hu-HU" sz="1600" dirty="0"/>
              <a:t>tudtuk kivitelezni </a:t>
            </a:r>
          </a:p>
          <a:p>
            <a:r>
              <a:rPr lang="hu-HU" sz="1600" dirty="0" smtClean="0">
                <a:solidFill>
                  <a:srgbClr val="008080"/>
                </a:solidFill>
              </a:rPr>
              <a:t>Újra </a:t>
            </a:r>
            <a:r>
              <a:rPr lang="hu-HU" sz="1600" dirty="0" smtClean="0">
                <a:solidFill>
                  <a:srgbClr val="008080"/>
                </a:solidFill>
              </a:rPr>
              <a:t>javulás </a:t>
            </a:r>
            <a:r>
              <a:rPr lang="hu-HU" sz="1600" dirty="0" smtClean="0"/>
              <a:t>(légzésfunkciós és vérgáz eredmények), </a:t>
            </a:r>
          </a:p>
          <a:p>
            <a:pPr>
              <a:buNone/>
            </a:pPr>
            <a:r>
              <a:rPr lang="hu-HU" sz="1600" dirty="0" smtClean="0"/>
              <a:t>	a légzéstámogatás csökkenthetővé vált, a vizelet elválasztás megindult </a:t>
            </a:r>
          </a:p>
          <a:p>
            <a:endParaRPr lang="hu-HU" sz="1600" dirty="0" smtClean="0"/>
          </a:p>
          <a:p>
            <a:r>
              <a:rPr lang="hu-HU" sz="1600" b="1" dirty="0" smtClean="0">
                <a:solidFill>
                  <a:srgbClr val="FFC000"/>
                </a:solidFill>
              </a:rPr>
              <a:t>A 16. napon: </a:t>
            </a:r>
            <a:r>
              <a:rPr lang="hu-HU" sz="1600" dirty="0" smtClean="0"/>
              <a:t> negatív </a:t>
            </a:r>
            <a:r>
              <a:rPr lang="hu-HU" sz="1600" dirty="0" smtClean="0"/>
              <a:t>SBT, beteget </a:t>
            </a:r>
            <a:r>
              <a:rPr lang="hu-HU" sz="1600" dirty="0" smtClean="0"/>
              <a:t>biztonságosan </a:t>
            </a:r>
            <a:r>
              <a:rPr lang="hu-HU" sz="1600" dirty="0" err="1" smtClean="0">
                <a:solidFill>
                  <a:srgbClr val="FF0000"/>
                </a:solidFill>
              </a:rPr>
              <a:t>extubáln</a:t>
            </a:r>
            <a:r>
              <a:rPr lang="hu-HU" sz="1600" dirty="0" err="1" smtClean="0"/>
              <a:t>i</a:t>
            </a:r>
            <a:r>
              <a:rPr lang="hu-HU" sz="1600" dirty="0" smtClean="0"/>
              <a:t> tudtuk, </a:t>
            </a:r>
            <a:endParaRPr lang="hu-HU" sz="1600" dirty="0" smtClean="0"/>
          </a:p>
          <a:p>
            <a:r>
              <a:rPr lang="hu-HU" sz="1600" dirty="0" smtClean="0"/>
              <a:t>továbbiakban </a:t>
            </a:r>
            <a:r>
              <a:rPr lang="hu-HU" sz="1600" dirty="0" err="1" smtClean="0">
                <a:solidFill>
                  <a:srgbClr val="FF0000"/>
                </a:solidFill>
              </a:rPr>
              <a:t>nasalis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high</a:t>
            </a:r>
            <a:r>
              <a:rPr lang="hu-HU" sz="1600" dirty="0" smtClean="0">
                <a:solidFill>
                  <a:srgbClr val="FF0000"/>
                </a:solidFill>
              </a:rPr>
              <a:t> flow oxigén terápia</a:t>
            </a:r>
            <a:endParaRPr lang="hu-HU" sz="1600" dirty="0" smtClean="0"/>
          </a:p>
          <a:p>
            <a:r>
              <a:rPr lang="hu-HU" sz="1600" dirty="0" err="1" smtClean="0"/>
              <a:t>Vérgázértékei</a:t>
            </a:r>
            <a:r>
              <a:rPr lang="hu-HU" sz="1600" dirty="0" smtClean="0"/>
              <a:t> kielégítőek maradtak, </a:t>
            </a:r>
          </a:p>
          <a:p>
            <a:r>
              <a:rPr lang="hu-HU" sz="1600" dirty="0" err="1" smtClean="0">
                <a:solidFill>
                  <a:srgbClr val="008080"/>
                </a:solidFill>
              </a:rPr>
              <a:t>Poliuriás</a:t>
            </a:r>
            <a:r>
              <a:rPr lang="hu-HU" sz="1600" dirty="0" smtClean="0">
                <a:solidFill>
                  <a:srgbClr val="008080"/>
                </a:solidFill>
              </a:rPr>
              <a:t>,</a:t>
            </a:r>
            <a:r>
              <a:rPr lang="hu-HU" sz="1600" dirty="0" smtClean="0"/>
              <a:t> a vesefunkciós értékei még javulást nem mutattak</a:t>
            </a:r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sz="1600" b="1" dirty="0" smtClean="0">
                <a:solidFill>
                  <a:srgbClr val="FFC000"/>
                </a:solidFill>
              </a:rPr>
              <a:t>18. napra: </a:t>
            </a:r>
            <a:r>
              <a:rPr lang="hu-HU" sz="1600" dirty="0" err="1" smtClean="0">
                <a:solidFill>
                  <a:srgbClr val="008080"/>
                </a:solidFill>
              </a:rPr>
              <a:t>Anaemizálódott</a:t>
            </a:r>
            <a:r>
              <a:rPr lang="hu-HU" sz="1600" dirty="0" smtClean="0">
                <a:solidFill>
                  <a:srgbClr val="008080"/>
                </a:solidFill>
              </a:rPr>
              <a:t>, </a:t>
            </a:r>
            <a:r>
              <a:rPr lang="hu-HU" sz="1600" dirty="0" smtClean="0"/>
              <a:t>a </a:t>
            </a:r>
            <a:r>
              <a:rPr lang="hu-HU" sz="1600" dirty="0" err="1" smtClean="0"/>
              <a:t>csoportazonos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2E VVT massza </a:t>
            </a:r>
            <a:r>
              <a:rPr lang="hu-HU" sz="1600" dirty="0" err="1" smtClean="0"/>
              <a:t>transzfusio</a:t>
            </a:r>
            <a:endParaRPr lang="hu-HU" sz="1600" dirty="0" smtClean="0"/>
          </a:p>
          <a:p>
            <a:r>
              <a:rPr lang="hu-HU" sz="1600" dirty="0" smtClean="0"/>
              <a:t> Stabil állapota alapján a </a:t>
            </a:r>
            <a:r>
              <a:rPr lang="hu-HU" sz="1600" dirty="0" err="1" smtClean="0">
                <a:solidFill>
                  <a:srgbClr val="FF0000"/>
                </a:solidFill>
              </a:rPr>
              <a:t>steroid</a:t>
            </a:r>
            <a:r>
              <a:rPr lang="hu-HU" sz="1600" dirty="0" smtClean="0">
                <a:solidFill>
                  <a:srgbClr val="FF0000"/>
                </a:solidFill>
              </a:rPr>
              <a:t> dózisát </a:t>
            </a:r>
            <a:r>
              <a:rPr lang="hu-HU" sz="1600" dirty="0" smtClean="0">
                <a:solidFill>
                  <a:srgbClr val="FF0000"/>
                </a:solidFill>
              </a:rPr>
              <a:t>csökkentettük 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1600" dirty="0" smtClean="0">
                <a:solidFill>
                  <a:srgbClr val="FF0000"/>
                </a:solidFill>
              </a:rPr>
              <a:t>	</a:t>
            </a:r>
            <a:r>
              <a:rPr lang="hu-HU" sz="1600" dirty="0" smtClean="0"/>
              <a:t>(125mg, majd 80mg </a:t>
            </a:r>
            <a:r>
              <a:rPr lang="hu-HU" sz="1600" dirty="0" err="1" smtClean="0"/>
              <a:t>methilprednizolonra</a:t>
            </a:r>
            <a:r>
              <a:rPr lang="hu-HU" sz="1600" dirty="0" smtClean="0"/>
              <a:t>), a </a:t>
            </a:r>
            <a:r>
              <a:rPr lang="hu-HU" sz="1600" dirty="0" smtClean="0">
                <a:solidFill>
                  <a:srgbClr val="FF0000"/>
                </a:solidFill>
              </a:rPr>
              <a:t>HFNO áramlás is leépíthető</a:t>
            </a:r>
          </a:p>
          <a:p>
            <a:r>
              <a:rPr lang="hu-HU" sz="1600" dirty="0" smtClean="0">
                <a:solidFill>
                  <a:srgbClr val="008080"/>
                </a:solidFill>
              </a:rPr>
              <a:t>Ágyból kiülés szintjére mobilizálható lett, per orális módon táplálkozott</a:t>
            </a:r>
            <a:endParaRPr lang="hu-HU" sz="1600" dirty="0">
              <a:solidFill>
                <a:srgbClr val="00808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1268760"/>
            <a:ext cx="828092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vér3-300x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417" y="3745835"/>
            <a:ext cx="2160240" cy="123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images_medium_hmed.2018.79.11.620_f01.jpg"/>
          <p:cNvPicPr>
            <a:picLocks noChangeAspect="1"/>
          </p:cNvPicPr>
          <p:nvPr/>
        </p:nvPicPr>
        <p:blipFill>
          <a:blip r:embed="rId3" cstate="print"/>
          <a:srcRect l="34966" t="11325" r="35614" b="15302"/>
          <a:stretch>
            <a:fillRect/>
          </a:stretch>
        </p:blipFill>
        <p:spPr>
          <a:xfrm flipH="1">
            <a:off x="7380312" y="4293096"/>
            <a:ext cx="1512168" cy="230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istockphoto-904393474-17066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276872"/>
            <a:ext cx="1800200" cy="119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3429000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Intenzív terápia</Template>
  <TotalTime>6308</TotalTime>
  <Words>888</Words>
  <Application>Microsoft Office PowerPoint</Application>
  <PresentationFormat>Diavetítés a képernyőre (4:3 oldalarány)</PresentationFormat>
  <Paragraphs>275</Paragraphs>
  <Slides>17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Kockás</vt:lpstr>
      <vt:lpstr>Ritka etiológiájú hypoxiás légzési elégtelenség</vt:lpstr>
      <vt:lpstr>Kezdetek 2023.01.21:</vt:lpstr>
      <vt:lpstr>Kezdetek:</vt:lpstr>
      <vt:lpstr>Mellkas CT</vt:lpstr>
      <vt:lpstr>Felvétel:</vt:lpstr>
      <vt:lpstr>Respiratiós és vese problémák:</vt:lpstr>
      <vt:lpstr>Lassú javulás</vt:lpstr>
      <vt:lpstr>Relapsus:</vt:lpstr>
      <vt:lpstr>2. Javulás</vt:lpstr>
      <vt:lpstr>2. Relapsus</vt:lpstr>
      <vt:lpstr>A Diagnózis:</vt:lpstr>
      <vt:lpstr>Wegener granulomatosis (Granulomatosis Polyangitissel)</vt:lpstr>
      <vt:lpstr>A betegség kialakulása:</vt:lpstr>
      <vt:lpstr>A kezelés alakulása</vt:lpstr>
      <vt:lpstr>A beteg további sorsa</vt:lpstr>
      <vt:lpstr>Megfontolások</vt:lpstr>
      <vt:lpstr>PowerPoint bemutató</vt:lpstr>
    </vt:vector>
  </TitlesOfParts>
  <Company>Kaposi Mór Oktató Kórház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Szervdonáció</dc:title>
  <dc:creator>drspannenbergerk</dc:creator>
  <cp:lastModifiedBy>mikem</cp:lastModifiedBy>
  <cp:revision>228</cp:revision>
  <dcterms:created xsi:type="dcterms:W3CDTF">2015-06-15T13:37:10Z</dcterms:created>
  <dcterms:modified xsi:type="dcterms:W3CDTF">2024-09-25T19:56:07Z</dcterms:modified>
</cp:coreProperties>
</file>