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3A02E21-070B-46A3-8AF3-B4F0CD80CC98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</p14:sldIdLst>
        </p14:section>
        <p14:section name="Névtelen szakasz" id="{0F7C8D35-82F2-43A0-B675-939E7F39C330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4"/>
            <p14:sldId id="281"/>
            <p14:sldId id="282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DA52-23F2-4A51-A54E-F40EDCA96463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B890-FC0E-4090-9868-B5DC0F0C5D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4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oxidatív védelemben résztvevő enzimek is </a:t>
            </a:r>
            <a:r>
              <a:rPr lang="hu-HU" dirty="0" err="1" smtClean="0"/>
              <a:t>mérhetőek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B890-FC0E-4090-9868-B5DC0F0C5DA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80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MPO: </a:t>
            </a:r>
            <a:r>
              <a:rPr lang="hu-HU" dirty="0" err="1" smtClean="0"/>
              <a:t>HOCl</a:t>
            </a:r>
            <a:r>
              <a:rPr lang="hu-HU" dirty="0" smtClean="0"/>
              <a:t> erős oxidáló és </a:t>
            </a:r>
            <a:r>
              <a:rPr lang="hu-HU" dirty="0" err="1" smtClean="0"/>
              <a:t>antimikróbás</a:t>
            </a:r>
            <a:r>
              <a:rPr lang="hu-HU" dirty="0" smtClean="0"/>
              <a:t> hatású. MPO aktivitása túlzott gyulladásos reakcióhoz és szövet</a:t>
            </a:r>
            <a:r>
              <a:rPr lang="hu-HU" baseline="0" dirty="0" smtClean="0"/>
              <a:t> károsodáshoz vezethet</a:t>
            </a:r>
          </a:p>
          <a:p>
            <a:r>
              <a:rPr lang="hu-HU" baseline="0" dirty="0" smtClean="0"/>
              <a:t>MDA szint emelkedés  oxidatív stressz mértékét jelzi.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B890-FC0E-4090-9868-B5DC0F0C5DA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65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Kortizol</a:t>
            </a:r>
            <a:r>
              <a:rPr lang="hu-HU" dirty="0" smtClean="0"/>
              <a:t>: placentán átjutva befolyásolja a magzati fejlődést, különösen a magzati HPA tengelyt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B890-FC0E-4090-9868-B5DC0F0C5DA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60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8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4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896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8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10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3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94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47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2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B76E-4A5D-4F80-AA1F-883BD51223A9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D9B3-012D-473B-8D33-3ED080FC57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0098" y="20887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Oxidatív stressz vizsgálata </a:t>
            </a:r>
            <a:r>
              <a:rPr lang="hu-HU" b="1" dirty="0" err="1" smtClean="0"/>
              <a:t>obez</a:t>
            </a:r>
            <a:r>
              <a:rPr lang="hu-HU" b="1" dirty="0" smtClean="0"/>
              <a:t> betegeknél császármetszést követően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39329" y="4736918"/>
            <a:ext cx="9144000" cy="1655762"/>
          </a:xfrm>
        </p:spPr>
        <p:txBody>
          <a:bodyPr/>
          <a:lstStyle/>
          <a:p>
            <a:r>
              <a:rPr lang="hu-HU" dirty="0" smtClean="0"/>
              <a:t>PTE KK AITI</a:t>
            </a:r>
          </a:p>
          <a:p>
            <a:r>
              <a:rPr lang="hu-HU" dirty="0" smtClean="0"/>
              <a:t>Szülészeti </a:t>
            </a:r>
            <a:r>
              <a:rPr lang="hu-HU" dirty="0" err="1" smtClean="0"/>
              <a:t>Aneszteziológia</a:t>
            </a:r>
            <a:r>
              <a:rPr lang="hu-HU" dirty="0" smtClean="0"/>
              <a:t> Tanszék</a:t>
            </a:r>
          </a:p>
          <a:p>
            <a:r>
              <a:rPr lang="hu-HU" dirty="0" smtClean="0"/>
              <a:t>Dr. Tóth Krisztina, Dr</a:t>
            </a:r>
            <a:r>
              <a:rPr lang="hu-HU" dirty="0"/>
              <a:t>.</a:t>
            </a:r>
            <a:r>
              <a:rPr lang="hu-HU" dirty="0" smtClean="0"/>
              <a:t> Márton Sándor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" y="184394"/>
            <a:ext cx="5822185" cy="1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Mit tudunk mérni?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1815306"/>
            <a:ext cx="10515600" cy="4351338"/>
          </a:xfrm>
        </p:spPr>
        <p:txBody>
          <a:bodyPr/>
          <a:lstStyle/>
          <a:p>
            <a:r>
              <a:rPr lang="hu-HU" dirty="0" smtClean="0"/>
              <a:t>Szabadgyökök (reaktív oxigén intermedierek) károsítják a sejtstruktúrákat</a:t>
            </a:r>
          </a:p>
          <a:p>
            <a:r>
              <a:rPr lang="hu-HU" dirty="0" smtClean="0"/>
              <a:t>Reaktív intermedierek gyorsan </a:t>
            </a:r>
            <a:r>
              <a:rPr lang="hu-HU" dirty="0"/>
              <a:t>kötődnek, illetve lebomlanak, ezért kimutatásuk nehéz.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sejt alkotóelemeihez kötődött </a:t>
            </a:r>
            <a:r>
              <a:rPr lang="hu-HU" dirty="0" err="1"/>
              <a:t>oxidánsok</a:t>
            </a:r>
            <a:r>
              <a:rPr lang="hu-HU" dirty="0"/>
              <a:t> viszont </a:t>
            </a:r>
            <a:r>
              <a:rPr lang="hu-HU" dirty="0" err="1"/>
              <a:t>kimutathatóak</a:t>
            </a:r>
            <a:r>
              <a:rPr lang="hu-HU" dirty="0"/>
              <a:t> és </a:t>
            </a:r>
            <a:r>
              <a:rPr lang="hu-HU" dirty="0" err="1"/>
              <a:t>biomarkerként</a:t>
            </a:r>
            <a:r>
              <a:rPr lang="hu-HU" dirty="0"/>
              <a:t> mérhetők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185" y="3990975"/>
            <a:ext cx="3581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Mit tudunk mérni?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93541"/>
            <a:ext cx="10515600" cy="4351338"/>
          </a:xfrm>
        </p:spPr>
        <p:txBody>
          <a:bodyPr/>
          <a:lstStyle/>
          <a:p>
            <a:r>
              <a:rPr lang="hu-HU" b="1" dirty="0"/>
              <a:t>Szuperoxid </a:t>
            </a:r>
            <a:r>
              <a:rPr lang="hu-HU" b="1" dirty="0" err="1"/>
              <a:t>dizmutáz</a:t>
            </a:r>
            <a:r>
              <a:rPr lang="hu-HU" b="1" dirty="0"/>
              <a:t> (SOD)</a:t>
            </a:r>
            <a:r>
              <a:rPr lang="hu-HU" dirty="0"/>
              <a:t>, a legfontosabb </a:t>
            </a:r>
            <a:r>
              <a:rPr lang="hu-HU" dirty="0" err="1"/>
              <a:t>enzimatikus</a:t>
            </a:r>
            <a:r>
              <a:rPr lang="hu-HU" dirty="0"/>
              <a:t> antioxidáns, ennek feladata, hogy katalizálja a szuperoxid gyök lebontását közönséges molekuláris oxigénné és hidrogén-peroxiddá</a:t>
            </a:r>
            <a:r>
              <a:rPr lang="hu-HU" dirty="0" smtClean="0"/>
              <a:t>.</a:t>
            </a:r>
          </a:p>
          <a:p>
            <a:r>
              <a:rPr lang="hu-HU" b="1" dirty="0" err="1"/>
              <a:t>Glutation</a:t>
            </a:r>
            <a:r>
              <a:rPr lang="hu-HU" b="1" dirty="0"/>
              <a:t> (GSH)</a:t>
            </a:r>
            <a:r>
              <a:rPr lang="hu-HU" dirty="0"/>
              <a:t> a szervezet egyik legnagyobb mennyiségben előforduló </a:t>
            </a:r>
            <a:r>
              <a:rPr lang="hu-HU" dirty="0" smtClean="0"/>
              <a:t>nem </a:t>
            </a:r>
            <a:r>
              <a:rPr lang="hu-HU" dirty="0" err="1" smtClean="0"/>
              <a:t>enzimatikus</a:t>
            </a:r>
            <a:r>
              <a:rPr lang="hu-HU" dirty="0" smtClean="0"/>
              <a:t> antioxidánsa</a:t>
            </a:r>
          </a:p>
          <a:p>
            <a:r>
              <a:rPr lang="hu-HU" dirty="0"/>
              <a:t>A </a:t>
            </a:r>
            <a:r>
              <a:rPr lang="hu-HU" b="1" dirty="0" err="1"/>
              <a:t>Szulfhidril</a:t>
            </a:r>
            <a:r>
              <a:rPr lang="hu-HU" b="1" dirty="0"/>
              <a:t>-csoport (SH) </a:t>
            </a:r>
            <a:r>
              <a:rPr lang="hu-HU" dirty="0"/>
              <a:t>a reaktív intermediereket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megköti</a:t>
            </a:r>
            <a:r>
              <a:rPr lang="hu-HU" dirty="0"/>
              <a:t>, a plazmában szintje csökken oxidatív inzultusban.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26" y="3792747"/>
            <a:ext cx="3581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1259" y="15099"/>
            <a:ext cx="10515600" cy="1325563"/>
          </a:xfrm>
        </p:spPr>
        <p:txBody>
          <a:bodyPr/>
          <a:lstStyle/>
          <a:p>
            <a:r>
              <a:rPr lang="hu-HU" b="1" dirty="0" smtClean="0"/>
              <a:t>               Mit tudunk mérni?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683" y="1250229"/>
            <a:ext cx="8389855" cy="4618729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b="1" dirty="0" err="1"/>
              <a:t>Myeloperoxidáz</a:t>
            </a:r>
            <a:r>
              <a:rPr lang="hu-HU" b="1" dirty="0"/>
              <a:t> (MPO) </a:t>
            </a:r>
            <a:r>
              <a:rPr lang="hu-HU" dirty="0"/>
              <a:t>A </a:t>
            </a:r>
            <a:r>
              <a:rPr lang="hu-HU" dirty="0" err="1"/>
              <a:t>myeloperoxidáz</a:t>
            </a:r>
            <a:r>
              <a:rPr lang="hu-HU" dirty="0"/>
              <a:t> (MPO) egy enzim, amely főként a </a:t>
            </a:r>
            <a:r>
              <a:rPr lang="hu-HU" dirty="0" err="1"/>
              <a:t>neutrofil</a:t>
            </a:r>
            <a:r>
              <a:rPr lang="hu-HU" dirty="0"/>
              <a:t> </a:t>
            </a:r>
            <a:r>
              <a:rPr lang="hu-HU" dirty="0" err="1"/>
              <a:t>granulocitákban</a:t>
            </a:r>
            <a:r>
              <a:rPr lang="hu-HU" dirty="0"/>
              <a:t> és a </a:t>
            </a:r>
            <a:r>
              <a:rPr lang="hu-HU" dirty="0" err="1"/>
              <a:t>mononukleáris</a:t>
            </a:r>
            <a:r>
              <a:rPr lang="hu-HU" dirty="0"/>
              <a:t> fagocitákban található meg. Az </a:t>
            </a:r>
            <a:r>
              <a:rPr lang="hu-HU" dirty="0" smtClean="0"/>
              <a:t>MPO </a:t>
            </a:r>
            <a:r>
              <a:rPr lang="hu-HU" dirty="0"/>
              <a:t>a hidrogén-peroxidot és a </a:t>
            </a:r>
            <a:r>
              <a:rPr lang="hu-HU" dirty="0" smtClean="0"/>
              <a:t>klorid ionokat </a:t>
            </a:r>
            <a:r>
              <a:rPr lang="hu-HU" dirty="0" err="1"/>
              <a:t>hipoklórsavvá</a:t>
            </a:r>
            <a:r>
              <a:rPr lang="hu-HU" dirty="0"/>
              <a:t> (</a:t>
            </a:r>
            <a:r>
              <a:rPr lang="hu-HU" dirty="0" err="1"/>
              <a:t>HOCl</a:t>
            </a:r>
            <a:r>
              <a:rPr lang="hu-HU" dirty="0"/>
              <a:t>) </a:t>
            </a:r>
            <a:r>
              <a:rPr lang="hu-HU" dirty="0" smtClean="0"/>
              <a:t>alakítja.</a:t>
            </a:r>
          </a:p>
          <a:p>
            <a:r>
              <a:rPr lang="hu-HU" dirty="0"/>
              <a:t>A </a:t>
            </a:r>
            <a:r>
              <a:rPr lang="hu-HU" b="1" dirty="0" err="1"/>
              <a:t>malondialdehid</a:t>
            </a:r>
            <a:r>
              <a:rPr lang="hu-HU" dirty="0"/>
              <a:t> </a:t>
            </a:r>
            <a:r>
              <a:rPr lang="hu-HU" b="1" dirty="0"/>
              <a:t>(MDA)</a:t>
            </a:r>
            <a:r>
              <a:rPr lang="hu-HU" dirty="0"/>
              <a:t> többszörösen telítetlen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zsírsavak </a:t>
            </a:r>
            <a:r>
              <a:rPr lang="hu-HU" dirty="0" err="1"/>
              <a:t>lipidperoxidációjakor</a:t>
            </a:r>
            <a:r>
              <a:rPr lang="hu-HU" dirty="0"/>
              <a:t> keletkezik. </a:t>
            </a:r>
            <a:endParaRPr lang="hu-HU" dirty="0" smtClean="0"/>
          </a:p>
          <a:p>
            <a:r>
              <a:rPr lang="hu-HU" dirty="0"/>
              <a:t>A </a:t>
            </a:r>
            <a:r>
              <a:rPr lang="hu-HU" b="1" dirty="0" smtClean="0"/>
              <a:t>Kataláz (CAT)</a:t>
            </a:r>
            <a:r>
              <a:rPr lang="hu-HU" dirty="0" smtClean="0"/>
              <a:t> </a:t>
            </a:r>
            <a:r>
              <a:rPr lang="hu-HU" dirty="0"/>
              <a:t>katalizálja a hidrogén-peroxid (H₂O₂) vízre és </a:t>
            </a:r>
            <a:r>
              <a:rPr lang="hu-HU" dirty="0" smtClean="0"/>
              <a:t>oxigénre </a:t>
            </a:r>
            <a:r>
              <a:rPr lang="hu-HU" dirty="0"/>
              <a:t>való bontását.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Az </a:t>
            </a:r>
            <a:r>
              <a:rPr lang="hu-HU" dirty="0"/>
              <a:t>enzim kulcsszerepet játszik a sejtek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oxidatív </a:t>
            </a:r>
            <a:r>
              <a:rPr lang="hu-HU" dirty="0"/>
              <a:t>stressz elleni </a:t>
            </a:r>
            <a:r>
              <a:rPr lang="hu-HU" dirty="0" smtClean="0"/>
              <a:t>védekezésében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11" y="3182522"/>
            <a:ext cx="3778576" cy="33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Mit tudunk mérni?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CRP</a:t>
            </a:r>
            <a:r>
              <a:rPr lang="hu-HU" dirty="0" smtClean="0"/>
              <a:t> </a:t>
            </a:r>
            <a:r>
              <a:rPr lang="hu-HU" dirty="0"/>
              <a:t>akut fázis fehérje, a máj </a:t>
            </a:r>
            <a:r>
              <a:rPr lang="hu-HU" dirty="0" err="1"/>
              <a:t>makrofágokban</a:t>
            </a:r>
            <a:r>
              <a:rPr lang="hu-HU" dirty="0"/>
              <a:t> és </a:t>
            </a:r>
            <a:r>
              <a:rPr lang="hu-HU" dirty="0" err="1"/>
              <a:t>adipocitákban</a:t>
            </a:r>
            <a:r>
              <a:rPr lang="hu-HU" dirty="0"/>
              <a:t> termelődik, gyulladásos inzultusok </a:t>
            </a:r>
            <a:r>
              <a:rPr lang="hu-HU" dirty="0" err="1"/>
              <a:t>követeztében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A </a:t>
            </a:r>
            <a:r>
              <a:rPr lang="hu-HU" dirty="0"/>
              <a:t>kóros elhízáshoz társuló gyulladásos folyamatok </a:t>
            </a:r>
            <a:r>
              <a:rPr lang="hu-HU" dirty="0" smtClean="0"/>
              <a:t> </a:t>
            </a:r>
            <a:r>
              <a:rPr lang="hu-HU" dirty="0" err="1"/>
              <a:t>markere</a:t>
            </a: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sz="1700" dirty="0" err="1">
                <a:solidFill>
                  <a:srgbClr val="0070C0"/>
                </a:solidFill>
              </a:rPr>
              <a:t>Choi</a:t>
            </a:r>
            <a:r>
              <a:rPr lang="hu-HU" sz="1700" dirty="0">
                <a:solidFill>
                  <a:srgbClr val="0070C0"/>
                </a:solidFill>
              </a:rPr>
              <a:t> J, Joseph L, </a:t>
            </a:r>
            <a:r>
              <a:rPr lang="hu-HU" sz="1700" dirty="0" err="1">
                <a:solidFill>
                  <a:srgbClr val="0070C0"/>
                </a:solidFill>
              </a:rPr>
              <a:t>Pilote</a:t>
            </a:r>
            <a:r>
              <a:rPr lang="hu-HU" sz="1700" dirty="0">
                <a:solidFill>
                  <a:srgbClr val="0070C0"/>
                </a:solidFill>
              </a:rPr>
              <a:t> L. </a:t>
            </a:r>
            <a:r>
              <a:rPr lang="hu-HU" sz="1700" dirty="0" err="1">
                <a:solidFill>
                  <a:srgbClr val="0070C0"/>
                </a:solidFill>
              </a:rPr>
              <a:t>Obesity</a:t>
            </a:r>
            <a:r>
              <a:rPr lang="hu-HU" sz="1700" dirty="0">
                <a:solidFill>
                  <a:srgbClr val="0070C0"/>
                </a:solidFill>
              </a:rPr>
              <a:t> and C-</a:t>
            </a:r>
            <a:r>
              <a:rPr lang="hu-HU" sz="1700" dirty="0" err="1">
                <a:solidFill>
                  <a:srgbClr val="0070C0"/>
                </a:solidFill>
              </a:rPr>
              <a:t>reactive</a:t>
            </a:r>
            <a:r>
              <a:rPr lang="hu-HU" sz="1700" dirty="0">
                <a:solidFill>
                  <a:srgbClr val="0070C0"/>
                </a:solidFill>
              </a:rPr>
              <a:t> protein in </a:t>
            </a:r>
            <a:r>
              <a:rPr lang="hu-HU" sz="1700" dirty="0" err="1">
                <a:solidFill>
                  <a:srgbClr val="0070C0"/>
                </a:solidFill>
              </a:rPr>
              <a:t>various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populations</a:t>
            </a:r>
            <a:r>
              <a:rPr lang="hu-HU" sz="1700" dirty="0">
                <a:solidFill>
                  <a:srgbClr val="0070C0"/>
                </a:solidFill>
              </a:rPr>
              <a:t>: a </a:t>
            </a:r>
            <a:r>
              <a:rPr lang="hu-HU" sz="1700" dirty="0" err="1">
                <a:solidFill>
                  <a:srgbClr val="0070C0"/>
                </a:solidFill>
              </a:rPr>
              <a:t>systematic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review</a:t>
            </a:r>
            <a:r>
              <a:rPr lang="hu-HU" sz="1700" dirty="0">
                <a:solidFill>
                  <a:srgbClr val="0070C0"/>
                </a:solidFill>
              </a:rPr>
              <a:t> and </a:t>
            </a:r>
            <a:r>
              <a:rPr lang="hu-HU" sz="1700" dirty="0" err="1">
                <a:solidFill>
                  <a:srgbClr val="0070C0"/>
                </a:solidFill>
              </a:rPr>
              <a:t>meta-analysis</a:t>
            </a:r>
            <a:r>
              <a:rPr lang="hu-HU" sz="1700" dirty="0">
                <a:solidFill>
                  <a:srgbClr val="0070C0"/>
                </a:solidFill>
              </a:rPr>
              <a:t>. </a:t>
            </a:r>
            <a:r>
              <a:rPr lang="hu-HU" sz="1700" dirty="0" err="1">
                <a:solidFill>
                  <a:srgbClr val="0070C0"/>
                </a:solidFill>
              </a:rPr>
              <a:t>Obes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Rev</a:t>
            </a:r>
            <a:r>
              <a:rPr lang="hu-HU" sz="1700" dirty="0">
                <a:solidFill>
                  <a:srgbClr val="0070C0"/>
                </a:solidFill>
              </a:rPr>
              <a:t> J Int </a:t>
            </a:r>
            <a:r>
              <a:rPr lang="hu-HU" sz="1700" dirty="0" err="1">
                <a:solidFill>
                  <a:srgbClr val="0070C0"/>
                </a:solidFill>
              </a:rPr>
              <a:t>Assoc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Study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Obes</a:t>
            </a:r>
            <a:r>
              <a:rPr lang="hu-HU" sz="1700" dirty="0">
                <a:solidFill>
                  <a:srgbClr val="0070C0"/>
                </a:solidFill>
              </a:rPr>
              <a:t> 2013;14(3):232–44. </a:t>
            </a:r>
            <a:endParaRPr lang="hu-HU" sz="17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terhesség </a:t>
            </a:r>
            <a:r>
              <a:rPr lang="hu-HU" dirty="0" err="1"/>
              <a:t>előrehaladtával</a:t>
            </a:r>
            <a:r>
              <a:rPr lang="hu-HU" dirty="0"/>
              <a:t>, túlsúlyos kismamákban a CRP szint emelkedik</a:t>
            </a:r>
            <a:r>
              <a:rPr lang="hu-HU" dirty="0" smtClean="0"/>
              <a:t>,</a:t>
            </a:r>
          </a:p>
          <a:p>
            <a:pPr>
              <a:buFontTx/>
              <a:buChar char="-"/>
            </a:pPr>
            <a:r>
              <a:rPr lang="hu-HU" dirty="0" smtClean="0"/>
              <a:t>míg </a:t>
            </a:r>
            <a:r>
              <a:rPr lang="hu-HU" dirty="0"/>
              <a:t>normál súlyú terhesek CRP szintje nem emelkedik, a nem terhes hasonló BMI csoportba tartozó hölgyekéhez képest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sz="1600" dirty="0" err="1">
                <a:solidFill>
                  <a:srgbClr val="0070C0"/>
                </a:solidFill>
              </a:rPr>
              <a:t>Grisilda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Vidya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Bernhardt</a:t>
            </a:r>
            <a:r>
              <a:rPr lang="hu-HU" sz="1600" dirty="0">
                <a:solidFill>
                  <a:srgbClr val="0070C0"/>
                </a:solidFill>
              </a:rPr>
              <a:t>, </a:t>
            </a:r>
            <a:r>
              <a:rPr lang="hu-HU" sz="1600" dirty="0" err="1">
                <a:solidFill>
                  <a:srgbClr val="0070C0"/>
                </a:solidFill>
              </a:rPr>
              <a:t>Pooja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Shivappa</a:t>
            </a:r>
            <a:r>
              <a:rPr lang="hu-HU" sz="1600" dirty="0" smtClean="0">
                <a:solidFill>
                  <a:srgbClr val="0070C0"/>
                </a:solidFill>
              </a:rPr>
              <a:t>, </a:t>
            </a:r>
            <a:r>
              <a:rPr lang="hu-HU" sz="1600" dirty="0" err="1">
                <a:solidFill>
                  <a:srgbClr val="0070C0"/>
                </a:solidFill>
              </a:rPr>
              <a:t>Suresh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Kumar</a:t>
            </a:r>
            <a:r>
              <a:rPr lang="hu-HU" sz="1600" dirty="0">
                <a:solidFill>
                  <a:srgbClr val="0070C0"/>
                </a:solidFill>
              </a:rPr>
              <a:t>. </a:t>
            </a:r>
            <a:r>
              <a:rPr lang="hu-HU" sz="1600" dirty="0" err="1">
                <a:solidFill>
                  <a:srgbClr val="0070C0"/>
                </a:solidFill>
              </a:rPr>
              <a:t>Markers</a:t>
            </a:r>
            <a:r>
              <a:rPr lang="hu-HU" sz="1600" dirty="0">
                <a:solidFill>
                  <a:srgbClr val="0070C0"/>
                </a:solidFill>
              </a:rPr>
              <a:t> of </a:t>
            </a:r>
            <a:r>
              <a:rPr lang="hu-HU" sz="1600" dirty="0" err="1">
                <a:solidFill>
                  <a:srgbClr val="0070C0"/>
                </a:solidFill>
              </a:rPr>
              <a:t>inflammation</a:t>
            </a:r>
            <a:r>
              <a:rPr lang="hu-HU" sz="1600" dirty="0">
                <a:solidFill>
                  <a:srgbClr val="0070C0"/>
                </a:solidFill>
              </a:rPr>
              <a:t> in </a:t>
            </a:r>
            <a:r>
              <a:rPr lang="hu-HU" sz="1600" dirty="0" err="1">
                <a:solidFill>
                  <a:srgbClr val="0070C0"/>
                </a:solidFill>
              </a:rPr>
              <a:t>obes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pregnant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women</a:t>
            </a:r>
            <a:r>
              <a:rPr lang="hu-HU" sz="1600" dirty="0">
                <a:solidFill>
                  <a:srgbClr val="0070C0"/>
                </a:solidFill>
              </a:rPr>
              <a:t>: </a:t>
            </a:r>
            <a:r>
              <a:rPr lang="hu-HU" sz="1600" dirty="0" err="1">
                <a:solidFill>
                  <a:srgbClr val="0070C0"/>
                </a:solidFill>
              </a:rPr>
              <a:t>Adenosine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deaminase</a:t>
            </a:r>
            <a:r>
              <a:rPr lang="hu-HU" sz="1600" dirty="0">
                <a:solidFill>
                  <a:srgbClr val="0070C0"/>
                </a:solidFill>
              </a:rPr>
              <a:t> and </a:t>
            </a:r>
            <a:r>
              <a:rPr lang="hu-HU" sz="1600" dirty="0" err="1">
                <a:solidFill>
                  <a:srgbClr val="0070C0"/>
                </a:solidFill>
              </a:rPr>
              <a:t>high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sensitive</a:t>
            </a:r>
            <a:r>
              <a:rPr lang="hu-HU" sz="1600" dirty="0">
                <a:solidFill>
                  <a:srgbClr val="0070C0"/>
                </a:solidFill>
              </a:rPr>
              <a:t> C- </a:t>
            </a:r>
            <a:r>
              <a:rPr lang="hu-HU" sz="1600" dirty="0" err="1">
                <a:solidFill>
                  <a:srgbClr val="0070C0"/>
                </a:solidFill>
              </a:rPr>
              <a:t>reactive</a:t>
            </a:r>
            <a:r>
              <a:rPr lang="hu-HU" sz="1600" dirty="0">
                <a:solidFill>
                  <a:srgbClr val="0070C0"/>
                </a:solidFill>
              </a:rPr>
              <a:t> protein. Europian Journal of </a:t>
            </a:r>
            <a:r>
              <a:rPr lang="hu-HU" sz="1600" dirty="0" err="1">
                <a:solidFill>
                  <a:srgbClr val="0070C0"/>
                </a:solidFill>
              </a:rPr>
              <a:t>Obstetrics</a:t>
            </a:r>
            <a:r>
              <a:rPr lang="hu-HU" sz="1600" dirty="0">
                <a:solidFill>
                  <a:srgbClr val="0070C0"/>
                </a:solidFill>
              </a:rPr>
              <a:t> &amp; </a:t>
            </a:r>
            <a:r>
              <a:rPr lang="hu-HU" sz="1600" dirty="0" err="1">
                <a:solidFill>
                  <a:srgbClr val="0070C0"/>
                </a:solidFill>
              </a:rPr>
              <a:t>Gynecology</a:t>
            </a:r>
            <a:r>
              <a:rPr lang="hu-HU" sz="1600" dirty="0">
                <a:solidFill>
                  <a:srgbClr val="0070C0"/>
                </a:solidFill>
              </a:rPr>
              <a:t> and </a:t>
            </a:r>
            <a:r>
              <a:rPr lang="hu-HU" sz="1600" dirty="0" err="1">
                <a:solidFill>
                  <a:srgbClr val="0070C0"/>
                </a:solidFill>
              </a:rPr>
              <a:t>Reproductive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Biology</a:t>
            </a:r>
            <a:r>
              <a:rPr lang="hu-HU" sz="1600" dirty="0">
                <a:solidFill>
                  <a:srgbClr val="0070C0"/>
                </a:solidFill>
              </a:rPr>
              <a:t>: X. 2022;16 :100167.</a:t>
            </a:r>
          </a:p>
          <a:p>
            <a:pPr>
              <a:buFontTx/>
              <a:buChar char="-"/>
            </a:pP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b="1" dirty="0" err="1" smtClean="0"/>
              <a:t>Kortizol</a:t>
            </a:r>
            <a:r>
              <a:rPr lang="hu-HU" b="1" dirty="0" smtClean="0"/>
              <a:t> </a:t>
            </a:r>
            <a:r>
              <a:rPr lang="hu-HU" dirty="0" smtClean="0"/>
              <a:t>szisztémás stressz válasz része, </a:t>
            </a:r>
          </a:p>
          <a:p>
            <a:pPr marL="0" indent="0">
              <a:buNone/>
            </a:pPr>
            <a:r>
              <a:rPr lang="hu-HU" dirty="0" smtClean="0"/>
              <a:t>Krónikus stresszben étvágyat fokozza, súlygyarapodást okozva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    Célkitűzés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Eddigi ismereteink alapján, </a:t>
            </a:r>
          </a:p>
          <a:p>
            <a:r>
              <a:rPr lang="hu-HU" dirty="0" smtClean="0"/>
              <a:t>a rendelkezésünkre álló, mérhető </a:t>
            </a:r>
            <a:r>
              <a:rPr lang="hu-HU" b="1" dirty="0" smtClean="0"/>
              <a:t>stressz válaszokat</a:t>
            </a:r>
          </a:p>
          <a:p>
            <a:r>
              <a:rPr lang="hu-HU" b="1" dirty="0" smtClean="0"/>
              <a:t>Császármetszésen átesett</a:t>
            </a:r>
          </a:p>
          <a:p>
            <a:r>
              <a:rPr lang="hu-HU" b="1" dirty="0" smtClean="0"/>
              <a:t>Normál testalkatú és túlsúlyos </a:t>
            </a:r>
            <a:r>
              <a:rPr lang="hu-HU" dirty="0" smtClean="0"/>
              <a:t>kismamákon összehasonlítsuk</a:t>
            </a:r>
          </a:p>
          <a:p>
            <a:r>
              <a:rPr lang="hu-HU" dirty="0" smtClean="0"/>
              <a:t>Hipotézis: a túlsúlyos kismamák krónikus gyulladásos állapota és fokozottabb oxidatív stressz hajlama hozzáadódik a terhességben  fiziológiásan is magasabb értékekhez. Császármetszés, mint sebészi inzultus magasabb oxidatív stressz válaszokat eredményez.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Anyagok és módszerek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V</a:t>
            </a:r>
            <a:r>
              <a:rPr lang="hu-HU" dirty="0" smtClean="0"/>
              <a:t>izsgálatunkat </a:t>
            </a:r>
            <a:r>
              <a:rPr lang="hu-HU" dirty="0"/>
              <a:t>a Pécsi Tudományegyetem Szülészeti és Nőgyógyászati Klinikáján </a:t>
            </a:r>
            <a:r>
              <a:rPr lang="hu-HU" dirty="0" smtClean="0"/>
              <a:t>végeztük 2018-2022 között (5134-PTE 2013)</a:t>
            </a:r>
          </a:p>
          <a:p>
            <a:r>
              <a:rPr lang="hu-HU" dirty="0"/>
              <a:t>Vizsgálatunkba 90 várandós nő került bevonásra, akiknél császármetszéssel történt a terhesség befejezése, </a:t>
            </a:r>
            <a:r>
              <a:rPr lang="hu-HU" dirty="0" err="1" smtClean="0"/>
              <a:t>spinális</a:t>
            </a:r>
            <a:r>
              <a:rPr lang="hu-HU" dirty="0" smtClean="0"/>
              <a:t> érzéstelenítésben</a:t>
            </a:r>
          </a:p>
          <a:p>
            <a:r>
              <a:rPr lang="hu-HU" dirty="0" smtClean="0"/>
              <a:t> </a:t>
            </a:r>
            <a:r>
              <a:rPr lang="hu-HU" dirty="0"/>
              <a:t>I. csoport tagjai a terhesség elött 30 kg/m</a:t>
            </a:r>
            <a:r>
              <a:rPr lang="hu-HU" baseline="30000" dirty="0"/>
              <a:t>2</a:t>
            </a:r>
            <a:r>
              <a:rPr lang="hu-HU" dirty="0"/>
              <a:t> alatti BMI-</a:t>
            </a:r>
            <a:r>
              <a:rPr lang="hu-HU" dirty="0" err="1"/>
              <a:t>vel</a:t>
            </a:r>
            <a:r>
              <a:rPr lang="hu-HU" dirty="0"/>
              <a:t> rendelkeztek,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/>
              <a:t>II. csoporté 35 kg/m</a:t>
            </a:r>
            <a:r>
              <a:rPr lang="hu-HU" baseline="30000" dirty="0"/>
              <a:t>2</a:t>
            </a:r>
            <a:r>
              <a:rPr lang="hu-HU" dirty="0"/>
              <a:t> felettivel. </a:t>
            </a:r>
            <a:endParaRPr lang="hu-HU" dirty="0" smtClean="0"/>
          </a:p>
          <a:p>
            <a:r>
              <a:rPr lang="hu-HU" dirty="0" smtClean="0"/>
              <a:t>Tanulmányunkból </a:t>
            </a:r>
            <a:r>
              <a:rPr lang="hu-HU" dirty="0"/>
              <a:t>kizártuk azon terheseket, akiknél a császármetszésre a 36. terhességi hét előtt került sor, az ikerterhességeket és az egyéb terhességi kórképpel rendelkezőket. Tanulmányunk jellege </a:t>
            </a:r>
            <a:r>
              <a:rPr lang="hu-HU" dirty="0" err="1"/>
              <a:t>prospektív</a:t>
            </a:r>
            <a:r>
              <a:rPr lang="hu-HU" dirty="0"/>
              <a:t> klinikai tanulmány volt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0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Anyagok és módszerek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spinális</a:t>
            </a:r>
            <a:r>
              <a:rPr lang="hu-HU" dirty="0"/>
              <a:t> </a:t>
            </a:r>
            <a:r>
              <a:rPr lang="hu-HU" dirty="0" smtClean="0"/>
              <a:t>anesztézia: </a:t>
            </a:r>
            <a:r>
              <a:rPr lang="hu-HU" dirty="0"/>
              <a:t>10-12 </a:t>
            </a:r>
            <a:r>
              <a:rPr lang="hu-HU" dirty="0" smtClean="0"/>
              <a:t>mg </a:t>
            </a:r>
            <a:r>
              <a:rPr lang="hu-HU" dirty="0" err="1" smtClean="0"/>
              <a:t>hiperbárikus</a:t>
            </a:r>
            <a:r>
              <a:rPr lang="hu-HU" dirty="0" smtClean="0"/>
              <a:t> </a:t>
            </a:r>
            <a:r>
              <a:rPr lang="hu-HU" dirty="0" err="1" smtClean="0"/>
              <a:t>bupivacain</a:t>
            </a:r>
            <a:r>
              <a:rPr lang="hu-HU" dirty="0" smtClean="0"/>
              <a:t> + </a:t>
            </a:r>
            <a:r>
              <a:rPr lang="hu-HU" dirty="0"/>
              <a:t>25 µg </a:t>
            </a:r>
            <a:r>
              <a:rPr lang="hu-HU" dirty="0" err="1"/>
              <a:t>fentanil</a:t>
            </a:r>
            <a:r>
              <a:rPr lang="hu-HU" dirty="0"/>
              <a:t> 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posztoperatív </a:t>
            </a:r>
            <a:r>
              <a:rPr lang="hu-HU" dirty="0" smtClean="0"/>
              <a:t>fájdalomcsillapítás: </a:t>
            </a:r>
            <a:r>
              <a:rPr lang="hu-HU" dirty="0" err="1"/>
              <a:t>paracetamol</a:t>
            </a:r>
            <a:r>
              <a:rPr lang="hu-HU" dirty="0"/>
              <a:t> (3x1g), </a:t>
            </a:r>
            <a:r>
              <a:rPr lang="hu-HU" dirty="0" err="1"/>
              <a:t>dilcofenec</a:t>
            </a:r>
            <a:r>
              <a:rPr lang="hu-HU" dirty="0"/>
              <a:t> (2x75 mg)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/>
              <a:t>4-es VAS érték felett morfint adagoltunk </a:t>
            </a:r>
            <a:r>
              <a:rPr lang="hu-HU" dirty="0" err="1"/>
              <a:t>Patient</a:t>
            </a:r>
            <a:r>
              <a:rPr lang="hu-HU" dirty="0"/>
              <a:t> </a:t>
            </a:r>
            <a:r>
              <a:rPr lang="hu-HU" dirty="0" err="1"/>
              <a:t>Controlled</a:t>
            </a:r>
            <a:r>
              <a:rPr lang="hu-HU" dirty="0"/>
              <a:t> </a:t>
            </a:r>
            <a:r>
              <a:rPr lang="hu-HU" dirty="0" err="1"/>
              <a:t>Analgesia</a:t>
            </a:r>
            <a:r>
              <a:rPr lang="hu-HU" dirty="0"/>
              <a:t> (PCA) pumpa </a:t>
            </a:r>
            <a:r>
              <a:rPr lang="hu-HU" dirty="0" smtClean="0"/>
              <a:t>segítségével </a:t>
            </a:r>
            <a:r>
              <a:rPr lang="hu-HU" sz="2400" dirty="0" smtClean="0">
                <a:solidFill>
                  <a:srgbClr val="002060"/>
                </a:solidFill>
              </a:rPr>
              <a:t>/</a:t>
            </a:r>
            <a:r>
              <a:rPr lang="hu-HU" sz="2400" dirty="0" err="1" smtClean="0">
                <a:solidFill>
                  <a:srgbClr val="002060"/>
                </a:solidFill>
              </a:rPr>
              <a:t>bolus</a:t>
            </a:r>
            <a:r>
              <a:rPr lang="hu-HU" sz="2400" dirty="0" smtClean="0">
                <a:solidFill>
                  <a:srgbClr val="002060"/>
                </a:solidFill>
              </a:rPr>
              <a:t> 2 mg, kizárási idő 10 perc, háttér 0 mg/h </a:t>
            </a:r>
          </a:p>
          <a:p>
            <a:endParaRPr lang="hu-HU" dirty="0" smtClean="0"/>
          </a:p>
          <a:p>
            <a:r>
              <a:rPr lang="hu-HU" dirty="0" smtClean="0"/>
              <a:t>hányinger</a:t>
            </a:r>
            <a:r>
              <a:rPr lang="hu-HU" dirty="0"/>
              <a:t>, hányás esetén 4 mg </a:t>
            </a:r>
            <a:r>
              <a:rPr lang="hu-HU" dirty="0" err="1" smtClean="0"/>
              <a:t>ondanstetron</a:t>
            </a:r>
            <a:r>
              <a:rPr lang="hu-HU" dirty="0" smtClean="0"/>
              <a:t> illetve </a:t>
            </a:r>
            <a:r>
              <a:rPr lang="hu-HU" dirty="0"/>
              <a:t>4mg </a:t>
            </a:r>
            <a:r>
              <a:rPr lang="hu-HU" dirty="0" err="1" smtClean="0"/>
              <a:t>dexamatazon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34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Anyagok és módszerek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Meghatároztuk az anyai életkort, testsúlyt, magasságot, </a:t>
            </a:r>
            <a:r>
              <a:rPr lang="hu-HU" dirty="0" smtClean="0"/>
              <a:t>BMI </a:t>
            </a:r>
            <a:r>
              <a:rPr lang="hu-HU" dirty="0"/>
              <a:t>-t 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Vizuál</a:t>
            </a:r>
            <a:r>
              <a:rPr lang="hu-HU" dirty="0" smtClean="0"/>
              <a:t> Analóg Skála segítségével rögzítettük a fájdalom  mértékét nyugalomban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accent2"/>
                </a:solidFill>
              </a:rPr>
              <a:t>T0</a:t>
            </a:r>
            <a:r>
              <a:rPr lang="hu-HU" dirty="0" smtClean="0"/>
              <a:t>- műtét előtt, </a:t>
            </a:r>
            <a:r>
              <a:rPr lang="hu-HU" dirty="0" err="1" smtClean="0">
                <a:solidFill>
                  <a:schemeClr val="accent2"/>
                </a:solidFill>
              </a:rPr>
              <a:t>Tu</a:t>
            </a:r>
            <a:r>
              <a:rPr lang="hu-HU" dirty="0" smtClean="0"/>
              <a:t> – műtét végén, </a:t>
            </a:r>
            <a:r>
              <a:rPr lang="hu-HU" dirty="0" smtClean="0">
                <a:solidFill>
                  <a:schemeClr val="accent2"/>
                </a:solidFill>
              </a:rPr>
              <a:t>T24</a:t>
            </a:r>
            <a:r>
              <a:rPr lang="hu-HU" dirty="0" smtClean="0"/>
              <a:t> – posztoperatív 24 óra és </a:t>
            </a:r>
            <a:r>
              <a:rPr lang="hu-HU" dirty="0" smtClean="0">
                <a:solidFill>
                  <a:schemeClr val="accent2"/>
                </a:solidFill>
              </a:rPr>
              <a:t>T48</a:t>
            </a:r>
            <a:r>
              <a:rPr lang="hu-HU" dirty="0" smtClean="0"/>
              <a:t> – posztoperatív 48 óra elteltével</a:t>
            </a: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oxidativ</a:t>
            </a:r>
            <a:r>
              <a:rPr lang="hu-HU" dirty="0"/>
              <a:t> </a:t>
            </a:r>
            <a:r>
              <a:rPr lang="hu-HU" dirty="0" err="1"/>
              <a:t>sztresszre</a:t>
            </a:r>
            <a:r>
              <a:rPr lang="hu-HU" dirty="0"/>
              <a:t> utaló markerek közül </a:t>
            </a:r>
            <a:r>
              <a:rPr lang="hu-HU" dirty="0" smtClean="0"/>
              <a:t>az MPO, </a:t>
            </a:r>
            <a:r>
              <a:rPr lang="hu-HU" dirty="0"/>
              <a:t>MDA, GSH, </a:t>
            </a:r>
            <a:r>
              <a:rPr lang="hu-HU" dirty="0" smtClean="0"/>
              <a:t>SH,SOD</a:t>
            </a:r>
            <a:r>
              <a:rPr lang="hu-HU" dirty="0"/>
              <a:t>, </a:t>
            </a:r>
            <a:r>
              <a:rPr lang="hu-HU" dirty="0" smtClean="0"/>
              <a:t>Kataláz</a:t>
            </a:r>
          </a:p>
          <a:p>
            <a:r>
              <a:rPr lang="hu-HU" dirty="0" smtClean="0"/>
              <a:t>C-Reaktív </a:t>
            </a:r>
            <a:r>
              <a:rPr lang="hu-HU" dirty="0"/>
              <a:t>proteint (CRP) </a:t>
            </a:r>
            <a:endParaRPr lang="hu-HU" dirty="0" smtClean="0"/>
          </a:p>
          <a:p>
            <a:r>
              <a:rPr lang="hu-HU" dirty="0" err="1" smtClean="0"/>
              <a:t>kortizol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70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Anyagok és módszerek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újszülött kiemelését követően, </a:t>
            </a:r>
            <a:r>
              <a:rPr lang="hu-HU" dirty="0" err="1"/>
              <a:t>vérgázanalízsist</a:t>
            </a:r>
            <a:r>
              <a:rPr lang="hu-HU" dirty="0"/>
              <a:t> végeztünk az artéria és a véna </a:t>
            </a:r>
            <a:r>
              <a:rPr lang="hu-HU" dirty="0" err="1" smtClean="0"/>
              <a:t>umbilikálisból</a:t>
            </a:r>
            <a:endParaRPr lang="hu-HU" dirty="0" smtClean="0"/>
          </a:p>
          <a:p>
            <a:r>
              <a:rPr lang="hu-HU" dirty="0" err="1" smtClean="0"/>
              <a:t>Apgar</a:t>
            </a:r>
            <a:r>
              <a:rPr lang="hu-HU" dirty="0" smtClean="0"/>
              <a:t> </a:t>
            </a:r>
            <a:r>
              <a:rPr lang="hu-HU" dirty="0"/>
              <a:t>értékeit rögzítettük </a:t>
            </a:r>
            <a:r>
              <a:rPr lang="hu-HU" dirty="0" smtClean="0"/>
              <a:t>1 és 5 </a:t>
            </a:r>
            <a:r>
              <a:rPr lang="hu-HU" dirty="0"/>
              <a:t>perccel a születést követően.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adatok elemzése IBM </a:t>
            </a:r>
            <a:r>
              <a:rPr lang="hu-HU" dirty="0" err="1"/>
              <a:t>Statistic</a:t>
            </a:r>
            <a:r>
              <a:rPr lang="hu-HU" dirty="0"/>
              <a:t> program 20.0-ás verziójával történt, míg a statisztikai analízisre </a:t>
            </a:r>
            <a:r>
              <a:rPr lang="hu-HU" dirty="0" err="1"/>
              <a:t>Kruskal</a:t>
            </a:r>
            <a:r>
              <a:rPr lang="hu-HU" dirty="0"/>
              <a:t>-Wallis, Mann </a:t>
            </a:r>
            <a:r>
              <a:rPr lang="hu-HU" dirty="0" err="1"/>
              <a:t>Whitney</a:t>
            </a:r>
            <a:r>
              <a:rPr lang="hu-HU" dirty="0"/>
              <a:t> - U tesztet alkalmaztunk. Az adatokat, mint medián, standard deviáció és </a:t>
            </a:r>
            <a:r>
              <a:rPr lang="hu-HU" dirty="0" err="1"/>
              <a:t>interkvartillis</a:t>
            </a:r>
            <a:r>
              <a:rPr lang="hu-HU" dirty="0"/>
              <a:t> tüntettük fel. Statisztikailag szignifikánsnak a p&lt;0,05-ös értéket tekintettük.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6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     Eredmények I.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15247"/>
              </p:ext>
            </p:extLst>
          </p:nvPr>
        </p:nvGraphicFramePr>
        <p:xfrm>
          <a:off x="838200" y="1825625"/>
          <a:ext cx="10516562" cy="362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481">
                  <a:extLst>
                    <a:ext uri="{9D8B030D-6E8A-4147-A177-3AD203B41FA5}">
                      <a16:colId xmlns:a16="http://schemas.microsoft.com/office/drawing/2014/main" val="4129048308"/>
                    </a:ext>
                  </a:extLst>
                </a:gridCol>
                <a:gridCol w="2493072">
                  <a:extLst>
                    <a:ext uri="{9D8B030D-6E8A-4147-A177-3AD203B41FA5}">
                      <a16:colId xmlns:a16="http://schemas.microsoft.com/office/drawing/2014/main" val="1268305293"/>
                    </a:ext>
                  </a:extLst>
                </a:gridCol>
                <a:gridCol w="2495857">
                  <a:extLst>
                    <a:ext uri="{9D8B030D-6E8A-4147-A177-3AD203B41FA5}">
                      <a16:colId xmlns:a16="http://schemas.microsoft.com/office/drawing/2014/main" val="306181041"/>
                    </a:ext>
                  </a:extLst>
                </a:gridCol>
                <a:gridCol w="2479152">
                  <a:extLst>
                    <a:ext uri="{9D8B030D-6E8A-4147-A177-3AD203B41FA5}">
                      <a16:colId xmlns:a16="http://schemas.microsoft.com/office/drawing/2014/main" val="1271254154"/>
                    </a:ext>
                  </a:extLst>
                </a:gridCol>
              </a:tblGrid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I. Csoport(n=49)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II. Csoport (n=41)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P=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3269591990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Életkor/év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34,5±4,63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35±5,11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=0,20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3711347442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Testmagasság/cm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162±6,94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165±5,86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=0,35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2684733083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Testsúly/kg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69±7,98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99±662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&lt;0,01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2922079060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BMI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28±0</a:t>
                      </a:r>
                      <a:r>
                        <a:rPr lang="hu-HU" sz="1050">
                          <a:effectLst/>
                        </a:rPr>
                        <a:t>,</a:t>
                      </a:r>
                      <a:r>
                        <a:rPr lang="hu-HU" sz="1200">
                          <a:effectLst/>
                        </a:rPr>
                        <a:t>32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36,5±3,43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&lt;0.01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3961747280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születési súly (g)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3626.41±105.45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3225±63.64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0.78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3417532741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APGAR érték (1min)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8.77±0.08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8.74±0.08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0.89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3735599655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APGAR érték (5min)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9.69±0.07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9.86±0.06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0.78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390" marR="127390" marT="0" marB="0"/>
                </a:tc>
                <a:extLst>
                  <a:ext uri="{0D108BD9-81ED-4DB2-BD59-A6C34878D82A}">
                    <a16:rowId xmlns:a16="http://schemas.microsoft.com/office/drawing/2014/main" val="9587700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5381" y="-523070"/>
            <a:ext cx="14388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endParaRPr kumimoji="0" lang="hu-HU" alt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betegek 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az 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jsz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ttek demogr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fiai adatai.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9821007" y="3273609"/>
            <a:ext cx="738554" cy="3253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9821007" y="3013828"/>
            <a:ext cx="738554" cy="3253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063001" y="5855558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betegek és az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újszölöttek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demográfiai adatai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03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0620"/>
            <a:ext cx="10515600" cy="1325563"/>
          </a:xfrm>
        </p:spPr>
        <p:txBody>
          <a:bodyPr/>
          <a:lstStyle/>
          <a:p>
            <a:r>
              <a:rPr lang="hu-HU" b="1" dirty="0" smtClean="0"/>
              <a:t>A túlsúly globális egészségügyi probléma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USA: 1999-2000   30,5%</a:t>
            </a:r>
          </a:p>
          <a:p>
            <a:pPr marL="0" indent="0">
              <a:buNone/>
            </a:pPr>
            <a:r>
              <a:rPr lang="hu-HU" dirty="0" smtClean="0"/>
              <a:t>             2017-2018   42,4%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2030              48,9%</a:t>
            </a:r>
          </a:p>
          <a:p>
            <a:r>
              <a:rPr lang="hu-HU" dirty="0" smtClean="0"/>
              <a:t>Világviszonylatban:  USA, Mexikó, Új-Zéland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Európában : Magyarország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500" dirty="0" err="1" smtClean="0">
                <a:solidFill>
                  <a:srgbClr val="0070C0"/>
                </a:solidFill>
              </a:rPr>
              <a:t>Ward</a:t>
            </a:r>
            <a:r>
              <a:rPr lang="hu-HU" sz="1500" dirty="0" smtClean="0">
                <a:solidFill>
                  <a:srgbClr val="0070C0"/>
                </a:solidFill>
              </a:rPr>
              <a:t> </a:t>
            </a:r>
            <a:r>
              <a:rPr lang="hu-HU" sz="1500" dirty="0">
                <a:solidFill>
                  <a:srgbClr val="0070C0"/>
                </a:solidFill>
              </a:rPr>
              <a:t>ZJ, </a:t>
            </a:r>
            <a:r>
              <a:rPr lang="hu-HU" sz="1500" dirty="0" err="1">
                <a:solidFill>
                  <a:srgbClr val="0070C0"/>
                </a:solidFill>
              </a:rPr>
              <a:t>Bleich</a:t>
            </a:r>
            <a:r>
              <a:rPr lang="hu-HU" sz="1500" dirty="0">
                <a:solidFill>
                  <a:srgbClr val="0070C0"/>
                </a:solidFill>
              </a:rPr>
              <a:t> SN, </a:t>
            </a:r>
            <a:r>
              <a:rPr lang="hu-HU" sz="1500" dirty="0" err="1">
                <a:solidFill>
                  <a:srgbClr val="0070C0"/>
                </a:solidFill>
              </a:rPr>
              <a:t>Cradock</a:t>
            </a:r>
            <a:r>
              <a:rPr lang="hu-HU" sz="1500" dirty="0">
                <a:solidFill>
                  <a:srgbClr val="0070C0"/>
                </a:solidFill>
              </a:rPr>
              <a:t> AL, et </a:t>
            </a:r>
            <a:r>
              <a:rPr lang="hu-HU" sz="1500" dirty="0" err="1">
                <a:solidFill>
                  <a:srgbClr val="0070C0"/>
                </a:solidFill>
              </a:rPr>
              <a:t>al</a:t>
            </a:r>
            <a:r>
              <a:rPr lang="hu-HU" sz="1500" dirty="0">
                <a:solidFill>
                  <a:srgbClr val="0070C0"/>
                </a:solidFill>
              </a:rPr>
              <a:t>. Projected U.S.  </a:t>
            </a:r>
            <a:r>
              <a:rPr lang="hu-HU" sz="1500" dirty="0" err="1">
                <a:solidFill>
                  <a:srgbClr val="0070C0"/>
                </a:solidFill>
              </a:rPr>
              <a:t>State-Level</a:t>
            </a:r>
            <a:r>
              <a:rPr lang="hu-HU" sz="1500" dirty="0">
                <a:solidFill>
                  <a:srgbClr val="0070C0"/>
                </a:solidFill>
              </a:rPr>
              <a:t> </a:t>
            </a:r>
            <a:r>
              <a:rPr lang="hu-HU" sz="1500" dirty="0" err="1">
                <a:solidFill>
                  <a:srgbClr val="0070C0"/>
                </a:solidFill>
              </a:rPr>
              <a:t>Prevalence</a:t>
            </a:r>
            <a:r>
              <a:rPr lang="hu-HU" sz="1500" dirty="0">
                <a:solidFill>
                  <a:srgbClr val="0070C0"/>
                </a:solidFill>
              </a:rPr>
              <a:t> of </a:t>
            </a:r>
            <a:r>
              <a:rPr lang="hu-HU" sz="1500" dirty="0" err="1">
                <a:solidFill>
                  <a:srgbClr val="0070C0"/>
                </a:solidFill>
              </a:rPr>
              <a:t>Adult</a:t>
            </a:r>
            <a:r>
              <a:rPr lang="hu-HU" sz="1500" dirty="0">
                <a:solidFill>
                  <a:srgbClr val="0070C0"/>
                </a:solidFill>
              </a:rPr>
              <a:t> </a:t>
            </a:r>
            <a:r>
              <a:rPr lang="hu-HU" sz="1500" dirty="0" err="1">
                <a:solidFill>
                  <a:srgbClr val="0070C0"/>
                </a:solidFill>
              </a:rPr>
              <a:t>Obesity</a:t>
            </a:r>
            <a:r>
              <a:rPr lang="hu-HU" sz="1500" dirty="0">
                <a:solidFill>
                  <a:srgbClr val="0070C0"/>
                </a:solidFill>
              </a:rPr>
              <a:t> and </a:t>
            </a:r>
            <a:r>
              <a:rPr lang="hu-HU" sz="1500" dirty="0" err="1">
                <a:solidFill>
                  <a:srgbClr val="0070C0"/>
                </a:solidFill>
              </a:rPr>
              <a:t>Severe</a:t>
            </a:r>
            <a:r>
              <a:rPr lang="hu-HU" sz="1500" dirty="0">
                <a:solidFill>
                  <a:srgbClr val="0070C0"/>
                </a:solidFill>
              </a:rPr>
              <a:t> </a:t>
            </a:r>
            <a:r>
              <a:rPr lang="hu-HU" sz="1500" dirty="0" err="1">
                <a:solidFill>
                  <a:srgbClr val="0070C0"/>
                </a:solidFill>
              </a:rPr>
              <a:t>Obesity</a:t>
            </a:r>
            <a:r>
              <a:rPr lang="hu-HU" sz="1500" dirty="0">
                <a:solidFill>
                  <a:srgbClr val="0070C0"/>
                </a:solidFill>
              </a:rPr>
              <a:t>. N </a:t>
            </a:r>
            <a:r>
              <a:rPr lang="hu-HU" sz="1500" dirty="0" err="1">
                <a:solidFill>
                  <a:srgbClr val="0070C0"/>
                </a:solidFill>
              </a:rPr>
              <a:t>Engl</a:t>
            </a:r>
            <a:r>
              <a:rPr lang="hu-HU" sz="1500" dirty="0">
                <a:solidFill>
                  <a:srgbClr val="0070C0"/>
                </a:solidFill>
              </a:rPr>
              <a:t> J </a:t>
            </a:r>
            <a:r>
              <a:rPr lang="hu-HU" sz="1500" dirty="0" err="1">
                <a:solidFill>
                  <a:srgbClr val="0070C0"/>
                </a:solidFill>
              </a:rPr>
              <a:t>Med</a:t>
            </a:r>
            <a:r>
              <a:rPr lang="hu-HU" sz="1500" dirty="0">
                <a:solidFill>
                  <a:srgbClr val="0070C0"/>
                </a:solidFill>
              </a:rPr>
              <a:t>. 2019; 19: 2440-2450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77" y="1431446"/>
            <a:ext cx="2710879" cy="37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  Eredmények II.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51052"/>
              </p:ext>
            </p:extLst>
          </p:nvPr>
        </p:nvGraphicFramePr>
        <p:xfrm>
          <a:off x="2903457" y="2512997"/>
          <a:ext cx="5437318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142">
                  <a:extLst>
                    <a:ext uri="{9D8B030D-6E8A-4147-A177-3AD203B41FA5}">
                      <a16:colId xmlns:a16="http://schemas.microsoft.com/office/drawing/2014/main" val="1854888503"/>
                    </a:ext>
                  </a:extLst>
                </a:gridCol>
                <a:gridCol w="1359142">
                  <a:extLst>
                    <a:ext uri="{9D8B030D-6E8A-4147-A177-3AD203B41FA5}">
                      <a16:colId xmlns:a16="http://schemas.microsoft.com/office/drawing/2014/main" val="2567711437"/>
                    </a:ext>
                  </a:extLst>
                </a:gridCol>
                <a:gridCol w="1359142">
                  <a:extLst>
                    <a:ext uri="{9D8B030D-6E8A-4147-A177-3AD203B41FA5}">
                      <a16:colId xmlns:a16="http://schemas.microsoft.com/office/drawing/2014/main" val="2075553138"/>
                    </a:ext>
                  </a:extLst>
                </a:gridCol>
                <a:gridCol w="1359892">
                  <a:extLst>
                    <a:ext uri="{9D8B030D-6E8A-4147-A177-3AD203B41FA5}">
                      <a16:colId xmlns:a16="http://schemas.microsoft.com/office/drawing/2014/main" val="1176137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p=</a:t>
                      </a:r>
                      <a:endParaRPr lang="hu-HU" sz="10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0,17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68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MDA T</a:t>
                      </a:r>
                      <a:r>
                        <a:rPr lang="hu-HU" sz="900">
                          <a:effectLst/>
                        </a:rPr>
                        <a:t>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77.41±26,29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81,91±26,93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0,26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943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MDA </a:t>
                      </a:r>
                      <a:r>
                        <a:rPr lang="hu-HU" sz="1200" dirty="0" err="1">
                          <a:effectLst/>
                        </a:rPr>
                        <a:t>T</a:t>
                      </a:r>
                      <a:r>
                        <a:rPr lang="hu-HU" sz="1000" dirty="0" err="1">
                          <a:effectLst/>
                        </a:rPr>
                        <a:t>u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88,34± 28,29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89,25±56,57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0,37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880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MDA T</a:t>
                      </a:r>
                      <a:r>
                        <a:rPr lang="hu-HU" sz="700">
                          <a:effectLst/>
                        </a:rPr>
                        <a:t>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87,41±26,24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82,05±31,38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0,17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17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MDA T</a:t>
                      </a:r>
                      <a:r>
                        <a:rPr lang="hu-HU" sz="800">
                          <a:effectLst/>
                        </a:rPr>
                        <a:t>48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85,65±31,84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80,73±50,03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0,72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4925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309" y="1774333"/>
            <a:ext cx="63863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műt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el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 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ut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 MDA 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 (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hu-HU" altLang="hu-H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mol/l)</a:t>
            </a: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25938" y="4345094"/>
            <a:ext cx="619176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műtét elött és után mért GSH adatok (µmol/l)</a:t>
            </a:r>
            <a:r>
              <a:rPr lang="hu-HU" sz="2400" dirty="0"/>
              <a:t>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51094"/>
              </p:ext>
            </p:extLst>
          </p:nvPr>
        </p:nvGraphicFramePr>
        <p:xfrm>
          <a:off x="2903456" y="5018120"/>
          <a:ext cx="5437318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29">
                  <a:extLst>
                    <a:ext uri="{9D8B030D-6E8A-4147-A177-3AD203B41FA5}">
                      <a16:colId xmlns:a16="http://schemas.microsoft.com/office/drawing/2014/main" val="590975103"/>
                    </a:ext>
                  </a:extLst>
                </a:gridCol>
                <a:gridCol w="1359029">
                  <a:extLst>
                    <a:ext uri="{9D8B030D-6E8A-4147-A177-3AD203B41FA5}">
                      <a16:colId xmlns:a16="http://schemas.microsoft.com/office/drawing/2014/main" val="3874752885"/>
                    </a:ext>
                  </a:extLst>
                </a:gridCol>
                <a:gridCol w="1359630">
                  <a:extLst>
                    <a:ext uri="{9D8B030D-6E8A-4147-A177-3AD203B41FA5}">
                      <a16:colId xmlns:a16="http://schemas.microsoft.com/office/drawing/2014/main" val="2229639915"/>
                    </a:ext>
                  </a:extLst>
                </a:gridCol>
                <a:gridCol w="1359630">
                  <a:extLst>
                    <a:ext uri="{9D8B030D-6E8A-4147-A177-3AD203B41FA5}">
                      <a16:colId xmlns:a16="http://schemas.microsoft.com/office/drawing/2014/main" val="794048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p=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458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GSH</a:t>
                      </a:r>
                      <a:r>
                        <a:rPr lang="hu-HU" sz="800" dirty="0">
                          <a:effectLst/>
                        </a:rPr>
                        <a:t>0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973,26±150,10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996,60±131,81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0,26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88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GSH</a:t>
                      </a:r>
                      <a:r>
                        <a:rPr lang="hu-HU" sz="1000">
                          <a:effectLst/>
                        </a:rPr>
                        <a:t>u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900,0±170,25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870,192±240,30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0,59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983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GSH</a:t>
                      </a:r>
                      <a:r>
                        <a:rPr lang="hu-HU" sz="800">
                          <a:effectLst/>
                        </a:rPr>
                        <a:t>24</a:t>
                      </a:r>
                      <a:endParaRPr lang="hu-HU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920,66±135,21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900,69±155,97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0,79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898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GSH</a:t>
                      </a:r>
                      <a:r>
                        <a:rPr lang="hu-HU" sz="800">
                          <a:effectLst/>
                        </a:rPr>
                        <a:t>48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900, 01±1207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910,35±81,66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0,43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21821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86404" y="50970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Eredmények III.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0330"/>
              </p:ext>
            </p:extLst>
          </p:nvPr>
        </p:nvGraphicFramePr>
        <p:xfrm>
          <a:off x="2907728" y="2324744"/>
          <a:ext cx="5812066" cy="1702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696">
                  <a:extLst>
                    <a:ext uri="{9D8B030D-6E8A-4147-A177-3AD203B41FA5}">
                      <a16:colId xmlns:a16="http://schemas.microsoft.com/office/drawing/2014/main" val="187271919"/>
                    </a:ext>
                  </a:extLst>
                </a:gridCol>
                <a:gridCol w="1452696">
                  <a:extLst>
                    <a:ext uri="{9D8B030D-6E8A-4147-A177-3AD203B41FA5}">
                      <a16:colId xmlns:a16="http://schemas.microsoft.com/office/drawing/2014/main" val="979204130"/>
                    </a:ext>
                  </a:extLst>
                </a:gridCol>
                <a:gridCol w="1453337">
                  <a:extLst>
                    <a:ext uri="{9D8B030D-6E8A-4147-A177-3AD203B41FA5}">
                      <a16:colId xmlns:a16="http://schemas.microsoft.com/office/drawing/2014/main" val="1091577333"/>
                    </a:ext>
                  </a:extLst>
                </a:gridCol>
                <a:gridCol w="1453337">
                  <a:extLst>
                    <a:ext uri="{9D8B030D-6E8A-4147-A177-3AD203B41FA5}">
                      <a16:colId xmlns:a16="http://schemas.microsoft.com/office/drawing/2014/main" val="2490455617"/>
                    </a:ext>
                  </a:extLst>
                </a:gridCol>
              </a:tblGrid>
              <a:tr h="417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p=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558544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SOD</a:t>
                      </a:r>
                      <a:r>
                        <a:rPr lang="hu-HU" sz="800">
                          <a:effectLst/>
                        </a:rPr>
                        <a:t>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754,30±89,67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710,0±214,51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0,76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745163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SODu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670,81±139,41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802,00±174,61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0,18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884783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SOD</a:t>
                      </a:r>
                      <a:r>
                        <a:rPr lang="hu-HU" sz="800">
                          <a:effectLst/>
                        </a:rPr>
                        <a:t>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678,59±129,57 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825,0±149,5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0,15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42540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SOD</a:t>
                      </a:r>
                      <a:r>
                        <a:rPr lang="hu-HU" sz="800">
                          <a:effectLst/>
                        </a:rPr>
                        <a:t>48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662,0±133,02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716,71±142,66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0,83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66420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984033" y="1816913"/>
            <a:ext cx="44695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műtét elött és után mért SOD</a:t>
            </a:r>
            <a:r>
              <a:rPr lang="hu-H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értékek (E/ml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9549"/>
              </p:ext>
            </p:extLst>
          </p:nvPr>
        </p:nvGraphicFramePr>
        <p:xfrm>
          <a:off x="2907728" y="4866878"/>
          <a:ext cx="5754370" cy="172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43999362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551799656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887205353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4075594156"/>
                    </a:ext>
                  </a:extLst>
                </a:gridCol>
              </a:tblGrid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p=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755302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KatalázT</a:t>
                      </a:r>
                      <a:r>
                        <a:rPr lang="hu-HU" sz="800">
                          <a:effectLst/>
                        </a:rPr>
                        <a:t>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2273,12±308,94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2280,72±787,11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0,64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771760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KatalázT</a:t>
                      </a:r>
                      <a:r>
                        <a:rPr lang="hu-HU" sz="1200" baseline="-25000">
                          <a:effectLst/>
                        </a:rPr>
                        <a:t>u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19650,41±403,06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2111,27±402,33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0,42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290987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KatalázT</a:t>
                      </a:r>
                      <a:r>
                        <a:rPr lang="hu-HU" sz="1100" baseline="-25000">
                          <a:effectLst/>
                        </a:rPr>
                        <a:t>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2950,56±413,49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2150±402,22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0,82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091586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KatalázT</a:t>
                      </a:r>
                      <a:r>
                        <a:rPr lang="hu-HU" sz="1200" baseline="-25000">
                          <a:effectLst/>
                        </a:rPr>
                        <a:t>48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53,56±13,12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53,58±13,26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0,42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872302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436775" y="4148478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műtét elött és után mért Kataláz</a:t>
            </a:r>
            <a:r>
              <a:rPr lang="hu-H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adatok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(BE/ml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Eredmények IV.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82414"/>
              </p:ext>
            </p:extLst>
          </p:nvPr>
        </p:nvGraphicFramePr>
        <p:xfrm>
          <a:off x="3218815" y="2551923"/>
          <a:ext cx="575437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415816957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234790577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3034168557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3267604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p=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11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 T</a:t>
                      </a:r>
                      <a:r>
                        <a:rPr lang="hu-HU" sz="800">
                          <a:effectLst/>
                        </a:rPr>
                        <a:t>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46,63±11,16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51,72±13,21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0,73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551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 T</a:t>
                      </a:r>
                      <a:r>
                        <a:rPr lang="hu-HU" sz="1200" baseline="-25000">
                          <a:effectLst/>
                        </a:rPr>
                        <a:t>u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48,41±8,41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50,27±13,25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0,30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44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 T</a:t>
                      </a:r>
                      <a:r>
                        <a:rPr lang="hu-HU" sz="1200" baseline="-25000">
                          <a:effectLst/>
                        </a:rPr>
                        <a:t>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56,56±8,12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52,45±13,92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0,06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356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 T</a:t>
                      </a:r>
                      <a:r>
                        <a:rPr lang="hu-HU" sz="800">
                          <a:effectLst/>
                        </a:rPr>
                        <a:t>48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53,56±13,12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53,58±13,26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0,84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954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63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62167" y="1806846"/>
            <a:ext cx="424359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műtét elött és után mért SH adatok (u/M)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48376"/>
              </p:ext>
            </p:extLst>
          </p:nvPr>
        </p:nvGraphicFramePr>
        <p:xfrm>
          <a:off x="3218815" y="4908624"/>
          <a:ext cx="575437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3580294926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72923325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786031164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1860407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Csoport II. (</a:t>
                      </a:r>
                      <a:r>
                        <a:rPr lang="hu-HU" sz="1200" dirty="0" smtClean="0">
                          <a:effectLst/>
                        </a:rPr>
                        <a:t>n=45)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p=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612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Cortizol</a:t>
                      </a:r>
                      <a:r>
                        <a:rPr lang="hu-HU" sz="1200" dirty="0" smtClean="0">
                          <a:effectLst/>
                        </a:rPr>
                        <a:t> T</a:t>
                      </a:r>
                      <a:r>
                        <a:rPr lang="hu-HU" sz="800" dirty="0" smtClean="0">
                          <a:effectLst/>
                        </a:rPr>
                        <a:t>0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4,82±3,16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6,70±3,24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0,73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381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Cortizol</a:t>
                      </a:r>
                      <a:r>
                        <a:rPr lang="hu-HU" sz="1200" dirty="0" smtClean="0">
                          <a:effectLst/>
                        </a:rPr>
                        <a:t> </a:t>
                      </a:r>
                      <a:r>
                        <a:rPr lang="hu-HU" sz="1200" dirty="0" err="1" smtClean="0">
                          <a:effectLst/>
                        </a:rPr>
                        <a:t>Tu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3,0±2,89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4,05 2,66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0,31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281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Cortizol</a:t>
                      </a:r>
                      <a:r>
                        <a:rPr lang="hu-HU" sz="1200" dirty="0" smtClean="0">
                          <a:effectLst/>
                        </a:rPr>
                        <a:t> T</a:t>
                      </a:r>
                      <a:r>
                        <a:rPr lang="hu-HU" sz="800" dirty="0" smtClean="0">
                          <a:effectLst/>
                        </a:rPr>
                        <a:t>T24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62,5±46,6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97,65±49,9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0,61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753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Cortizol</a:t>
                      </a:r>
                      <a:r>
                        <a:rPr lang="hu-HU" sz="1200" dirty="0" smtClean="0">
                          <a:effectLst/>
                        </a:rPr>
                        <a:t> T</a:t>
                      </a:r>
                      <a:r>
                        <a:rPr lang="hu-HU" sz="700" dirty="0" smtClean="0">
                          <a:effectLst/>
                        </a:rPr>
                        <a:t>48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58,0±48,37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92,95±11,02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0,07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060627"/>
                  </a:ext>
                </a:extLst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284641" y="3985790"/>
            <a:ext cx="48542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műtét elött és után mért </a:t>
            </a:r>
            <a:r>
              <a:rPr lang="hu-H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kortizol</a:t>
            </a:r>
            <a:r>
              <a:rPr lang="hu-H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szintek (</a:t>
            </a:r>
            <a:r>
              <a:rPr lang="hu-H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nmol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/l)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Eredmények V.</a:t>
            </a:r>
            <a:endParaRPr lang="hu-HU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65130" y="18759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65130" y="606693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10532" y="2104534"/>
            <a:ext cx="6096000" cy="2272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CRP (mg/l)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mérésénél az első mérési ponton mindkét csoport értékei a fiziológiás tartományon belül mozogtak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II. csoportban 24 és 48 óra múlva magasabb értékeket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mértünk,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ez a növekedés sem bizonyult statisztikailag szignifikáns mértékűnek.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81" y="3632555"/>
            <a:ext cx="5183496" cy="30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Eredmények VI.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668" y="2809188"/>
            <a:ext cx="5468332" cy="4310455"/>
          </a:xfrm>
        </p:spPr>
        <p:txBody>
          <a:bodyPr/>
          <a:lstStyle/>
          <a:p>
            <a:r>
              <a:rPr lang="hu-HU" dirty="0"/>
              <a:t>A műtétet követő VAS értékek nyugalomban</a:t>
            </a:r>
          </a:p>
          <a:p>
            <a:r>
              <a:rPr lang="hu-HU" dirty="0"/>
              <a:t>A két csoportban nem találtunk statisztikailag igazolható eltérést</a:t>
            </a:r>
          </a:p>
          <a:p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27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101" y="3301938"/>
            <a:ext cx="4663699" cy="27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517" y="261430"/>
            <a:ext cx="10515600" cy="1325563"/>
          </a:xfrm>
        </p:spPr>
        <p:txBody>
          <a:bodyPr/>
          <a:lstStyle/>
          <a:p>
            <a:r>
              <a:rPr lang="hu-HU" b="1" dirty="0" smtClean="0"/>
              <a:t>Eredmények VI.</a:t>
            </a:r>
            <a:endParaRPr lang="hu-HU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1865"/>
              </p:ext>
            </p:extLst>
          </p:nvPr>
        </p:nvGraphicFramePr>
        <p:xfrm>
          <a:off x="5675046" y="402832"/>
          <a:ext cx="5627692" cy="6066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612">
                  <a:extLst>
                    <a:ext uri="{9D8B030D-6E8A-4147-A177-3AD203B41FA5}">
                      <a16:colId xmlns:a16="http://schemas.microsoft.com/office/drawing/2014/main" val="3010897411"/>
                    </a:ext>
                  </a:extLst>
                </a:gridCol>
                <a:gridCol w="1406612">
                  <a:extLst>
                    <a:ext uri="{9D8B030D-6E8A-4147-A177-3AD203B41FA5}">
                      <a16:colId xmlns:a16="http://schemas.microsoft.com/office/drawing/2014/main" val="187472832"/>
                    </a:ext>
                  </a:extLst>
                </a:gridCol>
                <a:gridCol w="1407234">
                  <a:extLst>
                    <a:ext uri="{9D8B030D-6E8A-4147-A177-3AD203B41FA5}">
                      <a16:colId xmlns:a16="http://schemas.microsoft.com/office/drawing/2014/main" val="1089493913"/>
                    </a:ext>
                  </a:extLst>
                </a:gridCol>
                <a:gridCol w="1407234">
                  <a:extLst>
                    <a:ext uri="{9D8B030D-6E8A-4147-A177-3AD203B41FA5}">
                      <a16:colId xmlns:a16="http://schemas.microsoft.com/office/drawing/2014/main" val="2110957033"/>
                    </a:ext>
                  </a:extLst>
                </a:gridCol>
              </a:tblGrid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r>
                        <a:rPr lang="hu-HU" sz="800" dirty="0" smtClean="0">
                          <a:effectLst/>
                        </a:rPr>
                        <a:t>I.csoport (n</a:t>
                      </a:r>
                      <a:r>
                        <a:rPr lang="hu-H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═49)</a:t>
                      </a:r>
                      <a:endParaRPr lang="hu-H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r>
                        <a:rPr lang="hu-HU" sz="800" dirty="0" smtClean="0">
                          <a:effectLst/>
                        </a:rPr>
                        <a:t>II. csoport (n</a:t>
                      </a:r>
                      <a:r>
                        <a:rPr lang="hu-H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═41)</a:t>
                      </a:r>
                      <a:endParaRPr lang="hu-H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r>
                        <a:rPr lang="hu-HU" sz="800" dirty="0" smtClean="0">
                          <a:effectLst/>
                        </a:rPr>
                        <a:t>p</a:t>
                      </a:r>
                      <a:r>
                        <a:rPr lang="hu-H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═</a:t>
                      </a:r>
                      <a:endParaRPr lang="hu-H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54744657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artery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7.29 ± 0.02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7.21 ± 0.01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0.76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1436664828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vein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7.34 ± 0.02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7.28 ± 0.01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0.77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551159074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pCO2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996738104"/>
                  </a:ext>
                </a:extLst>
              </a:tr>
              <a:tr h="446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artery (mmHg)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40.00 ± 1.62 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54.17 ± 2.33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0.78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701257280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vein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349338009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pO2 (mmHg)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320137879"/>
                  </a:ext>
                </a:extLst>
              </a:tr>
              <a:tr h="446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artery (mmHg)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19.00 ± 2.44  0.64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13.83 ± 1.24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0.64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1013762347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vein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33.00 ± 1.93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24.53 ± 2.53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0.62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325824725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Lactate (mmmo/L/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3509932351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artery 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2.80 ± 0.43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2.97 ± 0.09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0.72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847145896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vein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2.43 ± 0.02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1.85 ± 0.36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0.55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4174445019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HCO (mmol/L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039465437"/>
                  </a:ext>
                </a:extLst>
              </a:tr>
              <a:tr h="1148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artery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19.00 ± 0.32  				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21.07 ± 1.05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0.67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1242093905"/>
                  </a:ext>
                </a:extLst>
              </a:tr>
              <a:tr h="679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Umbilical vein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20.43 ± 1.19		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19.80 ± 0.89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0.77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780818188"/>
                  </a:ext>
                </a:extLst>
              </a:tr>
              <a:tr h="446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Base excess (mmol/L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75820568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</a:rPr>
                        <a:t>Umbilical artery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-700 ± 0.65  6.55 ±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-6.55 ± 0.99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0.99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940332234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</a:rPr>
                        <a:t>Umbilical vein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-4.33 ± 1.38 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effectLst/>
                        </a:rPr>
                        <a:t>-6.22 ± 0.96</a:t>
                      </a:r>
                      <a:endParaRPr lang="hu-H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0.78</a:t>
                      </a:r>
                      <a:endParaRPr lang="hu-H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3880911029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 flipH="1">
            <a:off x="564194" y="1923068"/>
            <a:ext cx="4243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Köldökzsinór artéria és véna vérgáz értékei, a normál súlyú és </a:t>
            </a:r>
            <a:r>
              <a:rPr lang="hu-HU" sz="2800" dirty="0" err="1" smtClean="0"/>
              <a:t>obes</a:t>
            </a:r>
            <a:r>
              <a:rPr lang="hu-HU" sz="2800" dirty="0" smtClean="0"/>
              <a:t> kismamák </a:t>
            </a:r>
            <a:r>
              <a:rPr lang="hu-HU" sz="2800" dirty="0" err="1" smtClean="0"/>
              <a:t>újszülötteinél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82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Következtetések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Méréseink szerint a CRP 48 órás kinetikáját látva</a:t>
            </a:r>
            <a:r>
              <a:rPr lang="hu-HU" dirty="0" smtClean="0"/>
              <a:t>, </a:t>
            </a:r>
            <a:r>
              <a:rPr lang="hu-HU" dirty="0"/>
              <a:t>a CRP szint emelkedett a II. Csoportban, de nem mutatott statisztikai különbséget a 30 kg/m</a:t>
            </a:r>
            <a:r>
              <a:rPr lang="hu-HU" baseline="30000" dirty="0"/>
              <a:t>2</a:t>
            </a:r>
            <a:r>
              <a:rPr lang="hu-HU" dirty="0"/>
              <a:t> alatti BMI-</a:t>
            </a:r>
            <a:r>
              <a:rPr lang="hu-HU" dirty="0" err="1"/>
              <a:t>vel</a:t>
            </a:r>
            <a:r>
              <a:rPr lang="hu-HU" dirty="0"/>
              <a:t> rendelkező és a 35 kg/m</a:t>
            </a:r>
            <a:r>
              <a:rPr lang="hu-HU" baseline="30000" dirty="0"/>
              <a:t>2</a:t>
            </a:r>
            <a:r>
              <a:rPr lang="hu-HU" dirty="0"/>
              <a:t> feletti BMI-ű betegek között. </a:t>
            </a:r>
            <a:endParaRPr lang="hu-HU" dirty="0" smtClean="0"/>
          </a:p>
          <a:p>
            <a:r>
              <a:rPr lang="hu-HU" dirty="0" smtClean="0"/>
              <a:t>Ebből </a:t>
            </a:r>
            <a:r>
              <a:rPr lang="hu-HU" dirty="0"/>
              <a:t>az irodalomból már ismert tényt, támasztottuk alá, miszerint az </a:t>
            </a:r>
            <a:r>
              <a:rPr lang="hu-HU" dirty="0" err="1"/>
              <a:t>obezitás</a:t>
            </a:r>
            <a:r>
              <a:rPr lang="hu-HU" dirty="0"/>
              <a:t> önmagában és terhességgel együttesen fennállva, magasabb gyulladásos szintet produkálnak és operatív stressz hatására egy aktívabb gyulladásos válaszreakciót eredményezhet.</a:t>
            </a:r>
          </a:p>
        </p:txBody>
      </p:sp>
    </p:spTree>
    <p:extLst>
      <p:ext uri="{BB962C8B-B14F-4D97-AF65-F5344CB8AC3E}">
        <p14:creationId xmlns:p14="http://schemas.microsoft.com/office/powerpoint/2010/main" val="27949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Következtetések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Anyai szempontból a vártakkal ellentétben nem tudtunk kimutatni statisztikailag igazolható különbséget </a:t>
            </a:r>
            <a:r>
              <a:rPr lang="hu-HU" dirty="0" smtClean="0"/>
              <a:t>az I es és II es csoport oxidatív </a:t>
            </a:r>
            <a:r>
              <a:rPr lang="hu-HU" dirty="0" err="1"/>
              <a:t>markereinek</a:t>
            </a:r>
            <a:r>
              <a:rPr lang="hu-HU" dirty="0"/>
              <a:t> szintje között.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Vizsgálatunkban </a:t>
            </a:r>
            <a:r>
              <a:rPr lang="hu-HU" dirty="0"/>
              <a:t>szereplő 35 kg/m2 feletti BMI-</a:t>
            </a:r>
            <a:r>
              <a:rPr lang="hu-HU" dirty="0" err="1"/>
              <a:t>vel</a:t>
            </a:r>
            <a:r>
              <a:rPr lang="hu-HU" dirty="0"/>
              <a:t> rendelkező betegek (II-es csoport) csecsemőinél nem volt kimutatható a korai </a:t>
            </a:r>
            <a:r>
              <a:rPr lang="hu-HU" dirty="0" err="1"/>
              <a:t>perinatalis</a:t>
            </a:r>
            <a:r>
              <a:rPr lang="hu-HU" dirty="0"/>
              <a:t> időszakban sem alacsonyabb </a:t>
            </a:r>
            <a:r>
              <a:rPr lang="hu-HU" dirty="0" err="1"/>
              <a:t>Apgar</a:t>
            </a:r>
            <a:r>
              <a:rPr lang="hu-HU" dirty="0"/>
              <a:t> érték, sem pedig magzati acidózis, összehasonlítva a 30 kg/m2 alatti betegek (I-es csoport) újszülöttjeivel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7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Következtetések III.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Ennek egyik oka lehet, hogy a betegek fiatal kora miatt még nem alakultak ki az </a:t>
            </a:r>
            <a:r>
              <a:rPr lang="hu-HU" dirty="0" err="1"/>
              <a:t>obezitáshoz</a:t>
            </a:r>
            <a:r>
              <a:rPr lang="hu-HU" dirty="0"/>
              <a:t> jellemzően kapcsolódó </a:t>
            </a:r>
            <a:r>
              <a:rPr lang="hu-HU" dirty="0" err="1"/>
              <a:t>k</a:t>
            </a:r>
            <a:r>
              <a:rPr lang="hu-HU" dirty="0" err="1" smtClean="0"/>
              <a:t>omorbiditások</a:t>
            </a:r>
            <a:r>
              <a:rPr lang="hu-HU" dirty="0"/>
              <a:t>. </a:t>
            </a:r>
          </a:p>
          <a:p>
            <a:r>
              <a:rPr lang="hu-HU" dirty="0"/>
              <a:t>További okként szerepelhet, hogy az általunk vizsgált II-es csoportba tartozó betegek nem az extrém elhízott csoportba sorolhatók (</a:t>
            </a:r>
            <a:r>
              <a:rPr lang="hu-HU" dirty="0" err="1"/>
              <a:t>Class</a:t>
            </a:r>
            <a:r>
              <a:rPr lang="hu-HU" dirty="0"/>
              <a:t> II súlyossági beosztás szerint</a:t>
            </a:r>
            <a:r>
              <a:rPr lang="hu-HU" dirty="0" smtClean="0"/>
              <a:t>)</a:t>
            </a:r>
          </a:p>
          <a:p>
            <a:r>
              <a:rPr lang="hu-HU" dirty="0"/>
              <a:t>Az eredmények hátterében olyan fiziológiai, endokrin folyamatok is állhatnak, melyek a magzat védelme érdekében aktiválódnak, de jelen pillanatban még nem ismerjük őket, nem kerültek leírásra. </a:t>
            </a:r>
          </a:p>
        </p:txBody>
      </p:sp>
    </p:spTree>
    <p:extLst>
      <p:ext uri="{BB962C8B-B14F-4D97-AF65-F5344CB8AC3E}">
        <p14:creationId xmlns:p14="http://schemas.microsoft.com/office/powerpoint/2010/main" val="283355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Következtetések IV.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fenti megfontolások egyben a kutatás folytatásának lehetséges útjait is kijelölik. Célszerű lenne </a:t>
            </a:r>
            <a:r>
              <a:rPr lang="hu-HU" dirty="0" err="1"/>
              <a:t>Class</a:t>
            </a:r>
            <a:r>
              <a:rPr lang="hu-HU" dirty="0"/>
              <a:t> III </a:t>
            </a:r>
            <a:r>
              <a:rPr lang="hu-HU" dirty="0" err="1"/>
              <a:t>obezitásban</a:t>
            </a:r>
            <a:r>
              <a:rPr lang="hu-HU" dirty="0"/>
              <a:t>, </a:t>
            </a:r>
            <a:r>
              <a:rPr lang="hu-HU" dirty="0" smtClean="0"/>
              <a:t>sőt </a:t>
            </a:r>
            <a:r>
              <a:rPr lang="hu-HU" dirty="0"/>
              <a:t>akár még extrémebb BMI értéket mutató várandósok körében is elvégezni a hasonló méréseket, illetve a jellemzően társuló társbetegségektől szenvedő, illetve azok által még nem érintett terhesek összehasonlítása is indokolt lehet. </a:t>
            </a:r>
            <a:endParaRPr lang="hu-HU" dirty="0" smtClean="0"/>
          </a:p>
          <a:p>
            <a:r>
              <a:rPr lang="hu-HU" dirty="0"/>
              <a:t>Érdemes lenne nagyobb betegpopulációból nyert adatokat is elemezni.</a:t>
            </a:r>
          </a:p>
        </p:txBody>
      </p:sp>
    </p:spTree>
    <p:extLst>
      <p:ext uri="{BB962C8B-B14F-4D97-AF65-F5344CB8AC3E}">
        <p14:creationId xmlns:p14="http://schemas.microsoft.com/office/powerpoint/2010/main" val="167992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Body </a:t>
            </a:r>
            <a:r>
              <a:rPr lang="hu-HU" dirty="0" err="1" smtClean="0"/>
              <a:t>Mass</a:t>
            </a:r>
            <a:r>
              <a:rPr lang="hu-HU" dirty="0" smtClean="0"/>
              <a:t> Index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Body </a:t>
            </a:r>
            <a:r>
              <a:rPr lang="hu-HU" dirty="0" err="1"/>
              <a:t>Mass</a:t>
            </a:r>
            <a:r>
              <a:rPr lang="hu-HU" dirty="0"/>
              <a:t> Index (BMI) </a:t>
            </a:r>
            <a:r>
              <a:rPr lang="hu-HU" dirty="0" smtClean="0"/>
              <a:t>fogalma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/>
              <a:t>a kilogrammban mért testtömeg, és a méterben mért testmagasság négyzetének hányadosa.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BMI  ˂ 18,5 </a:t>
            </a:r>
            <a:r>
              <a:rPr lang="hu-HU" dirty="0"/>
              <a:t>kg/m² </a:t>
            </a:r>
            <a:r>
              <a:rPr lang="hu-HU" dirty="0" smtClean="0"/>
              <a:t>- </a:t>
            </a:r>
            <a:r>
              <a:rPr lang="hu-HU" dirty="0"/>
              <a:t>kórosan sovány,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BMI :  </a:t>
            </a:r>
            <a:r>
              <a:rPr lang="hu-HU" dirty="0"/>
              <a:t>18,5 </a:t>
            </a:r>
            <a:r>
              <a:rPr lang="hu-HU" dirty="0" smtClean="0"/>
              <a:t>- </a:t>
            </a:r>
            <a:r>
              <a:rPr lang="hu-HU" dirty="0"/>
              <a:t>24,9 </a:t>
            </a:r>
            <a:r>
              <a:rPr lang="hu-HU" dirty="0" smtClean="0"/>
              <a:t>kg/m² </a:t>
            </a:r>
            <a:r>
              <a:rPr lang="hu-HU" dirty="0"/>
              <a:t>normál </a:t>
            </a:r>
            <a:r>
              <a:rPr lang="hu-HU" dirty="0" smtClean="0"/>
              <a:t>testsúly,</a:t>
            </a:r>
          </a:p>
          <a:p>
            <a:pPr marL="0" indent="0">
              <a:buNone/>
            </a:pPr>
            <a:r>
              <a:rPr lang="hu-HU" dirty="0" smtClean="0"/>
              <a:t>BMI :  </a:t>
            </a:r>
            <a:r>
              <a:rPr lang="hu-HU" dirty="0"/>
              <a:t>25 </a:t>
            </a:r>
            <a:r>
              <a:rPr lang="hu-HU" dirty="0" smtClean="0"/>
              <a:t>- </a:t>
            </a:r>
            <a:r>
              <a:rPr lang="hu-HU" dirty="0"/>
              <a:t>29,9 kg/m² </a:t>
            </a:r>
            <a:r>
              <a:rPr lang="hu-HU" dirty="0" smtClean="0"/>
              <a:t> </a:t>
            </a:r>
            <a:r>
              <a:rPr lang="hu-HU" dirty="0"/>
              <a:t>túlsúlyos,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BMI ˃ 30 </a:t>
            </a:r>
            <a:r>
              <a:rPr lang="hu-HU" dirty="0"/>
              <a:t>kg/m² </a:t>
            </a:r>
            <a:r>
              <a:rPr lang="hu-HU" dirty="0" smtClean="0"/>
              <a:t> </a:t>
            </a:r>
            <a:r>
              <a:rPr lang="hu-HU" dirty="0"/>
              <a:t>elhízásról beszélünk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sz="2400" dirty="0" err="1">
                <a:solidFill>
                  <a:srgbClr val="002060"/>
                </a:solidFill>
              </a:rPr>
              <a:t>Class</a:t>
            </a:r>
            <a:r>
              <a:rPr lang="hu-HU" sz="2400" dirty="0">
                <a:solidFill>
                  <a:srgbClr val="002060"/>
                </a:solidFill>
              </a:rPr>
              <a:t> I. (30-34,9 kg/m²), </a:t>
            </a:r>
            <a:r>
              <a:rPr lang="hu-HU" sz="2400" dirty="0" err="1">
                <a:solidFill>
                  <a:srgbClr val="002060"/>
                </a:solidFill>
              </a:rPr>
              <a:t>Class</a:t>
            </a:r>
            <a:r>
              <a:rPr lang="hu-HU" sz="2400" dirty="0">
                <a:solidFill>
                  <a:srgbClr val="002060"/>
                </a:solidFill>
              </a:rPr>
              <a:t> II. (35-39,9 kg/m²), </a:t>
            </a:r>
            <a:r>
              <a:rPr lang="hu-HU" sz="2400" dirty="0" err="1">
                <a:solidFill>
                  <a:srgbClr val="002060"/>
                </a:solidFill>
              </a:rPr>
              <a:t>Class</a:t>
            </a:r>
            <a:r>
              <a:rPr lang="hu-HU" sz="2400" dirty="0">
                <a:solidFill>
                  <a:srgbClr val="002060"/>
                </a:solidFill>
              </a:rPr>
              <a:t> III. (40 kg/m² felett) csoportot különíthetünk el</a:t>
            </a:r>
          </a:p>
        </p:txBody>
      </p:sp>
    </p:spTree>
    <p:extLst>
      <p:ext uri="{BB962C8B-B14F-4D97-AF65-F5344CB8AC3E}">
        <p14:creationId xmlns:p14="http://schemas.microsoft.com/office/powerpoint/2010/main" val="22719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KÖSZÖNÖM A FIGYELMET!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172" y="1877383"/>
            <a:ext cx="6843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Elhízás terhességben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elhízás a leggyakoribb betegség a reproduktív korú nők körében 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A kóros elhízásnak a várandósság során lehetnek rövid és hosszú távú káros következményei az anyára és a magzatra nézve egyaránt.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Ennek </a:t>
            </a:r>
            <a:r>
              <a:rPr lang="hu-HU" dirty="0"/>
              <a:t>megfelelően az anyai elhízás megelőzése, illetve kezelése fontos egészségügyi, multidiszciplináris feladat. </a:t>
            </a:r>
            <a:endParaRPr lang="hu-HU" dirty="0" smtClean="0"/>
          </a:p>
          <a:p>
            <a:endParaRPr lang="hu-HU" sz="1600" dirty="0">
              <a:solidFill>
                <a:srgbClr val="0070C0"/>
              </a:solidFill>
            </a:endParaRPr>
          </a:p>
          <a:p>
            <a:endParaRPr lang="hu-HU" sz="1600" dirty="0" smtClean="0">
              <a:solidFill>
                <a:srgbClr val="0070C0"/>
              </a:solidFill>
            </a:endParaRPr>
          </a:p>
          <a:p>
            <a:endParaRPr lang="hu-HU" sz="1600" dirty="0">
              <a:solidFill>
                <a:srgbClr val="0070C0"/>
              </a:solidFill>
            </a:endParaRPr>
          </a:p>
          <a:p>
            <a:endParaRPr lang="hu-HU" sz="1600" dirty="0" smtClean="0">
              <a:solidFill>
                <a:srgbClr val="0070C0"/>
              </a:solidFill>
            </a:endParaRPr>
          </a:p>
          <a:p>
            <a:endParaRPr lang="hu-H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American </a:t>
            </a:r>
            <a:r>
              <a:rPr lang="hu-HU" sz="1600" dirty="0">
                <a:solidFill>
                  <a:srgbClr val="0070C0"/>
                </a:solidFill>
              </a:rPr>
              <a:t>College of </a:t>
            </a:r>
            <a:r>
              <a:rPr lang="hu-HU" sz="1600" dirty="0" err="1">
                <a:solidFill>
                  <a:srgbClr val="0070C0"/>
                </a:solidFill>
              </a:rPr>
              <a:t>Obstetricians</a:t>
            </a:r>
            <a:r>
              <a:rPr lang="hu-HU" sz="1600" dirty="0">
                <a:solidFill>
                  <a:srgbClr val="0070C0"/>
                </a:solidFill>
              </a:rPr>
              <a:t> and </a:t>
            </a:r>
            <a:r>
              <a:rPr lang="hu-HU" sz="1600" dirty="0" err="1">
                <a:solidFill>
                  <a:srgbClr val="0070C0"/>
                </a:solidFill>
              </a:rPr>
              <a:t>Gynecologists</a:t>
            </a:r>
            <a:r>
              <a:rPr lang="hu-HU" sz="1600" dirty="0">
                <a:solidFill>
                  <a:srgbClr val="0070C0"/>
                </a:solidFill>
              </a:rPr>
              <a:t>' </a:t>
            </a:r>
            <a:r>
              <a:rPr lang="hu-HU" sz="1600" dirty="0" err="1">
                <a:solidFill>
                  <a:srgbClr val="0070C0"/>
                </a:solidFill>
              </a:rPr>
              <a:t>Committee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on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Practice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Bulletins-Obstetrics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Obesity</a:t>
            </a:r>
            <a:r>
              <a:rPr lang="hu-HU" sz="1600" dirty="0">
                <a:solidFill>
                  <a:srgbClr val="0070C0"/>
                </a:solidFill>
              </a:rPr>
              <a:t> in </a:t>
            </a:r>
            <a:r>
              <a:rPr lang="hu-HU" sz="1600" dirty="0" err="1">
                <a:solidFill>
                  <a:srgbClr val="0070C0"/>
                </a:solidFill>
              </a:rPr>
              <a:t>Pregnancy</a:t>
            </a:r>
            <a:r>
              <a:rPr lang="hu-HU" sz="1600" dirty="0">
                <a:solidFill>
                  <a:srgbClr val="0070C0"/>
                </a:solidFill>
              </a:rPr>
              <a:t>: ACOG </a:t>
            </a:r>
            <a:r>
              <a:rPr lang="hu-HU" sz="1600" dirty="0" err="1">
                <a:solidFill>
                  <a:srgbClr val="0070C0"/>
                </a:solidFill>
              </a:rPr>
              <a:t>Practice</a:t>
            </a:r>
            <a:r>
              <a:rPr lang="hu-HU" sz="1600" dirty="0">
                <a:solidFill>
                  <a:srgbClr val="0070C0"/>
                </a:solidFill>
              </a:rPr>
              <a:t> Bulletin, </a:t>
            </a:r>
            <a:r>
              <a:rPr lang="hu-HU" sz="1600" dirty="0" err="1">
                <a:solidFill>
                  <a:srgbClr val="0070C0"/>
                </a:solidFill>
              </a:rPr>
              <a:t>Number</a:t>
            </a:r>
            <a:r>
              <a:rPr lang="hu-HU" sz="1600" dirty="0">
                <a:solidFill>
                  <a:srgbClr val="0070C0"/>
                </a:solidFill>
              </a:rPr>
              <a:t> 230 </a:t>
            </a:r>
            <a:r>
              <a:rPr lang="hu-HU" sz="1600" dirty="0" err="1">
                <a:solidFill>
                  <a:srgbClr val="0070C0"/>
                </a:solidFill>
              </a:rPr>
              <a:t>Obstet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Gynecol</a:t>
            </a:r>
            <a:r>
              <a:rPr lang="hu-HU" sz="1600" dirty="0">
                <a:solidFill>
                  <a:srgbClr val="0070C0"/>
                </a:solidFill>
              </a:rPr>
              <a:t>. 2021 </a:t>
            </a:r>
            <a:r>
              <a:rPr lang="hu-HU" sz="1600" dirty="0" err="1">
                <a:solidFill>
                  <a:srgbClr val="0070C0"/>
                </a:solidFill>
              </a:rPr>
              <a:t>Jun</a:t>
            </a:r>
            <a:r>
              <a:rPr lang="hu-HU" sz="1600" dirty="0">
                <a:solidFill>
                  <a:srgbClr val="0070C0"/>
                </a:solidFill>
              </a:rPr>
              <a:t> 1;137(6):e128-e144 </a:t>
            </a:r>
          </a:p>
        </p:txBody>
      </p:sp>
    </p:spTree>
    <p:extLst>
      <p:ext uri="{BB962C8B-B14F-4D97-AF65-F5344CB8AC3E}">
        <p14:creationId xmlns:p14="http://schemas.microsoft.com/office/powerpoint/2010/main" val="2371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878" y="587761"/>
            <a:ext cx="10515600" cy="1325563"/>
          </a:xfrm>
        </p:spPr>
        <p:txBody>
          <a:bodyPr/>
          <a:lstStyle/>
          <a:p>
            <a:r>
              <a:rPr lang="hu-HU" b="1" dirty="0" smtClean="0"/>
              <a:t>Elhízás mint krónikus gyulladás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485" y="2506662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A zsírszövetet hormonálisan aktív szövet</a:t>
            </a:r>
            <a:r>
              <a:rPr lang="hu-HU" dirty="0" smtClean="0"/>
              <a:t>,</a:t>
            </a:r>
          </a:p>
          <a:p>
            <a:r>
              <a:rPr lang="hu-HU" dirty="0" smtClean="0"/>
              <a:t> </a:t>
            </a:r>
            <a:r>
              <a:rPr lang="hu-HU" dirty="0"/>
              <a:t>anyagcsere és immunológiai folyamatban vesz </a:t>
            </a:r>
            <a:r>
              <a:rPr lang="hu-HU" dirty="0" smtClean="0"/>
              <a:t>részt</a:t>
            </a:r>
          </a:p>
          <a:p>
            <a:r>
              <a:rPr lang="hu-HU" dirty="0" smtClean="0"/>
              <a:t>Megemelkedik a </a:t>
            </a:r>
            <a:r>
              <a:rPr lang="hu-HU" dirty="0" err="1" smtClean="0"/>
              <a:t>proinflammatorikus</a:t>
            </a:r>
            <a:r>
              <a:rPr lang="hu-HU" dirty="0" smtClean="0"/>
              <a:t> </a:t>
            </a:r>
            <a:r>
              <a:rPr lang="hu-HU" dirty="0" err="1"/>
              <a:t>citokinek</a:t>
            </a:r>
            <a:r>
              <a:rPr lang="hu-HU" dirty="0"/>
              <a:t> </a:t>
            </a:r>
            <a:r>
              <a:rPr lang="hu-HU" dirty="0" smtClean="0"/>
              <a:t>szintje </a:t>
            </a: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70C0"/>
                </a:solidFill>
              </a:rPr>
              <a:t>Dorota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Artemniak-Wojtowicz</a:t>
            </a:r>
            <a:r>
              <a:rPr lang="hu-HU" sz="1600" dirty="0">
                <a:solidFill>
                  <a:srgbClr val="0070C0"/>
                </a:solidFill>
              </a:rPr>
              <a:t>, Anna M. </a:t>
            </a:r>
            <a:r>
              <a:rPr lang="hu-HU" sz="1600" dirty="0" err="1">
                <a:solidFill>
                  <a:srgbClr val="0070C0"/>
                </a:solidFill>
              </a:rPr>
              <a:t>Kucharska</a:t>
            </a:r>
            <a:r>
              <a:rPr lang="hu-HU" sz="1600" dirty="0">
                <a:solidFill>
                  <a:srgbClr val="0070C0"/>
                </a:solidFill>
              </a:rPr>
              <a:t>, </a:t>
            </a:r>
            <a:r>
              <a:rPr lang="hu-HU" sz="1600" dirty="0" err="1">
                <a:solidFill>
                  <a:srgbClr val="0070C0"/>
                </a:solidFill>
              </a:rPr>
              <a:t>BeAta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PyrżakObesity</a:t>
            </a:r>
            <a:r>
              <a:rPr lang="hu-HU" sz="1600" dirty="0">
                <a:solidFill>
                  <a:srgbClr val="0070C0"/>
                </a:solidFill>
              </a:rPr>
              <a:t> and </a:t>
            </a:r>
            <a:r>
              <a:rPr lang="hu-HU" sz="1600" dirty="0" err="1">
                <a:solidFill>
                  <a:srgbClr val="0070C0"/>
                </a:solidFill>
              </a:rPr>
              <a:t>chronic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inflammation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crosslinking</a:t>
            </a:r>
            <a:r>
              <a:rPr lang="hu-HU" sz="1600" dirty="0">
                <a:solidFill>
                  <a:srgbClr val="0070C0"/>
                </a:solidFill>
              </a:rPr>
              <a:t> (</a:t>
            </a:r>
            <a:r>
              <a:rPr lang="hu-HU" sz="1600" dirty="0" err="1">
                <a:solidFill>
                  <a:srgbClr val="0070C0"/>
                </a:solidFill>
              </a:rPr>
              <a:t>Centr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Eur</a:t>
            </a:r>
            <a:r>
              <a:rPr lang="hu-HU" sz="1600" dirty="0">
                <a:solidFill>
                  <a:srgbClr val="0070C0"/>
                </a:solidFill>
              </a:rPr>
              <a:t> J </a:t>
            </a:r>
            <a:r>
              <a:rPr lang="hu-HU" sz="1600" dirty="0" smtClean="0">
                <a:solidFill>
                  <a:srgbClr val="0070C0"/>
                </a:solidFill>
              </a:rPr>
              <a:t>I</a:t>
            </a: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70C0"/>
                </a:solidFill>
              </a:rPr>
              <a:t>mmunol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>
                <a:solidFill>
                  <a:srgbClr val="0070C0"/>
                </a:solidFill>
              </a:rPr>
              <a:t>2020; 45 (4): </a:t>
            </a:r>
            <a:r>
              <a:rPr lang="hu-HU" sz="1600" dirty="0" smtClean="0">
                <a:solidFill>
                  <a:srgbClr val="0070C0"/>
                </a:solidFill>
              </a:rPr>
              <a:t>461-468.</a:t>
            </a:r>
          </a:p>
          <a:p>
            <a:pPr marL="0" indent="0">
              <a:buNone/>
            </a:pPr>
            <a:endParaRPr lang="hu-HU" sz="1600" dirty="0">
              <a:solidFill>
                <a:srgbClr val="0070C0"/>
              </a:solidFill>
            </a:endParaRPr>
          </a:p>
          <a:p>
            <a:r>
              <a:rPr lang="hu-HU" dirty="0" smtClean="0"/>
              <a:t>A </a:t>
            </a:r>
            <a:r>
              <a:rPr lang="hu-HU" dirty="0" err="1" smtClean="0"/>
              <a:t>makrofágok</a:t>
            </a:r>
            <a:r>
              <a:rPr lang="hu-HU" dirty="0" smtClean="0"/>
              <a:t> polarizálódása, </a:t>
            </a:r>
            <a:r>
              <a:rPr lang="hu-HU" dirty="0"/>
              <a:t>a </a:t>
            </a:r>
            <a:r>
              <a:rPr lang="hu-HU" dirty="0" err="1"/>
              <a:t>neutrofilek</a:t>
            </a:r>
            <a:r>
              <a:rPr lang="hu-HU" dirty="0"/>
              <a:t> beáramlása a zsírszövetbe, a Th1 és Th17 sejtek </a:t>
            </a:r>
            <a:r>
              <a:rPr lang="hu-HU" dirty="0" smtClean="0"/>
              <a:t>aktiválódása </a:t>
            </a:r>
          </a:p>
          <a:p>
            <a:pPr marL="0" indent="0">
              <a:buNone/>
            </a:pPr>
            <a:r>
              <a:rPr lang="hu-HU" sz="1700" dirty="0" smtClean="0">
                <a:solidFill>
                  <a:srgbClr val="0070C0"/>
                </a:solidFill>
              </a:rPr>
              <a:t>Simonyi </a:t>
            </a:r>
            <a:r>
              <a:rPr lang="hu-HU" sz="1700" dirty="0">
                <a:solidFill>
                  <a:srgbClr val="0070C0"/>
                </a:solidFill>
              </a:rPr>
              <a:t>Gábor. </a:t>
            </a:r>
            <a:r>
              <a:rPr lang="hu-HU" sz="1700" dirty="0" err="1">
                <a:solidFill>
                  <a:srgbClr val="0070C0"/>
                </a:solidFill>
              </a:rPr>
              <a:t>Obesity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from</a:t>
            </a:r>
            <a:r>
              <a:rPr lang="hu-HU" sz="1700" dirty="0">
                <a:solidFill>
                  <a:srgbClr val="0070C0"/>
                </a:solidFill>
              </a:rPr>
              <a:t> a </a:t>
            </a:r>
            <a:r>
              <a:rPr lang="hu-HU" sz="1700" dirty="0" err="1">
                <a:solidFill>
                  <a:srgbClr val="0070C0"/>
                </a:solidFill>
              </a:rPr>
              <a:t>cardiovascular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prevention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perspective</a:t>
            </a:r>
            <a:r>
              <a:rPr lang="hu-HU" sz="1700" dirty="0">
                <a:solidFill>
                  <a:srgbClr val="0070C0"/>
                </a:solidFill>
              </a:rPr>
              <a:t>. </a:t>
            </a:r>
            <a:r>
              <a:rPr lang="hu-HU" sz="1700" dirty="0" err="1">
                <a:solidFill>
                  <a:srgbClr val="0070C0"/>
                </a:solidFill>
              </a:rPr>
              <a:t>Obesity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from</a:t>
            </a:r>
            <a:r>
              <a:rPr lang="hu-HU" sz="1700" dirty="0">
                <a:solidFill>
                  <a:srgbClr val="0070C0"/>
                </a:solidFill>
              </a:rPr>
              <a:t> a </a:t>
            </a:r>
            <a:r>
              <a:rPr lang="hu-HU" sz="1700" dirty="0" err="1">
                <a:solidFill>
                  <a:srgbClr val="0070C0"/>
                </a:solidFill>
              </a:rPr>
              <a:t>cardiovascular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prevention</a:t>
            </a:r>
            <a:r>
              <a:rPr lang="hu-HU" sz="1700" dirty="0">
                <a:solidFill>
                  <a:srgbClr val="0070C0"/>
                </a:solidFill>
              </a:rPr>
              <a:t> </a:t>
            </a:r>
            <a:r>
              <a:rPr lang="hu-HU" sz="1700" dirty="0" err="1">
                <a:solidFill>
                  <a:srgbClr val="0070C0"/>
                </a:solidFill>
              </a:rPr>
              <a:t>perspective</a:t>
            </a:r>
            <a:r>
              <a:rPr lang="hu-HU" sz="1700" dirty="0">
                <a:solidFill>
                  <a:srgbClr val="0070C0"/>
                </a:solidFill>
              </a:rPr>
              <a:t>. 2024; 54: 39–42. </a:t>
            </a:r>
            <a:endParaRPr lang="hu-HU" sz="17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525" y="261440"/>
            <a:ext cx="4405023" cy="33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727" y="830347"/>
            <a:ext cx="10515600" cy="1325563"/>
          </a:xfrm>
        </p:spPr>
        <p:txBody>
          <a:bodyPr/>
          <a:lstStyle/>
          <a:p>
            <a:r>
              <a:rPr lang="hu-HU" b="1" dirty="0" smtClean="0"/>
              <a:t>Elhízás és </a:t>
            </a:r>
            <a:r>
              <a:rPr lang="hu-HU" b="1" dirty="0" err="1" smtClean="0"/>
              <a:t>lipotoxicitás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727" y="3076909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 err="1" smtClean="0"/>
              <a:t>Hyperinzulinémia</a:t>
            </a:r>
            <a:r>
              <a:rPr lang="hu-HU" dirty="0" smtClean="0"/>
              <a:t> /inzulin rezisztencia</a:t>
            </a:r>
          </a:p>
          <a:p>
            <a:r>
              <a:rPr lang="hu-HU" dirty="0" smtClean="0"/>
              <a:t>Fokozott </a:t>
            </a:r>
            <a:r>
              <a:rPr lang="hu-HU" dirty="0" err="1" smtClean="0"/>
              <a:t>lipolízis</a:t>
            </a:r>
            <a:endParaRPr lang="hu-HU" dirty="0" smtClean="0"/>
          </a:p>
          <a:p>
            <a:r>
              <a:rPr lang="hu-HU" dirty="0" smtClean="0"/>
              <a:t>Normál súlyúak terhességében </a:t>
            </a:r>
            <a:r>
              <a:rPr lang="hu-HU" dirty="0" err="1" smtClean="0"/>
              <a:t>lipogenesis</a:t>
            </a:r>
            <a:r>
              <a:rPr lang="hu-HU" dirty="0" smtClean="0"/>
              <a:t> (12-14 hét)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</a:t>
            </a:r>
            <a:r>
              <a:rPr lang="hu-HU" dirty="0" err="1" smtClean="0"/>
              <a:t>lipolízis</a:t>
            </a:r>
            <a:r>
              <a:rPr lang="hu-HU" dirty="0" smtClean="0"/>
              <a:t> (34-36 hét)</a:t>
            </a:r>
          </a:p>
          <a:p>
            <a:r>
              <a:rPr lang="hu-HU" dirty="0" smtClean="0"/>
              <a:t>Elhízott terhesekben mindvégig </a:t>
            </a:r>
            <a:r>
              <a:rPr lang="hu-HU" dirty="0" err="1" smtClean="0"/>
              <a:t>lipolízis</a:t>
            </a:r>
            <a:r>
              <a:rPr lang="hu-HU" dirty="0" smtClean="0"/>
              <a:t> → szabad zsírsav szint magas</a:t>
            </a:r>
          </a:p>
          <a:p>
            <a:r>
              <a:rPr lang="hu-HU" dirty="0" err="1" smtClean="0"/>
              <a:t>Lipotoxikus</a:t>
            </a:r>
            <a:r>
              <a:rPr lang="hu-HU" dirty="0" smtClean="0"/>
              <a:t> hatások </a:t>
            </a:r>
            <a:r>
              <a:rPr lang="hu-HU" sz="2400" dirty="0" smtClean="0"/>
              <a:t>(</a:t>
            </a:r>
            <a:r>
              <a:rPr lang="hu-HU" sz="2400" dirty="0" err="1" smtClean="0"/>
              <a:t>endothel</a:t>
            </a:r>
            <a:r>
              <a:rPr lang="hu-HU" sz="2400" dirty="0" smtClean="0"/>
              <a:t>, gyulladásos válasz, placenta károsodás)</a:t>
            </a: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70C0"/>
                </a:solidFill>
              </a:rPr>
              <a:t>Wankhade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>
                <a:solidFill>
                  <a:srgbClr val="0070C0"/>
                </a:solidFill>
              </a:rPr>
              <a:t>UD, </a:t>
            </a:r>
            <a:r>
              <a:rPr lang="hu-HU" sz="1600" dirty="0" err="1">
                <a:solidFill>
                  <a:srgbClr val="0070C0"/>
                </a:solidFill>
              </a:rPr>
              <a:t>Thakali</a:t>
            </a:r>
            <a:r>
              <a:rPr lang="hu-HU" sz="1600" dirty="0">
                <a:solidFill>
                  <a:srgbClr val="0070C0"/>
                </a:solidFill>
              </a:rPr>
              <a:t> KM, Shankar K. </a:t>
            </a:r>
            <a:r>
              <a:rPr lang="hu-HU" sz="1600" dirty="0" err="1">
                <a:solidFill>
                  <a:srgbClr val="0070C0"/>
                </a:solidFill>
              </a:rPr>
              <a:t>Persistent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influence</a:t>
            </a:r>
            <a:r>
              <a:rPr lang="hu-HU" sz="1600" dirty="0">
                <a:solidFill>
                  <a:srgbClr val="0070C0"/>
                </a:solidFill>
              </a:rPr>
              <a:t> of </a:t>
            </a:r>
            <a:r>
              <a:rPr lang="hu-HU" sz="1600" dirty="0" err="1">
                <a:solidFill>
                  <a:srgbClr val="0070C0"/>
                </a:solidFill>
              </a:rPr>
              <a:t>maternal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obesity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on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offspring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health</a:t>
            </a:r>
            <a:r>
              <a:rPr lang="hu-HU" sz="1600" dirty="0">
                <a:solidFill>
                  <a:srgbClr val="0070C0"/>
                </a:solidFill>
              </a:rPr>
              <a:t>: </a:t>
            </a:r>
            <a:r>
              <a:rPr lang="hu-HU" sz="1600" dirty="0" err="1">
                <a:solidFill>
                  <a:srgbClr val="0070C0"/>
                </a:solidFill>
              </a:rPr>
              <a:t>mechanisms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from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animal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models</a:t>
            </a:r>
            <a:r>
              <a:rPr lang="hu-HU" sz="1600" dirty="0">
                <a:solidFill>
                  <a:srgbClr val="0070C0"/>
                </a:solidFill>
              </a:rPr>
              <a:t> and </a:t>
            </a:r>
            <a:r>
              <a:rPr lang="hu-HU" sz="1600" dirty="0" err="1">
                <a:solidFill>
                  <a:srgbClr val="0070C0"/>
                </a:solidFill>
              </a:rPr>
              <a:t>clinical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studies</a:t>
            </a:r>
            <a:r>
              <a:rPr lang="hu-HU" sz="1600" dirty="0">
                <a:solidFill>
                  <a:srgbClr val="0070C0"/>
                </a:solidFill>
              </a:rPr>
              <a:t>. Mol </a:t>
            </a:r>
            <a:r>
              <a:rPr lang="hu-HU" sz="1600" dirty="0" err="1">
                <a:solidFill>
                  <a:srgbClr val="0070C0"/>
                </a:solidFill>
              </a:rPr>
              <a:t>Cell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Endocrinol</a:t>
            </a:r>
            <a:r>
              <a:rPr lang="hu-HU" sz="1600" dirty="0">
                <a:solidFill>
                  <a:srgbClr val="0070C0"/>
                </a:solidFill>
              </a:rPr>
              <a:t>. 2016;435:7–19</a:t>
            </a:r>
            <a:r>
              <a:rPr lang="hu-HU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76" y="63668"/>
            <a:ext cx="5776724" cy="3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Elhízás és oxidatív stressz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237698" y="1844884"/>
            <a:ext cx="85745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u="sng" dirty="0" smtClean="0"/>
              <a:t>Elhízástól függő krónikus gyulladásban:</a:t>
            </a:r>
          </a:p>
          <a:p>
            <a:r>
              <a:rPr lang="hu-HU" sz="2800" u="sng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↑ szabad zsírsavak és a glükóz szintje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növeli az elektron transzportlánc aktivitását a </a:t>
            </a:r>
            <a:r>
              <a:rPr lang="hu-HU" sz="2800" dirty="0" err="1" smtClean="0"/>
              <a:t>mitokondriumokban</a:t>
            </a:r>
            <a:r>
              <a:rPr lang="hu-HU" sz="2800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Ennek hatására megnövekszik a ROS (</a:t>
            </a:r>
            <a:r>
              <a:rPr lang="hu-HU" sz="2800" dirty="0" err="1" smtClean="0"/>
              <a:t>Reative</a:t>
            </a:r>
            <a:r>
              <a:rPr lang="hu-HU" sz="2800" dirty="0" smtClean="0"/>
              <a:t> </a:t>
            </a:r>
            <a:r>
              <a:rPr lang="hu-HU" sz="2800" dirty="0" err="1" smtClean="0"/>
              <a:t>Oxigen</a:t>
            </a:r>
            <a:r>
              <a:rPr lang="hu-HU" sz="2800" dirty="0" smtClean="0"/>
              <a:t> Species) termelése a zsírsejtekben, ami a pro-</a:t>
            </a:r>
            <a:r>
              <a:rPr lang="hu-HU" sz="2800" dirty="0" err="1" smtClean="0"/>
              <a:t>inflammatorikus</a:t>
            </a:r>
            <a:r>
              <a:rPr lang="hu-HU" sz="2800" dirty="0" smtClean="0"/>
              <a:t> kaszkád aktiválásához vezet.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556" y="101099"/>
            <a:ext cx="32744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968" y="-92075"/>
            <a:ext cx="10515600" cy="1325563"/>
          </a:xfrm>
        </p:spPr>
        <p:txBody>
          <a:bodyPr/>
          <a:lstStyle/>
          <a:p>
            <a:r>
              <a:rPr lang="hu-HU" b="1" dirty="0" smtClean="0"/>
              <a:t>Terhesség és oxidatív stressz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706" y="1015500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A terhesség </a:t>
            </a:r>
            <a:r>
              <a:rPr lang="hu-HU" dirty="0" smtClean="0"/>
              <a:t>fokozza </a:t>
            </a:r>
            <a:r>
              <a:rPr lang="hu-HU" dirty="0"/>
              <a:t>az oxidatív </a:t>
            </a:r>
            <a:r>
              <a:rPr lang="hu-HU" dirty="0" smtClean="0"/>
              <a:t>stresszt</a:t>
            </a:r>
            <a:r>
              <a:rPr lang="hu-HU" dirty="0"/>
              <a:t> </a:t>
            </a:r>
            <a:r>
              <a:rPr lang="hu-HU" dirty="0" smtClean="0"/>
              <a:t>– megnövekedett metabolikus igény a magzat fejlődéséhez</a:t>
            </a:r>
          </a:p>
          <a:p>
            <a:r>
              <a:rPr lang="hu-HU" dirty="0"/>
              <a:t>de az oxidatív egyensúly fenntartását szolgáló antioxidáns </a:t>
            </a:r>
            <a:r>
              <a:rPr lang="hu-HU" dirty="0" smtClean="0"/>
              <a:t>enzimek  szintje is megnövekedett </a:t>
            </a:r>
          </a:p>
          <a:p>
            <a:r>
              <a:rPr lang="hu-HU" dirty="0" smtClean="0"/>
              <a:t>A </a:t>
            </a:r>
            <a:r>
              <a:rPr lang="hu-HU" dirty="0"/>
              <a:t>ROS fő forrása a </a:t>
            </a:r>
            <a:r>
              <a:rPr lang="hu-HU" dirty="0" smtClean="0"/>
              <a:t>méhlepény (</a:t>
            </a:r>
            <a:r>
              <a:rPr lang="hu-HU" dirty="0" err="1" smtClean="0"/>
              <a:t>szinciciotrofoblaszt</a:t>
            </a:r>
            <a:r>
              <a:rPr lang="hu-HU" dirty="0" smtClean="0"/>
              <a:t>) </a:t>
            </a:r>
          </a:p>
          <a:p>
            <a:r>
              <a:rPr lang="hu-HU" dirty="0" smtClean="0"/>
              <a:t>Ha </a:t>
            </a:r>
            <a:r>
              <a:rPr lang="hu-HU" dirty="0"/>
              <a:t>az oxidatív stressz mértéke meghaladja a placenta </a:t>
            </a:r>
            <a:r>
              <a:rPr lang="hu-HU" dirty="0" smtClean="0"/>
              <a:t>antioxidáns védelmét</a:t>
            </a:r>
            <a:r>
              <a:rPr lang="hu-HU" dirty="0"/>
              <a:t>, az oxidatív károsodás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átterjedhet </a:t>
            </a:r>
            <a:r>
              <a:rPr lang="hu-HU" dirty="0"/>
              <a:t>a </a:t>
            </a:r>
            <a:r>
              <a:rPr lang="hu-HU" dirty="0" smtClean="0"/>
              <a:t>magzatra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07" y="3792747"/>
            <a:ext cx="5718544" cy="298120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8706" y="5486400"/>
            <a:ext cx="6813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70C0"/>
                </a:solidFill>
              </a:rPr>
              <a:t>Furukawa</a:t>
            </a:r>
            <a:r>
              <a:rPr lang="hu-HU" dirty="0">
                <a:solidFill>
                  <a:srgbClr val="0070C0"/>
                </a:solidFill>
              </a:rPr>
              <a:t> S, </a:t>
            </a:r>
            <a:r>
              <a:rPr lang="hu-HU" dirty="0" err="1">
                <a:solidFill>
                  <a:srgbClr val="0070C0"/>
                </a:solidFill>
              </a:rPr>
              <a:t>Fujita</a:t>
            </a:r>
            <a:r>
              <a:rPr lang="hu-HU" dirty="0">
                <a:solidFill>
                  <a:srgbClr val="0070C0"/>
                </a:solidFill>
              </a:rPr>
              <a:t> T, </a:t>
            </a:r>
            <a:r>
              <a:rPr lang="hu-HU" dirty="0" err="1">
                <a:solidFill>
                  <a:srgbClr val="0070C0"/>
                </a:solidFill>
              </a:rPr>
              <a:t>Shimabukuro</a:t>
            </a:r>
            <a:r>
              <a:rPr lang="hu-HU" dirty="0">
                <a:solidFill>
                  <a:srgbClr val="0070C0"/>
                </a:solidFill>
              </a:rPr>
              <a:t> M, et </a:t>
            </a:r>
            <a:r>
              <a:rPr lang="hu-HU" dirty="0" err="1">
                <a:solidFill>
                  <a:srgbClr val="0070C0"/>
                </a:solidFill>
              </a:rPr>
              <a:t>al</a:t>
            </a:r>
            <a:r>
              <a:rPr lang="hu-HU" dirty="0">
                <a:solidFill>
                  <a:srgbClr val="0070C0"/>
                </a:solidFill>
              </a:rPr>
              <a:t>. (2004): </a:t>
            </a:r>
            <a:r>
              <a:rPr lang="hu-HU" dirty="0" err="1">
                <a:solidFill>
                  <a:srgbClr val="0070C0"/>
                </a:solidFill>
              </a:rPr>
              <a:t>Increased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oxidative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stress</a:t>
            </a:r>
            <a:r>
              <a:rPr lang="hu-HU" dirty="0">
                <a:solidFill>
                  <a:srgbClr val="0070C0"/>
                </a:solidFill>
              </a:rPr>
              <a:t> in </a:t>
            </a:r>
            <a:r>
              <a:rPr lang="hu-HU" dirty="0" err="1">
                <a:solidFill>
                  <a:srgbClr val="0070C0"/>
                </a:solidFill>
              </a:rPr>
              <a:t>obesity</a:t>
            </a:r>
            <a:r>
              <a:rPr lang="hu-HU" dirty="0">
                <a:solidFill>
                  <a:srgbClr val="0070C0"/>
                </a:solidFill>
              </a:rPr>
              <a:t> and </a:t>
            </a:r>
            <a:r>
              <a:rPr lang="hu-HU" dirty="0" err="1">
                <a:solidFill>
                  <a:srgbClr val="0070C0"/>
                </a:solidFill>
              </a:rPr>
              <a:t>its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impact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on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metabolic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syndrome</a:t>
            </a:r>
            <a:r>
              <a:rPr lang="hu-HU" dirty="0">
                <a:solidFill>
                  <a:srgbClr val="0070C0"/>
                </a:solidFill>
              </a:rPr>
              <a:t>. J </a:t>
            </a:r>
            <a:r>
              <a:rPr lang="hu-HU" dirty="0" err="1">
                <a:solidFill>
                  <a:srgbClr val="0070C0"/>
                </a:solidFill>
              </a:rPr>
              <a:t>Clin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Invest</a:t>
            </a:r>
            <a:r>
              <a:rPr lang="hu-HU" dirty="0">
                <a:solidFill>
                  <a:srgbClr val="0070C0"/>
                </a:solidFill>
              </a:rPr>
              <a:t> 114: 1752-1761., </a:t>
            </a:r>
          </a:p>
        </p:txBody>
      </p:sp>
    </p:spTree>
    <p:extLst>
      <p:ext uri="{BB962C8B-B14F-4D97-AF65-F5344CB8AC3E}">
        <p14:creationId xmlns:p14="http://schemas.microsoft.com/office/powerpoint/2010/main" val="29820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Elhízás és oxidatív stressz hatásai a magzatra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Lipotoxikus</a:t>
            </a:r>
            <a:r>
              <a:rPr lang="hu-HU" dirty="0" smtClean="0"/>
              <a:t> hatások</a:t>
            </a:r>
          </a:p>
          <a:p>
            <a:r>
              <a:rPr lang="hu-HU" dirty="0" err="1" smtClean="0"/>
              <a:t>Makroszómia</a:t>
            </a:r>
            <a:r>
              <a:rPr lang="hu-HU" dirty="0" smtClean="0"/>
              <a:t> –szülési sérülések</a:t>
            </a:r>
          </a:p>
          <a:p>
            <a:r>
              <a:rPr lang="hu-HU" dirty="0" smtClean="0"/>
              <a:t>Koraszülés – légzési neurológiai adaptáció</a:t>
            </a:r>
          </a:p>
          <a:p>
            <a:r>
              <a:rPr lang="hu-HU" dirty="0" smtClean="0"/>
              <a:t>Fejlődési rendellenességek –</a:t>
            </a:r>
            <a:r>
              <a:rPr lang="hu-HU" dirty="0" err="1" smtClean="0"/>
              <a:t>spina</a:t>
            </a:r>
            <a:r>
              <a:rPr lang="hu-HU" dirty="0" smtClean="0"/>
              <a:t> </a:t>
            </a:r>
            <a:r>
              <a:rPr lang="hu-HU" dirty="0" err="1" smtClean="0"/>
              <a:t>bifida</a:t>
            </a:r>
            <a:r>
              <a:rPr lang="hu-HU" dirty="0" smtClean="0"/>
              <a:t>, szív,- végtag fejlődési hibák</a:t>
            </a:r>
          </a:p>
          <a:p>
            <a:r>
              <a:rPr lang="hu-HU" dirty="0" err="1" smtClean="0"/>
              <a:t>Intrauterin</a:t>
            </a:r>
            <a:r>
              <a:rPr lang="hu-HU" dirty="0" smtClean="0"/>
              <a:t> növekedés visszamaradás - </a:t>
            </a:r>
            <a:r>
              <a:rPr lang="hu-HU" dirty="0" err="1" smtClean="0"/>
              <a:t>dizmaturitás</a:t>
            </a:r>
            <a:endParaRPr lang="hu-HU" dirty="0" smtClean="0"/>
          </a:p>
          <a:p>
            <a:r>
              <a:rPr lang="hu-HU" dirty="0" err="1"/>
              <a:t>P</a:t>
            </a:r>
            <a:r>
              <a:rPr lang="hu-HU" dirty="0" err="1" smtClean="0"/>
              <a:t>erinatális</a:t>
            </a:r>
            <a:r>
              <a:rPr lang="hu-HU" dirty="0" smtClean="0"/>
              <a:t> mortalitás növekedés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Bronchopulmonális</a:t>
            </a:r>
            <a:r>
              <a:rPr lang="hu-HU" dirty="0" smtClean="0"/>
              <a:t> </a:t>
            </a:r>
            <a:r>
              <a:rPr lang="hu-HU" dirty="0" err="1" smtClean="0"/>
              <a:t>dysplasia</a:t>
            </a:r>
            <a:r>
              <a:rPr lang="hu-HU" dirty="0" smtClean="0"/>
              <a:t> </a:t>
            </a:r>
          </a:p>
          <a:p>
            <a:r>
              <a:rPr lang="hu-HU" dirty="0" smtClean="0"/>
              <a:t>koraszülöttkori </a:t>
            </a:r>
            <a:r>
              <a:rPr lang="hu-HU" dirty="0" err="1" smtClean="0"/>
              <a:t>retinopathia</a:t>
            </a:r>
            <a:r>
              <a:rPr lang="hu-HU" dirty="0" smtClean="0"/>
              <a:t>,</a:t>
            </a:r>
          </a:p>
          <a:p>
            <a:r>
              <a:rPr lang="hu-HU" dirty="0" err="1" smtClean="0"/>
              <a:t>necrotizáló</a:t>
            </a:r>
            <a:r>
              <a:rPr lang="hu-HU" dirty="0" smtClean="0"/>
              <a:t> </a:t>
            </a:r>
            <a:r>
              <a:rPr lang="hu-HU" dirty="0" err="1" smtClean="0"/>
              <a:t>enterocolitis</a:t>
            </a:r>
            <a:r>
              <a:rPr lang="hu-HU" dirty="0" smtClean="0"/>
              <a:t>, </a:t>
            </a:r>
          </a:p>
          <a:p>
            <a:r>
              <a:rPr lang="hu-HU" dirty="0" err="1" smtClean="0"/>
              <a:t>intraventriculáris</a:t>
            </a:r>
            <a:r>
              <a:rPr lang="hu-HU" dirty="0" smtClean="0"/>
              <a:t> vérzések, </a:t>
            </a:r>
          </a:p>
          <a:p>
            <a:r>
              <a:rPr lang="hu-HU" dirty="0" err="1" smtClean="0"/>
              <a:t>periventriculáris</a:t>
            </a:r>
            <a:r>
              <a:rPr lang="hu-HU" dirty="0" smtClean="0"/>
              <a:t> </a:t>
            </a:r>
            <a:r>
              <a:rPr lang="hu-HU" dirty="0" err="1" smtClean="0"/>
              <a:t>leukomalacia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63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2183</Words>
  <Application>Microsoft Office PowerPoint</Application>
  <PresentationFormat>Szélesvásznú</PresentationFormat>
  <Paragraphs>404</Paragraphs>
  <Slides>30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Office-téma</vt:lpstr>
      <vt:lpstr>Oxidatív stressz vizsgálata obez betegeknél császármetszést követően</vt:lpstr>
      <vt:lpstr>A túlsúly globális egészségügyi probléma</vt:lpstr>
      <vt:lpstr>Body Mass Index</vt:lpstr>
      <vt:lpstr>Elhízás terhességben</vt:lpstr>
      <vt:lpstr>Elhízás mint krónikus gyulladás</vt:lpstr>
      <vt:lpstr>Elhízás és lipotoxicitás</vt:lpstr>
      <vt:lpstr>Elhízás és oxidatív stressz</vt:lpstr>
      <vt:lpstr>Terhesség és oxidatív stressz</vt:lpstr>
      <vt:lpstr>Elhízás és oxidatív stressz hatásai a magzatra</vt:lpstr>
      <vt:lpstr>                Mit tudunk mérni?</vt:lpstr>
      <vt:lpstr>                    Mit tudunk mérni?</vt:lpstr>
      <vt:lpstr>               Mit tudunk mérni?</vt:lpstr>
      <vt:lpstr>                     Mit tudunk mérni?</vt:lpstr>
      <vt:lpstr>                             Célkitűzés</vt:lpstr>
      <vt:lpstr>            Anyagok és módszerek</vt:lpstr>
      <vt:lpstr>                    Anyagok és módszerek</vt:lpstr>
      <vt:lpstr>                Anyagok és módszerek</vt:lpstr>
      <vt:lpstr>                 Anyagok és módszerek</vt:lpstr>
      <vt:lpstr>                              Eredmények I.</vt:lpstr>
      <vt:lpstr>                           Eredmények II.</vt:lpstr>
      <vt:lpstr>                        Eredmények III.</vt:lpstr>
      <vt:lpstr>                         Eredmények IV.</vt:lpstr>
      <vt:lpstr>                        Eredmények V.</vt:lpstr>
      <vt:lpstr>                       Eredmények VI.</vt:lpstr>
      <vt:lpstr>Eredmények VI.</vt:lpstr>
      <vt:lpstr>                 Következtetések I.</vt:lpstr>
      <vt:lpstr>                         Következtetések II.</vt:lpstr>
      <vt:lpstr>                  Következtetések III.</vt:lpstr>
      <vt:lpstr>                   Következtetések IV.</vt:lpstr>
      <vt:lpstr>               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Oxidatív stressz vizsgálata morbid obes betegeknél császármetszést követően</dc:title>
  <dc:creator>szuluser</dc:creator>
  <cp:lastModifiedBy>user</cp:lastModifiedBy>
  <cp:revision>88</cp:revision>
  <dcterms:created xsi:type="dcterms:W3CDTF">2024-09-08T15:35:48Z</dcterms:created>
  <dcterms:modified xsi:type="dcterms:W3CDTF">2024-09-27T16:11:45Z</dcterms:modified>
</cp:coreProperties>
</file>