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8" r:id="rId4"/>
    <p:sldId id="261" r:id="rId5"/>
    <p:sldId id="262" r:id="rId6"/>
    <p:sldId id="263" r:id="rId7"/>
    <p:sldId id="264" r:id="rId8"/>
    <p:sldId id="292" r:id="rId9"/>
    <p:sldId id="265" r:id="rId10"/>
    <p:sldId id="266" r:id="rId11"/>
    <p:sldId id="285" r:id="rId12"/>
    <p:sldId id="267" r:id="rId13"/>
    <p:sldId id="268" r:id="rId14"/>
    <p:sldId id="293" r:id="rId15"/>
    <p:sldId id="269" r:id="rId16"/>
    <p:sldId id="271" r:id="rId17"/>
    <p:sldId id="291" r:id="rId18"/>
    <p:sldId id="273" r:id="rId19"/>
    <p:sldId id="274" r:id="rId20"/>
    <p:sldId id="287" r:id="rId21"/>
    <p:sldId id="290" r:id="rId22"/>
    <p:sldId id="275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  <a:srgbClr val="495DF8"/>
    <a:srgbClr val="191970"/>
    <a:srgbClr val="000080"/>
    <a:srgbClr val="0F52BA"/>
    <a:srgbClr val="009B77"/>
    <a:srgbClr val="052048"/>
    <a:srgbClr val="1F4E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3190" autoAdjust="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DF2F-8DC4-4FC8-B914-0EBB6AC03091}" type="datetimeFigureOut">
              <a:rPr lang="hu-HU" smtClean="0"/>
              <a:pPr/>
              <a:t>2024. 09. 26.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5998C-65E5-4F61-9886-A2D062C2527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  <a:solidFill>
            <a:srgbClr val="191970"/>
          </a:solidFill>
        </p:spPr>
        <p:txBody>
          <a:bodyPr>
            <a:no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Magyar </a:t>
            </a:r>
            <a:r>
              <a:rPr lang="hu-H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Aneszteziológiai</a:t>
            </a:r>
            <a:r>
              <a:rPr lang="hu-H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és Intenzív Terápiás Társaság </a:t>
            </a:r>
            <a:br>
              <a:rPr lang="hu-H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Dél-Dunántúli Szekciójának Tudományos Ülése</a:t>
            </a:r>
            <a:endParaRPr lang="hu-H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57158" y="1285860"/>
            <a:ext cx="8358246" cy="5143536"/>
          </a:xfrm>
        </p:spPr>
        <p:txBody>
          <a:bodyPr>
            <a:normAutofit fontScale="92500" lnSpcReduction="10000"/>
          </a:bodyPr>
          <a:lstStyle/>
          <a:p>
            <a:endParaRPr lang="hu-H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Új </a:t>
            </a:r>
            <a:r>
              <a:rPr lang="hu-H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biomarkerek</a:t>
            </a:r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modern stroke ellátásban</a:t>
            </a:r>
          </a:p>
          <a:p>
            <a:endParaRPr lang="hu-H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Spántler</a:t>
            </a:r>
            <a:r>
              <a:rPr lang="hu-H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Dóra</a:t>
            </a:r>
          </a:p>
          <a:p>
            <a:endParaRPr lang="hu-H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Zalakaros, 2024</a:t>
            </a:r>
            <a:endParaRPr lang="hu-H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dirty="0"/>
          </a:p>
        </p:txBody>
      </p:sp>
      <p:pic>
        <p:nvPicPr>
          <p:cNvPr id="4" name="Kép 3" descr="pte-cimer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714744" y="3071810"/>
            <a:ext cx="1428760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Ischaemiás</a:t>
            </a:r>
            <a:r>
              <a:rPr lang="hu-H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stroke</a:t>
            </a:r>
            <a:endParaRPr lang="hu-H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219" y="1500174"/>
            <a:ext cx="7927562" cy="428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Egyenes összekötő 9"/>
          <p:cNvCxnSpPr/>
          <p:nvPr/>
        </p:nvCxnSpPr>
        <p:spPr>
          <a:xfrm>
            <a:off x="1428728" y="3214686"/>
            <a:ext cx="621510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Ischaemiás</a:t>
            </a:r>
            <a:r>
              <a:rPr lang="hu-H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stroke</a:t>
            </a:r>
            <a:endParaRPr lang="hu-H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285720" y="1142984"/>
            <a:ext cx="8443914" cy="5429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5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V. </a:t>
            </a:r>
            <a:r>
              <a:rPr lang="hu-HU" sz="5800" b="1" dirty="0" smtClean="0">
                <a:latin typeface="Times New Roman" pitchFamily="18" charset="0"/>
                <a:cs typeface="Times New Roman" pitchFamily="18" charset="0"/>
              </a:rPr>
              <a:t>Következtetések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hu-H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Szérum </a:t>
            </a:r>
            <a:r>
              <a:rPr lang="hu-HU" sz="2900" dirty="0" err="1" smtClean="0">
                <a:latin typeface="Times New Roman" pitchFamily="18" charset="0"/>
                <a:cs typeface="Times New Roman" pitchFamily="18" charset="0"/>
              </a:rPr>
              <a:t>periostin</a:t>
            </a: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 szintje az IS </a:t>
            </a:r>
            <a:r>
              <a:rPr lang="hu-HU" sz="2900" dirty="0" err="1" smtClean="0">
                <a:latin typeface="Times New Roman" pitchFamily="18" charset="0"/>
                <a:cs typeface="Times New Roman" pitchFamily="18" charset="0"/>
              </a:rPr>
              <a:t>hiperakut</a:t>
            </a: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 fázisában magasabb a stroke-</a:t>
            </a:r>
            <a:r>
              <a:rPr lang="hu-HU" sz="2900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 betegeknél, mint a kontroll egyénekben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endParaRPr lang="hu-H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900" dirty="0" err="1" smtClean="0">
                <a:latin typeface="Times New Roman" pitchFamily="18" charset="0"/>
                <a:cs typeface="Times New Roman" pitchFamily="18" charset="0"/>
              </a:rPr>
              <a:t>ictust</a:t>
            </a: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 követő 6 órán belül mért </a:t>
            </a:r>
            <a:r>
              <a:rPr lang="hu-HU" sz="2900" dirty="0" err="1" smtClean="0">
                <a:latin typeface="Times New Roman" pitchFamily="18" charset="0"/>
                <a:cs typeface="Times New Roman" pitchFamily="18" charset="0"/>
              </a:rPr>
              <a:t>periostin</a:t>
            </a: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 szint szignifikánsan magasabb volt azokban, akiknél a 90 napos </a:t>
            </a:r>
            <a:r>
              <a:rPr lang="hu-HU" sz="2900" dirty="0" err="1" smtClean="0">
                <a:latin typeface="Times New Roman" pitchFamily="18" charset="0"/>
                <a:cs typeface="Times New Roman" pitchFamily="18" charset="0"/>
              </a:rPr>
              <a:t>follow-up</a:t>
            </a: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 során kedvezőtlen kimenetelt állapítottunk meg.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endParaRPr lang="hu-H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900" dirty="0" err="1" smtClean="0">
                <a:latin typeface="Times New Roman" pitchFamily="18" charset="0"/>
                <a:cs typeface="Times New Roman" pitchFamily="18" charset="0"/>
              </a:rPr>
              <a:t>kollaterális</a:t>
            </a: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 keringést tükröző ASPECT </a:t>
            </a:r>
            <a:r>
              <a:rPr lang="hu-HU" sz="2900" dirty="0" err="1" smtClean="0">
                <a:latin typeface="Times New Roman" pitchFamily="18" charset="0"/>
                <a:cs typeface="Times New Roman" pitchFamily="18" charset="0"/>
              </a:rPr>
              <a:t>score</a:t>
            </a: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 negatívan, míg az IS súlyosságát jelző NIHSS pozitívan korrelált a </a:t>
            </a:r>
            <a:r>
              <a:rPr lang="hu-HU" sz="2900" dirty="0" err="1" smtClean="0">
                <a:latin typeface="Times New Roman" pitchFamily="18" charset="0"/>
                <a:cs typeface="Times New Roman" pitchFamily="18" charset="0"/>
              </a:rPr>
              <a:t>periostin</a:t>
            </a: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 szisztémás koncentrációjával.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endParaRPr lang="hu-H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A felvételkor mért </a:t>
            </a:r>
            <a:r>
              <a:rPr lang="hu-HU" sz="2900" dirty="0" err="1" smtClean="0">
                <a:latin typeface="Times New Roman" pitchFamily="18" charset="0"/>
                <a:cs typeface="Times New Roman" pitchFamily="18" charset="0"/>
              </a:rPr>
              <a:t>periostin</a:t>
            </a: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 szint független </a:t>
            </a:r>
            <a:r>
              <a:rPr lang="hu-HU" sz="2900" dirty="0" err="1" smtClean="0">
                <a:latin typeface="Times New Roman" pitchFamily="18" charset="0"/>
                <a:cs typeface="Times New Roman" pitchFamily="18" charset="0"/>
              </a:rPr>
              <a:t>pediktora</a:t>
            </a: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 a felvételkori ASPECT </a:t>
            </a:r>
            <a:r>
              <a:rPr lang="hu-HU" sz="2900" dirty="0" err="1" smtClean="0">
                <a:latin typeface="Times New Roman" pitchFamily="18" charset="0"/>
                <a:cs typeface="Times New Roman" pitchFamily="18" charset="0"/>
              </a:rPr>
              <a:t>score</a:t>
            </a:r>
            <a:r>
              <a:rPr lang="hu-HU" sz="2900" dirty="0" smtClean="0">
                <a:latin typeface="Times New Roman" pitchFamily="18" charset="0"/>
                <a:cs typeface="Times New Roman" pitchFamily="18" charset="0"/>
              </a:rPr>
              <a:t>&lt; 6-os értéknek.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vérzés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214282" y="1285860"/>
            <a:ext cx="4214842" cy="535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romanUcPeriod"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Bevezetés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lvl="0" indent="-571500" algn="just">
              <a:lnSpc>
                <a:spcPct val="160000"/>
              </a:lnSpc>
              <a:spcBef>
                <a:spcPct val="20000"/>
              </a:spcBef>
            </a:pPr>
            <a:r>
              <a:rPr lang="hu-HU" sz="1600" b="1" dirty="0" err="1" smtClean="0"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 vérzés</a:t>
            </a: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subarachnoidalis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térbe, vagyis az agy /gerincvelő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arachnoidea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és pia matere közé</a:t>
            </a:r>
          </a:p>
          <a:p>
            <a:pPr marL="571500" lvl="0" indent="-571500" algn="just">
              <a:lnSpc>
                <a:spcPct val="160000"/>
              </a:lnSpc>
              <a:spcBef>
                <a:spcPct val="20000"/>
              </a:spcBef>
            </a:pP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>
              <a:lnSpc>
                <a:spcPct val="160000"/>
              </a:lnSpc>
              <a:spcBef>
                <a:spcPct val="20000"/>
              </a:spcBef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Késői</a:t>
            </a:r>
            <a:r>
              <a:rPr kumimoji="0" lang="hu-H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agyi </a:t>
            </a:r>
            <a:r>
              <a:rPr kumimoji="0" lang="hu-HU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ischaemia</a:t>
            </a:r>
            <a:r>
              <a:rPr kumimoji="0" lang="hu-H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(DCI)</a:t>
            </a: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lvl="0" indent="-571500" algn="just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u-HU" sz="1600" dirty="0" smtClean="0"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ünetekkel járó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vazospazmus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és/vagy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vazospazmusnak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tulajdonítható infarktus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 descr="Subarachnoid Hemorrhage - What You Need to Kn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357298"/>
            <a:ext cx="2357454" cy="2357454"/>
          </a:xfrm>
          <a:prstGeom prst="rect">
            <a:avLst/>
          </a:prstGeom>
          <a:noFill/>
        </p:spPr>
      </p:pic>
      <p:pic>
        <p:nvPicPr>
          <p:cNvPr id="9" name="Picture 2" descr="  Figure 7 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14818"/>
            <a:ext cx="1641125" cy="2000264"/>
          </a:xfrm>
          <a:prstGeom prst="rect">
            <a:avLst/>
          </a:prstGeom>
          <a:noFill/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 cstate="print"/>
          <a:srcRect l="34450" t="31423" r="33032" b="12102"/>
          <a:stretch/>
        </p:blipFill>
        <p:spPr>
          <a:xfrm>
            <a:off x="6791646" y="4214818"/>
            <a:ext cx="2047566" cy="200026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6786578" y="6357958"/>
            <a:ext cx="192882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MR: DCI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643438" y="6286520"/>
            <a:ext cx="192882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latin typeface="Times New Roman" pitchFamily="18" charset="0"/>
                <a:cs typeface="Times New Roman" pitchFamily="18" charset="0"/>
              </a:rPr>
              <a:t>DSA: </a:t>
            </a:r>
            <a:r>
              <a:rPr lang="hu-HU" sz="1200" dirty="0" err="1" smtClean="0">
                <a:latin typeface="Times New Roman" pitchFamily="18" charset="0"/>
                <a:cs typeface="Times New Roman" pitchFamily="18" charset="0"/>
              </a:rPr>
              <a:t>vazospazmus</a:t>
            </a:r>
            <a:endParaRPr lang="hu-H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vérzés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50017" y="1124744"/>
            <a:ext cx="8643966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II. Célkitűzések</a:t>
            </a:r>
          </a:p>
          <a:p>
            <a:pPr>
              <a:buNone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Szerettünk volna szélesebb képet kapni a lehetséges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pathofiziológiai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folyamatokról, és</a:t>
            </a:r>
          </a:p>
          <a:p>
            <a:pPr algn="just">
              <a:lnSpc>
                <a:spcPct val="150000"/>
              </a:lnSpc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megvizsgálni néhány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biomarker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és a DCI, valamint a funkcionális kimenetel kapcsolatát,</a:t>
            </a:r>
          </a:p>
          <a:p>
            <a:pPr algn="just">
              <a:lnSpc>
                <a:spcPct val="150000"/>
              </a:lnSpc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illetve ezek egymáshoz való viszonyát.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1647190" y="3857631"/>
          <a:ext cx="5849620" cy="2743200"/>
        </p:xfrm>
        <a:graphic>
          <a:graphicData uri="http://schemas.openxmlformats.org/drawingml/2006/table">
            <a:tbl>
              <a:tblPr/>
              <a:tblGrid>
                <a:gridCol w="2924810"/>
                <a:gridCol w="2924810"/>
              </a:tblGrid>
              <a:tr h="260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latin typeface="Times New Roman"/>
                          <a:ea typeface="Calibri"/>
                          <a:cs typeface="Times New Roman"/>
                        </a:rPr>
                        <a:t>Eotaxim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eosinophil kemotatikus fehérje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FGF-2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fibroblast növekedési faktor-2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FLT-3L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Fms-like tyrosine kinase-3 ligand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0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CX3CL1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CX3C kemokin ligand 1 </a:t>
                      </a:r>
                      <a:r>
                        <a:rPr lang="hu-HU" sz="1200" i="1">
                          <a:latin typeface="Times New Roman"/>
                          <a:ea typeface="Calibri"/>
                          <a:cs typeface="Times New Roman"/>
                        </a:rPr>
                        <a:t>másnéven</a:t>
                      </a: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 Fraktalkin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IL-1b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interleukin-1 béta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IL-4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interleukin-4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IP-10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interferon- gamma-indukáló 10-es fehérje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MCP-3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monocita kemotaktikus fehérje-3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Calibri"/>
                          <a:cs typeface="Times New Roman"/>
                        </a:rPr>
                        <a:t>MIP-1b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latin typeface="Times New Roman"/>
                          <a:ea typeface="Calibri"/>
                          <a:cs typeface="Times New Roman"/>
                        </a:rPr>
                        <a:t>macrophage</a:t>
                      </a:r>
                      <a:r>
                        <a:rPr lang="hu-HU" sz="1200" dirty="0">
                          <a:latin typeface="Times New Roman"/>
                          <a:ea typeface="Calibri"/>
                          <a:cs typeface="Times New Roman"/>
                        </a:rPr>
                        <a:t> gyulladásos fehérje-1 béta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vérzés</a:t>
            </a:r>
          </a:p>
        </p:txBody>
      </p:sp>
      <p:sp>
        <p:nvSpPr>
          <p:cNvPr id="6" name="Téglalap 5"/>
          <p:cNvSpPr/>
          <p:nvPr/>
        </p:nvSpPr>
        <p:spPr>
          <a:xfrm>
            <a:off x="428596" y="1285860"/>
            <a:ext cx="814393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Következő kérdésekre kerestük a választ:</a:t>
            </a:r>
          </a:p>
          <a:p>
            <a:pPr algn="just">
              <a:lnSpc>
                <a:spcPct val="150000"/>
              </a:lnSpc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eotaxin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 FGF-2,  FLT-3L,  CX3CL1,  IL-1b, IL-4,  IP-10, MCP3, MIP-1b szintje </a:t>
            </a:r>
          </a:p>
          <a:p>
            <a:pPr marL="342900" indent="-342900" algn="just">
              <a:lnSpc>
                <a:spcPct val="150000"/>
              </a:lnSpc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(1)		összefügg a DCI kialakulásával?</a:t>
            </a:r>
          </a:p>
          <a:p>
            <a:pPr algn="just">
              <a:lnSpc>
                <a:spcPct val="150000"/>
              </a:lnSpc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(2) 	hogyan korrelálnak a 30. napi kimenetellel?</a:t>
            </a:r>
          </a:p>
          <a:p>
            <a:pPr algn="just">
              <a:lnSpc>
                <a:spcPct val="150000"/>
              </a:lnSpc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(3) 	milyen kapcsolatuk van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Transcraniális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Dopplerrel bizonyított 	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vazospazmussal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vérzés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285720" y="1071546"/>
            <a:ext cx="5000660" cy="55721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III. Vizsgálati alanyok és módszer</a:t>
            </a:r>
          </a:p>
          <a:p>
            <a:pPr>
              <a:buNone/>
            </a:pP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hu-HU" sz="1700" dirty="0" err="1" smtClean="0">
                <a:latin typeface="Times New Roman" pitchFamily="18" charset="0"/>
                <a:cs typeface="Times New Roman" pitchFamily="18" charset="0"/>
              </a:rPr>
              <a:t>Prospektív</a:t>
            </a: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 megfigyeléses vizsgálat</a:t>
            </a:r>
          </a:p>
          <a:p>
            <a:pPr>
              <a:lnSpc>
                <a:spcPct val="170000"/>
              </a:lnSpc>
            </a:pP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112 beteg bevonásával</a:t>
            </a:r>
          </a:p>
          <a:p>
            <a:pPr>
              <a:lnSpc>
                <a:spcPct val="170000"/>
              </a:lnSpc>
            </a:pP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 Kritériumok:	(1) minden ≥ 18 éves</a:t>
            </a:r>
          </a:p>
          <a:p>
            <a:pPr lvl="3">
              <a:lnSpc>
                <a:spcPct val="170000"/>
              </a:lnSpc>
              <a:buNone/>
            </a:pP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		(2) újonnan diagnosztizált </a:t>
            </a:r>
            <a:r>
              <a:rPr lang="hu-HU" sz="1700" dirty="0" err="1" smtClean="0">
                <a:latin typeface="Times New Roman" pitchFamily="18" charset="0"/>
                <a:cs typeface="Times New Roman" pitchFamily="18" charset="0"/>
              </a:rPr>
              <a:t>aSAV</a:t>
            </a:r>
            <a:endParaRPr lang="hu-H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hu-HU" sz="1700" dirty="0" err="1" smtClean="0">
                <a:latin typeface="Times New Roman" pitchFamily="18" charset="0"/>
                <a:cs typeface="Times New Roman" pitchFamily="18" charset="0"/>
              </a:rPr>
              <a:t>aSAV</a:t>
            </a: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 súlyosság : WFNS, </a:t>
            </a:r>
            <a:r>
              <a:rPr lang="hu-HU" sz="1700" dirty="0" err="1" smtClean="0">
                <a:latin typeface="Times New Roman" pitchFamily="18" charset="0"/>
                <a:cs typeface="Times New Roman" pitchFamily="18" charset="0"/>
              </a:rPr>
              <a:t>mFisher</a:t>
            </a:r>
            <a:endParaRPr lang="hu-H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Kedvezőtlen  kimenetelt : </a:t>
            </a:r>
            <a:r>
              <a:rPr lang="hu-HU" sz="1700" dirty="0" err="1" smtClean="0">
                <a:latin typeface="Times New Roman" pitchFamily="18" charset="0"/>
                <a:cs typeface="Times New Roman" pitchFamily="18" charset="0"/>
              </a:rPr>
              <a:t>mRS-pontszám</a:t>
            </a: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 3-6</a:t>
            </a:r>
          </a:p>
          <a:p>
            <a:pPr>
              <a:lnSpc>
                <a:spcPct val="170000"/>
              </a:lnSpc>
            </a:pP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Vénás vérminták:	 - (i) 24 órával ; (</a:t>
            </a:r>
            <a:r>
              <a:rPr lang="hu-HU" sz="1700" dirty="0" err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) 5-7 nappal  az </a:t>
            </a:r>
            <a:r>
              <a:rPr lang="hu-HU" sz="1700" dirty="0" err="1" smtClean="0">
                <a:latin typeface="Times New Roman" pitchFamily="18" charset="0"/>
                <a:cs typeface="Times New Roman" pitchFamily="18" charset="0"/>
              </a:rPr>
              <a:t>ictus</a:t>
            </a: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 után</a:t>
            </a:r>
          </a:p>
          <a:p>
            <a:pPr>
              <a:lnSpc>
                <a:spcPct val="170000"/>
              </a:lnSpc>
              <a:buNone/>
            </a:pP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			- 13 percig 3000 r/min</a:t>
            </a:r>
          </a:p>
          <a:p>
            <a:pPr>
              <a:lnSpc>
                <a:spcPct val="170000"/>
              </a:lnSpc>
              <a:buNone/>
            </a:pP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			- -80 ◦C-on tároltuk</a:t>
            </a:r>
          </a:p>
          <a:p>
            <a:pPr>
              <a:lnSpc>
                <a:spcPct val="170000"/>
              </a:lnSpc>
              <a:buNone/>
            </a:pP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hu-HU" sz="1700" dirty="0" err="1" smtClean="0">
                <a:latin typeface="Times New Roman" pitchFamily="18" charset="0"/>
                <a:cs typeface="Times New Roman" pitchFamily="18" charset="0"/>
              </a:rPr>
              <a:t>-multiplex</a:t>
            </a: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700" dirty="0" err="1" smtClean="0">
                <a:latin typeface="Times New Roman" pitchFamily="18" charset="0"/>
                <a:cs typeface="Times New Roman" pitchFamily="18" charset="0"/>
              </a:rPr>
              <a:t>assay</a:t>
            </a:r>
            <a:endParaRPr lang="hu-H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Mért </a:t>
            </a:r>
            <a:r>
              <a:rPr lang="hu-HU" sz="1700" dirty="0" err="1" smtClean="0">
                <a:latin typeface="Times New Roman" pitchFamily="18" charset="0"/>
                <a:cs typeface="Times New Roman" pitchFamily="18" charset="0"/>
              </a:rPr>
              <a:t>biomarkerek</a:t>
            </a: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hu-HU" sz="1700" dirty="0" err="1" smtClean="0">
                <a:latin typeface="Times New Roman" pitchFamily="18" charset="0"/>
                <a:cs typeface="Times New Roman" pitchFamily="18" charset="0"/>
              </a:rPr>
              <a:t>eotaxin</a:t>
            </a: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,  FGF-2,  FLT-3L,  CX3CL1,  IL-1b, 		IL-4,  IP-10,  MCP3, MIP-1b</a:t>
            </a:r>
          </a:p>
          <a:p>
            <a:pPr>
              <a:lnSpc>
                <a:spcPct val="170000"/>
              </a:lnSpc>
            </a:pP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DCI diagnózis: TCD; MRI;  katéteres </a:t>
            </a:r>
            <a:r>
              <a:rPr lang="hu-HU" sz="1700" dirty="0" err="1" smtClean="0">
                <a:latin typeface="Times New Roman" pitchFamily="18" charset="0"/>
                <a:cs typeface="Times New Roman" pitchFamily="18" charset="0"/>
              </a:rPr>
              <a:t>angiográfia</a:t>
            </a:r>
            <a:endParaRPr lang="hu-H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Klinikai </a:t>
            </a:r>
            <a:r>
              <a:rPr lang="hu-HU" sz="1700" dirty="0" err="1" smtClean="0">
                <a:latin typeface="Times New Roman" pitchFamily="18" charset="0"/>
                <a:cs typeface="Times New Roman" pitchFamily="18" charset="0"/>
              </a:rPr>
              <a:t>guideline-nak</a:t>
            </a:r>
            <a:r>
              <a:rPr lang="hu-HU" sz="1700" dirty="0" smtClean="0">
                <a:latin typeface="Times New Roman" pitchFamily="18" charset="0"/>
                <a:cs typeface="Times New Roman" pitchFamily="18" charset="0"/>
              </a:rPr>
              <a:t> megfelelő ellátás</a:t>
            </a:r>
          </a:p>
        </p:txBody>
      </p:sp>
      <p:pic>
        <p:nvPicPr>
          <p:cNvPr id="6" name="Kép 5" descr="https://ars.els-cdn.com/content/image/1-s2.0-S2211568415002107-gr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465" y="1500174"/>
            <a:ext cx="4159535" cy="1216468"/>
          </a:xfrm>
          <a:prstGeom prst="rect">
            <a:avLst/>
          </a:prstGeom>
          <a:noFill/>
        </p:spPr>
      </p:pic>
      <p:sp>
        <p:nvSpPr>
          <p:cNvPr id="2050" name="Text Box 10"/>
          <p:cNvSpPr txBox="1">
            <a:spLocks noChangeArrowheads="1"/>
          </p:cNvSpPr>
          <p:nvPr/>
        </p:nvSpPr>
        <p:spPr bwMode="auto">
          <a:xfrm>
            <a:off x="5786446" y="2857496"/>
            <a:ext cx="3071834" cy="12362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9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mFisher</a:t>
            </a:r>
            <a:r>
              <a:rPr kumimoji="0" lang="hu-HU" sz="9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hu-HU" sz="9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score</a:t>
            </a:r>
            <a:r>
              <a:rPr kumimoji="0" lang="hu-HU" sz="9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A. </a:t>
            </a:r>
            <a:r>
              <a:rPr kumimoji="0" lang="hu-HU" sz="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Grade</a:t>
            </a:r>
            <a:r>
              <a:rPr kumimoji="0" lang="hu-HU" sz="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0: nincs SAV, nincs</a:t>
            </a:r>
            <a:r>
              <a:rPr kumimoji="0" lang="hu-HU" sz="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kamrába törő vérzés</a:t>
            </a:r>
            <a:endParaRPr kumimoji="0" lang="hu-HU" sz="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B. </a:t>
            </a:r>
            <a:r>
              <a:rPr kumimoji="0" lang="hu-HU" sz="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Grade</a:t>
            </a:r>
            <a:r>
              <a:rPr kumimoji="0" lang="hu-HU" sz="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1: minimális SAV, nincs</a:t>
            </a:r>
            <a:r>
              <a:rPr kumimoji="0" lang="hu-HU" sz="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hu-HU" sz="800" dirty="0" smtClean="0">
                <a:latin typeface="Times New Roman" pitchFamily="18" charset="0"/>
                <a:cs typeface="Arial" pitchFamily="34" charset="0"/>
              </a:rPr>
              <a:t>oldal</a:t>
            </a:r>
            <a:r>
              <a:rPr kumimoji="0" lang="hu-HU" sz="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kamrába törő vérzés</a:t>
            </a:r>
            <a:endParaRPr kumimoji="0" lang="hu-HU" sz="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C. </a:t>
            </a:r>
            <a:r>
              <a:rPr kumimoji="0" lang="hu-HU" sz="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Grade</a:t>
            </a:r>
            <a:r>
              <a:rPr kumimoji="0" lang="hu-HU" sz="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3: nagy SAV. n</a:t>
            </a:r>
            <a:r>
              <a:rPr lang="hu-HU" sz="800" dirty="0" smtClean="0">
                <a:latin typeface="Times New Roman" pitchFamily="18" charset="0"/>
                <a:cs typeface="Arial" pitchFamily="34" charset="0"/>
              </a:rPr>
              <a:t>incs oldalkamrába törő vérzés</a:t>
            </a:r>
            <a:endParaRPr kumimoji="0" lang="hu-HU" sz="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u-HU" sz="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D. </a:t>
            </a:r>
            <a:r>
              <a:rPr kumimoji="0" lang="hu-HU" sz="8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Grade</a:t>
            </a:r>
            <a:r>
              <a:rPr kumimoji="0" lang="hu-HU" sz="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4: nagy SAV</a:t>
            </a:r>
            <a:r>
              <a:rPr kumimoji="0" lang="hu-HU" sz="8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oldalkamrába törő vérzéssel</a:t>
            </a:r>
            <a:endParaRPr kumimoji="0" lang="hu-HU" sz="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500570"/>
            <a:ext cx="2786082" cy="2103453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5857884" y="5572140"/>
            <a:ext cx="3143272" cy="11430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vérzés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52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vérzés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8056" y="1000108"/>
            <a:ext cx="5035945" cy="574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4929222" cy="322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285720" y="1142984"/>
            <a:ext cx="8443914" cy="4983179"/>
          </a:xfrm>
        </p:spPr>
        <p:txBody>
          <a:bodyPr/>
          <a:lstStyle/>
          <a:p>
            <a:pPr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IV. Eredmények</a:t>
            </a:r>
          </a:p>
          <a:p>
            <a:pPr>
              <a:buNone/>
            </a:pPr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964" y="1785926"/>
            <a:ext cx="745762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vérzés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1785918" y="3071810"/>
            <a:ext cx="600079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52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vérzés</a:t>
            </a:r>
          </a:p>
        </p:txBody>
      </p:sp>
      <p:pic>
        <p:nvPicPr>
          <p:cNvPr id="6" name="Kép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2285992"/>
            <a:ext cx="7286676" cy="3571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zövegdoboz 6"/>
          <p:cNvSpPr txBox="1"/>
          <p:nvPr/>
        </p:nvSpPr>
        <p:spPr>
          <a:xfrm>
            <a:off x="857224" y="1357298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4. ábra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Szérum </a:t>
            </a:r>
            <a:r>
              <a:rPr lang="hu-HU" sz="1400" dirty="0" err="1" smtClean="0">
                <a:latin typeface="Times New Roman" pitchFamily="18" charset="0"/>
                <a:cs typeface="Times New Roman" pitchFamily="18" charset="0"/>
              </a:rPr>
              <a:t>biomarkerek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közötti korreláció</a:t>
            </a:r>
            <a:endParaRPr lang="hu-H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071934" y="2714620"/>
            <a:ext cx="500066" cy="28575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2500298" y="3786190"/>
            <a:ext cx="500066" cy="28575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1785918" y="3286124"/>
            <a:ext cx="500066" cy="28575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7358082" y="4714884"/>
            <a:ext cx="500066" cy="285752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5240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vérzés</a:t>
            </a:r>
          </a:p>
        </p:txBody>
      </p:sp>
      <p:pic>
        <p:nvPicPr>
          <p:cNvPr id="6" name="Kép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4756" y="1928802"/>
            <a:ext cx="6072230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6194" y="4143380"/>
            <a:ext cx="6072230" cy="22145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zövegdoboz 7"/>
          <p:cNvSpPr txBox="1"/>
          <p:nvPr/>
        </p:nvSpPr>
        <p:spPr>
          <a:xfrm>
            <a:off x="928662" y="1142984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latin typeface="Times New Roman" pitchFamily="18" charset="0"/>
                <a:cs typeface="Times New Roman" pitchFamily="18" charset="0"/>
              </a:rPr>
              <a:t>5. ábra S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zérum </a:t>
            </a:r>
            <a:r>
              <a:rPr lang="hu-HU" sz="1400" dirty="0" err="1" smtClean="0">
                <a:latin typeface="Times New Roman" pitchFamily="18" charset="0"/>
                <a:cs typeface="Times New Roman" pitchFamily="18" charset="0"/>
              </a:rPr>
              <a:t>biomarkerek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közötti korreláció a különböző klinikai alcsoportokban (A): kedvező, n = 58; (B): kedvezőtlen, n = 58). 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95536" y="256490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Kedvező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71472" y="492919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Kedvezőtlen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5572132" y="3429000"/>
            <a:ext cx="571504" cy="28575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214422"/>
            <a:ext cx="8715436" cy="5357850"/>
          </a:xfrm>
        </p:spPr>
        <p:txBody>
          <a:bodyPr>
            <a:normAutofit/>
          </a:bodyPr>
          <a:lstStyle/>
          <a:p>
            <a:pPr marL="571500" indent="-571500" algn="just">
              <a:lnSpc>
                <a:spcPct val="150000"/>
              </a:lnSpc>
            </a:pP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Stroke definíció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:	központi idegrendszer érrendszeri okból kialakuló akut,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fokális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				sérülésének tulajdonítható neurológiai deficit</a:t>
            </a:r>
          </a:p>
          <a:p>
            <a:pPr marL="571500" indent="-571500" algn="just">
              <a:lnSpc>
                <a:spcPct val="150000"/>
              </a:lnSpc>
            </a:pP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Összes stroke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:		85%-a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ischaemiás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(IS), 10%-a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intracerebrális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vérzés, 5%-a 					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vérzés (SAV)</a:t>
            </a:r>
          </a:p>
          <a:p>
            <a:pPr marL="571500" indent="-571500" algn="just">
              <a:lnSpc>
                <a:spcPct val="150000"/>
              </a:lnSpc>
            </a:pP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50000"/>
              </a:lnSpc>
            </a:pP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50000"/>
              </a:lnSpc>
            </a:pP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50000"/>
              </a:lnSpc>
            </a:pP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50000"/>
              </a:lnSpc>
            </a:pP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50000"/>
              </a:lnSpc>
            </a:pPr>
            <a:endParaRPr lang="hu-H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50000"/>
              </a:lnSpc>
            </a:pP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Stroke előfordulás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:	15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milló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/év, 5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millóan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elhaláloznak, további 5 millióan tartósan 				mozgáskorlátozottak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Bevezetés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 rotWithShape="1">
          <a:blip r:embed="rId2" cstate="print"/>
          <a:srcRect l="36096" t="30382" r="36058" b="7788"/>
          <a:stretch/>
        </p:blipFill>
        <p:spPr>
          <a:xfrm>
            <a:off x="5929323" y="2928934"/>
            <a:ext cx="1504589" cy="18792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429520" y="3000372"/>
            <a:ext cx="1000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>
                <a:latin typeface="Times New Roman" pitchFamily="18" charset="0"/>
                <a:cs typeface="Times New Roman" pitchFamily="18" charset="0"/>
              </a:rPr>
              <a:t>CT: SAV</a:t>
            </a:r>
            <a:endParaRPr lang="hu-H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429124" y="2928934"/>
            <a:ext cx="1285884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900" dirty="0" smtClean="0">
                <a:latin typeface="Times New Roman" pitchFamily="18" charset="0"/>
                <a:cs typeface="Times New Roman" pitchFamily="18" charset="0"/>
              </a:rPr>
              <a:t>CTA: ICA és ACM okklúzió rossz </a:t>
            </a:r>
            <a:r>
              <a:rPr lang="hu-HU" sz="900" dirty="0" err="1" smtClean="0">
                <a:latin typeface="Times New Roman" pitchFamily="18" charset="0"/>
                <a:cs typeface="Times New Roman" pitchFamily="18" charset="0"/>
              </a:rPr>
              <a:t>kollaterális</a:t>
            </a:r>
            <a:r>
              <a:rPr lang="hu-HU" sz="900" dirty="0" smtClean="0">
                <a:latin typeface="Times New Roman" pitchFamily="18" charset="0"/>
                <a:cs typeface="Times New Roman" pitchFamily="18" charset="0"/>
              </a:rPr>
              <a:t> keringéssel</a:t>
            </a:r>
          </a:p>
          <a:p>
            <a:pPr>
              <a:lnSpc>
                <a:spcPct val="150000"/>
              </a:lnSpc>
            </a:pPr>
            <a:endParaRPr lang="hu-HU" sz="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hu-HU" sz="900" i="1" dirty="0" smtClean="0">
                <a:latin typeface="Times New Roman" pitchFamily="18" charset="0"/>
                <a:cs typeface="Times New Roman" pitchFamily="18" charset="0"/>
              </a:rPr>
              <a:t>Forrás: </a:t>
            </a:r>
            <a:r>
              <a:rPr lang="hu-HU" sz="900" i="1" dirty="0" err="1" smtClean="0">
                <a:latin typeface="Times New Roman" pitchFamily="18" charset="0"/>
                <a:cs typeface="Times New Roman" pitchFamily="18" charset="0"/>
              </a:rPr>
              <a:t>Brainomix.com</a:t>
            </a:r>
            <a:endParaRPr lang="hu-H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spant\Pictures\PhD ábrái\zsross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928934"/>
            <a:ext cx="1571636" cy="1877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vérzés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285720" y="1142984"/>
            <a:ext cx="8443914" cy="49831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V. Következtetések</a:t>
            </a:r>
          </a:p>
          <a:p>
            <a:pPr>
              <a:buNone/>
            </a:pP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MCP-3 és CX3CL1 szintek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aSAV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után 5-7 nappal (T2) mérve összefüggnek a DCI kialakulásával.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Az 1.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nap-on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(T1) mért magas IP-10, MCP-3 és MIP-1b szintek korreláltak a 30. napi kedvezőtlen kimenetellel.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Az 5-7. napon mért IL-4 szérumszint szignifikánsan magasabb volt a TCD-pozitív betegeknél, mint a TCD-negatívoknál.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Az IL-1b és az FGF-2, a CX3CL1 és az MCP-3, valamint az MCP-3 és az FGF-2 közötti pozitív és erős korrelációt találtunk T1 időpontban, T2-ben mért </a:t>
            </a:r>
            <a:r>
              <a:rPr lang="hu-HU" sz="1600" dirty="0" err="1" smtClean="0">
                <a:latin typeface="Times New Roman" pitchFamily="18" charset="0"/>
                <a:cs typeface="Times New Roman" pitchFamily="18" charset="0"/>
              </a:rPr>
              <a:t>biomarkerek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esetében az MCP-3 és a CX3CL1 között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FGF-2 erős negatív korrelációt mutat az IP-10-zel kedvező kimenetelű betegek esetében</a:t>
            </a:r>
            <a:endParaRPr lang="hu-H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szisztémás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matricelluláris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fehérje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periostin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korai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prognosztikai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marker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miatt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kezelt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betegeknél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szérum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periostin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szintje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felvételkor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indirekten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jelezheti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kollaterális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hálózat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minőségét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akut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fázisában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IP-10, MCP-3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MIP-1b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szérumkoncentrációjának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korai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emelkedése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összefüggést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mutat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30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napos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rossz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kimenetellel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aSAV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áteső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betegeknél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MCP-3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CX3CL1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szintje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SAV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utáni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5-7.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napon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mérve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előre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jelzi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DCI-t.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Saját megállapítások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Köszönetnyílvánítás</a:t>
            </a:r>
            <a:endParaRPr lang="hu-H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28596" y="1071546"/>
            <a:ext cx="82153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Témavezetőim: 	Prof. Dr. Molnár Tihamér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		Dr. Csécsei Péter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Dr. Ezer Erzsébet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PTE KK Idegsebészeti Klinika Intenzív Osztály dolgozóinak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Immunológiai és Biotechnológiai Intézet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PTE KK Idegsebészeti Klinika | Pé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4" name="AutoShape 4" descr="PTE KK Idegsebészeti Klinika | Pé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714752"/>
            <a:ext cx="44648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191970"/>
          </a:solidFill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Kutatásunk</a:t>
            </a:r>
            <a:endParaRPr lang="hu-H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2428892"/>
          </a:xfrm>
        </p:spPr>
        <p:txBody>
          <a:bodyPr/>
          <a:lstStyle/>
          <a:p>
            <a:pPr algn="just">
              <a:buNone/>
            </a:pPr>
            <a:endParaRPr lang="hu-H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Kutatásunk általános célja: az 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akut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ischaemiás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stroke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-kal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aneurizma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ruptura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talaján létrejövő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subarachnoideális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vérzéssel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potenciálisan összefüggésbe hozható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biomarkerek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klinikai  hasznának felderítése volt.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714860"/>
            <a:ext cx="65164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429000"/>
            <a:ext cx="6215106" cy="168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572164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Bevezetés</a:t>
            </a:r>
          </a:p>
          <a:p>
            <a:pPr marL="571500" indent="-571500">
              <a:buNone/>
            </a:pPr>
            <a:endParaRPr lang="hu-H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60000"/>
              </a:lnSpc>
              <a:buNone/>
            </a:pPr>
            <a:r>
              <a:rPr lang="hu-HU" sz="1500" b="1" dirty="0" err="1" smtClean="0">
                <a:latin typeface="Times New Roman" pitchFamily="18" charset="0"/>
                <a:cs typeface="Times New Roman" pitchFamily="18" charset="0"/>
              </a:rPr>
              <a:t>Periostin</a:t>
            </a:r>
            <a:r>
              <a:rPr lang="hu-HU" sz="1500" b="1" dirty="0" smtClean="0">
                <a:latin typeface="Times New Roman" pitchFamily="18" charset="0"/>
                <a:cs typeface="Times New Roman" pitchFamily="18" charset="0"/>
              </a:rPr>
              <a:t>:		</a:t>
            </a:r>
            <a:r>
              <a:rPr lang="hu-HU" sz="15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hu-HU" sz="1500" dirty="0" err="1" smtClean="0">
                <a:latin typeface="Times New Roman" pitchFamily="18" charset="0"/>
                <a:cs typeface="Times New Roman" pitchFamily="18" charset="0"/>
              </a:rPr>
              <a:t>Osteoblast-</a:t>
            </a:r>
            <a:r>
              <a:rPr lang="hu-HU" sz="1500" dirty="0" smtClean="0">
                <a:latin typeface="Times New Roman" pitchFamily="18" charset="0"/>
                <a:cs typeface="Times New Roman" pitchFamily="18" charset="0"/>
              </a:rPr>
              <a:t> specifikus faktor 2</a:t>
            </a:r>
            <a:endParaRPr lang="hu-H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60000"/>
              </a:lnSpc>
              <a:buNone/>
            </a:pPr>
            <a:r>
              <a:rPr lang="hu-HU" sz="1500" b="1" dirty="0" smtClean="0">
                <a:latin typeface="Times New Roman" pitchFamily="18" charset="0"/>
                <a:cs typeface="Times New Roman" pitchFamily="18" charset="0"/>
              </a:rPr>
              <a:t>			-</a:t>
            </a:r>
            <a:r>
              <a:rPr lang="hu-HU" sz="1500" dirty="0" smtClean="0">
                <a:latin typeface="Times New Roman" pitchFamily="18" charset="0"/>
                <a:cs typeface="Times New Roman" pitchFamily="18" charset="0"/>
              </a:rPr>
              <a:t>93 </a:t>
            </a:r>
            <a:r>
              <a:rPr lang="hu-HU" sz="1500" dirty="0" err="1" smtClean="0">
                <a:latin typeface="Times New Roman" pitchFamily="18" charset="0"/>
                <a:cs typeface="Times New Roman" pitchFamily="18" charset="0"/>
              </a:rPr>
              <a:t>kDa</a:t>
            </a:r>
            <a:r>
              <a:rPr lang="hu-H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500" dirty="0" err="1" smtClean="0">
                <a:latin typeface="Times New Roman" pitchFamily="18" charset="0"/>
                <a:cs typeface="Times New Roman" pitchFamily="18" charset="0"/>
              </a:rPr>
              <a:t>szekretált</a:t>
            </a:r>
            <a:r>
              <a:rPr lang="hu-H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500" dirty="0" err="1" smtClean="0">
                <a:latin typeface="Times New Roman" pitchFamily="18" charset="0"/>
                <a:cs typeface="Times New Roman" pitchFamily="18" charset="0"/>
              </a:rPr>
              <a:t>N-glikoprotein</a:t>
            </a:r>
            <a:endParaRPr lang="hu-H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60000"/>
              </a:lnSpc>
              <a:buNone/>
            </a:pPr>
            <a:r>
              <a:rPr lang="hu-HU" sz="15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hu-HU" sz="1500" dirty="0" err="1" smtClean="0">
                <a:latin typeface="Times New Roman" pitchFamily="18" charset="0"/>
                <a:cs typeface="Times New Roman" pitchFamily="18" charset="0"/>
              </a:rPr>
              <a:t>-Sejt-mátrix</a:t>
            </a:r>
            <a:r>
              <a:rPr lang="hu-HU" sz="1500" dirty="0" smtClean="0">
                <a:latin typeface="Times New Roman" pitchFamily="18" charset="0"/>
                <a:cs typeface="Times New Roman" pitchFamily="18" charset="0"/>
              </a:rPr>
              <a:t> kölcsönhatások közvetít</a:t>
            </a:r>
          </a:p>
          <a:p>
            <a:pPr marL="571500" indent="-571500" algn="just">
              <a:lnSpc>
                <a:spcPct val="160000"/>
              </a:lnSpc>
              <a:buNone/>
            </a:pPr>
            <a:r>
              <a:rPr lang="hu-HU" sz="15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hu-HU" sz="1500" dirty="0" err="1" smtClean="0">
                <a:latin typeface="Times New Roman" pitchFamily="18" charset="0"/>
                <a:cs typeface="Times New Roman" pitchFamily="18" charset="0"/>
              </a:rPr>
              <a:t>-Humán</a:t>
            </a:r>
            <a:r>
              <a:rPr lang="hu-HU" sz="1500" dirty="0" smtClean="0">
                <a:latin typeface="Times New Roman" pitchFamily="18" charset="0"/>
                <a:cs typeface="Times New Roman" pitchFamily="18" charset="0"/>
              </a:rPr>
              <a:t> szövetekben alacsony szinten </a:t>
            </a:r>
            <a:r>
              <a:rPr lang="hu-HU" sz="1500" dirty="0" err="1" smtClean="0">
                <a:latin typeface="Times New Roman" pitchFamily="18" charset="0"/>
                <a:cs typeface="Times New Roman" pitchFamily="18" charset="0"/>
              </a:rPr>
              <a:t>expresszálódik</a:t>
            </a:r>
            <a:endParaRPr lang="hu-H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60000"/>
              </a:lnSpc>
              <a:buNone/>
            </a:pPr>
            <a:r>
              <a:rPr lang="hu-HU" sz="15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hu-HU" sz="1500" dirty="0" err="1" smtClean="0">
                <a:latin typeface="Times New Roman" pitchFamily="18" charset="0"/>
                <a:cs typeface="Times New Roman" pitchFamily="18" charset="0"/>
              </a:rPr>
              <a:t>-Kórképek</a:t>
            </a:r>
            <a:r>
              <a:rPr lang="hu-H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500" dirty="0" err="1" smtClean="0">
                <a:latin typeface="Times New Roman" pitchFamily="18" charset="0"/>
                <a:cs typeface="Times New Roman" pitchFamily="18" charset="0"/>
              </a:rPr>
              <a:t>pl</a:t>
            </a:r>
            <a:r>
              <a:rPr lang="hu-HU" sz="1500" dirty="0" smtClean="0">
                <a:latin typeface="Times New Roman" pitchFamily="18" charset="0"/>
                <a:cs typeface="Times New Roman" pitchFamily="18" charset="0"/>
              </a:rPr>
              <a:t>: szív-és érrendszeri betegségek, </a:t>
            </a:r>
            <a:r>
              <a:rPr lang="hu-HU" sz="1500" dirty="0" err="1" smtClean="0">
                <a:latin typeface="Times New Roman" pitchFamily="18" charset="0"/>
                <a:cs typeface="Times New Roman" pitchFamily="18" charset="0"/>
              </a:rPr>
              <a:t>gastrointestinális</a:t>
            </a:r>
            <a:r>
              <a:rPr lang="hu-HU" sz="1500" dirty="0" smtClean="0">
                <a:latin typeface="Times New Roman" pitchFamily="18" charset="0"/>
                <a:cs typeface="Times New Roman" pitchFamily="18" charset="0"/>
              </a:rPr>
              <a:t> kórképek, 			tumor, légúti gyulladásos folyamatok</a:t>
            </a:r>
          </a:p>
          <a:p>
            <a:pPr marL="571500" indent="-571500" algn="ctr">
              <a:lnSpc>
                <a:spcPct val="160000"/>
              </a:lnSpc>
              <a:buNone/>
            </a:pP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sz="2000" i="1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hu-HU" sz="2000" i="1" dirty="0" err="1" smtClean="0"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”		 „</a:t>
            </a:r>
            <a:r>
              <a:rPr lang="hu-HU" sz="2000" i="1" dirty="0" err="1" smtClean="0">
                <a:latin typeface="Times New Roman" pitchFamily="18" charset="0"/>
                <a:cs typeface="Times New Roman" pitchFamily="18" charset="0"/>
              </a:rPr>
              <a:t>collaterals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i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i="1" dirty="0" err="1" smtClean="0"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571500" indent="-571500" algn="just">
              <a:lnSpc>
                <a:spcPct val="160000"/>
              </a:lnSpc>
              <a:buNone/>
            </a:pPr>
            <a:endParaRPr lang="hu-H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60000"/>
              </a:lnSpc>
              <a:buNone/>
            </a:pPr>
            <a:r>
              <a:rPr lang="hu-HU" sz="1500" b="1" dirty="0" err="1" smtClean="0">
                <a:latin typeface="Times New Roman" pitchFamily="18" charset="0"/>
                <a:cs typeface="Times New Roman" pitchFamily="18" charset="0"/>
              </a:rPr>
              <a:t>Kollaterális</a:t>
            </a:r>
            <a:r>
              <a:rPr lang="hu-HU" sz="1500" b="1" dirty="0" smtClean="0">
                <a:latin typeface="Times New Roman" pitchFamily="18" charset="0"/>
                <a:cs typeface="Times New Roman" pitchFamily="18" charset="0"/>
              </a:rPr>
              <a:t> hálózat</a:t>
            </a:r>
            <a:r>
              <a:rPr lang="hu-HU" sz="1500" dirty="0" smtClean="0">
                <a:latin typeface="Times New Roman" pitchFamily="18" charset="0"/>
                <a:cs typeface="Times New Roman" pitchFamily="18" charset="0"/>
              </a:rPr>
              <a:t>:	olyan alternatív, már meglévő érpályákat jelent, amelyek lehetővé teszik, hogy a 			véráramlás elérje a célszövetet, amikor az elsődleges útvonal elzáródik.</a:t>
            </a:r>
          </a:p>
          <a:p>
            <a:pPr marL="571500" indent="-571500" algn="just">
              <a:lnSpc>
                <a:spcPct val="150000"/>
              </a:lnSpc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50000"/>
              </a:lnSpc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lnSpc>
                <a:spcPct val="150000"/>
              </a:lnSpc>
            </a:pP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Ischaemiás</a:t>
            </a:r>
            <a:r>
              <a:rPr lang="hu-H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stroke</a:t>
            </a:r>
            <a:endParaRPr lang="hu-H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142984"/>
            <a:ext cx="2995747" cy="189771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215074" y="3143248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i="1" dirty="0" err="1">
                <a:latin typeface="Times New Roman" pitchFamily="18" charset="0"/>
                <a:cs typeface="Times New Roman" pitchFamily="18" charset="0"/>
              </a:rPr>
              <a:t>Neural</a:t>
            </a:r>
            <a:r>
              <a:rPr lang="hu-HU" sz="1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100" i="1" dirty="0" err="1">
                <a:latin typeface="Times New Roman" pitchFamily="18" charset="0"/>
                <a:cs typeface="Times New Roman" pitchFamily="18" charset="0"/>
              </a:rPr>
              <a:t>Regen</a:t>
            </a:r>
            <a:r>
              <a:rPr lang="hu-HU" sz="1100" i="1" dirty="0">
                <a:latin typeface="Times New Roman" pitchFamily="18" charset="0"/>
                <a:cs typeface="Times New Roman" pitchFamily="18" charset="0"/>
              </a:rPr>
              <a:t> Res. 2020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3786182" y="4786322"/>
            <a:ext cx="928694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Ischaemiás</a:t>
            </a:r>
            <a:r>
              <a:rPr lang="hu-H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stroke</a:t>
            </a:r>
            <a:endParaRPr lang="hu-H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500034" y="1142984"/>
            <a:ext cx="8186766" cy="5429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II. Célkitűzések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Hipotézis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van-e olyan marker, ami prediktív erővel bír a rossz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kollaterális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keringéssel rendelkező akut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ischaemiás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stroke betegekben.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Következő kérdésekre kerestük a választ: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 	A szisztémás keringésben mért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periostin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és a felvételi CT alapján számított 	ASPECT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score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közötti korreláció feltárása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(2) 	Hogyan korrelál az ASPECT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score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és az NIHSS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score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periostin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szisztémás 	koncentrációjával?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	A szérum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periostin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szintje hogyan korrelál a 90 napos kimenetellel?</a:t>
            </a:r>
          </a:p>
          <a:p>
            <a:pPr marL="0" marR="0" lvl="0" indent="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Ischaemiás</a:t>
            </a:r>
            <a:r>
              <a:rPr lang="hu-H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stroke</a:t>
            </a:r>
            <a:endParaRPr lang="hu-H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285720" y="1071546"/>
            <a:ext cx="5294392" cy="5786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III. Vizsgálati alanyok és módszer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Prospektív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vizsgálat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122 beteg bevonásával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Diagnózis: WHO definíció szerint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Kritériumok:	(1) első </a:t>
            </a:r>
            <a:r>
              <a:rPr kumimoji="0" lang="hu-H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ischaemiás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stroke</a:t>
            </a:r>
          </a:p>
          <a:p>
            <a:pPr marL="1600200" marR="0" lvl="3" indent="-2286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(2) </a:t>
            </a:r>
            <a:r>
              <a:rPr kumimoji="0" lang="hu-H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ictust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követő 6 órán belül megtörtént a felvétel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(3) kizáró kritériumok nem érvényesülnek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Stroke súlyosság : NIHSS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Korai </a:t>
            </a:r>
            <a:r>
              <a:rPr kumimoji="0" lang="hu-H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ischaemiás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elváltozások: ASPECT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Kedvezőtlen  kimenetelt : </a:t>
            </a:r>
            <a:r>
              <a:rPr kumimoji="0" lang="hu-H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mRS-pontszám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&gt;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Rossz </a:t>
            </a:r>
            <a:r>
              <a:rPr kumimoji="0" lang="hu-H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kollaterális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ASPECT  &lt; 6 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hu-H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Preanalitika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	- vénás mintavétel legkésőbb 6 órával a tünetek után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- 15 percig  3500 r/min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- -80 ◦C-on tároltuk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</a:t>
            </a:r>
            <a:r>
              <a:rPr kumimoji="0" lang="hu-HU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-ELISA-alapú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kitek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Standard stroke ellátás</a:t>
            </a:r>
          </a:p>
          <a:p>
            <a:pPr marL="342900" marR="0" lvl="0" indent="-34290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Kontroll: 15 egészséges önkéntes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196752"/>
            <a:ext cx="2769096" cy="207682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663" y="3929066"/>
            <a:ext cx="2986618" cy="2254855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5786446" y="5072074"/>
            <a:ext cx="3168352" cy="12858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720" y="1142984"/>
            <a:ext cx="8443914" cy="4983179"/>
          </a:xfrm>
        </p:spPr>
        <p:txBody>
          <a:bodyPr/>
          <a:lstStyle/>
          <a:p>
            <a:pPr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IV. Eredmények</a:t>
            </a:r>
          </a:p>
          <a:p>
            <a:pPr>
              <a:buNone/>
            </a:pPr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Ischaemiás</a:t>
            </a:r>
            <a:r>
              <a:rPr lang="hu-H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stroke</a:t>
            </a:r>
            <a:endParaRPr lang="hu-H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928670"/>
            <a:ext cx="421484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Egyenes összekötő 7"/>
          <p:cNvCxnSpPr/>
          <p:nvPr/>
        </p:nvCxnSpPr>
        <p:spPr>
          <a:xfrm>
            <a:off x="3786182" y="2500306"/>
            <a:ext cx="3571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3786182" y="2714620"/>
            <a:ext cx="3571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3786182" y="2928934"/>
            <a:ext cx="3571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3786182" y="3143248"/>
            <a:ext cx="3571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3786182" y="3714752"/>
            <a:ext cx="3571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3786182" y="4071942"/>
            <a:ext cx="3571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3714744" y="4714884"/>
            <a:ext cx="3571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3714744" y="4929198"/>
            <a:ext cx="35719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3643306" y="5857892"/>
            <a:ext cx="36433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" y="3062289"/>
            <a:ext cx="9083641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1000108"/>
            <a:ext cx="488679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Ischaemiás</a:t>
            </a:r>
            <a:r>
              <a:rPr lang="hu-H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stroke</a:t>
            </a:r>
            <a:endParaRPr lang="hu-H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19197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Ischaemiás</a:t>
            </a:r>
            <a:r>
              <a:rPr lang="hu-H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stroke</a:t>
            </a:r>
            <a:endParaRPr lang="hu-H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21535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Egyenes összekötő 6"/>
          <p:cNvCxnSpPr/>
          <p:nvPr/>
        </p:nvCxnSpPr>
        <p:spPr>
          <a:xfrm>
            <a:off x="1142976" y="2571744"/>
            <a:ext cx="621510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071538" y="3357562"/>
            <a:ext cx="621510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1285852" y="3643314"/>
            <a:ext cx="621510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1214414" y="3929066"/>
            <a:ext cx="621510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1214414" y="4714884"/>
            <a:ext cx="621510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1214414" y="4429132"/>
            <a:ext cx="621510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1142976" y="4214818"/>
            <a:ext cx="621510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1142976" y="5429264"/>
            <a:ext cx="621510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1214414" y="4929198"/>
            <a:ext cx="621510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</TotalTime>
  <Words>599</Words>
  <Application>Microsoft Office PowerPoint</Application>
  <PresentationFormat>Diavetítés a képernyőre (4:3 oldalarány)</PresentationFormat>
  <Paragraphs>180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Magyar Aneszteziológiai és Intenzív Terápiás Társaság  Dél-Dunántúli Szekciójának Tudományos Ülése</vt:lpstr>
      <vt:lpstr>2. dia</vt:lpstr>
      <vt:lpstr>Kutatásunk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Komplex vizsga</dc:title>
  <dc:creator>Spantler Dora</dc:creator>
  <cp:lastModifiedBy>Spantler Dora</cp:lastModifiedBy>
  <cp:revision>246</cp:revision>
  <dcterms:created xsi:type="dcterms:W3CDTF">2023-03-18T17:18:11Z</dcterms:created>
  <dcterms:modified xsi:type="dcterms:W3CDTF">2024-09-26T21:10:06Z</dcterms:modified>
</cp:coreProperties>
</file>