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58" r:id="rId4"/>
    <p:sldId id="261" r:id="rId5"/>
    <p:sldId id="262" r:id="rId6"/>
    <p:sldId id="263" r:id="rId7"/>
    <p:sldId id="264" r:id="rId8"/>
    <p:sldId id="292" r:id="rId9"/>
    <p:sldId id="265" r:id="rId10"/>
    <p:sldId id="266" r:id="rId11"/>
    <p:sldId id="285" r:id="rId12"/>
    <p:sldId id="267" r:id="rId13"/>
    <p:sldId id="268" r:id="rId14"/>
    <p:sldId id="293" r:id="rId15"/>
    <p:sldId id="269" r:id="rId16"/>
    <p:sldId id="271" r:id="rId17"/>
    <p:sldId id="291" r:id="rId18"/>
    <p:sldId id="273" r:id="rId19"/>
    <p:sldId id="274" r:id="rId20"/>
    <p:sldId id="287" r:id="rId21"/>
    <p:sldId id="290" r:id="rId22"/>
    <p:sldId id="275" r:id="rId2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6600"/>
    <a:srgbClr val="495DF8"/>
    <a:srgbClr val="191970"/>
    <a:srgbClr val="000080"/>
    <a:srgbClr val="0F52BA"/>
    <a:srgbClr val="009B77"/>
    <a:srgbClr val="052048"/>
    <a:srgbClr val="1F4E2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özepesen sötét stíl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3190" autoAdjust="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EDF2F-8DC4-4FC8-B914-0EBB6AC03091}" type="datetimeFigureOut">
              <a:rPr lang="hu-HU" smtClean="0"/>
              <a:pPr/>
              <a:t>2024. 09. 26.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5998C-65E5-4F61-9886-A2D062C2527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85794"/>
          </a:xfrm>
          <a:solidFill>
            <a:srgbClr val="191970"/>
          </a:solidFill>
        </p:spPr>
        <p:txBody>
          <a:bodyPr>
            <a:noAutofit/>
          </a:bodyPr>
          <a:lstStyle/>
          <a:p>
            <a:r>
              <a:rPr lang="hu-H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Magyar </a:t>
            </a:r>
            <a:r>
              <a:rPr lang="hu-H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Aneszteziológiai</a:t>
            </a:r>
            <a:r>
              <a:rPr lang="hu-H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és Intenzív Terápiás Társaság </a:t>
            </a:r>
            <a:br>
              <a:rPr lang="hu-H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u-H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Dél-Dunántúli Szekciójának Tudományos Ülése</a:t>
            </a:r>
            <a:endParaRPr lang="hu-H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57158" y="1285860"/>
            <a:ext cx="8358246" cy="5143536"/>
          </a:xfrm>
        </p:spPr>
        <p:txBody>
          <a:bodyPr>
            <a:normAutofit fontScale="92500" lnSpcReduction="10000"/>
          </a:bodyPr>
          <a:lstStyle/>
          <a:p>
            <a:endParaRPr lang="hu-H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Új </a:t>
            </a:r>
            <a:r>
              <a:rPr lang="hu-H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biomarkerek</a:t>
            </a:r>
            <a:r>
              <a:rPr lang="hu-H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 modern stroke ellátásban</a:t>
            </a:r>
          </a:p>
          <a:p>
            <a:endParaRPr lang="hu-H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hu-H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u-H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Spántler</a:t>
            </a:r>
            <a:r>
              <a:rPr lang="hu-H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Dóra</a:t>
            </a:r>
          </a:p>
          <a:p>
            <a:endParaRPr lang="hu-H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Zalakaros, 2024</a:t>
            </a:r>
            <a:endParaRPr lang="hu-H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dirty="0"/>
          </a:p>
        </p:txBody>
      </p:sp>
      <p:pic>
        <p:nvPicPr>
          <p:cNvPr id="4" name="Kép 3" descr="pte-cimer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3714744" y="3071810"/>
            <a:ext cx="1428760" cy="1285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219" y="1500174"/>
            <a:ext cx="7927562" cy="428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Egyenes összekötő 9"/>
          <p:cNvCxnSpPr/>
          <p:nvPr/>
        </p:nvCxnSpPr>
        <p:spPr>
          <a:xfrm>
            <a:off x="1428728" y="3214686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285720" y="1142984"/>
            <a:ext cx="8443914" cy="5429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5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V. </a:t>
            </a:r>
            <a:r>
              <a:rPr lang="hu-HU" sz="5800" b="1" dirty="0" smtClean="0">
                <a:latin typeface="Times New Roman" pitchFamily="18" charset="0"/>
                <a:cs typeface="Times New Roman" pitchFamily="18" charset="0"/>
              </a:rPr>
              <a:t>Következtetések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hu-H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Szérum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periostin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szintje az IS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hiperakut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fázisában magasabb a stroke-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os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betegeknél, mint a kontroll egyénekben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endParaRPr lang="hu-HU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Az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ictust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követő 6 órán belül mért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periostin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szint szignifikánsan magasabb volt azokban, akiknél a 90 napos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follow-up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során kedvezőtlen kimenetelt állapítottunk meg. 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endParaRPr lang="hu-HU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kollaterális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keringést tükröző ASPECT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score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negatívan, míg az IS súlyosságát jelző NIHSS pozitívan korrelált a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periostin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szisztémás koncentrációjával. </a:t>
            </a: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endParaRPr lang="hu-HU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A felvételkor mért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periostin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szint független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pediktora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 a felvételkori ASPECT </a:t>
            </a:r>
            <a:r>
              <a:rPr lang="hu-HU" sz="2900" dirty="0" err="1" smtClean="0">
                <a:latin typeface="Times New Roman" pitchFamily="18" charset="0"/>
                <a:cs typeface="Times New Roman" pitchFamily="18" charset="0"/>
              </a:rPr>
              <a:t>score</a:t>
            </a:r>
            <a:r>
              <a:rPr lang="hu-HU" sz="2900" dirty="0" smtClean="0">
                <a:latin typeface="Times New Roman" pitchFamily="18" charset="0"/>
                <a:cs typeface="Times New Roman" pitchFamily="18" charset="0"/>
              </a:rPr>
              <a:t>&lt; 6-os értéknek.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214282" y="1285860"/>
            <a:ext cx="4214842" cy="5357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romanUcPeriod"/>
              <a:tabLst/>
              <a:defRPr/>
            </a:pPr>
            <a:r>
              <a:rPr kumimoji="0" lang="hu-H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Bevezetés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0" lvl="0" indent="-571500" algn="just">
              <a:lnSpc>
                <a:spcPct val="160000"/>
              </a:lnSpc>
              <a:spcBef>
                <a:spcPct val="20000"/>
              </a:spcBef>
            </a:pPr>
            <a:r>
              <a:rPr lang="hu-HU" sz="1600" b="1" dirty="0" err="1" smtClean="0"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1600" b="1" dirty="0" smtClean="0">
                <a:latin typeface="Times New Roman" pitchFamily="18" charset="0"/>
                <a:cs typeface="Times New Roman" pitchFamily="18" charset="0"/>
              </a:rPr>
              <a:t> vérzés</a:t>
            </a:r>
            <a:r>
              <a:rPr kumimoji="0" lang="hu-H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subarachnoidalis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térbe, vagyis az agy /gerincvelő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arachnoidea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és pia matere közé</a:t>
            </a:r>
          </a:p>
          <a:p>
            <a:pPr marL="571500" lvl="0" indent="-571500" algn="just">
              <a:lnSpc>
                <a:spcPct val="160000"/>
              </a:lnSpc>
              <a:spcBef>
                <a:spcPct val="20000"/>
              </a:spcBef>
            </a:pP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lnSpc>
                <a:spcPct val="160000"/>
              </a:lnSpc>
              <a:spcBef>
                <a:spcPct val="20000"/>
              </a:spcBef>
            </a:pP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Késői</a:t>
            </a:r>
            <a:r>
              <a:rPr kumimoji="0" lang="hu-HU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agyi </a:t>
            </a:r>
            <a:r>
              <a:rPr kumimoji="0" lang="hu-HU" sz="16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ischaemia</a:t>
            </a:r>
            <a:r>
              <a:rPr kumimoji="0" lang="hu-HU" sz="1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(DCI)</a:t>
            </a:r>
            <a:r>
              <a:rPr kumimoji="0" lang="hu-H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lvl="0" indent="-571500" algn="just">
              <a:lnSpc>
                <a:spcPct val="16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hu-HU" sz="1600" dirty="0" smtClean="0"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ünetekkel járó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vazospazmus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és/vagy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vazospazmusnak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tulajdonítható infarktus</a:t>
            </a:r>
            <a:endParaRPr kumimoji="0" lang="hu-H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hu-H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2" descr="Subarachnoid Hemorrhage - What You Need to Kno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357298"/>
            <a:ext cx="2357454" cy="2357454"/>
          </a:xfrm>
          <a:prstGeom prst="rect">
            <a:avLst/>
          </a:prstGeom>
          <a:noFill/>
        </p:spPr>
      </p:pic>
      <p:pic>
        <p:nvPicPr>
          <p:cNvPr id="9" name="Picture 2" descr="  Figure 7 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4214818"/>
            <a:ext cx="1641125" cy="2000264"/>
          </a:xfrm>
          <a:prstGeom prst="rect">
            <a:avLst/>
          </a:prstGeom>
          <a:noFill/>
        </p:spPr>
      </p:pic>
      <p:pic>
        <p:nvPicPr>
          <p:cNvPr id="10" name="Kép 9"/>
          <p:cNvPicPr>
            <a:picLocks noChangeAspect="1"/>
          </p:cNvPicPr>
          <p:nvPr/>
        </p:nvPicPr>
        <p:blipFill rotWithShape="1">
          <a:blip r:embed="rId4" cstate="print"/>
          <a:srcRect l="34450" t="31423" r="33032" b="12102"/>
          <a:stretch/>
        </p:blipFill>
        <p:spPr>
          <a:xfrm>
            <a:off x="6791646" y="4214818"/>
            <a:ext cx="2047566" cy="2000264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6786578" y="6357958"/>
            <a:ext cx="1928826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 smtClean="0">
                <a:latin typeface="Times New Roman" pitchFamily="18" charset="0"/>
                <a:cs typeface="Times New Roman" pitchFamily="18" charset="0"/>
              </a:rPr>
              <a:t>MR: DCI</a:t>
            </a:r>
            <a:endParaRPr lang="hu-H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4643438" y="6286520"/>
            <a:ext cx="1928826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 smtClean="0">
                <a:latin typeface="Times New Roman" pitchFamily="18" charset="0"/>
                <a:cs typeface="Times New Roman" pitchFamily="18" charset="0"/>
              </a:rPr>
              <a:t>DSA: </a:t>
            </a:r>
            <a:r>
              <a:rPr lang="hu-HU" sz="1200" dirty="0" err="1" smtClean="0">
                <a:latin typeface="Times New Roman" pitchFamily="18" charset="0"/>
                <a:cs typeface="Times New Roman" pitchFamily="18" charset="0"/>
              </a:rPr>
              <a:t>vazospazmus</a:t>
            </a:r>
            <a:endParaRPr lang="hu-H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250017" y="1124744"/>
            <a:ext cx="8643966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 smtClean="0">
                <a:latin typeface="Times New Roman" pitchFamily="18" charset="0"/>
                <a:cs typeface="Times New Roman" pitchFamily="18" charset="0"/>
              </a:rPr>
              <a:t>II. Célkitűzések</a:t>
            </a:r>
          </a:p>
          <a:p>
            <a:pPr>
              <a:buNone/>
            </a:pPr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Szerettünk volna szélesebb képet kapni a lehetséges </a:t>
            </a:r>
            <a:r>
              <a:rPr lang="hu-HU" sz="1800" dirty="0" err="1" smtClean="0">
                <a:latin typeface="Times New Roman" pitchFamily="18" charset="0"/>
                <a:cs typeface="Times New Roman" pitchFamily="18" charset="0"/>
              </a:rPr>
              <a:t>pathofiziológiai</a:t>
            </a: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 folyamatokról, és</a:t>
            </a:r>
          </a:p>
          <a:p>
            <a:pPr algn="just">
              <a:lnSpc>
                <a:spcPct val="150000"/>
              </a:lnSpc>
              <a:buNone/>
            </a:pP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megvizsgálni néhány </a:t>
            </a:r>
            <a:r>
              <a:rPr lang="hu-HU" sz="1800" dirty="0" err="1" smtClean="0">
                <a:latin typeface="Times New Roman" pitchFamily="18" charset="0"/>
                <a:cs typeface="Times New Roman" pitchFamily="18" charset="0"/>
              </a:rPr>
              <a:t>biomarker</a:t>
            </a: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 és a DCI, valamint a funkcionális kimenetel kapcsolatát,</a:t>
            </a:r>
          </a:p>
          <a:p>
            <a:pPr algn="just">
              <a:lnSpc>
                <a:spcPct val="150000"/>
              </a:lnSpc>
              <a:buNone/>
            </a:pP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illetve ezek egymáshoz való viszonyát.</a:t>
            </a:r>
          </a:p>
        </p:txBody>
      </p:sp>
      <p:graphicFrame>
        <p:nvGraphicFramePr>
          <p:cNvPr id="8" name="Táblázat 7"/>
          <p:cNvGraphicFramePr>
            <a:graphicFrameLocks noGrp="1"/>
          </p:cNvGraphicFramePr>
          <p:nvPr/>
        </p:nvGraphicFramePr>
        <p:xfrm>
          <a:off x="1647190" y="3857631"/>
          <a:ext cx="5849620" cy="2743200"/>
        </p:xfrm>
        <a:graphic>
          <a:graphicData uri="http://schemas.openxmlformats.org/drawingml/2006/table">
            <a:tbl>
              <a:tblPr/>
              <a:tblGrid>
                <a:gridCol w="2924810"/>
                <a:gridCol w="2924810"/>
              </a:tblGrid>
              <a:tr h="260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err="1">
                          <a:latin typeface="Times New Roman"/>
                          <a:ea typeface="Calibri"/>
                          <a:cs typeface="Times New Roman"/>
                        </a:rPr>
                        <a:t>Eotaxim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eosinophil kemotatikus fehérje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>
                          <a:latin typeface="Times New Roman"/>
                          <a:ea typeface="Calibri"/>
                          <a:cs typeface="Times New Roman"/>
                        </a:rPr>
                        <a:t>FGF-2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fibroblast növekedési faktor-2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FLT-3L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Fms-like tyrosine kinase-3 ligand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06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CX3CL1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CX3C kemokin ligand 1 </a:t>
                      </a:r>
                      <a:r>
                        <a:rPr lang="hu-HU" sz="1200" i="1">
                          <a:latin typeface="Times New Roman"/>
                          <a:ea typeface="Calibri"/>
                          <a:cs typeface="Times New Roman"/>
                        </a:rPr>
                        <a:t>másnéven</a:t>
                      </a: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 Fraktalkin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IL-1b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interleukin-1 béta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IL-4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interleukin-4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IP-10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interferon- gamma-indukáló 10-es fehérje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MCP-3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monocita kemotaktikus fehérje-3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03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>
                          <a:latin typeface="Times New Roman"/>
                          <a:ea typeface="Calibri"/>
                          <a:cs typeface="Times New Roman"/>
                        </a:rPr>
                        <a:t>MIP-1b</a:t>
                      </a:r>
                      <a:endParaRPr lang="hu-H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hu-HU" sz="1200" dirty="0" err="1">
                          <a:latin typeface="Times New Roman"/>
                          <a:ea typeface="Calibri"/>
                          <a:cs typeface="Times New Roman"/>
                        </a:rPr>
                        <a:t>macrophage</a:t>
                      </a:r>
                      <a:r>
                        <a:rPr lang="hu-HU" sz="1200" dirty="0">
                          <a:latin typeface="Times New Roman"/>
                          <a:ea typeface="Calibri"/>
                          <a:cs typeface="Times New Roman"/>
                        </a:rPr>
                        <a:t> gyulladásos fehérje-1 béta</a:t>
                      </a:r>
                      <a:endParaRPr lang="hu-H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sp>
        <p:nvSpPr>
          <p:cNvPr id="6" name="Téglalap 5"/>
          <p:cNvSpPr/>
          <p:nvPr/>
        </p:nvSpPr>
        <p:spPr>
          <a:xfrm>
            <a:off x="428596" y="1285860"/>
            <a:ext cx="814393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buNone/>
            </a:pP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Következő kérdésekre kerestük a választ:</a:t>
            </a:r>
          </a:p>
          <a:p>
            <a:pPr algn="just">
              <a:lnSpc>
                <a:spcPct val="150000"/>
              </a:lnSpc>
              <a:buNone/>
            </a:pPr>
            <a:endParaRPr lang="hu-H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endParaRPr lang="hu-H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Az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eotaxin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,  FGF-2,  FLT-3L,  CX3CL1,  IL-1b, IL-4,  IP-10, MCP3, MIP-1b szintje </a:t>
            </a:r>
          </a:p>
          <a:p>
            <a:pPr marL="342900" indent="-342900" algn="just">
              <a:lnSpc>
                <a:spcPct val="150000"/>
              </a:lnSpc>
            </a:pPr>
            <a:endParaRPr lang="hu-H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</a:pP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(1)		összefügg a DCI kialakulásával?</a:t>
            </a:r>
          </a:p>
          <a:p>
            <a:pPr algn="just">
              <a:lnSpc>
                <a:spcPct val="150000"/>
              </a:lnSpc>
              <a:buNone/>
            </a:pP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(2) 	hogyan korrelálnak a 30. napi kimenetellel?</a:t>
            </a:r>
          </a:p>
          <a:p>
            <a:pPr algn="just">
              <a:lnSpc>
                <a:spcPct val="150000"/>
              </a:lnSpc>
              <a:buNone/>
            </a:pP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(3) 	milyen kapcsolatuk van a 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Transcraniális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Dopplerrel bizonyított 	</a:t>
            </a:r>
            <a:r>
              <a:rPr lang="hu-HU" dirty="0" err="1" smtClean="0">
                <a:latin typeface="Times New Roman" pitchFamily="18" charset="0"/>
                <a:cs typeface="Times New Roman" pitchFamily="18" charset="0"/>
              </a:rPr>
              <a:t>vazospazmussal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285720" y="1071546"/>
            <a:ext cx="5000660" cy="557216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hu-HU" b="1" dirty="0" smtClean="0">
                <a:latin typeface="Times New Roman" pitchFamily="18" charset="0"/>
                <a:cs typeface="Times New Roman" pitchFamily="18" charset="0"/>
              </a:rPr>
              <a:t>III. Vizsgálati alanyok és módszer</a:t>
            </a:r>
          </a:p>
          <a:p>
            <a:pPr>
              <a:buNone/>
            </a:pP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Prospektív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 megfigyeléses vizsgálat</a:t>
            </a:r>
          </a:p>
          <a:p>
            <a:pPr>
              <a:lnSpc>
                <a:spcPct val="170000"/>
              </a:lnSpc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112 beteg bevonásával</a:t>
            </a:r>
          </a:p>
          <a:p>
            <a:pPr>
              <a:lnSpc>
                <a:spcPct val="170000"/>
              </a:lnSpc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 Kritériumok:	(1) minden ≥ 18 éves</a:t>
            </a:r>
          </a:p>
          <a:p>
            <a:pPr lvl="3">
              <a:lnSpc>
                <a:spcPct val="170000"/>
              </a:lnSpc>
              <a:buNone/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		(2) újonnan diagnosztizált 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aSAV</a:t>
            </a:r>
            <a:endParaRPr lang="hu-H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aSAV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 súlyosság : WFNS, 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mFisher</a:t>
            </a:r>
            <a:endParaRPr lang="hu-H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Kedvezőtlen  kimenetelt : 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mRS-pontszám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 3-6</a:t>
            </a:r>
          </a:p>
          <a:p>
            <a:pPr>
              <a:lnSpc>
                <a:spcPct val="170000"/>
              </a:lnSpc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Vénás vérminták:	 - (i) 24 órával ; (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) 5-7 nappal  az 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ictus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 után</a:t>
            </a:r>
          </a:p>
          <a:p>
            <a:pPr>
              <a:lnSpc>
                <a:spcPct val="170000"/>
              </a:lnSpc>
              <a:buNone/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			- 13 percig 3000 r/min</a:t>
            </a:r>
          </a:p>
          <a:p>
            <a:pPr>
              <a:lnSpc>
                <a:spcPct val="170000"/>
              </a:lnSpc>
              <a:buNone/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			- -80 ◦C-on tároltuk</a:t>
            </a:r>
          </a:p>
          <a:p>
            <a:pPr>
              <a:lnSpc>
                <a:spcPct val="170000"/>
              </a:lnSpc>
              <a:buNone/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-multiplex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assay</a:t>
            </a:r>
            <a:endParaRPr lang="hu-H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Mért 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biomarkerek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:	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eotaxin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,  FGF-2,  FLT-3L,  CX3CL1,  IL-1b, 		IL-4,  IP-10,  MCP3, MIP-1b</a:t>
            </a:r>
          </a:p>
          <a:p>
            <a:pPr>
              <a:lnSpc>
                <a:spcPct val="170000"/>
              </a:lnSpc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DCI diagnózis: TCD; MRI;  katéteres 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angiográfia</a:t>
            </a:r>
            <a:endParaRPr lang="hu-HU" sz="17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</a:pP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Klinikai </a:t>
            </a:r>
            <a:r>
              <a:rPr lang="hu-HU" sz="1700" dirty="0" err="1" smtClean="0">
                <a:latin typeface="Times New Roman" pitchFamily="18" charset="0"/>
                <a:cs typeface="Times New Roman" pitchFamily="18" charset="0"/>
              </a:rPr>
              <a:t>guideline-nak</a:t>
            </a:r>
            <a:r>
              <a:rPr lang="hu-HU" sz="1700" dirty="0" smtClean="0">
                <a:latin typeface="Times New Roman" pitchFamily="18" charset="0"/>
                <a:cs typeface="Times New Roman" pitchFamily="18" charset="0"/>
              </a:rPr>
              <a:t> megfelelő ellátás</a:t>
            </a:r>
          </a:p>
        </p:txBody>
      </p:sp>
      <p:pic>
        <p:nvPicPr>
          <p:cNvPr id="6" name="Kép 5" descr="https://ars.els-cdn.com/content/image/1-s2.0-S2211568415002107-gr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4465" y="1500174"/>
            <a:ext cx="4159535" cy="1216468"/>
          </a:xfrm>
          <a:prstGeom prst="rect">
            <a:avLst/>
          </a:prstGeom>
          <a:noFill/>
        </p:spPr>
      </p:pic>
      <p:sp>
        <p:nvSpPr>
          <p:cNvPr id="2050" name="Text Box 10"/>
          <p:cNvSpPr txBox="1">
            <a:spLocks noChangeArrowheads="1"/>
          </p:cNvSpPr>
          <p:nvPr/>
        </p:nvSpPr>
        <p:spPr bwMode="auto">
          <a:xfrm>
            <a:off x="5786446" y="2857496"/>
            <a:ext cx="3071834" cy="12362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9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mFisher</a:t>
            </a:r>
            <a:r>
              <a:rPr kumimoji="0" lang="hu-HU" sz="9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hu-HU" sz="9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score</a:t>
            </a:r>
            <a:r>
              <a:rPr kumimoji="0" lang="hu-HU" sz="9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A. </a:t>
            </a:r>
            <a:r>
              <a:rPr kumimoji="0" lang="hu-HU" sz="8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Grade</a:t>
            </a:r>
            <a:r>
              <a:rPr kumimoji="0" lang="hu-HU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0: nincs SAV, nincs</a:t>
            </a:r>
            <a:r>
              <a:rPr kumimoji="0" lang="hu-HU" sz="8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kamrába törő vérzés</a:t>
            </a:r>
            <a:endParaRPr kumimoji="0" lang="hu-HU" sz="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B. </a:t>
            </a:r>
            <a:r>
              <a:rPr kumimoji="0" lang="hu-HU" sz="8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Grade</a:t>
            </a:r>
            <a:r>
              <a:rPr kumimoji="0" lang="hu-HU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1: minimális SAV, nincs</a:t>
            </a:r>
            <a:r>
              <a:rPr kumimoji="0" lang="hu-HU" sz="8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lang="hu-HU" sz="800" dirty="0" smtClean="0">
                <a:latin typeface="Times New Roman" pitchFamily="18" charset="0"/>
                <a:cs typeface="Arial" pitchFamily="34" charset="0"/>
              </a:rPr>
              <a:t>oldal</a:t>
            </a:r>
            <a:r>
              <a:rPr kumimoji="0" lang="hu-HU" sz="8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kamrába törő vérzés</a:t>
            </a:r>
            <a:endParaRPr kumimoji="0" lang="hu-HU" sz="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C. </a:t>
            </a:r>
            <a:r>
              <a:rPr kumimoji="0" lang="hu-HU" sz="8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Grade</a:t>
            </a:r>
            <a:r>
              <a:rPr kumimoji="0" lang="hu-HU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3: nagy SAV. n</a:t>
            </a:r>
            <a:r>
              <a:rPr lang="hu-HU" sz="800" dirty="0" smtClean="0">
                <a:latin typeface="Times New Roman" pitchFamily="18" charset="0"/>
                <a:cs typeface="Arial" pitchFamily="34" charset="0"/>
              </a:rPr>
              <a:t>incs oldalkamrába törő vérzés</a:t>
            </a:r>
            <a:endParaRPr kumimoji="0" lang="hu-HU" sz="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hu-HU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D. </a:t>
            </a:r>
            <a:r>
              <a:rPr kumimoji="0" lang="hu-HU" sz="8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Grade</a:t>
            </a:r>
            <a:r>
              <a:rPr kumimoji="0" lang="hu-HU" sz="8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4: nagy SAV</a:t>
            </a:r>
            <a:r>
              <a:rPr kumimoji="0" lang="hu-HU" sz="80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oldalkamrába törő vérzéssel</a:t>
            </a:r>
            <a:endParaRPr kumimoji="0" lang="hu-HU" sz="8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4500570"/>
            <a:ext cx="2786082" cy="2103453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5857884" y="5572140"/>
            <a:ext cx="3143272" cy="11430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sp>
        <p:nvSpPr>
          <p:cNvPr id="5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5240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08056" y="1000108"/>
            <a:ext cx="5035945" cy="574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85926"/>
            <a:ext cx="4929222" cy="3228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285720" y="1142984"/>
            <a:ext cx="8443914" cy="4983179"/>
          </a:xfrm>
        </p:spPr>
        <p:txBody>
          <a:bodyPr/>
          <a:lstStyle/>
          <a:p>
            <a:pPr>
              <a:buNone/>
            </a:pPr>
            <a:r>
              <a:rPr lang="hu-HU" b="1" dirty="0" smtClean="0">
                <a:latin typeface="Times New Roman" pitchFamily="18" charset="0"/>
                <a:cs typeface="Times New Roman" pitchFamily="18" charset="0"/>
              </a:rPr>
              <a:t>IV. Eredmények</a:t>
            </a:r>
          </a:p>
          <a:p>
            <a:pPr>
              <a:buNone/>
            </a:pPr>
            <a:endParaRPr lang="hu-H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6964" y="1785926"/>
            <a:ext cx="7457623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zövegdoboz 5"/>
          <p:cNvSpPr txBox="1"/>
          <p:nvPr/>
        </p:nvSpPr>
        <p:spPr>
          <a:xfrm>
            <a:off x="0" y="14285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cxnSp>
        <p:nvCxnSpPr>
          <p:cNvPr id="7" name="Egyenes összekötő 6"/>
          <p:cNvCxnSpPr/>
          <p:nvPr/>
        </p:nvCxnSpPr>
        <p:spPr>
          <a:xfrm>
            <a:off x="1785918" y="3071810"/>
            <a:ext cx="6000792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5240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pic>
        <p:nvPicPr>
          <p:cNvPr id="6" name="Kép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2285992"/>
            <a:ext cx="7286676" cy="35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zövegdoboz 6"/>
          <p:cNvSpPr txBox="1"/>
          <p:nvPr/>
        </p:nvSpPr>
        <p:spPr>
          <a:xfrm>
            <a:off x="857224" y="1357298"/>
            <a:ext cx="39290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latin typeface="Times New Roman" pitchFamily="18" charset="0"/>
                <a:cs typeface="Times New Roman" pitchFamily="18" charset="0"/>
              </a:rPr>
              <a:t>4. ábra </a:t>
            </a:r>
            <a:r>
              <a:rPr lang="hu-HU" sz="1400" dirty="0" smtClean="0">
                <a:latin typeface="Times New Roman" pitchFamily="18" charset="0"/>
                <a:cs typeface="Times New Roman" pitchFamily="18" charset="0"/>
              </a:rPr>
              <a:t>Szérum </a:t>
            </a:r>
            <a:r>
              <a:rPr lang="hu-HU" sz="1400" dirty="0" err="1" smtClean="0">
                <a:latin typeface="Times New Roman" pitchFamily="18" charset="0"/>
                <a:cs typeface="Times New Roman" pitchFamily="18" charset="0"/>
              </a:rPr>
              <a:t>biomarkerek</a:t>
            </a:r>
            <a:r>
              <a:rPr lang="hu-HU" sz="1400" dirty="0" smtClean="0">
                <a:latin typeface="Times New Roman" pitchFamily="18" charset="0"/>
                <a:cs typeface="Times New Roman" pitchFamily="18" charset="0"/>
              </a:rPr>
              <a:t> közötti korreláció</a:t>
            </a:r>
            <a:endParaRPr lang="hu-H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Ellipszis 9"/>
          <p:cNvSpPr/>
          <p:nvPr/>
        </p:nvSpPr>
        <p:spPr>
          <a:xfrm>
            <a:off x="4071934" y="2714620"/>
            <a:ext cx="500066" cy="28575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Ellipszis 10"/>
          <p:cNvSpPr/>
          <p:nvPr/>
        </p:nvSpPr>
        <p:spPr>
          <a:xfrm>
            <a:off x="2500298" y="3786190"/>
            <a:ext cx="500066" cy="28575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/>
          <p:cNvSpPr/>
          <p:nvPr/>
        </p:nvSpPr>
        <p:spPr>
          <a:xfrm>
            <a:off x="1785918" y="3286124"/>
            <a:ext cx="500066" cy="28575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/>
          <p:cNvSpPr/>
          <p:nvPr/>
        </p:nvSpPr>
        <p:spPr>
          <a:xfrm>
            <a:off x="7358082" y="4714884"/>
            <a:ext cx="500066" cy="285752"/>
          </a:xfrm>
          <a:prstGeom prst="ellipse">
            <a:avLst/>
          </a:prstGeom>
          <a:noFill/>
          <a:ln w="762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52400" y="1524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pic>
        <p:nvPicPr>
          <p:cNvPr id="6" name="Kép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4756" y="1928802"/>
            <a:ext cx="6072230" cy="192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6194" y="4143380"/>
            <a:ext cx="6072230" cy="22145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zövegdoboz 7"/>
          <p:cNvSpPr txBox="1"/>
          <p:nvPr/>
        </p:nvSpPr>
        <p:spPr>
          <a:xfrm>
            <a:off x="928662" y="1142984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dirty="0" smtClean="0">
                <a:latin typeface="Times New Roman" pitchFamily="18" charset="0"/>
                <a:cs typeface="Times New Roman" pitchFamily="18" charset="0"/>
              </a:rPr>
              <a:t>5. ábra S</a:t>
            </a:r>
            <a:r>
              <a:rPr lang="hu-HU" sz="1400" dirty="0" smtClean="0">
                <a:latin typeface="Times New Roman" pitchFamily="18" charset="0"/>
                <a:cs typeface="Times New Roman" pitchFamily="18" charset="0"/>
              </a:rPr>
              <a:t>zérum </a:t>
            </a:r>
            <a:r>
              <a:rPr lang="hu-HU" sz="1400" dirty="0" err="1" smtClean="0">
                <a:latin typeface="Times New Roman" pitchFamily="18" charset="0"/>
                <a:cs typeface="Times New Roman" pitchFamily="18" charset="0"/>
              </a:rPr>
              <a:t>biomarkerek</a:t>
            </a:r>
            <a:r>
              <a:rPr lang="hu-HU" sz="1400" dirty="0" smtClean="0">
                <a:latin typeface="Times New Roman" pitchFamily="18" charset="0"/>
                <a:cs typeface="Times New Roman" pitchFamily="18" charset="0"/>
              </a:rPr>
              <a:t> közötti korreláció a különböző klinikai alcsoportokban (A): kedvező, n = 58; (B): kedvezőtlen, n = 58). </a:t>
            </a:r>
            <a:endParaRPr lang="hu-H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395536" y="2564904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latin typeface="Times New Roman" pitchFamily="18" charset="0"/>
                <a:cs typeface="Times New Roman" pitchFamily="18" charset="0"/>
              </a:rPr>
              <a:t>Kedvező</a:t>
            </a:r>
            <a:endParaRPr lang="hu-H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71472" y="4929198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latin typeface="Times New Roman" pitchFamily="18" charset="0"/>
                <a:cs typeface="Times New Roman" pitchFamily="18" charset="0"/>
              </a:rPr>
              <a:t>Kedvezőtlen</a:t>
            </a:r>
            <a:endParaRPr lang="hu-H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Ellipszis 10"/>
          <p:cNvSpPr/>
          <p:nvPr/>
        </p:nvSpPr>
        <p:spPr>
          <a:xfrm>
            <a:off x="5572132" y="3429000"/>
            <a:ext cx="571504" cy="285752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2844" y="1214422"/>
            <a:ext cx="8715436" cy="5357850"/>
          </a:xfrm>
        </p:spPr>
        <p:txBody>
          <a:bodyPr>
            <a:normAutofit/>
          </a:bodyPr>
          <a:lstStyle/>
          <a:p>
            <a:pPr marL="571500" indent="-571500" algn="just">
              <a:lnSpc>
                <a:spcPct val="150000"/>
              </a:lnSpc>
            </a:pPr>
            <a:r>
              <a:rPr lang="hu-HU" sz="1600" b="1" dirty="0" smtClean="0">
                <a:latin typeface="Times New Roman" pitchFamily="18" charset="0"/>
                <a:cs typeface="Times New Roman" pitchFamily="18" charset="0"/>
              </a:rPr>
              <a:t>Stroke definíció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:	központi idegrendszer érrendszeri okból kialakuló akut,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fokális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				sérülésének tulajdonítható neurológiai deficit</a:t>
            </a:r>
          </a:p>
          <a:p>
            <a:pPr marL="571500" indent="-571500" algn="just">
              <a:lnSpc>
                <a:spcPct val="150000"/>
              </a:lnSpc>
            </a:pPr>
            <a:r>
              <a:rPr lang="hu-HU" sz="1600" b="1" dirty="0" smtClean="0">
                <a:latin typeface="Times New Roman" pitchFamily="18" charset="0"/>
                <a:cs typeface="Times New Roman" pitchFamily="18" charset="0"/>
              </a:rPr>
              <a:t>Összes stroke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:		85%-a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(IS), 10%-a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intracerebrális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vérzés, 5%-a 					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vérzés (SAV)</a:t>
            </a:r>
          </a:p>
          <a:p>
            <a:pPr marL="571500" indent="-571500" algn="just">
              <a:lnSpc>
                <a:spcPct val="150000"/>
              </a:lnSpc>
            </a:pP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50000"/>
              </a:lnSpc>
            </a:pP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50000"/>
              </a:lnSpc>
            </a:pP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50000"/>
              </a:lnSpc>
            </a:pP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50000"/>
              </a:lnSpc>
            </a:pPr>
            <a:endParaRPr lang="hu-H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50000"/>
              </a:lnSpc>
            </a:pPr>
            <a:endParaRPr lang="hu-H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50000"/>
              </a:lnSpc>
            </a:pPr>
            <a:r>
              <a:rPr lang="hu-HU" sz="1600" b="1" dirty="0" smtClean="0">
                <a:latin typeface="Times New Roman" pitchFamily="18" charset="0"/>
                <a:cs typeface="Times New Roman" pitchFamily="18" charset="0"/>
              </a:rPr>
              <a:t>Stroke előfordulás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:	15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milló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/év, 5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millóan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elhaláloznak, további 5 millióan tartósan 				mozgáskorlátozottak</a:t>
            </a:r>
          </a:p>
          <a:p>
            <a:pPr>
              <a:buNone/>
            </a:pPr>
            <a:endParaRPr lang="hu-HU" dirty="0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857232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4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Bevezetés</a:t>
            </a: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Tartalom helye 3"/>
          <p:cNvPicPr>
            <a:picLocks noChangeAspect="1"/>
          </p:cNvPicPr>
          <p:nvPr/>
        </p:nvPicPr>
        <p:blipFill rotWithShape="1">
          <a:blip r:embed="rId2" cstate="print"/>
          <a:srcRect l="36096" t="30382" r="36058" b="7788"/>
          <a:stretch/>
        </p:blipFill>
        <p:spPr>
          <a:xfrm>
            <a:off x="5929323" y="2928934"/>
            <a:ext cx="1504589" cy="187920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7429520" y="3000372"/>
            <a:ext cx="1000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900" dirty="0" smtClean="0">
                <a:latin typeface="Times New Roman" pitchFamily="18" charset="0"/>
                <a:cs typeface="Times New Roman" pitchFamily="18" charset="0"/>
              </a:rPr>
              <a:t>CT: SAV</a:t>
            </a:r>
            <a:endParaRPr lang="hu-HU" sz="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zövegdoboz 7"/>
          <p:cNvSpPr txBox="1"/>
          <p:nvPr/>
        </p:nvSpPr>
        <p:spPr>
          <a:xfrm>
            <a:off x="4429124" y="2928934"/>
            <a:ext cx="1285884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900" dirty="0" smtClean="0">
                <a:latin typeface="Times New Roman" pitchFamily="18" charset="0"/>
                <a:cs typeface="Times New Roman" pitchFamily="18" charset="0"/>
              </a:rPr>
              <a:t>CTA: ICA és ACM okklúzió rossz </a:t>
            </a:r>
            <a:r>
              <a:rPr lang="hu-HU" sz="900" dirty="0" err="1" smtClean="0">
                <a:latin typeface="Times New Roman" pitchFamily="18" charset="0"/>
                <a:cs typeface="Times New Roman" pitchFamily="18" charset="0"/>
              </a:rPr>
              <a:t>kollaterális</a:t>
            </a:r>
            <a:r>
              <a:rPr lang="hu-HU" sz="900" dirty="0" smtClean="0">
                <a:latin typeface="Times New Roman" pitchFamily="18" charset="0"/>
                <a:cs typeface="Times New Roman" pitchFamily="18" charset="0"/>
              </a:rPr>
              <a:t> keringéssel</a:t>
            </a:r>
          </a:p>
          <a:p>
            <a:pPr>
              <a:lnSpc>
                <a:spcPct val="150000"/>
              </a:lnSpc>
            </a:pPr>
            <a:endParaRPr lang="hu-HU" sz="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hu-HU" sz="900" i="1" dirty="0" smtClean="0">
                <a:latin typeface="Times New Roman" pitchFamily="18" charset="0"/>
                <a:cs typeface="Times New Roman" pitchFamily="18" charset="0"/>
              </a:rPr>
              <a:t>Forrás: </a:t>
            </a:r>
            <a:r>
              <a:rPr lang="hu-HU" sz="900" i="1" dirty="0" err="1" smtClean="0">
                <a:latin typeface="Times New Roman" pitchFamily="18" charset="0"/>
                <a:cs typeface="Times New Roman" pitchFamily="18" charset="0"/>
              </a:rPr>
              <a:t>Brainomix.com</a:t>
            </a:r>
            <a:endParaRPr lang="hu-HU" sz="9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hu-HU" sz="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spant\Pictures\PhD ábrái\zsross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2928934"/>
            <a:ext cx="1571636" cy="1877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vérzés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285720" y="1142984"/>
            <a:ext cx="8443914" cy="49831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u-HU" b="1" dirty="0" smtClean="0">
                <a:latin typeface="Times New Roman" pitchFamily="18" charset="0"/>
                <a:cs typeface="Times New Roman" pitchFamily="18" charset="0"/>
              </a:rPr>
              <a:t>V. Következtetések</a:t>
            </a:r>
          </a:p>
          <a:p>
            <a:pPr>
              <a:buNone/>
            </a:pPr>
            <a:endParaRPr lang="hu-H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MCP-3 és CX3CL1 szintek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aSAV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után 5-7 nappal (T2) mérve összefüggnek a DCI kialakulásával.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Az 1.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nap-on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(T1) mért magas IP-10, MCP-3 és MIP-1b szintek korreláltak a 30. napi kedvezőtlen kimenetellel.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Az 5-7. napon mért IL-4 szérumszint szignifikánsan magasabb volt a TCD-pozitív betegeknél, mint a TCD-negatívoknál.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Az IL-1b és az FGF-2, a CX3CL1 és az MCP-3, valamint az MCP-3 és az FGF-2 közötti pozitív és erős korrelációt találtunk T1 időpontban, T2-ben mért </a:t>
            </a:r>
            <a:r>
              <a:rPr lang="hu-HU" sz="1600" dirty="0" err="1" smtClean="0">
                <a:latin typeface="Times New Roman" pitchFamily="18" charset="0"/>
                <a:cs typeface="Times New Roman" pitchFamily="18" charset="0"/>
              </a:rPr>
              <a:t>biomarkerek</a:t>
            </a: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 esetében az MCP-3 és a CX3CL1 között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hu-HU" sz="1600" dirty="0" smtClean="0">
                <a:latin typeface="Times New Roman" pitchFamily="18" charset="0"/>
                <a:cs typeface="Times New Roman" pitchFamily="18" charset="0"/>
              </a:rPr>
              <a:t>FGF-2 erős negatív korrelációt mutat az IP-10-zel kedvező kimenetelű betegek esetében</a:t>
            </a:r>
            <a:endParaRPr lang="hu-H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u-H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158" y="1600200"/>
            <a:ext cx="8572560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szisztémás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matricelluláris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fehérje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periostin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korai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prognosztikai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marker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miatt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kezelt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betegeknél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u-H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szérum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periostin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szintje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felvételkor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indirekten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jelezheti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kollaterális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hálózat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minőségét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fázisában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u-H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IP-10, MCP-3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és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MIP-1b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szérumkoncentrációjának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korai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emelkedése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összefüggést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mutat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30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napos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rossz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kimenetellel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aSAV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áteső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betegeknél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u-H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60000"/>
              </a:lnSpc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MCP-3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és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CX3CL1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szintje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SAV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utáni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5-7.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napon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mérve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előre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jelzi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DCI-t.</a:t>
            </a:r>
            <a:endParaRPr lang="hu-H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u-HU" dirty="0"/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Saját megállapítások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142852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Köszönetnyílvánítás</a:t>
            </a:r>
            <a:endParaRPr lang="hu-HU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428596" y="1071546"/>
            <a:ext cx="821537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Témavezetőim: 	Prof. Dr. Molnár Tihamér</a:t>
            </a:r>
          </a:p>
          <a:p>
            <a:pPr>
              <a:lnSpc>
                <a:spcPct val="150000"/>
              </a:lnSpc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		Dr. Csécsei Péter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Dr. Ezer Erzsébet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 PTE KK Idegsebészeti Klinika Intenzív Osztály dolgozóinak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hu-HU" sz="2000" dirty="0" smtClean="0">
                <a:latin typeface="Times New Roman" pitchFamily="18" charset="0"/>
                <a:cs typeface="Times New Roman" pitchFamily="18" charset="0"/>
              </a:rPr>
              <a:t>Immunológiai és Biotechnológiai Intézet</a:t>
            </a:r>
            <a:endParaRPr lang="hu-H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AutoShape 2" descr="PTE KK Idegsebészeti Klinika | Pé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4" name="AutoShape 4" descr="PTE KK Idegsebészeti Klinika | Péc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714752"/>
            <a:ext cx="446487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8670"/>
          </a:xfrm>
          <a:solidFill>
            <a:srgbClr val="191970"/>
          </a:solidFill>
        </p:spPr>
        <p:txBody>
          <a:bodyPr/>
          <a:lstStyle/>
          <a:p>
            <a:r>
              <a:rPr lang="hu-H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Kutatásunk</a:t>
            </a:r>
            <a:endParaRPr lang="hu-H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2428892"/>
          </a:xfrm>
        </p:spPr>
        <p:txBody>
          <a:bodyPr/>
          <a:lstStyle/>
          <a:p>
            <a:pPr algn="just">
              <a:buNone/>
            </a:pPr>
            <a:endParaRPr lang="hu-H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Kutatásunk általános célja: az </a:t>
            </a:r>
            <a:r>
              <a:rPr lang="hu-HU" sz="1800" b="1" dirty="0" smtClean="0">
                <a:latin typeface="Times New Roman" pitchFamily="18" charset="0"/>
                <a:cs typeface="Times New Roman" pitchFamily="18" charset="0"/>
              </a:rPr>
              <a:t>akut </a:t>
            </a:r>
            <a:r>
              <a:rPr lang="hu-HU" sz="1800" b="1" dirty="0" err="1" smtClean="0"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latin typeface="Times New Roman" pitchFamily="18" charset="0"/>
                <a:cs typeface="Times New Roman" pitchFamily="18" charset="0"/>
              </a:rPr>
              <a:t>stroke</a:t>
            </a:r>
            <a:r>
              <a:rPr lang="hu-HU" sz="1800" dirty="0" err="1" smtClean="0">
                <a:latin typeface="Times New Roman" pitchFamily="18" charset="0"/>
                <a:cs typeface="Times New Roman" pitchFamily="18" charset="0"/>
              </a:rPr>
              <a:t>-kal</a:t>
            </a: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 és </a:t>
            </a:r>
            <a:r>
              <a:rPr lang="hu-HU" sz="1800" dirty="0" err="1" smtClean="0">
                <a:latin typeface="Times New Roman" pitchFamily="18" charset="0"/>
                <a:cs typeface="Times New Roman" pitchFamily="18" charset="0"/>
              </a:rPr>
              <a:t>aneurizma</a:t>
            </a: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dirty="0" err="1" smtClean="0">
                <a:latin typeface="Times New Roman" pitchFamily="18" charset="0"/>
                <a:cs typeface="Times New Roman" pitchFamily="18" charset="0"/>
              </a:rPr>
              <a:t>ruptura</a:t>
            </a: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 talaján létrejövő </a:t>
            </a:r>
            <a:r>
              <a:rPr lang="hu-HU" sz="1800" b="1" dirty="0" err="1" smtClean="0">
                <a:latin typeface="Times New Roman" pitchFamily="18" charset="0"/>
                <a:cs typeface="Times New Roman" pitchFamily="18" charset="0"/>
              </a:rPr>
              <a:t>subarachnoideális</a:t>
            </a:r>
            <a:r>
              <a:rPr lang="hu-HU" sz="1800" b="1" dirty="0" smtClean="0">
                <a:latin typeface="Times New Roman" pitchFamily="18" charset="0"/>
                <a:cs typeface="Times New Roman" pitchFamily="18" charset="0"/>
              </a:rPr>
              <a:t> vérzéssel</a:t>
            </a: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 potenciálisan összefüggésbe hozható </a:t>
            </a:r>
            <a:r>
              <a:rPr lang="hu-HU" sz="1800" dirty="0" err="1" smtClean="0">
                <a:latin typeface="Times New Roman" pitchFamily="18" charset="0"/>
                <a:cs typeface="Times New Roman" pitchFamily="18" charset="0"/>
              </a:rPr>
              <a:t>biomarkerek</a:t>
            </a:r>
            <a:r>
              <a:rPr lang="hu-HU" sz="1800" dirty="0" smtClean="0">
                <a:latin typeface="Times New Roman" pitchFamily="18" charset="0"/>
                <a:cs typeface="Times New Roman" pitchFamily="18" charset="0"/>
              </a:rPr>
              <a:t> klinikai  hasznának felderítése volt.</a:t>
            </a:r>
            <a:endParaRPr lang="hu-H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714860"/>
            <a:ext cx="651646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3429000"/>
            <a:ext cx="6215106" cy="1684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572164"/>
          </a:xfrm>
        </p:spPr>
        <p:txBody>
          <a:bodyPr>
            <a:normAutofit/>
          </a:bodyPr>
          <a:lstStyle/>
          <a:p>
            <a:pPr marL="571500" indent="-571500">
              <a:buAutoNum type="romanUcPeriod"/>
            </a:pPr>
            <a:r>
              <a:rPr lang="hu-HU" b="1" dirty="0" smtClean="0">
                <a:latin typeface="Times New Roman" pitchFamily="18" charset="0"/>
                <a:cs typeface="Times New Roman" pitchFamily="18" charset="0"/>
              </a:rPr>
              <a:t>Bevezetés</a:t>
            </a:r>
          </a:p>
          <a:p>
            <a:pPr marL="571500" indent="-571500">
              <a:buNone/>
            </a:pPr>
            <a:endParaRPr lang="hu-H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60000"/>
              </a:lnSpc>
              <a:buNone/>
            </a:pPr>
            <a:r>
              <a:rPr lang="hu-HU" sz="1500" b="1" dirty="0" err="1" smtClean="0">
                <a:latin typeface="Times New Roman" pitchFamily="18" charset="0"/>
                <a:cs typeface="Times New Roman" pitchFamily="18" charset="0"/>
              </a:rPr>
              <a:t>Periostin</a:t>
            </a:r>
            <a:r>
              <a:rPr lang="hu-HU" sz="1500" b="1" dirty="0" smtClean="0">
                <a:latin typeface="Times New Roman" pitchFamily="18" charset="0"/>
                <a:cs typeface="Times New Roman" pitchFamily="18" charset="0"/>
              </a:rPr>
              <a:t>:		</a:t>
            </a:r>
            <a:r>
              <a:rPr lang="hu-HU" sz="15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Osteoblast-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 specifikus faktor 2</a:t>
            </a:r>
            <a:endParaRPr lang="hu-HU" sz="1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60000"/>
              </a:lnSpc>
              <a:buNone/>
            </a:pPr>
            <a:r>
              <a:rPr lang="hu-HU" sz="1500" b="1" dirty="0" smtClean="0">
                <a:latin typeface="Times New Roman" pitchFamily="18" charset="0"/>
                <a:cs typeface="Times New Roman" pitchFamily="18" charset="0"/>
              </a:rPr>
              <a:t>			-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93 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kDa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szekretált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N-glikoprotein</a:t>
            </a:r>
            <a:endParaRPr lang="hu-H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60000"/>
              </a:lnSpc>
              <a:buNone/>
            </a:pP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-Sejt-mátrix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 kölcsönhatások közvetít</a:t>
            </a:r>
          </a:p>
          <a:p>
            <a:pPr marL="571500" indent="-571500" algn="just">
              <a:lnSpc>
                <a:spcPct val="160000"/>
              </a:lnSpc>
              <a:buNone/>
            </a:pP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-Humán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 szövetekben alacsony szinten 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expresszálódik</a:t>
            </a:r>
            <a:endParaRPr lang="hu-HU" sz="15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60000"/>
              </a:lnSpc>
              <a:buNone/>
            </a:pP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-Kórképek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pl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: szív-és érrendszeri betegségek, </a:t>
            </a:r>
            <a:r>
              <a:rPr lang="hu-HU" sz="1500" dirty="0" err="1" smtClean="0">
                <a:latin typeface="Times New Roman" pitchFamily="18" charset="0"/>
                <a:cs typeface="Times New Roman" pitchFamily="18" charset="0"/>
              </a:rPr>
              <a:t>gastrointestinális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 kórképek, 			tumor, légúti gyulladásos folyamatok</a:t>
            </a:r>
          </a:p>
          <a:p>
            <a:pPr marL="571500" indent="-571500" algn="ctr">
              <a:lnSpc>
                <a:spcPct val="160000"/>
              </a:lnSpc>
              <a:buNone/>
            </a:pPr>
            <a:r>
              <a:rPr lang="hu-HU" sz="2000" i="1" dirty="0" smtClean="0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hu-HU" sz="2000" i="1" dirty="0" err="1" smtClean="0"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hu-HU" sz="2000" i="1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hu-HU" sz="2000" i="1" dirty="0" err="1" smtClean="0">
                <a:latin typeface="Times New Roman" pitchFamily="18" charset="0"/>
                <a:cs typeface="Times New Roman" pitchFamily="18" charset="0"/>
              </a:rPr>
              <a:t>brain</a:t>
            </a:r>
            <a:r>
              <a:rPr lang="hu-HU" sz="2000" i="1" dirty="0" smtClean="0">
                <a:latin typeface="Times New Roman" pitchFamily="18" charset="0"/>
                <a:cs typeface="Times New Roman" pitchFamily="18" charset="0"/>
              </a:rPr>
              <a:t>”		 „</a:t>
            </a:r>
            <a:r>
              <a:rPr lang="hu-HU" sz="2000" i="1" dirty="0" err="1" smtClean="0">
                <a:latin typeface="Times New Roman" pitchFamily="18" charset="0"/>
                <a:cs typeface="Times New Roman" pitchFamily="18" charset="0"/>
              </a:rPr>
              <a:t>collaterals</a:t>
            </a:r>
            <a:r>
              <a:rPr lang="hu-H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i="1" dirty="0" err="1" smtClean="0"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hu-H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000" i="1" dirty="0" err="1" smtClean="0">
                <a:latin typeface="Times New Roman" pitchFamily="18" charset="0"/>
                <a:cs typeface="Times New Roman" pitchFamily="18" charset="0"/>
              </a:rPr>
              <a:t>brain</a:t>
            </a:r>
            <a:r>
              <a:rPr lang="hu-HU" sz="2000" i="1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marL="571500" indent="-571500" algn="just">
              <a:lnSpc>
                <a:spcPct val="160000"/>
              </a:lnSpc>
              <a:buNone/>
            </a:pPr>
            <a:endParaRPr lang="hu-HU" sz="15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60000"/>
              </a:lnSpc>
              <a:buNone/>
            </a:pPr>
            <a:r>
              <a:rPr lang="hu-HU" sz="1500" b="1" dirty="0" err="1" smtClean="0">
                <a:latin typeface="Times New Roman" pitchFamily="18" charset="0"/>
                <a:cs typeface="Times New Roman" pitchFamily="18" charset="0"/>
              </a:rPr>
              <a:t>Kollaterális</a:t>
            </a:r>
            <a:r>
              <a:rPr lang="hu-HU" sz="1500" b="1" dirty="0" smtClean="0">
                <a:latin typeface="Times New Roman" pitchFamily="18" charset="0"/>
                <a:cs typeface="Times New Roman" pitchFamily="18" charset="0"/>
              </a:rPr>
              <a:t> hálózat</a:t>
            </a:r>
            <a:r>
              <a:rPr lang="hu-HU" sz="1500" dirty="0" smtClean="0">
                <a:latin typeface="Times New Roman" pitchFamily="18" charset="0"/>
                <a:cs typeface="Times New Roman" pitchFamily="18" charset="0"/>
              </a:rPr>
              <a:t>:	olyan alternatív, már meglévő érpályákat jelent, amelyek lehetővé teszik, hogy a 			véráramlás elérje a célszövetet, amikor az elsődleges útvonal elzáródik.</a:t>
            </a:r>
          </a:p>
          <a:p>
            <a:pPr marL="571500" indent="-571500" algn="just">
              <a:lnSpc>
                <a:spcPct val="150000"/>
              </a:lnSpc>
              <a:buNone/>
            </a:pPr>
            <a:endParaRPr lang="hu-H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50000"/>
              </a:lnSpc>
            </a:pPr>
            <a:endParaRPr lang="hu-H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71500" indent="-571500" algn="just">
              <a:lnSpc>
                <a:spcPct val="150000"/>
              </a:lnSpc>
            </a:pPr>
            <a:endParaRPr lang="hu-H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142984"/>
            <a:ext cx="2995747" cy="1897719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6215074" y="3143248"/>
            <a:ext cx="2448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100" i="1" dirty="0" err="1">
                <a:latin typeface="Times New Roman" pitchFamily="18" charset="0"/>
                <a:cs typeface="Times New Roman" pitchFamily="18" charset="0"/>
              </a:rPr>
              <a:t>Neural</a:t>
            </a:r>
            <a:r>
              <a:rPr lang="hu-H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100" i="1" dirty="0" err="1">
                <a:latin typeface="Times New Roman" pitchFamily="18" charset="0"/>
                <a:cs typeface="Times New Roman" pitchFamily="18" charset="0"/>
              </a:rPr>
              <a:t>Regen</a:t>
            </a:r>
            <a:r>
              <a:rPr lang="hu-HU" sz="1100" i="1" dirty="0">
                <a:latin typeface="Times New Roman" pitchFamily="18" charset="0"/>
                <a:cs typeface="Times New Roman" pitchFamily="18" charset="0"/>
              </a:rPr>
              <a:t> Res. 2020</a:t>
            </a:r>
          </a:p>
        </p:txBody>
      </p:sp>
      <p:cxnSp>
        <p:nvCxnSpPr>
          <p:cNvPr id="10" name="Egyenes összekötő nyíllal 9"/>
          <p:cNvCxnSpPr/>
          <p:nvPr/>
        </p:nvCxnSpPr>
        <p:spPr>
          <a:xfrm>
            <a:off x="3786182" y="4786322"/>
            <a:ext cx="928694" cy="15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500034" y="1142984"/>
            <a:ext cx="8186766" cy="54292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II. Célkitűzések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Hipotézis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van-e olyan marker, ami prediktív erővel bír a rossz </a:t>
            </a:r>
            <a:r>
              <a:rPr kumimoji="0" lang="hu-H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kollaterális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keringéssel rendelkező akut </a:t>
            </a:r>
            <a:r>
              <a:rPr kumimoji="0" lang="hu-H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ischaemiás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stroke betegekben.</a:t>
            </a:r>
          </a:p>
          <a:p>
            <a:pPr marL="0" marR="0" lvl="0" indent="0" algn="just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Következő kérdésekre kerestük a választ:</a:t>
            </a:r>
          </a:p>
          <a:p>
            <a:pPr marL="0" marR="0" lvl="0" indent="0" algn="just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(1) 	A szisztémás keringésben mért </a:t>
            </a:r>
            <a:r>
              <a:rPr kumimoji="0" lang="hu-H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periostin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és a felvételi CT alapján számított 	ASPECT </a:t>
            </a:r>
            <a:r>
              <a:rPr kumimoji="0" lang="hu-H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score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közötti korreláció feltárása</a:t>
            </a:r>
          </a:p>
          <a:p>
            <a:pPr marL="0" marR="0" lvl="0" indent="0" algn="just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(2) 	Hogyan korrelál az ASPECT </a:t>
            </a:r>
            <a:r>
              <a:rPr kumimoji="0" lang="hu-H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score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és az NIHSS </a:t>
            </a:r>
            <a:r>
              <a:rPr kumimoji="0" lang="hu-H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score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a </a:t>
            </a:r>
            <a:r>
              <a:rPr kumimoji="0" lang="hu-H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periostin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szisztémás 	koncentrációjával?</a:t>
            </a:r>
          </a:p>
          <a:p>
            <a:pPr marL="0" marR="0" lvl="0" indent="0" algn="just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(3) 	A szérum </a:t>
            </a:r>
            <a:r>
              <a:rPr kumimoji="0" lang="hu-H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periostin</a:t>
            </a: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szintje hogyan korrelál a 90 napos kimenetellel?</a:t>
            </a:r>
          </a:p>
          <a:p>
            <a:pPr marL="0" marR="0" lvl="0" indent="0" algn="just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artalom helye 2"/>
          <p:cNvSpPr txBox="1">
            <a:spLocks/>
          </p:cNvSpPr>
          <p:nvPr/>
        </p:nvSpPr>
        <p:spPr>
          <a:xfrm>
            <a:off x="285720" y="1071546"/>
            <a:ext cx="5294392" cy="578645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III. Vizsgálati alanyok és módszer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u-H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Prospektív</a:t>
            </a: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vizsgálat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122 beteg bevonásával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Diagnózis: WHO definíció szerint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Kritériumok:	(1) első </a:t>
            </a:r>
            <a:r>
              <a:rPr kumimoji="0" lang="hu-H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ischaemiás</a:t>
            </a: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stroke</a:t>
            </a:r>
          </a:p>
          <a:p>
            <a:pPr marL="1600200" marR="0" lvl="3" indent="-2286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	(2) </a:t>
            </a:r>
            <a:r>
              <a:rPr kumimoji="0" lang="hu-H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ictust</a:t>
            </a: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követő 6 órán belül megtörtént a felvétel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	(3) kizáró kritériumok nem érvényesülnek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Stroke súlyosság : NIHSS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Korai </a:t>
            </a:r>
            <a:r>
              <a:rPr kumimoji="0" lang="hu-H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ischaemiás</a:t>
            </a: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elváltozások: ASPECT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Kedvezőtlen  kimenetelt : </a:t>
            </a:r>
            <a:r>
              <a:rPr kumimoji="0" lang="hu-H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mRS-pontszám</a:t>
            </a: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&gt; 2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Rossz </a:t>
            </a:r>
            <a:r>
              <a:rPr kumimoji="0" lang="hu-H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kollaterális</a:t>
            </a: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ASPECT  &lt; 6 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hu-H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Preanalitika</a:t>
            </a: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 	- vénás mintavétel legkésőbb 6 órával a tünetek után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		- 15 percig  3500 r/min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		- -80 ◦C-on tároltuk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		</a:t>
            </a:r>
            <a:r>
              <a:rPr kumimoji="0" lang="hu-HU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-ELISA-alapú</a:t>
            </a: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kitek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Standard stroke ellátás</a:t>
            </a:r>
          </a:p>
          <a:p>
            <a:pPr marL="342900" marR="0" lvl="0" indent="-342900" algn="l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u-HU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Kontroll: 15 egészséges önkéntes</a:t>
            </a:r>
            <a:endParaRPr kumimoji="0" lang="hu-HU" sz="25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1196752"/>
            <a:ext cx="2769096" cy="2076822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663" y="3929066"/>
            <a:ext cx="2986618" cy="2254855"/>
          </a:xfrm>
          <a:prstGeom prst="rect">
            <a:avLst/>
          </a:prstGeom>
        </p:spPr>
      </p:pic>
      <p:sp>
        <p:nvSpPr>
          <p:cNvPr id="11" name="Téglalap 10"/>
          <p:cNvSpPr/>
          <p:nvPr/>
        </p:nvSpPr>
        <p:spPr>
          <a:xfrm>
            <a:off x="5786446" y="5072074"/>
            <a:ext cx="3168352" cy="12858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20" y="1142984"/>
            <a:ext cx="8443914" cy="4983179"/>
          </a:xfrm>
        </p:spPr>
        <p:txBody>
          <a:bodyPr/>
          <a:lstStyle/>
          <a:p>
            <a:pPr>
              <a:buNone/>
            </a:pPr>
            <a:r>
              <a:rPr lang="hu-HU" b="1" dirty="0" smtClean="0">
                <a:latin typeface="Times New Roman" pitchFamily="18" charset="0"/>
                <a:cs typeface="Times New Roman" pitchFamily="18" charset="0"/>
              </a:rPr>
              <a:t>IV. Eredmények</a:t>
            </a:r>
          </a:p>
          <a:p>
            <a:pPr>
              <a:buNone/>
            </a:pPr>
            <a:endParaRPr lang="hu-H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928670"/>
            <a:ext cx="4214842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Egyenes összekötő 7"/>
          <p:cNvCxnSpPr/>
          <p:nvPr/>
        </p:nvCxnSpPr>
        <p:spPr>
          <a:xfrm>
            <a:off x="3786182" y="2500306"/>
            <a:ext cx="35719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>
            <a:off x="3786182" y="2714620"/>
            <a:ext cx="35719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3786182" y="2928934"/>
            <a:ext cx="35719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/>
          <p:cNvCxnSpPr/>
          <p:nvPr/>
        </p:nvCxnSpPr>
        <p:spPr>
          <a:xfrm>
            <a:off x="3786182" y="3143248"/>
            <a:ext cx="35719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>
            <a:off x="3786182" y="3714752"/>
            <a:ext cx="35719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/>
          <p:cNvCxnSpPr/>
          <p:nvPr/>
        </p:nvCxnSpPr>
        <p:spPr>
          <a:xfrm>
            <a:off x="3786182" y="4071942"/>
            <a:ext cx="35719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/>
          <p:cNvCxnSpPr/>
          <p:nvPr/>
        </p:nvCxnSpPr>
        <p:spPr>
          <a:xfrm>
            <a:off x="3714744" y="4714884"/>
            <a:ext cx="35719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/>
        </p:nvCxnSpPr>
        <p:spPr>
          <a:xfrm>
            <a:off x="3714744" y="4929198"/>
            <a:ext cx="35719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16"/>
          <p:cNvCxnSpPr/>
          <p:nvPr/>
        </p:nvCxnSpPr>
        <p:spPr>
          <a:xfrm>
            <a:off x="3643306" y="5857892"/>
            <a:ext cx="3643338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" y="3062289"/>
            <a:ext cx="9083641" cy="65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69" y="1000108"/>
            <a:ext cx="4886797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zövegdoboz 5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/>
          <p:cNvSpPr txBox="1">
            <a:spLocks/>
          </p:cNvSpPr>
          <p:nvPr/>
        </p:nvSpPr>
        <p:spPr>
          <a:xfrm>
            <a:off x="0" y="0"/>
            <a:ext cx="9144000" cy="928670"/>
          </a:xfrm>
          <a:prstGeom prst="rect">
            <a:avLst/>
          </a:prstGeom>
          <a:solidFill>
            <a:srgbClr val="19197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Ischaemiás</a:t>
            </a:r>
            <a:r>
              <a:rPr lang="hu-H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stroke</a:t>
            </a:r>
            <a:endParaRPr lang="hu-H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7215355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Egyenes összekötő 6"/>
          <p:cNvCxnSpPr/>
          <p:nvPr/>
        </p:nvCxnSpPr>
        <p:spPr>
          <a:xfrm>
            <a:off x="1142976" y="2571744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>
            <a:off x="1071538" y="3357562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>
            <a:off x="1285852" y="3643314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1214414" y="3929066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/>
          <p:cNvCxnSpPr/>
          <p:nvPr/>
        </p:nvCxnSpPr>
        <p:spPr>
          <a:xfrm>
            <a:off x="1214414" y="4714884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>
            <a:off x="1214414" y="4429132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/>
          <p:cNvCxnSpPr/>
          <p:nvPr/>
        </p:nvCxnSpPr>
        <p:spPr>
          <a:xfrm>
            <a:off x="1142976" y="4214818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gyenes összekötő 14"/>
          <p:cNvCxnSpPr/>
          <p:nvPr/>
        </p:nvCxnSpPr>
        <p:spPr>
          <a:xfrm>
            <a:off x="1142976" y="5429264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gyenes összekötő 15"/>
          <p:cNvCxnSpPr/>
          <p:nvPr/>
        </p:nvCxnSpPr>
        <p:spPr>
          <a:xfrm>
            <a:off x="1214414" y="4929198"/>
            <a:ext cx="6215106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3441</TotalTime>
  <Words>599</Words>
  <Application>Microsoft Office PowerPoint</Application>
  <PresentationFormat>Diavetítés a képernyőre (4:3 oldalarány)</PresentationFormat>
  <Paragraphs>180</Paragraphs>
  <Slides>22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3" baseType="lpstr">
      <vt:lpstr>Office-téma</vt:lpstr>
      <vt:lpstr>Magyar Aneszteziológiai és Intenzív Terápiás Társaság  Dél-Dunántúli Szekciójának Tudományos Ülése</vt:lpstr>
      <vt:lpstr>2. dia</vt:lpstr>
      <vt:lpstr>Kutatásunk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12. dia</vt:lpstr>
      <vt:lpstr>13. dia</vt:lpstr>
      <vt:lpstr>14. dia</vt:lpstr>
      <vt:lpstr>15. dia</vt:lpstr>
      <vt:lpstr>16. dia</vt:lpstr>
      <vt:lpstr>17. dia</vt:lpstr>
      <vt:lpstr>18. dia</vt:lpstr>
      <vt:lpstr>19. dia</vt:lpstr>
      <vt:lpstr>20. dia</vt:lpstr>
      <vt:lpstr>21. dia</vt:lpstr>
      <vt:lpstr>22.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Komplex vizsga</dc:title>
  <dc:creator>Spantler Dora</dc:creator>
  <cp:lastModifiedBy>Spantler Dora</cp:lastModifiedBy>
  <cp:revision>246</cp:revision>
  <dcterms:created xsi:type="dcterms:W3CDTF">2023-03-18T17:18:11Z</dcterms:created>
  <dcterms:modified xsi:type="dcterms:W3CDTF">2024-09-26T21:10:06Z</dcterms:modified>
</cp:coreProperties>
</file>