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273" r:id="rId4"/>
    <p:sldId id="292" r:id="rId5"/>
    <p:sldId id="285" r:id="rId6"/>
    <p:sldId id="275" r:id="rId7"/>
    <p:sldId id="277" r:id="rId8"/>
    <p:sldId id="289" r:id="rId9"/>
    <p:sldId id="290" r:id="rId10"/>
    <p:sldId id="279" r:id="rId11"/>
    <p:sldId id="286" r:id="rId12"/>
    <p:sldId id="280" r:id="rId13"/>
    <p:sldId id="281" r:id="rId14"/>
    <p:sldId id="294" r:id="rId15"/>
    <p:sldId id="296" r:id="rId16"/>
    <p:sldId id="295" r:id="rId17"/>
    <p:sldId id="299" r:id="rId18"/>
    <p:sldId id="297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oppins Bold" panose="020B0604020202020204" charset="-18"/>
      <p:bold r:id="rId26"/>
    </p:embeddedFont>
    <p:embeddedFont>
      <p:font typeface="Poppins Regular" panose="020B0604020202020204" charset="-18"/>
      <p:regular r:id="rId27"/>
    </p:embeddedFont>
    <p:embeddedFont>
      <p:font typeface="Poppins Regular" panose="020B0604020202020204" charset="-18"/>
      <p:regular r:id="rId27"/>
    </p:embeddedFont>
  </p:embeddedFontLst>
  <p:defaultTextStyle>
    <a:defPPr>
      <a:defRPr lang="en-US"/>
    </a:defPPr>
    <a:lvl1pPr marL="0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67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353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029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0706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382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058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8735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1411" algn="l" defTabSz="382676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121D46"/>
    <a:srgbClr val="9D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71871" autoAdjust="0"/>
  </p:normalViewPr>
  <p:slideViewPr>
    <p:cSldViewPr snapToGrid="0">
      <p:cViewPr varScale="1">
        <p:scale>
          <a:sx n="42" d="100"/>
          <a:sy n="42" d="100"/>
        </p:scale>
        <p:origin x="13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2024. 09. 28.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43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485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728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696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212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454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09697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3939" algn="l" defTabSz="1088485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előadást három fő részre tagoltam, először a „krónikus” vaszkuláris betegség gyanánt a post-stroke betegek hemoreológiai és hemosztázis vizsgálatáról, másodlagos az „aku” kórképről, a COVID-19 asszociált hemosztázis változásokról fogok beszélni, végül az új megállapításokat összegzem majd.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694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Vizsgálatunkban célül tűztük ki a súlyos COVID-19 fertőzésben szenvedő betegek extrapulmonális manifesztációinak vizsgálatát, a hemoreológiai változásokra és a tromboemboliás rizikóstratifikációra fókuszálva, továbbá a hemosztázis speicális aspektusait szerettük volna feltárni és összefüggéseket szerettünk volna azonosítani a hagyományos reológiai paraméterek, a mortalitás/tromboemboliás szövődmények kialakulásának vonatkozásában. Detektálni kívántuk a vérlmezke reaktivitás jellemzőit, változásait. Terveztük a fibrinolítikus válasz elemzését és szándékunkban űllt a szemszélyre szabott antitrombotikus terápiák kidolgozása.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88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Vizsgálatunk a TUKEB engedély alapján egy multicentrikus kollaboratív kutatás részeként valósult meg, a tézis alapját képező, itt prezentált eredményeket a pécsi kutatócsoporttal közösen végeztem. </a:t>
            </a:r>
          </a:p>
          <a:p>
            <a:endParaRPr lang="hu-HU" dirty="0"/>
          </a:p>
          <a:p>
            <a:r>
              <a:rPr lang="hu-HU" dirty="0"/>
              <a:t>Vizsgálatunk egy prospektív, obszervációs pilóta tanulmány volt, melybe 21 SARS-CoV-2 PCR pozitív, súlyos állapotú, ITO-n kezelt beteget vontunk be. A betegek mindegyike valamilyen mértékű O2 szupplementációban, légzéstámogatásban részesült és napi 1x100mg aspirint, valamint profilaktikus LMWH terápiát kapott.</a:t>
            </a:r>
          </a:p>
          <a:p>
            <a:endParaRPr lang="hu-HU" dirty="0"/>
          </a:p>
          <a:p>
            <a:r>
              <a:rPr lang="hu-HU" dirty="0"/>
              <a:t>Kontroll csoportként 21 egészséges, önkéntes, PCR negatív egészségügyi dolgozó szolgált.</a:t>
            </a:r>
          </a:p>
          <a:p>
            <a:endParaRPr lang="hu-HU" dirty="0"/>
          </a:p>
          <a:p>
            <a:r>
              <a:rPr lang="hu-HU" dirty="0"/>
              <a:t>Zárt rendszerű vérvételt követően klasszikus és speciális laborvizsgáaltokat végeztünk, meghatároztuk a vérképet, az éretlen vérlemezke frakció arányát, mértük a fibrinogén szintet, az aktivált parciális tromboplasztin időt, a VWF:Ag, és meghatároztuk a vWF:RCoA-t is, továbbá detektálásra került a plazminogén az al alfa2-antiplazmin szintje is.</a:t>
            </a:r>
          </a:p>
          <a:p>
            <a:endParaRPr lang="hu-HU" dirty="0"/>
          </a:p>
          <a:p>
            <a:r>
              <a:rPr lang="hu-HU" dirty="0"/>
              <a:t>Kiterjesztett hemosztázis vizsgálatokat a bedside is elérhető IV. generációs trombelasztográfiás módszeren alapuló ClotPro segítségével végeztük, EX-IN-FIB-TPA-EXA teszteket készítettün, a mérés során kapott görbéről leolvastuk az alvadási időt, az alfa-szöget, a maximális rögszilárdságot, a maximális lízist és a lízis idejét.</a:t>
            </a:r>
          </a:p>
          <a:p>
            <a:endParaRPr lang="hu-HU" dirty="0"/>
          </a:p>
          <a:p>
            <a:r>
              <a:rPr lang="hu-HU" dirty="0"/>
              <a:t>A vérlemezkék funkcióját a bedside Multiplate impedancia aggregométer segítségével vizsgáltuk. A mérés során az ASA hatás monitorizálása ASPI-tesztet használtunk. </a:t>
            </a:r>
          </a:p>
          <a:p>
            <a:endParaRPr lang="hu-HU" dirty="0"/>
          </a:p>
          <a:p>
            <a:r>
              <a:rPr lang="hu-HU" dirty="0"/>
              <a:t>Az adatgyűjtést követően eredményeinket az SPSS szoftver segítségével analizáltuk.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89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Eredményeinket a Metabolitesban publikáltuk 2022-ben. Főbb eredményeinket az alábbi pár dián fogom prezentálni.</a:t>
            </a:r>
          </a:p>
          <a:p>
            <a:endParaRPr lang="hu-HU" dirty="0"/>
          </a:p>
          <a:p>
            <a:r>
              <a:rPr lang="hu-HU" dirty="0"/>
              <a:t>21 betegből sajnos csak 3 ember hagyta el élve az intenzív osztályt (utánkövetés alapján a kórházat is), a kiterjesztett szervtámogató kezelések ellenére 18 beteg elhunyt az intenzív terápiás ellátás folyamán.</a:t>
            </a:r>
          </a:p>
          <a:p>
            <a:endParaRPr lang="hu-HU" dirty="0"/>
          </a:p>
          <a:p>
            <a:r>
              <a:rPr lang="hu-HU" dirty="0"/>
              <a:t>Az éretlen vérlemezke frakció szignifikánsan magasabbnak bizonyult a nem túlélő egyének között. </a:t>
            </a:r>
          </a:p>
          <a:p>
            <a:endParaRPr lang="hu-HU" dirty="0"/>
          </a:p>
          <a:p>
            <a:r>
              <a:rPr lang="hu-HU" dirty="0"/>
              <a:t>Szignifikáns negatív korrelácót detektáltunk az éretlen vérlemezke frakció és a plazma plazminogén szintje között a nem túlélők csoportjában. </a:t>
            </a:r>
          </a:p>
          <a:p>
            <a:endParaRPr lang="hu-HU" dirty="0"/>
          </a:p>
          <a:p>
            <a:r>
              <a:rPr lang="hu-HU" dirty="0"/>
              <a:t>Plazminogén (PLG): synthetized by the liver, bind iinto fator IX systemix circulation (typeI more readily recruited into the blood clot), plasmin precursor, serin protease, potent part of fibrinolytic system</a:t>
            </a:r>
          </a:p>
          <a:p>
            <a:r>
              <a:rPr lang="hu-HU" dirty="0"/>
              <a:t>PAI-I: plasminogen-plasmin conversion – principle activator: tPA, do not let fibriolysis (higher cc is hypofibrinolytic sy)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75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profilaktikus antitrombotikus és antikoaguláns kezelés ellenére 21/8 betegnél alakult ki szimptomatikus tromboembólia a hospitalizáció ideje alatt. </a:t>
            </a:r>
          </a:p>
          <a:p>
            <a:endParaRPr lang="hu-HU" dirty="0"/>
          </a:p>
          <a:p>
            <a:r>
              <a:rPr lang="hu-HU" dirty="0"/>
              <a:t>A véralvadás iniciális szakaszán a tromboxciták funckcióját vizsgáltuk. A betegeket ex vivo (Multiplattel) mért trombocita reaktivitásuk alapján két csoportra osztottuk fel. AUC &gt;40 felett aspirin terápia ellenére reziduális magas trombocitareaktivitást detektáltunk, mindösszesen nyolc egyénnél találtunk ilyet.</a:t>
            </a:r>
          </a:p>
          <a:p>
            <a:endParaRPr lang="hu-HU" dirty="0"/>
          </a:p>
          <a:p>
            <a:r>
              <a:rPr lang="hu-HU" dirty="0"/>
              <a:t>A beteget dichotomizáltuk a fibrinolítikus aktivitásuk allapján is. Itt cut off értékként a 393s-ot használtuk az irodalmi adatok alapján, abban az esetben, ha a LT (ClotPro mérés során) &gt;393s volt, azt hipofibrinolízisként deklaráltuk. </a:t>
            </a:r>
          </a:p>
          <a:p>
            <a:endParaRPr lang="hu-HU" dirty="0"/>
          </a:p>
          <a:p>
            <a:r>
              <a:rPr lang="hu-HU" dirty="0"/>
              <a:t>Összehasonlítottuk a fibrinolítikus válasz és a vérlemezke reaktivitás közötti kapcsolatot. Szignifikáns különséget tapasztaltunk az aspirinre jól illeve kevésbé reagáló egyének között. Az ASA low-responderek esetén a fibrinolízis ideje szignifikánsan megnyúlt a normál reaktivitással bíró populációhoz képest.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károsodott fibrinolítikus választ (melyet a megnyúlt lízis idő alapján detektáltunk) a plazma fibrinogén szintje 78%-os szenzitivitással és 73%-os specificitással jelezte elő, a cut off érték 3,86g/l fibrinogén szint jelentette.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77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Kezelés ellenére fennálló reziduális vérlemezke reaktivitással bíró COVID+ betegek esetén a maximális alvadékszilárdság szignifikáánsan magasabb volt a gyógyszerre effektíven reagálókhoz képest. </a:t>
            </a:r>
          </a:p>
          <a:p>
            <a:endParaRPr lang="hu-HU" dirty="0"/>
          </a:p>
          <a:p>
            <a:r>
              <a:rPr lang="hu-HU" dirty="0"/>
              <a:t>Az alvadékképződési idő jelentősen rövidebb volt a reziduális vérlmezeke reaktivitás esetén.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17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Összefoglalásként elmondható, hogy hipotézisünkkel ellentétben önmagában sem a LAR, sem a PAR nem bizonyult prediktívnek a recidív iszkémiás epizódok előrejelzésére.</a:t>
            </a:r>
          </a:p>
          <a:p>
            <a:endParaRPr lang="hu-HU" dirty="0"/>
          </a:p>
          <a:p>
            <a:r>
              <a:rPr lang="hu-HU" dirty="0"/>
              <a:t>A neutrofil SZEDIMENTÁCIÓJA (-NAR) és a rekurrens kompozit vaszkuláris epizódok között korreláció áll fenn, tehát a rizikóstratifikációban szerepe lehet, ugyanis megfelelő rizikóstratifikációval csökkenthetőek a rekkurens iszkémiás epizódok, ezáltal morbiditás és mortalitás csökkenés érhető el.</a:t>
            </a:r>
          </a:p>
          <a:p>
            <a:endParaRPr lang="hu-HU" dirty="0"/>
          </a:p>
          <a:p>
            <a:r>
              <a:rPr lang="hu-HU" dirty="0"/>
              <a:t>A munkacsoportunk által kidolgozott új típusú szedimentációs technika és az így képzett frakciókból végzett trombocita aggregometria alapján a felső vérfrakcióban észlelt magasabb AUC érték ( &gt;70) a rekurrens stroke új, független prediktoraként jelent meg</a:t>
            </a:r>
          </a:p>
          <a:p>
            <a:endParaRPr lang="hu-HU" dirty="0"/>
          </a:p>
          <a:p>
            <a:r>
              <a:rPr lang="hu-HU" dirty="0"/>
              <a:t>Statisztikai analízisünk alapján a legpontosabb rizikóbecslés a módosított trombocita aggregometria és a NAR együttes elemzésével végezhető el.</a:t>
            </a:r>
          </a:p>
          <a:p>
            <a:endParaRPr lang="hu-HU" dirty="0"/>
          </a:p>
          <a:p>
            <a:r>
              <a:rPr lang="hu-HU" dirty="0"/>
              <a:t>A perifériás vérben keringő endotél és vérlemezke eredetű mikropartikulumok száma szignifikánsan magasabb volt a post-stroke csoportban, hasonló eredményeket hoztak a nemrégiben publikált nagy esetszámú randomizált kontrollált vizsgálatok is</a:t>
            </a:r>
          </a:p>
          <a:p>
            <a:endParaRPr lang="hu-HU" dirty="0"/>
          </a:p>
          <a:p>
            <a:r>
              <a:rPr lang="hu-HU" dirty="0"/>
              <a:t>Szignifikáns összefüggést nem találtunk a mikrovezikulumok száma, azok eredete és a kezelés ellenére fennálló reziduális magas trombocita reaktivitás között, melynek hátterében vélhetőleg a kis vizsgálati esetszám állhat</a:t>
            </a:r>
          </a:p>
          <a:p>
            <a:endParaRPr lang="hu-HU" dirty="0"/>
          </a:p>
          <a:p>
            <a:r>
              <a:rPr lang="hu-HU" dirty="0"/>
              <a:t>OR: esélyhányados</a:t>
            </a:r>
          </a:p>
          <a:p>
            <a:endParaRPr lang="hu-HU" dirty="0"/>
          </a:p>
          <a:p>
            <a:r>
              <a:rPr lang="hu-HU" dirty="0"/>
              <a:t>Potenciális jövőbeli terápiás célpontok kidolgozásához hasznos összefüggést találtunk a NAR és az alsó frakcióban mérhető mikrovezikulumok száma között (tromboinflammatorikus kaszkád feltérképezése)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75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WHO definíció alapján a stroke az agy vérellátási zavara által okozott globális vagy fokális neurológiai diszfunkcióval járó tünetegyüttes. Az esetek 85%-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ában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iszkémiás, azaz ér okklúzió okozta vérellátási zavarral találkozunk, míg 15%-ban áll a betegség hátterében vérzés.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kórkép azonnali felismerést, mielőbbi diagnosztikát és a kezelés mielőbbi megkezdését igényli, a rekanalizáció és az agyi perfúzió mielőbbi helyreállítása a cél, melyet mehanikus tormbectomia vagy szisztémás trombolízissel érhetünk el.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kutatási téma fontosságát az adja, hogy a stroke a fejlett társadalmakban a 2. , Magyarországon 3. leggyakoribb halálok, a felnőtt korban kialakuló rokkantság élmezőnyében áll (1. TBI). Korai mortalitása ~10-40%-ra tehető.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Szerencsére a fejlett országokban könnyen elérhető diagnosztika és a sikeres rekanalizáció és túlélést javítja, azonban a visszatérő iszkémiás epizódok előfordulási esélye magas. Ahhoz, hogy ezt csökkenteni tudjuk az akutális szakmai ajánlások I.A evidencia szinttel jabasoljál az antitrombotikus terápia mielőbbi bevezetését.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(Természetesen nem elhanyagolandó a glikémiás kontroll, antihypertenzív terápia, béta blokkolók és statinok szedése sem.)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29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vérlemezke gátlás potenciális lehetőségeit a bal oldali ábra mutatja be, széles körben a szekunder prevencióban a COX1 gátló aspirint és az ADP-P2Y12-R antagonista clopidogrelt használjuk.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Amennyiben a vérlmezkék aktiválódnak számos vérlemezke eredetű vezikulum (exosoma, mikropartikulum, apoptotikus test) kerülhet a keringésbe. Vizsgálatunk tárgykörébe tartoztak a 0,1-1mikrométer nagyságú mikropartikulumok is.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mikropartikulumok olyan membránról leszakadó partikulumok, melyek megtalálhatóak a liquorban, könnyben, nyálban, az anyatejben és a bronchoalveoláris mosófolyadékban is.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periéfirás keringésben legnagyobb számban a vérmezeke eredetű mikrovezikulumok fordulnak elő. Eredetüket a sejtfelszínükön található markerek bizonyítják.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mikropartikulumok számos biológiai funkcióval rendelkeznek, fontos szerepül van az antigén prezentációban, genetikai anyagot, lipideket, fehérjéket szállítanak a test bármely pontjára, ott a célsejtek funkcióját képesek ezáltal modifikálni.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Korábbi tanulmányokból ismert, hogy a vérlemezke eredettű mikrovezikulumok biomarkerként funkcionálhatnak különböző cerebro- és kardiovaszkuláris betegségekben.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6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Döntően ACS, PCI után végzett klinikai vizsgálatok igazolták, hogy megfelelő compliance mellett szedett antirombotikus terápia ellenére is reziduális vérlemezke reaktivitiás állhat fenn, ennek prevalenciája ~40% a stroke-on átesett betegek körében és független prediktora a recidív iszkémiás epizódoknak. </a:t>
            </a:r>
          </a:p>
          <a:p>
            <a:endParaRPr lang="hu-HU" dirty="0"/>
          </a:p>
          <a:p>
            <a:r>
              <a:rPr lang="hu-HU" dirty="0"/>
              <a:t>Vizsgálatunk során célul tűztük ki a periéfirás alakos elemeknek a fizikokémiai tulajdonságainak vizsgálatát és azok prediktor szerepét igyekeztünk feltárni a post stroke betegekben.</a:t>
            </a:r>
          </a:p>
          <a:p>
            <a:endParaRPr lang="hu-HU" dirty="0"/>
          </a:p>
          <a:p>
            <a:r>
              <a:rPr lang="hu-HU" dirty="0"/>
              <a:t>Célunk volt a hosszú távú kimenetelt előre potenciális biomarkerek azonosítása is.</a:t>
            </a:r>
          </a:p>
          <a:p>
            <a:endParaRPr lang="hu-HU" dirty="0"/>
          </a:p>
          <a:p>
            <a:r>
              <a:rPr lang="hu-HU" dirty="0"/>
              <a:t>LAR alapján terveztük vizsgálni a vérlemezkék antiszedimentációs jellemzőit, a klasszikus trombocita funkciós vizsgálat értékeit terveztük összehasonlítani a különféle vérfrakciókból elvégzett tesztettek.</a:t>
            </a:r>
          </a:p>
          <a:p>
            <a:endParaRPr lang="hu-HU" dirty="0"/>
          </a:p>
          <a:p>
            <a:r>
              <a:rPr lang="hu-HU" dirty="0"/>
              <a:t>Vizsgálni kívántuk a mikrovezikulumokat a stokre-on átesett betegek és egészséges egyének között is, illetve detektálni kívántuk az antitrombotikus terápia hatására /HTPR esetén a mikrovezikulum paraméterek változásait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46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post-stroke betegekkel két külön vizsgálatot végeztünk, az egyszerűség kedvéért az elvégzett vizsgálatok módszertanát ezen az ábrán foglaltam össze.</a:t>
            </a:r>
          </a:p>
          <a:p>
            <a:endParaRPr lang="hu-HU" dirty="0"/>
          </a:p>
          <a:p>
            <a:r>
              <a:rPr lang="hu-HU" dirty="0"/>
              <a:t>Prospektív pilóta tanulmányunkban összesen 52 stroke-on átesett beteget vontunk be, akiket 36 hónapon keresztül követtünk nyomon.</a:t>
            </a:r>
          </a:p>
          <a:p>
            <a:endParaRPr lang="hu-HU" b="0" dirty="0"/>
          </a:p>
          <a:p>
            <a:r>
              <a:rPr lang="hu-HU" b="0" dirty="0"/>
              <a:t>Ezen kívül mikrovezikulumokat 18 post-stroke betegben vizsgáltuk, melyet 20 gészséges egyén mintáival hasonlítottuk össze.</a:t>
            </a:r>
          </a:p>
          <a:p>
            <a:endParaRPr lang="hu-HU" b="0" dirty="0"/>
          </a:p>
          <a:p>
            <a:endParaRPr lang="hu-HU" b="0" dirty="0"/>
          </a:p>
          <a:p>
            <a:r>
              <a:rPr lang="hu-HU" b="0" dirty="0"/>
              <a:t>Vizsgálatunk alapját a Bogár Professzor Úr által kifejlesztett speicális antiszedimentációs technika képezte. Aki a leuklociták gravitáció alapján történő mozgását elemezte. </a:t>
            </a:r>
          </a:p>
          <a:p>
            <a:r>
              <a:rPr lang="hu-HU" b="0" dirty="0"/>
              <a:t>Perifériás zárt rendszerű vérvétel során 2 EDTA-s, hirudinos és citrátos csőbe vettünk vért. A kémcsöveket egy órán keresztül ülepítettük (We módszer szerint), majd az egy órás szedimentáció során kialakult véroszlopot számtani közepénél bejelöltük, a felső részt lepipettáztuk egy másik EDTA/hirudin/citrát tartalmú csőbe. A teljes vérből és az általunk képzett alsó + felső vérfrakciókból vérképvizsgálatot végeztünk. </a:t>
            </a:r>
          </a:p>
          <a:p>
            <a:r>
              <a:rPr lang="hu-HU" b="0" dirty="0"/>
              <a:t>Meghatároztuk a trombocita és neutrofil antiszedimentációs rátát, melyet az alábbi képlet alapján számoltunk ki: {sejtszám (ff) – sejtszám (af)}/sejtszám (ff) + sejtszám (af) * 100 &gt;&gt; így megkaptuk az trombociták és neutrofilok arányát, amelyek az egy órás szedimentáció során a kémcsőben felfelé mozogtak!!!</a:t>
            </a:r>
          </a:p>
          <a:p>
            <a:endParaRPr lang="hu-HU" b="0" dirty="0"/>
          </a:p>
          <a:p>
            <a:r>
              <a:rPr lang="hu-HU" b="0" dirty="0"/>
              <a:t>A különböző vérfrakciókból (A+F+T) elvégeztük a vérlemezkék ex vivo impedancia aggregometriai vizsgálatát, tekintettel arra, hogy a betegeket mindnyjájan clopidogrelt szedtek így ADP-tesztet futtattunk, a mérés során az alábbi görbét kaptuk meg, a y tengelyen látható az aggregáció, x tengelyen a percekben eltelt idő, leolvasható a görbéről az aggregáció maximuma, az aggregáció sebessége és kalkulálható a görbe alatti terület értéke (ha megszorozzuk a percekben eltelt idő az aggregáció maximumával). Szeretném bemutatni, hogy szignifikáns különbség volt detektálható az alsó és a felső frakció vizsgálata során kapott eredmények között, a görbékről az olvasható le, hogy a felső frakcióban lévő trombociták fokozott aggregabilitást mutattak az alsó frakcióban lécő vérlmezekékkel szemben.</a:t>
            </a:r>
          </a:p>
          <a:p>
            <a:endParaRPr lang="hu-HU" b="0" dirty="0"/>
          </a:p>
          <a:p>
            <a:r>
              <a:rPr lang="hu-HU" b="0" dirty="0"/>
              <a:t>A citrátos csövekből a különböző vérfrakciókból kerültek meghatározásra a mikropartikulumok hosszas előkészítést követően (melynek részleteibe az idő híján nem mennék bele, a mikrovezikulumok szeparációját követően -80 fokon tároltuk azokat) – a jobb oldali táblázatban bemutatott fluopreszcens markerekkel jelöltük meg, ezen markerekkel tudtuk azonosítani a perifériás vérben keringő mikrovezikulumok eredetét. CD31+-ak az endotél eredetű lés CD42a/CD62P pozitívak voltak a vérlemezke eredetű mikropartikulumok.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1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52 bevonásával végzett prospektív obszervációs vizsgálatunk eredményeit a Frontiers is Neurologyban publikáltuk. </a:t>
            </a:r>
          </a:p>
          <a:p>
            <a:endParaRPr lang="hu-HU" dirty="0"/>
          </a:p>
          <a:p>
            <a:r>
              <a:rPr lang="hu-HU" dirty="0"/>
              <a:t>A 36 hónapos utánkövetés alatt 52 betegből összesen 11 egyénnél alakult ki rekurrens iszkémia, ebből 5 stroke/TIA és 6 ACS volt.</a:t>
            </a:r>
          </a:p>
          <a:p>
            <a:endParaRPr lang="hu-HU" dirty="0"/>
          </a:p>
          <a:p>
            <a:r>
              <a:rPr lang="hu-HU" dirty="0"/>
              <a:t>Az táblázat oszlopaiban a tombocita aggregometriai vizsgálat eredményei láthatóak, a klasszikus módon teljes vérből végezve, az újdonságként kifejlesztett módosított trombocita funkciós teszt eredményei AUC felső és alsóként jelöltem. Az össze beteg átlaga látható, az eseménytelen utánkövetési periódussal bíró egyének és a kompozit / stroke alone csoport eredményei láthatóak. Szignifikánsan magasabbnak bizonyult az AUC érték a felső frakcióban a rekurrens strokeot elszenvedők körében.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26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Ezen az ábrán a különféle rekurrens iszkémiás epizódot potenciálisan előre jelző változók ROC görbéje figyelhető meg.</a:t>
            </a:r>
          </a:p>
          <a:p>
            <a:endParaRPr lang="hu-HU" dirty="0"/>
          </a:p>
          <a:p>
            <a:r>
              <a:rPr lang="hu-HU" dirty="0"/>
              <a:t>Kohorszvizsgálatunkban a neutrofilekSÜLLYEDÉSE (tehát nem antiszedimentáció, ahogy azt hipotetizáltuk) -0,431-es cut off értékkel, 82% szenzitivitással, 88% specificitással</a:t>
            </a:r>
          </a:p>
          <a:p>
            <a:r>
              <a:rPr lang="hu-HU" dirty="0"/>
              <a:t>...míg a felső frakcióban mért AUC (tct aggregometria) &gt;70 értéke 80% szenz, és 74%-os specificitással jelezte előre a kompozit vaszkuláris események előfordulását. </a:t>
            </a:r>
          </a:p>
          <a:p>
            <a:endParaRPr lang="hu-HU" dirty="0"/>
          </a:p>
          <a:p>
            <a:r>
              <a:rPr lang="hu-HU" dirty="0"/>
              <a:t>Azonban  legszofisztikáltabb előrejelzési valószínűséggel a két érték kombinációja rendelkezik. Azonban a NAR és az módosított vérlmezke vizsgálat során kapott AUCfelső a kompozit vaszkuláris események független rizikófaktorainak tekinthetők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75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Mikrovezikulumok vizsgálatából származó eredményeinket a Frontiers in Bioscience Landmarkban publikáltuk. </a:t>
            </a:r>
          </a:p>
          <a:p>
            <a:endParaRPr lang="hu-HU" dirty="0"/>
          </a:p>
          <a:p>
            <a:r>
              <a:rPr lang="hu-HU" dirty="0"/>
              <a:t>A vizsgálatba 18 stroke-on átesett beteget válogattunk be és hasonlítottuk össze jellemzőiket a 20 egészséges egyén adataival, a táblázatban láthatóak a vizsgálatba bevont egyének demográfiai és legfőbb mirkopartikulum jellemzői. </a:t>
            </a:r>
          </a:p>
          <a:p>
            <a:endParaRPr lang="hu-HU" dirty="0"/>
          </a:p>
          <a:p>
            <a:r>
              <a:rPr lang="hu-HU" dirty="0"/>
              <a:t>Szignifikánsan magasabb volt az össz, endotél és vérlemezke eredetű mikrovezikulumok száma a post-stroke betegpopulációban, szemben az életkorban megegyező egészséges egyénekkel szemben.</a:t>
            </a:r>
          </a:p>
          <a:p>
            <a:endParaRPr lang="hu-HU" dirty="0"/>
          </a:p>
          <a:p>
            <a:r>
              <a:rPr lang="hu-HU" dirty="0" err="1"/>
              <a:t>Cluter</a:t>
            </a:r>
            <a:r>
              <a:rPr lang="hu-HU" dirty="0"/>
              <a:t> of </a:t>
            </a:r>
            <a:r>
              <a:rPr lang="hu-HU" dirty="0" err="1"/>
              <a:t>Differentiation</a:t>
            </a:r>
            <a:r>
              <a:rPr lang="hu-HU" dirty="0"/>
              <a:t> </a:t>
            </a:r>
            <a:r>
              <a:rPr lang="hu-HU" dirty="0" err="1"/>
              <a:t>markers</a:t>
            </a:r>
            <a:endParaRPr lang="hu-HU" dirty="0"/>
          </a:p>
          <a:p>
            <a:r>
              <a:rPr lang="hu-HU" dirty="0"/>
              <a:t>CD31: </a:t>
            </a:r>
            <a:r>
              <a:rPr lang="hu-HU" dirty="0" err="1"/>
              <a:t>endothel</a:t>
            </a:r>
            <a:endParaRPr lang="hu-HU" dirty="0"/>
          </a:p>
          <a:p>
            <a:r>
              <a:rPr lang="hu-HU" dirty="0"/>
              <a:t>CD42a: platelet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glycoprotein</a:t>
            </a:r>
            <a:endParaRPr lang="hu-HU" dirty="0"/>
          </a:p>
          <a:p>
            <a:r>
              <a:rPr lang="hu-HU" dirty="0"/>
              <a:t>CD41: </a:t>
            </a:r>
            <a:r>
              <a:rPr lang="hu-HU" dirty="0" err="1"/>
              <a:t>early</a:t>
            </a:r>
            <a:r>
              <a:rPr lang="hu-HU" dirty="0"/>
              <a:t> marker of </a:t>
            </a:r>
            <a:r>
              <a:rPr lang="hu-HU" dirty="0" err="1"/>
              <a:t>hematopoesis</a:t>
            </a:r>
            <a:r>
              <a:rPr lang="hu-HU" dirty="0"/>
              <a:t> – platelet aggregation and </a:t>
            </a:r>
            <a:r>
              <a:rPr lang="hu-HU" dirty="0" err="1"/>
              <a:t>clotting</a:t>
            </a:r>
            <a:r>
              <a:rPr lang="hu-HU" dirty="0"/>
              <a:t> (</a:t>
            </a:r>
            <a:r>
              <a:rPr lang="hu-HU" dirty="0" err="1"/>
              <a:t>together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CD61+)</a:t>
            </a:r>
          </a:p>
          <a:p>
            <a:r>
              <a:rPr lang="hu-HU" dirty="0"/>
              <a:t>CD62P = P-</a:t>
            </a:r>
            <a:r>
              <a:rPr lang="hu-HU" dirty="0" err="1"/>
              <a:t>selectin</a:t>
            </a:r>
            <a:r>
              <a:rPr lang="hu-HU" dirty="0"/>
              <a:t> </a:t>
            </a:r>
            <a:r>
              <a:rPr lang="hu-HU" dirty="0" err="1"/>
              <a:t>megakaryocyte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for </a:t>
            </a:r>
            <a:r>
              <a:rPr lang="hu-HU" dirty="0" err="1"/>
              <a:t>plt</a:t>
            </a:r>
            <a:r>
              <a:rPr lang="hu-HU" dirty="0"/>
              <a:t> </a:t>
            </a:r>
            <a:r>
              <a:rPr lang="hu-HU" dirty="0" err="1"/>
              <a:t>activation</a:t>
            </a:r>
            <a:r>
              <a:rPr lang="hu-HU" dirty="0"/>
              <a:t> (in </a:t>
            </a:r>
            <a:r>
              <a:rPr lang="hu-HU" dirty="0" err="1"/>
              <a:t>Weibel-Palade</a:t>
            </a:r>
            <a:r>
              <a:rPr lang="hu-HU" dirty="0"/>
              <a:t> </a:t>
            </a:r>
            <a:r>
              <a:rPr lang="hu-HU" dirty="0" err="1"/>
              <a:t>bodies</a:t>
            </a:r>
            <a:r>
              <a:rPr lang="hu-HU" dirty="0"/>
              <a:t> of </a:t>
            </a:r>
            <a:r>
              <a:rPr lang="hu-HU" dirty="0" err="1"/>
              <a:t>endothelial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and alfa </a:t>
            </a:r>
            <a:r>
              <a:rPr lang="hu-HU" dirty="0" err="1"/>
              <a:t>granules</a:t>
            </a:r>
            <a:r>
              <a:rPr lang="hu-HU" dirty="0"/>
              <a:t> of </a:t>
            </a:r>
            <a:r>
              <a:rPr lang="hu-HU" dirty="0" err="1"/>
              <a:t>platelets</a:t>
            </a:r>
            <a:r>
              <a:rPr lang="hu-HU" dirty="0"/>
              <a:t>)</a:t>
            </a:r>
          </a:p>
          <a:p>
            <a:r>
              <a:rPr lang="hu-HU" dirty="0"/>
              <a:t>PAC-1: </a:t>
            </a:r>
            <a:r>
              <a:rPr lang="hu-HU" dirty="0" err="1"/>
              <a:t>mouse</a:t>
            </a:r>
            <a:r>
              <a:rPr lang="hu-HU" dirty="0"/>
              <a:t> </a:t>
            </a:r>
            <a:r>
              <a:rPr lang="hu-HU" dirty="0" err="1"/>
              <a:t>monoclonal</a:t>
            </a:r>
            <a:r>
              <a:rPr lang="hu-HU" dirty="0"/>
              <a:t> </a:t>
            </a:r>
            <a:r>
              <a:rPr lang="hu-HU" dirty="0" err="1"/>
              <a:t>antibors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detects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neoepitope</a:t>
            </a:r>
            <a:r>
              <a:rPr lang="hu-HU" dirty="0"/>
              <a:t> of </a:t>
            </a:r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FPIIb</a:t>
            </a:r>
            <a:r>
              <a:rPr lang="hu-HU" dirty="0"/>
              <a:t>/IIIa </a:t>
            </a:r>
            <a:r>
              <a:rPr lang="hu-HU" dirty="0" err="1"/>
              <a:t>conformation</a:t>
            </a:r>
            <a:r>
              <a:rPr lang="hu-HU" dirty="0"/>
              <a:t> of platelet </a:t>
            </a:r>
            <a:r>
              <a:rPr lang="hu-HU" dirty="0" err="1"/>
              <a:t>activation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34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Ezennel áttérnék a tézis alapját képező ún. akut vaszkuláris megbetegedésként taglalt COVID-19 asszociált hemosztázis eltérésekre.</a:t>
            </a:r>
          </a:p>
          <a:p>
            <a:endParaRPr lang="hu-HU" dirty="0"/>
          </a:p>
          <a:p>
            <a:r>
              <a:rPr lang="hu-HU" dirty="0"/>
              <a:t>Röviden egy kis történeti áttekintéssel kezdenék:</a:t>
            </a:r>
          </a:p>
          <a:p>
            <a:endParaRPr lang="hu-HU" dirty="0"/>
          </a:p>
          <a:p>
            <a:r>
              <a:rPr lang="hu-HU" dirty="0"/>
              <a:t>2019 decemberében számos atípusos pneumonia ütötte fel a fejét a kínai Vuhan városában, melynek hátterében a SARS-CoV-2 infekció igazolódott. A SARS-CoV-2 egy zoonotikus eredetű, cseppfertőzéssel terjedő egyesszálú RNS-t hordrozó vírus, mely a Coronaviridaek csládjába tartozik. </a:t>
            </a:r>
          </a:p>
          <a:p>
            <a:endParaRPr lang="hu-HU" dirty="0"/>
          </a:p>
          <a:p>
            <a:r>
              <a:rPr lang="hu-HU" dirty="0"/>
              <a:t>Jellemzője, hogy a viriont egy lipidburok öleli körül, melyen található spike protein teszi lehetővé azt, hogy a vírus a gazdasejt ACE2 receptoraihoz kötődik és direkt citotoxikus hatás kifejtése mellett a renin-angiotenzin-aldoszeteron rendszer diszregulációjához vezetve szisztémás gyulladást, ezen belül endotélkárosodást vált ki a fertőzött egyénekben. </a:t>
            </a:r>
          </a:p>
          <a:p>
            <a:endParaRPr lang="hu-HU" dirty="0"/>
          </a:p>
          <a:p>
            <a:r>
              <a:rPr lang="hu-HU" dirty="0"/>
              <a:t>Az endoteliális diszfunkció a tromboemboliás események melegágyaként szolgálhat. </a:t>
            </a:r>
          </a:p>
          <a:p>
            <a:endParaRPr lang="hu-HU" dirty="0"/>
          </a:p>
          <a:p>
            <a:r>
              <a:rPr lang="hu-HU" dirty="0"/>
              <a:t>A vírus mindezek mellett a diszregulált immunválasz kialakulásáért is felelőssé tehető, melynek szintén nem elhanyagolható részlete a mikrotombus képződés, és többszervi elégtelenség kialakulása. </a:t>
            </a:r>
          </a:p>
          <a:p>
            <a:endParaRPr lang="hu-HU" dirty="0"/>
          </a:p>
          <a:p>
            <a:r>
              <a:rPr lang="hu-HU" dirty="0"/>
              <a:t>A WHO 2020 márciusában globális pándémiát hirdetett, a védésre készülvén azonban a járvány hivatalosan is véget ért, a JHU 2023.03.10. óta nem gyűjti az adatokat.</a:t>
            </a:r>
          </a:p>
          <a:p>
            <a:endParaRPr lang="hu-HU" dirty="0"/>
          </a:p>
          <a:p>
            <a:r>
              <a:rPr lang="hu-HU" dirty="0"/>
              <a:t>A szakirodalomban tavaly megjelent már egy „új” fogalom a CAHA, ami a covid asszociált hemosztázis abnormalitások összességét jelenti. Tulajdonképpen a hemosztázis, hemoreológiai változás nem besorolható egy jól ismert alvadási zavarba, inkább egy overlap syndromaként jelenik meg, hordozza a sepsis indukálta coagulopathia/hemophagocytosis sy/antifoszfolipid sy és a trombotikus mikroangiopatiák jellemzőit.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3B42-98B4-4C8A-992B-19765CF920E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68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7840800" y="345600"/>
            <a:ext cx="43524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2391"/>
              </a:lnSpc>
              <a:spcBef>
                <a:spcPts val="0"/>
              </a:spcBef>
              <a:buNone/>
              <a:defRPr sz="18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7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6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0" y="3378"/>
            <a:ext cx="4736708" cy="6851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800" y="723600"/>
            <a:ext cx="33588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r">
              <a:lnSpc>
                <a:spcPct val="100000"/>
              </a:lnSpc>
              <a:defRPr sz="54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125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8305200" y="0"/>
            <a:ext cx="388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>
              <a:defRPr sz="54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87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4" descr="Ábra 4"/>
          <p:cNvPicPr>
            <a:picLocks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546" y="6116400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144057" y="0"/>
            <a:ext cx="20484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9079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2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</p:spPr>
        <p:txBody>
          <a:bodyPr lIns="50400" tIns="50400" rIns="50400" bIns="50400"/>
          <a:lstStyle>
            <a:lvl1pPr marL="0" indent="0">
              <a:buNone/>
              <a:defRPr sz="16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ts val="2391"/>
              </a:lnSpc>
              <a:spcBef>
                <a:spcPts val="0"/>
              </a:spcBef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1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14" name="Oval 24"/>
          <p:cNvSpPr/>
          <p:nvPr userDrawn="1"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5" name="Oval 26"/>
          <p:cNvSpPr/>
          <p:nvPr userDrawn="1"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6000" tIns="36000" rIns="36000" bIns="360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Poppins regular" panose="00000500000000000000" pitchFamily="2" charset="-18"/>
              <a:cs typeface="Poppins regular" panose="00000500000000000000" pitchFamily="2" charset="-18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7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9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70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2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0725235" y="4525200"/>
            <a:ext cx="1466766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0" y="2563200"/>
            <a:ext cx="1367057" cy="11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183200" y="0"/>
            <a:ext cx="2008800" cy="22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547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3" name="Ábra 4" descr="Ábra 4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</p:spPr>
        <p:txBody>
          <a:bodyPr lIns="90000" tIns="46800" rIns="90000" bIns="46800"/>
          <a:lstStyle>
            <a:lvl1pPr>
              <a:lnSpc>
                <a:spcPct val="100000"/>
              </a:lnSpc>
              <a:defRPr sz="30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1200" spc="562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lnSpc>
                <a:spcPts val="1195"/>
              </a:lnSpc>
              <a:defRPr sz="12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r>
              <a:rPr lang="hu-HU"/>
              <a:t>Documents name (élőláb)</a:t>
            </a:r>
            <a:endParaRPr lang="hu-HU" dirty="0"/>
          </a:p>
        </p:txBody>
      </p:sp>
      <p:pic>
        <p:nvPicPr>
          <p:cNvPr id="10" name="Ábra 4" descr="Ábra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1546" y="6117418"/>
            <a:ext cx="1678854" cy="35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églalap 12"/>
          <p:cNvSpPr/>
          <p:nvPr userDrawn="1"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66"/>
          </a:p>
        </p:txBody>
      </p:sp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</p:sldLayoutIdLst>
  <p:hf sldNum="0" hd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5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17.gif"/><Relationship Id="rId4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chrick.diana@pte.h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0799" y="2008195"/>
            <a:ext cx="9079200" cy="1742487"/>
          </a:xfrm>
        </p:spPr>
        <p:txBody>
          <a:bodyPr/>
          <a:lstStyle/>
          <a:p>
            <a:r>
              <a:rPr lang="hu-HU" sz="3600" dirty="0" err="1"/>
              <a:t>Hemoreológiai</a:t>
            </a:r>
            <a:r>
              <a:rPr lang="hu-HU" sz="3600" dirty="0"/>
              <a:t> és </a:t>
            </a:r>
            <a:r>
              <a:rPr lang="hu-HU" sz="3600" dirty="0" err="1"/>
              <a:t>hemosztázis</a:t>
            </a:r>
            <a:r>
              <a:rPr lang="hu-HU" sz="3600" dirty="0"/>
              <a:t> változások akut és krónikus vaszkuláris kórképekben</a:t>
            </a:r>
            <a:endParaRPr lang="en-US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30799" y="4241306"/>
            <a:ext cx="8227035" cy="1004400"/>
          </a:xfrm>
        </p:spPr>
        <p:txBody>
          <a:bodyPr/>
          <a:lstStyle/>
          <a:p>
            <a:r>
              <a:rPr lang="hu-HU" sz="2000" dirty="0"/>
              <a:t>Schrick Diana PhD</a:t>
            </a:r>
          </a:p>
          <a:p>
            <a:r>
              <a:rPr lang="hu-HU" sz="2000" dirty="0"/>
              <a:t>PTE KK AITI, </a:t>
            </a:r>
            <a:r>
              <a:rPr lang="hu-HU" sz="2000" dirty="0" err="1"/>
              <a:t>Neurointenzív</a:t>
            </a:r>
            <a:r>
              <a:rPr lang="hu-HU" sz="2000" dirty="0"/>
              <a:t> Tanszék &amp; Intenzív Terápiás Tanszék</a:t>
            </a:r>
            <a:endParaRPr lang="en-US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730798" y="5915553"/>
            <a:ext cx="5254365" cy="547591"/>
          </a:xfrm>
        </p:spPr>
        <p:txBody>
          <a:bodyPr/>
          <a:lstStyle/>
          <a:p>
            <a:r>
              <a:rPr lang="hu-HU" sz="1600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MAITT-DD és a PTE KK AITI közös Tudományos Ülése</a:t>
            </a:r>
            <a:br>
              <a:rPr lang="hu-HU" sz="1600" dirty="0">
                <a:latin typeface="Poppins Regular" panose="00000500000000000000" pitchFamily="2" charset="-18"/>
                <a:cs typeface="Poppins Regular" panose="00000500000000000000" pitchFamily="2" charset="-18"/>
              </a:rPr>
            </a:br>
            <a:r>
              <a:rPr lang="hu-HU" sz="1600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Zalakaros, 2024.09.27-28.</a:t>
            </a:r>
            <a:endParaRPr lang="hu-HU" sz="1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5FDE00C-CB20-48FC-9019-A004F8B3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74" r="26774" b="27075"/>
          <a:stretch/>
        </p:blipFill>
        <p:spPr>
          <a:xfrm>
            <a:off x="9578173" y="0"/>
            <a:ext cx="2613828" cy="21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F1A8E3-579B-79B9-0174-A34368AC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21" y="1092967"/>
            <a:ext cx="10749375" cy="594844"/>
          </a:xfrm>
        </p:spPr>
        <p:txBody>
          <a:bodyPr/>
          <a:lstStyle/>
          <a:p>
            <a:r>
              <a:rPr lang="hu-HU" dirty="0"/>
              <a:t>Bevezetés, téma fontossága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FEAFC08-7F03-69CD-9910-FA534B50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0800"/>
            <a:ext cx="9959927" cy="367200"/>
          </a:xfrm>
        </p:spPr>
        <p:txBody>
          <a:bodyPr/>
          <a:lstStyle/>
          <a:p>
            <a:r>
              <a:rPr lang="hu-HU" sz="80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Gupta A, Madhavan MV et al. Extrapulmonary manifestations of COVID-19. Nat Med 26, 1017–1032 (2020)</a:t>
            </a:r>
          </a:p>
          <a:p>
            <a:r>
              <a:rPr lang="en-US" sz="800" i="1" dirty="0" err="1">
                <a:effectLst/>
                <a:latin typeface="Poppins Regular" panose="020B0604020202020204" charset="-18"/>
                <a:cs typeface="Poppins Regular" panose="020B0604020202020204" charset="-18"/>
              </a:rPr>
              <a:t>Iba</a:t>
            </a:r>
            <a:r>
              <a:rPr lang="hu-HU" sz="800" i="1" dirty="0"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en-US" sz="80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T, Levy</a:t>
            </a:r>
            <a:r>
              <a:rPr lang="hu-HU" sz="80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en-US" sz="80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et al. The unique characteristics of COVID-19 coagulopathy. Crit Care 24, 360 (2020)</a:t>
            </a:r>
            <a:endParaRPr lang="hu-HU" sz="800" i="1" dirty="0">
              <a:effectLst/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A98C2C0-E10E-8ADE-310A-ED4B12448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 COVID-19 asszociált hemosztázis változások</a:t>
            </a:r>
            <a:endParaRPr lang="hu-H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2E9657-FD3C-9F4E-943B-B88EF0D8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38" y="3163266"/>
            <a:ext cx="6359236" cy="3469437"/>
          </a:xfrm>
          <a:prstGeom prst="rect">
            <a:avLst/>
          </a:prstGeom>
        </p:spPr>
      </p:pic>
      <p:pic>
        <p:nvPicPr>
          <p:cNvPr id="3076" name="Picture 4" descr="Extrapulmonary manifestations of COVID-19 | Nature Medicine">
            <a:extLst>
              <a:ext uri="{FF2B5EF4-FFF2-40B4-BE49-F238E27FC236}">
                <a16:creationId xmlns:a16="http://schemas.microsoft.com/office/drawing/2014/main" id="{51CF12F2-50F0-CC70-32E9-E58A4ADF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9" y="1687811"/>
            <a:ext cx="6568659" cy="26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utgers Responds to the Coronavirus Outbreak | Rutgers Global Health  Institute">
            <a:extLst>
              <a:ext uri="{FF2B5EF4-FFF2-40B4-BE49-F238E27FC236}">
                <a16:creationId xmlns:a16="http://schemas.microsoft.com/office/drawing/2014/main" id="{C3D468D2-DC1C-60F1-D98E-7522470F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22" y="126691"/>
            <a:ext cx="4304578" cy="273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E4D177-F1CA-8D08-3792-D4421740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149028"/>
            <a:ext cx="10749375" cy="594844"/>
          </a:xfrm>
        </p:spPr>
        <p:txBody>
          <a:bodyPr/>
          <a:lstStyle/>
          <a:p>
            <a:r>
              <a:rPr lang="hu-HU" dirty="0"/>
              <a:t>Hipotézisek, célkitűzések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AAA548-C548-FB0F-F197-A3C14F15A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400" y="1576539"/>
            <a:ext cx="5216400" cy="370492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/>
              <a:t>Súlyos COVID-19 extrapulmonális manifesztá-ciójának vizsgálata: tromboembóliás rizikó stratifikáció, </a:t>
            </a:r>
            <a:r>
              <a:rPr lang="hu-HU" sz="1800" b="1" dirty="0"/>
              <a:t>hemoreológai </a:t>
            </a:r>
            <a:r>
              <a:rPr lang="hu-HU" sz="1800" dirty="0"/>
              <a:t>változások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/>
              <a:t>Hemosztázis </a:t>
            </a:r>
            <a:r>
              <a:rPr lang="hu-HU" sz="1800" dirty="0"/>
              <a:t>speciális aspektusainak feltárása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/>
              <a:t>Összefüggések azonosítása a hagyományos reológiai paraméterek és a mortalitás, tromboemboliás szövődményeket illetően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/>
              <a:t>Vérlemezke reaktivitás </a:t>
            </a:r>
            <a:r>
              <a:rPr lang="hu-HU" sz="1800" dirty="0"/>
              <a:t>jellemzői, változásai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b="1" dirty="0"/>
              <a:t>Fibrinolítikus válasz </a:t>
            </a:r>
            <a:r>
              <a:rPr lang="hu-HU" sz="1800" dirty="0"/>
              <a:t>jellemzői, változásai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/>
              <a:t>Személyre szabott antitrombotikus stratégiák kidolgozása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FB4D969B-69D5-388B-D26A-E63A85657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3" y="730250"/>
            <a:ext cx="10780712" cy="279400"/>
          </a:xfrm>
        </p:spPr>
        <p:txBody>
          <a:bodyPr/>
          <a:lstStyle/>
          <a:p>
            <a:r>
              <a:rPr lang="hu-HU" sz="1200" dirty="0"/>
              <a:t>II. COVID-19 asszociált hemosztázis változások</a:t>
            </a: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56197-B20F-FE09-5E29-57B9E5C6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74" y="1852226"/>
            <a:ext cx="5012684" cy="4275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033F0B-4B1B-14FE-E3CE-8F9807C4CD1A}"/>
              </a:ext>
            </a:extLst>
          </p:cNvPr>
          <p:cNvSpPr/>
          <p:nvPr/>
        </p:nvSpPr>
        <p:spPr>
          <a:xfrm>
            <a:off x="1014153" y="3077628"/>
            <a:ext cx="372794" cy="168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D002C-CA30-4036-29E5-24C2841B61FD}"/>
              </a:ext>
            </a:extLst>
          </p:cNvPr>
          <p:cNvSpPr/>
          <p:nvPr/>
        </p:nvSpPr>
        <p:spPr>
          <a:xfrm>
            <a:off x="4555586" y="3606340"/>
            <a:ext cx="980049" cy="135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A6927B-1BDA-6CC3-A8F5-7343994A02F4}"/>
              </a:ext>
            </a:extLst>
          </p:cNvPr>
          <p:cNvSpPr/>
          <p:nvPr/>
        </p:nvSpPr>
        <p:spPr>
          <a:xfrm>
            <a:off x="4644682" y="1999023"/>
            <a:ext cx="980049" cy="135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34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247241-FE06-A0D6-F074-1474E674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1075005"/>
            <a:ext cx="10749375" cy="594844"/>
          </a:xfrm>
        </p:spPr>
        <p:txBody>
          <a:bodyPr/>
          <a:lstStyle/>
          <a:p>
            <a:r>
              <a:rPr lang="hu-HU" dirty="0"/>
              <a:t>Módszertan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6CFAFE5B-EE64-5640-5183-1D8B092A5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 COVID-19 asszociált hemosztázis változások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5F113B2-0EE7-418A-37A9-89BEE02C8673}"/>
              </a:ext>
            </a:extLst>
          </p:cNvPr>
          <p:cNvSpPr txBox="1"/>
          <p:nvPr/>
        </p:nvSpPr>
        <p:spPr>
          <a:xfrm>
            <a:off x="3047036" y="3269765"/>
            <a:ext cx="6094070" cy="32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>
                <a:effectLst/>
              </a:rPr>
              <a:t> </a:t>
            </a:r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3449F85-AA74-037D-AA5D-B553ADCDED4B}"/>
              </a:ext>
            </a:extLst>
          </p:cNvPr>
          <p:cNvSpPr txBox="1"/>
          <p:nvPr/>
        </p:nvSpPr>
        <p:spPr>
          <a:xfrm>
            <a:off x="3047036" y="3269765"/>
            <a:ext cx="6094070" cy="32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>
                <a:effectLst/>
              </a:rPr>
              <a:t> </a:t>
            </a:r>
            <a:endParaRPr lang="hu-HU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3646928-69DA-D126-2E0C-D26605DFD2E0}"/>
              </a:ext>
            </a:extLst>
          </p:cNvPr>
          <p:cNvSpPr txBox="1"/>
          <p:nvPr/>
        </p:nvSpPr>
        <p:spPr>
          <a:xfrm>
            <a:off x="337079" y="1656576"/>
            <a:ext cx="606428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Prospektív, obszervációs pilot study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21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 SARS-Co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V-2 PCR pozitív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(12 ffi) 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beteg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 NHFO2/NIV/IV, PTE KK KEK ITO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Betegek: ASA 1x100mg/nap és profilaktikus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LMWH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 (enoxaparin 1x/nap)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21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SARS-CoV-2 PCR negatív, krónikusan gyógyszert nem szedő egészségügyi dolgozó a 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kontroll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csoportban</a:t>
            </a:r>
          </a:p>
          <a:p>
            <a:pPr marL="285750" marR="0" indent="-28575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sz="1600" dirty="0">
              <a:solidFill>
                <a:srgbClr val="121D46"/>
              </a:solidFill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</a:endParaRPr>
          </a:p>
          <a:p>
            <a:pPr lvl="1" algn="just" defTabSz="457200" hangingPunct="0"/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Klasszikus és speciális labor vizsgálatok </a:t>
            </a:r>
          </a:p>
          <a:p>
            <a:pPr lvl="1" algn="just" defTabSz="457200" hangingPunct="0"/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TVK, IPF,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ESR,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fi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brinogén, aPTI, vWF:Ag, vWF:RCo, plazminogén, alfa2-antiplazmin</a:t>
            </a:r>
          </a:p>
          <a:p>
            <a:pPr lvl="1" algn="just" defTabSz="457200" hangingPunct="0"/>
            <a:endParaRPr kumimoji="0" lang="hu-HU" sz="1600" b="1" i="0" u="none" strike="noStrike" cap="none" spc="0" normalizeH="0" baseline="0" dirty="0">
              <a:ln>
                <a:noFill/>
              </a:ln>
              <a:solidFill>
                <a:srgbClr val="121D46"/>
              </a:solidFill>
              <a:uFillTx/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  <a:sym typeface="Calibri"/>
            </a:endParaRPr>
          </a:p>
          <a:p>
            <a:pPr lvl="1" algn="just" defTabSz="457200" hangingPunct="0"/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ClotPro</a:t>
            </a:r>
            <a:r>
              <a:rPr lang="en-GB" sz="1600" b="1" baseline="30000" dirty="0">
                <a:solidFill>
                  <a:srgbClr val="121D46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®</a:t>
            </a:r>
            <a:r>
              <a:rPr kumimoji="0" lang="hu-HU" sz="1600" b="1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 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trombelasztográf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:  EX-/IN-/FIB-/TPA-/ECA-tesztek (CT, alfa-szög, MCF, ML, LT)</a:t>
            </a:r>
          </a:p>
          <a:p>
            <a:pPr marL="668426" lvl="1" indent="-285750" algn="just" defTabSz="457200" hangingPunct="0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121D46"/>
              </a:solidFill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</a:endParaRPr>
          </a:p>
          <a:p>
            <a:pPr lvl="1" algn="just" defTabSz="457200" hangingPunct="0"/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Multiplate</a:t>
            </a:r>
            <a:r>
              <a:rPr lang="en-GB" sz="1600" b="1" baseline="30000" dirty="0">
                <a:solidFill>
                  <a:srgbClr val="121D46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®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impedancia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aggregometria: ASA hatás monitorozása (ASPI teszt)</a:t>
            </a:r>
          </a:p>
          <a:p>
            <a:pPr marL="285750" lvl="5" indent="-285750" algn="just"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121D46"/>
              </a:solidFill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  <a:sym typeface="Calibri"/>
            </a:endParaRPr>
          </a:p>
          <a:p>
            <a:pPr marL="285750" lvl="5" indent="-285750" algn="just">
              <a:buFont typeface="Arial" panose="020B0604020202020204" pitchFamily="34" charset="0"/>
              <a:buChar char="•"/>
            </a:pP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Statisztikai analízis: IBM SPSS Statistics</a:t>
            </a:r>
            <a:r>
              <a:rPr lang="en-GB" sz="1600" baseline="30000" dirty="0">
                <a:solidFill>
                  <a:srgbClr val="121D46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®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  27.0</a:t>
            </a:r>
            <a:endParaRPr lang="hu-HU" sz="1600" dirty="0">
              <a:solidFill>
                <a:srgbClr val="121D46"/>
              </a:solidFill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700" dirty="0">
              <a:solidFill>
                <a:srgbClr val="121D46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1DA2967-13FF-D9EE-168A-7AFF85E8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" t="2191"/>
          <a:stretch/>
        </p:blipFill>
        <p:spPr>
          <a:xfrm>
            <a:off x="6667658" y="3689133"/>
            <a:ext cx="1910290" cy="2526968"/>
          </a:xfrm>
          <a:prstGeom prst="rect">
            <a:avLst/>
          </a:prstGeom>
        </p:spPr>
      </p:pic>
      <p:pic>
        <p:nvPicPr>
          <p:cNvPr id="17" name="Picture 17" descr="Diagram&#10;&#10;Description automatically generated">
            <a:extLst>
              <a:ext uri="{FF2B5EF4-FFF2-40B4-BE49-F238E27FC236}">
                <a16:creationId xmlns:a16="http://schemas.microsoft.com/office/drawing/2014/main" id="{0A030256-DCCA-D3FE-C955-DA4CE2BEC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19" y="1111886"/>
            <a:ext cx="3431098" cy="2387273"/>
          </a:xfrm>
          <a:prstGeom prst="rect">
            <a:avLst/>
          </a:prstGeom>
        </p:spPr>
      </p:pic>
      <p:pic>
        <p:nvPicPr>
          <p:cNvPr id="16" name="Picture 4" descr="Multiplate Analyzer | Thoracic Key">
            <a:extLst>
              <a:ext uri="{FF2B5EF4-FFF2-40B4-BE49-F238E27FC236}">
                <a16:creationId xmlns:a16="http://schemas.microsoft.com/office/drawing/2014/main" id="{A009F091-F2BE-7BE0-C7AD-B34CA156A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/>
          <a:stretch/>
        </p:blipFill>
        <p:spPr bwMode="auto">
          <a:xfrm>
            <a:off x="9384431" y="3888661"/>
            <a:ext cx="1929687" cy="18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C7037144-1E0C-696F-9EAC-153DAFE6BA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7" t="5606" r="-1"/>
          <a:stretch/>
        </p:blipFill>
        <p:spPr>
          <a:xfrm>
            <a:off x="6368480" y="1145129"/>
            <a:ext cx="2508646" cy="2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E705D6-993F-C2D2-AA74-811BB16C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1" y="1185378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DD95A6D-26A0-87F7-A6E3-1B6F2421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II.COVID-19 asszociált hemosztázis változások</a:t>
            </a:r>
            <a:endParaRPr lang="hu-HU" dirty="0"/>
          </a:p>
        </p:txBody>
      </p:sp>
      <p:pic>
        <p:nvPicPr>
          <p:cNvPr id="9" name="Kép 7">
            <a:extLst>
              <a:ext uri="{FF2B5EF4-FFF2-40B4-BE49-F238E27FC236}">
                <a16:creationId xmlns:a16="http://schemas.microsoft.com/office/drawing/2014/main" id="{875A3380-4CDF-BEA2-5B3F-415C7CE0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059" y="171838"/>
            <a:ext cx="4500941" cy="1310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A3B60E-3986-0D5B-A918-6C40998510FF}"/>
              </a:ext>
            </a:extLst>
          </p:cNvPr>
          <p:cNvSpPr txBox="1"/>
          <p:nvPr/>
        </p:nvSpPr>
        <p:spPr>
          <a:xfrm>
            <a:off x="741600" y="1798623"/>
            <a:ext cx="963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21 PCR+ beteg (átlagéletkor 69 év, férfi 12) vs 21 PCR- kontroll (átlagéletkor 67 év, férfi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E75D1-0A9C-E8E3-6744-CC557581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42" y="2420301"/>
            <a:ext cx="5656996" cy="3352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5FEF5D-6B2C-2838-7809-93BA6330686D}"/>
              </a:ext>
            </a:extLst>
          </p:cNvPr>
          <p:cNvSpPr txBox="1"/>
          <p:nvPr/>
        </p:nvSpPr>
        <p:spPr>
          <a:xfrm>
            <a:off x="4269544" y="5557206"/>
            <a:ext cx="534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n=18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6DD0B-46F8-02EF-C737-B623CCB5210C}"/>
              </a:ext>
            </a:extLst>
          </p:cNvPr>
          <p:cNvSpPr txBox="1"/>
          <p:nvPr/>
        </p:nvSpPr>
        <p:spPr>
          <a:xfrm>
            <a:off x="2039814" y="5528609"/>
            <a:ext cx="534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n=3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325B9-2240-6652-BC15-3F2CCCD6F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31032"/>
            <a:ext cx="5525193" cy="35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E705D6-993F-C2D2-AA74-811BB16C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21" y="1085984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DD95A6D-26A0-87F7-A6E3-1B6F2421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II.COVID-19 asszociált hemosztázis változások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678BE-2123-C99A-D2E5-0DD264B2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49" y="437042"/>
            <a:ext cx="3750052" cy="1666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84437-E4F5-80A8-4ECC-DD98688F3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0782"/>
            <a:ext cx="2508659" cy="16648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D8CC7C-3FE6-8125-EDFA-7E45E11E16C5}"/>
              </a:ext>
            </a:extLst>
          </p:cNvPr>
          <p:cNvSpPr txBox="1"/>
          <p:nvPr/>
        </p:nvSpPr>
        <p:spPr>
          <a:xfrm>
            <a:off x="2397881" y="6528175"/>
            <a:ext cx="820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n=8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4DE6A-40F4-929C-D4EC-4050F9100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71" y="1757574"/>
            <a:ext cx="6230552" cy="4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E705D6-993F-C2D2-AA74-811BB16C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1" y="1185378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DD95A6D-26A0-87F7-A6E3-1B6F2421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II.COVID-19 asszociált hemosztázis változások</a:t>
            </a:r>
            <a:endParaRPr lang="hu-HU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81B03D-1178-2DD3-34A2-9E74ED9D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52" y="1645909"/>
            <a:ext cx="4508695" cy="43546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F16A99-7991-4A92-B17B-DD81731CFE86}"/>
              </a:ext>
            </a:extLst>
          </p:cNvPr>
          <p:cNvSpPr txBox="1"/>
          <p:nvPr/>
        </p:nvSpPr>
        <p:spPr>
          <a:xfrm>
            <a:off x="573660" y="6000006"/>
            <a:ext cx="937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 plazma fibrinogén 78% szenzitivitással és 73% specificitással jelzi előre a hipofibrinolízist </a:t>
            </a:r>
          </a:p>
          <a:p>
            <a:pPr algn="ctr"/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(cut-off: 3,86g/l)</a:t>
            </a:r>
          </a:p>
        </p:txBody>
      </p:sp>
    </p:spTree>
    <p:extLst>
      <p:ext uri="{BB962C8B-B14F-4D97-AF65-F5344CB8AC3E}">
        <p14:creationId xmlns:p14="http://schemas.microsoft.com/office/powerpoint/2010/main" val="18493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E705D6-993F-C2D2-AA74-811BB16C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1" y="1185378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DD95A6D-26A0-87F7-A6E3-1B6F2421B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200" dirty="0"/>
              <a:t>II.COVID-19 asszociált hemosztázis változások</a:t>
            </a:r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85098-D7D5-4D6B-C9AD-60FC88BEFAF1}"/>
              </a:ext>
            </a:extLst>
          </p:cNvPr>
          <p:cNvSpPr txBox="1"/>
          <p:nvPr/>
        </p:nvSpPr>
        <p:spPr>
          <a:xfrm>
            <a:off x="2231006" y="5799074"/>
            <a:ext cx="534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n=8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FF310-A3C1-1713-66FD-9853D48CF387}"/>
              </a:ext>
            </a:extLst>
          </p:cNvPr>
          <p:cNvSpPr txBox="1"/>
          <p:nvPr/>
        </p:nvSpPr>
        <p:spPr>
          <a:xfrm>
            <a:off x="4702657" y="5799074"/>
            <a:ext cx="534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n=13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D82500-2F0C-14CA-0CE4-10DAB65EBD27}"/>
              </a:ext>
            </a:extLst>
          </p:cNvPr>
          <p:cNvGrpSpPr/>
          <p:nvPr/>
        </p:nvGrpSpPr>
        <p:grpSpPr>
          <a:xfrm>
            <a:off x="452724" y="1956362"/>
            <a:ext cx="11148646" cy="4073544"/>
            <a:chOff x="452724" y="1956362"/>
            <a:chExt cx="11148646" cy="40735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F5C10A-BC16-F4A8-4C4F-8B8E0BE0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24" y="1956362"/>
              <a:ext cx="11148646" cy="407354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B7FBCBC-A358-1BC0-2DBC-43E43268AA57}"/>
                </a:ext>
              </a:extLst>
            </p:cNvPr>
            <p:cNvCxnSpPr/>
            <p:nvPr/>
          </p:nvCxnSpPr>
          <p:spPr>
            <a:xfrm>
              <a:off x="2435629" y="2186247"/>
              <a:ext cx="2267028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A8CF3C-5921-16C5-6866-F3D437D164C9}"/>
                </a:ext>
              </a:extLst>
            </p:cNvPr>
            <p:cNvCxnSpPr>
              <a:cxnSpLocks/>
            </p:cNvCxnSpPr>
            <p:nvPr/>
          </p:nvCxnSpPr>
          <p:spPr>
            <a:xfrm>
              <a:off x="7257011" y="3111731"/>
              <a:ext cx="220329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A4230C-0FE8-22E5-E7AA-B6D704F0A006}"/>
                </a:ext>
              </a:extLst>
            </p:cNvPr>
            <p:cNvCxnSpPr>
              <a:cxnSpLocks/>
            </p:cNvCxnSpPr>
            <p:nvPr/>
          </p:nvCxnSpPr>
          <p:spPr>
            <a:xfrm>
              <a:off x="8030094" y="2937163"/>
              <a:ext cx="2170046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0B00FE-7491-BD6D-64E1-6F1728AF868A}"/>
                </a:ext>
              </a:extLst>
            </p:cNvPr>
            <p:cNvSpPr txBox="1"/>
            <p:nvPr/>
          </p:nvSpPr>
          <p:spPr>
            <a:xfrm>
              <a:off x="3082848" y="1956362"/>
              <a:ext cx="9725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300" dirty="0"/>
                <a:t>p=0.016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23EA0F-7583-6C53-3F16-E067FEDE038F}"/>
                </a:ext>
              </a:extLst>
            </p:cNvPr>
            <p:cNvSpPr txBox="1"/>
            <p:nvPr/>
          </p:nvSpPr>
          <p:spPr>
            <a:xfrm>
              <a:off x="8030093" y="2879024"/>
              <a:ext cx="9725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300" dirty="0"/>
                <a:t>p=0.039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04C3A7-16C5-7593-5C96-5779A1ED3174}"/>
                </a:ext>
              </a:extLst>
            </p:cNvPr>
            <p:cNvSpPr txBox="1"/>
            <p:nvPr/>
          </p:nvSpPr>
          <p:spPr>
            <a:xfrm>
              <a:off x="8628821" y="2679324"/>
              <a:ext cx="9725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300" dirty="0"/>
                <a:t>p&lt;0.001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5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379AD0-E5C0-5A1E-40C8-EDBE3DD3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" y="846865"/>
            <a:ext cx="5319749" cy="594844"/>
          </a:xfrm>
        </p:spPr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9AC138-239F-F99F-9A35-689F181BF7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53" y="1510295"/>
            <a:ext cx="10871280" cy="474720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LAR, PAR nem prediktív a recidív iszkémiás epizódok előrejelzése – az endotél diszfunkciót prezentálhatja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err="1"/>
              <a:t>Neutrofil</a:t>
            </a:r>
            <a:r>
              <a:rPr lang="hu-HU" sz="2000" dirty="0"/>
              <a:t> szedimentációnak (-NAR)  rizikó </a:t>
            </a:r>
            <a:r>
              <a:rPr lang="hu-HU" sz="2000" dirty="0" err="1"/>
              <a:t>stratifikációban</a:t>
            </a:r>
            <a:r>
              <a:rPr lang="hu-HU" sz="2000" dirty="0"/>
              <a:t> szerepe lehet: </a:t>
            </a:r>
            <a:r>
              <a:rPr lang="hu-HU" sz="2000" dirty="0">
                <a:latin typeface="Poppins Regular" panose="020B0604020202020204" charset="-18"/>
                <a:cs typeface="Poppins Regular" panose="020B0604020202020204" charset="-18"/>
              </a:rPr>
              <a:t>kompozit kardiovaszkuláris történések független </a:t>
            </a:r>
            <a:r>
              <a:rPr lang="hu-HU" sz="2000" dirty="0" err="1">
                <a:latin typeface="Poppins Regular" panose="020B0604020202020204" charset="-18"/>
                <a:cs typeface="Poppins Regular" panose="020B0604020202020204" charset="-18"/>
              </a:rPr>
              <a:t>rizikófaktora</a:t>
            </a: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AUC</a:t>
            </a:r>
            <a:r>
              <a:rPr lang="hu-HU" sz="2000" baseline="-25000" dirty="0" err="1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felső</a:t>
            </a:r>
            <a:r>
              <a:rPr lang="hu-HU" sz="2000" baseline="-25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2000" dirty="0"/>
              <a:t>&gt;70 a rekurrens stroke új, független </a:t>
            </a:r>
            <a:r>
              <a:rPr lang="hu-HU" sz="2000" dirty="0" err="1"/>
              <a:t>prediktoraként</a:t>
            </a:r>
            <a:r>
              <a:rPr lang="hu-HU" sz="2000" dirty="0"/>
              <a:t> jelent meg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Legpontosabb prediktív erő </a:t>
            </a:r>
            <a:r>
              <a:rPr lang="hu-HU" sz="2000" dirty="0" err="1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NAR+AUC</a:t>
            </a:r>
            <a:r>
              <a:rPr lang="hu-HU" sz="2000" baseline="-25000" dirty="0" err="1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felső</a:t>
            </a:r>
            <a:r>
              <a:rPr lang="hu-HU" sz="2000" baseline="-25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2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kombinációjával érhető 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Perifériás vérben keringő endotél eredetű (CD31</a:t>
            </a:r>
            <a:r>
              <a:rPr lang="hu-HU" sz="2000" baseline="30000" dirty="0"/>
              <a:t>+</a:t>
            </a:r>
            <a:r>
              <a:rPr lang="hu-HU" sz="2000" dirty="0"/>
              <a:t>) és vérlemezke eredetű (CD42a</a:t>
            </a:r>
            <a:r>
              <a:rPr lang="hu-HU" sz="2000" baseline="30000" dirty="0"/>
              <a:t>+</a:t>
            </a:r>
            <a:r>
              <a:rPr lang="hu-HU" sz="2000" dirty="0"/>
              <a:t>) </a:t>
            </a:r>
            <a:r>
              <a:rPr lang="hu-HU" sz="2000" dirty="0" err="1"/>
              <a:t>mikrovezikulák</a:t>
            </a:r>
            <a:r>
              <a:rPr lang="hu-HU" sz="2000" dirty="0"/>
              <a:t> száma szignifikánsan magasabb volt a beteg csoportban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Fokozott vérlemezke aktivitás + </a:t>
            </a:r>
            <a:r>
              <a:rPr lang="hu-HU" sz="2000" dirty="0" err="1"/>
              <a:t>hipofibrinolízis</a:t>
            </a:r>
            <a:r>
              <a:rPr lang="hu-HU" sz="2000" dirty="0"/>
              <a:t> együttesen a </a:t>
            </a:r>
            <a:r>
              <a:rPr lang="hu-HU" sz="2000" dirty="0" err="1"/>
              <a:t>trombogén</a:t>
            </a:r>
            <a:r>
              <a:rPr lang="hu-HU" sz="2000" dirty="0"/>
              <a:t> állapotot </a:t>
            </a:r>
            <a:r>
              <a:rPr lang="hu-HU" sz="2000" dirty="0" err="1"/>
              <a:t>predisponálják</a:t>
            </a:r>
            <a:r>
              <a:rPr lang="hu-HU" sz="2000" dirty="0"/>
              <a:t> COVID-19 betegeknél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Pozitív korreláció a </a:t>
            </a:r>
            <a:r>
              <a:rPr lang="hu-HU" sz="2000" dirty="0" err="1"/>
              <a:t>vWF:Ag</a:t>
            </a:r>
            <a:r>
              <a:rPr lang="hu-HU" sz="2000" dirty="0"/>
              <a:t> szint és a H-IPF%, HAPR között: </a:t>
            </a:r>
            <a:r>
              <a:rPr lang="hu-HU" sz="2000" dirty="0" err="1"/>
              <a:t>trombogén</a:t>
            </a:r>
            <a:r>
              <a:rPr lang="hu-HU" sz="2000" dirty="0"/>
              <a:t> hajlam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Fokozott vérrög képződés és alvadék szilárdság ASA ellenére – </a:t>
            </a:r>
            <a:r>
              <a:rPr lang="hu-HU" sz="2000" dirty="0" err="1"/>
              <a:t>aspirin</a:t>
            </a:r>
            <a:r>
              <a:rPr lang="hu-HU" sz="2000" dirty="0"/>
              <a:t> nem javította a kórházban kezelt COVID-19 betegek túlélését (RECOVERY RCT)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Poppins Regular" panose="020B0604020202020204" charset="-18"/>
                <a:cs typeface="Poppins Regular" panose="020B0604020202020204" charset="-18"/>
              </a:rPr>
              <a:t>Szérum </a:t>
            </a:r>
            <a:r>
              <a:rPr lang="hu-HU" sz="2000" dirty="0" err="1">
                <a:latin typeface="Poppins Regular" panose="020B0604020202020204" charset="-18"/>
                <a:cs typeface="Poppins Regular" panose="020B0604020202020204" charset="-18"/>
              </a:rPr>
              <a:t>f</a:t>
            </a:r>
            <a:r>
              <a:rPr lang="hu-HU" sz="2000" b="0" i="0" u="none" strike="noStrike" baseline="0" dirty="0" err="1">
                <a:latin typeface="Poppins Regular" panose="020B0604020202020204" charset="-18"/>
                <a:cs typeface="Poppins Regular" panose="020B0604020202020204" charset="-18"/>
              </a:rPr>
              <a:t>ibrinogén</a:t>
            </a:r>
            <a:r>
              <a:rPr lang="hu-HU" sz="2000" b="0" i="0" u="none" strike="noStrike" baseline="0" dirty="0">
                <a:latin typeface="Poppins Regular" panose="020B0604020202020204" charset="-18"/>
                <a:cs typeface="Poppins Regular" panose="020B0604020202020204" charset="-18"/>
              </a:rPr>
              <a:t> szint a károsodott fibrinolízis független </a:t>
            </a:r>
            <a:r>
              <a:rPr lang="hu-HU" sz="2000" b="0" i="0" u="none" strike="noStrike" baseline="0" dirty="0" err="1">
                <a:latin typeface="Poppins Regular" panose="020B0604020202020204" charset="-18"/>
                <a:cs typeface="Poppins Regular" panose="020B0604020202020204" charset="-18"/>
              </a:rPr>
              <a:t>prediktorának</a:t>
            </a:r>
            <a:r>
              <a:rPr lang="hu-HU" sz="2000" b="0" i="0" u="none" strike="noStrike" baseline="0" dirty="0">
                <a:latin typeface="Poppins Regular" panose="020B0604020202020204" charset="-18"/>
                <a:cs typeface="Poppins Regular" panose="020B0604020202020204" charset="-18"/>
              </a:rPr>
              <a:t> tekinthető (</a:t>
            </a:r>
            <a:r>
              <a:rPr lang="hu-HU" sz="2000" dirty="0"/>
              <a:t>OR: 3,55, </a:t>
            </a:r>
            <a:r>
              <a:rPr lang="hu-HU" sz="2000" dirty="0" err="1"/>
              <a:t>cut-off</a:t>
            </a:r>
            <a:r>
              <a:rPr lang="hu-HU" sz="2000" dirty="0"/>
              <a:t> 3,86g/l, </a:t>
            </a:r>
            <a:r>
              <a:rPr lang="hu-HU" sz="2000" dirty="0" err="1"/>
              <a:t>szenz</a:t>
            </a:r>
            <a:r>
              <a:rPr lang="hu-HU" sz="2000" dirty="0"/>
              <a:t>. 78%, </a:t>
            </a:r>
            <a:r>
              <a:rPr lang="hu-HU" sz="2000" dirty="0" err="1"/>
              <a:t>spec</a:t>
            </a:r>
            <a:r>
              <a:rPr lang="hu-HU" sz="2000" dirty="0"/>
              <a:t>. 73%)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89CF7B16-AEAC-025A-11E3-0256DF0B6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080" y="427317"/>
            <a:ext cx="9334937" cy="419548"/>
          </a:xfrm>
        </p:spPr>
        <p:txBody>
          <a:bodyPr/>
          <a:lstStyle/>
          <a:p>
            <a:r>
              <a:rPr lang="hu-HU" dirty="0"/>
              <a:t>III. Új megállapítások</a:t>
            </a:r>
          </a:p>
        </p:txBody>
      </p:sp>
    </p:spTree>
    <p:extLst>
      <p:ext uri="{BB962C8B-B14F-4D97-AF65-F5344CB8AC3E}">
        <p14:creationId xmlns:p14="http://schemas.microsoft.com/office/powerpoint/2010/main" val="4119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5703A7-2618-747E-E717-52A0B184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94" y="565217"/>
            <a:ext cx="10749375" cy="594844"/>
          </a:xfrm>
        </p:spPr>
        <p:txBody>
          <a:bodyPr/>
          <a:lstStyle/>
          <a:p>
            <a:r>
              <a:rPr lang="hu-HU" sz="3200" dirty="0"/>
              <a:t>Jövőbeli tervek: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0403D42-08F9-5211-1A4F-DC7B32EAAF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921" y="1513941"/>
            <a:ext cx="11081206" cy="48171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/>
              <a:t>Nanopartikulumok</a:t>
            </a:r>
            <a:r>
              <a:rPr lang="hu-HU" sz="1800" dirty="0"/>
              <a:t> vizsgálata rekurrens stroke előrejelzésében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Non-konvencionális biomarkerek (LAR, TAR) azonosítása </a:t>
            </a:r>
            <a:r>
              <a:rPr lang="hu-HU" sz="1800" dirty="0" err="1"/>
              <a:t>vazospazmus</a:t>
            </a:r>
            <a:r>
              <a:rPr lang="hu-HU" sz="1800" dirty="0"/>
              <a:t> (DCI) korai előrejelzésében SAV betegeknél</a:t>
            </a:r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Orális </a:t>
            </a:r>
            <a:r>
              <a:rPr lang="hu-HU" sz="1800" dirty="0" err="1"/>
              <a:t>mikrobiom</a:t>
            </a:r>
            <a:r>
              <a:rPr lang="hu-HU" sz="1800" dirty="0"/>
              <a:t> </a:t>
            </a:r>
            <a:r>
              <a:rPr lang="hu-HU" sz="1800" dirty="0" err="1"/>
              <a:t>dysbiosisa</a:t>
            </a:r>
            <a:r>
              <a:rPr lang="hu-HU" sz="1800" dirty="0"/>
              <a:t> (</a:t>
            </a:r>
            <a:r>
              <a:rPr lang="hu-HU" sz="1800" dirty="0" err="1"/>
              <a:t>paradontopatogének</a:t>
            </a:r>
            <a:r>
              <a:rPr lang="hu-HU" sz="1800" dirty="0"/>
              <a:t>) és az agyérbetegségek összefüggései</a:t>
            </a:r>
          </a:p>
        </p:txBody>
      </p:sp>
      <p:pic>
        <p:nvPicPr>
          <p:cNvPr id="5" name="Kép 4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63C9E6FD-F819-9E13-D80F-E5DBE9A2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95" y="3893993"/>
            <a:ext cx="5177305" cy="29640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6C3E6B4-FBB9-678C-354C-F9F7A1E7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3711"/>
            <a:ext cx="7014695" cy="128428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7D7FEC9-B7E0-6D54-084E-0DD826C3F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364" y="4274127"/>
            <a:ext cx="1325331" cy="12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3042850" y="2642560"/>
            <a:ext cx="9079200" cy="92520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789663-E101-F7D6-ECE8-E4B2042EAA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9600" y="6490800"/>
            <a:ext cx="4172400" cy="367200"/>
          </a:xfrm>
        </p:spPr>
        <p:txBody>
          <a:bodyPr/>
          <a:lstStyle/>
          <a:p>
            <a:r>
              <a:rPr lang="hu-HU" dirty="0">
                <a:hlinkClick r:id="rId2"/>
              </a:rPr>
              <a:t>schrick.diana@pte.hu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79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1B0E8F-58D8-7161-6C09-41363385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1" y="1288405"/>
            <a:ext cx="10749375" cy="1053865"/>
          </a:xfrm>
        </p:spPr>
        <p:txBody>
          <a:bodyPr/>
          <a:lstStyle/>
          <a:p>
            <a:pPr algn="just"/>
            <a:r>
              <a:rPr lang="hu-HU" dirty="0"/>
              <a:t>Hemoreológiai és hemosztázis változások akut és krónikus vaszkuláris kórképekben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6671784-A0ED-D1F0-2C5F-E201D0004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600" y="2264400"/>
            <a:ext cx="10632416" cy="3679200"/>
          </a:xfrm>
        </p:spPr>
        <p:txBody>
          <a:bodyPr/>
          <a:lstStyle/>
          <a:p>
            <a:pPr algn="just"/>
            <a:endParaRPr lang="hu-HU" sz="2000" dirty="0"/>
          </a:p>
          <a:p>
            <a:pPr algn="just"/>
            <a:endParaRPr lang="hu-HU" sz="2000" dirty="0"/>
          </a:p>
          <a:p>
            <a:pPr marL="514350" indent="-514350" algn="just">
              <a:buAutoNum type="romanUcPeriod"/>
            </a:pPr>
            <a:r>
              <a:rPr lang="hu-HU" sz="2000" dirty="0"/>
              <a:t>Post-stroke betegek vizsgálata („krónikus” vaszkuláris betegség)</a:t>
            </a:r>
          </a:p>
          <a:p>
            <a:pPr marL="514350" indent="-514350" algn="just">
              <a:buAutoNum type="romanUcPeriod"/>
            </a:pPr>
            <a:endParaRPr lang="hu-HU" sz="2000" dirty="0"/>
          </a:p>
          <a:p>
            <a:pPr marL="514350" indent="-514350" algn="just">
              <a:buAutoNum type="romanUcPeriod"/>
            </a:pPr>
            <a:endParaRPr lang="hu-HU" sz="2000" dirty="0"/>
          </a:p>
          <a:p>
            <a:pPr marL="514350" indent="-514350" algn="just">
              <a:buAutoNum type="romanUcPeriod"/>
            </a:pPr>
            <a:r>
              <a:rPr lang="hu-HU" sz="2000" dirty="0"/>
              <a:t>COVID-19 asszociált hemosztázis változások („akut” vaszkuláris történések)</a:t>
            </a:r>
          </a:p>
          <a:p>
            <a:pPr marL="514350" indent="-514350" algn="just">
              <a:buAutoNum type="romanUcPeriod"/>
            </a:pPr>
            <a:endParaRPr lang="hu-HU" sz="2000" dirty="0"/>
          </a:p>
          <a:p>
            <a:pPr marL="514350" indent="-514350" algn="just">
              <a:buAutoNum type="romanUcPeriod"/>
            </a:pPr>
            <a:endParaRPr lang="hu-HU" sz="2000" dirty="0"/>
          </a:p>
          <a:p>
            <a:pPr marL="514350" indent="-514350" algn="just">
              <a:buAutoNum type="romanUcPeriod"/>
            </a:pPr>
            <a:r>
              <a:rPr lang="hu-HU" sz="2000" dirty="0"/>
              <a:t>Új megállapítások összefoglalása</a:t>
            </a:r>
          </a:p>
          <a:p>
            <a:pPr marL="514350" indent="-514350" algn="just">
              <a:buAutoNum type="romanUcPeriod"/>
            </a:pPr>
            <a:endParaRPr lang="hu-HU" sz="2000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05B9036-4303-28AE-57DD-04468BC07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Áttekintés	</a:t>
            </a:r>
          </a:p>
        </p:txBody>
      </p:sp>
    </p:spTree>
    <p:extLst>
      <p:ext uri="{BB962C8B-B14F-4D97-AF65-F5344CB8AC3E}">
        <p14:creationId xmlns:p14="http://schemas.microsoft.com/office/powerpoint/2010/main" val="7276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62776-3F36-5A26-20E6-38A3B9FA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02" y="1170611"/>
            <a:ext cx="5902341" cy="633184"/>
          </a:xfrm>
        </p:spPr>
        <p:txBody>
          <a:bodyPr/>
          <a:lstStyle/>
          <a:p>
            <a:r>
              <a:rPr lang="hu-HU" dirty="0"/>
              <a:t>Bevezetés, téma fontossága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191B262-C50F-D3C9-A1CC-86AA222A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193"/>
            <a:ext cx="12012351" cy="479263"/>
          </a:xfrm>
        </p:spPr>
        <p:txBody>
          <a:bodyPr/>
          <a:lstStyle/>
          <a:p>
            <a:r>
              <a:rPr lang="hu-HU" sz="800" b="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Berge E, Whiteley W et al. European Stroke Organisation (ESO) guidelines on intravenous thrombolysis for acute ischaemic stroke. European Stroke Journal. 2021;6(1):I-LXII</a:t>
            </a:r>
          </a:p>
          <a:p>
            <a:r>
              <a:rPr lang="hu-HU" sz="800" b="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Turc G, Bhogal P et al. European Stroke Organisation (ESO) – European Society for Minimally Invasive Neurological Therapy (ESMINT) Guidelines on Mechanical Thrombectomy in Acute Ischaemic StrokeEndorsed by Stroke Alliance for Europe (SAFE). European Stroke Journal. 2019;4(1):6-12</a:t>
            </a:r>
            <a:endParaRPr lang="hu-HU" sz="800" i="1" dirty="0"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F5D664-4A3A-70F4-900D-751EDDC5D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002" y="2010287"/>
            <a:ext cx="5578577" cy="387235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Stroke: az agy vérellátási zavara által okozott globális vagy fokális neurológiai diszfunkcióval járó tünetegyüttes (85% iszkémiás, 15% vérzéses)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Korai diagnosztika: door to CT (&lt;25min)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Mielőbbi terápia: mechanikus </a:t>
            </a:r>
            <a:r>
              <a:rPr lang="hu-HU" dirty="0" err="1"/>
              <a:t>trombektomia</a:t>
            </a:r>
            <a:r>
              <a:rPr lang="hu-HU" dirty="0"/>
              <a:t> (&lt;24h)/ szisztémás trombolízis (&lt;3-4h)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Magyarországon a 3. leggyakoribb halálok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Felnőttkorban kialakuló DALY 2. leggyakoribb oka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Magas mortalitás: korai (&lt;4hét) 12-18%</a:t>
            </a:r>
          </a:p>
          <a:p>
            <a:pPr algn="just"/>
            <a:r>
              <a:rPr lang="hu-HU" dirty="0"/>
              <a:t>		      &gt;30 nap 43-51%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Magas morbiditás: rekurrens epizódok &gt;20%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Szekunder prevenció - antitrombotikus kezelés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9981538-0DF0-A009-B470-F09A4EAF6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002" y="685681"/>
            <a:ext cx="10779996" cy="278438"/>
          </a:xfrm>
        </p:spPr>
        <p:txBody>
          <a:bodyPr/>
          <a:lstStyle/>
          <a:p>
            <a:r>
              <a:rPr lang="hu-HU" sz="1100" dirty="0"/>
              <a:t>I. Post-stroke hemoreológiai és hemosztázis változások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C0E14F3-1D13-8752-E91E-A3DFF651C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" t="3978" r="5921"/>
          <a:stretch/>
        </p:blipFill>
        <p:spPr>
          <a:xfrm>
            <a:off x="8765894" y="179737"/>
            <a:ext cx="3426106" cy="3102620"/>
          </a:xfrm>
          <a:prstGeom prst="rect">
            <a:avLst/>
          </a:prstGeom>
        </p:spPr>
      </p:pic>
      <p:pic>
        <p:nvPicPr>
          <p:cNvPr id="1028" name="Picture 4" descr="Stroke Facts &amp; Statistics - Stroke Awareness Foundation">
            <a:extLst>
              <a:ext uri="{FF2B5EF4-FFF2-40B4-BE49-F238E27FC236}">
                <a16:creationId xmlns:a16="http://schemas.microsoft.com/office/drawing/2014/main" id="{B3C53ABA-F23D-F0F4-F4D8-583060C5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38" y="3282358"/>
            <a:ext cx="4135820" cy="27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62776-3F36-5A26-20E6-38A3B9FA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1056910"/>
            <a:ext cx="10749375" cy="594844"/>
          </a:xfrm>
        </p:spPr>
        <p:txBody>
          <a:bodyPr/>
          <a:lstStyle/>
          <a:p>
            <a:r>
              <a:rPr lang="hu-HU" dirty="0"/>
              <a:t>Bevezetés: </a:t>
            </a:r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antitrombotikus terápia, mikrovezikulumok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191B262-C50F-D3C9-A1CC-86AA222A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3191"/>
            <a:ext cx="9777046" cy="367200"/>
          </a:xfrm>
        </p:spPr>
        <p:txBody>
          <a:bodyPr/>
          <a:lstStyle/>
          <a:p>
            <a:r>
              <a:rPr lang="hu-HU" sz="800" b="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Spakova T, Janockova J, Rosocha J. Characterization and Therapeutic Use of Extracellular Vesicles Derived from Platelets. International Journal of Molecular Sciences. 2021; 22(18):9701</a:t>
            </a:r>
          </a:p>
          <a:p>
            <a:r>
              <a:rPr lang="en-US" sz="800" b="0" i="1" dirty="0" err="1">
                <a:effectLst/>
                <a:latin typeface="Poppins Regular" panose="020B0604020202020204" charset="-18"/>
                <a:cs typeface="Poppins Regular" panose="020B0604020202020204" charset="-18"/>
              </a:rPr>
              <a:t>Kamarova</a:t>
            </a:r>
            <a:r>
              <a:rPr lang="en-US" sz="800" b="0" i="1" dirty="0">
                <a:effectLst/>
                <a:latin typeface="Poppins Regular" panose="020B0604020202020204" charset="-18"/>
                <a:cs typeface="Poppins Regular" panose="020B0604020202020204" charset="-18"/>
              </a:rPr>
              <a:t> M, Baig S, Patel H, et al. Antiplatelet Use in Ischemic Stroke. Annals of Pharmacotherapy. 2022;56(10):1159-1173</a:t>
            </a:r>
            <a:endParaRPr lang="hu-HU" sz="800" i="1" dirty="0"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59981538-0DF0-A009-B470-F09A4EAF6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sz="1100" dirty="0"/>
              <a:t>I. Post-stroke hemoreológiai és hemosztázis változások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41F24-1344-D6F4-07EF-54BC9B439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1366" y="1952407"/>
            <a:ext cx="4471089" cy="1015876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59B04-D6B6-2293-86A6-8DB3C873AE8C}"/>
              </a:ext>
            </a:extLst>
          </p:cNvPr>
          <p:cNvSpPr/>
          <p:nvPr/>
        </p:nvSpPr>
        <p:spPr>
          <a:xfrm>
            <a:off x="4490061" y="2840057"/>
            <a:ext cx="881147" cy="436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Antiplatelet Use in Ischemic Stroke - Marharyta Kamarova, Sheharyar Baig,  Hamish Patel, Kimberley Monks, Mohammed Wasay, Ali Ali, Jessica Redgrave,  Arshad Majid, Simon M. Bell, 2022">
            <a:extLst>
              <a:ext uri="{FF2B5EF4-FFF2-40B4-BE49-F238E27FC236}">
                <a16:creationId xmlns:a16="http://schemas.microsoft.com/office/drawing/2014/main" id="{4DA394F8-64D2-AC64-86B8-14F59297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2" y="1938914"/>
            <a:ext cx="6404560" cy="37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JMS | Free Full-Text | Characterization and Therapeutic Use of  Extracellular Vesicles Derived from Platelets">
            <a:extLst>
              <a:ext uri="{FF2B5EF4-FFF2-40B4-BE49-F238E27FC236}">
                <a16:creationId xmlns:a16="http://schemas.microsoft.com/office/drawing/2014/main" id="{BBACCDC3-1D40-3041-5F63-52A1BAB96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4"/>
          <a:stretch/>
        </p:blipFill>
        <p:spPr bwMode="auto">
          <a:xfrm>
            <a:off x="6096000" y="1754835"/>
            <a:ext cx="4028095" cy="43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tracellular vesicles carry cargo. This cargo includes both... | Download  Scientific Diagram">
            <a:extLst>
              <a:ext uri="{FF2B5EF4-FFF2-40B4-BE49-F238E27FC236}">
                <a16:creationId xmlns:a16="http://schemas.microsoft.com/office/drawing/2014/main" id="{D12DD91F-D37B-52FE-CB36-5DBBF93E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48" y="3826956"/>
            <a:ext cx="2487677" cy="26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E4D177-F1CA-8D08-3792-D4421740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Hipotézisek, célkitűzések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2EF2132-8226-4EBE-4496-DA44F0E6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42087"/>
            <a:ext cx="9289045" cy="367200"/>
          </a:xfrm>
        </p:spPr>
        <p:txBody>
          <a:bodyPr/>
          <a:lstStyle/>
          <a:p>
            <a:r>
              <a:rPr lang="en-US" sz="800" i="1" dirty="0" err="1">
                <a:effectLst/>
                <a:latin typeface="Poppins Regular" panose="020B0604020202020204" charset="-18"/>
                <a:ea typeface="Open Sans" panose="020B0606030504020204" pitchFamily="34" charset="0"/>
                <a:cs typeface="Poppins Regular" panose="020B0604020202020204" charset="-18"/>
              </a:rPr>
              <a:t>Wiśniewski</a:t>
            </a:r>
            <a:r>
              <a:rPr lang="en-US" sz="800" i="1" dirty="0">
                <a:effectLst/>
                <a:latin typeface="Poppins Regular" panose="020B0604020202020204" charset="-18"/>
                <a:ea typeface="Open Sans" panose="020B0606030504020204" pitchFamily="34" charset="0"/>
                <a:cs typeface="Poppins Regular" panose="020B0604020202020204" charset="-18"/>
              </a:rPr>
              <a:t>, A.; </a:t>
            </a:r>
            <a:r>
              <a:rPr lang="en-US" sz="800" i="1" dirty="0" err="1">
                <a:effectLst/>
                <a:latin typeface="Poppins Regular" panose="020B0604020202020204" charset="-18"/>
                <a:ea typeface="Open Sans" panose="020B0606030504020204" pitchFamily="34" charset="0"/>
                <a:cs typeface="Poppins Regular" panose="020B0604020202020204" charset="-18"/>
              </a:rPr>
              <a:t>Filipska</a:t>
            </a:r>
            <a:r>
              <a:rPr lang="en-US" sz="800" i="1" dirty="0">
                <a:effectLst/>
                <a:latin typeface="Poppins Regular" panose="020B0604020202020204" charset="-18"/>
                <a:ea typeface="Open Sans" panose="020B0606030504020204" pitchFamily="34" charset="0"/>
                <a:cs typeface="Poppins Regular" panose="020B0604020202020204" charset="-18"/>
              </a:rPr>
              <a:t>, K. The Phenomenon of Clopidogrel High On-Treatment Platelet Reactivity in Ischemic Stroke Subjects: A Comprehensive Review. Int. J. Mol. Sci. 2020, 21, 6408</a:t>
            </a:r>
            <a:endParaRPr lang="hu-HU" sz="800" i="1" dirty="0">
              <a:latin typeface="Poppins Regular" panose="020B0604020202020204" charset="-18"/>
              <a:ea typeface="Open Sans" panose="020B0606030504020204" pitchFamily="34" charset="0"/>
              <a:cs typeface="Poppins Regular" panose="020B0604020202020204" charset="-18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277AC5-0FBA-9097-CF45-EB78585491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6251" y="2024319"/>
            <a:ext cx="5216400" cy="1454207"/>
          </a:xfrm>
        </p:spPr>
        <p:txBody>
          <a:bodyPr/>
          <a:lstStyle/>
          <a:p>
            <a:r>
              <a:rPr lang="hu-HU" dirty="0"/>
              <a:t>Kezelés ellenére fennálló vérlemezke reaktivitás (HRPR/HTPR): prevalencia ~40% post-stroke populációban – független prediktora a recidív iszkémiás epizódoknak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1AAA548-C548-FB0F-F197-A3C14F15A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174" y="2024319"/>
            <a:ext cx="5216400" cy="368652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Perifériás alakos elemek </a:t>
            </a:r>
            <a:r>
              <a:rPr lang="hu-HU" sz="1600" dirty="0"/>
              <a:t>vizsgálata és </a:t>
            </a:r>
            <a:r>
              <a:rPr lang="hu-HU" sz="1600" dirty="0" err="1"/>
              <a:t>prediktor</a:t>
            </a:r>
            <a:r>
              <a:rPr lang="hu-HU" sz="1600" dirty="0"/>
              <a:t> szerepének feltárása post-stroke betegekben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Hosszú távú kimenetelt előjelző potenciális </a:t>
            </a:r>
            <a:r>
              <a:rPr lang="hu-HU" sz="1600" b="1" dirty="0"/>
              <a:t>biomarkerek</a:t>
            </a:r>
            <a:r>
              <a:rPr lang="hu-HU" sz="1600" dirty="0"/>
              <a:t> azonosítása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Trombocita </a:t>
            </a:r>
            <a:r>
              <a:rPr lang="hu-HU" sz="1600" b="1" dirty="0" err="1"/>
              <a:t>antiszedimentáció</a:t>
            </a:r>
            <a:r>
              <a:rPr lang="hu-HU" sz="1600" b="1" dirty="0"/>
              <a:t> </a:t>
            </a:r>
            <a:r>
              <a:rPr lang="hu-HU" sz="1600" dirty="0"/>
              <a:t>(LAR analógia) vizsgálata és a módosított trombocita funkciós teszt összehasonlítása a konvencionális vizsgálatokkal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/>
              <a:t>Mikrovezikulumok</a:t>
            </a:r>
            <a:r>
              <a:rPr lang="hu-HU" sz="1600" dirty="0"/>
              <a:t> számának és eredetének vizsgálata betegek és egészséges egyének között, </a:t>
            </a:r>
            <a:r>
              <a:rPr lang="hu-HU" sz="1600" dirty="0" err="1"/>
              <a:t>antitrombotikumok</a:t>
            </a:r>
            <a:r>
              <a:rPr lang="hu-HU" sz="1600" dirty="0"/>
              <a:t> hatására, HRPR esetén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FB4D969B-69D5-388B-D26A-E63A85657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3" y="730250"/>
            <a:ext cx="10780712" cy="279400"/>
          </a:xfrm>
        </p:spPr>
        <p:txBody>
          <a:bodyPr/>
          <a:lstStyle/>
          <a:p>
            <a:r>
              <a:rPr lang="hu-HU" dirty="0"/>
              <a:t>I. Post-stroke hemoreológiai és hemosztázis változások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7838A-8EE4-32F4-1D46-D99761872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62" y="3300298"/>
            <a:ext cx="4680019" cy="30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13BD9C-A422-B67B-FBC7-1C59D5F9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1" y="990984"/>
            <a:ext cx="10749375" cy="594844"/>
          </a:xfrm>
        </p:spPr>
        <p:txBody>
          <a:bodyPr/>
          <a:lstStyle/>
          <a:p>
            <a:r>
              <a:rPr lang="hu-HU" dirty="0"/>
              <a:t>Módszertan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4CB64A6C-AEB0-CF47-9EB2-DEB1E658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3" y="730250"/>
            <a:ext cx="10780712" cy="279400"/>
          </a:xfrm>
        </p:spPr>
        <p:txBody>
          <a:bodyPr/>
          <a:lstStyle/>
          <a:p>
            <a:r>
              <a:rPr lang="hu-HU" dirty="0"/>
              <a:t>I. Post-stroke hemoreológiai és hemosztázis változások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63163C-DD64-AE40-C73B-39C34012DB1D}"/>
              </a:ext>
            </a:extLst>
          </p:cNvPr>
          <p:cNvGrpSpPr/>
          <p:nvPr/>
        </p:nvGrpSpPr>
        <p:grpSpPr>
          <a:xfrm>
            <a:off x="0" y="2338726"/>
            <a:ext cx="7616206" cy="3984753"/>
            <a:chOff x="0" y="2338726"/>
            <a:chExt cx="7616206" cy="39847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E98CDC-962F-B557-DEF1-78C988165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38726"/>
              <a:ext cx="7616206" cy="39847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EAD76-E6E4-AF6A-AACE-1155F1FD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66" y="5413834"/>
              <a:ext cx="2792456" cy="36056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261DBF-7DEC-E17A-95A6-5D2DE03E36E9}"/>
              </a:ext>
            </a:extLst>
          </p:cNvPr>
          <p:cNvSpPr txBox="1"/>
          <p:nvPr/>
        </p:nvSpPr>
        <p:spPr>
          <a:xfrm>
            <a:off x="741363" y="1585828"/>
            <a:ext cx="670476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52 post-stroke beteg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(clopidogrel 75mg/</a:t>
            </a:r>
            <a:r>
              <a:rPr lang="hu-HU" sz="1600" dirty="0" err="1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die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), 36 hónapos utánkövetés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18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 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beteg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 mikrovezikulumait vizsgáltuk (mintavétel azonos időben), </a:t>
            </a:r>
            <a:r>
              <a:rPr lang="hu-HU" sz="1600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20 egészséges </a:t>
            </a:r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kontroll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sz="1050" dirty="0">
              <a:solidFill>
                <a:srgbClr val="121D46"/>
              </a:solidFill>
              <a:latin typeface="Poppins Regular" panose="020B0604020202020204" charset="-18"/>
              <a:cs typeface="Poppins Regular" panose="020B0604020202020204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22068D-7892-A5CF-EEF2-94B044F96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042" y="3852554"/>
            <a:ext cx="4578515" cy="2707517"/>
          </a:xfrm>
          <a:prstGeom prst="rect">
            <a:avLst/>
          </a:prstGeom>
        </p:spPr>
      </p:pic>
      <p:pic>
        <p:nvPicPr>
          <p:cNvPr id="14" name="Picture 4" descr="Multiplate Analyzer | Thoracic Key">
            <a:extLst>
              <a:ext uri="{FF2B5EF4-FFF2-40B4-BE49-F238E27FC236}">
                <a16:creationId xmlns:a16="http://schemas.microsoft.com/office/drawing/2014/main" id="{51B13DFF-666F-620A-AB30-8D47651A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/>
          <a:stretch/>
        </p:blipFill>
        <p:spPr bwMode="auto">
          <a:xfrm>
            <a:off x="7596095" y="1542041"/>
            <a:ext cx="1623106" cy="15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0ED183E-D44B-FF8F-2F5B-B19EFBD46A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0" t="8221" b="7327"/>
          <a:stretch/>
        </p:blipFill>
        <p:spPr>
          <a:xfrm>
            <a:off x="9369169" y="602550"/>
            <a:ext cx="1893874" cy="137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Kép 16">
            <a:extLst>
              <a:ext uri="{FF2B5EF4-FFF2-40B4-BE49-F238E27FC236}">
                <a16:creationId xmlns:a16="http://schemas.microsoft.com/office/drawing/2014/main" id="{829DF560-3558-0AD2-5114-2DB97EA63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" t="6683" r="13330" b="9737"/>
          <a:stretch/>
        </p:blipFill>
        <p:spPr>
          <a:xfrm>
            <a:off x="9369169" y="2078525"/>
            <a:ext cx="1893874" cy="141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778FA7-A4A2-8556-B0DF-055744ECE9CE}"/>
              </a:ext>
            </a:extLst>
          </p:cNvPr>
          <p:cNvSpPr txBox="1"/>
          <p:nvPr/>
        </p:nvSpPr>
        <p:spPr>
          <a:xfrm>
            <a:off x="10879857" y="2633637"/>
            <a:ext cx="766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</a:rPr>
              <a:t>Alsó frakció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A566D-3954-5CD6-CDB5-651992CFFDFE}"/>
              </a:ext>
            </a:extLst>
          </p:cNvPr>
          <p:cNvSpPr txBox="1"/>
          <p:nvPr/>
        </p:nvSpPr>
        <p:spPr>
          <a:xfrm>
            <a:off x="10794142" y="1104254"/>
            <a:ext cx="766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rgbClr val="121D46"/>
                </a:solidFill>
              </a:rPr>
              <a:t>Felső frakció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61F53-01E7-859B-7951-24CFA3C3B248}"/>
              </a:ext>
            </a:extLst>
          </p:cNvPr>
          <p:cNvSpPr txBox="1"/>
          <p:nvPr/>
        </p:nvSpPr>
        <p:spPr>
          <a:xfrm>
            <a:off x="776251" y="6390794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Statisztikai analízis: IBM SPSS Statistics</a:t>
            </a:r>
            <a:r>
              <a:rPr lang="en-GB" sz="1600" baseline="30000" dirty="0">
                <a:solidFill>
                  <a:srgbClr val="121D46"/>
                </a:solidFill>
                <a:effectLst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</a:rPr>
              <a:t>®</a:t>
            </a:r>
            <a:r>
              <a:rPr kumimoji="0" lang="hu-HU" sz="1600" i="0" u="none" strike="noStrike" cap="none" spc="0" normalizeH="0" baseline="0" dirty="0">
                <a:ln>
                  <a:noFill/>
                </a:ln>
                <a:solidFill>
                  <a:srgbClr val="121D46"/>
                </a:solidFill>
                <a:uFillTx/>
                <a:latin typeface="Poppins Regular" panose="020B0604020202020204" charset="-18"/>
                <a:ea typeface="SimSun" panose="02010600030101010101" pitchFamily="2" charset="-122"/>
                <a:cs typeface="Poppins Regular" panose="020B0604020202020204" charset="-18"/>
                <a:sym typeface="Calibri"/>
              </a:rPr>
              <a:t>  27.0</a:t>
            </a:r>
            <a:endParaRPr lang="hu-HU" sz="1600" dirty="0">
              <a:solidFill>
                <a:srgbClr val="121D46"/>
              </a:solidFill>
              <a:latin typeface="Poppins Regular" panose="020B0604020202020204" charset="-18"/>
              <a:ea typeface="SimSun" panose="02010600030101010101" pitchFamily="2" charset="-122"/>
              <a:cs typeface="Poppins Regular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09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35B4C1-664F-4FDE-230B-624A333B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0" y="1180945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412857-632A-57EC-8D99-D28629840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6250" y="1804213"/>
            <a:ext cx="10907271" cy="657633"/>
          </a:xfrm>
        </p:spPr>
        <p:txBody>
          <a:bodyPr/>
          <a:lstStyle/>
          <a:p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36 hónapos utánkövetés során 52 betegből </a:t>
            </a:r>
            <a:r>
              <a:rPr lang="hu-HU" b="0" i="0" u="none" strike="noStrike" baseline="0" dirty="0">
                <a:latin typeface="Poppins Regular" panose="020B0604020202020204" charset="-18"/>
                <a:cs typeface="Poppins Regular" panose="020B0604020202020204" charset="-18"/>
              </a:rPr>
              <a:t>(átlag életkor 66 ± 8év, ebből férfi: 31) 11 egyénnél alakult ki rekurrens iszkémia (TIA/stroke n=5, ACS n=6)</a:t>
            </a:r>
            <a:endParaRPr lang="hu-HU" dirty="0">
              <a:latin typeface="Poppins Regular" panose="020B0604020202020204" charset="-18"/>
              <a:cs typeface="Poppins Regular" panose="020B0604020202020204" charset="-18"/>
            </a:endParaRP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A8E7CFA2-5159-178F-D0EE-1016093411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3" y="730249"/>
            <a:ext cx="9376802" cy="391483"/>
          </a:xfrm>
        </p:spPr>
        <p:txBody>
          <a:bodyPr/>
          <a:lstStyle/>
          <a:p>
            <a:r>
              <a:rPr lang="hu-HU" dirty="0"/>
              <a:t>I. Post-stroke hemoreológiai és hemosztázis változások</a:t>
            </a:r>
          </a:p>
        </p:txBody>
      </p:sp>
      <p:pic>
        <p:nvPicPr>
          <p:cNvPr id="8" name="Kép 9">
            <a:extLst>
              <a:ext uri="{FF2B5EF4-FFF2-40B4-BE49-F238E27FC236}">
                <a16:creationId xmlns:a16="http://schemas.microsoft.com/office/drawing/2014/main" id="{04DB07FB-75C3-155B-A78A-9995B8C6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931" y="2383683"/>
            <a:ext cx="4264590" cy="1676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32CC5-A56F-1C67-35CD-C422EBA94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51" y="2672705"/>
            <a:ext cx="6188210" cy="28968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EABB34-8DE8-8C4C-A49E-707DA7B82783}"/>
              </a:ext>
            </a:extLst>
          </p:cNvPr>
          <p:cNvSpPr/>
          <p:nvPr/>
        </p:nvSpPr>
        <p:spPr>
          <a:xfrm>
            <a:off x="3200400" y="4956517"/>
            <a:ext cx="3024554" cy="2602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40AB5DA2-CC10-C9D9-C710-630C19D3E905}"/>
              </a:ext>
            </a:extLst>
          </p:cNvPr>
          <p:cNvSpPr txBox="1">
            <a:spLocks/>
          </p:cNvSpPr>
          <p:nvPr/>
        </p:nvSpPr>
        <p:spPr>
          <a:xfrm>
            <a:off x="7279006" y="4745823"/>
            <a:ext cx="4455540" cy="941894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 defTabSz="914399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21D46"/>
                </a:solidFill>
                <a:latin typeface="Poppins regular" panose="00000500000000000000" pitchFamily="2" charset="-18"/>
                <a:ea typeface="+mn-ea"/>
                <a:cs typeface="Poppins regular" panose="00000500000000000000" pitchFamily="2" charset="-18"/>
              </a:defRPr>
            </a:lvl1pPr>
            <a:lvl2pPr marL="457200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Szignifikánsan magasabb AUC</a:t>
            </a:r>
            <a:r>
              <a:rPr lang="hu-HU" baseline="-25000" dirty="0">
                <a:latin typeface="Poppins Regular" panose="020B0604020202020204" charset="-18"/>
                <a:cs typeface="Poppins Regular" panose="020B0604020202020204" charset="-18"/>
              </a:rPr>
              <a:t>felső</a:t>
            </a:r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 érték rekurrens stroke-ot  elszenvedő egyének esetén</a:t>
            </a:r>
          </a:p>
        </p:txBody>
      </p:sp>
    </p:spTree>
    <p:extLst>
      <p:ext uri="{BB962C8B-B14F-4D97-AF65-F5344CB8AC3E}">
        <p14:creationId xmlns:p14="http://schemas.microsoft.com/office/powerpoint/2010/main" val="389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35B4C1-664F-4FDE-230B-624A333B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20" y="1304405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A8E7CFA2-5159-178F-D0EE-1016093411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63" y="730249"/>
            <a:ext cx="9376802" cy="391483"/>
          </a:xfrm>
        </p:spPr>
        <p:txBody>
          <a:bodyPr/>
          <a:lstStyle/>
          <a:p>
            <a:r>
              <a:rPr lang="hu-HU" dirty="0"/>
              <a:t>I. Post-stroke hemoreológiai és hemosztázis változások</a:t>
            </a:r>
          </a:p>
        </p:txBody>
      </p:sp>
      <p:grpSp>
        <p:nvGrpSpPr>
          <p:cNvPr id="14" name="Csoportba foglalás 24">
            <a:extLst>
              <a:ext uri="{FF2B5EF4-FFF2-40B4-BE49-F238E27FC236}">
                <a16:creationId xmlns:a16="http://schemas.microsoft.com/office/drawing/2014/main" id="{55120DD3-965D-3E00-9304-AC656A1A8A42}"/>
              </a:ext>
            </a:extLst>
          </p:cNvPr>
          <p:cNvGrpSpPr/>
          <p:nvPr/>
        </p:nvGrpSpPr>
        <p:grpSpPr>
          <a:xfrm>
            <a:off x="1665492" y="1969247"/>
            <a:ext cx="8861015" cy="2282673"/>
            <a:chOff x="550808" y="1793629"/>
            <a:chExt cx="10997725" cy="3438062"/>
          </a:xfrm>
        </p:grpSpPr>
        <p:pic>
          <p:nvPicPr>
            <p:cNvPr id="15" name="Kép 3">
              <a:extLst>
                <a:ext uri="{FF2B5EF4-FFF2-40B4-BE49-F238E27FC236}">
                  <a16:creationId xmlns:a16="http://schemas.microsoft.com/office/drawing/2014/main" id="{CC3C59CE-1572-A7B5-4470-B8E4A2670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05"/>
            <a:stretch/>
          </p:blipFill>
          <p:spPr bwMode="auto">
            <a:xfrm>
              <a:off x="643467" y="1868904"/>
              <a:ext cx="10905066" cy="3362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églalap 4">
              <a:extLst>
                <a:ext uri="{FF2B5EF4-FFF2-40B4-BE49-F238E27FC236}">
                  <a16:creationId xmlns:a16="http://schemas.microsoft.com/office/drawing/2014/main" id="{D4779E20-F35A-B58F-F042-AB799F72DF2F}"/>
                </a:ext>
              </a:extLst>
            </p:cNvPr>
            <p:cNvSpPr/>
            <p:nvPr/>
          </p:nvSpPr>
          <p:spPr>
            <a:xfrm>
              <a:off x="4581525" y="3076575"/>
              <a:ext cx="133350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5">
              <a:extLst>
                <a:ext uri="{FF2B5EF4-FFF2-40B4-BE49-F238E27FC236}">
                  <a16:creationId xmlns:a16="http://schemas.microsoft.com/office/drawing/2014/main" id="{F39686B4-C063-99A5-5814-DB7B1CFA546D}"/>
                </a:ext>
              </a:extLst>
            </p:cNvPr>
            <p:cNvSpPr/>
            <p:nvPr/>
          </p:nvSpPr>
          <p:spPr>
            <a:xfrm>
              <a:off x="8586258" y="3076574"/>
              <a:ext cx="133350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6">
              <a:extLst>
                <a:ext uri="{FF2B5EF4-FFF2-40B4-BE49-F238E27FC236}">
                  <a16:creationId xmlns:a16="http://schemas.microsoft.com/office/drawing/2014/main" id="{7BC3A987-0415-28CF-C876-3B4890AD71D8}"/>
                </a:ext>
              </a:extLst>
            </p:cNvPr>
            <p:cNvSpPr/>
            <p:nvPr/>
          </p:nvSpPr>
          <p:spPr>
            <a:xfrm>
              <a:off x="867747" y="1868904"/>
              <a:ext cx="233265" cy="230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7">
              <a:extLst>
                <a:ext uri="{FF2B5EF4-FFF2-40B4-BE49-F238E27FC236}">
                  <a16:creationId xmlns:a16="http://schemas.microsoft.com/office/drawing/2014/main" id="{AEC3C82E-D3CB-8971-1A21-686DE6F3A36C}"/>
                </a:ext>
              </a:extLst>
            </p:cNvPr>
            <p:cNvSpPr/>
            <p:nvPr/>
          </p:nvSpPr>
          <p:spPr>
            <a:xfrm>
              <a:off x="8586258" y="1843694"/>
              <a:ext cx="233265" cy="230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Téglalap 8">
              <a:extLst>
                <a:ext uri="{FF2B5EF4-FFF2-40B4-BE49-F238E27FC236}">
                  <a16:creationId xmlns:a16="http://schemas.microsoft.com/office/drawing/2014/main" id="{D0F4165E-82D9-5D79-A2F5-61DA6C07E39F}"/>
                </a:ext>
              </a:extLst>
            </p:cNvPr>
            <p:cNvSpPr/>
            <p:nvPr/>
          </p:nvSpPr>
          <p:spPr>
            <a:xfrm>
              <a:off x="4623318" y="1868904"/>
              <a:ext cx="233265" cy="230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1" name="Kép 14">
              <a:extLst>
                <a:ext uri="{FF2B5EF4-FFF2-40B4-BE49-F238E27FC236}">
                  <a16:creationId xmlns:a16="http://schemas.microsoft.com/office/drawing/2014/main" id="{F1AA57EE-7C68-E985-5799-4DE3CECC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228991" y="3148589"/>
              <a:ext cx="960573" cy="316940"/>
            </a:xfrm>
            <a:prstGeom prst="rect">
              <a:avLst/>
            </a:prstGeom>
          </p:spPr>
        </p:pic>
        <p:pic>
          <p:nvPicPr>
            <p:cNvPr id="22" name="Kép 15">
              <a:extLst>
                <a:ext uri="{FF2B5EF4-FFF2-40B4-BE49-F238E27FC236}">
                  <a16:creationId xmlns:a16="http://schemas.microsoft.com/office/drawing/2014/main" id="{448A94A1-9A7F-C725-B137-04BC99A8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143032" y="3148589"/>
              <a:ext cx="960573" cy="316940"/>
            </a:xfrm>
            <a:prstGeom prst="rect">
              <a:avLst/>
            </a:prstGeom>
          </p:spPr>
        </p:pic>
        <p:pic>
          <p:nvPicPr>
            <p:cNvPr id="23" name="Kép 16">
              <a:extLst>
                <a:ext uri="{FF2B5EF4-FFF2-40B4-BE49-F238E27FC236}">
                  <a16:creationId xmlns:a16="http://schemas.microsoft.com/office/drawing/2014/main" id="{546CCC32-587D-FF84-7C1F-84C32F28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8105972" y="3228393"/>
              <a:ext cx="960573" cy="316940"/>
            </a:xfrm>
            <a:prstGeom prst="rect">
              <a:avLst/>
            </a:prstGeom>
          </p:spPr>
        </p:pic>
        <p:pic>
          <p:nvPicPr>
            <p:cNvPr id="24" name="Kép 18">
              <a:extLst>
                <a:ext uri="{FF2B5EF4-FFF2-40B4-BE49-F238E27FC236}">
                  <a16:creationId xmlns:a16="http://schemas.microsoft.com/office/drawing/2014/main" id="{303AC8AC-7208-8157-F9E8-4716EE7B2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937" y="1793629"/>
              <a:ext cx="441998" cy="381033"/>
            </a:xfrm>
            <a:prstGeom prst="rect">
              <a:avLst/>
            </a:prstGeom>
          </p:spPr>
        </p:pic>
        <p:pic>
          <p:nvPicPr>
            <p:cNvPr id="25" name="Kép 20">
              <a:extLst>
                <a:ext uri="{FF2B5EF4-FFF2-40B4-BE49-F238E27FC236}">
                  <a16:creationId xmlns:a16="http://schemas.microsoft.com/office/drawing/2014/main" id="{BF5297EB-BE32-42D0-4D5B-CF5FCF7C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6025" y="1843694"/>
              <a:ext cx="472481" cy="373412"/>
            </a:xfrm>
            <a:prstGeom prst="rect">
              <a:avLst/>
            </a:prstGeom>
          </p:spPr>
        </p:pic>
        <p:pic>
          <p:nvPicPr>
            <p:cNvPr id="26" name="Kép 22">
              <a:extLst>
                <a:ext uri="{FF2B5EF4-FFF2-40B4-BE49-F238E27FC236}">
                  <a16:creationId xmlns:a16="http://schemas.microsoft.com/office/drawing/2014/main" id="{4344E17E-51D1-EACF-D98B-8CED653B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6231" y="1813211"/>
              <a:ext cx="487722" cy="43437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076E273-4C8A-F02A-11B2-A3E35F7FE798}"/>
              </a:ext>
            </a:extLst>
          </p:cNvPr>
          <p:cNvSpPr txBox="1"/>
          <p:nvPr/>
        </p:nvSpPr>
        <p:spPr>
          <a:xfrm>
            <a:off x="2033806" y="4196643"/>
            <a:ext cx="179891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NAR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Area: 0,847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P=0,002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95%CI 0,703-0,092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3FD8CC-FAE5-48EA-A5F0-B0FB650697D4}"/>
              </a:ext>
            </a:extLst>
          </p:cNvPr>
          <p:cNvSpPr txBox="1"/>
          <p:nvPr/>
        </p:nvSpPr>
        <p:spPr>
          <a:xfrm>
            <a:off x="5304429" y="4251920"/>
            <a:ext cx="179891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AUC</a:t>
            </a:r>
            <a:r>
              <a:rPr lang="hu-HU" b="1" baseline="-25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felső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Area: 0,813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P=0,023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95%CI 0,689-0,937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24B3E6-3886-9489-82AC-F5F63A9D08FE}"/>
              </a:ext>
            </a:extLst>
          </p:cNvPr>
          <p:cNvSpPr txBox="1"/>
          <p:nvPr/>
        </p:nvSpPr>
        <p:spPr>
          <a:xfrm>
            <a:off x="8575053" y="4196643"/>
            <a:ext cx="179891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NAR+AUC</a:t>
            </a:r>
            <a:r>
              <a:rPr lang="hu-HU" b="1" baseline="-25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felső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Area: 0,881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P=0,001</a:t>
            </a:r>
          </a:p>
          <a:p>
            <a:pPr algn="ctr"/>
            <a:r>
              <a:rPr lang="hu-HU" sz="9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95%CI 0,754-1,0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D5F793-9B1B-3FAB-B7B5-294796F57EF2}"/>
              </a:ext>
            </a:extLst>
          </p:cNvPr>
          <p:cNvSpPr txBox="1"/>
          <p:nvPr/>
        </p:nvSpPr>
        <p:spPr>
          <a:xfrm>
            <a:off x="1677682" y="5073942"/>
            <a:ext cx="262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NAR &gt; -0,431 (=neutrofilok süllyedése) </a:t>
            </a:r>
          </a:p>
          <a:p>
            <a:pPr algn="ctr"/>
            <a:r>
              <a:rPr lang="hu-HU" sz="1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szenzitivitás: 82%, specificitás: 88%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01C171-CAF9-2C32-3E7C-85BFB0BD1022}"/>
              </a:ext>
            </a:extLst>
          </p:cNvPr>
          <p:cNvSpPr txBox="1"/>
          <p:nvPr/>
        </p:nvSpPr>
        <p:spPr>
          <a:xfrm>
            <a:off x="5003985" y="5073942"/>
            <a:ext cx="239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AUC &gt;70</a:t>
            </a:r>
          </a:p>
          <a:p>
            <a:pPr algn="ctr"/>
            <a:r>
              <a:rPr lang="hu-HU" sz="10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 szenzitivitás: 80%, specificitás: 74%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1708F1-DD93-7214-199B-B0E5E019A510}"/>
              </a:ext>
            </a:extLst>
          </p:cNvPr>
          <p:cNvSpPr txBox="1"/>
          <p:nvPr/>
        </p:nvSpPr>
        <p:spPr>
          <a:xfrm>
            <a:off x="1920854" y="5958474"/>
            <a:ext cx="8054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121D46"/>
                </a:solidFill>
                <a:latin typeface="Poppins Regular" panose="020B0604020202020204" charset="-18"/>
                <a:cs typeface="Poppins Regular" panose="020B0604020202020204" charset="-18"/>
              </a:rPr>
              <a:t>a kompozit vaszkuláris események független rizikófaktorainak tekinthetők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86A6F1-4853-8D11-6925-5A5D1C61F3B4}"/>
              </a:ext>
            </a:extLst>
          </p:cNvPr>
          <p:cNvSpPr/>
          <p:nvPr/>
        </p:nvSpPr>
        <p:spPr>
          <a:xfrm>
            <a:off x="8785274" y="4196643"/>
            <a:ext cx="1372920" cy="7397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8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35B4C1-664F-4FDE-230B-624A333B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0" y="1180945"/>
            <a:ext cx="10749375" cy="594844"/>
          </a:xfrm>
        </p:spPr>
        <p:txBody>
          <a:bodyPr/>
          <a:lstStyle/>
          <a:p>
            <a:r>
              <a:rPr lang="hu-HU" dirty="0"/>
              <a:t>Főbb eredmények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412857-632A-57EC-8D99-D28629840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6250" y="1804213"/>
            <a:ext cx="10634586" cy="484435"/>
          </a:xfrm>
        </p:spPr>
        <p:txBody>
          <a:bodyPr/>
          <a:lstStyle/>
          <a:p>
            <a:r>
              <a:rPr lang="hu-HU" sz="1400" dirty="0">
                <a:latin typeface="Poppins Regular" panose="020B0604020202020204" charset="-18"/>
                <a:cs typeface="Poppins Regular" panose="020B0604020202020204" charset="-18"/>
              </a:rPr>
              <a:t>18 post-stroke (clopidogrel 75mg/</a:t>
            </a:r>
            <a:r>
              <a:rPr lang="hu-HU" sz="1400" dirty="0" err="1">
                <a:latin typeface="Poppins Regular" panose="020B0604020202020204" charset="-18"/>
                <a:cs typeface="Poppins Regular" panose="020B0604020202020204" charset="-18"/>
              </a:rPr>
              <a:t>die</a:t>
            </a:r>
            <a:r>
              <a:rPr lang="hu-HU" sz="1400" dirty="0">
                <a:latin typeface="Poppins Regular" panose="020B0604020202020204" charset="-18"/>
                <a:cs typeface="Poppins Regular" panose="020B0604020202020204" charset="-18"/>
              </a:rPr>
              <a:t>) beteg eredményeit hasonlítottuk össze 20 egészséges egyén adataival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A8E7CFA2-5159-178F-D0EE-1016093411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250" y="473421"/>
            <a:ext cx="9376802" cy="391483"/>
          </a:xfrm>
        </p:spPr>
        <p:txBody>
          <a:bodyPr/>
          <a:lstStyle/>
          <a:p>
            <a:r>
              <a:rPr lang="hu-HU" dirty="0"/>
              <a:t>I. Post-stroke </a:t>
            </a:r>
            <a:r>
              <a:rPr lang="hu-HU" dirty="0" err="1"/>
              <a:t>hemoreológiai</a:t>
            </a:r>
            <a:r>
              <a:rPr lang="hu-HU" dirty="0"/>
              <a:t> és </a:t>
            </a:r>
            <a:br>
              <a:rPr lang="hu-HU" dirty="0"/>
            </a:br>
            <a:r>
              <a:rPr lang="hu-HU" dirty="0" err="1"/>
              <a:t>hemosztázis</a:t>
            </a:r>
            <a:r>
              <a:rPr lang="hu-HU" dirty="0"/>
              <a:t> változások</a:t>
            </a:r>
          </a:p>
        </p:txBody>
      </p:sp>
      <p:pic>
        <p:nvPicPr>
          <p:cNvPr id="3" name="Kép 8">
            <a:extLst>
              <a:ext uri="{FF2B5EF4-FFF2-40B4-BE49-F238E27FC236}">
                <a16:creationId xmlns:a16="http://schemas.microsoft.com/office/drawing/2014/main" id="{09495748-14CC-42E9-C503-B5AC2F72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30" y="251101"/>
            <a:ext cx="4721438" cy="1469985"/>
          </a:xfrm>
          <a:prstGeom prst="rect">
            <a:avLst/>
          </a:prstGeom>
        </p:spPr>
      </p:pic>
      <p:sp>
        <p:nvSpPr>
          <p:cNvPr id="9" name="Szöveg helye 3">
            <a:extLst>
              <a:ext uri="{FF2B5EF4-FFF2-40B4-BE49-F238E27FC236}">
                <a16:creationId xmlns:a16="http://schemas.microsoft.com/office/drawing/2014/main" id="{EC0838E5-DD32-EE5C-EC59-1095903577CE}"/>
              </a:ext>
            </a:extLst>
          </p:cNvPr>
          <p:cNvSpPr txBox="1">
            <a:spLocks/>
          </p:cNvSpPr>
          <p:nvPr/>
        </p:nvSpPr>
        <p:spPr>
          <a:xfrm>
            <a:off x="6418883" y="4676484"/>
            <a:ext cx="4455540" cy="941894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 defTabSz="914399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121D46"/>
                </a:solidFill>
                <a:latin typeface="Poppins regular" panose="00000500000000000000" pitchFamily="2" charset="-18"/>
                <a:ea typeface="+mn-ea"/>
                <a:cs typeface="Poppins regular" panose="00000500000000000000" pitchFamily="2" charset="-18"/>
              </a:defRPr>
            </a:lvl1pPr>
            <a:lvl2pPr marL="457200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98" indent="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6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5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Szignifikánsan magasabb az össz, CD31</a:t>
            </a:r>
            <a:r>
              <a:rPr lang="hu-HU" baseline="30000" dirty="0">
                <a:latin typeface="Poppins Regular" panose="020B0604020202020204" charset="-18"/>
                <a:cs typeface="Poppins Regular" panose="020B0604020202020204" charset="-18"/>
              </a:rPr>
              <a:t>+</a:t>
            </a:r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 és CD42a</a:t>
            </a:r>
            <a:r>
              <a:rPr lang="hu-HU" baseline="30000" dirty="0">
                <a:latin typeface="Poppins Regular" panose="020B0604020202020204" charset="-18"/>
                <a:cs typeface="Poppins Regular" panose="020B0604020202020204" charset="-18"/>
              </a:rPr>
              <a:t>+</a:t>
            </a:r>
            <a:r>
              <a:rPr lang="hu-HU" dirty="0">
                <a:latin typeface="Poppins Regular" panose="020B0604020202020204" charset="-18"/>
                <a:cs typeface="Poppins Regular" panose="020B0604020202020204" charset="-18"/>
              </a:rPr>
              <a:t> MV szám a post-stroke egyének között az egészségesekkel szemben</a:t>
            </a: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5F65E785-7736-8F6F-C1F4-C631908F117F}"/>
              </a:ext>
            </a:extLst>
          </p:cNvPr>
          <p:cNvGrpSpPr/>
          <p:nvPr/>
        </p:nvGrpSpPr>
        <p:grpSpPr>
          <a:xfrm>
            <a:off x="776250" y="2371775"/>
            <a:ext cx="5159151" cy="4088567"/>
            <a:chOff x="1426685" y="2288648"/>
            <a:chExt cx="5159151" cy="40885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D3D6D-18A1-06D6-8E76-BB5465BCA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6685" y="2288648"/>
              <a:ext cx="5159151" cy="40885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5C0E80-A82E-D786-0687-EFD3482CFD4F}"/>
                </a:ext>
              </a:extLst>
            </p:cNvPr>
            <p:cNvSpPr/>
            <p:nvPr/>
          </p:nvSpPr>
          <p:spPr>
            <a:xfrm>
              <a:off x="2405210" y="3573194"/>
              <a:ext cx="4079996" cy="18543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0A01B2-6F1A-97DA-63B8-13AB9C145034}"/>
                </a:ext>
              </a:extLst>
            </p:cNvPr>
            <p:cNvSpPr/>
            <p:nvPr/>
          </p:nvSpPr>
          <p:spPr>
            <a:xfrm>
              <a:off x="2405210" y="4482429"/>
              <a:ext cx="4079996" cy="18543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0A01B2-6F1A-97DA-63B8-13AB9C145034}"/>
                </a:ext>
              </a:extLst>
            </p:cNvPr>
            <p:cNvSpPr/>
            <p:nvPr/>
          </p:nvSpPr>
          <p:spPr>
            <a:xfrm>
              <a:off x="2405210" y="4026937"/>
              <a:ext cx="4079996" cy="18543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2676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65353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48029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30706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13382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96058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78735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061411" algn="l" defTabSz="382676" rtl="0" eaLnBrk="1" latinLnBrk="0" hangingPunct="1">
                <a:defRPr sz="150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u-HU"/>
            </a:p>
          </p:txBody>
        </p:sp>
      </p:grpSp>
      <p:grpSp>
        <p:nvGrpSpPr>
          <p:cNvPr id="12" name="Csoportba foglalás 28">
            <a:extLst>
              <a:ext uri="{FF2B5EF4-FFF2-40B4-BE49-F238E27FC236}">
                <a16:creationId xmlns:a16="http://schemas.microsoft.com/office/drawing/2014/main" id="{81C0CC41-3EA0-CFCF-44F2-0A1726F506FA}"/>
              </a:ext>
            </a:extLst>
          </p:cNvPr>
          <p:cNvGrpSpPr/>
          <p:nvPr/>
        </p:nvGrpSpPr>
        <p:grpSpPr>
          <a:xfrm>
            <a:off x="6093543" y="2371775"/>
            <a:ext cx="5856122" cy="2202918"/>
            <a:chOff x="464738" y="901681"/>
            <a:chExt cx="11117036" cy="5343481"/>
          </a:xfrm>
        </p:grpSpPr>
        <p:pic>
          <p:nvPicPr>
            <p:cNvPr id="13" name="Kép 6">
              <a:extLst>
                <a:ext uri="{FF2B5EF4-FFF2-40B4-BE49-F238E27FC236}">
                  <a16:creationId xmlns:a16="http://schemas.microsoft.com/office/drawing/2014/main" id="{857C3766-00ED-7886-E8F1-DF6651C6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708" y="901681"/>
              <a:ext cx="10905066" cy="5343481"/>
            </a:xfrm>
            <a:prstGeom prst="rect">
              <a:avLst/>
            </a:prstGeom>
          </p:spPr>
        </p:pic>
        <p:sp>
          <p:nvSpPr>
            <p:cNvPr id="14" name="Téglalap 16">
              <a:extLst>
                <a:ext uri="{FF2B5EF4-FFF2-40B4-BE49-F238E27FC236}">
                  <a16:creationId xmlns:a16="http://schemas.microsoft.com/office/drawing/2014/main" id="{2BD8CC68-2F8D-8743-A9E4-7813A6843F03}"/>
                </a:ext>
              </a:extLst>
            </p:cNvPr>
            <p:cNvSpPr/>
            <p:nvPr/>
          </p:nvSpPr>
          <p:spPr>
            <a:xfrm>
              <a:off x="1082351" y="1173078"/>
              <a:ext cx="2351314" cy="515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9">
              <a:extLst>
                <a:ext uri="{FF2B5EF4-FFF2-40B4-BE49-F238E27FC236}">
                  <a16:creationId xmlns:a16="http://schemas.microsoft.com/office/drawing/2014/main" id="{7267AB2B-B131-BCD4-FD19-D5B8D2208690}"/>
                </a:ext>
              </a:extLst>
            </p:cNvPr>
            <p:cNvSpPr txBox="1"/>
            <p:nvPr/>
          </p:nvSpPr>
          <p:spPr>
            <a:xfrm>
              <a:off x="1411546" y="1246293"/>
              <a:ext cx="40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A2E8FD6E-0BF5-AF85-8EFA-001C2437C301}"/>
                </a:ext>
              </a:extLst>
            </p:cNvPr>
            <p:cNvSpPr txBox="1"/>
            <p:nvPr/>
          </p:nvSpPr>
          <p:spPr>
            <a:xfrm>
              <a:off x="2024063" y="1246293"/>
              <a:ext cx="1666875" cy="47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Össz MV</a:t>
              </a:r>
            </a:p>
          </p:txBody>
        </p:sp>
        <p:sp>
          <p:nvSpPr>
            <p:cNvPr id="17" name="Téglalap 17">
              <a:extLst>
                <a:ext uri="{FF2B5EF4-FFF2-40B4-BE49-F238E27FC236}">
                  <a16:creationId xmlns:a16="http://schemas.microsoft.com/office/drawing/2014/main" id="{81430899-2892-43AD-B464-5A2CD9EE2E39}"/>
                </a:ext>
              </a:extLst>
            </p:cNvPr>
            <p:cNvSpPr/>
            <p:nvPr/>
          </p:nvSpPr>
          <p:spPr>
            <a:xfrm>
              <a:off x="5073423" y="1237810"/>
              <a:ext cx="2351314" cy="515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3">
              <a:extLst>
                <a:ext uri="{FF2B5EF4-FFF2-40B4-BE49-F238E27FC236}">
                  <a16:creationId xmlns:a16="http://schemas.microsoft.com/office/drawing/2014/main" id="{C2394B51-F980-C4CB-86B4-A3387BF36B37}"/>
                </a:ext>
              </a:extLst>
            </p:cNvPr>
            <p:cNvSpPr txBox="1"/>
            <p:nvPr/>
          </p:nvSpPr>
          <p:spPr>
            <a:xfrm>
              <a:off x="5562599" y="1237810"/>
              <a:ext cx="1666875" cy="47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CD31</a:t>
              </a:r>
              <a:r>
                <a:rPr lang="hu-HU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hu-H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MV</a:t>
              </a:r>
            </a:p>
          </p:txBody>
        </p:sp>
        <p:sp>
          <p:nvSpPr>
            <p:cNvPr id="19" name="Szövegdoboz 10">
              <a:extLst>
                <a:ext uri="{FF2B5EF4-FFF2-40B4-BE49-F238E27FC236}">
                  <a16:creationId xmlns:a16="http://schemas.microsoft.com/office/drawing/2014/main" id="{7D49A881-A636-D187-9CC4-D6A81F1578F3}"/>
                </a:ext>
              </a:extLst>
            </p:cNvPr>
            <p:cNvSpPr txBox="1"/>
            <p:nvPr/>
          </p:nvSpPr>
          <p:spPr>
            <a:xfrm>
              <a:off x="5073423" y="1247733"/>
              <a:ext cx="390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églalap 18">
              <a:extLst>
                <a:ext uri="{FF2B5EF4-FFF2-40B4-BE49-F238E27FC236}">
                  <a16:creationId xmlns:a16="http://schemas.microsoft.com/office/drawing/2014/main" id="{E73DC054-9790-C361-BB9D-EFEDF36F53BB}"/>
                </a:ext>
              </a:extLst>
            </p:cNvPr>
            <p:cNvSpPr/>
            <p:nvPr/>
          </p:nvSpPr>
          <p:spPr>
            <a:xfrm>
              <a:off x="8682201" y="1268079"/>
              <a:ext cx="2438400" cy="515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15">
              <a:extLst>
                <a:ext uri="{FF2B5EF4-FFF2-40B4-BE49-F238E27FC236}">
                  <a16:creationId xmlns:a16="http://schemas.microsoft.com/office/drawing/2014/main" id="{980820ED-7020-C35E-4A08-C894C9A518B2}"/>
                </a:ext>
              </a:extLst>
            </p:cNvPr>
            <p:cNvSpPr txBox="1"/>
            <p:nvPr/>
          </p:nvSpPr>
          <p:spPr>
            <a:xfrm>
              <a:off x="9317524" y="1173078"/>
              <a:ext cx="1666875" cy="47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CD42a</a:t>
              </a:r>
              <a:r>
                <a:rPr lang="hu-HU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hu-H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MV</a:t>
              </a:r>
            </a:p>
          </p:txBody>
        </p:sp>
        <p:sp>
          <p:nvSpPr>
            <p:cNvPr id="22" name="Szövegdoboz 11">
              <a:extLst>
                <a:ext uri="{FF2B5EF4-FFF2-40B4-BE49-F238E27FC236}">
                  <a16:creationId xmlns:a16="http://schemas.microsoft.com/office/drawing/2014/main" id="{12D624D6-E4C9-E466-3E6D-A890BF7B4BF2}"/>
                </a:ext>
              </a:extLst>
            </p:cNvPr>
            <p:cNvSpPr txBox="1"/>
            <p:nvPr/>
          </p:nvSpPr>
          <p:spPr>
            <a:xfrm>
              <a:off x="8942110" y="1173078"/>
              <a:ext cx="330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églalap 22">
              <a:extLst>
                <a:ext uri="{FF2B5EF4-FFF2-40B4-BE49-F238E27FC236}">
                  <a16:creationId xmlns:a16="http://schemas.microsoft.com/office/drawing/2014/main" id="{F3868966-AFFD-5687-E944-BDAB5CFC7CEE}"/>
                </a:ext>
              </a:extLst>
            </p:cNvPr>
            <p:cNvSpPr/>
            <p:nvPr/>
          </p:nvSpPr>
          <p:spPr>
            <a:xfrm>
              <a:off x="464738" y="4809766"/>
              <a:ext cx="2705878" cy="1118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8">
              <a:extLst>
                <a:ext uri="{FF2B5EF4-FFF2-40B4-BE49-F238E27FC236}">
                  <a16:creationId xmlns:a16="http://schemas.microsoft.com/office/drawing/2014/main" id="{8B7307BF-502D-D757-01CA-375D9EB74BF6}"/>
                </a:ext>
              </a:extLst>
            </p:cNvPr>
            <p:cNvSpPr txBox="1"/>
            <p:nvPr/>
          </p:nvSpPr>
          <p:spPr>
            <a:xfrm rot="19622332">
              <a:off x="1987678" y="4744546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Egészséges</a:t>
              </a:r>
            </a:p>
          </p:txBody>
        </p:sp>
        <p:sp>
          <p:nvSpPr>
            <p:cNvPr id="25" name="Szövegdoboz 7">
              <a:extLst>
                <a:ext uri="{FF2B5EF4-FFF2-40B4-BE49-F238E27FC236}">
                  <a16:creationId xmlns:a16="http://schemas.microsoft.com/office/drawing/2014/main" id="{0F4730E5-14D1-4676-E437-0CA98B7D41F8}"/>
                </a:ext>
              </a:extLst>
            </p:cNvPr>
            <p:cNvSpPr txBox="1"/>
            <p:nvPr/>
          </p:nvSpPr>
          <p:spPr>
            <a:xfrm rot="19630006">
              <a:off x="1172662" y="4742917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Post-stroke</a:t>
              </a:r>
            </a:p>
          </p:txBody>
        </p:sp>
        <p:sp>
          <p:nvSpPr>
            <p:cNvPr id="26" name="Téglalap 20">
              <a:extLst>
                <a:ext uri="{FF2B5EF4-FFF2-40B4-BE49-F238E27FC236}">
                  <a16:creationId xmlns:a16="http://schemas.microsoft.com/office/drawing/2014/main" id="{50CEC28E-F9C0-68F2-707D-C78AD12DF63A}"/>
                </a:ext>
              </a:extLst>
            </p:cNvPr>
            <p:cNvSpPr/>
            <p:nvPr/>
          </p:nvSpPr>
          <p:spPr>
            <a:xfrm>
              <a:off x="4715683" y="4839143"/>
              <a:ext cx="2258008" cy="1015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82884BE3-94DF-FE00-0F6B-FF7274C813AA}"/>
                </a:ext>
              </a:extLst>
            </p:cNvPr>
            <p:cNvSpPr/>
            <p:nvPr/>
          </p:nvSpPr>
          <p:spPr>
            <a:xfrm>
              <a:off x="8453535" y="5169159"/>
              <a:ext cx="2705878" cy="1015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C4F47F5F-827A-76E5-2D59-5806927A99B1}"/>
                </a:ext>
              </a:extLst>
            </p:cNvPr>
            <p:cNvSpPr txBox="1"/>
            <p:nvPr/>
          </p:nvSpPr>
          <p:spPr>
            <a:xfrm rot="19622332">
              <a:off x="5827589" y="4756797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Egészséges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68E8BBD8-4FAD-776B-ECA5-01379A83C9F9}"/>
                </a:ext>
              </a:extLst>
            </p:cNvPr>
            <p:cNvSpPr txBox="1"/>
            <p:nvPr/>
          </p:nvSpPr>
          <p:spPr>
            <a:xfrm rot="19630006">
              <a:off x="5011249" y="4759857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Post-stroke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15960449-B3FD-8B9C-BF74-7E9AB3B70F96}"/>
                </a:ext>
              </a:extLst>
            </p:cNvPr>
            <p:cNvSpPr txBox="1"/>
            <p:nvPr/>
          </p:nvSpPr>
          <p:spPr>
            <a:xfrm rot="19622332">
              <a:off x="9707249" y="5016944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Egészséges</a:t>
              </a:r>
              <a:endParaRPr lang="hu-H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89AB1EE8-E2FB-A97B-C17A-A4EA46A76639}"/>
                </a:ext>
              </a:extLst>
            </p:cNvPr>
            <p:cNvSpPr txBox="1"/>
            <p:nvPr/>
          </p:nvSpPr>
          <p:spPr>
            <a:xfrm rot="19630006">
              <a:off x="8805207" y="5072832"/>
              <a:ext cx="1666875" cy="4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Post-stroke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7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3564</Words>
  <Application>Microsoft Office PowerPoint</Application>
  <PresentationFormat>Szélesvásznú</PresentationFormat>
  <Paragraphs>299</Paragraphs>
  <Slides>19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Poppins Regular</vt:lpstr>
      <vt:lpstr>Times New Roman</vt:lpstr>
      <vt:lpstr>Calibri</vt:lpstr>
      <vt:lpstr>Poppins Regular</vt:lpstr>
      <vt:lpstr>Arial</vt:lpstr>
      <vt:lpstr>Poppins Bold</vt:lpstr>
      <vt:lpstr>Office-téma</vt:lpstr>
      <vt:lpstr>Hemoreológiai és hemosztázis változások akut és krónikus vaszkuláris kórképekben</vt:lpstr>
      <vt:lpstr>Hemoreológiai és hemosztázis változások akut és krónikus vaszkuláris kórképekben</vt:lpstr>
      <vt:lpstr>Bevezetés, téma fontossága</vt:lpstr>
      <vt:lpstr>Bevezetés: antitrombotikus terápia, mikrovezikulumok</vt:lpstr>
      <vt:lpstr>Hipotézisek, célkitűzések</vt:lpstr>
      <vt:lpstr>Módszertan</vt:lpstr>
      <vt:lpstr>Főbb eredmények</vt:lpstr>
      <vt:lpstr>Főbb eredmények</vt:lpstr>
      <vt:lpstr>Főbb eredmények</vt:lpstr>
      <vt:lpstr>Bevezetés, téma fontossága</vt:lpstr>
      <vt:lpstr>Hipotézisek, célkitűzések</vt:lpstr>
      <vt:lpstr>Módszertan</vt:lpstr>
      <vt:lpstr>Főbb eredmények</vt:lpstr>
      <vt:lpstr>Főbb eredmények</vt:lpstr>
      <vt:lpstr>Főbb eredmények</vt:lpstr>
      <vt:lpstr>Főbb eredmények</vt:lpstr>
      <vt:lpstr>Összefoglalás</vt:lpstr>
      <vt:lpstr>Jövőbeli tervek: </vt:lpstr>
      <vt:lpstr>Köszönöm a figyelmet!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Tamás</cp:lastModifiedBy>
  <cp:revision>114</cp:revision>
  <dcterms:created xsi:type="dcterms:W3CDTF">2021-02-22T10:03:35Z</dcterms:created>
  <dcterms:modified xsi:type="dcterms:W3CDTF">2024-09-28T00:54:55Z</dcterms:modified>
</cp:coreProperties>
</file>