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3" r:id="rId2"/>
    <p:sldId id="293" r:id="rId3"/>
    <p:sldId id="261" r:id="rId4"/>
    <p:sldId id="291" r:id="rId5"/>
    <p:sldId id="288" r:id="rId6"/>
    <p:sldId id="267" r:id="rId7"/>
    <p:sldId id="262" r:id="rId8"/>
    <p:sldId id="263" r:id="rId9"/>
    <p:sldId id="299" r:id="rId10"/>
    <p:sldId id="269" r:id="rId11"/>
    <p:sldId id="295" r:id="rId12"/>
    <p:sldId id="301" r:id="rId13"/>
    <p:sldId id="264" r:id="rId14"/>
    <p:sldId id="265" r:id="rId15"/>
    <p:sldId id="266" r:id="rId16"/>
    <p:sldId id="296" r:id="rId17"/>
    <p:sldId id="302" r:id="rId18"/>
    <p:sldId id="292" r:id="rId19"/>
    <p:sldId id="268" r:id="rId20"/>
    <p:sldId id="285" r:id="rId21"/>
    <p:sldId id="270" r:id="rId22"/>
    <p:sldId id="290" r:id="rId23"/>
    <p:sldId id="275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70"/>
    <a:srgbClr val="495DF8"/>
    <a:srgbClr val="000080"/>
    <a:srgbClr val="0F52BA"/>
    <a:srgbClr val="009B77"/>
    <a:srgbClr val="052048"/>
    <a:srgbClr val="1F4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4" autoAdjust="0"/>
    <p:restoredTop sz="77294" autoAdjust="0"/>
  </p:normalViewPr>
  <p:slideViewPr>
    <p:cSldViewPr>
      <p:cViewPr varScale="1">
        <p:scale>
          <a:sx n="84" d="100"/>
          <a:sy n="84" d="100"/>
        </p:scale>
        <p:origin x="248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lnar\Downloads\kontroll_beteg_adatok_betegcsoport-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lnar\Downloads\kontroll_beteg_adatok_kontrollcsoport-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hu-H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Betegcsoport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EF-4051-A747-D2C5E4ABC332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EF-4051-A747-D2C5E4ABC332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EF-4051-A747-D2C5E4ABC332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EF-4051-A747-D2C5E4ABC332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6EF-4051-A747-D2C5E4ABC332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6EF-4051-A747-D2C5E4ABC332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6EF-4051-A747-D2C5E4ABC332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6EF-4051-A747-D2C5E4ABC332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6EF-4051-A747-D2C5E4ABC332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6EF-4051-A747-D2C5E4ABC332}"/>
              </c:ext>
            </c:extLst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6EF-4051-A747-D2C5E4ABC332}"/>
              </c:ext>
            </c:extLst>
          </c:dPt>
          <c:dPt>
            <c:idx val="1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6EF-4051-A747-D2C5E4ABC332}"/>
              </c:ext>
            </c:extLst>
          </c:dPt>
          <c:dPt>
            <c:idx val="12"/>
            <c:bubble3D val="0"/>
            <c:spPr>
              <a:gradFill>
                <a:gsLst>
                  <a:gs pos="100000">
                    <a:schemeClr val="accent1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1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6EF-4051-A747-D2C5E4ABC332}"/>
              </c:ext>
            </c:extLst>
          </c:dPt>
          <c:dPt>
            <c:idx val="13"/>
            <c:bubble3D val="0"/>
            <c:spPr>
              <a:gradFill>
                <a:gsLst>
                  <a:gs pos="100000">
                    <a:schemeClr val="accent2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6EF-4051-A747-D2C5E4ABC332}"/>
              </c:ext>
            </c:extLst>
          </c:dPt>
          <c:dPt>
            <c:idx val="14"/>
            <c:bubble3D val="0"/>
            <c:spPr>
              <a:gradFill>
                <a:gsLst>
                  <a:gs pos="100000">
                    <a:schemeClr val="accent3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3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6EF-4051-A747-D2C5E4ABC332}"/>
              </c:ext>
            </c:extLst>
          </c:dPt>
          <c:dPt>
            <c:idx val="15"/>
            <c:bubble3D val="0"/>
            <c:spPr>
              <a:gradFill>
                <a:gsLst>
                  <a:gs pos="100000">
                    <a:schemeClr val="accent4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4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56EF-4051-A747-D2C5E4ABC332}"/>
              </c:ext>
            </c:extLst>
          </c:dPt>
          <c:dPt>
            <c:idx val="16"/>
            <c:bubble3D val="0"/>
            <c:spPr>
              <a:gradFill>
                <a:gsLst>
                  <a:gs pos="100000">
                    <a:schemeClr val="accent5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5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56EF-4051-A747-D2C5E4ABC332}"/>
              </c:ext>
            </c:extLst>
          </c:dPt>
          <c:dPt>
            <c:idx val="17"/>
            <c:bubble3D val="0"/>
            <c:spPr>
              <a:gradFill>
                <a:gsLst>
                  <a:gs pos="100000">
                    <a:schemeClr val="accent6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6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56EF-4051-A747-D2C5E4ABC332}"/>
              </c:ext>
            </c:extLst>
          </c:dPt>
          <c:dPt>
            <c:idx val="18"/>
            <c:bubble3D val="0"/>
            <c:spPr>
              <a:gradFill>
                <a:gsLst>
                  <a:gs pos="100000">
                    <a:schemeClr val="accent1">
                      <a:lumMod val="80000"/>
                      <a:lumMod val="60000"/>
                      <a:lumOff val="40000"/>
                    </a:schemeClr>
                  </a:gs>
                  <a:gs pos="0">
                    <a:schemeClr val="accent1">
                      <a:lumMod val="8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56EF-4051-A747-D2C5E4ABC332}"/>
              </c:ext>
            </c:extLst>
          </c:dPt>
          <c:dPt>
            <c:idx val="19"/>
            <c:bubble3D val="0"/>
            <c:spPr>
              <a:gradFill>
                <a:gsLst>
                  <a:gs pos="100000">
                    <a:schemeClr val="accent2">
                      <a:lumMod val="80000"/>
                      <a:lumMod val="60000"/>
                      <a:lumOff val="40000"/>
                    </a:schemeClr>
                  </a:gs>
                  <a:gs pos="0">
                    <a:schemeClr val="accent2">
                      <a:lumMod val="8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56EF-4051-A747-D2C5E4ABC332}"/>
              </c:ext>
            </c:extLst>
          </c:dPt>
          <c:dPt>
            <c:idx val="20"/>
            <c:bubble3D val="0"/>
            <c:spPr>
              <a:gradFill>
                <a:gsLst>
                  <a:gs pos="100000">
                    <a:schemeClr val="accent3">
                      <a:lumMod val="80000"/>
                      <a:lumMod val="60000"/>
                      <a:lumOff val="40000"/>
                    </a:schemeClr>
                  </a:gs>
                  <a:gs pos="0">
                    <a:schemeClr val="accent3">
                      <a:lumMod val="8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56EF-4051-A747-D2C5E4ABC332}"/>
              </c:ext>
            </c:extLst>
          </c:dPt>
          <c:dPt>
            <c:idx val="21"/>
            <c:bubble3D val="0"/>
            <c:spPr>
              <a:gradFill>
                <a:gsLst>
                  <a:gs pos="100000">
                    <a:schemeClr val="accent4">
                      <a:lumMod val="80000"/>
                      <a:lumMod val="60000"/>
                      <a:lumOff val="40000"/>
                    </a:schemeClr>
                  </a:gs>
                  <a:gs pos="0">
                    <a:schemeClr val="accent4">
                      <a:lumMod val="8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56EF-4051-A747-D2C5E4ABC332}"/>
              </c:ext>
            </c:extLst>
          </c:dPt>
          <c:dPt>
            <c:idx val="22"/>
            <c:bubble3D val="0"/>
            <c:spPr>
              <a:gradFill>
                <a:gsLst>
                  <a:gs pos="100000">
                    <a:schemeClr val="accent5">
                      <a:lumMod val="80000"/>
                      <a:lumMod val="60000"/>
                      <a:lumOff val="40000"/>
                    </a:schemeClr>
                  </a:gs>
                  <a:gs pos="0">
                    <a:schemeClr val="accent5">
                      <a:lumMod val="8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56EF-4051-A747-D2C5E4ABC332}"/>
              </c:ext>
            </c:extLst>
          </c:dPt>
          <c:cat>
            <c:strRef>
              <c:f>Munka1!$A$1:$A$23</c:f>
              <c:strCache>
                <c:ptCount val="23"/>
                <c:pt idx="0">
                  <c:v>Veillonella parvula</c:v>
                </c:pt>
                <c:pt idx="1">
                  <c:v>Veillonella atypica</c:v>
                </c:pt>
                <c:pt idx="2">
                  <c:v>Fusobacterium nuckeatum</c:v>
                </c:pt>
                <c:pt idx="3">
                  <c:v>Prevotella intermedia</c:v>
                </c:pt>
                <c:pt idx="4">
                  <c:v>Lactococcus/Lactobacillus</c:v>
                </c:pt>
                <c:pt idx="5">
                  <c:v>Prevotella sp.</c:v>
                </c:pt>
                <c:pt idx="6">
                  <c:v>Peptoniphilus sp.</c:v>
                </c:pt>
                <c:pt idx="7">
                  <c:v>Parvimonas micra</c:v>
                </c:pt>
                <c:pt idx="8">
                  <c:v>Gemella morbillorum/haemol.</c:v>
                </c:pt>
                <c:pt idx="9">
                  <c:v>Alloscadovia omnicolens</c:v>
                </c:pt>
                <c:pt idx="10">
                  <c:v>Porphyromonas somerae</c:v>
                </c:pt>
                <c:pt idx="11">
                  <c:v>Porphyromonas gingivalis</c:v>
                </c:pt>
                <c:pt idx="12">
                  <c:v>Capnocytophaga gingivalis</c:v>
                </c:pt>
                <c:pt idx="13">
                  <c:v>Granulicatella</c:v>
                </c:pt>
                <c:pt idx="14">
                  <c:v>Cutibacterium acnes</c:v>
                </c:pt>
                <c:pt idx="15">
                  <c:v>Actinomyces oris</c:v>
                </c:pt>
                <c:pt idx="16">
                  <c:v>Actinomyces sp. </c:v>
                </c:pt>
                <c:pt idx="17">
                  <c:v>Eggerthella sp. </c:v>
                </c:pt>
                <c:pt idx="18">
                  <c:v>Leptotrichia buccalis</c:v>
                </c:pt>
                <c:pt idx="19">
                  <c:v>Filifactor alocis</c:v>
                </c:pt>
                <c:pt idx="20">
                  <c:v>Selenomonas  sputigena</c:v>
                </c:pt>
                <c:pt idx="21">
                  <c:v>Solobacterium moorei</c:v>
                </c:pt>
                <c:pt idx="22">
                  <c:v>Eikenella corrodens</c:v>
                </c:pt>
              </c:strCache>
            </c:strRef>
          </c:cat>
          <c:val>
            <c:numRef>
              <c:f>Munka1!$B$1:$B$23</c:f>
              <c:numCache>
                <c:formatCode>General</c:formatCode>
                <c:ptCount val="23"/>
                <c:pt idx="0">
                  <c:v>16</c:v>
                </c:pt>
                <c:pt idx="1">
                  <c:v>5</c:v>
                </c:pt>
                <c:pt idx="2">
                  <c:v>13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2</c:v>
                </c:pt>
                <c:pt idx="10">
                  <c:v>1</c:v>
                </c:pt>
                <c:pt idx="11">
                  <c:v>7</c:v>
                </c:pt>
                <c:pt idx="12">
                  <c:v>2</c:v>
                </c:pt>
                <c:pt idx="13">
                  <c:v>6</c:v>
                </c:pt>
                <c:pt idx="14">
                  <c:v>1</c:v>
                </c:pt>
                <c:pt idx="15">
                  <c:v>6</c:v>
                </c:pt>
                <c:pt idx="16">
                  <c:v>5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56EF-4051-A747-D2C5E4ABC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Kontroll csoport</a:t>
            </a:r>
          </a:p>
        </c:rich>
      </c:tx>
      <c:layout>
        <c:manualLayout>
          <c:xMode val="edge"/>
          <c:yMode val="edge"/>
          <c:x val="0.32388274835210817"/>
          <c:y val="2.8601144045761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4481151163878242"/>
          <c:y val="0.15549386639684867"/>
          <c:w val="0.41456230202588007"/>
          <c:h val="0.6943568815709060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68-41A0-A485-DD1B3F9375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68-41A0-A485-DD1B3F9375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468-41A0-A485-DD1B3F9375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468-41A0-A485-DD1B3F9375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468-41A0-A485-DD1B3F9375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468-41A0-A485-DD1B3F93757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468-41A0-A485-DD1B3F93757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468-41A0-A485-DD1B3F93757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468-41A0-A485-DD1B3F93757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468-41A0-A485-DD1B3F93757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468-41A0-A485-DD1B3F93757A}"/>
              </c:ext>
            </c:extLst>
          </c:dPt>
          <c:dPt>
            <c:idx val="1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468-41A0-A485-DD1B3F93757A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C468-41A0-A485-DD1B3F93757A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468-41A0-A485-DD1B3F93757A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C468-41A0-A485-DD1B3F93757A}"/>
              </c:ext>
            </c:extLst>
          </c:dPt>
          <c:cat>
            <c:strRef>
              <c:f>Munka1!$A$2:$A$16</c:f>
              <c:strCache>
                <c:ptCount val="15"/>
                <c:pt idx="0">
                  <c:v>Veillonella parvula</c:v>
                </c:pt>
                <c:pt idx="1">
                  <c:v>Veillonella atypica</c:v>
                </c:pt>
                <c:pt idx="2">
                  <c:v>Bifidobacterium dentium</c:v>
                </c:pt>
                <c:pt idx="3">
                  <c:v>Fusobacterium nuckeatum</c:v>
                </c:pt>
                <c:pt idx="4">
                  <c:v>Lactococcus/Lactobacillus</c:v>
                </c:pt>
                <c:pt idx="5">
                  <c:v>Prevotella buccae </c:v>
                </c:pt>
                <c:pt idx="6">
                  <c:v>Peptoniphilus sp.</c:v>
                </c:pt>
                <c:pt idx="7">
                  <c:v>Pseudoleptotrichia goodfellowi</c:v>
                </c:pt>
                <c:pt idx="8">
                  <c:v>Gemella sanguis</c:v>
                </c:pt>
                <c:pt idx="9">
                  <c:v>Bacteroides fragilis</c:v>
                </c:pt>
                <c:pt idx="10">
                  <c:v>Porphyromonas somerae</c:v>
                </c:pt>
                <c:pt idx="11">
                  <c:v>Porphyromonas gingivalis</c:v>
                </c:pt>
                <c:pt idx="12">
                  <c:v>Capnocytophaga sputigena</c:v>
                </c:pt>
                <c:pt idx="13">
                  <c:v>Granulicatella adiacens</c:v>
                </c:pt>
                <c:pt idx="14">
                  <c:v>Schaalia odontolytica</c:v>
                </c:pt>
              </c:strCache>
            </c:strRef>
          </c:cat>
          <c:val>
            <c:numRef>
              <c:f>Munka1!$B$2:$B$16</c:f>
              <c:numCache>
                <c:formatCode>General</c:formatCode>
                <c:ptCount val="15"/>
                <c:pt idx="0">
                  <c:v>7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C468-41A0-A485-DD1B3F937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</c:legendEntry>
      <c:legendEntry>
        <c:idx val="1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</c:legendEntry>
      <c:legendEntry>
        <c:idx val="1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</c:legendEntry>
      <c:legendEntry>
        <c:idx val="1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</c:legendEntry>
      <c:legendEntry>
        <c:idx val="13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</c:legendEntry>
      <c:legendEntry>
        <c:idx val="14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</c:legendEntry>
      <c:layout>
        <c:manualLayout>
          <c:xMode val="edge"/>
          <c:yMode val="edge"/>
          <c:x val="0.55673510709504681"/>
          <c:y val="0.11795614856429461"/>
          <c:w val="0.42354082998661313"/>
          <c:h val="0.785889200998751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B8E71-8811-44DD-8EEA-7193DAE1B8CF}" type="datetimeFigureOut">
              <a:rPr lang="hu-HU" smtClean="0"/>
              <a:t>2024. 09. 26.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00D72-AB77-469F-9B4A-2AEC6FA9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057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/>
              <a:t>Mint ahogy az már a címből is kiderült két gyakori kórkép közötti kapcsolat feltárása volt a célunk, hiszen a</a:t>
            </a:r>
            <a:r>
              <a:rPr lang="hu-HU" dirty="0"/>
              <a:t> stroke és a fogágybetegség is</a:t>
            </a:r>
            <a:r>
              <a:rPr lang="hu-HU" baseline="0" dirty="0"/>
              <a:t> népbetegség.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00D72-AB77-469F-9B4A-2AEC6FA991F4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3517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Minden páciens</a:t>
            </a:r>
            <a:r>
              <a:rPr lang="hu-HU" baseline="0" dirty="0"/>
              <a:t> esetében vénás vérvétel történt, </a:t>
            </a:r>
            <a:r>
              <a:rPr lang="hu-HU" dirty="0"/>
              <a:t>mind a gyulladásos mind az agysérülést jelző markereket vizsgáltuk. Előbbi az IL-6, CRP utóbbi az NSE és S100B. 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(</a:t>
            </a:r>
            <a:r>
              <a:rPr lang="hu-HU" dirty="0" err="1"/>
              <a:t>Neurointervenciós</a:t>
            </a:r>
            <a:r>
              <a:rPr lang="hu-HU" dirty="0"/>
              <a:t> szakember az </a:t>
            </a:r>
            <a:r>
              <a:rPr lang="hu-HU" dirty="0" err="1"/>
              <a:t>aneurysma</a:t>
            </a:r>
            <a:r>
              <a:rPr lang="hu-HU" dirty="0"/>
              <a:t> zsákot fém spirállal zárja.)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00D72-AB77-469F-9B4A-2AEC6FA991F4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5383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következő diákon kutatásom eredményeit szeretném bemutatni. 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00D72-AB77-469F-9B4A-2AEC6FA991F4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1671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20 agyérbeteg közül 6 beteg elbocsátásakor</a:t>
            </a:r>
            <a:r>
              <a:rPr lang="hu-HU" sz="18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magas </a:t>
            </a:r>
            <a:r>
              <a:rPr lang="hu-HU" sz="1800" baseline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mRS</a:t>
            </a:r>
            <a:r>
              <a:rPr lang="hu-HU" sz="18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pontszámot találtunk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Kiemelendő, hogy a rosszabb kimenetelű csoportban már a kórházi felvételkor szignifikánsan alacsonyabb volt a GCS pontszám, ami súlyosabb tudatzavart jelez. Ugyancsak szignifikáns különbséget találtunk az ITO mortalitás tekintetében.</a:t>
            </a:r>
          </a:p>
          <a:p>
            <a:endParaRPr lang="hu-H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hu-H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hu-H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hu-H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Az életkorban, nemben, társbetegségben és ITO kezelési napok számában a kedvező és a kedvezőtlen kimenetelű csoport között nem találtunk szignifikáns különbséget.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00D72-AB77-469F-9B4A-2AEC6FA991F4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0679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SAV betegeket külön alcsoportként is értékeltük a DCI mint komplikáció szempontjából. A DCI csoportban a</a:t>
            </a:r>
            <a:r>
              <a:rPr lang="hu-HU" sz="18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betegek 75%-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ában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 mm vagy annál mélyebb tasakot</a:t>
            </a:r>
            <a:r>
              <a:rPr lang="hu-HU" sz="18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mértünk, emellett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szignifikánsan magasabb felvételi Fischer pontszámot és rosszabb kimenetelt (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mRS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hu-HU" sz="18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észleltünk.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00D72-AB77-469F-9B4A-2AEC6FA991F4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4992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Összehasonlítottuk</a:t>
            </a:r>
            <a:r>
              <a:rPr lang="hu-HU" sz="18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betegek vénás vérében mért markereket</a:t>
            </a:r>
            <a:r>
              <a:rPr lang="hu-HU" sz="18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kimenetel alapján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dichotomizált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csoportokban. A szisztémás gyulladást tükröző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tromboinflammatorikus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markerek közül csak a CRP mutatott szignifikáns különbséget, mely magasabb volt a rossz kimenetelű csoportban. Az IL-6 megemelkedett értéket mutatott de nem volt szignifikáns.</a:t>
            </a:r>
            <a:r>
              <a:rPr lang="hu-HU" sz="1800" baseline="0" dirty="0">
                <a:effectLst/>
                <a:latin typeface="+mn-lt"/>
                <a:ea typeface="+mn-ea"/>
              </a:rPr>
              <a:t>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központi idegrendszeri sejtsérülést jelző mindkét marker szignifikánsan emelkedett koncentrációját észleltük a rossz</a:t>
            </a:r>
            <a:r>
              <a:rPr lang="hu-HU" sz="18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kimenetelű csoportban.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00D72-AB77-469F-9B4A-2AEC6FA991F4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411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következő táblázatban a </a:t>
            </a:r>
            <a:r>
              <a:rPr lang="hu-HU" dirty="0" err="1"/>
              <a:t>biomarkerek</a:t>
            </a:r>
            <a:r>
              <a:rPr lang="hu-HU" dirty="0"/>
              <a:t> és a tasak mélység összehasonlító</a:t>
            </a:r>
            <a:r>
              <a:rPr lang="hu-HU" baseline="0" dirty="0"/>
              <a:t> elemzését mutatom be</a:t>
            </a:r>
            <a:r>
              <a:rPr lang="hu-HU" dirty="0"/>
              <a:t>. </a:t>
            </a:r>
            <a:r>
              <a:rPr lang="hu-HU" sz="1800" dirty="0">
                <a:effectLst/>
                <a:latin typeface="Times New Roman" panose="02020603050405020304" pitchFamily="18" charset="0"/>
              </a:rPr>
              <a:t>A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hu-HU" sz="18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5mm vagy annál mélyebb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tasakokkal</a:t>
            </a:r>
            <a:r>
              <a:rPr lang="hu-HU" sz="18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rendelkező betegekben viszont az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IL-6 is</a:t>
            </a:r>
            <a:r>
              <a:rPr lang="hu-HU" sz="18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szignifikánsan magasabb volt, a</a:t>
            </a:r>
            <a:r>
              <a:rPr lang="hu-HU" sz="18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CRP és a vérlemezke szám mellett.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00D72-AB77-469F-9B4A-2AEC6FA991F4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5461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20 betegben 102 anaerob baktériumtörzset izoláltunk magas csíraszámban. Gyakorlatilag változó összetételben minden betegből tudtunk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parodontopatogén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baktériumot izolálni. </a:t>
            </a:r>
            <a:endParaRPr lang="hu-H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leggyakoribb speciesek a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veillonellák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és a </a:t>
            </a:r>
            <a:r>
              <a:rPr lang="hu-H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F. </a:t>
            </a:r>
            <a:r>
              <a:rPr lang="hu-H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nucleatum</a:t>
            </a:r>
            <a:r>
              <a:rPr lang="hu-H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voltak. Az egyik legagresszívebb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paropatogén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baktériumot, a P.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Gingivalist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00D72-AB77-469F-9B4A-2AEC6FA991F4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3068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A kontroll csoport esetében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jóval alacsonyabb csíraszámban izoláltunk anaerob baktériumtörzset.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00D72-AB77-469F-9B4A-2AEC6FA991F4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8528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Az összes 5 mm-nél</a:t>
            </a:r>
            <a:r>
              <a:rPr lang="hu-HU" sz="18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mélyebb szondázási értékkel bíró páciens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(betegcsoport és kontroll csoport) adatainak elemzése során, ahol a tasakban </a:t>
            </a:r>
            <a:r>
              <a:rPr lang="hu-H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F. </a:t>
            </a:r>
            <a:r>
              <a:rPr lang="hu-H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nucleatum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kimutatható volt, szignifikánsan magasabb szérum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hsCRP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és IL-6 szintet mértünk.</a:t>
            </a:r>
            <a:r>
              <a:rPr lang="hu-HU" sz="18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SAV betegekben, akiknél </a:t>
            </a:r>
            <a:r>
              <a:rPr lang="hu-H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F. </a:t>
            </a:r>
            <a:r>
              <a:rPr lang="hu-H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nucleatum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illetve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parodontopatogén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baktérium törzset mutattunk ki</a:t>
            </a:r>
            <a:r>
              <a:rPr lang="hu-HU" sz="18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az agysérülést tükröző markerek közül az NSE magasabb volt.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Felmerül tehát a kérdés a kórokozó direkt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neurotoxikus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hatására vonatkozóan.</a:t>
            </a:r>
            <a:endParaRPr lang="hu-HU" sz="1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00D72-AB77-469F-9B4A-2AEC6FA991F4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8215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Kutatásunkban a 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szisztémás gyulladás jelenlétét illetve a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hsCRP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koncentráció kimeneteli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prediktor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szerepét mutattuk ki. Hangsúlyozom, hogy a SAV-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betegek felében mértünk 5 mm vagy annál mélyebb tasakot. Ezen</a:t>
            </a:r>
            <a:r>
              <a:rPr lang="hu-HU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betegcsoportban 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szignifikánsan magasabb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hsCRP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IL-6 szérum koncentrációt találtunk.</a:t>
            </a:r>
            <a:endParaRPr lang="hu-HU" sz="1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Az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parodontopatogén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Prevotella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vagy </a:t>
            </a:r>
            <a:r>
              <a:rPr lang="hu-H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Porphyromonas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Fusobacterium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nucleatum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-al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való jelenléte korrelációt mutatott a mélyebb tasakokkal és a SAV betegekben kialakuló DCI-vel.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00D72-AB77-469F-9B4A-2AEC6FA991F4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042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parodontitis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azaz fogágygyulladás egy mikróba asszociált, multifaktoriális, progresszív, gyulladásos betegség melynek fő jellemzője a fogak mellett kialakuló tapadás- és csontveszteség.</a:t>
            </a:r>
            <a:r>
              <a:rPr lang="hu-HU" sz="18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betegség e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gyik vezető tünete a valódi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parodontológiai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tasak kialakulása</a:t>
            </a:r>
            <a:r>
              <a:rPr lang="hu-HU" sz="1800" baseline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 mm vagy annál mélyebb szondázási értékkel. Súlyos f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ormája hazánkban 7%-os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prevalenciát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mutat.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00D72-AB77-469F-9B4A-2AEC6FA991F4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7258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Mégegyszer</a:t>
            </a:r>
            <a:r>
              <a:rPr lang="hu-HU" dirty="0"/>
              <a:t> szeretném felhívni a szerepet a három </a:t>
            </a:r>
            <a:r>
              <a:rPr lang="hu-HU" dirty="0" err="1"/>
              <a:t>parodontopatogén</a:t>
            </a:r>
            <a:r>
              <a:rPr lang="hu-HU" dirty="0"/>
              <a:t> baktériumra…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00D72-AB77-469F-9B4A-2AEC6FA991F4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2537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Megoldás</a:t>
            </a:r>
            <a:r>
              <a:rPr lang="hu-HU" baseline="0" dirty="0"/>
              <a:t> lehet tehát az orális </a:t>
            </a:r>
            <a:r>
              <a:rPr lang="hu-HU" baseline="0" dirty="0" err="1"/>
              <a:t>biofilm</a:t>
            </a:r>
            <a:r>
              <a:rPr lang="hu-HU" baseline="0" dirty="0"/>
              <a:t> redukciója mely segíthet a kórokozók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szisztémás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keringésbe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200" dirty="0">
                <a:latin typeface="Times New Roman" pitchFamily="18" charset="0"/>
                <a:cs typeface="Times New Roman" pitchFamily="18" charset="0"/>
              </a:rPr>
              <a:t>jutásának megelőzésében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200" dirty="0">
                <a:latin typeface="Times New Roman" pitchFamily="18" charset="0"/>
                <a:cs typeface="Times New Roman" pitchFamily="18" charset="0"/>
              </a:rPr>
              <a:t>illetve a </a:t>
            </a:r>
            <a:r>
              <a:rPr lang="hu-HU" sz="1200" dirty="0" err="1">
                <a:latin typeface="Times New Roman" pitchFamily="18" charset="0"/>
                <a:cs typeface="Times New Roman" pitchFamily="18" charset="0"/>
              </a:rPr>
              <a:t>cerebrovascularis</a:t>
            </a:r>
            <a:r>
              <a:rPr lang="hu-HU" sz="1200" dirty="0">
                <a:latin typeface="Times New Roman" pitchFamily="18" charset="0"/>
                <a:cs typeface="Times New Roman" pitchFamily="18" charset="0"/>
              </a:rPr>
              <a:t> elváltozás progressziójának megakadályozásában. Felmerül</a:t>
            </a:r>
            <a:r>
              <a:rPr lang="hu-HU" sz="1200" baseline="0" dirty="0">
                <a:latin typeface="Times New Roman" pitchFamily="18" charset="0"/>
                <a:cs typeface="Times New Roman" pitchFamily="18" charset="0"/>
              </a:rPr>
              <a:t> a kérdés hogy </a:t>
            </a:r>
            <a:r>
              <a:rPr lang="hu-HU" sz="1200" baseline="0" dirty="0" err="1">
                <a:latin typeface="Times New Roman" pitchFamily="18" charset="0"/>
                <a:cs typeface="Times New Roman" pitchFamily="18" charset="0"/>
              </a:rPr>
              <a:t>parodontológiai</a:t>
            </a:r>
            <a:r>
              <a:rPr lang="hu-HU" sz="1200" baseline="0" dirty="0">
                <a:latin typeface="Times New Roman" pitchFamily="18" charset="0"/>
                <a:cs typeface="Times New Roman" pitchFamily="18" charset="0"/>
              </a:rPr>
              <a:t> oki terápiával </a:t>
            </a:r>
            <a:r>
              <a:rPr lang="hu-HU" sz="1200" baseline="0" dirty="0" err="1">
                <a:latin typeface="Times New Roman" pitchFamily="18" charset="0"/>
                <a:cs typeface="Times New Roman" pitchFamily="18" charset="0"/>
              </a:rPr>
              <a:t>megelezőhető</a:t>
            </a:r>
            <a:r>
              <a:rPr lang="hu-HU" sz="1200" baseline="0" dirty="0">
                <a:latin typeface="Times New Roman" pitchFamily="18" charset="0"/>
                <a:cs typeface="Times New Roman" pitchFamily="18" charset="0"/>
              </a:rPr>
              <a:t> e a nem vérzett </a:t>
            </a:r>
            <a:r>
              <a:rPr lang="hu-HU" sz="1200" baseline="0" dirty="0" err="1">
                <a:latin typeface="Times New Roman" pitchFamily="18" charset="0"/>
                <a:cs typeface="Times New Roman" pitchFamily="18" charset="0"/>
              </a:rPr>
              <a:t>aneurysmák</a:t>
            </a:r>
            <a:r>
              <a:rPr lang="hu-HU" sz="12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200" baseline="0" dirty="0" err="1">
                <a:latin typeface="Times New Roman" pitchFamily="18" charset="0"/>
                <a:cs typeface="Times New Roman" pitchFamily="18" charset="0"/>
              </a:rPr>
              <a:t>rupturája</a:t>
            </a:r>
            <a:r>
              <a:rPr lang="hu-HU" sz="1200" baseline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1200" dirty="0">
                <a:latin typeface="Times New Roman" pitchFamily="18" charset="0"/>
                <a:cs typeface="Times New Roman" pitchFamily="18" charset="0"/>
              </a:rPr>
              <a:t>Szeretném hangsúlyozni, hogy a mintagyűjtést tovább folytattuk a megfelelő mintaméret eléréséhez, immár több mint 50 beteg került bevonásra a vizsgálatunkba.</a:t>
            </a:r>
            <a:endParaRPr lang="hu-HU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>
                <a:latin typeface="Times New Roman" pitchFamily="18" charset="0"/>
                <a:cs typeface="Times New Roman" pitchFamily="18" charset="0"/>
              </a:rPr>
              <a:t>A dián található QR kód beolvasásával egy </a:t>
            </a:r>
            <a:r>
              <a:rPr lang="hu-HU" sz="1200" dirty="0" err="1"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hu-HU" sz="1200" dirty="0">
                <a:latin typeface="Times New Roman" pitchFamily="18" charset="0"/>
                <a:cs typeface="Times New Roman" pitchFamily="18" charset="0"/>
              </a:rPr>
              <a:t> podcast meghallgatására van lehetőség, a témával kapcsolatban készült velem egy beszélgetés, illetve szeretném figyelembe ajánlani Molnár Tihamér Professzor Úr és Péterfi Zoltán </a:t>
            </a:r>
            <a:r>
              <a:rPr lang="hu-HU" sz="1200" dirty="0" err="1">
                <a:latin typeface="Times New Roman" pitchFamily="18" charset="0"/>
                <a:cs typeface="Times New Roman" pitchFamily="18" charset="0"/>
              </a:rPr>
              <a:t>Special</a:t>
            </a:r>
            <a:r>
              <a:rPr lang="hu-H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200" dirty="0" err="1">
                <a:latin typeface="Times New Roman" pitchFamily="18" charset="0"/>
                <a:cs typeface="Times New Roman" pitchFamily="18" charset="0"/>
              </a:rPr>
              <a:t>Issue</a:t>
            </a:r>
            <a:r>
              <a:rPr lang="hu-HU" sz="1200" dirty="0">
                <a:latin typeface="Times New Roman" pitchFamily="18" charset="0"/>
                <a:cs typeface="Times New Roman" pitchFamily="18" charset="0"/>
              </a:rPr>
              <a:t> meghívóját, akik a témával kapcsolatban várnak ???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dirty="0"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00D72-AB77-469F-9B4A-2AEC6FA991F4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51582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Szeretném megköszönni témavezetőim segítségét Molnár Tihamérnak Bán Ágnesnek, Urbán Editnek! Illetve szeretném megköszönni a dián feltüntetett intézetek valamennyi dolgozójának akik segítették munkámat!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00D72-AB77-469F-9B4A-2AEC6FA991F4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5613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gyulladás kialakulásáért a dentális </a:t>
            </a:r>
            <a:r>
              <a:rPr lang="hu-HU" dirty="0" err="1"/>
              <a:t>biofilmben</a:t>
            </a:r>
            <a:r>
              <a:rPr lang="hu-HU" dirty="0"/>
              <a:t> megtalálható baktériumok felelősek.</a:t>
            </a:r>
            <a:r>
              <a:rPr lang="hu-HU" baseline="0" dirty="0"/>
              <a:t> Ezek közül </a:t>
            </a:r>
            <a:r>
              <a:rPr lang="hu-HU" dirty="0"/>
              <a:t>elsősorban a </a:t>
            </a:r>
            <a:r>
              <a:rPr lang="hu-HU" dirty="0" err="1"/>
              <a:t>parodontopatogén</a:t>
            </a:r>
            <a:r>
              <a:rPr lang="hu-HU" dirty="0"/>
              <a:t> baktériumok okozhatnak</a:t>
            </a:r>
            <a:r>
              <a:rPr lang="hu-HU" baseline="0" dirty="0"/>
              <a:t> </a:t>
            </a:r>
            <a:r>
              <a:rPr lang="hu-HU" dirty="0"/>
              <a:t>távoli szervekben elváltozást,</a:t>
            </a:r>
            <a:r>
              <a:rPr lang="hu-HU" baseline="0" dirty="0"/>
              <a:t> gyulladás, </a:t>
            </a:r>
            <a:r>
              <a:rPr lang="hu-HU" baseline="0" dirty="0" err="1"/>
              <a:t>bacteraemia</a:t>
            </a:r>
            <a:r>
              <a:rPr lang="hu-HU" baseline="0" dirty="0"/>
              <a:t>, immunválasz előidézése révén</a:t>
            </a:r>
            <a:r>
              <a:rPr lang="hu-HU" dirty="0"/>
              <a:t>. Az aktív </a:t>
            </a:r>
            <a:r>
              <a:rPr lang="hu-HU" dirty="0" err="1"/>
              <a:t>parodontológiai</a:t>
            </a:r>
            <a:r>
              <a:rPr lang="hu-HU" dirty="0"/>
              <a:t> tasak tehát gócként értékelhető. 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Napjainkban</a:t>
            </a:r>
            <a:r>
              <a:rPr lang="hu-HU" baseline="0" dirty="0"/>
              <a:t> az agyi érkatasztrófák száma jelentősen megnövekedett, ezért volt kutatásom legfőbb célja a </a:t>
            </a:r>
            <a:r>
              <a:rPr lang="hu-HU" baseline="0" dirty="0" err="1"/>
              <a:t>parodontitis</a:t>
            </a:r>
            <a:r>
              <a:rPr lang="hu-HU" baseline="0" dirty="0"/>
              <a:t> és a stroke közötti kapcsolat felderítése, annak érdekében hogy a későbbiekben akár egy egyszerű oki </a:t>
            </a:r>
            <a:r>
              <a:rPr lang="hu-HU" baseline="0" dirty="0" err="1"/>
              <a:t>parodontológiai</a:t>
            </a:r>
            <a:r>
              <a:rPr lang="hu-HU" baseline="0" dirty="0"/>
              <a:t> kezelés révén akár megakadályozzuk a </a:t>
            </a:r>
            <a:r>
              <a:rPr lang="hu-HU" baseline="0" dirty="0" err="1"/>
              <a:t>cerebrovascularis</a:t>
            </a:r>
            <a:r>
              <a:rPr lang="hu-HU" baseline="0" dirty="0"/>
              <a:t> esemény bekövetkezését.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00D72-AB77-469F-9B4A-2AEC6FA991F4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8712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hu-HU" dirty="0"/>
              <a:t>A stroke az agyműködés </a:t>
            </a:r>
            <a:r>
              <a:rPr lang="hu-HU" dirty="0" err="1"/>
              <a:t>fokális</a:t>
            </a:r>
            <a:r>
              <a:rPr lang="hu-HU" dirty="0"/>
              <a:t> vagy globális zavara. Gyakoriság szempontjából </a:t>
            </a:r>
            <a:r>
              <a:rPr lang="hu-HU" sz="1200" dirty="0">
                <a:latin typeface="Times New Roman" pitchFamily="18" charset="0"/>
                <a:cs typeface="Times New Roman" pitchFamily="18" charset="0"/>
              </a:rPr>
              <a:t>85%-a </a:t>
            </a:r>
            <a:r>
              <a:rPr lang="hu-HU" sz="1200" dirty="0" err="1">
                <a:latin typeface="Times New Roman" pitchFamily="18" charset="0"/>
                <a:cs typeface="Times New Roman" pitchFamily="18" charset="0"/>
              </a:rPr>
              <a:t>ischaemiás</a:t>
            </a:r>
            <a:r>
              <a:rPr lang="hu-HU" sz="1200" dirty="0">
                <a:latin typeface="Times New Roman" pitchFamily="18" charset="0"/>
                <a:cs typeface="Times New Roman" pitchFamily="18" charset="0"/>
              </a:rPr>
              <a:t> (IS) 10%-a </a:t>
            </a:r>
            <a:r>
              <a:rPr lang="hu-HU" sz="1200" dirty="0" err="1">
                <a:latin typeface="Times New Roman" pitchFamily="18" charset="0"/>
                <a:cs typeface="Times New Roman" pitchFamily="18" charset="0"/>
              </a:rPr>
              <a:t>intracerebrális</a:t>
            </a:r>
            <a:r>
              <a:rPr lang="hu-HU" sz="1200" dirty="0">
                <a:latin typeface="Times New Roman" pitchFamily="18" charset="0"/>
                <a:cs typeface="Times New Roman" pitchFamily="18" charset="0"/>
              </a:rPr>
              <a:t> vérzés 5%-a </a:t>
            </a:r>
            <a:r>
              <a:rPr lang="hu-HU" sz="1200" dirty="0" err="1">
                <a:latin typeface="Times New Roman" pitchFamily="18" charset="0"/>
                <a:cs typeface="Times New Roman" pitchFamily="18" charset="0"/>
              </a:rPr>
              <a:t>subarachnoideális</a:t>
            </a:r>
            <a:r>
              <a:rPr lang="hu-HU" sz="1200" dirty="0">
                <a:latin typeface="Times New Roman" pitchFamily="18" charset="0"/>
                <a:cs typeface="Times New Roman" pitchFamily="18" charset="0"/>
              </a:rPr>
              <a:t> vérzés (SAV).</a:t>
            </a:r>
          </a:p>
          <a:p>
            <a:r>
              <a:rPr lang="hu-HU" dirty="0"/>
              <a:t>A 2022-es WHO adatok alapján évente hat és fél millió ember veszíti életét stroke következtében, az érintettek 34%-a 70 év alatti ami nagyon riasztó demográfiai adat.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00D72-AB77-469F-9B4A-2AEC6FA991F4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3531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Külön entitás az </a:t>
            </a:r>
            <a:r>
              <a:rPr lang="hu-HU" dirty="0" err="1"/>
              <a:t>aneurysma</a:t>
            </a:r>
            <a:r>
              <a:rPr lang="hu-HU" baseline="0" dirty="0"/>
              <a:t> talaján kialakult</a:t>
            </a:r>
            <a:r>
              <a:rPr lang="hu-HU" dirty="0"/>
              <a:t> </a:t>
            </a:r>
            <a:r>
              <a:rPr lang="hu-HU" dirty="0" err="1"/>
              <a:t>subarachnoidális</a:t>
            </a:r>
            <a:r>
              <a:rPr lang="hu-HU" dirty="0"/>
              <a:t> vérzés azaz a SAV.</a:t>
            </a:r>
            <a:r>
              <a:rPr lang="hu-HU" baseline="0" dirty="0"/>
              <a:t> Kiemelném, hogy az érintett betegek közel fele még a kórházba szállítás előtt vagy alatt életét veszti . Ezek után felmerül a kérdés, hogy a véletlenül felfedezett </a:t>
            </a:r>
            <a:r>
              <a:rPr lang="hu-HU" baseline="0" dirty="0" err="1"/>
              <a:t>aneurysmák</a:t>
            </a:r>
            <a:r>
              <a:rPr lang="hu-HU" baseline="0" dirty="0"/>
              <a:t> </a:t>
            </a:r>
            <a:r>
              <a:rPr lang="hu-HU" baseline="0" dirty="0" err="1"/>
              <a:t>ruptúráját</a:t>
            </a:r>
            <a:r>
              <a:rPr lang="hu-HU" baseline="0" dirty="0"/>
              <a:t> hogyan lehet megelőzni? Másik probléma a SAV szövődményeként kialakuló késői agyi </a:t>
            </a:r>
            <a:r>
              <a:rPr lang="hu-HU" baseline="0" dirty="0" err="1"/>
              <a:t>ischaemia</a:t>
            </a:r>
            <a:r>
              <a:rPr lang="hu-HU" baseline="0" dirty="0"/>
              <a:t>, amit ezután DCI-</a:t>
            </a:r>
            <a:r>
              <a:rPr lang="hu-HU" baseline="0" dirty="0" err="1"/>
              <a:t>nak</a:t>
            </a:r>
            <a:r>
              <a:rPr lang="hu-HU" baseline="0" dirty="0"/>
              <a:t> fogok rövidíteni. Ez az </a:t>
            </a:r>
            <a:r>
              <a:rPr lang="hu-HU" baseline="0" dirty="0" err="1"/>
              <a:t>ictust</a:t>
            </a:r>
            <a:r>
              <a:rPr lang="hu-HU" baseline="0" dirty="0"/>
              <a:t> (vérzést) követően bármikor fellépő </a:t>
            </a:r>
            <a:r>
              <a:rPr lang="hu-HU" baseline="0" dirty="0" err="1"/>
              <a:t>vazospazmus</a:t>
            </a:r>
            <a:r>
              <a:rPr lang="hu-HU" baseline="0" dirty="0"/>
              <a:t> következménye. </a:t>
            </a:r>
          </a:p>
          <a:p>
            <a:endParaRPr lang="hu-HU" baseline="0" dirty="0"/>
          </a:p>
          <a:p>
            <a:r>
              <a:rPr lang="hu-HU" baseline="0" dirty="0"/>
              <a:t>Az </a:t>
            </a:r>
            <a:r>
              <a:rPr lang="hu-HU" baseline="0" dirty="0" err="1"/>
              <a:t>angiográfiás</a:t>
            </a:r>
            <a:r>
              <a:rPr lang="hu-HU" baseline="0" dirty="0"/>
              <a:t> képen nyíl mutatja a szűkületet, az MR képen diffúzió gátlás formájában jelentkezik az </a:t>
            </a:r>
            <a:r>
              <a:rPr lang="hu-HU" baseline="0" dirty="0" err="1"/>
              <a:t>ischaemia</a:t>
            </a:r>
            <a:r>
              <a:rPr lang="hu-HU" baseline="0" dirty="0"/>
              <a:t>. A kérdés hogy van-e lehetőség ennek a komplikációnak a kivédésére?</a:t>
            </a:r>
          </a:p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00D72-AB77-469F-9B4A-2AEC6FA991F4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7982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Kutatásunk hipotézise tehát a </a:t>
            </a:r>
            <a:r>
              <a:rPr lang="hu-HU" dirty="0" err="1"/>
              <a:t>parodontitis</a:t>
            </a:r>
            <a:r>
              <a:rPr lang="hu-HU" dirty="0"/>
              <a:t> által kialakított krónikus </a:t>
            </a:r>
            <a:r>
              <a:rPr lang="hu-HU" dirty="0" err="1"/>
              <a:t>low</a:t>
            </a:r>
            <a:r>
              <a:rPr lang="hu-HU" dirty="0"/>
              <a:t> </a:t>
            </a:r>
            <a:r>
              <a:rPr lang="hu-HU" dirty="0" err="1"/>
              <a:t>grade</a:t>
            </a:r>
            <a:r>
              <a:rPr lang="hu-HU" dirty="0"/>
              <a:t> gyulladás jelenlétének befolyásoló szerepe a </a:t>
            </a:r>
            <a:r>
              <a:rPr lang="hu-HU" dirty="0" err="1"/>
              <a:t>cerebrovascularis</a:t>
            </a:r>
            <a:r>
              <a:rPr lang="hu-HU" dirty="0"/>
              <a:t> események kimenetelére. Elsődleges célunk volt az intenzív osztályra bekerülő SAV-ban szenvedő betegek klinikai </a:t>
            </a:r>
            <a:r>
              <a:rPr lang="hu-HU" dirty="0" err="1"/>
              <a:t>parodontológiai</a:t>
            </a:r>
            <a:r>
              <a:rPr lang="hu-HU" dirty="0"/>
              <a:t> státusza és a SAV súlyossága, valamint annak kimenetele közötti kapcsolat feltárása. Másodlagos célunk pedig a SAV-</a:t>
            </a:r>
            <a:r>
              <a:rPr lang="hu-HU" dirty="0" err="1"/>
              <a:t>at</a:t>
            </a:r>
            <a:r>
              <a:rPr lang="hu-HU" dirty="0"/>
              <a:t> kísérő DCI mint szövődmény </a:t>
            </a:r>
            <a:r>
              <a:rPr lang="hu-HU" dirty="0" err="1"/>
              <a:t>pathomechaizmusában</a:t>
            </a:r>
            <a:r>
              <a:rPr lang="hu-HU" dirty="0"/>
              <a:t> résztvevő faktorok azonosítása volt.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00D72-AB77-469F-9B4A-2AEC6FA991F4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051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Prospektív</a:t>
            </a:r>
            <a:r>
              <a:rPr lang="hu-HU" dirty="0"/>
              <a:t> vizsgálatunkba </a:t>
            </a:r>
            <a:r>
              <a:rPr lang="hu-HU" dirty="0" err="1"/>
              <a:t>ischaemiás</a:t>
            </a:r>
            <a:r>
              <a:rPr lang="hu-HU" dirty="0"/>
              <a:t> stroke és SAV-ban szenvedő betegek kerültek bevonásra előzetes betegbeleegyezés követően. A stroke súlyosságát az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NIHSS, a tudatzavar mértékét pedig a </a:t>
            </a:r>
            <a:r>
              <a:rPr lang="hu-HU" dirty="0"/>
              <a:t>Glasgow Coma Skálával  jellemezzük. A korai </a:t>
            </a:r>
            <a:r>
              <a:rPr lang="hu-HU" dirty="0" err="1"/>
              <a:t>ischaemia</a:t>
            </a:r>
            <a:r>
              <a:rPr lang="hu-HU" dirty="0"/>
              <a:t> kiterjedését az ASPECT értékével tudjuk leírni. A rossz </a:t>
            </a:r>
            <a:r>
              <a:rPr lang="hu-HU" dirty="0" err="1"/>
              <a:t>kollaterális</a:t>
            </a:r>
            <a:r>
              <a:rPr lang="hu-HU" dirty="0"/>
              <a:t> indirekt jele a 6 alatti ASPECT szám.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00D72-AB77-469F-9B4A-2AEC6FA991F4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0698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A betegek kimenetelét a módosított </a:t>
            </a:r>
            <a:r>
              <a:rPr lang="hu-HU" dirty="0" err="1"/>
              <a:t>rankin</a:t>
            </a:r>
            <a:r>
              <a:rPr lang="hu-HU" dirty="0"/>
              <a:t> skála értékével jellemezzük. Ezután ezt </a:t>
            </a:r>
            <a:r>
              <a:rPr lang="hu-HU" dirty="0" err="1"/>
              <a:t>mRS</a:t>
            </a:r>
            <a:r>
              <a:rPr lang="hu-HU" dirty="0"/>
              <a:t> skálának fogom rövidíteni. </a:t>
            </a:r>
            <a:r>
              <a:rPr lang="hu-HU" dirty="0" err="1"/>
              <a:t>Minnél</a:t>
            </a:r>
            <a:r>
              <a:rPr lang="hu-HU" dirty="0"/>
              <a:t> nagyobb ez a szám annál rosszabb kimenetelt jelez.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00D72-AB77-469F-9B4A-2AEC6FA991F4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8739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A SAV súlyossága a módosított </a:t>
            </a:r>
            <a:r>
              <a:rPr lang="hu-HU" dirty="0" err="1"/>
              <a:t>Fisher</a:t>
            </a:r>
            <a:r>
              <a:rPr lang="hu-HU" dirty="0"/>
              <a:t> pontszámmal adható meg. </a:t>
            </a:r>
            <a:r>
              <a:rPr lang="hu-HU" dirty="0" err="1"/>
              <a:t>Grade</a:t>
            </a:r>
            <a:r>
              <a:rPr lang="hu-HU" dirty="0"/>
              <a:t> 4 esetében nagy kiterjedésű, kamra rendszerbe történő vérzés áll fent. Ebben az esetben is a kedvezőtlen kimenetelt a 3-6-ig terjedő </a:t>
            </a:r>
            <a:r>
              <a:rPr lang="hu-HU" dirty="0" err="1"/>
              <a:t>mRS</a:t>
            </a:r>
            <a:r>
              <a:rPr lang="hu-HU" dirty="0"/>
              <a:t> pontszám jelzi.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00D72-AB77-469F-9B4A-2AEC6FA991F4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9077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DF2F-8DC4-4FC8-B914-0EBB6AC03091}" type="datetimeFigureOut">
              <a:rPr lang="hu-HU" smtClean="0"/>
              <a:pPr/>
              <a:t>2024. 09. 26.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998C-65E5-4F61-9886-A2D062C2527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DF2F-8DC4-4FC8-B914-0EBB6AC03091}" type="datetimeFigureOut">
              <a:rPr lang="hu-HU" smtClean="0"/>
              <a:pPr/>
              <a:t>2024. 09. 26.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998C-65E5-4F61-9886-A2D062C2527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DF2F-8DC4-4FC8-B914-0EBB6AC03091}" type="datetimeFigureOut">
              <a:rPr lang="hu-HU" smtClean="0"/>
              <a:pPr/>
              <a:t>2024. 09. 26.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998C-65E5-4F61-9886-A2D062C2527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10" descr="Kép 10"/>
          <p:cNvPicPr>
            <a:picLocks/>
          </p:cNvPicPr>
          <p:nvPr userDrawn="1"/>
        </p:nvPicPr>
        <p:blipFill>
          <a:blip r:embed="rId2"/>
          <a:srcRect l="33196"/>
          <a:stretch>
            <a:fillRect/>
          </a:stretch>
        </p:blipFill>
        <p:spPr>
          <a:xfrm flipH="1">
            <a:off x="5880600" y="345600"/>
            <a:ext cx="3264300" cy="65232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100" y="2966400"/>
            <a:ext cx="6809400" cy="925200"/>
          </a:xfrm>
          <a:prstGeom prst="rect">
            <a:avLst/>
          </a:prstGeom>
        </p:spPr>
        <p:txBody>
          <a:bodyPr lIns="90000" tIns="46800" rIns="90000" bIns="46800" anchor="t" anchorCtr="0"/>
          <a:lstStyle>
            <a:lvl1pPr algn="l">
              <a:lnSpc>
                <a:spcPct val="100000"/>
              </a:lnSpc>
              <a:defRPr sz="405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00" y="4201200"/>
            <a:ext cx="3129300" cy="1004400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l">
              <a:lnSpc>
                <a:spcPts val="1793"/>
              </a:lnSpc>
              <a:spcBef>
                <a:spcPts val="0"/>
              </a:spcBef>
              <a:buNone/>
              <a:defRPr sz="1350"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342900" indent="0" algn="ctr">
              <a:buNone/>
              <a:defRPr sz="1500"/>
            </a:lvl2pPr>
            <a:lvl3pPr marL="685799" indent="0" algn="ctr">
              <a:buNone/>
              <a:defRPr sz="1351"/>
            </a:lvl3pPr>
            <a:lvl4pPr marL="1028699" indent="0" algn="ctr">
              <a:buNone/>
              <a:defRPr sz="1200"/>
            </a:lvl4pPr>
            <a:lvl5pPr marL="1371599" indent="0" algn="ctr">
              <a:buNone/>
              <a:defRPr sz="1200"/>
            </a:lvl5pPr>
            <a:lvl6pPr marL="1714498" indent="0" algn="ctr">
              <a:buNone/>
              <a:defRPr sz="1200"/>
            </a:lvl6pPr>
            <a:lvl7pPr marL="2057398" indent="0" algn="ctr">
              <a:buNone/>
              <a:defRPr sz="1200"/>
            </a:lvl7pPr>
            <a:lvl8pPr marL="2400297" indent="0" algn="ctr">
              <a:buNone/>
              <a:defRPr sz="1200"/>
            </a:lvl8pPr>
            <a:lvl9pPr marL="2743197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pic>
        <p:nvPicPr>
          <p:cNvPr id="8" name="Ábra 4" descr="Ábra 4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4800" y="723600"/>
            <a:ext cx="2519100" cy="72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zöveg helye 20"/>
          <p:cNvSpPr>
            <a:spLocks noGrp="1"/>
          </p:cNvSpPr>
          <p:nvPr>
            <p:ph type="body" sz="quarter" idx="10"/>
          </p:nvPr>
        </p:nvSpPr>
        <p:spPr>
          <a:xfrm>
            <a:off x="556200" y="6134400"/>
            <a:ext cx="3129300" cy="367200"/>
          </a:xfrm>
          <a:prstGeom prst="rect">
            <a:avLst/>
          </a:prstGeom>
        </p:spPr>
        <p:txBody>
          <a:bodyPr wrap="none" lIns="90000" tIns="46800" rIns="90000" bIns="46800"/>
          <a:lstStyle>
            <a:lvl1pPr marL="0" indent="0">
              <a:lnSpc>
                <a:spcPct val="100000"/>
              </a:lnSpc>
              <a:buNone/>
              <a:defRPr sz="9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indent="0">
              <a:lnSpc>
                <a:spcPct val="100000"/>
              </a:lnSpc>
              <a:buNone/>
              <a:defRPr sz="844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2pPr>
            <a:lvl3pPr indent="0">
              <a:lnSpc>
                <a:spcPct val="100000"/>
              </a:lnSpc>
              <a:buNone/>
              <a:defRPr sz="844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3pPr>
            <a:lvl4pPr indent="0">
              <a:lnSpc>
                <a:spcPct val="100000"/>
              </a:lnSpc>
              <a:buNone/>
              <a:defRPr sz="844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4pPr>
            <a:lvl5pPr indent="0">
              <a:lnSpc>
                <a:spcPct val="100000"/>
              </a:lnSpc>
              <a:buNone/>
              <a:defRPr sz="844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0064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DF2F-8DC4-4FC8-B914-0EBB6AC03091}" type="datetimeFigureOut">
              <a:rPr lang="hu-HU" smtClean="0"/>
              <a:pPr/>
              <a:t>2024. 09. 26.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998C-65E5-4F61-9886-A2D062C2527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DF2F-8DC4-4FC8-B914-0EBB6AC03091}" type="datetimeFigureOut">
              <a:rPr lang="hu-HU" smtClean="0"/>
              <a:pPr/>
              <a:t>2024. 09. 26.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998C-65E5-4F61-9886-A2D062C2527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DF2F-8DC4-4FC8-B914-0EBB6AC03091}" type="datetimeFigureOut">
              <a:rPr lang="hu-HU" smtClean="0"/>
              <a:pPr/>
              <a:t>2024. 09. 26.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998C-65E5-4F61-9886-A2D062C2527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DF2F-8DC4-4FC8-B914-0EBB6AC03091}" type="datetimeFigureOut">
              <a:rPr lang="hu-HU" smtClean="0"/>
              <a:pPr/>
              <a:t>2024. 09. 26.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998C-65E5-4F61-9886-A2D062C2527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DF2F-8DC4-4FC8-B914-0EBB6AC03091}" type="datetimeFigureOut">
              <a:rPr lang="hu-HU" smtClean="0"/>
              <a:pPr/>
              <a:t>2024. 09. 26.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998C-65E5-4F61-9886-A2D062C2527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DF2F-8DC4-4FC8-B914-0EBB6AC03091}" type="datetimeFigureOut">
              <a:rPr lang="hu-HU" smtClean="0"/>
              <a:pPr/>
              <a:t>2024. 09. 26.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998C-65E5-4F61-9886-A2D062C2527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DF2F-8DC4-4FC8-B914-0EBB6AC03091}" type="datetimeFigureOut">
              <a:rPr lang="hu-HU" smtClean="0"/>
              <a:pPr/>
              <a:t>2024. 09. 26.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998C-65E5-4F61-9886-A2D062C2527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DF2F-8DC4-4FC8-B914-0EBB6AC03091}" type="datetimeFigureOut">
              <a:rPr lang="hu-HU" smtClean="0"/>
              <a:pPr/>
              <a:t>2024. 09. 26.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998C-65E5-4F61-9886-A2D062C2527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DF2F-8DC4-4FC8-B914-0EBB6AC03091}" type="datetimeFigureOut">
              <a:rPr lang="hu-HU" smtClean="0"/>
              <a:pPr/>
              <a:t>2024. 09. 26.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5998C-65E5-4F61-9886-A2D062C2527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48099" y="2075047"/>
            <a:ext cx="6809400" cy="1306865"/>
          </a:xfrm>
        </p:spPr>
        <p:txBody>
          <a:bodyPr>
            <a:normAutofit fontScale="90000"/>
          </a:bodyPr>
          <a:lstStyle/>
          <a:p>
            <a:r>
              <a:rPr lang="hu-HU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Parodontopatogén</a:t>
            </a:r>
            <a:r>
              <a:rPr lang="hu-H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mikrobiom</a:t>
            </a:r>
            <a:r>
              <a:rPr lang="hu-H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hatása a </a:t>
            </a:r>
            <a:r>
              <a:rPr lang="hu-HU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cerebrovascularis</a:t>
            </a:r>
            <a:r>
              <a:rPr lang="hu-H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események kimenetelére</a:t>
            </a:r>
            <a:br>
              <a:rPr lang="hu-H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7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23379" y="3670262"/>
            <a:ext cx="6170276" cy="1046954"/>
          </a:xfrm>
        </p:spPr>
        <p:txBody>
          <a:bodyPr>
            <a:normAutofit/>
          </a:bodyPr>
          <a:lstStyle/>
          <a:p>
            <a:endParaRPr lang="hu-H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Molnár Lídia Petra</a:t>
            </a:r>
          </a:p>
          <a:p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PTE KK Fogászati és Szájsebészeti Klinika</a:t>
            </a:r>
            <a:endParaRPr lang="hu-H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>
          <a:xfrm>
            <a:off x="523379" y="5877272"/>
            <a:ext cx="3940774" cy="410693"/>
          </a:xfrm>
        </p:spPr>
        <p:txBody>
          <a:bodyPr>
            <a:normAutofit fontScale="92500" lnSpcReduction="10000"/>
          </a:bodyPr>
          <a:lstStyle/>
          <a:p>
            <a:r>
              <a:rPr lang="hu-HU" sz="1200" dirty="0">
                <a:latin typeface="Poppins Regular" panose="00000500000000000000" pitchFamily="2" charset="-18"/>
                <a:cs typeface="Poppins Regular" panose="00000500000000000000" pitchFamily="2" charset="-18"/>
              </a:rPr>
              <a:t>MAITT-DD és a PTE KK AITI közös Tudományos Ülése</a:t>
            </a:r>
            <a:br>
              <a:rPr lang="hu-HU" sz="1200" dirty="0">
                <a:latin typeface="Poppins Regular" panose="00000500000000000000" pitchFamily="2" charset="-18"/>
                <a:cs typeface="Poppins Regular" panose="00000500000000000000" pitchFamily="2" charset="-18"/>
              </a:rPr>
            </a:br>
            <a:r>
              <a:rPr lang="hu-HU" sz="1200" dirty="0">
                <a:latin typeface="Poppins Regular" panose="00000500000000000000" pitchFamily="2" charset="-18"/>
                <a:cs typeface="Poppins Regular" panose="00000500000000000000" pitchFamily="2" charset="-18"/>
              </a:rPr>
              <a:t>Zalakaros, 2024.09.27-28.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563929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251520" y="1077048"/>
            <a:ext cx="7742664" cy="55721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Kritériumok:</a:t>
            </a:r>
          </a:p>
          <a:p>
            <a:pPr marL="0" indent="354013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- minden ≥ 18 éves</a:t>
            </a:r>
          </a:p>
          <a:p>
            <a:pPr indent="98425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 újonnan diagnosztizált </a:t>
            </a:r>
            <a:r>
              <a:rPr lang="hu-HU" sz="1600" dirty="0" err="1">
                <a:latin typeface="Times New Roman" pitchFamily="18" charset="0"/>
                <a:cs typeface="Times New Roman" pitchFamily="18" charset="0"/>
              </a:rPr>
              <a:t>aSAV</a:t>
            </a: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91970"/>
                </a:highligh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u-HU" sz="2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91970"/>
                </a:highlight>
                <a:latin typeface="Times New Roman" pitchFamily="18" charset="0"/>
                <a:cs typeface="Times New Roman" pitchFamily="18" charset="0"/>
              </a:rPr>
              <a:t>Monitorozás</a:t>
            </a:r>
            <a:r>
              <a:rPr lang="hu-HU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91970"/>
                </a:highlight>
                <a:latin typeface="Times New Roman" pitchFamily="18" charset="0"/>
                <a:cs typeface="Times New Roman" pitchFamily="18" charset="0"/>
              </a:rPr>
              <a:t>, diagnosztizálás:</a:t>
            </a:r>
            <a:r>
              <a:rPr lang="hu-HU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000" b="1" dirty="0">
                <a:solidFill>
                  <a:srgbClr val="191970"/>
                </a:solidFill>
                <a:latin typeface="Times New Roman" pitchFamily="18" charset="0"/>
                <a:cs typeface="Times New Roman" pitchFamily="18" charset="0"/>
              </a:rPr>
              <a:t>	SAV súlyosság :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WFNS,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mFisher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1800" b="1" dirty="0">
                <a:solidFill>
                  <a:srgbClr val="191970"/>
                </a:solidFill>
                <a:latin typeface="Times New Roman" pitchFamily="18" charset="0"/>
                <a:cs typeface="Times New Roman" pitchFamily="18" charset="0"/>
              </a:rPr>
              <a:t>	Kedvezőtlen  kimenetel: </a:t>
            </a:r>
            <a:r>
              <a:rPr lang="hu-HU" sz="1800" dirty="0" err="1">
                <a:latin typeface="Times New Roman" pitchFamily="18" charset="0"/>
                <a:cs typeface="Times New Roman" pitchFamily="18" charset="0"/>
              </a:rPr>
              <a:t>mRS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-pontszám 3-6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u-H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5" descr="https://ars.els-cdn.com/content/image/1-s2.0-S2211568415002107-gr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8502" y="4024690"/>
            <a:ext cx="5073330" cy="1631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0" name="Text Box 10"/>
          <p:cNvSpPr txBox="1">
            <a:spLocks noChangeArrowheads="1"/>
          </p:cNvSpPr>
          <p:nvPr/>
        </p:nvSpPr>
        <p:spPr bwMode="auto">
          <a:xfrm>
            <a:off x="382168" y="4149080"/>
            <a:ext cx="3278168" cy="13824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5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mFisher</a:t>
            </a:r>
            <a:r>
              <a:rPr kumimoji="0" lang="hu-HU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hu-HU" sz="105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score</a:t>
            </a:r>
            <a:r>
              <a:rPr kumimoji="0" lang="hu-HU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A. </a:t>
            </a:r>
            <a:r>
              <a:rPr kumimoji="0" lang="hu-HU" sz="10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Grade</a:t>
            </a:r>
            <a:r>
              <a:rPr kumimoji="0" lang="hu-HU" sz="1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0: nincs SAV, nincs</a:t>
            </a:r>
            <a:r>
              <a:rPr kumimoji="0" lang="hu-HU" sz="100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kamrába törő vérzés</a:t>
            </a:r>
            <a:endParaRPr kumimoji="0" lang="hu-HU" sz="1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B. </a:t>
            </a:r>
            <a:r>
              <a:rPr kumimoji="0" lang="hu-HU" sz="10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Grade</a:t>
            </a:r>
            <a:r>
              <a:rPr kumimoji="0" lang="hu-HU" sz="1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1: minimális SAV, nincs</a:t>
            </a:r>
            <a:r>
              <a:rPr kumimoji="0" lang="hu-HU" sz="100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hu-HU" sz="1000" dirty="0">
                <a:latin typeface="Times New Roman" pitchFamily="18" charset="0"/>
                <a:cs typeface="Arial" pitchFamily="34" charset="0"/>
              </a:rPr>
              <a:t>oldal</a:t>
            </a:r>
            <a:r>
              <a:rPr kumimoji="0" lang="hu-HU" sz="100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kamrába törő vérzés</a:t>
            </a:r>
            <a:endParaRPr kumimoji="0" lang="hu-HU" sz="1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C. </a:t>
            </a:r>
            <a:r>
              <a:rPr kumimoji="0" lang="hu-HU" sz="10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Grade</a:t>
            </a:r>
            <a:r>
              <a:rPr kumimoji="0" lang="hu-HU" sz="1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3: nagy SAV. n</a:t>
            </a:r>
            <a:r>
              <a:rPr lang="hu-HU" sz="1000" dirty="0">
                <a:latin typeface="Times New Roman" pitchFamily="18" charset="0"/>
                <a:cs typeface="Arial" pitchFamily="34" charset="0"/>
              </a:rPr>
              <a:t>incs oldalkamrába törő vérzés</a:t>
            </a:r>
            <a:endParaRPr kumimoji="0" lang="hu-HU" sz="1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D. </a:t>
            </a:r>
            <a:r>
              <a:rPr kumimoji="0" lang="hu-HU" sz="10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Grade</a:t>
            </a:r>
            <a:r>
              <a:rPr kumimoji="0" lang="hu-HU" sz="1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4: nagy SAV</a:t>
            </a:r>
            <a:r>
              <a:rPr kumimoji="0" lang="hu-HU" sz="100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oldalkamrába törő vérzéssel</a:t>
            </a:r>
            <a:endParaRPr kumimoji="0" lang="hu-HU" sz="1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EE54CE91-18E9-39BE-DA21-A9CBF8FB1E9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9144000" cy="928669"/>
          </a:xfrm>
          <a:prstGeom prst="rect">
            <a:avLst/>
          </a:prstGeom>
          <a:solidFill>
            <a:srgbClr val="19197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hu-HU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Módszer - </a:t>
            </a:r>
            <a:r>
              <a:rPr lang="hu-HU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Subarachnoidalis</a:t>
            </a:r>
            <a:r>
              <a:rPr lang="hu-H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vérzés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179512" y="1337107"/>
            <a:ext cx="5544616" cy="55324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Vénás vérminták: </a:t>
            </a:r>
          </a:p>
          <a:p>
            <a:pPr marL="0" indent="358775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- 24-48 post-SAV óra</a:t>
            </a:r>
          </a:p>
          <a:p>
            <a:pPr marL="0" indent="358775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- 13 percig 3000 r/min</a:t>
            </a:r>
          </a:p>
          <a:p>
            <a:pPr marL="0" indent="358775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- 80 ◦C-on tároltuk</a:t>
            </a:r>
          </a:p>
          <a:p>
            <a:pPr marL="0" indent="358775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- multiplex </a:t>
            </a:r>
            <a:r>
              <a:rPr lang="hu-HU" sz="1600" dirty="0" err="1">
                <a:latin typeface="Times New Roman" pitchFamily="18" charset="0"/>
                <a:cs typeface="Times New Roman" pitchFamily="18" charset="0"/>
              </a:rPr>
              <a:t>assay</a:t>
            </a: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2000" b="1" dirty="0">
                <a:solidFill>
                  <a:srgbClr val="191970"/>
                </a:solidFill>
                <a:latin typeface="Times New Roman" pitchFamily="18" charset="0"/>
                <a:cs typeface="Times New Roman" pitchFamily="18" charset="0"/>
              </a:rPr>
              <a:t>Vizsgált </a:t>
            </a:r>
            <a:r>
              <a:rPr lang="hu-HU" sz="2000" b="1" dirty="0" err="1">
                <a:solidFill>
                  <a:srgbClr val="191970"/>
                </a:solidFill>
                <a:latin typeface="Times New Roman" pitchFamily="18" charset="0"/>
                <a:cs typeface="Times New Roman" pitchFamily="18" charset="0"/>
              </a:rPr>
              <a:t>biomarkerek</a:t>
            </a:r>
            <a:r>
              <a:rPr lang="hu-HU" sz="2000" b="1" dirty="0">
                <a:solidFill>
                  <a:srgbClr val="19197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IL-6,  CRP, NSE, S100B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DCI diagnózis: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TCD; MRI;  katéteres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angiográfia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(DSA)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2000" b="1" dirty="0">
                <a:solidFill>
                  <a:srgbClr val="191970"/>
                </a:solidFill>
                <a:latin typeface="Times New Roman" pitchFamily="18" charset="0"/>
                <a:cs typeface="Times New Roman" pitchFamily="18" charset="0"/>
              </a:rPr>
              <a:t>Klinikai </a:t>
            </a:r>
            <a:r>
              <a:rPr lang="hu-H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guideline</a:t>
            </a:r>
            <a:r>
              <a:rPr lang="hu-HU" sz="2000" b="1" dirty="0" err="1">
                <a:solidFill>
                  <a:srgbClr val="191970"/>
                </a:solidFill>
                <a:latin typeface="Times New Roman" pitchFamily="18" charset="0"/>
                <a:cs typeface="Times New Roman" pitchFamily="18" charset="0"/>
              </a:rPr>
              <a:t>-nak</a:t>
            </a:r>
            <a:r>
              <a:rPr lang="hu-HU" sz="2000" b="1" dirty="0">
                <a:solidFill>
                  <a:srgbClr val="191970"/>
                </a:solidFill>
                <a:latin typeface="Times New Roman" pitchFamily="18" charset="0"/>
                <a:cs typeface="Times New Roman" pitchFamily="18" charset="0"/>
              </a:rPr>
              <a:t> megfelelő ellátás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EE54CE91-18E9-39BE-DA21-A9CBF8FB1E9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9144000" cy="928669"/>
          </a:xfrm>
          <a:prstGeom prst="rect">
            <a:avLst/>
          </a:prstGeom>
          <a:solidFill>
            <a:srgbClr val="19197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hu-HU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Módszer - </a:t>
            </a:r>
            <a:r>
              <a:rPr lang="hu-HU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Subarachnoidalis</a:t>
            </a:r>
            <a:r>
              <a:rPr lang="hu-H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vérzés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b="7558"/>
          <a:stretch/>
        </p:blipFill>
        <p:spPr>
          <a:xfrm>
            <a:off x="5940152" y="1700808"/>
            <a:ext cx="2124075" cy="1989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2107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EE54CE91-18E9-39BE-DA21-A9CBF8FB1E9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9144000" cy="928669"/>
          </a:xfrm>
          <a:prstGeom prst="rect">
            <a:avLst/>
          </a:prstGeom>
          <a:solidFill>
            <a:srgbClr val="19197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Eredmények</a:t>
            </a:r>
          </a:p>
        </p:txBody>
      </p:sp>
      <p:sp>
        <p:nvSpPr>
          <p:cNvPr id="10" name="Tartalom helye 2">
            <a:extLst>
              <a:ext uri="{FF2B5EF4-FFF2-40B4-BE49-F238E27FC236}">
                <a16:creationId xmlns:a16="http://schemas.microsoft.com/office/drawing/2014/main" id="{F0CC66D2-2019-E817-8F84-DC21CF9B76C9}"/>
              </a:ext>
            </a:extLst>
          </p:cNvPr>
          <p:cNvSpPr txBox="1">
            <a:spLocks/>
          </p:cNvSpPr>
          <p:nvPr/>
        </p:nvSpPr>
        <p:spPr>
          <a:xfrm>
            <a:off x="457200" y="15567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Demográfia</a:t>
            </a:r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kimenetel</a:t>
            </a:r>
          </a:p>
          <a:p>
            <a:pPr marL="0" indent="0">
              <a:buFont typeface="Arial" pitchFamily="34" charset="0"/>
              <a:buNone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Subarachnoideális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vérzés</a:t>
            </a:r>
          </a:p>
          <a:p>
            <a:pPr marL="0" indent="0">
              <a:buFont typeface="Arial" pitchFamily="34" charset="0"/>
              <a:buNone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Biomarkerek</a:t>
            </a:r>
            <a:r>
              <a:rPr lang="hu-H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hu-H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kimenetel</a:t>
            </a:r>
          </a:p>
          <a:p>
            <a:pPr marL="0" indent="0">
              <a:buFont typeface="Arial" pitchFamily="34" charset="0"/>
              <a:buNone/>
            </a:pP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Biomarkerek</a:t>
            </a:r>
            <a:r>
              <a:rPr lang="hu-H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hu-H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tasak</a:t>
            </a:r>
            <a:r>
              <a:rPr lang="hu-H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mélység</a:t>
            </a:r>
          </a:p>
          <a:p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3624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Lefelé nyíl 6"/>
          <p:cNvSpPr/>
          <p:nvPr/>
        </p:nvSpPr>
        <p:spPr>
          <a:xfrm>
            <a:off x="5652120" y="1259519"/>
            <a:ext cx="216024" cy="28803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4932040" y="95798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Rossz kimenetel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093141EB-6A3D-9B8A-6483-8C8D9B67D325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9144000" cy="928669"/>
          </a:xfrm>
          <a:prstGeom prst="rect">
            <a:avLst/>
          </a:prstGeom>
          <a:solidFill>
            <a:srgbClr val="19197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Demográfia és kimenetel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FF221B2-90CF-9C6B-CD4B-7A58C78D9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334" y="1359872"/>
            <a:ext cx="5061332" cy="53330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llipszis 9">
            <a:extLst>
              <a:ext uri="{FF2B5EF4-FFF2-40B4-BE49-F238E27FC236}">
                <a16:creationId xmlns:a16="http://schemas.microsoft.com/office/drawing/2014/main" id="{BDADB9E7-A611-8DAE-3F24-5CBBF241EB03}"/>
              </a:ext>
            </a:extLst>
          </p:cNvPr>
          <p:cNvSpPr/>
          <p:nvPr/>
        </p:nvSpPr>
        <p:spPr>
          <a:xfrm>
            <a:off x="5215387" y="5396875"/>
            <a:ext cx="874843" cy="4032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35A88643-4FCC-C185-8886-3620D62B4EF0}"/>
              </a:ext>
            </a:extLst>
          </p:cNvPr>
          <p:cNvSpPr/>
          <p:nvPr/>
        </p:nvSpPr>
        <p:spPr>
          <a:xfrm>
            <a:off x="5214698" y="5069920"/>
            <a:ext cx="874843" cy="4032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F2D45824-96F6-0A4A-04A0-F25AFDDF00DC}"/>
              </a:ext>
            </a:extLst>
          </p:cNvPr>
          <p:cNvSpPr/>
          <p:nvPr/>
        </p:nvSpPr>
        <p:spPr>
          <a:xfrm>
            <a:off x="5214698" y="4437112"/>
            <a:ext cx="874843" cy="4032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Ellipszis 17"/>
          <p:cNvSpPr/>
          <p:nvPr/>
        </p:nvSpPr>
        <p:spPr>
          <a:xfrm>
            <a:off x="5682902" y="5690357"/>
            <a:ext cx="899592" cy="4143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Lefelé nyíl 20"/>
          <p:cNvSpPr/>
          <p:nvPr/>
        </p:nvSpPr>
        <p:spPr>
          <a:xfrm>
            <a:off x="5916674" y="1284826"/>
            <a:ext cx="216024" cy="28803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övegdoboz 21"/>
          <p:cNvSpPr txBox="1"/>
          <p:nvPr/>
        </p:nvSpPr>
        <p:spPr>
          <a:xfrm>
            <a:off x="5397814" y="94349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komplikáció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9C337833-690C-DC1B-2798-E3396FA82E8C}"/>
              </a:ext>
            </a:extLst>
          </p:cNvPr>
          <p:cNvSpPr txBox="1">
            <a:spLocks/>
          </p:cNvSpPr>
          <p:nvPr/>
        </p:nvSpPr>
        <p:spPr>
          <a:xfrm>
            <a:off x="26516" y="0"/>
            <a:ext cx="9144000" cy="928669"/>
          </a:xfrm>
          <a:prstGeom prst="rect">
            <a:avLst/>
          </a:prstGeom>
          <a:solidFill>
            <a:srgbClr val="19197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Subarachnoideális</a:t>
            </a:r>
            <a:r>
              <a:rPr lang="hu-HU" sz="44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vérzés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94CDED2-1809-1266-65E3-DDA2124AD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99" y="1572858"/>
            <a:ext cx="6120002" cy="49461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llipszis 5">
            <a:extLst>
              <a:ext uri="{FF2B5EF4-FFF2-40B4-BE49-F238E27FC236}">
                <a16:creationId xmlns:a16="http://schemas.microsoft.com/office/drawing/2014/main" id="{D92D1404-BC1A-2590-290F-A41BD0791EED}"/>
              </a:ext>
            </a:extLst>
          </p:cNvPr>
          <p:cNvSpPr/>
          <p:nvPr/>
        </p:nvSpPr>
        <p:spPr>
          <a:xfrm>
            <a:off x="5682902" y="4953960"/>
            <a:ext cx="899592" cy="4143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0FBB925E-85C3-3234-64CE-E8FFF2F775D3}"/>
              </a:ext>
            </a:extLst>
          </p:cNvPr>
          <p:cNvSpPr/>
          <p:nvPr/>
        </p:nvSpPr>
        <p:spPr>
          <a:xfrm>
            <a:off x="5682902" y="6111970"/>
            <a:ext cx="899592" cy="4143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6285D43C-4CD1-F62E-3FE7-2C02B4627E8E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9144000" cy="928669"/>
          </a:xfrm>
          <a:prstGeom prst="rect">
            <a:avLst/>
          </a:prstGeom>
          <a:solidFill>
            <a:srgbClr val="19197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Biomarkerek</a:t>
            </a:r>
            <a:r>
              <a:rPr lang="hu-HU" sz="44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és kimenetel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9C08F02-40C2-F4D0-DBFC-DA15B24F9C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031"/>
          <a:stretch/>
        </p:blipFill>
        <p:spPr>
          <a:xfrm>
            <a:off x="1188000" y="1630623"/>
            <a:ext cx="6768000" cy="4318657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24C36A56-FBBE-E042-E337-F13FC2500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5085184"/>
            <a:ext cx="1863737" cy="864096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0B28005-9D4C-ABF7-CAB3-467B5537D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2492896"/>
            <a:ext cx="1368152" cy="6343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6285D43C-4CD1-F62E-3FE7-2C02B4627E8E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9144000" cy="928669"/>
          </a:xfrm>
          <a:prstGeom prst="rect">
            <a:avLst/>
          </a:prstGeom>
          <a:solidFill>
            <a:srgbClr val="19197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Biomarkerek</a:t>
            </a:r>
            <a:r>
              <a:rPr lang="hu-HU" sz="44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és tasak mélység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FC9DB0B-61BD-5F43-933B-E125283A8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031"/>
          <a:stretch/>
        </p:blipFill>
        <p:spPr>
          <a:xfrm>
            <a:off x="1186948" y="1557272"/>
            <a:ext cx="6770104" cy="4320000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B726FDCD-EBED-0400-78A2-5FA542923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337937"/>
            <a:ext cx="1359681" cy="63039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7C7EED8F-7FDD-96F5-7D41-D2F69FC4D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3573016"/>
            <a:ext cx="1359681" cy="630397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47A019CB-B5A3-1869-0D27-4FD96335A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856" y="2492896"/>
            <a:ext cx="1359681" cy="63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23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539552" y="198884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Biofilm</a:t>
            </a:r>
            <a:r>
              <a:rPr lang="hu-H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analízis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372199" y="2924944"/>
            <a:ext cx="2659287" cy="707886"/>
          </a:xfrm>
          <a:prstGeom prst="rect">
            <a:avLst/>
          </a:prstGeom>
          <a:solidFill>
            <a:srgbClr val="1919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Baktériumkomplexek diagramos ábrázolása 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856BF7C-8411-8E8B-931C-34D67AE6B3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7911445"/>
              </p:ext>
            </p:extLst>
          </p:nvPr>
        </p:nvGraphicFramePr>
        <p:xfrm>
          <a:off x="283487" y="225000"/>
          <a:ext cx="5976000" cy="64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1177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Biofilm</a:t>
            </a:r>
            <a:r>
              <a:rPr lang="hu-H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analízis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6D59D25-781B-452A-74FE-0753C4B8B7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5283173"/>
              </p:ext>
            </p:extLst>
          </p:nvPr>
        </p:nvGraphicFramePr>
        <p:xfrm>
          <a:off x="294195" y="225000"/>
          <a:ext cx="5976000" cy="64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zövegdoboz 1">
            <a:extLst>
              <a:ext uri="{FF2B5EF4-FFF2-40B4-BE49-F238E27FC236}">
                <a16:creationId xmlns:a16="http://schemas.microsoft.com/office/drawing/2014/main" id="{1F917E70-8A6E-6D4E-9007-61F03D2A7BA4}"/>
              </a:ext>
            </a:extLst>
          </p:cNvPr>
          <p:cNvSpPr txBox="1"/>
          <p:nvPr/>
        </p:nvSpPr>
        <p:spPr>
          <a:xfrm>
            <a:off x="6372200" y="2924944"/>
            <a:ext cx="2664296" cy="707886"/>
          </a:xfrm>
          <a:prstGeom prst="rect">
            <a:avLst/>
          </a:prstGeom>
          <a:solidFill>
            <a:srgbClr val="1919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Baktériumkomplexek diagramos ábrázolása </a:t>
            </a:r>
          </a:p>
        </p:txBody>
      </p:sp>
    </p:spTree>
    <p:extLst>
      <p:ext uri="{BB962C8B-B14F-4D97-AF65-F5344CB8AC3E}">
        <p14:creationId xmlns:p14="http://schemas.microsoft.com/office/powerpoint/2010/main" val="3052577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348880"/>
            <a:ext cx="4700423" cy="321287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2348881"/>
            <a:ext cx="4253882" cy="3191838"/>
          </a:xfrm>
          <a:prstGeom prst="rect">
            <a:avLst/>
          </a:prstGeom>
        </p:spPr>
      </p:pic>
      <p:sp>
        <p:nvSpPr>
          <p:cNvPr id="6" name="Cím 1">
            <a:extLst>
              <a:ext uri="{FF2B5EF4-FFF2-40B4-BE49-F238E27FC236}">
                <a16:creationId xmlns:a16="http://schemas.microsoft.com/office/drawing/2014/main" id="{F0EA4BBD-B4B0-3DFB-92E8-A3FFDB6FC7D7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9144000" cy="928669"/>
          </a:xfrm>
          <a:prstGeom prst="rect">
            <a:avLst/>
          </a:prstGeom>
          <a:solidFill>
            <a:srgbClr val="19197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i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Fusobacterium</a:t>
            </a:r>
            <a:r>
              <a:rPr lang="hu-HU" sz="4000" i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hu-HU" sz="4000" i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nucleatum</a:t>
            </a:r>
            <a:r>
              <a:rPr lang="hu-HU" sz="4000" i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hu-HU" sz="40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és markerek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FD1B570-83EC-15A5-CC11-C45C74DA89B9}"/>
              </a:ext>
            </a:extLst>
          </p:cNvPr>
          <p:cNvSpPr/>
          <p:nvPr/>
        </p:nvSpPr>
        <p:spPr>
          <a:xfrm>
            <a:off x="1403648" y="2348880"/>
            <a:ext cx="1584176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tasak ≥5 mm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60E86DD1-9A32-ED3B-E3E2-91744642D3B5}"/>
              </a:ext>
            </a:extLst>
          </p:cNvPr>
          <p:cNvSpPr/>
          <p:nvPr/>
        </p:nvSpPr>
        <p:spPr>
          <a:xfrm>
            <a:off x="5796136" y="2348879"/>
            <a:ext cx="1584176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SAV alcsoport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945" y="857232"/>
            <a:ext cx="7886110" cy="5572164"/>
          </a:xfrm>
          <a:effectLst/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Stroke –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subarachnoideális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vérzés új kockázati tényezők azonosítása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Parodontológiai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tasakok –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parodontopatogén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baktériumok szerepének feltárása a stroke kialakulásában és az elváltozás progressziójában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két kórkép közötti kapcsolat feltárása.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19197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u-H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Témaválasztás indoka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l="4789"/>
          <a:stretch/>
        </p:blipFill>
        <p:spPr>
          <a:xfrm>
            <a:off x="4788024" y="4221088"/>
            <a:ext cx="1431602" cy="150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00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285720" y="1142984"/>
            <a:ext cx="8443914" cy="542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Stroke/SAV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kohorszunkban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szisztémás gyulladás jelenlétét (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hsCRP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IL-6 emelkedés) mutattuk ki, továbbá a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hsCRP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koncentráció kimeneteli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prediktor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szerepét.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SAV-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betegek felében 5 mm vagy annál mélyebb tasakot mértünk és szignifikánsan magasabb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hsCRP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IL-6 szérum koncentrációt találtunk.</a:t>
            </a:r>
            <a:endParaRPr lang="hu-HU" sz="32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anaerob </a:t>
            </a:r>
            <a:r>
              <a:rPr lang="hu-H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Prevotella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vagy </a:t>
            </a:r>
            <a:r>
              <a:rPr lang="hu-H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Porphyromonas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Fusobacterium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nucleatum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-al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való jelenléte korrelációt mutatott a mélyebb tasakokkal és a SAV betegekben kialakuló DCI-vel.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hu-H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nucleatum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jelenléte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esetén a gyulladásos markerek (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hsCRP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IL-6) illetve a SAV alcsoportban az agysérülés marker NSE emelkedését figyeltük meg (a kórokozó direkt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neurotoxikus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hatása?)</a:t>
            </a:r>
            <a:endParaRPr lang="hu-HU" sz="32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4CC753F-23DC-2D6A-2672-DB775C307FBE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9144000" cy="928669"/>
          </a:xfrm>
          <a:prstGeom prst="rect">
            <a:avLst/>
          </a:prstGeom>
          <a:solidFill>
            <a:srgbClr val="19197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Következtetések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285720" y="1142984"/>
            <a:ext cx="8443914" cy="4983179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/>
              <a:t>	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orális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mikrobiom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diszbiózisa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magas rizikóprofilt jelezhet agyérbetegekben, mely hozzájárulhat a </a:t>
            </a:r>
            <a:r>
              <a:rPr lang="hu-H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súlyosabb kórlefolyáshoz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kedvezőtlen kimenetelhez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hu-HU" sz="1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Saját vizsgálatunk alapján három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parodontopatogén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baktériumot emelnék ki: </a:t>
            </a:r>
            <a:r>
              <a:rPr lang="hu-H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Fusobacterium</a:t>
            </a:r>
            <a:r>
              <a:rPr lang="hu-H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hu-H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Prevotella</a:t>
            </a:r>
            <a:r>
              <a:rPr lang="hu-H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hu-H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Porphyromonas</a:t>
            </a:r>
            <a:endParaRPr lang="hu-H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hu-HU" sz="2400" i="1" dirty="0">
              <a:solidFill>
                <a:schemeClr val="bg1"/>
              </a:solidFill>
              <a:highlight>
                <a:srgbClr val="19197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súlyosabb kórlefolyást okoz agyérbetegekben</a:t>
            </a:r>
            <a:endParaRPr lang="hu-HU" sz="1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518C42B-0E95-EA98-542E-954AA157D2BE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9144000" cy="928669"/>
          </a:xfrm>
          <a:prstGeom prst="rect">
            <a:avLst/>
          </a:prstGeom>
          <a:solidFill>
            <a:srgbClr val="19197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Take</a:t>
            </a:r>
            <a:r>
              <a:rPr lang="hu-HU" sz="44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hu-HU" sz="440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home</a:t>
            </a:r>
            <a:r>
              <a:rPr lang="hu-HU" sz="44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hu-HU" sz="440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message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Lefelé nyíl 4"/>
          <p:cNvSpPr/>
          <p:nvPr/>
        </p:nvSpPr>
        <p:spPr>
          <a:xfrm>
            <a:off x="4345659" y="4869160"/>
            <a:ext cx="324036" cy="50405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2008" y="1484784"/>
            <a:ext cx="9036496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orális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biofilm</a:t>
            </a:r>
            <a:r>
              <a:rPr lang="hu-HU" sz="1800" b="1" dirty="0">
                <a:latin typeface="Times New Roman" pitchFamily="18" charset="0"/>
                <a:cs typeface="Times New Roman" pitchFamily="18" charset="0"/>
              </a:rPr>
              <a:t> redukciója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segíthet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kórokozók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szisztémás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keringésbe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jutásának megelőzésében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illetve a </a:t>
            </a:r>
            <a:r>
              <a:rPr lang="hu-HU" sz="1800" dirty="0" err="1">
                <a:latin typeface="Times New Roman" pitchFamily="18" charset="0"/>
                <a:cs typeface="Times New Roman" pitchFamily="18" charset="0"/>
              </a:rPr>
              <a:t>cerebrovascularis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 elváltozás progressziójának megakadályozásában.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Parodontológiai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oki terápiával 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nem vérzett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aneurysmák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ruptúrája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megelőzhető? </a:t>
            </a:r>
            <a:r>
              <a:rPr lang="hu-HU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1200" dirty="0" err="1">
                <a:latin typeface="Times New Roman" pitchFamily="18" charset="0"/>
                <a:cs typeface="Times New Roman" pitchFamily="18" charset="0"/>
              </a:rPr>
              <a:t>proof</a:t>
            </a:r>
            <a:r>
              <a:rPr lang="hu-HU" sz="12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1200" dirty="0" err="1">
                <a:latin typeface="Times New Roman" pitchFamily="18" charset="0"/>
                <a:cs typeface="Times New Roman" pitchFamily="18" charset="0"/>
              </a:rPr>
              <a:t>concept</a:t>
            </a:r>
            <a:r>
              <a:rPr lang="hu-H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200" dirty="0" err="1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hu-HU" sz="1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Prospektív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vizsgálatunk folytatása és a betegek követése kívánatos.</a:t>
            </a:r>
            <a:endParaRPr lang="hu-HU" sz="20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B038043-1324-10CA-9BA6-77AF1032A548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9144000" cy="928669"/>
          </a:xfrm>
          <a:prstGeom prst="rect">
            <a:avLst/>
          </a:prstGeom>
          <a:solidFill>
            <a:srgbClr val="19197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Perspektívák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D13B1B5-8FA8-D5D3-DE43-D4D8F77F0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96292"/>
            <a:ext cx="5252784" cy="961708"/>
          </a:xfrm>
          <a:prstGeom prst="rect">
            <a:avLst/>
          </a:prstGeom>
        </p:spPr>
      </p:pic>
      <p:pic>
        <p:nvPicPr>
          <p:cNvPr id="6" name="Kép 5" descr="A képen minta, tér, pixel, tervezés látható&#10;&#10;Automatikusan generált leírás">
            <a:extLst>
              <a:ext uri="{FF2B5EF4-FFF2-40B4-BE49-F238E27FC236}">
                <a16:creationId xmlns:a16="http://schemas.microsoft.com/office/drawing/2014/main" id="{B2FCD1EA-B554-7845-BA4B-415A96B42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57" y="4653920"/>
            <a:ext cx="1590854" cy="1590854"/>
          </a:xfrm>
          <a:prstGeom prst="rect">
            <a:avLst/>
          </a:prstGeom>
        </p:spPr>
      </p:pic>
      <p:pic>
        <p:nvPicPr>
          <p:cNvPr id="7" name="Kép 6" descr="A képen szöveg, képernyőkép, Betűtípus, embléma látható&#10;&#10;Automatikusan generált leírás">
            <a:extLst>
              <a:ext uri="{FF2B5EF4-FFF2-40B4-BE49-F238E27FC236}">
                <a16:creationId xmlns:a16="http://schemas.microsoft.com/office/drawing/2014/main" id="{2C002099-9834-E2A4-4A6C-F800A001E3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09" y="4653920"/>
            <a:ext cx="3849921" cy="2204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00767" y="2132854"/>
            <a:ext cx="5128121" cy="3372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Témavezetőimnek: 	Prof. Dr. Molnár Tihamér</a:t>
            </a:r>
          </a:p>
          <a:p>
            <a:pPr>
              <a:lnSpc>
                <a:spcPct val="150000"/>
              </a:lnSpc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		Dr. Bán Ágnes</a:t>
            </a:r>
          </a:p>
          <a:p>
            <a:pPr>
              <a:lnSpc>
                <a:spcPct val="150000"/>
              </a:lnSpc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                                    Prof. Dr. Urbán Editnek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 PTE KK Labormedicina Intézet dolgozóinak: Papp István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PTE KK Idegsebészeti Klinika Intenzív Osztály dolgozóinak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PTE KK Fogászati és Szájsebészeti Klinika dolgozóinak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 PTE KK Orvosi Mikrobiológiai és Immunitástani Intézet dolgozóinak</a:t>
            </a:r>
          </a:p>
        </p:txBody>
      </p:sp>
      <p:sp>
        <p:nvSpPr>
          <p:cNvPr id="5122" name="AutoShape 2" descr="PTE KK Idegsebészeti Klinika | Pé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24" name="AutoShape 4" descr="PTE KK Idegsebészeti Klinika | Pé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296171"/>
            <a:ext cx="3045441" cy="304544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7BFC9AD5-2CEB-F392-8E1E-B9F664CF904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9144000" cy="928669"/>
          </a:xfrm>
          <a:prstGeom prst="rect">
            <a:avLst/>
          </a:prstGeom>
          <a:solidFill>
            <a:srgbClr val="19197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Köszönetnyilvánítás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071546"/>
            <a:ext cx="7776864" cy="5572164"/>
          </a:xfrm>
        </p:spPr>
        <p:txBody>
          <a:bodyPr numCol="2"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 fogágygyulladás egy mikróba asszociált, multifaktoriális, progresszív, gyulladásos betegség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(felnőttek több mint 40%-a érintett – USA)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súlyos forma </a:t>
            </a:r>
            <a:r>
              <a:rPr lang="hu-HU" sz="20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7%-os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prevalencia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Magyarországon (Herman és munkatársai)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u-HU" sz="440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Parodontitis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760532"/>
            <a:ext cx="3442983" cy="3336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700808"/>
            <a:ext cx="6624736" cy="486792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9BD0C21F-2E0D-841D-BCC2-8176D0A7A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66" y="166908"/>
            <a:ext cx="4044019" cy="2614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52401025-11EE-EF9C-5866-EA06BEB40C73}"/>
              </a:ext>
            </a:extLst>
          </p:cNvPr>
          <p:cNvSpPr txBox="1"/>
          <p:nvPr/>
        </p:nvSpPr>
        <p:spPr>
          <a:xfrm>
            <a:off x="5220072" y="766032"/>
            <a:ext cx="3168352" cy="707886"/>
          </a:xfrm>
          <a:prstGeom prst="rect">
            <a:avLst/>
          </a:prstGeom>
          <a:solidFill>
            <a:srgbClr val="1919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Parodontitis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szisztémás hatása</a:t>
            </a:r>
          </a:p>
        </p:txBody>
      </p:sp>
    </p:spTree>
    <p:extLst>
      <p:ext uri="{BB962C8B-B14F-4D97-AF65-F5344CB8AC3E}">
        <p14:creationId xmlns:p14="http://schemas.microsoft.com/office/powerpoint/2010/main" val="389848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72164"/>
          </a:xfrm>
          <a:effectLst/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hu-HU" sz="1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91970"/>
                </a:highlight>
                <a:latin typeface="Times New Roman" pitchFamily="18" charset="0"/>
                <a:cs typeface="Times New Roman" pitchFamily="18" charset="0"/>
              </a:rPr>
              <a:t>Stroke definíció: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az agyműködés </a:t>
            </a:r>
            <a:r>
              <a:rPr lang="hu-HU" sz="1800" dirty="0" err="1">
                <a:latin typeface="Times New Roman" pitchFamily="18" charset="0"/>
                <a:cs typeface="Times New Roman" pitchFamily="18" charset="0"/>
              </a:rPr>
              <a:t>fokális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 (vagy globális) zavara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gyorsan kialakuló klinikai tünetegyüttes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több mint 24 órán keresztül fennáll vagy halált okoz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érrendszerben kialakult elváltozás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endParaRPr lang="hu-H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hu-HU" sz="1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91970"/>
                </a:highlight>
                <a:latin typeface="Times New Roman" pitchFamily="18" charset="0"/>
                <a:cs typeface="Times New Roman" pitchFamily="18" charset="0"/>
              </a:rPr>
              <a:t>Előfordulási gyakoriság</a:t>
            </a:r>
            <a:r>
              <a:rPr lang="hu-HU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91970"/>
                </a:highlight>
                <a:latin typeface="Times New Roman" pitchFamily="18" charset="0"/>
                <a:cs typeface="Times New Roman" pitchFamily="18" charset="0"/>
              </a:rPr>
              <a:t>:</a:t>
            </a:r>
            <a:endParaRPr lang="hu-HU" sz="1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191970"/>
              </a:highligh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85%-a </a:t>
            </a:r>
            <a:r>
              <a:rPr lang="hu-HU" sz="1800" dirty="0" err="1">
                <a:latin typeface="Times New Roman" pitchFamily="18" charset="0"/>
                <a:cs typeface="Times New Roman" pitchFamily="18" charset="0"/>
              </a:rPr>
              <a:t>ischaemiás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 (IS)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10%-a </a:t>
            </a:r>
            <a:r>
              <a:rPr lang="hu-HU" sz="1800" dirty="0" err="1">
                <a:latin typeface="Times New Roman" pitchFamily="18" charset="0"/>
                <a:cs typeface="Times New Roman" pitchFamily="18" charset="0"/>
              </a:rPr>
              <a:t>intracerebrális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 vérzés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5%-a </a:t>
            </a:r>
            <a:r>
              <a:rPr lang="hu-HU" sz="1800" dirty="0" err="1">
                <a:latin typeface="Times New Roman" pitchFamily="18" charset="0"/>
                <a:cs typeface="Times New Roman" pitchFamily="18" charset="0"/>
              </a:rPr>
              <a:t>subarachnoideális</a:t>
            </a: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 vérzés (SAV)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hu-HU" sz="1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91970"/>
                </a:highlight>
                <a:latin typeface="Times New Roman" pitchFamily="18" charset="0"/>
                <a:cs typeface="Times New Roman" pitchFamily="18" charset="0"/>
              </a:rPr>
              <a:t>Stroke előfordulás: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101 millió, 62% &lt;70 év, mortalitás: 6,5 millió/év, ennek 34% -a &lt;70 év (WHO, 2022)</a:t>
            </a: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	</a:t>
            </a:r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19197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Stroke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Tartalom helye 3"/>
          <p:cNvPicPr>
            <a:picLocks noChangeAspect="1"/>
          </p:cNvPicPr>
          <p:nvPr/>
        </p:nvPicPr>
        <p:blipFill rotWithShape="1">
          <a:blip r:embed="rId3" cstate="print"/>
          <a:srcRect l="36096" t="30382" r="36058" b="7788"/>
          <a:stretch/>
        </p:blipFill>
        <p:spPr>
          <a:xfrm>
            <a:off x="6280532" y="3564923"/>
            <a:ext cx="1785897" cy="2230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zövegdoboz 5"/>
          <p:cNvSpPr txBox="1"/>
          <p:nvPr/>
        </p:nvSpPr>
        <p:spPr>
          <a:xfrm>
            <a:off x="8020666" y="5573330"/>
            <a:ext cx="1000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>
                <a:latin typeface="Times New Roman" pitchFamily="18" charset="0"/>
                <a:cs typeface="Times New Roman" pitchFamily="18" charset="0"/>
              </a:rPr>
              <a:t>CT: </a:t>
            </a:r>
            <a:r>
              <a:rPr lang="hu-HU" sz="1000" dirty="0">
                <a:latin typeface="Times New Roman" pitchFamily="18" charset="0"/>
                <a:cs typeface="Times New Roman" pitchFamily="18" charset="0"/>
              </a:rPr>
              <a:t>SAV</a:t>
            </a:r>
            <a:endParaRPr lang="hu-H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513354" y="1161559"/>
            <a:ext cx="159858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000" dirty="0">
                <a:latin typeface="Times New Roman" pitchFamily="18" charset="0"/>
                <a:cs typeface="Times New Roman" pitchFamily="18" charset="0"/>
              </a:rPr>
              <a:t>CTA: ICA és ACM okklúzió rossz </a:t>
            </a:r>
            <a:r>
              <a:rPr lang="hu-HU" sz="1000" dirty="0" err="1">
                <a:latin typeface="Times New Roman" pitchFamily="18" charset="0"/>
                <a:cs typeface="Times New Roman" pitchFamily="18" charset="0"/>
              </a:rPr>
              <a:t>kollaterális</a:t>
            </a:r>
            <a:r>
              <a:rPr lang="hu-HU" sz="1000" dirty="0">
                <a:latin typeface="Times New Roman" pitchFamily="18" charset="0"/>
                <a:cs typeface="Times New Roman" pitchFamily="18" charset="0"/>
              </a:rPr>
              <a:t> keringéssel</a:t>
            </a:r>
          </a:p>
          <a:p>
            <a:pPr>
              <a:lnSpc>
                <a:spcPct val="150000"/>
              </a:lnSpc>
            </a:pPr>
            <a:endParaRPr lang="hu-HU" sz="9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hu-HU" sz="900" i="1" dirty="0">
                <a:latin typeface="Times New Roman" pitchFamily="18" charset="0"/>
                <a:cs typeface="Times New Roman" pitchFamily="18" charset="0"/>
              </a:rPr>
              <a:t>Forrás: </a:t>
            </a:r>
            <a:r>
              <a:rPr lang="hu-HU" sz="900" i="1" dirty="0" err="1">
                <a:latin typeface="Times New Roman" pitchFamily="18" charset="0"/>
                <a:cs typeface="Times New Roman" pitchFamily="18" charset="0"/>
              </a:rPr>
              <a:t>Brainomix.com</a:t>
            </a:r>
            <a:endParaRPr lang="hu-HU" sz="9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spant\Pictures\PhD ábrái\zsross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0161" y="1189475"/>
            <a:ext cx="1853193" cy="221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214282" y="1285860"/>
            <a:ext cx="4500596" cy="535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lvl="0" indent="-571500">
              <a:lnSpc>
                <a:spcPct val="150000"/>
              </a:lnSpc>
            </a:pPr>
            <a:r>
              <a:rPr lang="hu-HU" sz="2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91970"/>
                </a:highlight>
                <a:latin typeface="Times New Roman" pitchFamily="18" charset="0"/>
                <a:cs typeface="Times New Roman" pitchFamily="18" charset="0"/>
              </a:rPr>
              <a:t>Subarachnoideális</a:t>
            </a:r>
            <a:r>
              <a:rPr lang="hu-HU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91970"/>
                </a:highlight>
                <a:latin typeface="Times New Roman" pitchFamily="18" charset="0"/>
                <a:cs typeface="Times New Roman" pitchFamily="18" charset="0"/>
              </a:rPr>
              <a:t> vérzés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91970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lang="hu-HU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191970"/>
              </a:highlight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subarachnoideális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térben, azaz az </a:t>
            </a:r>
          </a:p>
          <a:p>
            <a:pPr lvl="0">
              <a:lnSpc>
                <a:spcPct val="150000"/>
              </a:lnSpc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agy-gerincvelő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arachnoidea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és pia matere között fellépő vérzés</a:t>
            </a:r>
          </a:p>
          <a:p>
            <a:pPr marL="571500" lvl="0" indent="-571500">
              <a:lnSpc>
                <a:spcPct val="150000"/>
              </a:lnSpc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191970"/>
              </a:highligh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lvl="0" indent="-571500">
              <a:lnSpc>
                <a:spcPct val="150000"/>
              </a:lnSpc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91970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Késői</a:t>
            </a:r>
            <a:r>
              <a:rPr kumimoji="0" lang="hu-HU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91970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agyi </a:t>
            </a:r>
            <a:r>
              <a:rPr kumimoji="0" lang="hu-HU" sz="2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91970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ischaemia</a:t>
            </a:r>
            <a:r>
              <a:rPr kumimoji="0" lang="hu-HU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91970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(DCI)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91970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lang="hu-HU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191970"/>
              </a:highlight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vazospazmusnak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tulajdonítható infarktus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2" descr="Subarachnoid Hemorrhage - What You Need to Kn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7851" y="1464455"/>
            <a:ext cx="2357454" cy="235745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2" descr="  Figure 7 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9090" y="4086721"/>
            <a:ext cx="1746223" cy="2128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 cstate="print"/>
          <a:srcRect l="34450" t="31423" r="33032" b="12102"/>
          <a:stretch/>
        </p:blipFill>
        <p:spPr>
          <a:xfrm>
            <a:off x="6660232" y="4086721"/>
            <a:ext cx="2178692" cy="2128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Szövegdoboz 10"/>
          <p:cNvSpPr txBox="1"/>
          <p:nvPr/>
        </p:nvSpPr>
        <p:spPr>
          <a:xfrm>
            <a:off x="6786578" y="6215082"/>
            <a:ext cx="1928826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Times New Roman" pitchFamily="18" charset="0"/>
                <a:cs typeface="Times New Roman" pitchFamily="18" charset="0"/>
              </a:rPr>
              <a:t>MR: DCI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4572000" y="6215082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DSA: </a:t>
            </a:r>
            <a:r>
              <a:rPr lang="hu-HU" sz="1400" dirty="0" err="1">
                <a:latin typeface="Times New Roman" pitchFamily="18" charset="0"/>
                <a:cs typeface="Times New Roman" pitchFamily="18" charset="0"/>
              </a:rPr>
              <a:t>vazospazmus</a:t>
            </a:r>
            <a:endParaRPr lang="hu-H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E55D42BF-3C69-5F22-BF51-8FC671FB4267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9144000" cy="941855"/>
          </a:xfrm>
          <a:prstGeom prst="rect">
            <a:avLst/>
          </a:prstGeom>
          <a:solidFill>
            <a:srgbClr val="19197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Subarachnoideális</a:t>
            </a:r>
            <a:r>
              <a:rPr lang="hu-HU" sz="44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vérzés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500034" y="1142984"/>
            <a:ext cx="8186766" cy="542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91970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Hipotézis: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parodontitis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mint krónikus „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low-grade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 gyulladás  befolyásolja a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cerebrovascularis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inzultusok kimenetelét.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91970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Célunk: 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srgbClr val="1919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Elsődleges célunk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idegsebészeti ITO-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kerülő SAV-ban szenvedő betegek klinikai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parodontológiai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státusza (≥5 mm tasak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mikrobiomja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és a SAV súlyossága, valamint kimenetele közötti összefüggés feltárása.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hu-HU" sz="2000" b="1" dirty="0">
                <a:solidFill>
                  <a:srgbClr val="1919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Másodlagos célunk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SAV-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kísérő DCI (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delayed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cerebral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ischemia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mint szövődményes alcsoport,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patomechanizmusában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résztvevő faktorok feltárása.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6FA77A9-0988-0671-F2F7-3FB2732189D5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9144000" cy="928669"/>
          </a:xfrm>
          <a:prstGeom prst="rect">
            <a:avLst/>
          </a:prstGeom>
          <a:solidFill>
            <a:srgbClr val="19197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Cerebrovaszkuláris</a:t>
            </a:r>
            <a:r>
              <a:rPr lang="hu-HU" sz="44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inzultus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251520" y="1206370"/>
            <a:ext cx="6013830" cy="5669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dirty="0" err="1">
                <a:latin typeface="Times New Roman" pitchFamily="18" charset="0"/>
                <a:cs typeface="Times New Roman" pitchFamily="18" charset="0"/>
              </a:rPr>
              <a:t>Prospektív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vizsgálat, 2023 március - szeptember között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Diagnózis: 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WHO definíció szerint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Kritériumok</a:t>
            </a:r>
          </a:p>
          <a:p>
            <a:pPr marR="0" lvl="0" indent="358775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első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ischaemiás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stroke</a:t>
            </a:r>
            <a:endParaRPr lang="hu-HU" sz="1400" dirty="0">
              <a:latin typeface="Times New Roman" pitchFamily="18" charset="0"/>
              <a:cs typeface="Times New Roman" pitchFamily="18" charset="0"/>
            </a:endParaRPr>
          </a:p>
          <a:p>
            <a:pPr marR="0" lvl="0" indent="358775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ictust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követő 6 órán belül megtörtént az ITO-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 felvétel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91970"/>
                </a:highligh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u-HU" sz="2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91970"/>
                </a:highlight>
                <a:latin typeface="Times New Roman" pitchFamily="18" charset="0"/>
                <a:cs typeface="Times New Roman" pitchFamily="18" charset="0"/>
              </a:rPr>
              <a:t>Monitorozás</a:t>
            </a:r>
            <a:r>
              <a:rPr lang="hu-HU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91970"/>
                </a:highlight>
                <a:latin typeface="Times New Roman" pitchFamily="18" charset="0"/>
                <a:cs typeface="Times New Roman" pitchFamily="18" charset="0"/>
              </a:rPr>
              <a:t>, diagnosztizálás:</a:t>
            </a:r>
            <a:r>
              <a:rPr lang="hu-HU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19197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19197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Stroke súlyosság: 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GCS és NIHSS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19197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Korai </a:t>
            </a:r>
            <a:r>
              <a:rPr kumimoji="0" lang="hu-HU" b="1" i="0" u="none" strike="noStrike" kern="1200" cap="none" spc="0" normalizeH="0" baseline="0" noProof="0" dirty="0" err="1">
                <a:ln>
                  <a:noFill/>
                </a:ln>
                <a:solidFill>
                  <a:srgbClr val="19197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ischaemiás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19197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elváltozások: 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ASPECT</a:t>
            </a:r>
          </a:p>
          <a:p>
            <a:pPr>
              <a:lnSpc>
                <a:spcPct val="150000"/>
              </a:lnSpc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19197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Rossz </a:t>
            </a:r>
            <a:r>
              <a:rPr kumimoji="0" lang="hu-HU" b="1" i="0" u="none" strike="noStrike" kern="1200" cap="none" spc="0" normalizeH="0" baseline="0" noProof="0" dirty="0" err="1">
                <a:ln>
                  <a:noFill/>
                </a:ln>
                <a:solidFill>
                  <a:srgbClr val="19197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kollaterális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19197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indirekt jele: 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ASPECT  &lt; 6</a:t>
            </a:r>
          </a:p>
          <a:p>
            <a:pPr>
              <a:lnSpc>
                <a:spcPct val="150000"/>
              </a:lnSpc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b="1" dirty="0">
                <a:solidFill>
                  <a:srgbClr val="191970"/>
                </a:solidFill>
                <a:latin typeface="Times New Roman" pitchFamily="18" charset="0"/>
                <a:cs typeface="Times New Roman" pitchFamily="18" charset="0"/>
              </a:rPr>
              <a:t>Kedvezőtlen  kimenetel: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mRS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-pontszám &gt; 2</a:t>
            </a:r>
          </a:p>
          <a:p>
            <a:pPr>
              <a:lnSpc>
                <a:spcPct val="150000"/>
              </a:lnSpc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844824"/>
            <a:ext cx="3288365" cy="246627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527118B-2963-3481-5BAC-F436AD5DE643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9144000" cy="928669"/>
          </a:xfrm>
          <a:prstGeom prst="rect">
            <a:avLst/>
          </a:prstGeom>
          <a:solidFill>
            <a:srgbClr val="19197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hu-HU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Módszer - </a:t>
            </a:r>
            <a:r>
              <a:rPr lang="hu-HU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Ischaemiás</a:t>
            </a:r>
            <a:r>
              <a:rPr lang="hu-H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stroke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1178" y="1772816"/>
            <a:ext cx="5301639" cy="4002662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849169" y="3600259"/>
            <a:ext cx="5445655" cy="22181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EE54CE91-18E9-39BE-DA21-A9CBF8FB1E9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9144000" cy="928669"/>
          </a:xfrm>
          <a:prstGeom prst="rect">
            <a:avLst/>
          </a:prstGeom>
          <a:solidFill>
            <a:srgbClr val="19197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hu-HU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Módosított</a:t>
            </a:r>
            <a:r>
              <a:rPr kumimoji="0" lang="hu-HU" sz="44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hu-HU" sz="44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Rankin</a:t>
            </a:r>
            <a:r>
              <a:rPr kumimoji="0" lang="hu-HU" sz="44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Skála</a:t>
            </a:r>
            <a:endParaRPr lang="hu-H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07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TM10001115[[fn=Csomag]]</Template>
  <TotalTime>6291</TotalTime>
  <Words>1906</Words>
  <Application>Microsoft Macintosh PowerPoint</Application>
  <PresentationFormat>Diavetítés a képernyőre (4:3 oldalarány)</PresentationFormat>
  <Paragraphs>197</Paragraphs>
  <Slides>23</Slides>
  <Notes>22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30" baseType="lpstr">
      <vt:lpstr>Arial</vt:lpstr>
      <vt:lpstr>Calibri</vt:lpstr>
      <vt:lpstr>Poppins Bold</vt:lpstr>
      <vt:lpstr>Poppins regular</vt:lpstr>
      <vt:lpstr>Poppins regular</vt:lpstr>
      <vt:lpstr>Times New Roman</vt:lpstr>
      <vt:lpstr>Office-téma</vt:lpstr>
      <vt:lpstr>Parodontopatogén mikrobiom hatása a cerebrovascularis események kimenetelére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Komplex vizsga</dc:title>
  <dc:creator>Spantler Dora</dc:creator>
  <cp:lastModifiedBy>Dr. Pasitka Lídia Petra</cp:lastModifiedBy>
  <cp:revision>383</cp:revision>
  <dcterms:created xsi:type="dcterms:W3CDTF">2023-03-18T17:18:11Z</dcterms:created>
  <dcterms:modified xsi:type="dcterms:W3CDTF">2024-09-27T17:08:22Z</dcterms:modified>
</cp:coreProperties>
</file>