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6" r:id="rId2"/>
    <p:sldId id="499" r:id="rId3"/>
    <p:sldId id="496" r:id="rId4"/>
    <p:sldId id="497" r:id="rId5"/>
    <p:sldId id="504" r:id="rId6"/>
    <p:sldId id="519" r:id="rId7"/>
    <p:sldId id="501" r:id="rId8"/>
    <p:sldId id="521" r:id="rId9"/>
    <p:sldId id="475" r:id="rId10"/>
    <p:sldId id="480" r:id="rId11"/>
    <p:sldId id="508" r:id="rId12"/>
    <p:sldId id="520" r:id="rId13"/>
    <p:sldId id="500" r:id="rId14"/>
    <p:sldId id="505" r:id="rId15"/>
    <p:sldId id="506" r:id="rId16"/>
    <p:sldId id="513" r:id="rId17"/>
    <p:sldId id="516" r:id="rId18"/>
    <p:sldId id="515" r:id="rId19"/>
    <p:sldId id="473" r:id="rId20"/>
    <p:sldId id="502" r:id="rId21"/>
    <p:sldId id="514" r:id="rId22"/>
    <p:sldId id="510" r:id="rId23"/>
    <p:sldId id="517" r:id="rId24"/>
    <p:sldId id="518" r:id="rId25"/>
    <p:sldId id="485" r:id="rId26"/>
    <p:sldId id="481" r:id="rId27"/>
    <p:sldId id="509" r:id="rId28"/>
    <p:sldId id="492" r:id="rId29"/>
    <p:sldId id="523" r:id="rId30"/>
    <p:sldId id="524" r:id="rId31"/>
    <p:sldId id="512" r:id="rId32"/>
    <p:sldId id="270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Poppins" panose="020B0604020202020204" charset="-18"/>
      <p:regular r:id="rId41"/>
      <p:bold r:id="rId42"/>
      <p:italic r:id="rId43"/>
      <p:boldItalic r:id="rId44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ltan Egri" initials="ZE" lastIdx="1" clrIdx="0">
    <p:extLst>
      <p:ext uri="{19B8F6BF-5375-455C-9EA6-DF929625EA0E}">
        <p15:presenceInfo xmlns:p15="http://schemas.microsoft.com/office/powerpoint/2012/main" userId="132fd478fe12fd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D46"/>
    <a:srgbClr val="9DA8C4"/>
    <a:srgbClr val="1B9A63"/>
    <a:srgbClr val="00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5332" autoAdjust="0"/>
  </p:normalViewPr>
  <p:slideViewPr>
    <p:cSldViewPr snapToGrid="0">
      <p:cViewPr varScale="1">
        <p:scale>
          <a:sx n="83" d="100"/>
          <a:sy n="83" d="100"/>
        </p:scale>
        <p:origin x="643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126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B6445-6F37-44F1-B4A6-66A00C778F23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4D283-14E2-462B-B285-81D53214A8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2216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sebész egy operációs kezelő felület használatával a betegtől távolabb, robotkarok segítségével hajtja végre a beavatkozást.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első távsebészeti ötlet 1920-as évekből származik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első robot asszisztált műtét 1985-ben történt (Puma 560 ), de a koncepciót 1967-től fejlesztette a </a:t>
            </a:r>
            <a:r>
              <a:rPr lang="hu-H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</a:t>
            </a:r>
            <a:r>
              <a:rPr lang="hu-H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USA és a NASA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Jelenleg három különböző típusú sebészeti robot típus van: da Vinci, AESOP, </a:t>
            </a:r>
            <a:r>
              <a:rPr lang="hu-H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Zeus</a:t>
            </a:r>
            <a:endParaRPr lang="hu-H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operációs kamera  az operatőr számára 10X optikai nagyítást, nagy képfelbontásban ( 4K), 3D minőségben biztosítja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hu-H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manipulációs robotkarok erőátviteli motorokkal működnek, nagy precizitású mozgásokat tesznek lehetővé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sebész keze és az operált testrész között gyakorlatilag nincs valós szenzoros </a:t>
            </a:r>
            <a:r>
              <a:rPr lang="hu-H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endParaRPr lang="hu-H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283-14E2-462B-B285-81D53214A81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596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283-14E2-462B-B285-81D53214A81A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056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25E293-368F-4B45-95DC-882E56548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3DF7557-3D74-4AE1-84B1-FD4AD7186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C4DE18F-CBD6-4E70-AE0C-2EC30F8A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405820-A60B-4921-BAD0-ADAFD8CD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18BDF29-E0F7-45BF-AC4E-9F1DA241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867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FFD9ED-9683-46B0-B605-8E0E218A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00F25D8-7C3E-460F-91D2-5DECC2F54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BE97EC-27B0-4DDB-981D-9D5D46E6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F685A47-C208-45F7-A7EA-F95CA39E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98B7AD5-B871-4D76-8C00-0E3E876B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59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92088C8-1298-4ADB-BC30-B9557F323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A20C6BE-0315-45D0-8ADC-45FD5E442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53360F2-A740-4B92-A2C7-628E76E6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8C0EB7-549C-4176-A142-DFC60F59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7189A3-A563-41CE-95DE-7659A78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06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DF7204-1114-4DA1-92EA-78CF4F03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5F0A39-CB5D-4081-AAE8-5167BAFA3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E734DB-2CCF-4715-8059-4980CB31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E41E9E-BCFF-4988-BA42-C7B235D1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EE783FD-2597-4A07-9889-71A96349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063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B012DF-22BA-4B68-A87D-C974ACC2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2D4901-C08F-4FB2-9E4D-BD381A0C9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7B6CFA4-9008-47F7-800B-90488FC3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7FAB60-90BC-464E-A88B-04D586B1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7831A4-A581-4FFC-AFB4-066A14E1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540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0EBD1-A9FB-4C42-8B44-F273BC86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72A1F7-9ECC-428A-A238-D9A0F33A0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A541A4C-A2FE-4274-AE9A-D6C290B24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84CAC82-3345-4655-B5ED-9AC83B06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AE7D772-C0B8-4168-BC66-0581FC7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3724270-1AF6-413B-971F-F25A329D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69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14B959-B735-4BE0-B9DE-CE0ECAE9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C5F82BC-39CF-4C3D-9075-EDFD2221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F8F5DCD-1B62-4535-B5F8-5E71254B5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9ED128B-3986-4D39-A47C-A9B79EBEA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893F8CA-287F-44C9-AC75-A134764D3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C49D6F6-ECF2-4D51-8869-AD980FCD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43572D8-B24D-4DBF-947D-8F89499A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19DCA5-AA55-4A52-9C18-80AEC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67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40B6BC-390B-470E-BD16-8C94B89A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AE7F699-5C3A-4CB8-96E1-BFC64502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DC8BE3C-DE22-4C48-80D7-BFDA697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BF1555D-39EC-4319-8A07-0919CCA9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79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76EADF-91B3-46CC-B9DD-90075A6D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9A9811B-CF19-4588-9A60-E0BC1717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5D784A-F7B6-4FAC-96FD-C0597F72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69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56E3A1-8F18-4453-82A9-BF50839E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14265E-69E6-46CA-B660-47D53E78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C4443D7-DC00-433A-878F-D586D0139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D700CFE-BCFB-4A10-A0B3-04898E75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3821B89-354A-4CFA-A6A1-448A6B72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9529FDB-501D-4B60-A4D2-4758088D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364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20838C-0FF7-4B3A-9D5C-D42AD7B4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DA8992A-DE0E-4649-9272-D0E6206AB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AB071B1-5CD7-40EC-8E88-09112E27B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CEEDEF8-4C41-4CF7-969A-AF503DDF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C5F0256-AA5D-495C-B746-688C8341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A7771E5-2F87-4DF8-BC13-0882461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79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70C757C-1D75-4F54-B4D6-79A752FD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B2944B2-6FC8-49B7-A7E2-E396D1005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F239900-98CE-4229-8F28-FE1B49CEE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80077-C41F-4D32-8164-6365654D05FA}" type="datetimeFigureOut">
              <a:rPr lang="hu-HU" smtClean="0"/>
              <a:t>2024. 09. 24.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8D66E7-593A-4C99-A358-DDEC56AFD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D367C9-EEED-4AF6-81E1-A39F83999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511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icareonline.com/index.php/APIC/article/download/1510/2396?inline=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draeger.com/Content/Documents/Products/smartpilot-view-pi-9108548-hu-hu.pdf" TargetMode="External"/><Relationship Id="rId4" Type="http://schemas.openxmlformats.org/officeDocument/2006/relationships/hyperlink" Target="https://x.com/IARS_Journals/status/175527547270163670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Ábra 4">
            <a:extLst>
              <a:ext uri="{FF2B5EF4-FFF2-40B4-BE49-F238E27FC236}">
                <a16:creationId xmlns:a16="http://schemas.microsoft.com/office/drawing/2014/main" id="{EAFED07B-614C-4ECF-AE8B-1B726A2DD9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672" y="222629"/>
            <a:ext cx="3357563" cy="7239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282672" y="1540835"/>
            <a:ext cx="9134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/>
              <a:t>Robotsebészeti </a:t>
            </a:r>
            <a:r>
              <a:rPr lang="hu-HU" sz="4000" b="1" dirty="0"/>
              <a:t>anesztéziával kapcsolatos tapasztalataink</a:t>
            </a:r>
            <a:endParaRPr lang="en-US" sz="4000" b="1" dirty="0">
              <a:solidFill>
                <a:srgbClr val="121D46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282672" y="3692088"/>
            <a:ext cx="41732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2400" b="1" dirty="0">
                <a:solidFill>
                  <a:srgbClr val="121D46"/>
                </a:solidFill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d</a:t>
            </a:r>
            <a:r>
              <a:rPr lang="hu-HU" sz="2400" b="1" dirty="0" smtClean="0">
                <a:solidFill>
                  <a:srgbClr val="121D46"/>
                </a:solidFill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r. </a:t>
            </a:r>
            <a:r>
              <a:rPr lang="hu-HU" sz="2400" b="1" dirty="0">
                <a:solidFill>
                  <a:srgbClr val="121D46"/>
                </a:solidFill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R</a:t>
            </a:r>
            <a:r>
              <a:rPr lang="hu-HU" sz="2400" b="1" dirty="0" smtClean="0">
                <a:solidFill>
                  <a:srgbClr val="121D46"/>
                </a:solidFill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endeki Szilárd</a:t>
            </a:r>
          </a:p>
          <a:p>
            <a:pPr>
              <a:lnSpc>
                <a:spcPts val="2400"/>
              </a:lnSpc>
            </a:pPr>
            <a:r>
              <a:rPr lang="hu-HU" b="1" dirty="0" smtClean="0">
                <a:solidFill>
                  <a:srgbClr val="121D46"/>
                </a:solidFill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PTE KK AITI</a:t>
            </a:r>
          </a:p>
          <a:p>
            <a:pPr>
              <a:lnSpc>
                <a:spcPts val="2400"/>
              </a:lnSpc>
            </a:pPr>
            <a:r>
              <a:rPr lang="hu-HU" b="1" dirty="0" smtClean="0">
                <a:solidFill>
                  <a:srgbClr val="121D46"/>
                </a:solidFill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PTE ÁOK OKIK </a:t>
            </a:r>
          </a:p>
          <a:p>
            <a:pPr>
              <a:lnSpc>
                <a:spcPts val="2400"/>
              </a:lnSpc>
            </a:pPr>
            <a:endParaRPr lang="hu-HU" b="1" dirty="0" smtClean="0">
              <a:solidFill>
                <a:srgbClr val="121D46"/>
              </a:solidFill>
              <a:latin typeface="Times New Roman" panose="02020603050405020304" pitchFamily="18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endParaRPr lang="hu-HU" b="1" dirty="0" smtClean="0">
              <a:solidFill>
                <a:srgbClr val="121D46"/>
              </a:solidFill>
              <a:latin typeface="Times New Roman" panose="02020603050405020304" pitchFamily="18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FE691C7-FCD3-4C19-99DC-29B99C87D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7"/>
          <a:stretch/>
        </p:blipFill>
        <p:spPr>
          <a:xfrm flipH="1">
            <a:off x="7839490" y="345740"/>
            <a:ext cx="4352510" cy="652178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365759" y="5123007"/>
            <a:ext cx="71758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endParaRPr lang="hu-HU" sz="1200" dirty="0" smtClean="0"/>
          </a:p>
          <a:p>
            <a:pPr>
              <a:lnSpc>
                <a:spcPts val="2400"/>
              </a:lnSpc>
            </a:pPr>
            <a:r>
              <a:rPr lang="hu-HU" sz="1600" b="1" dirty="0" smtClean="0"/>
              <a:t>A MAITT DD és </a:t>
            </a:r>
            <a:r>
              <a:rPr lang="hu-HU" sz="1600" b="1" dirty="0"/>
              <a:t>a </a:t>
            </a:r>
            <a:r>
              <a:rPr lang="hu-HU" sz="1600" b="1" dirty="0" smtClean="0"/>
              <a:t>PTE KK AITI Tudományos Ülése</a:t>
            </a:r>
            <a:br>
              <a:rPr lang="hu-HU" sz="1600" b="1" dirty="0" smtClean="0"/>
            </a:br>
            <a:r>
              <a:rPr lang="hu-HU" sz="1600" b="1" dirty="0" smtClean="0"/>
              <a:t>Zalakaros, 2024.09.27-28.</a:t>
            </a:r>
            <a:endParaRPr lang="hu-HU" sz="1600" b="1" dirty="0" smtClean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>
              <a:lnSpc>
                <a:spcPts val="2400"/>
              </a:lnSpc>
            </a:pPr>
            <a:endParaRPr lang="en-US" sz="2000" b="1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551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87642"/>
            <a:ext cx="108775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ttps://lh3.googleusercontent.com/pw/AP1GczPsG1dT39OlTJkIXrXFM_mHDUUjv9oVqDzpPUVrWGcUc13x41ivo2NhM0KXwx70nt2brBeiL6hCevNiXfHZRSHaRqUCZsMiqE4JnZQiXhEqLICb3oWtpH43UBp38v2rvQkLfy_cUR_oxlz7n1M8J5b4J79QWEKFOgxZ0TtdJ3zVx5FQuJf7STAXN8tW-WdRQ_4QuVXLeQmpAu2M21hf9Y0cUwIKArEIx4E-2PVsH0sC2AHnCyRkT-TSn7dZ3iXlivsMBgl_VNmT5EDZ-MY151C3IATnniqr7y7Rw-iU82LMCZuKVgvsge6X_HDM9JtgTrDdFVQwrmF48KTWqtKEe7LWCcCXEWvRYL8HubNQTlSULVBbbTIw_-M4cBiPjdKTXrK6Sk4tKtJB149uw8G8KkHvvMGGbjPKbdoBQwHczBJ1uHYqkCuunEt4lbb37zGZuEJG7rIYB4oDE5AvRSiHt4PAkw4JQXC6on2C0F5e6Oph_jDZr0y3elWdU4Mnt6FpIKaRBqBLdH6YBb7iegH0onLgedomLNb89pBqfmdrhlIWcVBI5SzaLNV2Z0PIQRXLwGNT3i5pmyfEjRmY106zUHocXVJ6d80ErXog9By8DLyjTM-LkoGHYEv95YtmdAS0Lyh-7BV6zhYcRBCS6iyfDUpHG0B_NP-h1I572LksFzhhkTCC18tr6c7aTwC7nDohBxbEF799MhMKOV3uU-CIlJhUUPcfYESogZE9o0UkahRXW7reuc9LXYluuC7bbs3Py64NOjfwEoC9K5qYELnkvduCJP5Hb-1sSA5f0dwj902NXb6xJkzHMx2QPOlopYYzygk0GJZRJWVCf88JRXOTM3edraoLZfx3msxjiGSbatt0YraPNT-ijJjdP7XgBtOMa_Lw-tqoiuECF7YgS7-JaHHxpA=w1230-h923-s-no-gm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0" y="260577"/>
            <a:ext cx="4162666" cy="312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https://photos.fife.usercontent.google.com/pw/AP1GczPP-y8HFUreLrhOrjIcH9uk5O9mq1K7rHrAtmtuTSzPOrvwB-Wzt1bHjw=w693-h923-s-no-gm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-972" r="-1482" b="972"/>
          <a:stretch/>
        </p:blipFill>
        <p:spPr>
          <a:xfrm>
            <a:off x="5795419" y="210918"/>
            <a:ext cx="4048199" cy="31733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0" y="3532336"/>
            <a:ext cx="4162666" cy="315799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19" y="3528731"/>
            <a:ext cx="4048199" cy="32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Robotsebészet előnyei 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825768" y="1510555"/>
            <a:ext cx="1087750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egnövekedett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hatékonyság és pontosság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Precizitás, szövetkímélő technika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iztonság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veszélyes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környezetben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öltségmegtakarítás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az automatizálás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révén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olyamatos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24/7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működés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smétlődő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feladatok kezelésének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hatékonysága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yors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adatgyűjtés és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elemzés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botikai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alkalmazásokban való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alkalmazhatóság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övetkezetes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minőségi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kimenet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obotsebészet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szerepe az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űrkutatásban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528" y="2235614"/>
            <a:ext cx="4769687" cy="358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87642"/>
            <a:ext cx="108775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1" y="609601"/>
            <a:ext cx="4391890" cy="360477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37" y="2795555"/>
            <a:ext cx="6788763" cy="376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spc="600" dirty="0" smtClean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Robotsebészei műtétek előnyei</a:t>
            </a: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87642"/>
            <a:ext cx="108775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isebb és kevesebb műtéti metszés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isebb fájdalom és diszkomfort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evesebb</a:t>
            </a:r>
            <a:r>
              <a:rPr kumimoji="0" lang="hu-H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vérvesztés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evesebb posztoperatív infekció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1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evesebb posztoperatív szövődmény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obb sebészi kimenetel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sz="1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övidebb</a:t>
            </a:r>
            <a:r>
              <a:rPr lang="hu-HU" sz="1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idejű </a:t>
            </a:r>
            <a:r>
              <a:rPr lang="hu-HU" sz="1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hospitalizáció</a:t>
            </a:r>
            <a:endParaRPr lang="hu-HU" sz="1600" noProof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yorsabb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felépülés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38" y="2235614"/>
            <a:ext cx="5118312" cy="342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Robotsebészei műtétek hátrányai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87642"/>
            <a:ext cx="108775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FDA riport 14 éves intervallum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szívsebészeti és fej-nyak sebészeti műtétek nagyobb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comorbiditással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és mortalitással járnak, mint a nőgyógyászati és urológiai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bevatkozások</a:t>
            </a: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5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Robotsebészet hátrányai </a:t>
            </a:r>
            <a:r>
              <a:rPr kumimoji="0" lang="hu-HU" sz="28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endParaRPr kumimoji="0" lang="hu-HU" sz="28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513476"/>
            <a:ext cx="108775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munkahelyek áthelyezésével kapcsolatos kihívások </a:t>
            </a: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ezdeti költségkorlátok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arbantartási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 leállási problémák </a:t>
            </a: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kreatív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gondolkodás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korlátozása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echnológiai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függőségi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kockázatok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örnyezeti hatások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okoldalúság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 alkalmazkodóképesség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korlátai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Társadalmi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interakciók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hatása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okozott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biztonsági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kockázat, globális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gazdasági különbségek - digitális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polarizáció</a:t>
            </a:r>
          </a:p>
        </p:txBody>
      </p:sp>
      <p:pic>
        <p:nvPicPr>
          <p:cNvPr id="6" name="Picture 2" descr="https://lh3.googleusercontent.com/pw/AP1GczNEKRRT2Q1ypue-s1RWtyLZvSc31Ysp2wpAX1afHg3MRTpb0mq8fZHBVq31McfQXu_TuFHpMNkbw1FOSD2xxOGmEj73K2spu8UKdn-AmO_8UOGPgilp1NDfDp2H8uDJJjr3cPf9qH9vW9JCsc_O8z0LRrgHdcWTpwwCmjr7rxBOJe3b8wz5TUnzsrfkHUvwhzvlksf0YErNn-SFdFiQCo4EKgCCkWjZ-XBC4SvKPOpqC2PeXV7u6GxNNoEyTzO0GBisIxl6ktBy97Bk0b2zbJhoCv2ALr6yv7W5TGI7NNfwWw0erJ0tcQnjAmeY2zbZPASgESONs2bxHGeWrVTCEr3fvkULq-AFWzmULNk0QKBUu0JyRlD1FVZoLRbR2Q1V4ZLciO-V3J0oZ_BzBAecqNwpbxoe7I-oz-0LibEQ8EmydfFc88Uv2OiQxB-aPDOOxUS8TuaRqnfWdqMPua1zKVF28OLKKMYzo7l6iQbvPwBAQ3-64WI_IHediWEIaUWYQlAxCbHmzlYhxSMHqtCZfSU5zPjA4ljwlcNdDhD5yT_a9KVLWMUfe14OBjeenkEdJvQq1wTjSET3EEqSqYLztb1z0oSF5_HGoF406kO6r3_8oV7nYFvkjpzB6qdUjDGCNn79Hyp8iGGLz3Gf0VxETxalb6g_GWOtBfKFX8kWMtz_Yu5U_hzqZ860YAKl5h1f_iIiKbXhs_yvc-K2gJLhKi3BtxvL5fIp89W3khfOy7ye_pMZD3ZOKP36IS-cPYWnAw9HzifRHoyuio8pLPFVPUWqCgJbVHxIiNaS01TErGDGBNggIlGDJyp__zfUDYRR-ky-tjKuy2E6GAg_YkBwZ2Oe6FH-E-CyAMO34R9I527UyLCZrvlxvNFfpoxf7vuK7M7yc5wW_bouPEQ0yOZc_49qYg=w693-h923-s-no-gm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02" y="1654858"/>
            <a:ext cx="2498826" cy="332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1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Robotsebészeti szövődmények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spc="600" dirty="0">
                <a:solidFill>
                  <a:srgbClr val="9DA8C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lang="hu-HU" sz="2400" b="1" spc="600" dirty="0" smtClean="0">
                <a:solidFill>
                  <a:srgbClr val="9DA8C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ávol a műtéti területtől</a:t>
            </a: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70225"/>
            <a:ext cx="108775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Neurológiai szövődmények-a perifériás idegrendszer sérülései 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(61656 </a:t>
            </a: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beteg, 0.4 %)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Direkt kompresszió, </a:t>
            </a:r>
            <a:r>
              <a:rPr kumimoji="0" lang="hu-HU" sz="1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vongálás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hu-HU" sz="1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ischemia</a:t>
            </a:r>
            <a:endParaRPr kumimoji="0" lang="hu-HU" sz="16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Nyelvi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 a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bukkális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idegek,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brachialis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plexus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femoralis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cutanus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lateralis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obturatoricus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femoralis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peroneus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communis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ischiadicus</a:t>
            </a: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Hosszan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tartó kompresszió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demyelinizációt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és maradandó idegkárosodást okozhat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5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Robotsebészeti szövődmények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ávol a műtéti területtől 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802646" y="1935391"/>
            <a:ext cx="1087750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Neurológiai szövődmények-a központi idegrendszer sérülései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Agyödéma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Műtét hossza, a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testhelyzet,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hasi nyomás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Folyadékbevitel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megszorítása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Hogyan vesszük észre ? 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3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Robotsebészeti szövődmények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ávol a műtéti területtől 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57250" y="1735093"/>
            <a:ext cx="1087750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Nem specifikus fektetési </a:t>
            </a: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szövődmény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nyirok keringés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nehezítettsége, nyomás,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vongálás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miatt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Egyéb, nem neurológiai szövődmények</a:t>
            </a:r>
            <a:endParaRPr kumimoji="0" lang="hu-HU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opticus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ischemisas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neuropathia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( 0.05 % 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Ismeretlen 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patomechanizmusú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végleges látáscsökkenés ( 0.12%)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baseline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Cornea</a:t>
            </a:r>
            <a:r>
              <a:rPr lang="hu-HU" sz="16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baseline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abrasio</a:t>
            </a:r>
            <a:r>
              <a:rPr lang="hu-HU" sz="16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( 0.17 % 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Egyéb szemészeti szövődmények: könnyezés, szemszárazság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Dobhártya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perforáció és hallójárat vérömleny</a:t>
            </a:r>
            <a:endParaRPr lang="hu-HU" sz="1600" baseline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6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87642"/>
            <a:ext cx="108775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t="27545"/>
          <a:stretch/>
        </p:blipFill>
        <p:spPr>
          <a:xfrm>
            <a:off x="437960" y="1059325"/>
            <a:ext cx="4482247" cy="4325490"/>
          </a:xfrm>
          <a:prstGeom prst="rect">
            <a:avLst/>
          </a:prstGeom>
        </p:spPr>
      </p:pic>
      <p:pic>
        <p:nvPicPr>
          <p:cNvPr id="11266" name="Picture 2" descr="https://lh3.googleusercontent.com/pw/AP1GczPCjUDxGdInEtQSfBEhi1-RKX4kY56GKPCsBKI9aDIJHH4fAbRqUZBa6Fl5QkD1-N5CHI11PtCuKx4KMImmoITMrcXPyHxJ6saCyCGdUia4_LQpmT3fXcI9ndjEgf03FcAgMzZewOQt38IAzVJnsw3oPMpIeNMdqKIUzRrMNLsavaIJEQqDNOy-4-gAlTeS16IziHGOKMc4vaAYA9LbBI-KMnv5wlSQoLtg2IuVGUg085YYozgt3pW90ltM-fjszfBT3k5da8llhBCwBLuzJtRJsorO6TXQcrEYmIVk-6kK-u5s1kJsRAIZ2OG9KQx-4bUhk4Lc6qs9bLBUd62TycTSmfFllAwR7IlW9rkFexcQSGVOvPuKNxAfKvlIFg6H8Kj8yHNSthjhfBShLsSbW6w6N3aWHm8whkT-7Ua6wgPuA7Aw09L42xcZhDOa3p8aOKLl-m5Xa-3QtEQiEWAF_vIaZNUvYmeZQRRkPJI6RjBUGaDlCAxixk7gyC-4X07PHRvS1rhuHeXE2LALkatUD0y2UUMULqEGGasaAf5tzZipOwanA8QWRKMdubL9WP2y8JztsA9p6L8ky_ndnO-Bj5be5VzEGaeubsV1r00J-enZU-xmY9ldS4OpcMcYTT1o6uv5qPJjm4uXwNBUrA-qECI9jIPs7Kd3nNUqsxhihzb9brFUi5SH2G_RnpuqA2ypemaOnykCGP8aX6i3jJvUe1voIfmTkal8mKXv268Yy6MO28Sd8crzPhwde3yfrAYM25F-bP9WM8etEIh7dRyM2LWrt5DGGhzbsqwhy8DQBViToyDkpsTbzR-n4C62Vq6QoKWRvuhUYEaDLYrKJ8w-c_z4ruBcqimQXbAKcNrzatALiCBp4sYlEF4VjOylrqw_a-8dnz2eHEIa3bTKXPvfPUPeWg=w1230-h923-s-no-gm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33" y="2165799"/>
            <a:ext cx="5174108" cy="388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9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27562" y="251251"/>
            <a:ext cx="9078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spc="600" dirty="0" smtClean="0">
                <a:solidFill>
                  <a:srgbClr val="9DA8C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 robotsebészet</a:t>
            </a: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96290" y="3202377"/>
            <a:ext cx="108775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"/>
          <a:stretch/>
        </p:blipFill>
        <p:spPr>
          <a:xfrm>
            <a:off x="1686014" y="848053"/>
            <a:ext cx="8029903" cy="580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66" y="802814"/>
            <a:ext cx="3946384" cy="527304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665" y="2336800"/>
            <a:ext cx="4982908" cy="37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1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Robotsebészeti szövődmények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</a:t>
            </a:r>
            <a:r>
              <a:rPr kumimoji="0" lang="hu-HU" sz="16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ávol a műtéti területtől  </a:t>
            </a:r>
            <a:endParaRPr kumimoji="0" lang="hu-HU" sz="16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797067"/>
            <a:ext cx="1087750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Cardialis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szövődmények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Bradycardia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Pitvarfibrillatio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Pulmonalis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oedema</a:t>
            </a: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Hypotensio-hypoperfusio</a:t>
            </a:r>
            <a:endParaRPr lang="hu-H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Pulmonalis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szövődmények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Pulmonalis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oedema</a:t>
            </a: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Aspiráció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Atelectasia</a:t>
            </a: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Pneumothorax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3" y="1798507"/>
            <a:ext cx="3881361" cy="48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7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04"/>
          <a:stretch/>
        </p:blipFill>
        <p:spPr>
          <a:xfrm>
            <a:off x="2690649" y="603010"/>
            <a:ext cx="6369268" cy="58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Robotsebészeti szövődmények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ávol a műtéti területtől</a:t>
            </a:r>
            <a:r>
              <a:rPr kumimoji="0" lang="hu-HU" sz="28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 </a:t>
            </a:r>
            <a:endParaRPr kumimoji="0" lang="hu-HU" sz="28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544480"/>
            <a:ext cx="1087750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Renalis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szövődmények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Akut vesekárosodás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Oliguria</a:t>
            </a:r>
            <a:endParaRPr lang="hu-H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Gastrointestinalis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szövődmények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Akut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májkárosodás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Vaszkuláris</a:t>
            </a: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szövődmények</a:t>
            </a:r>
            <a:endParaRPr kumimoji="0" lang="hu-HU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Alsó végtagi </a:t>
            </a:r>
            <a:r>
              <a:rPr lang="hu-H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ompartement</a:t>
            </a:r>
            <a:r>
              <a:rPr lang="hu-H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szindróma-</a:t>
            </a:r>
            <a:r>
              <a:rPr lang="hu-H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rhabdomiolysis</a:t>
            </a:r>
            <a:endParaRPr lang="hu-H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Mélyvénás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trombózis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Gáz embólia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Robotsebészeti szövődmények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ávol a műtéti területtől 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797067"/>
            <a:ext cx="108775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Izom, csont, lágyrész 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szövődmények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Direkt trauma: </a:t>
            </a:r>
            <a:r>
              <a:rPr lang="hu-H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suffusio</a:t>
            </a:r>
            <a:r>
              <a:rPr lang="hu-H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haematoma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égés, </a:t>
            </a:r>
            <a:r>
              <a:rPr lang="hu-H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bordatörés, </a:t>
            </a:r>
            <a:r>
              <a:rPr lang="hu-H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asszisztens sérülése</a:t>
            </a:r>
            <a:endParaRPr kumimoji="0" lang="hu-HU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Subcutan</a:t>
            </a:r>
            <a:r>
              <a:rPr lang="hu-H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emphysema</a:t>
            </a:r>
            <a:r>
              <a:rPr lang="hu-H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( 3.9 % ! )</a:t>
            </a:r>
            <a:endParaRPr kumimoji="0" lang="hu-HU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Subcutan</a:t>
            </a:r>
            <a:r>
              <a:rPr lang="hu-H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oedema</a:t>
            </a:r>
            <a:endParaRPr lang="hu-H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Légúti</a:t>
            </a:r>
            <a:r>
              <a:rPr kumimoji="0" lang="hu-HU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oedema</a:t>
            </a:r>
            <a:r>
              <a:rPr kumimoji="0" lang="hu-HU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kumimoji="0" lang="hu-HU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subcutan</a:t>
            </a:r>
            <a:r>
              <a:rPr kumimoji="0" lang="hu-HU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emphysema</a:t>
            </a:r>
            <a:endParaRPr kumimoji="0" lang="hu-HU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9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87642"/>
            <a:ext cx="108775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06" y="1117806"/>
            <a:ext cx="5383032" cy="403946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946" y="2360638"/>
            <a:ext cx="5383032" cy="40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87642"/>
            <a:ext cx="108775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https://lh3.googleusercontent.com/pw/AP1GczOW_YHHtUur6ci3_qPyTMMRvOi5c4ERNPXN0-G7WM-GJiNaOCpL3hLbvqzX0kdXIoZiHiB1wLuAvU38V_Md7M0xPB32hCqJNUNDmZfsL-fdT3p5YpUVvCy1mQ3ydbiXKJTvLp4IpiknsjSn7JMxl2JCDJSSrxWiqWqkZqEN6DISaAW26prvX-0HYcd6uH-l6Lks89bbGlzGj8UtZgVUeAxRqu_7O8z73tu6Ti3WHjKixJmpUvU6bcNDCDAX5JzD8lkll-doJ5lLXA4KdnTw_dcvqBfgs85694YoZVFYaGZIJZAgEkjIdFj7Uj5uKSRaBnV56p_c-R-ObYvytVPYxo-5usm9OhYdTToeneqZEiJN2lxUayOsLIf4Xf2c2wSxez1I-BSkEpHCyCTNCdtVmKV21h-43dPCFTPNEeS0NIVqmHk9JB9tooUa-9g9EYfL4uj5RdOeQisJp3Rs_eJmFOtCaOGb81DeUU_3BCvN2js-70dF5zMc2ZFbsGCOGAg-binMyajw3lHE1u1iwtjn6Z8byESnwNIOopIwjtJAMFDw_3ZGaXW5vOEl8uf8p0eAyLFqeByOrQzO1ygrZNkuJKg4DXhQVMiYnkEdlOanDZNxFYvhxKIw-P_T7IVfOVLHnn7UXZNaFS8qBK0J-Lm85b2n0qOykrAWQu3c7MbjSh6aPxFEAdXhu5uUspitEzsDhirxa1moqG2OqvO_mopah_LquRMJoe0O7f90bM9jb9PQ4F_B0xBYSuG4hofKfJCmbed4pujdb7hWEXzXf6y9tkP6GrJSh7C6GIq2r5SJ1U-yTOvifS7bXZ0UPRf8d1PLQvuJKxt9kT5k-I718VMvT5e9pU852jHudyUTTt1cOVKsYgB-n7odO-lqZd-NRmw2SUY5HbXiSb4VnJObWvkuEZw4Pg=w693-h923-s-no-gm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6" y="315231"/>
            <a:ext cx="4784892" cy="63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pw/AP1GczOK5p3wr12sFVIcAMVSaquGnqzn1hsaUiUHDtVpEWYJTCCflkj0CN_0axEvndVL1Nxg8BZv2d3EUssRg1-FS6GXNJy2HbL7LFVH2r010euEhzcSijowB7ZFqGB1HpE1813ljhxyGHEI560Qqm_LIHKAh25afzPxm4p2OZwR-v02gsjp1ba-affBYRx-s0B-0AEUKkGnmrfGUdA0a4sHPeHminN-2t20L3dRoRKzeJ5W22Evsq4EHmBqtl4K_XnZfpZlbIFpMFPUoA53hgywMHt1yjkjyY48qd6loHk-oWZnIYrCVDAhuWFb0a--56Gsl9jPAZwIBA0e3OzEPwaaRmo6AxBdZRm2chzG46zyLTaKiythvWFu_kEIxXtnRoiVIpa4gXBk7KESjxM-61ez37HT_HeW8zoQlOeaI-MdqBRZU19T61arjbVMP2WbdieC22fcKAWNsU7MogS3G5GmMYT3gbf4Qo4o7l0YtrtRIX7YQE2Cv4dqmsM8ooMoj3vm5ADGWWKZqIOObaPqHRciZGF0xqxJYzAwt_X65x6lFXTCOThuBFgpEGCif35edJ2uGVwo09htiteNZHnZY-ASHtABeFzddiLU5jqWhcnRuNlvnjxB7yzRayeDSu1ch2BvX-LSV7eYioPmxvDpgDGaSTdtglQTtQL0S7IttDT4zcK29UOJpaL_TmTnqJbhRjk1WFvzmNUbhEteDkWeW68ZLeZ8clONMBRC6IXyvmOwxBScs7ZxxBs7ZnSTsE1e8JBmslx0xKxJzemCpWNQDqwczXTYe7Lj2Ivlq0IDtYrctuUnpsBtcreYDIAOPQkL1m4HA3I8SbjYyML3hTPC-CjBuFigVTJbQk1VjHTlJjZ8-KJFq_BGMTFys2p3BzekT4eWRsXzygG-CXnq71zlooV0LJfHBA=w693-h923-s-no-gm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2058" y="1236616"/>
            <a:ext cx="3869024" cy="51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Robotsebészeti anesztézia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spc="600" dirty="0" smtClean="0">
                <a:solidFill>
                  <a:srgbClr val="9DA8C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Mi a legfontosabb?</a:t>
            </a: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2430987"/>
            <a:ext cx="10877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állandó </a:t>
            </a:r>
            <a:r>
              <a:rPr lang="hu-H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éberség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teljes perioperatív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időszakban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kockázati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tényezők műtét előtti felmérése </a:t>
            </a: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altatási </a:t>
            </a: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terv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megfelelő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módosítása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beteg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megfelelő </a:t>
            </a: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fektetésére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Bővített aneszteziológiai </a:t>
            </a:r>
            <a:r>
              <a:rPr lang="hu-H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monitorizálás</a:t>
            </a: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és fokozott odafigyelés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intraoperatív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időben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(mély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alvás, izomlazaság)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osztoperatív felügyelet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elengedhetetlen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kiváló betegellátás biztosításához és a szövődmények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csökkentéséhez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14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87642"/>
            <a:ext cx="108775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074" y="233439"/>
            <a:ext cx="6436314" cy="65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9424" y="196325"/>
            <a:ext cx="907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err="1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Assisted</a:t>
            </a: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hu-HU" sz="2400" b="1" i="0" u="none" strike="noStrike" kern="1200" cap="none" spc="600" normalizeH="0" baseline="0" noProof="0" dirty="0" err="1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Intubation</a:t>
            </a: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System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28113" y="5321331"/>
            <a:ext cx="10877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perioperatív térbe 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történő robotinvázió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javítani fogja az aneszteziológus 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teljesítményét, hatékonyságát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pontosság 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fejlesztése,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hibák megelőzése és a kockázat csökkentése 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révén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nem túl távoli jövőben legalább a félautonóm rendszerek beépülhetnek a rutinszerű klinikai 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gyakorlatba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13" y="1019131"/>
            <a:ext cx="4206605" cy="415173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718" y="1055710"/>
            <a:ext cx="4230991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6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 PTE KK robotsebészeti program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400935"/>
            <a:ext cx="108775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2022. szeptember multidiszciplináris </a:t>
            </a:r>
            <a:r>
              <a:rPr lang="hu-H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robotsebészeti munkacsoport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2022. </a:t>
            </a:r>
            <a:r>
              <a:rPr lang="hu-HU" sz="16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végére</a:t>
            </a: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 műtét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Urológia                      22 műtét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Nőgyógyászat             14 műtét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Sebészet                      12 műtét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Mellkas sebészet         6   műtét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Fül - orr - gégészet      0   műtét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47" y="2049369"/>
            <a:ext cx="3437081" cy="44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8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Robot</a:t>
            </a:r>
            <a:r>
              <a:rPr kumimoji="0" lang="hu-HU" sz="2400" b="1" i="0" u="none" strike="noStrike" kern="1200" cap="none" spc="600" normalizeH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aneszteziológia a jövő már a múlt </a:t>
            </a:r>
            <a:endParaRPr kumimoji="0" lang="hu-HU" sz="2400" b="1" i="0" u="none" strike="noStrike" kern="1200" cap="none" spc="600" normalizeH="0" baseline="0" noProof="0" dirty="0" smtClean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38151" y="1635507"/>
            <a:ext cx="10877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Farmakológiai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robotok                                                                   </a:t>
            </a:r>
            <a:r>
              <a:rPr kumimoji="0" lang="hu-HU" sz="1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Drager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Zeus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hu-HU" sz="1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IVenus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System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Döntés támogató szoftverek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Drager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Pilot </a:t>
            </a:r>
            <a:r>
              <a:rPr lang="hu-H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hu-H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Proceduralis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beavatkozások pontosságát elősegítő eszközök 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1" y="3530141"/>
            <a:ext cx="5227083" cy="272060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91" y="2929919"/>
            <a:ext cx="3812912" cy="342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532733" y="521604"/>
            <a:ext cx="907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hu-HU" sz="2400" b="1" spc="600" dirty="0">
                <a:solidFill>
                  <a:srgbClr val="9DA8C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Felhasznált irodalom és források </a:t>
            </a:r>
            <a:r>
              <a:rPr lang="hu-HU" sz="28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 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90704" y="1450315"/>
            <a:ext cx="10877500" cy="4675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Sofmedica</a:t>
            </a:r>
            <a:r>
              <a:rPr kumimoji="0" lang="hu-HU" sz="1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Hungary Kft. 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és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Sofmedica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Hellas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Intuitiv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Da Vinci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Robotic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USA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www.apicareonline.com/index.php/APIC/article/download/1510/2396?inline=1</a:t>
            </a:r>
            <a:endParaRPr lang="hu-H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x.com/IARS_Journals/status/1755275472701636704</a:t>
            </a:r>
            <a:endParaRPr lang="hu-H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www.draeger.com/Content/Documents/Products/smartpilot-view-pi-9108548-hu-hu.pdf</a:t>
            </a:r>
            <a:endParaRPr lang="hu-H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Corcione</a:t>
            </a:r>
            <a:r>
              <a:rPr lang="hu-HU" sz="12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Angelini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Bencini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Bertellini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Borghi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Buccelli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Coletta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Esposito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Graziano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Guarracino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Misitano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Paternoster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Pennestrì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Perrone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Pugliese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Romagnoli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Scudeller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Corcione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F;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Società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Italiana di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Anestesia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Analgesia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Rianimazione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Terapia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Intensiva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(SIAARTI) and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Società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Italiana di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Chirurgia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(SIC).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consensus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abdominal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anesthesia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SIAARTI and SIC. Minerva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Anestesiol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 Oct;84(10):1189-1208.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10.23736/S0375-9393.18.12241-3.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Epub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 PMID: 29648413</a:t>
            </a:r>
            <a:r>
              <a:rPr lang="hu-HU" sz="12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Pathirana</a:t>
            </a:r>
            <a:r>
              <a:rPr lang="en-US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US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</a:t>
            </a:r>
            <a:r>
              <a:rPr lang="en-US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 </a:t>
            </a:r>
            <a:r>
              <a:rPr lang="en-US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Anaesthetic</a:t>
            </a:r>
            <a:r>
              <a:rPr lang="en-US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issues in robotic-assisted minimally invasive surgery. </a:t>
            </a:r>
            <a:r>
              <a:rPr lang="en-US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Anaesth</a:t>
            </a:r>
            <a:r>
              <a:rPr lang="en-US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Intensive Care. 2018 Jan;46(1):25-35. </a:t>
            </a:r>
            <a:r>
              <a:rPr lang="en-US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10.1177/0310057X1804600105. PMID: 29361253</a:t>
            </a:r>
            <a:r>
              <a:rPr lang="en-US" sz="12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1200" dirty="0" smtClean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Hemmerling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TM,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Jeffries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SD.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Anesthesia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Vision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2050.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Anesth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Analg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2024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1;138(2):239-251.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10.1213/ANE.0000000000006835.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Epub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Jan 12. PMID: 38215704</a:t>
            </a:r>
            <a:r>
              <a:rPr lang="hu-HU" sz="12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Hemmerling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TM, Terrasini N.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anesthesia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realm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fiction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more.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Opin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Anaesthesiol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2012 Dec;25(6):736-42.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10.1097/ACO.0b013e328359aa9f. PMID: 23103842</a:t>
            </a:r>
            <a:r>
              <a:rPr lang="hu-HU" sz="12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Geraci</a:t>
            </a:r>
            <a:r>
              <a:rPr lang="hu-HU" sz="12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TC, Sasankan P,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Luria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Cerfolio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RJ.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Intraoperative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Anesthetic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Surgical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Concerns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Thoracic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Thorac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2020 Aug;30(3):293-304.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10.1016/j.thorsurg.2020.04.006.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Epub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May 22. PMID: 32593362</a:t>
            </a:r>
            <a:r>
              <a:rPr lang="hu-HU" sz="12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RD,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Guerrón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Portenier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Am. 2020 Apr;100(2):461-468.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10.1016/j.suc.2019.12.008.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Epub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 PMID: 32169190.</a:t>
            </a:r>
            <a:endParaRPr lang="hu-H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Maerz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Beck LN,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AJ,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Gainsburg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robotic-assisted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laparoscopic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distant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surgical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site.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Anaesth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2017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1;118(4):492-503.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10.1093/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/aex003. PMID: 28403397</a:t>
            </a:r>
            <a:r>
              <a:rPr lang="hu-HU" sz="12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Duarte-Medrano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Nuño-Lámbarri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Minnuti-Palacios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Dominguez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-Franco A,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Dominguez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-Cherit JG,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Zamora-Meraz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Navigating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anesthesia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urological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 Robot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2024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29;18(1):300. </a:t>
            </a:r>
            <a:r>
              <a:rPr lang="hu-HU" sz="1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hu-HU" sz="1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10.1007/s11701-024-02055-w. PMID: 39073629.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15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DFE691C7-FCD3-4C19-99DC-29B99C87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2" r="55677"/>
          <a:stretch/>
        </p:blipFill>
        <p:spPr>
          <a:xfrm flipH="1">
            <a:off x="-2" y="0"/>
            <a:ext cx="3555999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339897" y="171988"/>
            <a:ext cx="768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 ! </a:t>
            </a:r>
            <a:endParaRPr lang="hu-H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" b="9058"/>
          <a:stretch/>
        </p:blipFill>
        <p:spPr>
          <a:xfrm>
            <a:off x="3685306" y="1392730"/>
            <a:ext cx="7324439" cy="51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Aneszteziológiai</a:t>
            </a:r>
            <a:r>
              <a:rPr lang="hu-HU" sz="2400" b="1" spc="600" dirty="0">
                <a:solidFill>
                  <a:srgbClr val="9DA8C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hu-HU" sz="2400" b="1" spc="600" dirty="0" smtClean="0">
                <a:solidFill>
                  <a:srgbClr val="9DA8C4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felkészülés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830888"/>
            <a:ext cx="9490885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hu-HU" sz="160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Nagy Bálint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Aneszteziológiai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háttér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előkészítése,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munkacsoport tevékenységének szervezése</a:t>
            </a:r>
          </a:p>
          <a:p>
            <a:pPr>
              <a:lnSpc>
                <a:spcPct val="150000"/>
              </a:lnSpc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Csima Georgina, Dr. Szabó Péter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Szabó Zoltán, Dr.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endeki Szilárd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Tapasztalat csere: Budapest, </a:t>
            </a:r>
            <a:r>
              <a:rPr lang="hu-H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Lisszabon,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Southampton, Frankfurt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neszteziológiai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folyamat leírások elkészítése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hu-HU" sz="1600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Napjainkban t</a:t>
            </a:r>
            <a:r>
              <a:rPr kumimoji="0" lang="hu-HU" sz="1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ovábbi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kollégák csatlakozása 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zajlik 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5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 PTE KK robotsebészeti program </a:t>
            </a:r>
            <a:endParaRPr kumimoji="0" lang="hu-HU" sz="2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95185"/>
            <a:ext cx="108775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2024. </a:t>
            </a:r>
            <a:r>
              <a:rPr lang="hu-H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augusztus 31-ig, 586 műtét</a:t>
            </a:r>
            <a:endParaRPr kumimoji="0" lang="hu-HU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Urológia                      172 műtét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Nőgyógyászat             162 műtét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Sebészet                     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127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műtét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Mellkas sebészet           73 műtét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Fül - orr - gégészet       52  műtét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03" y="1995185"/>
            <a:ext cx="3621174" cy="42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Robotsebészeti anesztézia  </a:t>
            </a:r>
            <a:endParaRPr kumimoji="0" lang="hu-HU" sz="28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59933"/>
            <a:ext cx="10877500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fektetés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végtagok pozicionálása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Kanülök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Monitorizálás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TOF, BIS, IBP 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Narkózis vezetés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(mély 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alvás, relaxáció)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Kihülés</a:t>
            </a:r>
            <a:endParaRPr lang="hu-H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Fájdalom csillapítás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Trendelenburg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helyzet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Magas 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intraabdominalis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nyomás, 16 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Hgm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feletti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sebész keze és a szövetek között nincs valós taktilis kontakt, taktilis </a:t>
            </a:r>
            <a:r>
              <a:rPr lang="hu-H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</a:t>
            </a:r>
            <a:r>
              <a:rPr lang="hu-H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back 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479537"/>
            <a:ext cx="907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endParaRPr kumimoji="0" lang="hu-HU" sz="28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87642"/>
            <a:ext cx="10877500" cy="1018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61" y="571901"/>
            <a:ext cx="4916484" cy="368504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25" y="2497076"/>
            <a:ext cx="6140086" cy="393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87642"/>
            <a:ext cx="108775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ttps://lh3.googleusercontent.com/pw/AP1GczNnVz1t3bFZtER2hGD0-CY7PuVmsRshPr5K4DfROGzG7MeX6oLx9BL6EfuNVflg7WJYhcFwlJV11kt0r6kJtlgnPI8wVkFWuPFgWTeYSFhdpQmgvYv5X4140eMB_WXE6gceSI19Gz9HjAu46XtOu5AwKgyWh5mWpLiBlRVb_tNj-GMLuXMSIBbiK0MTlDu_8AUQ-v5rb8RbqEQNiPBNpWXRbTNN4CT3yOayJ0Vkf5dHdYxakTBI-pBPsR17pLP8Tt00zDRycQ2ELZS9KsaoLxVxaHMZ4_N--4iLEdCZFMp8d4NS3352pitYM7fa4lDkGTSKeji3UdbwNI2IJzUEmLUouj5gNMwgaKKCfollb1qPScl3VBVlVAmWfYzS_WTFbC169i1o_nQ9aQoQJAfcLtlGqcJgjYKlCMdnM_qxkwuFISdYjevq9gT172qx19q9KEWj5HW8tiz_BXPTHX41rvXss1U1SA2AT9tdZLFFMuF1CMu1BydRN3a5v8kgutdH8eTqxnm54mPut8reV3dhOnZpwb_wpzSg3cC_RMOPcdu3elqZCLt2EX-TovA9l-cbIP5Kf7fx9PvkPTIzJnDrtr-k_5jVJ1oxqhaaukv97IbUCMkHkra-mH4M53LVqyS7sLtgIlO7WrKD3aUMQWHwfdqV_ZjqZGObwrP_Thx0j5cHzq0b1nBVEWCca20RIhKRtKZSrtyfK0kokKZdbD7q33s1OSFW-vSNUFV6kLDMe2xJKBAAFLa0ROSDlxCVXzbpvuQhRXi5JzCbuAwQKpKlAmSHrD3_pMb9MvvMQEa47miQjA-5xHlNrh4rAJvIH49ftEcQSkqgq5_sdjONQeV28tyVULXnjPciNpQvaviIi_zlnqFD5CYxs23CLwQsbR4vr7TdN8VgieiUoYbxhYK_2bUsgA=w1230-h923-s-no-gm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13" y="2096655"/>
            <a:ext cx="5777554" cy="43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pw/AP1GczO257EKroMovYzFnjIgryc0b4vFH-GqfXBGOPMpXT2TI079Bjy2CzCl2JSMU1qTSPhl9BXH-8ZQkTte4qAYJbVLFj6vKlTKaczI7O0KXLahNBwWo_czzw4uD1YvRfmDLURFQlCCVZscvTwcNBlQyPQHqb8UZFFFcvL47pWriC0Dn0bNjRBYd-fhqXM3629Vbin3T3Ll_D-xrNA0ivOFWcbEhpUEDn16IPgoWnmKblXvQRpg3kMVMFIs2TZ6VEKHQoCJqt9OAYCAPpi3mWTB44-jOJh0g5BnZSxqxEFixOy-DHfzEUb5DEIoHC6_RkwJZOmO26-ljUhDxU9upE0V6gDXaisKzKsW_mtJagaA44_WiOgwn_s4zaqhNrdyx0KgPxz5Uu4JPBP1t11bgr6NPDIdo4HkOLlwG9SkhnBn-a_imrBjjV17wwRTFE7iVmVEX1eotx_RKmz2y2-yxzwDAry7iF9seSNOdTyS8KvVSILNDYUYeKiQeEGDuFM5h1fzFlqMc-0qr5xU-cAeuRrGdvBsT64-JeYSYdyzGVaEqQAz1NKdQj8z_Ti52JPZxfyCF0L8yLifC2WGkvO8JERjUKx6QSy4psNU5AizopH0mXoBtc3lubyue41X_ZXdORfn1-_CdFVEkLunehcE6MZ9ms_CO__oqZtpbb56HKAyBo0ngLGQkCbxf7Epp0mD5fJoPoqyTnu_JYs5b0zn7eHJSAHWCMCPU6PArSM8w9nAtxlpk6mI5807rtWfL4e0_sRdZoNTXUuAVazcjfowBCEnL0g5dH-LxQTxf3WPrJMIJNUDmY_oZrol7bY2JoyB9n8pBGH5-RE0q3Gu-RVrjxazFIkX0KWt2Fn92hY9i9OiyAZNLh-_w9KOiMkteLofxZOIpAFzmhFO8rb_IBFsY6hx9qSY9w=w693-h923-s-no-gm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/>
          <a:stretch/>
        </p:blipFill>
        <p:spPr bwMode="auto">
          <a:xfrm>
            <a:off x="249093" y="497678"/>
            <a:ext cx="4107326" cy="593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3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1686" y="1987642"/>
            <a:ext cx="108775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15390" r="2"/>
          <a:stretch/>
        </p:blipFill>
        <p:spPr>
          <a:xfrm>
            <a:off x="278357" y="691019"/>
            <a:ext cx="5574902" cy="494447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2348458"/>
            <a:ext cx="5523186" cy="414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4666</TotalTime>
  <Words>1233</Words>
  <Application>Microsoft Office PowerPoint</Application>
  <PresentationFormat>Szélesvásznú</PresentationFormat>
  <Paragraphs>217</Paragraphs>
  <Slides>32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40" baseType="lpstr">
      <vt:lpstr>Roboto Light</vt:lpstr>
      <vt:lpstr>Roboto</vt:lpstr>
      <vt:lpstr>Calibri</vt:lpstr>
      <vt:lpstr>Calibri Light</vt:lpstr>
      <vt:lpstr>Times New Roman</vt:lpstr>
      <vt:lpstr>Poppins</vt:lpstr>
      <vt:lpstr>Arial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Zoltan Egri</dc:creator>
  <cp:lastModifiedBy>Rendeki Szilárd Dr.</cp:lastModifiedBy>
  <cp:revision>292</cp:revision>
  <dcterms:created xsi:type="dcterms:W3CDTF">2020-12-03T17:17:37Z</dcterms:created>
  <dcterms:modified xsi:type="dcterms:W3CDTF">2024-09-24T16:50:11Z</dcterms:modified>
</cp:coreProperties>
</file>