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3" r:id="rId4"/>
    <p:sldId id="259" r:id="rId5"/>
    <p:sldId id="271" r:id="rId6"/>
    <p:sldId id="264" r:id="rId7"/>
    <p:sldId id="272" r:id="rId8"/>
    <p:sldId id="273" r:id="rId9"/>
    <p:sldId id="261" r:id="rId10"/>
    <p:sldId id="268" r:id="rId11"/>
    <p:sldId id="269" r:id="rId12"/>
    <p:sldId id="267" r:id="rId13"/>
    <p:sldId id="27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86" autoAdjust="0"/>
    <p:restoredTop sz="94660"/>
  </p:normalViewPr>
  <p:slideViewPr>
    <p:cSldViewPr snapToGrid="0">
      <p:cViewPr varScale="1">
        <p:scale>
          <a:sx n="85" d="100"/>
          <a:sy n="85" d="100"/>
        </p:scale>
        <p:origin x="60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A7E370-C8DE-491B-B75A-B01B62DAFA69}" type="doc">
      <dgm:prSet loTypeId="urn:microsoft.com/office/officeart/2005/8/layout/vProcess5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9EAC6218-83E8-42D0-9296-D8A834B53867}">
      <dgm:prSet/>
      <dgm:spPr/>
      <dgm:t>
        <a:bodyPr/>
        <a:lstStyle/>
        <a:p>
          <a:r>
            <a:rPr lang="hu-HU"/>
            <a:t>Gyógyszerinterakciók szűrése</a:t>
          </a:r>
        </a:p>
      </dgm:t>
    </dgm:pt>
    <dgm:pt modelId="{1D4FD39C-39B0-46E4-B234-8400B2347209}" type="parTrans" cxnId="{9ABB19EE-5C9B-4323-8BF7-69AF2B353CB2}">
      <dgm:prSet/>
      <dgm:spPr/>
      <dgm:t>
        <a:bodyPr/>
        <a:lstStyle/>
        <a:p>
          <a:endParaRPr lang="hu-HU"/>
        </a:p>
      </dgm:t>
    </dgm:pt>
    <dgm:pt modelId="{E4D5DB21-DCA1-4F54-8F75-014BD89CD06F}" type="sibTrans" cxnId="{9ABB19EE-5C9B-4323-8BF7-69AF2B353CB2}">
      <dgm:prSet/>
      <dgm:spPr/>
      <dgm:t>
        <a:bodyPr/>
        <a:lstStyle/>
        <a:p>
          <a:endParaRPr lang="hu-HU"/>
        </a:p>
      </dgm:t>
    </dgm:pt>
    <dgm:pt modelId="{EF7099D7-8EA8-4E1F-AB77-14BA9CED7DB7}">
      <dgm:prSet/>
      <dgm:spPr/>
      <dgm:t>
        <a:bodyPr/>
        <a:lstStyle/>
        <a:p>
          <a:r>
            <a:rPr lang="hu-HU" dirty="0" err="1"/>
            <a:t>Prokinetikus</a:t>
          </a:r>
          <a:r>
            <a:rPr lang="hu-HU" dirty="0"/>
            <a:t> terápia</a:t>
          </a:r>
        </a:p>
      </dgm:t>
    </dgm:pt>
    <dgm:pt modelId="{96CB2E28-88F1-4FB4-91CB-6F4F8BD05D5B}" type="parTrans" cxnId="{71000C7A-5256-4EFE-819C-AD0185264A4C}">
      <dgm:prSet/>
      <dgm:spPr/>
      <dgm:t>
        <a:bodyPr/>
        <a:lstStyle/>
        <a:p>
          <a:endParaRPr lang="hu-HU"/>
        </a:p>
      </dgm:t>
    </dgm:pt>
    <dgm:pt modelId="{DEC4958F-1858-4CDB-92C4-1F98C8C0CDA7}" type="sibTrans" cxnId="{71000C7A-5256-4EFE-819C-AD0185264A4C}">
      <dgm:prSet/>
      <dgm:spPr/>
      <dgm:t>
        <a:bodyPr/>
        <a:lstStyle/>
        <a:p>
          <a:endParaRPr lang="hu-HU"/>
        </a:p>
      </dgm:t>
    </dgm:pt>
    <dgm:pt modelId="{6DD171B1-152A-4516-A0C6-29C823DD3DFF}">
      <dgm:prSet/>
      <dgm:spPr/>
      <dgm:t>
        <a:bodyPr/>
        <a:lstStyle/>
        <a:p>
          <a:r>
            <a:rPr lang="hu-HU" dirty="0" err="1"/>
            <a:t>Dializált</a:t>
          </a:r>
          <a:r>
            <a:rPr lang="hu-HU" dirty="0"/>
            <a:t> betegek kezelése</a:t>
          </a:r>
        </a:p>
      </dgm:t>
    </dgm:pt>
    <dgm:pt modelId="{CC51CDFE-C14D-4000-83C6-441ADD1AE419}" type="parTrans" cxnId="{02F1586B-E774-4A06-9474-D2822308DE4D}">
      <dgm:prSet/>
      <dgm:spPr/>
      <dgm:t>
        <a:bodyPr/>
        <a:lstStyle/>
        <a:p>
          <a:endParaRPr lang="hu-HU"/>
        </a:p>
      </dgm:t>
    </dgm:pt>
    <dgm:pt modelId="{5FA3A969-8BD4-43D8-A147-6683F0393816}" type="sibTrans" cxnId="{02F1586B-E774-4A06-9474-D2822308DE4D}">
      <dgm:prSet/>
      <dgm:spPr/>
      <dgm:t>
        <a:bodyPr/>
        <a:lstStyle/>
        <a:p>
          <a:endParaRPr lang="hu-HU"/>
        </a:p>
      </dgm:t>
    </dgm:pt>
    <dgm:pt modelId="{884D37F3-5D69-4290-B9EF-65333D27174D}">
      <dgm:prSet/>
      <dgm:spPr/>
      <dgm:t>
        <a:bodyPr/>
        <a:lstStyle/>
        <a:p>
          <a:r>
            <a:rPr lang="hu-HU"/>
            <a:t>Szondán keresztül történő gyógyszerelés</a:t>
          </a:r>
        </a:p>
      </dgm:t>
    </dgm:pt>
    <dgm:pt modelId="{57A28CB6-2965-4329-B934-5EF433EE0C2B}" type="parTrans" cxnId="{E6D9238A-D00D-4AA0-9874-C734BB339FF1}">
      <dgm:prSet/>
      <dgm:spPr/>
      <dgm:t>
        <a:bodyPr/>
        <a:lstStyle/>
        <a:p>
          <a:endParaRPr lang="hu-HU"/>
        </a:p>
      </dgm:t>
    </dgm:pt>
    <dgm:pt modelId="{96C5F6EF-92E2-4C9D-9B07-3FB48574E12D}" type="sibTrans" cxnId="{E6D9238A-D00D-4AA0-9874-C734BB339FF1}">
      <dgm:prSet/>
      <dgm:spPr/>
      <dgm:t>
        <a:bodyPr/>
        <a:lstStyle/>
        <a:p>
          <a:endParaRPr lang="hu-HU"/>
        </a:p>
      </dgm:t>
    </dgm:pt>
    <dgm:pt modelId="{B56F245A-F1E3-4333-8FBA-B82305E8A88C}" type="pres">
      <dgm:prSet presAssocID="{57A7E370-C8DE-491B-B75A-B01B62DAFA69}" presName="outerComposite" presStyleCnt="0">
        <dgm:presLayoutVars>
          <dgm:chMax val="5"/>
          <dgm:dir/>
          <dgm:resizeHandles val="exact"/>
        </dgm:presLayoutVars>
      </dgm:prSet>
      <dgm:spPr/>
    </dgm:pt>
    <dgm:pt modelId="{E62B814E-D1E9-4150-8493-15941E68ACBD}" type="pres">
      <dgm:prSet presAssocID="{57A7E370-C8DE-491B-B75A-B01B62DAFA69}" presName="dummyMaxCanvas" presStyleCnt="0">
        <dgm:presLayoutVars/>
      </dgm:prSet>
      <dgm:spPr/>
    </dgm:pt>
    <dgm:pt modelId="{67223986-2627-4E51-BFE8-10D3D288F81E}" type="pres">
      <dgm:prSet presAssocID="{57A7E370-C8DE-491B-B75A-B01B62DAFA69}" presName="FourNodes_1" presStyleLbl="node1" presStyleIdx="0" presStyleCnt="4">
        <dgm:presLayoutVars>
          <dgm:bulletEnabled val="1"/>
        </dgm:presLayoutVars>
      </dgm:prSet>
      <dgm:spPr/>
    </dgm:pt>
    <dgm:pt modelId="{660A3D25-C060-49D0-8299-9632B981079F}" type="pres">
      <dgm:prSet presAssocID="{57A7E370-C8DE-491B-B75A-B01B62DAFA69}" presName="FourNodes_2" presStyleLbl="node1" presStyleIdx="1" presStyleCnt="4">
        <dgm:presLayoutVars>
          <dgm:bulletEnabled val="1"/>
        </dgm:presLayoutVars>
      </dgm:prSet>
      <dgm:spPr/>
    </dgm:pt>
    <dgm:pt modelId="{6E234C01-5D97-4C2D-8A89-8E54262B864F}" type="pres">
      <dgm:prSet presAssocID="{57A7E370-C8DE-491B-B75A-B01B62DAFA69}" presName="FourNodes_3" presStyleLbl="node1" presStyleIdx="2" presStyleCnt="4">
        <dgm:presLayoutVars>
          <dgm:bulletEnabled val="1"/>
        </dgm:presLayoutVars>
      </dgm:prSet>
      <dgm:spPr/>
    </dgm:pt>
    <dgm:pt modelId="{9A26C8E9-A0B6-4090-80D5-C5B2C988E133}" type="pres">
      <dgm:prSet presAssocID="{57A7E370-C8DE-491B-B75A-B01B62DAFA69}" presName="FourNodes_4" presStyleLbl="node1" presStyleIdx="3" presStyleCnt="4">
        <dgm:presLayoutVars>
          <dgm:bulletEnabled val="1"/>
        </dgm:presLayoutVars>
      </dgm:prSet>
      <dgm:spPr/>
    </dgm:pt>
    <dgm:pt modelId="{85C10AF1-B3E5-4141-9452-C7379A84876D}" type="pres">
      <dgm:prSet presAssocID="{57A7E370-C8DE-491B-B75A-B01B62DAFA69}" presName="FourConn_1-2" presStyleLbl="fgAccFollowNode1" presStyleIdx="0" presStyleCnt="3">
        <dgm:presLayoutVars>
          <dgm:bulletEnabled val="1"/>
        </dgm:presLayoutVars>
      </dgm:prSet>
      <dgm:spPr/>
    </dgm:pt>
    <dgm:pt modelId="{D1CBABD6-5483-4EEA-BF4C-294ECAB62D95}" type="pres">
      <dgm:prSet presAssocID="{57A7E370-C8DE-491B-B75A-B01B62DAFA69}" presName="FourConn_2-3" presStyleLbl="fgAccFollowNode1" presStyleIdx="1" presStyleCnt="3">
        <dgm:presLayoutVars>
          <dgm:bulletEnabled val="1"/>
        </dgm:presLayoutVars>
      </dgm:prSet>
      <dgm:spPr/>
    </dgm:pt>
    <dgm:pt modelId="{5410198D-E192-40E5-A67C-0FF7F4DF5532}" type="pres">
      <dgm:prSet presAssocID="{57A7E370-C8DE-491B-B75A-B01B62DAFA69}" presName="FourConn_3-4" presStyleLbl="fgAccFollowNode1" presStyleIdx="2" presStyleCnt="3">
        <dgm:presLayoutVars>
          <dgm:bulletEnabled val="1"/>
        </dgm:presLayoutVars>
      </dgm:prSet>
      <dgm:spPr/>
    </dgm:pt>
    <dgm:pt modelId="{8675AC3D-B990-4688-B68F-A5FB3FE8D7CB}" type="pres">
      <dgm:prSet presAssocID="{57A7E370-C8DE-491B-B75A-B01B62DAFA69}" presName="FourNodes_1_text" presStyleLbl="node1" presStyleIdx="3" presStyleCnt="4">
        <dgm:presLayoutVars>
          <dgm:bulletEnabled val="1"/>
        </dgm:presLayoutVars>
      </dgm:prSet>
      <dgm:spPr/>
    </dgm:pt>
    <dgm:pt modelId="{A7DCDB5E-A716-4CD2-88EE-DB4F8D99FF14}" type="pres">
      <dgm:prSet presAssocID="{57A7E370-C8DE-491B-B75A-B01B62DAFA69}" presName="FourNodes_2_text" presStyleLbl="node1" presStyleIdx="3" presStyleCnt="4">
        <dgm:presLayoutVars>
          <dgm:bulletEnabled val="1"/>
        </dgm:presLayoutVars>
      </dgm:prSet>
      <dgm:spPr/>
    </dgm:pt>
    <dgm:pt modelId="{7F152A55-168E-4F6B-A268-42C2E8B71648}" type="pres">
      <dgm:prSet presAssocID="{57A7E370-C8DE-491B-B75A-B01B62DAFA69}" presName="FourNodes_3_text" presStyleLbl="node1" presStyleIdx="3" presStyleCnt="4">
        <dgm:presLayoutVars>
          <dgm:bulletEnabled val="1"/>
        </dgm:presLayoutVars>
      </dgm:prSet>
      <dgm:spPr/>
    </dgm:pt>
    <dgm:pt modelId="{A88C6D0C-5F5F-4CAB-B173-0E5A3D56334C}" type="pres">
      <dgm:prSet presAssocID="{57A7E370-C8DE-491B-B75A-B01B62DAFA69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27F47B0A-0563-4C5D-B8FA-70CB0AF9CE7C}" type="presOf" srcId="{884D37F3-5D69-4290-B9EF-65333D27174D}" destId="{9A26C8E9-A0B6-4090-80D5-C5B2C988E133}" srcOrd="0" destOrd="0" presId="urn:microsoft.com/office/officeart/2005/8/layout/vProcess5"/>
    <dgm:cxn modelId="{8F7F6A23-1705-4BF8-9CDB-FCCDF43FCC55}" type="presOf" srcId="{DEC4958F-1858-4CDB-92C4-1F98C8C0CDA7}" destId="{D1CBABD6-5483-4EEA-BF4C-294ECAB62D95}" srcOrd="0" destOrd="0" presId="urn:microsoft.com/office/officeart/2005/8/layout/vProcess5"/>
    <dgm:cxn modelId="{28EBD82D-332D-4728-8F2E-686CF235562A}" type="presOf" srcId="{9EAC6218-83E8-42D0-9296-D8A834B53867}" destId="{67223986-2627-4E51-BFE8-10D3D288F81E}" srcOrd="0" destOrd="0" presId="urn:microsoft.com/office/officeart/2005/8/layout/vProcess5"/>
    <dgm:cxn modelId="{027F8268-FDBB-4F79-8437-2CC7D5FB7D3D}" type="presOf" srcId="{57A7E370-C8DE-491B-B75A-B01B62DAFA69}" destId="{B56F245A-F1E3-4333-8FBA-B82305E8A88C}" srcOrd="0" destOrd="0" presId="urn:microsoft.com/office/officeart/2005/8/layout/vProcess5"/>
    <dgm:cxn modelId="{02F1586B-E774-4A06-9474-D2822308DE4D}" srcId="{57A7E370-C8DE-491B-B75A-B01B62DAFA69}" destId="{6DD171B1-152A-4516-A0C6-29C823DD3DFF}" srcOrd="2" destOrd="0" parTransId="{CC51CDFE-C14D-4000-83C6-441ADD1AE419}" sibTransId="{5FA3A969-8BD4-43D8-A147-6683F0393816}"/>
    <dgm:cxn modelId="{71000C7A-5256-4EFE-819C-AD0185264A4C}" srcId="{57A7E370-C8DE-491B-B75A-B01B62DAFA69}" destId="{EF7099D7-8EA8-4E1F-AB77-14BA9CED7DB7}" srcOrd="1" destOrd="0" parTransId="{96CB2E28-88F1-4FB4-91CB-6F4F8BD05D5B}" sibTransId="{DEC4958F-1858-4CDB-92C4-1F98C8C0CDA7}"/>
    <dgm:cxn modelId="{B9301B84-1CBA-4C41-9AD0-EB15C08141E2}" type="presOf" srcId="{9EAC6218-83E8-42D0-9296-D8A834B53867}" destId="{8675AC3D-B990-4688-B68F-A5FB3FE8D7CB}" srcOrd="1" destOrd="0" presId="urn:microsoft.com/office/officeart/2005/8/layout/vProcess5"/>
    <dgm:cxn modelId="{E6D9238A-D00D-4AA0-9874-C734BB339FF1}" srcId="{57A7E370-C8DE-491B-B75A-B01B62DAFA69}" destId="{884D37F3-5D69-4290-B9EF-65333D27174D}" srcOrd="3" destOrd="0" parTransId="{57A28CB6-2965-4329-B934-5EF433EE0C2B}" sibTransId="{96C5F6EF-92E2-4C9D-9B07-3FB48574E12D}"/>
    <dgm:cxn modelId="{A4D7B4A5-78C4-4D81-B130-F44986C51B39}" type="presOf" srcId="{E4D5DB21-DCA1-4F54-8F75-014BD89CD06F}" destId="{85C10AF1-B3E5-4141-9452-C7379A84876D}" srcOrd="0" destOrd="0" presId="urn:microsoft.com/office/officeart/2005/8/layout/vProcess5"/>
    <dgm:cxn modelId="{215916B6-DDD0-46AA-A889-9F9230C7FF8B}" type="presOf" srcId="{EF7099D7-8EA8-4E1F-AB77-14BA9CED7DB7}" destId="{660A3D25-C060-49D0-8299-9632B981079F}" srcOrd="0" destOrd="0" presId="urn:microsoft.com/office/officeart/2005/8/layout/vProcess5"/>
    <dgm:cxn modelId="{95B880B7-9BB2-4809-B185-5B3843450727}" type="presOf" srcId="{884D37F3-5D69-4290-B9EF-65333D27174D}" destId="{A88C6D0C-5F5F-4CAB-B173-0E5A3D56334C}" srcOrd="1" destOrd="0" presId="urn:microsoft.com/office/officeart/2005/8/layout/vProcess5"/>
    <dgm:cxn modelId="{FC8D36C2-6A16-4530-AA31-BE59CDAE2FB2}" type="presOf" srcId="{EF7099D7-8EA8-4E1F-AB77-14BA9CED7DB7}" destId="{A7DCDB5E-A716-4CD2-88EE-DB4F8D99FF14}" srcOrd="1" destOrd="0" presId="urn:microsoft.com/office/officeart/2005/8/layout/vProcess5"/>
    <dgm:cxn modelId="{340408E8-3694-4ABE-A07A-26E2C8CC3245}" type="presOf" srcId="{6DD171B1-152A-4516-A0C6-29C823DD3DFF}" destId="{7F152A55-168E-4F6B-A268-42C2E8B71648}" srcOrd="1" destOrd="0" presId="urn:microsoft.com/office/officeart/2005/8/layout/vProcess5"/>
    <dgm:cxn modelId="{9ABB19EE-5C9B-4323-8BF7-69AF2B353CB2}" srcId="{57A7E370-C8DE-491B-B75A-B01B62DAFA69}" destId="{9EAC6218-83E8-42D0-9296-D8A834B53867}" srcOrd="0" destOrd="0" parTransId="{1D4FD39C-39B0-46E4-B234-8400B2347209}" sibTransId="{E4D5DB21-DCA1-4F54-8F75-014BD89CD06F}"/>
    <dgm:cxn modelId="{6C7D60FB-B54C-425C-B298-4444C32C7087}" type="presOf" srcId="{5FA3A969-8BD4-43D8-A147-6683F0393816}" destId="{5410198D-E192-40E5-A67C-0FF7F4DF5532}" srcOrd="0" destOrd="0" presId="urn:microsoft.com/office/officeart/2005/8/layout/vProcess5"/>
    <dgm:cxn modelId="{F72CCCFF-8B85-4EAB-BC8F-10C9D2CC95E4}" type="presOf" srcId="{6DD171B1-152A-4516-A0C6-29C823DD3DFF}" destId="{6E234C01-5D97-4C2D-8A89-8E54262B864F}" srcOrd="0" destOrd="0" presId="urn:microsoft.com/office/officeart/2005/8/layout/vProcess5"/>
    <dgm:cxn modelId="{18F241F1-1ED2-492F-B5CA-EBE18C84E482}" type="presParOf" srcId="{B56F245A-F1E3-4333-8FBA-B82305E8A88C}" destId="{E62B814E-D1E9-4150-8493-15941E68ACBD}" srcOrd="0" destOrd="0" presId="urn:microsoft.com/office/officeart/2005/8/layout/vProcess5"/>
    <dgm:cxn modelId="{4ED9BD57-8AC8-496D-8DDB-B158225EC916}" type="presParOf" srcId="{B56F245A-F1E3-4333-8FBA-B82305E8A88C}" destId="{67223986-2627-4E51-BFE8-10D3D288F81E}" srcOrd="1" destOrd="0" presId="urn:microsoft.com/office/officeart/2005/8/layout/vProcess5"/>
    <dgm:cxn modelId="{B5296FAE-8B12-401C-9F82-68BC152C7DC9}" type="presParOf" srcId="{B56F245A-F1E3-4333-8FBA-B82305E8A88C}" destId="{660A3D25-C060-49D0-8299-9632B981079F}" srcOrd="2" destOrd="0" presId="urn:microsoft.com/office/officeart/2005/8/layout/vProcess5"/>
    <dgm:cxn modelId="{8744C57C-C9D5-4325-A7BB-65F7F9B5DA3B}" type="presParOf" srcId="{B56F245A-F1E3-4333-8FBA-B82305E8A88C}" destId="{6E234C01-5D97-4C2D-8A89-8E54262B864F}" srcOrd="3" destOrd="0" presId="urn:microsoft.com/office/officeart/2005/8/layout/vProcess5"/>
    <dgm:cxn modelId="{8DF6D2F7-5713-44D3-8162-4F0E210A64F2}" type="presParOf" srcId="{B56F245A-F1E3-4333-8FBA-B82305E8A88C}" destId="{9A26C8E9-A0B6-4090-80D5-C5B2C988E133}" srcOrd="4" destOrd="0" presId="urn:microsoft.com/office/officeart/2005/8/layout/vProcess5"/>
    <dgm:cxn modelId="{1256EABC-4A23-48C9-91D0-ED4E804111D6}" type="presParOf" srcId="{B56F245A-F1E3-4333-8FBA-B82305E8A88C}" destId="{85C10AF1-B3E5-4141-9452-C7379A84876D}" srcOrd="5" destOrd="0" presId="urn:microsoft.com/office/officeart/2005/8/layout/vProcess5"/>
    <dgm:cxn modelId="{9866FB82-0CC1-47E5-9E7D-0974DAF90D32}" type="presParOf" srcId="{B56F245A-F1E3-4333-8FBA-B82305E8A88C}" destId="{D1CBABD6-5483-4EEA-BF4C-294ECAB62D95}" srcOrd="6" destOrd="0" presId="urn:microsoft.com/office/officeart/2005/8/layout/vProcess5"/>
    <dgm:cxn modelId="{46C90DD7-FBE6-4925-B3CE-87326C74F7FF}" type="presParOf" srcId="{B56F245A-F1E3-4333-8FBA-B82305E8A88C}" destId="{5410198D-E192-40E5-A67C-0FF7F4DF5532}" srcOrd="7" destOrd="0" presId="urn:microsoft.com/office/officeart/2005/8/layout/vProcess5"/>
    <dgm:cxn modelId="{33DB30F9-3763-4749-B83E-CF988F04AC51}" type="presParOf" srcId="{B56F245A-F1E3-4333-8FBA-B82305E8A88C}" destId="{8675AC3D-B990-4688-B68F-A5FB3FE8D7CB}" srcOrd="8" destOrd="0" presId="urn:microsoft.com/office/officeart/2005/8/layout/vProcess5"/>
    <dgm:cxn modelId="{F1311FD7-8DCA-46C9-93CF-647A2DF7EFAE}" type="presParOf" srcId="{B56F245A-F1E3-4333-8FBA-B82305E8A88C}" destId="{A7DCDB5E-A716-4CD2-88EE-DB4F8D99FF14}" srcOrd="9" destOrd="0" presId="urn:microsoft.com/office/officeart/2005/8/layout/vProcess5"/>
    <dgm:cxn modelId="{820F644F-5BB7-4E50-A8B5-965CEDC212F8}" type="presParOf" srcId="{B56F245A-F1E3-4333-8FBA-B82305E8A88C}" destId="{7F152A55-168E-4F6B-A268-42C2E8B71648}" srcOrd="10" destOrd="0" presId="urn:microsoft.com/office/officeart/2005/8/layout/vProcess5"/>
    <dgm:cxn modelId="{B806E05D-6880-4719-B578-DD331EFD0549}" type="presParOf" srcId="{B56F245A-F1E3-4333-8FBA-B82305E8A88C}" destId="{A88C6D0C-5F5F-4CAB-B173-0E5A3D56334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302B14-8824-47C9-949E-5085E36757C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043B3E56-9990-469D-AD46-BFB1244DA2D5}">
      <dgm:prSet/>
      <dgm:spPr/>
      <dgm:t>
        <a:bodyPr/>
        <a:lstStyle/>
        <a:p>
          <a:r>
            <a:rPr lang="hu-HU" dirty="0"/>
            <a:t>Gyógyszertechnológiai interakció</a:t>
          </a:r>
        </a:p>
      </dgm:t>
    </dgm:pt>
    <dgm:pt modelId="{82D928E7-130F-4E99-BF06-8C8885E5E22E}" type="parTrans" cxnId="{625A37D6-0A10-4032-91CD-256CBABFD0E3}">
      <dgm:prSet/>
      <dgm:spPr/>
      <dgm:t>
        <a:bodyPr/>
        <a:lstStyle/>
        <a:p>
          <a:endParaRPr lang="hu-HU"/>
        </a:p>
      </dgm:t>
    </dgm:pt>
    <dgm:pt modelId="{7890B277-2F33-4612-BF84-72BFF1659E91}" type="sibTrans" cxnId="{625A37D6-0A10-4032-91CD-256CBABFD0E3}">
      <dgm:prSet/>
      <dgm:spPr/>
      <dgm:t>
        <a:bodyPr/>
        <a:lstStyle/>
        <a:p>
          <a:endParaRPr lang="hu-HU"/>
        </a:p>
      </dgm:t>
    </dgm:pt>
    <dgm:pt modelId="{D25EE54F-B263-4113-9DFB-9862FE9C1BF7}">
      <dgm:prSet/>
      <dgm:spPr/>
      <dgm:t>
        <a:bodyPr/>
        <a:lstStyle/>
        <a:p>
          <a:r>
            <a:rPr lang="hu-HU" dirty="0" err="1"/>
            <a:t>Midazolam</a:t>
          </a:r>
          <a:r>
            <a:rPr lang="hu-HU" dirty="0"/>
            <a:t> – </a:t>
          </a:r>
          <a:r>
            <a:rPr lang="hu-HU" dirty="0" err="1"/>
            <a:t>Ketamin</a:t>
          </a:r>
          <a:endParaRPr lang="hu-HU" dirty="0"/>
        </a:p>
      </dgm:t>
    </dgm:pt>
    <dgm:pt modelId="{A4655B4A-6067-430A-A606-8D97BEC465D8}" type="parTrans" cxnId="{FEF5E8DA-4A14-43D3-B8D5-2924A476B478}">
      <dgm:prSet/>
      <dgm:spPr/>
      <dgm:t>
        <a:bodyPr/>
        <a:lstStyle/>
        <a:p>
          <a:endParaRPr lang="hu-HU"/>
        </a:p>
      </dgm:t>
    </dgm:pt>
    <dgm:pt modelId="{9411DFFE-A2FA-41A4-B884-6F1DB42E7077}" type="sibTrans" cxnId="{FEF5E8DA-4A14-43D3-B8D5-2924A476B478}">
      <dgm:prSet/>
      <dgm:spPr/>
      <dgm:t>
        <a:bodyPr/>
        <a:lstStyle/>
        <a:p>
          <a:endParaRPr lang="hu-HU"/>
        </a:p>
      </dgm:t>
    </dgm:pt>
    <dgm:pt modelId="{AEFE4BE7-65AF-49F7-A792-2E8C85A34EF7}">
      <dgm:prSet/>
      <dgm:spPr/>
      <dgm:t>
        <a:bodyPr/>
        <a:lstStyle/>
        <a:p>
          <a:r>
            <a:rPr lang="hu-HU" dirty="0" err="1"/>
            <a:t>Midazolam</a:t>
          </a:r>
          <a:r>
            <a:rPr lang="hu-HU" dirty="0"/>
            <a:t> - </a:t>
          </a:r>
          <a:r>
            <a:rPr lang="hu-HU" dirty="0" err="1"/>
            <a:t>Furosemid</a:t>
          </a:r>
          <a:r>
            <a:rPr lang="hu-HU" dirty="0"/>
            <a:t> </a:t>
          </a:r>
        </a:p>
      </dgm:t>
    </dgm:pt>
    <dgm:pt modelId="{0A6E0977-7F7E-4C94-A68A-E352C4D9B38D}" type="parTrans" cxnId="{CACC87DB-D7C1-40E6-B4EE-B99886E7AFC7}">
      <dgm:prSet/>
      <dgm:spPr/>
      <dgm:t>
        <a:bodyPr/>
        <a:lstStyle/>
        <a:p>
          <a:endParaRPr lang="hu-HU"/>
        </a:p>
      </dgm:t>
    </dgm:pt>
    <dgm:pt modelId="{9894A954-9ABC-48FA-BDEA-BA4475D64CF8}" type="sibTrans" cxnId="{CACC87DB-D7C1-40E6-B4EE-B99886E7AFC7}">
      <dgm:prSet/>
      <dgm:spPr/>
      <dgm:t>
        <a:bodyPr/>
        <a:lstStyle/>
        <a:p>
          <a:endParaRPr lang="hu-HU"/>
        </a:p>
      </dgm:t>
    </dgm:pt>
    <dgm:pt modelId="{9D1A3379-611C-43CB-8704-413E0910DFB5}">
      <dgm:prSet/>
      <dgm:spPr/>
      <dgm:t>
        <a:bodyPr/>
        <a:lstStyle/>
        <a:p>
          <a:r>
            <a:rPr lang="hu-HU" dirty="0" err="1"/>
            <a:t>Diazepam</a:t>
          </a:r>
          <a:r>
            <a:rPr lang="hu-HU" dirty="0"/>
            <a:t> – </a:t>
          </a:r>
          <a:r>
            <a:rPr lang="hu-HU" dirty="0" err="1"/>
            <a:t>Ketamin</a:t>
          </a:r>
          <a:endParaRPr lang="hu-HU" dirty="0"/>
        </a:p>
      </dgm:t>
    </dgm:pt>
    <dgm:pt modelId="{943AEABC-A68E-43D0-9213-0943811F31CD}" type="parTrans" cxnId="{320A9971-3EB4-40F8-89E3-A342ADF3CA41}">
      <dgm:prSet/>
      <dgm:spPr/>
      <dgm:t>
        <a:bodyPr/>
        <a:lstStyle/>
        <a:p>
          <a:endParaRPr lang="hu-HU"/>
        </a:p>
      </dgm:t>
    </dgm:pt>
    <dgm:pt modelId="{149F96C2-9B57-4EAA-B58D-315567644938}" type="sibTrans" cxnId="{320A9971-3EB4-40F8-89E3-A342ADF3CA41}">
      <dgm:prSet/>
      <dgm:spPr/>
      <dgm:t>
        <a:bodyPr/>
        <a:lstStyle/>
        <a:p>
          <a:endParaRPr lang="hu-HU"/>
        </a:p>
      </dgm:t>
    </dgm:pt>
    <dgm:pt modelId="{616EE881-1123-4D6E-B202-0A6EF50FC5AB}">
      <dgm:prSet/>
      <dgm:spPr/>
      <dgm:t>
        <a:bodyPr/>
        <a:lstStyle/>
        <a:p>
          <a:r>
            <a:rPr lang="hu-HU" dirty="0" err="1"/>
            <a:t>Farmakodinámiás</a:t>
          </a:r>
          <a:r>
            <a:rPr lang="hu-HU" dirty="0"/>
            <a:t>/</a:t>
          </a:r>
          <a:r>
            <a:rPr lang="hu-HU" dirty="0" err="1"/>
            <a:t>farmakokinetikai</a:t>
          </a:r>
          <a:r>
            <a:rPr lang="hu-HU" dirty="0"/>
            <a:t> interakciók</a:t>
          </a:r>
        </a:p>
      </dgm:t>
    </dgm:pt>
    <dgm:pt modelId="{B7BA7289-2E54-457E-9E1F-300096405EB9}" type="parTrans" cxnId="{CB5C91CF-B06C-472E-B5EE-00D40ECDF797}">
      <dgm:prSet/>
      <dgm:spPr/>
      <dgm:t>
        <a:bodyPr/>
        <a:lstStyle/>
        <a:p>
          <a:endParaRPr lang="hu-HU"/>
        </a:p>
      </dgm:t>
    </dgm:pt>
    <dgm:pt modelId="{A363DF25-FBA3-4FDB-B281-1B8FA0C41797}" type="sibTrans" cxnId="{CB5C91CF-B06C-472E-B5EE-00D40ECDF797}">
      <dgm:prSet/>
      <dgm:spPr/>
      <dgm:t>
        <a:bodyPr/>
        <a:lstStyle/>
        <a:p>
          <a:endParaRPr lang="hu-HU"/>
        </a:p>
      </dgm:t>
    </dgm:pt>
    <dgm:pt modelId="{4A56C9FC-47CA-4086-87A4-30B0B590AD11}">
      <dgm:prSet custT="1"/>
      <dgm:spPr/>
      <dgm:t>
        <a:bodyPr/>
        <a:lstStyle/>
        <a:p>
          <a:r>
            <a:rPr lang="hu-HU" sz="1800" dirty="0" err="1"/>
            <a:t>Erythromycin</a:t>
          </a:r>
          <a:r>
            <a:rPr lang="hu-HU" sz="1800" dirty="0"/>
            <a:t> – </a:t>
          </a:r>
          <a:r>
            <a:rPr lang="hu-HU" sz="1800" dirty="0" err="1"/>
            <a:t>Propafenon</a:t>
          </a:r>
          <a:r>
            <a:rPr lang="hu-HU" sz="1800" dirty="0"/>
            <a:t>, </a:t>
          </a:r>
          <a:r>
            <a:rPr lang="hu-HU" sz="1800" dirty="0" err="1"/>
            <a:t>Amiodaron</a:t>
          </a:r>
          <a:r>
            <a:rPr lang="hu-HU" sz="1800" dirty="0"/>
            <a:t>, </a:t>
          </a:r>
          <a:r>
            <a:rPr lang="hu-HU" sz="1800" dirty="0" err="1"/>
            <a:t>Fluconazol</a:t>
          </a:r>
          <a:r>
            <a:rPr lang="hu-HU" sz="1800" dirty="0"/>
            <a:t>, </a:t>
          </a:r>
          <a:r>
            <a:rPr lang="hu-HU" sz="1800" dirty="0" err="1"/>
            <a:t>Domperidon</a:t>
          </a:r>
          <a:r>
            <a:rPr lang="hu-HU" sz="1800" dirty="0"/>
            <a:t> </a:t>
          </a:r>
          <a:r>
            <a:rPr lang="hu-HU" sz="1800" i="1" dirty="0"/>
            <a:t>(</a:t>
          </a:r>
          <a:r>
            <a:rPr lang="hu-HU" sz="1800" i="1" dirty="0" err="1"/>
            <a:t>Farmakokinetikai</a:t>
          </a:r>
          <a:r>
            <a:rPr lang="hu-HU" sz="1800" i="1" dirty="0"/>
            <a:t>)</a:t>
          </a:r>
        </a:p>
      </dgm:t>
    </dgm:pt>
    <dgm:pt modelId="{7E2FB462-AECD-4A5A-A216-E83E9304BEBB}" type="parTrans" cxnId="{CC713BB5-F081-4366-8D3F-023117F99A77}">
      <dgm:prSet/>
      <dgm:spPr/>
      <dgm:t>
        <a:bodyPr/>
        <a:lstStyle/>
        <a:p>
          <a:endParaRPr lang="hu-HU"/>
        </a:p>
      </dgm:t>
    </dgm:pt>
    <dgm:pt modelId="{C987A961-5B73-49E4-8468-DAAA40D1C54C}" type="sibTrans" cxnId="{CC713BB5-F081-4366-8D3F-023117F99A77}">
      <dgm:prSet/>
      <dgm:spPr/>
      <dgm:t>
        <a:bodyPr/>
        <a:lstStyle/>
        <a:p>
          <a:endParaRPr lang="hu-HU"/>
        </a:p>
      </dgm:t>
    </dgm:pt>
    <dgm:pt modelId="{37CD90C6-9AFF-4675-9320-894324507FAE}">
      <dgm:prSet custT="1"/>
      <dgm:spPr/>
      <dgm:t>
        <a:bodyPr/>
        <a:lstStyle/>
        <a:p>
          <a:r>
            <a:rPr lang="hu-HU" sz="1800" dirty="0" err="1"/>
            <a:t>Metoclopramid</a:t>
          </a:r>
          <a:r>
            <a:rPr lang="hu-HU" sz="1800" dirty="0"/>
            <a:t> – </a:t>
          </a:r>
          <a:r>
            <a:rPr lang="hu-HU" sz="1800" dirty="0" err="1"/>
            <a:t>Linezolid</a:t>
          </a:r>
          <a:r>
            <a:rPr lang="hu-HU" sz="1800" dirty="0"/>
            <a:t>, </a:t>
          </a:r>
          <a:r>
            <a:rPr lang="hu-HU" sz="1800" dirty="0" err="1"/>
            <a:t>Trimetazidin</a:t>
          </a:r>
          <a:r>
            <a:rPr lang="hu-HU" sz="1800" dirty="0"/>
            <a:t> </a:t>
          </a:r>
          <a:r>
            <a:rPr lang="hu-HU" sz="1800" i="1" dirty="0"/>
            <a:t>(</a:t>
          </a:r>
          <a:r>
            <a:rPr lang="hu-HU" sz="1800" i="1" dirty="0" err="1"/>
            <a:t>Farmakodinámiás</a:t>
          </a:r>
          <a:r>
            <a:rPr lang="hu-HU" sz="1800" i="1" dirty="0"/>
            <a:t>)</a:t>
          </a:r>
        </a:p>
      </dgm:t>
    </dgm:pt>
    <dgm:pt modelId="{DEFC8579-2042-4F89-8D40-D38334CCADD9}" type="parTrans" cxnId="{BDF80FB8-22C4-4269-A35A-0ECA035B51BF}">
      <dgm:prSet/>
      <dgm:spPr/>
      <dgm:t>
        <a:bodyPr/>
        <a:lstStyle/>
        <a:p>
          <a:endParaRPr lang="hu-HU"/>
        </a:p>
      </dgm:t>
    </dgm:pt>
    <dgm:pt modelId="{20976E87-1055-461E-AEF1-FE357E2BB1CC}" type="sibTrans" cxnId="{BDF80FB8-22C4-4269-A35A-0ECA035B51BF}">
      <dgm:prSet/>
      <dgm:spPr/>
      <dgm:t>
        <a:bodyPr/>
        <a:lstStyle/>
        <a:p>
          <a:endParaRPr lang="hu-HU"/>
        </a:p>
      </dgm:t>
    </dgm:pt>
    <dgm:pt modelId="{A73F8A66-EA8A-409D-B3D1-7290263FF64C}">
      <dgm:prSet custT="1"/>
      <dgm:spPr/>
      <dgm:t>
        <a:bodyPr/>
        <a:lstStyle/>
        <a:p>
          <a:r>
            <a:rPr lang="hu-HU" sz="1800" dirty="0" err="1"/>
            <a:t>Amiodaron</a:t>
          </a:r>
          <a:r>
            <a:rPr lang="hu-HU" sz="1800" dirty="0"/>
            <a:t> – </a:t>
          </a:r>
          <a:r>
            <a:rPr lang="hu-HU" sz="1800" dirty="0" err="1"/>
            <a:t>Digoxin</a:t>
          </a:r>
          <a:r>
            <a:rPr lang="hu-HU" sz="1800" dirty="0"/>
            <a:t>, </a:t>
          </a:r>
          <a:r>
            <a:rPr lang="hu-HU" sz="1800" dirty="0" err="1"/>
            <a:t>Proprafenon</a:t>
          </a:r>
          <a:r>
            <a:rPr lang="hu-HU" sz="1800" dirty="0"/>
            <a:t> </a:t>
          </a:r>
          <a:r>
            <a:rPr lang="hu-HU" sz="1800" i="1" dirty="0"/>
            <a:t>(</a:t>
          </a:r>
          <a:r>
            <a:rPr lang="hu-HU" sz="1800" i="1" dirty="0" err="1"/>
            <a:t>Farmakokinetikai</a:t>
          </a:r>
          <a:r>
            <a:rPr lang="hu-HU" sz="1800" i="1" dirty="0"/>
            <a:t>)</a:t>
          </a:r>
        </a:p>
      </dgm:t>
    </dgm:pt>
    <dgm:pt modelId="{51E77F4C-71B2-4B53-84F7-FCA04560D7E9}" type="parTrans" cxnId="{E4F8A1E2-25CB-468A-9644-13668EE7636B}">
      <dgm:prSet/>
      <dgm:spPr/>
      <dgm:t>
        <a:bodyPr/>
        <a:lstStyle/>
        <a:p>
          <a:endParaRPr lang="hu-HU"/>
        </a:p>
      </dgm:t>
    </dgm:pt>
    <dgm:pt modelId="{7B8AF1F6-4AF9-4323-A97B-AF64E7E9BADD}" type="sibTrans" cxnId="{E4F8A1E2-25CB-468A-9644-13668EE7636B}">
      <dgm:prSet/>
      <dgm:spPr/>
      <dgm:t>
        <a:bodyPr/>
        <a:lstStyle/>
        <a:p>
          <a:endParaRPr lang="hu-HU"/>
        </a:p>
      </dgm:t>
    </dgm:pt>
    <dgm:pt modelId="{91410E23-9B9A-48E2-9719-514255C5FA57}" type="pres">
      <dgm:prSet presAssocID="{29302B14-8824-47C9-949E-5085E36757CC}" presName="Name0" presStyleCnt="0">
        <dgm:presLayoutVars>
          <dgm:dir/>
          <dgm:animLvl val="lvl"/>
          <dgm:resizeHandles val="exact"/>
        </dgm:presLayoutVars>
      </dgm:prSet>
      <dgm:spPr/>
    </dgm:pt>
    <dgm:pt modelId="{52F03B9A-4FCB-4392-8CC8-8019E31B047E}" type="pres">
      <dgm:prSet presAssocID="{043B3E56-9990-469D-AD46-BFB1244DA2D5}" presName="linNode" presStyleCnt="0"/>
      <dgm:spPr/>
    </dgm:pt>
    <dgm:pt modelId="{BB551304-F155-4F79-8F6F-BE3713C1C7C0}" type="pres">
      <dgm:prSet presAssocID="{043B3E56-9990-469D-AD46-BFB1244DA2D5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8D49AECC-4C90-4328-B612-F317B9BD2680}" type="pres">
      <dgm:prSet presAssocID="{043B3E56-9990-469D-AD46-BFB1244DA2D5}" presName="descendantText" presStyleLbl="alignAccFollowNode1" presStyleIdx="0" presStyleCnt="2" custScaleX="78554" custLinFactNeighborX="0" custLinFactNeighborY="641">
        <dgm:presLayoutVars>
          <dgm:bulletEnabled val="1"/>
        </dgm:presLayoutVars>
      </dgm:prSet>
      <dgm:spPr/>
    </dgm:pt>
    <dgm:pt modelId="{5AE002FA-B942-4988-8D00-CD3A4E2B66BD}" type="pres">
      <dgm:prSet presAssocID="{7890B277-2F33-4612-BF84-72BFF1659E91}" presName="sp" presStyleCnt="0"/>
      <dgm:spPr/>
    </dgm:pt>
    <dgm:pt modelId="{E5EEE7CF-5D4D-42BA-9A43-E538DDC768D7}" type="pres">
      <dgm:prSet presAssocID="{616EE881-1123-4D6E-B202-0A6EF50FC5AB}" presName="linNode" presStyleCnt="0"/>
      <dgm:spPr/>
    </dgm:pt>
    <dgm:pt modelId="{D7995EC0-BFAD-489B-A1E3-5FB3E0719130}" type="pres">
      <dgm:prSet presAssocID="{616EE881-1123-4D6E-B202-0A6EF50FC5AB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B3A3C052-B1D8-4A29-82A4-82A77AC20822}" type="pres">
      <dgm:prSet presAssocID="{616EE881-1123-4D6E-B202-0A6EF50FC5AB}" presName="descendantText" presStyleLbl="alignAccFollowNode1" presStyleIdx="1" presStyleCnt="2" custScaleX="78554">
        <dgm:presLayoutVars>
          <dgm:bulletEnabled val="1"/>
        </dgm:presLayoutVars>
      </dgm:prSet>
      <dgm:spPr/>
    </dgm:pt>
  </dgm:ptLst>
  <dgm:cxnLst>
    <dgm:cxn modelId="{F4D77407-F6F9-4288-ADB5-374703E75B47}" type="presOf" srcId="{D25EE54F-B263-4113-9DFB-9862FE9C1BF7}" destId="{8D49AECC-4C90-4328-B612-F317B9BD2680}" srcOrd="0" destOrd="0" presId="urn:microsoft.com/office/officeart/2005/8/layout/vList5"/>
    <dgm:cxn modelId="{2F574438-AE77-4732-9545-40AABA68488D}" type="presOf" srcId="{4A56C9FC-47CA-4086-87A4-30B0B590AD11}" destId="{B3A3C052-B1D8-4A29-82A4-82A77AC20822}" srcOrd="0" destOrd="0" presId="urn:microsoft.com/office/officeart/2005/8/layout/vList5"/>
    <dgm:cxn modelId="{120FAA41-08A4-4515-969F-0DF31199838D}" type="presOf" srcId="{A73F8A66-EA8A-409D-B3D1-7290263FF64C}" destId="{B3A3C052-B1D8-4A29-82A4-82A77AC20822}" srcOrd="0" destOrd="2" presId="urn:microsoft.com/office/officeart/2005/8/layout/vList5"/>
    <dgm:cxn modelId="{320A9971-3EB4-40F8-89E3-A342ADF3CA41}" srcId="{043B3E56-9990-469D-AD46-BFB1244DA2D5}" destId="{9D1A3379-611C-43CB-8704-413E0910DFB5}" srcOrd="2" destOrd="0" parTransId="{943AEABC-A68E-43D0-9213-0943811F31CD}" sibTransId="{149F96C2-9B57-4EAA-B58D-315567644938}"/>
    <dgm:cxn modelId="{CD923995-1632-4E80-A25D-A9F252A04D2D}" type="presOf" srcId="{37CD90C6-9AFF-4675-9320-894324507FAE}" destId="{B3A3C052-B1D8-4A29-82A4-82A77AC20822}" srcOrd="0" destOrd="1" presId="urn:microsoft.com/office/officeart/2005/8/layout/vList5"/>
    <dgm:cxn modelId="{CC713BB5-F081-4366-8D3F-023117F99A77}" srcId="{616EE881-1123-4D6E-B202-0A6EF50FC5AB}" destId="{4A56C9FC-47CA-4086-87A4-30B0B590AD11}" srcOrd="0" destOrd="0" parTransId="{7E2FB462-AECD-4A5A-A216-E83E9304BEBB}" sibTransId="{C987A961-5B73-49E4-8468-DAAA40D1C54C}"/>
    <dgm:cxn modelId="{BDF80FB8-22C4-4269-A35A-0ECA035B51BF}" srcId="{616EE881-1123-4D6E-B202-0A6EF50FC5AB}" destId="{37CD90C6-9AFF-4675-9320-894324507FAE}" srcOrd="1" destOrd="0" parTransId="{DEFC8579-2042-4F89-8D40-D38334CCADD9}" sibTransId="{20976E87-1055-461E-AEF1-FE357E2BB1CC}"/>
    <dgm:cxn modelId="{CB5C91CF-B06C-472E-B5EE-00D40ECDF797}" srcId="{29302B14-8824-47C9-949E-5085E36757CC}" destId="{616EE881-1123-4D6E-B202-0A6EF50FC5AB}" srcOrd="1" destOrd="0" parTransId="{B7BA7289-2E54-457E-9E1F-300096405EB9}" sibTransId="{A363DF25-FBA3-4FDB-B281-1B8FA0C41797}"/>
    <dgm:cxn modelId="{625A37D6-0A10-4032-91CD-256CBABFD0E3}" srcId="{29302B14-8824-47C9-949E-5085E36757CC}" destId="{043B3E56-9990-469D-AD46-BFB1244DA2D5}" srcOrd="0" destOrd="0" parTransId="{82D928E7-130F-4E99-BF06-8C8885E5E22E}" sibTransId="{7890B277-2F33-4612-BF84-72BFF1659E91}"/>
    <dgm:cxn modelId="{FEF5E8DA-4A14-43D3-B8D5-2924A476B478}" srcId="{043B3E56-9990-469D-AD46-BFB1244DA2D5}" destId="{D25EE54F-B263-4113-9DFB-9862FE9C1BF7}" srcOrd="0" destOrd="0" parTransId="{A4655B4A-6067-430A-A606-8D97BEC465D8}" sibTransId="{9411DFFE-A2FA-41A4-B884-6F1DB42E7077}"/>
    <dgm:cxn modelId="{CACC87DB-D7C1-40E6-B4EE-B99886E7AFC7}" srcId="{043B3E56-9990-469D-AD46-BFB1244DA2D5}" destId="{AEFE4BE7-65AF-49F7-A792-2E8C85A34EF7}" srcOrd="1" destOrd="0" parTransId="{0A6E0977-7F7E-4C94-A68A-E352C4D9B38D}" sibTransId="{9894A954-9ABC-48FA-BDEA-BA4475D64CF8}"/>
    <dgm:cxn modelId="{3C3B85DE-E04F-4FA5-A7AB-B9EEA36D0B8F}" type="presOf" srcId="{9D1A3379-611C-43CB-8704-413E0910DFB5}" destId="{8D49AECC-4C90-4328-B612-F317B9BD2680}" srcOrd="0" destOrd="2" presId="urn:microsoft.com/office/officeart/2005/8/layout/vList5"/>
    <dgm:cxn modelId="{6A4AD2DF-3EC4-4D34-862E-0CEDF9218A8C}" type="presOf" srcId="{AEFE4BE7-65AF-49F7-A792-2E8C85A34EF7}" destId="{8D49AECC-4C90-4328-B612-F317B9BD2680}" srcOrd="0" destOrd="1" presId="urn:microsoft.com/office/officeart/2005/8/layout/vList5"/>
    <dgm:cxn modelId="{A79E88E1-4687-4B89-936E-0E017DC50343}" type="presOf" srcId="{616EE881-1123-4D6E-B202-0A6EF50FC5AB}" destId="{D7995EC0-BFAD-489B-A1E3-5FB3E0719130}" srcOrd="0" destOrd="0" presId="urn:microsoft.com/office/officeart/2005/8/layout/vList5"/>
    <dgm:cxn modelId="{E9362CE2-8AFF-4174-9766-97E26C270B2A}" type="presOf" srcId="{29302B14-8824-47C9-949E-5085E36757CC}" destId="{91410E23-9B9A-48E2-9719-514255C5FA57}" srcOrd="0" destOrd="0" presId="urn:microsoft.com/office/officeart/2005/8/layout/vList5"/>
    <dgm:cxn modelId="{E4F8A1E2-25CB-468A-9644-13668EE7636B}" srcId="{616EE881-1123-4D6E-B202-0A6EF50FC5AB}" destId="{A73F8A66-EA8A-409D-B3D1-7290263FF64C}" srcOrd="2" destOrd="0" parTransId="{51E77F4C-71B2-4B53-84F7-FCA04560D7E9}" sibTransId="{7B8AF1F6-4AF9-4323-A97B-AF64E7E9BADD}"/>
    <dgm:cxn modelId="{CD9B53FE-8AB5-451F-A605-AFE3CFD360F0}" type="presOf" srcId="{043B3E56-9990-469D-AD46-BFB1244DA2D5}" destId="{BB551304-F155-4F79-8F6F-BE3713C1C7C0}" srcOrd="0" destOrd="0" presId="urn:microsoft.com/office/officeart/2005/8/layout/vList5"/>
    <dgm:cxn modelId="{0D65C880-EB1A-4603-B37F-DCDA09607A29}" type="presParOf" srcId="{91410E23-9B9A-48E2-9719-514255C5FA57}" destId="{52F03B9A-4FCB-4392-8CC8-8019E31B047E}" srcOrd="0" destOrd="0" presId="urn:microsoft.com/office/officeart/2005/8/layout/vList5"/>
    <dgm:cxn modelId="{C4AB1D66-AF90-4A58-9AE5-BD7F9A1AE535}" type="presParOf" srcId="{52F03B9A-4FCB-4392-8CC8-8019E31B047E}" destId="{BB551304-F155-4F79-8F6F-BE3713C1C7C0}" srcOrd="0" destOrd="0" presId="urn:microsoft.com/office/officeart/2005/8/layout/vList5"/>
    <dgm:cxn modelId="{7EB9896A-D1E4-4CAD-8375-3C06D7438819}" type="presParOf" srcId="{52F03B9A-4FCB-4392-8CC8-8019E31B047E}" destId="{8D49AECC-4C90-4328-B612-F317B9BD2680}" srcOrd="1" destOrd="0" presId="urn:microsoft.com/office/officeart/2005/8/layout/vList5"/>
    <dgm:cxn modelId="{E7D207D1-71C3-4397-B1BF-70C854262E45}" type="presParOf" srcId="{91410E23-9B9A-48E2-9719-514255C5FA57}" destId="{5AE002FA-B942-4988-8D00-CD3A4E2B66BD}" srcOrd="1" destOrd="0" presId="urn:microsoft.com/office/officeart/2005/8/layout/vList5"/>
    <dgm:cxn modelId="{68D07A07-B32B-4CC4-92CF-508A3355E8B1}" type="presParOf" srcId="{91410E23-9B9A-48E2-9719-514255C5FA57}" destId="{E5EEE7CF-5D4D-42BA-9A43-E538DDC768D7}" srcOrd="2" destOrd="0" presId="urn:microsoft.com/office/officeart/2005/8/layout/vList5"/>
    <dgm:cxn modelId="{26B4C8F6-5491-4F00-99E9-FFBD403287B1}" type="presParOf" srcId="{E5EEE7CF-5D4D-42BA-9A43-E538DDC768D7}" destId="{D7995EC0-BFAD-489B-A1E3-5FB3E0719130}" srcOrd="0" destOrd="0" presId="urn:microsoft.com/office/officeart/2005/8/layout/vList5"/>
    <dgm:cxn modelId="{D76C5189-1F91-4878-B270-C8617735D053}" type="presParOf" srcId="{E5EEE7CF-5D4D-42BA-9A43-E538DDC768D7}" destId="{B3A3C052-B1D8-4A29-82A4-82A77AC2082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C7F3DB5-FEE6-4BB9-A635-4D625A0C30B6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400BC59A-E854-48C2-8432-A4BE3AB09993}">
      <dgm:prSet phldrT="[Szöveg]" custT="1"/>
      <dgm:spPr>
        <a:solidFill>
          <a:schemeClr val="accent6"/>
        </a:solidFill>
      </dgm:spPr>
      <dgm:t>
        <a:bodyPr/>
        <a:lstStyle/>
        <a:p>
          <a:r>
            <a:rPr lang="hu-HU" sz="1400" b="1">
              <a:solidFill>
                <a:schemeClr val="tx1"/>
              </a:solidFill>
            </a:rPr>
            <a:t>Prucaloprid</a:t>
          </a:r>
          <a:endParaRPr lang="hu-HU" sz="1400" b="1" dirty="0">
            <a:solidFill>
              <a:schemeClr val="tx1"/>
            </a:solidFill>
          </a:endParaRPr>
        </a:p>
      </dgm:t>
    </dgm:pt>
    <dgm:pt modelId="{EF33F78D-4535-40FB-B93C-6568419811BE}" type="parTrans" cxnId="{E43407B6-533D-4902-83BF-850877856F58}">
      <dgm:prSet/>
      <dgm:spPr/>
      <dgm:t>
        <a:bodyPr/>
        <a:lstStyle/>
        <a:p>
          <a:endParaRPr lang="hu-HU"/>
        </a:p>
      </dgm:t>
    </dgm:pt>
    <dgm:pt modelId="{BE1C67AF-70C9-4921-AC64-63EA48C9F14A}" type="sibTrans" cxnId="{E43407B6-533D-4902-83BF-850877856F58}">
      <dgm:prSet/>
      <dgm:spPr/>
      <dgm:t>
        <a:bodyPr/>
        <a:lstStyle/>
        <a:p>
          <a:endParaRPr lang="hu-HU"/>
        </a:p>
      </dgm:t>
    </dgm:pt>
    <dgm:pt modelId="{791E5D3E-71AA-48C8-9FA8-2F8C25204D30}">
      <dgm:prSet phldrT="[Szöveg]" custT="1"/>
      <dgm:spPr>
        <a:solidFill>
          <a:srgbClr val="FFC000"/>
        </a:solidFill>
      </dgm:spPr>
      <dgm:t>
        <a:bodyPr/>
        <a:lstStyle/>
        <a:p>
          <a:r>
            <a:rPr lang="hu-HU" sz="1400" b="1">
              <a:solidFill>
                <a:schemeClr val="tx1"/>
              </a:solidFill>
            </a:rPr>
            <a:t>Domperidon</a:t>
          </a:r>
          <a:endParaRPr lang="hu-HU" sz="1400" b="1" dirty="0">
            <a:solidFill>
              <a:schemeClr val="tx1"/>
            </a:solidFill>
          </a:endParaRPr>
        </a:p>
      </dgm:t>
    </dgm:pt>
    <dgm:pt modelId="{A7A41518-7446-405D-8483-85EC78905624}" type="parTrans" cxnId="{90657EF3-4556-46DB-B41E-C8EFDAEFA7A5}">
      <dgm:prSet/>
      <dgm:spPr/>
      <dgm:t>
        <a:bodyPr/>
        <a:lstStyle/>
        <a:p>
          <a:endParaRPr lang="hu-HU"/>
        </a:p>
      </dgm:t>
    </dgm:pt>
    <dgm:pt modelId="{E0A75B83-F6F8-44E6-BA37-47CAA5D3EE0D}" type="sibTrans" cxnId="{90657EF3-4556-46DB-B41E-C8EFDAEFA7A5}">
      <dgm:prSet/>
      <dgm:spPr/>
      <dgm:t>
        <a:bodyPr/>
        <a:lstStyle/>
        <a:p>
          <a:endParaRPr lang="hu-HU"/>
        </a:p>
      </dgm:t>
    </dgm:pt>
    <dgm:pt modelId="{031481F3-277E-45CA-B682-3A9106CF8857}">
      <dgm:prSet phldrT="[Szöveg]" custT="1"/>
      <dgm:spPr>
        <a:solidFill>
          <a:srgbClr val="FF0000"/>
        </a:solidFill>
      </dgm:spPr>
      <dgm:t>
        <a:bodyPr/>
        <a:lstStyle/>
        <a:p>
          <a:r>
            <a:rPr lang="hu-HU" sz="1400" b="1">
              <a:solidFill>
                <a:schemeClr val="tx1"/>
              </a:solidFill>
            </a:rPr>
            <a:t>Erythromycin</a:t>
          </a:r>
          <a:endParaRPr lang="hu-HU" sz="1400" b="1" dirty="0">
            <a:solidFill>
              <a:schemeClr val="tx1"/>
            </a:solidFill>
          </a:endParaRPr>
        </a:p>
      </dgm:t>
    </dgm:pt>
    <dgm:pt modelId="{4369CF37-14B4-4699-BF72-DA6F27F37689}" type="parTrans" cxnId="{967522E7-64C9-4692-8C26-8632D0517F11}">
      <dgm:prSet/>
      <dgm:spPr/>
      <dgm:t>
        <a:bodyPr/>
        <a:lstStyle/>
        <a:p>
          <a:endParaRPr lang="hu-HU"/>
        </a:p>
      </dgm:t>
    </dgm:pt>
    <dgm:pt modelId="{98D426E8-D83B-4B68-AC0D-D2FBF2BA0F51}" type="sibTrans" cxnId="{967522E7-64C9-4692-8C26-8632D0517F11}">
      <dgm:prSet/>
      <dgm:spPr/>
      <dgm:t>
        <a:bodyPr/>
        <a:lstStyle/>
        <a:p>
          <a:endParaRPr lang="hu-HU"/>
        </a:p>
      </dgm:t>
    </dgm:pt>
    <dgm:pt modelId="{0F697E9C-417C-40C5-B807-CF598B18470A}">
      <dgm:prSet phldrT="[Szöveg]" custT="1"/>
      <dgm:spPr>
        <a:solidFill>
          <a:schemeClr val="accent2"/>
        </a:solidFill>
      </dgm:spPr>
      <dgm:t>
        <a:bodyPr/>
        <a:lstStyle/>
        <a:p>
          <a:r>
            <a:rPr lang="hu-HU" sz="1400" b="1">
              <a:solidFill>
                <a:schemeClr val="tx1"/>
              </a:solidFill>
            </a:rPr>
            <a:t>Metoclopramid</a:t>
          </a:r>
          <a:endParaRPr lang="hu-HU" sz="1400" b="1" dirty="0">
            <a:solidFill>
              <a:schemeClr val="tx1"/>
            </a:solidFill>
          </a:endParaRPr>
        </a:p>
      </dgm:t>
    </dgm:pt>
    <dgm:pt modelId="{51034205-0816-4A84-A396-9FD5BD934A82}" type="sibTrans" cxnId="{1EAD119F-817C-4AA8-9606-B89CABCF16BA}">
      <dgm:prSet/>
      <dgm:spPr/>
      <dgm:t>
        <a:bodyPr/>
        <a:lstStyle/>
        <a:p>
          <a:endParaRPr lang="hu-HU"/>
        </a:p>
      </dgm:t>
    </dgm:pt>
    <dgm:pt modelId="{A00CC0AA-DD90-4B7E-B955-8A6EBE8D5433}" type="parTrans" cxnId="{1EAD119F-817C-4AA8-9606-B89CABCF16BA}">
      <dgm:prSet/>
      <dgm:spPr/>
      <dgm:t>
        <a:bodyPr/>
        <a:lstStyle/>
        <a:p>
          <a:endParaRPr lang="hu-HU"/>
        </a:p>
      </dgm:t>
    </dgm:pt>
    <dgm:pt modelId="{E6A70620-CC4F-494B-B9D9-BA3B69E600AC}">
      <dgm:prSet/>
      <dgm:spPr/>
      <dgm:t>
        <a:bodyPr/>
        <a:lstStyle/>
        <a:p>
          <a:r>
            <a:rPr lang="hu-HU" dirty="0"/>
            <a:t>Nagyon alacsony interakció valószínűség (9 db*)</a:t>
          </a:r>
        </a:p>
      </dgm:t>
    </dgm:pt>
    <dgm:pt modelId="{32FAB51F-1CA5-4F56-8F50-641E26B1059B}" type="parTrans" cxnId="{61247F88-3C43-41E5-A120-70384B922B3C}">
      <dgm:prSet/>
      <dgm:spPr/>
      <dgm:t>
        <a:bodyPr/>
        <a:lstStyle/>
        <a:p>
          <a:endParaRPr lang="hu-HU"/>
        </a:p>
      </dgm:t>
    </dgm:pt>
    <dgm:pt modelId="{092221D1-0505-4948-8C8B-1D2E4E9BD71F}" type="sibTrans" cxnId="{61247F88-3C43-41E5-A120-70384B922B3C}">
      <dgm:prSet/>
      <dgm:spPr/>
      <dgm:t>
        <a:bodyPr/>
        <a:lstStyle/>
        <a:p>
          <a:endParaRPr lang="hu-HU"/>
        </a:p>
      </dgm:t>
    </dgm:pt>
    <dgm:pt modelId="{0C2516ED-0A5C-48F4-9B58-6493D4554415}">
      <dgm:prSet/>
      <dgm:spPr/>
      <dgm:t>
        <a:bodyPr/>
        <a:lstStyle/>
        <a:p>
          <a:r>
            <a:rPr lang="hu-HU" dirty="0"/>
            <a:t>Alacsony interakció valószínűség (31 db*)</a:t>
          </a:r>
        </a:p>
      </dgm:t>
    </dgm:pt>
    <dgm:pt modelId="{F04D7FF2-FC31-421C-A0C1-FB493C6A30BD}" type="parTrans" cxnId="{19AF8CCE-BCC0-4E8F-A602-7E59EEF79ADD}">
      <dgm:prSet/>
      <dgm:spPr/>
      <dgm:t>
        <a:bodyPr/>
        <a:lstStyle/>
        <a:p>
          <a:endParaRPr lang="hu-HU"/>
        </a:p>
      </dgm:t>
    </dgm:pt>
    <dgm:pt modelId="{245B01CA-2758-4E82-A1A3-D1B46E3DF063}" type="sibTrans" cxnId="{19AF8CCE-BCC0-4E8F-A602-7E59EEF79ADD}">
      <dgm:prSet/>
      <dgm:spPr/>
      <dgm:t>
        <a:bodyPr/>
        <a:lstStyle/>
        <a:p>
          <a:endParaRPr lang="hu-HU"/>
        </a:p>
      </dgm:t>
    </dgm:pt>
    <dgm:pt modelId="{69F543DE-0737-4A95-913F-E275CBF25005}">
      <dgm:prSet/>
      <dgm:spPr/>
      <dgm:t>
        <a:bodyPr/>
        <a:lstStyle/>
        <a:p>
          <a:r>
            <a:rPr lang="hu-HU" dirty="0"/>
            <a:t>Közepes interakció valószínűség (51 db*)</a:t>
          </a:r>
        </a:p>
      </dgm:t>
    </dgm:pt>
    <dgm:pt modelId="{79E0855A-3A03-450B-95FA-3B4F61EAA59B}" type="parTrans" cxnId="{94F3631A-3B12-4CCB-9B8F-E3DB57C62735}">
      <dgm:prSet/>
      <dgm:spPr/>
      <dgm:t>
        <a:bodyPr/>
        <a:lstStyle/>
        <a:p>
          <a:endParaRPr lang="hu-HU"/>
        </a:p>
      </dgm:t>
    </dgm:pt>
    <dgm:pt modelId="{814E973E-D7E1-4762-8706-C7C75D64FA39}" type="sibTrans" cxnId="{94F3631A-3B12-4CCB-9B8F-E3DB57C62735}">
      <dgm:prSet/>
      <dgm:spPr/>
      <dgm:t>
        <a:bodyPr/>
        <a:lstStyle/>
        <a:p>
          <a:endParaRPr lang="hu-HU"/>
        </a:p>
      </dgm:t>
    </dgm:pt>
    <dgm:pt modelId="{FF1BD936-214A-4F36-AC45-929E745B47A7}">
      <dgm:prSet/>
      <dgm:spPr/>
      <dgm:t>
        <a:bodyPr/>
        <a:lstStyle/>
        <a:p>
          <a:r>
            <a:rPr lang="hu-HU" dirty="0"/>
            <a:t>Magas interakció valószínűség (445 db*)</a:t>
          </a:r>
        </a:p>
      </dgm:t>
    </dgm:pt>
    <dgm:pt modelId="{713E41A9-AC07-4773-8366-EA87E19F243F}" type="parTrans" cxnId="{5EA17140-71E6-4583-8902-B7F860C4B613}">
      <dgm:prSet/>
      <dgm:spPr/>
      <dgm:t>
        <a:bodyPr/>
        <a:lstStyle/>
        <a:p>
          <a:endParaRPr lang="hu-HU"/>
        </a:p>
      </dgm:t>
    </dgm:pt>
    <dgm:pt modelId="{0D7A1746-6A76-4981-8425-46D94A813C7F}" type="sibTrans" cxnId="{5EA17140-71E6-4583-8902-B7F860C4B613}">
      <dgm:prSet/>
      <dgm:spPr/>
      <dgm:t>
        <a:bodyPr/>
        <a:lstStyle/>
        <a:p>
          <a:endParaRPr lang="hu-HU"/>
        </a:p>
      </dgm:t>
    </dgm:pt>
    <dgm:pt modelId="{A2A3819E-ECCF-4048-A633-61906D1137CC}" type="pres">
      <dgm:prSet presAssocID="{2C7F3DB5-FEE6-4BB9-A635-4D625A0C30B6}" presName="Name0" presStyleCnt="0">
        <dgm:presLayoutVars>
          <dgm:dir/>
          <dgm:animLvl val="lvl"/>
          <dgm:resizeHandles val="exact"/>
        </dgm:presLayoutVars>
      </dgm:prSet>
      <dgm:spPr/>
    </dgm:pt>
    <dgm:pt modelId="{DAD20B86-C0E1-4668-8610-165BE7E40351}" type="pres">
      <dgm:prSet presAssocID="{031481F3-277E-45CA-B682-3A9106CF8857}" presName="boxAndChildren" presStyleCnt="0"/>
      <dgm:spPr/>
    </dgm:pt>
    <dgm:pt modelId="{BE1BA29F-84C4-4345-A270-C02F7815A5B8}" type="pres">
      <dgm:prSet presAssocID="{031481F3-277E-45CA-B682-3A9106CF8857}" presName="parentTextBox" presStyleLbl="node1" presStyleIdx="0" presStyleCnt="4"/>
      <dgm:spPr/>
    </dgm:pt>
    <dgm:pt modelId="{413EABB9-C99A-44C5-B15D-66747F953743}" type="pres">
      <dgm:prSet presAssocID="{031481F3-277E-45CA-B682-3A9106CF8857}" presName="entireBox" presStyleLbl="node1" presStyleIdx="0" presStyleCnt="4"/>
      <dgm:spPr/>
    </dgm:pt>
    <dgm:pt modelId="{DE77B528-FCF4-43B6-AC38-9E224CCDC864}" type="pres">
      <dgm:prSet presAssocID="{031481F3-277E-45CA-B682-3A9106CF8857}" presName="descendantBox" presStyleCnt="0"/>
      <dgm:spPr/>
    </dgm:pt>
    <dgm:pt modelId="{27CEFC6A-1963-4952-9C9C-4E9DC5302D4E}" type="pres">
      <dgm:prSet presAssocID="{FF1BD936-214A-4F36-AC45-929E745B47A7}" presName="childTextBox" presStyleLbl="fgAccFollowNode1" presStyleIdx="0" presStyleCnt="4">
        <dgm:presLayoutVars>
          <dgm:bulletEnabled val="1"/>
        </dgm:presLayoutVars>
      </dgm:prSet>
      <dgm:spPr/>
    </dgm:pt>
    <dgm:pt modelId="{166D3081-3C6D-4CC4-AD0D-2D2F84ED1107}" type="pres">
      <dgm:prSet presAssocID="{51034205-0816-4A84-A396-9FD5BD934A82}" presName="sp" presStyleCnt="0"/>
      <dgm:spPr/>
    </dgm:pt>
    <dgm:pt modelId="{C6711EA7-6BC9-4F47-A7CB-F5A1DF3261E1}" type="pres">
      <dgm:prSet presAssocID="{0F697E9C-417C-40C5-B807-CF598B18470A}" presName="arrowAndChildren" presStyleCnt="0"/>
      <dgm:spPr/>
    </dgm:pt>
    <dgm:pt modelId="{FBE3C487-14E5-48D9-8BA5-DD4795A4E3A7}" type="pres">
      <dgm:prSet presAssocID="{0F697E9C-417C-40C5-B807-CF598B18470A}" presName="parentTextArrow" presStyleLbl="node1" presStyleIdx="0" presStyleCnt="4"/>
      <dgm:spPr/>
    </dgm:pt>
    <dgm:pt modelId="{65769836-0DC9-4A30-8D0D-0F63B5F42753}" type="pres">
      <dgm:prSet presAssocID="{0F697E9C-417C-40C5-B807-CF598B18470A}" presName="arrow" presStyleLbl="node1" presStyleIdx="1" presStyleCnt="4"/>
      <dgm:spPr/>
    </dgm:pt>
    <dgm:pt modelId="{6E77EDFD-3497-47EA-9657-5576383D2ECE}" type="pres">
      <dgm:prSet presAssocID="{0F697E9C-417C-40C5-B807-CF598B18470A}" presName="descendantArrow" presStyleCnt="0"/>
      <dgm:spPr/>
    </dgm:pt>
    <dgm:pt modelId="{DD1EC9A4-A820-4C42-9024-8745C9A97321}" type="pres">
      <dgm:prSet presAssocID="{69F543DE-0737-4A95-913F-E275CBF25005}" presName="childTextArrow" presStyleLbl="fgAccFollowNode1" presStyleIdx="1" presStyleCnt="4">
        <dgm:presLayoutVars>
          <dgm:bulletEnabled val="1"/>
        </dgm:presLayoutVars>
      </dgm:prSet>
      <dgm:spPr/>
    </dgm:pt>
    <dgm:pt modelId="{2DBD751B-4236-4E72-950C-3CA087769455}" type="pres">
      <dgm:prSet presAssocID="{E0A75B83-F6F8-44E6-BA37-47CAA5D3EE0D}" presName="sp" presStyleCnt="0"/>
      <dgm:spPr/>
    </dgm:pt>
    <dgm:pt modelId="{73B94E5B-0A2A-4991-913D-AA1C6B046A98}" type="pres">
      <dgm:prSet presAssocID="{791E5D3E-71AA-48C8-9FA8-2F8C25204D30}" presName="arrowAndChildren" presStyleCnt="0"/>
      <dgm:spPr/>
    </dgm:pt>
    <dgm:pt modelId="{5F3DF307-3881-4DF6-B092-56288CB98B87}" type="pres">
      <dgm:prSet presAssocID="{791E5D3E-71AA-48C8-9FA8-2F8C25204D30}" presName="parentTextArrow" presStyleLbl="node1" presStyleIdx="1" presStyleCnt="4"/>
      <dgm:spPr/>
    </dgm:pt>
    <dgm:pt modelId="{EC70608D-7376-4686-AA15-515A76A503D5}" type="pres">
      <dgm:prSet presAssocID="{791E5D3E-71AA-48C8-9FA8-2F8C25204D30}" presName="arrow" presStyleLbl="node1" presStyleIdx="2" presStyleCnt="4"/>
      <dgm:spPr/>
    </dgm:pt>
    <dgm:pt modelId="{53E26D3A-425E-4855-94D2-E7C34415901E}" type="pres">
      <dgm:prSet presAssocID="{791E5D3E-71AA-48C8-9FA8-2F8C25204D30}" presName="descendantArrow" presStyleCnt="0"/>
      <dgm:spPr/>
    </dgm:pt>
    <dgm:pt modelId="{F3835072-86EB-4B38-83CC-D9EBE50B6B40}" type="pres">
      <dgm:prSet presAssocID="{0C2516ED-0A5C-48F4-9B58-6493D4554415}" presName="childTextArrow" presStyleLbl="fgAccFollowNode1" presStyleIdx="2" presStyleCnt="4">
        <dgm:presLayoutVars>
          <dgm:bulletEnabled val="1"/>
        </dgm:presLayoutVars>
      </dgm:prSet>
      <dgm:spPr/>
    </dgm:pt>
    <dgm:pt modelId="{DA2928A9-438D-4788-94FF-86CCC94A9AAD}" type="pres">
      <dgm:prSet presAssocID="{BE1C67AF-70C9-4921-AC64-63EA48C9F14A}" presName="sp" presStyleCnt="0"/>
      <dgm:spPr/>
    </dgm:pt>
    <dgm:pt modelId="{5D3F1A53-2017-4A0F-B349-14337FE33912}" type="pres">
      <dgm:prSet presAssocID="{400BC59A-E854-48C2-8432-A4BE3AB09993}" presName="arrowAndChildren" presStyleCnt="0"/>
      <dgm:spPr/>
    </dgm:pt>
    <dgm:pt modelId="{322C980D-5518-485A-BF15-212C8CEE771F}" type="pres">
      <dgm:prSet presAssocID="{400BC59A-E854-48C2-8432-A4BE3AB09993}" presName="parentTextArrow" presStyleLbl="node1" presStyleIdx="2" presStyleCnt="4"/>
      <dgm:spPr/>
    </dgm:pt>
    <dgm:pt modelId="{B86DF5F7-2F34-49B3-AFEA-5B13518F6328}" type="pres">
      <dgm:prSet presAssocID="{400BC59A-E854-48C2-8432-A4BE3AB09993}" presName="arrow" presStyleLbl="node1" presStyleIdx="3" presStyleCnt="4"/>
      <dgm:spPr/>
    </dgm:pt>
    <dgm:pt modelId="{D9FEB138-EED4-4722-B08D-D138A5598377}" type="pres">
      <dgm:prSet presAssocID="{400BC59A-E854-48C2-8432-A4BE3AB09993}" presName="descendantArrow" presStyleCnt="0"/>
      <dgm:spPr/>
    </dgm:pt>
    <dgm:pt modelId="{B0128A70-C838-4CA2-A616-1ECF60D29D1A}" type="pres">
      <dgm:prSet presAssocID="{E6A70620-CC4F-494B-B9D9-BA3B69E600AC}" presName="childTextArrow" presStyleLbl="fgAccFollowNode1" presStyleIdx="3" presStyleCnt="4">
        <dgm:presLayoutVars>
          <dgm:bulletEnabled val="1"/>
        </dgm:presLayoutVars>
      </dgm:prSet>
      <dgm:spPr/>
    </dgm:pt>
  </dgm:ptLst>
  <dgm:cxnLst>
    <dgm:cxn modelId="{40149414-452B-4D34-BA1B-EE1A98EA3EE6}" type="presOf" srcId="{0C2516ED-0A5C-48F4-9B58-6493D4554415}" destId="{F3835072-86EB-4B38-83CC-D9EBE50B6B40}" srcOrd="0" destOrd="0" presId="urn:microsoft.com/office/officeart/2005/8/layout/process4"/>
    <dgm:cxn modelId="{20D65D15-9024-4B53-B2B1-69A4AF5B1767}" type="presOf" srcId="{791E5D3E-71AA-48C8-9FA8-2F8C25204D30}" destId="{5F3DF307-3881-4DF6-B092-56288CB98B87}" srcOrd="0" destOrd="0" presId="urn:microsoft.com/office/officeart/2005/8/layout/process4"/>
    <dgm:cxn modelId="{94F3631A-3B12-4CCB-9B8F-E3DB57C62735}" srcId="{0F697E9C-417C-40C5-B807-CF598B18470A}" destId="{69F543DE-0737-4A95-913F-E275CBF25005}" srcOrd="0" destOrd="0" parTransId="{79E0855A-3A03-450B-95FA-3B4F61EAA59B}" sibTransId="{814E973E-D7E1-4762-8706-C7C75D64FA39}"/>
    <dgm:cxn modelId="{73F6D41B-B26B-4025-ADCE-4B282C79AAEA}" type="presOf" srcId="{400BC59A-E854-48C2-8432-A4BE3AB09993}" destId="{B86DF5F7-2F34-49B3-AFEA-5B13518F6328}" srcOrd="1" destOrd="0" presId="urn:microsoft.com/office/officeart/2005/8/layout/process4"/>
    <dgm:cxn modelId="{696B2531-2DC7-4E73-A8A9-70B8C77A46A8}" type="presOf" srcId="{031481F3-277E-45CA-B682-3A9106CF8857}" destId="{BE1BA29F-84C4-4345-A270-C02F7815A5B8}" srcOrd="0" destOrd="0" presId="urn:microsoft.com/office/officeart/2005/8/layout/process4"/>
    <dgm:cxn modelId="{57A1823C-F7E8-4CBB-9BA2-E435823FF2E5}" type="presOf" srcId="{791E5D3E-71AA-48C8-9FA8-2F8C25204D30}" destId="{EC70608D-7376-4686-AA15-515A76A503D5}" srcOrd="1" destOrd="0" presId="urn:microsoft.com/office/officeart/2005/8/layout/process4"/>
    <dgm:cxn modelId="{5EA17140-71E6-4583-8902-B7F860C4B613}" srcId="{031481F3-277E-45CA-B682-3A9106CF8857}" destId="{FF1BD936-214A-4F36-AC45-929E745B47A7}" srcOrd="0" destOrd="0" parTransId="{713E41A9-AC07-4773-8366-EA87E19F243F}" sibTransId="{0D7A1746-6A76-4981-8425-46D94A813C7F}"/>
    <dgm:cxn modelId="{CD2FA187-04A3-40A3-AA12-84CCD4A40F90}" type="presOf" srcId="{0F697E9C-417C-40C5-B807-CF598B18470A}" destId="{65769836-0DC9-4A30-8D0D-0F63B5F42753}" srcOrd="1" destOrd="0" presId="urn:microsoft.com/office/officeart/2005/8/layout/process4"/>
    <dgm:cxn modelId="{61247F88-3C43-41E5-A120-70384B922B3C}" srcId="{400BC59A-E854-48C2-8432-A4BE3AB09993}" destId="{E6A70620-CC4F-494B-B9D9-BA3B69E600AC}" srcOrd="0" destOrd="0" parTransId="{32FAB51F-1CA5-4F56-8F50-641E26B1059B}" sibTransId="{092221D1-0505-4948-8C8B-1D2E4E9BD71F}"/>
    <dgm:cxn modelId="{1EAD119F-817C-4AA8-9606-B89CABCF16BA}" srcId="{2C7F3DB5-FEE6-4BB9-A635-4D625A0C30B6}" destId="{0F697E9C-417C-40C5-B807-CF598B18470A}" srcOrd="2" destOrd="0" parTransId="{A00CC0AA-DD90-4B7E-B955-8A6EBE8D5433}" sibTransId="{51034205-0816-4A84-A396-9FD5BD934A82}"/>
    <dgm:cxn modelId="{65EAA49F-0EE1-44C4-A961-95D4E1E4836B}" type="presOf" srcId="{400BC59A-E854-48C2-8432-A4BE3AB09993}" destId="{322C980D-5518-485A-BF15-212C8CEE771F}" srcOrd="0" destOrd="0" presId="urn:microsoft.com/office/officeart/2005/8/layout/process4"/>
    <dgm:cxn modelId="{FF2EC9AD-123B-4F26-9992-AC5E73CC5722}" type="presOf" srcId="{E6A70620-CC4F-494B-B9D9-BA3B69E600AC}" destId="{B0128A70-C838-4CA2-A616-1ECF60D29D1A}" srcOrd="0" destOrd="0" presId="urn:microsoft.com/office/officeart/2005/8/layout/process4"/>
    <dgm:cxn modelId="{E43407B6-533D-4902-83BF-850877856F58}" srcId="{2C7F3DB5-FEE6-4BB9-A635-4D625A0C30B6}" destId="{400BC59A-E854-48C2-8432-A4BE3AB09993}" srcOrd="0" destOrd="0" parTransId="{EF33F78D-4535-40FB-B93C-6568419811BE}" sibTransId="{BE1C67AF-70C9-4921-AC64-63EA48C9F14A}"/>
    <dgm:cxn modelId="{8B4B4FBF-F284-42DA-A36A-79FB6333B4EC}" type="presOf" srcId="{031481F3-277E-45CA-B682-3A9106CF8857}" destId="{413EABB9-C99A-44C5-B15D-66747F953743}" srcOrd="1" destOrd="0" presId="urn:microsoft.com/office/officeart/2005/8/layout/process4"/>
    <dgm:cxn modelId="{19AF8CCE-BCC0-4E8F-A602-7E59EEF79ADD}" srcId="{791E5D3E-71AA-48C8-9FA8-2F8C25204D30}" destId="{0C2516ED-0A5C-48F4-9B58-6493D4554415}" srcOrd="0" destOrd="0" parTransId="{F04D7FF2-FC31-421C-A0C1-FB493C6A30BD}" sibTransId="{245B01CA-2758-4E82-A1A3-D1B46E3DF063}"/>
    <dgm:cxn modelId="{207D91D4-472F-442D-BCAF-C8910138B9F0}" type="presOf" srcId="{69F543DE-0737-4A95-913F-E275CBF25005}" destId="{DD1EC9A4-A820-4C42-9024-8745C9A97321}" srcOrd="0" destOrd="0" presId="urn:microsoft.com/office/officeart/2005/8/layout/process4"/>
    <dgm:cxn modelId="{5B3EA0DA-94F1-4DF0-B668-99B699EFF1CE}" type="presOf" srcId="{0F697E9C-417C-40C5-B807-CF598B18470A}" destId="{FBE3C487-14E5-48D9-8BA5-DD4795A4E3A7}" srcOrd="0" destOrd="0" presId="urn:microsoft.com/office/officeart/2005/8/layout/process4"/>
    <dgm:cxn modelId="{967522E7-64C9-4692-8C26-8632D0517F11}" srcId="{2C7F3DB5-FEE6-4BB9-A635-4D625A0C30B6}" destId="{031481F3-277E-45CA-B682-3A9106CF8857}" srcOrd="3" destOrd="0" parTransId="{4369CF37-14B4-4699-BF72-DA6F27F37689}" sibTransId="{98D426E8-D83B-4B68-AC0D-D2FBF2BA0F51}"/>
    <dgm:cxn modelId="{FB900FEE-D533-44FE-9472-11552C5C2AFB}" type="presOf" srcId="{FF1BD936-214A-4F36-AC45-929E745B47A7}" destId="{27CEFC6A-1963-4952-9C9C-4E9DC5302D4E}" srcOrd="0" destOrd="0" presId="urn:microsoft.com/office/officeart/2005/8/layout/process4"/>
    <dgm:cxn modelId="{90657EF3-4556-46DB-B41E-C8EFDAEFA7A5}" srcId="{2C7F3DB5-FEE6-4BB9-A635-4D625A0C30B6}" destId="{791E5D3E-71AA-48C8-9FA8-2F8C25204D30}" srcOrd="1" destOrd="0" parTransId="{A7A41518-7446-405D-8483-85EC78905624}" sibTransId="{E0A75B83-F6F8-44E6-BA37-47CAA5D3EE0D}"/>
    <dgm:cxn modelId="{B6B821FA-8671-4733-B6A4-1252C86B71F4}" type="presOf" srcId="{2C7F3DB5-FEE6-4BB9-A635-4D625A0C30B6}" destId="{A2A3819E-ECCF-4048-A633-61906D1137CC}" srcOrd="0" destOrd="0" presId="urn:microsoft.com/office/officeart/2005/8/layout/process4"/>
    <dgm:cxn modelId="{03850E07-DA91-4964-ADFB-EE0A00F5B002}" type="presParOf" srcId="{A2A3819E-ECCF-4048-A633-61906D1137CC}" destId="{DAD20B86-C0E1-4668-8610-165BE7E40351}" srcOrd="0" destOrd="0" presId="urn:microsoft.com/office/officeart/2005/8/layout/process4"/>
    <dgm:cxn modelId="{9516ED54-2887-4671-A762-26FD4FF8D397}" type="presParOf" srcId="{DAD20B86-C0E1-4668-8610-165BE7E40351}" destId="{BE1BA29F-84C4-4345-A270-C02F7815A5B8}" srcOrd="0" destOrd="0" presId="urn:microsoft.com/office/officeart/2005/8/layout/process4"/>
    <dgm:cxn modelId="{5C20DF36-D57D-4296-95A6-7D69C84969CB}" type="presParOf" srcId="{DAD20B86-C0E1-4668-8610-165BE7E40351}" destId="{413EABB9-C99A-44C5-B15D-66747F953743}" srcOrd="1" destOrd="0" presId="urn:microsoft.com/office/officeart/2005/8/layout/process4"/>
    <dgm:cxn modelId="{D270107E-CC92-4838-9895-3902F184BA23}" type="presParOf" srcId="{DAD20B86-C0E1-4668-8610-165BE7E40351}" destId="{DE77B528-FCF4-43B6-AC38-9E224CCDC864}" srcOrd="2" destOrd="0" presId="urn:microsoft.com/office/officeart/2005/8/layout/process4"/>
    <dgm:cxn modelId="{6216B498-E7E2-4184-933C-92DFD55A3789}" type="presParOf" srcId="{DE77B528-FCF4-43B6-AC38-9E224CCDC864}" destId="{27CEFC6A-1963-4952-9C9C-4E9DC5302D4E}" srcOrd="0" destOrd="0" presId="urn:microsoft.com/office/officeart/2005/8/layout/process4"/>
    <dgm:cxn modelId="{277ECA9A-9EBA-4C7B-A907-A51DCE514CE9}" type="presParOf" srcId="{A2A3819E-ECCF-4048-A633-61906D1137CC}" destId="{166D3081-3C6D-4CC4-AD0D-2D2F84ED1107}" srcOrd="1" destOrd="0" presId="urn:microsoft.com/office/officeart/2005/8/layout/process4"/>
    <dgm:cxn modelId="{66A55FD8-2DAF-4EF9-8AC2-FAB5BF624CAA}" type="presParOf" srcId="{A2A3819E-ECCF-4048-A633-61906D1137CC}" destId="{C6711EA7-6BC9-4F47-A7CB-F5A1DF3261E1}" srcOrd="2" destOrd="0" presId="urn:microsoft.com/office/officeart/2005/8/layout/process4"/>
    <dgm:cxn modelId="{3A056D59-B753-4DB6-A4D4-D9A47E1EC1C6}" type="presParOf" srcId="{C6711EA7-6BC9-4F47-A7CB-F5A1DF3261E1}" destId="{FBE3C487-14E5-48D9-8BA5-DD4795A4E3A7}" srcOrd="0" destOrd="0" presId="urn:microsoft.com/office/officeart/2005/8/layout/process4"/>
    <dgm:cxn modelId="{3F5E4E2F-AF3C-4B00-9ECD-E7BA3F3C3581}" type="presParOf" srcId="{C6711EA7-6BC9-4F47-A7CB-F5A1DF3261E1}" destId="{65769836-0DC9-4A30-8D0D-0F63B5F42753}" srcOrd="1" destOrd="0" presId="urn:microsoft.com/office/officeart/2005/8/layout/process4"/>
    <dgm:cxn modelId="{10177A83-F555-4E7B-A4D5-C912C0353A45}" type="presParOf" srcId="{C6711EA7-6BC9-4F47-A7CB-F5A1DF3261E1}" destId="{6E77EDFD-3497-47EA-9657-5576383D2ECE}" srcOrd="2" destOrd="0" presId="urn:microsoft.com/office/officeart/2005/8/layout/process4"/>
    <dgm:cxn modelId="{ED2E8F18-9098-43DC-AD70-DB403E72BD76}" type="presParOf" srcId="{6E77EDFD-3497-47EA-9657-5576383D2ECE}" destId="{DD1EC9A4-A820-4C42-9024-8745C9A97321}" srcOrd="0" destOrd="0" presId="urn:microsoft.com/office/officeart/2005/8/layout/process4"/>
    <dgm:cxn modelId="{82F744F2-C39B-42B3-982B-6FBAB07052C5}" type="presParOf" srcId="{A2A3819E-ECCF-4048-A633-61906D1137CC}" destId="{2DBD751B-4236-4E72-950C-3CA087769455}" srcOrd="3" destOrd="0" presId="urn:microsoft.com/office/officeart/2005/8/layout/process4"/>
    <dgm:cxn modelId="{29E20A31-20E0-42D4-A6C1-8B44882EBB2D}" type="presParOf" srcId="{A2A3819E-ECCF-4048-A633-61906D1137CC}" destId="{73B94E5B-0A2A-4991-913D-AA1C6B046A98}" srcOrd="4" destOrd="0" presId="urn:microsoft.com/office/officeart/2005/8/layout/process4"/>
    <dgm:cxn modelId="{6877ABBB-5B3E-40CF-BFCB-2B8F09067522}" type="presParOf" srcId="{73B94E5B-0A2A-4991-913D-AA1C6B046A98}" destId="{5F3DF307-3881-4DF6-B092-56288CB98B87}" srcOrd="0" destOrd="0" presId="urn:microsoft.com/office/officeart/2005/8/layout/process4"/>
    <dgm:cxn modelId="{35CDEE51-0F7A-4ECD-9382-320D99FADF41}" type="presParOf" srcId="{73B94E5B-0A2A-4991-913D-AA1C6B046A98}" destId="{EC70608D-7376-4686-AA15-515A76A503D5}" srcOrd="1" destOrd="0" presId="urn:microsoft.com/office/officeart/2005/8/layout/process4"/>
    <dgm:cxn modelId="{955A84B5-80CD-4D05-A310-F939013FEDC5}" type="presParOf" srcId="{73B94E5B-0A2A-4991-913D-AA1C6B046A98}" destId="{53E26D3A-425E-4855-94D2-E7C34415901E}" srcOrd="2" destOrd="0" presId="urn:microsoft.com/office/officeart/2005/8/layout/process4"/>
    <dgm:cxn modelId="{AF16CE82-A4C1-4F42-ABD2-82F4F6A7FEC8}" type="presParOf" srcId="{53E26D3A-425E-4855-94D2-E7C34415901E}" destId="{F3835072-86EB-4B38-83CC-D9EBE50B6B40}" srcOrd="0" destOrd="0" presId="urn:microsoft.com/office/officeart/2005/8/layout/process4"/>
    <dgm:cxn modelId="{9FBF8C8C-56AC-465F-A0A9-85603693AC0E}" type="presParOf" srcId="{A2A3819E-ECCF-4048-A633-61906D1137CC}" destId="{DA2928A9-438D-4788-94FF-86CCC94A9AAD}" srcOrd="5" destOrd="0" presId="urn:microsoft.com/office/officeart/2005/8/layout/process4"/>
    <dgm:cxn modelId="{E7C38228-1490-44DB-ACA5-A448696F54A7}" type="presParOf" srcId="{A2A3819E-ECCF-4048-A633-61906D1137CC}" destId="{5D3F1A53-2017-4A0F-B349-14337FE33912}" srcOrd="6" destOrd="0" presId="urn:microsoft.com/office/officeart/2005/8/layout/process4"/>
    <dgm:cxn modelId="{46B03E23-3423-446B-9026-3796AF992113}" type="presParOf" srcId="{5D3F1A53-2017-4A0F-B349-14337FE33912}" destId="{322C980D-5518-485A-BF15-212C8CEE771F}" srcOrd="0" destOrd="0" presId="urn:microsoft.com/office/officeart/2005/8/layout/process4"/>
    <dgm:cxn modelId="{7EF05E3E-B72B-4811-A73D-3AD6BD780A3A}" type="presParOf" srcId="{5D3F1A53-2017-4A0F-B349-14337FE33912}" destId="{B86DF5F7-2F34-49B3-AFEA-5B13518F6328}" srcOrd="1" destOrd="0" presId="urn:microsoft.com/office/officeart/2005/8/layout/process4"/>
    <dgm:cxn modelId="{E4662D72-8B21-4507-AE54-0B19C43B3987}" type="presParOf" srcId="{5D3F1A53-2017-4A0F-B349-14337FE33912}" destId="{D9FEB138-EED4-4722-B08D-D138A5598377}" srcOrd="2" destOrd="0" presId="urn:microsoft.com/office/officeart/2005/8/layout/process4"/>
    <dgm:cxn modelId="{3D6C3415-E289-4CAF-A1DD-B16DE47DA013}" type="presParOf" srcId="{D9FEB138-EED4-4722-B08D-D138A5598377}" destId="{B0128A70-C838-4CA2-A616-1ECF60D29D1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3AB157-0BD2-45D3-8917-2E4A096D004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9752AADB-F315-42DE-8F70-FB802EF6DC28}">
      <dgm:prSet/>
      <dgm:spPr/>
      <dgm:t>
        <a:bodyPr/>
        <a:lstStyle/>
        <a:p>
          <a:r>
            <a:rPr lang="hu-HU"/>
            <a:t>Érintett hatóanyagcsoportok</a:t>
          </a:r>
        </a:p>
      </dgm:t>
    </dgm:pt>
    <dgm:pt modelId="{C2C236EB-7988-46EA-8646-1A859F25D918}" type="parTrans" cxnId="{3EB105D8-CAF9-46F1-97DA-A880B09F8D5B}">
      <dgm:prSet/>
      <dgm:spPr/>
      <dgm:t>
        <a:bodyPr/>
        <a:lstStyle/>
        <a:p>
          <a:endParaRPr lang="hu-HU"/>
        </a:p>
      </dgm:t>
    </dgm:pt>
    <dgm:pt modelId="{5107914F-75ED-4D4D-9425-71B7EB9DE64A}" type="sibTrans" cxnId="{3EB105D8-CAF9-46F1-97DA-A880B09F8D5B}">
      <dgm:prSet/>
      <dgm:spPr/>
      <dgm:t>
        <a:bodyPr/>
        <a:lstStyle/>
        <a:p>
          <a:endParaRPr lang="hu-HU"/>
        </a:p>
      </dgm:t>
    </dgm:pt>
    <dgm:pt modelId="{B8F90A5F-E961-44B7-9D86-14C2EB66BE01}">
      <dgm:prSet/>
      <dgm:spPr/>
      <dgm:t>
        <a:bodyPr/>
        <a:lstStyle/>
        <a:p>
          <a:r>
            <a:rPr lang="hu-HU" b="1"/>
            <a:t>Protonpumpa gátlók (PPI)</a:t>
          </a:r>
          <a:endParaRPr lang="hu-HU"/>
        </a:p>
      </dgm:t>
    </dgm:pt>
    <dgm:pt modelId="{64217F71-71C6-4F74-80B5-5F85AD05854F}" type="parTrans" cxnId="{FA0F5B2C-155B-4518-A88B-4EBC1EE1A2CB}">
      <dgm:prSet/>
      <dgm:spPr/>
      <dgm:t>
        <a:bodyPr/>
        <a:lstStyle/>
        <a:p>
          <a:endParaRPr lang="hu-HU"/>
        </a:p>
      </dgm:t>
    </dgm:pt>
    <dgm:pt modelId="{B5A9FD82-16B1-4AB9-932E-B6A59E75DF32}" type="sibTrans" cxnId="{FA0F5B2C-155B-4518-A88B-4EBC1EE1A2CB}">
      <dgm:prSet/>
      <dgm:spPr/>
      <dgm:t>
        <a:bodyPr/>
        <a:lstStyle/>
        <a:p>
          <a:endParaRPr lang="hu-HU"/>
        </a:p>
      </dgm:t>
    </dgm:pt>
    <dgm:pt modelId="{6A400A4D-BB89-47B8-89ED-A12F3028AB73}">
      <dgm:prSet/>
      <dgm:spPr/>
      <dgm:t>
        <a:bodyPr/>
        <a:lstStyle/>
        <a:p>
          <a:r>
            <a:rPr lang="hu-HU"/>
            <a:t>Pl. Omeprazol, Esomeprasol, Pantoprazol</a:t>
          </a:r>
        </a:p>
      </dgm:t>
    </dgm:pt>
    <dgm:pt modelId="{2AAE7820-5B95-459D-93D8-5BB3AD969E87}" type="parTrans" cxnId="{956C4D1C-8883-4A90-A62A-FE439C051985}">
      <dgm:prSet/>
      <dgm:spPr/>
      <dgm:t>
        <a:bodyPr/>
        <a:lstStyle/>
        <a:p>
          <a:endParaRPr lang="hu-HU"/>
        </a:p>
      </dgm:t>
    </dgm:pt>
    <dgm:pt modelId="{360B7223-EC7F-4C3C-9624-E685B035F31C}" type="sibTrans" cxnId="{956C4D1C-8883-4A90-A62A-FE439C051985}">
      <dgm:prSet/>
      <dgm:spPr/>
      <dgm:t>
        <a:bodyPr/>
        <a:lstStyle/>
        <a:p>
          <a:endParaRPr lang="hu-HU"/>
        </a:p>
      </dgm:t>
    </dgm:pt>
    <dgm:pt modelId="{826E3707-EC1D-4C4C-8A6F-EF69C75B61A5}">
      <dgm:prSet/>
      <dgm:spPr/>
      <dgm:t>
        <a:bodyPr/>
        <a:lstStyle/>
        <a:p>
          <a:r>
            <a:rPr lang="hu-HU" dirty="0"/>
            <a:t>Ha az </a:t>
          </a:r>
          <a:r>
            <a:rPr lang="hu-HU" dirty="0" err="1"/>
            <a:t>enteroszolvens</a:t>
          </a:r>
          <a:r>
            <a:rPr lang="hu-HU" dirty="0"/>
            <a:t> bevonat sérül, vagy a gyógyszer a gyomorsavval közvetlenül érintkezik, a hatóanyag lebomlik, és elveszti hatékonyságát. Intakt granulátumokat savas gyümölcslében (alma, áfonya, narancs stb.) keverjük el és adjuk be</a:t>
          </a:r>
        </a:p>
      </dgm:t>
    </dgm:pt>
    <dgm:pt modelId="{03B1AA3E-34EF-48A7-92E2-0D40B0C0A3F7}" type="parTrans" cxnId="{57165E90-E938-4C67-99EE-9BB123EE140D}">
      <dgm:prSet/>
      <dgm:spPr/>
      <dgm:t>
        <a:bodyPr/>
        <a:lstStyle/>
        <a:p>
          <a:endParaRPr lang="hu-HU"/>
        </a:p>
      </dgm:t>
    </dgm:pt>
    <dgm:pt modelId="{439FFBE5-3D05-4AAB-881B-45461C2E0D6A}" type="sibTrans" cxnId="{57165E90-E938-4C67-99EE-9BB123EE140D}">
      <dgm:prSet/>
      <dgm:spPr/>
      <dgm:t>
        <a:bodyPr/>
        <a:lstStyle/>
        <a:p>
          <a:endParaRPr lang="hu-HU"/>
        </a:p>
      </dgm:t>
    </dgm:pt>
    <dgm:pt modelId="{D93F55A0-08C2-40C7-B284-A20957B7114D}">
      <dgm:prSet/>
      <dgm:spPr/>
      <dgm:t>
        <a:bodyPr/>
        <a:lstStyle/>
        <a:p>
          <a:r>
            <a:rPr lang="hu-HU" b="1" dirty="0" err="1"/>
            <a:t>Erythromycin</a:t>
          </a:r>
          <a:endParaRPr lang="hu-HU" dirty="0"/>
        </a:p>
      </dgm:t>
    </dgm:pt>
    <dgm:pt modelId="{3D80E9C0-2199-4965-A93E-CC4A610DD5AE}" type="parTrans" cxnId="{6484A5B6-97A8-49DD-928F-A6405B719C78}">
      <dgm:prSet/>
      <dgm:spPr/>
      <dgm:t>
        <a:bodyPr/>
        <a:lstStyle/>
        <a:p>
          <a:endParaRPr lang="hu-HU"/>
        </a:p>
      </dgm:t>
    </dgm:pt>
    <dgm:pt modelId="{92C94F58-8B3E-4123-851D-120D82C8014B}" type="sibTrans" cxnId="{6484A5B6-97A8-49DD-928F-A6405B719C78}">
      <dgm:prSet/>
      <dgm:spPr/>
      <dgm:t>
        <a:bodyPr/>
        <a:lstStyle/>
        <a:p>
          <a:endParaRPr lang="hu-HU"/>
        </a:p>
      </dgm:t>
    </dgm:pt>
    <dgm:pt modelId="{25A8F73E-FEFE-4CCF-BFED-77F5A6D15B9D}">
      <dgm:prSet/>
      <dgm:spPr/>
      <dgm:t>
        <a:bodyPr/>
        <a:lstStyle/>
        <a:p>
          <a:r>
            <a:rPr lang="hu-HU"/>
            <a:t>A gyomorsav hatására a gyógyszer lebomolhat, ami csökkenti az antibiotikum hatékonyságát</a:t>
          </a:r>
        </a:p>
      </dgm:t>
    </dgm:pt>
    <dgm:pt modelId="{9CF28334-F7B8-48E4-8E7A-5F1CCF793F72}" type="parTrans" cxnId="{5FD846EA-772A-40A5-B981-C678323C97AE}">
      <dgm:prSet/>
      <dgm:spPr/>
      <dgm:t>
        <a:bodyPr/>
        <a:lstStyle/>
        <a:p>
          <a:endParaRPr lang="hu-HU"/>
        </a:p>
      </dgm:t>
    </dgm:pt>
    <dgm:pt modelId="{C381970B-DD89-4DD1-900A-AC678871D5B5}" type="sibTrans" cxnId="{5FD846EA-772A-40A5-B981-C678323C97AE}">
      <dgm:prSet/>
      <dgm:spPr/>
      <dgm:t>
        <a:bodyPr/>
        <a:lstStyle/>
        <a:p>
          <a:endParaRPr lang="hu-HU"/>
        </a:p>
      </dgm:t>
    </dgm:pt>
    <dgm:pt modelId="{43BF76B9-5629-444D-A284-B24BBE5528E1}">
      <dgm:prSet/>
      <dgm:spPr/>
      <dgm:t>
        <a:bodyPr/>
        <a:lstStyle/>
        <a:p>
          <a:r>
            <a:rPr lang="hu-HU" b="1"/>
            <a:t>Penicillinek</a:t>
          </a:r>
          <a:endParaRPr lang="hu-HU"/>
        </a:p>
      </dgm:t>
    </dgm:pt>
    <dgm:pt modelId="{E82830ED-92C7-4B25-863C-650C857EC691}" type="parTrans" cxnId="{511A189A-2565-456E-8F7D-B2FA8F350D0D}">
      <dgm:prSet/>
      <dgm:spPr/>
      <dgm:t>
        <a:bodyPr/>
        <a:lstStyle/>
        <a:p>
          <a:endParaRPr lang="hu-HU"/>
        </a:p>
      </dgm:t>
    </dgm:pt>
    <dgm:pt modelId="{DC4F9752-165B-4ACE-A2FB-0861CD408D8A}" type="sibTrans" cxnId="{511A189A-2565-456E-8F7D-B2FA8F350D0D}">
      <dgm:prSet/>
      <dgm:spPr/>
      <dgm:t>
        <a:bodyPr/>
        <a:lstStyle/>
        <a:p>
          <a:endParaRPr lang="hu-HU"/>
        </a:p>
      </dgm:t>
    </dgm:pt>
    <dgm:pt modelId="{AD382C4A-B14D-4010-9882-469318B4AFB3}">
      <dgm:prSet/>
      <dgm:spPr/>
      <dgm:t>
        <a:bodyPr/>
        <a:lstStyle/>
        <a:p>
          <a:r>
            <a:rPr lang="hu-HU"/>
            <a:t>Részben lebomlik a gyomorsav hatására</a:t>
          </a:r>
        </a:p>
      </dgm:t>
    </dgm:pt>
    <dgm:pt modelId="{B757EAAC-7856-4C0A-B192-29C5F0BFBA65}" type="parTrans" cxnId="{D7E83973-3CD0-4CDC-99D9-D5FC5742FFAE}">
      <dgm:prSet/>
      <dgm:spPr/>
      <dgm:t>
        <a:bodyPr/>
        <a:lstStyle/>
        <a:p>
          <a:endParaRPr lang="hu-HU"/>
        </a:p>
      </dgm:t>
    </dgm:pt>
    <dgm:pt modelId="{05231D0A-B92C-4F02-B3EC-DC80D5EDEA69}" type="sibTrans" cxnId="{D7E83973-3CD0-4CDC-99D9-D5FC5742FFAE}">
      <dgm:prSet/>
      <dgm:spPr/>
      <dgm:t>
        <a:bodyPr/>
        <a:lstStyle/>
        <a:p>
          <a:endParaRPr lang="hu-HU"/>
        </a:p>
      </dgm:t>
    </dgm:pt>
    <dgm:pt modelId="{A7DA1C7B-6A9E-4E76-9F64-79FFC2121DD2}">
      <dgm:prSet/>
      <dgm:spPr/>
      <dgm:t>
        <a:bodyPr/>
        <a:lstStyle/>
        <a:p>
          <a:r>
            <a:rPr lang="hu-HU" b="1"/>
            <a:t>Benzodiazepinek</a:t>
          </a:r>
          <a:endParaRPr lang="hu-HU"/>
        </a:p>
      </dgm:t>
    </dgm:pt>
    <dgm:pt modelId="{12A79764-3F74-488E-9488-7CE4049BA865}" type="parTrans" cxnId="{BE3DB4BE-75CF-4932-A596-FA27EEC74008}">
      <dgm:prSet/>
      <dgm:spPr/>
      <dgm:t>
        <a:bodyPr/>
        <a:lstStyle/>
        <a:p>
          <a:endParaRPr lang="hu-HU"/>
        </a:p>
      </dgm:t>
    </dgm:pt>
    <dgm:pt modelId="{422D3952-7D31-40AF-B1B2-5829CBAFA997}" type="sibTrans" cxnId="{BE3DB4BE-75CF-4932-A596-FA27EEC74008}">
      <dgm:prSet/>
      <dgm:spPr/>
      <dgm:t>
        <a:bodyPr/>
        <a:lstStyle/>
        <a:p>
          <a:endParaRPr lang="hu-HU"/>
        </a:p>
      </dgm:t>
    </dgm:pt>
    <dgm:pt modelId="{02974E5F-0814-4C02-ADE1-1E1470133449}">
      <dgm:prSet/>
      <dgm:spPr/>
      <dgm:t>
        <a:bodyPr/>
        <a:lstStyle/>
        <a:p>
          <a:r>
            <a:rPr lang="hu-HU" dirty="0" err="1"/>
            <a:t>Diazepam</a:t>
          </a:r>
          <a:r>
            <a:rPr lang="hu-HU" dirty="0"/>
            <a:t>, </a:t>
          </a:r>
          <a:r>
            <a:rPr lang="hu-HU" dirty="0" err="1"/>
            <a:t>Lorazepam</a:t>
          </a:r>
          <a:endParaRPr lang="hu-HU" dirty="0"/>
        </a:p>
      </dgm:t>
    </dgm:pt>
    <dgm:pt modelId="{462D6468-3FC3-4BD9-8B05-4CE971B1D198}" type="parTrans" cxnId="{E607A7A2-624A-41D4-B62A-0843C6A1AC87}">
      <dgm:prSet/>
      <dgm:spPr/>
      <dgm:t>
        <a:bodyPr/>
        <a:lstStyle/>
        <a:p>
          <a:endParaRPr lang="hu-HU"/>
        </a:p>
      </dgm:t>
    </dgm:pt>
    <dgm:pt modelId="{81449D0B-B164-4A29-A4C4-573E4A4D25A4}" type="sibTrans" cxnId="{E607A7A2-624A-41D4-B62A-0843C6A1AC87}">
      <dgm:prSet/>
      <dgm:spPr/>
      <dgm:t>
        <a:bodyPr/>
        <a:lstStyle/>
        <a:p>
          <a:endParaRPr lang="hu-HU"/>
        </a:p>
      </dgm:t>
    </dgm:pt>
    <dgm:pt modelId="{C23694CF-1931-4331-B9EC-80876941AE69}">
      <dgm:prSet/>
      <dgm:spPr/>
      <dgm:t>
        <a:bodyPr/>
        <a:lstStyle/>
        <a:p>
          <a:r>
            <a:rPr lang="hu-HU" dirty="0"/>
            <a:t>Savas környezetben instabilak és lebomlanak</a:t>
          </a:r>
        </a:p>
      </dgm:t>
    </dgm:pt>
    <dgm:pt modelId="{8A9F7D99-C289-4F47-944C-CE3E5D49E22B}" type="parTrans" cxnId="{18CDE0A2-1BBE-45AC-9D82-04CDF7BB91FE}">
      <dgm:prSet/>
      <dgm:spPr/>
      <dgm:t>
        <a:bodyPr/>
        <a:lstStyle/>
        <a:p>
          <a:endParaRPr lang="hu-HU"/>
        </a:p>
      </dgm:t>
    </dgm:pt>
    <dgm:pt modelId="{0D580124-BC5B-4076-8B72-E2CF759A3701}" type="sibTrans" cxnId="{18CDE0A2-1BBE-45AC-9D82-04CDF7BB91FE}">
      <dgm:prSet/>
      <dgm:spPr/>
      <dgm:t>
        <a:bodyPr/>
        <a:lstStyle/>
        <a:p>
          <a:endParaRPr lang="hu-HU"/>
        </a:p>
      </dgm:t>
    </dgm:pt>
    <dgm:pt modelId="{F0AD2E8E-7856-4453-B7DE-E8DDD55395EF}">
      <dgm:prSet/>
      <dgm:spPr/>
      <dgm:t>
        <a:bodyPr/>
        <a:lstStyle/>
        <a:p>
          <a:r>
            <a:rPr lang="hu-HU" b="1" dirty="0"/>
            <a:t>Hormonpótló gyógyszerek</a:t>
          </a:r>
          <a:endParaRPr lang="hu-HU" dirty="0"/>
        </a:p>
      </dgm:t>
    </dgm:pt>
    <dgm:pt modelId="{6BCDEFDC-7EE1-47FB-A6A6-75C5DB1CBCA0}" type="parTrans" cxnId="{8698218C-D6ED-42E9-BB64-366719912E76}">
      <dgm:prSet/>
      <dgm:spPr/>
      <dgm:t>
        <a:bodyPr/>
        <a:lstStyle/>
        <a:p>
          <a:endParaRPr lang="hu-HU"/>
        </a:p>
      </dgm:t>
    </dgm:pt>
    <dgm:pt modelId="{41E1D795-5903-42AE-BD1A-9933196CE115}" type="sibTrans" cxnId="{8698218C-D6ED-42E9-BB64-366719912E76}">
      <dgm:prSet/>
      <dgm:spPr/>
      <dgm:t>
        <a:bodyPr/>
        <a:lstStyle/>
        <a:p>
          <a:endParaRPr lang="hu-HU"/>
        </a:p>
      </dgm:t>
    </dgm:pt>
    <dgm:pt modelId="{6029CDE0-4BC2-4F89-8697-45DB329A4187}">
      <dgm:prSet/>
      <dgm:spPr/>
      <dgm:t>
        <a:bodyPr/>
        <a:lstStyle/>
        <a:p>
          <a:r>
            <a:rPr lang="hu-HU"/>
            <a:t>Estradiol</a:t>
          </a:r>
        </a:p>
      </dgm:t>
    </dgm:pt>
    <dgm:pt modelId="{21A0FFB7-A1BA-4804-B807-CE7B34027501}" type="parTrans" cxnId="{93362824-41AA-4822-A699-A66EE2F027BB}">
      <dgm:prSet/>
      <dgm:spPr/>
      <dgm:t>
        <a:bodyPr/>
        <a:lstStyle/>
        <a:p>
          <a:endParaRPr lang="hu-HU"/>
        </a:p>
      </dgm:t>
    </dgm:pt>
    <dgm:pt modelId="{0A21253B-8894-4D15-B2DD-5BB29DA7466A}" type="sibTrans" cxnId="{93362824-41AA-4822-A699-A66EE2F027BB}">
      <dgm:prSet/>
      <dgm:spPr/>
      <dgm:t>
        <a:bodyPr/>
        <a:lstStyle/>
        <a:p>
          <a:endParaRPr lang="hu-HU"/>
        </a:p>
      </dgm:t>
    </dgm:pt>
    <dgm:pt modelId="{BA789E7B-77B0-42DB-B256-356D1D88E2EE}">
      <dgm:prSet/>
      <dgm:spPr/>
      <dgm:t>
        <a:bodyPr/>
        <a:lstStyle/>
        <a:p>
          <a:r>
            <a:rPr lang="hu-HU" dirty="0"/>
            <a:t>Savérzékeny, és a gyomorsav hatására könnyen lebomlik</a:t>
          </a:r>
        </a:p>
      </dgm:t>
    </dgm:pt>
    <dgm:pt modelId="{6BA82481-9AD1-4617-8F7F-4784A836D71A}" type="parTrans" cxnId="{D22F50D2-59A3-44DC-BA9F-1FFBF4D61821}">
      <dgm:prSet/>
      <dgm:spPr/>
      <dgm:t>
        <a:bodyPr/>
        <a:lstStyle/>
        <a:p>
          <a:endParaRPr lang="hu-HU"/>
        </a:p>
      </dgm:t>
    </dgm:pt>
    <dgm:pt modelId="{3E02BCE5-2BD1-4AFA-BDCA-11BB4BF1151F}" type="sibTrans" cxnId="{D22F50D2-59A3-44DC-BA9F-1FFBF4D61821}">
      <dgm:prSet/>
      <dgm:spPr/>
      <dgm:t>
        <a:bodyPr/>
        <a:lstStyle/>
        <a:p>
          <a:endParaRPr lang="hu-HU"/>
        </a:p>
      </dgm:t>
    </dgm:pt>
    <dgm:pt modelId="{970BC73F-EB05-41A2-B7E0-0CA2C91D892F}" type="pres">
      <dgm:prSet presAssocID="{573AB157-0BD2-45D3-8917-2E4A096D0046}" presName="Name0" presStyleCnt="0">
        <dgm:presLayoutVars>
          <dgm:dir/>
          <dgm:animLvl val="lvl"/>
          <dgm:resizeHandles val="exact"/>
        </dgm:presLayoutVars>
      </dgm:prSet>
      <dgm:spPr/>
    </dgm:pt>
    <dgm:pt modelId="{857D3C50-7CAE-468E-AA1C-E7806EA33347}" type="pres">
      <dgm:prSet presAssocID="{9752AADB-F315-42DE-8F70-FB802EF6DC28}" presName="composite" presStyleCnt="0"/>
      <dgm:spPr/>
    </dgm:pt>
    <dgm:pt modelId="{E569EF11-4597-4090-9C41-E74435D3D858}" type="pres">
      <dgm:prSet presAssocID="{9752AADB-F315-42DE-8F70-FB802EF6DC28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65B0174D-C24F-449E-B04A-548066473A1D}" type="pres">
      <dgm:prSet presAssocID="{9752AADB-F315-42DE-8F70-FB802EF6DC28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956C4D1C-8883-4A90-A62A-FE439C051985}" srcId="{B8F90A5F-E961-44B7-9D86-14C2EB66BE01}" destId="{6A400A4D-BB89-47B8-89ED-A12F3028AB73}" srcOrd="0" destOrd="0" parTransId="{2AAE7820-5B95-459D-93D8-5BB3AD969E87}" sibTransId="{360B7223-EC7F-4C3C-9624-E685B035F31C}"/>
    <dgm:cxn modelId="{7999421D-12FE-4EBF-A0BF-99DC8F08443C}" type="presOf" srcId="{9752AADB-F315-42DE-8F70-FB802EF6DC28}" destId="{E569EF11-4597-4090-9C41-E74435D3D858}" srcOrd="0" destOrd="0" presId="urn:microsoft.com/office/officeart/2005/8/layout/hList1"/>
    <dgm:cxn modelId="{519F6421-D697-49BE-BB1F-8761A61A2FEB}" type="presOf" srcId="{573AB157-0BD2-45D3-8917-2E4A096D0046}" destId="{970BC73F-EB05-41A2-B7E0-0CA2C91D892F}" srcOrd="0" destOrd="0" presId="urn:microsoft.com/office/officeart/2005/8/layout/hList1"/>
    <dgm:cxn modelId="{93362824-41AA-4822-A699-A66EE2F027BB}" srcId="{F0AD2E8E-7856-4453-B7DE-E8DDD55395EF}" destId="{6029CDE0-4BC2-4F89-8697-45DB329A4187}" srcOrd="0" destOrd="0" parTransId="{21A0FFB7-A1BA-4804-B807-CE7B34027501}" sibTransId="{0A21253B-8894-4D15-B2DD-5BB29DA7466A}"/>
    <dgm:cxn modelId="{FA0F5B2C-155B-4518-A88B-4EBC1EE1A2CB}" srcId="{9752AADB-F315-42DE-8F70-FB802EF6DC28}" destId="{B8F90A5F-E961-44B7-9D86-14C2EB66BE01}" srcOrd="0" destOrd="0" parTransId="{64217F71-71C6-4F74-80B5-5F85AD05854F}" sibTransId="{B5A9FD82-16B1-4AB9-932E-B6A59E75DF32}"/>
    <dgm:cxn modelId="{FD0F1038-9373-47CA-9E67-328CF1CD1ECE}" type="presOf" srcId="{F0AD2E8E-7856-4453-B7DE-E8DDD55395EF}" destId="{65B0174D-C24F-449E-B04A-548066473A1D}" srcOrd="0" destOrd="10" presId="urn:microsoft.com/office/officeart/2005/8/layout/hList1"/>
    <dgm:cxn modelId="{D28DD43D-0B05-4E68-AB0D-7DF77FE889B8}" type="presOf" srcId="{6A400A4D-BB89-47B8-89ED-A12F3028AB73}" destId="{65B0174D-C24F-449E-B04A-548066473A1D}" srcOrd="0" destOrd="1" presId="urn:microsoft.com/office/officeart/2005/8/layout/hList1"/>
    <dgm:cxn modelId="{EC96EB3E-AED7-40D5-8478-01185B2B5077}" type="presOf" srcId="{6029CDE0-4BC2-4F89-8697-45DB329A4187}" destId="{65B0174D-C24F-449E-B04A-548066473A1D}" srcOrd="0" destOrd="11" presId="urn:microsoft.com/office/officeart/2005/8/layout/hList1"/>
    <dgm:cxn modelId="{19F1B65C-B4F0-4E6E-B065-76AA1A4AA6C2}" type="presOf" srcId="{02974E5F-0814-4C02-ADE1-1E1470133449}" destId="{65B0174D-C24F-449E-B04A-548066473A1D}" srcOrd="0" destOrd="8" presId="urn:microsoft.com/office/officeart/2005/8/layout/hList1"/>
    <dgm:cxn modelId="{AE209045-E114-4503-8755-69FCB25BD9D9}" type="presOf" srcId="{43BF76B9-5629-444D-A284-B24BBE5528E1}" destId="{65B0174D-C24F-449E-B04A-548066473A1D}" srcOrd="0" destOrd="5" presId="urn:microsoft.com/office/officeart/2005/8/layout/hList1"/>
    <dgm:cxn modelId="{D7E83973-3CD0-4CDC-99D9-D5FC5742FFAE}" srcId="{43BF76B9-5629-444D-A284-B24BBE5528E1}" destId="{AD382C4A-B14D-4010-9882-469318B4AFB3}" srcOrd="0" destOrd="0" parTransId="{B757EAAC-7856-4C0A-B192-29C5F0BFBA65}" sibTransId="{05231D0A-B92C-4F02-B3EC-DC80D5EDEA69}"/>
    <dgm:cxn modelId="{97F19D55-5D09-486C-A052-9E3CEE319D2D}" type="presOf" srcId="{D93F55A0-08C2-40C7-B284-A20957B7114D}" destId="{65B0174D-C24F-449E-B04A-548066473A1D}" srcOrd="0" destOrd="3" presId="urn:microsoft.com/office/officeart/2005/8/layout/hList1"/>
    <dgm:cxn modelId="{EBD1117D-6609-46D7-8EEB-4BED0669B497}" type="presOf" srcId="{25A8F73E-FEFE-4CCF-BFED-77F5A6D15B9D}" destId="{65B0174D-C24F-449E-B04A-548066473A1D}" srcOrd="0" destOrd="4" presId="urn:microsoft.com/office/officeart/2005/8/layout/hList1"/>
    <dgm:cxn modelId="{5364D47F-F208-4518-B3F6-1907F39437D0}" type="presOf" srcId="{C23694CF-1931-4331-B9EC-80876941AE69}" destId="{65B0174D-C24F-449E-B04A-548066473A1D}" srcOrd="0" destOrd="9" presId="urn:microsoft.com/office/officeart/2005/8/layout/hList1"/>
    <dgm:cxn modelId="{8698218C-D6ED-42E9-BB64-366719912E76}" srcId="{9752AADB-F315-42DE-8F70-FB802EF6DC28}" destId="{F0AD2E8E-7856-4453-B7DE-E8DDD55395EF}" srcOrd="4" destOrd="0" parTransId="{6BCDEFDC-7EE1-47FB-A6A6-75C5DB1CBCA0}" sibTransId="{41E1D795-5903-42AE-BD1A-9933196CE115}"/>
    <dgm:cxn modelId="{57165E90-E938-4C67-99EE-9BB123EE140D}" srcId="{B8F90A5F-E961-44B7-9D86-14C2EB66BE01}" destId="{826E3707-EC1D-4C4C-8A6F-EF69C75B61A5}" srcOrd="1" destOrd="0" parTransId="{03B1AA3E-34EF-48A7-92E2-0D40B0C0A3F7}" sibTransId="{439FFBE5-3D05-4AAB-881B-45461C2E0D6A}"/>
    <dgm:cxn modelId="{511A189A-2565-456E-8F7D-B2FA8F350D0D}" srcId="{9752AADB-F315-42DE-8F70-FB802EF6DC28}" destId="{43BF76B9-5629-444D-A284-B24BBE5528E1}" srcOrd="2" destOrd="0" parTransId="{E82830ED-92C7-4B25-863C-650C857EC691}" sibTransId="{DC4F9752-165B-4ACE-A2FB-0861CD408D8A}"/>
    <dgm:cxn modelId="{E607A7A2-624A-41D4-B62A-0843C6A1AC87}" srcId="{A7DA1C7B-6A9E-4E76-9F64-79FFC2121DD2}" destId="{02974E5F-0814-4C02-ADE1-1E1470133449}" srcOrd="0" destOrd="0" parTransId="{462D6468-3FC3-4BD9-8B05-4CE971B1D198}" sibTransId="{81449D0B-B164-4A29-A4C4-573E4A4D25A4}"/>
    <dgm:cxn modelId="{18CDE0A2-1BBE-45AC-9D82-04CDF7BB91FE}" srcId="{02974E5F-0814-4C02-ADE1-1E1470133449}" destId="{C23694CF-1931-4331-B9EC-80876941AE69}" srcOrd="0" destOrd="0" parTransId="{8A9F7D99-C289-4F47-944C-CE3E5D49E22B}" sibTransId="{0D580124-BC5B-4076-8B72-E2CF759A3701}"/>
    <dgm:cxn modelId="{CD8B95A7-32C7-46C3-8D8A-943AAAE21BF3}" type="presOf" srcId="{A7DA1C7B-6A9E-4E76-9F64-79FFC2121DD2}" destId="{65B0174D-C24F-449E-B04A-548066473A1D}" srcOrd="0" destOrd="7" presId="urn:microsoft.com/office/officeart/2005/8/layout/hList1"/>
    <dgm:cxn modelId="{DB9F80B5-2CDF-4817-803A-488A6A1EF785}" type="presOf" srcId="{AD382C4A-B14D-4010-9882-469318B4AFB3}" destId="{65B0174D-C24F-449E-B04A-548066473A1D}" srcOrd="0" destOrd="6" presId="urn:microsoft.com/office/officeart/2005/8/layout/hList1"/>
    <dgm:cxn modelId="{6484A5B6-97A8-49DD-928F-A6405B719C78}" srcId="{9752AADB-F315-42DE-8F70-FB802EF6DC28}" destId="{D93F55A0-08C2-40C7-B284-A20957B7114D}" srcOrd="1" destOrd="0" parTransId="{3D80E9C0-2199-4965-A93E-CC4A610DD5AE}" sibTransId="{92C94F58-8B3E-4123-851D-120D82C8014B}"/>
    <dgm:cxn modelId="{BE3DB4BE-75CF-4932-A596-FA27EEC74008}" srcId="{9752AADB-F315-42DE-8F70-FB802EF6DC28}" destId="{A7DA1C7B-6A9E-4E76-9F64-79FFC2121DD2}" srcOrd="3" destOrd="0" parTransId="{12A79764-3F74-488E-9488-7CE4049BA865}" sibTransId="{422D3952-7D31-40AF-B1B2-5829CBAFA997}"/>
    <dgm:cxn modelId="{EC10F3CB-373F-453F-B367-569350427586}" type="presOf" srcId="{826E3707-EC1D-4C4C-8A6F-EF69C75B61A5}" destId="{65B0174D-C24F-449E-B04A-548066473A1D}" srcOrd="0" destOrd="2" presId="urn:microsoft.com/office/officeart/2005/8/layout/hList1"/>
    <dgm:cxn modelId="{D22F50D2-59A3-44DC-BA9F-1FFBF4D61821}" srcId="{6029CDE0-4BC2-4F89-8697-45DB329A4187}" destId="{BA789E7B-77B0-42DB-B256-356D1D88E2EE}" srcOrd="0" destOrd="0" parTransId="{6BA82481-9AD1-4617-8F7F-4784A836D71A}" sibTransId="{3E02BCE5-2BD1-4AFA-BDCA-11BB4BF1151F}"/>
    <dgm:cxn modelId="{AB939FD4-A32F-4F4F-8A30-C8B1419FBF3B}" type="presOf" srcId="{BA789E7B-77B0-42DB-B256-356D1D88E2EE}" destId="{65B0174D-C24F-449E-B04A-548066473A1D}" srcOrd="0" destOrd="12" presId="urn:microsoft.com/office/officeart/2005/8/layout/hList1"/>
    <dgm:cxn modelId="{3EB105D8-CAF9-46F1-97DA-A880B09F8D5B}" srcId="{573AB157-0BD2-45D3-8917-2E4A096D0046}" destId="{9752AADB-F315-42DE-8F70-FB802EF6DC28}" srcOrd="0" destOrd="0" parTransId="{C2C236EB-7988-46EA-8646-1A859F25D918}" sibTransId="{5107914F-75ED-4D4D-9425-71B7EB9DE64A}"/>
    <dgm:cxn modelId="{5FD846EA-772A-40A5-B981-C678323C97AE}" srcId="{D93F55A0-08C2-40C7-B284-A20957B7114D}" destId="{25A8F73E-FEFE-4CCF-BFED-77F5A6D15B9D}" srcOrd="0" destOrd="0" parTransId="{9CF28334-F7B8-48E4-8E7A-5F1CCF793F72}" sibTransId="{C381970B-DD89-4DD1-900A-AC678871D5B5}"/>
    <dgm:cxn modelId="{5B3256FA-9FA1-4CAB-B7E7-034751A3C3F1}" type="presOf" srcId="{B8F90A5F-E961-44B7-9D86-14C2EB66BE01}" destId="{65B0174D-C24F-449E-B04A-548066473A1D}" srcOrd="0" destOrd="0" presId="urn:microsoft.com/office/officeart/2005/8/layout/hList1"/>
    <dgm:cxn modelId="{41EDD6BA-1D4C-4353-A248-4FA045E17C49}" type="presParOf" srcId="{970BC73F-EB05-41A2-B7E0-0CA2C91D892F}" destId="{857D3C50-7CAE-468E-AA1C-E7806EA33347}" srcOrd="0" destOrd="0" presId="urn:microsoft.com/office/officeart/2005/8/layout/hList1"/>
    <dgm:cxn modelId="{676ADAB0-B78F-49F3-88A8-192A7A5AB3E1}" type="presParOf" srcId="{857D3C50-7CAE-468E-AA1C-E7806EA33347}" destId="{E569EF11-4597-4090-9C41-E74435D3D858}" srcOrd="0" destOrd="0" presId="urn:microsoft.com/office/officeart/2005/8/layout/hList1"/>
    <dgm:cxn modelId="{27BA9223-66FC-4126-905E-D2007BF9D6B3}" type="presParOf" srcId="{857D3C50-7CAE-468E-AA1C-E7806EA33347}" destId="{65B0174D-C24F-449E-B04A-548066473A1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73AB157-0BD2-45D3-8917-2E4A096D004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9752AADB-F315-42DE-8F70-FB802EF6DC28}">
      <dgm:prSet/>
      <dgm:spPr/>
      <dgm:t>
        <a:bodyPr/>
        <a:lstStyle/>
        <a:p>
          <a:r>
            <a:rPr lang="hu-HU"/>
            <a:t>Érintett hatóanyagcsoportok</a:t>
          </a:r>
        </a:p>
      </dgm:t>
    </dgm:pt>
    <dgm:pt modelId="{C2C236EB-7988-46EA-8646-1A859F25D918}" type="parTrans" cxnId="{3EB105D8-CAF9-46F1-97DA-A880B09F8D5B}">
      <dgm:prSet/>
      <dgm:spPr/>
      <dgm:t>
        <a:bodyPr/>
        <a:lstStyle/>
        <a:p>
          <a:endParaRPr lang="hu-HU"/>
        </a:p>
      </dgm:t>
    </dgm:pt>
    <dgm:pt modelId="{5107914F-75ED-4D4D-9425-71B7EB9DE64A}" type="sibTrans" cxnId="{3EB105D8-CAF9-46F1-97DA-A880B09F8D5B}">
      <dgm:prSet/>
      <dgm:spPr/>
      <dgm:t>
        <a:bodyPr/>
        <a:lstStyle/>
        <a:p>
          <a:endParaRPr lang="hu-HU"/>
        </a:p>
      </dgm:t>
    </dgm:pt>
    <dgm:pt modelId="{B8F90A5F-E961-44B7-9D86-14C2EB66BE01}">
      <dgm:prSet/>
      <dgm:spPr/>
      <dgm:t>
        <a:bodyPr/>
        <a:lstStyle/>
        <a:p>
          <a:r>
            <a:rPr lang="hu-HU" b="1" dirty="0"/>
            <a:t>Protonpumpa gátlók (PPI)</a:t>
          </a:r>
          <a:endParaRPr lang="hu-HU" dirty="0"/>
        </a:p>
      </dgm:t>
    </dgm:pt>
    <dgm:pt modelId="{64217F71-71C6-4F74-80B5-5F85AD05854F}" type="parTrans" cxnId="{FA0F5B2C-155B-4518-A88B-4EBC1EE1A2CB}">
      <dgm:prSet/>
      <dgm:spPr/>
      <dgm:t>
        <a:bodyPr/>
        <a:lstStyle/>
        <a:p>
          <a:endParaRPr lang="hu-HU"/>
        </a:p>
      </dgm:t>
    </dgm:pt>
    <dgm:pt modelId="{B5A9FD82-16B1-4AB9-932E-B6A59E75DF32}" type="sibTrans" cxnId="{FA0F5B2C-155B-4518-A88B-4EBC1EE1A2CB}">
      <dgm:prSet/>
      <dgm:spPr/>
      <dgm:t>
        <a:bodyPr/>
        <a:lstStyle/>
        <a:p>
          <a:endParaRPr lang="hu-HU"/>
        </a:p>
      </dgm:t>
    </dgm:pt>
    <dgm:pt modelId="{6A400A4D-BB89-47B8-89ED-A12F3028AB73}">
      <dgm:prSet/>
      <dgm:spPr/>
      <dgm:t>
        <a:bodyPr/>
        <a:lstStyle/>
        <a:p>
          <a:r>
            <a:rPr lang="hu-HU" dirty="0"/>
            <a:t>Pl. </a:t>
          </a:r>
          <a:r>
            <a:rPr lang="hu-HU" dirty="0" err="1"/>
            <a:t>Omeprazol</a:t>
          </a:r>
          <a:r>
            <a:rPr lang="hu-HU" dirty="0"/>
            <a:t>, </a:t>
          </a:r>
          <a:r>
            <a:rPr lang="hu-HU" dirty="0" err="1"/>
            <a:t>Esomeprasol</a:t>
          </a:r>
          <a:r>
            <a:rPr lang="hu-HU" dirty="0"/>
            <a:t>, </a:t>
          </a:r>
          <a:r>
            <a:rPr lang="hu-HU" dirty="0" err="1"/>
            <a:t>Pantoprazol</a:t>
          </a:r>
          <a:endParaRPr lang="hu-HU" dirty="0"/>
        </a:p>
      </dgm:t>
    </dgm:pt>
    <dgm:pt modelId="{2AAE7820-5B95-459D-93D8-5BB3AD969E87}" type="parTrans" cxnId="{956C4D1C-8883-4A90-A62A-FE439C051985}">
      <dgm:prSet/>
      <dgm:spPr/>
      <dgm:t>
        <a:bodyPr/>
        <a:lstStyle/>
        <a:p>
          <a:endParaRPr lang="hu-HU"/>
        </a:p>
      </dgm:t>
    </dgm:pt>
    <dgm:pt modelId="{360B7223-EC7F-4C3C-9624-E685B035F31C}" type="sibTrans" cxnId="{956C4D1C-8883-4A90-A62A-FE439C051985}">
      <dgm:prSet/>
      <dgm:spPr/>
      <dgm:t>
        <a:bodyPr/>
        <a:lstStyle/>
        <a:p>
          <a:endParaRPr lang="hu-HU"/>
        </a:p>
      </dgm:t>
    </dgm:pt>
    <dgm:pt modelId="{826E3707-EC1D-4C4C-8A6F-EF69C75B61A5}">
      <dgm:prSet/>
      <dgm:spPr/>
      <dgm:t>
        <a:bodyPr/>
        <a:lstStyle/>
        <a:p>
          <a:r>
            <a:rPr lang="hu-HU" dirty="0" err="1"/>
            <a:t>Enteroszolvens</a:t>
          </a:r>
          <a:r>
            <a:rPr lang="hu-HU" dirty="0"/>
            <a:t> bevonat miatt előfordulhat, hogy a gyógyszer nem oldódik fel megfelelően, vagy nem aktiválódik kellőképpen, ami csökkent hatékonysághoz vezet. 8,4% Na-bikarbonáttal keverjük el és adjuk be.</a:t>
          </a:r>
        </a:p>
      </dgm:t>
    </dgm:pt>
    <dgm:pt modelId="{03B1AA3E-34EF-48A7-92E2-0D40B0C0A3F7}" type="parTrans" cxnId="{57165E90-E938-4C67-99EE-9BB123EE140D}">
      <dgm:prSet/>
      <dgm:spPr/>
      <dgm:t>
        <a:bodyPr/>
        <a:lstStyle/>
        <a:p>
          <a:endParaRPr lang="hu-HU"/>
        </a:p>
      </dgm:t>
    </dgm:pt>
    <dgm:pt modelId="{439FFBE5-3D05-4AAB-881B-45461C2E0D6A}" type="sibTrans" cxnId="{57165E90-E938-4C67-99EE-9BB123EE140D}">
      <dgm:prSet/>
      <dgm:spPr/>
      <dgm:t>
        <a:bodyPr/>
        <a:lstStyle/>
        <a:p>
          <a:endParaRPr lang="hu-HU"/>
        </a:p>
      </dgm:t>
    </dgm:pt>
    <dgm:pt modelId="{D93F55A0-08C2-40C7-B284-A20957B7114D}">
      <dgm:prSet/>
      <dgm:spPr/>
      <dgm:t>
        <a:bodyPr/>
        <a:lstStyle/>
        <a:p>
          <a:r>
            <a:rPr lang="hu-HU" b="1" dirty="0"/>
            <a:t>Vas sók</a:t>
          </a:r>
          <a:endParaRPr lang="hu-HU" dirty="0"/>
        </a:p>
      </dgm:t>
    </dgm:pt>
    <dgm:pt modelId="{3D80E9C0-2199-4965-A93E-CC4A610DD5AE}" type="parTrans" cxnId="{6484A5B6-97A8-49DD-928F-A6405B719C78}">
      <dgm:prSet/>
      <dgm:spPr/>
      <dgm:t>
        <a:bodyPr/>
        <a:lstStyle/>
        <a:p>
          <a:endParaRPr lang="hu-HU"/>
        </a:p>
      </dgm:t>
    </dgm:pt>
    <dgm:pt modelId="{92C94F58-8B3E-4123-851D-120D82C8014B}" type="sibTrans" cxnId="{6484A5B6-97A8-49DD-928F-A6405B719C78}">
      <dgm:prSet/>
      <dgm:spPr/>
      <dgm:t>
        <a:bodyPr/>
        <a:lstStyle/>
        <a:p>
          <a:endParaRPr lang="hu-HU"/>
        </a:p>
      </dgm:t>
    </dgm:pt>
    <dgm:pt modelId="{25A8F73E-FEFE-4CCF-BFED-77F5A6D15B9D}">
      <dgm:prSet/>
      <dgm:spPr/>
      <dgm:t>
        <a:bodyPr/>
        <a:lstStyle/>
        <a:p>
          <a:r>
            <a:rPr lang="hu-HU" dirty="0"/>
            <a:t>Pl. Vas-szulfát, Vas-</a:t>
          </a:r>
          <a:r>
            <a:rPr lang="hu-HU" dirty="0" err="1"/>
            <a:t>glükuronát</a:t>
          </a:r>
          <a:endParaRPr lang="hu-HU" dirty="0"/>
        </a:p>
      </dgm:t>
    </dgm:pt>
    <dgm:pt modelId="{9CF28334-F7B8-48E4-8E7A-5F1CCF793F72}" type="parTrans" cxnId="{5FD846EA-772A-40A5-B981-C678323C97AE}">
      <dgm:prSet/>
      <dgm:spPr/>
      <dgm:t>
        <a:bodyPr/>
        <a:lstStyle/>
        <a:p>
          <a:endParaRPr lang="hu-HU"/>
        </a:p>
      </dgm:t>
    </dgm:pt>
    <dgm:pt modelId="{C381970B-DD89-4DD1-900A-AC678871D5B5}" type="sibTrans" cxnId="{5FD846EA-772A-40A5-B981-C678323C97AE}">
      <dgm:prSet/>
      <dgm:spPr/>
      <dgm:t>
        <a:bodyPr/>
        <a:lstStyle/>
        <a:p>
          <a:endParaRPr lang="hu-HU"/>
        </a:p>
      </dgm:t>
    </dgm:pt>
    <dgm:pt modelId="{43BF76B9-5629-444D-A284-B24BBE5528E1}">
      <dgm:prSet/>
      <dgm:spPr/>
      <dgm:t>
        <a:bodyPr/>
        <a:lstStyle/>
        <a:p>
          <a:r>
            <a:rPr lang="hu-HU" b="1" dirty="0" err="1"/>
            <a:t>Levothyroxin</a:t>
          </a:r>
          <a:endParaRPr lang="hu-HU" dirty="0"/>
        </a:p>
      </dgm:t>
    </dgm:pt>
    <dgm:pt modelId="{E82830ED-92C7-4B25-863C-650C857EC691}" type="parTrans" cxnId="{511A189A-2565-456E-8F7D-B2FA8F350D0D}">
      <dgm:prSet/>
      <dgm:spPr/>
      <dgm:t>
        <a:bodyPr/>
        <a:lstStyle/>
        <a:p>
          <a:endParaRPr lang="hu-HU"/>
        </a:p>
      </dgm:t>
    </dgm:pt>
    <dgm:pt modelId="{DC4F9752-165B-4ACE-A2FB-0861CD408D8A}" type="sibTrans" cxnId="{511A189A-2565-456E-8F7D-B2FA8F350D0D}">
      <dgm:prSet/>
      <dgm:spPr/>
      <dgm:t>
        <a:bodyPr/>
        <a:lstStyle/>
        <a:p>
          <a:endParaRPr lang="hu-HU"/>
        </a:p>
      </dgm:t>
    </dgm:pt>
    <dgm:pt modelId="{A7DA1C7B-6A9E-4E76-9F64-79FFC2121DD2}">
      <dgm:prSet/>
      <dgm:spPr/>
      <dgm:t>
        <a:bodyPr/>
        <a:lstStyle/>
        <a:p>
          <a:r>
            <a:rPr lang="hu-HU" b="1" dirty="0" err="1"/>
            <a:t>Kálcium</a:t>
          </a:r>
          <a:r>
            <a:rPr lang="hu-HU" b="1" dirty="0"/>
            <a:t>-karbonát</a:t>
          </a:r>
          <a:endParaRPr lang="hu-HU" dirty="0"/>
        </a:p>
      </dgm:t>
    </dgm:pt>
    <dgm:pt modelId="{12A79764-3F74-488E-9488-7CE4049BA865}" type="parTrans" cxnId="{BE3DB4BE-75CF-4932-A596-FA27EEC74008}">
      <dgm:prSet/>
      <dgm:spPr/>
      <dgm:t>
        <a:bodyPr/>
        <a:lstStyle/>
        <a:p>
          <a:endParaRPr lang="hu-HU"/>
        </a:p>
      </dgm:t>
    </dgm:pt>
    <dgm:pt modelId="{422D3952-7D31-40AF-B1B2-5829CBAFA997}" type="sibTrans" cxnId="{BE3DB4BE-75CF-4932-A596-FA27EEC74008}">
      <dgm:prSet/>
      <dgm:spPr/>
      <dgm:t>
        <a:bodyPr/>
        <a:lstStyle/>
        <a:p>
          <a:endParaRPr lang="hu-HU"/>
        </a:p>
      </dgm:t>
    </dgm:pt>
    <dgm:pt modelId="{F0AD2E8E-7856-4453-B7DE-E8DDD55395EF}">
      <dgm:prSet/>
      <dgm:spPr/>
      <dgm:t>
        <a:bodyPr/>
        <a:lstStyle/>
        <a:p>
          <a:r>
            <a:rPr lang="hu-HU" b="1" dirty="0"/>
            <a:t>Antibiotikumok</a:t>
          </a:r>
          <a:endParaRPr lang="hu-HU" dirty="0"/>
        </a:p>
      </dgm:t>
    </dgm:pt>
    <dgm:pt modelId="{6BCDEFDC-7EE1-47FB-A6A6-75C5DB1CBCA0}" type="parTrans" cxnId="{8698218C-D6ED-42E9-BB64-366719912E76}">
      <dgm:prSet/>
      <dgm:spPr/>
      <dgm:t>
        <a:bodyPr/>
        <a:lstStyle/>
        <a:p>
          <a:endParaRPr lang="hu-HU"/>
        </a:p>
      </dgm:t>
    </dgm:pt>
    <dgm:pt modelId="{41E1D795-5903-42AE-BD1A-9933196CE115}" type="sibTrans" cxnId="{8698218C-D6ED-42E9-BB64-366719912E76}">
      <dgm:prSet/>
      <dgm:spPr/>
      <dgm:t>
        <a:bodyPr/>
        <a:lstStyle/>
        <a:p>
          <a:endParaRPr lang="hu-HU"/>
        </a:p>
      </dgm:t>
    </dgm:pt>
    <dgm:pt modelId="{6029CDE0-4BC2-4F89-8697-45DB329A4187}">
      <dgm:prSet/>
      <dgm:spPr/>
      <dgm:t>
        <a:bodyPr/>
        <a:lstStyle/>
        <a:p>
          <a:r>
            <a:rPr lang="hu-HU" dirty="0"/>
            <a:t>Pl. Penicillinek, </a:t>
          </a:r>
          <a:r>
            <a:rPr lang="hu-HU" dirty="0" err="1"/>
            <a:t>Cefalosporinok</a:t>
          </a:r>
          <a:endParaRPr lang="hu-HU" dirty="0"/>
        </a:p>
      </dgm:t>
    </dgm:pt>
    <dgm:pt modelId="{21A0FFB7-A1BA-4804-B807-CE7B34027501}" type="parTrans" cxnId="{93362824-41AA-4822-A699-A66EE2F027BB}">
      <dgm:prSet/>
      <dgm:spPr/>
      <dgm:t>
        <a:bodyPr/>
        <a:lstStyle/>
        <a:p>
          <a:endParaRPr lang="hu-HU"/>
        </a:p>
      </dgm:t>
    </dgm:pt>
    <dgm:pt modelId="{0A21253B-8894-4D15-B2DD-5BB29DA7466A}" type="sibTrans" cxnId="{93362824-41AA-4822-A699-A66EE2F027BB}">
      <dgm:prSet/>
      <dgm:spPr/>
      <dgm:t>
        <a:bodyPr/>
        <a:lstStyle/>
        <a:p>
          <a:endParaRPr lang="hu-HU"/>
        </a:p>
      </dgm:t>
    </dgm:pt>
    <dgm:pt modelId="{72257E5E-5E9B-4019-BAA9-EE5C0610FF7B}">
      <dgm:prSet/>
      <dgm:spPr/>
      <dgm:t>
        <a:bodyPr/>
        <a:lstStyle/>
        <a:p>
          <a:r>
            <a:rPr lang="hu-HU" dirty="0"/>
            <a:t>A vas felszívódása a gyomor savas környezetében és a </a:t>
          </a:r>
          <a:r>
            <a:rPr lang="hu-HU" dirty="0" err="1"/>
            <a:t>duodenum</a:t>
          </a:r>
          <a:r>
            <a:rPr lang="hu-HU" dirty="0"/>
            <a:t> </a:t>
          </a:r>
          <a:r>
            <a:rPr lang="hu-HU" dirty="0" err="1"/>
            <a:t>proximális</a:t>
          </a:r>
          <a:r>
            <a:rPr lang="hu-HU" dirty="0"/>
            <a:t> szakaszában a leghatékonyabb. A </a:t>
          </a:r>
          <a:r>
            <a:rPr lang="hu-HU" dirty="0" err="1"/>
            <a:t>jejunumban</a:t>
          </a:r>
          <a:r>
            <a:rPr lang="hu-HU" dirty="0"/>
            <a:t> a vas felszívódása csökkenhet, mert a pH alacsonyabb és a vas könnyebben </a:t>
          </a:r>
          <a:r>
            <a:rPr lang="hu-HU" dirty="0" err="1"/>
            <a:t>precipitálódhat</a:t>
          </a:r>
          <a:r>
            <a:rPr lang="hu-HU" dirty="0"/>
            <a:t>, ami csökkent felszívódást eredményez</a:t>
          </a:r>
        </a:p>
      </dgm:t>
    </dgm:pt>
    <dgm:pt modelId="{C1E16A5C-1E1A-466B-9CA2-6853231B27A1}" type="parTrans" cxnId="{492D7023-BCC4-4BDF-AC54-1DDD4071F4EA}">
      <dgm:prSet/>
      <dgm:spPr/>
      <dgm:t>
        <a:bodyPr/>
        <a:lstStyle/>
        <a:p>
          <a:endParaRPr lang="hu-HU"/>
        </a:p>
      </dgm:t>
    </dgm:pt>
    <dgm:pt modelId="{17A12573-D8E7-44F5-A3BE-92DE582343E3}" type="sibTrans" cxnId="{492D7023-BCC4-4BDF-AC54-1DDD4071F4EA}">
      <dgm:prSet/>
      <dgm:spPr/>
      <dgm:t>
        <a:bodyPr/>
        <a:lstStyle/>
        <a:p>
          <a:endParaRPr lang="hu-HU"/>
        </a:p>
      </dgm:t>
    </dgm:pt>
    <dgm:pt modelId="{DDF107DF-B73C-41B2-AE7E-13FA2F258897}">
      <dgm:prSet/>
      <dgm:spPr/>
      <dgm:t>
        <a:bodyPr/>
        <a:lstStyle/>
        <a:p>
          <a:r>
            <a:rPr lang="hu-HU" dirty="0"/>
            <a:t>Felszívódása elsősorban a </a:t>
          </a:r>
          <a:r>
            <a:rPr lang="hu-HU" dirty="0" err="1"/>
            <a:t>duodenumban</a:t>
          </a:r>
          <a:r>
            <a:rPr lang="hu-HU" dirty="0"/>
            <a:t> és a </a:t>
          </a:r>
          <a:r>
            <a:rPr lang="hu-HU" dirty="0" err="1"/>
            <a:t>proximális</a:t>
          </a:r>
          <a:r>
            <a:rPr lang="hu-HU" dirty="0"/>
            <a:t> </a:t>
          </a:r>
          <a:r>
            <a:rPr lang="hu-HU" dirty="0" err="1"/>
            <a:t>jejunumban</a:t>
          </a:r>
          <a:r>
            <a:rPr lang="hu-HU" dirty="0"/>
            <a:t> történik</a:t>
          </a:r>
        </a:p>
      </dgm:t>
    </dgm:pt>
    <dgm:pt modelId="{A1782971-5F5B-401D-BC5C-836EE9C65FCC}" type="parTrans" cxnId="{AD30824E-F9F8-4B71-9F83-5887E146DB72}">
      <dgm:prSet/>
      <dgm:spPr/>
      <dgm:t>
        <a:bodyPr/>
        <a:lstStyle/>
        <a:p>
          <a:endParaRPr lang="hu-HU"/>
        </a:p>
      </dgm:t>
    </dgm:pt>
    <dgm:pt modelId="{0FB137B8-9154-4091-9716-2A6CA14AE346}" type="sibTrans" cxnId="{AD30824E-F9F8-4B71-9F83-5887E146DB72}">
      <dgm:prSet/>
      <dgm:spPr/>
      <dgm:t>
        <a:bodyPr/>
        <a:lstStyle/>
        <a:p>
          <a:endParaRPr lang="hu-HU"/>
        </a:p>
      </dgm:t>
    </dgm:pt>
    <dgm:pt modelId="{AC01EDF3-F6A4-4424-89CD-A159E79F5C71}">
      <dgm:prSet/>
      <dgm:spPr/>
      <dgm:t>
        <a:bodyPr/>
        <a:lstStyle/>
        <a:p>
          <a:r>
            <a:rPr lang="hu-HU" dirty="0"/>
            <a:t>A kalcium-karbonát felszívódása savas közegben a leghatékonyabb, ezért a gyomor és a </a:t>
          </a:r>
          <a:r>
            <a:rPr lang="hu-HU" dirty="0" err="1"/>
            <a:t>duodenum</a:t>
          </a:r>
          <a:r>
            <a:rPr lang="hu-HU" dirty="0"/>
            <a:t> felszívódási helyének megkerülése a </a:t>
          </a:r>
          <a:r>
            <a:rPr lang="hu-HU" dirty="0" err="1"/>
            <a:t>jejunális</a:t>
          </a:r>
          <a:r>
            <a:rPr lang="hu-HU" dirty="0"/>
            <a:t> szondán keresztül csökkentheti a felszívódást és a </a:t>
          </a:r>
          <a:r>
            <a:rPr lang="hu-HU" dirty="0" err="1"/>
            <a:t>biohasznosulást</a:t>
          </a:r>
          <a:endParaRPr lang="hu-HU" dirty="0"/>
        </a:p>
      </dgm:t>
    </dgm:pt>
    <dgm:pt modelId="{E34DE255-4652-4BC0-9EE8-7190569BD5AC}" type="parTrans" cxnId="{19DB6C0E-AA3E-4925-A481-2283193FBE45}">
      <dgm:prSet/>
      <dgm:spPr/>
      <dgm:t>
        <a:bodyPr/>
        <a:lstStyle/>
        <a:p>
          <a:endParaRPr lang="hu-HU"/>
        </a:p>
      </dgm:t>
    </dgm:pt>
    <dgm:pt modelId="{70A2DAFC-8C8C-44F2-B5CC-BB8DF2E5AB52}" type="sibTrans" cxnId="{19DB6C0E-AA3E-4925-A481-2283193FBE45}">
      <dgm:prSet/>
      <dgm:spPr/>
      <dgm:t>
        <a:bodyPr/>
        <a:lstStyle/>
        <a:p>
          <a:endParaRPr lang="hu-HU"/>
        </a:p>
      </dgm:t>
    </dgm:pt>
    <dgm:pt modelId="{6931206C-2C71-4EE9-A8B8-707394244A13}">
      <dgm:prSet/>
      <dgm:spPr/>
      <dgm:t>
        <a:bodyPr/>
        <a:lstStyle/>
        <a:p>
          <a:r>
            <a:rPr lang="hu-HU" dirty="0"/>
            <a:t>Egyes antibiotikumok esetében a felszívódás a gyomor és a </a:t>
          </a:r>
          <a:r>
            <a:rPr lang="hu-HU" dirty="0" err="1"/>
            <a:t>proximális</a:t>
          </a:r>
          <a:r>
            <a:rPr lang="hu-HU" dirty="0"/>
            <a:t> vékonybél savasabb környezetében történik a legjobban. A </a:t>
          </a:r>
          <a:r>
            <a:rPr lang="hu-HU" dirty="0" err="1"/>
            <a:t>jejunumban</a:t>
          </a:r>
          <a:r>
            <a:rPr lang="hu-HU" dirty="0"/>
            <a:t> a pH eltérése és a bélhámsejtek különböző tulajdonságai csökkenthetik a felszívódást és ezáltal a gyógyszer hatékonyságát</a:t>
          </a:r>
        </a:p>
      </dgm:t>
    </dgm:pt>
    <dgm:pt modelId="{F200C117-B3A6-45B0-93E8-BC9812C1ACBC}" type="parTrans" cxnId="{BE093962-42A3-49A7-B8EB-A2590258F074}">
      <dgm:prSet/>
      <dgm:spPr/>
      <dgm:t>
        <a:bodyPr/>
        <a:lstStyle/>
        <a:p>
          <a:endParaRPr lang="hu-HU"/>
        </a:p>
      </dgm:t>
    </dgm:pt>
    <dgm:pt modelId="{C4CDD876-EA73-495F-A8C1-375D2EC3E140}" type="sibTrans" cxnId="{BE093962-42A3-49A7-B8EB-A2590258F074}">
      <dgm:prSet/>
      <dgm:spPr/>
      <dgm:t>
        <a:bodyPr/>
        <a:lstStyle/>
        <a:p>
          <a:endParaRPr lang="hu-HU"/>
        </a:p>
      </dgm:t>
    </dgm:pt>
    <dgm:pt modelId="{970BC73F-EB05-41A2-B7E0-0CA2C91D892F}" type="pres">
      <dgm:prSet presAssocID="{573AB157-0BD2-45D3-8917-2E4A096D0046}" presName="Name0" presStyleCnt="0">
        <dgm:presLayoutVars>
          <dgm:dir/>
          <dgm:animLvl val="lvl"/>
          <dgm:resizeHandles val="exact"/>
        </dgm:presLayoutVars>
      </dgm:prSet>
      <dgm:spPr/>
    </dgm:pt>
    <dgm:pt modelId="{857D3C50-7CAE-468E-AA1C-E7806EA33347}" type="pres">
      <dgm:prSet presAssocID="{9752AADB-F315-42DE-8F70-FB802EF6DC28}" presName="composite" presStyleCnt="0"/>
      <dgm:spPr/>
    </dgm:pt>
    <dgm:pt modelId="{E569EF11-4597-4090-9C41-E74435D3D858}" type="pres">
      <dgm:prSet presAssocID="{9752AADB-F315-42DE-8F70-FB802EF6DC28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65B0174D-C24F-449E-B04A-548066473A1D}" type="pres">
      <dgm:prSet presAssocID="{9752AADB-F315-42DE-8F70-FB802EF6DC28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AAD0B702-89B1-4B8E-9F28-50DEFAB4A58B}" type="presOf" srcId="{AC01EDF3-F6A4-4424-89CD-A159E79F5C71}" destId="{65B0174D-C24F-449E-B04A-548066473A1D}" srcOrd="0" destOrd="9" presId="urn:microsoft.com/office/officeart/2005/8/layout/hList1"/>
    <dgm:cxn modelId="{19DB6C0E-AA3E-4925-A481-2283193FBE45}" srcId="{A7DA1C7B-6A9E-4E76-9F64-79FFC2121DD2}" destId="{AC01EDF3-F6A4-4424-89CD-A159E79F5C71}" srcOrd="0" destOrd="0" parTransId="{E34DE255-4652-4BC0-9EE8-7190569BD5AC}" sibTransId="{70A2DAFC-8C8C-44F2-B5CC-BB8DF2E5AB52}"/>
    <dgm:cxn modelId="{956C4D1C-8883-4A90-A62A-FE439C051985}" srcId="{B8F90A5F-E961-44B7-9D86-14C2EB66BE01}" destId="{6A400A4D-BB89-47B8-89ED-A12F3028AB73}" srcOrd="0" destOrd="0" parTransId="{2AAE7820-5B95-459D-93D8-5BB3AD969E87}" sibTransId="{360B7223-EC7F-4C3C-9624-E685B035F31C}"/>
    <dgm:cxn modelId="{7999421D-12FE-4EBF-A0BF-99DC8F08443C}" type="presOf" srcId="{9752AADB-F315-42DE-8F70-FB802EF6DC28}" destId="{E569EF11-4597-4090-9C41-E74435D3D858}" srcOrd="0" destOrd="0" presId="urn:microsoft.com/office/officeart/2005/8/layout/hList1"/>
    <dgm:cxn modelId="{519F6421-D697-49BE-BB1F-8761A61A2FEB}" type="presOf" srcId="{573AB157-0BD2-45D3-8917-2E4A096D0046}" destId="{970BC73F-EB05-41A2-B7E0-0CA2C91D892F}" srcOrd="0" destOrd="0" presId="urn:microsoft.com/office/officeart/2005/8/layout/hList1"/>
    <dgm:cxn modelId="{492D7023-BCC4-4BDF-AC54-1DDD4071F4EA}" srcId="{D93F55A0-08C2-40C7-B284-A20957B7114D}" destId="{72257E5E-5E9B-4019-BAA9-EE5C0610FF7B}" srcOrd="1" destOrd="0" parTransId="{C1E16A5C-1E1A-466B-9CA2-6853231B27A1}" sibTransId="{17A12573-D8E7-44F5-A3BE-92DE582343E3}"/>
    <dgm:cxn modelId="{93362824-41AA-4822-A699-A66EE2F027BB}" srcId="{F0AD2E8E-7856-4453-B7DE-E8DDD55395EF}" destId="{6029CDE0-4BC2-4F89-8697-45DB329A4187}" srcOrd="0" destOrd="0" parTransId="{21A0FFB7-A1BA-4804-B807-CE7B34027501}" sibTransId="{0A21253B-8894-4D15-B2DD-5BB29DA7466A}"/>
    <dgm:cxn modelId="{FA0F5B2C-155B-4518-A88B-4EBC1EE1A2CB}" srcId="{9752AADB-F315-42DE-8F70-FB802EF6DC28}" destId="{B8F90A5F-E961-44B7-9D86-14C2EB66BE01}" srcOrd="0" destOrd="0" parTransId="{64217F71-71C6-4F74-80B5-5F85AD05854F}" sibTransId="{B5A9FD82-16B1-4AB9-932E-B6A59E75DF32}"/>
    <dgm:cxn modelId="{FD0F1038-9373-47CA-9E67-328CF1CD1ECE}" type="presOf" srcId="{F0AD2E8E-7856-4453-B7DE-E8DDD55395EF}" destId="{65B0174D-C24F-449E-B04A-548066473A1D}" srcOrd="0" destOrd="10" presId="urn:microsoft.com/office/officeart/2005/8/layout/hList1"/>
    <dgm:cxn modelId="{D28DD43D-0B05-4E68-AB0D-7DF77FE889B8}" type="presOf" srcId="{6A400A4D-BB89-47B8-89ED-A12F3028AB73}" destId="{65B0174D-C24F-449E-B04A-548066473A1D}" srcOrd="0" destOrd="1" presId="urn:microsoft.com/office/officeart/2005/8/layout/hList1"/>
    <dgm:cxn modelId="{EC96EB3E-AED7-40D5-8478-01185B2B5077}" type="presOf" srcId="{6029CDE0-4BC2-4F89-8697-45DB329A4187}" destId="{65B0174D-C24F-449E-B04A-548066473A1D}" srcOrd="0" destOrd="11" presId="urn:microsoft.com/office/officeart/2005/8/layout/hList1"/>
    <dgm:cxn modelId="{1C8B6140-820D-4041-A02D-7CC8DE6967E0}" type="presOf" srcId="{DDF107DF-B73C-41B2-AE7E-13FA2F258897}" destId="{65B0174D-C24F-449E-B04A-548066473A1D}" srcOrd="0" destOrd="7" presId="urn:microsoft.com/office/officeart/2005/8/layout/hList1"/>
    <dgm:cxn modelId="{BE093962-42A3-49A7-B8EB-A2590258F074}" srcId="{6029CDE0-4BC2-4F89-8697-45DB329A4187}" destId="{6931206C-2C71-4EE9-A8B8-707394244A13}" srcOrd="0" destOrd="0" parTransId="{F200C117-B3A6-45B0-93E8-BC9812C1ACBC}" sibTransId="{C4CDD876-EA73-495F-A8C1-375D2EC3E140}"/>
    <dgm:cxn modelId="{AE209045-E114-4503-8755-69FCB25BD9D9}" type="presOf" srcId="{43BF76B9-5629-444D-A284-B24BBE5528E1}" destId="{65B0174D-C24F-449E-B04A-548066473A1D}" srcOrd="0" destOrd="6" presId="urn:microsoft.com/office/officeart/2005/8/layout/hList1"/>
    <dgm:cxn modelId="{5C345B4D-FEA1-44F3-B636-C7A027082C61}" type="presOf" srcId="{72257E5E-5E9B-4019-BAA9-EE5C0610FF7B}" destId="{65B0174D-C24F-449E-B04A-548066473A1D}" srcOrd="0" destOrd="5" presId="urn:microsoft.com/office/officeart/2005/8/layout/hList1"/>
    <dgm:cxn modelId="{AD30824E-F9F8-4B71-9F83-5887E146DB72}" srcId="{43BF76B9-5629-444D-A284-B24BBE5528E1}" destId="{DDF107DF-B73C-41B2-AE7E-13FA2F258897}" srcOrd="0" destOrd="0" parTransId="{A1782971-5F5B-401D-BC5C-836EE9C65FCC}" sibTransId="{0FB137B8-9154-4091-9716-2A6CA14AE346}"/>
    <dgm:cxn modelId="{97F19D55-5D09-486C-A052-9E3CEE319D2D}" type="presOf" srcId="{D93F55A0-08C2-40C7-B284-A20957B7114D}" destId="{65B0174D-C24F-449E-B04A-548066473A1D}" srcOrd="0" destOrd="3" presId="urn:microsoft.com/office/officeart/2005/8/layout/hList1"/>
    <dgm:cxn modelId="{EBD1117D-6609-46D7-8EEB-4BED0669B497}" type="presOf" srcId="{25A8F73E-FEFE-4CCF-BFED-77F5A6D15B9D}" destId="{65B0174D-C24F-449E-B04A-548066473A1D}" srcOrd="0" destOrd="4" presId="urn:microsoft.com/office/officeart/2005/8/layout/hList1"/>
    <dgm:cxn modelId="{8698218C-D6ED-42E9-BB64-366719912E76}" srcId="{9752AADB-F315-42DE-8F70-FB802EF6DC28}" destId="{F0AD2E8E-7856-4453-B7DE-E8DDD55395EF}" srcOrd="4" destOrd="0" parTransId="{6BCDEFDC-7EE1-47FB-A6A6-75C5DB1CBCA0}" sibTransId="{41E1D795-5903-42AE-BD1A-9933196CE115}"/>
    <dgm:cxn modelId="{57165E90-E938-4C67-99EE-9BB123EE140D}" srcId="{B8F90A5F-E961-44B7-9D86-14C2EB66BE01}" destId="{826E3707-EC1D-4C4C-8A6F-EF69C75B61A5}" srcOrd="1" destOrd="0" parTransId="{03B1AA3E-34EF-48A7-92E2-0D40B0C0A3F7}" sibTransId="{439FFBE5-3D05-4AAB-881B-45461C2E0D6A}"/>
    <dgm:cxn modelId="{511A189A-2565-456E-8F7D-B2FA8F350D0D}" srcId="{9752AADB-F315-42DE-8F70-FB802EF6DC28}" destId="{43BF76B9-5629-444D-A284-B24BBE5528E1}" srcOrd="2" destOrd="0" parTransId="{E82830ED-92C7-4B25-863C-650C857EC691}" sibTransId="{DC4F9752-165B-4ACE-A2FB-0861CD408D8A}"/>
    <dgm:cxn modelId="{CD8B95A7-32C7-46C3-8D8A-943AAAE21BF3}" type="presOf" srcId="{A7DA1C7B-6A9E-4E76-9F64-79FFC2121DD2}" destId="{65B0174D-C24F-449E-B04A-548066473A1D}" srcOrd="0" destOrd="8" presId="urn:microsoft.com/office/officeart/2005/8/layout/hList1"/>
    <dgm:cxn modelId="{6484A5B6-97A8-49DD-928F-A6405B719C78}" srcId="{9752AADB-F315-42DE-8F70-FB802EF6DC28}" destId="{D93F55A0-08C2-40C7-B284-A20957B7114D}" srcOrd="1" destOrd="0" parTransId="{3D80E9C0-2199-4965-A93E-CC4A610DD5AE}" sibTransId="{92C94F58-8B3E-4123-851D-120D82C8014B}"/>
    <dgm:cxn modelId="{70AED4BC-B941-46CB-872D-9E7EAB7DA4CB}" type="presOf" srcId="{6931206C-2C71-4EE9-A8B8-707394244A13}" destId="{65B0174D-C24F-449E-B04A-548066473A1D}" srcOrd="0" destOrd="12" presId="urn:microsoft.com/office/officeart/2005/8/layout/hList1"/>
    <dgm:cxn modelId="{BE3DB4BE-75CF-4932-A596-FA27EEC74008}" srcId="{9752AADB-F315-42DE-8F70-FB802EF6DC28}" destId="{A7DA1C7B-6A9E-4E76-9F64-79FFC2121DD2}" srcOrd="3" destOrd="0" parTransId="{12A79764-3F74-488E-9488-7CE4049BA865}" sibTransId="{422D3952-7D31-40AF-B1B2-5829CBAFA997}"/>
    <dgm:cxn modelId="{EC10F3CB-373F-453F-B367-569350427586}" type="presOf" srcId="{826E3707-EC1D-4C4C-8A6F-EF69C75B61A5}" destId="{65B0174D-C24F-449E-B04A-548066473A1D}" srcOrd="0" destOrd="2" presId="urn:microsoft.com/office/officeart/2005/8/layout/hList1"/>
    <dgm:cxn modelId="{3EB105D8-CAF9-46F1-97DA-A880B09F8D5B}" srcId="{573AB157-0BD2-45D3-8917-2E4A096D0046}" destId="{9752AADB-F315-42DE-8F70-FB802EF6DC28}" srcOrd="0" destOrd="0" parTransId="{C2C236EB-7988-46EA-8646-1A859F25D918}" sibTransId="{5107914F-75ED-4D4D-9425-71B7EB9DE64A}"/>
    <dgm:cxn modelId="{5FD846EA-772A-40A5-B981-C678323C97AE}" srcId="{D93F55A0-08C2-40C7-B284-A20957B7114D}" destId="{25A8F73E-FEFE-4CCF-BFED-77F5A6D15B9D}" srcOrd="0" destOrd="0" parTransId="{9CF28334-F7B8-48E4-8E7A-5F1CCF793F72}" sibTransId="{C381970B-DD89-4DD1-900A-AC678871D5B5}"/>
    <dgm:cxn modelId="{5B3256FA-9FA1-4CAB-B7E7-034751A3C3F1}" type="presOf" srcId="{B8F90A5F-E961-44B7-9D86-14C2EB66BE01}" destId="{65B0174D-C24F-449E-B04A-548066473A1D}" srcOrd="0" destOrd="0" presId="urn:microsoft.com/office/officeart/2005/8/layout/hList1"/>
    <dgm:cxn modelId="{41EDD6BA-1D4C-4353-A248-4FA045E17C49}" type="presParOf" srcId="{970BC73F-EB05-41A2-B7E0-0CA2C91D892F}" destId="{857D3C50-7CAE-468E-AA1C-E7806EA33347}" srcOrd="0" destOrd="0" presId="urn:microsoft.com/office/officeart/2005/8/layout/hList1"/>
    <dgm:cxn modelId="{676ADAB0-B78F-49F3-88A8-192A7A5AB3E1}" type="presParOf" srcId="{857D3C50-7CAE-468E-AA1C-E7806EA33347}" destId="{E569EF11-4597-4090-9C41-E74435D3D858}" srcOrd="0" destOrd="0" presId="urn:microsoft.com/office/officeart/2005/8/layout/hList1"/>
    <dgm:cxn modelId="{27BA9223-66FC-4126-905E-D2007BF9D6B3}" type="presParOf" srcId="{857D3C50-7CAE-468E-AA1C-E7806EA33347}" destId="{65B0174D-C24F-449E-B04A-548066473A1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223986-2627-4E51-BFE8-10D3D288F81E}">
      <dsp:nvSpPr>
        <dsp:cNvPr id="0" name=""/>
        <dsp:cNvSpPr/>
      </dsp:nvSpPr>
      <dsp:spPr>
        <a:xfrm>
          <a:off x="0" y="0"/>
          <a:ext cx="8412480" cy="9572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/>
            <a:t>Gyógyszerinterakciók szűrése</a:t>
          </a:r>
        </a:p>
      </dsp:txBody>
      <dsp:txXfrm>
        <a:off x="28038" y="28038"/>
        <a:ext cx="7298593" cy="901218"/>
      </dsp:txXfrm>
    </dsp:sp>
    <dsp:sp modelId="{660A3D25-C060-49D0-8299-9632B981079F}">
      <dsp:nvSpPr>
        <dsp:cNvPr id="0" name=""/>
        <dsp:cNvSpPr/>
      </dsp:nvSpPr>
      <dsp:spPr>
        <a:xfrm>
          <a:off x="704545" y="1131347"/>
          <a:ext cx="8412480" cy="9572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 dirty="0" err="1"/>
            <a:t>Prokinetikus</a:t>
          </a:r>
          <a:r>
            <a:rPr lang="hu-HU" sz="3200" kern="1200" dirty="0"/>
            <a:t> terápia</a:t>
          </a:r>
        </a:p>
      </dsp:txBody>
      <dsp:txXfrm>
        <a:off x="732583" y="1159385"/>
        <a:ext cx="7029617" cy="901218"/>
      </dsp:txXfrm>
    </dsp:sp>
    <dsp:sp modelId="{6E234C01-5D97-4C2D-8A89-8E54262B864F}">
      <dsp:nvSpPr>
        <dsp:cNvPr id="0" name=""/>
        <dsp:cNvSpPr/>
      </dsp:nvSpPr>
      <dsp:spPr>
        <a:xfrm>
          <a:off x="1398574" y="2262695"/>
          <a:ext cx="8412480" cy="9572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 dirty="0" err="1"/>
            <a:t>Dializált</a:t>
          </a:r>
          <a:r>
            <a:rPr lang="hu-HU" sz="3200" kern="1200" dirty="0"/>
            <a:t> betegek kezelése</a:t>
          </a:r>
        </a:p>
      </dsp:txBody>
      <dsp:txXfrm>
        <a:off x="1426612" y="2290733"/>
        <a:ext cx="7040133" cy="901218"/>
      </dsp:txXfrm>
    </dsp:sp>
    <dsp:sp modelId="{9A26C8E9-A0B6-4090-80D5-C5B2C988E133}">
      <dsp:nvSpPr>
        <dsp:cNvPr id="0" name=""/>
        <dsp:cNvSpPr/>
      </dsp:nvSpPr>
      <dsp:spPr>
        <a:xfrm>
          <a:off x="2103119" y="3394043"/>
          <a:ext cx="8412480" cy="9572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/>
            <a:t>Szondán keresztül történő gyógyszerelés</a:t>
          </a:r>
        </a:p>
      </dsp:txBody>
      <dsp:txXfrm>
        <a:off x="2131157" y="3422081"/>
        <a:ext cx="7029617" cy="901218"/>
      </dsp:txXfrm>
    </dsp:sp>
    <dsp:sp modelId="{85C10AF1-B3E5-4141-9452-C7379A84876D}">
      <dsp:nvSpPr>
        <dsp:cNvPr id="0" name=""/>
        <dsp:cNvSpPr/>
      </dsp:nvSpPr>
      <dsp:spPr>
        <a:xfrm>
          <a:off x="779023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800" kern="1200"/>
        </a:p>
      </dsp:txBody>
      <dsp:txXfrm>
        <a:off x="7930242" y="733200"/>
        <a:ext cx="342233" cy="468236"/>
      </dsp:txXfrm>
    </dsp:sp>
    <dsp:sp modelId="{D1CBABD6-5483-4EEA-BF4C-294ECAB62D95}">
      <dsp:nvSpPr>
        <dsp:cNvPr id="0" name=""/>
        <dsp:cNvSpPr/>
      </dsp:nvSpPr>
      <dsp:spPr>
        <a:xfrm>
          <a:off x="8494783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800" kern="1200"/>
        </a:p>
      </dsp:txBody>
      <dsp:txXfrm>
        <a:off x="8634787" y="1864548"/>
        <a:ext cx="342233" cy="468236"/>
      </dsp:txXfrm>
    </dsp:sp>
    <dsp:sp modelId="{5410198D-E192-40E5-A67C-0FF7F4DF5532}">
      <dsp:nvSpPr>
        <dsp:cNvPr id="0" name=""/>
        <dsp:cNvSpPr/>
      </dsp:nvSpPr>
      <dsp:spPr>
        <a:xfrm>
          <a:off x="9188813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2800" kern="1200"/>
        </a:p>
      </dsp:txBody>
      <dsp:txXfrm>
        <a:off x="9328817" y="2995896"/>
        <a:ext cx="342233" cy="4682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49AECC-4C90-4328-B612-F317B9BD2680}">
      <dsp:nvSpPr>
        <dsp:cNvPr id="0" name=""/>
        <dsp:cNvSpPr/>
      </dsp:nvSpPr>
      <dsp:spPr>
        <a:xfrm rot="5400000">
          <a:off x="6301587" y="-1571122"/>
          <a:ext cx="1698041" cy="52866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3000" kern="1200" dirty="0" err="1"/>
            <a:t>Midazolam</a:t>
          </a:r>
          <a:r>
            <a:rPr lang="hu-HU" sz="3000" kern="1200" dirty="0"/>
            <a:t> – </a:t>
          </a:r>
          <a:r>
            <a:rPr lang="hu-HU" sz="3000" kern="1200" dirty="0" err="1"/>
            <a:t>Ketamin</a:t>
          </a:r>
          <a:endParaRPr lang="hu-HU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3000" kern="1200" dirty="0" err="1"/>
            <a:t>Midazolam</a:t>
          </a:r>
          <a:r>
            <a:rPr lang="hu-HU" sz="3000" kern="1200" dirty="0"/>
            <a:t> - </a:t>
          </a:r>
          <a:r>
            <a:rPr lang="hu-HU" sz="3000" kern="1200" dirty="0" err="1"/>
            <a:t>Furosemid</a:t>
          </a:r>
          <a:r>
            <a:rPr lang="hu-HU" sz="3000" kern="1200" dirty="0"/>
            <a:t> 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3000" kern="1200" dirty="0" err="1"/>
            <a:t>Diazepam</a:t>
          </a:r>
          <a:r>
            <a:rPr lang="hu-HU" sz="3000" kern="1200" dirty="0"/>
            <a:t> – </a:t>
          </a:r>
          <a:r>
            <a:rPr lang="hu-HU" sz="3000" kern="1200" dirty="0" err="1"/>
            <a:t>Ketamin</a:t>
          </a:r>
          <a:endParaRPr lang="hu-HU" sz="3000" kern="1200" dirty="0"/>
        </a:p>
      </dsp:txBody>
      <dsp:txXfrm rot="-5400000">
        <a:off x="4507272" y="306085"/>
        <a:ext cx="5203779" cy="1532257"/>
      </dsp:txXfrm>
    </dsp:sp>
    <dsp:sp modelId="{BB551304-F155-4F79-8F6F-BE3713C1C7C0}">
      <dsp:nvSpPr>
        <dsp:cNvPr id="0" name=""/>
        <dsp:cNvSpPr/>
      </dsp:nvSpPr>
      <dsp:spPr>
        <a:xfrm>
          <a:off x="721656" y="53"/>
          <a:ext cx="3785616" cy="21225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 dirty="0"/>
            <a:t>Gyógyszertechnológiai interakció</a:t>
          </a:r>
        </a:p>
      </dsp:txBody>
      <dsp:txXfrm>
        <a:off x="825270" y="103667"/>
        <a:ext cx="3578388" cy="1915324"/>
      </dsp:txXfrm>
    </dsp:sp>
    <dsp:sp modelId="{B3A3C052-B1D8-4A29-82A4-82A77AC20822}">
      <dsp:nvSpPr>
        <dsp:cNvPr id="0" name=""/>
        <dsp:cNvSpPr/>
      </dsp:nvSpPr>
      <dsp:spPr>
        <a:xfrm rot="5400000">
          <a:off x="6301587" y="646673"/>
          <a:ext cx="1698041" cy="52866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800" kern="1200" dirty="0" err="1"/>
            <a:t>Erythromycin</a:t>
          </a:r>
          <a:r>
            <a:rPr lang="hu-HU" sz="1800" kern="1200" dirty="0"/>
            <a:t> – </a:t>
          </a:r>
          <a:r>
            <a:rPr lang="hu-HU" sz="1800" kern="1200" dirty="0" err="1"/>
            <a:t>Propafenon</a:t>
          </a:r>
          <a:r>
            <a:rPr lang="hu-HU" sz="1800" kern="1200" dirty="0"/>
            <a:t>, </a:t>
          </a:r>
          <a:r>
            <a:rPr lang="hu-HU" sz="1800" kern="1200" dirty="0" err="1"/>
            <a:t>Amiodaron</a:t>
          </a:r>
          <a:r>
            <a:rPr lang="hu-HU" sz="1800" kern="1200" dirty="0"/>
            <a:t>, </a:t>
          </a:r>
          <a:r>
            <a:rPr lang="hu-HU" sz="1800" kern="1200" dirty="0" err="1"/>
            <a:t>Fluconazol</a:t>
          </a:r>
          <a:r>
            <a:rPr lang="hu-HU" sz="1800" kern="1200" dirty="0"/>
            <a:t>, </a:t>
          </a:r>
          <a:r>
            <a:rPr lang="hu-HU" sz="1800" kern="1200" dirty="0" err="1"/>
            <a:t>Domperidon</a:t>
          </a:r>
          <a:r>
            <a:rPr lang="hu-HU" sz="1800" kern="1200" dirty="0"/>
            <a:t> </a:t>
          </a:r>
          <a:r>
            <a:rPr lang="hu-HU" sz="1800" i="1" kern="1200" dirty="0"/>
            <a:t>(</a:t>
          </a:r>
          <a:r>
            <a:rPr lang="hu-HU" sz="1800" i="1" kern="1200" dirty="0" err="1"/>
            <a:t>Farmakokinetikai</a:t>
          </a:r>
          <a:r>
            <a:rPr lang="hu-HU" sz="1800" i="1" kern="1200" dirty="0"/>
            <a:t>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800" kern="1200" dirty="0" err="1"/>
            <a:t>Metoclopramid</a:t>
          </a:r>
          <a:r>
            <a:rPr lang="hu-HU" sz="1800" kern="1200" dirty="0"/>
            <a:t> – </a:t>
          </a:r>
          <a:r>
            <a:rPr lang="hu-HU" sz="1800" kern="1200" dirty="0" err="1"/>
            <a:t>Linezolid</a:t>
          </a:r>
          <a:r>
            <a:rPr lang="hu-HU" sz="1800" kern="1200" dirty="0"/>
            <a:t>, </a:t>
          </a:r>
          <a:r>
            <a:rPr lang="hu-HU" sz="1800" kern="1200" dirty="0" err="1"/>
            <a:t>Trimetazidin</a:t>
          </a:r>
          <a:r>
            <a:rPr lang="hu-HU" sz="1800" kern="1200" dirty="0"/>
            <a:t> </a:t>
          </a:r>
          <a:r>
            <a:rPr lang="hu-HU" sz="1800" i="1" kern="1200" dirty="0"/>
            <a:t>(</a:t>
          </a:r>
          <a:r>
            <a:rPr lang="hu-HU" sz="1800" i="1" kern="1200" dirty="0" err="1"/>
            <a:t>Farmakodinámiás</a:t>
          </a:r>
          <a:r>
            <a:rPr lang="hu-HU" sz="1800" i="1" kern="1200" dirty="0"/>
            <a:t>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800" kern="1200" dirty="0" err="1"/>
            <a:t>Amiodaron</a:t>
          </a:r>
          <a:r>
            <a:rPr lang="hu-HU" sz="1800" kern="1200" dirty="0"/>
            <a:t> – </a:t>
          </a:r>
          <a:r>
            <a:rPr lang="hu-HU" sz="1800" kern="1200" dirty="0" err="1"/>
            <a:t>Digoxin</a:t>
          </a:r>
          <a:r>
            <a:rPr lang="hu-HU" sz="1800" kern="1200" dirty="0"/>
            <a:t>, </a:t>
          </a:r>
          <a:r>
            <a:rPr lang="hu-HU" sz="1800" kern="1200" dirty="0" err="1"/>
            <a:t>Proprafenon</a:t>
          </a:r>
          <a:r>
            <a:rPr lang="hu-HU" sz="1800" kern="1200" dirty="0"/>
            <a:t> </a:t>
          </a:r>
          <a:r>
            <a:rPr lang="hu-HU" sz="1800" i="1" kern="1200" dirty="0"/>
            <a:t>(</a:t>
          </a:r>
          <a:r>
            <a:rPr lang="hu-HU" sz="1800" i="1" kern="1200" dirty="0" err="1"/>
            <a:t>Farmakokinetikai</a:t>
          </a:r>
          <a:r>
            <a:rPr lang="hu-HU" sz="1800" i="1" kern="1200" dirty="0"/>
            <a:t>)</a:t>
          </a:r>
        </a:p>
      </dsp:txBody>
      <dsp:txXfrm rot="-5400000">
        <a:off x="4507272" y="2523880"/>
        <a:ext cx="5203779" cy="1532257"/>
      </dsp:txXfrm>
    </dsp:sp>
    <dsp:sp modelId="{D7995EC0-BFAD-489B-A1E3-5FB3E0719130}">
      <dsp:nvSpPr>
        <dsp:cNvPr id="0" name=""/>
        <dsp:cNvSpPr/>
      </dsp:nvSpPr>
      <dsp:spPr>
        <a:xfrm>
          <a:off x="721656" y="2228732"/>
          <a:ext cx="3785616" cy="21225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 dirty="0" err="1"/>
            <a:t>Farmakodinámiás</a:t>
          </a:r>
          <a:r>
            <a:rPr lang="hu-HU" sz="1800" kern="1200" dirty="0"/>
            <a:t>/</a:t>
          </a:r>
          <a:r>
            <a:rPr lang="hu-HU" sz="1800" kern="1200" dirty="0" err="1"/>
            <a:t>farmakokinetikai</a:t>
          </a:r>
          <a:r>
            <a:rPr lang="hu-HU" sz="1800" kern="1200" dirty="0"/>
            <a:t> interakciók</a:t>
          </a:r>
        </a:p>
      </dsp:txBody>
      <dsp:txXfrm>
        <a:off x="825270" y="2332346"/>
        <a:ext cx="3578388" cy="19153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3EABB9-C99A-44C5-B15D-66747F953743}">
      <dsp:nvSpPr>
        <dsp:cNvPr id="0" name=""/>
        <dsp:cNvSpPr/>
      </dsp:nvSpPr>
      <dsp:spPr>
        <a:xfrm>
          <a:off x="0" y="3889738"/>
          <a:ext cx="3781979" cy="850979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b="1" kern="1200">
              <a:solidFill>
                <a:schemeClr val="tx1"/>
              </a:solidFill>
            </a:rPr>
            <a:t>Erythromycin</a:t>
          </a:r>
          <a:endParaRPr lang="hu-HU" sz="1400" b="1" kern="1200" dirty="0">
            <a:solidFill>
              <a:schemeClr val="tx1"/>
            </a:solidFill>
          </a:endParaRPr>
        </a:p>
      </dsp:txBody>
      <dsp:txXfrm>
        <a:off x="0" y="3889738"/>
        <a:ext cx="3781979" cy="459528"/>
      </dsp:txXfrm>
    </dsp:sp>
    <dsp:sp modelId="{27CEFC6A-1963-4952-9C9C-4E9DC5302D4E}">
      <dsp:nvSpPr>
        <dsp:cNvPr id="0" name=""/>
        <dsp:cNvSpPr/>
      </dsp:nvSpPr>
      <dsp:spPr>
        <a:xfrm>
          <a:off x="0" y="4332247"/>
          <a:ext cx="3781979" cy="3914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kern="1200" dirty="0"/>
            <a:t>Magas interakció valószínűség (445 db*)</a:t>
          </a:r>
        </a:p>
      </dsp:txBody>
      <dsp:txXfrm>
        <a:off x="0" y="4332247"/>
        <a:ext cx="3781979" cy="391450"/>
      </dsp:txXfrm>
    </dsp:sp>
    <dsp:sp modelId="{65769836-0DC9-4A30-8D0D-0F63B5F42753}">
      <dsp:nvSpPr>
        <dsp:cNvPr id="0" name=""/>
        <dsp:cNvSpPr/>
      </dsp:nvSpPr>
      <dsp:spPr>
        <a:xfrm rot="10800000">
          <a:off x="0" y="2593696"/>
          <a:ext cx="3781979" cy="1308806"/>
        </a:xfrm>
        <a:prstGeom prst="upArrowCallou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b="1" kern="1200">
              <a:solidFill>
                <a:schemeClr val="tx1"/>
              </a:solidFill>
            </a:rPr>
            <a:t>Metoclopramid</a:t>
          </a:r>
          <a:endParaRPr lang="hu-HU" sz="1400" b="1" kern="1200" dirty="0">
            <a:solidFill>
              <a:schemeClr val="tx1"/>
            </a:solidFill>
          </a:endParaRPr>
        </a:p>
      </dsp:txBody>
      <dsp:txXfrm rot="-10800000">
        <a:off x="0" y="2593696"/>
        <a:ext cx="3781979" cy="459391"/>
      </dsp:txXfrm>
    </dsp:sp>
    <dsp:sp modelId="{DD1EC9A4-A820-4C42-9024-8745C9A97321}">
      <dsp:nvSpPr>
        <dsp:cNvPr id="0" name=""/>
        <dsp:cNvSpPr/>
      </dsp:nvSpPr>
      <dsp:spPr>
        <a:xfrm>
          <a:off x="0" y="3053087"/>
          <a:ext cx="3781979" cy="3913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kern="1200" dirty="0"/>
            <a:t>Közepes interakció valószínűség (51 db*)</a:t>
          </a:r>
        </a:p>
      </dsp:txBody>
      <dsp:txXfrm>
        <a:off x="0" y="3053087"/>
        <a:ext cx="3781979" cy="391333"/>
      </dsp:txXfrm>
    </dsp:sp>
    <dsp:sp modelId="{EC70608D-7376-4686-AA15-515A76A503D5}">
      <dsp:nvSpPr>
        <dsp:cNvPr id="0" name=""/>
        <dsp:cNvSpPr/>
      </dsp:nvSpPr>
      <dsp:spPr>
        <a:xfrm rot="10800000">
          <a:off x="0" y="1297654"/>
          <a:ext cx="3781979" cy="1308806"/>
        </a:xfrm>
        <a:prstGeom prst="upArrowCallou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b="1" kern="1200">
              <a:solidFill>
                <a:schemeClr val="tx1"/>
              </a:solidFill>
            </a:rPr>
            <a:t>Domperidon</a:t>
          </a:r>
          <a:endParaRPr lang="hu-HU" sz="1400" b="1" kern="1200" dirty="0">
            <a:solidFill>
              <a:schemeClr val="tx1"/>
            </a:solidFill>
          </a:endParaRPr>
        </a:p>
      </dsp:txBody>
      <dsp:txXfrm rot="-10800000">
        <a:off x="0" y="1297654"/>
        <a:ext cx="3781979" cy="459391"/>
      </dsp:txXfrm>
    </dsp:sp>
    <dsp:sp modelId="{F3835072-86EB-4B38-83CC-D9EBE50B6B40}">
      <dsp:nvSpPr>
        <dsp:cNvPr id="0" name=""/>
        <dsp:cNvSpPr/>
      </dsp:nvSpPr>
      <dsp:spPr>
        <a:xfrm>
          <a:off x="0" y="1757045"/>
          <a:ext cx="3781979" cy="3913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kern="1200" dirty="0"/>
            <a:t>Alacsony interakció valószínűség (31 db*)</a:t>
          </a:r>
        </a:p>
      </dsp:txBody>
      <dsp:txXfrm>
        <a:off x="0" y="1757045"/>
        <a:ext cx="3781979" cy="391333"/>
      </dsp:txXfrm>
    </dsp:sp>
    <dsp:sp modelId="{B86DF5F7-2F34-49B3-AFEA-5B13518F6328}">
      <dsp:nvSpPr>
        <dsp:cNvPr id="0" name=""/>
        <dsp:cNvSpPr/>
      </dsp:nvSpPr>
      <dsp:spPr>
        <a:xfrm rot="10800000">
          <a:off x="0" y="1612"/>
          <a:ext cx="3781979" cy="1308806"/>
        </a:xfrm>
        <a:prstGeom prst="upArrowCallou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b="1" kern="1200">
              <a:solidFill>
                <a:schemeClr val="tx1"/>
              </a:solidFill>
            </a:rPr>
            <a:t>Prucaloprid</a:t>
          </a:r>
          <a:endParaRPr lang="hu-HU" sz="1400" b="1" kern="1200" dirty="0">
            <a:solidFill>
              <a:schemeClr val="tx1"/>
            </a:solidFill>
          </a:endParaRPr>
        </a:p>
      </dsp:txBody>
      <dsp:txXfrm rot="-10800000">
        <a:off x="0" y="1612"/>
        <a:ext cx="3781979" cy="459391"/>
      </dsp:txXfrm>
    </dsp:sp>
    <dsp:sp modelId="{B0128A70-C838-4CA2-A616-1ECF60D29D1A}">
      <dsp:nvSpPr>
        <dsp:cNvPr id="0" name=""/>
        <dsp:cNvSpPr/>
      </dsp:nvSpPr>
      <dsp:spPr>
        <a:xfrm>
          <a:off x="0" y="461003"/>
          <a:ext cx="3781979" cy="3913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kern="1200" dirty="0"/>
            <a:t>Nagyon alacsony interakció valószínűség (9 db*)</a:t>
          </a:r>
        </a:p>
      </dsp:txBody>
      <dsp:txXfrm>
        <a:off x="0" y="461003"/>
        <a:ext cx="3781979" cy="3913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9EF11-4597-4090-9C41-E74435D3D858}">
      <dsp:nvSpPr>
        <dsp:cNvPr id="0" name=""/>
        <dsp:cNvSpPr/>
      </dsp:nvSpPr>
      <dsp:spPr>
        <a:xfrm>
          <a:off x="0" y="12788"/>
          <a:ext cx="10515600" cy="46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600" kern="1200"/>
            <a:t>Érintett hatóanyagcsoportok</a:t>
          </a:r>
        </a:p>
      </dsp:txBody>
      <dsp:txXfrm>
        <a:off x="0" y="12788"/>
        <a:ext cx="10515600" cy="460800"/>
      </dsp:txXfrm>
    </dsp:sp>
    <dsp:sp modelId="{65B0174D-C24F-449E-B04A-548066473A1D}">
      <dsp:nvSpPr>
        <dsp:cNvPr id="0" name=""/>
        <dsp:cNvSpPr/>
      </dsp:nvSpPr>
      <dsp:spPr>
        <a:xfrm>
          <a:off x="0" y="473589"/>
          <a:ext cx="10515600" cy="38649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b="1" kern="1200"/>
            <a:t>Protonpumpa gátlók (PPI)</a:t>
          </a:r>
          <a:endParaRPr lang="hu-HU" sz="1600" kern="120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kern="1200"/>
            <a:t>Pl. Omeprazol, Esomeprasol, Pantoprazol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kern="1200" dirty="0"/>
            <a:t>Ha az </a:t>
          </a:r>
          <a:r>
            <a:rPr lang="hu-HU" sz="1600" kern="1200" dirty="0" err="1"/>
            <a:t>enteroszolvens</a:t>
          </a:r>
          <a:r>
            <a:rPr lang="hu-HU" sz="1600" kern="1200" dirty="0"/>
            <a:t> bevonat sérül, vagy a gyógyszer a gyomorsavval közvetlenül érintkezik, a hatóanyag lebomlik, és elveszti hatékonyságát. Intakt granulátumokat savas gyümölcslében (alma, áfonya, narancs stb.) keverjük el és adjuk be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b="1" kern="1200" dirty="0" err="1"/>
            <a:t>Erythromycin</a:t>
          </a:r>
          <a:endParaRPr lang="hu-HU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kern="1200"/>
            <a:t>A gyomorsav hatására a gyógyszer lebomolhat, ami csökkenti az antibiotikum hatékonyságát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b="1" kern="1200"/>
            <a:t>Penicillinek</a:t>
          </a:r>
          <a:endParaRPr lang="hu-HU" sz="1600" kern="120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kern="1200"/>
            <a:t>Részben lebomlik a gyomorsav hatására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b="1" kern="1200"/>
            <a:t>Benzodiazepinek</a:t>
          </a:r>
          <a:endParaRPr lang="hu-HU" sz="1600" kern="120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kern="1200" dirty="0" err="1"/>
            <a:t>Diazepam</a:t>
          </a:r>
          <a:r>
            <a:rPr lang="hu-HU" sz="1600" kern="1200" dirty="0"/>
            <a:t>, </a:t>
          </a:r>
          <a:r>
            <a:rPr lang="hu-HU" sz="1600" kern="1200" dirty="0" err="1"/>
            <a:t>Lorazepam</a:t>
          </a:r>
          <a:endParaRPr lang="hu-HU" sz="1600" kern="1200" dirty="0"/>
        </a:p>
        <a:p>
          <a:pPr marL="514350" lvl="3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kern="1200" dirty="0"/>
            <a:t>Savas környezetben instabilak és lebomlanak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b="1" kern="1200" dirty="0"/>
            <a:t>Hormonpótló gyógyszerek</a:t>
          </a:r>
          <a:endParaRPr lang="hu-HU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kern="1200"/>
            <a:t>Estradiol</a:t>
          </a:r>
        </a:p>
        <a:p>
          <a:pPr marL="514350" lvl="3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kern="1200" dirty="0"/>
            <a:t>Savérzékeny, és a gyomorsav hatására könnyen lebomlik</a:t>
          </a:r>
        </a:p>
      </dsp:txBody>
      <dsp:txXfrm>
        <a:off x="0" y="473589"/>
        <a:ext cx="10515600" cy="38649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9EF11-4597-4090-9C41-E74435D3D858}">
      <dsp:nvSpPr>
        <dsp:cNvPr id="0" name=""/>
        <dsp:cNvSpPr/>
      </dsp:nvSpPr>
      <dsp:spPr>
        <a:xfrm>
          <a:off x="0" y="14139"/>
          <a:ext cx="10515600" cy="403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kern="1200"/>
            <a:t>Érintett hatóanyagcsoportok</a:t>
          </a:r>
        </a:p>
      </dsp:txBody>
      <dsp:txXfrm>
        <a:off x="0" y="14139"/>
        <a:ext cx="10515600" cy="403200"/>
      </dsp:txXfrm>
    </dsp:sp>
    <dsp:sp modelId="{65B0174D-C24F-449E-B04A-548066473A1D}">
      <dsp:nvSpPr>
        <dsp:cNvPr id="0" name=""/>
        <dsp:cNvSpPr/>
      </dsp:nvSpPr>
      <dsp:spPr>
        <a:xfrm>
          <a:off x="0" y="417339"/>
          <a:ext cx="10515600" cy="39198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400" b="1" kern="1200" dirty="0"/>
            <a:t>Protonpumpa gátlók (PPI)</a:t>
          </a:r>
          <a:endParaRPr lang="hu-HU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400" kern="1200" dirty="0"/>
            <a:t>Pl. </a:t>
          </a:r>
          <a:r>
            <a:rPr lang="hu-HU" sz="1400" kern="1200" dirty="0" err="1"/>
            <a:t>Omeprazol</a:t>
          </a:r>
          <a:r>
            <a:rPr lang="hu-HU" sz="1400" kern="1200" dirty="0"/>
            <a:t>, </a:t>
          </a:r>
          <a:r>
            <a:rPr lang="hu-HU" sz="1400" kern="1200" dirty="0" err="1"/>
            <a:t>Esomeprasol</a:t>
          </a:r>
          <a:r>
            <a:rPr lang="hu-HU" sz="1400" kern="1200" dirty="0"/>
            <a:t>, </a:t>
          </a:r>
          <a:r>
            <a:rPr lang="hu-HU" sz="1400" kern="1200" dirty="0" err="1"/>
            <a:t>Pantoprazol</a:t>
          </a:r>
          <a:endParaRPr lang="hu-HU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400" kern="1200" dirty="0" err="1"/>
            <a:t>Enteroszolvens</a:t>
          </a:r>
          <a:r>
            <a:rPr lang="hu-HU" sz="1400" kern="1200" dirty="0"/>
            <a:t> bevonat miatt előfordulhat, hogy a gyógyszer nem oldódik fel megfelelően, vagy nem aktiválódik kellőképpen, ami csökkent hatékonysághoz vezet. 8,4% Na-bikarbonáttal keverjük el és adjuk be.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400" b="1" kern="1200" dirty="0"/>
            <a:t>Vas sók</a:t>
          </a:r>
          <a:endParaRPr lang="hu-HU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400" kern="1200" dirty="0"/>
            <a:t>Pl. Vas-szulfát, Vas-</a:t>
          </a:r>
          <a:r>
            <a:rPr lang="hu-HU" sz="1400" kern="1200" dirty="0" err="1"/>
            <a:t>glükuronát</a:t>
          </a:r>
          <a:endParaRPr lang="hu-HU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400" kern="1200" dirty="0"/>
            <a:t>A vas felszívódása a gyomor savas környezetében és a </a:t>
          </a:r>
          <a:r>
            <a:rPr lang="hu-HU" sz="1400" kern="1200" dirty="0" err="1"/>
            <a:t>duodenum</a:t>
          </a:r>
          <a:r>
            <a:rPr lang="hu-HU" sz="1400" kern="1200" dirty="0"/>
            <a:t> </a:t>
          </a:r>
          <a:r>
            <a:rPr lang="hu-HU" sz="1400" kern="1200" dirty="0" err="1"/>
            <a:t>proximális</a:t>
          </a:r>
          <a:r>
            <a:rPr lang="hu-HU" sz="1400" kern="1200" dirty="0"/>
            <a:t> szakaszában a leghatékonyabb. A </a:t>
          </a:r>
          <a:r>
            <a:rPr lang="hu-HU" sz="1400" kern="1200" dirty="0" err="1"/>
            <a:t>jejunumban</a:t>
          </a:r>
          <a:r>
            <a:rPr lang="hu-HU" sz="1400" kern="1200" dirty="0"/>
            <a:t> a vas felszívódása csökkenhet, mert a pH alacsonyabb és a vas könnyebben </a:t>
          </a:r>
          <a:r>
            <a:rPr lang="hu-HU" sz="1400" kern="1200" dirty="0" err="1"/>
            <a:t>precipitálódhat</a:t>
          </a:r>
          <a:r>
            <a:rPr lang="hu-HU" sz="1400" kern="1200" dirty="0"/>
            <a:t>, ami csökkent felszívódást eredményez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400" b="1" kern="1200" dirty="0" err="1"/>
            <a:t>Levothyroxin</a:t>
          </a:r>
          <a:endParaRPr lang="hu-HU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400" kern="1200" dirty="0"/>
            <a:t>Felszívódása elsősorban a </a:t>
          </a:r>
          <a:r>
            <a:rPr lang="hu-HU" sz="1400" kern="1200" dirty="0" err="1"/>
            <a:t>duodenumban</a:t>
          </a:r>
          <a:r>
            <a:rPr lang="hu-HU" sz="1400" kern="1200" dirty="0"/>
            <a:t> és a </a:t>
          </a:r>
          <a:r>
            <a:rPr lang="hu-HU" sz="1400" kern="1200" dirty="0" err="1"/>
            <a:t>proximális</a:t>
          </a:r>
          <a:r>
            <a:rPr lang="hu-HU" sz="1400" kern="1200" dirty="0"/>
            <a:t> </a:t>
          </a:r>
          <a:r>
            <a:rPr lang="hu-HU" sz="1400" kern="1200" dirty="0" err="1"/>
            <a:t>jejunumban</a:t>
          </a:r>
          <a:r>
            <a:rPr lang="hu-HU" sz="1400" kern="1200" dirty="0"/>
            <a:t> történik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400" b="1" kern="1200" dirty="0" err="1"/>
            <a:t>Kálcium</a:t>
          </a:r>
          <a:r>
            <a:rPr lang="hu-HU" sz="1400" b="1" kern="1200" dirty="0"/>
            <a:t>-karbonát</a:t>
          </a:r>
          <a:endParaRPr lang="hu-HU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400" kern="1200" dirty="0"/>
            <a:t>A kalcium-karbonát felszívódása savas közegben a leghatékonyabb, ezért a gyomor és a </a:t>
          </a:r>
          <a:r>
            <a:rPr lang="hu-HU" sz="1400" kern="1200" dirty="0" err="1"/>
            <a:t>duodenum</a:t>
          </a:r>
          <a:r>
            <a:rPr lang="hu-HU" sz="1400" kern="1200" dirty="0"/>
            <a:t> felszívódási helyének megkerülése a </a:t>
          </a:r>
          <a:r>
            <a:rPr lang="hu-HU" sz="1400" kern="1200" dirty="0" err="1"/>
            <a:t>jejunális</a:t>
          </a:r>
          <a:r>
            <a:rPr lang="hu-HU" sz="1400" kern="1200" dirty="0"/>
            <a:t> szondán keresztül csökkentheti a felszívódást és a </a:t>
          </a:r>
          <a:r>
            <a:rPr lang="hu-HU" sz="1400" kern="1200" dirty="0" err="1"/>
            <a:t>biohasznosulást</a:t>
          </a:r>
          <a:endParaRPr lang="hu-H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400" b="1" kern="1200" dirty="0"/>
            <a:t>Antibiotikumok</a:t>
          </a:r>
          <a:endParaRPr lang="hu-HU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400" kern="1200" dirty="0"/>
            <a:t>Pl. Penicillinek, </a:t>
          </a:r>
          <a:r>
            <a:rPr lang="hu-HU" sz="1400" kern="1200" dirty="0" err="1"/>
            <a:t>Cefalosporinok</a:t>
          </a:r>
          <a:endParaRPr lang="hu-HU" sz="1400" kern="1200" dirty="0"/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400" kern="1200" dirty="0"/>
            <a:t>Egyes antibiotikumok esetében a felszívódás a gyomor és a </a:t>
          </a:r>
          <a:r>
            <a:rPr lang="hu-HU" sz="1400" kern="1200" dirty="0" err="1"/>
            <a:t>proximális</a:t>
          </a:r>
          <a:r>
            <a:rPr lang="hu-HU" sz="1400" kern="1200" dirty="0"/>
            <a:t> vékonybél savasabb környezetében történik a legjobban. A </a:t>
          </a:r>
          <a:r>
            <a:rPr lang="hu-HU" sz="1400" kern="1200" dirty="0" err="1"/>
            <a:t>jejunumban</a:t>
          </a:r>
          <a:r>
            <a:rPr lang="hu-HU" sz="1400" kern="1200" dirty="0"/>
            <a:t> a pH eltérése és a bélhámsejtek különböző tulajdonságai csökkenthetik a felszívódást és ezáltal a gyógyszer hatékonyságát</a:t>
          </a:r>
        </a:p>
      </dsp:txBody>
      <dsp:txXfrm>
        <a:off x="0" y="417339"/>
        <a:ext cx="10515600" cy="39198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7958-92A8-4673-BCFF-3D44C3EDFD16}" type="datetimeFigureOut">
              <a:rPr lang="hu-HU" smtClean="0"/>
              <a:t>2024. 09. 19.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6827-549B-44F4-9035-C0413A76CB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6306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7958-92A8-4673-BCFF-3D44C3EDFD16}" type="datetimeFigureOut">
              <a:rPr lang="hu-HU" smtClean="0"/>
              <a:t>2024. 09. 19.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6827-549B-44F4-9035-C0413A76CB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8521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7958-92A8-4673-BCFF-3D44C3EDFD16}" type="datetimeFigureOut">
              <a:rPr lang="hu-HU" smtClean="0"/>
              <a:t>2024. 09. 19.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6827-549B-44F4-9035-C0413A76CB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29238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7958-92A8-4673-BCFF-3D44C3EDFD16}" type="datetimeFigureOut">
              <a:rPr lang="hu-HU" smtClean="0"/>
              <a:t>2024. 09. 19.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6827-549B-44F4-9035-C0413A76CB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9706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7958-92A8-4673-BCFF-3D44C3EDFD16}" type="datetimeFigureOut">
              <a:rPr lang="hu-HU" smtClean="0"/>
              <a:t>2024. 09. 19.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6827-549B-44F4-9035-C0413A76CB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5051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7958-92A8-4673-BCFF-3D44C3EDFD16}" type="datetimeFigureOut">
              <a:rPr lang="hu-HU" smtClean="0"/>
              <a:t>2024. 09. 19.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6827-549B-44F4-9035-C0413A76CB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6264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7958-92A8-4673-BCFF-3D44C3EDFD16}" type="datetimeFigureOut">
              <a:rPr lang="hu-HU" smtClean="0"/>
              <a:t>2024. 09. 19.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6827-549B-44F4-9035-C0413A76CB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60189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7958-92A8-4673-BCFF-3D44C3EDFD16}" type="datetimeFigureOut">
              <a:rPr lang="hu-HU" smtClean="0"/>
              <a:t>2024. 09. 19.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6827-549B-44F4-9035-C0413A76CB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950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7958-92A8-4673-BCFF-3D44C3EDFD16}" type="datetimeFigureOut">
              <a:rPr lang="hu-HU" smtClean="0"/>
              <a:t>2024. 09. 19.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6827-549B-44F4-9035-C0413A76CB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0398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7958-92A8-4673-BCFF-3D44C3EDFD16}" type="datetimeFigureOut">
              <a:rPr lang="hu-HU" smtClean="0"/>
              <a:t>2024. 09. 19.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6827-549B-44F4-9035-C0413A76CB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81701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7958-92A8-4673-BCFF-3D44C3EDFD16}" type="datetimeFigureOut">
              <a:rPr lang="hu-HU" smtClean="0"/>
              <a:t>2024. 09. 19.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6827-549B-44F4-9035-C0413A76CB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311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D7958-92A8-4673-BCFF-3D44C3EDFD16}" type="datetimeFigureOut">
              <a:rPr lang="hu-HU" smtClean="0"/>
              <a:t>2024. 09. 19.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C6827-549B-44F4-9035-C0413A76CB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21783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8931E24-591B-426E-8A3D-E12B44C39F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576" y="868362"/>
            <a:ext cx="11214847" cy="2387600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Klinikai gyógyszerészi szerepvállalás lehetőségei Intenzív Terápiás Osztályon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83416CF7-2343-456F-A738-BE58D1D070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hu-HU" dirty="0"/>
              <a:t>Dr. Kocsis Máté</a:t>
            </a:r>
          </a:p>
          <a:p>
            <a:r>
              <a:rPr lang="hu-HU" dirty="0"/>
              <a:t>Dr. Kiss Dániel Benedek</a:t>
            </a:r>
          </a:p>
          <a:p>
            <a:r>
              <a:rPr lang="hu-HU" dirty="0"/>
              <a:t>MAITT Kongresszus </a:t>
            </a:r>
          </a:p>
          <a:p>
            <a:r>
              <a:rPr lang="hu-HU" dirty="0"/>
              <a:t>2024.09.27-28.</a:t>
            </a:r>
          </a:p>
          <a:p>
            <a:r>
              <a:rPr lang="hu-HU" dirty="0"/>
              <a:t>Zalakaros</a:t>
            </a:r>
          </a:p>
        </p:txBody>
      </p:sp>
    </p:spTree>
    <p:extLst>
      <p:ext uri="{BB962C8B-B14F-4D97-AF65-F5344CB8AC3E}">
        <p14:creationId xmlns:p14="http://schemas.microsoft.com/office/powerpoint/2010/main" val="2752008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E2B54A9-4180-460E-B343-0A704A138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Szondán keresztüli gyógyszerelés</a:t>
            </a:r>
            <a:br>
              <a:rPr lang="hu-HU" b="1" dirty="0"/>
            </a:br>
            <a:r>
              <a:rPr lang="hu-HU" b="1" i="1" dirty="0" err="1"/>
              <a:t>Nasogastricus</a:t>
            </a:r>
            <a:r>
              <a:rPr lang="hu-HU" b="1" i="1" dirty="0"/>
              <a:t> szonda</a:t>
            </a:r>
          </a:p>
        </p:txBody>
      </p:sp>
      <p:graphicFrame>
        <p:nvGraphicFramePr>
          <p:cNvPr id="6" name="Tartalom helye 5">
            <a:extLst>
              <a:ext uri="{FF2B5EF4-FFF2-40B4-BE49-F238E27FC236}">
                <a16:creationId xmlns:a16="http://schemas.microsoft.com/office/drawing/2014/main" id="{6E0944CE-3F5F-4374-8AE3-9C7E4FF29B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808882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églalap: lekerekített 2">
            <a:extLst>
              <a:ext uri="{FF2B5EF4-FFF2-40B4-BE49-F238E27FC236}">
                <a16:creationId xmlns:a16="http://schemas.microsoft.com/office/drawing/2014/main" id="{474BA5D4-43EA-45C8-B98E-6D0ABA779443}"/>
              </a:ext>
            </a:extLst>
          </p:cNvPr>
          <p:cNvSpPr/>
          <p:nvPr/>
        </p:nvSpPr>
        <p:spPr>
          <a:xfrm>
            <a:off x="7915833" y="4433659"/>
            <a:ext cx="3200401" cy="161350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Szondán keresztüli adagolás esetén tilos porítani</a:t>
            </a:r>
          </a:p>
        </p:txBody>
      </p:sp>
      <p:pic>
        <p:nvPicPr>
          <p:cNvPr id="1026" name="Picture 2" descr="71 600+ Mozsár témájú stock fotó, vizuális alkotás és jogdíjmentes kép -  iStock">
            <a:extLst>
              <a:ext uri="{FF2B5EF4-FFF2-40B4-BE49-F238E27FC236}">
                <a16:creationId xmlns:a16="http://schemas.microsoft.com/office/drawing/2014/main" id="{DA498B96-BC9E-4557-8367-A26BD2FFF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8535" y="5388515"/>
            <a:ext cx="578223" cy="578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los tábla 3">
            <a:extLst>
              <a:ext uri="{FF2B5EF4-FFF2-40B4-BE49-F238E27FC236}">
                <a16:creationId xmlns:a16="http://schemas.microsoft.com/office/drawing/2014/main" id="{F479E687-AFC1-4027-8A94-502A90D50904}"/>
              </a:ext>
            </a:extLst>
          </p:cNvPr>
          <p:cNvSpPr/>
          <p:nvPr/>
        </p:nvSpPr>
        <p:spPr>
          <a:xfrm>
            <a:off x="10468535" y="5453649"/>
            <a:ext cx="578223" cy="509019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6E4A38D6-6BA4-492F-BF07-E5F1B3593EBB}"/>
              </a:ext>
            </a:extLst>
          </p:cNvPr>
          <p:cNvSpPr txBox="1"/>
          <p:nvPr/>
        </p:nvSpPr>
        <p:spPr>
          <a:xfrm>
            <a:off x="838200" y="6275294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u="sng" dirty="0"/>
              <a:t>Gyomorba történő adagolás szükséges</a:t>
            </a:r>
            <a:r>
              <a:rPr lang="hu-HU" dirty="0"/>
              <a:t>: </a:t>
            </a:r>
            <a:r>
              <a:rPr lang="hu-HU" dirty="0" err="1"/>
              <a:t>Warfarin</a:t>
            </a:r>
            <a:r>
              <a:rPr lang="hu-HU" dirty="0"/>
              <a:t>, </a:t>
            </a:r>
            <a:r>
              <a:rPr lang="hu-HU" dirty="0" err="1"/>
              <a:t>Antacidumok</a:t>
            </a:r>
            <a:r>
              <a:rPr lang="hu-HU" dirty="0"/>
              <a:t>, Bizmut sók, </a:t>
            </a:r>
            <a:r>
              <a:rPr lang="hu-HU" dirty="0" err="1"/>
              <a:t>Ciprofloxacin</a:t>
            </a:r>
            <a:r>
              <a:rPr lang="hu-HU" dirty="0"/>
              <a:t>, </a:t>
            </a:r>
            <a:r>
              <a:rPr lang="hu-HU" dirty="0" err="1"/>
              <a:t>Szukralfát</a:t>
            </a:r>
            <a:r>
              <a:rPr lang="hu-HU" dirty="0"/>
              <a:t> esetében!</a:t>
            </a:r>
          </a:p>
        </p:txBody>
      </p:sp>
    </p:spTree>
    <p:extLst>
      <p:ext uri="{BB962C8B-B14F-4D97-AF65-F5344CB8AC3E}">
        <p14:creationId xmlns:p14="http://schemas.microsoft.com/office/powerpoint/2010/main" val="449622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E2B54A9-4180-460E-B343-0A704A138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Szondán keresztüli gyógyszerelés</a:t>
            </a:r>
            <a:br>
              <a:rPr lang="hu-HU" b="1" dirty="0"/>
            </a:br>
            <a:r>
              <a:rPr lang="hu-HU" b="1" i="1" dirty="0" err="1"/>
              <a:t>Nasojejunális</a:t>
            </a:r>
            <a:r>
              <a:rPr lang="hu-HU" b="1" i="1" dirty="0"/>
              <a:t> szonda</a:t>
            </a:r>
          </a:p>
        </p:txBody>
      </p:sp>
      <p:sp>
        <p:nvSpPr>
          <p:cNvPr id="5" name="Tartalom helye 4">
            <a:extLst>
              <a:ext uri="{FF2B5EF4-FFF2-40B4-BE49-F238E27FC236}">
                <a16:creationId xmlns:a16="http://schemas.microsoft.com/office/drawing/2014/main" id="{29590C37-8876-4F5E-97FA-9D9D5C9CE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b="1" i="1" u="sng" dirty="0"/>
              <a:t>Gyógyszerek hatékonysága</a:t>
            </a:r>
            <a:r>
              <a:rPr lang="hu-HU" dirty="0"/>
              <a:t>: A gyógyszerek közvetlenül a </a:t>
            </a:r>
            <a:r>
              <a:rPr lang="hu-HU" dirty="0" err="1"/>
              <a:t>jejunumba</a:t>
            </a:r>
            <a:r>
              <a:rPr lang="hu-HU" dirty="0"/>
              <a:t> kerülnek, megkerülve a gyomrot. Ez különösen fontos lehet olyan betegeknél, akiknél a gyomor ürülése késik, vagy a gyomorsav okozta </a:t>
            </a:r>
            <a:r>
              <a:rPr lang="hu-HU" dirty="0" err="1"/>
              <a:t>gyógyszerlebomlás</a:t>
            </a:r>
            <a:r>
              <a:rPr lang="hu-HU" dirty="0"/>
              <a:t> problémát jelentene. </a:t>
            </a:r>
          </a:p>
          <a:p>
            <a:r>
              <a:rPr lang="hu-HU" b="1" i="1" u="sng" dirty="0"/>
              <a:t>Kompatibilitás</a:t>
            </a:r>
            <a:r>
              <a:rPr lang="hu-HU" dirty="0"/>
              <a:t>: Mivel a szonda vékonyabb és a helye is érzékenyebb, a nagyobb tabletták, vagy bármilyen szilárd forma </a:t>
            </a:r>
            <a:r>
              <a:rPr lang="hu-HU" b="1" dirty="0"/>
              <a:t>eltömődés</a:t>
            </a:r>
            <a:r>
              <a:rPr lang="hu-HU" dirty="0"/>
              <a:t>t okozhat. Emiatt a gyógyszereket gyakran </a:t>
            </a:r>
            <a:r>
              <a:rPr lang="hu-HU" b="1" dirty="0"/>
              <a:t>folyékony formában kell beadni</a:t>
            </a:r>
            <a:r>
              <a:rPr lang="hu-HU" dirty="0"/>
              <a:t>, vagy megfelelően előkészített oldatban.</a:t>
            </a:r>
          </a:p>
          <a:p>
            <a:r>
              <a:rPr lang="hu-HU" b="1" i="1" u="sng" dirty="0"/>
              <a:t>Kockázatok</a:t>
            </a:r>
            <a:r>
              <a:rPr lang="hu-HU" dirty="0"/>
              <a:t>: A szonda vékony átmérője és a helye miatt nagyobb az eltömődés kockázata, különösen, ha a gyógyszert nem megfelelően hígítják vagy oldják fel. Ezen túlmenően a </a:t>
            </a:r>
            <a:r>
              <a:rPr lang="hu-HU" dirty="0" err="1"/>
              <a:t>jejunum</a:t>
            </a:r>
            <a:r>
              <a:rPr lang="hu-HU" dirty="0"/>
              <a:t> kisebb folyadékmennyiséget tud kezelni, így a </a:t>
            </a:r>
            <a:r>
              <a:rPr lang="hu-HU" b="1" dirty="0"/>
              <a:t>beadott oldatok mennyisége korlátozott </a:t>
            </a:r>
            <a:r>
              <a:rPr lang="hu-HU" dirty="0"/>
              <a:t>lehet.</a:t>
            </a:r>
          </a:p>
        </p:txBody>
      </p:sp>
    </p:spTree>
    <p:extLst>
      <p:ext uri="{BB962C8B-B14F-4D97-AF65-F5344CB8AC3E}">
        <p14:creationId xmlns:p14="http://schemas.microsoft.com/office/powerpoint/2010/main" val="376954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E2B54A9-4180-460E-B343-0A704A138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Szondán keresztüli gyógyszerelés</a:t>
            </a:r>
            <a:br>
              <a:rPr lang="hu-HU" b="1" dirty="0"/>
            </a:br>
            <a:r>
              <a:rPr lang="hu-HU" b="1" i="1" dirty="0" err="1"/>
              <a:t>Nasojejunális</a:t>
            </a:r>
            <a:r>
              <a:rPr lang="hu-HU" b="1" i="1" dirty="0"/>
              <a:t> szonda</a:t>
            </a:r>
          </a:p>
        </p:txBody>
      </p:sp>
      <p:graphicFrame>
        <p:nvGraphicFramePr>
          <p:cNvPr id="6" name="Tartalom helye 5">
            <a:extLst>
              <a:ext uri="{FF2B5EF4-FFF2-40B4-BE49-F238E27FC236}">
                <a16:creationId xmlns:a16="http://schemas.microsoft.com/office/drawing/2014/main" id="{6E0944CE-3F5F-4374-8AE3-9C7E4FF29B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958723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6087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8931E24-591B-426E-8A3D-E12B44C39F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576" y="3027082"/>
            <a:ext cx="11214847" cy="803836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Köszönöm a megtisztelő figyelmet!</a:t>
            </a:r>
          </a:p>
        </p:txBody>
      </p:sp>
    </p:spTree>
    <p:extLst>
      <p:ext uri="{BB962C8B-B14F-4D97-AF65-F5344CB8AC3E}">
        <p14:creationId xmlns:p14="http://schemas.microsoft.com/office/powerpoint/2010/main" val="2423717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B84D17A-3715-4312-AF3B-CDA2CF0BE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Áttekintés</a:t>
            </a:r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DC2D7840-AA42-4609-A6C1-B05946480D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773359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29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11A4AE8-C0E4-4590-9F9F-BF1F719DB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/>
              <a:t>Leggyakrabban felmerülő </a:t>
            </a:r>
            <a:r>
              <a:rPr lang="hu-HU" sz="3600" b="1" u="sng" dirty="0"/>
              <a:t>súlyos</a:t>
            </a:r>
            <a:r>
              <a:rPr lang="hu-HU" sz="3600" b="1" dirty="0"/>
              <a:t> gyógyszerinterakciók</a:t>
            </a:r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280D22CD-8261-40CA-B439-72B5621132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7282724"/>
              </p:ext>
            </p:extLst>
          </p:nvPr>
        </p:nvGraphicFramePr>
        <p:xfrm>
          <a:off x="179294" y="1834590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Jobb oldali kapcsos zárójel 2">
            <a:extLst>
              <a:ext uri="{FF2B5EF4-FFF2-40B4-BE49-F238E27FC236}">
                <a16:creationId xmlns:a16="http://schemas.microsoft.com/office/drawing/2014/main" id="{CCDC804D-77E6-4024-AE1C-A7B57C63C0A0}"/>
              </a:ext>
            </a:extLst>
          </p:cNvPr>
          <p:cNvSpPr/>
          <p:nvPr/>
        </p:nvSpPr>
        <p:spPr>
          <a:xfrm>
            <a:off x="10067363" y="2143536"/>
            <a:ext cx="233085" cy="1549923"/>
          </a:xfrm>
          <a:prstGeom prst="rightBrace">
            <a:avLst>
              <a:gd name="adj1" fmla="val 46289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DAB67B0-812B-4687-8DA9-51258F9BD20E}"/>
              </a:ext>
            </a:extLst>
          </p:cNvPr>
          <p:cNvSpPr txBox="1"/>
          <p:nvPr/>
        </p:nvSpPr>
        <p:spPr>
          <a:xfrm>
            <a:off x="10408023" y="2733831"/>
            <a:ext cx="1783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/>
              <a:t>Kanül</a:t>
            </a:r>
            <a:r>
              <a:rPr lang="hu-HU" dirty="0"/>
              <a:t> eltömődés</a:t>
            </a:r>
          </a:p>
        </p:txBody>
      </p:sp>
      <p:sp>
        <p:nvSpPr>
          <p:cNvPr id="6" name="Jobb oldali kapcsos zárójel 5">
            <a:extLst>
              <a:ext uri="{FF2B5EF4-FFF2-40B4-BE49-F238E27FC236}">
                <a16:creationId xmlns:a16="http://schemas.microsoft.com/office/drawing/2014/main" id="{C8E6D42C-446E-4648-9BA0-542D157EDEBC}"/>
              </a:ext>
            </a:extLst>
          </p:cNvPr>
          <p:cNvSpPr/>
          <p:nvPr/>
        </p:nvSpPr>
        <p:spPr>
          <a:xfrm>
            <a:off x="10067363" y="4366783"/>
            <a:ext cx="71720" cy="438299"/>
          </a:xfrm>
          <a:prstGeom prst="rightBrace">
            <a:avLst>
              <a:gd name="adj1" fmla="val 46289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pic>
        <p:nvPicPr>
          <p:cNvPr id="9" name="Kép 8">
            <a:extLst>
              <a:ext uri="{FF2B5EF4-FFF2-40B4-BE49-F238E27FC236}">
                <a16:creationId xmlns:a16="http://schemas.microsoft.com/office/drawing/2014/main" id="{ABFAE46B-EF34-412C-99AB-4C194CF22A0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74421" y="5576047"/>
            <a:ext cx="1577791" cy="325849"/>
          </a:xfrm>
          <a:prstGeom prst="rect">
            <a:avLst/>
          </a:prstGeom>
        </p:spPr>
      </p:pic>
      <p:sp>
        <p:nvSpPr>
          <p:cNvPr id="10" name="Jobb oldali kapcsos zárójel 9">
            <a:extLst>
              <a:ext uri="{FF2B5EF4-FFF2-40B4-BE49-F238E27FC236}">
                <a16:creationId xmlns:a16="http://schemas.microsoft.com/office/drawing/2014/main" id="{BD5EF70B-2F9C-4EA9-9E0B-98D83A74C346}"/>
              </a:ext>
            </a:extLst>
          </p:cNvPr>
          <p:cNvSpPr/>
          <p:nvPr/>
        </p:nvSpPr>
        <p:spPr>
          <a:xfrm>
            <a:off x="10067363" y="4805082"/>
            <a:ext cx="71720" cy="438299"/>
          </a:xfrm>
          <a:prstGeom prst="rightBrace">
            <a:avLst>
              <a:gd name="adj1" fmla="val 46289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1" name="Jobb oldali kapcsos zárójel 10">
            <a:extLst>
              <a:ext uri="{FF2B5EF4-FFF2-40B4-BE49-F238E27FC236}">
                <a16:creationId xmlns:a16="http://schemas.microsoft.com/office/drawing/2014/main" id="{ECA4E998-0944-4934-B8A9-A292B42BACA8}"/>
              </a:ext>
            </a:extLst>
          </p:cNvPr>
          <p:cNvSpPr/>
          <p:nvPr/>
        </p:nvSpPr>
        <p:spPr>
          <a:xfrm>
            <a:off x="10067363" y="5276355"/>
            <a:ext cx="71720" cy="438299"/>
          </a:xfrm>
          <a:prstGeom prst="rightBrace">
            <a:avLst>
              <a:gd name="adj1" fmla="val 46289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D96D553D-D99B-40A3-84E0-AC8B2E5E10F3}"/>
              </a:ext>
            </a:extLst>
          </p:cNvPr>
          <p:cNvSpPr txBox="1"/>
          <p:nvPr/>
        </p:nvSpPr>
        <p:spPr>
          <a:xfrm>
            <a:off x="10287000" y="4396501"/>
            <a:ext cx="190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CYP3A4 gátlás </a:t>
            </a:r>
            <a:r>
              <a:rPr lang="hu-HU" sz="1200" b="1" dirty="0"/>
              <a:t>révén QT-megnyújtó</a:t>
            </a:r>
            <a:r>
              <a:rPr lang="hu-HU" sz="1200" dirty="0"/>
              <a:t> hatás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49910F1E-0ACD-4847-88BD-B731916D18F0}"/>
              </a:ext>
            </a:extLst>
          </p:cNvPr>
          <p:cNvSpPr txBox="1"/>
          <p:nvPr/>
        </p:nvSpPr>
        <p:spPr>
          <a:xfrm>
            <a:off x="10318378" y="4853196"/>
            <a:ext cx="1873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/>
              <a:t>Szerotonin szindróma és </a:t>
            </a:r>
            <a:r>
              <a:rPr lang="hu-HU" sz="1200" b="1" dirty="0" err="1"/>
              <a:t>extrapyramidális</a:t>
            </a:r>
            <a:r>
              <a:rPr lang="hu-HU" sz="1200" b="1" dirty="0"/>
              <a:t> tünetek</a:t>
            </a: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52044E57-86CE-47CA-B7C2-F29B49178E72}"/>
              </a:ext>
            </a:extLst>
          </p:cNvPr>
          <p:cNvSpPr txBox="1"/>
          <p:nvPr/>
        </p:nvSpPr>
        <p:spPr>
          <a:xfrm>
            <a:off x="10313894" y="5309891"/>
            <a:ext cx="1873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err="1"/>
              <a:t>Digoxin</a:t>
            </a:r>
            <a:r>
              <a:rPr lang="hu-HU" sz="1200" b="1" dirty="0"/>
              <a:t> toxicitás </a:t>
            </a:r>
            <a:r>
              <a:rPr lang="hu-HU" sz="1200" dirty="0"/>
              <a:t>és </a:t>
            </a:r>
            <a:r>
              <a:rPr lang="hu-HU" sz="1200" b="1" dirty="0"/>
              <a:t>QT-megnyújtó hatás</a:t>
            </a:r>
          </a:p>
        </p:txBody>
      </p:sp>
    </p:spTree>
    <p:extLst>
      <p:ext uri="{BB962C8B-B14F-4D97-AF65-F5344CB8AC3E}">
        <p14:creationId xmlns:p14="http://schemas.microsoft.com/office/powerpoint/2010/main" val="401947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01EF630-BE65-4B58-95B3-19843E79A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/>
              <a:t>Prokinetikus</a:t>
            </a:r>
            <a:r>
              <a:rPr lang="hu-HU" b="1" dirty="0"/>
              <a:t> terápiák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91AD581-E0BA-454C-B254-24E603346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339" y="1318654"/>
            <a:ext cx="6275294" cy="5576047"/>
          </a:xfrm>
        </p:spPr>
        <p:txBody>
          <a:bodyPr>
            <a:normAutofit fontScale="62500" lnSpcReduction="20000"/>
          </a:bodyPr>
          <a:lstStyle/>
          <a:p>
            <a:r>
              <a:rPr lang="hu-HU" b="1" dirty="0" err="1"/>
              <a:t>Prucaloprid</a:t>
            </a:r>
            <a:endParaRPr lang="hu-HU" b="1" dirty="0"/>
          </a:p>
          <a:p>
            <a:pPr lvl="1"/>
            <a:r>
              <a:rPr lang="hu-HU" dirty="0"/>
              <a:t>Ind.: krónikus székrekedés tüneti kezelésére javallott olyan felnőttek számára, akiknél a hashajtók nem enyhítik megfelelően a tüneteket. Szeletív, nagy affinitású szerotonin- (5-HT4) receptor agonista.</a:t>
            </a:r>
          </a:p>
          <a:p>
            <a:pPr lvl="1"/>
            <a:r>
              <a:rPr lang="hu-HU" dirty="0"/>
              <a:t>Stimulálja a vastagbél </a:t>
            </a:r>
            <a:r>
              <a:rPr lang="hu-HU" dirty="0" err="1"/>
              <a:t>proximális</a:t>
            </a:r>
            <a:r>
              <a:rPr lang="hu-HU" dirty="0"/>
              <a:t> szakaszának </a:t>
            </a:r>
            <a:r>
              <a:rPr lang="hu-HU" dirty="0" err="1"/>
              <a:t>motilitását</a:t>
            </a:r>
            <a:r>
              <a:rPr lang="hu-HU" dirty="0"/>
              <a:t>, fokozza a </a:t>
            </a:r>
            <a:r>
              <a:rPr lang="hu-HU" dirty="0" err="1"/>
              <a:t>gastroduodenalis</a:t>
            </a:r>
            <a:r>
              <a:rPr lang="hu-HU" dirty="0"/>
              <a:t> </a:t>
            </a:r>
            <a:r>
              <a:rPr lang="hu-HU" dirty="0" err="1"/>
              <a:t>motilitást</a:t>
            </a:r>
            <a:r>
              <a:rPr lang="hu-HU" dirty="0"/>
              <a:t>, és felgyorsítja az elhúzódó gyomorürülést</a:t>
            </a:r>
          </a:p>
          <a:p>
            <a:pPr lvl="1"/>
            <a:r>
              <a:rPr lang="hu-HU" dirty="0"/>
              <a:t>Adagolása: napi 1-szer 2mg</a:t>
            </a:r>
          </a:p>
          <a:p>
            <a:r>
              <a:rPr lang="hu-HU" b="1" dirty="0" err="1"/>
              <a:t>Domperidon</a:t>
            </a:r>
            <a:endParaRPr lang="hu-HU" b="1" dirty="0"/>
          </a:p>
          <a:p>
            <a:pPr lvl="1"/>
            <a:r>
              <a:rPr lang="hu-HU" dirty="0"/>
              <a:t>Ind.: Hányinger és a hányás tüneteinek enyhítésére javallott.</a:t>
            </a:r>
          </a:p>
          <a:p>
            <a:pPr lvl="1"/>
            <a:r>
              <a:rPr lang="hu-HU" dirty="0"/>
              <a:t>Per </a:t>
            </a:r>
            <a:r>
              <a:rPr lang="hu-HU" dirty="0" err="1"/>
              <a:t>os</a:t>
            </a:r>
            <a:r>
              <a:rPr lang="hu-HU" dirty="0"/>
              <a:t> adott </a:t>
            </a:r>
            <a:r>
              <a:rPr lang="hu-HU" dirty="0" err="1"/>
              <a:t>domperidon</a:t>
            </a:r>
            <a:r>
              <a:rPr lang="hu-HU" dirty="0"/>
              <a:t> fokozza a csökkent </a:t>
            </a:r>
            <a:r>
              <a:rPr lang="hu-HU" dirty="0" err="1"/>
              <a:t>oesophagealis</a:t>
            </a:r>
            <a:r>
              <a:rPr lang="hu-HU" dirty="0"/>
              <a:t> nyomást és az </a:t>
            </a:r>
            <a:r>
              <a:rPr lang="hu-HU" dirty="0" err="1"/>
              <a:t>antroduodenalis</a:t>
            </a:r>
            <a:r>
              <a:rPr lang="hu-HU" dirty="0"/>
              <a:t> </a:t>
            </a:r>
            <a:r>
              <a:rPr lang="hu-HU" dirty="0" err="1"/>
              <a:t>motilitást</a:t>
            </a:r>
            <a:r>
              <a:rPr lang="hu-HU" dirty="0"/>
              <a:t>, továbbá gyorsítja a gyomor kiürülését. A gyomorszekrécióra nincs hatása. </a:t>
            </a:r>
          </a:p>
          <a:p>
            <a:pPr lvl="1"/>
            <a:r>
              <a:rPr lang="hu-HU" dirty="0"/>
              <a:t>Adagolása: </a:t>
            </a:r>
            <a:r>
              <a:rPr lang="hu-HU" dirty="0" err="1"/>
              <a:t>max</a:t>
            </a:r>
            <a:r>
              <a:rPr lang="hu-HU" dirty="0"/>
              <a:t>. napi 3-szor 10mg</a:t>
            </a:r>
          </a:p>
          <a:p>
            <a:r>
              <a:rPr lang="hu-HU" b="1" dirty="0" err="1"/>
              <a:t>Metoclopramid</a:t>
            </a:r>
            <a:endParaRPr lang="hu-HU" b="1" dirty="0"/>
          </a:p>
          <a:p>
            <a:pPr lvl="1"/>
            <a:r>
              <a:rPr lang="hu-HU" dirty="0"/>
              <a:t>Ind.: Hányinger, hányás tüneti kezelése</a:t>
            </a:r>
          </a:p>
          <a:p>
            <a:pPr lvl="1"/>
            <a:r>
              <a:rPr lang="hu-HU" dirty="0"/>
              <a:t>Hatására fokozódik a gyomorkiürülés és csökken a nyomás nyelőcső záróizmán. A </a:t>
            </a:r>
            <a:r>
              <a:rPr lang="hu-HU" dirty="0" err="1"/>
              <a:t>metoklopramid</a:t>
            </a:r>
            <a:r>
              <a:rPr lang="hu-HU" dirty="0"/>
              <a:t> nem befolyásolja a gyomor szekrécióját</a:t>
            </a:r>
          </a:p>
          <a:p>
            <a:pPr lvl="1"/>
            <a:r>
              <a:rPr lang="hu-HU" dirty="0"/>
              <a:t>Adagolása: </a:t>
            </a:r>
            <a:r>
              <a:rPr lang="hu-HU" dirty="0" err="1"/>
              <a:t>max</a:t>
            </a:r>
            <a:r>
              <a:rPr lang="hu-HU" dirty="0"/>
              <a:t>. napi 3-szor 10mg</a:t>
            </a:r>
          </a:p>
          <a:p>
            <a:r>
              <a:rPr lang="hu-HU" b="1" dirty="0" err="1"/>
              <a:t>Erythromycin</a:t>
            </a:r>
            <a:endParaRPr lang="hu-HU" b="1" dirty="0"/>
          </a:p>
          <a:p>
            <a:pPr lvl="1"/>
            <a:r>
              <a:rPr lang="hu-HU" dirty="0" err="1"/>
              <a:t>Off-label</a:t>
            </a:r>
            <a:r>
              <a:rPr lang="hu-HU" dirty="0"/>
              <a:t>: </a:t>
            </a:r>
            <a:r>
              <a:rPr lang="hu-HU" dirty="0" err="1"/>
              <a:t>Motilin</a:t>
            </a:r>
            <a:r>
              <a:rPr lang="hu-HU" dirty="0"/>
              <a:t> receptorok </a:t>
            </a:r>
            <a:r>
              <a:rPr lang="hu-HU" dirty="0" err="1"/>
              <a:t>stimulácója</a:t>
            </a:r>
            <a:r>
              <a:rPr lang="hu-HU" dirty="0"/>
              <a:t> végett GI összehúzódásokat és fokozott GI </a:t>
            </a:r>
            <a:r>
              <a:rPr lang="hu-HU" dirty="0" err="1"/>
              <a:t>motilitást</a:t>
            </a:r>
            <a:r>
              <a:rPr lang="hu-HU" dirty="0"/>
              <a:t> eredményez.</a:t>
            </a:r>
          </a:p>
          <a:p>
            <a:pPr lvl="1"/>
            <a:r>
              <a:rPr lang="hu-HU" dirty="0"/>
              <a:t>Adagolása: napi 3-szor 250mg </a:t>
            </a:r>
          </a:p>
          <a:p>
            <a:pPr lvl="1"/>
            <a:r>
              <a:rPr lang="hu-HU" b="1" i="1" dirty="0"/>
              <a:t>Egyedi importos készítmény!</a:t>
            </a:r>
          </a:p>
          <a:p>
            <a:r>
              <a:rPr lang="hu-HU" b="1" dirty="0" err="1"/>
              <a:t>Domperidon</a:t>
            </a:r>
            <a:r>
              <a:rPr lang="hu-HU" b="1" dirty="0"/>
              <a:t> és </a:t>
            </a:r>
            <a:r>
              <a:rPr lang="hu-HU" b="1" dirty="0" err="1"/>
              <a:t>erythromycin</a:t>
            </a:r>
            <a:r>
              <a:rPr lang="hu-HU" b="1" dirty="0"/>
              <a:t> </a:t>
            </a:r>
            <a:r>
              <a:rPr lang="hu-HU" dirty="0"/>
              <a:t>együttes adagolása kerülendő QT-megnyújtó hatás miatt! </a:t>
            </a:r>
          </a:p>
          <a:p>
            <a:endParaRPr lang="hu-HU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2AC84F6-3B00-4B7D-89B3-F56EC1AF68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5669207"/>
              </p:ext>
            </p:extLst>
          </p:nvPr>
        </p:nvGraphicFramePr>
        <p:xfrm>
          <a:off x="7295592" y="1547252"/>
          <a:ext cx="3781979" cy="4742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8CA57E62-649B-4885-A4C4-5F9E3F892265}"/>
              </a:ext>
            </a:extLst>
          </p:cNvPr>
          <p:cNvSpPr txBox="1"/>
          <p:nvPr/>
        </p:nvSpPr>
        <p:spPr>
          <a:xfrm>
            <a:off x="7295592" y="6433018"/>
            <a:ext cx="37819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*Forrás: </a:t>
            </a:r>
            <a:r>
              <a:rPr lang="hu-HU" sz="1400" dirty="0" err="1"/>
              <a:t>LexiComp</a:t>
            </a:r>
            <a:r>
              <a:rPr lang="hu-HU" sz="1400" dirty="0"/>
              <a:t> interakciós adatbázis</a:t>
            </a:r>
          </a:p>
        </p:txBody>
      </p:sp>
    </p:spTree>
    <p:extLst>
      <p:ext uri="{BB962C8B-B14F-4D97-AF65-F5344CB8AC3E}">
        <p14:creationId xmlns:p14="http://schemas.microsoft.com/office/powerpoint/2010/main" val="2131324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4703978-363D-4E92-96C7-684419210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/>
              <a:t>Dializált</a:t>
            </a:r>
            <a:r>
              <a:rPr lang="hu-HU" b="1" dirty="0"/>
              <a:t> betegek gyógyszerelése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ACA46B95-84C4-48C2-95D2-3BB325C59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690412" cy="5032375"/>
          </a:xfrm>
        </p:spPr>
        <p:txBody>
          <a:bodyPr>
            <a:normAutofit fontScale="92500" lnSpcReduction="20000"/>
          </a:bodyPr>
          <a:lstStyle/>
          <a:p>
            <a:r>
              <a:rPr lang="hu-HU" u="sng" dirty="0" err="1"/>
              <a:t>Farmakodinamikai</a:t>
            </a:r>
            <a:r>
              <a:rPr lang="hu-HU" u="sng" dirty="0"/>
              <a:t> profil alapján: </a:t>
            </a:r>
            <a:r>
              <a:rPr lang="hu-HU" b="1" dirty="0"/>
              <a:t>Idő-függő AB</a:t>
            </a:r>
          </a:p>
          <a:p>
            <a:pPr lvl="1"/>
            <a:r>
              <a:rPr lang="hu-HU" dirty="0"/>
              <a:t>Penicillinek</a:t>
            </a:r>
          </a:p>
          <a:p>
            <a:pPr lvl="2"/>
            <a:r>
              <a:rPr lang="hu-HU" b="1" dirty="0" err="1"/>
              <a:t>Amoxicillin</a:t>
            </a:r>
            <a:r>
              <a:rPr lang="hu-HU" b="1" dirty="0"/>
              <a:t>/</a:t>
            </a:r>
            <a:r>
              <a:rPr lang="hu-HU" b="1" dirty="0" err="1"/>
              <a:t>Klavulánsav</a:t>
            </a:r>
            <a:r>
              <a:rPr lang="hu-HU" dirty="0"/>
              <a:t>: </a:t>
            </a:r>
            <a:r>
              <a:rPr lang="hu-HU" dirty="0" err="1"/>
              <a:t>hemodialízissel</a:t>
            </a:r>
            <a:r>
              <a:rPr lang="hu-HU" dirty="0"/>
              <a:t> teljes mértékben eltávolítható  </a:t>
            </a:r>
          </a:p>
          <a:p>
            <a:pPr lvl="2"/>
            <a:r>
              <a:rPr lang="hu-HU" b="1" dirty="0" err="1"/>
              <a:t>Piperacillin</a:t>
            </a:r>
            <a:r>
              <a:rPr lang="hu-HU" b="1" dirty="0"/>
              <a:t>/</a:t>
            </a:r>
            <a:r>
              <a:rPr lang="hu-HU" b="1" dirty="0" err="1"/>
              <a:t>Tazobactam</a:t>
            </a:r>
            <a:r>
              <a:rPr lang="hu-HU" dirty="0"/>
              <a:t>: </a:t>
            </a:r>
            <a:r>
              <a:rPr lang="hu-HU" dirty="0" err="1"/>
              <a:t>Hemodializált</a:t>
            </a:r>
            <a:r>
              <a:rPr lang="hu-HU" dirty="0"/>
              <a:t> betegeknek minden egyes dialízis-kezelés után egy további 2 g </a:t>
            </a:r>
            <a:r>
              <a:rPr lang="hu-HU" dirty="0" err="1"/>
              <a:t>piperacillin</a:t>
            </a:r>
            <a:r>
              <a:rPr lang="hu-HU" dirty="0"/>
              <a:t>/0,25 g </a:t>
            </a:r>
            <a:r>
              <a:rPr lang="hu-HU" dirty="0" err="1"/>
              <a:t>tazobaktám</a:t>
            </a:r>
            <a:r>
              <a:rPr lang="hu-HU" dirty="0"/>
              <a:t> adagot kell adni, mert a </a:t>
            </a:r>
            <a:r>
              <a:rPr lang="hu-HU" dirty="0" err="1"/>
              <a:t>hemodialízis</a:t>
            </a:r>
            <a:r>
              <a:rPr lang="hu-HU" dirty="0"/>
              <a:t> 4 óra alatt eltávolítja a </a:t>
            </a:r>
            <a:r>
              <a:rPr lang="hu-HU" dirty="0" err="1"/>
              <a:t>piperacillin</a:t>
            </a:r>
            <a:r>
              <a:rPr lang="hu-HU" dirty="0"/>
              <a:t> 30%-50%-át. </a:t>
            </a:r>
          </a:p>
          <a:p>
            <a:pPr lvl="1"/>
            <a:r>
              <a:rPr lang="hu-HU" dirty="0" err="1"/>
              <a:t>Cefalosporinok</a:t>
            </a:r>
            <a:endParaRPr lang="hu-HU" dirty="0"/>
          </a:p>
          <a:p>
            <a:pPr lvl="2"/>
            <a:r>
              <a:rPr lang="hu-HU" b="1" dirty="0" err="1"/>
              <a:t>Ceftriaxon</a:t>
            </a:r>
            <a:r>
              <a:rPr lang="hu-HU" dirty="0"/>
              <a:t>: csak </a:t>
            </a:r>
            <a:r>
              <a:rPr lang="hu-HU" dirty="0" err="1"/>
              <a:t>preterminális</a:t>
            </a:r>
            <a:r>
              <a:rPr lang="hu-HU" dirty="0"/>
              <a:t> veseelégtelenségben (kreatinin-</a:t>
            </a:r>
            <a:r>
              <a:rPr lang="hu-HU" dirty="0" err="1"/>
              <a:t>clearance</a:t>
            </a:r>
            <a:r>
              <a:rPr lang="hu-HU" dirty="0"/>
              <a:t> &lt;10 ml/perc) kell a napi maximális adagot 2 g-</a:t>
            </a:r>
            <a:r>
              <a:rPr lang="hu-HU" dirty="0" err="1"/>
              <a:t>ra</a:t>
            </a:r>
            <a:r>
              <a:rPr lang="hu-HU" dirty="0"/>
              <a:t> vagy ennél kisebbre csökkenteni. </a:t>
            </a:r>
            <a:r>
              <a:rPr lang="hu-HU" dirty="0" err="1"/>
              <a:t>Dializált</a:t>
            </a:r>
            <a:r>
              <a:rPr lang="hu-HU" dirty="0"/>
              <a:t> betegeknél nincs szükség dózispótlásra a dialízis után.</a:t>
            </a:r>
          </a:p>
          <a:p>
            <a:pPr lvl="2"/>
            <a:r>
              <a:rPr lang="hu-HU" b="1" dirty="0" err="1"/>
              <a:t>Ceftazidim</a:t>
            </a:r>
            <a:r>
              <a:rPr lang="hu-HU" dirty="0"/>
              <a:t>: A szérum felezési idő </a:t>
            </a:r>
            <a:r>
              <a:rPr lang="hu-HU" dirty="0" err="1"/>
              <a:t>hemodialízis</a:t>
            </a:r>
            <a:r>
              <a:rPr lang="hu-HU" dirty="0"/>
              <a:t> során 3 és 5 óra között változik. Minden </a:t>
            </a:r>
            <a:r>
              <a:rPr lang="hu-HU" dirty="0" err="1"/>
              <a:t>hemodialízis</a:t>
            </a:r>
            <a:r>
              <a:rPr lang="hu-HU" dirty="0"/>
              <a:t> szakasz után meg kell ismételni az ajánlott </a:t>
            </a:r>
            <a:r>
              <a:rPr lang="hu-HU" dirty="0" err="1"/>
              <a:t>ceftazidim</a:t>
            </a:r>
            <a:r>
              <a:rPr lang="hu-HU" dirty="0"/>
              <a:t> fenntartó dózist. Súlyos fertőzés esetén az egyszeri dózist 50%-kal emelni kell, vagy növelni kell az adagolás gyakoriságát.</a:t>
            </a:r>
          </a:p>
          <a:p>
            <a:pPr lvl="1"/>
            <a:r>
              <a:rPr lang="hu-HU" dirty="0" err="1"/>
              <a:t>Karbapenemek</a:t>
            </a:r>
            <a:endParaRPr lang="hu-HU" dirty="0"/>
          </a:p>
          <a:p>
            <a:pPr lvl="2"/>
            <a:r>
              <a:rPr lang="hu-HU" b="1" dirty="0" err="1"/>
              <a:t>Meropenem</a:t>
            </a:r>
            <a:r>
              <a:rPr lang="hu-HU" dirty="0"/>
              <a:t>: a </a:t>
            </a:r>
            <a:r>
              <a:rPr lang="hu-HU" dirty="0" err="1"/>
              <a:t>hemodialízis</a:t>
            </a:r>
            <a:r>
              <a:rPr lang="hu-HU" dirty="0"/>
              <a:t> és a </a:t>
            </a:r>
            <a:r>
              <a:rPr lang="hu-HU" dirty="0" err="1"/>
              <a:t>hemofiltráció</a:t>
            </a:r>
            <a:r>
              <a:rPr lang="hu-HU" dirty="0"/>
              <a:t> eltávolítja. A szükséges adagot a </a:t>
            </a:r>
            <a:r>
              <a:rPr lang="hu-HU" dirty="0" err="1"/>
              <a:t>hemodialízis</a:t>
            </a:r>
            <a:r>
              <a:rPr lang="hu-HU" dirty="0"/>
              <a:t> befejezését követően kell alkalmazni. </a:t>
            </a:r>
          </a:p>
          <a:p>
            <a:pPr lvl="2"/>
            <a:r>
              <a:rPr lang="hu-HU" b="1" dirty="0" err="1"/>
              <a:t>Imipenem</a:t>
            </a:r>
            <a:r>
              <a:rPr lang="hu-HU" b="1" dirty="0"/>
              <a:t>/</a:t>
            </a:r>
            <a:r>
              <a:rPr lang="hu-HU" b="1" dirty="0" err="1"/>
              <a:t>Cilastatin</a:t>
            </a:r>
            <a:r>
              <a:rPr lang="hu-HU" dirty="0"/>
              <a:t>: eltávolítható a vérkeringésből </a:t>
            </a:r>
            <a:r>
              <a:rPr lang="hu-HU" dirty="0" err="1"/>
              <a:t>hemodialízis</a:t>
            </a:r>
            <a:r>
              <a:rPr lang="hu-HU" dirty="0"/>
              <a:t> útján. A betegnek az </a:t>
            </a:r>
            <a:r>
              <a:rPr lang="hu-HU" dirty="0" err="1"/>
              <a:t>Imipenem</a:t>
            </a:r>
            <a:r>
              <a:rPr lang="hu-HU" dirty="0"/>
              <a:t>/</a:t>
            </a:r>
            <a:r>
              <a:rPr lang="hu-HU" dirty="0" err="1"/>
              <a:t>cilastatint</a:t>
            </a:r>
            <a:r>
              <a:rPr lang="hu-HU" dirty="0"/>
              <a:t> közvetlenül a </a:t>
            </a:r>
            <a:r>
              <a:rPr lang="hu-HU" dirty="0" err="1"/>
              <a:t>hemodialízis</a:t>
            </a:r>
            <a:r>
              <a:rPr lang="hu-HU" dirty="0"/>
              <a:t> után, majd az adott </a:t>
            </a:r>
            <a:r>
              <a:rPr lang="hu-HU" dirty="0" err="1"/>
              <a:t>hemodialízis</a:t>
            </a:r>
            <a:r>
              <a:rPr lang="hu-HU" dirty="0"/>
              <a:t>-kezelés befejezését követően 12 óránként kell megkapniuk.</a:t>
            </a:r>
          </a:p>
          <a:p>
            <a:pPr lvl="1"/>
            <a:endParaRPr lang="hu-HU" u="sng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836B0BB7-A56D-445F-BD78-463FFCB94D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9542" y="0"/>
            <a:ext cx="2522458" cy="2495975"/>
          </a:xfrm>
          <a:prstGeom prst="rect">
            <a:avLst/>
          </a:prstGeom>
        </p:spPr>
      </p:pic>
      <p:sp>
        <p:nvSpPr>
          <p:cNvPr id="6" name="Ellipszis 5">
            <a:extLst>
              <a:ext uri="{FF2B5EF4-FFF2-40B4-BE49-F238E27FC236}">
                <a16:creationId xmlns:a16="http://schemas.microsoft.com/office/drawing/2014/main" id="{69A2DFE8-2C1B-4F52-AE73-063B2ABBA844}"/>
              </a:ext>
            </a:extLst>
          </p:cNvPr>
          <p:cNvSpPr/>
          <p:nvPr/>
        </p:nvSpPr>
        <p:spPr>
          <a:xfrm>
            <a:off x="10040471" y="1900518"/>
            <a:ext cx="1021976" cy="31376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7110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4703978-363D-4E92-96C7-684419210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/>
              <a:t>Dializált</a:t>
            </a:r>
            <a:r>
              <a:rPr lang="hu-HU" b="1" dirty="0"/>
              <a:t> betegek gyógyszerelése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ACA46B95-84C4-48C2-95D2-3BB325C59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u="sng" dirty="0" err="1"/>
              <a:t>Farmakodinamikai</a:t>
            </a:r>
            <a:r>
              <a:rPr lang="hu-HU" u="sng" dirty="0"/>
              <a:t> profil alapján: </a:t>
            </a:r>
            <a:r>
              <a:rPr lang="hu-HU" b="1" dirty="0"/>
              <a:t>Idő-függő AB</a:t>
            </a:r>
          </a:p>
          <a:p>
            <a:pPr lvl="1"/>
            <a:r>
              <a:rPr lang="hu-HU" b="1" dirty="0" err="1"/>
              <a:t>Vancomycin</a:t>
            </a:r>
            <a:endParaRPr lang="hu-HU" b="1" dirty="0"/>
          </a:p>
          <a:p>
            <a:pPr lvl="2"/>
            <a:r>
              <a:rPr lang="hu-HU" dirty="0"/>
              <a:t>gyengén </a:t>
            </a:r>
            <a:r>
              <a:rPr lang="hu-HU" dirty="0" err="1"/>
              <a:t>dializálható</a:t>
            </a:r>
            <a:r>
              <a:rPr lang="hu-HU" dirty="0"/>
              <a:t> </a:t>
            </a:r>
            <a:r>
              <a:rPr lang="hu-HU" dirty="0" err="1"/>
              <a:t>intermittáló</a:t>
            </a:r>
            <a:r>
              <a:rPr lang="hu-HU" dirty="0"/>
              <a:t> </a:t>
            </a:r>
            <a:r>
              <a:rPr lang="hu-HU" dirty="0" err="1"/>
              <a:t>hemodialízissel</a:t>
            </a:r>
            <a:r>
              <a:rPr lang="hu-HU" dirty="0"/>
              <a:t>. A folyamatos vesepótló kezelés (CRRT) növeli a </a:t>
            </a:r>
            <a:r>
              <a:rPr lang="hu-HU" dirty="0" err="1"/>
              <a:t>vankomicin</a:t>
            </a:r>
            <a:r>
              <a:rPr lang="hu-HU" dirty="0"/>
              <a:t>-</a:t>
            </a:r>
            <a:r>
              <a:rPr lang="hu-HU" dirty="0" err="1"/>
              <a:t>clearance</a:t>
            </a:r>
            <a:r>
              <a:rPr lang="hu-HU" dirty="0"/>
              <a:t>-t és általában helyettesítő adagolást tesz szükségessé (</a:t>
            </a:r>
            <a:r>
              <a:rPr lang="hu-HU" dirty="0" err="1"/>
              <a:t>intermittáló</a:t>
            </a:r>
            <a:r>
              <a:rPr lang="hu-HU" dirty="0"/>
              <a:t> </a:t>
            </a:r>
            <a:r>
              <a:rPr lang="hu-HU" dirty="0" err="1"/>
              <a:t>hemodialízis</a:t>
            </a:r>
            <a:r>
              <a:rPr lang="hu-HU" dirty="0"/>
              <a:t> esetén általában az adott kezelés után)</a:t>
            </a:r>
          </a:p>
          <a:p>
            <a:pPr lvl="1"/>
            <a:r>
              <a:rPr lang="hu-HU" b="1" dirty="0" err="1"/>
              <a:t>Linezolid</a:t>
            </a:r>
            <a:endParaRPr lang="hu-HU" b="1" dirty="0"/>
          </a:p>
          <a:p>
            <a:pPr lvl="2"/>
            <a:r>
              <a:rPr lang="hu-HU" dirty="0"/>
              <a:t>Mivel a 3 órán keresztül tartó </a:t>
            </a:r>
            <a:r>
              <a:rPr lang="hu-HU" dirty="0" err="1"/>
              <a:t>hemodialízis</a:t>
            </a:r>
            <a:r>
              <a:rPr lang="hu-HU" dirty="0"/>
              <a:t> során a </a:t>
            </a:r>
            <a:r>
              <a:rPr lang="hu-HU" dirty="0" err="1"/>
              <a:t>linezolid</a:t>
            </a:r>
            <a:r>
              <a:rPr lang="hu-HU" dirty="0"/>
              <a:t> dózis körülbelül 30%-a eltávolításra kerül, a </a:t>
            </a:r>
            <a:r>
              <a:rPr lang="hu-HU" dirty="0" err="1"/>
              <a:t>linezolidot</a:t>
            </a:r>
            <a:r>
              <a:rPr lang="hu-HU" dirty="0"/>
              <a:t> az ilyen kezelésben részesülő betegeknek a dialízis után kell adni. </a:t>
            </a:r>
          </a:p>
          <a:p>
            <a:pPr lvl="1"/>
            <a:r>
              <a:rPr lang="hu-HU" b="1" dirty="0" err="1"/>
              <a:t>Aztreonam</a:t>
            </a:r>
            <a:endParaRPr lang="hu-HU" b="1" dirty="0"/>
          </a:p>
          <a:p>
            <a:pPr lvl="2"/>
            <a:r>
              <a:rPr lang="hu-HU" dirty="0"/>
              <a:t>CRRT esetében 2g 12 óránként</a:t>
            </a:r>
          </a:p>
          <a:p>
            <a:pPr lvl="2"/>
            <a:r>
              <a:rPr lang="hu-HU" b="1" i="1" dirty="0"/>
              <a:t>Egyedi importos készítmény!</a:t>
            </a:r>
          </a:p>
          <a:p>
            <a:pPr lvl="1"/>
            <a:r>
              <a:rPr lang="hu-HU" b="1" dirty="0" err="1"/>
              <a:t>Cotrim</a:t>
            </a:r>
            <a:r>
              <a:rPr lang="hu-HU" b="1" dirty="0"/>
              <a:t> (</a:t>
            </a:r>
            <a:r>
              <a:rPr lang="hu-HU" b="1" dirty="0" err="1"/>
              <a:t>Sulfametaxazole</a:t>
            </a:r>
            <a:r>
              <a:rPr lang="hu-HU" b="1" dirty="0"/>
              <a:t>/</a:t>
            </a:r>
            <a:r>
              <a:rPr lang="hu-HU" b="1" dirty="0" err="1"/>
              <a:t>Trimetoprim</a:t>
            </a:r>
            <a:r>
              <a:rPr lang="hu-HU" b="1" dirty="0"/>
              <a:t>)</a:t>
            </a:r>
          </a:p>
          <a:p>
            <a:pPr lvl="2"/>
            <a:r>
              <a:rPr lang="hu-HU" dirty="0" err="1"/>
              <a:t>CrCl</a:t>
            </a:r>
            <a:r>
              <a:rPr lang="hu-HU" dirty="0"/>
              <a:t>: 30-15 érték között 2 </a:t>
            </a:r>
            <a:r>
              <a:rPr lang="hu-HU" dirty="0" err="1"/>
              <a:t>amp</a:t>
            </a:r>
            <a:r>
              <a:rPr lang="hu-HU" dirty="0"/>
              <a:t>. Helyett 1 </a:t>
            </a:r>
            <a:r>
              <a:rPr lang="hu-HU" dirty="0" err="1"/>
              <a:t>amp</a:t>
            </a:r>
            <a:r>
              <a:rPr lang="hu-HU" dirty="0"/>
              <a:t>., 15-ös érték alatt nem javasolt.</a:t>
            </a:r>
          </a:p>
          <a:p>
            <a:pPr lvl="2"/>
            <a:r>
              <a:rPr lang="hu-HU" dirty="0"/>
              <a:t>Vesedialízis eltávolítja</a:t>
            </a:r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2B73D85E-25A7-4D39-A551-B1544CA885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9542" y="0"/>
            <a:ext cx="2522458" cy="2495975"/>
          </a:xfrm>
          <a:prstGeom prst="rect">
            <a:avLst/>
          </a:prstGeom>
        </p:spPr>
      </p:pic>
      <p:sp>
        <p:nvSpPr>
          <p:cNvPr id="8" name="Ellipszis 7">
            <a:extLst>
              <a:ext uri="{FF2B5EF4-FFF2-40B4-BE49-F238E27FC236}">
                <a16:creationId xmlns:a16="http://schemas.microsoft.com/office/drawing/2014/main" id="{5B9C262A-1CEE-418D-BD9D-C5B1298FAC20}"/>
              </a:ext>
            </a:extLst>
          </p:cNvPr>
          <p:cNvSpPr/>
          <p:nvPr/>
        </p:nvSpPr>
        <p:spPr>
          <a:xfrm>
            <a:off x="10040471" y="1900518"/>
            <a:ext cx="1021976" cy="31376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4770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4703978-363D-4E92-96C7-684419210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/>
              <a:t>Dializált</a:t>
            </a:r>
            <a:r>
              <a:rPr lang="hu-HU" b="1" dirty="0"/>
              <a:t> betegek gyógyszerelése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ACA46B95-84C4-48C2-95D2-3BB325C59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u="sng" dirty="0" err="1"/>
              <a:t>Farmakodinamikai</a:t>
            </a:r>
            <a:r>
              <a:rPr lang="hu-HU" u="sng" dirty="0"/>
              <a:t> profil alapján: </a:t>
            </a:r>
            <a:r>
              <a:rPr lang="hu-HU" b="1" dirty="0"/>
              <a:t>Koncentráció-függő AB</a:t>
            </a:r>
          </a:p>
          <a:p>
            <a:pPr lvl="1"/>
            <a:r>
              <a:rPr lang="hu-HU" dirty="0" err="1"/>
              <a:t>Aminoglikozidok</a:t>
            </a:r>
            <a:r>
              <a:rPr lang="hu-HU" dirty="0"/>
              <a:t> </a:t>
            </a:r>
          </a:p>
          <a:p>
            <a:pPr lvl="2"/>
            <a:r>
              <a:rPr lang="hu-HU" b="1" dirty="0"/>
              <a:t>Amikacin</a:t>
            </a:r>
            <a:r>
              <a:rPr lang="hu-HU" dirty="0"/>
              <a:t>: </a:t>
            </a:r>
            <a:r>
              <a:rPr lang="hu-HU" dirty="0" err="1"/>
              <a:t>hemodialízissel</a:t>
            </a:r>
            <a:r>
              <a:rPr lang="hu-HU" dirty="0"/>
              <a:t> egyszerűen eltávolítható a vérből, a dózis több mint 90%-a 4 órán belül.</a:t>
            </a:r>
          </a:p>
          <a:p>
            <a:pPr lvl="2"/>
            <a:r>
              <a:rPr lang="hu-HU" b="1" dirty="0"/>
              <a:t>Gentamicin</a:t>
            </a:r>
            <a:r>
              <a:rPr lang="hu-HU" dirty="0"/>
              <a:t>: </a:t>
            </a:r>
            <a:r>
              <a:rPr lang="hu-HU" dirty="0" err="1"/>
              <a:t>dializálható</a:t>
            </a:r>
            <a:r>
              <a:rPr lang="hu-HU" dirty="0"/>
              <a:t>. 4-5 órás </a:t>
            </a:r>
            <a:r>
              <a:rPr lang="hu-HU" dirty="0" err="1"/>
              <a:t>hemodialízis</a:t>
            </a:r>
            <a:r>
              <a:rPr lang="hu-HU" dirty="0"/>
              <a:t> 50-60%-kal, illetve 8-12 órás </a:t>
            </a:r>
            <a:r>
              <a:rPr lang="hu-HU" dirty="0" err="1"/>
              <a:t>hemodialízis</a:t>
            </a:r>
            <a:r>
              <a:rPr lang="hu-HU" dirty="0"/>
              <a:t> 70-80%-kal csökkenti várhatóan a koncentrációt. Minden dialíziskezelés után a betegnek egyedi adagot kell adni az aktuális </a:t>
            </a:r>
            <a:r>
              <a:rPr lang="hu-HU" dirty="0" err="1"/>
              <a:t>gentamicin</a:t>
            </a:r>
            <a:r>
              <a:rPr lang="hu-HU" dirty="0"/>
              <a:t>-szérumkoncentráció alapján, a szérumszint növelésének céljából. Normális esetben az ajánlott adag dialízis után 1-1,7 mg/</a:t>
            </a:r>
            <a:r>
              <a:rPr lang="hu-HU" dirty="0" err="1"/>
              <a:t>ttkg</a:t>
            </a:r>
            <a:r>
              <a:rPr lang="hu-HU" dirty="0"/>
              <a:t>. </a:t>
            </a:r>
          </a:p>
          <a:p>
            <a:pPr lvl="1"/>
            <a:r>
              <a:rPr lang="hu-HU" dirty="0" err="1"/>
              <a:t>Fluorokinolonok</a:t>
            </a:r>
            <a:endParaRPr lang="hu-HU" dirty="0"/>
          </a:p>
          <a:p>
            <a:pPr lvl="2"/>
            <a:r>
              <a:rPr lang="hu-HU" b="1" dirty="0" err="1"/>
              <a:t>Ciprofloxacin</a:t>
            </a:r>
            <a:r>
              <a:rPr lang="hu-HU" dirty="0"/>
              <a:t>: </a:t>
            </a:r>
            <a:r>
              <a:rPr lang="hu-HU" dirty="0" err="1"/>
              <a:t>Hemodialízissel</a:t>
            </a:r>
            <a:r>
              <a:rPr lang="hu-HU" dirty="0"/>
              <a:t> vagy </a:t>
            </a:r>
            <a:r>
              <a:rPr lang="hu-HU" dirty="0" err="1"/>
              <a:t>peritoneális</a:t>
            </a:r>
            <a:r>
              <a:rPr lang="hu-HU" dirty="0"/>
              <a:t> dialízissel a </a:t>
            </a:r>
            <a:r>
              <a:rPr lang="hu-HU" dirty="0" err="1"/>
              <a:t>ciprofloxacinnak</a:t>
            </a:r>
            <a:r>
              <a:rPr lang="hu-HU" dirty="0"/>
              <a:t> csak kis mennyisége (&lt;10%) távozik.</a:t>
            </a:r>
          </a:p>
          <a:p>
            <a:pPr lvl="2"/>
            <a:r>
              <a:rPr lang="hu-HU" b="1" dirty="0" err="1"/>
              <a:t>Levofloxacin</a:t>
            </a:r>
            <a:r>
              <a:rPr lang="hu-HU" dirty="0"/>
              <a:t>: </a:t>
            </a:r>
            <a:r>
              <a:rPr lang="hu-HU" dirty="0" err="1"/>
              <a:t>Hemodialízist</a:t>
            </a:r>
            <a:r>
              <a:rPr lang="hu-HU" dirty="0"/>
              <a:t> vagy folyamatos ambulánsan végzett </a:t>
            </a:r>
            <a:r>
              <a:rPr lang="hu-HU" dirty="0" err="1"/>
              <a:t>peritonealis</a:t>
            </a:r>
            <a:r>
              <a:rPr lang="hu-HU" dirty="0"/>
              <a:t> dialízist (CAPD) követően kiegészítő dózis alkalmazása nem szükséges</a:t>
            </a:r>
          </a:p>
          <a:p>
            <a:pPr lvl="1"/>
            <a:r>
              <a:rPr lang="hu-HU" dirty="0" err="1"/>
              <a:t>Metronidazol</a:t>
            </a:r>
            <a:endParaRPr lang="hu-HU" dirty="0"/>
          </a:p>
          <a:p>
            <a:pPr lvl="2"/>
            <a:r>
              <a:rPr lang="hu-HU" dirty="0"/>
              <a:t>A </a:t>
            </a:r>
            <a:r>
              <a:rPr lang="hu-HU" dirty="0" err="1"/>
              <a:t>metronidazol</a:t>
            </a:r>
            <a:r>
              <a:rPr lang="hu-HU" dirty="0"/>
              <a:t> általában nem igényel jelentős dózismódosítást CRRT során, mivel a gyógyszer nagy része a májon keresztül </a:t>
            </a:r>
            <a:r>
              <a:rPr lang="hu-HU" dirty="0" err="1"/>
              <a:t>választódik</a:t>
            </a:r>
            <a:r>
              <a:rPr lang="hu-HU" dirty="0"/>
              <a:t> ki.</a:t>
            </a:r>
          </a:p>
          <a:p>
            <a:pPr lvl="2"/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78872F2D-619E-4560-BBA0-CD942386F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2295" y="0"/>
            <a:ext cx="2459705" cy="2433881"/>
          </a:xfrm>
          <a:prstGeom prst="rect">
            <a:avLst/>
          </a:prstGeom>
        </p:spPr>
      </p:pic>
      <p:sp>
        <p:nvSpPr>
          <p:cNvPr id="6" name="Ellipszis 5">
            <a:extLst>
              <a:ext uri="{FF2B5EF4-FFF2-40B4-BE49-F238E27FC236}">
                <a16:creationId xmlns:a16="http://schemas.microsoft.com/office/drawing/2014/main" id="{1190E522-148A-426C-82E9-F309FFB8F6D4}"/>
              </a:ext>
            </a:extLst>
          </p:cNvPr>
          <p:cNvSpPr/>
          <p:nvPr/>
        </p:nvSpPr>
        <p:spPr>
          <a:xfrm>
            <a:off x="10239936" y="365125"/>
            <a:ext cx="1113864" cy="37894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878179C2-E447-4DBE-8C8F-11524D89D072}"/>
              </a:ext>
            </a:extLst>
          </p:cNvPr>
          <p:cNvSpPr/>
          <p:nvPr/>
        </p:nvSpPr>
        <p:spPr>
          <a:xfrm rot="16200000">
            <a:off x="9475694" y="1098176"/>
            <a:ext cx="1021976" cy="31376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854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E2B54A9-4180-460E-B343-0A704A138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Szondán keresztüli gyógyszerelés</a:t>
            </a:r>
            <a:br>
              <a:rPr lang="hu-HU" b="1" dirty="0"/>
            </a:br>
            <a:r>
              <a:rPr lang="hu-HU" b="1" i="1" dirty="0"/>
              <a:t>Általános ajánlás (BAPEN </a:t>
            </a:r>
            <a:r>
              <a:rPr lang="hu-HU" b="1" i="1" dirty="0" err="1"/>
              <a:t>Practical</a:t>
            </a:r>
            <a:r>
              <a:rPr lang="hu-HU" b="1" i="1" dirty="0"/>
              <a:t> </a:t>
            </a:r>
            <a:r>
              <a:rPr lang="hu-HU" b="1" i="1" dirty="0" err="1"/>
              <a:t>Guide</a:t>
            </a:r>
            <a:r>
              <a:rPr lang="hu-HU" b="1" i="1" dirty="0"/>
              <a:t>) </a:t>
            </a:r>
          </a:p>
        </p:txBody>
      </p:sp>
      <p:sp>
        <p:nvSpPr>
          <p:cNvPr id="8" name="Téglalap: lekerekített 7">
            <a:extLst>
              <a:ext uri="{FF2B5EF4-FFF2-40B4-BE49-F238E27FC236}">
                <a16:creationId xmlns:a16="http://schemas.microsoft.com/office/drawing/2014/main" id="{92D8B1EB-53DF-490C-958B-8BAC9FC2683F}"/>
              </a:ext>
            </a:extLst>
          </p:cNvPr>
          <p:cNvSpPr/>
          <p:nvPr/>
        </p:nvSpPr>
        <p:spPr>
          <a:xfrm>
            <a:off x="1703294" y="1690688"/>
            <a:ext cx="1389529" cy="154193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Téglalap: lekerekített 9">
            <a:extLst>
              <a:ext uri="{FF2B5EF4-FFF2-40B4-BE49-F238E27FC236}">
                <a16:creationId xmlns:a16="http://schemas.microsoft.com/office/drawing/2014/main" id="{7D29DBE8-3A63-4860-B576-3921CDE90F02}"/>
              </a:ext>
            </a:extLst>
          </p:cNvPr>
          <p:cNvSpPr/>
          <p:nvPr/>
        </p:nvSpPr>
        <p:spPr>
          <a:xfrm>
            <a:off x="8032377" y="1690688"/>
            <a:ext cx="1389529" cy="154193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Téglalap: lekerekített 10">
            <a:extLst>
              <a:ext uri="{FF2B5EF4-FFF2-40B4-BE49-F238E27FC236}">
                <a16:creationId xmlns:a16="http://schemas.microsoft.com/office/drawing/2014/main" id="{E520C217-72CE-448C-8B67-CC5F88B823EF}"/>
              </a:ext>
            </a:extLst>
          </p:cNvPr>
          <p:cNvSpPr/>
          <p:nvPr/>
        </p:nvSpPr>
        <p:spPr>
          <a:xfrm>
            <a:off x="5995147" y="1690688"/>
            <a:ext cx="1389529" cy="154193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Téglalap: lekerekített 11">
            <a:extLst>
              <a:ext uri="{FF2B5EF4-FFF2-40B4-BE49-F238E27FC236}">
                <a16:creationId xmlns:a16="http://schemas.microsoft.com/office/drawing/2014/main" id="{E9AF11CD-9AC3-4297-945C-4CC64270A268}"/>
              </a:ext>
            </a:extLst>
          </p:cNvPr>
          <p:cNvSpPr/>
          <p:nvPr/>
        </p:nvSpPr>
        <p:spPr>
          <a:xfrm>
            <a:off x="3957917" y="1690688"/>
            <a:ext cx="1389529" cy="2107464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Téglalap: lekerekített 12">
            <a:extLst>
              <a:ext uri="{FF2B5EF4-FFF2-40B4-BE49-F238E27FC236}">
                <a16:creationId xmlns:a16="http://schemas.microsoft.com/office/drawing/2014/main" id="{CFDC5769-6BFE-4FB1-B4BB-217492F25819}"/>
              </a:ext>
            </a:extLst>
          </p:cNvPr>
          <p:cNvSpPr/>
          <p:nvPr/>
        </p:nvSpPr>
        <p:spPr>
          <a:xfrm>
            <a:off x="5995146" y="3542577"/>
            <a:ext cx="3426760" cy="82354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Téglalap: lekerekített 13">
            <a:extLst>
              <a:ext uri="{FF2B5EF4-FFF2-40B4-BE49-F238E27FC236}">
                <a16:creationId xmlns:a16="http://schemas.microsoft.com/office/drawing/2014/main" id="{B4E03F7F-ACA7-4355-8CCF-72606E7D43F0}"/>
              </a:ext>
            </a:extLst>
          </p:cNvPr>
          <p:cNvSpPr/>
          <p:nvPr/>
        </p:nvSpPr>
        <p:spPr>
          <a:xfrm>
            <a:off x="5995146" y="4716344"/>
            <a:ext cx="3426760" cy="596387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Téglalap: lekerekített 14">
            <a:extLst>
              <a:ext uri="{FF2B5EF4-FFF2-40B4-BE49-F238E27FC236}">
                <a16:creationId xmlns:a16="http://schemas.microsoft.com/office/drawing/2014/main" id="{F714CB8C-E09B-48B7-AB55-BDB9B18B669A}"/>
              </a:ext>
            </a:extLst>
          </p:cNvPr>
          <p:cNvSpPr/>
          <p:nvPr/>
        </p:nvSpPr>
        <p:spPr>
          <a:xfrm>
            <a:off x="1703294" y="5806236"/>
            <a:ext cx="7718612" cy="82354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6" name="Egyenes összekötő nyíllal 15">
            <a:extLst>
              <a:ext uri="{FF2B5EF4-FFF2-40B4-BE49-F238E27FC236}">
                <a16:creationId xmlns:a16="http://schemas.microsoft.com/office/drawing/2014/main" id="{29B94441-9B39-466B-8DBC-FABC3A73DC76}"/>
              </a:ext>
            </a:extLst>
          </p:cNvPr>
          <p:cNvCxnSpPr/>
          <p:nvPr/>
        </p:nvCxnSpPr>
        <p:spPr>
          <a:xfrm>
            <a:off x="2398058" y="3429000"/>
            <a:ext cx="0" cy="227255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nyíllal 17">
            <a:extLst>
              <a:ext uri="{FF2B5EF4-FFF2-40B4-BE49-F238E27FC236}">
                <a16:creationId xmlns:a16="http://schemas.microsoft.com/office/drawing/2014/main" id="{ED15C559-422E-4153-B48B-BDBCDF9439BF}"/>
              </a:ext>
            </a:extLst>
          </p:cNvPr>
          <p:cNvCxnSpPr>
            <a:cxnSpLocks/>
          </p:cNvCxnSpPr>
          <p:nvPr/>
        </p:nvCxnSpPr>
        <p:spPr>
          <a:xfrm>
            <a:off x="4652681" y="3980329"/>
            <a:ext cx="0" cy="172122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nyíllal 18">
            <a:extLst>
              <a:ext uri="{FF2B5EF4-FFF2-40B4-BE49-F238E27FC236}">
                <a16:creationId xmlns:a16="http://schemas.microsoft.com/office/drawing/2014/main" id="{7E9F71C1-7E35-4358-8837-C326F66523FF}"/>
              </a:ext>
            </a:extLst>
          </p:cNvPr>
          <p:cNvCxnSpPr>
            <a:cxnSpLocks/>
          </p:cNvCxnSpPr>
          <p:nvPr/>
        </p:nvCxnSpPr>
        <p:spPr>
          <a:xfrm>
            <a:off x="6689911" y="3307976"/>
            <a:ext cx="0" cy="23011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nyíllal 20">
            <a:extLst>
              <a:ext uri="{FF2B5EF4-FFF2-40B4-BE49-F238E27FC236}">
                <a16:creationId xmlns:a16="http://schemas.microsoft.com/office/drawing/2014/main" id="{580EF9C6-3BDF-4BA0-9A69-81261EDDCF00}"/>
              </a:ext>
            </a:extLst>
          </p:cNvPr>
          <p:cNvCxnSpPr>
            <a:cxnSpLocks/>
          </p:cNvCxnSpPr>
          <p:nvPr/>
        </p:nvCxnSpPr>
        <p:spPr>
          <a:xfrm>
            <a:off x="8747311" y="3307975"/>
            <a:ext cx="0" cy="23011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gyenes összekötő nyíllal 21">
            <a:extLst>
              <a:ext uri="{FF2B5EF4-FFF2-40B4-BE49-F238E27FC236}">
                <a16:creationId xmlns:a16="http://schemas.microsoft.com/office/drawing/2014/main" id="{78877EC8-8085-47D9-A297-6367447BE60E}"/>
              </a:ext>
            </a:extLst>
          </p:cNvPr>
          <p:cNvCxnSpPr>
            <a:cxnSpLocks/>
          </p:cNvCxnSpPr>
          <p:nvPr/>
        </p:nvCxnSpPr>
        <p:spPr>
          <a:xfrm>
            <a:off x="7692837" y="4450216"/>
            <a:ext cx="0" cy="23011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nyíllal 22">
            <a:extLst>
              <a:ext uri="{FF2B5EF4-FFF2-40B4-BE49-F238E27FC236}">
                <a16:creationId xmlns:a16="http://schemas.microsoft.com/office/drawing/2014/main" id="{46DA74C6-C941-4653-B664-756A0A1D6030}"/>
              </a:ext>
            </a:extLst>
          </p:cNvPr>
          <p:cNvCxnSpPr>
            <a:cxnSpLocks/>
          </p:cNvCxnSpPr>
          <p:nvPr/>
        </p:nvCxnSpPr>
        <p:spPr>
          <a:xfrm>
            <a:off x="7708526" y="5366751"/>
            <a:ext cx="0" cy="33480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59207288-E8EA-4591-86CC-BB20CD33E1B1}"/>
              </a:ext>
            </a:extLst>
          </p:cNvPr>
          <p:cNvSpPr txBox="1"/>
          <p:nvPr/>
        </p:nvSpPr>
        <p:spPr>
          <a:xfrm>
            <a:off x="1649505" y="1696922"/>
            <a:ext cx="14971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/>
              <a:t>Vízben oldódó tabletták</a:t>
            </a:r>
          </a:p>
          <a:p>
            <a:pPr algn="ctr"/>
            <a:r>
              <a:rPr lang="hu-HU" sz="1600" dirty="0"/>
              <a:t>10-15ml vízben oldjuk fel, adjuk a szondához</a:t>
            </a:r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BEA394A4-B2FA-47C3-AFA0-AC26EDC84434}"/>
              </a:ext>
            </a:extLst>
          </p:cNvPr>
          <p:cNvSpPr txBox="1"/>
          <p:nvPr/>
        </p:nvSpPr>
        <p:spPr>
          <a:xfrm>
            <a:off x="3904128" y="1736049"/>
            <a:ext cx="149710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/>
              <a:t>Folyadékok</a:t>
            </a:r>
          </a:p>
          <a:p>
            <a:pPr algn="ctr"/>
            <a:r>
              <a:rPr lang="hu-HU" sz="1600" dirty="0"/>
              <a:t>Viszkózus folyadékokat hígítsuk azonos mennyiségű vízzel, majd adjuk hozzá a szondához</a:t>
            </a:r>
          </a:p>
        </p:txBody>
      </p:sp>
      <p:sp>
        <p:nvSpPr>
          <p:cNvPr id="30" name="Szövegdoboz 29">
            <a:extLst>
              <a:ext uri="{FF2B5EF4-FFF2-40B4-BE49-F238E27FC236}">
                <a16:creationId xmlns:a16="http://schemas.microsoft.com/office/drawing/2014/main" id="{C130AF50-589A-49F3-9BC3-7B3E6F06568E}"/>
              </a:ext>
            </a:extLst>
          </p:cNvPr>
          <p:cNvSpPr txBox="1"/>
          <p:nvPr/>
        </p:nvSpPr>
        <p:spPr>
          <a:xfrm>
            <a:off x="5941359" y="1739249"/>
            <a:ext cx="14971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/>
              <a:t>Tabletták</a:t>
            </a:r>
          </a:p>
          <a:p>
            <a:pPr algn="ctr"/>
            <a:r>
              <a:rPr lang="hu-HU" sz="1600" dirty="0"/>
              <a:t>Bevonat nélküli tablettákat porítsuk mozsárban</a:t>
            </a:r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8B397D13-4268-4C24-913D-2313006045ED}"/>
              </a:ext>
            </a:extLst>
          </p:cNvPr>
          <p:cNvSpPr txBox="1"/>
          <p:nvPr/>
        </p:nvSpPr>
        <p:spPr>
          <a:xfrm>
            <a:off x="7978591" y="1736049"/>
            <a:ext cx="14971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/>
              <a:t>Kapszulák</a:t>
            </a:r>
          </a:p>
          <a:p>
            <a:pPr algn="ctr"/>
            <a:r>
              <a:rPr lang="hu-HU" sz="1600" dirty="0"/>
              <a:t>Nyissuk ki a kapszulát, öntsük ki a port egy edénybe</a:t>
            </a:r>
          </a:p>
        </p:txBody>
      </p: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CD8CF813-544D-47F6-B476-C8CD323816E5}"/>
              </a:ext>
            </a:extLst>
          </p:cNvPr>
          <p:cNvSpPr txBox="1"/>
          <p:nvPr/>
        </p:nvSpPr>
        <p:spPr>
          <a:xfrm>
            <a:off x="5941359" y="3569613"/>
            <a:ext cx="34805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/>
              <a:t>Vízben oldódó tabletták</a:t>
            </a:r>
          </a:p>
          <a:p>
            <a:pPr algn="ctr"/>
            <a:r>
              <a:rPr lang="hu-HU" sz="1200" dirty="0"/>
              <a:t>Ne porítsuk: </a:t>
            </a:r>
            <a:r>
              <a:rPr lang="hu-HU" sz="1200" dirty="0" err="1"/>
              <a:t>Enteroszolvens</a:t>
            </a:r>
            <a:r>
              <a:rPr lang="hu-HU" sz="1200" dirty="0"/>
              <a:t> bevonatú/ módosított HA leadású/hormontartalmú tablettákat</a:t>
            </a:r>
          </a:p>
        </p:txBody>
      </p:sp>
      <p:sp>
        <p:nvSpPr>
          <p:cNvPr id="33" name="Szövegdoboz 32">
            <a:extLst>
              <a:ext uri="{FF2B5EF4-FFF2-40B4-BE49-F238E27FC236}">
                <a16:creationId xmlns:a16="http://schemas.microsoft.com/office/drawing/2014/main" id="{C2076063-94E9-4028-A9D1-E7EB0615656D}"/>
              </a:ext>
            </a:extLst>
          </p:cNvPr>
          <p:cNvSpPr txBox="1"/>
          <p:nvPr/>
        </p:nvSpPr>
        <p:spPr>
          <a:xfrm>
            <a:off x="5995152" y="4746637"/>
            <a:ext cx="3480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/>
              <a:t>Keverjük 10-15 ml vízzel és adjuk a szondához </a:t>
            </a:r>
            <a:endParaRPr lang="hu-HU" sz="1200" dirty="0"/>
          </a:p>
        </p:txBody>
      </p:sp>
      <p:sp>
        <p:nvSpPr>
          <p:cNvPr id="34" name="Szövegdoboz 33">
            <a:extLst>
              <a:ext uri="{FF2B5EF4-FFF2-40B4-BE49-F238E27FC236}">
                <a16:creationId xmlns:a16="http://schemas.microsoft.com/office/drawing/2014/main" id="{B4028A3F-9D21-4AD5-AC60-052F2FE5759F}"/>
              </a:ext>
            </a:extLst>
          </p:cNvPr>
          <p:cNvSpPr txBox="1"/>
          <p:nvPr/>
        </p:nvSpPr>
        <p:spPr>
          <a:xfrm>
            <a:off x="1757083" y="5880136"/>
            <a:ext cx="77186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/>
              <a:t>Alaposan </a:t>
            </a:r>
            <a:r>
              <a:rPr lang="hu-HU" sz="1600" b="1" dirty="0"/>
              <a:t>mossuk át </a:t>
            </a:r>
            <a:r>
              <a:rPr lang="hu-HU" sz="1600" dirty="0"/>
              <a:t>a porításra használt gyógyszeres edényeket és az alkalmazott fecskendőt. Ez biztosítja, hogy a teljes dózis bemosásra kerüljön a szondába.</a:t>
            </a:r>
            <a:endParaRPr lang="hu-HU" sz="1200" dirty="0"/>
          </a:p>
        </p:txBody>
      </p:sp>
    </p:spTree>
    <p:extLst>
      <p:ext uri="{BB962C8B-B14F-4D97-AF65-F5344CB8AC3E}">
        <p14:creationId xmlns:p14="http://schemas.microsoft.com/office/powerpoint/2010/main" val="1988043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E2B54A9-4180-460E-B343-0A704A138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Szondán keresztüli gyógyszerelés</a:t>
            </a:r>
            <a:br>
              <a:rPr lang="hu-HU" b="1" dirty="0"/>
            </a:br>
            <a:r>
              <a:rPr lang="hu-HU" b="1" i="1" dirty="0" err="1"/>
              <a:t>Nasogastricus</a:t>
            </a:r>
            <a:r>
              <a:rPr lang="hu-HU" b="1" i="1" dirty="0"/>
              <a:t> szonda</a:t>
            </a:r>
          </a:p>
        </p:txBody>
      </p:sp>
      <p:sp>
        <p:nvSpPr>
          <p:cNvPr id="5" name="Tartalom helye 4">
            <a:extLst>
              <a:ext uri="{FF2B5EF4-FFF2-40B4-BE49-F238E27FC236}">
                <a16:creationId xmlns:a16="http://schemas.microsoft.com/office/drawing/2014/main" id="{29590C37-8876-4F5E-97FA-9D9D5C9CE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b="1" i="1" u="sng" dirty="0"/>
              <a:t>Gyógyszerek hatékonysága</a:t>
            </a:r>
            <a:r>
              <a:rPr lang="hu-HU" dirty="0"/>
              <a:t>: A gyógyszerek természetes módon a gyomorba jutnak, ahol a </a:t>
            </a:r>
            <a:r>
              <a:rPr lang="hu-HU" b="1" dirty="0"/>
              <a:t>gyomorsav lebontó hatása </a:t>
            </a:r>
            <a:r>
              <a:rPr lang="hu-HU" dirty="0"/>
              <a:t>és a gyomorürülés időzítése normálisan érvényesül. Ez biztosítja, hogy a legtöbb gyógyszer megfelelően felszívódjon a </a:t>
            </a:r>
            <a:r>
              <a:rPr lang="hu-HU" dirty="0" err="1"/>
              <a:t>duodenumban</a:t>
            </a:r>
            <a:r>
              <a:rPr lang="hu-HU" dirty="0"/>
              <a:t> és </a:t>
            </a:r>
            <a:r>
              <a:rPr lang="hu-HU" dirty="0" err="1"/>
              <a:t>proximális</a:t>
            </a:r>
            <a:r>
              <a:rPr lang="hu-HU" dirty="0"/>
              <a:t> </a:t>
            </a:r>
            <a:r>
              <a:rPr lang="hu-HU" dirty="0" err="1"/>
              <a:t>jejunumban</a:t>
            </a:r>
            <a:r>
              <a:rPr lang="hu-HU" dirty="0"/>
              <a:t>.</a:t>
            </a:r>
          </a:p>
          <a:p>
            <a:pPr lvl="0"/>
            <a:r>
              <a:rPr lang="hu-HU" b="1" i="1" u="sng" dirty="0"/>
              <a:t>Kompatibilitás</a:t>
            </a:r>
            <a:r>
              <a:rPr lang="hu-HU" dirty="0"/>
              <a:t>: A NG szonda kompatibilis a </a:t>
            </a:r>
            <a:r>
              <a:rPr lang="hu-HU" b="1" dirty="0"/>
              <a:t>legtöbb gyógyszerformával</a:t>
            </a:r>
            <a:r>
              <a:rPr lang="hu-HU" dirty="0"/>
              <a:t>, beleértve a tablettákat (amelyek feloldhatók vagy porrá zúzhatók), folyadékokat és </a:t>
            </a:r>
            <a:r>
              <a:rPr lang="hu-HU" dirty="0" err="1"/>
              <a:t>oldatokat</a:t>
            </a:r>
            <a:r>
              <a:rPr lang="hu-HU" dirty="0"/>
              <a:t>.</a:t>
            </a:r>
          </a:p>
          <a:p>
            <a:pPr lvl="0"/>
            <a:r>
              <a:rPr lang="hu-HU" b="1" i="1" u="sng" dirty="0"/>
              <a:t>Kockázatok</a:t>
            </a:r>
            <a:r>
              <a:rPr lang="hu-HU" dirty="0"/>
              <a:t>: Az NG szonda alkalmazása esetén a gyomorsav közvetlenül érintkezik a gyógyszerrel, ami néhány savérzékeny gyógyszer hatékonyságát csökkentheti. Ezen túlmenően fennáll a gyomorirritáció és a hányás kockázata is.</a:t>
            </a:r>
          </a:p>
        </p:txBody>
      </p:sp>
    </p:spTree>
    <p:extLst>
      <p:ext uri="{BB962C8B-B14F-4D97-AF65-F5344CB8AC3E}">
        <p14:creationId xmlns:p14="http://schemas.microsoft.com/office/powerpoint/2010/main" val="873549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1457</TotalTime>
  <Words>1364</Words>
  <Application>Microsoft Office PowerPoint</Application>
  <PresentationFormat>Szélesvásznú</PresentationFormat>
  <Paragraphs>138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Klinikai gyógyszerészi szerepvállalás lehetőségei Intenzív Terápiás Osztályon</vt:lpstr>
      <vt:lpstr>Áttekintés</vt:lpstr>
      <vt:lpstr>Leggyakrabban felmerülő súlyos gyógyszerinterakciók</vt:lpstr>
      <vt:lpstr>Prokinetikus terápiák</vt:lpstr>
      <vt:lpstr>Dializált betegek gyógyszerelése</vt:lpstr>
      <vt:lpstr>Dializált betegek gyógyszerelése</vt:lpstr>
      <vt:lpstr>Dializált betegek gyógyszerelése</vt:lpstr>
      <vt:lpstr>Szondán keresztüli gyógyszerelés Általános ajánlás (BAPEN Practical Guide) </vt:lpstr>
      <vt:lpstr>Szondán keresztüli gyógyszerelés Nasogastricus szonda</vt:lpstr>
      <vt:lpstr>Szondán keresztüli gyógyszerelés Nasogastricus szonda</vt:lpstr>
      <vt:lpstr>Szondán keresztüli gyógyszerelés Nasojejunális szonda</vt:lpstr>
      <vt:lpstr>Szondán keresztüli gyógyszerelés Nasojejunális szonda</vt:lpstr>
      <vt:lpstr>Köszönöm a megtisztelő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Klinikai gyógyszerészi szerepvállalás Intenzív Terápiás Osztályon</dc:title>
  <dc:creator>Dániel Kiss</dc:creator>
  <cp:lastModifiedBy>Dániel Kiss</cp:lastModifiedBy>
  <cp:revision>75</cp:revision>
  <dcterms:created xsi:type="dcterms:W3CDTF">2024-07-12T07:06:40Z</dcterms:created>
  <dcterms:modified xsi:type="dcterms:W3CDTF">2024-09-19T10:22:58Z</dcterms:modified>
</cp:coreProperties>
</file>