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8" r:id="rId4"/>
    <p:sldId id="263" r:id="rId5"/>
    <p:sldId id="259" r:id="rId6"/>
    <p:sldId id="271" r:id="rId7"/>
    <p:sldId id="267" r:id="rId8"/>
    <p:sldId id="270" r:id="rId9"/>
    <p:sldId id="269" r:id="rId10"/>
    <p:sldId id="260" r:id="rId11"/>
    <p:sldId id="264" r:id="rId12"/>
    <p:sldId id="265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4" r:id="rId23"/>
    <p:sldId id="281" r:id="rId24"/>
    <p:sldId id="283" r:id="rId25"/>
    <p:sldId id="262" r:id="rId26"/>
    <p:sldId id="285" r:id="rId27"/>
    <p:sldId id="286" r:id="rId28"/>
    <p:sldId id="287" r:id="rId29"/>
    <p:sldId id="288" r:id="rId30"/>
    <p:sldId id="289" r:id="rId31"/>
    <p:sldId id="279" r:id="rId32"/>
    <p:sldId id="261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ICIP-Statisztika-I-IIHet-kulon-4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ICIP-Statisztika-I-IIHet-kulon-4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ICIP-Statisztika-I-IIHet-kulon-4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Statisztika_20240925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Statisztika_20240925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Statisztika_20240925_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J&#225;ks&#243;%20Kriszti&#225;n\Downloads\Statisztika_20240925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[ICIP-Statisztika-I-IIHet-kulon-42.xlsx]II.hét_RészidőkÖssz-Műszakok_P!Kimutatás11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800" b="0" i="0" baseline="0">
                <a:effectLst/>
              </a:rPr>
              <a:t>Összesített ICIP munkaidő eloszlása műszakonként  (II. hét, 100%-os ágykihasználtság)</a:t>
            </a:r>
            <a:endParaRPr lang="hu-HU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'II.hét_RészidőkÖssz-Műszakok_P'!$B$3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'II.hét_RészidőkÖssz-Műszakok_P'!$A$4:$A$6</c:f>
              <c:strCache>
                <c:ptCount val="2"/>
                <c:pt idx="0">
                  <c:v>Muszak_I</c:v>
                </c:pt>
                <c:pt idx="1">
                  <c:v>Muszak_II</c:v>
                </c:pt>
              </c:strCache>
            </c:strRef>
          </c:cat>
          <c:val>
            <c:numRef>
              <c:f>'II.hét_RészidőkÖssz-Műszakok_P'!$B$4:$B$6</c:f>
              <c:numCache>
                <c:formatCode>General</c:formatCode>
                <c:ptCount val="2"/>
                <c:pt idx="0">
                  <c:v>159.56238310471906</c:v>
                </c:pt>
                <c:pt idx="1">
                  <c:v>90.228768404027051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1F-4597-BB91-553329760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597952"/>
        <c:axId val="147019968"/>
      </c:barChart>
      <c:catAx>
        <c:axId val="15359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019968"/>
        <c:crosses val="autoZero"/>
        <c:auto val="1"/>
        <c:lblAlgn val="ctr"/>
        <c:lblOffset val="100"/>
        <c:noMultiLvlLbl val="0"/>
      </c:catAx>
      <c:valAx>
        <c:axId val="1470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5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[ICIP-Statisztika-I-IIHet-kulon-42.xlsx]I.hét_RészidőkÖssz-CsakAzÓrák_P!Kimutatás26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>
                <a:effectLst/>
              </a:rPr>
              <a:t>Összesített ICIP munkaidő megoszlása egy napon belül, órákra lebontva  (I.hét, 100%-os ágykihasználtság)</a:t>
            </a:r>
            <a:endParaRPr lang="hu-HU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'I.hét_RészidőkÖssz-CsakAzÓrák_P'!$B$3</c:f>
              <c:strCache>
                <c:ptCount val="1"/>
                <c:pt idx="0">
                  <c:v>Összeg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'I.hét_RészidőkÖssz-CsakAzÓrák_P'!$A$4:$A$28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'I.hét_RészidőkÖssz-CsakAzÓrák_P'!$B$4:$B$28</c:f>
              <c:numCache>
                <c:formatCode>General</c:formatCode>
                <c:ptCount val="24"/>
                <c:pt idx="0">
                  <c:v>5.8216877132256437</c:v>
                </c:pt>
                <c:pt idx="1">
                  <c:v>4.1195110976994229</c:v>
                </c:pt>
                <c:pt idx="2">
                  <c:v>6.2250582499627596</c:v>
                </c:pt>
                <c:pt idx="3">
                  <c:v>3.8716972907404963</c:v>
                </c:pt>
                <c:pt idx="4">
                  <c:v>6.4658841720104414</c:v>
                </c:pt>
                <c:pt idx="5">
                  <c:v>9.0023215221781037</c:v>
                </c:pt>
                <c:pt idx="6">
                  <c:v>10.741134636153191</c:v>
                </c:pt>
                <c:pt idx="7">
                  <c:v>13.936792501402218</c:v>
                </c:pt>
                <c:pt idx="8">
                  <c:v>11.654402050795847</c:v>
                </c:pt>
                <c:pt idx="9">
                  <c:v>19.067141765380015</c:v>
                </c:pt>
                <c:pt idx="10">
                  <c:v>18.012872670459259</c:v>
                </c:pt>
                <c:pt idx="11">
                  <c:v>17.945171809939346</c:v>
                </c:pt>
                <c:pt idx="12">
                  <c:v>15.671473701591722</c:v>
                </c:pt>
                <c:pt idx="13">
                  <c:v>9.9495842075101848</c:v>
                </c:pt>
                <c:pt idx="14">
                  <c:v>9.4576177103042411</c:v>
                </c:pt>
                <c:pt idx="15">
                  <c:v>9.6539164782722473</c:v>
                </c:pt>
                <c:pt idx="16">
                  <c:v>8.5656571492336333</c:v>
                </c:pt>
                <c:pt idx="17">
                  <c:v>10.84428457129423</c:v>
                </c:pt>
                <c:pt idx="18">
                  <c:v>10.538764683651079</c:v>
                </c:pt>
                <c:pt idx="19">
                  <c:v>9.261845815489286</c:v>
                </c:pt>
                <c:pt idx="20">
                  <c:v>8.9478073682743915</c:v>
                </c:pt>
                <c:pt idx="21">
                  <c:v>8.0120715564842104</c:v>
                </c:pt>
                <c:pt idx="22">
                  <c:v>9.9977287212576247</c:v>
                </c:pt>
                <c:pt idx="23">
                  <c:v>6.5159548270604342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D8-4F45-B917-D1028F876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29472"/>
        <c:axId val="149767872"/>
      </c:lineChart>
      <c:catAx>
        <c:axId val="15472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767872"/>
        <c:crosses val="autoZero"/>
        <c:auto val="1"/>
        <c:lblAlgn val="ctr"/>
        <c:lblOffset val="100"/>
        <c:noMultiLvlLbl val="0"/>
      </c:catAx>
      <c:valAx>
        <c:axId val="1497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47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[ICIP-Statisztika-I-IIHet-kulon-42.xlsx]I.hét_RészidőkÖssz-Nap!Kimutatás25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400" b="0" i="0" baseline="0">
                <a:effectLst/>
              </a:rPr>
              <a:t>Összesített ICIP munkaidő napokra lebontva (I. hét, 100%-os ágykihasználtság)</a:t>
            </a:r>
            <a:endParaRPr lang="hu-HU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'I.hét_RészidőkÖssz-Nap'!$B$3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'I.hét_RészidőkÖssz-Nap'!$A$4:$A$12</c:f>
              <c:strCache>
                <c:ptCount val="8"/>
                <c:pt idx="0">
                  <c:v>2024.02.29.</c:v>
                </c:pt>
                <c:pt idx="1">
                  <c:v>2024.03.01.</c:v>
                </c:pt>
                <c:pt idx="2">
                  <c:v>2024.03.02.</c:v>
                </c:pt>
                <c:pt idx="3">
                  <c:v>2024.03.03.</c:v>
                </c:pt>
                <c:pt idx="4">
                  <c:v>2024.03.04.</c:v>
                </c:pt>
                <c:pt idx="5">
                  <c:v>2024.03.05.</c:v>
                </c:pt>
                <c:pt idx="6">
                  <c:v>2024.03.06.</c:v>
                </c:pt>
                <c:pt idx="7">
                  <c:v>2024.03.07.</c:v>
                </c:pt>
              </c:strCache>
            </c:strRef>
          </c:cat>
          <c:val>
            <c:numRef>
              <c:f>'I.hét_RészidőkÖssz-Nap'!$B$4:$B$12</c:f>
              <c:numCache>
                <c:formatCode>General</c:formatCode>
                <c:ptCount val="8"/>
                <c:pt idx="0">
                  <c:v>31.348057555324957</c:v>
                </c:pt>
                <c:pt idx="1">
                  <c:v>36.871695243218092</c:v>
                </c:pt>
                <c:pt idx="2">
                  <c:v>27.896851451377849</c:v>
                </c:pt>
                <c:pt idx="3">
                  <c:v>26.976574347055447</c:v>
                </c:pt>
                <c:pt idx="4">
                  <c:v>39.230217677802486</c:v>
                </c:pt>
                <c:pt idx="5">
                  <c:v>41.447251422100479</c:v>
                </c:pt>
                <c:pt idx="6">
                  <c:v>34.140438148257928</c:v>
                </c:pt>
                <c:pt idx="7">
                  <c:v>6.369296425234257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3-42F1-AED3-B16DFC04A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79040"/>
        <c:axId val="149770752"/>
      </c:barChart>
      <c:catAx>
        <c:axId val="1538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9770752"/>
        <c:crosses val="autoZero"/>
        <c:auto val="1"/>
        <c:lblAlgn val="ctr"/>
        <c:lblOffset val="100"/>
        <c:noMultiLvlLbl val="0"/>
      </c:catAx>
      <c:valAx>
        <c:axId val="1497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7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Esetszám (7653)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[Statisztika_20240925_2.xlsx]Műtétek!$B$1</c:f>
              <c:strCache>
                <c:ptCount val="1"/>
                <c:pt idx="0">
                  <c:v>Esetszám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[Statisztika_20240925_2.xlsx]Műtétek!$A$2:$A$10</c:f>
              <c:strCache>
                <c:ptCount val="9"/>
                <c:pt idx="0">
                  <c:v>C41</c:v>
                </c:pt>
                <c:pt idx="1">
                  <c:v>C42</c:v>
                </c:pt>
                <c:pt idx="2">
                  <c:v>C43</c:v>
                </c:pt>
                <c:pt idx="3">
                  <c:v>C51</c:v>
                </c:pt>
                <c:pt idx="4">
                  <c:v>C52</c:v>
                </c:pt>
                <c:pt idx="5">
                  <c:v>C53</c:v>
                </c:pt>
                <c:pt idx="6">
                  <c:v>C61</c:v>
                </c:pt>
                <c:pt idx="7">
                  <c:v>C62</c:v>
                </c:pt>
                <c:pt idx="8">
                  <c:v>C63</c:v>
                </c:pt>
              </c:strCache>
            </c:strRef>
          </c:cat>
          <c:val>
            <c:numRef>
              <c:f>[Statisztika_20240925_2.xlsx]Műtétek!$B$2:$B$10</c:f>
              <c:numCache>
                <c:formatCode>General</c:formatCode>
                <c:ptCount val="9"/>
                <c:pt idx="0">
                  <c:v>1429</c:v>
                </c:pt>
                <c:pt idx="1">
                  <c:v>676</c:v>
                </c:pt>
                <c:pt idx="2">
                  <c:v>734</c:v>
                </c:pt>
                <c:pt idx="3">
                  <c:v>814</c:v>
                </c:pt>
                <c:pt idx="4">
                  <c:v>470</c:v>
                </c:pt>
                <c:pt idx="5">
                  <c:v>424</c:v>
                </c:pt>
                <c:pt idx="6">
                  <c:v>1123</c:v>
                </c:pt>
                <c:pt idx="7">
                  <c:v>1285</c:v>
                </c:pt>
                <c:pt idx="8">
                  <c:v>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43040"/>
        <c:axId val="123985920"/>
      </c:barChart>
      <c:catAx>
        <c:axId val="153943040"/>
        <c:scaling>
          <c:orientation val="minMax"/>
        </c:scaling>
        <c:delete val="0"/>
        <c:axPos val="l"/>
        <c:majorTickMark val="out"/>
        <c:minorTickMark val="none"/>
        <c:tickLblPos val="nextTo"/>
        <c:crossAx val="123985920"/>
        <c:crosses val="autoZero"/>
        <c:auto val="1"/>
        <c:lblAlgn val="ctr"/>
        <c:lblOffset val="100"/>
        <c:noMultiLvlLbl val="0"/>
      </c:catAx>
      <c:valAx>
        <c:axId val="123985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943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/>
              <a:t>Mennyi volt az </a:t>
            </a:r>
            <a:r>
              <a:rPr lang="hu-HU" dirty="0" smtClean="0"/>
              <a:t>átlag idő  </a:t>
            </a:r>
            <a:r>
              <a:rPr lang="hu-HU" dirty="0"/>
              <a:t>a 9 műtőben </a:t>
            </a:r>
            <a:r>
              <a:rPr lang="hu-HU" dirty="0" smtClean="0"/>
              <a:t>külön-külön  </a:t>
            </a:r>
            <a:r>
              <a:rPr lang="hu-HU" dirty="0"/>
              <a:t>a beteg műtőbe érkezése és sebészi rámetszés között (perc)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[Statisztika_20240925_2.xlsx]Műtétek!$E$12</c:f>
              <c:strCache>
                <c:ptCount val="1"/>
                <c:pt idx="0">
                  <c:v>Mennyi volt az átlag  a 9 műtőben külön külön  a beteg műtőbe érkezése és sebészi rámetszés között (perc)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[Statisztika_20240925_2.xlsx]Műtétek!$D$13:$D$21</c:f>
              <c:strCache>
                <c:ptCount val="9"/>
                <c:pt idx="0">
                  <c:v>C41</c:v>
                </c:pt>
                <c:pt idx="1">
                  <c:v>C42</c:v>
                </c:pt>
                <c:pt idx="2">
                  <c:v>C43</c:v>
                </c:pt>
                <c:pt idx="3">
                  <c:v>C51</c:v>
                </c:pt>
                <c:pt idx="4">
                  <c:v>C52</c:v>
                </c:pt>
                <c:pt idx="5">
                  <c:v>C53</c:v>
                </c:pt>
                <c:pt idx="6">
                  <c:v>C61</c:v>
                </c:pt>
                <c:pt idx="7">
                  <c:v>C62</c:v>
                </c:pt>
                <c:pt idx="8">
                  <c:v>C63</c:v>
                </c:pt>
              </c:strCache>
            </c:strRef>
          </c:cat>
          <c:val>
            <c:numRef>
              <c:f>[Statisztika_20240925_2.xlsx]Műtétek!$E$13:$E$21</c:f>
              <c:numCache>
                <c:formatCode>General</c:formatCode>
                <c:ptCount val="9"/>
                <c:pt idx="0">
                  <c:v>27</c:v>
                </c:pt>
                <c:pt idx="1">
                  <c:v>39</c:v>
                </c:pt>
                <c:pt idx="2">
                  <c:v>33</c:v>
                </c:pt>
                <c:pt idx="3">
                  <c:v>27</c:v>
                </c:pt>
                <c:pt idx="4">
                  <c:v>30</c:v>
                </c:pt>
                <c:pt idx="5">
                  <c:v>41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545984"/>
        <c:axId val="123989376"/>
        <c:axId val="0"/>
      </c:bar3DChart>
      <c:catAx>
        <c:axId val="18954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989376"/>
        <c:crosses val="autoZero"/>
        <c:auto val="1"/>
        <c:lblAlgn val="ctr"/>
        <c:lblOffset val="100"/>
        <c:noMultiLvlLbl val="0"/>
      </c:catAx>
      <c:valAx>
        <c:axId val="12398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54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Hány </a:t>
            </a:r>
            <a:r>
              <a:rPr lang="hu-HU" dirty="0"/>
              <a:t>műtét </a:t>
            </a:r>
            <a:r>
              <a:rPr lang="hu-HU" dirty="0" smtClean="0"/>
              <a:t>volt, </a:t>
            </a:r>
            <a:r>
              <a:rPr lang="hu-HU" dirty="0"/>
              <a:t>amit 8:00 és 15:00 között indítottak és 15:45 után fejeződött be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[Statisztika_20240925_2.xlsx]Műtétek!$E$23</c:f>
              <c:strCache>
                <c:ptCount val="1"/>
                <c:pt idx="0">
                  <c:v>Hágy darab műtét volt amit 8:00 és 15:00 között indítottak és 15:45 után fejeződött be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[Statisztika_20240925_2.xlsx]Műtétek!$D$24:$D$32</c:f>
              <c:strCache>
                <c:ptCount val="9"/>
                <c:pt idx="0">
                  <c:v>C41</c:v>
                </c:pt>
                <c:pt idx="1">
                  <c:v>C42</c:v>
                </c:pt>
                <c:pt idx="2">
                  <c:v>C43</c:v>
                </c:pt>
                <c:pt idx="3">
                  <c:v>C51</c:v>
                </c:pt>
                <c:pt idx="4">
                  <c:v>C52</c:v>
                </c:pt>
                <c:pt idx="5">
                  <c:v>C53</c:v>
                </c:pt>
                <c:pt idx="6">
                  <c:v>C61</c:v>
                </c:pt>
                <c:pt idx="7">
                  <c:v>C62</c:v>
                </c:pt>
                <c:pt idx="8">
                  <c:v>C63</c:v>
                </c:pt>
              </c:strCache>
            </c:strRef>
          </c:cat>
          <c:val>
            <c:numRef>
              <c:f>[Statisztika_20240925_2.xlsx]Műtétek!$E$24:$E$32</c:f>
              <c:numCache>
                <c:formatCode>General</c:formatCode>
                <c:ptCount val="9"/>
                <c:pt idx="0">
                  <c:v>52</c:v>
                </c:pt>
                <c:pt idx="1">
                  <c:v>39</c:v>
                </c:pt>
                <c:pt idx="2">
                  <c:v>30</c:v>
                </c:pt>
                <c:pt idx="3">
                  <c:v>13</c:v>
                </c:pt>
                <c:pt idx="4">
                  <c:v>14</c:v>
                </c:pt>
                <c:pt idx="5">
                  <c:v>74</c:v>
                </c:pt>
                <c:pt idx="6">
                  <c:v>70</c:v>
                </c:pt>
                <c:pt idx="7">
                  <c:v>50</c:v>
                </c:pt>
                <c:pt idx="8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572096"/>
        <c:axId val="123991680"/>
        <c:axId val="0"/>
      </c:bar3DChart>
      <c:catAx>
        <c:axId val="18957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3991680"/>
        <c:crosses val="autoZero"/>
        <c:auto val="1"/>
        <c:lblAlgn val="ctr"/>
        <c:lblOffset val="100"/>
        <c:noMultiLvlLbl val="0"/>
      </c:catAx>
      <c:valAx>
        <c:axId val="1239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57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[Statisztika_20240925_2.xlsx]Orvosok!$B$1</c:f>
              <c:strCache>
                <c:ptCount val="1"/>
                <c:pt idx="0">
                  <c:v>Műtétek száma</c:v>
                </c:pt>
              </c:strCache>
            </c:strRef>
          </c:tx>
          <c:invertIfNegative val="0"/>
          <c:cat>
            <c:strRef>
              <c:f>[Statisztika_20240925_2.xlsx]Orvosok!$A$2:$A$41</c:f>
              <c:strCache>
                <c:ptCount val="40"/>
                <c:pt idx="0">
                  <c:v>Árvay, Timea</c:v>
                </c:pt>
                <c:pt idx="1">
                  <c:v>Bartos, Barbara</c:v>
                </c:pt>
                <c:pt idx="2">
                  <c:v>Bátai, István</c:v>
                </c:pt>
                <c:pt idx="3">
                  <c:v>Bogár, Lajos</c:v>
                </c:pt>
                <c:pt idx="4">
                  <c:v>Csata, Margit Mária</c:v>
                </c:pt>
                <c:pt idx="5">
                  <c:v>Csima, Georgina Kinga</c:v>
                </c:pt>
                <c:pt idx="6">
                  <c:v>Hegedűs, Emőke</c:v>
                </c:pt>
                <c:pt idx="7">
                  <c:v>Holczer-Nagy, Zsófia Katalin</c:v>
                </c:pt>
                <c:pt idx="8">
                  <c:v>Horváth, Boglárka</c:v>
                </c:pt>
                <c:pt idx="9">
                  <c:v>Jáksó, Krisztián</c:v>
                </c:pt>
                <c:pt idx="10">
                  <c:v>Kerekes, Ákos</c:v>
                </c:pt>
                <c:pt idx="11">
                  <c:v>Kiss, Tamás</c:v>
                </c:pt>
                <c:pt idx="12">
                  <c:v>Kolerik, Zsófia</c:v>
                </c:pt>
                <c:pt idx="13">
                  <c:v>Komáromi, Gábor</c:v>
                </c:pt>
                <c:pt idx="14">
                  <c:v>Kovács, Nándor</c:v>
                </c:pt>
                <c:pt idx="15">
                  <c:v>Kovács, Patricia</c:v>
                </c:pt>
                <c:pt idx="16">
                  <c:v>Kovács-Ábrahám, Zoltán</c:v>
                </c:pt>
                <c:pt idx="17">
                  <c:v>Kriszta, Zsófia</c:v>
                </c:pt>
                <c:pt idx="18">
                  <c:v>Lenard, Alexander</c:v>
                </c:pt>
                <c:pt idx="19">
                  <c:v>Lima, Nikoletta</c:v>
                </c:pt>
                <c:pt idx="20">
                  <c:v>Márton, Sándor</c:v>
                </c:pt>
                <c:pt idx="21">
                  <c:v>Nádor, Anikó</c:v>
                </c:pt>
                <c:pt idx="22">
                  <c:v>Nagy, Arnold</c:v>
                </c:pt>
                <c:pt idx="23">
                  <c:v>Nagy, Klára</c:v>
                </c:pt>
                <c:pt idx="24">
                  <c:v>Némethné Tóth, Ildikó</c:v>
                </c:pt>
                <c:pt idx="25">
                  <c:v>Rendeki, Szilárd</c:v>
                </c:pt>
                <c:pt idx="26">
                  <c:v>Siptár, Miklós</c:v>
                </c:pt>
                <c:pt idx="27">
                  <c:v>Sütő, Balázs</c:v>
                </c:pt>
                <c:pt idx="28">
                  <c:v>Szabó, Péter</c:v>
                </c:pt>
                <c:pt idx="29">
                  <c:v>Szabó, Zoltán</c:v>
                </c:pt>
                <c:pt idx="30">
                  <c:v>Szekeres, Anett Dr.</c:v>
                </c:pt>
                <c:pt idx="31">
                  <c:v>Szekrényes, Orsolya</c:v>
                </c:pt>
                <c:pt idx="32">
                  <c:v>Szélig, Lívia</c:v>
                </c:pt>
                <c:pt idx="33">
                  <c:v>Szendrei, Boglárka</c:v>
                </c:pt>
                <c:pt idx="34">
                  <c:v>Szerencse, Katalin</c:v>
                </c:pt>
                <c:pt idx="35">
                  <c:v>Tánczos, Andrea</c:v>
                </c:pt>
                <c:pt idx="36">
                  <c:v>Tornai, Balázs</c:v>
                </c:pt>
                <c:pt idx="37">
                  <c:v>Tóth, Krisztina</c:v>
                </c:pt>
                <c:pt idx="38">
                  <c:v>Vámos, Zoltán</c:v>
                </c:pt>
                <c:pt idx="39">
                  <c:v>Weiling, Zsolt</c:v>
                </c:pt>
              </c:strCache>
            </c:strRef>
          </c:cat>
          <c:val>
            <c:numRef>
              <c:f>[Statisztika_20240925_2.xlsx]Orvosok!$B$2:$B$41</c:f>
              <c:numCache>
                <c:formatCode>General</c:formatCode>
                <c:ptCount val="40"/>
                <c:pt idx="0">
                  <c:v>10</c:v>
                </c:pt>
                <c:pt idx="1">
                  <c:v>114</c:v>
                </c:pt>
                <c:pt idx="2">
                  <c:v>132</c:v>
                </c:pt>
                <c:pt idx="3">
                  <c:v>251</c:v>
                </c:pt>
                <c:pt idx="4">
                  <c:v>47</c:v>
                </c:pt>
                <c:pt idx="5">
                  <c:v>115</c:v>
                </c:pt>
                <c:pt idx="6">
                  <c:v>1</c:v>
                </c:pt>
                <c:pt idx="7">
                  <c:v>48</c:v>
                </c:pt>
                <c:pt idx="8">
                  <c:v>104</c:v>
                </c:pt>
                <c:pt idx="9">
                  <c:v>75</c:v>
                </c:pt>
                <c:pt idx="10">
                  <c:v>84</c:v>
                </c:pt>
                <c:pt idx="11">
                  <c:v>3</c:v>
                </c:pt>
                <c:pt idx="12">
                  <c:v>339</c:v>
                </c:pt>
                <c:pt idx="13">
                  <c:v>69</c:v>
                </c:pt>
                <c:pt idx="14">
                  <c:v>192</c:v>
                </c:pt>
                <c:pt idx="15">
                  <c:v>5</c:v>
                </c:pt>
                <c:pt idx="16">
                  <c:v>89</c:v>
                </c:pt>
                <c:pt idx="17">
                  <c:v>16</c:v>
                </c:pt>
                <c:pt idx="18">
                  <c:v>6</c:v>
                </c:pt>
                <c:pt idx="19">
                  <c:v>96</c:v>
                </c:pt>
                <c:pt idx="20">
                  <c:v>5</c:v>
                </c:pt>
                <c:pt idx="21">
                  <c:v>253</c:v>
                </c:pt>
                <c:pt idx="22">
                  <c:v>73</c:v>
                </c:pt>
                <c:pt idx="23">
                  <c:v>247</c:v>
                </c:pt>
                <c:pt idx="24">
                  <c:v>90</c:v>
                </c:pt>
                <c:pt idx="25">
                  <c:v>277</c:v>
                </c:pt>
                <c:pt idx="26">
                  <c:v>109</c:v>
                </c:pt>
                <c:pt idx="27">
                  <c:v>80</c:v>
                </c:pt>
                <c:pt idx="28">
                  <c:v>119</c:v>
                </c:pt>
                <c:pt idx="29">
                  <c:v>151</c:v>
                </c:pt>
                <c:pt idx="30">
                  <c:v>95</c:v>
                </c:pt>
                <c:pt idx="31">
                  <c:v>42</c:v>
                </c:pt>
                <c:pt idx="32">
                  <c:v>8</c:v>
                </c:pt>
                <c:pt idx="33">
                  <c:v>151</c:v>
                </c:pt>
                <c:pt idx="34">
                  <c:v>97</c:v>
                </c:pt>
                <c:pt idx="35">
                  <c:v>172</c:v>
                </c:pt>
                <c:pt idx="36">
                  <c:v>65</c:v>
                </c:pt>
                <c:pt idx="37">
                  <c:v>7</c:v>
                </c:pt>
                <c:pt idx="38">
                  <c:v>17</c:v>
                </c:pt>
                <c:pt idx="39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73120"/>
        <c:axId val="149798912"/>
      </c:barChart>
      <c:catAx>
        <c:axId val="18957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9798912"/>
        <c:crosses val="autoZero"/>
        <c:auto val="1"/>
        <c:lblAlgn val="ctr"/>
        <c:lblOffset val="100"/>
        <c:noMultiLvlLbl val="0"/>
      </c:catAx>
      <c:valAx>
        <c:axId val="1497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57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910A6-9DEC-4144-8979-D3A1F197F94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DA63F97-880F-46BF-A082-D3DC628BE05B}">
      <dgm:prSet phldrT="[Szöveg]"/>
      <dgm:spPr/>
      <dgm:t>
        <a:bodyPr/>
        <a:lstStyle/>
        <a:p>
          <a:endParaRPr lang="hu-HU" dirty="0" smtClean="0"/>
        </a:p>
        <a:p>
          <a:endParaRPr lang="hu-HU" dirty="0" smtClean="0"/>
        </a:p>
        <a:p>
          <a:r>
            <a:rPr lang="hu-HU" dirty="0" smtClean="0"/>
            <a:t>Ágazati döntéshozatal</a:t>
          </a:r>
          <a:endParaRPr lang="hu-HU" dirty="0"/>
        </a:p>
      </dgm:t>
    </dgm:pt>
    <dgm:pt modelId="{DF9F337C-133F-402D-83BB-49C15FCEF2BC}" type="parTrans" cxnId="{68F5CCA3-D130-4457-BFE6-8B79020C1CAC}">
      <dgm:prSet/>
      <dgm:spPr/>
      <dgm:t>
        <a:bodyPr/>
        <a:lstStyle/>
        <a:p>
          <a:endParaRPr lang="hu-HU"/>
        </a:p>
      </dgm:t>
    </dgm:pt>
    <dgm:pt modelId="{404FE9C7-3313-4348-AABD-AB1D5EBDD297}" type="sibTrans" cxnId="{68F5CCA3-D130-4457-BFE6-8B79020C1CAC}">
      <dgm:prSet/>
      <dgm:spPr/>
      <dgm:t>
        <a:bodyPr/>
        <a:lstStyle/>
        <a:p>
          <a:endParaRPr lang="hu-HU"/>
        </a:p>
      </dgm:t>
    </dgm:pt>
    <dgm:pt modelId="{C75A7F53-33F2-4412-9406-377BB6911986}">
      <dgm:prSet phldrT="[Szöveg]"/>
      <dgm:spPr/>
      <dgm:t>
        <a:bodyPr/>
        <a:lstStyle/>
        <a:p>
          <a:r>
            <a:rPr lang="hu-HU" dirty="0" smtClean="0"/>
            <a:t>Regionális vezetők</a:t>
          </a:r>
        </a:p>
        <a:p>
          <a:r>
            <a:rPr lang="hu-HU" dirty="0" smtClean="0"/>
            <a:t>Intézményi vezetők</a:t>
          </a:r>
        </a:p>
        <a:p>
          <a:r>
            <a:rPr lang="hu-HU" dirty="0" smtClean="0"/>
            <a:t>Intézeti vezetők</a:t>
          </a:r>
        </a:p>
        <a:p>
          <a:r>
            <a:rPr lang="hu-HU" dirty="0" smtClean="0"/>
            <a:t>Osztályvezetők</a:t>
          </a:r>
          <a:endParaRPr lang="hu-HU" dirty="0"/>
        </a:p>
      </dgm:t>
    </dgm:pt>
    <dgm:pt modelId="{392BBC86-1B68-47E0-9B72-40663B5BE5BC}" type="parTrans" cxnId="{FEE704AB-4F0F-453C-A160-E6F597AD73B7}">
      <dgm:prSet/>
      <dgm:spPr/>
      <dgm:t>
        <a:bodyPr/>
        <a:lstStyle/>
        <a:p>
          <a:endParaRPr lang="hu-HU"/>
        </a:p>
      </dgm:t>
    </dgm:pt>
    <dgm:pt modelId="{B59F4066-47A4-41BC-BB6C-9B24297C6967}" type="sibTrans" cxnId="{FEE704AB-4F0F-453C-A160-E6F597AD73B7}">
      <dgm:prSet/>
      <dgm:spPr/>
      <dgm:t>
        <a:bodyPr/>
        <a:lstStyle/>
        <a:p>
          <a:endParaRPr lang="hu-HU"/>
        </a:p>
      </dgm:t>
    </dgm:pt>
    <dgm:pt modelId="{FBD2D4E4-2726-40D9-A1D1-F9713EA63BD0}">
      <dgm:prSet phldrT="[Szöveg]"/>
      <dgm:spPr/>
      <dgm:t>
        <a:bodyPr/>
        <a:lstStyle/>
        <a:p>
          <a:r>
            <a:rPr lang="hu-HU" dirty="0" smtClean="0"/>
            <a:t>Egészségügyi személyzet, Betegek</a:t>
          </a:r>
          <a:endParaRPr lang="hu-HU" dirty="0"/>
        </a:p>
      </dgm:t>
    </dgm:pt>
    <dgm:pt modelId="{207E50D3-C180-42D4-82BB-9DE3FC013809}" type="parTrans" cxnId="{8566E38C-0E18-44EA-8D9A-7B84814972EA}">
      <dgm:prSet/>
      <dgm:spPr/>
      <dgm:t>
        <a:bodyPr/>
        <a:lstStyle/>
        <a:p>
          <a:endParaRPr lang="hu-HU"/>
        </a:p>
      </dgm:t>
    </dgm:pt>
    <dgm:pt modelId="{99B54514-C288-4BEB-979B-D9E24A79E891}" type="sibTrans" cxnId="{8566E38C-0E18-44EA-8D9A-7B84814972EA}">
      <dgm:prSet/>
      <dgm:spPr/>
      <dgm:t>
        <a:bodyPr/>
        <a:lstStyle/>
        <a:p>
          <a:endParaRPr lang="hu-HU"/>
        </a:p>
      </dgm:t>
    </dgm:pt>
    <dgm:pt modelId="{3A0291C1-7F49-48EC-94B8-1DD41567E502}" type="pres">
      <dgm:prSet presAssocID="{D97910A6-9DEC-4144-8979-D3A1F197F940}" presName="Name0" presStyleCnt="0">
        <dgm:presLayoutVars>
          <dgm:dir/>
          <dgm:animLvl val="lvl"/>
          <dgm:resizeHandles val="exact"/>
        </dgm:presLayoutVars>
      </dgm:prSet>
      <dgm:spPr/>
    </dgm:pt>
    <dgm:pt modelId="{8C431969-7513-496B-B338-DC05CE80AB1A}" type="pres">
      <dgm:prSet presAssocID="{1DA63F97-880F-46BF-A082-D3DC628BE05B}" presName="Name8" presStyleCnt="0"/>
      <dgm:spPr/>
    </dgm:pt>
    <dgm:pt modelId="{446D40AB-92A6-47E8-8C40-B5F8CA2BD62D}" type="pres">
      <dgm:prSet presAssocID="{1DA63F97-880F-46BF-A082-D3DC628BE05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F9A365-AC06-4E9E-A0EA-90EAE069625B}" type="pres">
      <dgm:prSet presAssocID="{1DA63F97-880F-46BF-A082-D3DC628BE0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E51E24-9EF4-4552-B06E-43A93ABC3970}" type="pres">
      <dgm:prSet presAssocID="{C75A7F53-33F2-4412-9406-377BB6911986}" presName="Name8" presStyleCnt="0"/>
      <dgm:spPr/>
    </dgm:pt>
    <dgm:pt modelId="{67E2D226-76ED-411F-9DA6-68955200A0B6}" type="pres">
      <dgm:prSet presAssocID="{C75A7F53-33F2-4412-9406-377BB6911986}" presName="level" presStyleLbl="node1" presStyleIdx="1" presStyleCnt="3" custScaleY="137147" custLinFactNeighborY="223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45105E-CCC1-487F-9A6B-ADF13751EFCE}" type="pres">
      <dgm:prSet presAssocID="{C75A7F53-33F2-4412-9406-377BB69119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C0CEAB-630A-4896-A4F2-D5AB0FD92A63}" type="pres">
      <dgm:prSet presAssocID="{FBD2D4E4-2726-40D9-A1D1-F9713EA63BD0}" presName="Name8" presStyleCnt="0"/>
      <dgm:spPr/>
    </dgm:pt>
    <dgm:pt modelId="{876632BE-1F8E-45A1-A191-816130BF6732}" type="pres">
      <dgm:prSet presAssocID="{FBD2D4E4-2726-40D9-A1D1-F9713EA63BD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1CEA01-F820-468F-9111-DB806D50B19B}" type="pres">
      <dgm:prSet presAssocID="{FBD2D4E4-2726-40D9-A1D1-F9713EA63B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216E2F-C196-4CA6-BE9D-943A0AFDFBB3}" type="presOf" srcId="{1DA63F97-880F-46BF-A082-D3DC628BE05B}" destId="{A6F9A365-AC06-4E9E-A0EA-90EAE069625B}" srcOrd="1" destOrd="0" presId="urn:microsoft.com/office/officeart/2005/8/layout/pyramid1"/>
    <dgm:cxn modelId="{8566E38C-0E18-44EA-8D9A-7B84814972EA}" srcId="{D97910A6-9DEC-4144-8979-D3A1F197F940}" destId="{FBD2D4E4-2726-40D9-A1D1-F9713EA63BD0}" srcOrd="2" destOrd="0" parTransId="{207E50D3-C180-42D4-82BB-9DE3FC013809}" sibTransId="{99B54514-C288-4BEB-979B-D9E24A79E891}"/>
    <dgm:cxn modelId="{68F5CCA3-D130-4457-BFE6-8B79020C1CAC}" srcId="{D97910A6-9DEC-4144-8979-D3A1F197F940}" destId="{1DA63F97-880F-46BF-A082-D3DC628BE05B}" srcOrd="0" destOrd="0" parTransId="{DF9F337C-133F-402D-83BB-49C15FCEF2BC}" sibTransId="{404FE9C7-3313-4348-AABD-AB1D5EBDD297}"/>
    <dgm:cxn modelId="{FEE704AB-4F0F-453C-A160-E6F597AD73B7}" srcId="{D97910A6-9DEC-4144-8979-D3A1F197F940}" destId="{C75A7F53-33F2-4412-9406-377BB6911986}" srcOrd="1" destOrd="0" parTransId="{392BBC86-1B68-47E0-9B72-40663B5BE5BC}" sibTransId="{B59F4066-47A4-41BC-BB6C-9B24297C6967}"/>
    <dgm:cxn modelId="{298A9B1D-F021-490D-8981-E5B308B0F93A}" type="presOf" srcId="{FBD2D4E4-2726-40D9-A1D1-F9713EA63BD0}" destId="{876632BE-1F8E-45A1-A191-816130BF6732}" srcOrd="0" destOrd="0" presId="urn:microsoft.com/office/officeart/2005/8/layout/pyramid1"/>
    <dgm:cxn modelId="{493B1678-D5D3-4553-BA59-5BF7C573B872}" type="presOf" srcId="{D97910A6-9DEC-4144-8979-D3A1F197F940}" destId="{3A0291C1-7F49-48EC-94B8-1DD41567E502}" srcOrd="0" destOrd="0" presId="urn:microsoft.com/office/officeart/2005/8/layout/pyramid1"/>
    <dgm:cxn modelId="{932C833C-B3CD-4C33-8C58-4E51F72ED651}" type="presOf" srcId="{1DA63F97-880F-46BF-A082-D3DC628BE05B}" destId="{446D40AB-92A6-47E8-8C40-B5F8CA2BD62D}" srcOrd="0" destOrd="0" presId="urn:microsoft.com/office/officeart/2005/8/layout/pyramid1"/>
    <dgm:cxn modelId="{C7158920-7350-418E-B2BC-91A14C42AA17}" type="presOf" srcId="{C75A7F53-33F2-4412-9406-377BB6911986}" destId="{67E2D226-76ED-411F-9DA6-68955200A0B6}" srcOrd="0" destOrd="0" presId="urn:microsoft.com/office/officeart/2005/8/layout/pyramid1"/>
    <dgm:cxn modelId="{EFB7A1B0-C63F-4A54-A383-7CCD68972A58}" type="presOf" srcId="{FBD2D4E4-2726-40D9-A1D1-F9713EA63BD0}" destId="{131CEA01-F820-468F-9111-DB806D50B19B}" srcOrd="1" destOrd="0" presId="urn:microsoft.com/office/officeart/2005/8/layout/pyramid1"/>
    <dgm:cxn modelId="{5FB29361-D2BD-4FA3-B056-CC6C30F956C3}" type="presOf" srcId="{C75A7F53-33F2-4412-9406-377BB6911986}" destId="{A645105E-CCC1-487F-9A6B-ADF13751EFCE}" srcOrd="1" destOrd="0" presId="urn:microsoft.com/office/officeart/2005/8/layout/pyramid1"/>
    <dgm:cxn modelId="{F896267B-AA9D-4706-870D-54CA888D4A18}" type="presParOf" srcId="{3A0291C1-7F49-48EC-94B8-1DD41567E502}" destId="{8C431969-7513-496B-B338-DC05CE80AB1A}" srcOrd="0" destOrd="0" presId="urn:microsoft.com/office/officeart/2005/8/layout/pyramid1"/>
    <dgm:cxn modelId="{3F727D1F-BAED-45C3-A95B-141BFAD374A6}" type="presParOf" srcId="{8C431969-7513-496B-B338-DC05CE80AB1A}" destId="{446D40AB-92A6-47E8-8C40-B5F8CA2BD62D}" srcOrd="0" destOrd="0" presId="urn:microsoft.com/office/officeart/2005/8/layout/pyramid1"/>
    <dgm:cxn modelId="{947A5860-0CDF-4C40-8493-6F428C981C0C}" type="presParOf" srcId="{8C431969-7513-496B-B338-DC05CE80AB1A}" destId="{A6F9A365-AC06-4E9E-A0EA-90EAE069625B}" srcOrd="1" destOrd="0" presId="urn:microsoft.com/office/officeart/2005/8/layout/pyramid1"/>
    <dgm:cxn modelId="{5A366EC1-BAD9-43E9-945E-087BA3DB6406}" type="presParOf" srcId="{3A0291C1-7F49-48EC-94B8-1DD41567E502}" destId="{F2E51E24-9EF4-4552-B06E-43A93ABC3970}" srcOrd="1" destOrd="0" presId="urn:microsoft.com/office/officeart/2005/8/layout/pyramid1"/>
    <dgm:cxn modelId="{E48ECA62-8EBC-460A-932A-075E85B29A4F}" type="presParOf" srcId="{F2E51E24-9EF4-4552-B06E-43A93ABC3970}" destId="{67E2D226-76ED-411F-9DA6-68955200A0B6}" srcOrd="0" destOrd="0" presId="urn:microsoft.com/office/officeart/2005/8/layout/pyramid1"/>
    <dgm:cxn modelId="{B0612711-1C41-4932-AC7A-580B51069CE4}" type="presParOf" srcId="{F2E51E24-9EF4-4552-B06E-43A93ABC3970}" destId="{A645105E-CCC1-487F-9A6B-ADF13751EFCE}" srcOrd="1" destOrd="0" presId="urn:microsoft.com/office/officeart/2005/8/layout/pyramid1"/>
    <dgm:cxn modelId="{C492D0AB-2433-4B46-9A7E-E9436596E0B5}" type="presParOf" srcId="{3A0291C1-7F49-48EC-94B8-1DD41567E502}" destId="{3BC0CEAB-630A-4896-A4F2-D5AB0FD92A63}" srcOrd="2" destOrd="0" presId="urn:microsoft.com/office/officeart/2005/8/layout/pyramid1"/>
    <dgm:cxn modelId="{914E6D92-73D5-4FA8-9570-C851312BEA5B}" type="presParOf" srcId="{3BC0CEAB-630A-4896-A4F2-D5AB0FD92A63}" destId="{876632BE-1F8E-45A1-A191-816130BF6732}" srcOrd="0" destOrd="0" presId="urn:microsoft.com/office/officeart/2005/8/layout/pyramid1"/>
    <dgm:cxn modelId="{1A59765C-FD50-45A6-98ED-EE8D072EB6DC}" type="presParOf" srcId="{3BC0CEAB-630A-4896-A4F2-D5AB0FD92A63}" destId="{131CEA01-F820-468F-9111-DB806D50B1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D40AB-92A6-47E8-8C40-B5F8CA2BD62D}">
      <dsp:nvSpPr>
        <dsp:cNvPr id="0" name=""/>
        <dsp:cNvSpPr/>
      </dsp:nvSpPr>
      <dsp:spPr>
        <a:xfrm>
          <a:off x="1240923" y="0"/>
          <a:ext cx="1046543" cy="126015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Ágazati döntéshozatal</a:t>
          </a:r>
          <a:endParaRPr lang="hu-HU" sz="1300" kern="1200" dirty="0"/>
        </a:p>
      </dsp:txBody>
      <dsp:txXfrm>
        <a:off x="1240923" y="0"/>
        <a:ext cx="1046543" cy="1260152"/>
      </dsp:txXfrm>
    </dsp:sp>
    <dsp:sp modelId="{67E2D226-76ED-411F-9DA6-68955200A0B6}">
      <dsp:nvSpPr>
        <dsp:cNvPr id="0" name=""/>
        <dsp:cNvSpPr/>
      </dsp:nvSpPr>
      <dsp:spPr>
        <a:xfrm>
          <a:off x="523271" y="1288304"/>
          <a:ext cx="2481847" cy="1728261"/>
        </a:xfrm>
        <a:prstGeom prst="trapezoid">
          <a:avLst>
            <a:gd name="adj" fmla="val 415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Regionális vezetők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Intézményi vezetők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Intézeti vezetők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Osztályvezetők</a:t>
          </a:r>
          <a:endParaRPr lang="hu-HU" sz="1300" kern="1200" dirty="0"/>
        </a:p>
      </dsp:txBody>
      <dsp:txXfrm>
        <a:off x="957595" y="1288304"/>
        <a:ext cx="1613200" cy="1728261"/>
      </dsp:txXfrm>
    </dsp:sp>
    <dsp:sp modelId="{876632BE-1F8E-45A1-A191-816130BF6732}">
      <dsp:nvSpPr>
        <dsp:cNvPr id="0" name=""/>
        <dsp:cNvSpPr/>
      </dsp:nvSpPr>
      <dsp:spPr>
        <a:xfrm>
          <a:off x="0" y="2988414"/>
          <a:ext cx="3528391" cy="1260152"/>
        </a:xfrm>
        <a:prstGeom prst="trapezoid">
          <a:avLst>
            <a:gd name="adj" fmla="val 415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Egészségügyi személyzet, Betegek</a:t>
          </a:r>
          <a:endParaRPr lang="hu-HU" sz="1300" kern="1200" dirty="0"/>
        </a:p>
      </dsp:txBody>
      <dsp:txXfrm>
        <a:off x="617468" y="2988414"/>
        <a:ext cx="2293454" cy="126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05C4-CDA1-44FC-BEC1-D4CF7FA0B94B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1338-2CEC-48A5-81B8-601063BEB3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84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rendszer eltérő szintjein élő vezetőknek eltérő</a:t>
            </a:r>
            <a:r>
              <a:rPr lang="hu-HU" baseline="0" dirty="0" smtClean="0"/>
              <a:t> adatigénye van!!!ó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41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50 dolgozóból 43 kitöltve</a:t>
            </a:r>
          </a:p>
          <a:p>
            <a:r>
              <a:rPr lang="hu-HU" baseline="0" dirty="0" smtClean="0"/>
              <a:t>Nem volt kötelező… pont a </a:t>
            </a:r>
            <a:r>
              <a:rPr lang="hu-HU" baseline="0" dirty="0" err="1" smtClean="0"/>
              <a:t>digitalis</a:t>
            </a:r>
            <a:r>
              <a:rPr lang="hu-HU" baseline="0" dirty="0" smtClean="0"/>
              <a:t> generációból van a legkevesebb nővérünk….. Ez már előre vetített </a:t>
            </a:r>
            <a:r>
              <a:rPr lang="hu-HU" baseline="0" smtClean="0"/>
              <a:t>némi ellenállást….</a:t>
            </a: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2024 áprilisában feltelepítettünk egy szoftvert a nővéri munkaállomásokra… a dokumentációval</a:t>
            </a:r>
            <a:r>
              <a:rPr lang="hu-HU" baseline="0" dirty="0" smtClean="0"/>
              <a:t> eltöltött idő 16 ágy 30 napos statisztikája alapján a munkaidő 8%a lett!!!!!!!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1nővér 1 beteg nem létezik Magyarországon</a:t>
            </a:r>
          </a:p>
          <a:p>
            <a:r>
              <a:rPr lang="hu-HU" dirty="0" smtClean="0"/>
              <a:t>COVID alatt 10 beteg 1 szakápoló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07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Egységes, országos Intenzív Terápiás adatgyűjtő rendszer létrehozása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399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Egységes, országos Intenzív Terápiás adatgyűjtő rendszer létrehozása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39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 a mai napig nem tudatosult a döntéshozókban az </a:t>
            </a:r>
            <a:r>
              <a:rPr lang="hu-HU" dirty="0" err="1" smtClean="0"/>
              <a:t>ITOkon</a:t>
            </a:r>
            <a:r>
              <a:rPr lang="hu-HU" dirty="0" smtClean="0"/>
              <a:t> keletkező adatok mennyiségi nagyságrendi</a:t>
            </a:r>
            <a:r>
              <a:rPr lang="hu-HU" baseline="0" dirty="0" smtClean="0"/>
              <a:t> különbsége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0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35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Isten nyugosztalja…működött egy adatgyűjtő rendszer a MAITT honlapján, amit</a:t>
            </a:r>
            <a:r>
              <a:rPr lang="hu-HU" baseline="0" dirty="0" smtClean="0"/>
              <a:t> már senki sem tölt ki….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51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Gondoltunk egy merészet….. A koronavírus járvány alatt</a:t>
            </a:r>
            <a:r>
              <a:rPr lang="hu-HU" baseline="0" dirty="0" smtClean="0"/>
              <a:t> beszerzett hardvereket átszállíttattuk a műtőkbe és felépítettünk egy hasonló de jóval egyszerűbb rendszert</a:t>
            </a:r>
          </a:p>
          <a:p>
            <a:r>
              <a:rPr lang="hu-HU" baseline="0" dirty="0" smtClean="0"/>
              <a:t>Abból főzünk ami van!... Ebben jó a magyar…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28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ÁLLJUNK MEG EGY PERCRE!</a:t>
            </a:r>
            <a:r>
              <a:rPr lang="hu-HU" baseline="0" dirty="0" smtClean="0"/>
              <a:t> KELL EZ NEKÜNK?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jó hír, </a:t>
            </a:r>
            <a:r>
              <a:rPr lang="hu-HU" dirty="0" err="1" smtClean="0"/>
              <a:t>ugy</a:t>
            </a:r>
            <a:r>
              <a:rPr lang="hu-HU" dirty="0" smtClean="0"/>
              <a:t> néz ki megéri… a rossz az, hogy nem fogják megkérdezni előbb utóbb…. Csak kapunk majd valami szar adatgyűjtő rendszert aztán tessék csinálj amit akarsz……</a:t>
            </a:r>
          </a:p>
          <a:p>
            <a:r>
              <a:rPr lang="hu-HU" baseline="0" dirty="0" smtClean="0"/>
              <a:t>Íme pár adat, amitől kevésbé kilátástalan a helyzet….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50 dolgozóból 43 kitöltve</a:t>
            </a:r>
          </a:p>
          <a:p>
            <a:r>
              <a:rPr lang="hu-HU" baseline="0" dirty="0" smtClean="0"/>
              <a:t>Nem volt kötelező… pont a </a:t>
            </a:r>
            <a:r>
              <a:rPr lang="hu-HU" baseline="0" dirty="0" err="1" smtClean="0"/>
              <a:t>digitalis</a:t>
            </a:r>
            <a:r>
              <a:rPr lang="hu-HU" baseline="0" dirty="0" smtClean="0"/>
              <a:t> generációból van a legkevesebb nővérünk….. Ez már előre vetített némi ellenállást….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1338-2CEC-48A5-81B8-601063BEB3B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3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98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84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1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8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5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56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83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5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00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95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88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CB26-D5D7-484A-8C1E-2B98B4B82267}" type="datetimeFigureOut">
              <a:rPr lang="hu-HU" smtClean="0"/>
              <a:t>2024.09.27.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2BC2-A1A3-4356-80FE-488BC0642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6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6118448" cy="1944216"/>
          </a:xfrm>
        </p:spPr>
        <p:txBody>
          <a:bodyPr>
            <a:noAutofit/>
          </a:bodyPr>
          <a:lstStyle/>
          <a:p>
            <a:r>
              <a:rPr lang="hu-HU" b="1" dirty="0" smtClean="0"/>
              <a:t>Elektronikus jegyzőkönyv az anesztéziában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…van értelme?</a:t>
            </a:r>
            <a:endParaRPr lang="hu-HU" b="1" cap="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79712" y="3260576"/>
            <a:ext cx="5360640" cy="1752600"/>
          </a:xfrm>
        </p:spPr>
        <p:txBody>
          <a:bodyPr>
            <a:noAutofit/>
          </a:bodyPr>
          <a:lstStyle/>
          <a:p>
            <a:pPr algn="r"/>
            <a:r>
              <a:rPr lang="hu-HU" sz="1400" dirty="0" err="1"/>
              <a:t>d</a:t>
            </a:r>
            <a:r>
              <a:rPr lang="hu-HU" sz="1400" dirty="0" err="1" smtClean="0"/>
              <a:t>r</a:t>
            </a:r>
            <a:r>
              <a:rPr lang="hu-HU" sz="1400" dirty="0" smtClean="0"/>
              <a:t> </a:t>
            </a:r>
            <a:r>
              <a:rPr lang="hu-HU" sz="1400" dirty="0" err="1" smtClean="0"/>
              <a:t>Jáksó</a:t>
            </a:r>
            <a:r>
              <a:rPr lang="hu-HU" sz="1400" dirty="0" smtClean="0"/>
              <a:t> Krisztián</a:t>
            </a:r>
          </a:p>
          <a:p>
            <a:pPr algn="r"/>
            <a:r>
              <a:rPr lang="hu-HU" sz="1400" dirty="0" smtClean="0"/>
              <a:t>Pécsi Tudományegyetem</a:t>
            </a:r>
          </a:p>
          <a:p>
            <a:pPr algn="r"/>
            <a:r>
              <a:rPr lang="hu-HU" sz="1400" dirty="0" smtClean="0"/>
              <a:t>Klinikai Központ </a:t>
            </a:r>
          </a:p>
          <a:p>
            <a:pPr algn="r"/>
            <a:r>
              <a:rPr lang="hu-HU" sz="1400" dirty="0" err="1" smtClean="0"/>
              <a:t>Aneszteziológiai</a:t>
            </a:r>
            <a:r>
              <a:rPr lang="hu-HU" sz="1400" dirty="0" smtClean="0"/>
              <a:t> és Intenzív Terápiás Intézet</a:t>
            </a:r>
            <a:endParaRPr lang="hu-HU" sz="1400" dirty="0"/>
          </a:p>
          <a:p>
            <a:pPr algn="r"/>
            <a:endParaRPr lang="hu-HU" sz="1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93" y="2081795"/>
            <a:ext cx="147910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98546" y="5013176"/>
            <a:ext cx="6838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A Magyar </a:t>
            </a:r>
            <a:r>
              <a:rPr lang="hu-HU" dirty="0" err="1"/>
              <a:t>Aneszteziológiai</a:t>
            </a:r>
            <a:r>
              <a:rPr lang="hu-HU" dirty="0"/>
              <a:t> és Intenzív Terápiás Társaság Dél-Dunántúli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Szekciójának (MAITT DD) és a Pécsi Tudományegyetem Klinikai Központ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/>
              <a:t>Aneszteziológiai</a:t>
            </a:r>
            <a:r>
              <a:rPr lang="hu-HU" dirty="0"/>
              <a:t> és Intenzív Terápiás Intézetének (PTE KK AITI) közös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Tudományos </a:t>
            </a:r>
            <a:r>
              <a:rPr lang="hu-HU" dirty="0" smtClean="0"/>
              <a:t>Ülése</a:t>
            </a:r>
          </a:p>
          <a:p>
            <a:pPr algn="ctr"/>
            <a:r>
              <a:rPr lang="hu-HU" dirty="0"/>
              <a:t>2024.09.28.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93" y="188866"/>
            <a:ext cx="1479107" cy="18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hat is a Black Hole Made Out Of? | AstroC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7825271" cy="44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ADAT - anesztézia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7941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- anesztézia</a:t>
            </a:r>
          </a:p>
          <a:p>
            <a:r>
              <a:rPr lang="hu-HU" sz="4400" b="1" dirty="0" smtClean="0"/>
              <a:t>(2023…..)</a:t>
            </a:r>
            <a:endParaRPr lang="hu-HU" sz="4400" b="1" dirty="0"/>
          </a:p>
        </p:txBody>
      </p:sp>
      <p:pic>
        <p:nvPicPr>
          <p:cNvPr id="3074" name="Picture 2" descr="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5576" y="508518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smtClean="0"/>
              <a:t>Kevesebb adat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Kevesebb dolgozó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Kevesebb perifériás hardver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508518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smtClean="0"/>
              <a:t>Licence kell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Hardver kell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NINCS ilyen szoftver Magyarországon bevezetve !</a:t>
            </a:r>
          </a:p>
        </p:txBody>
      </p:sp>
    </p:spTree>
    <p:extLst>
      <p:ext uri="{BB962C8B-B14F-4D97-AF65-F5344CB8AC3E}">
        <p14:creationId xmlns:p14="http://schemas.microsoft.com/office/powerpoint/2010/main" val="3863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anesztézia adatgyűjtés (2023…..)</a:t>
            </a:r>
            <a:endParaRPr lang="hu-HU" sz="4400" b="1" dirty="0"/>
          </a:p>
        </p:txBody>
      </p:sp>
      <p:sp>
        <p:nvSpPr>
          <p:cNvPr id="2" name="Téglalap 1"/>
          <p:cNvSpPr/>
          <p:nvPr/>
        </p:nvSpPr>
        <p:spPr>
          <a:xfrm>
            <a:off x="1358532" y="2844888"/>
            <a:ext cx="6487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Kell ez nekünk?</a:t>
            </a:r>
          </a:p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Megéri a fáradtságot?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1214"/>
            <a:ext cx="7315048" cy="47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8120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5808911" cy="221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" y="1851214"/>
            <a:ext cx="5790196" cy="231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5616624" cy="226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9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ITO - adatgyűjtési statisztika </a:t>
            </a:r>
            <a:endParaRPr lang="hu-HU" sz="44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4432"/>
            <a:ext cx="4990622" cy="538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87242" y="2132856"/>
            <a:ext cx="789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 smtClean="0"/>
              <a:t>A munkaidő 7-8%-t teszi ki az ICIP dokumentáció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79762"/>
              </p:ext>
            </p:extLst>
          </p:nvPr>
        </p:nvGraphicFramePr>
        <p:xfrm>
          <a:off x="1619672" y="2780928"/>
          <a:ext cx="6176963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547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676297"/>
              </p:ext>
            </p:extLst>
          </p:nvPr>
        </p:nvGraphicFramePr>
        <p:xfrm>
          <a:off x="500783" y="2636912"/>
          <a:ext cx="5543550" cy="332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020272" y="3645024"/>
            <a:ext cx="177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ICIP használat óránként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924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ITO adatgyűjtési statisztika</a:t>
            </a:r>
            <a:endParaRPr lang="hu-HU" sz="4400" b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830573"/>
              </p:ext>
            </p:extLst>
          </p:nvPr>
        </p:nvGraphicFramePr>
        <p:xfrm>
          <a:off x="323528" y="2492896"/>
          <a:ext cx="5895975" cy="353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7020272" y="3645024"/>
            <a:ext cx="177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ICIP használat naponta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72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184576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3873184" y="198884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9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67544" y="40466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anesztézia (2023…)</a:t>
            </a:r>
            <a:endParaRPr lang="hu-H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0732"/>
            <a:ext cx="5166968" cy="527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67544" y="40466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– anesztézia (2023…)</a:t>
            </a:r>
            <a:endParaRPr lang="hu-H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30" y="1772816"/>
            <a:ext cx="68770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58052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IGEN!</a:t>
            </a:r>
          </a:p>
          <a:p>
            <a:pPr algn="ctr"/>
            <a:r>
              <a:rPr lang="hu-HU" sz="2000" b="1" dirty="0" smtClean="0"/>
              <a:t>Van értelme az adatbevitel </a:t>
            </a:r>
            <a:r>
              <a:rPr lang="hu-HU" sz="2000" b="1" dirty="0" err="1" smtClean="0"/>
              <a:t>digitalizációjának</a:t>
            </a:r>
            <a:r>
              <a:rPr lang="hu-HU" sz="2000" b="1" dirty="0" smtClean="0"/>
              <a:t> és automatizálásának… 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9597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- anesztézia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0883"/>
            <a:ext cx="7128792" cy="53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- anesztézia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0732"/>
            <a:ext cx="6768752" cy="50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- anesztézia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70732"/>
            <a:ext cx="6696744" cy="50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/>
          <p:cNvSpPr txBox="1"/>
          <p:nvPr/>
        </p:nvSpPr>
        <p:spPr>
          <a:xfrm>
            <a:off x="467544" y="4766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JELEN</a:t>
            </a:r>
            <a:endParaRPr lang="hu-HU" sz="4400" b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zövegdoboz 19"/>
          <p:cNvSpPr txBox="1"/>
          <p:nvPr/>
        </p:nvSpPr>
        <p:spPr>
          <a:xfrm>
            <a:off x="5292080" y="3007694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PTE KK JPKT műtők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9 műtőben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2023.09. óta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több, mint 8000 beteg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60848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</a:t>
            </a:r>
            <a:r>
              <a:rPr lang="hu-HU" sz="4400" b="1" dirty="0" smtClean="0"/>
              <a:t>– anesztézia (9 műtő)</a:t>
            </a:r>
            <a:endParaRPr lang="hu-HU" sz="4400" b="1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59612"/>
              </p:ext>
            </p:extLst>
          </p:nvPr>
        </p:nvGraphicFramePr>
        <p:xfrm>
          <a:off x="971600" y="1618043"/>
          <a:ext cx="5760640" cy="346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79273"/>
              </p:ext>
            </p:extLst>
          </p:nvPr>
        </p:nvGraphicFramePr>
        <p:xfrm>
          <a:off x="1000328" y="5445224"/>
          <a:ext cx="6495323" cy="378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34"/>
                <a:gridCol w="54670"/>
                <a:gridCol w="54670"/>
                <a:gridCol w="2690416"/>
                <a:gridCol w="589746"/>
                <a:gridCol w="1694036"/>
                <a:gridCol w="875425"/>
                <a:gridCol w="492026"/>
              </a:tblGrid>
              <a:tr h="378663">
                <a:tc>
                  <a:txBody>
                    <a:bodyPr/>
                    <a:lstStyle/>
                    <a:p>
                      <a:pPr algn="l" fontAlgn="ctr"/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Hány beteg került áthelyezésre a műtét után az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ITO-ra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Artériás kanül behelyezése: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</a:t>
            </a:r>
            <a:r>
              <a:rPr lang="hu-HU" sz="4400" b="1" dirty="0" smtClean="0"/>
              <a:t>– anesztézia (9 műtő)</a:t>
            </a:r>
            <a:endParaRPr lang="hu-HU" sz="4400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59875"/>
              </p:ext>
            </p:extLst>
          </p:nvPr>
        </p:nvGraphicFramePr>
        <p:xfrm>
          <a:off x="539552" y="1556792"/>
          <a:ext cx="77768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5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</a:t>
            </a:r>
            <a:r>
              <a:rPr lang="hu-HU" sz="4400" b="1" dirty="0" smtClean="0"/>
              <a:t>– anesztézia (9 műtő)</a:t>
            </a:r>
            <a:endParaRPr lang="hu-HU" sz="4400" b="1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115068"/>
              </p:ext>
            </p:extLst>
          </p:nvPr>
        </p:nvGraphicFramePr>
        <p:xfrm>
          <a:off x="1115616" y="1556792"/>
          <a:ext cx="72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592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</a:t>
            </a:r>
            <a:r>
              <a:rPr lang="hu-HU" sz="4400" b="1" dirty="0" smtClean="0"/>
              <a:t>– anesztézia (9 műtő)</a:t>
            </a:r>
          </a:p>
          <a:p>
            <a:r>
              <a:rPr lang="hu-HU" sz="2800" b="1" dirty="0" smtClean="0"/>
              <a:t>(…</a:t>
            </a:r>
            <a:r>
              <a:rPr lang="hu-HU" sz="2800" b="1" dirty="0" err="1" smtClean="0"/>
              <a:t>szakfőorvosoknak</a:t>
            </a:r>
            <a:r>
              <a:rPr lang="hu-HU" sz="2800" b="1" dirty="0" smtClean="0"/>
              <a:t> sok szeretettel…)</a:t>
            </a:r>
            <a:endParaRPr lang="hu-HU" sz="2800" b="1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38855"/>
              </p:ext>
            </p:extLst>
          </p:nvPr>
        </p:nvGraphicFramePr>
        <p:xfrm>
          <a:off x="1115616" y="2276872"/>
          <a:ext cx="6480720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009"/>
                <a:gridCol w="4203711"/>
              </a:tblGrid>
              <a:tr h="4526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Intraoperativ</a:t>
                      </a:r>
                      <a:r>
                        <a:rPr lang="hu-H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2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hypotensio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26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Gyógyszer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Esetszám (nem a beadások száma!!)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26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 smtClean="0">
                          <a:effectLst/>
                        </a:rPr>
                        <a:t>Ephedrine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2738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64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Arterenol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346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Adat - Egészségügyi rendszer</a:t>
            </a:r>
            <a:endParaRPr lang="hu-HU" sz="4400" b="1" dirty="0"/>
          </a:p>
        </p:txBody>
      </p:sp>
      <p:graphicFrame>
        <p:nvGraphicFramePr>
          <p:cNvPr id="9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37036"/>
              </p:ext>
            </p:extLst>
          </p:nvPr>
        </p:nvGraphicFramePr>
        <p:xfrm>
          <a:off x="251520" y="2081795"/>
          <a:ext cx="3528391" cy="424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lfelé nyíl 9"/>
          <p:cNvSpPr/>
          <p:nvPr/>
        </p:nvSpPr>
        <p:spPr>
          <a:xfrm>
            <a:off x="3923929" y="2780929"/>
            <a:ext cx="908184" cy="28207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ADATFELDOLGOZÁS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4832113" y="3573016"/>
            <a:ext cx="4083887" cy="149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hu-HU" b="1" dirty="0" smtClean="0"/>
              <a:t>Felelős és jövőbelátó döntéshozatal csak megfelelő minőségű statisztikai háttérrel és adatokkal lehetséges.</a:t>
            </a:r>
          </a:p>
          <a:p>
            <a:pPr marL="50800" indent="0">
              <a:buFont typeface="Arial"/>
              <a:buNone/>
            </a:pPr>
            <a:endParaRPr lang="hu-HU" dirty="0" smtClean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ADAT </a:t>
            </a:r>
            <a:r>
              <a:rPr lang="hu-HU" sz="4400" b="1" dirty="0" smtClean="0"/>
              <a:t>– anesztézia (9 műtő)</a:t>
            </a:r>
            <a:endParaRPr lang="hu-HU" sz="4400" b="1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957765"/>
              </p:ext>
            </p:extLst>
          </p:nvPr>
        </p:nvGraphicFramePr>
        <p:xfrm>
          <a:off x="179512" y="1700808"/>
          <a:ext cx="89035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3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lméleti fejtegetés az egészségügy finanszírozásáról (1. rész) | by Zsiros  Egon | Világ Aktuá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33" y="1700808"/>
            <a:ext cx="3279696" cy="21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59" y="4293093"/>
            <a:ext cx="1632938" cy="163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03" y="4210324"/>
            <a:ext cx="1798478" cy="179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35" y="4293096"/>
            <a:ext cx="1636891" cy="163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9" y="4293093"/>
            <a:ext cx="1670355" cy="16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467544" y="4766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JÖVŐ……</a:t>
            </a:r>
            <a:endParaRPr lang="hu-HU" sz="4400" b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="" xmlns:a16="http://schemas.microsoft.com/office/drawing/2014/main" id="{72DED6CC-3555-E30D-DE51-666D395D61F6}"/>
              </a:ext>
            </a:extLst>
          </p:cNvPr>
          <p:cNvSpPr txBox="1">
            <a:spLocks/>
          </p:cNvSpPr>
          <p:nvPr/>
        </p:nvSpPr>
        <p:spPr>
          <a:xfrm>
            <a:off x="1259632" y="332656"/>
            <a:ext cx="5976663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Köszönöm a figyelmet !</a:t>
            </a:r>
            <a:endParaRPr lang="hu-HU" b="1" dirty="0"/>
          </a:p>
        </p:txBody>
      </p:sp>
      <p:pic>
        <p:nvPicPr>
          <p:cNvPr id="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424373" cy="27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Az örök dilemma…</a:t>
            </a:r>
            <a:endParaRPr lang="hu-HU" sz="4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5"/>
          <p:cNvSpPr txBox="1">
            <a:spLocks/>
          </p:cNvSpPr>
          <p:nvPr/>
        </p:nvSpPr>
        <p:spPr>
          <a:xfrm>
            <a:off x="631849" y="3254634"/>
            <a:ext cx="3474863" cy="2663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/>
            <a:r>
              <a:rPr lang="hu-HU" sz="4500" b="1" dirty="0" smtClean="0">
                <a:solidFill>
                  <a:schemeClr val="tx1"/>
                </a:solidFill>
              </a:rPr>
              <a:t>A strukturált adatrögzítés már az adatok bevitelénél kezdődik!!</a:t>
            </a:r>
          </a:p>
          <a:p>
            <a:pPr marL="50800"/>
            <a:endParaRPr lang="hu-HU" b="1" dirty="0" smtClean="0">
              <a:solidFill>
                <a:schemeClr val="tx1"/>
              </a:solidFill>
            </a:endParaRPr>
          </a:p>
          <a:p>
            <a:pPr marL="50800"/>
            <a:endParaRPr lang="hu-HU" b="1" dirty="0" smtClean="0">
              <a:solidFill>
                <a:schemeClr val="tx1"/>
              </a:solidFill>
            </a:endParaRPr>
          </a:p>
          <a:p>
            <a:pPr marL="50800"/>
            <a:endParaRPr lang="hu-HU" b="1" dirty="0" smtClean="0">
              <a:solidFill>
                <a:schemeClr val="tx1"/>
              </a:solidFill>
            </a:endParaRPr>
          </a:p>
          <a:p>
            <a:pPr marL="50800"/>
            <a:r>
              <a:rPr lang="hu-HU" b="1" dirty="0" smtClean="0">
                <a:solidFill>
                  <a:schemeClr val="tx1"/>
                </a:solidFill>
              </a:rPr>
              <a:t>PDMS</a:t>
            </a:r>
          </a:p>
          <a:p>
            <a:pPr marL="50800"/>
            <a:r>
              <a:rPr lang="hu-HU" b="1" dirty="0" err="1" smtClean="0">
                <a:solidFill>
                  <a:schemeClr val="tx1"/>
                </a:solidFill>
              </a:rPr>
              <a:t>Patient</a:t>
            </a:r>
            <a:r>
              <a:rPr lang="hu-HU" b="1" dirty="0" smtClean="0">
                <a:solidFill>
                  <a:schemeClr val="tx1"/>
                </a:solidFill>
              </a:rPr>
              <a:t> Data Management System 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49" y="2046454"/>
            <a:ext cx="3445470" cy="34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5894376" y="5679063"/>
            <a:ext cx="301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Blackadder ITC" panose="04020505051007020D02" pitchFamily="82" charset="0"/>
              </a:rPr>
              <a:t>Dohányzik – Nem dohányzik</a:t>
            </a:r>
            <a:endParaRPr lang="hu-HU" sz="2800" b="1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Az örök dilemma…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82339" y="5013176"/>
            <a:ext cx="36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Növekvő dokumentációs kényszer</a:t>
            </a:r>
          </a:p>
          <a:p>
            <a:r>
              <a:rPr lang="hu-HU" dirty="0" err="1" smtClean="0"/>
              <a:t>Defensive</a:t>
            </a:r>
            <a:r>
              <a:rPr lang="hu-HU" dirty="0" smtClean="0"/>
              <a:t> medicina</a:t>
            </a:r>
          </a:p>
          <a:p>
            <a:r>
              <a:rPr lang="hu-HU" dirty="0" smtClean="0"/>
              <a:t>Adatrögzítési kötelezettségek</a:t>
            </a:r>
          </a:p>
          <a:p>
            <a:r>
              <a:rPr lang="hu-HU" dirty="0" smtClean="0"/>
              <a:t>Növekvő adatigény</a:t>
            </a:r>
            <a:endParaRPr lang="hu-HU" dirty="0"/>
          </a:p>
        </p:txBody>
      </p:sp>
      <p:pic>
        <p:nvPicPr>
          <p:cNvPr id="8194" name="Picture 2" descr="A számviteli mérleg - Silver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91" y="1357952"/>
            <a:ext cx="4632449" cy="30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889040" y="5428674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Betegellátás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355976" y="5174622"/>
            <a:ext cx="109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VS.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Az örök dilemma…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03648" y="521632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ICU, HDU</a:t>
            </a:r>
            <a:endParaRPr lang="hu-HU" sz="3200" dirty="0"/>
          </a:p>
        </p:txBody>
      </p:sp>
      <p:pic>
        <p:nvPicPr>
          <p:cNvPr id="8194" name="Picture 2" descr="A számviteli mérleg - Silver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91" y="1357952"/>
            <a:ext cx="4632449" cy="30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80200" y="524710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Non ICU</a:t>
            </a:r>
            <a:endParaRPr lang="hu-HU" sz="2800" dirty="0"/>
          </a:p>
        </p:txBody>
      </p:sp>
      <p:sp>
        <p:nvSpPr>
          <p:cNvPr id="9" name="Téglalap 8"/>
          <p:cNvSpPr/>
          <p:nvPr/>
        </p:nvSpPr>
        <p:spPr>
          <a:xfrm>
            <a:off x="3920568" y="5047046"/>
            <a:ext cx="109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VS.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67544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Adat – adatmennyiség</a:t>
            </a:r>
            <a:endParaRPr lang="hu-HU" sz="4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7" y="5561932"/>
            <a:ext cx="3170361" cy="11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06021"/>
            <a:ext cx="4782219" cy="358666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739971" y="5805264"/>
            <a:ext cx="343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INTENZÍV OSZTÁLYOK</a:t>
            </a:r>
          </a:p>
          <a:p>
            <a:r>
              <a:rPr lang="hu-HU" sz="2800" b="1" dirty="0" smtClean="0"/>
              <a:t>MŰTŐI ANESZTÉZIA</a:t>
            </a:r>
            <a:endParaRPr lang="hu-HU" sz="28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9071" y="1891194"/>
            <a:ext cx="3408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 err="1" smtClean="0"/>
              <a:t>Lélegeztetőgépek</a:t>
            </a:r>
            <a:endParaRPr lang="hu-HU" sz="2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Infúziós pumpák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Gyógyszeradagoló pumpák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Tápszeradagoló pumpák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Betegőrző monitorok</a:t>
            </a:r>
          </a:p>
          <a:p>
            <a:pPr marL="285750" indent="-285750">
              <a:buFontTx/>
              <a:buChar char="-"/>
            </a:pPr>
            <a:r>
              <a:rPr lang="hu-HU" sz="2000" dirty="0" err="1" smtClean="0"/>
              <a:t>Bariátriai</a:t>
            </a:r>
            <a:r>
              <a:rPr lang="hu-HU" sz="2000" dirty="0" smtClean="0"/>
              <a:t> ágyak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POCT vérgázgépek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Folyamatos </a:t>
            </a:r>
            <a:r>
              <a:rPr lang="hu-HU" sz="2000" dirty="0" err="1" smtClean="0"/>
              <a:t>dializáló</a:t>
            </a:r>
            <a:r>
              <a:rPr lang="hu-HU" sz="2000" dirty="0" smtClean="0"/>
              <a:t> gépek (CRRT)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ECMO gépek</a:t>
            </a:r>
          </a:p>
          <a:p>
            <a:pPr marL="285750" indent="-285750">
              <a:buFontTx/>
              <a:buChar char="-"/>
            </a:pPr>
            <a:r>
              <a:rPr lang="hu-HU" sz="2000" dirty="0" smtClean="0"/>
              <a:t>Altatóállomások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380312" y="4005064"/>
            <a:ext cx="21602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7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</a:t>
            </a:r>
          </a:p>
          <a:p>
            <a:r>
              <a:rPr lang="hu-HU" sz="4400" b="1" dirty="0" smtClean="0"/>
              <a:t>(2015-2019-2024)</a:t>
            </a:r>
            <a:endParaRPr lang="hu-HU" sz="4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 kézfogás csak erősen ér valamit? - Napido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5436"/>
            <a:ext cx="5599767" cy="31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30" y="3454469"/>
            <a:ext cx="2664499" cy="124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7948"/>
            <a:ext cx="1419800" cy="14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40466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PTE KK AITI Intenzív Osztály</a:t>
            </a:r>
          </a:p>
          <a:p>
            <a:r>
              <a:rPr lang="hu-HU" sz="4400" b="1" dirty="0" smtClean="0"/>
              <a:t>(2019-2023)</a:t>
            </a:r>
            <a:endParaRPr lang="hu-HU" sz="4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1123421"/>
            <a:ext cx="846664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4" y="34092"/>
            <a:ext cx="851186" cy="10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65973" cy="1772588"/>
          </a:xfrm>
          <a:prstGeom prst="rect">
            <a:avLst/>
          </a:prstGeom>
        </p:spPr>
      </p:pic>
      <p:pic>
        <p:nvPicPr>
          <p:cNvPr id="10" name="Picture 3" descr="C:\Users\dr Jáksó Krisztián\Desktop\MAITT2021\20210416-1851-csortos-szabolcs-24ora-jakso-krisztian-03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6928"/>
            <a:ext cx="266597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4086786" y="2636912"/>
            <a:ext cx="50844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PTE KK AITI (kezdés: 2019.11.01.)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16 ágy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3,5 év </a:t>
            </a:r>
          </a:p>
          <a:p>
            <a:pPr marL="285750" indent="-285750">
              <a:buFontTx/>
              <a:buChar char="-"/>
            </a:pPr>
            <a:r>
              <a:rPr lang="hu-HU" dirty="0"/>
              <a:t>3</a:t>
            </a:r>
            <a:r>
              <a:rPr lang="hu-HU" dirty="0" smtClean="0"/>
              <a:t>500 beteg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086786" y="4316928"/>
            <a:ext cx="5370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PTE KK AITI KEK (2020-2021)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20+8 ágy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2 év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több, mint 1000 beteg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98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748</Words>
  <Application>Microsoft Office PowerPoint</Application>
  <PresentationFormat>Diavetítés a képernyőre (4:3 oldalarány)</PresentationFormat>
  <Paragraphs>162</Paragraphs>
  <Slides>32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Elektronikus jegyzőkönyv az anesztéziában  …van értelme?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jegyzőkönyv az anesztéziában (is)</dc:title>
  <dc:creator>Windows-felhasználó</dc:creator>
  <cp:lastModifiedBy>Windows-felhasználó</cp:lastModifiedBy>
  <cp:revision>29</cp:revision>
  <dcterms:created xsi:type="dcterms:W3CDTF">2024-09-27T08:06:22Z</dcterms:created>
  <dcterms:modified xsi:type="dcterms:W3CDTF">2024-09-27T13:35:42Z</dcterms:modified>
</cp:coreProperties>
</file>