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257" r:id="rId3"/>
    <p:sldId id="284" r:id="rId4"/>
    <p:sldId id="260" r:id="rId5"/>
    <p:sldId id="261" r:id="rId6"/>
    <p:sldId id="258" r:id="rId7"/>
    <p:sldId id="265" r:id="rId8"/>
    <p:sldId id="259" r:id="rId9"/>
    <p:sldId id="279" r:id="rId10"/>
    <p:sldId id="283" r:id="rId11"/>
    <p:sldId id="263" r:id="rId12"/>
    <p:sldId id="28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BA554-0049-AF40-B7B7-21127D027F48}" v="87" dt="2024-09-25T20:01:35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86"/>
  </p:normalViewPr>
  <p:slideViewPr>
    <p:cSldViewPr snapToGrid="0">
      <p:cViewPr varScale="1">
        <p:scale>
          <a:sx n="69" d="100"/>
          <a:sy n="69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28CF9-9F16-44D7-B5A1-2600FBC5624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EE3A4-E7D5-40E3-91E8-97F3E60F79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9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Precízebb folyadék és gyógyszeradagolás!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Egyre megengedőbbek az ajánlások</a:t>
            </a:r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EE3A4-E7D5-40E3-91E8-97F3E60F79E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79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805CB-9527-4432-BC2C-C59758F90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E2FE5-32D2-964F-80E7-0B225CA2A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7116B-2337-54EE-3484-551EA58B4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Határtalan regenerációs képesség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Nincs CIP</a:t>
            </a:r>
          </a:p>
          <a:p>
            <a:r>
              <a:rPr lang="hu-HU" dirty="0">
                <a:cs typeface="Arial" panose="020B0604020202020204" pitchFamily="34" charset="0"/>
              </a:rPr>
              <a:t>Kevésbé fájdalmas, kellemetlen beavatkozásokhoz IS </a:t>
            </a:r>
          </a:p>
          <a:p>
            <a:r>
              <a:rPr lang="hu-HU" dirty="0">
                <a:cs typeface="Arial" panose="020B0604020202020204" pitchFamily="34" charset="0"/>
              </a:rPr>
              <a:t>A gyerek úgy néz ki, ahogy érzi magát</a:t>
            </a:r>
          </a:p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15ADA-A4CD-F2EC-BB3B-C7AAB7410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EE3A4-E7D5-40E3-91E8-97F3E60F79E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14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Koraszülöttek kis paraméter-változásai nagy eltérésekkel járhatnak…</a:t>
            </a:r>
          </a:p>
          <a:p>
            <a:endParaRPr lang="en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EE3A4-E7D5-40E3-91E8-97F3E60F79E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72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0,5-1 ml volumen</a:t>
            </a:r>
          </a:p>
          <a:p>
            <a:r>
              <a:rPr lang="hu-HU" dirty="0"/>
              <a:t>Artériás vérgáz túlértékelt!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E3A4-E7D5-40E3-91E8-97F3E60F79E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4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22 </a:t>
            </a:r>
            <a:r>
              <a:rPr lang="hu-HU" dirty="0" err="1"/>
              <a:t>G</a:t>
            </a:r>
            <a:r>
              <a:rPr lang="hu-HU" dirty="0"/>
              <a:t>, 2 </a:t>
            </a:r>
            <a:r>
              <a:rPr lang="hu-HU" dirty="0" err="1"/>
              <a:t>Fr</a:t>
            </a:r>
            <a:r>
              <a:rPr lang="hu-HU" dirty="0"/>
              <a:t>, 4.4 cm</a:t>
            </a:r>
          </a:p>
          <a:p>
            <a:r>
              <a:rPr lang="hu-HU" dirty="0"/>
              <a:t>Néha mégis a méret a lényeg! :)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E3A4-E7D5-40E3-91E8-97F3E60F79E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67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E3A4-E7D5-40E3-91E8-97F3E60F79E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66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97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44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45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C8D87-A686-456B-A51E-DA97ACF0A0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5638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77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31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7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2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78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604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10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8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A812-64CC-477D-A2BD-A154825F4AC9}" type="datetimeFigureOut">
              <a:rPr lang="hu-HU" smtClean="0"/>
              <a:t>2024. 10. 18.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525C-A2EB-40FC-80AD-C1F7F651CB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2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10360" y="3169509"/>
            <a:ext cx="10171280" cy="148362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hu-HU" b="1" dirty="0">
                <a:solidFill>
                  <a:srgbClr val="47A391"/>
                </a:solidFill>
                <a:latin typeface="+mn-lt"/>
              </a:rPr>
              <a:t>A gyermek nem kis felnőtt</a:t>
            </a:r>
            <a:br>
              <a:rPr lang="hu-HU" b="1" dirty="0">
                <a:solidFill>
                  <a:srgbClr val="47A391"/>
                </a:solidFill>
                <a:latin typeface="+mn-lt"/>
              </a:rPr>
            </a:br>
            <a:r>
              <a:rPr lang="hu-HU" b="1" dirty="0">
                <a:solidFill>
                  <a:srgbClr val="47A391"/>
                </a:solidFill>
                <a:latin typeface="+mn-lt"/>
              </a:rPr>
              <a:t>- </a:t>
            </a:r>
            <a:r>
              <a:rPr lang="hu-HU" sz="3000" b="1" dirty="0">
                <a:solidFill>
                  <a:srgbClr val="47A391"/>
                </a:solidFill>
                <a:latin typeface="+mn-lt"/>
              </a:rPr>
              <a:t>Különbségek a gyermek-intenzívosztályos gyakorlatban - </a:t>
            </a:r>
            <a:br>
              <a:rPr lang="hu-HU" sz="3000" b="1" dirty="0">
                <a:solidFill>
                  <a:srgbClr val="47A391"/>
                </a:solidFill>
                <a:latin typeface="+mn-lt"/>
              </a:rPr>
            </a:br>
            <a:endParaRPr lang="hu-HU" sz="3000" b="1" kern="100" dirty="0">
              <a:solidFill>
                <a:srgbClr val="47A39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D:\jelveny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" y="0"/>
            <a:ext cx="48801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00px-PTE_cimer_kic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379093"/>
            <a:ext cx="1403648" cy="140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4"/>
          <p:cNvSpPr/>
          <p:nvPr/>
        </p:nvSpPr>
        <p:spPr>
          <a:xfrm>
            <a:off x="0" y="2159144"/>
            <a:ext cx="12192000" cy="45719"/>
          </a:xfrm>
          <a:prstGeom prst="rect">
            <a:avLst/>
          </a:prstGeom>
          <a:solidFill>
            <a:srgbClr val="47A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hu-HU" b="1"/>
          </a:p>
        </p:txBody>
      </p:sp>
      <p:sp>
        <p:nvSpPr>
          <p:cNvPr id="2" name="TextBox 1"/>
          <p:cNvSpPr txBox="1"/>
          <p:nvPr/>
        </p:nvSpPr>
        <p:spPr>
          <a:xfrm>
            <a:off x="9958054" y="5189687"/>
            <a:ext cx="150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47A391"/>
                </a:solidFill>
              </a:rPr>
              <a:t>Nagy Arnold</a:t>
            </a:r>
          </a:p>
          <a:p>
            <a:r>
              <a:rPr lang="hu-HU" b="1" dirty="0">
                <a:solidFill>
                  <a:srgbClr val="47A391"/>
                </a:solidFill>
              </a:rPr>
              <a:t>PTE KK </a:t>
            </a:r>
            <a:r>
              <a:rPr lang="hu-HU" b="1" dirty="0" err="1">
                <a:solidFill>
                  <a:srgbClr val="47A391"/>
                </a:solidFill>
              </a:rPr>
              <a:t>GyITO</a:t>
            </a:r>
            <a:endParaRPr lang="hu-HU" dirty="0">
              <a:solidFill>
                <a:srgbClr val="47A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44ECB-A078-7F7C-D7AF-1586C4B49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emély, szeg, fekete-fehér, Művészet modell látható&#10;&#10;Automatikusan generált leírás">
            <a:extLst>
              <a:ext uri="{FF2B5EF4-FFF2-40B4-BE49-F238E27FC236}">
                <a16:creationId xmlns:a16="http://schemas.microsoft.com/office/drawing/2014/main" id="{9B4AB343-2BC0-3EFC-9DF6-ED3AD35CA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161" y="643467"/>
            <a:ext cx="3412277" cy="557106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DD7D1AC-D1C6-4195-6474-F7928A1D0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495" y="1109272"/>
            <a:ext cx="6708703" cy="3972394"/>
          </a:xfrm>
          <a:prstGeom prst="rect">
            <a:avLst/>
          </a:prstGeom>
        </p:spPr>
      </p:pic>
      <p:sp>
        <p:nvSpPr>
          <p:cNvPr id="2" name="Tartalom helye 2">
            <a:extLst>
              <a:ext uri="{FF2B5EF4-FFF2-40B4-BE49-F238E27FC236}">
                <a16:creationId xmlns:a16="http://schemas.microsoft.com/office/drawing/2014/main" id="{DA280F52-A185-D4E1-E391-6753DE9C34BA}"/>
              </a:ext>
            </a:extLst>
          </p:cNvPr>
          <p:cNvSpPr txBox="1">
            <a:spLocks/>
          </p:cNvSpPr>
          <p:nvPr/>
        </p:nvSpPr>
        <p:spPr>
          <a:xfrm>
            <a:off x="0" y="641130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159140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 látható&#10;&#10;Automatikusan generált leírás">
            <a:extLst>
              <a:ext uri="{FF2B5EF4-FFF2-40B4-BE49-F238E27FC236}">
                <a16:creationId xmlns:a16="http://schemas.microsoft.com/office/drawing/2014/main" id="{4574B770-0AA2-9051-27D7-AC194D9BF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2022"/>
            <a:ext cx="5291666" cy="4153956"/>
          </a:xfrm>
          <a:prstGeom prst="rect">
            <a:avLst/>
          </a:prstGeom>
        </p:spPr>
      </p:pic>
      <p:pic>
        <p:nvPicPr>
          <p:cNvPr id="6" name="Kép 5" descr="A képen személy, röntgenfilm, művészet látható&#10;&#10;Automatikusan generált leírás">
            <a:extLst>
              <a:ext uri="{FF2B5EF4-FFF2-40B4-BE49-F238E27FC236}">
                <a16:creationId xmlns:a16="http://schemas.microsoft.com/office/drawing/2014/main" id="{6E204FE1-BCC8-F181-E9F9-313FE3D97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2602177"/>
            <a:ext cx="5291667" cy="1653646"/>
          </a:xfrm>
          <a:prstGeom prst="rect">
            <a:avLst/>
          </a:prstGeom>
        </p:spPr>
      </p:pic>
      <p:sp>
        <p:nvSpPr>
          <p:cNvPr id="2" name="Tartalom helye 2">
            <a:extLst>
              <a:ext uri="{FF2B5EF4-FFF2-40B4-BE49-F238E27FC236}">
                <a16:creationId xmlns:a16="http://schemas.microsoft.com/office/drawing/2014/main" id="{80C39A6A-D177-923C-4C23-CCAB56529B63}"/>
              </a:ext>
            </a:extLst>
          </p:cNvPr>
          <p:cNvSpPr txBox="1">
            <a:spLocks/>
          </p:cNvSpPr>
          <p:nvPr/>
        </p:nvSpPr>
        <p:spPr>
          <a:xfrm>
            <a:off x="-14990" y="6411308"/>
            <a:ext cx="1220699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46083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8591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47A391"/>
                </a:solidFill>
                <a:latin typeface="+mn-lt"/>
              </a:rPr>
              <a:t>Mi okozhat nehézséget?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96337"/>
            <a:ext cx="10515600" cy="4680626"/>
          </a:xfrm>
        </p:spPr>
        <p:txBody>
          <a:bodyPr>
            <a:noAutofit/>
          </a:bodyPr>
          <a:lstStyle/>
          <a:p>
            <a:r>
              <a:rPr lang="hu-HU" dirty="0"/>
              <a:t>Ionizáló sugárzás</a:t>
            </a:r>
          </a:p>
          <a:p>
            <a:endParaRPr lang="hu-HU" dirty="0"/>
          </a:p>
          <a:p>
            <a:r>
              <a:rPr lang="hu-HU" dirty="0"/>
              <a:t>Alacsony rátájú </a:t>
            </a:r>
            <a:r>
              <a:rPr lang="hu-HU" dirty="0" err="1"/>
              <a:t>invazivitás</a:t>
            </a:r>
            <a:r>
              <a:rPr lang="hu-HU" dirty="0"/>
              <a:t>, beavatkozás, betegszám</a:t>
            </a:r>
          </a:p>
          <a:p>
            <a:pPr lvl="1"/>
            <a:r>
              <a:rPr lang="hu-HU" dirty="0"/>
              <a:t>Nem lesz rutin, nem szerezhető kellő rutin</a:t>
            </a:r>
          </a:p>
          <a:p>
            <a:pPr lvl="1"/>
            <a:endParaRPr lang="hu-HU" dirty="0"/>
          </a:p>
          <a:p>
            <a:r>
              <a:rPr lang="hu-HU" dirty="0"/>
              <a:t>Nem ismert normál tartományok</a:t>
            </a:r>
          </a:p>
          <a:p>
            <a:endParaRPr lang="hu-HU" dirty="0"/>
          </a:p>
          <a:p>
            <a:r>
              <a:rPr lang="hu-HU" dirty="0"/>
              <a:t>Szülő és jogai (kötelezettségei?)</a:t>
            </a:r>
          </a:p>
          <a:p>
            <a:endParaRPr lang="hu-HU" dirty="0"/>
          </a:p>
          <a:p>
            <a:r>
              <a:rPr lang="hu-HU" dirty="0"/>
              <a:t>NO PROPOFOL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1D276532-54B7-503C-FD33-BDBC41FB2604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3F1875-9010-BFF6-2E83-93643E4D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600px-PTE_cimer_kicsi">
            <a:extLst>
              <a:ext uri="{FF2B5EF4-FFF2-40B4-BE49-F238E27FC236}">
                <a16:creationId xmlns:a16="http://schemas.microsoft.com/office/drawing/2014/main" id="{F0039661-0235-511F-E1D7-0F89CB86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A képen személy, Emberi arc, szöveg, ruházat látható&#10;&#10;Automatikusan generált leírás">
            <a:extLst>
              <a:ext uri="{FF2B5EF4-FFF2-40B4-BE49-F238E27FC236}">
                <a16:creationId xmlns:a16="http://schemas.microsoft.com/office/drawing/2014/main" id="{821AB682-E50E-2805-A2BF-6C3EDBD716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59" y="4049401"/>
            <a:ext cx="3199341" cy="2127562"/>
          </a:xfrm>
          <a:prstGeom prst="rect">
            <a:avLst/>
          </a:prstGeom>
        </p:spPr>
      </p:pic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011374D9-ACF9-A688-21CB-4B3F2228FBC6}"/>
              </a:ext>
            </a:extLst>
          </p:cNvPr>
          <p:cNvCxnSpPr>
            <a:cxnSpLocks/>
          </p:cNvCxnSpPr>
          <p:nvPr/>
        </p:nvCxnSpPr>
        <p:spPr>
          <a:xfrm flipH="1">
            <a:off x="9584731" y="4568051"/>
            <a:ext cx="731623" cy="12469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021B58B7-A7D5-80A7-D1FD-73E9749D9B8F}"/>
              </a:ext>
            </a:extLst>
          </p:cNvPr>
          <p:cNvCxnSpPr>
            <a:cxnSpLocks/>
          </p:cNvCxnSpPr>
          <p:nvPr/>
        </p:nvCxnSpPr>
        <p:spPr>
          <a:xfrm>
            <a:off x="9584731" y="4568051"/>
            <a:ext cx="731623" cy="12469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0208" y="31219"/>
            <a:ext cx="9770198" cy="1113366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00A599"/>
                </a:solidFill>
                <a:latin typeface="+mn-lt"/>
                <a:cs typeface="Arial" panose="020B0604020202020204" pitchFamily="34" charset="0"/>
              </a:rPr>
              <a:t>Miben más a gyermekintenzív ellátás?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4169" y="1396697"/>
            <a:ext cx="11203662" cy="5018243"/>
          </a:xfrm>
        </p:spPr>
        <p:txBody>
          <a:bodyPr>
            <a:normAutofit/>
          </a:bodyPr>
          <a:lstStyle/>
          <a:p>
            <a:r>
              <a:rPr lang="hu-HU" strike="sngStrike" dirty="0">
                <a:cs typeface="Arial" panose="020B0604020202020204" pitchFamily="34" charset="0"/>
              </a:rPr>
              <a:t>Konvenciók, „rutinból dolgozás”</a:t>
            </a:r>
          </a:p>
          <a:p>
            <a:pPr marL="0" indent="0">
              <a:buNone/>
            </a:pPr>
            <a:endParaRPr lang="hu-HU" strike="sngStrike" dirty="0"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Gyermekgyógyászat </a:t>
            </a:r>
            <a:r>
              <a:rPr lang="hu-HU" dirty="0">
                <a:cs typeface="Arial" panose="020B0604020202020204" pitchFamily="34" charset="0"/>
                <a:sym typeface="Symbol" panose="05050102010706020507" pitchFamily="18" charset="2"/>
              </a:rPr>
              <a:t>??</a:t>
            </a:r>
            <a:r>
              <a:rPr lang="hu-HU" dirty="0">
                <a:cs typeface="Arial" panose="020B0604020202020204" pitchFamily="34" charset="0"/>
              </a:rPr>
              <a:t> Intenzív terápia</a:t>
            </a:r>
          </a:p>
          <a:p>
            <a:pPr lvl="1"/>
            <a:r>
              <a:rPr lang="hu-HU" sz="2800" dirty="0">
                <a:cs typeface="Arial" panose="020B0604020202020204" pitchFamily="34" charset="0"/>
              </a:rPr>
              <a:t>Specializálódás terjedése, ráépített szakvizsga lehetősége</a:t>
            </a:r>
          </a:p>
          <a:p>
            <a:pPr lvl="1"/>
            <a:endParaRPr lang="hu-HU" sz="2800" dirty="0"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Korhoz kötött anatómiai, élettani különbségek </a:t>
            </a:r>
          </a:p>
          <a:p>
            <a:r>
              <a:rPr lang="hu-HU" dirty="0">
                <a:cs typeface="Arial" panose="020B0604020202020204" pitchFamily="34" charset="0"/>
              </a:rPr>
              <a:t>Korosztályra jellemző betegség típusok, sérülés mechanizmusok, kommunikációs eszközök</a:t>
            </a:r>
          </a:p>
          <a:p>
            <a:endParaRPr lang="hu-HU" dirty="0"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Elvétve van alapbetegség, ASA I</a:t>
            </a:r>
          </a:p>
          <a:p>
            <a:endParaRPr lang="hu-HU" dirty="0">
              <a:cs typeface="Arial" panose="020B0604020202020204" pitchFamily="34" charset="0"/>
            </a:endParaRPr>
          </a:p>
          <a:p>
            <a:endParaRPr lang="hu-HU" dirty="0">
              <a:cs typeface="Arial" panose="020B0604020202020204" pitchFamily="34" charset="0"/>
            </a:endParaRPr>
          </a:p>
          <a:p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9EC5991-A595-0133-6587-3F1F8E74EBE3}"/>
              </a:ext>
            </a:extLst>
          </p:cNvPr>
          <p:cNvSpPr/>
          <p:nvPr/>
        </p:nvSpPr>
        <p:spPr>
          <a:xfrm>
            <a:off x="5656891" y="5707405"/>
            <a:ext cx="578416" cy="461726"/>
          </a:xfrm>
          <a:prstGeom prst="heart">
            <a:avLst/>
          </a:prstGeom>
          <a:solidFill>
            <a:srgbClr val="47A3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0E786EB0-D0C0-2C96-3577-62D53DE13562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7B0B7A5-95C3-AE2D-FDAD-B72C2C5B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600px-PTE_cimer_kicsi">
            <a:extLst>
              <a:ext uri="{FF2B5EF4-FFF2-40B4-BE49-F238E27FC236}">
                <a16:creationId xmlns:a16="http://schemas.microsoft.com/office/drawing/2014/main" id="{B532C8D3-1588-00C5-08EC-F309ACFD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E5BC0-B755-457B-A40A-775462825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922708-011B-1E2E-7BF2-F0E48810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208" y="31219"/>
            <a:ext cx="9770198" cy="1113366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00A599"/>
                </a:solidFill>
                <a:latin typeface="+mn-lt"/>
                <a:cs typeface="Arial" panose="020B0604020202020204" pitchFamily="34" charset="0"/>
              </a:rPr>
              <a:t>Miben más a gyermekintenzív ellátás?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AD568A-E81C-0EB7-914C-1CBE09417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69" y="1396697"/>
            <a:ext cx="11203662" cy="5018243"/>
          </a:xfrm>
        </p:spPr>
        <p:txBody>
          <a:bodyPr>
            <a:normAutofit/>
          </a:bodyPr>
          <a:lstStyle/>
          <a:p>
            <a:r>
              <a:rPr lang="hu-HU" dirty="0">
                <a:cs typeface="Arial" panose="020B0604020202020204" pitchFamily="34" charset="0"/>
              </a:rPr>
              <a:t>Gyermekkori plaszticitás, regeneráció</a:t>
            </a:r>
          </a:p>
          <a:p>
            <a:endParaRPr lang="hu-HU" dirty="0"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Felnőtt intenzívre „</a:t>
            </a:r>
            <a:r>
              <a:rPr lang="hu-HU" dirty="0" err="1">
                <a:cs typeface="Arial" panose="020B0604020202020204" pitchFamily="34" charset="0"/>
              </a:rPr>
              <a:t>patognómikus</a:t>
            </a:r>
            <a:r>
              <a:rPr lang="hu-HU" dirty="0">
                <a:cs typeface="Arial" panose="020B0604020202020204" pitchFamily="34" charset="0"/>
              </a:rPr>
              <a:t>” betegségek ritkán fordulnak elő</a:t>
            </a:r>
          </a:p>
          <a:p>
            <a:endParaRPr lang="hu-HU" dirty="0"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Procedurális </a:t>
            </a:r>
            <a:r>
              <a:rPr lang="hu-HU" dirty="0" err="1">
                <a:cs typeface="Arial" panose="020B0604020202020204" pitchFamily="34" charset="0"/>
              </a:rPr>
              <a:t>szedáció</a:t>
            </a:r>
            <a:r>
              <a:rPr lang="hu-HU" dirty="0">
                <a:cs typeface="Arial" panose="020B0604020202020204" pitchFamily="34" charset="0"/>
              </a:rPr>
              <a:t>, pszichés felkészítés kiemelt fontosságú</a:t>
            </a:r>
          </a:p>
          <a:p>
            <a:endParaRPr lang="hu-HU" dirty="0">
              <a:cs typeface="Arial" panose="020B0604020202020204" pitchFamily="34" charset="0"/>
            </a:endParaRPr>
          </a:p>
          <a:p>
            <a:r>
              <a:rPr lang="hu-HU" dirty="0">
                <a:cs typeface="Arial" panose="020B0604020202020204" pitchFamily="34" charset="0"/>
              </a:rPr>
              <a:t>”A gyerekek őszinték” </a:t>
            </a:r>
          </a:p>
          <a:p>
            <a:endParaRPr lang="hu-HU" dirty="0">
              <a:cs typeface="Arial" panose="020B0604020202020204" pitchFamily="34" charset="0"/>
            </a:endParaRPr>
          </a:p>
          <a:p>
            <a:endParaRPr lang="hu-HU" dirty="0">
              <a:cs typeface="Arial" panose="020B0604020202020204" pitchFamily="34" charset="0"/>
            </a:endParaRP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3F3B64C0-0ACD-2710-2337-7D895EC01E33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87355AC-2C91-C6D2-2E72-B840448A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600px-PTE_cimer_kicsi">
            <a:extLst>
              <a:ext uri="{FF2B5EF4-FFF2-40B4-BE49-F238E27FC236}">
                <a16:creationId xmlns:a16="http://schemas.microsoft.com/office/drawing/2014/main" id="{8F524034-C032-B32F-5C98-31B59550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omparison Of Infant And Adult Airway Pediatric Emergency Medicine Pract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6" b="2753"/>
          <a:stretch>
            <a:fillRect/>
          </a:stretch>
        </p:blipFill>
        <p:spPr>
          <a:xfrm>
            <a:off x="2688376" y="570134"/>
            <a:ext cx="6815247" cy="57177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artalom helye 2">
            <a:extLst>
              <a:ext uri="{FF2B5EF4-FFF2-40B4-BE49-F238E27FC236}">
                <a16:creationId xmlns:a16="http://schemas.microsoft.com/office/drawing/2014/main" id="{D077556C-3BBB-5ABB-1BD3-6683ABCD9D0C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21FD4ED-83D7-483F-B483-FAACC6A9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600px-PTE_cimer_kicsi">
            <a:extLst>
              <a:ext uri="{FF2B5EF4-FFF2-40B4-BE49-F238E27FC236}">
                <a16:creationId xmlns:a16="http://schemas.microsoft.com/office/drawing/2014/main" id="{476D025A-49B7-FED2-1897-BDCA6C34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9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urs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8614" y="482597"/>
            <a:ext cx="6865544" cy="55411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7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6124" y="73715"/>
            <a:ext cx="6831219" cy="1061941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>
                <a:solidFill>
                  <a:srgbClr val="00A5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Kritikus állapotú gyermek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510848" y="1435793"/>
            <a:ext cx="1213794" cy="461665"/>
          </a:xfrm>
          <a:prstGeom prst="rect">
            <a:avLst/>
          </a:prstGeom>
          <a:noFill/>
          <a:ln>
            <a:solidFill>
              <a:srgbClr val="00A599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Hipoxia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510848" y="2530523"/>
            <a:ext cx="1332416" cy="461665"/>
          </a:xfrm>
          <a:prstGeom prst="rect">
            <a:avLst/>
          </a:prstGeom>
          <a:noFill/>
          <a:ln>
            <a:solidFill>
              <a:srgbClr val="00A599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Acidózis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63041" y="3625252"/>
            <a:ext cx="3994364" cy="461665"/>
          </a:xfrm>
          <a:prstGeom prst="rect">
            <a:avLst/>
          </a:prstGeom>
          <a:noFill/>
          <a:ln>
            <a:solidFill>
              <a:srgbClr val="00A5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Miokardium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diszfunkció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979892" y="4719981"/>
            <a:ext cx="2360662" cy="461665"/>
          </a:xfrm>
          <a:prstGeom prst="rect">
            <a:avLst/>
          </a:prstGeom>
          <a:noFill/>
          <a:ln>
            <a:solidFill>
              <a:srgbClr val="00A5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Bradikardia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979892" y="5814710"/>
            <a:ext cx="2360662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A5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Aszisztólia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elé nyíl 9"/>
          <p:cNvSpPr/>
          <p:nvPr/>
        </p:nvSpPr>
        <p:spPr>
          <a:xfrm>
            <a:off x="5965659" y="1988490"/>
            <a:ext cx="389128" cy="450998"/>
          </a:xfrm>
          <a:prstGeom prst="downArrow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5965659" y="3083220"/>
            <a:ext cx="389128" cy="450998"/>
          </a:xfrm>
          <a:prstGeom prst="downArrow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5965659" y="4177949"/>
            <a:ext cx="389128" cy="450998"/>
          </a:xfrm>
          <a:prstGeom prst="downArrow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felé nyíl 13"/>
          <p:cNvSpPr/>
          <p:nvPr/>
        </p:nvSpPr>
        <p:spPr>
          <a:xfrm>
            <a:off x="5940011" y="5278223"/>
            <a:ext cx="389128" cy="450998"/>
          </a:xfrm>
          <a:prstGeom prst="downArrow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rot="5400000">
            <a:off x="8192406" y="4247858"/>
            <a:ext cx="389128" cy="1582885"/>
          </a:xfrm>
          <a:prstGeom prst="downArrow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7379550" y="1543864"/>
            <a:ext cx="2014840" cy="219771"/>
          </a:xfrm>
          <a:prstGeom prst="rect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/>
          <p:cNvSpPr/>
          <p:nvPr/>
        </p:nvSpPr>
        <p:spPr>
          <a:xfrm rot="5400000">
            <a:off x="7503245" y="3215236"/>
            <a:ext cx="3601513" cy="258768"/>
          </a:xfrm>
          <a:prstGeom prst="rect">
            <a:avLst/>
          </a:prstGeom>
          <a:solidFill>
            <a:srgbClr val="00A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0550768" y="5389684"/>
            <a:ext cx="116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 befújás!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36064888-D6FD-F3B3-7DB6-571350973076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FD9B7BF-761F-015C-6AD3-439A7239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600px-PTE_cimer_kicsi">
            <a:extLst>
              <a:ext uri="{FF2B5EF4-FFF2-40B4-BE49-F238E27FC236}">
                <a16:creationId xmlns:a16="http://schemas.microsoft.com/office/drawing/2014/main" id="{D56E59D6-DB50-70BF-611F-D7DD4F06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47A391"/>
                </a:solidFill>
                <a:latin typeface="+mn-lt"/>
              </a:rPr>
              <a:t>Gyermekgyógyász ÉS </a:t>
            </a:r>
            <a:r>
              <a:rPr lang="hu-HU" b="1" dirty="0" err="1">
                <a:solidFill>
                  <a:srgbClr val="47A391"/>
                </a:solidFill>
                <a:latin typeface="+mn-lt"/>
              </a:rPr>
              <a:t>Intenzíves</a:t>
            </a:r>
            <a:r>
              <a:rPr lang="hu-HU" b="1" dirty="0">
                <a:solidFill>
                  <a:srgbClr val="47A391"/>
                </a:solidFill>
                <a:latin typeface="+mn-lt"/>
              </a:rPr>
              <a:t> szemlélet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ellátás minden szintjén más és más az igény</a:t>
            </a:r>
          </a:p>
          <a:p>
            <a:endParaRPr lang="hu-HU" dirty="0"/>
          </a:p>
          <a:p>
            <a:r>
              <a:rPr lang="hu-HU" dirty="0">
                <a:cs typeface="Arial" panose="020B0604020202020204" pitchFamily="34" charset="0"/>
              </a:rPr>
              <a:t>Gyerek + szülő vs. beteg + hozzátartozó</a:t>
            </a:r>
          </a:p>
          <a:p>
            <a:pPr marL="457200" lvl="1" indent="0">
              <a:buNone/>
            </a:pPr>
            <a:endParaRPr lang="hu-HU" sz="2800" dirty="0"/>
          </a:p>
          <a:p>
            <a:r>
              <a:rPr lang="hu-HU" dirty="0"/>
              <a:t>Nem csak a felnőttektől, de egymástól is különböznek</a:t>
            </a:r>
          </a:p>
          <a:p>
            <a:pPr lvl="1"/>
            <a:r>
              <a:rPr lang="hu-HU" dirty="0"/>
              <a:t>Koraszülött </a:t>
            </a:r>
            <a:r>
              <a:rPr lang="hu-HU" dirty="0" err="1"/>
              <a:t>vs</a:t>
            </a:r>
            <a:r>
              <a:rPr lang="hu-HU" dirty="0"/>
              <a:t>. 12 éves gyerek</a:t>
            </a:r>
          </a:p>
          <a:p>
            <a:pPr lvl="1"/>
            <a:r>
              <a:rPr lang="hu-HU" dirty="0"/>
              <a:t>„Szindrómás” </a:t>
            </a:r>
            <a:r>
              <a:rPr lang="hu-HU" dirty="0" err="1"/>
              <a:t>vs</a:t>
            </a:r>
            <a:r>
              <a:rPr lang="hu-HU" dirty="0"/>
              <a:t>. egészséges gyermek</a:t>
            </a:r>
            <a:r>
              <a:rPr lang="hu-HU" dirty="0">
                <a:cs typeface="Arial" panose="020B0604020202020204" pitchFamily="34" charset="0"/>
              </a:rPr>
              <a:t> </a:t>
            </a:r>
          </a:p>
          <a:p>
            <a:pPr lvl="1"/>
            <a:endParaRPr lang="hu-HU" sz="2800" dirty="0"/>
          </a:p>
          <a:p>
            <a:r>
              <a:rPr lang="hu-HU" dirty="0"/>
              <a:t>NTS!!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7E102BCF-3DC9-6255-9782-70F1D197F759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7E4ECC-8994-427D-B0E3-311A6C5A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600px-PTE_cimer_kicsi">
            <a:extLst>
              <a:ext uri="{FF2B5EF4-FFF2-40B4-BE49-F238E27FC236}">
                <a16:creationId xmlns:a16="http://schemas.microsoft.com/office/drawing/2014/main" id="{FA54F8A9-E066-42D2-8A24-A8B3F312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805F5A7A-F3CE-1875-1D32-EA0DC4AFD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34" y="3083428"/>
            <a:ext cx="2539299" cy="30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4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8591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47A391"/>
                </a:solidFill>
                <a:latin typeface="+mn-lt"/>
              </a:rPr>
              <a:t>Mi okozhat nehézséget?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68916"/>
            <a:ext cx="7721184" cy="4680626"/>
          </a:xfrm>
        </p:spPr>
        <p:txBody>
          <a:bodyPr>
            <a:noAutofit/>
          </a:bodyPr>
          <a:lstStyle/>
          <a:p>
            <a:r>
              <a:rPr lang="hu-HU" dirty="0"/>
              <a:t>Ritka az optimális beteg-ápoló arány (SUPER-CAVE: NICU), kevés a szakszemélyzet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Kapilláris vérgáz, kis mennyiségű minta-lehetőség, nyílt mintavételi technika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1D276532-54B7-503C-FD33-BDBC41FB2604}"/>
              </a:ext>
            </a:extLst>
          </p:cNvPr>
          <p:cNvSpPr txBox="1">
            <a:spLocks/>
          </p:cNvSpPr>
          <p:nvPr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47A391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hu-HU" sz="1800" b="1"/>
              <a:t> </a:t>
            </a:r>
            <a:endParaRPr lang="hu-HU" sz="1800" b="1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3F1875-9010-BFF6-2E83-93643E4D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600px-PTE_cimer_kicsi">
            <a:extLst>
              <a:ext uri="{FF2B5EF4-FFF2-40B4-BE49-F238E27FC236}">
                <a16:creationId xmlns:a16="http://schemas.microsoft.com/office/drawing/2014/main" id="{F0039661-0235-511F-E1D7-0F89CB86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194FF96-D5DE-1E9E-08A9-95D2091EB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861" y="3916415"/>
            <a:ext cx="3886199" cy="218598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301934A-23F9-B35F-BFA9-249CCA8CFA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941" y="3746805"/>
            <a:ext cx="3222886" cy="23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6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8591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47A391"/>
                </a:solidFill>
                <a:latin typeface="+mn-lt"/>
              </a:rPr>
              <a:t>Mi okozhat nehézséget?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96337"/>
            <a:ext cx="10515600" cy="4680626"/>
          </a:xfrm>
        </p:spPr>
        <p:txBody>
          <a:bodyPr>
            <a:noAutofit/>
          </a:bodyPr>
          <a:lstStyle/>
          <a:p>
            <a:r>
              <a:rPr lang="hu-HU" dirty="0"/>
              <a:t>Köldök </a:t>
            </a:r>
            <a:r>
              <a:rPr lang="hu-HU" dirty="0" err="1"/>
              <a:t>kanül</a:t>
            </a:r>
            <a:r>
              <a:rPr lang="hu-HU" dirty="0"/>
              <a:t>, EC-</a:t>
            </a:r>
            <a:r>
              <a:rPr lang="hu-HU" dirty="0" err="1"/>
              <a:t>kanül</a:t>
            </a:r>
            <a:r>
              <a:rPr lang="hu-HU" dirty="0"/>
              <a:t> ill. egyéb kis lumenű </a:t>
            </a:r>
            <a:r>
              <a:rPr lang="hu-HU" dirty="0" err="1"/>
              <a:t>invazív</a:t>
            </a:r>
            <a:r>
              <a:rPr lang="hu-HU" dirty="0"/>
              <a:t> eszközök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3F1875-9010-BFF6-2E83-93643E4D7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01" y="31219"/>
            <a:ext cx="792501" cy="108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600px-PTE_cimer_kicsi">
            <a:extLst>
              <a:ext uri="{FF2B5EF4-FFF2-40B4-BE49-F238E27FC236}">
                <a16:creationId xmlns:a16="http://schemas.microsoft.com/office/drawing/2014/main" id="{F0039661-0235-511F-E1D7-0F89CB86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6171"/>
            <a:ext cx="1129671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9EBD364-74C0-B87C-6489-A6F88703C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2" y="4406113"/>
            <a:ext cx="3340954" cy="170239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4FBAF0-4096-C089-5636-6322B78F8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42" y="2091516"/>
            <a:ext cx="3340954" cy="203828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E64F889-4887-3061-472B-5DAAD378C4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949" y="2989913"/>
            <a:ext cx="3288101" cy="1311546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F337D4B-F611-7E1D-427F-65BA75DE9F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949" y="4510776"/>
            <a:ext cx="3509364" cy="233372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74211C7-EA84-F490-F12C-CA07FD6B3B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3634" y="4791943"/>
            <a:ext cx="2713116" cy="203483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1E1E702-91D9-9B5B-1502-77D9831CA7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4881" y="1971232"/>
            <a:ext cx="3500079" cy="26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299</Words>
  <Application>Microsoft Office PowerPoint</Application>
  <PresentationFormat>Szélesvásznú</PresentationFormat>
  <Paragraphs>82</Paragraphs>
  <Slides>12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Office-téma</vt:lpstr>
      <vt:lpstr>A gyermek nem kis felnőtt - Különbségek a gyermek-intenzívosztályos gyakorlatban -  </vt:lpstr>
      <vt:lpstr>Miben más a gyermekintenzív ellátás?</vt:lpstr>
      <vt:lpstr>Miben más a gyermekintenzív ellátás?</vt:lpstr>
      <vt:lpstr>PowerPoint-bemutató</vt:lpstr>
      <vt:lpstr>PowerPoint-bemutató</vt:lpstr>
      <vt:lpstr>Kritikus állapotú gyermek</vt:lpstr>
      <vt:lpstr>Gyermekgyógyász ÉS Intenzíves szemlélet</vt:lpstr>
      <vt:lpstr>Mi okozhat nehézséget?</vt:lpstr>
      <vt:lpstr>Mi okozhat nehézséget?</vt:lpstr>
      <vt:lpstr>PowerPoint-bemutató</vt:lpstr>
      <vt:lpstr>PowerPoint-bemutató</vt:lpstr>
      <vt:lpstr>Mi okozhat nehézséget?</vt:lpstr>
    </vt:vector>
  </TitlesOfParts>
  <Company>KK-SCCM-2016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gyermek nem kis felnőtt?</dc:title>
  <dc:creator>Dr. Nagy Arnold</dc:creator>
  <cp:lastModifiedBy>PTE</cp:lastModifiedBy>
  <cp:revision>25</cp:revision>
  <dcterms:created xsi:type="dcterms:W3CDTF">2024-09-12T16:50:33Z</dcterms:created>
  <dcterms:modified xsi:type="dcterms:W3CDTF">2024-10-18T04:22:59Z</dcterms:modified>
</cp:coreProperties>
</file>