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71" r:id="rId4"/>
    <p:sldId id="275" r:id="rId5"/>
    <p:sldId id="276" r:id="rId6"/>
    <p:sldId id="272" r:id="rId7"/>
    <p:sldId id="277" r:id="rId8"/>
    <p:sldId id="278" r:id="rId9"/>
    <p:sldId id="274" r:id="rId10"/>
    <p:sldId id="296" r:id="rId11"/>
    <p:sldId id="270" r:id="rId12"/>
  </p:sldIdLst>
  <p:sldSz cx="12192000" cy="6858000"/>
  <p:notesSz cx="6858000" cy="9144000"/>
  <p:embeddedFontLst>
    <p:embeddedFont>
      <p:font typeface="Poppins" panose="00000500000000000000" pitchFamily="2" charset="-18"/>
      <p:regular r:id="rId14"/>
      <p:bold r:id="rId15"/>
      <p:italic r:id="rId16"/>
      <p:boldItalic r:id="rId17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oltan Egri" initials="ZE" lastIdx="1" clrIdx="0">
    <p:extLst>
      <p:ext uri="{19B8F6BF-5375-455C-9EA6-DF929625EA0E}">
        <p15:presenceInfo xmlns:p15="http://schemas.microsoft.com/office/powerpoint/2012/main" userId="132fd478fe12fdc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D46"/>
    <a:srgbClr val="9DA8C4"/>
    <a:srgbClr val="1B9A63"/>
    <a:srgbClr val="00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81" autoAdjust="0"/>
    <p:restoredTop sz="94660"/>
  </p:normalViewPr>
  <p:slideViewPr>
    <p:cSldViewPr snapToGrid="0">
      <p:cViewPr varScale="1">
        <p:scale>
          <a:sx n="83" d="100"/>
          <a:sy n="83" d="100"/>
        </p:scale>
        <p:origin x="176" y="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EC642-0E96-410A-B132-FCB7AAE8E3BA}" type="datetimeFigureOut">
              <a:rPr lang="hu-HU" smtClean="0"/>
              <a:t>2025. 03. 10.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5C376-1D9F-4637-B5C6-5704F4519C7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5745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Az enyhe traumatikus agysérülések az összes traumatikus agysérülések 80-90%-át teszik ki, míg a maradék 10-20%-</a:t>
            </a:r>
            <a:r>
              <a:rPr lang="hu-HU" dirty="0" err="1"/>
              <a:t>ba</a:t>
            </a:r>
            <a:r>
              <a:rPr lang="hu-HU" dirty="0"/>
              <a:t> a középsúlyos/mérsékelt és súlyos esetek tartoznak.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C3072-B68D-4A2A-AFBE-DC4171B3820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389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025E293-368F-4B45-95DC-882E56548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3DF7557-3D74-4AE1-84B1-FD4AD71866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C4DE18F-CBD6-4E70-AE0C-2EC30F8AE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2025. 03. 10.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C405820-A60B-4921-BAD0-ADAFD8CDF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18BDF29-E0F7-45BF-AC4E-9F1DA241A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8672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CFFD9ED-9683-46B0-B605-8E0E218A6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00F25D8-7C3E-460F-91D2-5DECC2F54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ABE97EC-27B0-4DDB-981D-9D5D46E6D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2025. 03. 10.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F685A47-C208-45F7-A7EA-F95CA39E4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98B7AD5-B871-4D76-8C00-0E3E876B2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2591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792088C8-1298-4ADB-BC30-B9557F3234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CA20C6BE-0315-45D0-8ADC-45FD5E4429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53360F2-A740-4B92-A2C7-628E76E6D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2025. 03. 10.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38C0EB7-549C-4176-A142-DFC60F59D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E7189A3-A563-41CE-95DE-7659A7823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3063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025E293-368F-4B45-95DC-882E56548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3DF7557-3D74-4AE1-84B1-FD4AD71866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C4DE18F-CBD6-4E70-AE0C-2EC30F8AE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2025. 03. 10.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C405820-A60B-4921-BAD0-ADAFD8CDF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18BDF29-E0F7-45BF-AC4E-9F1DA241A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5984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BDF7204-1114-4DA1-92EA-78CF4F03A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05F0A39-CB5D-4081-AAE8-5167BAFA3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6E734DB-2CCF-4715-8059-4980CB314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2025. 03. 10.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8E41E9E-BCFF-4988-BA42-C7B235D19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EE783FD-2597-4A07-9889-71A963493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2891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9B012DF-22BA-4B68-A87D-C974ACC2D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92D4901-C08F-4FB2-9E4D-BD381A0C9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7B6CFA4-9008-47F7-800B-90488FC30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2025. 03. 10.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F7FAB60-90BC-464E-A88B-04D586B16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F7831A4-A581-4FFC-AFB4-066A14E13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6593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70EBD1-A9FB-4C42-8B44-F273BC862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572A1F7-9ECC-428A-A238-D9A0F33A0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A541A4C-A2FE-4274-AE9A-D6C290B24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84CAC82-3345-4655-B5ED-9AC83B06D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2025. 03. 10.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AE7D772-C0B8-4168-BC66-0581FC735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3724270-1AF6-413B-971F-F25A329DE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6897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514B959-B735-4BE0-B9DE-CE0ECAE9A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C5F82BC-39CF-4C3D-9075-EDFD22215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F8F5DCD-1B62-4535-B5F8-5E71254B5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99ED128B-3986-4D39-A47C-A9B79EBEA0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893F8CA-287F-44C9-AC75-A134764D34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BC49D6F6-ECF2-4D51-8869-AD980FCD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2025. 03. 10.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F43572D8-B24D-4DBF-947D-8F89499A1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0719DCA5-AA55-4A52-9C18-80AEC09D0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6775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040B6BC-390B-470E-BD16-8C94B89AC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AE7F699-5C3A-4CB8-96E1-BFC645029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2025. 03. 10.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6DC8BE3C-DE22-4C48-80D7-BFDA69777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BBF1555D-39EC-4319-8A07-0919CCA91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6618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AC76EADF-91B3-46CC-B9DD-90075A6DF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2025. 03. 10.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39A9811B-CF19-4588-9A60-E0BC1717B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D5D784A-F7B6-4FAC-96FD-C0597F72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8293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056E3A1-8F18-4453-82A9-BF50839EA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C14265E-69E6-46CA-B660-47D53E783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C4443D7-DC00-433A-878F-D586D01390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D700CFE-BCFB-4A10-A0B3-04898E75C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2025. 03. 10.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3821B89-354A-4CFA-A6A1-448A6B72F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9529FDB-501D-4B60-A4D2-4758088D4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0500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BDF7204-1114-4DA1-92EA-78CF4F03A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05F0A39-CB5D-4081-AAE8-5167BAFA3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6E734DB-2CCF-4715-8059-4980CB314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2025. 03. 10.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8E41E9E-BCFF-4988-BA42-C7B235D19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EE783FD-2597-4A07-9889-71A963493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06389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A20838C-0FF7-4B3A-9D5C-D42AD7B47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7DA8992A-DE0E-4649-9272-D0E6206ABB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AB071B1-5CD7-40EC-8E88-09112E27B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CEEDEF8-4C41-4CF7-969A-AF503DDF1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2025. 03. 10.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C5F0256-AA5D-495C-B746-688C83414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A7771E5-2F87-4DF8-BC13-0882461C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7225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CFFD9ED-9683-46B0-B605-8E0E218A6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00F25D8-7C3E-460F-91D2-5DECC2F54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ABE97EC-27B0-4DDB-981D-9D5D46E6D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2025. 03. 10.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F685A47-C208-45F7-A7EA-F95CA39E4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98B7AD5-B871-4D76-8C00-0E3E876B2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62568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792088C8-1298-4ADB-BC30-B9557F3234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CA20C6BE-0315-45D0-8ADC-45FD5E4429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53360F2-A740-4B92-A2C7-628E76E6D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2025. 03. 10.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38C0EB7-549C-4176-A142-DFC60F59D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E7189A3-A563-41CE-95DE-7659A7823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60410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Hold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www.websitename.com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FB14-7DA6-44D4-A265-5EB7147727C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979715"/>
            <a:ext cx="6096000" cy="489857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244432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9B012DF-22BA-4B68-A87D-C974ACC2D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92D4901-C08F-4FB2-9E4D-BD381A0C9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7B6CFA4-9008-47F7-800B-90488FC30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2025. 03. 10.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F7FAB60-90BC-464E-A88B-04D586B16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F7831A4-A581-4FFC-AFB4-066A14E13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5401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70EBD1-A9FB-4C42-8B44-F273BC862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572A1F7-9ECC-428A-A238-D9A0F33A0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A541A4C-A2FE-4274-AE9A-D6C290B24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84CAC82-3345-4655-B5ED-9AC83B06D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2025. 03. 10.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AE7D772-C0B8-4168-BC66-0581FC735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3724270-1AF6-413B-971F-F25A329DE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1698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514B959-B735-4BE0-B9DE-CE0ECAE9A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C5F82BC-39CF-4C3D-9075-EDFD22215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F8F5DCD-1B62-4535-B5F8-5E71254B5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99ED128B-3986-4D39-A47C-A9B79EBEA0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893F8CA-287F-44C9-AC75-A134764D34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BC49D6F6-ECF2-4D51-8869-AD980FCD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2025. 03. 10.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F43572D8-B24D-4DBF-947D-8F89499A1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0719DCA5-AA55-4A52-9C18-80AEC09D0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9675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040B6BC-390B-470E-BD16-8C94B89AC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AE7F699-5C3A-4CB8-96E1-BFC645029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2025. 03. 10.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6DC8BE3C-DE22-4C48-80D7-BFDA69777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BBF1555D-39EC-4319-8A07-0919CCA91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2792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AC76EADF-91B3-46CC-B9DD-90075A6DF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2025. 03. 10.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39A9811B-CF19-4588-9A60-E0BC1717B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D5D784A-F7B6-4FAC-96FD-C0597F72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5699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056E3A1-8F18-4453-82A9-BF50839EA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C14265E-69E6-46CA-B660-47D53E783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C4443D7-DC00-433A-878F-D586D01390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D700CFE-BCFB-4A10-A0B3-04898E75C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2025. 03. 10.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3821B89-354A-4CFA-A6A1-448A6B72F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9529FDB-501D-4B60-A4D2-4758088D4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3642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A20838C-0FF7-4B3A-9D5C-D42AD7B47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7DA8992A-DE0E-4649-9272-D0E6206ABB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AB071B1-5CD7-40EC-8E88-09112E27B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CEEDEF8-4C41-4CF7-969A-AF503DDF1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0077-C41F-4D32-8164-6365654D05FA}" type="datetimeFigureOut">
              <a:rPr lang="hu-HU" smtClean="0"/>
              <a:t>2025. 03. 10.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C5F0256-AA5D-495C-B746-688C83414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A7771E5-2F87-4DF8-BC13-0882461C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4795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A70C757C-1D75-4F54-B4D6-79A752FD6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B2944B2-6FC8-49B7-A7E2-E396D1005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F239900-98CE-4229-8F28-FE1B49CEE9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80077-C41F-4D32-8164-6365654D05FA}" type="datetimeFigureOut">
              <a:rPr lang="hu-HU" smtClean="0"/>
              <a:t>2025. 03. 10.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58D66E7-593A-4C99-A358-DDEC56AFD8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6D367C9-EEED-4AF6-81E1-A39F839992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5111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A70C757C-1D75-4F54-B4D6-79A752FD6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B2944B2-6FC8-49B7-A7E2-E396D1005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F239900-98CE-4229-8F28-FE1B49CEE9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80077-C41F-4D32-8164-6365654D05FA}" type="datetimeFigureOut">
              <a:rPr lang="hu-HU" smtClean="0"/>
              <a:t>2025. 03. 10.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58D66E7-593A-4C99-A358-DDEC56AFD8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6D367C9-EEED-4AF6-81E1-A39F839992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7B411-73E5-4868-AD32-D06EC5F161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66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Ábra 4">
            <a:extLst>
              <a:ext uri="{FF2B5EF4-FFF2-40B4-BE49-F238E27FC236}">
                <a16:creationId xmlns:a16="http://schemas.microsoft.com/office/drawing/2014/main" id="{EAFED07B-614C-4ECF-AE8B-1B726A2DD98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5186" y="723123"/>
            <a:ext cx="3357563" cy="723900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EB03EFD1-AAB9-4ED1-A40D-207ECF7A5ECA}"/>
              </a:ext>
            </a:extLst>
          </p:cNvPr>
          <p:cNvSpPr txBox="1"/>
          <p:nvPr/>
        </p:nvSpPr>
        <p:spPr>
          <a:xfrm>
            <a:off x="2483967" y="1786651"/>
            <a:ext cx="58452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600" b="1" dirty="0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Sportorvosi szituációk</a:t>
            </a:r>
            <a:endParaRPr lang="en-US" sz="6600" b="1" dirty="0">
              <a:solidFill>
                <a:srgbClr val="121D46"/>
              </a:solidFill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DFE691C7-FCD3-4C19-99DC-29B99C87DE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7"/>
          <a:stretch/>
        </p:blipFill>
        <p:spPr>
          <a:xfrm flipH="1">
            <a:off x="7839490" y="345740"/>
            <a:ext cx="4352510" cy="6521785"/>
          </a:xfrm>
          <a:prstGeom prst="rect">
            <a:avLst/>
          </a:prstGeom>
        </p:spPr>
      </p:pic>
      <p:sp>
        <p:nvSpPr>
          <p:cNvPr id="12" name="Rectangle 7">
            <a:extLst>
              <a:ext uri="{FF2B5EF4-FFF2-40B4-BE49-F238E27FC236}">
                <a16:creationId xmlns:a16="http://schemas.microsoft.com/office/drawing/2014/main" id="{8D5CA5CF-FACA-441D-8F76-DC875733F86F}"/>
              </a:ext>
            </a:extLst>
          </p:cNvPr>
          <p:cNvSpPr/>
          <p:nvPr/>
        </p:nvSpPr>
        <p:spPr>
          <a:xfrm>
            <a:off x="179298" y="6298076"/>
            <a:ext cx="4173213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hu-HU" sz="1200" dirty="0">
                <a:solidFill>
                  <a:srgbClr val="9DA8C4"/>
                </a:solidFill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2025.03.10</a:t>
            </a:r>
          </a:p>
          <a:p>
            <a:pPr>
              <a:lnSpc>
                <a:spcPts val="2400"/>
              </a:lnSpc>
            </a:pPr>
            <a:r>
              <a:rPr lang="hu-HU" sz="1200" dirty="0">
                <a:solidFill>
                  <a:srgbClr val="9DA8C4"/>
                </a:solidFill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.</a:t>
            </a:r>
            <a:endParaRPr lang="en-US" sz="1200" dirty="0">
              <a:solidFill>
                <a:srgbClr val="9DA8C4"/>
              </a:solidFill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8" name="Alcím 2"/>
          <p:cNvSpPr>
            <a:spLocks noGrp="1"/>
          </p:cNvSpPr>
          <p:nvPr/>
        </p:nvSpPr>
        <p:spPr>
          <a:xfrm>
            <a:off x="0" y="5071349"/>
            <a:ext cx="4441370" cy="1229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4000"/>
              </a:lnSpc>
              <a:spcBef>
                <a:spcPts val="3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4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4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4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800" b="1" dirty="0">
                <a:solidFill>
                  <a:schemeClr val="accent3">
                    <a:lumMod val="75000"/>
                  </a:schemeClr>
                </a:solidFill>
                <a:latin typeface="Poppins" panose="020B0604020202020204" charset="-18"/>
                <a:cs typeface="Poppins" panose="020B0604020202020204" charset="-18"/>
              </a:rPr>
              <a:t>Dr. </a:t>
            </a:r>
            <a:r>
              <a:rPr lang="hu-HU" sz="1800" b="1" dirty="0" err="1">
                <a:solidFill>
                  <a:schemeClr val="accent3">
                    <a:lumMod val="75000"/>
                  </a:schemeClr>
                </a:solidFill>
                <a:latin typeface="Poppins" panose="020B0604020202020204" charset="-18"/>
                <a:cs typeface="Poppins" panose="020B0604020202020204" charset="-18"/>
              </a:rPr>
              <a:t>Dömse</a:t>
            </a:r>
            <a:r>
              <a:rPr lang="hu-HU" sz="1800" b="1" dirty="0">
                <a:solidFill>
                  <a:schemeClr val="accent3">
                    <a:lumMod val="75000"/>
                  </a:schemeClr>
                </a:solidFill>
                <a:latin typeface="Poppins" panose="020B0604020202020204" charset="-18"/>
                <a:cs typeface="Poppins" panose="020B0604020202020204" charset="-18"/>
              </a:rPr>
              <a:t> Eszter</a:t>
            </a:r>
          </a:p>
          <a:p>
            <a:r>
              <a:rPr lang="hu-HU" sz="1800" dirty="0">
                <a:solidFill>
                  <a:schemeClr val="accent3">
                    <a:lumMod val="75000"/>
                  </a:schemeClr>
                </a:solidFill>
                <a:latin typeface="Poppins" panose="020B0604020202020204" charset="-18"/>
                <a:cs typeface="Poppins" panose="020B0604020202020204" charset="-18"/>
              </a:rPr>
              <a:t>ortopéd- traumatológus szakorvos</a:t>
            </a:r>
          </a:p>
          <a:p>
            <a:r>
              <a:rPr lang="hu-HU" sz="1800" dirty="0">
                <a:solidFill>
                  <a:schemeClr val="accent3">
                    <a:lumMod val="75000"/>
                  </a:schemeClr>
                </a:solidFill>
                <a:latin typeface="Poppins" panose="020B0604020202020204" charset="-18"/>
                <a:cs typeface="Poppins" panose="020B0604020202020204" charset="-18"/>
              </a:rPr>
              <a:t>PTE ÁOK Sportmedicina Tanszék</a:t>
            </a:r>
          </a:p>
          <a:p>
            <a:endParaRPr lang="hu-HU" sz="1800" dirty="0">
              <a:solidFill>
                <a:schemeClr val="accent3">
                  <a:lumMod val="75000"/>
                </a:schemeClr>
              </a:solidFill>
              <a:latin typeface="Poppins" panose="020B0604020202020204" charset="-18"/>
              <a:cs typeface="Poppins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05519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EB03EFD1-AAB9-4ED1-A40D-207ECF7A5ECA}"/>
              </a:ext>
            </a:extLst>
          </p:cNvPr>
          <p:cNvSpPr txBox="1"/>
          <p:nvPr/>
        </p:nvSpPr>
        <p:spPr>
          <a:xfrm>
            <a:off x="2557786" y="2967335"/>
            <a:ext cx="9078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5400" b="1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Köszönöm a figyelmet!</a:t>
            </a:r>
            <a:endParaRPr lang="en-US" sz="5400" b="1" dirty="0">
              <a:solidFill>
                <a:srgbClr val="121D46"/>
              </a:solidFill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DFE691C7-FCD3-4C19-99DC-29B99C87DE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2" r="55677"/>
          <a:stretch/>
        </p:blipFill>
        <p:spPr>
          <a:xfrm flipH="1">
            <a:off x="-2" y="0"/>
            <a:ext cx="3555999" cy="6858000"/>
          </a:xfrm>
          <a:prstGeom prst="rect">
            <a:avLst/>
          </a:prstGeom>
        </p:spPr>
      </p:pic>
      <p:sp>
        <p:nvSpPr>
          <p:cNvPr id="12" name="Rectangle 7">
            <a:extLst>
              <a:ext uri="{FF2B5EF4-FFF2-40B4-BE49-F238E27FC236}">
                <a16:creationId xmlns:a16="http://schemas.microsoft.com/office/drawing/2014/main" id="{8D5CA5CF-FACA-441D-8F76-DC875733F86F}"/>
              </a:ext>
            </a:extLst>
          </p:cNvPr>
          <p:cNvSpPr/>
          <p:nvPr/>
        </p:nvSpPr>
        <p:spPr>
          <a:xfrm>
            <a:off x="7463162" y="6134877"/>
            <a:ext cx="4173213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400"/>
              </a:lnSpc>
            </a:pPr>
            <a:r>
              <a:rPr lang="hu-HU" sz="1200" dirty="0">
                <a:solidFill>
                  <a:srgbClr val="9DA8C4"/>
                </a:solidFill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Pécs, 2021. január 12.</a:t>
            </a:r>
            <a:endParaRPr lang="en-US" sz="1200" dirty="0">
              <a:solidFill>
                <a:srgbClr val="9DA8C4"/>
              </a:solidFill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pic>
        <p:nvPicPr>
          <p:cNvPr id="7" name="Ábra 6">
            <a:extLst>
              <a:ext uri="{FF2B5EF4-FFF2-40B4-BE49-F238E27FC236}">
                <a16:creationId xmlns:a16="http://schemas.microsoft.com/office/drawing/2014/main" id="{1324B418-5E8B-4604-A494-6D9DBD3A664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36273" y="723123"/>
            <a:ext cx="3357563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5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0DDF8346-BCF7-4468-9E12-0C1AF98938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8" r="25349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EB03EFD1-AAB9-4ED1-A40D-207ECF7A5ECA}"/>
              </a:ext>
            </a:extLst>
          </p:cNvPr>
          <p:cNvSpPr txBox="1"/>
          <p:nvPr/>
        </p:nvSpPr>
        <p:spPr>
          <a:xfrm>
            <a:off x="0" y="182989"/>
            <a:ext cx="90785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1. Csapat : </a:t>
            </a:r>
            <a:r>
              <a:rPr lang="hu-HU" sz="3000" b="1" dirty="0" err="1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Luxatio</a:t>
            </a:r>
            <a:r>
              <a:rPr lang="hu-HU" sz="3000" b="1" dirty="0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 </a:t>
            </a:r>
            <a:r>
              <a:rPr lang="hu-HU" sz="3000" b="1" dirty="0" err="1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humeri</a:t>
            </a:r>
            <a:r>
              <a:rPr lang="hu-HU" sz="3000" b="1" dirty="0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 ( Vállficam)</a:t>
            </a:r>
            <a:endParaRPr lang="en-US" sz="3000" b="1" dirty="0">
              <a:solidFill>
                <a:srgbClr val="121D46"/>
              </a:solidFill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8D5CA5CF-FACA-441D-8F76-DC875733F86F}"/>
              </a:ext>
            </a:extLst>
          </p:cNvPr>
          <p:cNvSpPr/>
          <p:nvPr/>
        </p:nvSpPr>
        <p:spPr>
          <a:xfrm>
            <a:off x="0" y="6396381"/>
            <a:ext cx="4173213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hu-HU" sz="1200" dirty="0">
                <a:solidFill>
                  <a:srgbClr val="9DA8C4"/>
                </a:solidFill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Dopping</a:t>
            </a:r>
            <a:endParaRPr lang="en-US" sz="1200" dirty="0">
              <a:solidFill>
                <a:srgbClr val="9DA8C4"/>
              </a:solidFill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F02EFA-99BC-464B-A454-F92376F1FC91}"/>
              </a:ext>
            </a:extLst>
          </p:cNvPr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400"/>
              </a:lnSpc>
            </a:pPr>
            <a:r>
              <a:rPr lang="hu-HU" sz="1200" dirty="0">
                <a:solidFill>
                  <a:srgbClr val="9DA8C4"/>
                </a:solidFill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3</a:t>
            </a:r>
            <a:endParaRPr lang="en-US" sz="1200" dirty="0">
              <a:solidFill>
                <a:srgbClr val="9DA8C4"/>
              </a:solidFill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75A706D0-7990-40BA-BF30-7FA856BD90C9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 flip="none" rotWithShape="1"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Kép 9" descr="A képen személy, sport, kültéri, játékos látható&#10;&#10;Automatikusan generált leírás">
            <a:extLst>
              <a:ext uri="{FF2B5EF4-FFF2-40B4-BE49-F238E27FC236}">
                <a16:creationId xmlns:a16="http://schemas.microsoft.com/office/drawing/2014/main" id="{9046DCE6-03A1-25A9-2702-47F9C02BD2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549" y="116114"/>
            <a:ext cx="3353042" cy="3353042"/>
          </a:xfrm>
          <a:prstGeom prst="rect">
            <a:avLst/>
          </a:prstGeom>
        </p:spPr>
      </p:pic>
      <p:pic>
        <p:nvPicPr>
          <p:cNvPr id="13" name="Kép 12" descr="A képen ruházat, alsónadrág látható&#10;&#10;Automatikusan generált leírás">
            <a:extLst>
              <a:ext uri="{FF2B5EF4-FFF2-40B4-BE49-F238E27FC236}">
                <a16:creationId xmlns:a16="http://schemas.microsoft.com/office/drawing/2014/main" id="{E353CE94-5BB3-ACD9-DA8B-DC85B2DEA0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213" y="1072043"/>
            <a:ext cx="3955002" cy="2447157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65240D8B-9840-7FBD-F27D-EA070386E4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7" y="3485248"/>
            <a:ext cx="4211745" cy="3372752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977E028A-4838-2FF1-2784-6F9432139C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582" y="3701988"/>
            <a:ext cx="5575376" cy="312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4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AAD29-140B-F730-C1A4-D430EAF34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6B786D66-0338-5F22-7097-976654E32E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8" r="25349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2AD19564-A2F7-5FF0-88FD-E5DE585C801B}"/>
              </a:ext>
            </a:extLst>
          </p:cNvPr>
          <p:cNvSpPr txBox="1"/>
          <p:nvPr/>
        </p:nvSpPr>
        <p:spPr>
          <a:xfrm>
            <a:off x="0" y="232228"/>
            <a:ext cx="90785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u-HU" sz="3000" b="1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Csapat: </a:t>
            </a:r>
            <a:r>
              <a:rPr kumimoji="0" lang="hu-HU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Luxatio</a:t>
            </a:r>
            <a:r>
              <a:rPr kumimoji="0" lang="hu-HU" sz="3000" b="1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 </a:t>
            </a:r>
            <a:r>
              <a:rPr kumimoji="0" lang="hu-HU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humeri</a:t>
            </a:r>
            <a:r>
              <a:rPr kumimoji="0" lang="hu-HU" sz="3000" b="1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 ( Vállficam)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121D46"/>
              </a:solidFill>
              <a:effectLst/>
              <a:uLnTx/>
              <a:uFillTx/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3F45D6-71D2-E0BE-462F-581924C40B73}"/>
              </a:ext>
            </a:extLst>
          </p:cNvPr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DA8C4"/>
              </a:solidFill>
              <a:effectLst/>
              <a:uLnTx/>
              <a:uFillTx/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5447CF59-7B3E-8EE5-E803-DC9248FEA3CC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 flip="none" rotWithShape="1"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BFB4B719-3F95-F31E-2E71-F1CAA9967443}"/>
              </a:ext>
            </a:extLst>
          </p:cNvPr>
          <p:cNvSpPr txBox="1"/>
          <p:nvPr/>
        </p:nvSpPr>
        <p:spPr>
          <a:xfrm>
            <a:off x="92588" y="632617"/>
            <a:ext cx="8106276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Etiológia</a:t>
            </a: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- </a:t>
            </a:r>
            <a:r>
              <a:rPr kumimoji="0" lang="hu-HU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össz</a:t>
            </a: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ficam: 50%, sportolásnál gyakori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-Típusai:  elülső, hátsó, alsó, elülső-alsó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-lovaglás, korcsolya, jégkorong, kézilabda, síelés, birkózás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hu-HU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mech</a:t>
            </a: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:váll külső élére való ráesés, ellenféllel való ütközés, kéz  hátra-, kifele csavarásakor, eleséskor felemelt kifele fordított karnál ütést kap</a:t>
            </a:r>
          </a:p>
          <a:p>
            <a:endParaRPr lang="hu-HU" b="1" dirty="0"/>
          </a:p>
          <a:p>
            <a:pPr>
              <a:lnSpc>
                <a:spcPct val="150000"/>
              </a:lnSpc>
            </a:pPr>
            <a:r>
              <a:rPr lang="hu-HU" b="1" dirty="0"/>
              <a:t>Anamnézis, fizikális vizsgálat: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Tünetek: </a:t>
            </a: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fájdalom, rugalmas rögzítettség, deformitás, </a:t>
            </a:r>
            <a:r>
              <a:rPr kumimoji="0" lang="hu-HU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haematoma</a:t>
            </a: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mozgáskorlátozottság ,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hu-HU" dirty="0"/>
          </a:p>
          <a:p>
            <a:pPr>
              <a:lnSpc>
                <a:spcPct val="150000"/>
              </a:lnSpc>
            </a:pPr>
            <a:r>
              <a:rPr lang="hu-HU" b="1" dirty="0"/>
              <a:t>Terápia </a:t>
            </a:r>
            <a:r>
              <a:rPr lang="hu-HU" dirty="0"/>
              <a:t>(helyszíni ellátás):</a:t>
            </a: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helyszíni </a:t>
            </a:r>
            <a:r>
              <a:rPr kumimoji="0" lang="hu-HU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repozició</a:t>
            </a: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TILOS</a:t>
            </a:r>
            <a:r>
              <a:rPr lang="hu-HU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!!!!, </a:t>
            </a:r>
            <a:r>
              <a:rPr lang="hu-HU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neurovasc</a:t>
            </a:r>
            <a:r>
              <a:rPr lang="hu-HU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eltérés (</a:t>
            </a:r>
            <a:r>
              <a:rPr lang="hu-HU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plexus</a:t>
            </a:r>
            <a:r>
              <a:rPr lang="hu-HU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brachialis</a:t>
            </a:r>
            <a:r>
              <a:rPr lang="hu-HU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laesio</a:t>
            </a:r>
            <a:r>
              <a:rPr lang="hu-HU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pulzus),  rögzítés: </a:t>
            </a:r>
            <a:r>
              <a:rPr lang="hu-HU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Gilchrist</a:t>
            </a:r>
            <a:r>
              <a:rPr lang="hu-HU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kötés, </a:t>
            </a:r>
            <a:r>
              <a:rPr lang="hu-HU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MENTŐ -SBO-</a:t>
            </a:r>
            <a:endParaRPr lang="hu-HU" b="1" dirty="0"/>
          </a:p>
          <a:p>
            <a:pPr marL="342900" indent="-342900">
              <a:buAutoNum type="arabicPeriod"/>
            </a:pPr>
            <a:endParaRPr lang="hu-HU" dirty="0"/>
          </a:p>
          <a:p>
            <a:pPr marL="342900" indent="-342900">
              <a:buAutoNum type="arabicPeriod"/>
            </a:pPr>
            <a:endParaRPr lang="hu-HU" dirty="0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476D1E74-1372-D284-BBE4-E9C7EB74B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914" y="116113"/>
            <a:ext cx="4024086" cy="37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00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200074-D443-88F7-FC49-9D7DC5C68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7BDE2252-232D-4C61-8F5D-62C2A0733E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8" r="25349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AC28E07B-1D5C-98B1-9D01-283173FCBD37}"/>
              </a:ext>
            </a:extLst>
          </p:cNvPr>
          <p:cNvSpPr txBox="1"/>
          <p:nvPr/>
        </p:nvSpPr>
        <p:spPr>
          <a:xfrm>
            <a:off x="-61472" y="116114"/>
            <a:ext cx="90785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000" b="1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1. Csapat : </a:t>
            </a:r>
            <a:r>
              <a:rPr kumimoji="0" lang="hu-HU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Luxatio</a:t>
            </a:r>
            <a:r>
              <a:rPr kumimoji="0" lang="hu-HU" sz="3000" b="1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 </a:t>
            </a:r>
            <a:r>
              <a:rPr kumimoji="0" lang="hu-HU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humeri</a:t>
            </a:r>
            <a:r>
              <a:rPr kumimoji="0" lang="hu-HU" sz="3000" b="1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 ( Vállficam)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121D46"/>
              </a:solidFill>
              <a:effectLst/>
              <a:uLnTx/>
              <a:uFillTx/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2FFAD639-15AB-9CED-A8FD-C00D8D16C87A}"/>
              </a:ext>
            </a:extLst>
          </p:cNvPr>
          <p:cNvSpPr/>
          <p:nvPr/>
        </p:nvSpPr>
        <p:spPr>
          <a:xfrm>
            <a:off x="0" y="6396381"/>
            <a:ext cx="4173213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Dopping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DA8C4"/>
              </a:solidFill>
              <a:effectLst/>
              <a:uLnTx/>
              <a:uFillTx/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B02DAF-F834-12DF-2ABF-63A06B32FCE3}"/>
              </a:ext>
            </a:extLst>
          </p:cNvPr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DA8C4"/>
              </a:solidFill>
              <a:effectLst/>
              <a:uLnTx/>
              <a:uFillTx/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790587D1-F6C2-49EC-DFEF-249C9605E1DE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 flip="none" rotWithShape="1"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E9D0C259-DFC0-8DAD-515B-3B2B92FC9D9B}"/>
              </a:ext>
            </a:extLst>
          </p:cNvPr>
          <p:cNvSpPr txBox="1"/>
          <p:nvPr/>
        </p:nvSpPr>
        <p:spPr>
          <a:xfrm>
            <a:off x="142983" y="947923"/>
            <a:ext cx="10320902" cy="46966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Kórház, Klinikai ellátás(kiegészítés)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Anamnézis, fizikális vizsgálat</a:t>
            </a:r>
            <a:r>
              <a:rPr lang="hu-HU" dirty="0">
                <a:solidFill>
                  <a:prstClr val="black"/>
                </a:solidFill>
                <a:cs typeface="Arial" panose="020B0604020202020204" pitchFamily="34" charset="0"/>
              </a:rPr>
              <a:t>: </a:t>
            </a:r>
            <a:r>
              <a:rPr lang="hu-HU" dirty="0" err="1">
                <a:solidFill>
                  <a:prstClr val="black"/>
                </a:solidFill>
                <a:cs typeface="Arial" panose="020B0604020202020204" pitchFamily="34" charset="0"/>
              </a:rPr>
              <a:t>neurovasc</a:t>
            </a:r>
            <a:r>
              <a:rPr lang="hu-HU" dirty="0">
                <a:solidFill>
                  <a:prstClr val="black"/>
                </a:solidFill>
                <a:cs typeface="Arial" panose="020B0604020202020204" pitchFamily="34" charset="0"/>
              </a:rPr>
              <a:t>. kontroll</a:t>
            </a:r>
            <a:endParaRPr kumimoji="0" lang="hu-H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hu-H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Diagnosztika:</a:t>
            </a: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Arial" panose="020B0604020202020204" pitchFamily="34" charset="0"/>
              </a:rPr>
              <a:t> RTG, CT</a:t>
            </a:r>
            <a:endParaRPr kumimoji="0" lang="hu-H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hu-H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3.Terápia: Konzervatív: </a:t>
            </a:r>
            <a:r>
              <a:rPr lang="hu-HU" dirty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t>r</a:t>
            </a:r>
            <a:r>
              <a:rPr kumimoji="0" lang="hu-HU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Arial" panose="020B0604020202020204" pitchFamily="34" charset="0"/>
              </a:rPr>
              <a:t>epozíció</a:t>
            </a: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Arial" panose="020B0604020202020204" pitchFamily="34" charset="0"/>
              </a:rPr>
              <a:t>- véres </a:t>
            </a:r>
            <a:r>
              <a:rPr kumimoji="0" lang="hu-HU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Arial" panose="020B0604020202020204" pitchFamily="34" charset="0"/>
              </a:rPr>
              <a:t>rep</a:t>
            </a: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Arial" panose="020B0604020202020204" pitchFamily="34" charset="0"/>
              </a:rPr>
              <a:t>., kontroll </a:t>
            </a:r>
            <a:r>
              <a:rPr kumimoji="0" lang="hu-HU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Arial" panose="020B0604020202020204" pitchFamily="34" charset="0"/>
              </a:rPr>
              <a:t>rtg</a:t>
            </a: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Arial" panose="020B0604020202020204" pitchFamily="34" charset="0"/>
              </a:rPr>
              <a:t>, </a:t>
            </a:r>
            <a:r>
              <a:rPr kumimoji="0" lang="hu-HU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Arial" panose="020B0604020202020204" pitchFamily="34" charset="0"/>
              </a:rPr>
              <a:t>neurovasc</a:t>
            </a: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Arial" panose="020B0604020202020204" pitchFamily="34" charset="0"/>
              </a:rPr>
              <a:t>. kontroll, rögzítés (</a:t>
            </a:r>
            <a:r>
              <a:rPr kumimoji="0" lang="hu-HU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Arial" panose="020B0604020202020204" pitchFamily="34" charset="0"/>
              </a:rPr>
              <a:t>Gilchrist</a:t>
            </a: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Arial" panose="020B0604020202020204" pitchFamily="34" charset="0"/>
              </a:rPr>
              <a:t> kötés 2-4 hét)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Arial" panose="020B0604020202020204" pitchFamily="34" charset="0"/>
              </a:rPr>
              <a:t>               Operatív:  véres </a:t>
            </a:r>
            <a:r>
              <a:rPr kumimoji="0" lang="hu-HU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Arial" panose="020B0604020202020204" pitchFamily="34" charset="0"/>
              </a:rPr>
              <a:t>repozíció</a:t>
            </a:r>
            <a:endParaRPr kumimoji="0" lang="hu-H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hu-HU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hu-H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r>
              <a:rPr lang="hu-HU" dirty="0">
                <a:solidFill>
                  <a:prstClr val="black"/>
                </a:solidFill>
                <a:cs typeface="Arial" panose="020B0604020202020204" pitchFamily="34" charset="0"/>
              </a:rPr>
              <a:t>4. </a:t>
            </a: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Rehabilitáció, </a:t>
            </a:r>
            <a:r>
              <a:rPr kumimoji="0" lang="hu-HU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gyógytartam</a:t>
            </a: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: </a:t>
            </a: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Arial" panose="020B0604020202020204" pitchFamily="34" charset="0"/>
              </a:rPr>
              <a:t>Rögzítést követően </a:t>
            </a:r>
            <a:r>
              <a:rPr kumimoji="0" lang="hu-HU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Arial" panose="020B0604020202020204" pitchFamily="34" charset="0"/>
              </a:rPr>
              <a:t>Pölchen</a:t>
            </a: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Arial" panose="020B0604020202020204" pitchFamily="34" charset="0"/>
              </a:rPr>
              <a:t> torna, sérülést követő 3 hónap múlva sport </a:t>
            </a:r>
          </a:p>
          <a:p>
            <a:r>
              <a:rPr lang="hu-HU" dirty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t>                                            </a:t>
            </a: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Arial" panose="020B0604020202020204" pitchFamily="34" charset="0"/>
              </a:rPr>
              <a:t>fokozatosan megkezdhető, ideg sérülés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u-H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hu-HU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dirty="0">
                <a:solidFill>
                  <a:prstClr val="black"/>
                </a:solidFill>
                <a:cs typeface="Arial" panose="020B0604020202020204" pitchFamily="34" charset="0"/>
              </a:rPr>
              <a:t>5. </a:t>
            </a: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Sérülésprevenciós technika: </a:t>
            </a:r>
            <a:r>
              <a:rPr kumimoji="0" lang="hu-HU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Arial" panose="020B0604020202020204" pitchFamily="34" charset="0"/>
              </a:rPr>
              <a:t>recidív</a:t>
            </a: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cs typeface="Arial" panose="020B0604020202020204" pitchFamily="34" charset="0"/>
              </a:rPr>
              <a:t> esetében(MR, műtét)</a:t>
            </a:r>
            <a:endParaRPr kumimoji="0" lang="hu-H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034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0DDF8346-BCF7-4468-9E12-0C1AF98938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8" r="25349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EB03EFD1-AAB9-4ED1-A40D-207ECF7A5ECA}"/>
              </a:ext>
            </a:extLst>
          </p:cNvPr>
          <p:cNvSpPr txBox="1"/>
          <p:nvPr/>
        </p:nvSpPr>
        <p:spPr>
          <a:xfrm>
            <a:off x="-50388" y="217929"/>
            <a:ext cx="10244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000" b="1" dirty="0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2. csapat:</a:t>
            </a:r>
            <a:r>
              <a:rPr kumimoji="0" lang="hu-HU" sz="3000" b="1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 Nyílt lábszártörés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000" b="1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(</a:t>
            </a:r>
            <a:r>
              <a:rPr lang="hu-HU" sz="3000" b="1" dirty="0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F</a:t>
            </a:r>
            <a:r>
              <a:rPr kumimoji="0" lang="hu-HU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ract</a:t>
            </a:r>
            <a:r>
              <a:rPr kumimoji="0" lang="hu-HU" sz="3000" b="1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. </a:t>
            </a:r>
            <a:r>
              <a:rPr kumimoji="0" lang="hu-HU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Cruris</a:t>
            </a:r>
            <a:r>
              <a:rPr kumimoji="0" lang="hu-HU" sz="3000" b="1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 </a:t>
            </a:r>
            <a:r>
              <a:rPr kumimoji="0" lang="hu-HU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ap</a:t>
            </a:r>
            <a:r>
              <a:rPr kumimoji="0" lang="hu-HU" sz="3000" b="1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. G.III.)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121D46"/>
              </a:solidFill>
              <a:effectLst/>
              <a:uLnTx/>
              <a:uFillTx/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F02EFA-99BC-464B-A454-F92376F1FC91}"/>
              </a:ext>
            </a:extLst>
          </p:cNvPr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DA8C4"/>
              </a:solidFill>
              <a:effectLst/>
              <a:uLnTx/>
              <a:uFillTx/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75A706D0-7990-40BA-BF30-7FA856BD90C9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 flip="none" rotWithShape="1"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Kép 13" descr="A képen függöny, természet látható&#10;&#10;Automatikusan generált leírás">
            <a:extLst>
              <a:ext uri="{FF2B5EF4-FFF2-40B4-BE49-F238E27FC236}">
                <a16:creationId xmlns:a16="http://schemas.microsoft.com/office/drawing/2014/main" id="{2E66398E-1262-D088-48AE-DD77BD2EE0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507" y="3429001"/>
            <a:ext cx="5970494" cy="3429000"/>
          </a:xfrm>
          <a:prstGeom prst="rect">
            <a:avLst/>
          </a:prstGeom>
        </p:spPr>
      </p:pic>
      <p:pic>
        <p:nvPicPr>
          <p:cNvPr id="18" name="Kép 17" descr="A képen szöveg, személy látható&#10;&#10;Automatikusan generált leírás">
            <a:extLst>
              <a:ext uri="{FF2B5EF4-FFF2-40B4-BE49-F238E27FC236}">
                <a16:creationId xmlns:a16="http://schemas.microsoft.com/office/drawing/2014/main" id="{ED08F0E9-ECFB-1192-64C9-7D4F556242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592" y="131538"/>
            <a:ext cx="5883408" cy="3294708"/>
          </a:xfrm>
          <a:prstGeom prst="rect">
            <a:avLst/>
          </a:prstGeom>
        </p:spPr>
      </p:pic>
      <p:pic>
        <p:nvPicPr>
          <p:cNvPr id="19" name="Kép 18">
            <a:extLst>
              <a:ext uri="{FF2B5EF4-FFF2-40B4-BE49-F238E27FC236}">
                <a16:creationId xmlns:a16="http://schemas.microsoft.com/office/drawing/2014/main" id="{6638BFDB-EBC2-B3E1-049B-B3180E9C94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077" y="2235614"/>
            <a:ext cx="6075518" cy="315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80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6DB71-6A54-E5DE-621F-E717AF9E1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0114AC8D-BB58-D637-AC30-C291DEFBBF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8" r="25349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BA0CFD44-D780-1F0B-9C95-FB187F9350F5}"/>
              </a:ext>
            </a:extLst>
          </p:cNvPr>
          <p:cNvSpPr txBox="1"/>
          <p:nvPr/>
        </p:nvSpPr>
        <p:spPr>
          <a:xfrm>
            <a:off x="0" y="232228"/>
            <a:ext cx="90785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u-HU" sz="3000" b="1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Csapat: </a:t>
            </a:r>
            <a:r>
              <a:rPr kumimoji="0" lang="hu-HU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Luxatio</a:t>
            </a:r>
            <a:r>
              <a:rPr kumimoji="0" lang="hu-HU" sz="3000" b="1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 </a:t>
            </a:r>
            <a:r>
              <a:rPr kumimoji="0" lang="hu-HU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humeri</a:t>
            </a:r>
            <a:r>
              <a:rPr kumimoji="0" lang="hu-HU" sz="3000" b="1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 ( Vállficam)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121D46"/>
              </a:solidFill>
              <a:effectLst/>
              <a:uLnTx/>
              <a:uFillTx/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190D0E-18BD-B21A-E8E2-378423E17D42}"/>
              </a:ext>
            </a:extLst>
          </p:cNvPr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DA8C4"/>
              </a:solidFill>
              <a:effectLst/>
              <a:uLnTx/>
              <a:uFillTx/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DFDB8B1F-CF33-CEC0-F9AF-9360B4AB3163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 flip="none" rotWithShape="1"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82DB99B1-7293-C509-FD4F-5CC9B64F3F8E}"/>
              </a:ext>
            </a:extLst>
          </p:cNvPr>
          <p:cNvSpPr txBox="1"/>
          <p:nvPr/>
        </p:nvSpPr>
        <p:spPr>
          <a:xfrm>
            <a:off x="92587" y="632617"/>
            <a:ext cx="10257805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Etiológia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-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-Típusai: 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Gustillo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-Andersen beosztás (I-III)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mech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: nagy energiájú sérülés köv.-e, indirekten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-súlyos szövődmények, társsérülések (ér, -ideg, izom, lágyrészsérülések)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Anamnézis, fizikális vizsgálat: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Tünetek: 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fájdalom, duzzanat, deformitás,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crepitatio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ny</a:t>
            </a:r>
            <a:r>
              <a:rPr lang="hu-H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ílt</a:t>
            </a:r>
            <a:r>
              <a:rPr lang="hu-H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seb, 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mozgáskorlátozottság ,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neurovasc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sérülések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Terápia 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(helyszíni ellátás):</a:t>
            </a:r>
            <a:r>
              <a:rPr kumimoji="0" lang="hu-HU" sz="18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fő cél </a:t>
            </a:r>
            <a:r>
              <a:rPr kumimoji="0" lang="hu-HU" sz="18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suppuratio</a:t>
            </a:r>
            <a:r>
              <a:rPr kumimoji="0" lang="hu-HU" sz="18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megakadályozása,  seb fertőtlenítése, steril </a:t>
            </a:r>
            <a:r>
              <a:rPr lang="hu-HU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fedés( vérzéscsillapítás), végtag rögzítése, 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MENTŐ -SBO-, </a:t>
            </a:r>
            <a:r>
              <a:rPr kumimoji="0" lang="hu-HU" sz="18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neurovasc</a:t>
            </a:r>
            <a:r>
              <a:rPr kumimoji="0" lang="hu-HU" sz="18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Sérülések kontrollja, fájdalomcsillapítás (gyógyszerérzékenység, szedett </a:t>
            </a:r>
            <a:r>
              <a:rPr kumimoji="0" lang="hu-HU" sz="18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gyóygszerek</a:t>
            </a:r>
            <a:r>
              <a:rPr kumimoji="0" lang="hu-HU" sz="18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betegségek)</a:t>
            </a:r>
            <a:endParaRPr kumimoji="0" lang="hu-HU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38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4D1A88-B1FE-4B0E-DCD0-6A3CC22C9A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90D97D1D-99C6-882B-0AF5-E7FFF364CE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8" r="25349"/>
          <a:stretch/>
        </p:blipFill>
        <p:spPr>
          <a:xfrm>
            <a:off x="10144055" y="-1"/>
            <a:ext cx="2047946" cy="2235615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9B20A260-0249-B705-35DA-73094065D4C6}"/>
              </a:ext>
            </a:extLst>
          </p:cNvPr>
          <p:cNvSpPr txBox="1"/>
          <p:nvPr/>
        </p:nvSpPr>
        <p:spPr>
          <a:xfrm>
            <a:off x="-61472" y="116114"/>
            <a:ext cx="90785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000" b="1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1. Csapat : </a:t>
            </a:r>
            <a:r>
              <a:rPr kumimoji="0" lang="hu-HU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Luxatio</a:t>
            </a:r>
            <a:r>
              <a:rPr kumimoji="0" lang="hu-HU" sz="3000" b="1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 </a:t>
            </a:r>
            <a:r>
              <a:rPr kumimoji="0" lang="hu-HU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humeri</a:t>
            </a:r>
            <a:r>
              <a:rPr kumimoji="0" lang="hu-HU" sz="3000" b="1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 ( Vállficam)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121D46"/>
              </a:solidFill>
              <a:effectLst/>
              <a:uLnTx/>
              <a:uFillTx/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0592CF3B-CE46-A119-116B-1F94BDD9DC82}"/>
              </a:ext>
            </a:extLst>
          </p:cNvPr>
          <p:cNvSpPr/>
          <p:nvPr/>
        </p:nvSpPr>
        <p:spPr>
          <a:xfrm>
            <a:off x="0" y="6396381"/>
            <a:ext cx="4173213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Dopping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DA8C4"/>
              </a:solidFill>
              <a:effectLst/>
              <a:uLnTx/>
              <a:uFillTx/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49803D-20D4-EAC5-B39A-B2F6F9D0FA1E}"/>
              </a:ext>
            </a:extLst>
          </p:cNvPr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DA8C4"/>
              </a:solidFill>
              <a:effectLst/>
              <a:uLnTx/>
              <a:uFillTx/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B9ACF906-6571-7018-DCFD-345FD4231D2D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 flip="none" rotWithShape="1"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C1487444-4B82-21A3-9FB6-35D71E6617BE}"/>
              </a:ext>
            </a:extLst>
          </p:cNvPr>
          <p:cNvSpPr txBox="1"/>
          <p:nvPr/>
        </p:nvSpPr>
        <p:spPr>
          <a:xfrm>
            <a:off x="142983" y="947923"/>
            <a:ext cx="9454375" cy="353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Kórház, Klinikai ellátás(kiegészítés)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Anamnézis, fizikális vizsgálat: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neurovasc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 kontroll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Diagnosztika: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RTG, CT, MR, MR-</a:t>
            </a:r>
            <a:r>
              <a:rPr kumimoji="0" 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agngiographia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3.Terápia: 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Operatív:  mindig, tetanusz,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4. Rehabilitáció,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gyógytartam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sz</a:t>
            </a:r>
            <a:r>
              <a:rPr lang="hu-HU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övődménymentes</a:t>
            </a:r>
            <a:r>
              <a:rPr lang="hu-HU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esetben 12 hét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5. Sérülésprevenciós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technikák-eszközök:sípcsontvédő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5F60FCB-BD7D-D945-A08F-223CF46A05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128" y="116114"/>
            <a:ext cx="3991166" cy="320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86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BD325-3218-3D33-0813-A7CBBA83E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83EBF4F5-D21D-535C-32C4-7D59A314D6D2}"/>
              </a:ext>
            </a:extLst>
          </p:cNvPr>
          <p:cNvSpPr txBox="1"/>
          <p:nvPr/>
        </p:nvSpPr>
        <p:spPr>
          <a:xfrm>
            <a:off x="-9725" y="232228"/>
            <a:ext cx="60416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000" b="1" dirty="0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4</a:t>
            </a:r>
            <a:r>
              <a:rPr kumimoji="0" lang="hu-HU" sz="3000" b="1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. Csapat: </a:t>
            </a:r>
            <a:r>
              <a:rPr lang="hu-HU" sz="3000" b="1" dirty="0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Agyrázkódás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000" b="1" dirty="0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(</a:t>
            </a:r>
            <a:r>
              <a:rPr lang="hu-HU" sz="3000" b="1" dirty="0" err="1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Commotio</a:t>
            </a:r>
            <a:r>
              <a:rPr lang="hu-HU" sz="3000" b="1" dirty="0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, </a:t>
            </a:r>
            <a:r>
              <a:rPr lang="hu-HU" sz="3000" b="1" dirty="0" err="1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contusio</a:t>
            </a:r>
            <a:r>
              <a:rPr lang="hu-HU" sz="3000" b="1" dirty="0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 </a:t>
            </a:r>
            <a:r>
              <a:rPr lang="hu-HU" sz="3000" b="1" dirty="0" err="1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cerebri</a:t>
            </a:r>
            <a:r>
              <a:rPr lang="hu-HU" sz="3000" b="1" dirty="0">
                <a:solidFill>
                  <a:srgbClr val="121D46"/>
                </a:solidFill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)</a:t>
            </a:r>
            <a:endParaRPr kumimoji="0" lang="hu-HU" sz="3000" b="1" i="0" u="none" strike="noStrike" kern="1200" cap="none" spc="0" normalizeH="0" baseline="0" noProof="0" dirty="0">
              <a:ln>
                <a:noFill/>
              </a:ln>
              <a:solidFill>
                <a:srgbClr val="121D46"/>
              </a:solidFill>
              <a:effectLst/>
              <a:uLnTx/>
              <a:uFillTx/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000" b="1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" panose="02000000000000000000" pitchFamily="2" charset="0"/>
                <a:cs typeface="Poppins" panose="00000500000000000000" pitchFamily="2" charset="-18"/>
              </a:rPr>
              <a:t> 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121D46"/>
              </a:solidFill>
              <a:effectLst/>
              <a:uLnTx/>
              <a:uFillTx/>
              <a:latin typeface="Poppins" panose="00000500000000000000" pitchFamily="2" charset="-18"/>
              <a:ea typeface="Roboto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88D6F8-FC44-0962-624B-062043B3AA45}"/>
              </a:ext>
            </a:extLst>
          </p:cNvPr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DA8C4"/>
              </a:solidFill>
              <a:effectLst/>
              <a:uLnTx/>
              <a:uFillTx/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3E3F3F75-1854-20DA-709D-A8E020C0C181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 flip="none" rotWithShape="1"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52A3FE13-C5E2-FC6B-CE1D-8EAF449BD770}"/>
              </a:ext>
            </a:extLst>
          </p:cNvPr>
          <p:cNvSpPr txBox="1"/>
          <p:nvPr/>
        </p:nvSpPr>
        <p:spPr>
          <a:xfrm>
            <a:off x="69156" y="1559858"/>
            <a:ext cx="875211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2000" b="1" dirty="0" err="1"/>
              <a:t>Etiológia</a:t>
            </a:r>
            <a:r>
              <a:rPr lang="hu-HU" sz="2000" b="1" dirty="0"/>
              <a:t>:</a:t>
            </a: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jelentős </a:t>
            </a: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köz-, és népegészségügyi probléma. </a:t>
            </a: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A súlyos koponyasérülések következményei többé-kevésbé ismertek.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 </a:t>
            </a: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rgbClr val="121D46"/>
                </a:solidFill>
                <a:effectLst/>
                <a:uLnTx/>
                <a:uFillTx/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15-30X annyi embert érintő enyhe koponyasérülések jelentősége!!!</a:t>
            </a:r>
            <a:endParaRPr lang="hu-HU" sz="2000" b="1" dirty="0"/>
          </a:p>
          <a:p>
            <a:endParaRPr lang="hu-HU" sz="2000" b="1" dirty="0"/>
          </a:p>
          <a:p>
            <a:r>
              <a:rPr lang="hu-HU" sz="2000" b="1" dirty="0"/>
              <a:t>Anamnézis fizikális vizsgálat, terápia (helyszínen):</a:t>
            </a:r>
          </a:p>
          <a:p>
            <a:endParaRPr lang="hu-HU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/>
              <a:t>pozícionálás, sisak eltávolítása, fej- nyak rögzítése, Glasgow Coma </a:t>
            </a:r>
            <a:r>
              <a:rPr lang="hu-HU" sz="2000" dirty="0" err="1"/>
              <a:t>Scale</a:t>
            </a:r>
            <a:r>
              <a:rPr lang="hu-HU" sz="2000" dirty="0"/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/>
              <a:t>fejfájás, hányinger, hányás, szédülés, pupilla reflex, zavartság,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/>
              <a:t>MENTŐ-SBO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 err="1"/>
              <a:t>Concussio</a:t>
            </a:r>
            <a:r>
              <a:rPr lang="hu-HU" sz="2000" b="1" dirty="0"/>
              <a:t>-CTE</a:t>
            </a:r>
            <a:endParaRPr lang="hu-HU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D641D7CB-AB93-E689-9211-265589682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923" y="3665555"/>
            <a:ext cx="4262078" cy="3192445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BFCA4E6B-DCDF-1F22-9253-7C5AF6C5D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023" y="126645"/>
            <a:ext cx="3866977" cy="257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85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7">
            <a:extLst>
              <a:ext uri="{FF2B5EF4-FFF2-40B4-BE49-F238E27FC236}">
                <a16:creationId xmlns:a16="http://schemas.microsoft.com/office/drawing/2014/main" id="{0E420B62-0CE0-4831-81AB-7469B3055138}"/>
              </a:ext>
            </a:extLst>
          </p:cNvPr>
          <p:cNvSpPr/>
          <p:nvPr/>
        </p:nvSpPr>
        <p:spPr>
          <a:xfrm>
            <a:off x="10487025" y="6134877"/>
            <a:ext cx="963289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9DA8C4"/>
                </a:solidFill>
                <a:effectLst/>
                <a:uLnTx/>
                <a:uFillTx/>
                <a:latin typeface="Poppins" panose="00000500000000000000" pitchFamily="2" charset="-18"/>
                <a:ea typeface="Roboto Light" panose="02000000000000000000" pitchFamily="2" charset="0"/>
                <a:cs typeface="Poppins" panose="00000500000000000000" pitchFamily="2" charset="-18"/>
              </a:rPr>
              <a:t>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DA8C4"/>
              </a:solidFill>
              <a:effectLst/>
              <a:uLnTx/>
              <a:uFillTx/>
              <a:latin typeface="Poppins" panose="00000500000000000000" pitchFamily="2" charset="-18"/>
              <a:ea typeface="Roboto Light" panose="02000000000000000000" pitchFamily="2" charset="0"/>
              <a:cs typeface="Poppins" panose="00000500000000000000" pitchFamily="2" charset="-18"/>
            </a:endParaRPr>
          </a:p>
        </p:txBody>
      </p:sp>
      <p:sp>
        <p:nvSpPr>
          <p:cNvPr id="22" name="Téglalap 21">
            <a:extLst>
              <a:ext uri="{FF2B5EF4-FFF2-40B4-BE49-F238E27FC236}">
                <a16:creationId xmlns:a16="http://schemas.microsoft.com/office/drawing/2014/main" id="{6A8CE0C3-0757-4199-9338-CD86E811412F}"/>
              </a:ext>
            </a:extLst>
          </p:cNvPr>
          <p:cNvSpPr/>
          <p:nvPr/>
        </p:nvSpPr>
        <p:spPr>
          <a:xfrm>
            <a:off x="0" y="0"/>
            <a:ext cx="12192000" cy="116114"/>
          </a:xfrm>
          <a:prstGeom prst="rect">
            <a:avLst/>
          </a:prstGeom>
          <a:gradFill flip="none" rotWithShape="1">
            <a:gsLst>
              <a:gs pos="0">
                <a:srgbClr val="121D46"/>
              </a:gs>
              <a:gs pos="50000">
                <a:srgbClr val="00B7BD"/>
              </a:gs>
              <a:gs pos="100000">
                <a:srgbClr val="1B9A6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Kép helye 1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8091618" y="2343187"/>
            <a:ext cx="3978683" cy="4476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35FF3C4D-E8BC-4ADA-A652-3CD3E3DCE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81245"/>
            <a:ext cx="4884414" cy="4076755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F3105DF0-89F9-4D92-B648-69943E182E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4414" y="4819622"/>
            <a:ext cx="3523793" cy="1889924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0FA14615-5DF0-481C-ADB8-70E6EC3710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16817" y="0"/>
            <a:ext cx="7053683" cy="2121592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6AC46057-1360-B342-3B5C-B059309F97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4414" y="130585"/>
            <a:ext cx="3221073" cy="321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0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534</Words>
  <Application>Microsoft Office PowerPoint</Application>
  <PresentationFormat>Szélesvásznú</PresentationFormat>
  <Paragraphs>89</Paragraphs>
  <Slides>10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10</vt:i4>
      </vt:variant>
    </vt:vector>
  </HeadingPairs>
  <TitlesOfParts>
    <vt:vector size="16" baseType="lpstr">
      <vt:lpstr>Poppins</vt:lpstr>
      <vt:lpstr>Calibri</vt:lpstr>
      <vt:lpstr>Calibri Light</vt:lpstr>
      <vt:lpstr>Arial</vt:lpstr>
      <vt:lpstr>Office-téma</vt:lpstr>
      <vt:lpstr>1_Office-téma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Zoltan Egri</dc:creator>
  <cp:lastModifiedBy>Eszter Dömse</cp:lastModifiedBy>
  <cp:revision>74</cp:revision>
  <dcterms:created xsi:type="dcterms:W3CDTF">2020-12-03T17:17:37Z</dcterms:created>
  <dcterms:modified xsi:type="dcterms:W3CDTF">2025-03-10T08:54:58Z</dcterms:modified>
</cp:coreProperties>
</file>