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7" r:id="rId5"/>
    <p:sldId id="285" r:id="rId6"/>
    <p:sldId id="286" r:id="rId7"/>
    <p:sldId id="258" r:id="rId8"/>
    <p:sldId id="263" r:id="rId9"/>
    <p:sldId id="259" r:id="rId10"/>
    <p:sldId id="260" r:id="rId11"/>
    <p:sldId id="262" r:id="rId12"/>
    <p:sldId id="266" r:id="rId13"/>
    <p:sldId id="264" r:id="rId14"/>
    <p:sldId id="267" r:id="rId15"/>
    <p:sldId id="269" r:id="rId16"/>
    <p:sldId id="268" r:id="rId17"/>
    <p:sldId id="273" r:id="rId18"/>
    <p:sldId id="271" r:id="rId19"/>
    <p:sldId id="275" r:id="rId20"/>
    <p:sldId id="276" r:id="rId21"/>
    <p:sldId id="274" r:id="rId22"/>
    <p:sldId id="272" r:id="rId23"/>
    <p:sldId id="277" r:id="rId24"/>
    <p:sldId id="278" r:id="rId25"/>
    <p:sldId id="265" r:id="rId26"/>
    <p:sldId id="280" r:id="rId27"/>
    <p:sldId id="281" r:id="rId28"/>
    <p:sldId id="288" r:id="rId29"/>
    <p:sldId id="289" r:id="rId30"/>
    <p:sldId id="290" r:id="rId31"/>
    <p:sldId id="282" r:id="rId32"/>
    <p:sldId id="270" r:id="rId33"/>
    <p:sldId id="279" r:id="rId34"/>
    <p:sldId id="283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39C67DFD-F7C8-46C9-AF18-FC9FA2F9C7CA}">
          <p14:sldIdLst>
            <p14:sldId id="256"/>
            <p14:sldId id="257"/>
            <p14:sldId id="261"/>
            <p14:sldId id="287"/>
            <p14:sldId id="285"/>
            <p14:sldId id="286"/>
          </p14:sldIdLst>
        </p14:section>
        <p14:section name="Névtelen szakasz" id="{D2B11522-EB34-4C82-A993-D5660EF85CB1}">
          <p14:sldIdLst>
            <p14:sldId id="258"/>
            <p14:sldId id="263"/>
            <p14:sldId id="259"/>
            <p14:sldId id="260"/>
            <p14:sldId id="262"/>
            <p14:sldId id="266"/>
            <p14:sldId id="264"/>
            <p14:sldId id="267"/>
            <p14:sldId id="269"/>
            <p14:sldId id="268"/>
            <p14:sldId id="273"/>
            <p14:sldId id="271"/>
            <p14:sldId id="275"/>
            <p14:sldId id="276"/>
            <p14:sldId id="274"/>
            <p14:sldId id="272"/>
            <p14:sldId id="277"/>
            <p14:sldId id="278"/>
            <p14:sldId id="265"/>
            <p14:sldId id="280"/>
            <p14:sldId id="281"/>
            <p14:sldId id="288"/>
            <p14:sldId id="289"/>
            <p14:sldId id="290"/>
            <p14:sldId id="282"/>
            <p14:sldId id="270"/>
            <p14:sldId id="279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36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2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18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16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39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00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62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04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4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56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4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445E-6FE1-44C8-81CA-5D9A820DE12F}" type="datetimeFigureOut">
              <a:rPr lang="hu-HU" smtClean="0"/>
              <a:t>2025. 03. 09.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BBCC-763F-4436-A8D0-8DC83F140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7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image" Target="../media/image16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Sportkardiológia</a:t>
            </a:r>
            <a:br>
              <a:rPr lang="hu-HU" dirty="0" smtClean="0"/>
            </a:br>
            <a:r>
              <a:rPr lang="hu-HU" dirty="0" smtClean="0"/>
              <a:t>Hirtelen szívhalál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119942"/>
            <a:ext cx="9144000" cy="1655762"/>
          </a:xfrm>
        </p:spPr>
        <p:txBody>
          <a:bodyPr/>
          <a:lstStyle/>
          <a:p>
            <a:r>
              <a:rPr lang="hu-HU" dirty="0" smtClean="0"/>
              <a:t>Dr. Sándor Barbara</a:t>
            </a:r>
            <a:endParaRPr lang="hu-HU" dirty="0"/>
          </a:p>
          <a:p>
            <a:r>
              <a:rPr lang="hu-HU" dirty="0"/>
              <a:t>e</a:t>
            </a:r>
            <a:r>
              <a:rPr lang="hu-HU" dirty="0" smtClean="0"/>
              <a:t>gyetemi adjunktus</a:t>
            </a:r>
          </a:p>
          <a:p>
            <a:r>
              <a:rPr lang="hu-HU" dirty="0" smtClean="0"/>
              <a:t>I. sz. Belgyógyászati Klinika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4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CV rizikóbecslés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17271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 smtClean="0"/>
              <a:t>Közepes:</a:t>
            </a:r>
          </a:p>
          <a:p>
            <a:pPr marL="0" indent="0" algn="just">
              <a:buNone/>
            </a:pPr>
            <a:r>
              <a:rPr lang="hu-HU" dirty="0" smtClean="0"/>
              <a:t>Fiatal diabeteses betegek, 10 évnél rövidebb ideig fennálló betegséggel</a:t>
            </a:r>
          </a:p>
          <a:p>
            <a:pPr marL="0" indent="0" algn="just">
              <a:buNone/>
            </a:pPr>
            <a:r>
              <a:rPr lang="hu-HU" dirty="0" smtClean="0"/>
              <a:t>SCORE 1-5%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b="1" dirty="0" smtClean="0"/>
              <a:t>Alacsony: </a:t>
            </a:r>
          </a:p>
          <a:p>
            <a:pPr marL="0" indent="0" algn="just">
              <a:buNone/>
            </a:pPr>
            <a:r>
              <a:rPr lang="hu-HU" dirty="0" smtClean="0"/>
              <a:t>SCORE &lt; 1%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27" y="778002"/>
            <a:ext cx="68294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35 év feletti egyének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7344" y="1764793"/>
            <a:ext cx="10515600" cy="470001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 smtClean="0"/>
              <a:t>Alacsony vagy közepes kockázati csoport</a:t>
            </a:r>
            <a:r>
              <a:rPr lang="hu-HU" dirty="0" smtClean="0"/>
              <a:t>ban akár versenysportot is végezhetnek</a:t>
            </a:r>
          </a:p>
          <a:p>
            <a:pPr algn="just"/>
            <a:r>
              <a:rPr lang="hu-HU" b="1" dirty="0" smtClean="0"/>
              <a:t>Magas vagy nagyon magas kockázatú csoport</a:t>
            </a:r>
            <a:r>
              <a:rPr lang="hu-HU" dirty="0" smtClean="0"/>
              <a:t>ban csak alacsony intenzitású mozgás végezhető további vizsgálatok nélkül (fizikális vizsgálat, EKG, terheléses vizsgálat, coronaria CT, invazív diagnosztika)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Kardiológiai </a:t>
            </a:r>
            <a:r>
              <a:rPr lang="hu-HU" b="1" dirty="0" smtClean="0"/>
              <a:t>szűrés</a:t>
            </a:r>
            <a:r>
              <a:rPr lang="hu-HU" dirty="0" smtClean="0"/>
              <a:t> minden versenysportolónál (EKG, családi anamnézis)</a:t>
            </a:r>
          </a:p>
          <a:p>
            <a:pPr algn="just"/>
            <a:endParaRPr lang="hu-HU" dirty="0" smtClean="0"/>
          </a:p>
          <a:p>
            <a:pPr algn="just"/>
            <a:r>
              <a:rPr lang="hu-HU" b="1" dirty="0" smtClean="0"/>
              <a:t>Tünetmentes CCS </a:t>
            </a:r>
            <a:r>
              <a:rPr lang="hu-HU" dirty="0" smtClean="0"/>
              <a:t>esetén, de indukálható </a:t>
            </a:r>
            <a:r>
              <a:rPr lang="hu-HU" dirty="0" err="1" smtClean="0"/>
              <a:t>ischaemia</a:t>
            </a:r>
            <a:r>
              <a:rPr lang="hu-HU" dirty="0" smtClean="0"/>
              <a:t> nélkül bármilyen sport végezhető</a:t>
            </a:r>
          </a:p>
        </p:txBody>
      </p:sp>
    </p:spTree>
    <p:extLst>
      <p:ext uri="{BB962C8B-B14F-4D97-AF65-F5344CB8AC3E}">
        <p14:creationId xmlns:p14="http://schemas.microsoft.com/office/powerpoint/2010/main" val="38059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8" y="744237"/>
            <a:ext cx="11809533" cy="53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65 év feletti egyének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29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dirty="0" smtClean="0"/>
              <a:t>Egészséges</a:t>
            </a:r>
            <a:r>
              <a:rPr lang="hu-HU" dirty="0" smtClean="0"/>
              <a:t>, akkor heti 150 perc közepes intenzitású</a:t>
            </a:r>
          </a:p>
          <a:p>
            <a:pPr algn="just"/>
            <a:endParaRPr lang="hu-HU" dirty="0" smtClean="0"/>
          </a:p>
          <a:p>
            <a:pPr algn="just"/>
            <a:r>
              <a:rPr lang="hu-HU" b="1" dirty="0" smtClean="0"/>
              <a:t>Magas esési kockázat</a:t>
            </a:r>
            <a:r>
              <a:rPr lang="hu-HU" dirty="0" smtClean="0"/>
              <a:t>tal élő egyénekben heti 2 erősítő tréning javasolt az egyensúly javítására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Magas intenzitású tréning előtt komplex kardiológiai vizsgálat (terhelés is)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Kockázatok: </a:t>
            </a:r>
          </a:p>
          <a:p>
            <a:pPr lvl="1" algn="just"/>
            <a:r>
              <a:rPr lang="hu-HU" dirty="0" err="1" smtClean="0"/>
              <a:t>Arrythmia</a:t>
            </a:r>
            <a:r>
              <a:rPr lang="hu-HU" dirty="0" smtClean="0"/>
              <a:t>, magas vérnyomás, </a:t>
            </a:r>
            <a:r>
              <a:rPr lang="hu-HU" dirty="0" err="1" smtClean="0"/>
              <a:t>myocardialis</a:t>
            </a:r>
            <a:r>
              <a:rPr lang="hu-HU" dirty="0" smtClean="0"/>
              <a:t> </a:t>
            </a:r>
            <a:r>
              <a:rPr lang="hu-HU" dirty="0" err="1" smtClean="0"/>
              <a:t>ischaemia</a:t>
            </a:r>
            <a:r>
              <a:rPr lang="hu-HU" dirty="0" smtClean="0"/>
              <a:t>, </a:t>
            </a:r>
            <a:r>
              <a:rPr lang="hu-HU" dirty="0" err="1" smtClean="0"/>
              <a:t>musculosceletalis</a:t>
            </a:r>
            <a:r>
              <a:rPr lang="hu-HU" dirty="0" smtClean="0"/>
              <a:t> sérülés vagy törés, izomfájdalom, </a:t>
            </a:r>
            <a:r>
              <a:rPr lang="hu-HU" dirty="0" err="1" smtClean="0"/>
              <a:t>izületi</a:t>
            </a:r>
            <a:r>
              <a:rPr lang="hu-HU" dirty="0" smtClean="0"/>
              <a:t> duzzanat, eséskockázat</a:t>
            </a:r>
          </a:p>
          <a:p>
            <a:pPr lvl="1" algn="just"/>
            <a:endParaRPr lang="hu-HU" dirty="0" smtClean="0"/>
          </a:p>
          <a:p>
            <a:pPr algn="just"/>
            <a:r>
              <a:rPr lang="hu-HU" b="1" dirty="0" smtClean="0"/>
              <a:t>Forma: </a:t>
            </a:r>
          </a:p>
          <a:p>
            <a:pPr lvl="1" algn="just"/>
            <a:r>
              <a:rPr lang="hu-HU" dirty="0" smtClean="0"/>
              <a:t>Aerob (heti 3-5x), erőnléti (heti 2x), flexibilitás és egyensúly (heti 2x) 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37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Long-standing CCS betegek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45081"/>
            <a:ext cx="10515600" cy="4465447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Kockázat: </a:t>
            </a:r>
          </a:p>
          <a:p>
            <a:pPr lvl="1" algn="just"/>
            <a:r>
              <a:rPr lang="hu-HU" dirty="0" smtClean="0"/>
              <a:t>Versenysport, egyéni edzettségi szint, kardiovaszkuláris rizikófaktorok, terhelés indukálta </a:t>
            </a:r>
            <a:r>
              <a:rPr lang="hu-HU" dirty="0" err="1" smtClean="0"/>
              <a:t>myocardialis</a:t>
            </a:r>
            <a:r>
              <a:rPr lang="hu-HU" dirty="0" smtClean="0"/>
              <a:t> </a:t>
            </a:r>
            <a:r>
              <a:rPr lang="hu-HU" dirty="0" err="1" smtClean="0"/>
              <a:t>ischaemia</a:t>
            </a:r>
            <a:r>
              <a:rPr lang="hu-HU" dirty="0"/>
              <a:t> </a:t>
            </a:r>
            <a:r>
              <a:rPr lang="hu-HU" dirty="0" smtClean="0"/>
              <a:t>vagy </a:t>
            </a:r>
            <a:r>
              <a:rPr lang="hu-HU" dirty="0" err="1" smtClean="0"/>
              <a:t>arrythmia</a:t>
            </a:r>
            <a:endParaRPr lang="hu-HU" dirty="0" smtClean="0"/>
          </a:p>
          <a:p>
            <a:pPr lvl="1" algn="just"/>
            <a:endParaRPr lang="hu-HU" dirty="0" smtClean="0"/>
          </a:p>
          <a:p>
            <a:pPr algn="just"/>
            <a:r>
              <a:rPr lang="hu-HU" dirty="0" smtClean="0"/>
              <a:t>Magas terhelés indukálta kardiális </a:t>
            </a:r>
            <a:r>
              <a:rPr lang="hu-HU" dirty="0" err="1" smtClean="0"/>
              <a:t>adverz</a:t>
            </a:r>
            <a:r>
              <a:rPr lang="hu-HU" dirty="0" smtClean="0"/>
              <a:t> esemény kockázat:</a:t>
            </a:r>
          </a:p>
          <a:p>
            <a:pPr lvl="1" algn="just"/>
            <a:r>
              <a:rPr lang="hu-HU" dirty="0" smtClean="0"/>
              <a:t>70% </a:t>
            </a:r>
            <a:r>
              <a:rPr lang="hu-HU" dirty="0" err="1" smtClean="0"/>
              <a:t>reziduális</a:t>
            </a:r>
            <a:r>
              <a:rPr lang="hu-HU" dirty="0" smtClean="0"/>
              <a:t> szűkület major coronarián, 50% </a:t>
            </a:r>
            <a:r>
              <a:rPr lang="hu-HU" dirty="0" err="1" smtClean="0"/>
              <a:t>főtörzsön</a:t>
            </a:r>
            <a:endParaRPr lang="hu-HU" dirty="0" smtClean="0"/>
          </a:p>
          <a:p>
            <a:pPr lvl="1" algn="just"/>
            <a:r>
              <a:rPr lang="hu-HU" dirty="0" smtClean="0"/>
              <a:t>EF &lt; 50% és falmozgászavar</a:t>
            </a:r>
          </a:p>
          <a:p>
            <a:pPr lvl="1" algn="just"/>
            <a:r>
              <a:rPr lang="hu-HU" dirty="0" smtClean="0"/>
              <a:t>Indukálható </a:t>
            </a:r>
            <a:r>
              <a:rPr lang="hu-HU" dirty="0" err="1" smtClean="0"/>
              <a:t>ischaemia</a:t>
            </a:r>
            <a:r>
              <a:rPr lang="hu-HU" dirty="0" smtClean="0"/>
              <a:t> terhelés során</a:t>
            </a:r>
          </a:p>
          <a:p>
            <a:pPr lvl="1" algn="just"/>
            <a:r>
              <a:rPr lang="hu-HU" dirty="0" err="1" smtClean="0"/>
              <a:t>nsVT</a:t>
            </a:r>
            <a:endParaRPr lang="hu-HU" dirty="0" smtClean="0"/>
          </a:p>
          <a:p>
            <a:pPr lvl="1" algn="just"/>
            <a:r>
              <a:rPr lang="hu-HU" dirty="0" smtClean="0"/>
              <a:t>12 hónapon belüli ACS és PCI</a:t>
            </a:r>
          </a:p>
        </p:txBody>
      </p:sp>
    </p:spTree>
    <p:extLst>
      <p:ext uri="{BB962C8B-B14F-4D97-AF65-F5344CB8AC3E}">
        <p14:creationId xmlns:p14="http://schemas.microsoft.com/office/powerpoint/2010/main" val="37938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Long-standing CCS betegek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00529"/>
            <a:ext cx="10515600" cy="4282567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Komplex kardiológiai kivizsgálás és rendszeres </a:t>
            </a:r>
            <a:r>
              <a:rPr lang="hu-HU" dirty="0" err="1" smtClean="0"/>
              <a:t>utánkövetés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Szabadidő sport javasolható az angina </a:t>
            </a:r>
            <a:r>
              <a:rPr lang="hu-HU" dirty="0" err="1" smtClean="0"/>
              <a:t>threshold</a:t>
            </a:r>
            <a:r>
              <a:rPr lang="hu-HU" dirty="0" smtClean="0"/>
              <a:t> alatt még a magas terhelés indukálta </a:t>
            </a:r>
            <a:r>
              <a:rPr lang="hu-HU" dirty="0" err="1" smtClean="0"/>
              <a:t>adverz</a:t>
            </a:r>
            <a:r>
              <a:rPr lang="hu-HU" dirty="0" smtClean="0"/>
              <a:t> esemény rizikójú betegeknél is</a:t>
            </a:r>
          </a:p>
          <a:p>
            <a:pPr algn="just"/>
            <a:r>
              <a:rPr lang="hu-HU" dirty="0" smtClean="0"/>
              <a:t>Versenysport </a:t>
            </a:r>
            <a:r>
              <a:rPr lang="hu-HU" dirty="0" smtClean="0">
                <a:solidFill>
                  <a:srgbClr val="FF0000"/>
                </a:solidFill>
              </a:rPr>
              <a:t>nem javasolt </a:t>
            </a:r>
            <a:r>
              <a:rPr lang="hu-HU" dirty="0" smtClean="0"/>
              <a:t>ugyanezen betegeknél!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ACS után terhelés alapú kardiológiai rehabilitáció javasolt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Versenysportba való visszatérés 3-6 hónappal később CPET alapján</a:t>
            </a:r>
          </a:p>
        </p:txBody>
      </p:sp>
    </p:spTree>
    <p:extLst>
      <p:ext uri="{BB962C8B-B14F-4D97-AF65-F5344CB8AC3E}">
        <p14:creationId xmlns:p14="http://schemas.microsoft.com/office/powerpoint/2010/main" val="7171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37" y="93198"/>
            <a:ext cx="9271667" cy="66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Sport és szívelégtelenség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794504" cy="46117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dirty="0" smtClean="0"/>
              <a:t>terhelési tolerancia és az életminőség szignifikáns mértékben javult, míg az </a:t>
            </a:r>
            <a:r>
              <a:rPr lang="hu-HU" dirty="0" err="1" smtClean="0"/>
              <a:t>össz</a:t>
            </a:r>
            <a:r>
              <a:rPr lang="hu-HU" dirty="0" smtClean="0"/>
              <a:t>- és szívelégtelenség-specifikus halálozás, valamint a </a:t>
            </a:r>
            <a:r>
              <a:rPr lang="hu-HU" dirty="0" err="1" smtClean="0"/>
              <a:t>hospitalizációk</a:t>
            </a:r>
            <a:r>
              <a:rPr lang="hu-HU" dirty="0" smtClean="0"/>
              <a:t> száma csak kismértékben csökkent</a:t>
            </a:r>
          </a:p>
          <a:p>
            <a:pPr algn="just"/>
            <a:r>
              <a:rPr lang="hu-HU" dirty="0" smtClean="0"/>
              <a:t>Nem javasolt: </a:t>
            </a:r>
            <a:r>
              <a:rPr lang="hu-HU" dirty="0" err="1" smtClean="0"/>
              <a:t>hipotónia</a:t>
            </a:r>
            <a:r>
              <a:rPr lang="hu-HU" dirty="0" smtClean="0"/>
              <a:t> vagy hipertónia, instabil állapot, kezelés ellenére fennálló </a:t>
            </a:r>
            <a:r>
              <a:rPr lang="hu-HU" dirty="0" err="1" smtClean="0"/>
              <a:t>miokardiális</a:t>
            </a:r>
            <a:r>
              <a:rPr lang="hu-HU" dirty="0" smtClean="0"/>
              <a:t> </a:t>
            </a:r>
            <a:r>
              <a:rPr lang="hu-HU" dirty="0" err="1" smtClean="0"/>
              <a:t>iszkémia</a:t>
            </a:r>
            <a:r>
              <a:rPr lang="hu-HU" dirty="0" smtClean="0"/>
              <a:t>, súlyos vagy </a:t>
            </a:r>
            <a:r>
              <a:rPr lang="hu-HU" dirty="0" err="1" smtClean="0"/>
              <a:t>szuboptimálisan</a:t>
            </a:r>
            <a:r>
              <a:rPr lang="hu-HU" dirty="0" smtClean="0"/>
              <a:t> kezelt tüdőbetegség.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Kiindulási felmérés: BNP és </a:t>
            </a:r>
            <a:r>
              <a:rPr lang="hu-HU" dirty="0" err="1" smtClean="0"/>
              <a:t>echokardiográfia</a:t>
            </a:r>
            <a:r>
              <a:rPr lang="hu-HU" dirty="0" smtClean="0"/>
              <a:t>, CPET (</a:t>
            </a:r>
            <a:r>
              <a:rPr lang="hu-HU" dirty="0" err="1" smtClean="0"/>
              <a:t>ischaemia</a:t>
            </a:r>
            <a:r>
              <a:rPr lang="hu-HU" dirty="0" smtClean="0"/>
              <a:t>, </a:t>
            </a:r>
            <a:r>
              <a:rPr lang="hu-HU" dirty="0" err="1" smtClean="0"/>
              <a:t>arrythmia</a:t>
            </a:r>
            <a:r>
              <a:rPr lang="hu-HU" dirty="0" smtClean="0"/>
              <a:t>, terhelés mértéke), gyógyszeres kezelés optimalizálása, szükség esetén eszközbeültetés</a:t>
            </a:r>
          </a:p>
          <a:p>
            <a:pPr algn="just"/>
            <a:r>
              <a:rPr lang="hu-HU" dirty="0" smtClean="0"/>
              <a:t>stabil betegek esetén aerob testmozgás</a:t>
            </a:r>
          </a:p>
          <a:p>
            <a:pPr algn="just"/>
            <a:r>
              <a:rPr lang="hu-HU" dirty="0" smtClean="0"/>
              <a:t>HITT is felmerül alacsony rizikójú betegeknél</a:t>
            </a:r>
          </a:p>
          <a:p>
            <a:pPr algn="just"/>
            <a:r>
              <a:rPr lang="hu-HU" dirty="0" smtClean="0"/>
              <a:t>rezisztenciatréning kiegészítheti az aerob edzést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1864424"/>
            <a:ext cx="6562165" cy="45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Terhesség és sport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91969"/>
            <a:ext cx="10515600" cy="4136263"/>
          </a:xfrm>
        </p:spPr>
        <p:txBody>
          <a:bodyPr/>
          <a:lstStyle/>
          <a:p>
            <a:pPr algn="just"/>
            <a:r>
              <a:rPr lang="hu-HU" dirty="0" smtClean="0"/>
              <a:t>Szülészeti kontraindikáció hiányában egészséges terhesek heti 150 perc közepes intenzitás javasolt a szülésig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Közepes vagy magas CV rizikó esetén előzetes kivizsgálás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>
                <a:solidFill>
                  <a:srgbClr val="FF0000"/>
                </a:solidFill>
              </a:rPr>
              <a:t>Nem javasolt:</a:t>
            </a:r>
          </a:p>
          <a:p>
            <a:pPr lvl="1" algn="just"/>
            <a:r>
              <a:rPr lang="hu-HU" dirty="0" smtClean="0"/>
              <a:t>Fizikai sportok, eséssel ill. emeléssel járó sportok, merüléssel vagy hegymászással járó sportok</a:t>
            </a:r>
          </a:p>
          <a:p>
            <a:pPr lvl="1" algn="just"/>
            <a:r>
              <a:rPr lang="hu-HU" dirty="0" smtClean="0"/>
              <a:t>Pulzus maximum 90%-át elérő sporttevékenység</a:t>
            </a:r>
          </a:p>
          <a:p>
            <a:pPr lvl="1"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54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Onkológiai betegek és sport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1463992"/>
            <a:ext cx="11367772" cy="52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31" y="238506"/>
            <a:ext cx="64484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Onkológiai betegek és sport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64537"/>
            <a:ext cx="10515600" cy="427342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A kezelés alatt és után is javasolt a mozgás a fáradékonyság megelőzésére és az életminőség javítására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Magas intenzitású tréning előtt javasolt komplex kivizsgálás (terhelés is)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err="1" smtClean="0"/>
              <a:t>Cardiotoxikus</a:t>
            </a:r>
            <a:r>
              <a:rPr lang="hu-HU" dirty="0" smtClean="0"/>
              <a:t> kezelés mellett </a:t>
            </a:r>
            <a:r>
              <a:rPr lang="hu-HU" dirty="0" err="1" smtClean="0"/>
              <a:t>echocardiographia</a:t>
            </a:r>
            <a:r>
              <a:rPr lang="hu-HU" dirty="0" smtClean="0"/>
              <a:t> és labor vizsgálatok, szoros </a:t>
            </a:r>
            <a:r>
              <a:rPr lang="hu-HU" dirty="0" err="1" smtClean="0"/>
              <a:t>utánkövetés</a:t>
            </a:r>
            <a:r>
              <a:rPr lang="hu-HU" dirty="0" smtClean="0"/>
              <a:t> javasolt</a:t>
            </a:r>
          </a:p>
          <a:p>
            <a:pPr algn="just"/>
            <a:endParaRPr lang="hu-HU" dirty="0" smtClean="0"/>
          </a:p>
          <a:p>
            <a:pPr algn="just"/>
            <a:r>
              <a:rPr lang="hu-HU" b="1" dirty="0" smtClean="0"/>
              <a:t>CORE</a:t>
            </a:r>
            <a:r>
              <a:rPr lang="hu-HU" dirty="0" smtClean="0"/>
              <a:t> (kardiológiai rehabilitáció az onkológiai betegek részére is)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97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Sportba való visszatérés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b="1" dirty="0" smtClean="0"/>
              <a:t>Versenysport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dirty="0" smtClean="0"/>
              <a:t>alacsony rizikójú egyének kis, válogatott csoportjában megfontolható a versenysportban való részvétel. </a:t>
            </a:r>
          </a:p>
          <a:p>
            <a:pPr algn="just"/>
            <a:r>
              <a:rPr lang="hu-HU" dirty="0" smtClean="0"/>
              <a:t>visszatérés előtt igen alapos egyéni felmérésre van szükség:</a:t>
            </a:r>
          </a:p>
          <a:p>
            <a:pPr lvl="1" algn="just"/>
            <a:r>
              <a:rPr lang="hu-HU" dirty="0" smtClean="0"/>
              <a:t>CPET</a:t>
            </a:r>
          </a:p>
          <a:p>
            <a:pPr algn="just"/>
            <a:r>
              <a:rPr lang="hu-HU" b="1" dirty="0" smtClean="0"/>
              <a:t>tünetmentes HFpEF és HFmrEF</a:t>
            </a:r>
            <a:r>
              <a:rPr lang="hu-HU" dirty="0" smtClean="0"/>
              <a:t> szívelégtelen betegek, akik optimális kezelésben részesülnek és nincs terhelés indukált aritmiájuk vagy terhelés indukált </a:t>
            </a:r>
            <a:r>
              <a:rPr lang="hu-HU" dirty="0" err="1" smtClean="0"/>
              <a:t>hipotóniájuk</a:t>
            </a:r>
            <a:r>
              <a:rPr lang="hu-HU" dirty="0" smtClean="0"/>
              <a:t>, néhány versenysportra alkalmasak lehetnek</a:t>
            </a:r>
          </a:p>
          <a:p>
            <a:pPr algn="just"/>
            <a:r>
              <a:rPr lang="hu-HU" dirty="0" smtClean="0"/>
              <a:t>fokozatosan növekvő mennyiségű edzés javasolt</a:t>
            </a:r>
          </a:p>
          <a:p>
            <a:pPr algn="just"/>
            <a:r>
              <a:rPr lang="hu-HU" dirty="0" smtClean="0"/>
              <a:t>megszorításra szükség lehet a nagy igénybevétellel járó magas intenzitású állóképességi, kevert és erősportok esetében</a:t>
            </a:r>
          </a:p>
          <a:p>
            <a:pPr algn="just"/>
            <a:r>
              <a:rPr lang="hu-HU" dirty="0"/>
              <a:t>ü</a:t>
            </a:r>
            <a:r>
              <a:rPr lang="hu-HU" dirty="0" smtClean="0"/>
              <a:t>gyességi sportok esetében általában nem szükséges semmilyen megszorítás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Sportba való visszatérés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2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b="1" dirty="0" smtClean="0"/>
              <a:t>Szabadidő sport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fokozatosan növekvő edzésmennyiség javasolt</a:t>
            </a:r>
          </a:p>
          <a:p>
            <a:pPr algn="just"/>
            <a:r>
              <a:rPr lang="hu-HU" dirty="0" smtClean="0"/>
              <a:t>alacsony vagy közepes intenzitású ügyességi, erő-, kevert és állóképességi sportok minden tünetmentes beteg számára megfontolhatók</a:t>
            </a:r>
          </a:p>
          <a:p>
            <a:pPr algn="just"/>
            <a:r>
              <a:rPr lang="hu-HU" dirty="0" smtClean="0"/>
              <a:t>magas intenzitású rekreációs sportok csak tünetmentes HFmrEF egyéneknél megfontolható, ha terhelés hatására nem alakul ki aritmia, vagy </a:t>
            </a:r>
            <a:r>
              <a:rPr lang="hu-HU" dirty="0" err="1" smtClean="0"/>
              <a:t>hipotónia</a:t>
            </a:r>
            <a:r>
              <a:rPr lang="hu-HU" dirty="0" smtClean="0"/>
              <a:t>. </a:t>
            </a:r>
          </a:p>
          <a:p>
            <a:pPr algn="just"/>
            <a:r>
              <a:rPr lang="hu-HU" dirty="0" smtClean="0"/>
              <a:t>tünetmentes, optimálisan kezelt HFrEF esetén megfontolhatók az alacsony-közepes intenzitású ügyességi rekreációs sporttevékenységek, és válogatott esetekben alacsony intenzitású állóképességi sport</a:t>
            </a:r>
          </a:p>
          <a:p>
            <a:pPr algn="just"/>
            <a:r>
              <a:rPr lang="hu-HU" dirty="0"/>
              <a:t>á</a:t>
            </a:r>
            <a:r>
              <a:rPr lang="hu-HU" dirty="0" smtClean="0"/>
              <a:t>ltalánosságban </a:t>
            </a:r>
            <a:r>
              <a:rPr lang="hu-HU" dirty="0" err="1" smtClean="0"/>
              <a:t>javasolhatóak</a:t>
            </a:r>
            <a:r>
              <a:rPr lang="hu-HU" dirty="0" smtClean="0"/>
              <a:t> a terhelési kapacitás javítása céljából a rendszeresen végzett alacsony intenzitású állóképességi mozgásformák (pl.: gyaloglás, kerékpározás)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6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Hirtelen szívhalál (SCD)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147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Definíció:</a:t>
            </a:r>
          </a:p>
          <a:p>
            <a:pPr lvl="1" algn="just"/>
            <a:r>
              <a:rPr lang="hu-HU" dirty="0" smtClean="0"/>
              <a:t>Váratlan, nem trauma következtében bekövetkező halál, ami 1 órával a tünetek indulása után következik be</a:t>
            </a:r>
          </a:p>
          <a:p>
            <a:pPr lvl="1" algn="just"/>
            <a:r>
              <a:rPr lang="hu-HU" dirty="0" smtClean="0"/>
              <a:t>Hátterében VT, VF állnak leggyakrabban, de </a:t>
            </a:r>
            <a:r>
              <a:rPr lang="hu-HU" dirty="0" err="1" smtClean="0"/>
              <a:t>asystolia</a:t>
            </a:r>
            <a:r>
              <a:rPr lang="hu-HU" dirty="0" smtClean="0"/>
              <a:t>, PEA, AVB is</a:t>
            </a:r>
          </a:p>
          <a:p>
            <a:pPr lvl="1" algn="just"/>
            <a:r>
              <a:rPr lang="hu-HU" dirty="0" smtClean="0"/>
              <a:t>Jelentős financiális teher</a:t>
            </a:r>
          </a:p>
          <a:p>
            <a:pPr lvl="1" algn="just"/>
            <a:endParaRPr lang="hu-HU" dirty="0" smtClean="0"/>
          </a:p>
          <a:p>
            <a:pPr algn="just"/>
            <a:r>
              <a:rPr lang="hu-HU" dirty="0" smtClean="0"/>
              <a:t>SCA: </a:t>
            </a:r>
            <a:r>
              <a:rPr lang="hu-HU" dirty="0" err="1" smtClean="0"/>
              <a:t>sudden</a:t>
            </a:r>
            <a:r>
              <a:rPr lang="hu-HU" dirty="0" smtClean="0"/>
              <a:t> </a:t>
            </a:r>
            <a:r>
              <a:rPr lang="hu-HU" dirty="0" err="1" smtClean="0"/>
              <a:t>cardiac</a:t>
            </a:r>
            <a:r>
              <a:rPr lang="hu-HU" dirty="0" smtClean="0"/>
              <a:t> </a:t>
            </a:r>
            <a:r>
              <a:rPr lang="hu-HU" dirty="0" err="1" smtClean="0"/>
              <a:t>arrest</a:t>
            </a:r>
            <a:r>
              <a:rPr lang="hu-HU" dirty="0" smtClean="0"/>
              <a:t> hasonló okból következik be, a beteg a klinikai halál állapotába kerül, de BLS vagy ALS következtében nem fatális az esemény (az SCD események 50%)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Fiatalok körében a leggyakoribb kardiális halálok</a:t>
            </a:r>
          </a:p>
          <a:p>
            <a:pPr algn="just"/>
            <a:r>
              <a:rPr lang="hu-HU" dirty="0" smtClean="0"/>
              <a:t>Legtöbb elveszített életévért felelős</a:t>
            </a:r>
          </a:p>
        </p:txBody>
      </p:sp>
    </p:spTree>
    <p:extLst>
      <p:ext uri="{BB962C8B-B14F-4D97-AF65-F5344CB8AC3E}">
        <p14:creationId xmlns:p14="http://schemas.microsoft.com/office/powerpoint/2010/main" val="3381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Hirtelen szívhalál (SCD)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35 év felett az </a:t>
            </a:r>
            <a:r>
              <a:rPr lang="hu-HU" dirty="0" err="1" smtClean="0"/>
              <a:t>incidencia</a:t>
            </a:r>
            <a:r>
              <a:rPr lang="hu-HU" dirty="0" smtClean="0"/>
              <a:t> nő, 75 felett csökken</a:t>
            </a:r>
          </a:p>
          <a:p>
            <a:pPr algn="just"/>
            <a:r>
              <a:rPr lang="hu-HU" dirty="0" smtClean="0"/>
              <a:t>65 év alatt a férfiakban 3-7x-es a kockázat a nőkhöz képest</a:t>
            </a:r>
          </a:p>
          <a:p>
            <a:pPr algn="just"/>
            <a:r>
              <a:rPr lang="hu-HU" dirty="0" smtClean="0"/>
              <a:t>6,2-7 eset / 1 millió lakos éves </a:t>
            </a:r>
            <a:r>
              <a:rPr lang="hu-HU" dirty="0" err="1" smtClean="0"/>
              <a:t>incidencia</a:t>
            </a:r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Az esetek 6-17%-a magas intenzitású fizikai tréning során következik be</a:t>
            </a:r>
          </a:p>
          <a:p>
            <a:pPr algn="just"/>
            <a:r>
              <a:rPr lang="hu-HU" dirty="0" err="1" smtClean="0"/>
              <a:t>Regularis</a:t>
            </a:r>
            <a:r>
              <a:rPr lang="hu-HU" dirty="0" smtClean="0"/>
              <a:t> fizikai tréning során kisebb az esélye mint rendszertelenül végzett sport esetén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16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Hirtelen szívhalál (SCD)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7576" y="1981073"/>
            <a:ext cx="6714744" cy="4401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Az </a:t>
            </a:r>
            <a:r>
              <a:rPr lang="hu-HU" dirty="0" err="1" smtClean="0"/>
              <a:t>ateroszklerotikus</a:t>
            </a:r>
            <a:r>
              <a:rPr lang="hu-HU" dirty="0" smtClean="0"/>
              <a:t> koszorúér-betegség (ACS, CCS) a vezető oka a testmozgás közben bekövetkező </a:t>
            </a:r>
            <a:r>
              <a:rPr lang="hu-HU" dirty="0" err="1" smtClean="0"/>
              <a:t>kardialis</a:t>
            </a:r>
            <a:r>
              <a:rPr lang="hu-HU" dirty="0" smtClean="0"/>
              <a:t> eseményeknek.</a:t>
            </a:r>
          </a:p>
          <a:p>
            <a:pPr marL="0" indent="0" algn="just">
              <a:buNone/>
            </a:pPr>
            <a:r>
              <a:rPr lang="hu-HU" dirty="0" smtClean="0"/>
              <a:t>Az SCD akár a 35 év feletti egyénekben a koszorúér-betegség első tünete is lehet.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 err="1" smtClean="0"/>
              <a:t>koronáriaeredési</a:t>
            </a:r>
            <a:r>
              <a:rPr lang="hu-HU" dirty="0" smtClean="0"/>
              <a:t> rendellenességek (AOAC), </a:t>
            </a:r>
            <a:r>
              <a:rPr lang="hu-HU" dirty="0" err="1" smtClean="0"/>
              <a:t>miokardiális</a:t>
            </a:r>
            <a:r>
              <a:rPr lang="hu-HU" dirty="0" smtClean="0"/>
              <a:t> </a:t>
            </a:r>
            <a:r>
              <a:rPr lang="hu-HU" dirty="0" err="1" smtClean="0"/>
              <a:t>bridge</a:t>
            </a:r>
            <a:r>
              <a:rPr lang="hu-HU" dirty="0" smtClean="0"/>
              <a:t> (MB), és a spontán </a:t>
            </a:r>
            <a:r>
              <a:rPr lang="hu-HU" dirty="0" err="1" smtClean="0"/>
              <a:t>koronáriadisszekció</a:t>
            </a:r>
            <a:r>
              <a:rPr lang="hu-HU" dirty="0" smtClean="0"/>
              <a:t> (SCAD) is </a:t>
            </a:r>
            <a:r>
              <a:rPr lang="hu-HU" dirty="0" err="1" smtClean="0"/>
              <a:t>miokardiális</a:t>
            </a:r>
            <a:r>
              <a:rPr lang="hu-HU" dirty="0" smtClean="0"/>
              <a:t> </a:t>
            </a:r>
            <a:r>
              <a:rPr lang="hu-HU" dirty="0" err="1" smtClean="0"/>
              <a:t>iszkémiát</a:t>
            </a:r>
            <a:r>
              <a:rPr lang="hu-HU" dirty="0" smtClean="0"/>
              <a:t> válthat ki</a:t>
            </a:r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761616"/>
            <a:ext cx="4608480" cy="48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Ein Bild, das Diagramm enthält.&#10;&#10;Automatisch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73152"/>
            <a:ext cx="6885432" cy="6702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3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 descr="Ein Bild, das Diagramm, Tortendiagramm enthält.&#10;&#10;Automatisch generierte Beschreibu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5"/>
          <a:stretch/>
        </p:blipFill>
        <p:spPr bwMode="auto">
          <a:xfrm>
            <a:off x="91440" y="804672"/>
            <a:ext cx="12024359" cy="5239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</p:spPr>
        <p:txBody>
          <a:bodyPr/>
          <a:lstStyle/>
          <a:p>
            <a:r>
              <a:rPr lang="hu-HU" dirty="0" smtClean="0"/>
              <a:t>Hirtelen szívhalál - HCM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9912" y="1971929"/>
            <a:ext cx="10573512" cy="4547743"/>
          </a:xfrm>
        </p:spPr>
        <p:txBody>
          <a:bodyPr>
            <a:normAutofit/>
          </a:bodyPr>
          <a:lstStyle/>
          <a:p>
            <a:r>
              <a:rPr lang="hu-HU" dirty="0" smtClean="0"/>
              <a:t>Az esetek </a:t>
            </a:r>
            <a:r>
              <a:rPr lang="hu-HU" dirty="0" err="1" smtClean="0"/>
              <a:t>kb</a:t>
            </a:r>
            <a:r>
              <a:rPr lang="hu-HU" dirty="0" smtClean="0"/>
              <a:t> 1-3%-a mögött áll</a:t>
            </a:r>
          </a:p>
          <a:p>
            <a:endParaRPr lang="hu-HU" dirty="0" smtClean="0"/>
          </a:p>
          <a:p>
            <a:r>
              <a:rPr lang="hu-HU" b="1" dirty="0" smtClean="0"/>
              <a:t>Rizikóbecslés</a:t>
            </a:r>
            <a:r>
              <a:rPr lang="hu-HU" dirty="0" smtClean="0"/>
              <a:t> fontos (5 éves):</a:t>
            </a:r>
          </a:p>
          <a:p>
            <a:pPr lvl="2"/>
            <a:r>
              <a:rPr lang="hu-HU" dirty="0" smtClean="0"/>
              <a:t>Életkor (gyerekkorban </a:t>
            </a:r>
            <a:r>
              <a:rPr lang="hu-HU" dirty="0" err="1" smtClean="0"/>
              <a:t>malignusabb</a:t>
            </a:r>
            <a:r>
              <a:rPr lang="hu-HU" dirty="0" smtClean="0"/>
              <a:t>)</a:t>
            </a:r>
          </a:p>
          <a:p>
            <a:pPr lvl="2"/>
            <a:r>
              <a:rPr lang="hu-HU" dirty="0" err="1" smtClean="0"/>
              <a:t>nsVT</a:t>
            </a:r>
            <a:endParaRPr lang="hu-HU" dirty="0" smtClean="0"/>
          </a:p>
          <a:p>
            <a:pPr lvl="2"/>
            <a:r>
              <a:rPr lang="hu-HU" dirty="0" err="1" smtClean="0"/>
              <a:t>maximalis</a:t>
            </a:r>
            <a:r>
              <a:rPr lang="hu-HU" dirty="0" smtClean="0"/>
              <a:t> bal kamrai falvastagság (legnagyobb kockázat 30 mm)</a:t>
            </a:r>
          </a:p>
          <a:p>
            <a:pPr lvl="2"/>
            <a:r>
              <a:rPr lang="hu-HU" dirty="0" smtClean="0"/>
              <a:t>Családi anamnézis</a:t>
            </a:r>
          </a:p>
          <a:p>
            <a:pPr lvl="2"/>
            <a:r>
              <a:rPr lang="hu-HU" dirty="0" err="1" smtClean="0"/>
              <a:t>Syncope</a:t>
            </a:r>
            <a:r>
              <a:rPr lang="hu-HU" dirty="0" smtClean="0"/>
              <a:t> (6 hónapon belül magasabb kockázat)</a:t>
            </a:r>
          </a:p>
          <a:p>
            <a:pPr lvl="2"/>
            <a:r>
              <a:rPr lang="hu-HU" dirty="0" smtClean="0"/>
              <a:t>Bal pitvar méret</a:t>
            </a:r>
          </a:p>
          <a:p>
            <a:pPr lvl="2"/>
            <a:r>
              <a:rPr lang="hu-HU" dirty="0" smtClean="0"/>
              <a:t>Bal kamrai kiáramlási pálya obstrukció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09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Hirtelen szívhalál - HCM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" y="2181638"/>
            <a:ext cx="6659741" cy="39867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01" y="594360"/>
            <a:ext cx="5740312" cy="568756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455664" y="6281928"/>
            <a:ext cx="57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</a:t>
            </a:r>
            <a:r>
              <a:rPr lang="hu-HU" dirty="0" smtClean="0"/>
              <a:t>linikai rizikó: extenzív LGE (&gt;15%) MR-n, LVEF &lt;50%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8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ESC sportolói definíciók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27632"/>
            <a:ext cx="10515600" cy="51663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b="1" dirty="0" smtClean="0"/>
              <a:t>Sportoló:</a:t>
            </a:r>
          </a:p>
          <a:p>
            <a:pPr marL="0" indent="0" algn="just">
              <a:buNone/>
            </a:pPr>
            <a:r>
              <a:rPr lang="hu-HU" dirty="0" smtClean="0"/>
              <a:t>fiatal vagy felnőtt egyén, aki akár amatőr, akár professzionális szinten rendszeres testmozgást végez és hivatalos versenyeken vesz részt</a:t>
            </a:r>
          </a:p>
          <a:p>
            <a:pPr marL="0" indent="0" algn="just">
              <a:buNone/>
            </a:pPr>
            <a:endParaRPr lang="hu-HU" b="1" dirty="0" smtClean="0"/>
          </a:p>
          <a:p>
            <a:pPr marL="0" indent="0" algn="just">
              <a:buNone/>
            </a:pPr>
            <a:r>
              <a:rPr lang="hu-HU" b="1" dirty="0" smtClean="0"/>
              <a:t>Szabadidő sportoló: </a:t>
            </a:r>
          </a:p>
          <a:p>
            <a:pPr marL="0" indent="0" algn="just">
              <a:buNone/>
            </a:pPr>
            <a:r>
              <a:rPr lang="hu-HU" dirty="0" smtClean="0"/>
              <a:t>a sporttevékenységet szórakozásból, szabadidős tevékenységként végzi</a:t>
            </a:r>
          </a:p>
          <a:p>
            <a:pPr marL="0" indent="0" algn="just">
              <a:buNone/>
            </a:pPr>
            <a:r>
              <a:rPr lang="hu-HU" b="1" dirty="0" smtClean="0"/>
              <a:t>Élsportoló:</a:t>
            </a:r>
          </a:p>
          <a:p>
            <a:pPr marL="0" indent="0" algn="just">
              <a:buNone/>
            </a:pPr>
            <a:r>
              <a:rPr lang="hu-HU" dirty="0" smtClean="0"/>
              <a:t>magas szinten edzett</a:t>
            </a:r>
          </a:p>
          <a:p>
            <a:pPr marL="0" indent="0" algn="just">
              <a:buNone/>
            </a:pPr>
            <a:r>
              <a:rPr lang="hu-HU" dirty="0" smtClean="0"/>
              <a:t>tevékenysége célja elsősorban a teljesítmény és a győzelem</a:t>
            </a:r>
          </a:p>
          <a:p>
            <a:pPr marL="0" indent="0" algn="just">
              <a:buNone/>
            </a:pPr>
            <a:endParaRPr lang="hu-HU" b="1" dirty="0" smtClean="0"/>
          </a:p>
          <a:p>
            <a:pPr marL="0" indent="0" algn="just">
              <a:buNone/>
            </a:pPr>
            <a:r>
              <a:rPr lang="hu-HU" b="1" dirty="0" smtClean="0"/>
              <a:t>Elit sportoló:</a:t>
            </a:r>
          </a:p>
          <a:p>
            <a:pPr marL="0" indent="0" algn="just">
              <a:buNone/>
            </a:pPr>
            <a:r>
              <a:rPr lang="hu-HU" dirty="0" smtClean="0"/>
              <a:t>pl. nemzeti csapat tagjai, olimpikonok és profi sportolók</a:t>
            </a:r>
          </a:p>
          <a:p>
            <a:pPr marL="0" indent="0" algn="just">
              <a:buNone/>
            </a:pPr>
            <a:r>
              <a:rPr lang="hu-HU" dirty="0" smtClean="0"/>
              <a:t>≥10 óra edzés hetente</a:t>
            </a:r>
          </a:p>
          <a:p>
            <a:pPr marL="0" indent="0" algn="just">
              <a:buNone/>
            </a:pPr>
            <a:r>
              <a:rPr lang="hu-HU" b="1" dirty="0" smtClean="0"/>
              <a:t>Versenysportoló:</a:t>
            </a:r>
          </a:p>
          <a:p>
            <a:pPr marL="0" indent="0" algn="just">
              <a:buNone/>
            </a:pPr>
            <a:r>
              <a:rPr lang="hu-HU" dirty="0" smtClean="0"/>
              <a:t>pl.: középiskolai csapatok tagjai, egyetemi és az élvonalból visszavonult, de még aktívan sportoló csapatok tagjai</a:t>
            </a:r>
          </a:p>
          <a:p>
            <a:pPr marL="0" indent="0" algn="just">
              <a:buNone/>
            </a:pPr>
            <a:r>
              <a:rPr lang="hu-HU" dirty="0" smtClean="0"/>
              <a:t>≥6 óra edzés hetente</a:t>
            </a:r>
          </a:p>
          <a:p>
            <a:pPr marL="0" indent="0" algn="just">
              <a:buNone/>
            </a:pPr>
            <a:r>
              <a:rPr lang="hu-HU" b="1" dirty="0" smtClean="0"/>
              <a:t>Szabadidő sportoló:</a:t>
            </a:r>
          </a:p>
          <a:p>
            <a:pPr marL="0" indent="0" algn="just">
              <a:buNone/>
            </a:pPr>
            <a:r>
              <a:rPr lang="hu-HU" dirty="0" smtClean="0"/>
              <a:t>≥4 óra edzés hetente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70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ICD primer és szekunder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59"/>
            <a:ext cx="5127431" cy="38418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52" y="358140"/>
            <a:ext cx="4850892" cy="613873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66" y="3845815"/>
            <a:ext cx="3981450" cy="30670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" y="4816112"/>
            <a:ext cx="2858643" cy="20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52058" y="2021840"/>
            <a:ext cx="6417437" cy="4470400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88336"/>
              </p:ext>
            </p:extLst>
          </p:nvPr>
        </p:nvGraphicFramePr>
        <p:xfrm>
          <a:off x="336041" y="2255425"/>
          <a:ext cx="4991101" cy="384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183">
                  <a:extLst>
                    <a:ext uri="{9D8B030D-6E8A-4147-A177-3AD203B41FA5}">
                      <a16:colId xmlns:a16="http://schemas.microsoft.com/office/drawing/2014/main" val="3743641999"/>
                    </a:ext>
                  </a:extLst>
                </a:gridCol>
                <a:gridCol w="891589">
                  <a:extLst>
                    <a:ext uri="{9D8B030D-6E8A-4147-A177-3AD203B41FA5}">
                      <a16:colId xmlns:a16="http://schemas.microsoft.com/office/drawing/2014/main" val="1501355674"/>
                    </a:ext>
                  </a:extLst>
                </a:gridCol>
                <a:gridCol w="891589">
                  <a:extLst>
                    <a:ext uri="{9D8B030D-6E8A-4147-A177-3AD203B41FA5}">
                      <a16:colId xmlns:a16="http://schemas.microsoft.com/office/drawing/2014/main" val="1273247325"/>
                    </a:ext>
                  </a:extLst>
                </a:gridCol>
                <a:gridCol w="891589">
                  <a:extLst>
                    <a:ext uri="{9D8B030D-6E8A-4147-A177-3AD203B41FA5}">
                      <a16:colId xmlns:a16="http://schemas.microsoft.com/office/drawing/2014/main" val="2385920233"/>
                    </a:ext>
                  </a:extLst>
                </a:gridCol>
                <a:gridCol w="892151">
                  <a:extLst>
                    <a:ext uri="{9D8B030D-6E8A-4147-A177-3AD203B41FA5}">
                      <a16:colId xmlns:a16="http://schemas.microsoft.com/office/drawing/2014/main" val="2308390525"/>
                    </a:ext>
                  </a:extLst>
                </a:gridCol>
              </a:tblGrid>
              <a:tr h="2882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comorbidities/risk factors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SCD/SCA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control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significance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7018438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hypertension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93.7%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p=0.464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5065727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6.3%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373653"/>
                  </a:ext>
                </a:extLst>
              </a:tr>
              <a:tr h="3818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diabetes mellitus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47.2%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p=0.88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0536830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52.8%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38385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peripheral arterial disease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7.09%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p=0.571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9500642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87.5%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92.91%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183315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chronic kidney disease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3.15%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p=0.004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504500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96.85%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87054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smoking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29.47%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p=0.307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535397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70.53%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975422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irregular training</a:t>
                      </a:r>
                      <a:endParaRPr lang="hu-H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hu-H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17.3%</a:t>
                      </a:r>
                      <a:endParaRPr lang="hu-H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p=0,023</a:t>
                      </a:r>
                      <a:endParaRPr lang="hu-H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2707222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hu-H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82.7%</a:t>
                      </a:r>
                      <a:endParaRPr lang="hu-H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93508"/>
                  </a:ext>
                </a:extLst>
              </a:tr>
            </a:tbl>
          </a:graphicData>
        </a:graphic>
      </p:graphicFrame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</p:spPr>
        <p:txBody>
          <a:bodyPr/>
          <a:lstStyle/>
          <a:p>
            <a:r>
              <a:rPr lang="hu-HU" dirty="0" smtClean="0"/>
              <a:t>135 CCS beteg </a:t>
            </a:r>
            <a:r>
              <a:rPr lang="hu-HU" dirty="0" err="1" smtClean="0"/>
              <a:t>utánkövetése</a:t>
            </a:r>
            <a:r>
              <a:rPr lang="hu-HU" dirty="0" smtClean="0"/>
              <a:t> 11 éven 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40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Hirtelen szívhalál (SCD)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7471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AOAC esetén képalkotás és terheléses vizsgálat szükséges</a:t>
            </a:r>
          </a:p>
          <a:p>
            <a:pPr algn="just"/>
            <a:r>
              <a:rPr lang="hu-HU" dirty="0" smtClean="0"/>
              <a:t>AOAC műtéti megoldása után 3 hónappal amennyiben nincs indukálható </a:t>
            </a:r>
            <a:r>
              <a:rPr lang="hu-HU" dirty="0" err="1" smtClean="0"/>
              <a:t>ischaemia</a:t>
            </a:r>
            <a:r>
              <a:rPr lang="hu-HU" dirty="0" smtClean="0"/>
              <a:t> vagy </a:t>
            </a:r>
            <a:r>
              <a:rPr lang="hu-HU" dirty="0" err="1" smtClean="0"/>
              <a:t>arrythmia</a:t>
            </a:r>
            <a:r>
              <a:rPr lang="hu-HU" dirty="0" smtClean="0"/>
              <a:t> minden jellegű sport végezhető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MB esetén ha nincs indukálható </a:t>
            </a:r>
            <a:r>
              <a:rPr lang="hu-HU" dirty="0" err="1" smtClean="0"/>
              <a:t>ischaemia</a:t>
            </a:r>
            <a:r>
              <a:rPr lang="hu-HU" dirty="0" smtClean="0"/>
              <a:t> vagy </a:t>
            </a:r>
            <a:r>
              <a:rPr lang="hu-HU" dirty="0" err="1" smtClean="0"/>
              <a:t>arrythmia</a:t>
            </a:r>
            <a:r>
              <a:rPr lang="hu-HU" dirty="0" smtClean="0"/>
              <a:t> minden jellegű sport végezhető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err="1" smtClean="0"/>
              <a:t>Mitralis</a:t>
            </a:r>
            <a:r>
              <a:rPr lang="hu-HU" dirty="0" smtClean="0"/>
              <a:t> </a:t>
            </a:r>
            <a:r>
              <a:rPr lang="hu-HU" dirty="0" err="1" smtClean="0"/>
              <a:t>prolapsus</a:t>
            </a:r>
            <a:r>
              <a:rPr lang="hu-HU" dirty="0" smtClean="0"/>
              <a:t> esetén az SCD kockázat fokozott ha:</a:t>
            </a:r>
          </a:p>
          <a:p>
            <a:pPr lvl="1" algn="just"/>
            <a:r>
              <a:rPr lang="hu-HU" dirty="0" smtClean="0"/>
              <a:t>Csökkent EF, jelentős MI, </a:t>
            </a:r>
            <a:r>
              <a:rPr lang="hu-HU" dirty="0" err="1" smtClean="0"/>
              <a:t>bicuspidalis</a:t>
            </a:r>
            <a:r>
              <a:rPr lang="hu-HU" dirty="0" smtClean="0"/>
              <a:t> </a:t>
            </a:r>
            <a:r>
              <a:rPr lang="hu-HU" dirty="0" err="1" smtClean="0"/>
              <a:t>prolapsus</a:t>
            </a:r>
            <a:r>
              <a:rPr lang="hu-HU" dirty="0" smtClean="0"/>
              <a:t>, T hullám inverzió, </a:t>
            </a:r>
            <a:r>
              <a:rPr lang="hu-HU" dirty="0" err="1" smtClean="0"/>
              <a:t>arrythmia</a:t>
            </a:r>
            <a:r>
              <a:rPr lang="hu-HU" dirty="0" smtClean="0"/>
              <a:t> (</a:t>
            </a:r>
            <a:r>
              <a:rPr lang="hu-HU" dirty="0" err="1" smtClean="0"/>
              <a:t>torsade</a:t>
            </a:r>
            <a:r>
              <a:rPr lang="hu-HU" dirty="0" smtClean="0"/>
              <a:t>), hosszú QT, pozitív családi anamnézis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67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SCD megelőzése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18233"/>
            <a:ext cx="3925824" cy="3935095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Rendszeres sportorvosi vizsgálatok</a:t>
            </a:r>
          </a:p>
          <a:p>
            <a:pPr algn="just"/>
            <a:r>
              <a:rPr lang="hu-HU" dirty="0" smtClean="0"/>
              <a:t>Családi anamnézis, EKG fizikai vizsgálat, </a:t>
            </a:r>
            <a:r>
              <a:rPr lang="hu-HU" dirty="0" err="1" smtClean="0"/>
              <a:t>echo</a:t>
            </a:r>
            <a:r>
              <a:rPr lang="hu-HU" dirty="0" smtClean="0"/>
              <a:t>, CT, MR</a:t>
            </a:r>
          </a:p>
          <a:p>
            <a:pPr algn="just"/>
            <a:r>
              <a:rPr lang="hu-HU" dirty="0" smtClean="0"/>
              <a:t>Pontosan meghatározott frekvencia és terhelési szint</a:t>
            </a:r>
            <a:endParaRPr lang="hu-HU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32" y="1690688"/>
            <a:ext cx="7119366" cy="4454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4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8592" y="2904617"/>
            <a:ext cx="8836152" cy="10638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7200" dirty="0" smtClean="0"/>
              <a:t>Köszönöm a figyelmet!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14758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Fizikai aktivitáshoz kell…..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676017"/>
            <a:ext cx="10515600" cy="2874391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megfelelő </a:t>
            </a:r>
            <a:r>
              <a:rPr lang="hu-HU" b="1" dirty="0" smtClean="0"/>
              <a:t>izom</a:t>
            </a:r>
            <a:r>
              <a:rPr lang="hu-HU" dirty="0" smtClean="0"/>
              <a:t>működés (</a:t>
            </a:r>
            <a:r>
              <a:rPr lang="hu-HU" dirty="0" err="1" smtClean="0"/>
              <a:t>kapillarizáltság</a:t>
            </a:r>
            <a:r>
              <a:rPr lang="hu-HU" dirty="0" smtClean="0"/>
              <a:t>, vénás dilatáció)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megfelelő </a:t>
            </a:r>
            <a:r>
              <a:rPr lang="hu-HU" b="1" dirty="0" smtClean="0"/>
              <a:t>szív,- és keringés</a:t>
            </a:r>
            <a:r>
              <a:rPr lang="hu-HU" dirty="0" smtClean="0"/>
              <a:t>működés (elsősorban nagyvérkör)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megfelelő </a:t>
            </a:r>
            <a:r>
              <a:rPr lang="hu-HU" b="1" dirty="0" smtClean="0"/>
              <a:t>légzés </a:t>
            </a:r>
            <a:r>
              <a:rPr lang="hu-HU" dirty="0" smtClean="0"/>
              <a:t>(mechanika, kisvérköri diffúzió)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58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Keringés alkalmazkodása a fizikai aktivitáshoz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6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dirty="0"/>
              <a:t>fizikai aktivitás mellett nő a szisztolés vérnyomás (a diasztolés inkább csökken)</a:t>
            </a:r>
          </a:p>
          <a:p>
            <a:pPr algn="just"/>
            <a:r>
              <a:rPr lang="hu-HU" dirty="0"/>
              <a:t>nő a </a:t>
            </a:r>
            <a:r>
              <a:rPr lang="hu-HU" dirty="0" smtClean="0"/>
              <a:t>perctérfogat (5l/min vs. 35l/min) és a verőtérfogat (80ml/min vs. 180ml/min)</a:t>
            </a:r>
            <a:endParaRPr lang="hu-HU" dirty="0"/>
          </a:p>
          <a:p>
            <a:pPr algn="just"/>
            <a:r>
              <a:rPr lang="hu-HU" dirty="0"/>
              <a:t>szimpatikus tónus fokozódás miatt adrenalin termelődik, mely pozitív chronotrop hatású és a szívfrekvencia nő</a:t>
            </a:r>
          </a:p>
          <a:p>
            <a:pPr algn="just"/>
            <a:r>
              <a:rPr lang="hu-HU" dirty="0"/>
              <a:t>szívfrekvencia maximum addig emelhető, amíg a diasztolés idő annyira lecsökken, hogy a pulzustérfogat (</a:t>
            </a:r>
            <a:r>
              <a:rPr lang="hu-HU" dirty="0" err="1"/>
              <a:t>kamratelődés</a:t>
            </a:r>
            <a:r>
              <a:rPr lang="hu-HU" dirty="0"/>
              <a:t>) </a:t>
            </a:r>
            <a:r>
              <a:rPr lang="hu-HU" dirty="0" smtClean="0"/>
              <a:t>csökken</a:t>
            </a:r>
          </a:p>
          <a:p>
            <a:pPr algn="just"/>
            <a:r>
              <a:rPr lang="hu-HU" dirty="0" smtClean="0"/>
              <a:t>új kapilláris képződés</a:t>
            </a:r>
          </a:p>
          <a:p>
            <a:pPr algn="just"/>
            <a:r>
              <a:rPr lang="hu-HU" dirty="0" smtClean="0"/>
              <a:t>nyugalmi pulzus csökken (akár sinus </a:t>
            </a:r>
            <a:r>
              <a:rPr lang="hu-HU" dirty="0" err="1" smtClean="0"/>
              <a:t>arrythmia</a:t>
            </a:r>
            <a:r>
              <a:rPr lang="hu-HU" dirty="0" smtClean="0"/>
              <a:t>, pótritmus), szívfrekvenciavariabilitás nő</a:t>
            </a:r>
            <a:endParaRPr lang="hu-HU" dirty="0"/>
          </a:p>
          <a:p>
            <a:pPr marL="0" indent="0" algn="just">
              <a:buNone/>
            </a:pPr>
            <a:endParaRPr lang="hu-HU" b="1" dirty="0"/>
          </a:p>
          <a:p>
            <a:pPr marL="0" indent="0" algn="just">
              <a:buNone/>
            </a:pPr>
            <a:r>
              <a:rPr lang="hu-HU" b="1" dirty="0" smtClean="0"/>
              <a:t>edzetlen</a:t>
            </a:r>
            <a:r>
              <a:rPr lang="hu-HU" dirty="0" smtClean="0"/>
              <a:t> </a:t>
            </a:r>
            <a:r>
              <a:rPr lang="hu-HU" dirty="0"/>
              <a:t>egyén </a:t>
            </a:r>
            <a:r>
              <a:rPr lang="hu-HU" b="1" dirty="0"/>
              <a:t>pulzusemelés</a:t>
            </a:r>
            <a:r>
              <a:rPr lang="hu-HU" dirty="0"/>
              <a:t>sel alkalmazkodik (</a:t>
            </a:r>
            <a:r>
              <a:rPr lang="hu-HU" dirty="0" err="1"/>
              <a:t>koronaria</a:t>
            </a:r>
            <a:r>
              <a:rPr lang="hu-HU" dirty="0"/>
              <a:t> keringés elégtelen), emiatt alacsonyabb intenzitás mellett hamarabb elfárad</a:t>
            </a:r>
          </a:p>
          <a:p>
            <a:pPr marL="0" indent="0" algn="just">
              <a:buNone/>
            </a:pPr>
            <a:r>
              <a:rPr lang="hu-HU" b="1" dirty="0"/>
              <a:t>edzett</a:t>
            </a:r>
            <a:r>
              <a:rPr lang="hu-HU" dirty="0"/>
              <a:t> egyén elsősorban a </a:t>
            </a:r>
            <a:r>
              <a:rPr lang="hu-HU" b="1" dirty="0"/>
              <a:t>perctérfogat</a:t>
            </a:r>
            <a:r>
              <a:rPr lang="hu-HU" dirty="0"/>
              <a:t>ot növeli </a:t>
            </a:r>
          </a:p>
          <a:p>
            <a:pPr algn="just"/>
            <a:r>
              <a:rPr lang="hu-HU" dirty="0"/>
              <a:t>harántcsíkolt </a:t>
            </a:r>
            <a:r>
              <a:rPr lang="hu-HU" dirty="0" err="1"/>
              <a:t>vénakonstrikció</a:t>
            </a:r>
            <a:r>
              <a:rPr lang="hu-HU" dirty="0"/>
              <a:t>, </a:t>
            </a:r>
            <a:r>
              <a:rPr lang="hu-HU" dirty="0" err="1"/>
              <a:t>redistribúció</a:t>
            </a:r>
            <a:r>
              <a:rPr lang="hu-HU" dirty="0"/>
              <a:t> (akár a perctérfogat 80%-a izomban), agyi </a:t>
            </a:r>
            <a:r>
              <a:rPr lang="hu-HU" dirty="0" err="1"/>
              <a:t>autoreguláció</a:t>
            </a:r>
            <a:r>
              <a:rPr lang="hu-HU" dirty="0"/>
              <a:t> (</a:t>
            </a:r>
            <a:r>
              <a:rPr lang="hu-HU" dirty="0" err="1"/>
              <a:t>Cushing</a:t>
            </a:r>
            <a:r>
              <a:rPr lang="hu-HU" dirty="0"/>
              <a:t> reflex), vese </a:t>
            </a:r>
            <a:r>
              <a:rPr lang="hu-HU" dirty="0" err="1"/>
              <a:t>autoreguláció</a:t>
            </a:r>
            <a:r>
              <a:rPr lang="hu-HU" dirty="0"/>
              <a:t>, </a:t>
            </a:r>
            <a:r>
              <a:rPr lang="hu-HU" dirty="0" err="1"/>
              <a:t>splanchnikus</a:t>
            </a:r>
            <a:r>
              <a:rPr lang="hu-HU" dirty="0"/>
              <a:t> csökken</a:t>
            </a:r>
          </a:p>
          <a:p>
            <a:pPr algn="just"/>
            <a:r>
              <a:rPr lang="hu-HU" dirty="0" err="1"/>
              <a:t>koronaria</a:t>
            </a:r>
            <a:r>
              <a:rPr lang="hu-HU" dirty="0"/>
              <a:t> </a:t>
            </a:r>
            <a:r>
              <a:rPr lang="hu-HU" dirty="0" err="1"/>
              <a:t>vasodilatáció</a:t>
            </a:r>
            <a:r>
              <a:rPr lang="hu-HU" dirty="0"/>
              <a:t> során a diasztolés nyomás csökken, vénás visszaáramlás fokozódik, így növekvő szisztolés nyomás mellett is nő a perctérfogat a frekvencia emelkedése </a:t>
            </a:r>
            <a:r>
              <a:rPr lang="hu-HU" dirty="0" smtClean="0"/>
              <a:t>nélkül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7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Légzés </a:t>
            </a:r>
            <a:r>
              <a:rPr lang="hu-HU" dirty="0"/>
              <a:t>alkalmazkodás </a:t>
            </a:r>
            <a:r>
              <a:rPr lang="hu-HU" dirty="0" smtClean="0"/>
              <a:t>a </a:t>
            </a:r>
            <a:r>
              <a:rPr lang="hu-HU" dirty="0"/>
              <a:t>fizikai aktivitáshoz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40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dirty="0" smtClean="0"/>
              <a:t>megnövekedett munkavégzés mellett a vérben magasabb pCO</a:t>
            </a:r>
            <a:r>
              <a:rPr lang="hu-HU" baseline="-25000" dirty="0" smtClean="0"/>
              <a:t>2</a:t>
            </a:r>
            <a:r>
              <a:rPr lang="hu-HU" dirty="0" smtClean="0"/>
              <a:t> lesz</a:t>
            </a:r>
          </a:p>
          <a:p>
            <a:pPr algn="just"/>
            <a:r>
              <a:rPr lang="hu-HU" dirty="0" smtClean="0"/>
              <a:t>a hypercapnia a nyúltvelőben direkt, de reflexesen kemoreceptorokon is </a:t>
            </a:r>
            <a:r>
              <a:rPr lang="hu-HU" dirty="0" err="1" smtClean="0"/>
              <a:t>ingerli</a:t>
            </a:r>
            <a:r>
              <a:rPr lang="hu-HU" dirty="0" smtClean="0"/>
              <a:t> a belégző központot</a:t>
            </a:r>
          </a:p>
          <a:p>
            <a:pPr algn="just"/>
            <a:r>
              <a:rPr lang="hu-HU" dirty="0" smtClean="0"/>
              <a:t>légzési térfogat, légzésszám, alveoláris oxigén diffúzió nő</a:t>
            </a:r>
          </a:p>
          <a:p>
            <a:pPr algn="just"/>
            <a:endParaRPr lang="hu-HU" dirty="0"/>
          </a:p>
          <a:p>
            <a:pPr algn="just"/>
            <a:r>
              <a:rPr lang="hu-HU" b="1" dirty="0" smtClean="0"/>
              <a:t>edzetlen</a:t>
            </a:r>
            <a:r>
              <a:rPr lang="hu-HU" dirty="0" smtClean="0"/>
              <a:t> egyén elsősorban a légzésszám növelésével</a:t>
            </a:r>
          </a:p>
          <a:p>
            <a:pPr algn="just"/>
            <a:r>
              <a:rPr lang="hu-HU" b="1" dirty="0" smtClean="0"/>
              <a:t>edzett</a:t>
            </a:r>
            <a:r>
              <a:rPr lang="hu-HU" dirty="0" smtClean="0"/>
              <a:t> egyén elsősorban a légzési térfogat növelésével, de a VC is nő (alveoláris diffúzió nő)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fizikai aktivitás mellett a metabolikus folyamatok intenzitása azonnal nő, az </a:t>
            </a:r>
            <a:r>
              <a:rPr lang="hu-HU" b="1" dirty="0" smtClean="0"/>
              <a:t>oxigén fogyasztás </a:t>
            </a:r>
            <a:r>
              <a:rPr lang="hu-HU" dirty="0" smtClean="0"/>
              <a:t>mértéke némi latenciával követi ezt, ekkor hirtelen nő majd állandó terhelés mellett 2-4 perc alatt stabilizálódik majd lassan emelkedve elér egy konstans értéket</a:t>
            </a:r>
          </a:p>
          <a:p>
            <a:pPr algn="just"/>
            <a:r>
              <a:rPr lang="hu-HU" dirty="0" smtClean="0"/>
              <a:t>konstans érték csak egy bizonyos mértékig fokozható ezen a ponton mérhető a VO</a:t>
            </a:r>
            <a:r>
              <a:rPr lang="hu-HU" baseline="-25000" dirty="0" smtClean="0"/>
              <a:t>2</a:t>
            </a:r>
            <a:r>
              <a:rPr lang="hu-HU" dirty="0" smtClean="0"/>
              <a:t>max, a kilélegzett levegő térfogata 1  perc alatt, O</a:t>
            </a:r>
            <a:r>
              <a:rPr lang="hu-HU" baseline="-25000" dirty="0" smtClean="0"/>
              <a:t>2</a:t>
            </a:r>
            <a:r>
              <a:rPr lang="hu-HU" dirty="0" smtClean="0"/>
              <a:t> fogyasztás</a:t>
            </a:r>
          </a:p>
          <a:p>
            <a:pPr algn="just"/>
            <a:r>
              <a:rPr lang="hu-HU" dirty="0" smtClean="0"/>
              <a:t>nyugalomban 3,5 ml/kg/min (1,2 kcal/min=1 </a:t>
            </a:r>
            <a:r>
              <a:rPr lang="hu-HU" b="1" dirty="0" smtClean="0"/>
              <a:t>MET</a:t>
            </a:r>
            <a:r>
              <a:rPr lang="hu-HU" dirty="0" smtClean="0"/>
              <a:t>), egészséges fiatal 45 ml/kg/min, atléták 84 ml/kg/min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munkavégzést követő </a:t>
            </a:r>
            <a:r>
              <a:rPr lang="hu-HU" b="1" dirty="0" smtClean="0"/>
              <a:t>oxigénadósság</a:t>
            </a:r>
            <a:r>
              <a:rPr lang="hu-HU" dirty="0" smtClean="0"/>
              <a:t> rendezése (laktát-ATP termelés)</a:t>
            </a:r>
          </a:p>
        </p:txBody>
      </p:sp>
    </p:spTree>
    <p:extLst>
      <p:ext uri="{BB962C8B-B14F-4D97-AF65-F5344CB8AC3E}">
        <p14:creationId xmlns:p14="http://schemas.microsoft.com/office/powerpoint/2010/main" val="22373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mozgás karakterisztikája - FITT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35937"/>
            <a:ext cx="5334000" cy="3807079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 smtClean="0"/>
              <a:t>Frekvencia: </a:t>
            </a:r>
            <a:r>
              <a:rPr lang="hu-HU" dirty="0" smtClean="0"/>
              <a:t>heti hány alkalommal</a:t>
            </a:r>
          </a:p>
          <a:p>
            <a:pPr marL="0" indent="0" algn="just">
              <a:buNone/>
            </a:pPr>
            <a:r>
              <a:rPr lang="hu-HU" b="1" dirty="0" smtClean="0"/>
              <a:t>Intenzitás:</a:t>
            </a:r>
            <a:r>
              <a:rPr lang="hu-HU" dirty="0" smtClean="0"/>
              <a:t> VO2 </a:t>
            </a:r>
            <a:r>
              <a:rPr lang="hu-HU" dirty="0" err="1" smtClean="0"/>
              <a:t>max</a:t>
            </a:r>
            <a:r>
              <a:rPr lang="hu-HU" dirty="0" smtClean="0"/>
              <a:t>, maximális HR, </a:t>
            </a:r>
            <a:r>
              <a:rPr lang="hu-HU" dirty="0" err="1" smtClean="0"/>
              <a:t>repetíció</a:t>
            </a:r>
            <a:endParaRPr lang="hu-HU" dirty="0" smtClean="0"/>
          </a:p>
          <a:p>
            <a:pPr marL="0" indent="0" algn="just">
              <a:buNone/>
            </a:pPr>
            <a:r>
              <a:rPr lang="hu-HU" b="1" dirty="0" smtClean="0"/>
              <a:t>Idő:</a:t>
            </a:r>
            <a:r>
              <a:rPr lang="hu-HU" dirty="0" smtClean="0"/>
              <a:t> az adott sportolással töltött alkalmak hossza</a:t>
            </a:r>
          </a:p>
          <a:p>
            <a:pPr marL="0" indent="0" algn="just">
              <a:buNone/>
            </a:pPr>
            <a:r>
              <a:rPr lang="hu-HU" b="1" dirty="0" smtClean="0"/>
              <a:t>Típus:</a:t>
            </a:r>
            <a:r>
              <a:rPr lang="hu-HU" dirty="0" smtClean="0"/>
              <a:t> állóképességi, rezisztencia, sebesség, flexibilitás, koordinációs – egyensúly</a:t>
            </a:r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71" y="1690688"/>
            <a:ext cx="4968106" cy="44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Egészséges egyének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58313"/>
            <a:ext cx="10515600" cy="2152015"/>
          </a:xfrm>
        </p:spPr>
        <p:txBody>
          <a:bodyPr/>
          <a:lstStyle/>
          <a:p>
            <a:pPr algn="just"/>
            <a:r>
              <a:rPr lang="hu-HU" dirty="0" smtClean="0"/>
              <a:t>Heti 150 perc (emelhető 300 percig) közepes </a:t>
            </a:r>
          </a:p>
          <a:p>
            <a:pPr algn="just"/>
            <a:r>
              <a:rPr lang="hu-HU" dirty="0" smtClean="0"/>
              <a:t>vagy 75 perc (emelhető 150 percig) intenzív testmozgás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Heti 4-5 nap ill. akár mindennap</a:t>
            </a:r>
          </a:p>
        </p:txBody>
      </p:sp>
    </p:spTree>
    <p:extLst>
      <p:ext uri="{BB962C8B-B14F-4D97-AF65-F5344CB8AC3E}">
        <p14:creationId xmlns:p14="http://schemas.microsoft.com/office/powerpoint/2010/main" val="9454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CV rizikóbecslés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51888"/>
            <a:ext cx="4940808" cy="468490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b="1" dirty="0" smtClean="0"/>
              <a:t>Nagyon magas:</a:t>
            </a:r>
          </a:p>
          <a:p>
            <a:pPr marL="0" indent="0" algn="just">
              <a:buNone/>
            </a:pPr>
            <a:r>
              <a:rPr lang="hu-HU" dirty="0" smtClean="0"/>
              <a:t>Korábbi ACS, stroke, TIA, PAD</a:t>
            </a:r>
          </a:p>
          <a:p>
            <a:pPr marL="0" indent="0" algn="just">
              <a:buNone/>
            </a:pPr>
            <a:r>
              <a:rPr lang="hu-HU" dirty="0" smtClean="0"/>
              <a:t>Dokumentált ASCVD</a:t>
            </a:r>
          </a:p>
          <a:p>
            <a:pPr marL="0" indent="0" algn="just">
              <a:buNone/>
            </a:pPr>
            <a:r>
              <a:rPr lang="hu-HU" dirty="0" smtClean="0"/>
              <a:t>Diabetes célszerv károsodással vagy 20 évnél hosszabban áll fenn</a:t>
            </a:r>
          </a:p>
          <a:p>
            <a:pPr marL="0" indent="0" algn="just">
              <a:buNone/>
            </a:pPr>
            <a:r>
              <a:rPr lang="hu-HU" dirty="0" smtClean="0"/>
              <a:t>CKD (GFR &lt; 30 </a:t>
            </a:r>
            <a:r>
              <a:rPr lang="hu-HU" dirty="0" err="1" smtClean="0"/>
              <a:t>mL</a:t>
            </a:r>
            <a:r>
              <a:rPr lang="hu-HU" dirty="0" smtClean="0"/>
              <a:t>/min/1,73 m2)</a:t>
            </a:r>
          </a:p>
          <a:p>
            <a:pPr marL="0" indent="0" algn="just">
              <a:buNone/>
            </a:pPr>
            <a:r>
              <a:rPr lang="hu-HU" dirty="0" smtClean="0"/>
              <a:t>SCORE &gt; 10%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b="1" dirty="0" smtClean="0"/>
              <a:t>Magas:</a:t>
            </a:r>
          </a:p>
          <a:p>
            <a:pPr marL="0" indent="0" algn="just">
              <a:buNone/>
            </a:pPr>
            <a:r>
              <a:rPr lang="hu-HU" dirty="0" smtClean="0"/>
              <a:t>Magas LDL (&gt; 4,9 </a:t>
            </a:r>
            <a:r>
              <a:rPr lang="hu-HU" dirty="0" err="1" smtClean="0"/>
              <a:t>mmol</a:t>
            </a:r>
            <a:r>
              <a:rPr lang="hu-HU" dirty="0" smtClean="0"/>
              <a:t>/L), vérnyomás (180/110 Hgmm)</a:t>
            </a:r>
          </a:p>
          <a:p>
            <a:pPr marL="0" indent="0" algn="just">
              <a:buNone/>
            </a:pPr>
            <a:r>
              <a:rPr lang="hu-HU" dirty="0" smtClean="0"/>
              <a:t>Diabetes célszerv károsodás nélkül, de 10 évnél régebben áll fenn</a:t>
            </a:r>
          </a:p>
          <a:p>
            <a:pPr marL="0" indent="0" algn="just">
              <a:buNone/>
            </a:pPr>
            <a:r>
              <a:rPr lang="hu-HU" dirty="0" smtClean="0"/>
              <a:t>Közepes CKD (GFR 30-59 </a:t>
            </a:r>
            <a:r>
              <a:rPr lang="hu-HU" dirty="0" err="1" smtClean="0"/>
              <a:t>mL</a:t>
            </a:r>
            <a:r>
              <a:rPr lang="hu-HU" dirty="0" smtClean="0"/>
              <a:t>/min/1,73 m2)</a:t>
            </a:r>
          </a:p>
          <a:p>
            <a:pPr marL="0" indent="0" algn="just">
              <a:buNone/>
            </a:pPr>
            <a:r>
              <a:rPr lang="hu-HU" dirty="0" smtClean="0"/>
              <a:t>SCORE 5-10%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1322795"/>
            <a:ext cx="6412992" cy="53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1671</Words>
  <Application>Microsoft Office PowerPoint</Application>
  <PresentationFormat>Szélesvásznú</PresentationFormat>
  <Paragraphs>267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Office-téma</vt:lpstr>
      <vt:lpstr>Sportkardiológia Hirtelen szívhalál</vt:lpstr>
      <vt:lpstr>PowerPoint-bemutató</vt:lpstr>
      <vt:lpstr>ESC sportolói definíciók</vt:lpstr>
      <vt:lpstr>Fizikai aktivitáshoz kell…..</vt:lpstr>
      <vt:lpstr>Keringés alkalmazkodása a fizikai aktivitáshoz</vt:lpstr>
      <vt:lpstr>Légzés alkalmazkodás a fizikai aktivitáshoz</vt:lpstr>
      <vt:lpstr>A mozgás karakterisztikája - FITT</vt:lpstr>
      <vt:lpstr>Egészséges egyének</vt:lpstr>
      <vt:lpstr>CV rizikóbecslés</vt:lpstr>
      <vt:lpstr>CV rizikóbecslés</vt:lpstr>
      <vt:lpstr>35 év feletti egyének</vt:lpstr>
      <vt:lpstr>PowerPoint-bemutató</vt:lpstr>
      <vt:lpstr>65 év feletti egyének</vt:lpstr>
      <vt:lpstr>Long-standing CCS betegek</vt:lpstr>
      <vt:lpstr>Long-standing CCS betegek</vt:lpstr>
      <vt:lpstr>PowerPoint-bemutató</vt:lpstr>
      <vt:lpstr>Sport és szívelégtelenség</vt:lpstr>
      <vt:lpstr>Terhesség és sport</vt:lpstr>
      <vt:lpstr>Onkológiai betegek és sport</vt:lpstr>
      <vt:lpstr>Onkológiai betegek és sport</vt:lpstr>
      <vt:lpstr>Sportba való visszatérés</vt:lpstr>
      <vt:lpstr>Sportba való visszatérés</vt:lpstr>
      <vt:lpstr>Hirtelen szívhalál (SCD)</vt:lpstr>
      <vt:lpstr>Hirtelen szívhalál (SCD)</vt:lpstr>
      <vt:lpstr>Hirtelen szívhalál (SCD)</vt:lpstr>
      <vt:lpstr>PowerPoint-bemutató</vt:lpstr>
      <vt:lpstr>PowerPoint-bemutató</vt:lpstr>
      <vt:lpstr>Hirtelen szívhalál - HCM</vt:lpstr>
      <vt:lpstr>Hirtelen szívhalál - HCM</vt:lpstr>
      <vt:lpstr>ICD primer és szekunder</vt:lpstr>
      <vt:lpstr>135 CCS beteg utánkövetése 11 éven át</vt:lpstr>
      <vt:lpstr>Hirtelen szívhalál (SCD)</vt:lpstr>
      <vt:lpstr>SCD megelőzése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Sportkardiológia Hirtelen szívhalál</dc:title>
  <dc:creator>ThinkBook</dc:creator>
  <cp:lastModifiedBy>ThinkBook</cp:lastModifiedBy>
  <cp:revision>39</cp:revision>
  <dcterms:created xsi:type="dcterms:W3CDTF">2024-02-17T14:23:53Z</dcterms:created>
  <dcterms:modified xsi:type="dcterms:W3CDTF">2025-03-09T16:48:41Z</dcterms:modified>
</cp:coreProperties>
</file>