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078AC-8505-4E52-90A5-DB7F8EA85FB8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2A937-E0B0-4F76-861F-0C4B0731BB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317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A5BFD2-C57C-4F65-B79F-0F48E6C31056}" type="slidenum">
              <a:rPr lang="hu-HU"/>
              <a:pPr/>
              <a:t>1</a:t>
            </a:fld>
            <a:endParaRPr lang="hu-HU"/>
          </a:p>
        </p:txBody>
      </p:sp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9AD7124-D1C0-4D97-A088-FCC24CD0CA2F}" type="slidenum">
              <a:rPr lang="hu-HU" sz="1200">
                <a:cs typeface="Arial" charset="0"/>
              </a:rPr>
              <a:pPr algn="r"/>
              <a:t>1</a:t>
            </a:fld>
            <a:endParaRPr lang="hu-HU" sz="1200"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8963" y="798513"/>
            <a:ext cx="5681662" cy="3197225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56100"/>
            <a:ext cx="5029200" cy="4135438"/>
          </a:xfrm>
          <a:noFill/>
        </p:spPr>
        <p:txBody>
          <a:bodyPr lIns="92537" tIns="46269" rIns="92537" bIns="46269"/>
          <a:lstStyle/>
          <a:p>
            <a:endParaRPr lang="hu-HU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69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776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0244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07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967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9920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3879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130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51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9206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97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764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3A4A8-DECE-48FC-9698-B1E8A5F2F93A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3E7BA-A686-4EC3-B53C-4A36D86043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819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vizjel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9450"/>
            <a:ext cx="6402917" cy="36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936038" y="2933942"/>
            <a:ext cx="10560313" cy="3600028"/>
          </a:xfrm>
          <a:noFill/>
        </p:spPr>
        <p:txBody>
          <a:bodyPr vert="horz" lIns="92075" tIns="46039" rIns="92075" bIns="46039" rtlCol="0" anchor="ctr">
            <a:normAutofit fontScale="90000"/>
          </a:bodyPr>
          <a:lstStyle/>
          <a:p>
            <a:r>
              <a:rPr lang="hu-HU" sz="4000" dirty="0"/>
              <a:t/>
            </a:r>
            <a:br>
              <a:rPr lang="hu-HU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b="1" dirty="0"/>
              <a:t>Pre-hospital emergent intubation in trauma patients: the influence of </a:t>
            </a:r>
            <a:r>
              <a:rPr lang="en-US" sz="4000" b="1" dirty="0" err="1"/>
              <a:t>etomidate</a:t>
            </a:r>
            <a:r>
              <a:rPr lang="en-US" sz="4000" b="1" dirty="0"/>
              <a:t> on mortality, morbidity and healthcare resource utilization</a:t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2700" b="1" dirty="0" err="1"/>
              <a:t>Gäßler</a:t>
            </a:r>
            <a:r>
              <a:rPr lang="en-US" sz="2700" b="1" dirty="0"/>
              <a:t> M et al, Campus </a:t>
            </a:r>
            <a:r>
              <a:rPr lang="en-US" sz="2700" b="1" dirty="0" err="1"/>
              <a:t>Cologne-Merheim</a:t>
            </a:r>
            <a:r>
              <a:rPr lang="en-US" sz="2700" b="1" dirty="0"/>
              <a:t>, Germany</a:t>
            </a:r>
            <a:br>
              <a:rPr lang="en-US" sz="2700" b="1" dirty="0"/>
            </a:br>
            <a:r>
              <a:rPr lang="en-US" sz="2700" b="1" dirty="0"/>
              <a:t>Scandinavian Journal of Trauma, </a:t>
            </a:r>
            <a:r>
              <a:rPr lang="en-US" sz="2700" b="1" dirty="0" err="1"/>
              <a:t>Resustitaion</a:t>
            </a:r>
            <a:r>
              <a:rPr lang="en-US" sz="2700" b="1" dirty="0"/>
              <a:t> and Emergeny Medicine, 2019</a:t>
            </a:r>
            <a:r>
              <a:rPr lang="hu-HU" sz="1800" dirty="0"/>
              <a:t/>
            </a:r>
            <a:br>
              <a:rPr lang="hu-HU" sz="1800" dirty="0"/>
            </a:br>
            <a:r>
              <a:rPr lang="hu-HU" sz="1800" dirty="0"/>
              <a:t>				</a:t>
            </a:r>
            <a:r>
              <a:rPr lang="hu-HU" sz="1400" dirty="0"/>
              <a:t/>
            </a:r>
            <a:br>
              <a:rPr lang="hu-HU" sz="1400" dirty="0"/>
            </a:br>
            <a:r>
              <a:rPr lang="hu-HU" sz="1400" dirty="0"/>
              <a:t>					</a:t>
            </a:r>
            <a:br>
              <a:rPr lang="hu-HU" sz="1400" dirty="0"/>
            </a:br>
            <a:r>
              <a:rPr lang="hu-HU" sz="1400" dirty="0"/>
              <a:t/>
            </a:r>
            <a:br>
              <a:rPr lang="hu-HU" sz="1400" dirty="0"/>
            </a:br>
            <a:r>
              <a:rPr lang="hu-HU" sz="1400" dirty="0"/>
              <a:t>						</a:t>
            </a:r>
            <a:r>
              <a:rPr lang="hu-HU" sz="1800" dirty="0"/>
              <a:t/>
            </a:r>
            <a:br>
              <a:rPr lang="hu-HU" sz="1800" dirty="0"/>
            </a:br>
            <a:r>
              <a:rPr lang="hu-HU" sz="1800" dirty="0"/>
              <a:t>				.</a:t>
            </a:r>
            <a:br>
              <a:rPr lang="hu-HU" sz="1800" dirty="0"/>
            </a:br>
            <a:endParaRPr lang="hu-HU" sz="1800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968" y="424121"/>
            <a:ext cx="2520000" cy="2520000"/>
          </a:xfrm>
          <a:prstGeom prst="rect">
            <a:avLst/>
          </a:prstGeom>
        </p:spPr>
      </p:pic>
      <p:pic>
        <p:nvPicPr>
          <p:cNvPr id="5" name="Kép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420" y="1200883"/>
            <a:ext cx="827177" cy="48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617603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860827E-C991-14AE-C1A5-3AF981635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Absztrakt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4708049-A41E-0CE4-4E91-0D04A878F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hu-HU" b="1" dirty="0">
                <a:ea typeface="Calibri"/>
                <a:cs typeface="Calibri"/>
              </a:rPr>
              <a:t>Háttér:</a:t>
            </a:r>
            <a:r>
              <a:rPr lang="hu-HU" dirty="0">
                <a:ea typeface="Calibri"/>
                <a:cs typeface="Calibri"/>
              </a:rPr>
              <a:t> A kedvező HD-i hatások miatt kedvelt indukciós szer a traumás betegeknél - átmeneti mellékvese elégtelenséggel megbélyegezve. Klinikai relevancia azonban hiányzik az egyszeri dózis alkalmazásánál</a:t>
            </a:r>
          </a:p>
          <a:p>
            <a:r>
              <a:rPr lang="hu-HU" b="1" dirty="0">
                <a:ea typeface="Calibri"/>
                <a:cs typeface="Calibri"/>
              </a:rPr>
              <a:t>Metódus: </a:t>
            </a:r>
            <a:r>
              <a:rPr lang="hu-HU" dirty="0">
                <a:ea typeface="Calibri"/>
                <a:cs typeface="Calibri"/>
              </a:rPr>
              <a:t>retrospektív, multi-centrikus </a:t>
            </a:r>
            <a:r>
              <a:rPr lang="hu-HU" dirty="0" err="1">
                <a:ea typeface="Calibri"/>
                <a:cs typeface="Calibri"/>
              </a:rPr>
              <a:t>study</a:t>
            </a:r>
            <a:r>
              <a:rPr lang="hu-HU" dirty="0">
                <a:ea typeface="Calibri"/>
                <a:cs typeface="Calibri"/>
              </a:rPr>
              <a:t>, adatbázis: német HEMS + </a:t>
            </a:r>
            <a:r>
              <a:rPr lang="hu-HU" dirty="0" err="1">
                <a:ea typeface="Calibri"/>
                <a:cs typeface="Calibri"/>
              </a:rPr>
              <a:t>TraumaRegister</a:t>
            </a:r>
            <a:r>
              <a:rPr lang="hu-HU" dirty="0">
                <a:ea typeface="Calibri"/>
                <a:cs typeface="Calibri"/>
              </a:rPr>
              <a:t> DGU, 2008-2012, ISS&gt;9, kórházi felvétel előtt </a:t>
            </a:r>
            <a:r>
              <a:rPr lang="hu-HU" dirty="0" err="1">
                <a:ea typeface="Calibri"/>
                <a:cs typeface="Calibri"/>
              </a:rPr>
              <a:t>intub</a:t>
            </a:r>
            <a:r>
              <a:rPr lang="hu-HU" dirty="0">
                <a:ea typeface="Calibri"/>
                <a:cs typeface="Calibri"/>
              </a:rPr>
              <a:t>.</a:t>
            </a:r>
          </a:p>
          <a:p>
            <a:r>
              <a:rPr lang="hu-HU" b="1" dirty="0">
                <a:ea typeface="Calibri"/>
                <a:cs typeface="Calibri"/>
              </a:rPr>
              <a:t>Eredmények:</a:t>
            </a:r>
            <a:r>
              <a:rPr lang="hu-HU" dirty="0">
                <a:ea typeface="Calibri"/>
                <a:cs typeface="Calibri"/>
              </a:rPr>
              <a:t> 1692 bevont, 762 ETO, 935 NON-ETO. Kórházi mortalitás: hasonló (18,9% </a:t>
            </a:r>
            <a:r>
              <a:rPr lang="hu-HU" dirty="0" err="1">
                <a:ea typeface="Calibri"/>
                <a:cs typeface="Calibri"/>
              </a:rPr>
              <a:t>vs</a:t>
            </a:r>
            <a:r>
              <a:rPr lang="hu-HU" dirty="0">
                <a:ea typeface="Calibri"/>
                <a:cs typeface="Calibri"/>
              </a:rPr>
              <a:t> 18,2%). </a:t>
            </a:r>
            <a:r>
              <a:rPr lang="hu-HU" dirty="0" err="1">
                <a:ea typeface="Calibri"/>
                <a:cs typeface="Calibri"/>
              </a:rPr>
              <a:t>Incidencia</a:t>
            </a:r>
            <a:r>
              <a:rPr lang="hu-HU" dirty="0">
                <a:ea typeface="Calibri"/>
                <a:cs typeface="Calibri"/>
              </a:rPr>
              <a:t>: OF és </a:t>
            </a:r>
            <a:r>
              <a:rPr lang="hu-HU" dirty="0" err="1">
                <a:ea typeface="Calibri"/>
                <a:cs typeface="Calibri"/>
              </a:rPr>
              <a:t>sepsis</a:t>
            </a:r>
            <a:r>
              <a:rPr lang="hu-HU" dirty="0">
                <a:ea typeface="Calibri"/>
                <a:cs typeface="Calibri"/>
              </a:rPr>
              <a:t> nem volt magasabb az ETO-nál, de a kórházi tartózkodás meghosszabbodott</a:t>
            </a:r>
          </a:p>
          <a:p>
            <a:r>
              <a:rPr lang="hu-HU" b="1" dirty="0">
                <a:ea typeface="Calibri"/>
                <a:cs typeface="Calibri"/>
              </a:rPr>
              <a:t>Konklúzió:</a:t>
            </a:r>
            <a:r>
              <a:rPr lang="hu-HU" dirty="0">
                <a:ea typeface="Calibri"/>
                <a:cs typeface="Calibri"/>
              </a:rPr>
              <a:t> első ilyen nagy esetszámú </a:t>
            </a:r>
            <a:r>
              <a:rPr lang="hu-HU" dirty="0" err="1">
                <a:ea typeface="Calibri"/>
                <a:cs typeface="Calibri"/>
              </a:rPr>
              <a:t>study</a:t>
            </a:r>
            <a:r>
              <a:rPr lang="hu-HU" dirty="0">
                <a:ea typeface="Calibri"/>
                <a:cs typeface="Calibri"/>
              </a:rPr>
              <a:t> – az </a:t>
            </a:r>
            <a:r>
              <a:rPr lang="hu-HU" dirty="0" err="1">
                <a:ea typeface="Calibri"/>
                <a:cs typeface="Calibri"/>
              </a:rPr>
              <a:t>etomidate</a:t>
            </a:r>
            <a:r>
              <a:rPr lang="hu-HU" dirty="0">
                <a:ea typeface="Calibri"/>
                <a:cs typeface="Calibri"/>
              </a:rPr>
              <a:t> használata nem befolyásolta a mortalitást</a:t>
            </a:r>
          </a:p>
          <a:p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600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8049620-58DA-541E-137A-E7932FFB3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Bevezetés: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99DF64-B203-1835-6BC3-8F2959190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b="1" dirty="0" err="1">
                <a:ea typeface="Calibri"/>
                <a:cs typeface="Calibri"/>
              </a:rPr>
              <a:t>Etomidate</a:t>
            </a:r>
            <a:r>
              <a:rPr lang="hu-HU" dirty="0">
                <a:ea typeface="Calibri"/>
                <a:cs typeface="Calibri"/>
              </a:rPr>
              <a:t> : </a:t>
            </a:r>
            <a:r>
              <a:rPr lang="hu-HU" dirty="0" err="1">
                <a:ea typeface="Calibri"/>
                <a:cs typeface="Calibri"/>
              </a:rPr>
              <a:t>karboxilált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imidazole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b="1" dirty="0">
                <a:ea typeface="Calibri"/>
                <a:cs typeface="Calibri"/>
              </a:rPr>
              <a:t>1972</a:t>
            </a:r>
            <a:r>
              <a:rPr lang="hu-HU" dirty="0">
                <a:ea typeface="Calibri"/>
                <a:cs typeface="Calibri"/>
              </a:rPr>
              <a:t> óta használják a klinikai gyakorlatban, HD stabilitás és jó </a:t>
            </a:r>
            <a:r>
              <a:rPr lang="hu-HU" dirty="0" err="1">
                <a:ea typeface="Calibri"/>
                <a:cs typeface="Calibri"/>
              </a:rPr>
              <a:t>intubációs</a:t>
            </a:r>
            <a:r>
              <a:rPr lang="hu-HU" dirty="0">
                <a:ea typeface="Calibri"/>
                <a:cs typeface="Calibri"/>
              </a:rPr>
              <a:t> feltételeket teremt -&gt; kiváló RSI szer a kritikus állapotú betegnek</a:t>
            </a:r>
          </a:p>
          <a:p>
            <a:r>
              <a:rPr lang="hu-HU" b="1" dirty="0">
                <a:ea typeface="Calibri"/>
                <a:cs typeface="Calibri"/>
              </a:rPr>
              <a:t>Korai '80-as évek</a:t>
            </a:r>
            <a:r>
              <a:rPr lang="hu-HU" dirty="0">
                <a:ea typeface="Calibri"/>
                <a:cs typeface="Calibri"/>
              </a:rPr>
              <a:t>: emelkedett mortalitás a </a:t>
            </a:r>
            <a:r>
              <a:rPr lang="hu-HU" dirty="0" err="1">
                <a:ea typeface="Calibri"/>
                <a:cs typeface="Calibri"/>
              </a:rPr>
              <a:t>respirált</a:t>
            </a:r>
            <a:r>
              <a:rPr lang="hu-HU" dirty="0">
                <a:ea typeface="Calibri"/>
                <a:cs typeface="Calibri"/>
              </a:rPr>
              <a:t> traumás betegeknél hosszas </a:t>
            </a:r>
            <a:r>
              <a:rPr lang="hu-HU" dirty="0" err="1">
                <a:ea typeface="Calibri"/>
                <a:cs typeface="Calibri"/>
              </a:rPr>
              <a:t>szedációra</a:t>
            </a:r>
            <a:r>
              <a:rPr lang="hu-HU" dirty="0">
                <a:ea typeface="Calibri"/>
                <a:cs typeface="Calibri"/>
              </a:rPr>
              <a:t> használt </a:t>
            </a:r>
            <a:r>
              <a:rPr lang="hu-HU" dirty="0" err="1">
                <a:ea typeface="Calibri"/>
                <a:cs typeface="Calibri"/>
              </a:rPr>
              <a:t>etomidate</a:t>
            </a:r>
            <a:r>
              <a:rPr lang="hu-HU" dirty="0">
                <a:ea typeface="Calibri"/>
                <a:cs typeface="Calibri"/>
              </a:rPr>
              <a:t> mellett, </a:t>
            </a:r>
            <a:r>
              <a:rPr lang="hu-HU" dirty="0" err="1">
                <a:ea typeface="Calibri"/>
                <a:cs typeface="Calibri"/>
              </a:rPr>
              <a:t>mvese</a:t>
            </a:r>
            <a:r>
              <a:rPr lang="hu-HU" dirty="0">
                <a:ea typeface="Calibri"/>
                <a:cs typeface="Calibri"/>
              </a:rPr>
              <a:t> kéreg elégtelenség -&gt; tartós használat nem!</a:t>
            </a:r>
          </a:p>
          <a:p>
            <a:r>
              <a:rPr lang="hu-HU" dirty="0">
                <a:ea typeface="Calibri"/>
                <a:cs typeface="Calibri"/>
              </a:rPr>
              <a:t>Egyszeri dózisnál ezen hatás soha sem lett bizonyítva, sem az, hogy emeleti a mortalitást </a:t>
            </a:r>
          </a:p>
          <a:p>
            <a:r>
              <a:rPr lang="hu-HU" dirty="0" err="1">
                <a:ea typeface="Calibri"/>
                <a:cs typeface="Calibri"/>
              </a:rPr>
              <a:t>Study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primér</a:t>
            </a:r>
            <a:r>
              <a:rPr lang="hu-HU" dirty="0">
                <a:ea typeface="Calibri"/>
                <a:cs typeface="Calibri"/>
              </a:rPr>
              <a:t> végpontja: kórházi mortalitás</a:t>
            </a:r>
          </a:p>
          <a:p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1170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FB57C3-7B6E-B268-9C47-7B19996F3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Metódus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F4B5FCC-D121-A478-6A93-D37C4132C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b="1" dirty="0">
                <a:ea typeface="Calibri"/>
                <a:cs typeface="Calibri"/>
              </a:rPr>
              <a:t>HEMS</a:t>
            </a:r>
            <a:r>
              <a:rPr lang="hu-HU" dirty="0">
                <a:ea typeface="Calibri"/>
                <a:cs typeface="Calibri"/>
              </a:rPr>
              <a:t>: 35 német légibázis, 54.000/év légimentés</a:t>
            </a:r>
          </a:p>
          <a:p>
            <a:r>
              <a:rPr lang="hu-HU" b="1" dirty="0" err="1">
                <a:ea typeface="Calibri"/>
                <a:cs typeface="Calibri"/>
              </a:rPr>
              <a:t>TraumaRegister</a:t>
            </a:r>
            <a:r>
              <a:rPr lang="hu-HU" b="1" dirty="0">
                <a:ea typeface="Calibri"/>
                <a:cs typeface="Calibri"/>
              </a:rPr>
              <a:t> DGU</a:t>
            </a:r>
            <a:r>
              <a:rPr lang="hu-HU" dirty="0">
                <a:ea typeface="Calibri"/>
                <a:cs typeface="Calibri"/>
              </a:rPr>
              <a:t> (Deutsche </a:t>
            </a:r>
            <a:r>
              <a:rPr lang="hu-HU" dirty="0" err="1">
                <a:ea typeface="Calibri"/>
                <a:cs typeface="Calibri"/>
              </a:rPr>
              <a:t>Gesellschaft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für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Unfallchirurgie</a:t>
            </a:r>
            <a:r>
              <a:rPr lang="hu-HU" dirty="0">
                <a:ea typeface="Calibri"/>
                <a:cs typeface="Calibri"/>
              </a:rPr>
              <a:t>): standardizált </a:t>
            </a:r>
            <a:r>
              <a:rPr lang="hu-HU" dirty="0" err="1">
                <a:ea typeface="Calibri"/>
                <a:cs typeface="Calibri"/>
              </a:rPr>
              <a:t>prospektív</a:t>
            </a:r>
            <a:r>
              <a:rPr lang="hu-HU" dirty="0">
                <a:ea typeface="Calibri"/>
                <a:cs typeface="Calibri"/>
              </a:rPr>
              <a:t> dokumentáció (1. </a:t>
            </a:r>
            <a:r>
              <a:rPr lang="hu-HU" dirty="0" err="1">
                <a:ea typeface="Calibri"/>
                <a:cs typeface="Calibri"/>
              </a:rPr>
              <a:t>Preshosp</a:t>
            </a:r>
            <a:r>
              <a:rPr lang="hu-HU" dirty="0">
                <a:ea typeface="Calibri"/>
                <a:cs typeface="Calibri"/>
              </a:rPr>
              <a:t>., 2.SBO+operatív </a:t>
            </a:r>
            <a:r>
              <a:rPr lang="hu-HU" dirty="0" err="1">
                <a:ea typeface="Calibri"/>
                <a:cs typeface="Calibri"/>
              </a:rPr>
              <a:t>pr</a:t>
            </a:r>
            <a:r>
              <a:rPr lang="hu-HU" dirty="0">
                <a:ea typeface="Calibri"/>
                <a:cs typeface="Calibri"/>
              </a:rPr>
              <a:t>. Ellátás, 3. ITO, 4.Emisszió) 90% </a:t>
            </a:r>
            <a:r>
              <a:rPr lang="hu-HU" dirty="0" err="1">
                <a:ea typeface="Calibri"/>
                <a:cs typeface="Calibri"/>
              </a:rPr>
              <a:t>Németo</a:t>
            </a:r>
            <a:r>
              <a:rPr lang="hu-HU" dirty="0">
                <a:ea typeface="Calibri"/>
                <a:cs typeface="Calibri"/>
              </a:rPr>
              <a:t>., 33.000 eset/év/600 kórház</a:t>
            </a:r>
          </a:p>
          <a:p>
            <a:r>
              <a:rPr lang="hu-HU" dirty="0">
                <a:ea typeface="Calibri"/>
                <a:cs typeface="Calibri"/>
              </a:rPr>
              <a:t>ISS, SOFA</a:t>
            </a:r>
          </a:p>
          <a:p>
            <a:r>
              <a:rPr lang="hu-HU" dirty="0">
                <a:ea typeface="Calibri"/>
                <a:cs typeface="Calibri"/>
              </a:rPr>
              <a:t>1697 beteg, 762 fő ETO (44,9%), 935 fő NON-ETO (</a:t>
            </a:r>
            <a:r>
              <a:rPr lang="hu-HU" dirty="0" err="1">
                <a:ea typeface="Calibri"/>
                <a:cs typeface="Calibri"/>
              </a:rPr>
              <a:t>ketamin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dirty="0" err="1">
                <a:ea typeface="Calibri"/>
                <a:cs typeface="Calibri"/>
              </a:rPr>
              <a:t>thiopental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dirty="0" err="1">
                <a:ea typeface="Calibri"/>
                <a:cs typeface="Calibri"/>
              </a:rPr>
              <a:t>propofol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dirty="0" err="1">
                <a:ea typeface="Calibri"/>
                <a:cs typeface="Calibri"/>
              </a:rPr>
              <a:t>midazolam</a:t>
            </a:r>
            <a:r>
              <a:rPr lang="hu-HU" dirty="0">
                <a:ea typeface="Calibri"/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9816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CE1F2F-9A9A-03B8-10E3-1257C6339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Eredmények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6AEA7E3-2E9D-EC86-0FE2-22F715DC1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Mortalitás: 18,9% ETO vs.18,2% NON-ETO</a:t>
            </a:r>
          </a:p>
          <a:p>
            <a:r>
              <a:rPr lang="hu-HU" dirty="0">
                <a:ea typeface="Calibri"/>
                <a:cs typeface="Calibri"/>
              </a:rPr>
              <a:t>Morbiditás: CV elégtelenség többször fordult elő a NON-ETO csoportban (34,7% </a:t>
            </a:r>
            <a:r>
              <a:rPr lang="hu-HU" dirty="0" err="1">
                <a:ea typeface="Calibri"/>
                <a:cs typeface="Calibri"/>
              </a:rPr>
              <a:t>vs</a:t>
            </a:r>
            <a:r>
              <a:rPr lang="hu-HU" dirty="0">
                <a:ea typeface="Calibri"/>
                <a:cs typeface="Calibri"/>
              </a:rPr>
              <a:t>. 43,3%), egyéb </a:t>
            </a:r>
            <a:r>
              <a:rPr lang="hu-HU" dirty="0" err="1">
                <a:ea typeface="Calibri"/>
                <a:cs typeface="Calibri"/>
              </a:rPr>
              <a:t>incidencia</a:t>
            </a:r>
            <a:r>
              <a:rPr lang="hu-HU" dirty="0">
                <a:ea typeface="Calibri"/>
                <a:cs typeface="Calibri"/>
              </a:rPr>
              <a:t> változás sem volt szignifikáns (</a:t>
            </a:r>
            <a:r>
              <a:rPr lang="hu-HU" dirty="0" err="1">
                <a:ea typeface="Calibri"/>
                <a:cs typeface="Calibri"/>
              </a:rPr>
              <a:t>sepsis</a:t>
            </a:r>
            <a:r>
              <a:rPr lang="hu-HU" dirty="0">
                <a:ea typeface="Calibri"/>
                <a:cs typeface="Calibri"/>
              </a:rPr>
              <a:t>, OF), de! ez nem volt minden betegnél dokumentálva!</a:t>
            </a:r>
          </a:p>
          <a:p>
            <a:r>
              <a:rPr lang="hu-HU" dirty="0" err="1">
                <a:ea typeface="Calibri"/>
                <a:cs typeface="Calibri"/>
              </a:rPr>
              <a:t>Eü</a:t>
            </a:r>
            <a:r>
              <a:rPr lang="hu-HU" dirty="0">
                <a:ea typeface="Calibri"/>
                <a:cs typeface="Calibri"/>
              </a:rPr>
              <a:t> forrás hasznosítás (</a:t>
            </a:r>
            <a:r>
              <a:rPr lang="hu-HU" dirty="0" err="1">
                <a:ea typeface="Calibri"/>
                <a:cs typeface="Calibri"/>
              </a:rPr>
              <a:t>healthcare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resourse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utilization</a:t>
            </a:r>
            <a:r>
              <a:rPr lang="hu-HU" dirty="0">
                <a:ea typeface="Calibri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hu-HU" dirty="0">
                <a:ea typeface="Calibri"/>
                <a:cs typeface="Calibri"/>
              </a:rPr>
              <a:t>ICU-LOS : 12,9 nap ETO </a:t>
            </a:r>
            <a:r>
              <a:rPr lang="hu-HU" dirty="0" err="1">
                <a:ea typeface="Calibri"/>
                <a:cs typeface="Calibri"/>
              </a:rPr>
              <a:t>vs</a:t>
            </a:r>
            <a:r>
              <a:rPr lang="hu-HU" dirty="0">
                <a:ea typeface="Calibri"/>
                <a:cs typeface="Calibri"/>
              </a:rPr>
              <a:t>. 11,2 nap NON-ETO (p=0,002)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hu-HU" dirty="0">
                <a:ea typeface="Calibri"/>
                <a:cs typeface="Calibri"/>
              </a:rPr>
              <a:t>ICU-LOV: 8 nap ETO </a:t>
            </a:r>
            <a:r>
              <a:rPr lang="hu-HU" dirty="0" err="1">
                <a:ea typeface="Calibri"/>
                <a:cs typeface="Calibri"/>
              </a:rPr>
              <a:t>vs</a:t>
            </a:r>
            <a:r>
              <a:rPr lang="hu-HU" dirty="0">
                <a:ea typeface="Calibri"/>
                <a:cs typeface="Calibri"/>
              </a:rPr>
              <a:t>. 6,8 nap NON-ETO (p=0,005)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hu-HU" dirty="0">
                <a:ea typeface="Calibri"/>
                <a:cs typeface="Calibri"/>
              </a:rPr>
              <a:t>HOS-LOS: 27,9 nap ETO </a:t>
            </a:r>
            <a:r>
              <a:rPr lang="hu-HU" dirty="0" err="1">
                <a:ea typeface="Calibri"/>
                <a:cs typeface="Calibri"/>
              </a:rPr>
              <a:t>vs</a:t>
            </a:r>
            <a:r>
              <a:rPr lang="hu-HU" dirty="0">
                <a:ea typeface="Calibri"/>
                <a:cs typeface="Calibri"/>
              </a:rPr>
              <a:t>. 24,7 nap NON_ETO (p=0,014)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5894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9F2CF7-3BF9-2CB2-1DEE-8FAC535E3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Diszkusszió: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1887AF7-B6AB-A9D6-5199-79E93EFB8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Az eddigi legnagyobb </a:t>
            </a:r>
            <a:r>
              <a:rPr lang="hu-HU" err="1">
                <a:ea typeface="Calibri"/>
                <a:cs typeface="Calibri"/>
              </a:rPr>
              <a:t>study</a:t>
            </a:r>
            <a:r>
              <a:rPr lang="hu-HU" dirty="0">
                <a:ea typeface="Calibri"/>
                <a:cs typeface="Calibri"/>
              </a:rPr>
              <a:t> 526 fő ETO, 442 </a:t>
            </a:r>
            <a:r>
              <a:rPr lang="hu-HU" err="1">
                <a:ea typeface="Calibri"/>
                <a:cs typeface="Calibri"/>
              </a:rPr>
              <a:t>ketamin</a:t>
            </a:r>
            <a:r>
              <a:rPr lang="hu-HU" dirty="0">
                <a:ea typeface="Calibri"/>
                <a:cs typeface="Calibri"/>
              </a:rPr>
              <a:t> - mortalitás : 17,3% </a:t>
            </a:r>
            <a:r>
              <a:rPr lang="hu-HU" err="1">
                <a:ea typeface="Calibri"/>
                <a:cs typeface="Calibri"/>
              </a:rPr>
              <a:t>vs</a:t>
            </a:r>
            <a:r>
              <a:rPr lang="hu-HU" dirty="0">
                <a:ea typeface="Calibri"/>
                <a:cs typeface="Calibri"/>
              </a:rPr>
              <a:t>. 20,4 %</a:t>
            </a:r>
          </a:p>
          <a:p>
            <a:r>
              <a:rPr lang="hu-HU" dirty="0">
                <a:ea typeface="Calibri"/>
                <a:cs typeface="Calibri"/>
              </a:rPr>
              <a:t>Legnagyobb </a:t>
            </a:r>
            <a:r>
              <a:rPr lang="hu-HU" dirty="0" err="1">
                <a:ea typeface="Calibri"/>
                <a:cs typeface="Calibri"/>
              </a:rPr>
              <a:t>limitáció</a:t>
            </a:r>
            <a:r>
              <a:rPr lang="hu-HU" dirty="0">
                <a:ea typeface="Calibri"/>
                <a:cs typeface="Calibri"/>
              </a:rPr>
              <a:t>: retrospektív, az RSI-orvos egyéni döntése az indukciós szerről (nem </a:t>
            </a:r>
            <a:r>
              <a:rPr lang="hu-HU" dirty="0" err="1">
                <a:ea typeface="Calibri"/>
                <a:cs typeface="Calibri"/>
              </a:rPr>
              <a:t>protokollizált</a:t>
            </a:r>
            <a:r>
              <a:rPr lang="hu-HU" dirty="0">
                <a:ea typeface="Calibri"/>
                <a:cs typeface="Calibri"/>
              </a:rPr>
              <a:t>), indukciós szerek pontos dózisa ismeretlenek, a halál oka nem volt feltüntetve a TR-DGU regiszterben, morbiditási adatok </a:t>
            </a:r>
            <a:r>
              <a:rPr lang="hu-HU" dirty="0" err="1">
                <a:ea typeface="Calibri"/>
                <a:cs typeface="Calibri"/>
              </a:rPr>
              <a:t>inkomplettek</a:t>
            </a:r>
            <a:r>
              <a:rPr lang="hu-HU" dirty="0">
                <a:ea typeface="Calibri"/>
                <a:cs typeface="Calibri"/>
              </a:rPr>
              <a:t> voltak (OF, </a:t>
            </a:r>
            <a:r>
              <a:rPr lang="hu-HU" dirty="0" err="1">
                <a:ea typeface="Calibri"/>
                <a:cs typeface="Calibri"/>
              </a:rPr>
              <a:t>sepsis</a:t>
            </a:r>
            <a:r>
              <a:rPr lang="hu-HU" dirty="0">
                <a:ea typeface="Calibri"/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14081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1275CA-8DDB-D7CC-A16F-8F5C8B82C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Konklúzió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4ED36D0-CE31-A694-8ADF-172C3EACB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Calibri" panose="020B0604020202020204" pitchFamily="34" charset="0"/>
              <a:buChar char="-"/>
            </a:pPr>
            <a:r>
              <a:rPr lang="hu-HU" dirty="0">
                <a:ea typeface="Calibri"/>
                <a:cs typeface="Calibri"/>
              </a:rPr>
              <a:t>A morbiditásra és a </a:t>
            </a:r>
            <a:r>
              <a:rPr lang="hu-HU" dirty="0" err="1">
                <a:ea typeface="Calibri"/>
                <a:cs typeface="Calibri"/>
              </a:rPr>
              <a:t>eü</a:t>
            </a:r>
            <a:r>
              <a:rPr lang="hu-HU" dirty="0">
                <a:ea typeface="Calibri"/>
                <a:cs typeface="Calibri"/>
              </a:rPr>
              <a:t> források használatára vonatkozó eredmények pontos hatása/oka nem tisztázott, itt utalnak a </a:t>
            </a:r>
            <a:r>
              <a:rPr lang="hu-HU" dirty="0" err="1">
                <a:ea typeface="Calibri"/>
                <a:cs typeface="Calibri"/>
              </a:rPr>
              <a:t>study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limitációira</a:t>
            </a:r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4094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498</Words>
  <Application>Microsoft Office PowerPoint</Application>
  <PresentationFormat>Szélesvásznú</PresentationFormat>
  <Paragraphs>30</Paragraphs>
  <Slides>7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Office-téma</vt:lpstr>
      <vt:lpstr>  Pre-hospital emergent intubation in trauma patients: the influence of etomidate on mortality, morbidity and healthcare resource utilization  Gäßler M et al, Campus Cologne-Merheim, Germany Scandinavian Journal of Trauma, Resustitaion and Emergeny Medicine, 2019                        . </vt:lpstr>
      <vt:lpstr>Absztrakt</vt:lpstr>
      <vt:lpstr>Bevezetés:</vt:lpstr>
      <vt:lpstr>Metódus</vt:lpstr>
      <vt:lpstr>Eredmények</vt:lpstr>
      <vt:lpstr>Diszkusszió:</vt:lpstr>
      <vt:lpstr>Konklúzió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Pre-hospital emergent intubation in trauma patients: the influence of etomidate on mortality, morbidity and healthcare resource utilization  Gäßler M et al, Campus Cologne-Merheim, Germany Scandinavian Journal of Trauma, Resustitaion and Emergeny Medicine, 2019                        . </dc:title>
  <dc:creator>Dr. Siptár Miklós</dc:creator>
  <cp:lastModifiedBy>Dr. Siptár Miklós</cp:lastModifiedBy>
  <cp:revision>1</cp:revision>
  <dcterms:created xsi:type="dcterms:W3CDTF">2025-07-03T12:24:26Z</dcterms:created>
  <dcterms:modified xsi:type="dcterms:W3CDTF">2025-07-03T12:24:40Z</dcterms:modified>
</cp:coreProperties>
</file>