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92" r:id="rId2"/>
    <p:sldId id="393" r:id="rId3"/>
    <p:sldId id="394" r:id="rId4"/>
    <p:sldId id="397" r:id="rId5"/>
    <p:sldId id="396" r:id="rId6"/>
    <p:sldId id="398" r:id="rId7"/>
    <p:sldId id="399" r:id="rId8"/>
    <p:sldId id="400" r:id="rId9"/>
    <p:sldId id="401" r:id="rId10"/>
    <p:sldId id="402" r:id="rId11"/>
    <p:sldId id="403" r:id="rId12"/>
    <p:sldId id="404" r:id="rId13"/>
    <p:sldId id="405" r:id="rId14"/>
    <p:sldId id="406" r:id="rId15"/>
    <p:sldId id="407" r:id="rId16"/>
    <p:sldId id="408" r:id="rId17"/>
    <p:sldId id="291" r:id="rId1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5D177B-DC0A-5C53-2324-481B315FA7FB}" v="101" dt="2025-06-27T15:15:48.085"/>
    <p1510:client id="{29E20771-D3A4-0DE8-0D97-2654FCABD023}" v="6805" dt="2025-06-26T21:43:34.2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1598" autoAdjust="0"/>
  </p:normalViewPr>
  <p:slideViewPr>
    <p:cSldViewPr snapToGrid="0">
      <p:cViewPr varScale="1">
        <p:scale>
          <a:sx n="58" d="100"/>
          <a:sy n="58" d="100"/>
        </p:scale>
        <p:origin x="90" y="11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9D801-C096-435A-A2BB-F147C616AEDF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191BC-635B-47EB-89B5-12CDCF5076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2432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51CBC-DED6-520A-F35F-79CA1F20B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555E9-A3A8-FE48-D4D8-D2D00290B7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A5BFD2-C57C-4F65-B79F-0F48E6C31056}" type="slidenum">
              <a:rPr lang="hu-HU"/>
              <a:pPr/>
              <a:t>1</a:t>
            </a:fld>
            <a:endParaRPr lang="hu-HU"/>
          </a:p>
        </p:txBody>
      </p:sp>
      <p:sp>
        <p:nvSpPr>
          <p:cNvPr id="30722" name="Rectangle 7">
            <a:extLst>
              <a:ext uri="{FF2B5EF4-FFF2-40B4-BE49-F238E27FC236}">
                <a16:creationId xmlns:a16="http://schemas.microsoft.com/office/drawing/2014/main" id="{CC1A2D43-9081-98D5-A7B7-25F722BFA45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49AD7124-D1C0-4D97-A088-FCC24CD0CA2F}" type="slidenum">
              <a:rPr lang="hu-HU" sz="1200">
                <a:cs typeface="Arial" charset="0"/>
              </a:rPr>
              <a:pPr algn="r"/>
              <a:t>1</a:t>
            </a:fld>
            <a:endParaRPr lang="hu-HU" sz="1200">
              <a:cs typeface="Arial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9F63AA99-E041-FB2C-1F77-4FBAE2BDD3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88963" y="798513"/>
            <a:ext cx="5681662" cy="3197225"/>
          </a:xfrm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4A3A9DBF-908A-4286-ADAD-C26CCE3F50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56100"/>
            <a:ext cx="5029200" cy="4135438"/>
          </a:xfrm>
          <a:noFill/>
        </p:spPr>
        <p:txBody>
          <a:bodyPr lIns="92537" tIns="46269" rIns="92537" bIns="46269"/>
          <a:lstStyle/>
          <a:p>
            <a:endParaRPr lang="hu-HU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3105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08BA-C102-47B2-94A1-E0DACE574EE5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3EFFF-10D7-486A-A414-48FEE04983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6593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08BA-C102-47B2-94A1-E0DACE574EE5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3EFFF-10D7-486A-A414-48FEE04983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3532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08BA-C102-47B2-94A1-E0DACE574EE5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3EFFF-10D7-486A-A414-48FEE04983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8957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08BA-C102-47B2-94A1-E0DACE574EE5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3EFFF-10D7-486A-A414-48FEE04983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7565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08BA-C102-47B2-94A1-E0DACE574EE5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3EFFF-10D7-486A-A414-48FEE04983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702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08BA-C102-47B2-94A1-E0DACE574EE5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3EFFF-10D7-486A-A414-48FEE04983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0103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08BA-C102-47B2-94A1-E0DACE574EE5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3EFFF-10D7-486A-A414-48FEE04983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0936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08BA-C102-47B2-94A1-E0DACE574EE5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3EFFF-10D7-486A-A414-48FEE04983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4957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08BA-C102-47B2-94A1-E0DACE574EE5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3EFFF-10D7-486A-A414-48FEE04983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9435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08BA-C102-47B2-94A1-E0DACE574EE5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3EFFF-10D7-486A-A414-48FEE04983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5979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508BA-C102-47B2-94A1-E0DACE574EE5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3EFFF-10D7-486A-A414-48FEE04983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3090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508BA-C102-47B2-94A1-E0DACE574EE5}" type="datetimeFigureOut">
              <a:rPr lang="hu-HU" smtClean="0"/>
              <a:t>2025.07.03.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3EFFF-10D7-486A-A414-48FEE04983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422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1EF33-247E-DC16-824F-D81B29910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vizjel3">
            <a:extLst>
              <a:ext uri="{FF2B5EF4-FFF2-40B4-BE49-F238E27FC236}">
                <a16:creationId xmlns:a16="http://schemas.microsoft.com/office/drawing/2014/main" id="{0FBC6349-DF75-657B-3EEC-36B055391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19450"/>
            <a:ext cx="6402917" cy="3638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3">
            <a:extLst>
              <a:ext uri="{FF2B5EF4-FFF2-40B4-BE49-F238E27FC236}">
                <a16:creationId xmlns:a16="http://schemas.microsoft.com/office/drawing/2014/main" id="{677EB3F3-5023-BD60-6CDD-2796CFDD907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936038" y="2933942"/>
            <a:ext cx="10560313" cy="3600028"/>
          </a:xfrm>
          <a:noFill/>
        </p:spPr>
        <p:txBody>
          <a:bodyPr vert="horz" lIns="92075" tIns="46039" rIns="92075" bIns="46039" rtlCol="0" anchor="ctr">
            <a:normAutofit fontScale="90000"/>
          </a:bodyPr>
          <a:lstStyle/>
          <a:p>
            <a:r>
              <a:rPr lang="hu-HU" sz="4000" dirty="0"/>
              <a:t/>
            </a:r>
            <a:br>
              <a:rPr lang="hu-HU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b="1" dirty="0">
                <a:ea typeface="Calibri Light"/>
                <a:cs typeface="Calibri Light"/>
              </a:rPr>
              <a:t>The diverse effect of ketamine, jack-of-all-trades: a narrative review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2700" b="1" dirty="0"/>
              <a:t>Richards N et al, University of Leeds, UK</a:t>
            </a:r>
            <a:br>
              <a:rPr lang="en-US" sz="2700" b="1" dirty="0"/>
            </a:br>
            <a:r>
              <a:rPr lang="en-US" sz="2700" b="1" dirty="0"/>
              <a:t>British Journal of </a:t>
            </a:r>
            <a:r>
              <a:rPr lang="en-US" sz="2700" b="1" dirty="0" err="1"/>
              <a:t>Anaesthesia</a:t>
            </a:r>
            <a:r>
              <a:rPr lang="en-US" sz="2700" b="1" dirty="0"/>
              <a:t>,  2025</a:t>
            </a:r>
            <a:r>
              <a:rPr lang="hu-HU" sz="1400" dirty="0"/>
              <a:t/>
            </a:r>
            <a:br>
              <a:rPr lang="hu-HU" sz="1400" dirty="0"/>
            </a:br>
            <a:r>
              <a:rPr lang="hu-HU" sz="1400" dirty="0"/>
              <a:t>					</a:t>
            </a:r>
            <a:br>
              <a:rPr lang="hu-HU" sz="1400" dirty="0"/>
            </a:br>
            <a:r>
              <a:rPr lang="hu-HU" sz="1400" dirty="0"/>
              <a:t/>
            </a:r>
            <a:br>
              <a:rPr lang="hu-HU" sz="1400" dirty="0"/>
            </a:br>
            <a:r>
              <a:rPr lang="hu-HU" sz="1400" dirty="0"/>
              <a:t>						</a:t>
            </a:r>
            <a:r>
              <a:rPr lang="hu-HU" sz="1800" dirty="0"/>
              <a:t/>
            </a:r>
            <a:br>
              <a:rPr lang="hu-HU" sz="1800" dirty="0"/>
            </a:br>
            <a:r>
              <a:rPr lang="hu-HU" sz="1800" dirty="0"/>
              <a:t>				.</a:t>
            </a:r>
            <a:br>
              <a:rPr lang="hu-HU" sz="1800" dirty="0"/>
            </a:br>
            <a:endParaRPr lang="hu-HU" sz="1800" dirty="0"/>
          </a:p>
        </p:txBody>
      </p:sp>
      <p:pic>
        <p:nvPicPr>
          <p:cNvPr id="2" name="Kép 1">
            <a:extLst>
              <a:ext uri="{FF2B5EF4-FFF2-40B4-BE49-F238E27FC236}">
                <a16:creationId xmlns:a16="http://schemas.microsoft.com/office/drawing/2014/main" id="{E9086238-1634-40F7-B3CE-16ED38D85E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968" y="424121"/>
            <a:ext cx="2520000" cy="2520000"/>
          </a:xfrm>
          <a:prstGeom prst="rect">
            <a:avLst/>
          </a:prstGeom>
        </p:spPr>
      </p:pic>
      <p:pic>
        <p:nvPicPr>
          <p:cNvPr id="5" name="Kép 1">
            <a:extLst>
              <a:ext uri="{FF2B5EF4-FFF2-40B4-BE49-F238E27FC236}">
                <a16:creationId xmlns:a16="http://schemas.microsoft.com/office/drawing/2014/main" id="{EB9FE9C1-1CDC-218C-8B1D-FB6CF08792D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8420" y="1200883"/>
            <a:ext cx="827177" cy="48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524906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2C5CA7D-42ED-04E1-CC77-FBA27D86F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>
                <a:ea typeface="Calibri Light"/>
                <a:cs typeface="Calibri Light"/>
              </a:rPr>
              <a:t>Analgesia</a:t>
            </a:r>
            <a:endParaRPr lang="hu-HU" dirty="0" err="1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11E96E8-21C4-CE2D-6D1E-B3BA358663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>
                <a:ea typeface="Calibri"/>
                <a:cs typeface="Calibri"/>
              </a:rPr>
              <a:t>Akut és </a:t>
            </a:r>
            <a:r>
              <a:rPr lang="hu-HU" dirty="0" err="1">
                <a:ea typeface="Calibri"/>
                <a:cs typeface="Calibri"/>
              </a:rPr>
              <a:t>kr.</a:t>
            </a:r>
            <a:r>
              <a:rPr lang="hu-HU" dirty="0">
                <a:ea typeface="Calibri"/>
                <a:cs typeface="Calibri"/>
              </a:rPr>
              <a:t> fájdalomra </a:t>
            </a:r>
            <a:r>
              <a:rPr lang="hu-HU" dirty="0" err="1">
                <a:ea typeface="Calibri"/>
                <a:cs typeface="Calibri"/>
              </a:rPr>
              <a:t>szubanesztetikus</a:t>
            </a:r>
            <a:r>
              <a:rPr lang="hu-HU" dirty="0">
                <a:ea typeface="Calibri"/>
                <a:cs typeface="Calibri"/>
              </a:rPr>
              <a:t> dózisban</a:t>
            </a:r>
          </a:p>
          <a:p>
            <a:r>
              <a:rPr lang="hu-HU" dirty="0">
                <a:ea typeface="Calibri"/>
                <a:cs typeface="Calibri"/>
              </a:rPr>
              <a:t>Leginkább perioperatív fájdalom csillapításra jó</a:t>
            </a:r>
          </a:p>
          <a:p>
            <a:r>
              <a:rPr lang="hu-HU" dirty="0">
                <a:ea typeface="Calibri"/>
                <a:cs typeface="Calibri"/>
              </a:rPr>
              <a:t>Törések, égések, traumás amputáció, PONV is csökken</a:t>
            </a:r>
          </a:p>
          <a:p>
            <a:r>
              <a:rPr lang="hu-HU" dirty="0">
                <a:ea typeface="Calibri"/>
                <a:cs typeface="Calibri"/>
              </a:rPr>
              <a:t>Elsődleges: NMDA receptoron, megelőzi vagy csökkenti az </a:t>
            </a:r>
            <a:r>
              <a:rPr lang="hu-HU" dirty="0" err="1">
                <a:ea typeface="Calibri"/>
                <a:cs typeface="Calibri"/>
              </a:rPr>
              <a:t>opioid</a:t>
            </a:r>
            <a:r>
              <a:rPr lang="hu-HU" dirty="0">
                <a:ea typeface="Calibri"/>
                <a:cs typeface="Calibri"/>
              </a:rPr>
              <a:t>-indukált </a:t>
            </a:r>
            <a:r>
              <a:rPr lang="hu-HU" dirty="0" err="1">
                <a:ea typeface="Calibri"/>
                <a:cs typeface="Calibri"/>
              </a:rPr>
              <a:t>hyperalgesiát</a:t>
            </a:r>
            <a:r>
              <a:rPr lang="hu-HU" dirty="0">
                <a:ea typeface="Calibri"/>
                <a:cs typeface="Calibri"/>
              </a:rPr>
              <a:t> és növeli a mellé adott </a:t>
            </a:r>
            <a:r>
              <a:rPr lang="hu-HU" dirty="0" err="1">
                <a:ea typeface="Calibri"/>
                <a:cs typeface="Calibri"/>
              </a:rPr>
              <a:t>opioid</a:t>
            </a:r>
            <a:r>
              <a:rPr lang="hu-HU" dirty="0">
                <a:ea typeface="Calibri"/>
                <a:cs typeface="Calibri"/>
              </a:rPr>
              <a:t> hatását</a:t>
            </a:r>
          </a:p>
          <a:p>
            <a:r>
              <a:rPr lang="hu-HU" dirty="0">
                <a:ea typeface="Calibri"/>
                <a:cs typeface="Calibri"/>
              </a:rPr>
              <a:t>Addiktív!</a:t>
            </a:r>
          </a:p>
          <a:p>
            <a:endParaRPr lang="hu-HU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9323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B04922C-573D-BF33-65B5-7F2D471D0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ea typeface="Calibri Light"/>
                <a:cs typeface="Calibri Light"/>
              </a:rPr>
              <a:t>Egyéb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CBF41EF-38B0-3751-7938-221104C49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hu-HU" b="1" dirty="0">
                <a:ea typeface="Calibri"/>
                <a:cs typeface="Calibri"/>
              </a:rPr>
              <a:t>ITO </a:t>
            </a:r>
            <a:r>
              <a:rPr lang="hu-HU" b="1" dirty="0" err="1">
                <a:ea typeface="Calibri"/>
                <a:cs typeface="Calibri"/>
              </a:rPr>
              <a:t>szedáció</a:t>
            </a:r>
            <a:r>
              <a:rPr lang="hu-HU" dirty="0">
                <a:ea typeface="Calibri"/>
                <a:cs typeface="Calibri"/>
              </a:rPr>
              <a:t>, hosszan is adható - addiktív</a:t>
            </a:r>
          </a:p>
          <a:p>
            <a:r>
              <a:rPr lang="hu-HU" b="1" dirty="0" err="1">
                <a:ea typeface="Calibri"/>
                <a:cs typeface="Calibri"/>
              </a:rPr>
              <a:t>Bronchodilatatio</a:t>
            </a:r>
            <a:r>
              <a:rPr lang="hu-HU" dirty="0">
                <a:ea typeface="Calibri"/>
                <a:cs typeface="Calibri"/>
              </a:rPr>
              <a:t> – </a:t>
            </a:r>
            <a:r>
              <a:rPr lang="hu-HU" dirty="0" err="1">
                <a:ea typeface="Calibri"/>
                <a:cs typeface="Calibri"/>
              </a:rPr>
              <a:t>asthma</a:t>
            </a:r>
            <a:r>
              <a:rPr lang="hu-HU" dirty="0">
                <a:ea typeface="Calibri"/>
                <a:cs typeface="Calibri"/>
              </a:rPr>
              <a:t>, COPD: NMDA </a:t>
            </a:r>
            <a:r>
              <a:rPr lang="hu-HU" dirty="0" err="1">
                <a:ea typeface="Calibri"/>
                <a:cs typeface="Calibri"/>
              </a:rPr>
              <a:t>mediálta</a:t>
            </a:r>
            <a:r>
              <a:rPr lang="hu-HU" dirty="0">
                <a:ea typeface="Calibri"/>
                <a:cs typeface="Calibri"/>
              </a:rPr>
              <a:t> </a:t>
            </a:r>
            <a:r>
              <a:rPr lang="hu-HU" dirty="0" err="1">
                <a:ea typeface="Calibri"/>
                <a:cs typeface="Calibri"/>
              </a:rPr>
              <a:t>bronchus</a:t>
            </a:r>
            <a:r>
              <a:rPr lang="hu-HU" dirty="0">
                <a:ea typeface="Calibri"/>
                <a:cs typeface="Calibri"/>
              </a:rPr>
              <a:t> kontrakciót csökkenti, ill. a hisztamin indukálta trachea </a:t>
            </a:r>
            <a:r>
              <a:rPr lang="hu-HU" dirty="0" err="1">
                <a:ea typeface="Calibri"/>
                <a:cs typeface="Calibri"/>
              </a:rPr>
              <a:t>constrictiót</a:t>
            </a:r>
            <a:r>
              <a:rPr lang="hu-HU" dirty="0">
                <a:ea typeface="Calibri"/>
                <a:cs typeface="Calibri"/>
              </a:rPr>
              <a:t> is megelőzi, blokkolja a L-típusú </a:t>
            </a:r>
            <a:r>
              <a:rPr lang="hu-HU" dirty="0" err="1">
                <a:ea typeface="Calibri"/>
                <a:cs typeface="Calibri"/>
              </a:rPr>
              <a:t>calcium</a:t>
            </a:r>
            <a:r>
              <a:rPr lang="hu-HU" dirty="0">
                <a:ea typeface="Calibri"/>
                <a:cs typeface="Calibri"/>
              </a:rPr>
              <a:t> csatorna indukálta sima izom kontrakciót, növeli az adrenalin-</a:t>
            </a:r>
            <a:r>
              <a:rPr lang="hu-HU" dirty="0" err="1">
                <a:ea typeface="Calibri"/>
                <a:cs typeface="Calibri"/>
              </a:rPr>
              <a:t>mediálta</a:t>
            </a:r>
            <a:r>
              <a:rPr lang="hu-HU" dirty="0">
                <a:ea typeface="Calibri"/>
                <a:cs typeface="Calibri"/>
              </a:rPr>
              <a:t> </a:t>
            </a:r>
            <a:r>
              <a:rPr lang="hu-HU" dirty="0" err="1">
                <a:ea typeface="Calibri"/>
                <a:cs typeface="Calibri"/>
              </a:rPr>
              <a:t>bronchidilatációt</a:t>
            </a:r>
            <a:r>
              <a:rPr lang="hu-HU" dirty="0">
                <a:ea typeface="Calibri"/>
                <a:cs typeface="Calibri"/>
              </a:rPr>
              <a:t>..</a:t>
            </a:r>
            <a:r>
              <a:rPr lang="hu-HU" dirty="0" err="1">
                <a:ea typeface="Calibri"/>
                <a:cs typeface="Calibri"/>
              </a:rPr>
              <a:t>stb</a:t>
            </a:r>
            <a:endParaRPr lang="hu-HU" dirty="0">
              <a:ea typeface="Calibri"/>
              <a:cs typeface="Calibri"/>
            </a:endParaRPr>
          </a:p>
          <a:p>
            <a:r>
              <a:rPr lang="hu-HU" b="1" dirty="0">
                <a:ea typeface="Calibri"/>
                <a:cs typeface="Calibri"/>
              </a:rPr>
              <a:t>Pszichiátria</a:t>
            </a:r>
            <a:r>
              <a:rPr lang="hu-HU" dirty="0">
                <a:ea typeface="Calibri"/>
                <a:cs typeface="Calibri"/>
              </a:rPr>
              <a:t>: major depresszió, PTSD, szerhasználat, csökkenti a </a:t>
            </a:r>
            <a:r>
              <a:rPr lang="hu-HU" err="1">
                <a:ea typeface="Calibri"/>
                <a:cs typeface="Calibri"/>
              </a:rPr>
              <a:t>szuicid</a:t>
            </a:r>
            <a:r>
              <a:rPr lang="hu-HU" dirty="0">
                <a:ea typeface="Calibri"/>
                <a:cs typeface="Calibri"/>
              </a:rPr>
              <a:t> intenciót, gyorsan hat (órákon belül) : R-</a:t>
            </a:r>
            <a:r>
              <a:rPr lang="hu-HU" err="1">
                <a:ea typeface="Calibri"/>
                <a:cs typeface="Calibri"/>
              </a:rPr>
              <a:t>ketamin</a:t>
            </a:r>
            <a:endParaRPr lang="hu-HU">
              <a:ea typeface="Calibri"/>
              <a:cs typeface="Calibri"/>
            </a:endParaRPr>
          </a:p>
          <a:p>
            <a:r>
              <a:rPr lang="hu-HU" b="1" dirty="0" err="1">
                <a:ea typeface="Calibri"/>
                <a:cs typeface="Calibri"/>
              </a:rPr>
              <a:t>Neuroprotektív</a:t>
            </a:r>
            <a:r>
              <a:rPr lang="hu-HU" b="1" dirty="0">
                <a:ea typeface="Calibri"/>
                <a:cs typeface="Calibri"/>
              </a:rPr>
              <a:t>/</a:t>
            </a:r>
            <a:r>
              <a:rPr lang="hu-HU" b="1" dirty="0" err="1">
                <a:ea typeface="Calibri"/>
                <a:cs typeface="Calibri"/>
              </a:rPr>
              <a:t>neurotoxikus</a:t>
            </a:r>
            <a:r>
              <a:rPr lang="hu-HU" b="1" dirty="0">
                <a:ea typeface="Calibri"/>
                <a:cs typeface="Calibri"/>
              </a:rPr>
              <a:t>:</a:t>
            </a:r>
            <a:r>
              <a:rPr lang="hu-HU" dirty="0">
                <a:ea typeface="Calibri"/>
                <a:cs typeface="Calibri"/>
              </a:rPr>
              <a:t> alacsonyabb dózis </a:t>
            </a:r>
            <a:r>
              <a:rPr lang="hu-HU" dirty="0" err="1">
                <a:ea typeface="Calibri"/>
                <a:cs typeface="Calibri"/>
              </a:rPr>
              <a:t>apoptózis</a:t>
            </a:r>
            <a:r>
              <a:rPr lang="hu-HU" dirty="0">
                <a:ea typeface="Calibri"/>
                <a:cs typeface="Calibri"/>
              </a:rPr>
              <a:t> ellen, míg magasabb az mellett, </a:t>
            </a:r>
            <a:r>
              <a:rPr lang="hu-HU" dirty="0" err="1">
                <a:ea typeface="Calibri"/>
                <a:cs typeface="Calibri"/>
              </a:rPr>
              <a:t>neuronális</a:t>
            </a:r>
            <a:r>
              <a:rPr lang="hu-HU" dirty="0">
                <a:ea typeface="Calibri"/>
                <a:cs typeface="Calibri"/>
              </a:rPr>
              <a:t> sejthalál ellen </a:t>
            </a:r>
            <a:r>
              <a:rPr lang="hu-HU" dirty="0" err="1">
                <a:ea typeface="Calibri"/>
                <a:cs typeface="Calibri"/>
              </a:rPr>
              <a:t>ischaemia</a:t>
            </a:r>
            <a:r>
              <a:rPr lang="hu-HU" dirty="0">
                <a:ea typeface="Calibri"/>
                <a:cs typeface="Calibri"/>
              </a:rPr>
              <a:t>/trauma esetén (NSE csökken), </a:t>
            </a:r>
            <a:r>
              <a:rPr lang="hu-HU" dirty="0" err="1">
                <a:ea typeface="Calibri"/>
                <a:cs typeface="Calibri"/>
              </a:rPr>
              <a:t>antikonvuzív</a:t>
            </a:r>
            <a:r>
              <a:rPr lang="hu-HU" dirty="0">
                <a:ea typeface="Calibri"/>
                <a:cs typeface="Calibri"/>
              </a:rPr>
              <a:t> szer, Alzheimer kezelés, Parkinson </a:t>
            </a:r>
            <a:r>
              <a:rPr lang="hu-HU" dirty="0" err="1">
                <a:ea typeface="Calibri"/>
                <a:cs typeface="Calibri"/>
              </a:rPr>
              <a:t>dyskinézis</a:t>
            </a:r>
            <a:r>
              <a:rPr lang="hu-HU" dirty="0">
                <a:ea typeface="Calibri"/>
                <a:cs typeface="Calibri"/>
              </a:rPr>
              <a:t> csökkentés, </a:t>
            </a:r>
            <a:r>
              <a:rPr lang="hu-HU" dirty="0" err="1">
                <a:ea typeface="Calibri"/>
                <a:cs typeface="Calibri"/>
              </a:rPr>
              <a:t>kr.</a:t>
            </a:r>
            <a:r>
              <a:rPr lang="hu-HU" dirty="0">
                <a:ea typeface="Calibri"/>
                <a:cs typeface="Calibri"/>
              </a:rPr>
              <a:t> használat viszont rövid és hosszú távú reverzibilis (elhagyása után 10-12 nap visszaáll) memória sérülést okoz</a:t>
            </a:r>
          </a:p>
          <a:p>
            <a:endParaRPr lang="hu-HU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403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5D80DA8-53CB-E6AB-1ABB-D9EB5200A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ea typeface="Calibri Light"/>
                <a:cs typeface="Calibri Light"/>
              </a:rPr>
              <a:t>Egyéb 2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F65F278-715D-7011-32DA-AEEAC1F45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hu-HU" b="1" dirty="0">
                <a:ea typeface="Calibri"/>
                <a:cs typeface="Calibri"/>
              </a:rPr>
              <a:t>Anti-</a:t>
            </a:r>
            <a:r>
              <a:rPr lang="hu-HU" b="1" err="1">
                <a:ea typeface="Calibri"/>
                <a:cs typeface="Calibri"/>
              </a:rPr>
              <a:t>infalmmatorikus</a:t>
            </a:r>
            <a:r>
              <a:rPr lang="hu-HU" b="1" dirty="0">
                <a:ea typeface="Calibri"/>
                <a:cs typeface="Calibri"/>
              </a:rPr>
              <a:t>, immun </a:t>
            </a:r>
            <a:r>
              <a:rPr lang="hu-HU" b="1" err="1">
                <a:ea typeface="Calibri"/>
                <a:cs typeface="Calibri"/>
              </a:rPr>
              <a:t>moduláns</a:t>
            </a:r>
            <a:r>
              <a:rPr lang="hu-HU" dirty="0">
                <a:ea typeface="Calibri"/>
                <a:cs typeface="Calibri"/>
              </a:rPr>
              <a:t>: TNF-</a:t>
            </a:r>
            <a:r>
              <a:rPr lang="hu-HU" err="1">
                <a:ea typeface="Calibri"/>
                <a:cs typeface="Calibri"/>
              </a:rPr>
              <a:t>alpha</a:t>
            </a:r>
            <a:r>
              <a:rPr lang="hu-HU" dirty="0">
                <a:ea typeface="Calibri"/>
                <a:cs typeface="Calibri"/>
              </a:rPr>
              <a:t>, IL-6 (operáció alatt adott </a:t>
            </a:r>
            <a:r>
              <a:rPr lang="hu-HU" err="1">
                <a:ea typeface="Calibri"/>
                <a:cs typeface="Calibri"/>
              </a:rPr>
              <a:t>ketamin</a:t>
            </a:r>
            <a:r>
              <a:rPr lang="hu-HU" dirty="0">
                <a:ea typeface="Calibri"/>
                <a:cs typeface="Calibri"/>
              </a:rPr>
              <a:t> egyenértékű a </a:t>
            </a:r>
            <a:r>
              <a:rPr lang="hu-HU" err="1">
                <a:ea typeface="Calibri"/>
                <a:cs typeface="Calibri"/>
              </a:rPr>
              <a:t>metilprednisolon</a:t>
            </a:r>
            <a:r>
              <a:rPr lang="hu-HU" dirty="0">
                <a:ea typeface="Calibri"/>
                <a:cs typeface="Calibri"/>
              </a:rPr>
              <a:t> ezen hatásával), IL-8, IL-1béta szintet csökkenti (pro-</a:t>
            </a:r>
            <a:r>
              <a:rPr lang="hu-HU" err="1">
                <a:ea typeface="Calibri"/>
                <a:cs typeface="Calibri"/>
              </a:rPr>
              <a:t>infl</a:t>
            </a:r>
            <a:r>
              <a:rPr lang="hu-HU" dirty="0">
                <a:ea typeface="Calibri"/>
                <a:cs typeface="Calibri"/>
              </a:rPr>
              <a:t>. </a:t>
            </a:r>
            <a:r>
              <a:rPr lang="hu-HU" err="1">
                <a:ea typeface="Calibri"/>
                <a:cs typeface="Calibri"/>
              </a:rPr>
              <a:t>modulánsokat</a:t>
            </a:r>
            <a:r>
              <a:rPr lang="hu-HU" dirty="0">
                <a:ea typeface="Calibri"/>
                <a:cs typeface="Calibri"/>
              </a:rPr>
              <a:t>) </a:t>
            </a:r>
            <a:r>
              <a:rPr lang="hu-HU" err="1">
                <a:ea typeface="Calibri"/>
                <a:cs typeface="Calibri"/>
              </a:rPr>
              <a:t>vs</a:t>
            </a:r>
            <a:r>
              <a:rPr lang="hu-HU" dirty="0">
                <a:ea typeface="Calibri"/>
                <a:cs typeface="Calibri"/>
              </a:rPr>
              <a:t>. </a:t>
            </a:r>
            <a:r>
              <a:rPr lang="hu-HU" err="1">
                <a:ea typeface="Calibri"/>
                <a:cs typeface="Calibri"/>
              </a:rPr>
              <a:t>propofol</a:t>
            </a:r>
            <a:r>
              <a:rPr lang="hu-HU" dirty="0">
                <a:ea typeface="Calibri"/>
                <a:cs typeface="Calibri"/>
              </a:rPr>
              <a:t> emeli a TNF-</a:t>
            </a:r>
            <a:r>
              <a:rPr lang="hu-HU" err="1">
                <a:ea typeface="Calibri"/>
                <a:cs typeface="Calibri"/>
              </a:rPr>
              <a:t>alphát</a:t>
            </a:r>
            <a:r>
              <a:rPr lang="hu-HU" dirty="0">
                <a:ea typeface="Calibri"/>
                <a:cs typeface="Calibri"/>
              </a:rPr>
              <a:t> pl. </a:t>
            </a:r>
            <a:endParaRPr lang="hu-HU"/>
          </a:p>
          <a:p>
            <a:pPr marL="0" indent="0">
              <a:buNone/>
            </a:pPr>
            <a:r>
              <a:rPr lang="hu-HU" dirty="0">
                <a:ea typeface="Calibri"/>
                <a:cs typeface="Calibri"/>
              </a:rPr>
              <a:t> DE! Csak addig hat így, amíg van </a:t>
            </a:r>
            <a:r>
              <a:rPr lang="hu-HU" dirty="0" err="1">
                <a:ea typeface="Calibri"/>
                <a:cs typeface="Calibri"/>
              </a:rPr>
              <a:t>inflammáció</a:t>
            </a:r>
            <a:r>
              <a:rPr lang="hu-HU" dirty="0">
                <a:ea typeface="Calibri"/>
                <a:cs typeface="Calibri"/>
              </a:rPr>
              <a:t>, gyulladás hiányában nincs hatással az immun sejtekre.</a:t>
            </a:r>
            <a:endParaRPr lang="hu-HU">
              <a:ea typeface="Calibri"/>
              <a:cs typeface="Calibri"/>
            </a:endParaRPr>
          </a:p>
          <a:p>
            <a:endParaRPr lang="hu-HU" dirty="0">
              <a:ea typeface="Calibri"/>
              <a:cs typeface="Calibri"/>
            </a:endParaRPr>
          </a:p>
          <a:p>
            <a:r>
              <a:rPr lang="hu-HU" b="1" dirty="0">
                <a:ea typeface="Calibri"/>
                <a:cs typeface="Calibri"/>
              </a:rPr>
              <a:t>Tumor inhibitor</a:t>
            </a:r>
            <a:r>
              <a:rPr lang="hu-HU" dirty="0">
                <a:ea typeface="Calibri"/>
                <a:cs typeface="Calibri"/>
              </a:rPr>
              <a:t>: NMDA receptort </a:t>
            </a:r>
            <a:r>
              <a:rPr lang="hu-HU" err="1">
                <a:ea typeface="Calibri"/>
                <a:cs typeface="Calibri"/>
              </a:rPr>
              <a:t>expresszáló</a:t>
            </a:r>
            <a:r>
              <a:rPr lang="hu-HU" dirty="0">
                <a:ea typeface="Calibri"/>
                <a:cs typeface="Calibri"/>
              </a:rPr>
              <a:t> tumorsejtek: </a:t>
            </a:r>
            <a:r>
              <a:rPr lang="hu-HU" err="1">
                <a:ea typeface="Calibri"/>
                <a:cs typeface="Calibri"/>
              </a:rPr>
              <a:t>gliális</a:t>
            </a:r>
            <a:r>
              <a:rPr lang="hu-HU" dirty="0">
                <a:ea typeface="Calibri"/>
                <a:cs typeface="Calibri"/>
              </a:rPr>
              <a:t>, </a:t>
            </a:r>
            <a:r>
              <a:rPr lang="hu-HU" err="1">
                <a:ea typeface="Calibri"/>
                <a:cs typeface="Calibri"/>
              </a:rPr>
              <a:t>neuroblastoma</a:t>
            </a:r>
            <a:r>
              <a:rPr lang="hu-HU" dirty="0">
                <a:ea typeface="Calibri"/>
                <a:cs typeface="Calibri"/>
              </a:rPr>
              <a:t>, laphám cc, </a:t>
            </a:r>
            <a:r>
              <a:rPr lang="hu-HU" err="1">
                <a:ea typeface="Calibri"/>
                <a:cs typeface="Calibri"/>
              </a:rPr>
              <a:t>pancreas</a:t>
            </a:r>
            <a:r>
              <a:rPr lang="hu-HU" dirty="0">
                <a:ea typeface="Calibri"/>
                <a:cs typeface="Calibri"/>
              </a:rPr>
              <a:t> </a:t>
            </a:r>
            <a:r>
              <a:rPr lang="hu-HU" err="1">
                <a:ea typeface="Calibri"/>
                <a:cs typeface="Calibri"/>
              </a:rPr>
              <a:t>adenocc</a:t>
            </a:r>
            <a:r>
              <a:rPr lang="hu-HU" dirty="0">
                <a:ea typeface="Calibri"/>
                <a:cs typeface="Calibri"/>
              </a:rPr>
              <a:t>, HCC, </a:t>
            </a:r>
            <a:r>
              <a:rPr lang="hu-HU" err="1">
                <a:ea typeface="Calibri"/>
                <a:cs typeface="Calibri"/>
              </a:rPr>
              <a:t>prostata</a:t>
            </a:r>
            <a:r>
              <a:rPr lang="hu-HU" dirty="0">
                <a:ea typeface="Calibri"/>
                <a:cs typeface="Calibri"/>
              </a:rPr>
              <a:t> cc, gyomorrák. </a:t>
            </a:r>
            <a:r>
              <a:rPr lang="hu-HU" err="1">
                <a:ea typeface="Calibri"/>
                <a:cs typeface="Calibri"/>
              </a:rPr>
              <a:t>Glutamát</a:t>
            </a:r>
            <a:r>
              <a:rPr lang="hu-HU" dirty="0">
                <a:ea typeface="Calibri"/>
                <a:cs typeface="Calibri"/>
              </a:rPr>
              <a:t> antagonisták csökkentik a </a:t>
            </a:r>
            <a:r>
              <a:rPr lang="hu-HU" err="1">
                <a:ea typeface="Calibri"/>
                <a:cs typeface="Calibri"/>
              </a:rPr>
              <a:t>proliferációt</a:t>
            </a:r>
            <a:r>
              <a:rPr lang="hu-HU" dirty="0">
                <a:ea typeface="Calibri"/>
                <a:cs typeface="Calibri"/>
              </a:rPr>
              <a:t> béltumor, </a:t>
            </a:r>
            <a:r>
              <a:rPr lang="hu-HU" err="1">
                <a:ea typeface="Calibri"/>
                <a:cs typeface="Calibri"/>
              </a:rPr>
              <a:t>astrocytoma</a:t>
            </a:r>
            <a:r>
              <a:rPr lang="hu-HU" dirty="0">
                <a:ea typeface="Calibri"/>
                <a:cs typeface="Calibri"/>
              </a:rPr>
              <a:t>, mellrák, </a:t>
            </a:r>
            <a:r>
              <a:rPr lang="hu-HU" u="sng" dirty="0">
                <a:ea typeface="Calibri"/>
                <a:cs typeface="Calibri"/>
              </a:rPr>
              <a:t>tüdőrák</a:t>
            </a:r>
          </a:p>
          <a:p>
            <a:endParaRPr lang="hu-HU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6858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8A0A1C1-404F-5EF2-5213-3A5A844CF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ea typeface="Calibri Light"/>
                <a:cs typeface="Calibri Light"/>
              </a:rPr>
              <a:t>Toxicitás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F0E54AF-C610-7CD9-E14E-267E4196C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>
                <a:ea typeface="Calibri"/>
                <a:cs typeface="Calibri"/>
              </a:rPr>
              <a:t>Letális dózis több mint 100x az effektív dózisnak, azaz nincs</a:t>
            </a:r>
          </a:p>
          <a:p>
            <a:r>
              <a:rPr lang="hu-HU" dirty="0">
                <a:ea typeface="Calibri"/>
                <a:cs typeface="Calibri"/>
              </a:rPr>
              <a:t>Alacsony %-ban kötődik fehérjéhez</a:t>
            </a:r>
          </a:p>
          <a:p>
            <a:r>
              <a:rPr lang="hu-HU" dirty="0">
                <a:ea typeface="Calibri"/>
                <a:cs typeface="Calibri"/>
              </a:rPr>
              <a:t>Erősen </a:t>
            </a:r>
            <a:r>
              <a:rPr lang="hu-HU" dirty="0" err="1">
                <a:ea typeface="Calibri"/>
                <a:cs typeface="Calibri"/>
              </a:rPr>
              <a:t>zsíroldékony</a:t>
            </a:r>
            <a:endParaRPr lang="hu-HU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2849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74DB401-CBBC-D549-0840-47B524C46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ea typeface="Calibri Light"/>
                <a:cs typeface="Calibri Light"/>
              </a:rPr>
              <a:t>ICP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34B848D-6296-DFCF-0F12-9BB45D8B5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>
                <a:ea typeface="Calibri"/>
                <a:cs typeface="Calibri"/>
              </a:rPr>
              <a:t>Nincs rá evidencia, sem bizonyíték, hogy tényleg növelné az ICP-t</a:t>
            </a:r>
            <a:endParaRPr lang="hu-HU">
              <a:ea typeface="Calibri"/>
              <a:cs typeface="Calibri"/>
            </a:endParaRPr>
          </a:p>
          <a:p>
            <a:r>
              <a:rPr lang="hu-HU" dirty="0">
                <a:ea typeface="Calibri"/>
                <a:cs typeface="Calibri"/>
              </a:rPr>
              <a:t>Sőt, igazából jótékony hatást tapasztaltak a cerebrális oxigén felhasználásban és az ICP-ben, a cikk javasolja a használatát</a:t>
            </a:r>
          </a:p>
        </p:txBody>
      </p:sp>
    </p:spTree>
    <p:extLst>
      <p:ext uri="{BB962C8B-B14F-4D97-AF65-F5344CB8AC3E}">
        <p14:creationId xmlns:p14="http://schemas.microsoft.com/office/powerpoint/2010/main" val="23014470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59C49A3-78D5-968B-D1FA-32A0FDBDA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>
                <a:ea typeface="Calibri Light"/>
                <a:cs typeface="Calibri Light"/>
              </a:rPr>
              <a:t>Pszichomimetikus</a:t>
            </a:r>
            <a:r>
              <a:rPr lang="hu-HU" dirty="0">
                <a:ea typeface="Calibri Light"/>
                <a:cs typeface="Calibri Light"/>
              </a:rPr>
              <a:t> mellékhatás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EBCEF7-EB9D-F50D-B59B-11773385E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>
                <a:ea typeface="Calibri"/>
                <a:cs typeface="Calibri"/>
              </a:rPr>
              <a:t>5-30%, enyhe dezorientáltság-delírium</a:t>
            </a:r>
          </a:p>
          <a:p>
            <a:r>
              <a:rPr lang="hu-HU" dirty="0">
                <a:ea typeface="Calibri"/>
                <a:cs typeface="Calibri"/>
              </a:rPr>
              <a:t>Ritkább gyerekekben, gyakoribb nőkben</a:t>
            </a:r>
          </a:p>
          <a:p>
            <a:r>
              <a:rPr lang="hu-HU" dirty="0">
                <a:ea typeface="Calibri"/>
                <a:cs typeface="Calibri"/>
              </a:rPr>
              <a:t>BDZ, </a:t>
            </a:r>
            <a:r>
              <a:rPr lang="hu-HU" dirty="0" err="1">
                <a:ea typeface="Calibri"/>
                <a:cs typeface="Calibri"/>
              </a:rPr>
              <a:t>propofol</a:t>
            </a:r>
            <a:r>
              <a:rPr lang="hu-HU" dirty="0">
                <a:ea typeface="Calibri"/>
                <a:cs typeface="Calibri"/>
              </a:rPr>
              <a:t>, </a:t>
            </a:r>
            <a:r>
              <a:rPr lang="hu-HU" dirty="0" err="1">
                <a:ea typeface="Calibri"/>
                <a:cs typeface="Calibri"/>
              </a:rPr>
              <a:t>haloperidol</a:t>
            </a:r>
          </a:p>
          <a:p>
            <a:pPr marL="0" indent="0">
              <a:buNone/>
            </a:pPr>
            <a:endParaRPr lang="hu-HU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32917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930CC72-26FD-A6CE-24E4-FE2D31490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ea typeface="Calibri Light"/>
                <a:cs typeface="Calibri Light"/>
              </a:rPr>
              <a:t>CV hatások, urológiai, szemészeti vonatkozások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137DA00-BDAA-CF42-FE67-FC26FE327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 err="1">
                <a:ea typeface="Calibri"/>
                <a:cs typeface="Calibri"/>
              </a:rPr>
              <a:t>Tachycardia</a:t>
            </a:r>
            <a:r>
              <a:rPr lang="hu-HU" dirty="0">
                <a:ea typeface="Calibri"/>
                <a:cs typeface="Calibri"/>
              </a:rPr>
              <a:t>, BP emelkedés - súlyos </a:t>
            </a:r>
            <a:r>
              <a:rPr lang="hu-HU" dirty="0" err="1">
                <a:ea typeface="Calibri"/>
                <a:cs typeface="Calibri"/>
              </a:rPr>
              <a:t>koronária</a:t>
            </a:r>
            <a:r>
              <a:rPr lang="hu-HU" dirty="0">
                <a:ea typeface="Calibri"/>
                <a:cs typeface="Calibri"/>
              </a:rPr>
              <a:t> betegeknél rizikó növekszik stroke és AMI vonatkozásában - kerüljük!</a:t>
            </a:r>
          </a:p>
          <a:p>
            <a:endParaRPr lang="hu-HU" dirty="0">
              <a:ea typeface="Calibri"/>
              <a:cs typeface="Calibri"/>
            </a:endParaRPr>
          </a:p>
          <a:p>
            <a:r>
              <a:rPr lang="hu-HU" err="1">
                <a:ea typeface="Calibri"/>
                <a:cs typeface="Calibri"/>
              </a:rPr>
              <a:t>Ketamin</a:t>
            </a:r>
            <a:r>
              <a:rPr lang="hu-HU" dirty="0">
                <a:ea typeface="Calibri"/>
                <a:cs typeface="Calibri"/>
              </a:rPr>
              <a:t> asszociált </a:t>
            </a:r>
            <a:r>
              <a:rPr lang="hu-HU" err="1">
                <a:ea typeface="Calibri"/>
                <a:cs typeface="Calibri"/>
              </a:rPr>
              <a:t>cystitis</a:t>
            </a:r>
            <a:r>
              <a:rPr lang="hu-HU" dirty="0">
                <a:ea typeface="Calibri"/>
                <a:cs typeface="Calibri"/>
              </a:rPr>
              <a:t> – </a:t>
            </a:r>
            <a:r>
              <a:rPr lang="hu-HU" u="sng" err="1">
                <a:ea typeface="Calibri"/>
                <a:cs typeface="Calibri"/>
              </a:rPr>
              <a:t>kr.</a:t>
            </a:r>
            <a:r>
              <a:rPr lang="hu-HU" u="sng" dirty="0">
                <a:ea typeface="Calibri"/>
                <a:cs typeface="Calibri"/>
              </a:rPr>
              <a:t> fogyasztóknál</a:t>
            </a:r>
            <a:r>
              <a:rPr lang="hu-HU" dirty="0">
                <a:ea typeface="Calibri"/>
                <a:cs typeface="Calibri"/>
              </a:rPr>
              <a:t>, AKI-hoz vezethet</a:t>
            </a:r>
          </a:p>
          <a:p>
            <a:endParaRPr lang="hu-HU" dirty="0">
              <a:ea typeface="Calibri"/>
              <a:cs typeface="Calibri"/>
            </a:endParaRPr>
          </a:p>
          <a:p>
            <a:r>
              <a:rPr lang="hu-HU" dirty="0">
                <a:ea typeface="Calibri"/>
                <a:cs typeface="Calibri"/>
              </a:rPr>
              <a:t>IOP: nem növeli szignifikánsan</a:t>
            </a:r>
          </a:p>
          <a:p>
            <a:endParaRPr lang="hu-HU" dirty="0">
              <a:ea typeface="Calibri"/>
              <a:cs typeface="Calibri"/>
            </a:endParaRPr>
          </a:p>
          <a:p>
            <a:r>
              <a:rPr lang="hu-HU" dirty="0">
                <a:ea typeface="Calibri"/>
                <a:cs typeface="Calibri"/>
              </a:rPr>
              <a:t>Nyálzás, </a:t>
            </a:r>
            <a:r>
              <a:rPr lang="hu-HU" dirty="0" err="1">
                <a:ea typeface="Calibri"/>
                <a:cs typeface="Calibri"/>
              </a:rPr>
              <a:t>bronchus</a:t>
            </a:r>
            <a:r>
              <a:rPr lang="hu-HU" dirty="0">
                <a:ea typeface="Calibri"/>
                <a:cs typeface="Calibri"/>
              </a:rPr>
              <a:t> szekréció növekedés</a:t>
            </a:r>
          </a:p>
        </p:txBody>
      </p:sp>
    </p:spTree>
    <p:extLst>
      <p:ext uri="{BB962C8B-B14F-4D97-AF65-F5344CB8AC3E}">
        <p14:creationId xmlns:p14="http://schemas.microsoft.com/office/powerpoint/2010/main" val="29274741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3392" y="2564904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hu-HU" sz="4800" b="1" dirty="0"/>
              <a:t>Köszönöm a figyelmet!</a:t>
            </a:r>
          </a:p>
        </p:txBody>
      </p:sp>
    </p:spTree>
    <p:extLst>
      <p:ext uri="{BB962C8B-B14F-4D97-AF65-F5344CB8AC3E}">
        <p14:creationId xmlns:p14="http://schemas.microsoft.com/office/powerpoint/2010/main" val="3425030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FD4D8B0-6D89-2048-1391-FF86D51D7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ea typeface="Calibri Light"/>
                <a:cs typeface="Calibri Light"/>
              </a:rPr>
              <a:t>Absztrakt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D1FCE49-C8F4-803D-B6E4-1FD46B3DE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>
                <a:ea typeface="Calibri"/>
                <a:cs typeface="Calibri"/>
              </a:rPr>
              <a:t>N-metil-D-aszpartát receptor antagonista, 1962-ben fedezték fel (Pfizer), dózis </a:t>
            </a:r>
            <a:r>
              <a:rPr lang="hu-HU" dirty="0" err="1">
                <a:ea typeface="Calibri"/>
                <a:cs typeface="Calibri"/>
              </a:rPr>
              <a:t>dependens</a:t>
            </a:r>
            <a:r>
              <a:rPr lang="hu-HU" dirty="0">
                <a:ea typeface="Calibri"/>
                <a:cs typeface="Calibri"/>
              </a:rPr>
              <a:t> </a:t>
            </a:r>
            <a:r>
              <a:rPr lang="hu-HU" dirty="0" err="1">
                <a:ea typeface="Calibri"/>
                <a:cs typeface="Calibri"/>
              </a:rPr>
              <a:t>anesztetikum</a:t>
            </a:r>
            <a:r>
              <a:rPr lang="hu-HU" dirty="0">
                <a:ea typeface="Calibri"/>
                <a:cs typeface="Calibri"/>
              </a:rPr>
              <a:t>, </a:t>
            </a:r>
            <a:r>
              <a:rPr lang="hu-HU" dirty="0" err="1">
                <a:ea typeface="Calibri"/>
                <a:cs typeface="Calibri"/>
              </a:rPr>
              <a:t>analgetikum</a:t>
            </a:r>
            <a:r>
              <a:rPr lang="hu-HU" dirty="0">
                <a:ea typeface="Calibri"/>
                <a:cs typeface="Calibri"/>
              </a:rPr>
              <a:t>, szedatívum és még sok minden más</a:t>
            </a:r>
          </a:p>
          <a:p>
            <a:r>
              <a:rPr lang="hu-HU" dirty="0">
                <a:ea typeface="Calibri"/>
                <a:cs typeface="Calibri"/>
              </a:rPr>
              <a:t>HD stabilitás, akut és </a:t>
            </a:r>
            <a:r>
              <a:rPr lang="hu-HU" dirty="0" err="1">
                <a:ea typeface="Calibri"/>
                <a:cs typeface="Calibri"/>
              </a:rPr>
              <a:t>kr.</a:t>
            </a:r>
            <a:r>
              <a:rPr lang="hu-HU" dirty="0">
                <a:ea typeface="Calibri"/>
                <a:cs typeface="Calibri"/>
              </a:rPr>
              <a:t> </a:t>
            </a:r>
            <a:r>
              <a:rPr lang="hu-HU" dirty="0" err="1">
                <a:ea typeface="Calibri"/>
                <a:cs typeface="Calibri"/>
              </a:rPr>
              <a:t>fájdalomcsilapító</a:t>
            </a:r>
            <a:r>
              <a:rPr lang="hu-HU" dirty="0">
                <a:ea typeface="Calibri"/>
                <a:cs typeface="Calibri"/>
              </a:rPr>
              <a:t>, </a:t>
            </a:r>
            <a:r>
              <a:rPr lang="hu-HU" dirty="0" err="1">
                <a:ea typeface="Calibri"/>
                <a:cs typeface="Calibri"/>
              </a:rPr>
              <a:t>bronchodilatátor</a:t>
            </a:r>
            <a:r>
              <a:rPr lang="hu-HU" dirty="0">
                <a:ea typeface="Calibri"/>
                <a:cs typeface="Calibri"/>
              </a:rPr>
              <a:t>, </a:t>
            </a:r>
            <a:r>
              <a:rPr lang="hu-HU" dirty="0" err="1">
                <a:ea typeface="Calibri"/>
                <a:cs typeface="Calibri"/>
              </a:rPr>
              <a:t>anti-inflammatorikus</a:t>
            </a:r>
            <a:r>
              <a:rPr lang="hu-HU" dirty="0">
                <a:ea typeface="Calibri"/>
                <a:cs typeface="Calibri"/>
              </a:rPr>
              <a:t> hatás különösen </a:t>
            </a:r>
            <a:r>
              <a:rPr lang="hu-HU" dirty="0" err="1">
                <a:ea typeface="Calibri"/>
                <a:cs typeface="Calibri"/>
              </a:rPr>
              <a:t>sepsisben</a:t>
            </a:r>
            <a:r>
              <a:rPr lang="hu-HU" dirty="0">
                <a:ea typeface="Calibri"/>
                <a:cs typeface="Calibri"/>
              </a:rPr>
              <a:t> - immun </a:t>
            </a:r>
            <a:r>
              <a:rPr lang="hu-HU" dirty="0" err="1">
                <a:ea typeface="Calibri"/>
                <a:cs typeface="Calibri"/>
              </a:rPr>
              <a:t>moduláns</a:t>
            </a:r>
            <a:r>
              <a:rPr lang="hu-HU" dirty="0">
                <a:ea typeface="Calibri"/>
                <a:cs typeface="Calibri"/>
              </a:rPr>
              <a:t>, </a:t>
            </a:r>
            <a:r>
              <a:rPr lang="hu-HU" dirty="0" err="1">
                <a:ea typeface="Calibri"/>
                <a:cs typeface="Calibri"/>
              </a:rPr>
              <a:t>neuroprotektív</a:t>
            </a:r>
            <a:r>
              <a:rPr lang="hu-HU" dirty="0">
                <a:ea typeface="Calibri"/>
                <a:cs typeface="Calibri"/>
              </a:rPr>
              <a:t> szerep, tumor inhibitor, antidepresszáns</a:t>
            </a:r>
          </a:p>
          <a:p>
            <a:r>
              <a:rPr lang="hu-HU" dirty="0">
                <a:ea typeface="Calibri"/>
                <a:cs typeface="Calibri"/>
              </a:rPr>
              <a:t>Addiktív és ismert negatív </a:t>
            </a:r>
            <a:r>
              <a:rPr lang="hu-HU" dirty="0" err="1">
                <a:ea typeface="Calibri"/>
                <a:cs typeface="Calibri"/>
              </a:rPr>
              <a:t>pszichomimetikus</a:t>
            </a:r>
            <a:r>
              <a:rPr lang="hu-HU" dirty="0">
                <a:ea typeface="Calibri"/>
                <a:cs typeface="Calibri"/>
              </a:rPr>
              <a:t> mellékhatások</a:t>
            </a:r>
          </a:p>
          <a:p>
            <a:endParaRPr lang="hu-HU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600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48F3396-1632-0E86-9999-B3CEF52A9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ea typeface="Calibri Light"/>
                <a:cs typeface="Calibri Light"/>
              </a:rPr>
              <a:t>Bevezető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CFEEA22-900C-D684-FAB4-9418460F7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hu-HU" dirty="0">
                <a:ea typeface="Calibri"/>
                <a:cs typeface="Calibri"/>
              </a:rPr>
              <a:t>Víz- és </a:t>
            </a:r>
            <a:r>
              <a:rPr lang="hu-HU" dirty="0" err="1">
                <a:ea typeface="Calibri"/>
                <a:cs typeface="Calibri"/>
              </a:rPr>
              <a:t>zsíroldékony</a:t>
            </a:r>
            <a:endParaRPr lang="hu-HU" dirty="0">
              <a:ea typeface="Calibri"/>
              <a:cs typeface="Calibri"/>
            </a:endParaRPr>
          </a:p>
          <a:p>
            <a:r>
              <a:rPr lang="hu-HU" dirty="0">
                <a:ea typeface="Calibri"/>
                <a:cs typeface="Calibri"/>
              </a:rPr>
              <a:t>1970-es évektől használják, 1984-től iv. </a:t>
            </a:r>
            <a:r>
              <a:rPr lang="hu-HU" err="1">
                <a:ea typeface="Calibri"/>
                <a:cs typeface="Calibri"/>
              </a:rPr>
              <a:t>anesztetikumként</a:t>
            </a:r>
            <a:r>
              <a:rPr lang="hu-HU" dirty="0">
                <a:ea typeface="Calibri"/>
                <a:cs typeface="Calibri"/>
              </a:rPr>
              <a:t> jegyzi a WHO</a:t>
            </a:r>
          </a:p>
          <a:p>
            <a:r>
              <a:rPr lang="hu-HU" dirty="0">
                <a:ea typeface="Calibri"/>
                <a:cs typeface="Calibri"/>
              </a:rPr>
              <a:t>S(+)izomer, R(-)izomer </a:t>
            </a:r>
          </a:p>
          <a:p>
            <a:r>
              <a:rPr lang="hu-HU" dirty="0">
                <a:ea typeface="Calibri"/>
                <a:cs typeface="Calibri"/>
              </a:rPr>
              <a:t>NMDA, </a:t>
            </a:r>
            <a:r>
              <a:rPr lang="hu-HU" dirty="0" err="1">
                <a:ea typeface="Calibri"/>
                <a:cs typeface="Calibri"/>
              </a:rPr>
              <a:t>glutamát</a:t>
            </a:r>
            <a:r>
              <a:rPr lang="hu-HU" dirty="0">
                <a:ea typeface="Calibri"/>
                <a:cs typeface="Calibri"/>
              </a:rPr>
              <a:t> R, </a:t>
            </a:r>
            <a:r>
              <a:rPr lang="hu-HU" dirty="0" err="1">
                <a:ea typeface="Calibri"/>
                <a:cs typeface="Calibri"/>
              </a:rPr>
              <a:t>dopaminerg</a:t>
            </a:r>
            <a:r>
              <a:rPr lang="hu-HU" dirty="0">
                <a:ea typeface="Calibri"/>
                <a:cs typeface="Calibri"/>
              </a:rPr>
              <a:t> R, </a:t>
            </a:r>
            <a:r>
              <a:rPr lang="hu-HU" dirty="0" err="1">
                <a:ea typeface="Calibri"/>
                <a:cs typeface="Calibri"/>
              </a:rPr>
              <a:t>serotoninerg</a:t>
            </a:r>
            <a:r>
              <a:rPr lang="hu-HU" dirty="0">
                <a:ea typeface="Calibri"/>
                <a:cs typeface="Calibri"/>
              </a:rPr>
              <a:t> </a:t>
            </a:r>
            <a:r>
              <a:rPr lang="hu-HU" dirty="0" err="1">
                <a:ea typeface="Calibri"/>
                <a:cs typeface="Calibri"/>
              </a:rPr>
              <a:t>R,cholinerg</a:t>
            </a:r>
            <a:r>
              <a:rPr lang="hu-HU" dirty="0">
                <a:ea typeface="Calibri"/>
                <a:cs typeface="Calibri"/>
              </a:rPr>
              <a:t> R, </a:t>
            </a:r>
            <a:r>
              <a:rPr lang="hu-HU" dirty="0" err="1">
                <a:ea typeface="Calibri"/>
                <a:cs typeface="Calibri"/>
              </a:rPr>
              <a:t>opioid</a:t>
            </a:r>
            <a:r>
              <a:rPr lang="hu-HU" dirty="0">
                <a:ea typeface="Calibri"/>
                <a:cs typeface="Calibri"/>
              </a:rPr>
              <a:t> R, </a:t>
            </a:r>
            <a:r>
              <a:rPr lang="hu-HU" dirty="0" err="1">
                <a:ea typeface="Calibri"/>
                <a:cs typeface="Calibri"/>
              </a:rPr>
              <a:t>sigma</a:t>
            </a:r>
            <a:r>
              <a:rPr lang="hu-HU" dirty="0">
                <a:ea typeface="Calibri"/>
                <a:cs typeface="Calibri"/>
              </a:rPr>
              <a:t> R</a:t>
            </a:r>
          </a:p>
          <a:p>
            <a:r>
              <a:rPr lang="hu-HU" dirty="0">
                <a:ea typeface="Calibri"/>
                <a:cs typeface="Calibri"/>
              </a:rPr>
              <a:t>CV hatás: szimpatikus stimuláció az endogén </a:t>
            </a:r>
            <a:r>
              <a:rPr lang="hu-HU" dirty="0" err="1">
                <a:ea typeface="Calibri"/>
                <a:cs typeface="Calibri"/>
              </a:rPr>
              <a:t>cathecholamin</a:t>
            </a:r>
            <a:r>
              <a:rPr lang="hu-HU" dirty="0">
                <a:ea typeface="Calibri"/>
                <a:cs typeface="Calibri"/>
              </a:rPr>
              <a:t> felszabadulásra, </a:t>
            </a:r>
            <a:r>
              <a:rPr lang="hu-HU" dirty="0" err="1">
                <a:ea typeface="Calibri"/>
                <a:cs typeface="Calibri"/>
              </a:rPr>
              <a:t>vagus</a:t>
            </a:r>
            <a:r>
              <a:rPr lang="hu-HU" dirty="0">
                <a:ea typeface="Calibri"/>
                <a:cs typeface="Calibri"/>
              </a:rPr>
              <a:t> inhibitor, megakadályozza a </a:t>
            </a:r>
            <a:r>
              <a:rPr lang="hu-HU" dirty="0" err="1">
                <a:ea typeface="Calibri"/>
                <a:cs typeface="Calibri"/>
              </a:rPr>
              <a:t>nor</a:t>
            </a:r>
            <a:r>
              <a:rPr lang="hu-HU" dirty="0">
                <a:ea typeface="Calibri"/>
                <a:cs typeface="Calibri"/>
              </a:rPr>
              <a:t>- és </a:t>
            </a:r>
            <a:r>
              <a:rPr lang="hu-HU" dirty="0" err="1">
                <a:ea typeface="Calibri"/>
                <a:cs typeface="Calibri"/>
              </a:rPr>
              <a:t>epinephrin</a:t>
            </a:r>
            <a:r>
              <a:rPr lang="hu-HU" dirty="0">
                <a:ea typeface="Calibri"/>
                <a:cs typeface="Calibri"/>
              </a:rPr>
              <a:t> </a:t>
            </a:r>
            <a:r>
              <a:rPr lang="hu-HU" dirty="0" err="1">
                <a:ea typeface="Calibri"/>
                <a:cs typeface="Calibri"/>
              </a:rPr>
              <a:t>reuptake-et</a:t>
            </a:r>
            <a:r>
              <a:rPr lang="hu-HU" dirty="0">
                <a:ea typeface="Calibri"/>
                <a:cs typeface="Calibri"/>
              </a:rPr>
              <a:t> DE! </a:t>
            </a:r>
            <a:r>
              <a:rPr lang="hu-HU" dirty="0" err="1">
                <a:ea typeface="Calibri"/>
                <a:cs typeface="Calibri"/>
              </a:rPr>
              <a:t>Neg</a:t>
            </a:r>
            <a:r>
              <a:rPr lang="hu-HU" dirty="0">
                <a:ea typeface="Calibri"/>
                <a:cs typeface="Calibri"/>
              </a:rPr>
              <a:t>. </a:t>
            </a:r>
            <a:r>
              <a:rPr lang="hu-HU" dirty="0" err="1">
                <a:ea typeface="Calibri"/>
                <a:cs typeface="Calibri"/>
              </a:rPr>
              <a:t>Inotrop</a:t>
            </a:r>
            <a:r>
              <a:rPr lang="hu-HU" dirty="0">
                <a:ea typeface="Calibri"/>
                <a:cs typeface="Calibri"/>
              </a:rPr>
              <a:t> is -&gt; hatásuk eredője </a:t>
            </a:r>
            <a:r>
              <a:rPr lang="hu-HU" dirty="0" err="1">
                <a:ea typeface="Calibri"/>
                <a:cs typeface="Calibri"/>
              </a:rPr>
              <a:t>poz</a:t>
            </a:r>
            <a:r>
              <a:rPr lang="hu-HU" dirty="0">
                <a:ea typeface="Calibri"/>
                <a:cs typeface="Calibri"/>
              </a:rPr>
              <a:t>. </a:t>
            </a:r>
          </a:p>
          <a:p>
            <a:r>
              <a:rPr lang="hu-HU" dirty="0">
                <a:ea typeface="Calibri"/>
                <a:cs typeface="Calibri"/>
              </a:rPr>
              <a:t>Javítja a </a:t>
            </a:r>
            <a:r>
              <a:rPr lang="hu-HU" dirty="0" err="1">
                <a:ea typeface="Calibri"/>
                <a:cs typeface="Calibri"/>
              </a:rPr>
              <a:t>coronária</a:t>
            </a:r>
            <a:r>
              <a:rPr lang="hu-HU" dirty="0">
                <a:ea typeface="Calibri"/>
                <a:cs typeface="Calibri"/>
              </a:rPr>
              <a:t> perfúziót, </a:t>
            </a:r>
            <a:r>
              <a:rPr lang="hu-HU" dirty="0" err="1">
                <a:ea typeface="Calibri"/>
                <a:cs typeface="Calibri"/>
              </a:rPr>
              <a:t>poz</a:t>
            </a:r>
            <a:r>
              <a:rPr lang="hu-HU" dirty="0">
                <a:ea typeface="Calibri"/>
                <a:cs typeface="Calibri"/>
              </a:rPr>
              <a:t>. </a:t>
            </a:r>
            <a:r>
              <a:rPr lang="hu-HU" dirty="0" err="1">
                <a:ea typeface="Calibri"/>
                <a:cs typeface="Calibri"/>
              </a:rPr>
              <a:t>chronotrop</a:t>
            </a:r>
            <a:r>
              <a:rPr lang="hu-HU" dirty="0">
                <a:ea typeface="Calibri"/>
                <a:cs typeface="Calibri"/>
              </a:rPr>
              <a:t> és </a:t>
            </a:r>
            <a:r>
              <a:rPr lang="hu-HU" dirty="0" err="1">
                <a:ea typeface="Calibri"/>
                <a:cs typeface="Calibri"/>
              </a:rPr>
              <a:t>kontraktilitást</a:t>
            </a:r>
            <a:r>
              <a:rPr lang="hu-HU" dirty="0">
                <a:ea typeface="Calibri"/>
                <a:cs typeface="Calibri"/>
              </a:rPr>
              <a:t> javít</a:t>
            </a:r>
          </a:p>
          <a:p>
            <a:r>
              <a:rPr lang="hu-HU" err="1">
                <a:ea typeface="Calibri"/>
                <a:cs typeface="Calibri"/>
              </a:rPr>
              <a:t>Iv</a:t>
            </a:r>
            <a:r>
              <a:rPr lang="hu-HU" dirty="0">
                <a:ea typeface="Calibri"/>
                <a:cs typeface="Calibri"/>
              </a:rPr>
              <a:t>, </a:t>
            </a:r>
            <a:r>
              <a:rPr lang="hu-HU" err="1">
                <a:ea typeface="Calibri"/>
                <a:cs typeface="Calibri"/>
              </a:rPr>
              <a:t>im</a:t>
            </a:r>
            <a:r>
              <a:rPr lang="hu-HU" dirty="0">
                <a:ea typeface="Calibri"/>
                <a:cs typeface="Calibri"/>
              </a:rPr>
              <a:t>, </a:t>
            </a:r>
            <a:r>
              <a:rPr lang="hu-HU" err="1">
                <a:ea typeface="Calibri"/>
                <a:cs typeface="Calibri"/>
              </a:rPr>
              <a:t>io</a:t>
            </a:r>
            <a:r>
              <a:rPr lang="hu-HU" dirty="0">
                <a:ea typeface="Calibri"/>
                <a:cs typeface="Calibri"/>
              </a:rPr>
              <a:t>, </a:t>
            </a:r>
            <a:r>
              <a:rPr lang="hu-HU" err="1">
                <a:ea typeface="Calibri"/>
                <a:cs typeface="Calibri"/>
              </a:rPr>
              <a:t>sc</a:t>
            </a:r>
            <a:r>
              <a:rPr lang="hu-HU" dirty="0">
                <a:ea typeface="Calibri"/>
                <a:cs typeface="Calibri"/>
              </a:rPr>
              <a:t>, in, </a:t>
            </a:r>
            <a:r>
              <a:rPr lang="hu-HU" err="1">
                <a:ea typeface="Calibri"/>
                <a:cs typeface="Calibri"/>
              </a:rPr>
              <a:t>po</a:t>
            </a:r>
            <a:r>
              <a:rPr lang="hu-HU" dirty="0">
                <a:ea typeface="Calibri"/>
                <a:cs typeface="Calibri"/>
              </a:rPr>
              <a:t>, </a:t>
            </a:r>
            <a:r>
              <a:rPr lang="hu-HU" err="1">
                <a:ea typeface="Calibri"/>
                <a:cs typeface="Calibri"/>
              </a:rPr>
              <a:t>sl</a:t>
            </a:r>
            <a:r>
              <a:rPr lang="hu-HU" dirty="0">
                <a:ea typeface="Calibri"/>
                <a:cs typeface="Calibri"/>
              </a:rPr>
              <a:t>, </a:t>
            </a:r>
            <a:r>
              <a:rPr lang="hu-HU" err="1">
                <a:ea typeface="Calibri"/>
                <a:cs typeface="Calibri"/>
              </a:rPr>
              <a:t>epidurális</a:t>
            </a:r>
            <a:r>
              <a:rPr lang="hu-HU" dirty="0">
                <a:ea typeface="Calibri"/>
                <a:cs typeface="Calibri"/>
              </a:rPr>
              <a:t>, </a:t>
            </a:r>
            <a:r>
              <a:rPr lang="hu-HU" err="1">
                <a:ea typeface="Calibri"/>
                <a:cs typeface="Calibri"/>
              </a:rPr>
              <a:t>intrarectális</a:t>
            </a:r>
            <a:endParaRPr lang="hu-HU">
              <a:ea typeface="Calibri"/>
              <a:cs typeface="Calibri"/>
            </a:endParaRPr>
          </a:p>
          <a:p>
            <a:r>
              <a:rPr lang="hu-HU" dirty="0" err="1">
                <a:ea typeface="Calibri"/>
                <a:cs typeface="Calibri"/>
              </a:rPr>
              <a:t>Iv</a:t>
            </a:r>
            <a:r>
              <a:rPr lang="hu-HU" dirty="0">
                <a:ea typeface="Calibri"/>
                <a:cs typeface="Calibri"/>
              </a:rPr>
              <a:t>: </a:t>
            </a:r>
            <a:r>
              <a:rPr lang="hu-HU" dirty="0" err="1">
                <a:ea typeface="Calibri"/>
                <a:cs typeface="Calibri"/>
              </a:rPr>
              <a:t>max.plasma</a:t>
            </a:r>
            <a:r>
              <a:rPr lang="hu-HU" dirty="0">
                <a:ea typeface="Calibri"/>
                <a:cs typeface="Calibri"/>
              </a:rPr>
              <a:t> cc: 2-4 perc, </a:t>
            </a:r>
            <a:r>
              <a:rPr lang="hu-HU" dirty="0" err="1">
                <a:ea typeface="Calibri"/>
                <a:cs typeface="Calibri"/>
              </a:rPr>
              <a:t>lipidoldékony</a:t>
            </a:r>
            <a:r>
              <a:rPr lang="hu-HU" dirty="0">
                <a:ea typeface="Calibri"/>
                <a:cs typeface="Calibri"/>
              </a:rPr>
              <a:t> -&gt;BBB, </a:t>
            </a:r>
            <a:r>
              <a:rPr lang="hu-HU" dirty="0" err="1">
                <a:ea typeface="Calibri"/>
                <a:cs typeface="Calibri"/>
              </a:rPr>
              <a:t>im</a:t>
            </a:r>
            <a:r>
              <a:rPr lang="hu-HU" dirty="0">
                <a:ea typeface="Calibri"/>
                <a:cs typeface="Calibri"/>
              </a:rPr>
              <a:t>: 5-30 perc</a:t>
            </a:r>
          </a:p>
          <a:p>
            <a:r>
              <a:rPr lang="hu-HU" dirty="0">
                <a:ea typeface="Calibri"/>
                <a:cs typeface="Calibri"/>
              </a:rPr>
              <a:t>Metabolizmus: </a:t>
            </a:r>
            <a:r>
              <a:rPr lang="hu-HU" dirty="0" err="1">
                <a:ea typeface="Calibri"/>
                <a:cs typeface="Calibri"/>
              </a:rPr>
              <a:t>Cytochrome</a:t>
            </a:r>
            <a:r>
              <a:rPr lang="hu-HU" dirty="0">
                <a:ea typeface="Calibri"/>
                <a:cs typeface="Calibri"/>
              </a:rPr>
              <a:t> P450 - májban : </a:t>
            </a:r>
            <a:r>
              <a:rPr lang="hu-HU" dirty="0" err="1">
                <a:ea typeface="Calibri"/>
                <a:cs typeface="Calibri"/>
              </a:rPr>
              <a:t>norketamin</a:t>
            </a:r>
            <a:r>
              <a:rPr lang="hu-HU" dirty="0">
                <a:ea typeface="Calibri"/>
                <a:cs typeface="Calibri"/>
              </a:rPr>
              <a:t> (aktív </a:t>
            </a:r>
            <a:r>
              <a:rPr lang="hu-HU" dirty="0" err="1">
                <a:ea typeface="Calibri"/>
                <a:cs typeface="Calibri"/>
              </a:rPr>
              <a:t>metabolit</a:t>
            </a:r>
            <a:r>
              <a:rPr lang="hu-HU" dirty="0">
                <a:ea typeface="Calibri"/>
                <a:cs typeface="Calibri"/>
              </a:rPr>
              <a:t>: 20-30% hatékonyságú mint a </a:t>
            </a:r>
            <a:r>
              <a:rPr lang="hu-HU" dirty="0" err="1">
                <a:ea typeface="Calibri"/>
                <a:cs typeface="Calibri"/>
              </a:rPr>
              <a:t>ketamin</a:t>
            </a:r>
            <a:r>
              <a:rPr lang="hu-HU" dirty="0">
                <a:ea typeface="Calibri"/>
                <a:cs typeface="Calibri"/>
              </a:rPr>
              <a:t>, DE! Lassabban ürül - </a:t>
            </a:r>
            <a:r>
              <a:rPr lang="hu-HU" dirty="0" err="1">
                <a:ea typeface="Calibri"/>
                <a:cs typeface="Calibri"/>
              </a:rPr>
              <a:t>foly</a:t>
            </a:r>
            <a:r>
              <a:rPr lang="hu-HU" dirty="0">
                <a:ea typeface="Calibri"/>
                <a:cs typeface="Calibri"/>
              </a:rPr>
              <a:t>. adagolásnál  egyre kevesebb </a:t>
            </a:r>
            <a:r>
              <a:rPr lang="hu-HU" dirty="0" err="1">
                <a:ea typeface="Calibri"/>
                <a:cs typeface="Calibri"/>
              </a:rPr>
              <a:t>ketamin</a:t>
            </a:r>
            <a:r>
              <a:rPr lang="hu-HU" dirty="0">
                <a:ea typeface="Calibri"/>
                <a:cs typeface="Calibri"/>
              </a:rPr>
              <a:t> elégséges)</a:t>
            </a:r>
          </a:p>
          <a:p>
            <a:r>
              <a:rPr lang="hu-HU" dirty="0">
                <a:ea typeface="Calibri"/>
                <a:cs typeface="Calibri"/>
              </a:rPr>
              <a:t>Kiválasztás: epe, vizelet, de nincs </a:t>
            </a:r>
            <a:r>
              <a:rPr lang="hu-HU" dirty="0" err="1">
                <a:ea typeface="Calibri"/>
                <a:cs typeface="Calibri"/>
              </a:rPr>
              <a:t>szignf</a:t>
            </a:r>
            <a:r>
              <a:rPr lang="hu-HU" dirty="0">
                <a:ea typeface="Calibri"/>
                <a:cs typeface="Calibri"/>
              </a:rPr>
              <a:t>. különbség AKI-ban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2787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5FC0F89E-CA90-5B88-8F2F-8D94F97904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612379"/>
              </p:ext>
            </p:extLst>
          </p:nvPr>
        </p:nvGraphicFramePr>
        <p:xfrm>
          <a:off x="460075" y="531962"/>
          <a:ext cx="11211392" cy="585686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605696">
                  <a:extLst>
                    <a:ext uri="{9D8B030D-6E8A-4147-A177-3AD203B41FA5}">
                      <a16:colId xmlns:a16="http://schemas.microsoft.com/office/drawing/2014/main" val="3002925785"/>
                    </a:ext>
                  </a:extLst>
                </a:gridCol>
                <a:gridCol w="5605696">
                  <a:extLst>
                    <a:ext uri="{9D8B030D-6E8A-4147-A177-3AD203B41FA5}">
                      <a16:colId xmlns:a16="http://schemas.microsoft.com/office/drawing/2014/main" val="3010620570"/>
                    </a:ext>
                  </a:extLst>
                </a:gridCol>
              </a:tblGrid>
              <a:tr h="34705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sz="2000" b="1" dirty="0">
                          <a:effectLst/>
                        </a:rPr>
                        <a:t>Receptor </a:t>
                      </a:r>
                      <a:r>
                        <a:rPr lang="hu-HU" sz="2000" b="1" err="1">
                          <a:effectLst/>
                        </a:rPr>
                        <a:t>target</a:t>
                      </a:r>
                      <a:endParaRPr lang="hu-HU" sz="2000" b="1" dirty="0" err="1">
                        <a:effectLst/>
                      </a:endParaRP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sz="2000" b="1" dirty="0">
                          <a:effectLst/>
                        </a:rPr>
                        <a:t>Action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5783172"/>
                  </a:ext>
                </a:extLst>
              </a:tr>
              <a:tr h="34705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Glutamate</a:t>
                      </a:r>
                      <a:r>
                        <a:rPr lang="hu-HU" dirty="0">
                          <a:effectLst/>
                        </a:rPr>
                        <a:t> receptor </a:t>
                      </a:r>
                      <a:r>
                        <a:rPr lang="hu-HU" dirty="0" err="1">
                          <a:effectLst/>
                        </a:rPr>
                        <a:t>ionotropic</a:t>
                      </a:r>
                      <a:r>
                        <a:rPr lang="hu-HU" dirty="0">
                          <a:effectLst/>
                        </a:rPr>
                        <a:t>, NMDA 3A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Antagonist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813419"/>
                  </a:ext>
                </a:extLst>
              </a:tr>
              <a:tr h="34705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>
                          <a:effectLst/>
                        </a:rPr>
                        <a:t>5-Hydroxytryptamine receptor 3A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Potentiator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949526"/>
                  </a:ext>
                </a:extLst>
              </a:tr>
              <a:tr h="34705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Neuronal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acetylcholine</a:t>
                      </a:r>
                      <a:r>
                        <a:rPr lang="hu-HU" dirty="0">
                          <a:effectLst/>
                        </a:rPr>
                        <a:t> receptor </a:t>
                      </a:r>
                      <a:r>
                        <a:rPr lang="hu-HU" dirty="0" err="1">
                          <a:effectLst/>
                        </a:rPr>
                        <a:t>subunit</a:t>
                      </a:r>
                      <a:r>
                        <a:rPr lang="hu-HU" dirty="0">
                          <a:effectLst/>
                        </a:rPr>
                        <a:t> alpha-7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Antagonist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527921"/>
                  </a:ext>
                </a:extLst>
              </a:tr>
              <a:tr h="34705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Cholinesterase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>
                          <a:effectLst/>
                        </a:rPr>
                        <a:t>Inhibitor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778099"/>
                  </a:ext>
                </a:extLst>
              </a:tr>
              <a:tr h="34705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Nitric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oxide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synthase</a:t>
                      </a:r>
                      <a:r>
                        <a:rPr lang="hu-HU" dirty="0">
                          <a:effectLst/>
                        </a:rPr>
                        <a:t>, </a:t>
                      </a:r>
                      <a:r>
                        <a:rPr lang="hu-HU" dirty="0" err="1">
                          <a:effectLst/>
                        </a:rPr>
                        <a:t>brain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>
                          <a:effectLst/>
                        </a:rPr>
                        <a:t>Inhibitor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35014"/>
                  </a:ext>
                </a:extLst>
              </a:tr>
              <a:tr h="34705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Neurokinin</a:t>
                      </a:r>
                      <a:r>
                        <a:rPr lang="hu-HU" dirty="0">
                          <a:effectLst/>
                        </a:rPr>
                        <a:t> 1 receptor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Antagonist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680865"/>
                  </a:ext>
                </a:extLst>
              </a:tr>
              <a:tr h="34705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Dopamine</a:t>
                      </a:r>
                      <a:r>
                        <a:rPr lang="hu-HU" dirty="0">
                          <a:effectLst/>
                        </a:rPr>
                        <a:t> D2 receptor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Agonist</a:t>
                      </a:r>
                      <a:r>
                        <a:rPr lang="hu-HU" dirty="0">
                          <a:effectLst/>
                        </a:rPr>
                        <a:t>/</a:t>
                      </a:r>
                      <a:r>
                        <a:rPr lang="hu-HU" dirty="0" err="1">
                          <a:effectLst/>
                        </a:rPr>
                        <a:t>partial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agonist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992386"/>
                  </a:ext>
                </a:extLst>
              </a:tr>
              <a:tr h="34705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>
                          <a:effectLst/>
                        </a:rPr>
                        <a:t>Delta-</a:t>
                      </a:r>
                      <a:r>
                        <a:rPr lang="hu-HU" dirty="0" err="1">
                          <a:effectLst/>
                        </a:rPr>
                        <a:t>type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opioid</a:t>
                      </a:r>
                      <a:r>
                        <a:rPr lang="hu-HU" dirty="0">
                          <a:effectLst/>
                        </a:rPr>
                        <a:t> receptor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Binds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1347998"/>
                  </a:ext>
                </a:extLst>
              </a:tr>
              <a:tr h="34705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Sodium-dependent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norepinephrine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transporter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>
                          <a:effectLst/>
                        </a:rPr>
                        <a:t>Inhibitor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585548"/>
                  </a:ext>
                </a:extLst>
              </a:tr>
              <a:tr h="34705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>
                          <a:effectLst/>
                        </a:rPr>
                        <a:t>Kappa-</a:t>
                      </a:r>
                      <a:r>
                        <a:rPr lang="hu-HU" dirty="0" err="1">
                          <a:effectLst/>
                        </a:rPr>
                        <a:t>type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opioid</a:t>
                      </a:r>
                      <a:r>
                        <a:rPr lang="hu-HU" dirty="0">
                          <a:effectLst/>
                        </a:rPr>
                        <a:t> receptor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Agonist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222313"/>
                  </a:ext>
                </a:extLst>
              </a:tr>
              <a:tr h="34705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Mu-type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opioid</a:t>
                      </a:r>
                      <a:r>
                        <a:rPr lang="hu-HU" dirty="0">
                          <a:effectLst/>
                        </a:rPr>
                        <a:t> receptor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>
                          <a:effectLst/>
                        </a:rPr>
                        <a:t>Binder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205047"/>
                  </a:ext>
                </a:extLst>
              </a:tr>
              <a:tr h="34705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Muscarinic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acetylcholine</a:t>
                      </a:r>
                      <a:r>
                        <a:rPr lang="hu-HU" dirty="0">
                          <a:effectLst/>
                        </a:rPr>
                        <a:t> receptor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>
                          <a:effectLst/>
                        </a:rPr>
                        <a:t>Binder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78193"/>
                  </a:ext>
                </a:extLst>
              </a:tr>
              <a:tr h="34705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>
                          <a:effectLst/>
                        </a:rPr>
                        <a:t>5-Hydroxytryptamine receptor 2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Antagonist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913748"/>
                  </a:ext>
                </a:extLst>
              </a:tr>
              <a:tr h="34705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Voltage-gated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sodium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channels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Antagonist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345010"/>
                  </a:ext>
                </a:extLst>
              </a:tr>
              <a:tr h="621815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Hyperpolarisation-activated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cyclic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nucleotide-gated</a:t>
                      </a:r>
                      <a:r>
                        <a:rPr lang="hu-HU" dirty="0">
                          <a:effectLst/>
                        </a:rPr>
                        <a:t> (HCN) </a:t>
                      </a:r>
                      <a:r>
                        <a:rPr lang="hu-HU" dirty="0" err="1">
                          <a:effectLst/>
                        </a:rPr>
                        <a:t>channels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Antagonist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071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5412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F032D581-0215-EC4E-3310-FAE9B653ED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191253"/>
              </p:ext>
            </p:extLst>
          </p:nvPr>
        </p:nvGraphicFramePr>
        <p:xfrm>
          <a:off x="649111" y="380999"/>
          <a:ext cx="11004543" cy="611115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50981">
                  <a:extLst>
                    <a:ext uri="{9D8B030D-6E8A-4147-A177-3AD203B41FA5}">
                      <a16:colId xmlns:a16="http://schemas.microsoft.com/office/drawing/2014/main" val="2980396435"/>
                    </a:ext>
                  </a:extLst>
                </a:gridCol>
                <a:gridCol w="2650981">
                  <a:extLst>
                    <a:ext uri="{9D8B030D-6E8A-4147-A177-3AD203B41FA5}">
                      <a16:colId xmlns:a16="http://schemas.microsoft.com/office/drawing/2014/main" val="2519434074"/>
                    </a:ext>
                  </a:extLst>
                </a:gridCol>
                <a:gridCol w="5702581">
                  <a:extLst>
                    <a:ext uri="{9D8B030D-6E8A-4147-A177-3AD203B41FA5}">
                      <a16:colId xmlns:a16="http://schemas.microsoft.com/office/drawing/2014/main" val="2435852803"/>
                    </a:ext>
                  </a:extLst>
                </a:gridCol>
              </a:tblGrid>
              <a:tr h="868742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endParaRPr lang="hu-HU" dirty="0">
                        <a:effectLst/>
                      </a:endParaRP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sz="2400" dirty="0">
                          <a:effectLst/>
                        </a:rPr>
                        <a:t>S-</a:t>
                      </a:r>
                      <a:r>
                        <a:rPr lang="hu-HU" sz="2400" dirty="0" err="1">
                          <a:effectLst/>
                        </a:rPr>
                        <a:t>Ketamine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2400" dirty="0"/>
                        <a:t>R-</a:t>
                      </a:r>
                      <a:r>
                        <a:rPr lang="hu-HU" sz="2400" dirty="0" err="1"/>
                        <a:t>Ketamine</a:t>
                      </a:r>
                    </a:p>
                  </a:txBody>
                  <a:tcPr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45381301"/>
                  </a:ext>
                </a:extLst>
              </a:tr>
              <a:tr h="868742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b="1" dirty="0" err="1">
                          <a:effectLst/>
                        </a:rPr>
                        <a:t>Affinity</a:t>
                      </a:r>
                      <a:r>
                        <a:rPr lang="hu-HU" b="1" dirty="0">
                          <a:effectLst/>
                        </a:rPr>
                        <a:t> </a:t>
                      </a:r>
                      <a:r>
                        <a:rPr lang="hu-HU" b="1" dirty="0" err="1">
                          <a:effectLst/>
                        </a:rPr>
                        <a:t>for</a:t>
                      </a:r>
                      <a:r>
                        <a:rPr lang="hu-HU" b="1" dirty="0">
                          <a:effectLst/>
                        </a:rPr>
                        <a:t> NMDA receptor</a:t>
                      </a:r>
                      <a:endParaRPr lang="hu-HU" dirty="0">
                        <a:effectLst/>
                      </a:endParaRP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Higher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affinity</a:t>
                      </a:r>
                      <a:r>
                        <a:rPr lang="hu-HU" dirty="0">
                          <a:effectLst/>
                        </a:rPr>
                        <a:t> (</a:t>
                      </a:r>
                      <a:r>
                        <a:rPr lang="hu-HU" dirty="0" err="1">
                          <a:effectLst/>
                        </a:rPr>
                        <a:t>two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to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four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times</a:t>
                      </a:r>
                      <a:r>
                        <a:rPr lang="hu-HU" dirty="0">
                          <a:effectLst/>
                        </a:rPr>
                        <a:t>)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Lower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affinity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109586"/>
                  </a:ext>
                </a:extLst>
              </a:tr>
              <a:tr h="479306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b="1" dirty="0" err="1">
                          <a:effectLst/>
                        </a:rPr>
                        <a:t>Onset</a:t>
                      </a:r>
                      <a:r>
                        <a:rPr lang="hu-HU" b="1" dirty="0">
                          <a:effectLst/>
                        </a:rPr>
                        <a:t> of </a:t>
                      </a:r>
                      <a:r>
                        <a:rPr lang="hu-HU" b="1" dirty="0" err="1">
                          <a:effectLst/>
                        </a:rPr>
                        <a:t>action</a:t>
                      </a:r>
                      <a:endParaRPr lang="hu-HU" dirty="0" err="1">
                        <a:effectLst/>
                      </a:endParaRP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Faster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onset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Slower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onset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766922"/>
                  </a:ext>
                </a:extLst>
              </a:tr>
              <a:tr h="479306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b="1" dirty="0" err="1">
                          <a:effectLst/>
                        </a:rPr>
                        <a:t>Elimination</a:t>
                      </a:r>
                      <a:r>
                        <a:rPr lang="hu-HU" b="1" dirty="0">
                          <a:effectLst/>
                        </a:rPr>
                        <a:t> </a:t>
                      </a:r>
                      <a:r>
                        <a:rPr lang="hu-HU" b="1" dirty="0" err="1">
                          <a:effectLst/>
                        </a:rPr>
                        <a:t>half</a:t>
                      </a:r>
                      <a:r>
                        <a:rPr lang="hu-HU" b="1" dirty="0">
                          <a:effectLst/>
                        </a:rPr>
                        <a:t>-life</a:t>
                      </a:r>
                      <a:endParaRPr lang="hu-HU" dirty="0">
                        <a:effectLst/>
                      </a:endParaRP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Faster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elimination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Slower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elimination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100855"/>
                  </a:ext>
                </a:extLst>
              </a:tr>
              <a:tr h="868742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b="1" dirty="0" err="1">
                          <a:effectLst/>
                        </a:rPr>
                        <a:t>Metabolism</a:t>
                      </a:r>
                      <a:endParaRPr lang="hu-HU" dirty="0" err="1">
                        <a:effectLst/>
                      </a:endParaRP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Slightly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faster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metabolism</a:t>
                      </a:r>
                      <a:r>
                        <a:rPr lang="hu-HU" dirty="0">
                          <a:effectLst/>
                        </a:rPr>
                        <a:t> (CYP450)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Slightly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slower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metabolism</a:t>
                      </a:r>
                      <a:r>
                        <a:rPr lang="hu-HU" dirty="0">
                          <a:effectLst/>
                        </a:rPr>
                        <a:t> (CYP450)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5215991"/>
                  </a:ext>
                </a:extLst>
              </a:tr>
              <a:tr h="479306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b="1" dirty="0" err="1">
                          <a:effectLst/>
                        </a:rPr>
                        <a:t>Anaesthetic</a:t>
                      </a:r>
                      <a:r>
                        <a:rPr lang="hu-HU" b="1" dirty="0">
                          <a:effectLst/>
                        </a:rPr>
                        <a:t> </a:t>
                      </a:r>
                      <a:r>
                        <a:rPr lang="hu-HU" b="1" dirty="0" err="1">
                          <a:effectLst/>
                        </a:rPr>
                        <a:t>effects</a:t>
                      </a:r>
                      <a:endParaRPr lang="hu-HU" dirty="0" err="1">
                        <a:effectLst/>
                      </a:endParaRP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>
                          <a:effectLst/>
                        </a:rPr>
                        <a:t>More </a:t>
                      </a:r>
                      <a:r>
                        <a:rPr lang="hu-HU" dirty="0" err="1">
                          <a:effectLst/>
                        </a:rPr>
                        <a:t>potent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>
                          <a:effectLst/>
                        </a:rPr>
                        <a:t>Less </a:t>
                      </a:r>
                      <a:r>
                        <a:rPr lang="hu-HU" dirty="0" err="1">
                          <a:effectLst/>
                        </a:rPr>
                        <a:t>potent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992149"/>
                  </a:ext>
                </a:extLst>
              </a:tr>
              <a:tr h="718959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b="1" dirty="0" err="1">
                          <a:effectLst/>
                        </a:rPr>
                        <a:t>Psychotropic</a:t>
                      </a:r>
                      <a:r>
                        <a:rPr lang="hu-HU" b="1" dirty="0">
                          <a:effectLst/>
                        </a:rPr>
                        <a:t> </a:t>
                      </a:r>
                      <a:r>
                        <a:rPr lang="hu-HU" b="1" dirty="0" err="1">
                          <a:effectLst/>
                        </a:rPr>
                        <a:t>effects</a:t>
                      </a:r>
                      <a:endParaRPr lang="hu-HU" dirty="0" err="1">
                        <a:effectLst/>
                      </a:endParaRP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Fewer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dissociative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side-effects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Increased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dissociative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side-effects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761056"/>
                  </a:ext>
                </a:extLst>
              </a:tr>
              <a:tr h="479306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b="1" dirty="0" err="1">
                          <a:effectLst/>
                        </a:rPr>
                        <a:t>Analgesic</a:t>
                      </a:r>
                      <a:r>
                        <a:rPr lang="hu-HU" b="1" dirty="0">
                          <a:effectLst/>
                        </a:rPr>
                        <a:t> </a:t>
                      </a:r>
                      <a:r>
                        <a:rPr lang="hu-HU" b="1" dirty="0" err="1">
                          <a:effectLst/>
                        </a:rPr>
                        <a:t>effects</a:t>
                      </a:r>
                      <a:endParaRPr lang="hu-HU" dirty="0" err="1">
                        <a:effectLst/>
                      </a:endParaRP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Longer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duration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 err="1">
                          <a:effectLst/>
                        </a:rPr>
                        <a:t>Shorter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duration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787839"/>
                  </a:ext>
                </a:extLst>
              </a:tr>
              <a:tr h="868742"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b="1" dirty="0" err="1">
                          <a:effectLst/>
                        </a:rPr>
                        <a:t>Antidepressant</a:t>
                      </a:r>
                      <a:r>
                        <a:rPr lang="hu-HU" b="1" dirty="0">
                          <a:effectLst/>
                        </a:rPr>
                        <a:t> </a:t>
                      </a:r>
                      <a:r>
                        <a:rPr lang="hu-HU" b="1" dirty="0" err="1">
                          <a:effectLst/>
                        </a:rPr>
                        <a:t>effects</a:t>
                      </a:r>
                      <a:endParaRPr lang="hu-HU" dirty="0" err="1">
                        <a:effectLst/>
                      </a:endParaRP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>
                          <a:effectLst/>
                        </a:rPr>
                        <a:t>Less </a:t>
                      </a:r>
                      <a:r>
                        <a:rPr lang="hu-HU" dirty="0" err="1">
                          <a:effectLst/>
                        </a:rPr>
                        <a:t>potent</a:t>
                      </a:r>
                      <a:r>
                        <a:rPr lang="hu-HU" dirty="0">
                          <a:effectLst/>
                        </a:rPr>
                        <a:t> and </a:t>
                      </a:r>
                      <a:r>
                        <a:rPr lang="hu-HU" dirty="0" err="1">
                          <a:effectLst/>
                        </a:rPr>
                        <a:t>shorter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duration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None/>
                      </a:pPr>
                      <a:r>
                        <a:rPr lang="hu-HU" dirty="0">
                          <a:effectLst/>
                        </a:rPr>
                        <a:t>More </a:t>
                      </a:r>
                      <a:r>
                        <a:rPr lang="hu-HU" dirty="0" err="1">
                          <a:effectLst/>
                        </a:rPr>
                        <a:t>potent</a:t>
                      </a:r>
                      <a:r>
                        <a:rPr lang="hu-HU" dirty="0">
                          <a:effectLst/>
                        </a:rPr>
                        <a:t> and </a:t>
                      </a:r>
                      <a:r>
                        <a:rPr lang="hu-HU" dirty="0" err="1">
                          <a:effectLst/>
                        </a:rPr>
                        <a:t>longer</a:t>
                      </a:r>
                      <a:r>
                        <a:rPr lang="hu-HU" dirty="0">
                          <a:effectLst/>
                        </a:rPr>
                        <a:t> </a:t>
                      </a:r>
                      <a:r>
                        <a:rPr lang="hu-HU" dirty="0" err="1">
                          <a:effectLst/>
                        </a:rPr>
                        <a:t>duration</a:t>
                      </a:r>
                    </a:p>
                  </a:txBody>
                  <a:tcPr marL="35712" marR="35712" marT="35712" marB="35712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746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049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7F067D2-43DA-80BC-9AC6-5F2B94F96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ea typeface="Calibri Light"/>
                <a:cs typeface="Calibri Light"/>
              </a:rPr>
              <a:t>GA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739960A-52E3-3AFF-5BC2-56AB4DB02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err="1">
                <a:ea typeface="Calibri"/>
                <a:cs typeface="Calibri"/>
              </a:rPr>
              <a:t>Disszociatív</a:t>
            </a:r>
            <a:r>
              <a:rPr lang="hu-HU" dirty="0">
                <a:ea typeface="Calibri"/>
                <a:cs typeface="Calibri"/>
              </a:rPr>
              <a:t> </a:t>
            </a:r>
            <a:r>
              <a:rPr lang="hu-HU" err="1">
                <a:ea typeface="Calibri"/>
                <a:cs typeface="Calibri"/>
              </a:rPr>
              <a:t>anesztetikum</a:t>
            </a:r>
            <a:r>
              <a:rPr lang="hu-HU" dirty="0">
                <a:ea typeface="Calibri"/>
                <a:cs typeface="Calibri"/>
              </a:rPr>
              <a:t>: indukció és fenntartás</a:t>
            </a:r>
          </a:p>
          <a:p>
            <a:r>
              <a:rPr lang="hu-HU" dirty="0">
                <a:ea typeface="Calibri"/>
                <a:cs typeface="Calibri"/>
              </a:rPr>
              <a:t>0,5 – 2 mg/kg (2-4 perc) ; 10-45 </a:t>
            </a:r>
            <a:r>
              <a:rPr lang="hu-HU" err="1">
                <a:ea typeface="Calibri"/>
                <a:cs typeface="Calibri"/>
              </a:rPr>
              <a:t>ug</a:t>
            </a:r>
            <a:r>
              <a:rPr lang="hu-HU" dirty="0">
                <a:ea typeface="Calibri"/>
                <a:cs typeface="Calibri"/>
              </a:rPr>
              <a:t>/kg/min</a:t>
            </a:r>
          </a:p>
          <a:p>
            <a:r>
              <a:rPr lang="hu-HU" dirty="0" err="1">
                <a:ea typeface="Calibri"/>
                <a:cs typeface="Calibri"/>
              </a:rPr>
              <a:t>Szignf</a:t>
            </a:r>
            <a:r>
              <a:rPr lang="hu-HU" dirty="0">
                <a:ea typeface="Calibri"/>
                <a:cs typeface="Calibri"/>
              </a:rPr>
              <a:t>. kevesebb </a:t>
            </a:r>
            <a:r>
              <a:rPr lang="hu-HU" dirty="0" err="1">
                <a:ea typeface="Calibri"/>
                <a:cs typeface="Calibri"/>
              </a:rPr>
              <a:t>mvese</a:t>
            </a:r>
            <a:r>
              <a:rPr lang="hu-HU" dirty="0">
                <a:ea typeface="Calibri"/>
                <a:cs typeface="Calibri"/>
              </a:rPr>
              <a:t> </a:t>
            </a:r>
            <a:r>
              <a:rPr lang="hu-HU" dirty="0" err="1">
                <a:ea typeface="Calibri"/>
                <a:cs typeface="Calibri"/>
              </a:rPr>
              <a:t>szuppresszió</a:t>
            </a:r>
            <a:r>
              <a:rPr lang="hu-HU" dirty="0">
                <a:ea typeface="Calibri"/>
                <a:cs typeface="Calibri"/>
              </a:rPr>
              <a:t>, mint az </a:t>
            </a:r>
            <a:r>
              <a:rPr lang="hu-HU" dirty="0" err="1">
                <a:ea typeface="Calibri"/>
                <a:cs typeface="Calibri"/>
              </a:rPr>
              <a:t>etomidate-nál</a:t>
            </a:r>
            <a:endParaRPr lang="hu-HU" dirty="0">
              <a:ea typeface="Calibri"/>
              <a:cs typeface="Calibri"/>
            </a:endParaRPr>
          </a:p>
          <a:p>
            <a:r>
              <a:rPr lang="hu-HU" dirty="0">
                <a:ea typeface="Calibri"/>
                <a:cs typeface="Calibri"/>
              </a:rPr>
              <a:t>Használható a szülészeti anesztéziában: sec.</a:t>
            </a:r>
            <a:r>
              <a:rPr lang="hu-HU" dirty="0" err="1">
                <a:ea typeface="Calibri"/>
                <a:cs typeface="Calibri"/>
              </a:rPr>
              <a:t>ceas</a:t>
            </a:r>
            <a:r>
              <a:rPr lang="hu-HU" dirty="0">
                <a:ea typeface="Calibri"/>
                <a:cs typeface="Calibri"/>
              </a:rPr>
              <a:t>.-</a:t>
            </a:r>
            <a:r>
              <a:rPr lang="hu-HU" dirty="0" err="1">
                <a:ea typeface="Calibri"/>
                <a:cs typeface="Calibri"/>
              </a:rPr>
              <a:t>nál</a:t>
            </a:r>
            <a:r>
              <a:rPr lang="hu-HU" dirty="0">
                <a:ea typeface="Calibri"/>
                <a:cs typeface="Calibri"/>
              </a:rPr>
              <a:t> is: 1-1,5 mg/kg, jobb </a:t>
            </a:r>
            <a:r>
              <a:rPr lang="hu-HU" dirty="0" err="1">
                <a:ea typeface="Calibri"/>
                <a:cs typeface="Calibri"/>
              </a:rPr>
              <a:t>intubációs</a:t>
            </a:r>
            <a:r>
              <a:rPr lang="hu-HU" dirty="0">
                <a:ea typeface="Calibri"/>
                <a:cs typeface="Calibri"/>
              </a:rPr>
              <a:t> helyzet (</a:t>
            </a:r>
            <a:r>
              <a:rPr lang="hu-HU" dirty="0" err="1">
                <a:ea typeface="Calibri"/>
                <a:cs typeface="Calibri"/>
              </a:rPr>
              <a:t>vs</a:t>
            </a:r>
            <a:r>
              <a:rPr lang="hu-HU" dirty="0">
                <a:ea typeface="Calibri"/>
                <a:cs typeface="Calibri"/>
              </a:rPr>
              <a:t>. </a:t>
            </a:r>
            <a:r>
              <a:rPr lang="hu-HU" dirty="0" err="1">
                <a:ea typeface="Calibri"/>
                <a:cs typeface="Calibri"/>
              </a:rPr>
              <a:t>thiopental</a:t>
            </a:r>
            <a:r>
              <a:rPr lang="hu-HU" dirty="0">
                <a:ea typeface="Calibri"/>
                <a:cs typeface="Calibri"/>
              </a:rPr>
              <a:t>), </a:t>
            </a:r>
            <a:r>
              <a:rPr lang="hu-HU" dirty="0" err="1">
                <a:ea typeface="Calibri"/>
                <a:cs typeface="Calibri"/>
              </a:rPr>
              <a:t>uaz</a:t>
            </a:r>
            <a:r>
              <a:rPr lang="hu-HU" dirty="0">
                <a:ea typeface="Calibri"/>
                <a:cs typeface="Calibri"/>
              </a:rPr>
              <a:t> a hatásidőtartam, nem okoz az újszülöttben </a:t>
            </a:r>
            <a:r>
              <a:rPr lang="hu-HU" dirty="0" err="1">
                <a:ea typeface="Calibri"/>
                <a:cs typeface="Calibri"/>
              </a:rPr>
              <a:t>szignf</a:t>
            </a:r>
            <a:r>
              <a:rPr lang="hu-HU" dirty="0">
                <a:ea typeface="Calibri"/>
                <a:cs typeface="Calibri"/>
              </a:rPr>
              <a:t>. légzésdepressziót és megtartja az újszülött méhen belüli </a:t>
            </a:r>
            <a:r>
              <a:rPr lang="hu-HU" dirty="0" err="1">
                <a:ea typeface="Calibri"/>
                <a:cs typeface="Calibri"/>
              </a:rPr>
              <a:t>oxigenizációját</a:t>
            </a:r>
            <a:endParaRPr lang="hu-HU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6665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FF40F97-E5C4-70EF-E715-A5D2C4AE3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>
                <a:ea typeface="Calibri Light"/>
                <a:cs typeface="Calibri Light"/>
              </a:rPr>
              <a:t>Procedúrális</a:t>
            </a:r>
            <a:r>
              <a:rPr lang="hu-HU" dirty="0">
                <a:ea typeface="Calibri Light"/>
                <a:cs typeface="Calibri Light"/>
              </a:rPr>
              <a:t> </a:t>
            </a:r>
            <a:r>
              <a:rPr lang="hu-HU" dirty="0" err="1">
                <a:ea typeface="Calibri Light"/>
                <a:cs typeface="Calibri Light"/>
              </a:rPr>
              <a:t>szedáció</a:t>
            </a:r>
            <a:endParaRPr lang="hu-HU" dirty="0" err="1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1CAFBED-BCF5-B981-CA91-D77FB91F3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>
                <a:ea typeface="Calibri"/>
                <a:cs typeface="Calibri"/>
              </a:rPr>
              <a:t>Főképp gyermekeknél</a:t>
            </a:r>
          </a:p>
          <a:p>
            <a:r>
              <a:rPr lang="hu-HU" dirty="0">
                <a:ea typeface="Calibri"/>
                <a:cs typeface="Calibri"/>
              </a:rPr>
              <a:t>0,2-0,8 mg/kg (?), 1 perc után hat, </a:t>
            </a:r>
            <a:r>
              <a:rPr lang="hu-HU" dirty="0" err="1">
                <a:ea typeface="Calibri"/>
                <a:cs typeface="Calibri"/>
              </a:rPr>
              <a:t>kb</a:t>
            </a:r>
            <a:r>
              <a:rPr lang="hu-HU" dirty="0">
                <a:ea typeface="Calibri"/>
                <a:cs typeface="Calibri"/>
              </a:rPr>
              <a:t> 5-10 percig tart</a:t>
            </a:r>
          </a:p>
          <a:p>
            <a:r>
              <a:rPr lang="hu-HU" dirty="0">
                <a:ea typeface="Calibri"/>
                <a:cs typeface="Calibri"/>
              </a:rPr>
              <a:t>Mellé </a:t>
            </a:r>
            <a:r>
              <a:rPr lang="hu-HU" dirty="0" err="1">
                <a:ea typeface="Calibri"/>
                <a:cs typeface="Calibri"/>
              </a:rPr>
              <a:t>propofol</a:t>
            </a:r>
            <a:r>
              <a:rPr lang="hu-HU" dirty="0">
                <a:ea typeface="Calibri"/>
                <a:cs typeface="Calibri"/>
              </a:rPr>
              <a:t> vagy BDZ csökkenti a </a:t>
            </a:r>
            <a:r>
              <a:rPr lang="hu-HU" dirty="0" err="1">
                <a:ea typeface="Calibri"/>
                <a:cs typeface="Calibri"/>
              </a:rPr>
              <a:t>neg</a:t>
            </a:r>
            <a:r>
              <a:rPr lang="hu-HU" dirty="0">
                <a:ea typeface="Calibri"/>
                <a:cs typeface="Calibri"/>
              </a:rPr>
              <a:t>. mellékhatásokat</a:t>
            </a:r>
          </a:p>
        </p:txBody>
      </p:sp>
    </p:spTree>
    <p:extLst>
      <p:ext uri="{BB962C8B-B14F-4D97-AF65-F5344CB8AC3E}">
        <p14:creationId xmlns:p14="http://schemas.microsoft.com/office/powerpoint/2010/main" val="991164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7D51EF9-E254-E954-E03B-4FAFBD5DE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>
                <a:ea typeface="Calibri Light"/>
                <a:cs typeface="Calibri Light"/>
              </a:rPr>
              <a:t>Spinal</a:t>
            </a:r>
            <a:r>
              <a:rPr lang="hu-HU" dirty="0">
                <a:ea typeface="Calibri Light"/>
                <a:cs typeface="Calibri Light"/>
              </a:rPr>
              <a:t> vagy regionális anesztézia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03FFFEA-F021-8C77-E7D6-E73927364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>
                <a:ea typeface="Calibri"/>
                <a:cs typeface="Calibri"/>
              </a:rPr>
              <a:t>Kombinációban a lokál </a:t>
            </a:r>
            <a:r>
              <a:rPr lang="hu-HU" dirty="0" err="1">
                <a:ea typeface="Calibri"/>
                <a:cs typeface="Calibri"/>
              </a:rPr>
              <a:t>anesztetikumokkal</a:t>
            </a:r>
            <a:r>
              <a:rPr lang="hu-HU" dirty="0">
                <a:ea typeface="Calibri"/>
                <a:cs typeface="Calibri"/>
              </a:rPr>
              <a:t> hosszabb ideig hat, főképp perif. blokkoknál</a:t>
            </a:r>
          </a:p>
          <a:p>
            <a:r>
              <a:rPr lang="hu-HU" dirty="0">
                <a:ea typeface="Calibri"/>
                <a:cs typeface="Calibri"/>
              </a:rPr>
              <a:t>Gyakorlatilag elenyésző a </a:t>
            </a:r>
            <a:r>
              <a:rPr lang="hu-HU" dirty="0" err="1">
                <a:ea typeface="Calibri"/>
                <a:cs typeface="Calibri"/>
              </a:rPr>
              <a:t>mh</a:t>
            </a:r>
            <a:r>
              <a:rPr lang="hu-HU" dirty="0">
                <a:ea typeface="Calibri"/>
                <a:cs typeface="Calibri"/>
              </a:rPr>
              <a:t>. ha véletlenül </a:t>
            </a:r>
            <a:r>
              <a:rPr lang="hu-HU" dirty="0" err="1">
                <a:ea typeface="Calibri"/>
                <a:cs typeface="Calibri"/>
              </a:rPr>
              <a:t>intrathecalisan</a:t>
            </a:r>
            <a:r>
              <a:rPr lang="hu-HU" dirty="0">
                <a:ea typeface="Calibri"/>
                <a:cs typeface="Calibri"/>
              </a:rPr>
              <a:t> vagy iv. adják</a:t>
            </a:r>
          </a:p>
          <a:p>
            <a:r>
              <a:rPr lang="hu-HU" dirty="0">
                <a:ea typeface="Calibri"/>
                <a:cs typeface="Calibri"/>
              </a:rPr>
              <a:t>Spinál </a:t>
            </a:r>
            <a:r>
              <a:rPr lang="hu-HU" dirty="0" err="1">
                <a:ea typeface="Calibri"/>
                <a:cs typeface="Calibri"/>
              </a:rPr>
              <a:t>limitáció</a:t>
            </a:r>
            <a:r>
              <a:rPr lang="hu-HU" dirty="0">
                <a:ea typeface="Calibri"/>
                <a:cs typeface="Calibri"/>
              </a:rPr>
              <a:t>: </a:t>
            </a:r>
            <a:r>
              <a:rPr lang="hu-HU" dirty="0" err="1">
                <a:ea typeface="Calibri"/>
                <a:cs typeface="Calibri"/>
              </a:rPr>
              <a:t>neurotoxicitás</a:t>
            </a:r>
            <a:r>
              <a:rPr lang="hu-HU" dirty="0">
                <a:ea typeface="Calibri"/>
                <a:cs typeface="Calibri"/>
              </a:rPr>
              <a:t>, főképp újszülött korban ? Ellentmondásos eredmények </a:t>
            </a:r>
          </a:p>
        </p:txBody>
      </p:sp>
    </p:spTree>
    <p:extLst>
      <p:ext uri="{BB962C8B-B14F-4D97-AF65-F5344CB8AC3E}">
        <p14:creationId xmlns:p14="http://schemas.microsoft.com/office/powerpoint/2010/main" val="3566873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E1EB96A-AB48-FDC9-545F-FA38C0AD4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>
                <a:ea typeface="Calibri Light"/>
                <a:cs typeface="Calibri Light"/>
              </a:rPr>
              <a:t>Pre-hospitális</a:t>
            </a:r>
            <a:r>
              <a:rPr lang="hu-HU" dirty="0">
                <a:ea typeface="Calibri Light"/>
                <a:cs typeface="Calibri Light"/>
              </a:rPr>
              <a:t>, katonai és katasztrófa medicina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848BDAB-6379-0970-5622-12A0D165A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>
                <a:ea typeface="Calibri"/>
                <a:cs typeface="Calibri"/>
              </a:rPr>
              <a:t>Minden előnyös hatása + könnyű tárolni, </a:t>
            </a:r>
            <a:r>
              <a:rPr lang="hu-HU" err="1">
                <a:ea typeface="Calibri"/>
                <a:cs typeface="Calibri"/>
              </a:rPr>
              <a:t>transzportálni</a:t>
            </a:r>
            <a:endParaRPr lang="hu-HU">
              <a:ea typeface="Calibri"/>
              <a:cs typeface="Calibri"/>
            </a:endParaRPr>
          </a:p>
          <a:p>
            <a:r>
              <a:rPr lang="hu-HU" dirty="0" err="1">
                <a:ea typeface="Calibri"/>
                <a:cs typeface="Calibri"/>
              </a:rPr>
              <a:t>Somalia</a:t>
            </a:r>
            <a:r>
              <a:rPr lang="hu-HU" dirty="0">
                <a:ea typeface="Calibri"/>
                <a:cs typeface="Calibri"/>
              </a:rPr>
              <a:t> polgárháború 2002</a:t>
            </a:r>
          </a:p>
          <a:p>
            <a:r>
              <a:rPr lang="hu-HU" dirty="0" err="1">
                <a:ea typeface="Calibri"/>
                <a:cs typeface="Calibri"/>
              </a:rPr>
              <a:t>Tsunami</a:t>
            </a:r>
            <a:r>
              <a:rPr lang="hu-HU" dirty="0">
                <a:ea typeface="Calibri"/>
                <a:cs typeface="Calibri"/>
              </a:rPr>
              <a:t> Indonézia 2004, 120 opus zord körülmények</a:t>
            </a:r>
          </a:p>
          <a:p>
            <a:r>
              <a:rPr lang="hu-HU" dirty="0">
                <a:ea typeface="Calibri"/>
                <a:cs typeface="Calibri"/>
              </a:rPr>
              <a:t>Földrengés </a:t>
            </a:r>
            <a:r>
              <a:rPr lang="hu-HU" err="1">
                <a:ea typeface="Calibri"/>
                <a:cs typeface="Calibri"/>
              </a:rPr>
              <a:t>Kashmir</a:t>
            </a:r>
            <a:r>
              <a:rPr lang="hu-HU" dirty="0">
                <a:ea typeface="Calibri"/>
                <a:cs typeface="Calibri"/>
              </a:rPr>
              <a:t>, 2005</a:t>
            </a:r>
          </a:p>
          <a:p>
            <a:r>
              <a:rPr lang="hu-HU" dirty="0">
                <a:ea typeface="Calibri"/>
                <a:cs typeface="Calibri"/>
              </a:rPr>
              <a:t>Thaiföld barlang 12+1 fő, 2018, búvár!</a:t>
            </a:r>
          </a:p>
        </p:txBody>
      </p:sp>
    </p:spTree>
    <p:extLst>
      <p:ext uri="{BB962C8B-B14F-4D97-AF65-F5344CB8AC3E}">
        <p14:creationId xmlns:p14="http://schemas.microsoft.com/office/powerpoint/2010/main" val="181623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1491</TotalTime>
  <Words>963</Words>
  <Application>Microsoft Office PowerPoint</Application>
  <PresentationFormat>Szélesvásznú</PresentationFormat>
  <Paragraphs>131</Paragraphs>
  <Slides>17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Office-téma</vt:lpstr>
      <vt:lpstr>  The diverse effect of ketamine, jack-of-all-trades: a narrative review  Richards N et al, University of Leeds, UK British Journal of Anaesthesia,  2025                   . </vt:lpstr>
      <vt:lpstr>Absztrakt</vt:lpstr>
      <vt:lpstr>Bevezető</vt:lpstr>
      <vt:lpstr>PowerPoint-bemutató</vt:lpstr>
      <vt:lpstr>PowerPoint-bemutató</vt:lpstr>
      <vt:lpstr>GA</vt:lpstr>
      <vt:lpstr>Procedúrális szedáció</vt:lpstr>
      <vt:lpstr>Spinal vagy regionális anesztézia</vt:lpstr>
      <vt:lpstr>Pre-hospitális, katonai és katasztrófa medicina</vt:lpstr>
      <vt:lpstr>Analgesia</vt:lpstr>
      <vt:lpstr>Egyéb</vt:lpstr>
      <vt:lpstr>Egyéb 2</vt:lpstr>
      <vt:lpstr>Toxicitás</vt:lpstr>
      <vt:lpstr>ICP</vt:lpstr>
      <vt:lpstr>Pszichomimetikus mellékhatás</vt:lpstr>
      <vt:lpstr>CV hatások, urológiai, szemészeti vonatkozások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Multimodális neuromonitorozás  Ezer Erzsébet Pécsi Tudományegyetem AITI                   Debreceni Aneszteziológiai Napok      Debrecen, 2016. október  15.</dc:title>
  <dc:creator>pte</dc:creator>
  <cp:lastModifiedBy>Dr. Siptár Miklós</cp:lastModifiedBy>
  <cp:revision>1615</cp:revision>
  <dcterms:created xsi:type="dcterms:W3CDTF">2016-10-11T09:05:56Z</dcterms:created>
  <dcterms:modified xsi:type="dcterms:W3CDTF">2025-07-03T12:24:23Z</dcterms:modified>
</cp:coreProperties>
</file>