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5" Type="http://schemas.microsoft.com/office/2020/02/relationships/classificationlabels" Target="docMetadata/LabelInfo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64" r:id="rId8"/>
    <p:sldId id="265" r:id="rId9"/>
    <p:sldId id="266" r:id="rId10"/>
    <p:sldId id="269" r:id="rId11"/>
    <p:sldId id="270" r:id="rId12"/>
    <p:sldId id="271" r:id="rId13"/>
    <p:sldId id="263" r:id="rId14"/>
  </p:sldIdLst>
  <p:sldSz cx="9144000" cy="6858000" type="screen4x3"/>
  <p:notesSz cx="6858000" cy="9144000"/>
  <p:embeddedFontLst>
    <p:embeddedFont>
      <p:font typeface="Poppins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XBQ3mq9qgcfBuU3cTQbErUqJH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19" autoAdjust="0"/>
  </p:normalViewPr>
  <p:slideViewPr>
    <p:cSldViewPr snapToGrid="0">
      <p:cViewPr varScale="1">
        <p:scale>
          <a:sx n="93" d="100"/>
          <a:sy n="93" d="100"/>
        </p:scale>
        <p:origin x="212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font" Target="fonts/font3.fntdata" /><Relationship Id="rId3" Type="http://schemas.openxmlformats.org/officeDocument/2006/relationships/customXml" Target="../customXml/item3.xml" /><Relationship Id="rId21" Type="http://schemas.openxmlformats.org/officeDocument/2006/relationships/presProps" Target="pres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font" Target="fonts/font2.fntdata" /><Relationship Id="rId2" Type="http://schemas.openxmlformats.org/officeDocument/2006/relationships/customXml" Target="../customXml/item2.xml" /><Relationship Id="rId16" Type="http://schemas.openxmlformats.org/officeDocument/2006/relationships/font" Target="fonts/font1.fntdata" /><Relationship Id="rId20" Type="http://customschemas.google.com/relationships/presentationmetadata" Target="metadata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tableStyles" Target="tableStyles.xml" /><Relationship Id="rId5" Type="http://schemas.openxmlformats.org/officeDocument/2006/relationships/slide" Target="slides/slide1.xml" /><Relationship Id="rId15" Type="http://schemas.openxmlformats.org/officeDocument/2006/relationships/notesMaster" Target="notesMasters/notesMaster1.xml" /><Relationship Id="rId23" Type="http://schemas.openxmlformats.org/officeDocument/2006/relationships/theme" Target="theme/theme1.xml" /><Relationship Id="rId10" Type="http://schemas.openxmlformats.org/officeDocument/2006/relationships/slide" Target="slides/slide6.xml" /><Relationship Id="rId19" Type="http://schemas.openxmlformats.org/officeDocument/2006/relationships/font" Target="fonts/font4.fntdata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9"/>
              <a:buFont typeface="Calibri"/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2.png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0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7"/>
              <a:buFont typeface="Calibri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7"/>
              <a:buFont typeface="Calibri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7"/>
              <a:buFont typeface="Calibri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7"/>
              <a:buFont typeface="Calibri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7"/>
              <a:buFont typeface="Calibri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7"/>
              <a:buFont typeface="Calibri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7"/>
              <a:buFont typeface="Calibri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7"/>
              <a:buFont typeface="Calibri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7"/>
              <a:buFont typeface="Calibri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9" descr="Ábra 2"/>
          <p:cNvPicPr preferRelativeResize="0"/>
          <p:nvPr/>
        </p:nvPicPr>
        <p:blipFill rotWithShape="1">
          <a:blip r:embed="rId2">
            <a:alphaModFix/>
          </a:blip>
          <a:srcRect r="21663"/>
          <a:stretch/>
        </p:blipFill>
        <p:spPr>
          <a:xfrm>
            <a:off x="8043926" y="4525200"/>
            <a:ext cx="1100075" cy="110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9" descr="Ábra 23"/>
          <p:cNvPicPr preferRelativeResize="0"/>
          <p:nvPr/>
        </p:nvPicPr>
        <p:blipFill rotWithShape="1">
          <a:blip r:embed="rId2">
            <a:alphaModFix/>
          </a:blip>
          <a:srcRect l="26986"/>
          <a:stretch/>
        </p:blipFill>
        <p:spPr>
          <a:xfrm>
            <a:off x="0" y="2563200"/>
            <a:ext cx="1025293" cy="110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9" descr="Kép 2"/>
          <p:cNvPicPr preferRelativeResize="0"/>
          <p:nvPr/>
        </p:nvPicPr>
        <p:blipFill rotWithShape="1">
          <a:blip r:embed="rId3">
            <a:alphaModFix/>
          </a:blip>
          <a:srcRect t="15777" r="25347"/>
          <a:stretch/>
        </p:blipFill>
        <p:spPr>
          <a:xfrm>
            <a:off x="7637400" y="0"/>
            <a:ext cx="1506600" cy="22356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548101" y="1360800"/>
            <a:ext cx="8062031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3000"/>
              <a:buFont typeface="Poppins"/>
              <a:buNone/>
              <a:defRPr sz="2250" b="1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1"/>
          </p:nvPr>
        </p:nvSpPr>
        <p:spPr>
          <a:xfrm>
            <a:off x="556200" y="730800"/>
            <a:ext cx="8084997" cy="27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9DA8C4"/>
              </a:buClr>
              <a:buSzPts val="1200"/>
              <a:buFont typeface="Arial"/>
              <a:buNone/>
              <a:defRPr sz="900" b="1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2"/>
          </p:nvPr>
        </p:nvSpPr>
        <p:spPr>
          <a:xfrm>
            <a:off x="1633500" y="3020400"/>
            <a:ext cx="6504300" cy="226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34290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2200"/>
              <a:buFont typeface="Arial"/>
              <a:buNone/>
              <a:defRPr sz="1650" b="0" i="1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685800" marR="0" lvl="1" indent="-24512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547"/>
              <a:buFont typeface="Arial"/>
              <a:buChar char="•"/>
              <a:defRPr sz="1160" b="0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028700" marR="0" lvl="2" indent="-24512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547"/>
              <a:buFont typeface="Arial"/>
              <a:buChar char="•"/>
              <a:defRPr sz="1160" b="0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371600" marR="0" lvl="3" indent="-24512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547"/>
              <a:buFont typeface="Arial"/>
              <a:buChar char="•"/>
              <a:defRPr sz="1160" b="0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1714500" marR="0" lvl="4" indent="-24512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547"/>
              <a:buFont typeface="Arial"/>
              <a:buChar char="•"/>
              <a:defRPr sz="1160" b="0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057400" marR="0" lvl="5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ftr" idx="11"/>
          </p:nvPr>
        </p:nvSpPr>
        <p:spPr>
          <a:xfrm>
            <a:off x="556200" y="6117418"/>
            <a:ext cx="50625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lnSpc>
                <a:spcPct val="9958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7" name="Google Shape;87;p19" descr="Ábra 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8659" y="6117418"/>
            <a:ext cx="1259141" cy="35943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9"/>
          <p:cNvSpPr/>
          <p:nvPr/>
        </p:nvSpPr>
        <p:spPr>
          <a:xfrm>
            <a:off x="0" y="0"/>
            <a:ext cx="91449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25706" tIns="25706" rIns="25706" bIns="2570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4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548100" y="1360800"/>
            <a:ext cx="80838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3000"/>
              <a:buFont typeface="Poppins"/>
              <a:buNone/>
              <a:defRPr sz="2250" b="1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556200" y="730800"/>
            <a:ext cx="8084997" cy="27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9DA8C4"/>
              </a:buClr>
              <a:buSzPts val="1200"/>
              <a:buFont typeface="Arial"/>
              <a:buNone/>
              <a:defRPr sz="900" b="1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>
            <a:spLocks noGrp="1"/>
          </p:cNvSpPr>
          <p:nvPr>
            <p:ph type="tbl" idx="2"/>
          </p:nvPr>
        </p:nvSpPr>
        <p:spPr>
          <a:xfrm>
            <a:off x="548100" y="2347200"/>
            <a:ext cx="8129700" cy="338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400"/>
              <a:buFont typeface="Poppins"/>
              <a:buNone/>
              <a:defRPr sz="1050" b="0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556200" y="6117418"/>
            <a:ext cx="50625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lnSpc>
                <a:spcPct val="9958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4" name="Google Shape;94;p20" descr="Ábra 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18659" y="6117418"/>
            <a:ext cx="1259141" cy="35943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/>
          <p:cNvSpPr/>
          <p:nvPr/>
        </p:nvSpPr>
        <p:spPr>
          <a:xfrm>
            <a:off x="0" y="0"/>
            <a:ext cx="91449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25706" tIns="25706" rIns="25706" bIns="2570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4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">
  <p:cSld name="Blank whit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lue">
  <p:cSld name="Blank blue">
    <p:bg>
      <p:bgPr>
        <a:solidFill>
          <a:srgbClr val="121D46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ist">
  <p:cSld name="Text lis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1" descr="Kép 2"/>
          <p:cNvPicPr preferRelativeResize="0"/>
          <p:nvPr/>
        </p:nvPicPr>
        <p:blipFill rotWithShape="1">
          <a:blip r:embed="rId2">
            <a:alphaModFix/>
          </a:blip>
          <a:srcRect t="15777" r="25347"/>
          <a:stretch/>
        </p:blipFill>
        <p:spPr>
          <a:xfrm>
            <a:off x="7608043" y="0"/>
            <a:ext cx="1536300" cy="223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548101" y="1360800"/>
            <a:ext cx="8062031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3000"/>
              <a:buFont typeface="Poppins"/>
              <a:buNone/>
              <a:defRPr sz="2250" b="1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9" name="Google Shape;19;p11"/>
          <p:cNvSpPr/>
          <p:nvPr/>
        </p:nvSpPr>
        <p:spPr>
          <a:xfrm>
            <a:off x="0" y="0"/>
            <a:ext cx="91449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25706" tIns="25706" rIns="25706" bIns="2570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4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1"/>
          <p:cNvSpPr txBox="1">
            <a:spLocks noGrp="1"/>
          </p:cNvSpPr>
          <p:nvPr>
            <p:ph type="body" idx="1"/>
          </p:nvPr>
        </p:nvSpPr>
        <p:spPr>
          <a:xfrm>
            <a:off x="556200" y="730800"/>
            <a:ext cx="8084997" cy="27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9DA8C4"/>
              </a:buClr>
              <a:buSzPts val="1200"/>
              <a:buFont typeface="Arial"/>
              <a:buNone/>
              <a:defRPr sz="900" b="1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body" idx="2"/>
          </p:nvPr>
        </p:nvSpPr>
        <p:spPr>
          <a:xfrm>
            <a:off x="556200" y="2264400"/>
            <a:ext cx="7894969" cy="3532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342900" marR="0" lvl="0" indent="-247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685800" marR="0" lvl="1" indent="-247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028700" marR="0" lvl="2" indent="-247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371600" marR="0" lvl="3" indent="-247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1714500" marR="0" lvl="4" indent="-247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057400" marR="0" lvl="5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ftr" idx="11"/>
          </p:nvPr>
        </p:nvSpPr>
        <p:spPr>
          <a:xfrm>
            <a:off x="556200" y="6117418"/>
            <a:ext cx="50625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lnSpc>
                <a:spcPct val="9958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" name="Google Shape;23;p11" descr="Ábra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8659" y="6117418"/>
            <a:ext cx="1259141" cy="359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message">
  <p:cSld name="Closing messag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2" descr="Kép 10"/>
          <p:cNvPicPr preferRelativeResize="0"/>
          <p:nvPr/>
        </p:nvPicPr>
        <p:blipFill rotWithShape="1">
          <a:blip r:embed="rId2">
            <a:alphaModFix/>
          </a:blip>
          <a:srcRect t="14601" r="55677"/>
          <a:stretch/>
        </p:blipFill>
        <p:spPr>
          <a:xfrm flipH="1">
            <a:off x="0" y="3378"/>
            <a:ext cx="3552531" cy="6851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2" descr="Ábra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7600" y="723600"/>
            <a:ext cx="2519100" cy="72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2"/>
          <p:cNvSpPr txBox="1">
            <a:spLocks noGrp="1"/>
          </p:cNvSpPr>
          <p:nvPr>
            <p:ph type="ctrTitle"/>
          </p:nvPr>
        </p:nvSpPr>
        <p:spPr>
          <a:xfrm>
            <a:off x="1919700" y="2966400"/>
            <a:ext cx="68094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5400"/>
              <a:buFont typeface="Poppins"/>
              <a:buNone/>
              <a:defRPr sz="4050" b="1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body" idx="1"/>
          </p:nvPr>
        </p:nvSpPr>
        <p:spPr>
          <a:xfrm>
            <a:off x="5632033" y="6134400"/>
            <a:ext cx="31293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342900" marR="0" lvl="0" indent="-171450" algn="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9DA8C4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DA8C4"/>
              </a:buClr>
              <a:buSzPts val="1125"/>
              <a:buFont typeface="Arial"/>
              <a:buNone/>
              <a:defRPr sz="844" b="0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DA8C4"/>
              </a:buClr>
              <a:buSzPts val="1125"/>
              <a:buFont typeface="Arial"/>
              <a:buNone/>
              <a:defRPr sz="844" b="0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DA8C4"/>
              </a:buClr>
              <a:buSzPts val="1125"/>
              <a:buFont typeface="Arial"/>
              <a:buNone/>
              <a:defRPr sz="844" b="0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DA8C4"/>
              </a:buClr>
              <a:buSzPts val="1125"/>
              <a:buFont typeface="Arial"/>
              <a:buNone/>
              <a:defRPr sz="844" b="0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057400" marR="0" lvl="5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ont page">
  <p:cSld name="Front pag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3" descr="Kép 10"/>
          <p:cNvPicPr preferRelativeResize="0"/>
          <p:nvPr/>
        </p:nvPicPr>
        <p:blipFill rotWithShape="1">
          <a:blip r:embed="rId2">
            <a:alphaModFix/>
          </a:blip>
          <a:srcRect l="33196"/>
          <a:stretch/>
        </p:blipFill>
        <p:spPr>
          <a:xfrm flipH="1">
            <a:off x="5880600" y="345600"/>
            <a:ext cx="3264300" cy="65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3"/>
          <p:cNvSpPr txBox="1">
            <a:spLocks noGrp="1"/>
          </p:cNvSpPr>
          <p:nvPr>
            <p:ph type="ctrTitle"/>
          </p:nvPr>
        </p:nvSpPr>
        <p:spPr>
          <a:xfrm>
            <a:off x="548100" y="2966400"/>
            <a:ext cx="68094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5400"/>
              <a:buFont typeface="Poppins"/>
              <a:buNone/>
              <a:defRPr sz="4050" b="1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ubTitle" idx="1"/>
          </p:nvPr>
        </p:nvSpPr>
        <p:spPr>
          <a:xfrm>
            <a:off x="556200" y="4201200"/>
            <a:ext cx="31293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132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3" name="Google Shape;33;p13" descr="Ábra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800" y="723600"/>
            <a:ext cx="2519100" cy="72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3"/>
          <p:cNvSpPr txBox="1">
            <a:spLocks noGrp="1"/>
          </p:cNvSpPr>
          <p:nvPr>
            <p:ph type="body" idx="2"/>
          </p:nvPr>
        </p:nvSpPr>
        <p:spPr>
          <a:xfrm>
            <a:off x="556200" y="6134400"/>
            <a:ext cx="31293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9DA8C4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DA8C4"/>
              </a:buClr>
              <a:buSzPts val="1125"/>
              <a:buFont typeface="Arial"/>
              <a:buNone/>
              <a:defRPr sz="844" b="0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DA8C4"/>
              </a:buClr>
              <a:buSzPts val="1125"/>
              <a:buFont typeface="Arial"/>
              <a:buNone/>
              <a:defRPr sz="844" b="0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DA8C4"/>
              </a:buClr>
              <a:buSzPts val="1125"/>
              <a:buFont typeface="Arial"/>
              <a:buNone/>
              <a:defRPr sz="844" b="0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9DA8C4"/>
              </a:buClr>
              <a:buSzPts val="1125"/>
              <a:buFont typeface="Arial"/>
              <a:buNone/>
              <a:defRPr sz="844" b="0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057400" marR="0" lvl="5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bg>
      <p:bgPr>
        <a:solidFill>
          <a:srgbClr val="121D46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4" descr="Kép 3"/>
          <p:cNvPicPr preferRelativeResize="0"/>
          <p:nvPr/>
        </p:nvPicPr>
        <p:blipFill rotWithShape="1">
          <a:blip r:embed="rId2">
            <a:alphaModFix/>
          </a:blip>
          <a:srcRect r="70737"/>
          <a:stretch/>
        </p:blipFill>
        <p:spPr>
          <a:xfrm>
            <a:off x="6228900" y="0"/>
            <a:ext cx="291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548100" y="2966400"/>
            <a:ext cx="68094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oppins"/>
              <a:buNone/>
              <a:defRPr sz="405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556200" y="4201201"/>
            <a:ext cx="6733125" cy="387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342900" marR="0" lvl="0" indent="-171450" algn="l" rtl="0">
              <a:lnSpc>
                <a:spcPct val="1417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7"/>
              <a:buFont typeface="Arial"/>
              <a:buNone/>
              <a:defRPr sz="1265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1"/>
              <a:buFont typeface="Arial"/>
              <a:buNone/>
              <a:defRPr sz="135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9" name="Google Shape;39;p14" descr="Ábra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8659" y="6116400"/>
            <a:ext cx="1259141" cy="359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ext">
  <p:cSld name="Only 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582189" y="1288406"/>
            <a:ext cx="8062031" cy="59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400" tIns="50400" rIns="50400" bIns="504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3000"/>
              <a:buFont typeface="Poppins"/>
              <a:buNone/>
              <a:defRPr sz="2250" b="1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ftr" idx="11"/>
          </p:nvPr>
        </p:nvSpPr>
        <p:spPr>
          <a:xfrm>
            <a:off x="556200" y="6117418"/>
            <a:ext cx="50625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lnSpc>
                <a:spcPct val="9958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3" name="Google Shape;43;p15" descr="Ábra 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18659" y="6117418"/>
            <a:ext cx="1259141" cy="35943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5"/>
          <p:cNvSpPr txBox="1">
            <a:spLocks noGrp="1"/>
          </p:cNvSpPr>
          <p:nvPr>
            <p:ph type="body" idx="1"/>
          </p:nvPr>
        </p:nvSpPr>
        <p:spPr>
          <a:xfrm>
            <a:off x="556200" y="2264401"/>
            <a:ext cx="3912300" cy="347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400" tIns="50400" rIns="50400" bIns="50400" anchor="t" anchorCtr="0">
            <a:noAutofit/>
          </a:bodyPr>
          <a:lstStyle>
            <a:lvl1pPr marL="34290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2"/>
          </p:nvPr>
        </p:nvSpPr>
        <p:spPr>
          <a:xfrm>
            <a:off x="4765500" y="2264401"/>
            <a:ext cx="3912300" cy="347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342900" marR="0" lvl="0" indent="-171450" algn="l" rtl="0">
              <a:lnSpc>
                <a:spcPct val="155138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547"/>
              <a:buFont typeface="Arial"/>
              <a:buNone/>
              <a:defRPr sz="1160" b="0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3"/>
          </p:nvPr>
        </p:nvSpPr>
        <p:spPr>
          <a:xfrm>
            <a:off x="556200" y="730800"/>
            <a:ext cx="8084997" cy="27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9DA8C4"/>
              </a:buClr>
              <a:buSzPts val="1200"/>
              <a:buFont typeface="Arial"/>
              <a:buNone/>
              <a:defRPr sz="900" b="1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5"/>
          <p:cNvSpPr/>
          <p:nvPr/>
        </p:nvSpPr>
        <p:spPr>
          <a:xfrm>
            <a:off x="0" y="0"/>
            <a:ext cx="91449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25706" tIns="25706" rIns="25706" bIns="2570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4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g right">
  <p:cSld name="Text + Img righ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>
            <a:spLocks noGrp="1"/>
          </p:cNvSpPr>
          <p:nvPr>
            <p:ph type="pic" idx="2"/>
          </p:nvPr>
        </p:nvSpPr>
        <p:spPr>
          <a:xfrm>
            <a:off x="4571438" y="115200"/>
            <a:ext cx="4571438" cy="6742800"/>
          </a:xfrm>
          <a:prstGeom prst="rect">
            <a:avLst/>
          </a:prstGeom>
          <a:solidFill>
            <a:srgbClr val="E9E9E9"/>
          </a:solidFill>
          <a:ln>
            <a:noFill/>
          </a:ln>
        </p:spPr>
      </p:sp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548100" y="1360800"/>
            <a:ext cx="68094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3000"/>
              <a:buFont typeface="Poppins"/>
              <a:buNone/>
              <a:defRPr sz="2250" b="1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1"/>
          </p:nvPr>
        </p:nvSpPr>
        <p:spPr>
          <a:xfrm>
            <a:off x="556200" y="2264401"/>
            <a:ext cx="3663900" cy="3479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34290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body" idx="3"/>
          </p:nvPr>
        </p:nvSpPr>
        <p:spPr>
          <a:xfrm>
            <a:off x="556200" y="730800"/>
            <a:ext cx="6809400" cy="27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9DA8C4"/>
              </a:buClr>
              <a:buSzPts val="1200"/>
              <a:buFont typeface="Arial"/>
              <a:buNone/>
              <a:defRPr sz="900" b="1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ftr" idx="11"/>
          </p:nvPr>
        </p:nvSpPr>
        <p:spPr>
          <a:xfrm>
            <a:off x="556200" y="6117418"/>
            <a:ext cx="50625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lnSpc>
                <a:spcPct val="9958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4" name="Google Shape;54;p16" descr="Ábra 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18659" y="6117418"/>
            <a:ext cx="1259141" cy="35943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6"/>
          <p:cNvSpPr/>
          <p:nvPr/>
        </p:nvSpPr>
        <p:spPr>
          <a:xfrm>
            <a:off x="0" y="0"/>
            <a:ext cx="91449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25706" tIns="25706" rIns="25706" bIns="2570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4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g left">
  <p:cSld name="Text + Img lef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>
            <a:spLocks noGrp="1"/>
          </p:cNvSpPr>
          <p:nvPr>
            <p:ph type="pic" idx="2"/>
          </p:nvPr>
        </p:nvSpPr>
        <p:spPr>
          <a:xfrm>
            <a:off x="0" y="115200"/>
            <a:ext cx="4571438" cy="6742800"/>
          </a:xfrm>
          <a:prstGeom prst="rect">
            <a:avLst/>
          </a:prstGeom>
          <a:solidFill>
            <a:srgbClr val="E9E9E9"/>
          </a:solidFill>
          <a:ln>
            <a:noFill/>
          </a:ln>
        </p:spPr>
      </p:sp>
      <p:sp>
        <p:nvSpPr>
          <p:cNvPr id="58" name="Google Shape;58;p17"/>
          <p:cNvSpPr txBox="1">
            <a:spLocks noGrp="1"/>
          </p:cNvSpPr>
          <p:nvPr>
            <p:ph type="title"/>
          </p:nvPr>
        </p:nvSpPr>
        <p:spPr>
          <a:xfrm>
            <a:off x="5032800" y="1360800"/>
            <a:ext cx="4076437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3000"/>
              <a:buFont typeface="Poppins"/>
              <a:buNone/>
              <a:defRPr sz="2250" b="1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body" idx="1"/>
          </p:nvPr>
        </p:nvSpPr>
        <p:spPr>
          <a:xfrm>
            <a:off x="5043600" y="2264401"/>
            <a:ext cx="3663900" cy="3479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342900" marR="0" lvl="0" indent="-171450" algn="l" rtl="0">
              <a:lnSpc>
                <a:spcPct val="149437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3"/>
          </p:nvPr>
        </p:nvSpPr>
        <p:spPr>
          <a:xfrm>
            <a:off x="5043600" y="730800"/>
            <a:ext cx="4066312" cy="27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9DA8C4"/>
              </a:buClr>
              <a:buSzPts val="1200"/>
              <a:buFont typeface="Arial"/>
              <a:buNone/>
              <a:defRPr sz="900" b="1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ftr" idx="11"/>
          </p:nvPr>
        </p:nvSpPr>
        <p:spPr>
          <a:xfrm>
            <a:off x="556200" y="6117418"/>
            <a:ext cx="50625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lnSpc>
                <a:spcPct val="9958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2" name="Google Shape;62;p17" descr="Ábra 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18659" y="6117418"/>
            <a:ext cx="1259141" cy="35943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7"/>
          <p:cNvSpPr/>
          <p:nvPr/>
        </p:nvSpPr>
        <p:spPr>
          <a:xfrm>
            <a:off x="0" y="0"/>
            <a:ext cx="91449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25706" tIns="25706" rIns="25706" bIns="2570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4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ing - általános helyőrző">
  <p:cSld name="Highlighting - általános helyőrző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>
            <a:spLocks noGrp="1"/>
          </p:cNvSpPr>
          <p:nvPr>
            <p:ph type="title"/>
          </p:nvPr>
        </p:nvSpPr>
        <p:spPr>
          <a:xfrm>
            <a:off x="548100" y="1360800"/>
            <a:ext cx="79839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3000"/>
              <a:buFont typeface="Poppins"/>
              <a:buNone/>
              <a:defRPr sz="2250" b="1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1"/>
          </p:nvPr>
        </p:nvSpPr>
        <p:spPr>
          <a:xfrm>
            <a:off x="456300" y="4136401"/>
            <a:ext cx="2567700" cy="1354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342900" marR="0" lvl="0" indent="-1714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body" idx="2"/>
          </p:nvPr>
        </p:nvSpPr>
        <p:spPr>
          <a:xfrm>
            <a:off x="556200" y="730800"/>
            <a:ext cx="7983900" cy="27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9DA8C4"/>
              </a:buClr>
              <a:buSzPts val="1200"/>
              <a:buFont typeface="Arial"/>
              <a:buNone/>
              <a:defRPr sz="900" b="1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3"/>
          </p:nvPr>
        </p:nvSpPr>
        <p:spPr>
          <a:xfrm>
            <a:off x="3210300" y="4136401"/>
            <a:ext cx="2567700" cy="1354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342900" marR="0" lvl="0" indent="-1714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4"/>
          </p:nvPr>
        </p:nvSpPr>
        <p:spPr>
          <a:xfrm>
            <a:off x="5964300" y="4136655"/>
            <a:ext cx="2567700" cy="135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342900" marR="0" lvl="0" indent="-1714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8"/>
          <p:cNvSpPr/>
          <p:nvPr/>
        </p:nvSpPr>
        <p:spPr>
          <a:xfrm>
            <a:off x="1362302" y="2851200"/>
            <a:ext cx="755698" cy="1008000"/>
          </a:xfrm>
          <a:prstGeom prst="ellipse">
            <a:avLst/>
          </a:prstGeom>
          <a:solidFill>
            <a:srgbClr val="121D46"/>
          </a:solidFill>
          <a:ln>
            <a:noFill/>
          </a:ln>
        </p:spPr>
        <p:txBody>
          <a:bodyPr spcFirstLastPara="1" wrap="square" lIns="25706" tIns="25706" rIns="25706" bIns="2570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" name="Google Shape;71;p18"/>
          <p:cNvSpPr/>
          <p:nvPr/>
        </p:nvSpPr>
        <p:spPr>
          <a:xfrm>
            <a:off x="6870302" y="2851200"/>
            <a:ext cx="755698" cy="1008000"/>
          </a:xfrm>
          <a:prstGeom prst="ellipse">
            <a:avLst/>
          </a:prstGeom>
          <a:solidFill>
            <a:srgbClr val="121D46"/>
          </a:solidFill>
          <a:ln>
            <a:noFill/>
          </a:ln>
        </p:spPr>
        <p:txBody>
          <a:bodyPr spcFirstLastPara="1" wrap="square" lIns="25706" tIns="25706" rIns="25706" bIns="2570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4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8"/>
          <p:cNvSpPr/>
          <p:nvPr/>
        </p:nvSpPr>
        <p:spPr>
          <a:xfrm>
            <a:off x="4116302" y="2851200"/>
            <a:ext cx="755698" cy="1008000"/>
          </a:xfrm>
          <a:prstGeom prst="ellipse">
            <a:avLst/>
          </a:prstGeom>
          <a:solidFill>
            <a:srgbClr val="121D46"/>
          </a:solidFill>
          <a:ln>
            <a:noFill/>
          </a:ln>
        </p:spPr>
        <p:txBody>
          <a:bodyPr spcFirstLastPara="1" wrap="square" lIns="27000" tIns="27000" rIns="27000" bIns="27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5"/>
          </p:nvPr>
        </p:nvSpPr>
        <p:spPr>
          <a:xfrm>
            <a:off x="4337550" y="3146400"/>
            <a:ext cx="3132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342900" marR="0" lvl="0" indent="-1714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703"/>
              <a:buFont typeface="Arial"/>
              <a:buNone/>
              <a:defRPr sz="52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6"/>
          </p:nvPr>
        </p:nvSpPr>
        <p:spPr>
          <a:xfrm>
            <a:off x="1583213" y="3146400"/>
            <a:ext cx="313875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marR="0" lvl="0" indent="-1714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703"/>
              <a:buFont typeface="Arial"/>
              <a:buNone/>
              <a:defRPr sz="52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7"/>
          </p:nvPr>
        </p:nvSpPr>
        <p:spPr>
          <a:xfrm>
            <a:off x="7091213" y="3146400"/>
            <a:ext cx="313875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342900" marR="0" lvl="0" indent="-1714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703"/>
              <a:buFont typeface="Arial"/>
              <a:buNone/>
              <a:defRPr sz="52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2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556200" y="6117418"/>
            <a:ext cx="50625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lnSpc>
                <a:spcPct val="9958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7" name="Google Shape;77;p18" descr="Ábra 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18659" y="6117418"/>
            <a:ext cx="1259141" cy="35943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8"/>
          <p:cNvSpPr/>
          <p:nvPr/>
        </p:nvSpPr>
        <p:spPr>
          <a:xfrm>
            <a:off x="0" y="0"/>
            <a:ext cx="91449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25706" tIns="25706" rIns="25706" bIns="2570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4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7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/>
          <p:nvPr/>
        </p:nvSpPr>
        <p:spPr>
          <a:xfrm>
            <a:off x="702867" y="2569675"/>
            <a:ext cx="6808942" cy="9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Clr>
                <a:srgbClr val="121D46"/>
              </a:buClr>
              <a:buSzPts val="2800"/>
            </a:pPr>
            <a:r>
              <a:rPr lang="en-US" sz="15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Vasopressor Therapy: A Critical Review</a:t>
            </a:r>
            <a:endParaRPr lang="hu-HU" sz="1500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ctr">
              <a:buClr>
                <a:srgbClr val="121D46"/>
              </a:buClr>
              <a:buSzPts val="2800"/>
            </a:pPr>
            <a:r>
              <a:rPr lang="hu-HU" sz="1500" dirty="0">
                <a:solidFill>
                  <a:schemeClr val="tx1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Szerzők: Jean-Louis Vincent &amp; Filippo Annoni</a:t>
            </a:r>
          </a:p>
          <a:p>
            <a:pPr algn="ctr">
              <a:buClr>
                <a:srgbClr val="121D46"/>
              </a:buClr>
              <a:buSzPts val="2800"/>
            </a:pPr>
            <a:r>
              <a:rPr lang="hu-HU" sz="1500" dirty="0">
                <a:solidFill>
                  <a:schemeClr val="tx1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Department of Intensive Care Erasme Hospital</a:t>
            </a:r>
          </a:p>
          <a:p>
            <a:pPr algn="ctr">
              <a:buClr>
                <a:srgbClr val="121D46"/>
              </a:buClr>
              <a:buSzPts val="2800"/>
            </a:pPr>
            <a:r>
              <a:rPr lang="hu-HU" sz="1500" dirty="0">
                <a:solidFill>
                  <a:schemeClr val="tx1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Université libre de Bruxelles</a:t>
            </a:r>
            <a:endParaRPr sz="1500" dirty="0">
              <a:solidFill>
                <a:schemeClr val="tx1"/>
              </a:solidFill>
              <a:latin typeface="Poppins" panose="00000500000000000000" pitchFamily="2" charset="-18"/>
              <a:ea typeface="Poppins"/>
              <a:cs typeface="Poppins" panose="00000500000000000000" pitchFamily="2" charset="-18"/>
              <a:sym typeface="Poppins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556265" y="4836537"/>
            <a:ext cx="3129910" cy="62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133333"/>
              </a:lnSpc>
              <a:buClr>
                <a:srgbClr val="121D46"/>
              </a:buClr>
              <a:buSzPts val="1800"/>
            </a:pPr>
            <a:r>
              <a:rPr lang="hu-HU" sz="135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Dr. Horváth Márk</a:t>
            </a:r>
            <a:endParaRPr sz="1050" dirty="0"/>
          </a:p>
          <a:p>
            <a:pPr>
              <a:lnSpc>
                <a:spcPct val="133333"/>
              </a:lnSpc>
              <a:buClr>
                <a:srgbClr val="121D46"/>
              </a:buClr>
              <a:buSzPts val="1800"/>
            </a:pPr>
            <a:r>
              <a:rPr lang="hu-HU" sz="1350" dirty="0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rPr>
              <a:t>PTE KK AITI</a:t>
            </a:r>
            <a:endParaRPr sz="1050" dirty="0"/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3">
            <a:alphaModFix/>
          </a:blip>
          <a:srcRect l="33197"/>
          <a:stretch/>
        </p:blipFill>
        <p:spPr>
          <a:xfrm flipH="1">
            <a:off x="5879617" y="1116555"/>
            <a:ext cx="3264383" cy="4891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 descr="A képen szöveg látható&#10;&#10;Automatikusan generált leírá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190" y="987899"/>
            <a:ext cx="2833635" cy="823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 txBox="1">
            <a:spLocks noGrp="1"/>
          </p:cNvSpPr>
          <p:nvPr>
            <p:ph type="ctrTitle"/>
          </p:nvPr>
        </p:nvSpPr>
        <p:spPr>
          <a:xfrm>
            <a:off x="2132908" y="2620800"/>
            <a:ext cx="68094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5100" rIns="67500" bIns="35100" anchor="t" anchorCtr="0">
            <a:noAutofit/>
          </a:bodyPr>
          <a:lstStyle/>
          <a:p>
            <a:pPr>
              <a:buSzPts val="4800"/>
            </a:pPr>
            <a:r>
              <a:rPr lang="hu-HU" sz="3600"/>
              <a:t>Köszönöm a figyelmet!</a:t>
            </a:r>
            <a:endParaRPr/>
          </a:p>
        </p:txBody>
      </p:sp>
      <p:sp>
        <p:nvSpPr>
          <p:cNvPr id="161" name="Google Shape;161;p8"/>
          <p:cNvSpPr txBox="1">
            <a:spLocks noGrp="1"/>
          </p:cNvSpPr>
          <p:nvPr>
            <p:ph type="body" idx="1"/>
          </p:nvPr>
        </p:nvSpPr>
        <p:spPr>
          <a:xfrm>
            <a:off x="5632033" y="5458050"/>
            <a:ext cx="3129300" cy="2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5100" rIns="67500" bIns="351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6439E0-C7F8-5380-6751-EBA8780FB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395" y="3314700"/>
            <a:ext cx="3600953" cy="35432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title"/>
          </p:nvPr>
        </p:nvSpPr>
        <p:spPr>
          <a:xfrm>
            <a:off x="582189" y="1823555"/>
            <a:ext cx="8062031" cy="446133"/>
          </a:xfrm>
        </p:spPr>
        <p:txBody>
          <a:bodyPr spcFirstLastPara="1" wrap="square" lIns="67500" tIns="35100" rIns="67500" bIns="35100" anchor="t" anchorCtr="0">
            <a:normAutofit/>
          </a:bodyPr>
          <a:lstStyle/>
          <a:p>
            <a:pPr>
              <a:buSzPts val="2800"/>
            </a:pPr>
            <a:r>
              <a:rPr lang="hu-HU" dirty="0"/>
              <a:t> A vazopresszorok jelentősége az intenzív ellátásban</a:t>
            </a:r>
          </a:p>
        </p:txBody>
      </p:sp>
      <p:sp>
        <p:nvSpPr>
          <p:cNvPr id="112" name="Google Shape;112;p2"/>
          <p:cNvSpPr txBox="1">
            <a:spLocks noGrp="1"/>
          </p:cNvSpPr>
          <p:nvPr>
            <p:ph type="body" idx="1"/>
          </p:nvPr>
        </p:nvSpPr>
        <p:spPr>
          <a:xfrm>
            <a:off x="556200" y="2555551"/>
            <a:ext cx="3912300" cy="2603900"/>
          </a:xfrm>
        </p:spPr>
        <p:txBody>
          <a:bodyPr spcFirstLastPara="1" wrap="square" lIns="67500" tIns="35100" rIns="67500" bIns="35100" anchor="t" anchorCtr="0">
            <a:normAutofit/>
          </a:bodyPr>
          <a:lstStyle/>
          <a:p>
            <a:pPr>
              <a:lnSpc>
                <a:spcPct val="14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hu-HU" sz="1125" dirty="0"/>
              <a:t>A vazopresszorok olyan alapvető gyógyszerek, amelyeket a vérnyomás és a szöveti perfúzió fenntartására használnak a kritikusan beteg betegeknél.</a:t>
            </a:r>
          </a:p>
          <a:p>
            <a:pPr>
              <a:lnSpc>
                <a:spcPct val="14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hu-HU" sz="1125" dirty="0"/>
          </a:p>
          <a:p>
            <a:pPr>
              <a:lnSpc>
                <a:spcPct val="14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hu-HU" sz="1125" dirty="0"/>
              <a:t>Működésük alapja a vaszkuláris tónus növelése, ezálltal a kielégítő szöveti perfúzió biztosítása</a:t>
            </a:r>
          </a:p>
          <a:p>
            <a:pPr>
              <a:lnSpc>
                <a:spcPct val="14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hu-HU" sz="1125" dirty="0"/>
              <a:t>Ez az összefoglaló cikk kiemeli a terápia egyénre szabásának fontosságát</a:t>
            </a:r>
          </a:p>
        </p:txBody>
      </p:sp>
      <p:sp>
        <p:nvSpPr>
          <p:cNvPr id="119" name="Text Placeholder 4">
            <a:extLst>
              <a:ext uri="{FF2B5EF4-FFF2-40B4-BE49-F238E27FC236}">
                <a16:creationId xmlns:a16="http://schemas.microsoft.com/office/drawing/2014/main" id="{FF4FB1F3-32DF-2353-20B9-0CBA59DFF7A1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556200" y="1405350"/>
            <a:ext cx="8084997" cy="208829"/>
          </a:xfrm>
        </p:spPr>
        <p:txBody>
          <a:bodyPr/>
          <a:lstStyle/>
          <a:p>
            <a:endParaRPr lang="en-US"/>
          </a:p>
        </p:txBody>
      </p:sp>
      <p:pic>
        <p:nvPicPr>
          <p:cNvPr id="1028" name="Picture 4" descr="Perioperative Hypotension - Anesthesia Patient Safety Foundation">
            <a:extLst>
              <a:ext uri="{FF2B5EF4-FFF2-40B4-BE49-F238E27FC236}">
                <a16:creationId xmlns:a16="http://schemas.microsoft.com/office/drawing/2014/main" id="{FC80CAEE-5A19-4A92-3023-2988864A3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2597065"/>
            <a:ext cx="3781425" cy="256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>
            <a:spLocks noGrp="1"/>
          </p:cNvSpPr>
          <p:nvPr>
            <p:ph type="title"/>
          </p:nvPr>
        </p:nvSpPr>
        <p:spPr>
          <a:xfrm>
            <a:off x="540985" y="1534950"/>
            <a:ext cx="8062031" cy="46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5100" rIns="67500" bIns="35100" anchor="t" anchorCtr="0">
            <a:noAutofit/>
          </a:bodyPr>
          <a:lstStyle/>
          <a:p>
            <a:pPr>
              <a:buSzPts val="2800"/>
            </a:pPr>
            <a:r>
              <a:rPr lang="hu-HU" sz="2100"/>
              <a:t>Adreneg szerek</a:t>
            </a:r>
            <a:endParaRPr lang="hu-HU" sz="2100" dirty="0"/>
          </a:p>
        </p:txBody>
      </p:sp>
      <p:sp>
        <p:nvSpPr>
          <p:cNvPr id="118" name="Google Shape;118;p3"/>
          <p:cNvSpPr txBox="1">
            <a:spLocks noGrp="1"/>
          </p:cNvSpPr>
          <p:nvPr>
            <p:ph type="body" idx="2"/>
          </p:nvPr>
        </p:nvSpPr>
        <p:spPr>
          <a:xfrm>
            <a:off x="540984" y="1995887"/>
            <a:ext cx="7894969" cy="2866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5100" rIns="67500" bIns="35100" anchor="t" anchorCtr="0">
            <a:noAutofit/>
          </a:bodyPr>
          <a:lstStyle/>
          <a:p>
            <a:pPr marL="438150" lvl="1" indent="0">
              <a:buNone/>
            </a:pPr>
            <a:endParaRPr lang="hu-HU" sz="1050" dirty="0">
              <a:solidFill>
                <a:schemeClr val="tx1"/>
              </a:solidFill>
              <a:latin typeface="Poppins" panose="00000500000000000000" pitchFamily="2" charset="-18"/>
              <a:ea typeface="Calibri" panose="020F0502020204030204" pitchFamily="34" charset="0"/>
              <a:cs typeface="Poppins" panose="00000500000000000000" pitchFamily="2" charset="-18"/>
            </a:endParaRPr>
          </a:p>
          <a:p>
            <a:pPr lvl="1"/>
            <a:r>
              <a:rPr lang="hu-HU" sz="1050" b="1" dirty="0">
                <a:solidFill>
                  <a:schemeClr val="tx1"/>
                </a:solidFill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Adrenalin</a:t>
            </a:r>
            <a:r>
              <a:rPr lang="hu-HU" sz="1050" dirty="0">
                <a:solidFill>
                  <a:schemeClr val="tx1"/>
                </a:solidFill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:  nonszelektív </a:t>
            </a:r>
            <a:r>
              <a:rPr lang="el-GR" sz="10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α</a:t>
            </a:r>
            <a:r>
              <a:rPr lang="el-GR" sz="1050" dirty="0">
                <a:solidFill>
                  <a:schemeClr val="tx1"/>
                </a:solidFill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hu-HU" sz="1050" dirty="0">
                <a:solidFill>
                  <a:schemeClr val="tx1"/>
                </a:solidFill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és </a:t>
            </a:r>
            <a:r>
              <a:rPr lang="el-GR" sz="10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β</a:t>
            </a:r>
            <a:r>
              <a:rPr lang="el-GR" sz="1050" dirty="0">
                <a:solidFill>
                  <a:schemeClr val="tx1"/>
                </a:solidFill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hu-HU" sz="1050" dirty="0">
                <a:solidFill>
                  <a:schemeClr val="tx1"/>
                </a:solidFill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receptor agonista</a:t>
            </a:r>
          </a:p>
          <a:p>
            <a:pPr lvl="2"/>
            <a:r>
              <a:rPr lang="hu-HU" sz="1050" dirty="0">
                <a:solidFill>
                  <a:schemeClr val="tx1"/>
                </a:solidFill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Anaphylaxia, reanimatio, kardiogén shock esetén second-line használható</a:t>
            </a:r>
          </a:p>
          <a:p>
            <a:pPr lvl="1"/>
            <a:r>
              <a:rPr lang="hu-HU" sz="1050" b="1" dirty="0">
                <a:solidFill>
                  <a:schemeClr val="tx1"/>
                </a:solidFill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Noradrenalin</a:t>
            </a:r>
            <a:r>
              <a:rPr lang="hu-HU" sz="1050" dirty="0">
                <a:solidFill>
                  <a:schemeClr val="tx1"/>
                </a:solidFill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: főképp </a:t>
            </a:r>
            <a:r>
              <a:rPr lang="el-GR" sz="10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α</a:t>
            </a:r>
            <a:r>
              <a:rPr lang="el-GR" sz="1050" dirty="0">
                <a:solidFill>
                  <a:schemeClr val="tx1"/>
                </a:solidFill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-1 (</a:t>
            </a:r>
            <a:r>
              <a:rPr lang="hu-HU" sz="1050" dirty="0">
                <a:solidFill>
                  <a:schemeClr val="tx1"/>
                </a:solidFill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vazokonstr.) és kevésbé </a:t>
            </a:r>
            <a:r>
              <a:rPr lang="el-GR" sz="10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β</a:t>
            </a:r>
            <a:r>
              <a:rPr lang="el-GR" sz="1050" dirty="0">
                <a:solidFill>
                  <a:schemeClr val="tx1"/>
                </a:solidFill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-1 (</a:t>
            </a:r>
            <a:r>
              <a:rPr lang="hu-HU" sz="1050" dirty="0">
                <a:solidFill>
                  <a:schemeClr val="tx1"/>
                </a:solidFill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inotrop) receptorokon hat</a:t>
            </a:r>
          </a:p>
          <a:p>
            <a:pPr lvl="2"/>
            <a:r>
              <a:rPr lang="hu-HU" sz="1050" dirty="0">
                <a:solidFill>
                  <a:schemeClr val="tx1"/>
                </a:solidFill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 erős vazokonstriktor, Gold standard a legtöbb shock típusban</a:t>
            </a:r>
          </a:p>
          <a:p>
            <a:pPr lvl="1"/>
            <a:r>
              <a:rPr lang="hu-HU" sz="1050" b="1" dirty="0">
                <a:solidFill>
                  <a:schemeClr val="tx1"/>
                </a:solidFill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Dopamin</a:t>
            </a:r>
            <a:r>
              <a:rPr lang="hu-HU" sz="1050" dirty="0">
                <a:solidFill>
                  <a:schemeClr val="tx1"/>
                </a:solidFill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: D1, D2, </a:t>
            </a:r>
            <a:r>
              <a:rPr lang="el-GR" sz="10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α</a:t>
            </a:r>
            <a:r>
              <a:rPr lang="el-GR" sz="1050" dirty="0">
                <a:solidFill>
                  <a:schemeClr val="tx1"/>
                </a:solidFill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hu-HU" sz="1050" dirty="0">
                <a:solidFill>
                  <a:schemeClr val="tx1"/>
                </a:solidFill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és </a:t>
            </a:r>
            <a:r>
              <a:rPr lang="el-GR" sz="10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β</a:t>
            </a:r>
            <a:r>
              <a:rPr lang="el-GR" sz="1050" b="1" dirty="0">
                <a:solidFill>
                  <a:schemeClr val="tx1"/>
                </a:solidFill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hu-HU" sz="1050" dirty="0">
                <a:solidFill>
                  <a:schemeClr val="tx1"/>
                </a:solidFill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receptorokon is hat</a:t>
            </a:r>
          </a:p>
          <a:p>
            <a:pPr lvl="2"/>
            <a:r>
              <a:rPr lang="hu-HU" sz="1050" dirty="0">
                <a:solidFill>
                  <a:schemeClr val="tx1"/>
                </a:solidFill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napi gyakorlatból kikopott, elméletben a splanchikus keringést javította ( kimutatni nem tudták)</a:t>
            </a:r>
          </a:p>
          <a:p>
            <a:pPr lvl="1"/>
            <a:r>
              <a:rPr lang="hu-HU" sz="1050" b="1" dirty="0">
                <a:solidFill>
                  <a:schemeClr val="tx1"/>
                </a:solidFill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Fenilefrin</a:t>
            </a:r>
            <a:r>
              <a:rPr lang="hu-HU" sz="1050" dirty="0">
                <a:solidFill>
                  <a:schemeClr val="tx1"/>
                </a:solidFill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:  tisztán </a:t>
            </a:r>
            <a:r>
              <a:rPr lang="el-GR" sz="105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α</a:t>
            </a:r>
            <a:r>
              <a:rPr lang="el-GR" sz="1050" dirty="0">
                <a:solidFill>
                  <a:schemeClr val="tx1"/>
                </a:solidFill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-1 </a:t>
            </a:r>
            <a:r>
              <a:rPr lang="hu-HU" sz="1050" dirty="0">
                <a:solidFill>
                  <a:schemeClr val="tx1"/>
                </a:solidFill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agonista</a:t>
            </a:r>
          </a:p>
          <a:p>
            <a:pPr lvl="2"/>
            <a:r>
              <a:rPr lang="hu-HU" sz="1050" dirty="0">
                <a:solidFill>
                  <a:schemeClr val="tx1"/>
                </a:solidFill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Nincs tachykardizáló hatása főképp anesztéziában használják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hu-HU" sz="1050" dirty="0">
              <a:solidFill>
                <a:schemeClr val="tx1"/>
              </a:solidFill>
              <a:latin typeface="Poppins" panose="00000500000000000000" pitchFamily="2" charset="-18"/>
              <a:ea typeface="Calibri" panose="020F0502020204030204" pitchFamily="34" charset="0"/>
              <a:cs typeface="Poppins" panose="00000500000000000000" pitchFamily="2" charset="-18"/>
            </a:endParaRPr>
          </a:p>
          <a:p>
            <a:pPr marL="171450" indent="-171450"/>
            <a:endParaRPr lang="hu-HU" sz="1050" dirty="0">
              <a:solidFill>
                <a:schemeClr val="tx1"/>
              </a:solidFill>
              <a:latin typeface="Poppins" panose="00000500000000000000" pitchFamily="2" charset="-18"/>
              <a:ea typeface="Calibri" panose="020F0502020204030204" pitchFamily="34" charset="0"/>
              <a:cs typeface="Poppins" panose="00000500000000000000" pitchFamily="2" charset="-1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588E68-A238-1B99-C262-A2C63BA11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220" y="4300429"/>
            <a:ext cx="4685660" cy="1123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azopresszin hatásának Stock vektor: ©sandro_ 105261604">
            <a:extLst>
              <a:ext uri="{FF2B5EF4-FFF2-40B4-BE49-F238E27FC236}">
                <a16:creationId xmlns:a16="http://schemas.microsoft.com/office/drawing/2014/main" id="{6E8878DB-94BF-B133-471D-193E5B53F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8488" y="2555551"/>
            <a:ext cx="3664814" cy="301314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55F486-E733-2EB9-FBF7-77F403BA5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00" y="1877850"/>
            <a:ext cx="6809400" cy="415800"/>
          </a:xfrm>
        </p:spPr>
        <p:txBody>
          <a:bodyPr wrap="square" anchor="t">
            <a:normAutofit fontScale="90000"/>
          </a:bodyPr>
          <a:lstStyle/>
          <a:p>
            <a:r>
              <a:rPr lang="hu-HU"/>
              <a:t>V</a:t>
            </a:r>
            <a:r>
              <a:rPr lang="en-US" b="1" i="0" err="1">
                <a:effectLst/>
              </a:rPr>
              <a:t>azopresszin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AA014-EA0B-2B31-542C-57D607069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6200" y="2555550"/>
            <a:ext cx="4642906" cy="3013146"/>
          </a:xfrm>
        </p:spPr>
        <p:txBody>
          <a:bodyPr wrap="square" anchor="t">
            <a:noAutofit/>
          </a:bodyPr>
          <a:lstStyle/>
          <a:p>
            <a:r>
              <a:rPr lang="hu-HU" sz="1100" b="1" dirty="0">
                <a:latin typeface="Poppins" panose="00000500000000000000" pitchFamily="2" charset="-18"/>
                <a:cs typeface="Poppins" panose="00000500000000000000" pitchFamily="2" charset="-18"/>
              </a:rPr>
              <a:t>Vazopresszin</a:t>
            </a:r>
            <a:r>
              <a:rPr lang="hu-HU" sz="1100" dirty="0">
                <a:latin typeface="Poppins" panose="00000500000000000000" pitchFamily="2" charset="-18"/>
                <a:cs typeface="Poppins" panose="00000500000000000000" pitchFamily="2" charset="-18"/>
              </a:rPr>
              <a:t>: Antidiuretikus hormon, hatását a </a:t>
            </a:r>
            <a:r>
              <a:rPr lang="en-US" sz="1100" dirty="0">
                <a:latin typeface="Poppins" panose="00000500000000000000" pitchFamily="2" charset="-18"/>
                <a:cs typeface="Poppins" panose="00000500000000000000" pitchFamily="2" charset="-18"/>
              </a:rPr>
              <a:t> </a:t>
            </a:r>
            <a:r>
              <a:rPr lang="hu-HU" sz="1100" dirty="0">
                <a:latin typeface="Poppins" panose="00000500000000000000" pitchFamily="2" charset="-18"/>
                <a:cs typeface="Poppins" panose="00000500000000000000" pitchFamily="2" charset="-18"/>
              </a:rPr>
              <a:t>Hatását </a:t>
            </a:r>
            <a:r>
              <a:rPr lang="en-US" sz="1100" dirty="0">
                <a:latin typeface="Poppins" panose="00000500000000000000" pitchFamily="2" charset="-18"/>
                <a:cs typeface="Poppins" panose="00000500000000000000" pitchFamily="2" charset="-18"/>
              </a:rPr>
              <a:t>V1 (</a:t>
            </a:r>
            <a:r>
              <a:rPr lang="hu-HU" sz="1100" dirty="0">
                <a:latin typeface="Poppins" panose="00000500000000000000" pitchFamily="2" charset="-18"/>
                <a:cs typeface="Poppins" panose="00000500000000000000" pitchFamily="2" charset="-18"/>
              </a:rPr>
              <a:t>vazokonstr.</a:t>
            </a:r>
            <a:r>
              <a:rPr lang="en-US" sz="1100" dirty="0">
                <a:latin typeface="Poppins" panose="00000500000000000000" pitchFamily="2" charset="-18"/>
                <a:cs typeface="Poppins" panose="00000500000000000000" pitchFamily="2" charset="-18"/>
              </a:rPr>
              <a:t>) </a:t>
            </a:r>
            <a:r>
              <a:rPr lang="hu-HU" sz="1100" dirty="0">
                <a:latin typeface="Poppins" panose="00000500000000000000" pitchFamily="2" charset="-18"/>
                <a:cs typeface="Poppins" panose="00000500000000000000" pitchFamily="2" charset="-18"/>
              </a:rPr>
              <a:t>és </a:t>
            </a:r>
            <a:r>
              <a:rPr lang="en-US" sz="1100" dirty="0">
                <a:latin typeface="Poppins" panose="00000500000000000000" pitchFamily="2" charset="-18"/>
                <a:cs typeface="Poppins" panose="00000500000000000000" pitchFamily="2" charset="-18"/>
              </a:rPr>
              <a:t> V2 (</a:t>
            </a:r>
            <a:r>
              <a:rPr lang="hu-HU" sz="1100" dirty="0">
                <a:latin typeface="Poppins" panose="00000500000000000000" pitchFamily="2" charset="-18"/>
                <a:cs typeface="Poppins" panose="00000500000000000000" pitchFamily="2" charset="-18"/>
              </a:rPr>
              <a:t>víz reabsz.</a:t>
            </a:r>
            <a:r>
              <a:rPr lang="en-US" sz="1100" dirty="0">
                <a:latin typeface="Poppins" panose="00000500000000000000" pitchFamily="2" charset="-18"/>
                <a:cs typeface="Poppins" panose="00000500000000000000" pitchFamily="2" charset="-18"/>
              </a:rPr>
              <a:t>)</a:t>
            </a:r>
            <a:r>
              <a:rPr lang="hu-HU" sz="1100" dirty="0">
                <a:latin typeface="Poppins" panose="00000500000000000000" pitchFamily="2" charset="-18"/>
                <a:cs typeface="Poppins" panose="00000500000000000000" pitchFamily="2" charset="-18"/>
              </a:rPr>
              <a:t> receptorokon fejti ki</a:t>
            </a:r>
          </a:p>
          <a:p>
            <a:pPr lvl="1"/>
            <a:r>
              <a:rPr lang="hu-HU" sz="1100" dirty="0">
                <a:solidFill>
                  <a:srgbClr val="121D46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Indikáció: Kiegészítő terápiaként alkalamzzuk növekvő noradrenalin mellett is hypotenzív shockos betegeknél, perzisztáló</a:t>
            </a:r>
          </a:p>
          <a:p>
            <a:pPr lvl="1"/>
            <a:r>
              <a:rPr lang="hu-HU" sz="1100" dirty="0">
                <a:solidFill>
                  <a:srgbClr val="121D46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Előnyök: vizelet kiválasztás és vesefunkció javulhat,(erősebb vazokons, az efferens ágon), kevésbé súlyos szepszisben javítja a mortalitást </a:t>
            </a:r>
          </a:p>
          <a:p>
            <a:pPr lvl="1"/>
            <a:r>
              <a:rPr lang="hu-HU" sz="1100" dirty="0">
                <a:solidFill>
                  <a:srgbClr val="121D46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Hátrányok: Rontja a splanchicus keringést,  hyponatremiát okozhat, fokozott oedema képződéshez vezethet</a:t>
            </a:r>
          </a:p>
          <a:p>
            <a:endParaRPr lang="hu-HU" sz="11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r>
              <a:rPr lang="hu-HU" sz="1100" b="1" dirty="0">
                <a:latin typeface="Poppins" panose="00000500000000000000" pitchFamily="2" charset="-18"/>
                <a:cs typeface="Poppins" panose="00000500000000000000" pitchFamily="2" charset="-18"/>
              </a:rPr>
              <a:t>Terlipressin</a:t>
            </a:r>
            <a:r>
              <a:rPr lang="hu-HU" sz="1100" dirty="0">
                <a:latin typeface="Poppins" panose="00000500000000000000" pitchFamily="2" charset="-18"/>
                <a:cs typeface="Poppins" panose="00000500000000000000" pitchFamily="2" charset="-18"/>
              </a:rPr>
              <a:t>:Vazopresszin szintetikus analógja erős V1 receptro affinitással</a:t>
            </a:r>
          </a:p>
          <a:p>
            <a:pPr lvl="1"/>
            <a:r>
              <a:rPr lang="hu-HU" sz="1100" dirty="0">
                <a:solidFill>
                  <a:srgbClr val="121D46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Kevesebb nem kívánt hormonális mellékhatást okoz</a:t>
            </a:r>
            <a:endParaRPr lang="en-US" sz="1100" dirty="0">
              <a:solidFill>
                <a:srgbClr val="121D46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2055" name="Text Placeholder 4">
            <a:extLst>
              <a:ext uri="{FF2B5EF4-FFF2-40B4-BE49-F238E27FC236}">
                <a16:creationId xmlns:a16="http://schemas.microsoft.com/office/drawing/2014/main" id="{0EC29D60-CC9F-CBBA-7B56-31BE04060CDD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556200" y="1405350"/>
            <a:ext cx="6809400" cy="20882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9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6968E-45CE-3277-7BF8-40C3F368D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Angiotenzin II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DE782-603F-7EFC-7CBA-6B2AAEB206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E6D7D-B015-D38D-E958-198801B3CEC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u-HU" dirty="0"/>
              <a:t>Erős vazopresszor hatását az AT-1 receptoron fejti ki.</a:t>
            </a:r>
          </a:p>
          <a:p>
            <a:r>
              <a:rPr lang="hu-HU" dirty="0"/>
              <a:t>Proinfalmmatorikus, porfibrotikus és pro-apoptotikus hatását is leírták.</a:t>
            </a:r>
          </a:p>
          <a:p>
            <a:r>
              <a:rPr lang="hu-HU" dirty="0"/>
              <a:t>Az ATHOS-3 study alapján:</a:t>
            </a:r>
          </a:p>
          <a:p>
            <a:pPr lvl="1"/>
            <a:r>
              <a:rPr lang="hu-HU" dirty="0"/>
              <a:t>Veseelégtelen betegeknél, csökkentette a RRT napok számát és a mortalitást(efferens ágon </a:t>
            </a:r>
            <a:r>
              <a:rPr lang="hu-HU" dirty="0">
                <a:solidFill>
                  <a:schemeClr val="bg2">
                    <a:lumMod val="75000"/>
                  </a:schemeClr>
                </a:solidFill>
              </a:rPr>
              <a:t>erősebb</a:t>
            </a:r>
            <a:r>
              <a:rPr lang="hu-HU" dirty="0"/>
              <a:t> vazokonstr.)</a:t>
            </a:r>
          </a:p>
          <a:p>
            <a:pPr lvl="1"/>
            <a:r>
              <a:rPr lang="hu-HU" dirty="0"/>
              <a:t>ARDS-ben szenvedő betegeknél </a:t>
            </a:r>
            <a:r>
              <a:rPr lang="hu-HU" dirty="0">
                <a:solidFill>
                  <a:schemeClr val="tx1"/>
                </a:solidFill>
              </a:rPr>
              <a:t>javította</a:t>
            </a:r>
            <a:r>
              <a:rPr lang="hu-HU" dirty="0"/>
              <a:t> az oxigenuzációt</a:t>
            </a:r>
          </a:p>
          <a:p>
            <a:pPr lvl="1"/>
            <a:r>
              <a:rPr lang="hu-HU" dirty="0"/>
              <a:t>Olyan bazopresszort igénylő betegeknél akiknél a plazma renin magasabb volt javíotta a mortalitás</a:t>
            </a:r>
          </a:p>
          <a:p>
            <a:r>
              <a:rPr lang="hu-HU" dirty="0"/>
              <a:t>További kutatások szükségesek az Angitenzin terápiában betöltött szrepének jobb megítéléséhez</a:t>
            </a:r>
          </a:p>
          <a:p>
            <a:r>
              <a:rPr lang="hu-HU" dirty="0"/>
              <a:t>Piszok drága még a Belgáknak is (1000 EUR/ nap)</a:t>
            </a:r>
            <a:endParaRPr lang="en-US" dirty="0"/>
          </a:p>
        </p:txBody>
      </p:sp>
      <p:pic>
        <p:nvPicPr>
          <p:cNvPr id="3076" name="Picture 4" descr="Angiotensin II (Giapreza) - wikidoc">
            <a:extLst>
              <a:ext uri="{FF2B5EF4-FFF2-40B4-BE49-F238E27FC236}">
                <a16:creationId xmlns:a16="http://schemas.microsoft.com/office/drawing/2014/main" id="{1293B24E-DCA5-EA77-1870-09EB6E122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535" y="1060982"/>
            <a:ext cx="372427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54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6D7F5-0695-25FA-09BA-2335D2142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Nitrogén oxid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9DFD1-4E0A-F2DE-7A8F-6D64941494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6B81-3F65-BED1-5086-8C670DFB77C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u-HU" b="1" dirty="0"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Metilénkék</a:t>
            </a:r>
            <a:r>
              <a:rPr lang="hu-HU" dirty="0"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: szolubilis guanilát-ckiláz inhibitor( NO pathway enzime)</a:t>
            </a:r>
          </a:p>
          <a:p>
            <a:pPr lvl="1"/>
            <a:r>
              <a:rPr lang="hu-HU" dirty="0"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Csökkenti a vazopresszoron töltött napok számát.m és növeli a vazopresszor metes napok számát a 28. napra.</a:t>
            </a:r>
          </a:p>
          <a:p>
            <a:r>
              <a:rPr lang="hu-HU" b="1" dirty="0"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Hydrophobic phospholipid nanoparticles</a:t>
            </a:r>
            <a:r>
              <a:rPr lang="hu-HU" dirty="0"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(VBI-S): reverzibilisen NO-t nyel el. MAP emelő hatást és vazopresszor csökkenést írtak le.</a:t>
            </a:r>
          </a:p>
          <a:p>
            <a:r>
              <a:rPr lang="hu-HU" b="1" dirty="0"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H</a:t>
            </a:r>
            <a:r>
              <a:rPr lang="hu-HU" b="1" i="0" dirty="0"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ydroxocobalamin(B12)</a:t>
            </a:r>
            <a:r>
              <a:rPr lang="hu-HU" b="0" i="0" dirty="0"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: Gátolja a Nitrogén oxid mediálta vazodilatációt. Egyenlőre még nem tisztázott klinikai felhasználása e téren.</a:t>
            </a:r>
            <a:endParaRPr lang="en-US" b="0" i="0" dirty="0">
              <a:effectLst/>
              <a:latin typeface="Poppins" panose="00000500000000000000" pitchFamily="2" charset="-18"/>
              <a:ea typeface="Calibri" panose="020F0502020204030204" pitchFamily="34" charset="0"/>
              <a:cs typeface="Poppins" panose="00000500000000000000" pitchFamily="2" charset="-18"/>
            </a:endParaRPr>
          </a:p>
          <a:p>
            <a:pPr marL="438150" lvl="1" indent="0">
              <a:buNone/>
            </a:pPr>
            <a:endParaRPr lang="hu-HU" dirty="0">
              <a:latin typeface="Poppins" panose="00000500000000000000" pitchFamily="2" charset="-18"/>
              <a:ea typeface="Calibri" panose="020F0502020204030204" pitchFamily="34" charset="0"/>
              <a:cs typeface="Poppins" panose="00000500000000000000" pitchFamily="2" charset="-18"/>
            </a:endParaRPr>
          </a:p>
        </p:txBody>
      </p:sp>
      <p:pic>
        <p:nvPicPr>
          <p:cNvPr id="4098" name="Picture 2" descr="Fast And Furious' By The Numbers: The Number Of Coronas Consumed, Cars  Crashed, And &quot;Family&quot; Mentioned">
            <a:extLst>
              <a:ext uri="{FF2B5EF4-FFF2-40B4-BE49-F238E27FC236}">
                <a16:creationId xmlns:a16="http://schemas.microsoft.com/office/drawing/2014/main" id="{8D4AE925-D450-7EF3-F926-203B0775D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792" y="4155534"/>
            <a:ext cx="3630168" cy="241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80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455EC-4E27-03D7-1E06-A4FF40920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Elsőként választandó vazopresszorok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5BD61-5B7C-E192-ACCD-A9F94F6191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35CB8-76A6-9951-D0CB-7254BD2ED07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chemeClr val="bg2">
                    <a:lumMod val="75000"/>
                  </a:schemeClr>
                </a:solidFill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Disztributív</a:t>
            </a:r>
            <a:r>
              <a:rPr lang="hu-HU" b="1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Shock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:  A noradrenalin </a:t>
            </a:r>
            <a:r>
              <a:rPr lang="en-US" i="0" dirty="0" err="1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az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en-US" i="0" dirty="0" err="1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első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en-US" i="0" dirty="0" err="1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vonalbeli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en-US" i="0" dirty="0" err="1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vazopresszor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en-US" i="0" dirty="0" err="1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amelyet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en-US" i="0" dirty="0" err="1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gyakran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en-US" i="0" dirty="0" err="1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folyadékpótlással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en-US" i="0" dirty="0" err="1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és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en-US" i="0" dirty="0" err="1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vazopresszinnel</a:t>
            </a:r>
            <a:r>
              <a:rPr lang="hu-HU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(Angiotenzin II? ) 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en-US" i="0" dirty="0" err="1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kombinálnak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chemeClr val="bg2">
                    <a:lumMod val="75000"/>
                  </a:schemeClr>
                </a:solidFill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Cardiogen S</a:t>
            </a:r>
            <a:r>
              <a:rPr lang="en-US" b="1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hock 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:</a:t>
            </a:r>
            <a:r>
              <a:rPr lang="hu-HU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A noradrenalin </a:t>
            </a:r>
            <a:r>
              <a:rPr lang="en-US" i="0" dirty="0" err="1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szintén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en-US" i="0" dirty="0" err="1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előnyben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en-US" i="0" dirty="0" err="1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részesül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en-US" i="0" dirty="0" err="1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egyes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en-US" i="0" dirty="0" err="1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esetekben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hu-HU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dobutamint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is </a:t>
            </a:r>
            <a:r>
              <a:rPr lang="en-US" i="0" dirty="0" err="1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alkalmaznak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en-US" i="0" dirty="0" err="1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különösen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, ha </a:t>
            </a:r>
            <a:r>
              <a:rPr lang="en-US" i="0" dirty="0" err="1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inotróp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en-US" i="0" dirty="0" err="1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támogatásra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van </a:t>
            </a:r>
            <a:r>
              <a:rPr lang="en-US" i="0" dirty="0" err="1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szükség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endParaRPr lang="hu-HU" i="0" dirty="0">
              <a:solidFill>
                <a:schemeClr val="bg2">
                  <a:lumMod val="75000"/>
                </a:schemeClr>
              </a:solidFill>
              <a:effectLst/>
              <a:latin typeface="Poppins" panose="00000500000000000000" pitchFamily="2" charset="-18"/>
              <a:ea typeface="Calibri" panose="020F0502020204030204" pitchFamily="34" charset="0"/>
              <a:cs typeface="Poppins" panose="00000500000000000000" pitchFamily="2" charset="-18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1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Hypovolaemiás</a:t>
            </a:r>
            <a:r>
              <a:rPr lang="en-US" b="1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hu-HU" b="1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Shock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: A </a:t>
            </a:r>
            <a:r>
              <a:rPr lang="en-US" i="0" dirty="0" err="1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kezdeti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en-US" i="0" dirty="0" err="1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kezelés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a </a:t>
            </a:r>
            <a:r>
              <a:rPr lang="en-US" i="0" dirty="0" err="1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folyadékpótlásra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en-US" i="0" dirty="0" err="1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összpontosít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en-US" i="0" dirty="0" err="1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és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ha a </a:t>
            </a:r>
            <a:r>
              <a:rPr lang="en-US" i="0" dirty="0" err="1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megfelelő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en-US" i="0" dirty="0" err="1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folyadékpótlás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en-US" i="0" dirty="0" err="1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után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is </a:t>
            </a:r>
            <a:r>
              <a:rPr lang="en-US" i="0" dirty="0" err="1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fennáll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a </a:t>
            </a:r>
            <a:r>
              <a:rPr lang="en-US" i="0" dirty="0" err="1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hipotenzió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en-US" i="0" dirty="0" err="1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vazopresszorokat</a:t>
            </a:r>
            <a:r>
              <a:rPr lang="hu-HU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(noradrenalin elsőként) 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en-US" i="0" dirty="0" err="1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alkalmaznak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endParaRPr lang="hu-HU" i="0" dirty="0">
              <a:solidFill>
                <a:schemeClr val="bg2">
                  <a:lumMod val="75000"/>
                </a:schemeClr>
              </a:solidFill>
              <a:effectLst/>
              <a:latin typeface="Poppins" panose="00000500000000000000" pitchFamily="2" charset="-18"/>
              <a:ea typeface="Calibri" panose="020F0502020204030204" pitchFamily="34" charset="0"/>
              <a:cs typeface="Poppins" panose="00000500000000000000" pitchFamily="2" charset="-18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1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Obstruktív Shock 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: A </a:t>
            </a:r>
            <a:r>
              <a:rPr lang="en-US" i="0" dirty="0" err="1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kezelés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en-US" i="0" dirty="0" err="1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az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en-US" i="0" dirty="0" err="1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elzáródás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en-US" i="0" dirty="0" err="1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megszüntetésére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en-US" i="0" dirty="0" err="1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összpontosít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en-US" i="0" dirty="0" err="1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szükség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en-US" i="0" dirty="0" err="1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szerint</a:t>
            </a:r>
            <a:r>
              <a:rPr lang="en-US" i="0" dirty="0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en-US" i="0" dirty="0" err="1">
                <a:solidFill>
                  <a:schemeClr val="bg2">
                    <a:lumMod val="75000"/>
                  </a:schemeClr>
                </a:solidFill>
                <a:effectLst/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vazopresszorokkal</a:t>
            </a:r>
            <a:r>
              <a:rPr lang="hu-HU" dirty="0">
                <a:solidFill>
                  <a:schemeClr val="bg2">
                    <a:lumMod val="75000"/>
                  </a:schemeClr>
                </a:solidFill>
                <a:latin typeface="Poppins" panose="00000500000000000000" pitchFamily="2" charset="-18"/>
                <a:ea typeface="Calibri" panose="020F0502020204030204" pitchFamily="34" charset="0"/>
                <a:cs typeface="Poppins" panose="00000500000000000000" pitchFamily="2" charset="-18"/>
              </a:rPr>
              <a:t>, álltalában noradrenalin.</a:t>
            </a:r>
            <a:endParaRPr lang="en-US" dirty="0">
              <a:solidFill>
                <a:schemeClr val="bg2">
                  <a:lumMod val="75000"/>
                </a:schemeClr>
              </a:solidFill>
              <a:latin typeface="Poppins" panose="00000500000000000000" pitchFamily="2" charset="-18"/>
              <a:ea typeface="Calibri" panose="020F0502020204030204" pitchFamily="34" charset="0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8124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50988-27DA-B59D-D3D1-A5BC1855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Személyre szabott terápia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EEC2F-DE1B-B39B-BCB7-CB022CEF93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A4A177-FD45-97F1-F800-C5B8834F1EB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1600" b="1" dirty="0">
                <a:solidFill>
                  <a:schemeClr val="bg2">
                    <a:lumMod val="75000"/>
                  </a:schemeClr>
                </a:solidFill>
              </a:rPr>
              <a:t>A </a:t>
            </a:r>
            <a:r>
              <a:rPr lang="en-US" sz="1600" b="1" dirty="0" err="1">
                <a:solidFill>
                  <a:schemeClr val="bg2">
                    <a:lumMod val="75000"/>
                  </a:schemeClr>
                </a:solidFill>
              </a:rPr>
              <a:t>beteg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75000"/>
                  </a:schemeClr>
                </a:solidFill>
              </a:rPr>
              <a:t>értékelése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Figyelembe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kell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venni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a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hipotenzió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, a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hemodinamikai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paraméterek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és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a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szervi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funkciók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mögöttes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okát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hu-HU" sz="16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1600" b="1" dirty="0" err="1">
                <a:solidFill>
                  <a:schemeClr val="bg2">
                    <a:lumMod val="75000"/>
                  </a:schemeClr>
                </a:solidFill>
              </a:rPr>
              <a:t>Titrálás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: A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vazopresszor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dózisának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és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típusának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beállítása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a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beteg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reakciója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alapján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.</a:t>
            </a:r>
            <a:r>
              <a:rPr lang="hu-HU" sz="1600" dirty="0">
                <a:solidFill>
                  <a:schemeClr val="bg2">
                    <a:lumMod val="75000"/>
                  </a:schemeClr>
                </a:solidFill>
              </a:rPr>
              <a:t>( Anamnézis, hyperetenzió?) </a:t>
            </a:r>
          </a:p>
          <a:p>
            <a:r>
              <a:rPr lang="en-US" sz="1600" b="1" dirty="0">
                <a:solidFill>
                  <a:schemeClr val="bg2">
                    <a:lumMod val="75000"/>
                  </a:schemeClr>
                </a:solidFill>
              </a:rPr>
              <a:t>Monitoring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: A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vérnyomás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, a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szívfrekvencia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és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más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életjelek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szoros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figyelemmel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kísérése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448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BAF89-2D76-0F0E-9639-73B412B82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Optimalizált terápia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7639A-2C95-65FD-745E-9D6214DAA4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84ED9F-D6F5-72CB-00E7-9A3D7D7090B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</a:t>
            </a:r>
            <a:r>
              <a:rPr lang="hu-HU" dirty="0">
                <a:solidFill>
                  <a:schemeClr val="bg2">
                    <a:lumMod val="75000"/>
                  </a:schemeClr>
                </a:solidFill>
              </a:rPr>
              <a:t> cikk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hangsúlyozza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vazopresszoros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terápia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személyre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szabott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megközelítésének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szükségességét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figyelembe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véve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sokk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konkrét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típusát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és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beteg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tényezőit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hu-HU" dirty="0">
              <a:solidFill>
                <a:schemeClr val="bg2">
                  <a:lumMod val="75000"/>
                </a:schemeClr>
              </a:solidFill>
            </a:endParaRPr>
          </a:p>
          <a:p>
            <a:endParaRPr lang="hu-HU" dirty="0">
              <a:solidFill>
                <a:schemeClr val="bg2">
                  <a:lumMod val="75000"/>
                </a:schemeClr>
              </a:solidFill>
            </a:endParaRPr>
          </a:p>
          <a:p>
            <a:endParaRPr lang="hu-HU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folyamatos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kutatás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elengedhetetlen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használat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további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optimalizálásához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és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betegek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eredményeinek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javításához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kritikus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ellátásban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500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462C28BA158B544A9168A557A16C8513" ma:contentTypeVersion="7" ma:contentTypeDescription="Új dokumentum létrehozása." ma:contentTypeScope="" ma:versionID="ffe862c6e4f9cd2191f59ddd04cd3a98">
  <xsd:schema xmlns:xsd="http://www.w3.org/2001/XMLSchema" xmlns:xs="http://www.w3.org/2001/XMLSchema" xmlns:p="http://schemas.microsoft.com/office/2006/metadata/properties" xmlns:ns3="85194d15-dc87-440f-a663-01c0852748a0" targetNamespace="http://schemas.microsoft.com/office/2006/metadata/properties" ma:root="true" ma:fieldsID="01bcda834b54e8408d65fbed307f3b8f" ns3:_="">
    <xsd:import namespace="85194d15-dc87-440f-a663-01c0852748a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194d15-dc87-440f-a663-01c0852748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57340C-69C3-4C98-A05C-3B3A52DFF59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85194d15-dc87-440f-a663-01c0852748a0"/>
  </ds:schemaRefs>
</ds:datastoreItem>
</file>

<file path=customXml/itemProps2.xml><?xml version="1.0" encoding="utf-8"?>
<ds:datastoreItem xmlns:ds="http://schemas.openxmlformats.org/officeDocument/2006/customXml" ds:itemID="{004EB4CD-3751-4AF3-9A97-59383868C9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03836F-AF63-4244-AE9D-D7D7129E99F1}">
  <ds:schemaRefs>
    <ds:schemaRef ds:uri="http://schemas.microsoft.com/office/2006/metadata/properties"/>
    <ds:schemaRef ds:uri="http://www.w3.org/2000/xmlns/"/>
  </ds:schemaRefs>
</ds:datastoreItem>
</file>

<file path=docMetadata/LabelInfo.xml><?xml version="1.0" encoding="utf-8"?>
<clbl:labelList xmlns:clbl="http://schemas.microsoft.com/office/2020/mipLabelMetadata">
  <clbl:label id="{570702d4-0107-4a39-a9d5-747f8b97ae91}" enabled="0" method="" siteId="{570702d4-0107-4a39-a9d5-747f8b97ae9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600</Words>
  <Application>Microsoft Office PowerPoint</Application>
  <PresentationFormat>On-screen Show (4:3)</PresentationFormat>
  <Paragraphs>58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Office-téma</vt:lpstr>
      <vt:lpstr>PowerPoint Presentation</vt:lpstr>
      <vt:lpstr> A vazopresszorok jelentősége az intenzív ellátásban</vt:lpstr>
      <vt:lpstr>Adreneg szerek</vt:lpstr>
      <vt:lpstr>Vazopresszin</vt:lpstr>
      <vt:lpstr>Angiotenzin II</vt:lpstr>
      <vt:lpstr>Nitrogén oxid</vt:lpstr>
      <vt:lpstr>Elsőként választandó vazopresszorok</vt:lpstr>
      <vt:lpstr>Személyre szabott terápia</vt:lpstr>
      <vt:lpstr>Optimalizált terápia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Czulák Szilvia</dc:creator>
  <cp:lastModifiedBy>Márk Horváth</cp:lastModifiedBy>
  <cp:revision>3</cp:revision>
  <dcterms:created xsi:type="dcterms:W3CDTF">2021-02-22T10:03:35Z</dcterms:created>
  <dcterms:modified xsi:type="dcterms:W3CDTF">2025-07-02T07:36:04Z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0x010100462C28BA158B544A9168A557A16C8513</vt:lpwstr>
  </property>
</Properties>
</file>