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72" r:id="rId1"/>
  </p:sldMasterIdLst>
  <p:notesMasterIdLst>
    <p:notesMasterId r:id="rId12"/>
  </p:notesMasterIdLst>
  <p:sldIdLst>
    <p:sldId id="256" r:id="rId2"/>
    <p:sldId id="258" r:id="rId3"/>
    <p:sldId id="267" r:id="rId4"/>
    <p:sldId id="268" r:id="rId5"/>
    <p:sldId id="269" r:id="rId6"/>
    <p:sldId id="271" r:id="rId7"/>
    <p:sldId id="270" r:id="rId8"/>
    <p:sldId id="272" r:id="rId9"/>
    <p:sldId id="273" r:id="rId10"/>
    <p:sldId id="266" r:id="rId11"/>
  </p:sldIdLst>
  <p:sldSz cx="12192000" cy="6858000"/>
  <p:notesSz cx="6858000" cy="9144000"/>
  <p:embeddedFontLst>
    <p:embeddedFont>
      <p:font typeface="Calibri" panose="020F0502020204030204" pitchFamily="34" charset="0"/>
      <p:regular r:id="rId13"/>
      <p:bold r:id="rId14"/>
      <p:italic r:id="rId15"/>
      <p:boldItalic r:id="rId16"/>
    </p:embeddedFont>
    <p:embeddedFont>
      <p:font typeface="Poppins Bold" pitchFamily="2" charset="0"/>
      <p:bold r:id="rId17"/>
    </p:embeddedFont>
    <p:embeddedFont>
      <p:font typeface="Poppins Regular" pitchFamily="2" charset="0"/>
      <p:regular r:id="rId18"/>
    </p:embeddedFont>
    <p:embeddedFont>
      <p:font typeface="Poppins Regular" pitchFamily="2" charset="0"/>
      <p:regular r:id="rId18"/>
    </p:embeddedFont>
  </p:embeddedFontLst>
  <p:defaultTextStyle>
    <a:defPPr>
      <a:defRPr lang="en-US"/>
    </a:defPPr>
    <a:lvl1pPr marL="0" algn="l" defTabSz="382676" rtl="0" eaLnBrk="1" latinLnBrk="0" hangingPunct="1">
      <a:defRPr sz="1507" kern="1200">
        <a:solidFill>
          <a:schemeClr val="tx1"/>
        </a:solidFill>
        <a:latin typeface="+mn-lt"/>
        <a:ea typeface="+mn-ea"/>
        <a:cs typeface="+mn-cs"/>
      </a:defRPr>
    </a:lvl1pPr>
    <a:lvl2pPr marL="382676" algn="l" defTabSz="382676" rtl="0" eaLnBrk="1" latinLnBrk="0" hangingPunct="1">
      <a:defRPr sz="1507" kern="1200">
        <a:solidFill>
          <a:schemeClr val="tx1"/>
        </a:solidFill>
        <a:latin typeface="+mn-lt"/>
        <a:ea typeface="+mn-ea"/>
        <a:cs typeface="+mn-cs"/>
      </a:defRPr>
    </a:lvl2pPr>
    <a:lvl3pPr marL="765353" algn="l" defTabSz="382676" rtl="0" eaLnBrk="1" latinLnBrk="0" hangingPunct="1">
      <a:defRPr sz="1507" kern="1200">
        <a:solidFill>
          <a:schemeClr val="tx1"/>
        </a:solidFill>
        <a:latin typeface="+mn-lt"/>
        <a:ea typeface="+mn-ea"/>
        <a:cs typeface="+mn-cs"/>
      </a:defRPr>
    </a:lvl3pPr>
    <a:lvl4pPr marL="1148029" algn="l" defTabSz="382676" rtl="0" eaLnBrk="1" latinLnBrk="0" hangingPunct="1">
      <a:defRPr sz="1507" kern="1200">
        <a:solidFill>
          <a:schemeClr val="tx1"/>
        </a:solidFill>
        <a:latin typeface="+mn-lt"/>
        <a:ea typeface="+mn-ea"/>
        <a:cs typeface="+mn-cs"/>
      </a:defRPr>
    </a:lvl4pPr>
    <a:lvl5pPr marL="1530706" algn="l" defTabSz="382676" rtl="0" eaLnBrk="1" latinLnBrk="0" hangingPunct="1">
      <a:defRPr sz="1507" kern="1200">
        <a:solidFill>
          <a:schemeClr val="tx1"/>
        </a:solidFill>
        <a:latin typeface="+mn-lt"/>
        <a:ea typeface="+mn-ea"/>
        <a:cs typeface="+mn-cs"/>
      </a:defRPr>
    </a:lvl5pPr>
    <a:lvl6pPr marL="1913382" algn="l" defTabSz="382676" rtl="0" eaLnBrk="1" latinLnBrk="0" hangingPunct="1">
      <a:defRPr sz="1507" kern="1200">
        <a:solidFill>
          <a:schemeClr val="tx1"/>
        </a:solidFill>
        <a:latin typeface="+mn-lt"/>
        <a:ea typeface="+mn-ea"/>
        <a:cs typeface="+mn-cs"/>
      </a:defRPr>
    </a:lvl6pPr>
    <a:lvl7pPr marL="2296058" algn="l" defTabSz="382676" rtl="0" eaLnBrk="1" latinLnBrk="0" hangingPunct="1">
      <a:defRPr sz="1507" kern="1200">
        <a:solidFill>
          <a:schemeClr val="tx1"/>
        </a:solidFill>
        <a:latin typeface="+mn-lt"/>
        <a:ea typeface="+mn-ea"/>
        <a:cs typeface="+mn-cs"/>
      </a:defRPr>
    </a:lvl7pPr>
    <a:lvl8pPr marL="2678735" algn="l" defTabSz="382676" rtl="0" eaLnBrk="1" latinLnBrk="0" hangingPunct="1">
      <a:defRPr sz="1507" kern="1200">
        <a:solidFill>
          <a:schemeClr val="tx1"/>
        </a:solidFill>
        <a:latin typeface="+mn-lt"/>
        <a:ea typeface="+mn-ea"/>
        <a:cs typeface="+mn-cs"/>
      </a:defRPr>
    </a:lvl8pPr>
    <a:lvl9pPr marL="3061411" algn="l" defTabSz="382676" rtl="0" eaLnBrk="1" latinLnBrk="0" hangingPunct="1">
      <a:defRPr sz="1507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DA8C4"/>
    <a:srgbClr val="E9E9E9"/>
    <a:srgbClr val="121D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Téma alapján készült stílus 1 – 3. jelölőszín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0505E3EF-67EA-436B-97B2-0124C06EBD24}" styleName="Közepesen sötét stílus 4 – 3. jelölőszín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FECB4D8-DB02-4DC6-A0A2-4F2EBAE1DC90}" styleName="Közepesen sötét stílus 1 – 3. jelölőszín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31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248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FA3925-DD04-41B5-9794-B736107BFBFE}" type="datetimeFigureOut">
              <a:rPr lang="hu-HU" smtClean="0"/>
              <a:t>2025. 07. 02.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AB3B42-98B4-4C8A-992B-19765CF920E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186027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88485" rtl="0" eaLnBrk="1" latinLnBrk="0" hangingPunct="1">
      <a:defRPr sz="1429" kern="1200">
        <a:solidFill>
          <a:schemeClr val="tx1"/>
        </a:solidFill>
        <a:latin typeface="+mn-lt"/>
        <a:ea typeface="+mn-ea"/>
        <a:cs typeface="+mn-cs"/>
      </a:defRPr>
    </a:lvl1pPr>
    <a:lvl2pPr marL="544243" algn="l" defTabSz="1088485" rtl="0" eaLnBrk="1" latinLnBrk="0" hangingPunct="1">
      <a:defRPr sz="1429" kern="1200">
        <a:solidFill>
          <a:schemeClr val="tx1"/>
        </a:solidFill>
        <a:latin typeface="+mn-lt"/>
        <a:ea typeface="+mn-ea"/>
        <a:cs typeface="+mn-cs"/>
      </a:defRPr>
    </a:lvl2pPr>
    <a:lvl3pPr marL="1088485" algn="l" defTabSz="1088485" rtl="0" eaLnBrk="1" latinLnBrk="0" hangingPunct="1">
      <a:defRPr sz="1429" kern="1200">
        <a:solidFill>
          <a:schemeClr val="tx1"/>
        </a:solidFill>
        <a:latin typeface="+mn-lt"/>
        <a:ea typeface="+mn-ea"/>
        <a:cs typeface="+mn-cs"/>
      </a:defRPr>
    </a:lvl3pPr>
    <a:lvl4pPr marL="1632728" algn="l" defTabSz="1088485" rtl="0" eaLnBrk="1" latinLnBrk="0" hangingPunct="1">
      <a:defRPr sz="1429" kern="1200">
        <a:solidFill>
          <a:schemeClr val="tx1"/>
        </a:solidFill>
        <a:latin typeface="+mn-lt"/>
        <a:ea typeface="+mn-ea"/>
        <a:cs typeface="+mn-cs"/>
      </a:defRPr>
    </a:lvl4pPr>
    <a:lvl5pPr marL="2176969" algn="l" defTabSz="1088485" rtl="0" eaLnBrk="1" latinLnBrk="0" hangingPunct="1">
      <a:defRPr sz="1429" kern="1200">
        <a:solidFill>
          <a:schemeClr val="tx1"/>
        </a:solidFill>
        <a:latin typeface="+mn-lt"/>
        <a:ea typeface="+mn-ea"/>
        <a:cs typeface="+mn-cs"/>
      </a:defRPr>
    </a:lvl5pPr>
    <a:lvl6pPr marL="2721212" algn="l" defTabSz="1088485" rtl="0" eaLnBrk="1" latinLnBrk="0" hangingPunct="1">
      <a:defRPr sz="1429" kern="1200">
        <a:solidFill>
          <a:schemeClr val="tx1"/>
        </a:solidFill>
        <a:latin typeface="+mn-lt"/>
        <a:ea typeface="+mn-ea"/>
        <a:cs typeface="+mn-cs"/>
      </a:defRPr>
    </a:lvl6pPr>
    <a:lvl7pPr marL="3265454" algn="l" defTabSz="1088485" rtl="0" eaLnBrk="1" latinLnBrk="0" hangingPunct="1">
      <a:defRPr sz="1429" kern="1200">
        <a:solidFill>
          <a:schemeClr val="tx1"/>
        </a:solidFill>
        <a:latin typeface="+mn-lt"/>
        <a:ea typeface="+mn-ea"/>
        <a:cs typeface="+mn-cs"/>
      </a:defRPr>
    </a:lvl7pPr>
    <a:lvl8pPr marL="3809697" algn="l" defTabSz="1088485" rtl="0" eaLnBrk="1" latinLnBrk="0" hangingPunct="1">
      <a:defRPr sz="1429" kern="1200">
        <a:solidFill>
          <a:schemeClr val="tx1"/>
        </a:solidFill>
        <a:latin typeface="+mn-lt"/>
        <a:ea typeface="+mn-ea"/>
        <a:cs typeface="+mn-cs"/>
      </a:defRPr>
    </a:lvl8pPr>
    <a:lvl9pPr marL="4353939" algn="l" defTabSz="1088485" rtl="0" eaLnBrk="1" latinLnBrk="0" hangingPunct="1">
      <a:defRPr sz="142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ép 10" descr="Kép 10"/>
          <p:cNvPicPr>
            <a:picLocks/>
          </p:cNvPicPr>
          <p:nvPr userDrawn="1"/>
        </p:nvPicPr>
        <p:blipFill>
          <a:blip r:embed="rId2"/>
          <a:srcRect l="33196"/>
          <a:stretch>
            <a:fillRect/>
          </a:stretch>
        </p:blipFill>
        <p:spPr>
          <a:xfrm flipH="1">
            <a:off x="7840800" y="345600"/>
            <a:ext cx="4352400" cy="6523200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30800" y="2966400"/>
            <a:ext cx="9079200" cy="925200"/>
          </a:xfrm>
          <a:prstGeom prst="rect">
            <a:avLst/>
          </a:prstGeom>
        </p:spPr>
        <p:txBody>
          <a:bodyPr lIns="90000" tIns="46800" rIns="90000" bIns="46800" anchor="t" anchorCtr="0"/>
          <a:lstStyle>
            <a:lvl1pPr algn="l">
              <a:lnSpc>
                <a:spcPct val="100000"/>
              </a:lnSpc>
              <a:defRPr sz="5400">
                <a:solidFill>
                  <a:srgbClr val="121D46"/>
                </a:solidFill>
                <a:latin typeface="Poppins Bold" panose="00000800000000000000" pitchFamily="2" charset="-18"/>
                <a:cs typeface="Poppins Bold" panose="00000800000000000000" pitchFamily="2" charset="-18"/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41600" y="4201200"/>
            <a:ext cx="4172400" cy="1004400"/>
          </a:xfrm>
          <a:prstGeom prst="rect">
            <a:avLst/>
          </a:prstGeom>
        </p:spPr>
        <p:txBody>
          <a:bodyPr lIns="90000" tIns="46800" rIns="90000" bIns="46800"/>
          <a:lstStyle>
            <a:lvl1pPr marL="0" indent="0" algn="l">
              <a:lnSpc>
                <a:spcPts val="2391"/>
              </a:lnSpc>
              <a:spcBef>
                <a:spcPts val="0"/>
              </a:spcBef>
              <a:buNone/>
              <a:defRPr sz="1800">
                <a:latin typeface="Poppins regular" panose="00000500000000000000" pitchFamily="2" charset="-18"/>
                <a:cs typeface="Poppins regular" panose="00000500000000000000" pitchFamily="2" charset="-18"/>
              </a:defRPr>
            </a:lvl1pPr>
            <a:lvl2pPr marL="457200" indent="0" algn="ctr">
              <a:buNone/>
              <a:defRPr sz="2000"/>
            </a:lvl2pPr>
            <a:lvl3pPr marL="914399" indent="0" algn="ctr">
              <a:buNone/>
              <a:defRPr sz="1801"/>
            </a:lvl3pPr>
            <a:lvl4pPr marL="1371599" indent="0" algn="ctr">
              <a:buNone/>
              <a:defRPr sz="1600"/>
            </a:lvl4pPr>
            <a:lvl5pPr marL="1828798" indent="0" algn="ctr">
              <a:buNone/>
              <a:defRPr sz="1600"/>
            </a:lvl5pPr>
            <a:lvl6pPr marL="2285997" indent="0" algn="ctr">
              <a:buNone/>
              <a:defRPr sz="1600"/>
            </a:lvl6pPr>
            <a:lvl7pPr marL="2743197" indent="0" algn="ctr">
              <a:buNone/>
              <a:defRPr sz="1600"/>
            </a:lvl7pPr>
            <a:lvl8pPr marL="3200396" indent="0" algn="ctr">
              <a:buNone/>
              <a:defRPr sz="1600"/>
            </a:lvl8pPr>
            <a:lvl9pPr marL="3657596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  <a:endParaRPr lang="en-US" dirty="0"/>
          </a:p>
        </p:txBody>
      </p:sp>
      <p:pic>
        <p:nvPicPr>
          <p:cNvPr id="8" name="Ábra 4" descr="Ábra 4"/>
          <p:cNvPicPr>
            <a:picLocks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6400" y="723600"/>
            <a:ext cx="3358800" cy="723600"/>
          </a:xfrm>
          <a:prstGeom prst="rect">
            <a:avLst/>
          </a:prstGeom>
          <a:ln w="12700">
            <a:miter lim="400000"/>
          </a:ln>
        </p:spPr>
      </p:pic>
      <p:sp>
        <p:nvSpPr>
          <p:cNvPr id="21" name="Szöveg helye 20"/>
          <p:cNvSpPr>
            <a:spLocks noGrp="1"/>
          </p:cNvSpPr>
          <p:nvPr>
            <p:ph type="body" sz="quarter" idx="10"/>
          </p:nvPr>
        </p:nvSpPr>
        <p:spPr>
          <a:xfrm>
            <a:off x="741600" y="6134400"/>
            <a:ext cx="4172400" cy="367200"/>
          </a:xfrm>
          <a:prstGeom prst="rect">
            <a:avLst/>
          </a:prstGeom>
        </p:spPr>
        <p:txBody>
          <a:bodyPr wrap="none" lIns="90000" tIns="46800" rIns="90000" bIns="46800"/>
          <a:lstStyle>
            <a:lvl1pPr marL="0" indent="0">
              <a:lnSpc>
                <a:spcPct val="100000"/>
              </a:lnSpc>
              <a:buNone/>
              <a:defRPr sz="1200">
                <a:solidFill>
                  <a:srgbClr val="9DA8C4"/>
                </a:solidFill>
                <a:latin typeface="Poppins regular" panose="00000500000000000000" pitchFamily="2" charset="-18"/>
                <a:cs typeface="Poppins regular" panose="00000500000000000000" pitchFamily="2" charset="-18"/>
              </a:defRPr>
            </a:lvl1pPr>
            <a:lvl2pPr indent="0">
              <a:lnSpc>
                <a:spcPct val="100000"/>
              </a:lnSpc>
              <a:buNone/>
              <a:defRPr sz="1125">
                <a:solidFill>
                  <a:srgbClr val="9DA8C4"/>
                </a:solidFill>
                <a:latin typeface="Poppins regular" panose="00000500000000000000" pitchFamily="2" charset="-18"/>
                <a:cs typeface="Poppins regular" panose="00000500000000000000" pitchFamily="2" charset="-18"/>
              </a:defRPr>
            </a:lvl2pPr>
            <a:lvl3pPr indent="0">
              <a:lnSpc>
                <a:spcPct val="100000"/>
              </a:lnSpc>
              <a:buNone/>
              <a:defRPr sz="1125">
                <a:solidFill>
                  <a:srgbClr val="9DA8C4"/>
                </a:solidFill>
                <a:latin typeface="Poppins regular" panose="00000500000000000000" pitchFamily="2" charset="-18"/>
                <a:cs typeface="Poppins regular" panose="00000500000000000000" pitchFamily="2" charset="-18"/>
              </a:defRPr>
            </a:lvl3pPr>
            <a:lvl4pPr indent="0">
              <a:lnSpc>
                <a:spcPct val="100000"/>
              </a:lnSpc>
              <a:buNone/>
              <a:defRPr sz="1125">
                <a:solidFill>
                  <a:srgbClr val="9DA8C4"/>
                </a:solidFill>
                <a:latin typeface="Poppins regular" panose="00000500000000000000" pitchFamily="2" charset="-18"/>
                <a:cs typeface="Poppins regular" panose="00000500000000000000" pitchFamily="2" charset="-18"/>
              </a:defRPr>
            </a:lvl4pPr>
            <a:lvl5pPr indent="0">
              <a:lnSpc>
                <a:spcPct val="100000"/>
              </a:lnSpc>
              <a:buNone/>
              <a:defRPr sz="1125">
                <a:solidFill>
                  <a:srgbClr val="9DA8C4"/>
                </a:solidFill>
                <a:latin typeface="Poppins regular" panose="00000500000000000000" pitchFamily="2" charset="-18"/>
                <a:cs typeface="Poppins regular" panose="00000500000000000000" pitchFamily="2" charset="-18"/>
              </a:defRPr>
            </a:lvl5pPr>
          </a:lstStyle>
          <a:p>
            <a:pPr lvl="0"/>
            <a:r>
              <a:rPr lang="hu-HU" dirty="0"/>
              <a:t>Mintaszöveg szerkesztése</a:t>
            </a:r>
          </a:p>
        </p:txBody>
      </p:sp>
    </p:spTree>
    <p:extLst>
      <p:ext uri="{BB962C8B-B14F-4D97-AF65-F5344CB8AC3E}">
        <p14:creationId xmlns:p14="http://schemas.microsoft.com/office/powerpoint/2010/main" val="6855671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mess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ép 10" descr="Kép 10"/>
          <p:cNvPicPr>
            <a:picLocks noChangeAspect="1"/>
          </p:cNvPicPr>
          <p:nvPr userDrawn="1"/>
        </p:nvPicPr>
        <p:blipFill>
          <a:blip r:embed="rId2"/>
          <a:srcRect t="14602" r="55677"/>
          <a:stretch>
            <a:fillRect/>
          </a:stretch>
        </p:blipFill>
        <p:spPr>
          <a:xfrm flipH="1">
            <a:off x="0" y="3378"/>
            <a:ext cx="4736708" cy="6851312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Ábra 4" descr="Ábra 4"/>
          <p:cNvPicPr>
            <a:picLocks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236800" y="723600"/>
            <a:ext cx="3358800" cy="723600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59600" y="2966400"/>
            <a:ext cx="9079200" cy="925200"/>
          </a:xfrm>
          <a:prstGeom prst="rect">
            <a:avLst/>
          </a:prstGeom>
        </p:spPr>
        <p:txBody>
          <a:bodyPr lIns="90000" tIns="46800" rIns="90000" bIns="46800" anchor="t" anchorCtr="0"/>
          <a:lstStyle>
            <a:lvl1pPr algn="r">
              <a:lnSpc>
                <a:spcPct val="100000"/>
              </a:lnSpc>
              <a:defRPr sz="5400">
                <a:solidFill>
                  <a:srgbClr val="121D46"/>
                </a:solidFill>
                <a:latin typeface="Poppins Bold" panose="00000800000000000000" pitchFamily="2" charset="-18"/>
                <a:cs typeface="Poppins Bold" panose="00000800000000000000" pitchFamily="2" charset="-18"/>
              </a:defRPr>
            </a:lvl1pPr>
          </a:lstStyle>
          <a:p>
            <a:r>
              <a:rPr lang="hu-HU" dirty="0"/>
              <a:t>Mintacím szerkesztése</a:t>
            </a:r>
            <a:endParaRPr lang="en-US" dirty="0"/>
          </a:p>
        </p:txBody>
      </p:sp>
      <p:sp>
        <p:nvSpPr>
          <p:cNvPr id="21" name="Szöveg helye 20"/>
          <p:cNvSpPr>
            <a:spLocks noGrp="1"/>
          </p:cNvSpPr>
          <p:nvPr>
            <p:ph type="body" sz="quarter" idx="10"/>
          </p:nvPr>
        </p:nvSpPr>
        <p:spPr>
          <a:xfrm>
            <a:off x="7509377" y="6134400"/>
            <a:ext cx="4172400" cy="367200"/>
          </a:xfrm>
          <a:prstGeom prst="rect">
            <a:avLst/>
          </a:prstGeom>
        </p:spPr>
        <p:txBody>
          <a:bodyPr wrap="none" lIns="90000" tIns="46800" rIns="90000" bIns="46800"/>
          <a:lstStyle>
            <a:lvl1pPr marL="0" indent="0" algn="r">
              <a:lnSpc>
                <a:spcPct val="100000"/>
              </a:lnSpc>
              <a:buNone/>
              <a:defRPr sz="1200">
                <a:solidFill>
                  <a:srgbClr val="9DA8C4"/>
                </a:solidFill>
                <a:latin typeface="Poppins regular" panose="00000500000000000000" pitchFamily="2" charset="-18"/>
                <a:cs typeface="Poppins regular" panose="00000500000000000000" pitchFamily="2" charset="-18"/>
              </a:defRPr>
            </a:lvl1pPr>
            <a:lvl2pPr indent="0">
              <a:lnSpc>
                <a:spcPct val="100000"/>
              </a:lnSpc>
              <a:buNone/>
              <a:defRPr sz="1125">
                <a:solidFill>
                  <a:srgbClr val="9DA8C4"/>
                </a:solidFill>
                <a:latin typeface="Poppins regular" panose="00000500000000000000" pitchFamily="2" charset="-18"/>
                <a:cs typeface="Poppins regular" panose="00000500000000000000" pitchFamily="2" charset="-18"/>
              </a:defRPr>
            </a:lvl2pPr>
            <a:lvl3pPr indent="0">
              <a:lnSpc>
                <a:spcPct val="100000"/>
              </a:lnSpc>
              <a:buNone/>
              <a:defRPr sz="1125">
                <a:solidFill>
                  <a:srgbClr val="9DA8C4"/>
                </a:solidFill>
                <a:latin typeface="Poppins regular" panose="00000500000000000000" pitchFamily="2" charset="-18"/>
                <a:cs typeface="Poppins regular" panose="00000500000000000000" pitchFamily="2" charset="-18"/>
              </a:defRPr>
            </a:lvl3pPr>
            <a:lvl4pPr indent="0">
              <a:lnSpc>
                <a:spcPct val="100000"/>
              </a:lnSpc>
              <a:buNone/>
              <a:defRPr sz="1125">
                <a:solidFill>
                  <a:srgbClr val="9DA8C4"/>
                </a:solidFill>
                <a:latin typeface="Poppins regular" panose="00000500000000000000" pitchFamily="2" charset="-18"/>
                <a:cs typeface="Poppins regular" panose="00000500000000000000" pitchFamily="2" charset="-18"/>
              </a:defRPr>
            </a:lvl4pPr>
            <a:lvl5pPr indent="0">
              <a:lnSpc>
                <a:spcPct val="100000"/>
              </a:lnSpc>
              <a:buNone/>
              <a:defRPr sz="1125">
                <a:solidFill>
                  <a:srgbClr val="9DA8C4"/>
                </a:solidFill>
                <a:latin typeface="Poppins regular" panose="00000500000000000000" pitchFamily="2" charset="-18"/>
                <a:cs typeface="Poppins regular" panose="00000500000000000000" pitchFamily="2" charset="-18"/>
              </a:defRPr>
            </a:lvl5pPr>
          </a:lstStyle>
          <a:p>
            <a:pPr lvl="0"/>
            <a:r>
              <a:rPr lang="hu-HU" dirty="0"/>
              <a:t>Mintaszöveg szerkesztése</a:t>
            </a:r>
          </a:p>
        </p:txBody>
      </p:sp>
    </p:spTree>
    <p:extLst>
      <p:ext uri="{BB962C8B-B14F-4D97-AF65-F5344CB8AC3E}">
        <p14:creationId xmlns:p14="http://schemas.microsoft.com/office/powerpoint/2010/main" val="7453601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91917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blue">
    <p:bg>
      <p:bgPr>
        <a:solidFill>
          <a:srgbClr val="121D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16292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bg>
      <p:bgPr>
        <a:solidFill>
          <a:srgbClr val="121D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ép 3" descr="Kép 3"/>
          <p:cNvPicPr>
            <a:picLocks/>
          </p:cNvPicPr>
          <p:nvPr userDrawn="1"/>
        </p:nvPicPr>
        <p:blipFill>
          <a:blip r:embed="rId2"/>
          <a:srcRect r="70737"/>
          <a:stretch>
            <a:fillRect/>
          </a:stretch>
        </p:blipFill>
        <p:spPr>
          <a:xfrm>
            <a:off x="8305200" y="0"/>
            <a:ext cx="3888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0800" y="2966400"/>
            <a:ext cx="9079200" cy="925200"/>
          </a:xfrm>
          <a:prstGeom prst="rect">
            <a:avLst/>
          </a:prstGeom>
        </p:spPr>
        <p:txBody>
          <a:bodyPr lIns="90000" tIns="46800" rIns="90000" bIns="46800" anchor="t" anchorCtr="0"/>
          <a:lstStyle>
            <a:lvl1pPr>
              <a:defRPr sz="5400">
                <a:solidFill>
                  <a:schemeClr val="bg1"/>
                </a:solidFill>
                <a:latin typeface="Poppins Bold" panose="00000800000000000000" pitchFamily="2" charset="-18"/>
                <a:cs typeface="Poppins Bold" panose="00000800000000000000" pitchFamily="2" charset="-18"/>
              </a:defRPr>
            </a:lvl1pPr>
          </a:lstStyle>
          <a:p>
            <a:r>
              <a:rPr lang="hu-HU" dirty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1600" y="4201200"/>
            <a:ext cx="8977500" cy="387281"/>
          </a:xfrm>
          <a:prstGeom prst="rect">
            <a:avLst/>
          </a:prstGeom>
        </p:spPr>
        <p:txBody>
          <a:bodyPr lIns="90000" tIns="46800" rIns="90000" bIns="46800"/>
          <a:lstStyle>
            <a:lvl1pPr marL="0" indent="0">
              <a:lnSpc>
                <a:spcPts val="2391"/>
              </a:lnSpc>
              <a:spcBef>
                <a:spcPts val="0"/>
              </a:spcBef>
              <a:buNone/>
              <a:defRPr sz="1687">
                <a:solidFill>
                  <a:schemeClr val="bg1"/>
                </a:solidFill>
                <a:latin typeface="Poppins regular" panose="00000500000000000000" pitchFamily="2" charset="-18"/>
                <a:cs typeface="Poppins regular" panose="00000500000000000000" pitchFamily="2" charset="-18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99" indent="0">
              <a:buNone/>
              <a:defRPr sz="1801">
                <a:solidFill>
                  <a:schemeClr val="tx1">
                    <a:tint val="75000"/>
                  </a:schemeClr>
                </a:solidFill>
              </a:defRPr>
            </a:lvl3pPr>
            <a:lvl4pPr marL="137159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9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9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9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9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9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dirty="0"/>
              <a:t>Mintaszöveg szerkesztése</a:t>
            </a:r>
          </a:p>
        </p:txBody>
      </p:sp>
      <p:pic>
        <p:nvPicPr>
          <p:cNvPr id="6" name="Ábra 4" descr="Ábra 4"/>
          <p:cNvPicPr>
            <a:picLocks/>
          </p:cNvPicPr>
          <p:nvPr userDrawn="1"/>
        </p:nvPicPr>
        <p:blipFill>
          <a:blip r:embed="rId3">
            <a:duotone>
              <a:prstClr val="black"/>
              <a:schemeClr val="bg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891546" y="6116400"/>
            <a:ext cx="1678854" cy="359432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799107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ly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6251" y="1288406"/>
            <a:ext cx="10749375" cy="594844"/>
          </a:xfrm>
          <a:prstGeom prst="rect">
            <a:avLst/>
          </a:prstGeom>
        </p:spPr>
        <p:txBody>
          <a:bodyPr lIns="50400" tIns="50400" rIns="50400" bIns="50400"/>
          <a:lstStyle>
            <a:lvl1pPr>
              <a:lnSpc>
                <a:spcPct val="100000"/>
              </a:lnSpc>
              <a:defRPr sz="3000">
                <a:solidFill>
                  <a:srgbClr val="121D46"/>
                </a:solidFill>
                <a:latin typeface="Poppins Bold" panose="00000800000000000000" pitchFamily="2" charset="-18"/>
                <a:cs typeface="Poppins Bold" panose="00000800000000000000" pitchFamily="2" charset="-18"/>
              </a:defRPr>
            </a:lvl1pPr>
          </a:lstStyle>
          <a:p>
            <a:r>
              <a:rPr lang="hu-HU" dirty="0"/>
              <a:t>Mintacím szerkesztése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41600" y="6117418"/>
            <a:ext cx="6750000" cy="367200"/>
          </a:xfrm>
          <a:prstGeom prst="rect">
            <a:avLst/>
          </a:prstGeom>
        </p:spPr>
        <p:txBody>
          <a:bodyPr lIns="90000" tIns="46800" rIns="90000" bIns="46800" anchor="ctr"/>
          <a:lstStyle>
            <a:lvl1pPr>
              <a:lnSpc>
                <a:spcPts val="1195"/>
              </a:lnSpc>
              <a:defRPr sz="1200">
                <a:solidFill>
                  <a:srgbClr val="9DA8C4"/>
                </a:solidFill>
                <a:latin typeface="Poppins regular" panose="00000500000000000000" pitchFamily="2" charset="-18"/>
                <a:cs typeface="Poppins regular" panose="00000500000000000000" pitchFamily="2" charset="-18"/>
              </a:defRPr>
            </a:lvl1pPr>
          </a:lstStyle>
          <a:p>
            <a:r>
              <a:rPr lang="hu-HU"/>
              <a:t>Documents name (élőláb)</a:t>
            </a:r>
            <a:endParaRPr lang="hu-HU" dirty="0"/>
          </a:p>
        </p:txBody>
      </p:sp>
      <p:pic>
        <p:nvPicPr>
          <p:cNvPr id="8" name="Ábra 4" descr="Ábra 4"/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91546" y="6117418"/>
            <a:ext cx="1678854" cy="359432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Szöveg helye 9"/>
          <p:cNvSpPr>
            <a:spLocks noGrp="1"/>
          </p:cNvSpPr>
          <p:nvPr>
            <p:ph type="body" sz="quarter" idx="12"/>
          </p:nvPr>
        </p:nvSpPr>
        <p:spPr>
          <a:xfrm>
            <a:off x="741600" y="2264400"/>
            <a:ext cx="5216400" cy="3471867"/>
          </a:xfrm>
          <a:prstGeom prst="rect">
            <a:avLst/>
          </a:prstGeom>
        </p:spPr>
        <p:txBody>
          <a:bodyPr lIns="50400" tIns="50400" rIns="50400" bIns="50400"/>
          <a:lstStyle>
            <a:lvl1pPr marL="0" indent="0">
              <a:lnSpc>
                <a:spcPts val="2400"/>
              </a:lnSpc>
              <a:spcBef>
                <a:spcPts val="0"/>
              </a:spcBef>
              <a:buNone/>
              <a:defRPr sz="1600">
                <a:solidFill>
                  <a:srgbClr val="121D46"/>
                </a:solidFill>
                <a:latin typeface="Poppins regular" panose="00000500000000000000" pitchFamily="2" charset="-18"/>
                <a:cs typeface="Poppins regular" panose="00000500000000000000" pitchFamily="2" charset="-18"/>
              </a:defRPr>
            </a:lvl1pPr>
            <a:lvl2pPr marL="457200" indent="0">
              <a:buNone/>
              <a:defRPr/>
            </a:lvl2pPr>
            <a:lvl3pPr marL="914399" indent="0">
              <a:buNone/>
              <a:defRPr/>
            </a:lvl3pPr>
            <a:lvl4pPr marL="1371598" indent="0">
              <a:buNone/>
              <a:defRPr/>
            </a:lvl4pPr>
            <a:lvl5pPr marL="1828798" indent="0">
              <a:buNone/>
              <a:defRPr/>
            </a:lvl5pPr>
          </a:lstStyle>
          <a:p>
            <a:pPr lvl="0"/>
            <a:r>
              <a:rPr lang="hu-HU" dirty="0"/>
              <a:t>Mintaszöveg szerkesztése</a:t>
            </a:r>
          </a:p>
        </p:txBody>
      </p:sp>
      <p:sp>
        <p:nvSpPr>
          <p:cNvPr id="14" name="Szöveg helye 13"/>
          <p:cNvSpPr>
            <a:spLocks noGrp="1"/>
          </p:cNvSpPr>
          <p:nvPr>
            <p:ph type="body" sz="quarter" idx="13"/>
          </p:nvPr>
        </p:nvSpPr>
        <p:spPr>
          <a:xfrm>
            <a:off x="6354000" y="2264400"/>
            <a:ext cx="5216400" cy="3471867"/>
          </a:xfrm>
          <a:prstGeom prst="rect">
            <a:avLst/>
          </a:prstGeom>
        </p:spPr>
        <p:txBody>
          <a:bodyPr lIns="90000" tIns="46800" rIns="90000" bIns="46800"/>
          <a:lstStyle>
            <a:lvl1pPr marL="0" indent="0">
              <a:lnSpc>
                <a:spcPts val="2400"/>
              </a:lnSpc>
              <a:spcBef>
                <a:spcPts val="0"/>
              </a:spcBef>
              <a:buNone/>
              <a:defRPr sz="1547">
                <a:solidFill>
                  <a:srgbClr val="121D46"/>
                </a:solidFill>
                <a:latin typeface="Poppins regular" panose="00000500000000000000" pitchFamily="2" charset="-18"/>
                <a:cs typeface="Poppins regular" panose="00000500000000000000" pitchFamily="2" charset="-18"/>
              </a:defRPr>
            </a:lvl1pPr>
          </a:lstStyle>
          <a:p>
            <a:pPr lvl="0"/>
            <a:r>
              <a:rPr lang="hu-HU" dirty="0"/>
              <a:t>Mintaszöveg szerkesztése</a:t>
            </a:r>
          </a:p>
        </p:txBody>
      </p:sp>
      <p:sp>
        <p:nvSpPr>
          <p:cNvPr id="16" name="Szöveg helye 15"/>
          <p:cNvSpPr>
            <a:spLocks noGrp="1"/>
          </p:cNvSpPr>
          <p:nvPr>
            <p:ph type="body" sz="quarter" idx="14" hasCustomPrompt="1"/>
          </p:nvPr>
        </p:nvSpPr>
        <p:spPr>
          <a:xfrm>
            <a:off x="741600" y="730800"/>
            <a:ext cx="10779996" cy="278438"/>
          </a:xfrm>
          <a:prstGeom prst="rect">
            <a:avLst/>
          </a:prstGeom>
        </p:spPr>
        <p:txBody>
          <a:bodyPr lIns="90000" tIns="46800" rIns="90000" bIns="46800"/>
          <a:lstStyle>
            <a:lvl1pPr marL="0" indent="0">
              <a:buNone/>
              <a:defRPr sz="1200" spc="562" baseline="0">
                <a:solidFill>
                  <a:srgbClr val="9DA8C4"/>
                </a:solidFill>
                <a:latin typeface="Poppins Bold" panose="00000800000000000000" pitchFamily="2" charset="-18"/>
                <a:cs typeface="Poppins Bold" panose="00000800000000000000" pitchFamily="2" charset="-18"/>
              </a:defRPr>
            </a:lvl1pPr>
          </a:lstStyle>
          <a:p>
            <a:pPr lvl="0"/>
            <a:r>
              <a:rPr lang="hu-HU" dirty="0"/>
              <a:t>MINTASZÖVEG SZERKESZTÉSE</a:t>
            </a:r>
          </a:p>
        </p:txBody>
      </p:sp>
      <p:sp>
        <p:nvSpPr>
          <p:cNvPr id="19" name="Téglalap 12"/>
          <p:cNvSpPr/>
          <p:nvPr userDrawn="1"/>
        </p:nvSpPr>
        <p:spPr>
          <a:xfrm>
            <a:off x="0" y="0"/>
            <a:ext cx="12193200" cy="115200"/>
          </a:xfrm>
          <a:prstGeom prst="rect">
            <a:avLst/>
          </a:prstGeom>
          <a:gradFill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</a:gradFill>
          <a:ln w="12700">
            <a:miter lim="400000"/>
          </a:ln>
        </p:spPr>
        <p:txBody>
          <a:bodyPr lIns="34289" tIns="34289" rIns="34289" bIns="3428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sz="1266"/>
          </a:p>
        </p:txBody>
      </p:sp>
    </p:spTree>
    <p:extLst>
      <p:ext uri="{BB962C8B-B14F-4D97-AF65-F5344CB8AC3E}">
        <p14:creationId xmlns:p14="http://schemas.microsoft.com/office/powerpoint/2010/main" val="561171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2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Kép 2" descr="Kép 2"/>
          <p:cNvPicPr>
            <a:picLocks/>
          </p:cNvPicPr>
          <p:nvPr userDrawn="1"/>
        </p:nvPicPr>
        <p:blipFill>
          <a:blip r:embed="rId2"/>
          <a:srcRect t="15778" r="25348"/>
          <a:stretch>
            <a:fillRect/>
          </a:stretch>
        </p:blipFill>
        <p:spPr>
          <a:xfrm>
            <a:off x="10144057" y="0"/>
            <a:ext cx="2048400" cy="2235600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0800" y="1360800"/>
            <a:ext cx="10749375" cy="554400"/>
          </a:xfrm>
          <a:prstGeom prst="rect">
            <a:avLst/>
          </a:prstGeom>
        </p:spPr>
        <p:txBody>
          <a:bodyPr lIns="90000" tIns="46800" rIns="90000" bIns="46800"/>
          <a:lstStyle>
            <a:lvl1pPr>
              <a:lnSpc>
                <a:spcPct val="100000"/>
              </a:lnSpc>
              <a:defRPr sz="3000">
                <a:solidFill>
                  <a:srgbClr val="121D46"/>
                </a:solidFill>
                <a:latin typeface="Poppins Bold" panose="00000800000000000000" pitchFamily="2" charset="-18"/>
                <a:cs typeface="Poppins Bold" panose="00000800000000000000" pitchFamily="2" charset="-18"/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7" name="Téglalap 12"/>
          <p:cNvSpPr/>
          <p:nvPr userDrawn="1"/>
        </p:nvSpPr>
        <p:spPr>
          <a:xfrm>
            <a:off x="0" y="0"/>
            <a:ext cx="12193200" cy="115200"/>
          </a:xfrm>
          <a:prstGeom prst="rect">
            <a:avLst/>
          </a:prstGeom>
          <a:gradFill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</a:gradFill>
          <a:ln w="12700">
            <a:miter lim="400000"/>
          </a:ln>
        </p:spPr>
        <p:txBody>
          <a:bodyPr lIns="34289" tIns="34289" rIns="34289" bIns="3428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sz="1266"/>
          </a:p>
        </p:txBody>
      </p:sp>
      <p:sp>
        <p:nvSpPr>
          <p:cNvPr id="16" name="Szöveg helye 15"/>
          <p:cNvSpPr>
            <a:spLocks noGrp="1"/>
          </p:cNvSpPr>
          <p:nvPr>
            <p:ph type="body" sz="quarter" idx="14" hasCustomPrompt="1"/>
          </p:nvPr>
        </p:nvSpPr>
        <p:spPr>
          <a:xfrm>
            <a:off x="741600" y="730800"/>
            <a:ext cx="10779996" cy="278438"/>
          </a:xfrm>
          <a:prstGeom prst="rect">
            <a:avLst/>
          </a:prstGeom>
        </p:spPr>
        <p:txBody>
          <a:bodyPr lIns="90000" tIns="46800" rIns="90000" bIns="46800"/>
          <a:lstStyle>
            <a:lvl1pPr marL="0" indent="0">
              <a:buNone/>
              <a:defRPr sz="1200" spc="562" baseline="0">
                <a:solidFill>
                  <a:srgbClr val="9DA8C4"/>
                </a:solidFill>
                <a:latin typeface="Poppins Bold" panose="00000800000000000000" pitchFamily="2" charset="-18"/>
                <a:cs typeface="Poppins Bold" panose="00000800000000000000" pitchFamily="2" charset="-18"/>
              </a:defRPr>
            </a:lvl1pPr>
          </a:lstStyle>
          <a:p>
            <a:pPr lvl="0"/>
            <a:r>
              <a:rPr lang="hu-HU" dirty="0"/>
              <a:t>MINTASZÖVEG SZERKESZTÉSE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quarter" idx="15"/>
          </p:nvPr>
        </p:nvSpPr>
        <p:spPr>
          <a:xfrm>
            <a:off x="741600" y="2264400"/>
            <a:ext cx="10526625" cy="3532618"/>
          </a:xfrm>
          <a:prstGeom prst="rect">
            <a:avLst/>
          </a:prstGeom>
        </p:spPr>
        <p:txBody>
          <a:bodyPr lIns="90000" tIns="46800" rIns="90000" bIns="46800"/>
          <a:lstStyle>
            <a:lvl1pPr>
              <a:lnSpc>
                <a:spcPct val="150000"/>
              </a:lnSpc>
              <a:spcBef>
                <a:spcPts val="0"/>
              </a:spcBef>
              <a:defRPr sz="1600">
                <a:solidFill>
                  <a:srgbClr val="121D46"/>
                </a:solidFill>
                <a:latin typeface="Poppins regular" panose="00000500000000000000" pitchFamily="2" charset="-18"/>
                <a:cs typeface="Poppins regular" panose="00000500000000000000" pitchFamily="2" charset="-18"/>
              </a:defRPr>
            </a:lvl1pPr>
            <a:lvl2pPr>
              <a:lnSpc>
                <a:spcPct val="150000"/>
              </a:lnSpc>
              <a:spcBef>
                <a:spcPts val="0"/>
              </a:spcBef>
              <a:defRPr sz="1600">
                <a:solidFill>
                  <a:srgbClr val="121D46"/>
                </a:solidFill>
                <a:latin typeface="Poppins regular" panose="00000500000000000000" pitchFamily="2" charset="-18"/>
                <a:cs typeface="Poppins regular" panose="00000500000000000000" pitchFamily="2" charset="-18"/>
              </a:defRPr>
            </a:lvl2pPr>
            <a:lvl3pPr>
              <a:lnSpc>
                <a:spcPct val="150000"/>
              </a:lnSpc>
              <a:spcBef>
                <a:spcPts val="0"/>
              </a:spcBef>
              <a:defRPr sz="1600">
                <a:solidFill>
                  <a:srgbClr val="121D46"/>
                </a:solidFill>
                <a:latin typeface="Poppins regular" panose="00000500000000000000" pitchFamily="2" charset="-18"/>
                <a:cs typeface="Poppins regular" panose="00000500000000000000" pitchFamily="2" charset="-18"/>
              </a:defRPr>
            </a:lvl3pPr>
            <a:lvl4pPr>
              <a:lnSpc>
                <a:spcPct val="150000"/>
              </a:lnSpc>
              <a:spcBef>
                <a:spcPts val="0"/>
              </a:spcBef>
              <a:defRPr sz="1600">
                <a:solidFill>
                  <a:srgbClr val="121D46"/>
                </a:solidFill>
                <a:latin typeface="Poppins regular" panose="00000500000000000000" pitchFamily="2" charset="-18"/>
                <a:cs typeface="Poppins regular" panose="00000500000000000000" pitchFamily="2" charset="-18"/>
              </a:defRPr>
            </a:lvl4pPr>
            <a:lvl5pPr>
              <a:lnSpc>
                <a:spcPct val="150000"/>
              </a:lnSpc>
              <a:spcBef>
                <a:spcPts val="0"/>
              </a:spcBef>
              <a:defRPr sz="1600">
                <a:solidFill>
                  <a:srgbClr val="121D46"/>
                </a:solidFill>
                <a:latin typeface="Poppins regular" panose="00000500000000000000" pitchFamily="2" charset="-18"/>
                <a:cs typeface="Poppins regular" panose="00000500000000000000" pitchFamily="2" charset="-18"/>
              </a:defRPr>
            </a:lvl5pPr>
          </a:lstStyle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41600" y="6117418"/>
            <a:ext cx="6750000" cy="367200"/>
          </a:xfrm>
          <a:prstGeom prst="rect">
            <a:avLst/>
          </a:prstGeom>
        </p:spPr>
        <p:txBody>
          <a:bodyPr lIns="90000" tIns="46800" rIns="90000" bIns="46800" anchor="ctr"/>
          <a:lstStyle>
            <a:lvl1pPr>
              <a:lnSpc>
                <a:spcPts val="1195"/>
              </a:lnSpc>
              <a:defRPr sz="1200">
                <a:solidFill>
                  <a:srgbClr val="9DA8C4"/>
                </a:solidFill>
                <a:latin typeface="Poppins regular" panose="00000500000000000000" pitchFamily="2" charset="-18"/>
                <a:cs typeface="Poppins regular" panose="00000500000000000000" pitchFamily="2" charset="-18"/>
              </a:defRPr>
            </a:lvl1pPr>
          </a:lstStyle>
          <a:p>
            <a:r>
              <a:rPr lang="hu-HU"/>
              <a:t>Documents name (élőláb)</a:t>
            </a:r>
            <a:endParaRPr lang="hu-HU" dirty="0"/>
          </a:p>
        </p:txBody>
      </p:sp>
      <p:pic>
        <p:nvPicPr>
          <p:cNvPr id="12" name="Ábra 4" descr="Ábra 4"/>
          <p:cNvPicPr>
            <a:picLocks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891546" y="6117418"/>
            <a:ext cx="1678854" cy="359432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777222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2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Img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Kép helye 20"/>
          <p:cNvSpPr>
            <a:spLocks noGrp="1"/>
          </p:cNvSpPr>
          <p:nvPr>
            <p:ph type="pic" sz="quarter" idx="15"/>
          </p:nvPr>
        </p:nvSpPr>
        <p:spPr>
          <a:xfrm>
            <a:off x="6095251" y="115200"/>
            <a:ext cx="6095250" cy="6742800"/>
          </a:xfrm>
          <a:prstGeom prst="rect">
            <a:avLst/>
          </a:prstGeom>
          <a:solidFill>
            <a:srgbClr val="E9E9E9"/>
          </a:solidFill>
        </p:spPr>
        <p:txBody>
          <a:bodyPr lIns="50400" tIns="50400" rIns="50400" bIns="50400"/>
          <a:lstStyle>
            <a:lvl1pPr marL="0" indent="0">
              <a:buNone/>
              <a:defRPr sz="1600">
                <a:latin typeface="Poppins regular" panose="00000500000000000000" pitchFamily="2" charset="-18"/>
                <a:cs typeface="Poppins regular" panose="00000500000000000000" pitchFamily="2" charset="-18"/>
              </a:defRPr>
            </a:lvl1pPr>
          </a:lstStyle>
          <a:p>
            <a:endParaRPr lang="hu-H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0800" y="1360800"/>
            <a:ext cx="9079200" cy="554400"/>
          </a:xfrm>
          <a:prstGeom prst="rect">
            <a:avLst/>
          </a:prstGeom>
        </p:spPr>
        <p:txBody>
          <a:bodyPr lIns="90000" tIns="46800" rIns="90000" bIns="46800"/>
          <a:lstStyle>
            <a:lvl1pPr>
              <a:lnSpc>
                <a:spcPct val="100000"/>
              </a:lnSpc>
              <a:defRPr sz="3000">
                <a:solidFill>
                  <a:srgbClr val="121D46"/>
                </a:solidFill>
                <a:latin typeface="Poppins Bold" panose="00000800000000000000" pitchFamily="2" charset="-18"/>
                <a:cs typeface="Poppins Bold" panose="00000800000000000000" pitchFamily="2" charset="-18"/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0" name="Szöveg helye 9"/>
          <p:cNvSpPr>
            <a:spLocks noGrp="1"/>
          </p:cNvSpPr>
          <p:nvPr>
            <p:ph type="body" sz="quarter" idx="12"/>
          </p:nvPr>
        </p:nvSpPr>
        <p:spPr>
          <a:xfrm>
            <a:off x="741600" y="2264401"/>
            <a:ext cx="4885200" cy="3479636"/>
          </a:xfrm>
          <a:prstGeom prst="rect">
            <a:avLst/>
          </a:prstGeom>
        </p:spPr>
        <p:txBody>
          <a:bodyPr lIns="90000" tIns="46800" rIns="90000" bIns="46800"/>
          <a:lstStyle>
            <a:lvl1pPr marL="0" indent="0">
              <a:lnSpc>
                <a:spcPts val="2400"/>
              </a:lnSpc>
              <a:spcBef>
                <a:spcPts val="0"/>
              </a:spcBef>
              <a:buNone/>
              <a:defRPr sz="1600">
                <a:solidFill>
                  <a:srgbClr val="121D46"/>
                </a:solidFill>
                <a:latin typeface="Poppins regular" panose="00000500000000000000" pitchFamily="2" charset="-18"/>
                <a:cs typeface="Poppins regular" panose="00000500000000000000" pitchFamily="2" charset="-18"/>
              </a:defRPr>
            </a:lvl1pPr>
            <a:lvl2pPr marL="457200" indent="0">
              <a:buNone/>
              <a:defRPr/>
            </a:lvl2pPr>
            <a:lvl3pPr marL="914399" indent="0">
              <a:buNone/>
              <a:defRPr/>
            </a:lvl3pPr>
            <a:lvl4pPr marL="1371598" indent="0">
              <a:buNone/>
              <a:defRPr/>
            </a:lvl4pPr>
            <a:lvl5pPr marL="1828798" indent="0">
              <a:buNone/>
              <a:defRPr/>
            </a:lvl5pPr>
          </a:lstStyle>
          <a:p>
            <a:pPr lvl="0"/>
            <a:r>
              <a:rPr lang="hu-HU" dirty="0"/>
              <a:t>Mintaszöveg szerkesztése</a:t>
            </a:r>
          </a:p>
        </p:txBody>
      </p:sp>
      <p:sp>
        <p:nvSpPr>
          <p:cNvPr id="16" name="Szöveg helye 15"/>
          <p:cNvSpPr>
            <a:spLocks noGrp="1"/>
          </p:cNvSpPr>
          <p:nvPr>
            <p:ph type="body" sz="quarter" idx="14" hasCustomPrompt="1"/>
          </p:nvPr>
        </p:nvSpPr>
        <p:spPr>
          <a:xfrm>
            <a:off x="741600" y="730800"/>
            <a:ext cx="9079200" cy="278438"/>
          </a:xfrm>
          <a:prstGeom prst="rect">
            <a:avLst/>
          </a:prstGeom>
        </p:spPr>
        <p:txBody>
          <a:bodyPr lIns="90000" tIns="46800" rIns="90000" bIns="46800"/>
          <a:lstStyle>
            <a:lvl1pPr marL="0" indent="0">
              <a:buNone/>
              <a:defRPr sz="1200" spc="562" baseline="0">
                <a:solidFill>
                  <a:srgbClr val="9DA8C4"/>
                </a:solidFill>
                <a:latin typeface="Poppins Bold" panose="00000800000000000000" pitchFamily="2" charset="-18"/>
                <a:cs typeface="Poppins Bold" panose="00000800000000000000" pitchFamily="2" charset="-18"/>
              </a:defRPr>
            </a:lvl1pPr>
          </a:lstStyle>
          <a:p>
            <a:pPr lvl="0"/>
            <a:r>
              <a:rPr lang="hu-HU" dirty="0"/>
              <a:t>MINTASZÖVEG SZERKESZTÉSE</a:t>
            </a: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41600" y="6117418"/>
            <a:ext cx="6750000" cy="367200"/>
          </a:xfrm>
          <a:prstGeom prst="rect">
            <a:avLst/>
          </a:prstGeom>
        </p:spPr>
        <p:txBody>
          <a:bodyPr lIns="90000" tIns="46800" rIns="90000" bIns="46800" anchor="ctr"/>
          <a:lstStyle>
            <a:lvl1pPr>
              <a:lnSpc>
                <a:spcPts val="1195"/>
              </a:lnSpc>
              <a:defRPr sz="1200">
                <a:solidFill>
                  <a:srgbClr val="9DA8C4"/>
                </a:solidFill>
                <a:latin typeface="Poppins regular" panose="00000500000000000000" pitchFamily="2" charset="-18"/>
                <a:cs typeface="Poppins regular" panose="00000500000000000000" pitchFamily="2" charset="-18"/>
              </a:defRPr>
            </a:lvl1pPr>
          </a:lstStyle>
          <a:p>
            <a:r>
              <a:rPr lang="hu-HU"/>
              <a:t>Documents name (élőláb)</a:t>
            </a:r>
            <a:endParaRPr lang="hu-HU" dirty="0"/>
          </a:p>
        </p:txBody>
      </p:sp>
      <p:pic>
        <p:nvPicPr>
          <p:cNvPr id="12" name="Ábra 4" descr="Ábra 4"/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91546" y="6117418"/>
            <a:ext cx="1678854" cy="359432"/>
          </a:xfrm>
          <a:prstGeom prst="rect">
            <a:avLst/>
          </a:prstGeom>
          <a:ln w="12700">
            <a:miter lim="400000"/>
          </a:ln>
        </p:spPr>
      </p:pic>
      <p:sp>
        <p:nvSpPr>
          <p:cNvPr id="14" name="Téglalap 12"/>
          <p:cNvSpPr/>
          <p:nvPr userDrawn="1"/>
        </p:nvSpPr>
        <p:spPr>
          <a:xfrm>
            <a:off x="0" y="0"/>
            <a:ext cx="12193200" cy="115200"/>
          </a:xfrm>
          <a:prstGeom prst="rect">
            <a:avLst/>
          </a:prstGeom>
          <a:gradFill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</a:gradFill>
          <a:ln w="12700">
            <a:miter lim="400000"/>
          </a:ln>
        </p:spPr>
        <p:txBody>
          <a:bodyPr lIns="34289" tIns="34289" rIns="34289" bIns="3428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sz="1266"/>
          </a:p>
        </p:txBody>
      </p:sp>
    </p:spTree>
    <p:extLst>
      <p:ext uri="{BB962C8B-B14F-4D97-AF65-F5344CB8AC3E}">
        <p14:creationId xmlns:p14="http://schemas.microsoft.com/office/powerpoint/2010/main" val="656178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2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Img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Kép helye 20"/>
          <p:cNvSpPr>
            <a:spLocks noGrp="1"/>
          </p:cNvSpPr>
          <p:nvPr>
            <p:ph type="pic" sz="quarter" idx="15"/>
          </p:nvPr>
        </p:nvSpPr>
        <p:spPr>
          <a:xfrm>
            <a:off x="0" y="115200"/>
            <a:ext cx="6095250" cy="6742800"/>
          </a:xfrm>
          <a:prstGeom prst="rect">
            <a:avLst/>
          </a:prstGeom>
          <a:solidFill>
            <a:srgbClr val="E9E9E9"/>
          </a:solidFill>
        </p:spPr>
        <p:txBody>
          <a:bodyPr lIns="50400" tIns="50400" rIns="50400" bIns="50400"/>
          <a:lstStyle>
            <a:lvl1pPr marL="0" indent="0">
              <a:buNone/>
              <a:defRPr sz="1600">
                <a:latin typeface="Poppins regular" panose="00000500000000000000" pitchFamily="2" charset="-18"/>
                <a:cs typeface="Poppins regular" panose="00000500000000000000" pitchFamily="2" charset="-18"/>
              </a:defRPr>
            </a:lvl1pPr>
          </a:lstStyle>
          <a:p>
            <a:endParaRPr lang="hu-H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10400" y="1360800"/>
            <a:ext cx="5435249" cy="554400"/>
          </a:xfrm>
          <a:prstGeom prst="rect">
            <a:avLst/>
          </a:prstGeom>
        </p:spPr>
        <p:txBody>
          <a:bodyPr lIns="90000" tIns="46800" rIns="90000" bIns="46800"/>
          <a:lstStyle>
            <a:lvl1pPr>
              <a:lnSpc>
                <a:spcPct val="100000"/>
              </a:lnSpc>
              <a:defRPr sz="3000">
                <a:solidFill>
                  <a:srgbClr val="121D46"/>
                </a:solidFill>
                <a:latin typeface="Poppins Bold" panose="00000800000000000000" pitchFamily="2" charset="-18"/>
                <a:cs typeface="Poppins Bold" panose="00000800000000000000" pitchFamily="2" charset="-18"/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0" name="Szöveg helye 9"/>
          <p:cNvSpPr>
            <a:spLocks noGrp="1"/>
          </p:cNvSpPr>
          <p:nvPr>
            <p:ph type="body" sz="quarter" idx="12"/>
          </p:nvPr>
        </p:nvSpPr>
        <p:spPr>
          <a:xfrm>
            <a:off x="6724800" y="2264401"/>
            <a:ext cx="4885200" cy="3479636"/>
          </a:xfrm>
          <a:prstGeom prst="rect">
            <a:avLst/>
          </a:prstGeom>
        </p:spPr>
        <p:txBody>
          <a:bodyPr lIns="90000" tIns="46800" rIns="90000" bIns="46800"/>
          <a:lstStyle>
            <a:lvl1pPr marL="0" indent="0">
              <a:lnSpc>
                <a:spcPts val="2391"/>
              </a:lnSpc>
              <a:spcBef>
                <a:spcPts val="0"/>
              </a:spcBef>
              <a:buNone/>
              <a:defRPr sz="1600">
                <a:solidFill>
                  <a:srgbClr val="121D46"/>
                </a:solidFill>
                <a:latin typeface="Poppins regular" panose="00000500000000000000" pitchFamily="2" charset="-18"/>
                <a:cs typeface="Poppins regular" panose="00000500000000000000" pitchFamily="2" charset="-18"/>
              </a:defRPr>
            </a:lvl1pPr>
            <a:lvl2pPr marL="457200" indent="0">
              <a:buNone/>
              <a:defRPr/>
            </a:lvl2pPr>
            <a:lvl3pPr marL="914399" indent="0">
              <a:buNone/>
              <a:defRPr/>
            </a:lvl3pPr>
            <a:lvl4pPr marL="1371598" indent="0">
              <a:buNone/>
              <a:defRPr/>
            </a:lvl4pPr>
            <a:lvl5pPr marL="1828798" indent="0">
              <a:buNone/>
              <a:defRPr/>
            </a:lvl5pPr>
          </a:lstStyle>
          <a:p>
            <a:pPr lvl="0"/>
            <a:r>
              <a:rPr lang="hu-HU" dirty="0"/>
              <a:t>Mintaszöveg szerkesztése</a:t>
            </a:r>
          </a:p>
        </p:txBody>
      </p:sp>
      <p:sp>
        <p:nvSpPr>
          <p:cNvPr id="16" name="Szöveg helye 15"/>
          <p:cNvSpPr>
            <a:spLocks noGrp="1"/>
          </p:cNvSpPr>
          <p:nvPr>
            <p:ph type="body" sz="quarter" idx="14" hasCustomPrompt="1"/>
          </p:nvPr>
        </p:nvSpPr>
        <p:spPr>
          <a:xfrm>
            <a:off x="6724800" y="730800"/>
            <a:ext cx="5421749" cy="278438"/>
          </a:xfrm>
          <a:prstGeom prst="rect">
            <a:avLst/>
          </a:prstGeom>
        </p:spPr>
        <p:txBody>
          <a:bodyPr lIns="90000" tIns="46800" rIns="90000" bIns="46800"/>
          <a:lstStyle>
            <a:lvl1pPr marL="0" indent="0">
              <a:buNone/>
              <a:defRPr sz="1200" spc="562" baseline="0">
                <a:solidFill>
                  <a:srgbClr val="9DA8C4"/>
                </a:solidFill>
                <a:latin typeface="Poppins Bold" panose="00000800000000000000" pitchFamily="2" charset="-18"/>
                <a:cs typeface="Poppins Bold" panose="00000800000000000000" pitchFamily="2" charset="-18"/>
              </a:defRPr>
            </a:lvl1pPr>
          </a:lstStyle>
          <a:p>
            <a:pPr lvl="0"/>
            <a:r>
              <a:rPr lang="hu-HU" dirty="0"/>
              <a:t>MINTASZÖVEG SZERKESZTÉSE</a:t>
            </a: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41600" y="6117418"/>
            <a:ext cx="6750000" cy="367200"/>
          </a:xfrm>
          <a:prstGeom prst="rect">
            <a:avLst/>
          </a:prstGeom>
        </p:spPr>
        <p:txBody>
          <a:bodyPr lIns="90000" tIns="46800" rIns="90000" bIns="46800" anchor="ctr"/>
          <a:lstStyle>
            <a:lvl1pPr>
              <a:lnSpc>
                <a:spcPts val="1195"/>
              </a:lnSpc>
              <a:defRPr sz="1200">
                <a:solidFill>
                  <a:srgbClr val="9DA8C4"/>
                </a:solidFill>
                <a:latin typeface="Poppins regular" panose="00000500000000000000" pitchFamily="2" charset="-18"/>
                <a:cs typeface="Poppins regular" panose="00000500000000000000" pitchFamily="2" charset="-18"/>
              </a:defRPr>
            </a:lvl1pPr>
          </a:lstStyle>
          <a:p>
            <a:r>
              <a:rPr lang="hu-HU"/>
              <a:t>Documents name (élőláb)</a:t>
            </a:r>
            <a:endParaRPr lang="hu-HU" dirty="0"/>
          </a:p>
        </p:txBody>
      </p:sp>
      <p:pic>
        <p:nvPicPr>
          <p:cNvPr id="11" name="Ábra 4" descr="Ábra 4"/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91546" y="6117418"/>
            <a:ext cx="1678854" cy="359432"/>
          </a:xfrm>
          <a:prstGeom prst="rect">
            <a:avLst/>
          </a:prstGeom>
          <a:ln w="12700">
            <a:miter lim="400000"/>
          </a:ln>
        </p:spPr>
      </p:pic>
      <p:sp>
        <p:nvSpPr>
          <p:cNvPr id="13" name="Téglalap 12"/>
          <p:cNvSpPr/>
          <p:nvPr userDrawn="1"/>
        </p:nvSpPr>
        <p:spPr>
          <a:xfrm>
            <a:off x="0" y="0"/>
            <a:ext cx="12193200" cy="115200"/>
          </a:xfrm>
          <a:prstGeom prst="rect">
            <a:avLst/>
          </a:prstGeom>
          <a:gradFill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</a:gradFill>
          <a:ln w="12700">
            <a:miter lim="400000"/>
          </a:ln>
        </p:spPr>
        <p:txBody>
          <a:bodyPr lIns="34289" tIns="34289" rIns="34289" bIns="3428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sz="1266"/>
          </a:p>
        </p:txBody>
      </p:sp>
    </p:spTree>
    <p:extLst>
      <p:ext uri="{BB962C8B-B14F-4D97-AF65-F5344CB8AC3E}">
        <p14:creationId xmlns:p14="http://schemas.microsoft.com/office/powerpoint/2010/main" val="3370645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2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ghlighting - általános helyőrz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0800" y="1360800"/>
            <a:ext cx="10645200" cy="554400"/>
          </a:xfrm>
          <a:prstGeom prst="rect">
            <a:avLst/>
          </a:prstGeom>
        </p:spPr>
        <p:txBody>
          <a:bodyPr lIns="90000" tIns="46800" rIns="90000" bIns="46800"/>
          <a:lstStyle>
            <a:lvl1pPr>
              <a:lnSpc>
                <a:spcPct val="100000"/>
              </a:lnSpc>
              <a:defRPr sz="3000">
                <a:solidFill>
                  <a:srgbClr val="121D46"/>
                </a:solidFill>
                <a:latin typeface="Poppins Bold" panose="00000800000000000000" pitchFamily="2" charset="-18"/>
                <a:cs typeface="Poppins Bold" panose="00000800000000000000" pitchFamily="2" charset="-18"/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0" name="Szöveg helye 9"/>
          <p:cNvSpPr>
            <a:spLocks noGrp="1"/>
          </p:cNvSpPr>
          <p:nvPr>
            <p:ph type="body" sz="quarter" idx="12"/>
          </p:nvPr>
        </p:nvSpPr>
        <p:spPr>
          <a:xfrm>
            <a:off x="608400" y="4136400"/>
            <a:ext cx="3423600" cy="1354219"/>
          </a:xfrm>
          <a:prstGeom prst="rect">
            <a:avLst/>
          </a:prstGeom>
        </p:spPr>
        <p:txBody>
          <a:bodyPr lIns="90000" tIns="46800" rIns="90000" bIns="46800"/>
          <a:lstStyle>
            <a:lvl1pPr marL="0" indent="0" algn="ctr">
              <a:lnSpc>
                <a:spcPct val="150000"/>
              </a:lnSpc>
              <a:spcBef>
                <a:spcPts val="0"/>
              </a:spcBef>
              <a:buNone/>
              <a:defRPr sz="1400">
                <a:solidFill>
                  <a:srgbClr val="121D46"/>
                </a:solidFill>
                <a:latin typeface="Poppins regular" panose="00000500000000000000" pitchFamily="2" charset="-18"/>
                <a:cs typeface="Poppins regular" panose="00000500000000000000" pitchFamily="2" charset="-18"/>
              </a:defRPr>
            </a:lvl1pPr>
            <a:lvl2pPr marL="457200" indent="0">
              <a:buNone/>
              <a:defRPr/>
            </a:lvl2pPr>
            <a:lvl3pPr marL="914399" indent="0">
              <a:buNone/>
              <a:defRPr/>
            </a:lvl3pPr>
            <a:lvl4pPr marL="1371598" indent="0">
              <a:buNone/>
              <a:defRPr/>
            </a:lvl4pPr>
            <a:lvl5pPr marL="1828798" indent="0">
              <a:buNone/>
              <a:defRPr/>
            </a:lvl5pPr>
          </a:lstStyle>
          <a:p>
            <a:pPr lvl="0"/>
            <a:r>
              <a:rPr lang="hu-HU" dirty="0"/>
              <a:t>Mintaszöveg szerkesztése</a:t>
            </a:r>
          </a:p>
        </p:txBody>
      </p:sp>
      <p:sp>
        <p:nvSpPr>
          <p:cNvPr id="16" name="Szöveg helye 15"/>
          <p:cNvSpPr>
            <a:spLocks noGrp="1"/>
          </p:cNvSpPr>
          <p:nvPr>
            <p:ph type="body" sz="quarter" idx="14" hasCustomPrompt="1"/>
          </p:nvPr>
        </p:nvSpPr>
        <p:spPr>
          <a:xfrm>
            <a:off x="741600" y="730800"/>
            <a:ext cx="10645200" cy="278438"/>
          </a:xfrm>
          <a:prstGeom prst="rect">
            <a:avLst/>
          </a:prstGeom>
        </p:spPr>
        <p:txBody>
          <a:bodyPr lIns="90000" tIns="46800" rIns="90000" bIns="46800"/>
          <a:lstStyle>
            <a:lvl1pPr marL="0" indent="0">
              <a:buNone/>
              <a:defRPr sz="1200" spc="562" baseline="0">
                <a:solidFill>
                  <a:srgbClr val="9DA8C4"/>
                </a:solidFill>
                <a:latin typeface="Poppins Bold" panose="00000800000000000000" pitchFamily="2" charset="-18"/>
                <a:cs typeface="Poppins Bold" panose="00000800000000000000" pitchFamily="2" charset="-18"/>
              </a:defRPr>
            </a:lvl1pPr>
          </a:lstStyle>
          <a:p>
            <a:pPr lvl="0"/>
            <a:r>
              <a:rPr lang="hu-HU" dirty="0"/>
              <a:t>MINTASZÖVEG SZERKESZTÉSE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quarter" idx="15"/>
          </p:nvPr>
        </p:nvSpPr>
        <p:spPr>
          <a:xfrm>
            <a:off x="4280400" y="4136400"/>
            <a:ext cx="3423600" cy="1354219"/>
          </a:xfrm>
          <a:prstGeom prst="rect">
            <a:avLst/>
          </a:prstGeom>
        </p:spPr>
        <p:txBody>
          <a:bodyPr lIns="90000" tIns="46800" rIns="90000" bIns="46800"/>
          <a:lstStyle>
            <a:lvl1pPr marL="0" indent="0" algn="ctr">
              <a:lnSpc>
                <a:spcPct val="150000"/>
              </a:lnSpc>
              <a:spcBef>
                <a:spcPts val="0"/>
              </a:spcBef>
              <a:buNone/>
              <a:defRPr sz="1400">
                <a:solidFill>
                  <a:srgbClr val="121D46"/>
                </a:solidFill>
                <a:latin typeface="Poppins regular" panose="00000500000000000000" pitchFamily="2" charset="-18"/>
                <a:cs typeface="Poppins regular" panose="00000500000000000000" pitchFamily="2" charset="-18"/>
              </a:defRPr>
            </a:lvl1pPr>
          </a:lstStyle>
          <a:p>
            <a:pPr lvl="0"/>
            <a:r>
              <a:rPr lang="hu-HU" dirty="0"/>
              <a:t>Mintaszöveg szerkesztése</a:t>
            </a:r>
          </a:p>
        </p:txBody>
      </p:sp>
      <p:sp>
        <p:nvSpPr>
          <p:cNvPr id="9" name="Szöveg helye 8"/>
          <p:cNvSpPr>
            <a:spLocks noGrp="1"/>
          </p:cNvSpPr>
          <p:nvPr>
            <p:ph type="body" sz="quarter" idx="16"/>
          </p:nvPr>
        </p:nvSpPr>
        <p:spPr>
          <a:xfrm>
            <a:off x="7952400" y="4136655"/>
            <a:ext cx="3423600" cy="1353964"/>
          </a:xfrm>
          <a:prstGeom prst="rect">
            <a:avLst/>
          </a:prstGeom>
        </p:spPr>
        <p:txBody>
          <a:bodyPr lIns="90000" tIns="46800" rIns="90000" bIns="46800"/>
          <a:lstStyle>
            <a:lvl1pPr marL="0" indent="0" algn="ctr">
              <a:lnSpc>
                <a:spcPct val="150000"/>
              </a:lnSpc>
              <a:spcBef>
                <a:spcPts val="0"/>
              </a:spcBef>
              <a:buNone/>
              <a:defRPr sz="1400">
                <a:solidFill>
                  <a:srgbClr val="121D46"/>
                </a:solidFill>
                <a:latin typeface="Poppins regular" panose="00000500000000000000" pitchFamily="2" charset="-18"/>
                <a:cs typeface="Poppins regular" panose="00000500000000000000" pitchFamily="2" charset="-18"/>
              </a:defRPr>
            </a:lvl1pPr>
          </a:lstStyle>
          <a:p>
            <a:pPr lvl="0"/>
            <a:r>
              <a:rPr lang="hu-HU" dirty="0"/>
              <a:t>Mintaszöveg szerkesztése</a:t>
            </a:r>
          </a:p>
        </p:txBody>
      </p:sp>
      <p:sp>
        <p:nvSpPr>
          <p:cNvPr id="13" name="Oval 22"/>
          <p:cNvSpPr/>
          <p:nvPr userDrawn="1"/>
        </p:nvSpPr>
        <p:spPr>
          <a:xfrm>
            <a:off x="1816402" y="2851200"/>
            <a:ext cx="1007597" cy="1008000"/>
          </a:xfrm>
          <a:prstGeom prst="ellipse">
            <a:avLst/>
          </a:prstGeom>
          <a:solidFill>
            <a:srgbClr val="121D46"/>
          </a:solidFill>
          <a:ln w="12700">
            <a:miter lim="400000"/>
          </a:ln>
        </p:spPr>
        <p:txBody>
          <a:bodyPr lIns="34289" tIns="34289" rIns="34289" bIns="3428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sz="800" dirty="0">
              <a:latin typeface="Poppins regular" panose="00000500000000000000" pitchFamily="2" charset="-18"/>
              <a:cs typeface="Poppins regular" panose="00000500000000000000" pitchFamily="2" charset="-18"/>
            </a:endParaRPr>
          </a:p>
        </p:txBody>
      </p:sp>
      <p:sp>
        <p:nvSpPr>
          <p:cNvPr id="14" name="Oval 24"/>
          <p:cNvSpPr/>
          <p:nvPr userDrawn="1"/>
        </p:nvSpPr>
        <p:spPr>
          <a:xfrm>
            <a:off x="9160402" y="2851200"/>
            <a:ext cx="1007597" cy="1008000"/>
          </a:xfrm>
          <a:prstGeom prst="ellipse">
            <a:avLst/>
          </a:prstGeom>
          <a:solidFill>
            <a:srgbClr val="121D46"/>
          </a:solidFill>
          <a:ln w="12700">
            <a:miter lim="400000"/>
          </a:ln>
        </p:spPr>
        <p:txBody>
          <a:bodyPr lIns="34289" tIns="34289" rIns="34289" bIns="3428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sz="1266"/>
          </a:p>
        </p:txBody>
      </p:sp>
      <p:sp>
        <p:nvSpPr>
          <p:cNvPr id="15" name="Oval 26"/>
          <p:cNvSpPr/>
          <p:nvPr userDrawn="1"/>
        </p:nvSpPr>
        <p:spPr>
          <a:xfrm>
            <a:off x="5488402" y="2851200"/>
            <a:ext cx="1007597" cy="1008000"/>
          </a:xfrm>
          <a:prstGeom prst="ellipse">
            <a:avLst/>
          </a:prstGeom>
          <a:solidFill>
            <a:srgbClr val="121D46"/>
          </a:solidFill>
          <a:ln w="12700">
            <a:miter lim="400000"/>
          </a:ln>
        </p:spPr>
        <p:txBody>
          <a:bodyPr lIns="36000" tIns="36000" rIns="36000" bIns="36000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sz="800" dirty="0">
              <a:latin typeface="Poppins regular" panose="00000500000000000000" pitchFamily="2" charset="-18"/>
              <a:cs typeface="Poppins regular" panose="00000500000000000000" pitchFamily="2" charset="-18"/>
            </a:endParaRPr>
          </a:p>
        </p:txBody>
      </p:sp>
      <p:sp>
        <p:nvSpPr>
          <p:cNvPr id="6" name="Szöveg helye 5"/>
          <p:cNvSpPr>
            <a:spLocks noGrp="1"/>
          </p:cNvSpPr>
          <p:nvPr>
            <p:ph type="body" sz="quarter" idx="17"/>
          </p:nvPr>
        </p:nvSpPr>
        <p:spPr>
          <a:xfrm>
            <a:off x="5783400" y="3146400"/>
            <a:ext cx="417600" cy="4176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ctr">
              <a:buNone/>
              <a:defRPr sz="703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hu-HU" dirty="0"/>
              <a:t>Mintaszöveg szerkesztése</a:t>
            </a:r>
          </a:p>
        </p:txBody>
      </p:sp>
      <p:sp>
        <p:nvSpPr>
          <p:cNvPr id="17" name="Szöveg helye 5"/>
          <p:cNvSpPr>
            <a:spLocks noGrp="1"/>
          </p:cNvSpPr>
          <p:nvPr>
            <p:ph type="body" sz="quarter" idx="18" hasCustomPrompt="1"/>
          </p:nvPr>
        </p:nvSpPr>
        <p:spPr>
          <a:xfrm>
            <a:off x="2110950" y="3146400"/>
            <a:ext cx="418500" cy="4176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703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hu-HU" dirty="0" err="1"/>
              <a:t>Mintszöveg</a:t>
            </a:r>
            <a:r>
              <a:rPr lang="hu-HU" dirty="0"/>
              <a:t> szerkesztése</a:t>
            </a:r>
          </a:p>
        </p:txBody>
      </p:sp>
      <p:sp>
        <p:nvSpPr>
          <p:cNvPr id="18" name="Szöveg helye 5"/>
          <p:cNvSpPr>
            <a:spLocks noGrp="1"/>
          </p:cNvSpPr>
          <p:nvPr>
            <p:ph type="body" sz="quarter" idx="19"/>
          </p:nvPr>
        </p:nvSpPr>
        <p:spPr>
          <a:xfrm>
            <a:off x="9454950" y="3146400"/>
            <a:ext cx="418500" cy="4176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ctr">
              <a:buNone/>
              <a:defRPr sz="703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hu-HU" dirty="0"/>
              <a:t>Mintaszöveg szerkesztése</a:t>
            </a:r>
          </a:p>
        </p:txBody>
      </p:sp>
      <p:sp>
        <p:nvSpPr>
          <p:cNvPr id="1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41600" y="6117418"/>
            <a:ext cx="6750000" cy="367200"/>
          </a:xfrm>
          <a:prstGeom prst="rect">
            <a:avLst/>
          </a:prstGeom>
        </p:spPr>
        <p:txBody>
          <a:bodyPr lIns="90000" tIns="46800" rIns="90000" bIns="46800" anchor="ctr"/>
          <a:lstStyle>
            <a:lvl1pPr>
              <a:lnSpc>
                <a:spcPts val="1195"/>
              </a:lnSpc>
              <a:defRPr sz="1200">
                <a:solidFill>
                  <a:srgbClr val="9DA8C4"/>
                </a:solidFill>
                <a:latin typeface="Poppins regular" panose="00000500000000000000" pitchFamily="2" charset="-18"/>
                <a:cs typeface="Poppins regular" panose="00000500000000000000" pitchFamily="2" charset="-18"/>
              </a:defRPr>
            </a:lvl1pPr>
          </a:lstStyle>
          <a:p>
            <a:r>
              <a:rPr lang="hu-HU"/>
              <a:t>Documents name (élőláb)</a:t>
            </a:r>
            <a:endParaRPr lang="hu-HU" dirty="0"/>
          </a:p>
        </p:txBody>
      </p:sp>
      <p:pic>
        <p:nvPicPr>
          <p:cNvPr id="20" name="Ábra 4" descr="Ábra 4"/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91546" y="6117418"/>
            <a:ext cx="1678854" cy="359432"/>
          </a:xfrm>
          <a:prstGeom prst="rect">
            <a:avLst/>
          </a:prstGeom>
          <a:ln w="12700">
            <a:miter lim="400000"/>
          </a:ln>
        </p:spPr>
      </p:pic>
      <p:sp>
        <p:nvSpPr>
          <p:cNvPr id="22" name="Téglalap 12"/>
          <p:cNvSpPr/>
          <p:nvPr userDrawn="1"/>
        </p:nvSpPr>
        <p:spPr>
          <a:xfrm>
            <a:off x="0" y="0"/>
            <a:ext cx="12193200" cy="115200"/>
          </a:xfrm>
          <a:prstGeom prst="rect">
            <a:avLst/>
          </a:prstGeom>
          <a:gradFill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</a:gradFill>
          <a:ln w="12700">
            <a:miter lim="400000"/>
          </a:ln>
        </p:spPr>
        <p:txBody>
          <a:bodyPr lIns="34289" tIns="34289" rIns="34289" bIns="3428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sz="1266"/>
          </a:p>
        </p:txBody>
      </p:sp>
    </p:spTree>
    <p:extLst>
      <p:ext uri="{BB962C8B-B14F-4D97-AF65-F5344CB8AC3E}">
        <p14:creationId xmlns:p14="http://schemas.microsoft.com/office/powerpoint/2010/main" val="3264302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2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Ábra 2" descr="Ábra 2"/>
          <p:cNvPicPr>
            <a:picLocks/>
          </p:cNvPicPr>
          <p:nvPr userDrawn="1"/>
        </p:nvPicPr>
        <p:blipFill>
          <a:blip r:embed="rId2"/>
          <a:srcRect r="21663"/>
          <a:stretch>
            <a:fillRect/>
          </a:stretch>
        </p:blipFill>
        <p:spPr>
          <a:xfrm>
            <a:off x="10725235" y="4525200"/>
            <a:ext cx="1466766" cy="11088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Ábra 23" descr="Ábra 23"/>
          <p:cNvPicPr>
            <a:picLocks/>
          </p:cNvPicPr>
          <p:nvPr userDrawn="1"/>
        </p:nvPicPr>
        <p:blipFill>
          <a:blip r:embed="rId2"/>
          <a:srcRect l="26987"/>
          <a:stretch>
            <a:fillRect/>
          </a:stretch>
        </p:blipFill>
        <p:spPr>
          <a:xfrm>
            <a:off x="0" y="2563200"/>
            <a:ext cx="1367057" cy="11088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1" name="Kép 2" descr="Kép 2"/>
          <p:cNvPicPr>
            <a:picLocks/>
          </p:cNvPicPr>
          <p:nvPr userDrawn="1"/>
        </p:nvPicPr>
        <p:blipFill>
          <a:blip r:embed="rId3"/>
          <a:srcRect t="15778" r="25348"/>
          <a:stretch>
            <a:fillRect/>
          </a:stretch>
        </p:blipFill>
        <p:spPr>
          <a:xfrm>
            <a:off x="10183200" y="0"/>
            <a:ext cx="2008800" cy="2235600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0800" y="1360800"/>
            <a:ext cx="10749375" cy="554400"/>
          </a:xfrm>
          <a:prstGeom prst="rect">
            <a:avLst/>
          </a:prstGeom>
        </p:spPr>
        <p:txBody>
          <a:bodyPr lIns="90000" tIns="46800" rIns="90000" bIns="46800"/>
          <a:lstStyle>
            <a:lvl1pPr>
              <a:lnSpc>
                <a:spcPct val="100000"/>
              </a:lnSpc>
              <a:defRPr sz="3000">
                <a:solidFill>
                  <a:srgbClr val="121D46"/>
                </a:solidFill>
                <a:latin typeface="Poppins Bold" panose="00000800000000000000" pitchFamily="2" charset="-18"/>
                <a:cs typeface="Poppins Bold" panose="00000800000000000000" pitchFamily="2" charset="-18"/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6" name="Szöveg helye 15"/>
          <p:cNvSpPr>
            <a:spLocks noGrp="1"/>
          </p:cNvSpPr>
          <p:nvPr>
            <p:ph type="body" sz="quarter" idx="14" hasCustomPrompt="1"/>
          </p:nvPr>
        </p:nvSpPr>
        <p:spPr>
          <a:xfrm>
            <a:off x="741600" y="730800"/>
            <a:ext cx="10779996" cy="278438"/>
          </a:xfrm>
          <a:prstGeom prst="rect">
            <a:avLst/>
          </a:prstGeom>
        </p:spPr>
        <p:txBody>
          <a:bodyPr lIns="90000" tIns="46800" rIns="90000" bIns="46800"/>
          <a:lstStyle>
            <a:lvl1pPr marL="0" indent="0">
              <a:buNone/>
              <a:defRPr sz="1200" spc="562" baseline="0">
                <a:solidFill>
                  <a:srgbClr val="9DA8C4"/>
                </a:solidFill>
                <a:latin typeface="Poppins Bold" panose="00000800000000000000" pitchFamily="2" charset="-18"/>
                <a:cs typeface="Poppins Bold" panose="00000800000000000000" pitchFamily="2" charset="-18"/>
              </a:defRPr>
            </a:lvl1pPr>
          </a:lstStyle>
          <a:p>
            <a:pPr lvl="0"/>
            <a:r>
              <a:rPr lang="hu-HU" dirty="0"/>
              <a:t>MINTASZÖVEG SZERKESZTÉSE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quarter" idx="15"/>
          </p:nvPr>
        </p:nvSpPr>
        <p:spPr>
          <a:xfrm>
            <a:off x="2178000" y="3020400"/>
            <a:ext cx="8672400" cy="2260406"/>
          </a:xfrm>
          <a:prstGeom prst="rect">
            <a:avLst/>
          </a:prstGeom>
        </p:spPr>
        <p:txBody>
          <a:bodyPr lIns="90000" tIns="46800" rIns="90000" bIns="46800"/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sz="2200" i="1">
                <a:solidFill>
                  <a:srgbClr val="121D46"/>
                </a:solidFill>
                <a:latin typeface="Poppins regular" panose="00000500000000000000" pitchFamily="2" charset="-18"/>
                <a:cs typeface="Poppins regular" panose="00000500000000000000" pitchFamily="2" charset="-18"/>
              </a:defRPr>
            </a:lvl1pPr>
            <a:lvl2pPr>
              <a:lnSpc>
                <a:spcPct val="150000"/>
              </a:lnSpc>
              <a:spcBef>
                <a:spcPts val="0"/>
              </a:spcBef>
              <a:defRPr sz="1547">
                <a:solidFill>
                  <a:srgbClr val="121D46"/>
                </a:solidFill>
                <a:latin typeface="Poppins regular" panose="00000500000000000000" pitchFamily="2" charset="-18"/>
                <a:cs typeface="Poppins regular" panose="00000500000000000000" pitchFamily="2" charset="-18"/>
              </a:defRPr>
            </a:lvl2pPr>
            <a:lvl3pPr>
              <a:lnSpc>
                <a:spcPct val="150000"/>
              </a:lnSpc>
              <a:spcBef>
                <a:spcPts val="0"/>
              </a:spcBef>
              <a:defRPr sz="1547">
                <a:solidFill>
                  <a:srgbClr val="121D46"/>
                </a:solidFill>
                <a:latin typeface="Poppins regular" panose="00000500000000000000" pitchFamily="2" charset="-18"/>
                <a:cs typeface="Poppins regular" panose="00000500000000000000" pitchFamily="2" charset="-18"/>
              </a:defRPr>
            </a:lvl3pPr>
            <a:lvl4pPr>
              <a:lnSpc>
                <a:spcPct val="150000"/>
              </a:lnSpc>
              <a:spcBef>
                <a:spcPts val="0"/>
              </a:spcBef>
              <a:defRPr sz="1547">
                <a:solidFill>
                  <a:srgbClr val="121D46"/>
                </a:solidFill>
                <a:latin typeface="Poppins regular" panose="00000500000000000000" pitchFamily="2" charset="-18"/>
                <a:cs typeface="Poppins regular" panose="00000500000000000000" pitchFamily="2" charset="-18"/>
              </a:defRPr>
            </a:lvl4pPr>
            <a:lvl5pPr>
              <a:lnSpc>
                <a:spcPct val="150000"/>
              </a:lnSpc>
              <a:spcBef>
                <a:spcPts val="0"/>
              </a:spcBef>
              <a:defRPr sz="1547">
                <a:solidFill>
                  <a:srgbClr val="121D46"/>
                </a:solidFill>
                <a:latin typeface="Poppins regular" panose="00000500000000000000" pitchFamily="2" charset="-18"/>
                <a:cs typeface="Poppins regular" panose="00000500000000000000" pitchFamily="2" charset="-18"/>
              </a:defRPr>
            </a:lvl5pPr>
          </a:lstStyle>
          <a:p>
            <a:pPr lvl="0"/>
            <a:r>
              <a:rPr lang="hu-HU" dirty="0"/>
              <a:t>Mintaszöveg szerkesztése</a:t>
            </a: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41600" y="6117418"/>
            <a:ext cx="6750000" cy="367200"/>
          </a:xfrm>
          <a:prstGeom prst="rect">
            <a:avLst/>
          </a:prstGeom>
        </p:spPr>
        <p:txBody>
          <a:bodyPr lIns="90000" tIns="46800" rIns="90000" bIns="46800" anchor="ctr"/>
          <a:lstStyle>
            <a:lvl1pPr>
              <a:lnSpc>
                <a:spcPts val="1195"/>
              </a:lnSpc>
              <a:defRPr sz="1200">
                <a:solidFill>
                  <a:srgbClr val="9DA8C4"/>
                </a:solidFill>
                <a:latin typeface="Poppins regular" panose="00000500000000000000" pitchFamily="2" charset="-18"/>
                <a:cs typeface="Poppins regular" panose="00000500000000000000" pitchFamily="2" charset="-18"/>
              </a:defRPr>
            </a:lvl1pPr>
          </a:lstStyle>
          <a:p>
            <a:r>
              <a:rPr lang="hu-HU"/>
              <a:t>Documents name (élőláb)</a:t>
            </a:r>
            <a:endParaRPr lang="hu-HU" dirty="0"/>
          </a:p>
        </p:txBody>
      </p:sp>
      <p:pic>
        <p:nvPicPr>
          <p:cNvPr id="13" name="Ábra 4" descr="Ábra 4"/>
          <p:cNvPicPr>
            <a:picLocks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891546" y="6117418"/>
            <a:ext cx="1678854" cy="359432"/>
          </a:xfrm>
          <a:prstGeom prst="rect">
            <a:avLst/>
          </a:prstGeom>
          <a:ln w="12700">
            <a:miter lim="400000"/>
          </a:ln>
        </p:spPr>
      </p:pic>
      <p:sp>
        <p:nvSpPr>
          <p:cNvPr id="15" name="Téglalap 12"/>
          <p:cNvSpPr/>
          <p:nvPr userDrawn="1"/>
        </p:nvSpPr>
        <p:spPr>
          <a:xfrm>
            <a:off x="0" y="0"/>
            <a:ext cx="12193200" cy="115200"/>
          </a:xfrm>
          <a:prstGeom prst="rect">
            <a:avLst/>
          </a:prstGeom>
          <a:gradFill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</a:gradFill>
          <a:ln w="12700">
            <a:miter lim="400000"/>
          </a:ln>
        </p:spPr>
        <p:txBody>
          <a:bodyPr lIns="34289" tIns="34289" rIns="34289" bIns="3428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sz="1266"/>
          </a:p>
        </p:txBody>
      </p:sp>
    </p:spTree>
    <p:extLst>
      <p:ext uri="{BB962C8B-B14F-4D97-AF65-F5344CB8AC3E}">
        <p14:creationId xmlns:p14="http://schemas.microsoft.com/office/powerpoint/2010/main" val="3343359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20">
        <p:fade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0800" y="1360800"/>
            <a:ext cx="10778400" cy="554400"/>
          </a:xfrm>
          <a:prstGeom prst="rect">
            <a:avLst/>
          </a:prstGeom>
        </p:spPr>
        <p:txBody>
          <a:bodyPr lIns="90000" tIns="46800" rIns="90000" bIns="46800"/>
          <a:lstStyle>
            <a:lvl1pPr>
              <a:lnSpc>
                <a:spcPct val="100000"/>
              </a:lnSpc>
              <a:defRPr sz="3000">
                <a:solidFill>
                  <a:srgbClr val="121D46"/>
                </a:solidFill>
                <a:latin typeface="Poppins Bold" panose="00000800000000000000" pitchFamily="2" charset="-18"/>
                <a:cs typeface="Poppins Bold" panose="00000800000000000000" pitchFamily="2" charset="-18"/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6" name="Szöveg helye 15"/>
          <p:cNvSpPr>
            <a:spLocks noGrp="1"/>
          </p:cNvSpPr>
          <p:nvPr>
            <p:ph type="body" sz="quarter" idx="14" hasCustomPrompt="1"/>
          </p:nvPr>
        </p:nvSpPr>
        <p:spPr>
          <a:xfrm>
            <a:off x="741600" y="730800"/>
            <a:ext cx="10779996" cy="278438"/>
          </a:xfrm>
          <a:prstGeom prst="rect">
            <a:avLst/>
          </a:prstGeom>
        </p:spPr>
        <p:txBody>
          <a:bodyPr lIns="90000" tIns="46800" rIns="90000" bIns="46800"/>
          <a:lstStyle>
            <a:lvl1pPr marL="0" indent="0">
              <a:buNone/>
              <a:defRPr sz="1200" spc="562" baseline="0">
                <a:solidFill>
                  <a:srgbClr val="9DA8C4"/>
                </a:solidFill>
                <a:latin typeface="Poppins Bold" panose="00000800000000000000" pitchFamily="2" charset="-18"/>
                <a:cs typeface="Poppins Bold" panose="00000800000000000000" pitchFamily="2" charset="-18"/>
              </a:defRPr>
            </a:lvl1pPr>
          </a:lstStyle>
          <a:p>
            <a:pPr lvl="0"/>
            <a:r>
              <a:rPr lang="hu-HU" dirty="0"/>
              <a:t>MINTASZÖVEG SZERKESZTÉSE</a:t>
            </a:r>
          </a:p>
        </p:txBody>
      </p:sp>
      <p:sp>
        <p:nvSpPr>
          <p:cNvPr id="4" name="Táblázat helye 3"/>
          <p:cNvSpPr>
            <a:spLocks noGrp="1"/>
          </p:cNvSpPr>
          <p:nvPr>
            <p:ph type="tbl" sz="quarter" idx="15"/>
          </p:nvPr>
        </p:nvSpPr>
        <p:spPr>
          <a:xfrm>
            <a:off x="730800" y="2347200"/>
            <a:ext cx="10839600" cy="3384736"/>
          </a:xfrm>
          <a:prstGeom prst="rect">
            <a:avLst/>
          </a:prstGeom>
        </p:spPr>
        <p:txBody>
          <a:bodyPr lIns="90000" tIns="46800" rIns="90000" bIns="4680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rgbClr val="121D46"/>
                </a:solidFill>
                <a:latin typeface="Poppins Regular" panose="00000500000000000000" pitchFamily="2" charset="-18"/>
                <a:cs typeface="Poppins Regular" panose="00000500000000000000" pitchFamily="2" charset="-18"/>
              </a:defRPr>
            </a:lvl1pPr>
          </a:lstStyle>
          <a:p>
            <a:endParaRPr lang="hu-H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41600" y="6117418"/>
            <a:ext cx="6750000" cy="367200"/>
          </a:xfrm>
          <a:prstGeom prst="rect">
            <a:avLst/>
          </a:prstGeom>
        </p:spPr>
        <p:txBody>
          <a:bodyPr lIns="90000" tIns="46800" rIns="90000" bIns="46800" anchor="ctr"/>
          <a:lstStyle>
            <a:lvl1pPr>
              <a:lnSpc>
                <a:spcPts val="1195"/>
              </a:lnSpc>
              <a:defRPr sz="1200">
                <a:solidFill>
                  <a:srgbClr val="9DA8C4"/>
                </a:solidFill>
                <a:latin typeface="Poppins regular" panose="00000500000000000000" pitchFamily="2" charset="-18"/>
                <a:cs typeface="Poppins regular" panose="00000500000000000000" pitchFamily="2" charset="-18"/>
              </a:defRPr>
            </a:lvl1pPr>
          </a:lstStyle>
          <a:p>
            <a:r>
              <a:rPr lang="hu-HU"/>
              <a:t>Documents name (élőláb)</a:t>
            </a:r>
            <a:endParaRPr lang="hu-HU" dirty="0"/>
          </a:p>
        </p:txBody>
      </p:sp>
      <p:pic>
        <p:nvPicPr>
          <p:cNvPr id="10" name="Ábra 4" descr="Ábra 4"/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91546" y="6117418"/>
            <a:ext cx="1678854" cy="359432"/>
          </a:xfrm>
          <a:prstGeom prst="rect">
            <a:avLst/>
          </a:prstGeom>
          <a:ln w="12700">
            <a:miter lim="400000"/>
          </a:ln>
        </p:spPr>
      </p:pic>
      <p:sp>
        <p:nvSpPr>
          <p:cNvPr id="12" name="Téglalap 12"/>
          <p:cNvSpPr/>
          <p:nvPr userDrawn="1"/>
        </p:nvSpPr>
        <p:spPr>
          <a:xfrm>
            <a:off x="0" y="0"/>
            <a:ext cx="12193200" cy="115200"/>
          </a:xfrm>
          <a:prstGeom prst="rect">
            <a:avLst/>
          </a:prstGeom>
          <a:gradFill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</a:gradFill>
          <a:ln w="12700">
            <a:miter lim="400000"/>
          </a:ln>
        </p:spPr>
        <p:txBody>
          <a:bodyPr lIns="34289" tIns="34289" rIns="34289" bIns="3428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sz="1266"/>
          </a:p>
        </p:txBody>
      </p:sp>
    </p:spTree>
    <p:extLst>
      <p:ext uri="{BB962C8B-B14F-4D97-AF65-F5344CB8AC3E}">
        <p14:creationId xmlns:p14="http://schemas.microsoft.com/office/powerpoint/2010/main" val="42829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2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471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5" r:id="rId2"/>
    <p:sldLayoutId id="2147483674" r:id="rId3"/>
    <p:sldLayoutId id="2147483684" r:id="rId4"/>
    <p:sldLayoutId id="2147483685" r:id="rId5"/>
    <p:sldLayoutId id="2147483686" r:id="rId6"/>
    <p:sldLayoutId id="2147483687" r:id="rId7"/>
    <p:sldLayoutId id="2147483690" r:id="rId8"/>
    <p:sldLayoutId id="2147483691" r:id="rId9"/>
    <p:sldLayoutId id="2147483692" r:id="rId10"/>
    <p:sldLayoutId id="2147483688" r:id="rId11"/>
    <p:sldLayoutId id="2147483689" r:id="rId12"/>
  </p:sldLayoutIdLst>
  <p:hf sldNum="0" hdr="0" dt="0"/>
  <p:txStyles>
    <p:titleStyle>
      <a:lvl1pPr algn="l" defTabSz="914399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39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39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99" indent="-228600" algn="l" defTabSz="91439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98" indent="-228600" algn="l" defTabSz="91439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2057398" indent="-228600" algn="l" defTabSz="91439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514597" indent="-228600" algn="l" defTabSz="91439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971796" indent="-228600" algn="l" defTabSz="91439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428996" indent="-228600" algn="l" defTabSz="91439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886195" indent="-228600" algn="l" defTabSz="91439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99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399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2pPr>
      <a:lvl3pPr marL="914399" algn="l" defTabSz="914399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3pPr>
      <a:lvl4pPr marL="1371599" algn="l" defTabSz="914399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1828798" algn="l" defTabSz="914399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285997" algn="l" defTabSz="914399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743197" algn="l" defTabSz="914399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200396" algn="l" defTabSz="914399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657596" algn="l" defTabSz="914399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sz="2400" dirty="0" err="1"/>
              <a:t>Hypernatrémia</a:t>
            </a:r>
            <a:r>
              <a:rPr lang="hu-HU" sz="2400" dirty="0"/>
              <a:t> terápiája és annak szerepe a mortalitásra, a morbiditásra és a kezeléssel kapcsolatos mellékhatások</a:t>
            </a:r>
            <a:endParaRPr lang="en-US" sz="2400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u-HU" dirty="0"/>
              <a:t>Szisztematikus áttekintés</a:t>
            </a:r>
          </a:p>
          <a:p>
            <a:r>
              <a:rPr lang="hu-HU" dirty="0"/>
              <a:t>Dr. Tóth Natália</a:t>
            </a:r>
            <a:endParaRPr lang="en-US" dirty="0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10"/>
          </p:nvPr>
        </p:nvSpPr>
        <p:spPr>
          <a:xfrm>
            <a:off x="741600" y="6413157"/>
            <a:ext cx="4172400" cy="367200"/>
          </a:xfrm>
        </p:spPr>
        <p:txBody>
          <a:bodyPr/>
          <a:lstStyle/>
          <a:p>
            <a:r>
              <a:rPr lang="hu-HU" dirty="0">
                <a:latin typeface="Poppins Regular" panose="00000500000000000000" pitchFamily="2" charset="-18"/>
                <a:cs typeface="Poppins Regular" panose="00000500000000000000" pitchFamily="2" charset="-18"/>
              </a:rPr>
              <a:t>Pécs, 2025. március 28.</a:t>
            </a:r>
            <a:endParaRPr lang="hu-HU" dirty="0"/>
          </a:p>
        </p:txBody>
      </p:sp>
      <p:sp>
        <p:nvSpPr>
          <p:cNvPr id="4" name="Élőláb helye 4">
            <a:extLst>
              <a:ext uri="{FF2B5EF4-FFF2-40B4-BE49-F238E27FC236}">
                <a16:creationId xmlns:a16="http://schemas.microsoft.com/office/drawing/2014/main" id="{6E6ECD17-6FD5-388B-B739-31C1C3419493}"/>
              </a:ext>
            </a:extLst>
          </p:cNvPr>
          <p:cNvSpPr txBox="1">
            <a:spLocks/>
          </p:cNvSpPr>
          <p:nvPr/>
        </p:nvSpPr>
        <p:spPr>
          <a:xfrm>
            <a:off x="741599" y="5850924"/>
            <a:ext cx="7543605" cy="562233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382676" rtl="0" eaLnBrk="1" latinLnBrk="0" hangingPunct="1">
              <a:defRPr sz="15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2676" algn="l" defTabSz="382676" rtl="0" eaLnBrk="1" latinLnBrk="0" hangingPunct="1">
              <a:defRPr sz="15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65353" algn="l" defTabSz="382676" rtl="0" eaLnBrk="1" latinLnBrk="0" hangingPunct="1">
              <a:defRPr sz="15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8029" algn="l" defTabSz="382676" rtl="0" eaLnBrk="1" latinLnBrk="0" hangingPunct="1">
              <a:defRPr sz="15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30706" algn="l" defTabSz="382676" rtl="0" eaLnBrk="1" latinLnBrk="0" hangingPunct="1">
              <a:defRPr sz="15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13382" algn="l" defTabSz="382676" rtl="0" eaLnBrk="1" latinLnBrk="0" hangingPunct="1">
              <a:defRPr sz="15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96058" algn="l" defTabSz="382676" rtl="0" eaLnBrk="1" latinLnBrk="0" hangingPunct="1">
              <a:defRPr sz="15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78735" algn="l" defTabSz="382676" rtl="0" eaLnBrk="1" latinLnBrk="0" hangingPunct="1">
              <a:defRPr sz="15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061411" algn="l" defTabSz="382676" rtl="0" eaLnBrk="1" latinLnBrk="0" hangingPunct="1">
              <a:defRPr sz="15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1000" dirty="0" err="1">
                <a:solidFill>
                  <a:srgbClr val="9DA8C4"/>
                </a:solidFill>
                <a:latin typeface="Poppins Regular" panose="020B0604020202020204" charset="-18"/>
                <a:cs typeface="Poppins Regular" panose="020B0604020202020204" charset="-18"/>
              </a:rPr>
              <a:t>Kitisin</a:t>
            </a:r>
            <a:r>
              <a:rPr lang="hu-HU" sz="1000" dirty="0">
                <a:solidFill>
                  <a:srgbClr val="9DA8C4"/>
                </a:solidFill>
                <a:latin typeface="Poppins Regular" panose="020B0604020202020204" charset="-18"/>
                <a:cs typeface="Poppins Regular" panose="020B0604020202020204" charset="-18"/>
              </a:rPr>
              <a:t> </a:t>
            </a:r>
            <a:r>
              <a:rPr lang="hu-HU" sz="1000" dirty="0" err="1">
                <a:solidFill>
                  <a:srgbClr val="9DA8C4"/>
                </a:solidFill>
                <a:latin typeface="Poppins Regular" panose="020B0604020202020204" charset="-18"/>
                <a:cs typeface="Poppins Regular" panose="020B0604020202020204" charset="-18"/>
              </a:rPr>
              <a:t>N</a:t>
            </a:r>
            <a:r>
              <a:rPr lang="hu-HU" sz="1000" dirty="0">
                <a:solidFill>
                  <a:srgbClr val="9DA8C4"/>
                </a:solidFill>
                <a:latin typeface="Poppins Regular" panose="020B0604020202020204" charset="-18"/>
                <a:cs typeface="Poppins Regular" panose="020B0604020202020204" charset="-18"/>
              </a:rPr>
              <a:t>, </a:t>
            </a:r>
            <a:r>
              <a:rPr lang="hu-HU" sz="1000" dirty="0" err="1">
                <a:solidFill>
                  <a:srgbClr val="9DA8C4"/>
                </a:solidFill>
                <a:latin typeface="Poppins Regular" panose="020B0604020202020204" charset="-18"/>
                <a:cs typeface="Poppins Regular" panose="020B0604020202020204" charset="-18"/>
              </a:rPr>
              <a:t>Raykateeraroj</a:t>
            </a:r>
            <a:r>
              <a:rPr lang="hu-HU" sz="1000" dirty="0">
                <a:solidFill>
                  <a:srgbClr val="9DA8C4"/>
                </a:solidFill>
                <a:latin typeface="Poppins Regular" panose="020B0604020202020204" charset="-18"/>
                <a:cs typeface="Poppins Regular" panose="020B0604020202020204" charset="-18"/>
              </a:rPr>
              <a:t> </a:t>
            </a:r>
            <a:r>
              <a:rPr lang="hu-HU" sz="1000" dirty="0" err="1">
                <a:solidFill>
                  <a:srgbClr val="9DA8C4"/>
                </a:solidFill>
                <a:latin typeface="Poppins Regular" panose="020B0604020202020204" charset="-18"/>
                <a:cs typeface="Poppins Regular" panose="020B0604020202020204" charset="-18"/>
              </a:rPr>
              <a:t>N</a:t>
            </a:r>
            <a:r>
              <a:rPr lang="hu-HU" sz="1000" dirty="0">
                <a:solidFill>
                  <a:srgbClr val="9DA8C4"/>
                </a:solidFill>
                <a:latin typeface="Poppins Regular" panose="020B0604020202020204" charset="-18"/>
                <a:cs typeface="Poppins Regular" panose="020B0604020202020204" charset="-18"/>
              </a:rPr>
              <a:t>, </a:t>
            </a:r>
            <a:r>
              <a:rPr lang="hu-HU" sz="1000" dirty="0" err="1">
                <a:solidFill>
                  <a:srgbClr val="9DA8C4"/>
                </a:solidFill>
                <a:latin typeface="Poppins Regular" panose="020B0604020202020204" charset="-18"/>
                <a:cs typeface="Poppins Regular" panose="020B0604020202020204" charset="-18"/>
              </a:rPr>
              <a:t>Hikasa</a:t>
            </a:r>
            <a:r>
              <a:rPr lang="hu-HU" sz="1000" dirty="0">
                <a:solidFill>
                  <a:srgbClr val="9DA8C4"/>
                </a:solidFill>
                <a:latin typeface="Poppins Regular" panose="020B0604020202020204" charset="-18"/>
                <a:cs typeface="Poppins Regular" panose="020B0604020202020204" charset="-18"/>
              </a:rPr>
              <a:t> </a:t>
            </a:r>
            <a:r>
              <a:rPr lang="hu-HU" sz="1000" dirty="0" err="1">
                <a:solidFill>
                  <a:srgbClr val="9DA8C4"/>
                </a:solidFill>
                <a:latin typeface="Poppins Regular" panose="020B0604020202020204" charset="-18"/>
                <a:cs typeface="Poppins Regular" panose="020B0604020202020204" charset="-18"/>
              </a:rPr>
              <a:t>Y</a:t>
            </a:r>
            <a:r>
              <a:rPr lang="hu-HU" sz="1000" dirty="0">
                <a:solidFill>
                  <a:srgbClr val="9DA8C4"/>
                </a:solidFill>
                <a:latin typeface="Poppins Regular" panose="020B0604020202020204" charset="-18"/>
                <a:cs typeface="Poppins Regular" panose="020B0604020202020204" charset="-18"/>
              </a:rPr>
              <a:t>, </a:t>
            </a:r>
            <a:r>
              <a:rPr lang="hu-HU" sz="1000" dirty="0" err="1">
                <a:solidFill>
                  <a:srgbClr val="9DA8C4"/>
                </a:solidFill>
                <a:latin typeface="Poppins Regular" panose="020B0604020202020204" charset="-18"/>
                <a:cs typeface="Poppins Regular" panose="020B0604020202020204" charset="-18"/>
              </a:rPr>
              <a:t>et</a:t>
            </a:r>
            <a:r>
              <a:rPr lang="hu-HU" sz="1000" dirty="0">
                <a:solidFill>
                  <a:srgbClr val="9DA8C4"/>
                </a:solidFill>
                <a:latin typeface="Poppins Regular" panose="020B0604020202020204" charset="-18"/>
                <a:cs typeface="Poppins Regular" panose="020B0604020202020204" charset="-18"/>
              </a:rPr>
              <a:t> </a:t>
            </a:r>
            <a:r>
              <a:rPr lang="hu-HU" sz="1000" dirty="0" err="1">
                <a:solidFill>
                  <a:srgbClr val="9DA8C4"/>
                </a:solidFill>
                <a:latin typeface="Poppins Regular" panose="020B0604020202020204" charset="-18"/>
                <a:cs typeface="Poppins Regular" panose="020B0604020202020204" charset="-18"/>
              </a:rPr>
              <a:t>al</a:t>
            </a:r>
            <a:r>
              <a:rPr lang="hu-HU" sz="1000" dirty="0">
                <a:solidFill>
                  <a:srgbClr val="9DA8C4"/>
                </a:solidFill>
                <a:latin typeface="Poppins Regular" panose="020B0604020202020204" charset="-18"/>
                <a:cs typeface="Poppins Regular" panose="020B0604020202020204" charset="-18"/>
              </a:rPr>
              <a:t>. </a:t>
            </a:r>
            <a:r>
              <a:rPr lang="hu-HU" sz="1000" dirty="0" err="1">
                <a:solidFill>
                  <a:srgbClr val="9DA8C4"/>
                </a:solidFill>
                <a:latin typeface="Poppins Regular" panose="020B0604020202020204" charset="-18"/>
                <a:cs typeface="Poppins Regular" panose="020B0604020202020204" charset="-18"/>
              </a:rPr>
              <a:t>Systematic</a:t>
            </a:r>
            <a:r>
              <a:rPr lang="hu-HU" sz="1000" dirty="0">
                <a:solidFill>
                  <a:srgbClr val="9DA8C4"/>
                </a:solidFill>
                <a:latin typeface="Poppins Regular" panose="020B0604020202020204" charset="-18"/>
                <a:cs typeface="Poppins Regular" panose="020B0604020202020204" charset="-18"/>
              </a:rPr>
              <a:t> </a:t>
            </a:r>
            <a:r>
              <a:rPr lang="hu-HU" sz="1000" dirty="0" err="1">
                <a:solidFill>
                  <a:srgbClr val="9DA8C4"/>
                </a:solidFill>
                <a:latin typeface="Poppins Regular" panose="020B0604020202020204" charset="-18"/>
                <a:cs typeface="Poppins Regular" panose="020B0604020202020204" charset="-18"/>
              </a:rPr>
              <a:t>review</a:t>
            </a:r>
            <a:r>
              <a:rPr lang="hu-HU" sz="1000" dirty="0">
                <a:solidFill>
                  <a:srgbClr val="9DA8C4"/>
                </a:solidFill>
                <a:latin typeface="Poppins Regular" panose="020B0604020202020204" charset="-18"/>
                <a:cs typeface="Poppins Regular" panose="020B0604020202020204" charset="-18"/>
              </a:rPr>
              <a:t> and </a:t>
            </a:r>
            <a:r>
              <a:rPr lang="hu-HU" sz="1000" dirty="0" err="1">
                <a:solidFill>
                  <a:srgbClr val="9DA8C4"/>
                </a:solidFill>
                <a:latin typeface="Poppins Regular" panose="020B0604020202020204" charset="-18"/>
                <a:cs typeface="Poppins Regular" panose="020B0604020202020204" charset="-18"/>
              </a:rPr>
              <a:t>meta-analysis</a:t>
            </a:r>
            <a:r>
              <a:rPr lang="hu-HU" sz="1000" dirty="0">
                <a:solidFill>
                  <a:srgbClr val="9DA8C4"/>
                </a:solidFill>
                <a:latin typeface="Poppins Regular" panose="020B0604020202020204" charset="-18"/>
                <a:cs typeface="Poppins Regular" panose="020B0604020202020204" charset="-18"/>
              </a:rPr>
              <a:t> of </a:t>
            </a:r>
            <a:r>
              <a:rPr lang="hu-HU" sz="1000" dirty="0" err="1">
                <a:solidFill>
                  <a:srgbClr val="9DA8C4"/>
                </a:solidFill>
                <a:latin typeface="Poppins Regular" panose="020B0604020202020204" charset="-18"/>
                <a:cs typeface="Poppins Regular" panose="020B0604020202020204" charset="-18"/>
              </a:rPr>
              <a:t>the</a:t>
            </a:r>
            <a:r>
              <a:rPr lang="hu-HU" sz="1000" dirty="0">
                <a:solidFill>
                  <a:srgbClr val="9DA8C4"/>
                </a:solidFill>
                <a:latin typeface="Poppins Regular" panose="020B0604020202020204" charset="-18"/>
                <a:cs typeface="Poppins Regular" panose="020B0604020202020204" charset="-18"/>
              </a:rPr>
              <a:t> </a:t>
            </a:r>
            <a:r>
              <a:rPr lang="hu-HU" sz="1000" dirty="0" err="1">
                <a:solidFill>
                  <a:srgbClr val="9DA8C4"/>
                </a:solidFill>
                <a:latin typeface="Poppins Regular" panose="020B0604020202020204" charset="-18"/>
                <a:cs typeface="Poppins Regular" panose="020B0604020202020204" charset="-18"/>
              </a:rPr>
              <a:t>treatment</a:t>
            </a:r>
            <a:r>
              <a:rPr lang="hu-HU" sz="1000" dirty="0">
                <a:solidFill>
                  <a:srgbClr val="9DA8C4"/>
                </a:solidFill>
                <a:latin typeface="Poppins Regular" panose="020B0604020202020204" charset="-18"/>
                <a:cs typeface="Poppins Regular" panose="020B0604020202020204" charset="-18"/>
              </a:rPr>
              <a:t> of </a:t>
            </a:r>
            <a:r>
              <a:rPr lang="hu-HU" sz="1000" dirty="0" err="1">
                <a:solidFill>
                  <a:srgbClr val="9DA8C4"/>
                </a:solidFill>
                <a:latin typeface="Poppins Regular" panose="020B0604020202020204" charset="-18"/>
                <a:cs typeface="Poppins Regular" panose="020B0604020202020204" charset="-18"/>
              </a:rPr>
              <a:t>hypernatremia</a:t>
            </a:r>
            <a:r>
              <a:rPr lang="hu-HU" sz="1000" dirty="0">
                <a:solidFill>
                  <a:srgbClr val="9DA8C4"/>
                </a:solidFill>
                <a:latin typeface="Poppins Regular" panose="020B0604020202020204" charset="-18"/>
                <a:cs typeface="Poppins Regular" panose="020B0604020202020204" charset="-18"/>
              </a:rPr>
              <a:t> in </a:t>
            </a:r>
            <a:r>
              <a:rPr lang="hu-HU" sz="1000" dirty="0" err="1">
                <a:solidFill>
                  <a:srgbClr val="9DA8C4"/>
                </a:solidFill>
                <a:latin typeface="Poppins Regular" panose="020B0604020202020204" charset="-18"/>
                <a:cs typeface="Poppins Regular" panose="020B0604020202020204" charset="-18"/>
              </a:rPr>
              <a:t>adult</a:t>
            </a:r>
            <a:r>
              <a:rPr lang="hu-HU" sz="1000" dirty="0">
                <a:solidFill>
                  <a:srgbClr val="9DA8C4"/>
                </a:solidFill>
                <a:latin typeface="Poppins Regular" panose="020B0604020202020204" charset="-18"/>
                <a:cs typeface="Poppins Regular" panose="020B0604020202020204" charset="-18"/>
              </a:rPr>
              <a:t> </a:t>
            </a:r>
            <a:r>
              <a:rPr lang="hu-HU" sz="1000" dirty="0" err="1">
                <a:solidFill>
                  <a:srgbClr val="9DA8C4"/>
                </a:solidFill>
                <a:latin typeface="Poppins Regular" panose="020B0604020202020204" charset="-18"/>
                <a:cs typeface="Poppins Regular" panose="020B0604020202020204" charset="-18"/>
              </a:rPr>
              <a:t>hospitalized</a:t>
            </a:r>
            <a:r>
              <a:rPr lang="hu-HU" sz="1000" dirty="0">
                <a:solidFill>
                  <a:srgbClr val="9DA8C4"/>
                </a:solidFill>
                <a:latin typeface="Poppins Regular" panose="020B0604020202020204" charset="-18"/>
                <a:cs typeface="Poppins Regular" panose="020B0604020202020204" charset="-18"/>
              </a:rPr>
              <a:t> </a:t>
            </a:r>
            <a:r>
              <a:rPr lang="hu-HU" sz="1000" dirty="0" err="1">
                <a:solidFill>
                  <a:srgbClr val="9DA8C4"/>
                </a:solidFill>
                <a:latin typeface="Poppins Regular" panose="020B0604020202020204" charset="-18"/>
                <a:cs typeface="Poppins Regular" panose="020B0604020202020204" charset="-18"/>
              </a:rPr>
              <a:t>patients</a:t>
            </a:r>
            <a:r>
              <a:rPr lang="hu-HU" sz="1000" dirty="0">
                <a:solidFill>
                  <a:srgbClr val="9DA8C4"/>
                </a:solidFill>
                <a:latin typeface="Poppins Regular" panose="020B0604020202020204" charset="-18"/>
                <a:cs typeface="Poppins Regular" panose="020B0604020202020204" charset="-18"/>
              </a:rPr>
              <a:t>: </a:t>
            </a:r>
            <a:r>
              <a:rPr lang="hu-HU" sz="1000" dirty="0" err="1">
                <a:solidFill>
                  <a:srgbClr val="9DA8C4"/>
                </a:solidFill>
                <a:latin typeface="Poppins Regular" panose="020B0604020202020204" charset="-18"/>
                <a:cs typeface="Poppins Regular" panose="020B0604020202020204" charset="-18"/>
              </a:rPr>
              <a:t>impact</a:t>
            </a:r>
            <a:r>
              <a:rPr lang="hu-HU" sz="1000" dirty="0">
                <a:solidFill>
                  <a:srgbClr val="9DA8C4"/>
                </a:solidFill>
                <a:latin typeface="Poppins Regular" panose="020B0604020202020204" charset="-18"/>
                <a:cs typeface="Poppins Regular" panose="020B0604020202020204" charset="-18"/>
              </a:rPr>
              <a:t> </a:t>
            </a:r>
            <a:r>
              <a:rPr lang="hu-HU" sz="1000" dirty="0" err="1">
                <a:solidFill>
                  <a:srgbClr val="9DA8C4"/>
                </a:solidFill>
                <a:latin typeface="Poppins Regular" panose="020B0604020202020204" charset="-18"/>
                <a:cs typeface="Poppins Regular" panose="020B0604020202020204" charset="-18"/>
              </a:rPr>
              <a:t>on</a:t>
            </a:r>
            <a:r>
              <a:rPr lang="hu-HU" sz="1000" dirty="0">
                <a:solidFill>
                  <a:srgbClr val="9DA8C4"/>
                </a:solidFill>
                <a:latin typeface="Poppins Regular" panose="020B0604020202020204" charset="-18"/>
                <a:cs typeface="Poppins Regular" panose="020B0604020202020204" charset="-18"/>
              </a:rPr>
              <a:t> </a:t>
            </a:r>
            <a:r>
              <a:rPr lang="hu-HU" sz="1000" dirty="0" err="1">
                <a:solidFill>
                  <a:srgbClr val="9DA8C4"/>
                </a:solidFill>
                <a:latin typeface="Poppins Regular" panose="020B0604020202020204" charset="-18"/>
                <a:cs typeface="Poppins Regular" panose="020B0604020202020204" charset="-18"/>
              </a:rPr>
              <a:t>mortality</a:t>
            </a:r>
            <a:r>
              <a:rPr lang="hu-HU" sz="1000" dirty="0">
                <a:solidFill>
                  <a:srgbClr val="9DA8C4"/>
                </a:solidFill>
                <a:latin typeface="Poppins Regular" panose="020B0604020202020204" charset="-18"/>
                <a:cs typeface="Poppins Regular" panose="020B0604020202020204" charset="-18"/>
              </a:rPr>
              <a:t>, </a:t>
            </a:r>
            <a:r>
              <a:rPr lang="hu-HU" sz="1000" dirty="0" err="1">
                <a:solidFill>
                  <a:srgbClr val="9DA8C4"/>
                </a:solidFill>
                <a:latin typeface="Poppins Regular" panose="020B0604020202020204" charset="-18"/>
                <a:cs typeface="Poppins Regular" panose="020B0604020202020204" charset="-18"/>
              </a:rPr>
              <a:t>morbidity</a:t>
            </a:r>
            <a:r>
              <a:rPr lang="hu-HU" sz="1000" dirty="0">
                <a:solidFill>
                  <a:srgbClr val="9DA8C4"/>
                </a:solidFill>
                <a:latin typeface="Poppins Regular" panose="020B0604020202020204" charset="-18"/>
                <a:cs typeface="Poppins Regular" panose="020B0604020202020204" charset="-18"/>
              </a:rPr>
              <a:t>, and </a:t>
            </a:r>
            <a:r>
              <a:rPr lang="hu-HU" sz="1000" dirty="0" err="1">
                <a:solidFill>
                  <a:srgbClr val="9DA8C4"/>
                </a:solidFill>
                <a:latin typeface="Poppins Regular" panose="020B0604020202020204" charset="-18"/>
                <a:cs typeface="Poppins Regular" panose="020B0604020202020204" charset="-18"/>
              </a:rPr>
              <a:t>treatment-related</a:t>
            </a:r>
            <a:r>
              <a:rPr lang="hu-HU" sz="1000" dirty="0">
                <a:solidFill>
                  <a:srgbClr val="9DA8C4"/>
                </a:solidFill>
                <a:latin typeface="Poppins Regular" panose="020B0604020202020204" charset="-18"/>
                <a:cs typeface="Poppins Regular" panose="020B0604020202020204" charset="-18"/>
              </a:rPr>
              <a:t> </a:t>
            </a:r>
            <a:r>
              <a:rPr lang="hu-HU" sz="1000" dirty="0" err="1">
                <a:solidFill>
                  <a:srgbClr val="9DA8C4"/>
                </a:solidFill>
                <a:latin typeface="Poppins Regular" panose="020B0604020202020204" charset="-18"/>
                <a:cs typeface="Poppins Regular" panose="020B0604020202020204" charset="-18"/>
              </a:rPr>
              <a:t>side</a:t>
            </a:r>
            <a:r>
              <a:rPr lang="hu-HU" sz="1000" dirty="0">
                <a:solidFill>
                  <a:srgbClr val="9DA8C4"/>
                </a:solidFill>
                <a:latin typeface="Poppins Regular" panose="020B0604020202020204" charset="-18"/>
                <a:cs typeface="Poppins Regular" panose="020B0604020202020204" charset="-18"/>
              </a:rPr>
              <a:t> </a:t>
            </a:r>
            <a:r>
              <a:rPr lang="hu-HU" sz="1000" dirty="0" err="1">
                <a:solidFill>
                  <a:srgbClr val="9DA8C4"/>
                </a:solidFill>
                <a:latin typeface="Poppins Regular" panose="020B0604020202020204" charset="-18"/>
                <a:cs typeface="Poppins Regular" panose="020B0604020202020204" charset="-18"/>
              </a:rPr>
              <a:t>effects</a:t>
            </a:r>
            <a:r>
              <a:rPr lang="hu-HU" sz="1000" dirty="0">
                <a:solidFill>
                  <a:srgbClr val="9DA8C4"/>
                </a:solidFill>
                <a:latin typeface="Poppins Regular" panose="020B0604020202020204" charset="-18"/>
                <a:cs typeface="Poppins Regular" panose="020B0604020202020204" charset="-18"/>
              </a:rPr>
              <a:t>. </a:t>
            </a:r>
            <a:r>
              <a:rPr lang="hu-HU" sz="1000" dirty="0" err="1">
                <a:solidFill>
                  <a:srgbClr val="9DA8C4"/>
                </a:solidFill>
                <a:latin typeface="Poppins Regular" panose="020B0604020202020204" charset="-18"/>
                <a:cs typeface="Poppins Regular" panose="020B0604020202020204" charset="-18"/>
              </a:rPr>
              <a:t>J</a:t>
            </a:r>
            <a:r>
              <a:rPr lang="hu-HU" sz="1000" dirty="0">
                <a:solidFill>
                  <a:srgbClr val="9DA8C4"/>
                </a:solidFill>
                <a:latin typeface="Poppins Regular" panose="020B0604020202020204" charset="-18"/>
                <a:cs typeface="Poppins Regular" panose="020B0604020202020204" charset="-18"/>
              </a:rPr>
              <a:t> </a:t>
            </a:r>
            <a:r>
              <a:rPr lang="hu-HU" sz="1000" dirty="0" err="1">
                <a:solidFill>
                  <a:srgbClr val="9DA8C4"/>
                </a:solidFill>
                <a:latin typeface="Poppins Regular" panose="020B0604020202020204" charset="-18"/>
                <a:cs typeface="Poppins Regular" panose="020B0604020202020204" charset="-18"/>
              </a:rPr>
              <a:t>Crit</a:t>
            </a:r>
            <a:r>
              <a:rPr lang="hu-HU" sz="1000" dirty="0">
                <a:solidFill>
                  <a:srgbClr val="9DA8C4"/>
                </a:solidFill>
                <a:latin typeface="Poppins Regular" panose="020B0604020202020204" charset="-18"/>
                <a:cs typeface="Poppins Regular" panose="020B0604020202020204" charset="-18"/>
              </a:rPr>
              <a:t> </a:t>
            </a:r>
            <a:r>
              <a:rPr lang="hu-HU" sz="1000" dirty="0" err="1">
                <a:solidFill>
                  <a:srgbClr val="9DA8C4"/>
                </a:solidFill>
                <a:latin typeface="Poppins Regular" panose="020B0604020202020204" charset="-18"/>
                <a:cs typeface="Poppins Regular" panose="020B0604020202020204" charset="-18"/>
              </a:rPr>
              <a:t>Care</a:t>
            </a:r>
            <a:r>
              <a:rPr lang="hu-HU" sz="1000" dirty="0">
                <a:solidFill>
                  <a:srgbClr val="9DA8C4"/>
                </a:solidFill>
                <a:latin typeface="Poppins Regular" panose="020B0604020202020204" charset="-18"/>
                <a:cs typeface="Poppins Regular" panose="020B0604020202020204" charset="-18"/>
              </a:rPr>
              <a:t>. 2025 Jun;87:155012. </a:t>
            </a:r>
            <a:r>
              <a:rPr lang="hu-HU" sz="1000" dirty="0" err="1">
                <a:solidFill>
                  <a:srgbClr val="9DA8C4"/>
                </a:solidFill>
                <a:latin typeface="Poppins Regular" panose="020B0604020202020204" charset="-18"/>
                <a:cs typeface="Poppins Regular" panose="020B0604020202020204" charset="-18"/>
              </a:rPr>
              <a:t>doi</a:t>
            </a:r>
            <a:r>
              <a:rPr lang="hu-HU" sz="1000" dirty="0">
                <a:solidFill>
                  <a:srgbClr val="9DA8C4"/>
                </a:solidFill>
                <a:latin typeface="Poppins Regular" panose="020B0604020202020204" charset="-18"/>
                <a:cs typeface="Poppins Regular" panose="020B0604020202020204" charset="-18"/>
              </a:rPr>
              <a:t>: 10.1016/j.jcrc.2024.155012.</a:t>
            </a:r>
          </a:p>
        </p:txBody>
      </p:sp>
    </p:spTree>
    <p:extLst>
      <p:ext uri="{BB962C8B-B14F-4D97-AF65-F5344CB8AC3E}">
        <p14:creationId xmlns:p14="http://schemas.microsoft.com/office/powerpoint/2010/main" val="35639292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ím 5"/>
          <p:cNvSpPr>
            <a:spLocks noGrp="1"/>
          </p:cNvSpPr>
          <p:nvPr>
            <p:ph type="ctrTitle"/>
          </p:nvPr>
        </p:nvSpPr>
        <p:spPr>
          <a:xfrm>
            <a:off x="2720238" y="2249708"/>
            <a:ext cx="9079200" cy="925200"/>
          </a:xfrm>
        </p:spPr>
        <p:txBody>
          <a:bodyPr/>
          <a:lstStyle/>
          <a:p>
            <a:r>
              <a:rPr lang="hu-HU" sz="4000" dirty="0"/>
              <a:t>A gyorsabb nátriumkorrekció biztonságosnak tűnik, és előnyös lehet súlyos </a:t>
            </a:r>
            <a:r>
              <a:rPr lang="hu-HU" sz="4000" dirty="0" err="1"/>
              <a:t>hipernatrémia</a:t>
            </a:r>
            <a:r>
              <a:rPr lang="hu-HU" sz="4000" dirty="0"/>
              <a:t> esetén, különösen az első 24 órában.</a:t>
            </a:r>
          </a:p>
        </p:txBody>
      </p:sp>
      <p:sp>
        <p:nvSpPr>
          <p:cNvPr id="4" name="Shape 2525">
            <a:extLst>
              <a:ext uri="{FF2B5EF4-FFF2-40B4-BE49-F238E27FC236}">
                <a16:creationId xmlns:a16="http://schemas.microsoft.com/office/drawing/2014/main" id="{EF6AAAE8-2239-A0AB-BCD0-2FAB63C7A34E}"/>
              </a:ext>
            </a:extLst>
          </p:cNvPr>
          <p:cNvSpPr/>
          <p:nvPr/>
        </p:nvSpPr>
        <p:spPr>
          <a:xfrm>
            <a:off x="973702" y="530433"/>
            <a:ext cx="417600" cy="4176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291" y="17673"/>
                </a:moveTo>
                <a:cubicBezTo>
                  <a:pt x="11562" y="17673"/>
                  <a:pt x="11782" y="17453"/>
                  <a:pt x="11782" y="17182"/>
                </a:cubicBezTo>
                <a:cubicBezTo>
                  <a:pt x="11782" y="16911"/>
                  <a:pt x="11562" y="16691"/>
                  <a:pt x="11291" y="16691"/>
                </a:cubicBezTo>
                <a:cubicBezTo>
                  <a:pt x="11020" y="16691"/>
                  <a:pt x="10800" y="16911"/>
                  <a:pt x="10800" y="17182"/>
                </a:cubicBezTo>
                <a:cubicBezTo>
                  <a:pt x="10800" y="17453"/>
                  <a:pt x="11020" y="17673"/>
                  <a:pt x="11291" y="17673"/>
                </a:cubicBezTo>
                <a:moveTo>
                  <a:pt x="17673" y="18655"/>
                </a:moveTo>
                <a:lnTo>
                  <a:pt x="13745" y="18655"/>
                </a:lnTo>
                <a:lnTo>
                  <a:pt x="13745" y="12273"/>
                </a:lnTo>
                <a:cubicBezTo>
                  <a:pt x="13745" y="12002"/>
                  <a:pt x="13525" y="11782"/>
                  <a:pt x="13255" y="11782"/>
                </a:cubicBezTo>
                <a:lnTo>
                  <a:pt x="8345" y="11782"/>
                </a:lnTo>
                <a:cubicBezTo>
                  <a:pt x="8075" y="11782"/>
                  <a:pt x="7855" y="12002"/>
                  <a:pt x="7855" y="12273"/>
                </a:cubicBezTo>
                <a:lnTo>
                  <a:pt x="7855" y="18655"/>
                </a:lnTo>
                <a:lnTo>
                  <a:pt x="3927" y="18655"/>
                </a:lnTo>
                <a:lnTo>
                  <a:pt x="3927" y="8058"/>
                </a:lnTo>
                <a:lnTo>
                  <a:pt x="10800" y="1185"/>
                </a:lnTo>
                <a:lnTo>
                  <a:pt x="17673" y="8058"/>
                </a:lnTo>
                <a:cubicBezTo>
                  <a:pt x="17673" y="8058"/>
                  <a:pt x="17673" y="18655"/>
                  <a:pt x="17673" y="18655"/>
                </a:cubicBezTo>
                <a:close/>
                <a:moveTo>
                  <a:pt x="17673" y="20618"/>
                </a:moveTo>
                <a:lnTo>
                  <a:pt x="13745" y="20618"/>
                </a:lnTo>
                <a:lnTo>
                  <a:pt x="13745" y="19636"/>
                </a:lnTo>
                <a:lnTo>
                  <a:pt x="17673" y="19636"/>
                </a:lnTo>
                <a:cubicBezTo>
                  <a:pt x="17673" y="19636"/>
                  <a:pt x="17673" y="20618"/>
                  <a:pt x="17673" y="20618"/>
                </a:cubicBezTo>
                <a:close/>
                <a:moveTo>
                  <a:pt x="12764" y="20618"/>
                </a:moveTo>
                <a:lnTo>
                  <a:pt x="8836" y="20618"/>
                </a:lnTo>
                <a:lnTo>
                  <a:pt x="8836" y="12764"/>
                </a:lnTo>
                <a:lnTo>
                  <a:pt x="12764" y="12764"/>
                </a:lnTo>
                <a:cubicBezTo>
                  <a:pt x="12764" y="12764"/>
                  <a:pt x="12764" y="20618"/>
                  <a:pt x="12764" y="20618"/>
                </a:cubicBezTo>
                <a:close/>
                <a:moveTo>
                  <a:pt x="7855" y="20618"/>
                </a:moveTo>
                <a:lnTo>
                  <a:pt x="3927" y="20618"/>
                </a:lnTo>
                <a:lnTo>
                  <a:pt x="3927" y="19636"/>
                </a:lnTo>
                <a:lnTo>
                  <a:pt x="7855" y="19636"/>
                </a:lnTo>
                <a:cubicBezTo>
                  <a:pt x="7855" y="19636"/>
                  <a:pt x="7855" y="20618"/>
                  <a:pt x="7855" y="20618"/>
                </a:cubicBezTo>
                <a:close/>
                <a:moveTo>
                  <a:pt x="14727" y="1964"/>
                </a:moveTo>
                <a:lnTo>
                  <a:pt x="16691" y="1964"/>
                </a:lnTo>
                <a:lnTo>
                  <a:pt x="16691" y="5688"/>
                </a:lnTo>
                <a:lnTo>
                  <a:pt x="14727" y="3724"/>
                </a:lnTo>
                <a:cubicBezTo>
                  <a:pt x="14727" y="3724"/>
                  <a:pt x="14727" y="1964"/>
                  <a:pt x="14727" y="1964"/>
                </a:cubicBezTo>
                <a:close/>
                <a:moveTo>
                  <a:pt x="21456" y="10453"/>
                </a:moveTo>
                <a:lnTo>
                  <a:pt x="17673" y="6670"/>
                </a:lnTo>
                <a:lnTo>
                  <a:pt x="17673" y="1473"/>
                </a:lnTo>
                <a:cubicBezTo>
                  <a:pt x="17673" y="1202"/>
                  <a:pt x="17453" y="982"/>
                  <a:pt x="17182" y="982"/>
                </a:cubicBezTo>
                <a:lnTo>
                  <a:pt x="14236" y="982"/>
                </a:lnTo>
                <a:cubicBezTo>
                  <a:pt x="13966" y="982"/>
                  <a:pt x="13745" y="1202"/>
                  <a:pt x="13745" y="1473"/>
                </a:cubicBezTo>
                <a:lnTo>
                  <a:pt x="13745" y="2742"/>
                </a:lnTo>
                <a:lnTo>
                  <a:pt x="11147" y="144"/>
                </a:lnTo>
                <a:cubicBezTo>
                  <a:pt x="11058" y="55"/>
                  <a:pt x="10935" y="0"/>
                  <a:pt x="10800" y="0"/>
                </a:cubicBezTo>
                <a:cubicBezTo>
                  <a:pt x="10665" y="0"/>
                  <a:pt x="10542" y="55"/>
                  <a:pt x="10453" y="144"/>
                </a:cubicBezTo>
                <a:lnTo>
                  <a:pt x="144" y="10453"/>
                </a:lnTo>
                <a:cubicBezTo>
                  <a:pt x="55" y="10542"/>
                  <a:pt x="0" y="10665"/>
                  <a:pt x="0" y="10800"/>
                </a:cubicBezTo>
                <a:cubicBezTo>
                  <a:pt x="0" y="11072"/>
                  <a:pt x="220" y="11291"/>
                  <a:pt x="491" y="11291"/>
                </a:cubicBezTo>
                <a:cubicBezTo>
                  <a:pt x="626" y="11291"/>
                  <a:pt x="749" y="11236"/>
                  <a:pt x="838" y="11147"/>
                </a:cubicBezTo>
                <a:lnTo>
                  <a:pt x="2945" y="9040"/>
                </a:lnTo>
                <a:lnTo>
                  <a:pt x="2945" y="21109"/>
                </a:lnTo>
                <a:cubicBezTo>
                  <a:pt x="2945" y="21381"/>
                  <a:pt x="3166" y="21600"/>
                  <a:pt x="3436" y="21600"/>
                </a:cubicBezTo>
                <a:lnTo>
                  <a:pt x="18164" y="21600"/>
                </a:lnTo>
                <a:cubicBezTo>
                  <a:pt x="18434" y="21600"/>
                  <a:pt x="18655" y="21381"/>
                  <a:pt x="18655" y="21109"/>
                </a:cubicBezTo>
                <a:lnTo>
                  <a:pt x="18655" y="9040"/>
                </a:lnTo>
                <a:lnTo>
                  <a:pt x="20762" y="11147"/>
                </a:lnTo>
                <a:cubicBezTo>
                  <a:pt x="20851" y="11236"/>
                  <a:pt x="20974" y="11291"/>
                  <a:pt x="21109" y="11291"/>
                </a:cubicBezTo>
                <a:cubicBezTo>
                  <a:pt x="21380" y="11291"/>
                  <a:pt x="21600" y="11072"/>
                  <a:pt x="21600" y="10800"/>
                </a:cubicBezTo>
                <a:cubicBezTo>
                  <a:pt x="21600" y="10665"/>
                  <a:pt x="21545" y="10542"/>
                  <a:pt x="21456" y="10453"/>
                </a:cubicBezTo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34289" tIns="34289" rIns="34289" bIns="34289" anchor="ctr"/>
          <a:lstStyle/>
          <a:p>
            <a:pPr defTabSz="228536">
              <a:defRPr sz="2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562">
              <a:latin typeface="Poppins Regular" panose="00000500000000000000" pitchFamily="2" charset="-18"/>
              <a:cs typeface="Poppins Regular" panose="00000500000000000000" pitchFamily="2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36667933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ím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Hypernatrémia</a:t>
            </a:r>
            <a:endParaRPr lang="hu-HU" dirty="0"/>
          </a:p>
        </p:txBody>
      </p:sp>
      <p:sp>
        <p:nvSpPr>
          <p:cNvPr id="14" name="Szöveg helye 13"/>
          <p:cNvSpPr>
            <a:spLocks noGrp="1"/>
          </p:cNvSpPr>
          <p:nvPr>
            <p:ph type="body" sz="quarter" idx="12"/>
          </p:nvPr>
        </p:nvSpPr>
        <p:spPr>
          <a:xfrm>
            <a:off x="741600" y="2264400"/>
            <a:ext cx="8501254" cy="3471867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dirty="0"/>
              <a:t>Na: </a:t>
            </a:r>
            <a:r>
              <a:rPr lang="hu-HU" dirty="0" err="1"/>
              <a:t>ozmotiusan</a:t>
            </a:r>
            <a:r>
              <a:rPr lang="hu-HU" dirty="0"/>
              <a:t> aktív részecske ez EC-térben, fluid </a:t>
            </a:r>
            <a:r>
              <a:rPr lang="hu-HU" dirty="0" err="1"/>
              <a:t>balance</a:t>
            </a:r>
            <a:r>
              <a:rPr lang="hu-HU" dirty="0"/>
              <a:t> regulátor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dirty="0"/>
              <a:t>Se-Na cc &gt; 145 </a:t>
            </a:r>
            <a:r>
              <a:rPr lang="hu-HU" dirty="0" err="1"/>
              <a:t>mmol</a:t>
            </a:r>
            <a:r>
              <a:rPr lang="hu-HU" dirty="0"/>
              <a:t>/L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dirty="0"/>
              <a:t>Súlyos </a:t>
            </a:r>
            <a:r>
              <a:rPr lang="hu-HU" dirty="0" err="1"/>
              <a:t>hypernatrémia</a:t>
            </a:r>
            <a:r>
              <a:rPr lang="hu-HU" dirty="0"/>
              <a:t>: se-Na cc &gt; 155 </a:t>
            </a:r>
            <a:r>
              <a:rPr lang="hu-HU" dirty="0" err="1"/>
              <a:t>mmol</a:t>
            </a:r>
            <a:r>
              <a:rPr lang="hu-HU" dirty="0"/>
              <a:t>/L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dirty="0"/>
              <a:t>Krónikus: ismeretlen ideje vagy &gt; 48h fennálló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dirty="0"/>
              <a:t>Epidemiológia: 4-26% (ICU)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dirty="0"/>
              <a:t>Független mortalitás </a:t>
            </a:r>
            <a:r>
              <a:rPr lang="hu-HU" dirty="0" err="1"/>
              <a:t>prediktor</a:t>
            </a:r>
            <a:endParaRPr lang="hu-HU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hu-HU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444600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20">
        <p:fade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41C19A3-6C4D-FC98-EF7C-F542A055BB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Hypernatérmia</a:t>
            </a:r>
            <a:endParaRPr lang="hu-HU" dirty="0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E404822D-CB1F-68A5-3A83-ABA9FC92B93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21313" y="1883249"/>
            <a:ext cx="5561792" cy="4798207"/>
          </a:xfrm>
        </p:spPr>
        <p:txBody>
          <a:bodyPr/>
          <a:lstStyle/>
          <a:p>
            <a:r>
              <a:rPr lang="hu-HU" dirty="0">
                <a:highlight>
                  <a:srgbClr val="E9E9E9"/>
                </a:highlight>
              </a:rPr>
              <a:t>Tünetek: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hu-HU" dirty="0"/>
              <a:t>Szomjúság, száraz nyálkahártyák, száraz bőr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hu-HU" dirty="0"/>
              <a:t>Neurológiai: izomgyengeség, </a:t>
            </a:r>
            <a:r>
              <a:rPr lang="hu-HU" dirty="0" err="1"/>
              <a:t>hyperreflexia</a:t>
            </a:r>
            <a:r>
              <a:rPr lang="hu-HU" dirty="0"/>
              <a:t>, </a:t>
            </a:r>
            <a:r>
              <a:rPr lang="hu-HU" dirty="0" err="1"/>
              <a:t>irritablitás</a:t>
            </a:r>
            <a:r>
              <a:rPr lang="hu-HU" dirty="0"/>
              <a:t>, letargia, konfúzió, </a:t>
            </a:r>
            <a:r>
              <a:rPr lang="hu-HU" dirty="0" err="1"/>
              <a:t>hypnoid</a:t>
            </a:r>
            <a:r>
              <a:rPr lang="hu-HU" dirty="0"/>
              <a:t> tudatzavar, görcsök</a:t>
            </a:r>
          </a:p>
          <a:p>
            <a:r>
              <a:rPr lang="hu-HU" dirty="0" err="1">
                <a:highlight>
                  <a:srgbClr val="E9E9E9"/>
                </a:highlight>
              </a:rPr>
              <a:t>Etiológia</a:t>
            </a:r>
            <a:r>
              <a:rPr lang="hu-HU" dirty="0">
                <a:highlight>
                  <a:srgbClr val="E9E9E9"/>
                </a:highlight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dirty="0"/>
              <a:t>Inadekvát folyadék bevitel, </a:t>
            </a:r>
            <a:r>
              <a:rPr lang="hu-HU" dirty="0" err="1"/>
              <a:t>Excesszív</a:t>
            </a:r>
            <a:r>
              <a:rPr lang="hu-HU" dirty="0"/>
              <a:t> folyadékvesztés – </a:t>
            </a:r>
            <a:r>
              <a:rPr lang="hu-HU" dirty="0" err="1"/>
              <a:t>hypovolémiás</a:t>
            </a:r>
            <a:r>
              <a:rPr lang="hu-HU" dirty="0"/>
              <a:t>/</a:t>
            </a:r>
            <a:r>
              <a:rPr lang="hu-HU" dirty="0" err="1"/>
              <a:t>euvolémiás</a:t>
            </a:r>
            <a:r>
              <a:rPr lang="hu-HU" dirty="0"/>
              <a:t> </a:t>
            </a:r>
            <a:r>
              <a:rPr lang="hu-HU" dirty="0" err="1"/>
              <a:t>hypernatérmia</a:t>
            </a:r>
            <a:endParaRPr lang="hu-H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dirty="0" err="1"/>
              <a:t>Excesszív</a:t>
            </a:r>
            <a:r>
              <a:rPr lang="hu-HU" dirty="0"/>
              <a:t> nátrium bevitel, Nátrium retenció – </a:t>
            </a:r>
            <a:r>
              <a:rPr lang="hu-HU" dirty="0" err="1"/>
              <a:t>hypervolémiás</a:t>
            </a:r>
            <a:r>
              <a:rPr lang="hu-HU" dirty="0"/>
              <a:t> </a:t>
            </a:r>
            <a:r>
              <a:rPr lang="hu-HU" dirty="0" err="1"/>
              <a:t>hypernatérmia</a:t>
            </a:r>
            <a:endParaRPr lang="hu-HU" dirty="0"/>
          </a:p>
          <a:p>
            <a:r>
              <a:rPr lang="hu-HU" dirty="0">
                <a:highlight>
                  <a:srgbClr val="E9E9E9"/>
                </a:highlight>
              </a:rPr>
              <a:t>Diagnózis: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hu-HU" dirty="0"/>
              <a:t>Volumen státusz felmérése, szérum és vizelet: </a:t>
            </a:r>
            <a:r>
              <a:rPr lang="hu-HU" dirty="0" err="1"/>
              <a:t>ozmolaritás</a:t>
            </a:r>
            <a:r>
              <a:rPr lang="hu-HU" dirty="0"/>
              <a:t> és Na cc mérés.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u-HU" dirty="0"/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hu-HU" dirty="0"/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hu-HU" dirty="0"/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80EFFB2B-AE5A-5BB8-6EE5-32E6E3B7448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20" b="4115"/>
          <a:stretch/>
        </p:blipFill>
        <p:spPr>
          <a:xfrm>
            <a:off x="6150938" y="1274955"/>
            <a:ext cx="4088531" cy="4600744"/>
          </a:xfrm>
          <a:prstGeom prst="rect">
            <a:avLst/>
          </a:prstGeom>
        </p:spPr>
      </p:pic>
      <p:sp>
        <p:nvSpPr>
          <p:cNvPr id="7" name="Élőláb helye 4">
            <a:extLst>
              <a:ext uri="{FF2B5EF4-FFF2-40B4-BE49-F238E27FC236}">
                <a16:creationId xmlns:a16="http://schemas.microsoft.com/office/drawing/2014/main" id="{6E344A4F-E63E-6B77-A1F4-D82A4DE555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6509" y="6119223"/>
            <a:ext cx="7543605" cy="562233"/>
          </a:xfrm>
        </p:spPr>
        <p:txBody>
          <a:bodyPr/>
          <a:lstStyle/>
          <a:p>
            <a:r>
              <a:rPr lang="hu-HU" dirty="0">
                <a:solidFill>
                  <a:schemeClr val="bg2"/>
                </a:solidFill>
                <a:latin typeface="Poppins Regular" panose="020B0604020202020204" charset="-18"/>
                <a:cs typeface="Poppins Regular" panose="020B0604020202020204" charset="-18"/>
              </a:rPr>
              <a:t>Képforrás: AMBOSS</a:t>
            </a:r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9E836442-A4CF-2F9B-E3A1-46A8866D401F}"/>
              </a:ext>
            </a:extLst>
          </p:cNvPr>
          <p:cNvSpPr txBox="1"/>
          <p:nvPr/>
        </p:nvSpPr>
        <p:spPr>
          <a:xfrm>
            <a:off x="8899555" y="5172910"/>
            <a:ext cx="787652" cy="3242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err="1"/>
              <a:t>Gucci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584005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20">
        <p:fade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76B96E6-47AA-503F-182A-DDEC1B5D71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Hypernatrémia</a:t>
            </a:r>
            <a:endParaRPr lang="hu-HU" dirty="0"/>
          </a:p>
        </p:txBody>
      </p:sp>
      <p:sp>
        <p:nvSpPr>
          <p:cNvPr id="6" name="Szöveg helye 14">
            <a:extLst>
              <a:ext uri="{FF2B5EF4-FFF2-40B4-BE49-F238E27FC236}">
                <a16:creationId xmlns:a16="http://schemas.microsoft.com/office/drawing/2014/main" id="{BFCF3060-93FD-99B8-E468-9EEF3E3AEB9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41363" y="2263775"/>
            <a:ext cx="10526712" cy="3533775"/>
          </a:xfrm>
        </p:spPr>
        <p:txBody>
          <a:bodyPr/>
          <a:lstStyle/>
          <a:p>
            <a:pPr marL="0" indent="0">
              <a:buNone/>
            </a:pPr>
            <a:r>
              <a:rPr lang="hu-HU" dirty="0">
                <a:highlight>
                  <a:srgbClr val="E9E9E9"/>
                </a:highlight>
              </a:rPr>
              <a:t>Szakirodalom által javasolt korrekciós terápia: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10 mmol/L per 24 h</a:t>
            </a:r>
            <a:r>
              <a:rPr lang="hu-HU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dirty="0"/>
              <a:t>Max. 0.5 </a:t>
            </a:r>
            <a:r>
              <a:rPr lang="hu-HU" dirty="0" err="1"/>
              <a:t>mmol</a:t>
            </a:r>
            <a:r>
              <a:rPr lang="hu-HU" dirty="0"/>
              <a:t>/L per h sebesség</a:t>
            </a:r>
          </a:p>
          <a:p>
            <a:r>
              <a:rPr lang="hu-HU" dirty="0"/>
              <a:t>Konzervatív: per </a:t>
            </a:r>
            <a:r>
              <a:rPr lang="hu-HU" dirty="0" err="1"/>
              <a:t>os</a:t>
            </a:r>
            <a:r>
              <a:rPr lang="hu-HU" dirty="0"/>
              <a:t> </a:t>
            </a:r>
            <a:r>
              <a:rPr lang="hu-HU" dirty="0" err="1"/>
              <a:t>desztilált</a:t>
            </a:r>
            <a:r>
              <a:rPr lang="hu-HU" dirty="0"/>
              <a:t> víz, </a:t>
            </a:r>
            <a:r>
              <a:rPr lang="hu-HU" dirty="0" err="1"/>
              <a:t>i.v</a:t>
            </a:r>
            <a:r>
              <a:rPr lang="hu-HU" dirty="0"/>
              <a:t> D5W / RRT / </a:t>
            </a:r>
            <a:r>
              <a:rPr lang="hu-HU" dirty="0" err="1"/>
              <a:t>Diuretikumok</a:t>
            </a:r>
            <a:endParaRPr lang="hu-HU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hu-HU" dirty="0"/>
          </a:p>
          <a:p>
            <a:r>
              <a:rPr lang="hu-HU" dirty="0" err="1">
                <a:highlight>
                  <a:srgbClr val="E9E9E9"/>
                </a:highlight>
              </a:rPr>
              <a:t>Adverz</a:t>
            </a:r>
            <a:r>
              <a:rPr lang="hu-HU" dirty="0">
                <a:highlight>
                  <a:srgbClr val="E9E9E9"/>
                </a:highlight>
              </a:rPr>
              <a:t> reakciók: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dirty="0" err="1"/>
              <a:t>osmoticus</a:t>
            </a:r>
            <a:r>
              <a:rPr lang="hu-HU" dirty="0"/>
              <a:t> </a:t>
            </a:r>
            <a:r>
              <a:rPr lang="hu-HU" dirty="0" err="1"/>
              <a:t>demyelinizációs</a:t>
            </a:r>
            <a:r>
              <a:rPr lang="hu-HU" dirty="0"/>
              <a:t> szindróma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dirty="0"/>
              <a:t>agyödéma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010026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20">
        <p:fade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 helye 2">
            <a:extLst>
              <a:ext uri="{FF2B5EF4-FFF2-40B4-BE49-F238E27FC236}">
                <a16:creationId xmlns:a16="http://schemas.microsoft.com/office/drawing/2014/main" id="{056986DD-CAE4-7D9A-C860-CFD0FE2B68B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hu-HU" dirty="0"/>
              <a:t>célkitűzés 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6D9C7E7A-EFDD-3623-97AC-6122B88961A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hu-HU" dirty="0" err="1"/>
              <a:t>Hypernatrémia</a:t>
            </a:r>
            <a:r>
              <a:rPr lang="hu-HU" dirty="0"/>
              <a:t> korrigálásának sebessége és a morbiditás, mortalitás, kórházban tartózkodási idő összefüggése, valamint a különböző kezelési módok hatékonysága és mellékhatások vizsgálata.</a:t>
            </a:r>
          </a:p>
        </p:txBody>
      </p:sp>
      <p:sp>
        <p:nvSpPr>
          <p:cNvPr id="2" name="Élőláb helye 4">
            <a:extLst>
              <a:ext uri="{FF2B5EF4-FFF2-40B4-BE49-F238E27FC236}">
                <a16:creationId xmlns:a16="http://schemas.microsoft.com/office/drawing/2014/main" id="{1D2154B0-1B0E-D2AB-2C68-4CB3BF4162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41599" y="5850924"/>
            <a:ext cx="7543605" cy="562233"/>
          </a:xfrm>
        </p:spPr>
        <p:txBody>
          <a:bodyPr/>
          <a:lstStyle/>
          <a:p>
            <a:r>
              <a:rPr lang="hu-HU" b="0" i="0" dirty="0" err="1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Kitisin</a:t>
            </a:r>
            <a:r>
              <a:rPr lang="hu-HU" b="0" i="0" dirty="0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 N, </a:t>
            </a:r>
            <a:r>
              <a:rPr lang="hu-HU" b="0" i="0" dirty="0" err="1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Raykateeraroj</a:t>
            </a:r>
            <a:r>
              <a:rPr lang="hu-HU" b="0" i="0" dirty="0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 N, </a:t>
            </a:r>
            <a:r>
              <a:rPr lang="hu-HU" b="0" i="0" dirty="0" err="1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Hikasa</a:t>
            </a:r>
            <a:r>
              <a:rPr lang="hu-HU" b="0" i="0" dirty="0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 Y, </a:t>
            </a:r>
            <a:r>
              <a:rPr lang="hu-HU" b="0" i="0" dirty="0" err="1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et</a:t>
            </a:r>
            <a:r>
              <a:rPr lang="hu-HU" b="0" i="0" dirty="0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 </a:t>
            </a:r>
            <a:r>
              <a:rPr lang="hu-HU" b="0" i="0" dirty="0" err="1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al</a:t>
            </a:r>
            <a:r>
              <a:rPr lang="hu-HU" b="0" i="0" dirty="0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. </a:t>
            </a:r>
            <a:r>
              <a:rPr lang="hu-HU" b="0" i="0" dirty="0" err="1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Systematic</a:t>
            </a:r>
            <a:r>
              <a:rPr lang="hu-HU" b="0" i="0" dirty="0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 </a:t>
            </a:r>
            <a:r>
              <a:rPr lang="hu-HU" b="0" i="0" dirty="0" err="1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review</a:t>
            </a:r>
            <a:r>
              <a:rPr lang="hu-HU" b="0" i="0" dirty="0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 and </a:t>
            </a:r>
            <a:r>
              <a:rPr lang="hu-HU" b="0" i="0" dirty="0" err="1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meta-analysis</a:t>
            </a:r>
            <a:r>
              <a:rPr lang="hu-HU" b="0" i="0" dirty="0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 of </a:t>
            </a:r>
            <a:r>
              <a:rPr lang="hu-HU" b="0" i="0" dirty="0" err="1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the</a:t>
            </a:r>
            <a:r>
              <a:rPr lang="hu-HU" b="0" i="0" dirty="0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 </a:t>
            </a:r>
            <a:r>
              <a:rPr lang="hu-HU" b="0" i="0" dirty="0" err="1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treatment</a:t>
            </a:r>
            <a:r>
              <a:rPr lang="hu-HU" b="0" i="0" dirty="0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 of </a:t>
            </a:r>
            <a:r>
              <a:rPr lang="hu-HU" b="0" i="0" dirty="0" err="1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hypernatremia</a:t>
            </a:r>
            <a:r>
              <a:rPr lang="hu-HU" b="0" i="0" dirty="0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 in </a:t>
            </a:r>
            <a:r>
              <a:rPr lang="hu-HU" b="0" i="0" dirty="0" err="1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adult</a:t>
            </a:r>
            <a:r>
              <a:rPr lang="hu-HU" b="0" i="0" dirty="0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 </a:t>
            </a:r>
            <a:r>
              <a:rPr lang="hu-HU" b="0" i="0" dirty="0" err="1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hospitalized</a:t>
            </a:r>
            <a:r>
              <a:rPr lang="hu-HU" b="0" i="0" dirty="0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 </a:t>
            </a:r>
            <a:r>
              <a:rPr lang="hu-HU" b="0" i="0" dirty="0" err="1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patients</a:t>
            </a:r>
            <a:r>
              <a:rPr lang="hu-HU" b="0" i="0" dirty="0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: </a:t>
            </a:r>
            <a:r>
              <a:rPr lang="hu-HU" b="0" i="0" dirty="0" err="1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impact</a:t>
            </a:r>
            <a:r>
              <a:rPr lang="hu-HU" b="0" i="0" dirty="0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 </a:t>
            </a:r>
            <a:r>
              <a:rPr lang="hu-HU" b="0" i="0" dirty="0" err="1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on</a:t>
            </a:r>
            <a:r>
              <a:rPr lang="hu-HU" b="0" i="0" dirty="0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 </a:t>
            </a:r>
            <a:r>
              <a:rPr lang="hu-HU" b="0" i="0" dirty="0" err="1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mortality</a:t>
            </a:r>
            <a:r>
              <a:rPr lang="hu-HU" b="0" i="0" dirty="0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, </a:t>
            </a:r>
            <a:r>
              <a:rPr lang="hu-HU" b="0" i="0" dirty="0" err="1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morbidity</a:t>
            </a:r>
            <a:r>
              <a:rPr lang="hu-HU" b="0" i="0" dirty="0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, and </a:t>
            </a:r>
            <a:r>
              <a:rPr lang="hu-HU" b="0" i="0" dirty="0" err="1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treatment-related</a:t>
            </a:r>
            <a:r>
              <a:rPr lang="hu-HU" b="0" i="0" dirty="0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 </a:t>
            </a:r>
            <a:r>
              <a:rPr lang="hu-HU" b="0" i="0" dirty="0" err="1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side</a:t>
            </a:r>
            <a:r>
              <a:rPr lang="hu-HU" b="0" i="0" dirty="0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 </a:t>
            </a:r>
            <a:r>
              <a:rPr lang="hu-HU" b="0" i="0" dirty="0" err="1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effects</a:t>
            </a:r>
            <a:r>
              <a:rPr lang="hu-HU" b="0" i="0" dirty="0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. J </a:t>
            </a:r>
            <a:r>
              <a:rPr lang="hu-HU" b="0" i="0" dirty="0" err="1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Crit</a:t>
            </a:r>
            <a:r>
              <a:rPr lang="hu-HU" b="0" i="0" dirty="0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 </a:t>
            </a:r>
            <a:r>
              <a:rPr lang="hu-HU" b="0" i="0" dirty="0" err="1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Care</a:t>
            </a:r>
            <a:r>
              <a:rPr lang="hu-HU" b="0" i="0" dirty="0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. 2025 Jun;87:155012. </a:t>
            </a:r>
            <a:r>
              <a:rPr lang="hu-HU" b="0" i="0" dirty="0" err="1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doi</a:t>
            </a:r>
            <a:r>
              <a:rPr lang="hu-HU" b="0" i="0" dirty="0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: 10.1016/j.jcrc.2024.155012.</a:t>
            </a:r>
            <a:endParaRPr lang="hu-HU" dirty="0">
              <a:solidFill>
                <a:schemeClr val="bg2"/>
              </a:solidFill>
              <a:latin typeface="Poppins Regular" panose="020B0604020202020204" charset="-18"/>
              <a:cs typeface="Poppins Regular" panose="020B060402020202020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254695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20">
        <p:fade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 helye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hu-HU" dirty="0"/>
              <a:t>módszerek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hu-HU" dirty="0"/>
              <a:t>2025-ös szisztematikus </a:t>
            </a:r>
            <a:r>
              <a:rPr lang="hu-HU" dirty="0" err="1"/>
              <a:t>review</a:t>
            </a:r>
            <a:r>
              <a:rPr lang="hu-HU" dirty="0"/>
              <a:t> </a:t>
            </a:r>
          </a:p>
          <a:p>
            <a:r>
              <a:rPr lang="hu-HU" dirty="0"/>
              <a:t>7 </a:t>
            </a:r>
            <a:r>
              <a:rPr lang="hu-HU" dirty="0" err="1"/>
              <a:t>retro-prospektív</a:t>
            </a:r>
            <a:r>
              <a:rPr lang="hu-HU" dirty="0"/>
              <a:t> </a:t>
            </a:r>
            <a:r>
              <a:rPr lang="hu-HU" dirty="0" err="1"/>
              <a:t>study</a:t>
            </a:r>
            <a:r>
              <a:rPr lang="hu-HU" dirty="0"/>
              <a:t>, 10898 fő</a:t>
            </a:r>
          </a:p>
          <a:p>
            <a:r>
              <a:rPr lang="hu-HU" dirty="0"/>
              <a:t>PRISMA </a:t>
            </a:r>
            <a:r>
              <a:rPr lang="hu-HU" dirty="0" err="1"/>
              <a:t>guideline</a:t>
            </a:r>
            <a:r>
              <a:rPr lang="hu-HU" dirty="0"/>
              <a:t>: eredmények megbízhatósága</a:t>
            </a:r>
          </a:p>
          <a:p>
            <a:r>
              <a:rPr lang="hu-HU" dirty="0"/>
              <a:t>Bevételi kritérium: &gt; 18 év, se-NA &gt; 145 u/l</a:t>
            </a:r>
          </a:p>
          <a:p>
            <a:r>
              <a:rPr lang="hu-HU" dirty="0"/>
              <a:t>Kizárási kritérium: koponya trauma, primer </a:t>
            </a:r>
            <a:r>
              <a:rPr lang="hu-HU" dirty="0" err="1"/>
              <a:t>intracraniális</a:t>
            </a:r>
            <a:r>
              <a:rPr lang="hu-HU" dirty="0"/>
              <a:t> történés</a:t>
            </a:r>
          </a:p>
          <a:p>
            <a:endParaRPr lang="hu-HU" dirty="0"/>
          </a:p>
          <a:p>
            <a:endParaRPr lang="hu-HU" dirty="0"/>
          </a:p>
          <a:p>
            <a:endParaRPr lang="hu-HU" dirty="0"/>
          </a:p>
        </p:txBody>
      </p:sp>
      <p:sp>
        <p:nvSpPr>
          <p:cNvPr id="2" name="Élőláb helye 4">
            <a:extLst>
              <a:ext uri="{FF2B5EF4-FFF2-40B4-BE49-F238E27FC236}">
                <a16:creationId xmlns:a16="http://schemas.microsoft.com/office/drawing/2014/main" id="{6301BBA8-B177-98A8-6FB3-CD14486354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41599" y="5850924"/>
            <a:ext cx="7543605" cy="562233"/>
          </a:xfrm>
        </p:spPr>
        <p:txBody>
          <a:bodyPr/>
          <a:lstStyle/>
          <a:p>
            <a:r>
              <a:rPr lang="hu-HU" b="0" i="0" dirty="0" err="1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Kitisin</a:t>
            </a:r>
            <a:r>
              <a:rPr lang="hu-HU" b="0" i="0" dirty="0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 N, </a:t>
            </a:r>
            <a:r>
              <a:rPr lang="hu-HU" b="0" i="0" dirty="0" err="1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Raykateeraroj</a:t>
            </a:r>
            <a:r>
              <a:rPr lang="hu-HU" b="0" i="0" dirty="0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 N, </a:t>
            </a:r>
            <a:r>
              <a:rPr lang="hu-HU" b="0" i="0" dirty="0" err="1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Hikasa</a:t>
            </a:r>
            <a:r>
              <a:rPr lang="hu-HU" b="0" i="0" dirty="0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 Y, </a:t>
            </a:r>
            <a:r>
              <a:rPr lang="hu-HU" b="0" i="0" dirty="0" err="1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et</a:t>
            </a:r>
            <a:r>
              <a:rPr lang="hu-HU" b="0" i="0" dirty="0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 </a:t>
            </a:r>
            <a:r>
              <a:rPr lang="hu-HU" b="0" i="0" dirty="0" err="1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al</a:t>
            </a:r>
            <a:r>
              <a:rPr lang="hu-HU" b="0" i="0" dirty="0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. </a:t>
            </a:r>
            <a:r>
              <a:rPr lang="hu-HU" b="0" i="0" dirty="0" err="1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Systematic</a:t>
            </a:r>
            <a:r>
              <a:rPr lang="hu-HU" b="0" i="0" dirty="0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 </a:t>
            </a:r>
            <a:r>
              <a:rPr lang="hu-HU" b="0" i="0" dirty="0" err="1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review</a:t>
            </a:r>
            <a:r>
              <a:rPr lang="hu-HU" b="0" i="0" dirty="0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 and </a:t>
            </a:r>
            <a:r>
              <a:rPr lang="hu-HU" b="0" i="0" dirty="0" err="1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meta-analysis</a:t>
            </a:r>
            <a:r>
              <a:rPr lang="hu-HU" b="0" i="0" dirty="0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 of </a:t>
            </a:r>
            <a:r>
              <a:rPr lang="hu-HU" b="0" i="0" dirty="0" err="1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the</a:t>
            </a:r>
            <a:r>
              <a:rPr lang="hu-HU" b="0" i="0" dirty="0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 </a:t>
            </a:r>
            <a:r>
              <a:rPr lang="hu-HU" b="0" i="0" dirty="0" err="1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treatment</a:t>
            </a:r>
            <a:r>
              <a:rPr lang="hu-HU" b="0" i="0" dirty="0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 of </a:t>
            </a:r>
            <a:r>
              <a:rPr lang="hu-HU" b="0" i="0" dirty="0" err="1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hypernatremia</a:t>
            </a:r>
            <a:r>
              <a:rPr lang="hu-HU" b="0" i="0" dirty="0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 in </a:t>
            </a:r>
            <a:r>
              <a:rPr lang="hu-HU" b="0" i="0" dirty="0" err="1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adult</a:t>
            </a:r>
            <a:r>
              <a:rPr lang="hu-HU" b="0" i="0" dirty="0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 </a:t>
            </a:r>
            <a:r>
              <a:rPr lang="hu-HU" b="0" i="0" dirty="0" err="1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hospitalized</a:t>
            </a:r>
            <a:r>
              <a:rPr lang="hu-HU" b="0" i="0" dirty="0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 </a:t>
            </a:r>
            <a:r>
              <a:rPr lang="hu-HU" b="0" i="0" dirty="0" err="1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patients</a:t>
            </a:r>
            <a:r>
              <a:rPr lang="hu-HU" b="0" i="0" dirty="0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: </a:t>
            </a:r>
            <a:r>
              <a:rPr lang="hu-HU" b="0" i="0" dirty="0" err="1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impact</a:t>
            </a:r>
            <a:r>
              <a:rPr lang="hu-HU" b="0" i="0" dirty="0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 </a:t>
            </a:r>
            <a:r>
              <a:rPr lang="hu-HU" b="0" i="0" dirty="0" err="1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on</a:t>
            </a:r>
            <a:r>
              <a:rPr lang="hu-HU" b="0" i="0" dirty="0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 </a:t>
            </a:r>
            <a:r>
              <a:rPr lang="hu-HU" b="0" i="0" dirty="0" err="1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mortality</a:t>
            </a:r>
            <a:r>
              <a:rPr lang="hu-HU" b="0" i="0" dirty="0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, </a:t>
            </a:r>
            <a:r>
              <a:rPr lang="hu-HU" b="0" i="0" dirty="0" err="1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morbidity</a:t>
            </a:r>
            <a:r>
              <a:rPr lang="hu-HU" b="0" i="0" dirty="0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, and </a:t>
            </a:r>
            <a:r>
              <a:rPr lang="hu-HU" b="0" i="0" dirty="0" err="1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treatment-related</a:t>
            </a:r>
            <a:r>
              <a:rPr lang="hu-HU" b="0" i="0" dirty="0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 </a:t>
            </a:r>
            <a:r>
              <a:rPr lang="hu-HU" b="0" i="0" dirty="0" err="1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side</a:t>
            </a:r>
            <a:r>
              <a:rPr lang="hu-HU" b="0" i="0" dirty="0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 </a:t>
            </a:r>
            <a:r>
              <a:rPr lang="hu-HU" b="0" i="0" dirty="0" err="1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effects</a:t>
            </a:r>
            <a:r>
              <a:rPr lang="hu-HU" b="0" i="0" dirty="0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. J </a:t>
            </a:r>
            <a:r>
              <a:rPr lang="hu-HU" b="0" i="0" dirty="0" err="1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Crit</a:t>
            </a:r>
            <a:r>
              <a:rPr lang="hu-HU" b="0" i="0" dirty="0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 </a:t>
            </a:r>
            <a:r>
              <a:rPr lang="hu-HU" b="0" i="0" dirty="0" err="1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Care</a:t>
            </a:r>
            <a:r>
              <a:rPr lang="hu-HU" b="0" i="0" dirty="0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. 2025 Jun;87:155012. </a:t>
            </a:r>
            <a:r>
              <a:rPr lang="hu-HU" b="0" i="0" dirty="0" err="1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doi</a:t>
            </a:r>
            <a:r>
              <a:rPr lang="hu-HU" b="0" i="0" dirty="0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: 10.1016/j.jcrc.2024.155012.</a:t>
            </a:r>
            <a:endParaRPr lang="hu-HU" dirty="0">
              <a:solidFill>
                <a:schemeClr val="bg2"/>
              </a:solidFill>
              <a:latin typeface="Poppins Regular" panose="020B0604020202020204" charset="-18"/>
              <a:cs typeface="Poppins Regular" panose="020B060402020202020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2623924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2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 helye 2">
            <a:extLst>
              <a:ext uri="{FF2B5EF4-FFF2-40B4-BE49-F238E27FC236}">
                <a16:creationId xmlns:a16="http://schemas.microsoft.com/office/drawing/2014/main" id="{13A0E9C8-94FB-8F02-EBFF-8A0E71647D4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hu-HU" dirty="0"/>
              <a:t>eredmények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7591924D-F746-AA9D-450C-B49CB013EA9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15389" y="2264400"/>
            <a:ext cx="11676611" cy="3532618"/>
          </a:xfrm>
        </p:spPr>
        <p:txBody>
          <a:bodyPr/>
          <a:lstStyle/>
          <a:p>
            <a:r>
              <a:rPr lang="hu-HU" dirty="0"/>
              <a:t>Gyorsabb korrekciós ráta (&gt; 0,5 </a:t>
            </a:r>
            <a:r>
              <a:rPr lang="hu-HU" dirty="0" err="1"/>
              <a:t>mmol</a:t>
            </a:r>
            <a:r>
              <a:rPr lang="hu-HU" dirty="0"/>
              <a:t>/L/h) nem mutatott szignifikáns változást a halálozásban. (OR: 0,683)</a:t>
            </a:r>
          </a:p>
          <a:p>
            <a:r>
              <a:rPr lang="hu-HU" dirty="0"/>
              <a:t>A súlyos </a:t>
            </a:r>
            <a:r>
              <a:rPr lang="hu-HU" dirty="0" err="1"/>
              <a:t>hypernatrémia</a:t>
            </a:r>
            <a:r>
              <a:rPr lang="hu-HU" dirty="0"/>
              <a:t> gyorsabb korrekciója az első 24 órában kedvező lehet.   (OR: 0.478)</a:t>
            </a:r>
          </a:p>
          <a:p>
            <a:r>
              <a:rPr lang="hu-HU" dirty="0"/>
              <a:t>Kórházi felvételkor fennálló </a:t>
            </a:r>
            <a:r>
              <a:rPr lang="hu-HU" dirty="0" err="1"/>
              <a:t>hypernatrémia</a:t>
            </a:r>
            <a:r>
              <a:rPr lang="hu-HU" dirty="0"/>
              <a:t> esetén a gyorsabb korrekció csökkentette a mortalitást. (OR: 0,484)</a:t>
            </a:r>
          </a:p>
          <a:p>
            <a:r>
              <a:rPr lang="hu-HU" dirty="0"/>
              <a:t>A HA-</a:t>
            </a:r>
            <a:r>
              <a:rPr lang="hu-HU" dirty="0" err="1"/>
              <a:t>hypernatrémia</a:t>
            </a:r>
            <a:r>
              <a:rPr lang="hu-HU" dirty="0"/>
              <a:t>: a gyorsabb korrekció nem mutatott előnyt. (OR: 0,928)</a:t>
            </a:r>
          </a:p>
          <a:p>
            <a:r>
              <a:rPr lang="hu-HU" dirty="0"/>
              <a:t>A túlélő csoport gyorsabb nátriumkorrekciót kapott. (MD:-0,054 </a:t>
            </a:r>
            <a:r>
              <a:rPr lang="hu-HU" dirty="0" err="1"/>
              <a:t>mmol</a:t>
            </a:r>
            <a:r>
              <a:rPr lang="hu-HU" dirty="0"/>
              <a:t>/L/h)</a:t>
            </a:r>
          </a:p>
          <a:p>
            <a:r>
              <a:rPr lang="hu-HU" dirty="0"/>
              <a:t>A kórházi tartózkodást a nátrium korrekció sebessége nem befolyásolta (MD: -0,24 nap) </a:t>
            </a:r>
          </a:p>
          <a:p>
            <a:r>
              <a:rPr lang="hu-HU" dirty="0"/>
              <a:t>&lt; 1 </a:t>
            </a:r>
            <a:r>
              <a:rPr lang="hu-HU" dirty="0" err="1"/>
              <a:t>mmol</a:t>
            </a:r>
            <a:r>
              <a:rPr lang="hu-HU" dirty="0"/>
              <a:t>/L/h alatti pótlása ráta esetén neurológiai </a:t>
            </a:r>
            <a:r>
              <a:rPr lang="hu-HU" dirty="0" err="1"/>
              <a:t>adverz</a:t>
            </a:r>
            <a:r>
              <a:rPr lang="hu-HU" dirty="0"/>
              <a:t> reakció nem jelentkezett. </a:t>
            </a:r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3A2C9851-619C-2400-D1E5-16BC1F67C3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41599" y="5850924"/>
            <a:ext cx="7543605" cy="562233"/>
          </a:xfrm>
        </p:spPr>
        <p:txBody>
          <a:bodyPr/>
          <a:lstStyle/>
          <a:p>
            <a:r>
              <a:rPr lang="hu-HU" b="0" i="0" dirty="0" err="1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Kitisin</a:t>
            </a:r>
            <a:r>
              <a:rPr lang="hu-HU" b="0" i="0" dirty="0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 N, </a:t>
            </a:r>
            <a:r>
              <a:rPr lang="hu-HU" b="0" i="0" dirty="0" err="1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Raykateeraroj</a:t>
            </a:r>
            <a:r>
              <a:rPr lang="hu-HU" b="0" i="0" dirty="0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 N, </a:t>
            </a:r>
            <a:r>
              <a:rPr lang="hu-HU" b="0" i="0" dirty="0" err="1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Hikasa</a:t>
            </a:r>
            <a:r>
              <a:rPr lang="hu-HU" b="0" i="0" dirty="0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 Y, </a:t>
            </a:r>
            <a:r>
              <a:rPr lang="hu-HU" b="0" i="0" dirty="0" err="1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et</a:t>
            </a:r>
            <a:r>
              <a:rPr lang="hu-HU" b="0" i="0" dirty="0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 </a:t>
            </a:r>
            <a:r>
              <a:rPr lang="hu-HU" b="0" i="0" dirty="0" err="1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al</a:t>
            </a:r>
            <a:r>
              <a:rPr lang="hu-HU" b="0" i="0" dirty="0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. </a:t>
            </a:r>
            <a:r>
              <a:rPr lang="hu-HU" b="0" i="0" dirty="0" err="1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Systematic</a:t>
            </a:r>
            <a:r>
              <a:rPr lang="hu-HU" b="0" i="0" dirty="0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 </a:t>
            </a:r>
            <a:r>
              <a:rPr lang="hu-HU" b="0" i="0" dirty="0" err="1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review</a:t>
            </a:r>
            <a:r>
              <a:rPr lang="hu-HU" b="0" i="0" dirty="0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 and </a:t>
            </a:r>
            <a:r>
              <a:rPr lang="hu-HU" b="0" i="0" dirty="0" err="1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meta-analysis</a:t>
            </a:r>
            <a:r>
              <a:rPr lang="hu-HU" b="0" i="0" dirty="0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 of </a:t>
            </a:r>
            <a:r>
              <a:rPr lang="hu-HU" b="0" i="0" dirty="0" err="1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the</a:t>
            </a:r>
            <a:r>
              <a:rPr lang="hu-HU" b="0" i="0" dirty="0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 </a:t>
            </a:r>
            <a:r>
              <a:rPr lang="hu-HU" b="0" i="0" dirty="0" err="1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treatment</a:t>
            </a:r>
            <a:r>
              <a:rPr lang="hu-HU" b="0" i="0" dirty="0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 of </a:t>
            </a:r>
            <a:r>
              <a:rPr lang="hu-HU" b="0" i="0" dirty="0" err="1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hypernatremia</a:t>
            </a:r>
            <a:r>
              <a:rPr lang="hu-HU" b="0" i="0" dirty="0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 in </a:t>
            </a:r>
            <a:r>
              <a:rPr lang="hu-HU" b="0" i="0" dirty="0" err="1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adult</a:t>
            </a:r>
            <a:r>
              <a:rPr lang="hu-HU" b="0" i="0" dirty="0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 </a:t>
            </a:r>
            <a:r>
              <a:rPr lang="hu-HU" b="0" i="0" dirty="0" err="1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hospitalized</a:t>
            </a:r>
            <a:r>
              <a:rPr lang="hu-HU" b="0" i="0" dirty="0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 </a:t>
            </a:r>
            <a:r>
              <a:rPr lang="hu-HU" b="0" i="0" dirty="0" err="1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patients</a:t>
            </a:r>
            <a:r>
              <a:rPr lang="hu-HU" b="0" i="0" dirty="0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: </a:t>
            </a:r>
            <a:r>
              <a:rPr lang="hu-HU" b="0" i="0" dirty="0" err="1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impact</a:t>
            </a:r>
            <a:r>
              <a:rPr lang="hu-HU" b="0" i="0" dirty="0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 </a:t>
            </a:r>
            <a:r>
              <a:rPr lang="hu-HU" b="0" i="0" dirty="0" err="1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on</a:t>
            </a:r>
            <a:r>
              <a:rPr lang="hu-HU" b="0" i="0" dirty="0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 </a:t>
            </a:r>
            <a:r>
              <a:rPr lang="hu-HU" b="0" i="0" dirty="0" err="1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mortality</a:t>
            </a:r>
            <a:r>
              <a:rPr lang="hu-HU" b="0" i="0" dirty="0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, </a:t>
            </a:r>
            <a:r>
              <a:rPr lang="hu-HU" b="0" i="0" dirty="0" err="1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morbidity</a:t>
            </a:r>
            <a:r>
              <a:rPr lang="hu-HU" b="0" i="0" dirty="0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, and </a:t>
            </a:r>
            <a:r>
              <a:rPr lang="hu-HU" b="0" i="0" dirty="0" err="1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treatment-related</a:t>
            </a:r>
            <a:r>
              <a:rPr lang="hu-HU" b="0" i="0" dirty="0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 </a:t>
            </a:r>
            <a:r>
              <a:rPr lang="hu-HU" b="0" i="0" dirty="0" err="1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side</a:t>
            </a:r>
            <a:r>
              <a:rPr lang="hu-HU" b="0" i="0" dirty="0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 </a:t>
            </a:r>
            <a:r>
              <a:rPr lang="hu-HU" b="0" i="0" dirty="0" err="1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effects</a:t>
            </a:r>
            <a:r>
              <a:rPr lang="hu-HU" b="0" i="0" dirty="0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. J </a:t>
            </a:r>
            <a:r>
              <a:rPr lang="hu-HU" b="0" i="0" dirty="0" err="1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Crit</a:t>
            </a:r>
            <a:r>
              <a:rPr lang="hu-HU" b="0" i="0" dirty="0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 </a:t>
            </a:r>
            <a:r>
              <a:rPr lang="hu-HU" b="0" i="0" dirty="0" err="1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Care</a:t>
            </a:r>
            <a:r>
              <a:rPr lang="hu-HU" b="0" i="0" dirty="0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. 2025 Jun;87:155012. </a:t>
            </a:r>
            <a:r>
              <a:rPr lang="hu-HU" b="0" i="0" dirty="0" err="1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doi</a:t>
            </a:r>
            <a:r>
              <a:rPr lang="hu-HU" b="0" i="0" dirty="0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: 10.1016/j.jcrc.2024.155012.</a:t>
            </a:r>
            <a:endParaRPr lang="hu-HU" dirty="0">
              <a:solidFill>
                <a:schemeClr val="bg2"/>
              </a:solidFill>
              <a:latin typeface="Poppins Regular" panose="020B0604020202020204" charset="-18"/>
              <a:cs typeface="Poppins Regular" panose="020B060402020202020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2607004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20">
        <p:fade/>
      </p:transition>
    </mc:Choice>
    <mc:Fallback xmlns=""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z="2800" dirty="0"/>
              <a:t>Kezelés: </a:t>
            </a:r>
            <a:r>
              <a:rPr lang="hu-HU" sz="2800" dirty="0" err="1"/>
              <a:t>hypotoniás</a:t>
            </a:r>
            <a:r>
              <a:rPr lang="hu-HU" sz="2800" dirty="0"/>
              <a:t> oldatok, </a:t>
            </a:r>
            <a:r>
              <a:rPr lang="hu-HU" sz="2800" dirty="0" err="1"/>
              <a:t>diuretikumok</a:t>
            </a:r>
            <a:r>
              <a:rPr lang="hu-HU" sz="2800" dirty="0"/>
              <a:t> és RRT 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hu-HU" dirty="0"/>
              <a:t>eredmények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hu-HU" dirty="0" err="1"/>
              <a:t>i.v</a:t>
            </a:r>
            <a:r>
              <a:rPr lang="hu-HU" dirty="0"/>
              <a:t> </a:t>
            </a:r>
            <a:r>
              <a:rPr lang="hu-HU" dirty="0" err="1"/>
              <a:t>hypotoniás</a:t>
            </a:r>
            <a:r>
              <a:rPr lang="hu-HU" dirty="0"/>
              <a:t> oldatok a leggyakoribb választás (pl.D5W), majd az </a:t>
            </a:r>
            <a:r>
              <a:rPr lang="hu-HU" dirty="0" err="1"/>
              <a:t>enterális</a:t>
            </a:r>
            <a:r>
              <a:rPr lang="hu-HU" dirty="0"/>
              <a:t> desztillált víz</a:t>
            </a:r>
          </a:p>
          <a:p>
            <a:r>
              <a:rPr lang="hu-HU" dirty="0"/>
              <a:t>Nincs adat a kezelési módok összehasonlítására a túlélő és nem túlélő csoportok között</a:t>
            </a:r>
          </a:p>
          <a:p>
            <a:r>
              <a:rPr lang="hu-HU" dirty="0" err="1"/>
              <a:t>Diuretikumok</a:t>
            </a:r>
            <a:r>
              <a:rPr lang="hu-HU" dirty="0"/>
              <a:t>: </a:t>
            </a:r>
          </a:p>
          <a:p>
            <a:pPr lvl="1"/>
            <a:r>
              <a:rPr lang="hu-HU" dirty="0" err="1"/>
              <a:t>Tiazid</a:t>
            </a:r>
            <a:r>
              <a:rPr lang="hu-HU" dirty="0"/>
              <a:t>: </a:t>
            </a:r>
            <a:r>
              <a:rPr lang="hu-HU" dirty="0" err="1"/>
              <a:t>hydrolchlorotiazid</a:t>
            </a:r>
            <a:r>
              <a:rPr lang="hu-HU" dirty="0"/>
              <a:t> (25 mg/24h </a:t>
            </a:r>
            <a:r>
              <a:rPr lang="hu-HU" dirty="0" err="1"/>
              <a:t>p.o</a:t>
            </a:r>
            <a:r>
              <a:rPr lang="hu-HU" dirty="0"/>
              <a:t>) </a:t>
            </a:r>
            <a:r>
              <a:rPr lang="hu-HU" dirty="0" err="1"/>
              <a:t>vs</a:t>
            </a:r>
            <a:r>
              <a:rPr lang="hu-HU" dirty="0"/>
              <a:t> placebo – non </a:t>
            </a:r>
            <a:r>
              <a:rPr lang="hu-HU" dirty="0" err="1"/>
              <a:t>inferior</a:t>
            </a:r>
            <a:endParaRPr lang="hu-HU" dirty="0"/>
          </a:p>
          <a:p>
            <a:pPr lvl="1"/>
            <a:r>
              <a:rPr lang="hu-HU" dirty="0" err="1"/>
              <a:t>Kacsdiuretikumok</a:t>
            </a:r>
            <a:r>
              <a:rPr lang="hu-HU" dirty="0"/>
              <a:t>: </a:t>
            </a:r>
            <a:r>
              <a:rPr lang="hu-HU" dirty="0" err="1"/>
              <a:t>furosemid</a:t>
            </a:r>
            <a:r>
              <a:rPr lang="hu-HU" dirty="0"/>
              <a:t> – non </a:t>
            </a:r>
            <a:r>
              <a:rPr lang="hu-HU" dirty="0" err="1"/>
              <a:t>inferior</a:t>
            </a:r>
            <a:endParaRPr lang="hu-HU" dirty="0"/>
          </a:p>
          <a:p>
            <a:pPr marL="0" lvl="1"/>
            <a:r>
              <a:rPr lang="hu-HU" dirty="0" err="1"/>
              <a:t>Desztilált</a:t>
            </a:r>
            <a:r>
              <a:rPr lang="hu-HU" dirty="0"/>
              <a:t> víz </a:t>
            </a:r>
            <a:r>
              <a:rPr lang="hu-HU" dirty="0" err="1"/>
              <a:t>vs</a:t>
            </a:r>
            <a:r>
              <a:rPr lang="hu-HU" dirty="0"/>
              <a:t> glükózoldat (D5W)- non </a:t>
            </a:r>
            <a:r>
              <a:rPr lang="hu-HU" dirty="0" err="1"/>
              <a:t>inferior</a:t>
            </a:r>
            <a:endParaRPr lang="hu-HU" dirty="0"/>
          </a:p>
          <a:p>
            <a:pPr marL="0" lvl="1"/>
            <a:endParaRPr lang="hu-HU" dirty="0"/>
          </a:p>
        </p:txBody>
      </p:sp>
      <p:sp>
        <p:nvSpPr>
          <p:cNvPr id="7" name="Élőláb helye 4">
            <a:extLst>
              <a:ext uri="{FF2B5EF4-FFF2-40B4-BE49-F238E27FC236}">
                <a16:creationId xmlns:a16="http://schemas.microsoft.com/office/drawing/2014/main" id="{05BDDDD6-271E-F66C-E4B8-3373B6250D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41599" y="5850924"/>
            <a:ext cx="7543605" cy="562233"/>
          </a:xfrm>
        </p:spPr>
        <p:txBody>
          <a:bodyPr/>
          <a:lstStyle/>
          <a:p>
            <a:r>
              <a:rPr lang="hu-HU" b="0" i="0" dirty="0" err="1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Kitisin</a:t>
            </a:r>
            <a:r>
              <a:rPr lang="hu-HU" b="0" i="0" dirty="0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 N, </a:t>
            </a:r>
            <a:r>
              <a:rPr lang="hu-HU" b="0" i="0" dirty="0" err="1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Raykateeraroj</a:t>
            </a:r>
            <a:r>
              <a:rPr lang="hu-HU" b="0" i="0" dirty="0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 N, </a:t>
            </a:r>
            <a:r>
              <a:rPr lang="hu-HU" b="0" i="0" dirty="0" err="1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Hikasa</a:t>
            </a:r>
            <a:r>
              <a:rPr lang="hu-HU" b="0" i="0" dirty="0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 Y, </a:t>
            </a:r>
            <a:r>
              <a:rPr lang="hu-HU" b="0" i="0" dirty="0" err="1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et</a:t>
            </a:r>
            <a:r>
              <a:rPr lang="hu-HU" b="0" i="0" dirty="0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 </a:t>
            </a:r>
            <a:r>
              <a:rPr lang="hu-HU" b="0" i="0" dirty="0" err="1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al</a:t>
            </a:r>
            <a:r>
              <a:rPr lang="hu-HU" b="0" i="0" dirty="0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. </a:t>
            </a:r>
            <a:r>
              <a:rPr lang="hu-HU" b="0" i="0" dirty="0" err="1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Systematic</a:t>
            </a:r>
            <a:r>
              <a:rPr lang="hu-HU" b="0" i="0" dirty="0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 </a:t>
            </a:r>
            <a:r>
              <a:rPr lang="hu-HU" b="0" i="0" dirty="0" err="1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review</a:t>
            </a:r>
            <a:r>
              <a:rPr lang="hu-HU" b="0" i="0" dirty="0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 and </a:t>
            </a:r>
            <a:r>
              <a:rPr lang="hu-HU" b="0" i="0" dirty="0" err="1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meta-analysis</a:t>
            </a:r>
            <a:r>
              <a:rPr lang="hu-HU" b="0" i="0" dirty="0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 of </a:t>
            </a:r>
            <a:r>
              <a:rPr lang="hu-HU" b="0" i="0" dirty="0" err="1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the</a:t>
            </a:r>
            <a:r>
              <a:rPr lang="hu-HU" b="0" i="0" dirty="0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 </a:t>
            </a:r>
            <a:r>
              <a:rPr lang="hu-HU" b="0" i="0" dirty="0" err="1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treatment</a:t>
            </a:r>
            <a:r>
              <a:rPr lang="hu-HU" b="0" i="0" dirty="0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 of </a:t>
            </a:r>
            <a:r>
              <a:rPr lang="hu-HU" b="0" i="0" dirty="0" err="1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hypernatremia</a:t>
            </a:r>
            <a:r>
              <a:rPr lang="hu-HU" b="0" i="0" dirty="0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 in </a:t>
            </a:r>
            <a:r>
              <a:rPr lang="hu-HU" b="0" i="0" dirty="0" err="1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adult</a:t>
            </a:r>
            <a:r>
              <a:rPr lang="hu-HU" b="0" i="0" dirty="0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 </a:t>
            </a:r>
            <a:r>
              <a:rPr lang="hu-HU" b="0" i="0" dirty="0" err="1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hospitalized</a:t>
            </a:r>
            <a:r>
              <a:rPr lang="hu-HU" b="0" i="0" dirty="0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 </a:t>
            </a:r>
            <a:r>
              <a:rPr lang="hu-HU" b="0" i="0" dirty="0" err="1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patients</a:t>
            </a:r>
            <a:r>
              <a:rPr lang="hu-HU" b="0" i="0" dirty="0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: </a:t>
            </a:r>
            <a:r>
              <a:rPr lang="hu-HU" b="0" i="0" dirty="0" err="1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impact</a:t>
            </a:r>
            <a:r>
              <a:rPr lang="hu-HU" b="0" i="0" dirty="0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 </a:t>
            </a:r>
            <a:r>
              <a:rPr lang="hu-HU" b="0" i="0" dirty="0" err="1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on</a:t>
            </a:r>
            <a:r>
              <a:rPr lang="hu-HU" b="0" i="0" dirty="0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 </a:t>
            </a:r>
            <a:r>
              <a:rPr lang="hu-HU" b="0" i="0" dirty="0" err="1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mortality</a:t>
            </a:r>
            <a:r>
              <a:rPr lang="hu-HU" b="0" i="0" dirty="0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, </a:t>
            </a:r>
            <a:r>
              <a:rPr lang="hu-HU" b="0" i="0" dirty="0" err="1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morbidity</a:t>
            </a:r>
            <a:r>
              <a:rPr lang="hu-HU" b="0" i="0" dirty="0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, and </a:t>
            </a:r>
            <a:r>
              <a:rPr lang="hu-HU" b="0" i="0" dirty="0" err="1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treatment-related</a:t>
            </a:r>
            <a:r>
              <a:rPr lang="hu-HU" b="0" i="0" dirty="0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 </a:t>
            </a:r>
            <a:r>
              <a:rPr lang="hu-HU" b="0" i="0" dirty="0" err="1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side</a:t>
            </a:r>
            <a:r>
              <a:rPr lang="hu-HU" b="0" i="0" dirty="0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 </a:t>
            </a:r>
            <a:r>
              <a:rPr lang="hu-HU" b="0" i="0" dirty="0" err="1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effects</a:t>
            </a:r>
            <a:r>
              <a:rPr lang="hu-HU" b="0" i="0" dirty="0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. J </a:t>
            </a:r>
            <a:r>
              <a:rPr lang="hu-HU" b="0" i="0" dirty="0" err="1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Crit</a:t>
            </a:r>
            <a:r>
              <a:rPr lang="hu-HU" b="0" i="0" dirty="0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 </a:t>
            </a:r>
            <a:r>
              <a:rPr lang="hu-HU" b="0" i="0" dirty="0" err="1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Care</a:t>
            </a:r>
            <a:r>
              <a:rPr lang="hu-HU" b="0" i="0" dirty="0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. 2025 Jun;87:155012. </a:t>
            </a:r>
            <a:r>
              <a:rPr lang="hu-HU" b="0" i="0" dirty="0" err="1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doi</a:t>
            </a:r>
            <a:r>
              <a:rPr lang="hu-HU" b="0" i="0" dirty="0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: 10.1016/j.jcrc.2024.155012.</a:t>
            </a:r>
            <a:endParaRPr lang="hu-HU" dirty="0">
              <a:solidFill>
                <a:schemeClr val="bg2"/>
              </a:solidFill>
              <a:latin typeface="Poppins Regular" panose="020B0604020202020204" charset="-18"/>
              <a:cs typeface="Poppins Regular" panose="020B060402020202020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1678377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20">
        <p:fade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z="2000" dirty="0"/>
              <a:t>M</a:t>
            </a:r>
            <a:r>
              <a:rPr lang="hu-HU" sz="2000"/>
              <a:t>ellékhatások</a:t>
            </a:r>
            <a:endParaRPr lang="hu-HU" sz="2000" dirty="0"/>
          </a:p>
        </p:txBody>
      </p:sp>
      <p:sp>
        <p:nvSpPr>
          <p:cNvPr id="3" name="Szöveg helye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hu-HU" dirty="0"/>
              <a:t>eredmények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hu-HU" dirty="0"/>
              <a:t>&lt; 1 </a:t>
            </a:r>
            <a:r>
              <a:rPr lang="hu-HU" dirty="0" err="1"/>
              <a:t>mmol</a:t>
            </a:r>
            <a:r>
              <a:rPr lang="hu-HU" dirty="0"/>
              <a:t>/h ráta alatt biztonságos a nátriumpótlás</a:t>
            </a:r>
          </a:p>
          <a:p>
            <a:r>
              <a:rPr lang="hu-HU" dirty="0"/>
              <a:t>1. eset: </a:t>
            </a:r>
          </a:p>
          <a:p>
            <a:pPr marL="457200" lvl="1" indent="0">
              <a:buNone/>
            </a:pPr>
            <a:r>
              <a:rPr lang="hu-HU" dirty="0"/>
              <a:t>19 éves ffi, se-Na: 196 u/l-&gt; 170 u/l 30 perc alatt, majd 27 óra alatt -&gt;145 u/l</a:t>
            </a:r>
          </a:p>
          <a:p>
            <a:pPr marL="457200" lvl="1" indent="0">
              <a:buNone/>
            </a:pPr>
            <a:r>
              <a:rPr lang="hu-HU" dirty="0"/>
              <a:t>agyödéma, de tartós neurológiai deficit nélkül túlélte</a:t>
            </a:r>
          </a:p>
          <a:p>
            <a:r>
              <a:rPr lang="hu-HU" dirty="0"/>
              <a:t>2. eset:</a:t>
            </a:r>
          </a:p>
          <a:p>
            <a:pPr marL="0" indent="0">
              <a:buNone/>
            </a:pPr>
            <a:r>
              <a:rPr lang="hu-HU" dirty="0"/>
              <a:t>	40 éves nő, </a:t>
            </a:r>
            <a:r>
              <a:rPr lang="hu-HU" dirty="0" err="1"/>
              <a:t>acut</a:t>
            </a:r>
            <a:r>
              <a:rPr lang="hu-HU" dirty="0"/>
              <a:t> </a:t>
            </a:r>
            <a:r>
              <a:rPr lang="hu-HU" dirty="0" err="1"/>
              <a:t>hypernatérmia</a:t>
            </a:r>
            <a:r>
              <a:rPr lang="hu-HU" dirty="0"/>
              <a:t> (183 u/l), 9 </a:t>
            </a:r>
            <a:r>
              <a:rPr lang="hu-HU" dirty="0" err="1"/>
              <a:t>mmol</a:t>
            </a:r>
            <a:r>
              <a:rPr lang="hu-HU" dirty="0"/>
              <a:t>/l korrekciós ráta</a:t>
            </a:r>
          </a:p>
          <a:p>
            <a:pPr marL="0" indent="0">
              <a:buNone/>
            </a:pPr>
            <a:r>
              <a:rPr lang="hu-HU" dirty="0"/>
              <a:t>	8.napon agyödéma és kiterjed </a:t>
            </a:r>
            <a:r>
              <a:rPr lang="hu-HU" dirty="0" err="1"/>
              <a:t>hipodenzitás</a:t>
            </a:r>
            <a:r>
              <a:rPr lang="hu-HU" dirty="0"/>
              <a:t> a </a:t>
            </a:r>
            <a:r>
              <a:rPr lang="hu-HU" dirty="0" err="1"/>
              <a:t>kopCT</a:t>
            </a:r>
            <a:r>
              <a:rPr lang="hu-HU" dirty="0"/>
              <a:t>-n</a:t>
            </a:r>
          </a:p>
          <a:p>
            <a:pPr marL="0" indent="0">
              <a:buNone/>
            </a:pPr>
            <a:endParaRPr lang="hu-HU" dirty="0"/>
          </a:p>
        </p:txBody>
      </p:sp>
      <p:sp>
        <p:nvSpPr>
          <p:cNvPr id="6" name="Élőláb helye 4">
            <a:extLst>
              <a:ext uri="{FF2B5EF4-FFF2-40B4-BE49-F238E27FC236}">
                <a16:creationId xmlns:a16="http://schemas.microsoft.com/office/drawing/2014/main" id="{B810A716-F611-F55D-DB2E-8B3FA6FB71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41599" y="5850924"/>
            <a:ext cx="7543605" cy="562233"/>
          </a:xfrm>
        </p:spPr>
        <p:txBody>
          <a:bodyPr/>
          <a:lstStyle/>
          <a:p>
            <a:r>
              <a:rPr lang="hu-HU" b="0" i="0" dirty="0" err="1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Kitisin</a:t>
            </a:r>
            <a:r>
              <a:rPr lang="hu-HU" b="0" i="0" dirty="0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 N, </a:t>
            </a:r>
            <a:r>
              <a:rPr lang="hu-HU" b="0" i="0" dirty="0" err="1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Raykateeraroj</a:t>
            </a:r>
            <a:r>
              <a:rPr lang="hu-HU" b="0" i="0" dirty="0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 N, </a:t>
            </a:r>
            <a:r>
              <a:rPr lang="hu-HU" b="0" i="0" dirty="0" err="1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Hikasa</a:t>
            </a:r>
            <a:r>
              <a:rPr lang="hu-HU" b="0" i="0" dirty="0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 Y, </a:t>
            </a:r>
            <a:r>
              <a:rPr lang="hu-HU" b="0" i="0" dirty="0" err="1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et</a:t>
            </a:r>
            <a:r>
              <a:rPr lang="hu-HU" b="0" i="0" dirty="0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 </a:t>
            </a:r>
            <a:r>
              <a:rPr lang="hu-HU" b="0" i="0" dirty="0" err="1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al</a:t>
            </a:r>
            <a:r>
              <a:rPr lang="hu-HU" b="0" i="0" dirty="0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. </a:t>
            </a:r>
            <a:r>
              <a:rPr lang="hu-HU" b="0" i="0" dirty="0" err="1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Systematic</a:t>
            </a:r>
            <a:r>
              <a:rPr lang="hu-HU" b="0" i="0" dirty="0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 </a:t>
            </a:r>
            <a:r>
              <a:rPr lang="hu-HU" b="0" i="0" dirty="0" err="1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review</a:t>
            </a:r>
            <a:r>
              <a:rPr lang="hu-HU" b="0" i="0" dirty="0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 and </a:t>
            </a:r>
            <a:r>
              <a:rPr lang="hu-HU" b="0" i="0" dirty="0" err="1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meta-analysis</a:t>
            </a:r>
            <a:r>
              <a:rPr lang="hu-HU" b="0" i="0" dirty="0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 of </a:t>
            </a:r>
            <a:r>
              <a:rPr lang="hu-HU" b="0" i="0" dirty="0" err="1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the</a:t>
            </a:r>
            <a:r>
              <a:rPr lang="hu-HU" b="0" i="0" dirty="0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 </a:t>
            </a:r>
            <a:r>
              <a:rPr lang="hu-HU" b="0" i="0" dirty="0" err="1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treatment</a:t>
            </a:r>
            <a:r>
              <a:rPr lang="hu-HU" b="0" i="0" dirty="0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 of </a:t>
            </a:r>
            <a:r>
              <a:rPr lang="hu-HU" b="0" i="0" dirty="0" err="1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hypernatremia</a:t>
            </a:r>
            <a:r>
              <a:rPr lang="hu-HU" b="0" i="0" dirty="0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 in </a:t>
            </a:r>
            <a:r>
              <a:rPr lang="hu-HU" b="0" i="0" dirty="0" err="1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adult</a:t>
            </a:r>
            <a:r>
              <a:rPr lang="hu-HU" b="0" i="0" dirty="0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 </a:t>
            </a:r>
            <a:r>
              <a:rPr lang="hu-HU" b="0" i="0" dirty="0" err="1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hospitalized</a:t>
            </a:r>
            <a:r>
              <a:rPr lang="hu-HU" b="0" i="0" dirty="0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 </a:t>
            </a:r>
            <a:r>
              <a:rPr lang="hu-HU" b="0" i="0" dirty="0" err="1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patients</a:t>
            </a:r>
            <a:r>
              <a:rPr lang="hu-HU" b="0" i="0" dirty="0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: </a:t>
            </a:r>
            <a:r>
              <a:rPr lang="hu-HU" b="0" i="0" dirty="0" err="1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impact</a:t>
            </a:r>
            <a:r>
              <a:rPr lang="hu-HU" b="0" i="0" dirty="0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 </a:t>
            </a:r>
            <a:r>
              <a:rPr lang="hu-HU" b="0" i="0" dirty="0" err="1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on</a:t>
            </a:r>
            <a:r>
              <a:rPr lang="hu-HU" b="0" i="0" dirty="0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 </a:t>
            </a:r>
            <a:r>
              <a:rPr lang="hu-HU" b="0" i="0" dirty="0" err="1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mortality</a:t>
            </a:r>
            <a:r>
              <a:rPr lang="hu-HU" b="0" i="0" dirty="0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, </a:t>
            </a:r>
            <a:r>
              <a:rPr lang="hu-HU" b="0" i="0" dirty="0" err="1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morbidity</a:t>
            </a:r>
            <a:r>
              <a:rPr lang="hu-HU" b="0" i="0" dirty="0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, and </a:t>
            </a:r>
            <a:r>
              <a:rPr lang="hu-HU" b="0" i="0" dirty="0" err="1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treatment-related</a:t>
            </a:r>
            <a:r>
              <a:rPr lang="hu-HU" b="0" i="0" dirty="0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 </a:t>
            </a:r>
            <a:r>
              <a:rPr lang="hu-HU" b="0" i="0" dirty="0" err="1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side</a:t>
            </a:r>
            <a:r>
              <a:rPr lang="hu-HU" b="0" i="0" dirty="0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 </a:t>
            </a:r>
            <a:r>
              <a:rPr lang="hu-HU" b="0" i="0" dirty="0" err="1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effects</a:t>
            </a:r>
            <a:r>
              <a:rPr lang="hu-HU" b="0" i="0" dirty="0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. J </a:t>
            </a:r>
            <a:r>
              <a:rPr lang="hu-HU" b="0" i="0" dirty="0" err="1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Crit</a:t>
            </a:r>
            <a:r>
              <a:rPr lang="hu-HU" b="0" i="0" dirty="0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 </a:t>
            </a:r>
            <a:r>
              <a:rPr lang="hu-HU" b="0" i="0" dirty="0" err="1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Care</a:t>
            </a:r>
            <a:r>
              <a:rPr lang="hu-HU" b="0" i="0" dirty="0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. 2025 Jun;87:155012. </a:t>
            </a:r>
            <a:r>
              <a:rPr lang="hu-HU" b="0" i="0" dirty="0" err="1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doi</a:t>
            </a:r>
            <a:r>
              <a:rPr lang="hu-HU" b="0" i="0" dirty="0">
                <a:solidFill>
                  <a:schemeClr val="bg2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: 10.1016/j.jcrc.2024.155012.</a:t>
            </a:r>
            <a:endParaRPr lang="hu-HU" dirty="0">
              <a:solidFill>
                <a:schemeClr val="bg2"/>
              </a:solidFill>
              <a:latin typeface="Poppins Regular" panose="020B0604020202020204" charset="-18"/>
              <a:cs typeface="Poppins Regular" panose="020B060402020202020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3994914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20">
        <p:fade/>
      </p:transition>
    </mc:Choice>
    <mc:Fallback xmlns="">
      <p:transition>
        <p:fade/>
      </p:transition>
    </mc:Fallback>
  </mc:AlternateContent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é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é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ok-template-HU.pptx" id="{5902C0CD-3840-4895-98FC-91488E0E1C10}" vid="{94FCA8B2-C161-4BBE-BA04-7AB4325899AD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1698</TotalTime>
  <Words>887</Words>
  <Application>Microsoft Macintosh PowerPoint</Application>
  <PresentationFormat>Szélesvásznú</PresentationFormat>
  <Paragraphs>73</Paragraphs>
  <Slides>10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6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10</vt:i4>
      </vt:variant>
    </vt:vector>
  </HeadingPairs>
  <TitlesOfParts>
    <vt:vector size="17" baseType="lpstr">
      <vt:lpstr>Poppins Bold</vt:lpstr>
      <vt:lpstr>Arial</vt:lpstr>
      <vt:lpstr>Poppins Regular</vt:lpstr>
      <vt:lpstr>Calibri</vt:lpstr>
      <vt:lpstr>Poppins Regular</vt:lpstr>
      <vt:lpstr>Wingdings</vt:lpstr>
      <vt:lpstr>Office-téma</vt:lpstr>
      <vt:lpstr>Hypernatrémia terápiája és annak szerepe a mortalitásra, a morbiditásra és a kezeléssel kapcsolatos mellékhatások</vt:lpstr>
      <vt:lpstr>Hypernatrémia</vt:lpstr>
      <vt:lpstr>Hypernatérmia</vt:lpstr>
      <vt:lpstr>Hypernatrémia</vt:lpstr>
      <vt:lpstr>PowerPoint-bemutató</vt:lpstr>
      <vt:lpstr>PowerPoint-bemutató</vt:lpstr>
      <vt:lpstr>PowerPoint-bemutató</vt:lpstr>
      <vt:lpstr>Kezelés: hypotoniás oldatok, diuretikumok és RRT </vt:lpstr>
      <vt:lpstr>Mellékhatások</vt:lpstr>
      <vt:lpstr>A gyorsabb nátriumkorrekció biztonságosnak tűnik, és előnyös lehet súlyos hipernatrémia esetén, különösen az első 24 órában.</vt:lpstr>
    </vt:vector>
  </TitlesOfParts>
  <Company>Pécsi Tudományegyetem Általáson Orvostudomámyi Kar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Czulák Szilvia</dc:creator>
  <cp:lastModifiedBy>Microsoft Office User</cp:lastModifiedBy>
  <cp:revision>156</cp:revision>
  <dcterms:created xsi:type="dcterms:W3CDTF">2021-02-22T10:03:35Z</dcterms:created>
  <dcterms:modified xsi:type="dcterms:W3CDTF">2025-07-02T11:09:42Z</dcterms:modified>
</cp:coreProperties>
</file>