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 Bold" pitchFamily="2" charset="0"/>
      <p:bold r:id="rId17"/>
    </p:embeddedFont>
    <p:embeddedFont>
      <p:font typeface="Poppins Regular" pitchFamily="2" charset="0"/>
      <p:regular r:id="rId18"/>
    </p:embeddedFont>
    <p:embeddedFont>
      <p:font typeface="Poppins Regular" pitchFamily="2" charset="0"/>
      <p:regular r:id="rId18"/>
    </p:embeddedFont>
  </p:embeddedFontLst>
  <p:defaultTextStyle>
    <a:defPPr>
      <a:defRPr lang="en-US"/>
    </a:defPPr>
    <a:lvl1pPr marL="0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A8C4"/>
    <a:srgbClr val="E9E9E9"/>
    <a:srgbClr val="12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3925-DD04-41B5-9794-B736107BFBFE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3B42-98B4-4C8A-992B-19765CF92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43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485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728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696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212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454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09697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393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7840800" y="345600"/>
            <a:ext cx="4352400" cy="652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600" y="4201200"/>
            <a:ext cx="4172400" cy="10044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ts val="2391"/>
              </a:lnSpc>
              <a:spcBef>
                <a:spcPts val="0"/>
              </a:spcBef>
              <a:buNone/>
              <a:defRPr sz="18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7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6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41600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556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 descr="Kép 10"/>
          <p:cNvPicPr>
            <a:picLocks noChangeAspect="1"/>
          </p:cNvPicPr>
          <p:nvPr userDrawn="1"/>
        </p:nvPicPr>
        <p:blipFill>
          <a:blip r:embed="rId2"/>
          <a:srcRect t="14602" r="55677"/>
          <a:stretch>
            <a:fillRect/>
          </a:stretch>
        </p:blipFill>
        <p:spPr>
          <a:xfrm flipH="1">
            <a:off x="0" y="3378"/>
            <a:ext cx="4736708" cy="6851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8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6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r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509377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536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9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 descr="Kép 3"/>
          <p:cNvPicPr>
            <a:picLocks/>
          </p:cNvPicPr>
          <p:nvPr userDrawn="1"/>
        </p:nvPicPr>
        <p:blipFill>
          <a:blip r:embed="rId2"/>
          <a:srcRect r="70737"/>
          <a:stretch>
            <a:fillRect/>
          </a:stretch>
        </p:blipFill>
        <p:spPr>
          <a:xfrm>
            <a:off x="8305200" y="0"/>
            <a:ext cx="388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>
              <a:defRPr sz="5400">
                <a:solidFill>
                  <a:schemeClr val="bg1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87">
                <a:solidFill>
                  <a:schemeClr val="bg1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6" name="Ábra 4" descr="Ábra 4"/>
          <p:cNvPicPr>
            <a:picLocks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1546" y="6116400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91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51" y="1288406"/>
            <a:ext cx="10749375" cy="594844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0"/>
            <a:ext cx="5216400" cy="347186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3"/>
          </p:nvPr>
        </p:nvSpPr>
        <p:spPr>
          <a:xfrm>
            <a:off x="6354000" y="2264400"/>
            <a:ext cx="5216400" cy="347186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5611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2" descr="Kép 2"/>
          <p:cNvPicPr>
            <a:picLocks/>
          </p:cNvPicPr>
          <p:nvPr userDrawn="1"/>
        </p:nvPicPr>
        <p:blipFill>
          <a:blip r:embed="rId2"/>
          <a:srcRect t="15778" r="25348"/>
          <a:stretch>
            <a:fillRect/>
          </a:stretch>
        </p:blipFill>
        <p:spPr>
          <a:xfrm>
            <a:off x="10144057" y="0"/>
            <a:ext cx="20484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72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6095251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9079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9079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6561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0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0" y="1360800"/>
            <a:ext cx="5435249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7248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6724800" y="730800"/>
            <a:ext cx="5421749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1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706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ing - általános helyő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645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08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645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4280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6"/>
          </p:nvPr>
        </p:nvSpPr>
        <p:spPr>
          <a:xfrm>
            <a:off x="7952400" y="4136655"/>
            <a:ext cx="3423600" cy="1353964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Oval 22"/>
          <p:cNvSpPr/>
          <p:nvPr userDrawn="1"/>
        </p:nvSpPr>
        <p:spPr>
          <a:xfrm>
            <a:off x="1816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14" name="Oval 24"/>
          <p:cNvSpPr/>
          <p:nvPr userDrawn="1"/>
        </p:nvSpPr>
        <p:spPr>
          <a:xfrm>
            <a:off x="9160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Oval 26"/>
          <p:cNvSpPr/>
          <p:nvPr userDrawn="1"/>
        </p:nvSpPr>
        <p:spPr>
          <a:xfrm>
            <a:off x="5488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6000" tIns="36000" rIns="36000" bIns="360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7"/>
          </p:nvPr>
        </p:nvSpPr>
        <p:spPr>
          <a:xfrm>
            <a:off x="5783400" y="3146400"/>
            <a:ext cx="4176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10950" y="3146400"/>
            <a:ext cx="418500" cy="41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err="1"/>
              <a:t>Mintszöveg</a:t>
            </a:r>
            <a:r>
              <a:rPr lang="hu-HU" dirty="0"/>
              <a:t> szerkesztése</a:t>
            </a:r>
          </a:p>
        </p:txBody>
      </p:sp>
      <p:sp>
        <p:nvSpPr>
          <p:cNvPr id="18" name="Szöveg helye 5"/>
          <p:cNvSpPr>
            <a:spLocks noGrp="1"/>
          </p:cNvSpPr>
          <p:nvPr>
            <p:ph type="body" sz="quarter" idx="19"/>
          </p:nvPr>
        </p:nvSpPr>
        <p:spPr>
          <a:xfrm>
            <a:off x="9454950" y="3146400"/>
            <a:ext cx="4185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2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2643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2" descr="Ábra 2"/>
          <p:cNvPicPr>
            <a:picLocks/>
          </p:cNvPicPr>
          <p:nvPr userDrawn="1"/>
        </p:nvPicPr>
        <p:blipFill>
          <a:blip r:embed="rId2"/>
          <a:srcRect r="21663"/>
          <a:stretch>
            <a:fillRect/>
          </a:stretch>
        </p:blipFill>
        <p:spPr>
          <a:xfrm>
            <a:off x="10725235" y="4525200"/>
            <a:ext cx="1466766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23" descr="Ábra 23"/>
          <p:cNvPicPr>
            <a:picLocks/>
          </p:cNvPicPr>
          <p:nvPr userDrawn="1"/>
        </p:nvPicPr>
        <p:blipFill>
          <a:blip r:embed="rId2"/>
          <a:srcRect l="26987"/>
          <a:stretch>
            <a:fillRect/>
          </a:stretch>
        </p:blipFill>
        <p:spPr>
          <a:xfrm>
            <a:off x="0" y="2563200"/>
            <a:ext cx="1367057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Kép 2" descr="Kép 2"/>
          <p:cNvPicPr>
            <a:picLocks/>
          </p:cNvPicPr>
          <p:nvPr userDrawn="1"/>
        </p:nvPicPr>
        <p:blipFill>
          <a:blip r:embed="rId3"/>
          <a:srcRect t="15778" r="25348"/>
          <a:stretch>
            <a:fillRect/>
          </a:stretch>
        </p:blipFill>
        <p:spPr>
          <a:xfrm>
            <a:off x="10183200" y="0"/>
            <a:ext cx="20088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2178000" y="3020400"/>
            <a:ext cx="8672400" cy="226040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i="1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3" name="Ábra 4" descr="Ábra 4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43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784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5"/>
          </p:nvPr>
        </p:nvSpPr>
        <p:spPr>
          <a:xfrm>
            <a:off x="730800" y="2347200"/>
            <a:ext cx="10839600" cy="33847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28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90" r:id="rId8"/>
    <p:sldLayoutId id="2147483691" r:id="rId9"/>
    <p:sldLayoutId id="2147483692" r:id="rId10"/>
    <p:sldLayoutId id="2147483688" r:id="rId11"/>
    <p:sldLayoutId id="2147483689" r:id="rId12"/>
  </p:sldLayoutIdLst>
  <p:hf sldNum="0" hd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5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400" dirty="0" err="1"/>
              <a:t>Hypernatrémia</a:t>
            </a:r>
            <a:r>
              <a:rPr lang="hu-HU" sz="2400" dirty="0"/>
              <a:t> terápiája és annak szerepe a mortalitásra, a morbiditásra és a kezeléssel kapcsolatos mellékhatások</a:t>
            </a:r>
            <a:endParaRPr lang="en-US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Szisztematikus áttekintés</a:t>
            </a:r>
          </a:p>
          <a:p>
            <a:r>
              <a:rPr lang="hu-HU" dirty="0"/>
              <a:t>Dr. Tóth Natália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741600" y="6413157"/>
            <a:ext cx="4172400" cy="367200"/>
          </a:xfrm>
        </p:spPr>
        <p:txBody>
          <a:bodyPr/>
          <a:lstStyle/>
          <a:p>
            <a:r>
              <a:rPr lang="hu-HU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Pécs, 2025. március 28.</a:t>
            </a:r>
            <a:endParaRPr lang="hu-HU" dirty="0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6E6ECD17-6FD5-388B-B739-31C1C3419493}"/>
              </a:ext>
            </a:extLst>
          </p:cNvPr>
          <p:cNvSpPr txBox="1">
            <a:spLocks/>
          </p:cNvSpPr>
          <p:nvPr/>
        </p:nvSpPr>
        <p:spPr>
          <a:xfrm>
            <a:off x="741599" y="5850924"/>
            <a:ext cx="7543605" cy="5622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676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5353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8029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706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382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6058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8735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1411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Kitisin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N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Raykateeraroj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N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Hikasa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Y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et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al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.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Systematic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review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and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meta-analysis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the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treatment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hypernatremia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in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adult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hospitalized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patients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: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impact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on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mortality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morbidity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, and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treatment-related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side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effects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.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J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Crit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Care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. 2025 Jun;87:155012. </a:t>
            </a:r>
            <a:r>
              <a:rPr lang="hu-HU" sz="10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doi</a:t>
            </a:r>
            <a:r>
              <a:rPr lang="hu-HU" sz="10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: 10.1016/j.jcrc.2024.155012.</a:t>
            </a:r>
          </a:p>
        </p:txBody>
      </p:sp>
    </p:spTree>
    <p:extLst>
      <p:ext uri="{BB962C8B-B14F-4D97-AF65-F5344CB8AC3E}">
        <p14:creationId xmlns:p14="http://schemas.microsoft.com/office/powerpoint/2010/main" val="356392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720238" y="2249708"/>
            <a:ext cx="9079200" cy="925200"/>
          </a:xfrm>
        </p:spPr>
        <p:txBody>
          <a:bodyPr/>
          <a:lstStyle/>
          <a:p>
            <a:r>
              <a:rPr lang="hu-HU" sz="4000" dirty="0"/>
              <a:t>A gyorsabb nátriumkorrekció biztonságosnak tűnik, és előnyös lehet súlyos </a:t>
            </a:r>
            <a:r>
              <a:rPr lang="hu-HU" sz="4000" dirty="0" err="1"/>
              <a:t>hipernatrémia</a:t>
            </a:r>
            <a:r>
              <a:rPr lang="hu-HU" sz="4000" dirty="0"/>
              <a:t> esetén, különösen az első 24 órában.</a:t>
            </a:r>
          </a:p>
        </p:txBody>
      </p:sp>
      <p:sp>
        <p:nvSpPr>
          <p:cNvPr id="4" name="Shape 2525">
            <a:extLst>
              <a:ext uri="{FF2B5EF4-FFF2-40B4-BE49-F238E27FC236}">
                <a16:creationId xmlns:a16="http://schemas.microsoft.com/office/drawing/2014/main" id="{EF6AAAE8-2239-A0AB-BCD0-2FAB63C7A34E}"/>
              </a:ext>
            </a:extLst>
          </p:cNvPr>
          <p:cNvSpPr/>
          <p:nvPr/>
        </p:nvSpPr>
        <p:spPr>
          <a:xfrm>
            <a:off x="973702" y="530433"/>
            <a:ext cx="417600" cy="41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228536">
              <a:def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62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6679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Hypernatrémia</a:t>
            </a:r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2"/>
          </p:nvPr>
        </p:nvSpPr>
        <p:spPr>
          <a:xfrm>
            <a:off x="741600" y="2264400"/>
            <a:ext cx="8501254" cy="34718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Na: </a:t>
            </a:r>
            <a:r>
              <a:rPr lang="hu-HU" dirty="0" err="1"/>
              <a:t>ozmotiusan</a:t>
            </a:r>
            <a:r>
              <a:rPr lang="hu-HU" dirty="0"/>
              <a:t> aktív részecske ez EC-térben, fluid </a:t>
            </a:r>
            <a:r>
              <a:rPr lang="hu-HU" dirty="0" err="1"/>
              <a:t>balance</a:t>
            </a:r>
            <a:r>
              <a:rPr lang="hu-HU" dirty="0"/>
              <a:t> regulátor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Se-Na cc &gt; 145 </a:t>
            </a:r>
            <a:r>
              <a:rPr lang="hu-HU" dirty="0" err="1"/>
              <a:t>mmol</a:t>
            </a:r>
            <a:r>
              <a:rPr lang="hu-HU" dirty="0"/>
              <a:t>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Súlyos </a:t>
            </a:r>
            <a:r>
              <a:rPr lang="hu-HU" dirty="0" err="1"/>
              <a:t>hypernatrémia</a:t>
            </a:r>
            <a:r>
              <a:rPr lang="hu-HU" dirty="0"/>
              <a:t>: se-Na cc &gt; 155 </a:t>
            </a:r>
            <a:r>
              <a:rPr lang="hu-HU" dirty="0" err="1"/>
              <a:t>mmol</a:t>
            </a:r>
            <a:r>
              <a:rPr lang="hu-HU" dirty="0"/>
              <a:t>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Krónikus: ismeretlen ideje vagy &gt; 48h fennálló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Epidemiológia: 4-26% (ICU)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Független mortalitás </a:t>
            </a:r>
            <a:r>
              <a:rPr lang="hu-HU" dirty="0" err="1"/>
              <a:t>prediktor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46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1C19A3-6C4D-FC98-EF7C-F542A055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Hypernatérmia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404822D-CB1F-68A5-3A83-ABA9FC92B9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313" y="1883249"/>
            <a:ext cx="5561792" cy="4798207"/>
          </a:xfrm>
        </p:spPr>
        <p:txBody>
          <a:bodyPr/>
          <a:lstStyle/>
          <a:p>
            <a:r>
              <a:rPr lang="hu-HU" dirty="0">
                <a:highlight>
                  <a:srgbClr val="E9E9E9"/>
                </a:highlight>
              </a:rPr>
              <a:t>Tünetek: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Szomjúság, száraz nyálkahártyák, száraz bőr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Neurológiai: izomgyengeség, </a:t>
            </a:r>
            <a:r>
              <a:rPr lang="hu-HU" dirty="0" err="1"/>
              <a:t>hyperreflexia</a:t>
            </a:r>
            <a:r>
              <a:rPr lang="hu-HU" dirty="0"/>
              <a:t>, </a:t>
            </a:r>
            <a:r>
              <a:rPr lang="hu-HU" dirty="0" err="1"/>
              <a:t>irritablitás</a:t>
            </a:r>
            <a:r>
              <a:rPr lang="hu-HU" dirty="0"/>
              <a:t>, letargia, konfúzió, </a:t>
            </a:r>
            <a:r>
              <a:rPr lang="hu-HU" dirty="0" err="1"/>
              <a:t>hypnoid</a:t>
            </a:r>
            <a:r>
              <a:rPr lang="hu-HU" dirty="0"/>
              <a:t> tudatzavar, görcsök</a:t>
            </a:r>
          </a:p>
          <a:p>
            <a:r>
              <a:rPr lang="hu-HU" dirty="0" err="1">
                <a:highlight>
                  <a:srgbClr val="E9E9E9"/>
                </a:highlight>
              </a:rPr>
              <a:t>Etiológia</a:t>
            </a:r>
            <a:r>
              <a:rPr lang="hu-HU" dirty="0">
                <a:highlight>
                  <a:srgbClr val="E9E9E9"/>
                </a:highligh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Inadekvát folyadék bevitel, </a:t>
            </a:r>
            <a:r>
              <a:rPr lang="hu-HU" dirty="0" err="1"/>
              <a:t>Excesszív</a:t>
            </a:r>
            <a:r>
              <a:rPr lang="hu-HU" dirty="0"/>
              <a:t> folyadékvesztés – </a:t>
            </a:r>
            <a:r>
              <a:rPr lang="hu-HU" dirty="0" err="1"/>
              <a:t>hypovolémiás</a:t>
            </a:r>
            <a:r>
              <a:rPr lang="hu-HU" dirty="0"/>
              <a:t>/</a:t>
            </a:r>
            <a:r>
              <a:rPr lang="hu-HU" dirty="0" err="1"/>
              <a:t>euvolémiás</a:t>
            </a:r>
            <a:r>
              <a:rPr lang="hu-HU" dirty="0"/>
              <a:t> </a:t>
            </a:r>
            <a:r>
              <a:rPr lang="hu-HU" dirty="0" err="1"/>
              <a:t>hypernatérmia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Excesszív</a:t>
            </a:r>
            <a:r>
              <a:rPr lang="hu-HU" dirty="0"/>
              <a:t> nátrium bevitel, Nátrium retenció – </a:t>
            </a:r>
            <a:r>
              <a:rPr lang="hu-HU" dirty="0" err="1"/>
              <a:t>hypervolémiás</a:t>
            </a:r>
            <a:r>
              <a:rPr lang="hu-HU" dirty="0"/>
              <a:t> </a:t>
            </a:r>
            <a:r>
              <a:rPr lang="hu-HU" dirty="0" err="1"/>
              <a:t>hypernatérmia</a:t>
            </a:r>
            <a:endParaRPr lang="hu-HU" dirty="0"/>
          </a:p>
          <a:p>
            <a:r>
              <a:rPr lang="hu-HU" dirty="0">
                <a:highlight>
                  <a:srgbClr val="E9E9E9"/>
                </a:highlight>
              </a:rPr>
              <a:t>Diagnózis: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Volumen státusz felmérése, szérum és vizelet: </a:t>
            </a:r>
            <a:r>
              <a:rPr lang="hu-HU" dirty="0" err="1"/>
              <a:t>ozmolaritás</a:t>
            </a:r>
            <a:r>
              <a:rPr lang="hu-HU" dirty="0"/>
              <a:t> és Na cc mérés.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0EFFB2B-AE5A-5BB8-6EE5-32E6E3B74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" b="4115"/>
          <a:stretch/>
        </p:blipFill>
        <p:spPr>
          <a:xfrm>
            <a:off x="6150938" y="1274955"/>
            <a:ext cx="4088531" cy="4600744"/>
          </a:xfrm>
          <a:prstGeom prst="rect">
            <a:avLst/>
          </a:prstGeom>
        </p:spPr>
      </p:pic>
      <p:sp>
        <p:nvSpPr>
          <p:cNvPr id="7" name="Élőláb helye 4">
            <a:extLst>
              <a:ext uri="{FF2B5EF4-FFF2-40B4-BE49-F238E27FC236}">
                <a16:creationId xmlns:a16="http://schemas.microsoft.com/office/drawing/2014/main" id="{6E344A4F-E63E-6B77-A1F4-D82A4DE5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509" y="6119223"/>
            <a:ext cx="7543605" cy="562233"/>
          </a:xfrm>
        </p:spPr>
        <p:txBody>
          <a:bodyPr/>
          <a:lstStyle/>
          <a:p>
            <a:r>
              <a:rPr lang="hu-HU" dirty="0">
                <a:solidFill>
                  <a:schemeClr val="bg2"/>
                </a:solidFill>
                <a:latin typeface="Poppins Regular" panose="020B0604020202020204" charset="-18"/>
                <a:cs typeface="Poppins Regular" panose="020B0604020202020204" charset="-18"/>
              </a:rPr>
              <a:t>Képforrás: AMBOSS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E836442-A4CF-2F9B-E3A1-46A8866D401F}"/>
              </a:ext>
            </a:extLst>
          </p:cNvPr>
          <p:cNvSpPr txBox="1"/>
          <p:nvPr/>
        </p:nvSpPr>
        <p:spPr>
          <a:xfrm>
            <a:off x="8899555" y="5172910"/>
            <a:ext cx="787652" cy="32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Gucci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40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6B96E6-47AA-503F-182A-DDEC1B5D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Hypernatrémia</a:t>
            </a:r>
            <a:endParaRPr lang="hu-HU" dirty="0"/>
          </a:p>
        </p:txBody>
      </p:sp>
      <p:sp>
        <p:nvSpPr>
          <p:cNvPr id="6" name="Szöveg helye 14">
            <a:extLst>
              <a:ext uri="{FF2B5EF4-FFF2-40B4-BE49-F238E27FC236}">
                <a16:creationId xmlns:a16="http://schemas.microsoft.com/office/drawing/2014/main" id="{BFCF3060-93FD-99B8-E468-9EEF3E3AEB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1363" y="2263775"/>
            <a:ext cx="10526712" cy="3533775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highlight>
                  <a:srgbClr val="E9E9E9"/>
                </a:highlight>
              </a:rPr>
              <a:t>Szakirodalom által javasolt korrekciós terápia: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10 mmol/L per 24 h</a:t>
            </a:r>
            <a:r>
              <a:rPr lang="hu-H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Max. 0.5 </a:t>
            </a:r>
            <a:r>
              <a:rPr lang="hu-HU" dirty="0" err="1"/>
              <a:t>mmol</a:t>
            </a:r>
            <a:r>
              <a:rPr lang="hu-HU" dirty="0"/>
              <a:t>/L per h sebesség</a:t>
            </a:r>
          </a:p>
          <a:p>
            <a:r>
              <a:rPr lang="hu-HU" dirty="0"/>
              <a:t>Konzervatív: per </a:t>
            </a:r>
            <a:r>
              <a:rPr lang="hu-HU" dirty="0" err="1"/>
              <a:t>os</a:t>
            </a:r>
            <a:r>
              <a:rPr lang="hu-HU" dirty="0"/>
              <a:t> </a:t>
            </a:r>
            <a:r>
              <a:rPr lang="hu-HU" dirty="0" err="1"/>
              <a:t>desztilált</a:t>
            </a:r>
            <a:r>
              <a:rPr lang="hu-HU" dirty="0"/>
              <a:t> víz, </a:t>
            </a:r>
            <a:r>
              <a:rPr lang="hu-HU" dirty="0" err="1"/>
              <a:t>i.v</a:t>
            </a:r>
            <a:r>
              <a:rPr lang="hu-HU" dirty="0"/>
              <a:t> D5W / RRT / </a:t>
            </a:r>
            <a:r>
              <a:rPr lang="hu-HU" dirty="0" err="1"/>
              <a:t>Diuretikumok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 err="1">
                <a:highlight>
                  <a:srgbClr val="E9E9E9"/>
                </a:highlight>
              </a:rPr>
              <a:t>Adverz</a:t>
            </a:r>
            <a:r>
              <a:rPr lang="hu-HU" dirty="0">
                <a:highlight>
                  <a:srgbClr val="E9E9E9"/>
                </a:highlight>
              </a:rPr>
              <a:t> reakciók: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osmoticus</a:t>
            </a:r>
            <a:r>
              <a:rPr lang="hu-HU" dirty="0"/>
              <a:t> </a:t>
            </a:r>
            <a:r>
              <a:rPr lang="hu-HU" dirty="0" err="1"/>
              <a:t>demyelinizációs</a:t>
            </a:r>
            <a:r>
              <a:rPr lang="hu-HU" dirty="0"/>
              <a:t> szindróma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agyödéma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0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056986DD-CAE4-7D9A-C860-CFD0FE2B6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célkitűzés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9C7E7A-EFDD-3623-97AC-6122B88961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err="1"/>
              <a:t>Hypernatrémia</a:t>
            </a:r>
            <a:r>
              <a:rPr lang="hu-HU" dirty="0"/>
              <a:t> korrigálásának sebessége és a morbiditás, mortalitás, kórházban tartózkodási idő összefüggése, valamint a különböző kezelési módok hatékonysága és mellékhatások vizsgálata.</a:t>
            </a:r>
          </a:p>
        </p:txBody>
      </p:sp>
      <p:sp>
        <p:nvSpPr>
          <p:cNvPr id="2" name="Élőláb helye 4">
            <a:extLst>
              <a:ext uri="{FF2B5EF4-FFF2-40B4-BE49-F238E27FC236}">
                <a16:creationId xmlns:a16="http://schemas.microsoft.com/office/drawing/2014/main" id="{1D2154B0-1B0E-D2AB-2C68-4CB3BF41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599" y="5850924"/>
            <a:ext cx="7543605" cy="562233"/>
          </a:xfrm>
        </p:spPr>
        <p:txBody>
          <a:bodyPr/>
          <a:lstStyle/>
          <a:p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Kitisin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Raykateeraroj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Hikasa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Y,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al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Systematic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review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meta-analysis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the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hypernatremia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in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adult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hospitalized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patients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impact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on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mortality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morbidity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treatment-related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side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effects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J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Crit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Care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2025 Jun;87:155012.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doi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10.1016/j.jcrc.2024.155012.</a:t>
            </a:r>
            <a:endParaRPr lang="hu-HU" dirty="0">
              <a:solidFill>
                <a:schemeClr val="bg2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46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módszerek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/>
              <a:t>2025-ös szisztematikus </a:t>
            </a:r>
            <a:r>
              <a:rPr lang="hu-HU" dirty="0" err="1"/>
              <a:t>review</a:t>
            </a:r>
            <a:r>
              <a:rPr lang="hu-HU" dirty="0"/>
              <a:t> </a:t>
            </a:r>
          </a:p>
          <a:p>
            <a:r>
              <a:rPr lang="hu-HU" dirty="0"/>
              <a:t>7 </a:t>
            </a:r>
            <a:r>
              <a:rPr lang="hu-HU" dirty="0" err="1"/>
              <a:t>retro-prospektív</a:t>
            </a:r>
            <a:r>
              <a:rPr lang="hu-HU" dirty="0"/>
              <a:t> </a:t>
            </a:r>
            <a:r>
              <a:rPr lang="hu-HU" dirty="0" err="1"/>
              <a:t>study</a:t>
            </a:r>
            <a:r>
              <a:rPr lang="hu-HU" dirty="0"/>
              <a:t>, 10898 fő</a:t>
            </a:r>
          </a:p>
          <a:p>
            <a:r>
              <a:rPr lang="hu-HU" dirty="0"/>
              <a:t>PRISMA </a:t>
            </a:r>
            <a:r>
              <a:rPr lang="hu-HU" dirty="0" err="1"/>
              <a:t>guideline</a:t>
            </a:r>
            <a:r>
              <a:rPr lang="hu-HU" dirty="0"/>
              <a:t>: eredmények megbízhatósága</a:t>
            </a:r>
          </a:p>
          <a:p>
            <a:r>
              <a:rPr lang="hu-HU" dirty="0"/>
              <a:t>Bevételi kritérium: &gt; 18 év, se-NA &gt; 145 u/l</a:t>
            </a:r>
          </a:p>
          <a:p>
            <a:r>
              <a:rPr lang="hu-HU" dirty="0"/>
              <a:t>Kizárási kritérium: koponya trauma, primer </a:t>
            </a:r>
            <a:r>
              <a:rPr lang="hu-HU" dirty="0" err="1"/>
              <a:t>intracraniális</a:t>
            </a:r>
            <a:r>
              <a:rPr lang="hu-HU" dirty="0"/>
              <a:t> történés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Élőláb helye 4">
            <a:extLst>
              <a:ext uri="{FF2B5EF4-FFF2-40B4-BE49-F238E27FC236}">
                <a16:creationId xmlns:a16="http://schemas.microsoft.com/office/drawing/2014/main" id="{6301BBA8-B177-98A8-6FB3-CD144863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599" y="5850924"/>
            <a:ext cx="7543605" cy="562233"/>
          </a:xfrm>
        </p:spPr>
        <p:txBody>
          <a:bodyPr/>
          <a:lstStyle/>
          <a:p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Kitisin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Raykateeraroj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Hikasa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Y,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al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Systematic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review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meta-analysis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the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hypernatremia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in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adult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hospitalized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patients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impact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on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mortality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morbidity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treatment-related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side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effects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J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Crit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Care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2025 Jun;87:155012.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doi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10.1016/j.jcrc.2024.155012.</a:t>
            </a:r>
            <a:endParaRPr lang="hu-HU" dirty="0">
              <a:solidFill>
                <a:schemeClr val="bg2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239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13A0E9C8-94FB-8F02-EBFF-8A0E71647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eredmények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91924D-F746-AA9D-450C-B49CB013EA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389" y="2264400"/>
            <a:ext cx="11676611" cy="3532618"/>
          </a:xfrm>
        </p:spPr>
        <p:txBody>
          <a:bodyPr/>
          <a:lstStyle/>
          <a:p>
            <a:r>
              <a:rPr lang="hu-HU" dirty="0"/>
              <a:t>Gyorsabb korrekciós ráta (&gt; 0,5 </a:t>
            </a:r>
            <a:r>
              <a:rPr lang="hu-HU" dirty="0" err="1"/>
              <a:t>mmol</a:t>
            </a:r>
            <a:r>
              <a:rPr lang="hu-HU" dirty="0"/>
              <a:t>/L/h) nem mutatott szignifikáns változást a halálozásban. (OR: 0,683)</a:t>
            </a:r>
          </a:p>
          <a:p>
            <a:r>
              <a:rPr lang="hu-HU" dirty="0"/>
              <a:t>A súlyos </a:t>
            </a:r>
            <a:r>
              <a:rPr lang="hu-HU" dirty="0" err="1"/>
              <a:t>hypernatrémia</a:t>
            </a:r>
            <a:r>
              <a:rPr lang="hu-HU" dirty="0"/>
              <a:t> gyorsabb korrekciója az első 24 órában kedvező lehet.   (OR: 0.478)</a:t>
            </a:r>
          </a:p>
          <a:p>
            <a:r>
              <a:rPr lang="hu-HU" dirty="0"/>
              <a:t>Kórházi felvételkor fennálló </a:t>
            </a:r>
            <a:r>
              <a:rPr lang="hu-HU" dirty="0" err="1"/>
              <a:t>hypernatrémia</a:t>
            </a:r>
            <a:r>
              <a:rPr lang="hu-HU" dirty="0"/>
              <a:t> esetén a gyorsabb korrekció csökkentette a mortalitást. (OR: 0,484)</a:t>
            </a:r>
          </a:p>
          <a:p>
            <a:r>
              <a:rPr lang="hu-HU" dirty="0"/>
              <a:t>A HA-</a:t>
            </a:r>
            <a:r>
              <a:rPr lang="hu-HU" dirty="0" err="1"/>
              <a:t>hypernatrémia</a:t>
            </a:r>
            <a:r>
              <a:rPr lang="hu-HU" dirty="0"/>
              <a:t>: a gyorsabb korrekció nem mutatott előnyt. (OR: 0,928)</a:t>
            </a:r>
          </a:p>
          <a:p>
            <a:r>
              <a:rPr lang="hu-HU" dirty="0"/>
              <a:t>A túlélő csoport gyorsabb nátriumkorrekciót kapott. (MD:-0,054 </a:t>
            </a:r>
            <a:r>
              <a:rPr lang="hu-HU" dirty="0" err="1"/>
              <a:t>mmol</a:t>
            </a:r>
            <a:r>
              <a:rPr lang="hu-HU" dirty="0"/>
              <a:t>/L/h)</a:t>
            </a:r>
          </a:p>
          <a:p>
            <a:r>
              <a:rPr lang="hu-HU" dirty="0"/>
              <a:t>A kórházi tartózkodást a nátrium korrekció sebessége nem befolyásolta (MD: -0,24 nap) </a:t>
            </a:r>
          </a:p>
          <a:p>
            <a:r>
              <a:rPr lang="hu-HU" dirty="0"/>
              <a:t>&lt; 1 </a:t>
            </a:r>
            <a:r>
              <a:rPr lang="hu-HU" dirty="0" err="1"/>
              <a:t>mmol</a:t>
            </a:r>
            <a:r>
              <a:rPr lang="hu-HU" dirty="0"/>
              <a:t>/L/h alatti pótlása ráta esetén neurológiai </a:t>
            </a:r>
            <a:r>
              <a:rPr lang="hu-HU" dirty="0" err="1"/>
              <a:t>adverz</a:t>
            </a:r>
            <a:r>
              <a:rPr lang="hu-HU" dirty="0"/>
              <a:t> reakció nem jelentkezett. 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2C9851-619C-2400-D1E5-16BC1F67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599" y="5850924"/>
            <a:ext cx="7543605" cy="562233"/>
          </a:xfrm>
        </p:spPr>
        <p:txBody>
          <a:bodyPr/>
          <a:lstStyle/>
          <a:p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Kitisin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Raykateeraroj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Hikasa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Y,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al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Systematic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review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meta-analysis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the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hypernatremia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in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adult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hospitalized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patients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impact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on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mortality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morbidity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treatment-related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side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effects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J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Crit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Care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2025 Jun;87:155012.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doi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10.1016/j.jcrc.2024.155012.</a:t>
            </a:r>
            <a:endParaRPr lang="hu-HU" dirty="0">
              <a:solidFill>
                <a:schemeClr val="bg2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070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Kezelés: </a:t>
            </a:r>
            <a:r>
              <a:rPr lang="hu-HU" sz="2800" dirty="0" err="1"/>
              <a:t>hypotoniás</a:t>
            </a:r>
            <a:r>
              <a:rPr lang="hu-HU" sz="2800" dirty="0"/>
              <a:t> oldatok, </a:t>
            </a:r>
            <a:r>
              <a:rPr lang="hu-HU" sz="2800" dirty="0" err="1"/>
              <a:t>diuretikumok</a:t>
            </a:r>
            <a:r>
              <a:rPr lang="hu-HU" sz="2800" dirty="0"/>
              <a:t> és RRT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eredmények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err="1"/>
              <a:t>i.v</a:t>
            </a:r>
            <a:r>
              <a:rPr lang="hu-HU" dirty="0"/>
              <a:t> </a:t>
            </a:r>
            <a:r>
              <a:rPr lang="hu-HU" dirty="0" err="1"/>
              <a:t>hypotoniás</a:t>
            </a:r>
            <a:r>
              <a:rPr lang="hu-HU" dirty="0"/>
              <a:t> oldatok a leggyakoribb választás (pl.D5W), majd az </a:t>
            </a:r>
            <a:r>
              <a:rPr lang="hu-HU" dirty="0" err="1"/>
              <a:t>enterális</a:t>
            </a:r>
            <a:r>
              <a:rPr lang="hu-HU" dirty="0"/>
              <a:t> desztillált víz</a:t>
            </a:r>
          </a:p>
          <a:p>
            <a:r>
              <a:rPr lang="hu-HU" dirty="0"/>
              <a:t>Nincs adat a kezelési módok összehasonlítására a túlélő és nem túlélő csoportok között</a:t>
            </a:r>
          </a:p>
          <a:p>
            <a:r>
              <a:rPr lang="hu-HU" dirty="0" err="1"/>
              <a:t>Diuretikumok</a:t>
            </a:r>
            <a:r>
              <a:rPr lang="hu-HU" dirty="0"/>
              <a:t>: </a:t>
            </a:r>
          </a:p>
          <a:p>
            <a:pPr lvl="1"/>
            <a:r>
              <a:rPr lang="hu-HU" dirty="0" err="1"/>
              <a:t>Tiazid</a:t>
            </a:r>
            <a:r>
              <a:rPr lang="hu-HU" dirty="0"/>
              <a:t>: </a:t>
            </a:r>
            <a:r>
              <a:rPr lang="hu-HU" dirty="0" err="1"/>
              <a:t>hydrolchlorotiazid</a:t>
            </a:r>
            <a:r>
              <a:rPr lang="hu-HU" dirty="0"/>
              <a:t> (25 mg/24h </a:t>
            </a:r>
            <a:r>
              <a:rPr lang="hu-HU" dirty="0" err="1"/>
              <a:t>p.o</a:t>
            </a:r>
            <a:r>
              <a:rPr lang="hu-HU" dirty="0"/>
              <a:t>) </a:t>
            </a:r>
            <a:r>
              <a:rPr lang="hu-HU" dirty="0" err="1"/>
              <a:t>vs</a:t>
            </a:r>
            <a:r>
              <a:rPr lang="hu-HU" dirty="0"/>
              <a:t> placebo – non </a:t>
            </a:r>
            <a:r>
              <a:rPr lang="hu-HU" dirty="0" err="1"/>
              <a:t>inferior</a:t>
            </a:r>
            <a:endParaRPr lang="hu-HU" dirty="0"/>
          </a:p>
          <a:p>
            <a:pPr lvl="1"/>
            <a:r>
              <a:rPr lang="hu-HU" dirty="0" err="1"/>
              <a:t>Kacsdiuretikumok</a:t>
            </a:r>
            <a:r>
              <a:rPr lang="hu-HU" dirty="0"/>
              <a:t>: </a:t>
            </a:r>
            <a:r>
              <a:rPr lang="hu-HU" dirty="0" err="1"/>
              <a:t>furosemid</a:t>
            </a:r>
            <a:r>
              <a:rPr lang="hu-HU" dirty="0"/>
              <a:t> – non </a:t>
            </a:r>
            <a:r>
              <a:rPr lang="hu-HU" dirty="0" err="1"/>
              <a:t>inferior</a:t>
            </a:r>
            <a:endParaRPr lang="hu-HU" dirty="0"/>
          </a:p>
          <a:p>
            <a:pPr marL="0" lvl="1"/>
            <a:r>
              <a:rPr lang="hu-HU" dirty="0" err="1"/>
              <a:t>Desztilált</a:t>
            </a:r>
            <a:r>
              <a:rPr lang="hu-HU" dirty="0"/>
              <a:t> víz </a:t>
            </a:r>
            <a:r>
              <a:rPr lang="hu-HU" dirty="0" err="1"/>
              <a:t>vs</a:t>
            </a:r>
            <a:r>
              <a:rPr lang="hu-HU" dirty="0"/>
              <a:t> glükózoldat (D5W)- non </a:t>
            </a:r>
            <a:r>
              <a:rPr lang="hu-HU" dirty="0" err="1"/>
              <a:t>inferior</a:t>
            </a:r>
            <a:endParaRPr lang="hu-HU" dirty="0"/>
          </a:p>
          <a:p>
            <a:pPr marL="0" lvl="1"/>
            <a:endParaRPr lang="hu-HU" dirty="0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05BDDDD6-271E-F66C-E4B8-3373B625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599" y="5850924"/>
            <a:ext cx="7543605" cy="562233"/>
          </a:xfrm>
        </p:spPr>
        <p:txBody>
          <a:bodyPr/>
          <a:lstStyle/>
          <a:p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Kitisin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Raykateeraroj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Hikasa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Y,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al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Systematic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review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meta-analysis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the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hypernatremia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in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adult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hospitalized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patients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impact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on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mortality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morbidity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treatment-related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side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effects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J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Crit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Care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2025 Jun;87:155012.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doi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10.1016/j.jcrc.2024.155012.</a:t>
            </a:r>
            <a:endParaRPr lang="hu-HU" dirty="0">
              <a:solidFill>
                <a:schemeClr val="bg2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783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/>
              <a:t>M</a:t>
            </a:r>
            <a:r>
              <a:rPr lang="hu-HU" sz="2000"/>
              <a:t>ellékhatások</a:t>
            </a: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eredmények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/>
              <a:t>&lt; 1 </a:t>
            </a:r>
            <a:r>
              <a:rPr lang="hu-HU" dirty="0" err="1"/>
              <a:t>mmol</a:t>
            </a:r>
            <a:r>
              <a:rPr lang="hu-HU" dirty="0"/>
              <a:t>/h ráta alatt biztonságos a nátriumpótlás</a:t>
            </a:r>
          </a:p>
          <a:p>
            <a:r>
              <a:rPr lang="hu-HU" dirty="0"/>
              <a:t>1. eset: </a:t>
            </a:r>
          </a:p>
          <a:p>
            <a:pPr marL="457200" lvl="1" indent="0">
              <a:buNone/>
            </a:pPr>
            <a:r>
              <a:rPr lang="hu-HU" dirty="0"/>
              <a:t>19 éves ffi, se-Na: 196 u/l-&gt; 170 u/l 30 perc alatt, majd 27 óra alatt -&gt;145 u/l</a:t>
            </a:r>
          </a:p>
          <a:p>
            <a:pPr marL="457200" lvl="1" indent="0">
              <a:buNone/>
            </a:pPr>
            <a:r>
              <a:rPr lang="hu-HU" dirty="0"/>
              <a:t>agyödéma, de tartós neurológiai deficit nélkül túlélte</a:t>
            </a:r>
          </a:p>
          <a:p>
            <a:r>
              <a:rPr lang="hu-HU" dirty="0"/>
              <a:t>2. eset:</a:t>
            </a:r>
          </a:p>
          <a:p>
            <a:pPr marL="0" indent="0">
              <a:buNone/>
            </a:pPr>
            <a:r>
              <a:rPr lang="hu-HU" dirty="0"/>
              <a:t>	40 éves nő, </a:t>
            </a:r>
            <a:r>
              <a:rPr lang="hu-HU" dirty="0" err="1"/>
              <a:t>acut</a:t>
            </a:r>
            <a:r>
              <a:rPr lang="hu-HU" dirty="0"/>
              <a:t> </a:t>
            </a:r>
            <a:r>
              <a:rPr lang="hu-HU" dirty="0" err="1"/>
              <a:t>hypernatérmia</a:t>
            </a:r>
            <a:r>
              <a:rPr lang="hu-HU" dirty="0"/>
              <a:t> (183 u/l), 9 </a:t>
            </a:r>
            <a:r>
              <a:rPr lang="hu-HU" dirty="0" err="1"/>
              <a:t>mmol</a:t>
            </a:r>
            <a:r>
              <a:rPr lang="hu-HU" dirty="0"/>
              <a:t>/l korrekciós ráta</a:t>
            </a:r>
          </a:p>
          <a:p>
            <a:pPr marL="0" indent="0">
              <a:buNone/>
            </a:pPr>
            <a:r>
              <a:rPr lang="hu-HU" dirty="0"/>
              <a:t>	8.napon agyödéma és kiterjed </a:t>
            </a:r>
            <a:r>
              <a:rPr lang="hu-HU" dirty="0" err="1"/>
              <a:t>hipodenzitás</a:t>
            </a:r>
            <a:r>
              <a:rPr lang="hu-HU" dirty="0"/>
              <a:t> a </a:t>
            </a:r>
            <a:r>
              <a:rPr lang="hu-HU" dirty="0" err="1"/>
              <a:t>kopCT</a:t>
            </a:r>
            <a:r>
              <a:rPr lang="hu-HU" dirty="0"/>
              <a:t>-n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B810A716-F611-F55D-DB2E-8B3FA6FB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599" y="5850924"/>
            <a:ext cx="7543605" cy="562233"/>
          </a:xfrm>
        </p:spPr>
        <p:txBody>
          <a:bodyPr/>
          <a:lstStyle/>
          <a:p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Kitisin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Raykateeraroj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N,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Hikasa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Y,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al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Systematic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review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meta-analysis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the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of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hypernatremia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in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adult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hospitalized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patients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impact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on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mortality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morbidity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, and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treatment-related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side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effects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J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Crit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Care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. 2025 Jun;87:155012. </a:t>
            </a:r>
            <a:r>
              <a:rPr lang="hu-HU" b="0" i="0" dirty="0" err="1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doi</a:t>
            </a:r>
            <a:r>
              <a:rPr lang="hu-HU" b="0" i="0" dirty="0">
                <a:solidFill>
                  <a:schemeClr val="bg2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: 10.1016/j.jcrc.2024.155012.</a:t>
            </a:r>
            <a:endParaRPr lang="hu-HU" dirty="0">
              <a:solidFill>
                <a:schemeClr val="bg2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949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k-template-HU.pptx" id="{5902C0CD-3840-4895-98FC-91488E0E1C10}" vid="{94FCA8B2-C161-4BBE-BA04-7AB4325899A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887</Words>
  <Application>Microsoft Macintosh PowerPoint</Application>
  <PresentationFormat>Szélesvásznú</PresentationFormat>
  <Paragraphs>73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Poppins Bold</vt:lpstr>
      <vt:lpstr>Arial</vt:lpstr>
      <vt:lpstr>Poppins Regular</vt:lpstr>
      <vt:lpstr>Calibri</vt:lpstr>
      <vt:lpstr>Poppins Regular</vt:lpstr>
      <vt:lpstr>Wingdings</vt:lpstr>
      <vt:lpstr>Office-téma</vt:lpstr>
      <vt:lpstr>Hypernatrémia terápiája és annak szerepe a mortalitásra, a morbiditásra és a kezeléssel kapcsolatos mellékhatások</vt:lpstr>
      <vt:lpstr>Hypernatrémia</vt:lpstr>
      <vt:lpstr>Hypernatérmia</vt:lpstr>
      <vt:lpstr>Hypernatrémia</vt:lpstr>
      <vt:lpstr>PowerPoint-bemutató</vt:lpstr>
      <vt:lpstr>PowerPoint-bemutató</vt:lpstr>
      <vt:lpstr>PowerPoint-bemutató</vt:lpstr>
      <vt:lpstr>Kezelés: hypotoniás oldatok, diuretikumok és RRT </vt:lpstr>
      <vt:lpstr>Mellékhatások</vt:lpstr>
      <vt:lpstr>A gyorsabb nátriumkorrekció biztonságosnak tűnik, és előnyös lehet súlyos hipernatrémia esetén, különösen az első 24 órában.</vt:lpstr>
    </vt:vector>
  </TitlesOfParts>
  <Company>Pécsi Tudományegyetem Általáson Orvostudomámyi 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Czulák Szilvia</dc:creator>
  <cp:lastModifiedBy>Microsoft Office User</cp:lastModifiedBy>
  <cp:revision>156</cp:revision>
  <dcterms:created xsi:type="dcterms:W3CDTF">2021-02-22T10:03:35Z</dcterms:created>
  <dcterms:modified xsi:type="dcterms:W3CDTF">2025-07-02T11:09:42Z</dcterms:modified>
</cp:coreProperties>
</file>