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77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604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889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702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99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571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918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797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195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432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242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62C0CA-A964-4F96-AD5A-DDE7074FCF03}" type="datetimeFigureOut">
              <a:rPr lang="hu-HU" smtClean="0"/>
              <a:t>2025. 04. 23.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475E6C2-0C49-4BF1-ADAD-E1216DF46321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74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C27A10-D25B-43BA-9B99-7B3C6B8B9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520413"/>
            <a:ext cx="10058400" cy="3566160"/>
          </a:xfrm>
        </p:spPr>
        <p:txBody>
          <a:bodyPr>
            <a:noAutofit/>
          </a:bodyPr>
          <a:lstStyle/>
          <a:p>
            <a:pPr algn="ctr"/>
            <a:r>
              <a:rPr lang="en-US" sz="3600" b="1" i="0" dirty="0">
                <a:solidFill>
                  <a:srgbClr val="1B3051"/>
                </a:solidFill>
                <a:effectLst/>
                <a:latin typeface="Europa"/>
              </a:rPr>
              <a:t>Changes in pulse pressure variation induced by passive leg raising test to predict preload responsiveness in mechanically ventilated patients with low tidal volume in ICU: a systematic review and meta-analysis</a:t>
            </a:r>
            <a:br>
              <a:rPr lang="en-US" sz="900" b="1" i="0" dirty="0">
                <a:solidFill>
                  <a:srgbClr val="1B3051"/>
                </a:solidFill>
                <a:effectLst/>
                <a:latin typeface="Europa"/>
              </a:rPr>
            </a:br>
            <a:endParaRPr lang="hu-HU" sz="40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D89DDF9-2D38-417A-956D-51720F634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4760421"/>
            <a:ext cx="10058400" cy="1143000"/>
          </a:xfrm>
        </p:spPr>
        <p:txBody>
          <a:bodyPr>
            <a:normAutofit/>
          </a:bodyPr>
          <a:lstStyle/>
          <a:p>
            <a:pPr algn="ctr"/>
            <a:r>
              <a:rPr lang="hu-HU" sz="1600" dirty="0" err="1">
                <a:latin typeface="Europa"/>
              </a:rPr>
              <a:t>Jihad</a:t>
            </a:r>
            <a:r>
              <a:rPr lang="hu-HU" sz="1600" dirty="0">
                <a:latin typeface="Europa"/>
              </a:rPr>
              <a:t> Mallat</a:t>
            </a:r>
            <a:r>
              <a:rPr lang="hu-HU" sz="1600" baseline="30000" dirty="0">
                <a:latin typeface="Europa"/>
              </a:rPr>
              <a:t>1,2</a:t>
            </a:r>
            <a:r>
              <a:rPr lang="hu-HU" sz="1600" dirty="0">
                <a:latin typeface="Europa"/>
              </a:rPr>
              <a:t>*, Matthew T. Siuba</a:t>
            </a:r>
            <a:r>
              <a:rPr lang="hu-HU" sz="1600" baseline="30000" dirty="0">
                <a:latin typeface="Europa"/>
              </a:rPr>
              <a:t>3</a:t>
            </a:r>
            <a:r>
              <a:rPr lang="hu-HU" sz="1600" dirty="0">
                <a:latin typeface="Europa"/>
              </a:rPr>
              <a:t> , </a:t>
            </a:r>
            <a:r>
              <a:rPr lang="hu-HU" sz="1600" dirty="0" err="1">
                <a:latin typeface="Europa"/>
              </a:rPr>
              <a:t>Osama</a:t>
            </a:r>
            <a:r>
              <a:rPr lang="hu-HU" sz="1600" dirty="0">
                <a:latin typeface="Europa"/>
              </a:rPr>
              <a:t> Abou‑Arab</a:t>
            </a:r>
            <a:r>
              <a:rPr lang="hu-HU" sz="1600" baseline="30000" dirty="0">
                <a:latin typeface="Europa"/>
              </a:rPr>
              <a:t>4</a:t>
            </a:r>
            <a:r>
              <a:rPr lang="hu-HU" sz="1600" dirty="0">
                <a:latin typeface="Europa"/>
              </a:rPr>
              <a:t> , </a:t>
            </a:r>
            <a:r>
              <a:rPr lang="hu-HU" sz="1600" dirty="0" err="1">
                <a:latin typeface="Europa"/>
              </a:rPr>
              <a:t>Pedja</a:t>
            </a:r>
            <a:r>
              <a:rPr lang="hu-HU" sz="1600" dirty="0">
                <a:latin typeface="Europa"/>
              </a:rPr>
              <a:t> Kovacevic</a:t>
            </a:r>
            <a:r>
              <a:rPr lang="hu-HU" sz="1600" baseline="30000" dirty="0">
                <a:latin typeface="Europa"/>
              </a:rPr>
              <a:t>5,6</a:t>
            </a:r>
            <a:r>
              <a:rPr lang="hu-HU" sz="1600" dirty="0">
                <a:latin typeface="Europa"/>
              </a:rPr>
              <a:t>, </a:t>
            </a:r>
            <a:r>
              <a:rPr lang="hu-HU" sz="1600" dirty="0" err="1">
                <a:latin typeface="Europa"/>
              </a:rPr>
              <a:t>Khaled</a:t>
            </a:r>
            <a:r>
              <a:rPr lang="hu-HU" sz="1600" dirty="0">
                <a:latin typeface="Europa"/>
              </a:rPr>
              <a:t> Ismail</a:t>
            </a:r>
            <a:r>
              <a:rPr lang="hu-HU" sz="1600" baseline="30000" dirty="0">
                <a:latin typeface="Europa"/>
              </a:rPr>
              <a:t>1</a:t>
            </a:r>
            <a:r>
              <a:rPr lang="hu-HU" sz="1600" dirty="0">
                <a:latin typeface="Europa"/>
              </a:rPr>
              <a:t> , </a:t>
            </a:r>
            <a:r>
              <a:rPr lang="hu-HU" sz="1600" dirty="0" err="1">
                <a:latin typeface="Europa"/>
              </a:rPr>
              <a:t>Abhijit</a:t>
            </a:r>
            <a:r>
              <a:rPr lang="hu-HU" sz="1600" dirty="0">
                <a:latin typeface="Europa"/>
              </a:rPr>
              <a:t> Duggal</a:t>
            </a:r>
            <a:r>
              <a:rPr lang="hu-HU" sz="1600" baseline="30000" dirty="0">
                <a:latin typeface="Europa"/>
              </a:rPr>
              <a:t>3</a:t>
            </a:r>
            <a:r>
              <a:rPr lang="hu-HU" sz="1600" dirty="0">
                <a:latin typeface="Europa"/>
              </a:rPr>
              <a:t> and Pierre‑</a:t>
            </a:r>
            <a:r>
              <a:rPr lang="hu-HU" sz="1600" dirty="0" err="1">
                <a:latin typeface="Europa"/>
              </a:rPr>
              <a:t>Grégoire</a:t>
            </a:r>
            <a:r>
              <a:rPr lang="hu-HU" sz="1600" dirty="0">
                <a:latin typeface="Europa"/>
              </a:rPr>
              <a:t> Guinot</a:t>
            </a:r>
            <a:r>
              <a:rPr lang="hu-HU" sz="1600" baseline="30000" dirty="0">
                <a:latin typeface="Europa"/>
              </a:rPr>
              <a:t>7</a:t>
            </a:r>
            <a:r>
              <a:rPr lang="hu-HU" sz="1600" dirty="0">
                <a:latin typeface="Europa"/>
              </a:rPr>
              <a:t>* </a:t>
            </a:r>
          </a:p>
        </p:txBody>
      </p:sp>
    </p:spTree>
    <p:extLst>
      <p:ext uri="{BB962C8B-B14F-4D97-AF65-F5344CB8AC3E}">
        <p14:creationId xmlns:p14="http://schemas.microsoft.com/office/powerpoint/2010/main" val="94714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0E80CD-0E34-43B0-BF25-15EDE3203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70208"/>
            <a:ext cx="10058400" cy="1237396"/>
          </a:xfrm>
        </p:spPr>
        <p:txBody>
          <a:bodyPr>
            <a:normAutofit/>
          </a:bodyPr>
          <a:lstStyle/>
          <a:p>
            <a:r>
              <a:rPr lang="hu-HU" sz="3200" dirty="0">
                <a:latin typeface="Europa"/>
              </a:rPr>
              <a:t>Pulzusnyomás-variabilitás (</a:t>
            </a:r>
            <a:r>
              <a:rPr lang="hu-HU" sz="3200" dirty="0" err="1">
                <a:latin typeface="Europa"/>
              </a:rPr>
              <a:t>Pulse</a:t>
            </a:r>
            <a:r>
              <a:rPr lang="hu-HU" sz="3200" dirty="0">
                <a:latin typeface="Europa"/>
              </a:rPr>
              <a:t> </a:t>
            </a:r>
            <a:r>
              <a:rPr lang="hu-HU" sz="3200" dirty="0" err="1">
                <a:latin typeface="Europa"/>
              </a:rPr>
              <a:t>pressure</a:t>
            </a:r>
            <a:r>
              <a:rPr lang="hu-HU" sz="3200" dirty="0">
                <a:latin typeface="Europa"/>
              </a:rPr>
              <a:t> </a:t>
            </a:r>
            <a:r>
              <a:rPr lang="hu-HU" sz="3200" dirty="0" err="1">
                <a:latin typeface="Europa"/>
              </a:rPr>
              <a:t>variability</a:t>
            </a:r>
            <a:r>
              <a:rPr lang="hu-HU" sz="3200" dirty="0">
                <a:latin typeface="Europa"/>
              </a:rPr>
              <a:t> – PPV)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9AFF200-8138-47F0-BE93-60E8246A6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a pulzusnyomás (a szisztolés és a diasztolés vérnyomás közötti különbség) időbeli változását mutatja.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dinamikus </a:t>
            </a:r>
            <a:r>
              <a:rPr lang="hu-HU" dirty="0" err="1">
                <a:latin typeface="Europa"/>
              </a:rPr>
              <a:t>hemodinamikai</a:t>
            </a:r>
            <a:r>
              <a:rPr lang="hu-HU" dirty="0">
                <a:latin typeface="Europa"/>
              </a:rPr>
              <a:t> paraméter – folyadék válaszkészség megítélése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Pozitív nyomású lélegeztetés okozta </a:t>
            </a:r>
            <a:r>
              <a:rPr lang="hu-HU" dirty="0" err="1">
                <a:latin typeface="Europa"/>
              </a:rPr>
              <a:t>intrathoracalis</a:t>
            </a:r>
            <a:r>
              <a:rPr lang="hu-HU" dirty="0">
                <a:latin typeface="Europa"/>
              </a:rPr>
              <a:t> nyomásváltozás -&gt; vénás visszaáramlás(</a:t>
            </a: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) változása a lélegeztetési ciklus során -&gt;  változik a stroke volumen -&gt; változik a pulzusnyomás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A </a:t>
            </a: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 növelése a PPV csökkenését idézi elő -&gt; PPV akkor minimális, amikor a szív a Frank-</a:t>
            </a:r>
            <a:r>
              <a:rPr lang="hu-HU" dirty="0" err="1">
                <a:latin typeface="Europa"/>
              </a:rPr>
              <a:t>Starling</a:t>
            </a:r>
            <a:r>
              <a:rPr lang="hu-HU" dirty="0">
                <a:latin typeface="Europa"/>
              </a:rPr>
              <a:t>-görbe platóján működik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 err="1">
                <a:latin typeface="Europa"/>
              </a:rPr>
              <a:t>Limitációk</a:t>
            </a:r>
            <a:r>
              <a:rPr lang="hu-HU" dirty="0">
                <a:latin typeface="Europa"/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8 ml/</a:t>
            </a:r>
            <a:r>
              <a:rPr lang="hu-HU" dirty="0" err="1">
                <a:latin typeface="Europa"/>
              </a:rPr>
              <a:t>ttkg-nál</a:t>
            </a:r>
            <a:r>
              <a:rPr lang="hu-HU" dirty="0">
                <a:latin typeface="Europa"/>
              </a:rPr>
              <a:t> kisebb légzési térfogat esetén elégtelen </a:t>
            </a: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 változás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</a:t>
            </a:r>
            <a:r>
              <a:rPr lang="hu-HU" dirty="0" err="1">
                <a:latin typeface="Europa"/>
              </a:rPr>
              <a:t>arrhythmia</a:t>
            </a:r>
            <a:r>
              <a:rPr lang="hu-HU" dirty="0">
                <a:latin typeface="Europa"/>
              </a:rPr>
              <a:t> esetén nem alkalmazható</a:t>
            </a:r>
          </a:p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11EE8920-1DF4-4C56-A5DF-4469CB4BE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4875" y="4558748"/>
            <a:ext cx="3858343" cy="1757983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1B81B1A0-6D95-43A1-B195-B38DCB67AF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49" t="-89" b="936"/>
          <a:stretch/>
        </p:blipFill>
        <p:spPr>
          <a:xfrm>
            <a:off x="10696602" y="2530639"/>
            <a:ext cx="1515718" cy="134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92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691997-35AA-4F5D-8796-A3F3C789B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75861"/>
            <a:ext cx="10058400" cy="1061499"/>
          </a:xfrm>
        </p:spPr>
        <p:txBody>
          <a:bodyPr>
            <a:normAutofit/>
          </a:bodyPr>
          <a:lstStyle/>
          <a:p>
            <a:r>
              <a:rPr lang="hu-HU" sz="3200" dirty="0">
                <a:latin typeface="Europa"/>
              </a:rPr>
              <a:t>Passzív lábemelés – </a:t>
            </a:r>
            <a:r>
              <a:rPr lang="hu-HU" sz="3200" dirty="0" err="1">
                <a:latin typeface="Europa"/>
              </a:rPr>
              <a:t>Passive</a:t>
            </a:r>
            <a:r>
              <a:rPr lang="hu-HU" sz="3200" dirty="0">
                <a:latin typeface="Europa"/>
              </a:rPr>
              <a:t> Leg </a:t>
            </a:r>
            <a:r>
              <a:rPr lang="hu-HU" sz="3200" dirty="0" err="1">
                <a:latin typeface="Europa"/>
              </a:rPr>
              <a:t>Raise</a:t>
            </a:r>
            <a:r>
              <a:rPr lang="hu-HU" sz="3200" dirty="0">
                <a:latin typeface="Europa"/>
              </a:rPr>
              <a:t> (PLR)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81B6FB5-BCD2-4590-9D0F-BAF9D6C98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Szintén a folyadék-válaszkészség megítélésére használható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Félig fekvő testhelyzetből PLR pozíció (45°) – AV-i vénákból a vér a szív felé áramlik -&gt;</a:t>
            </a: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 megnő -&gt; CO (SV*HR) fluid </a:t>
            </a:r>
            <a:r>
              <a:rPr lang="hu-HU" dirty="0" err="1">
                <a:latin typeface="Europa"/>
              </a:rPr>
              <a:t>responder</a:t>
            </a:r>
            <a:r>
              <a:rPr lang="hu-HU" dirty="0">
                <a:latin typeface="Europa"/>
              </a:rPr>
              <a:t> esetén megnő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Kiváló </a:t>
            </a:r>
            <a:r>
              <a:rPr lang="hu-HU" dirty="0" err="1">
                <a:latin typeface="Europa"/>
              </a:rPr>
              <a:t>prediktora</a:t>
            </a:r>
            <a:r>
              <a:rPr lang="hu-HU" dirty="0">
                <a:latin typeface="Europa"/>
              </a:rPr>
              <a:t> a folyadék válaszkészségnek, de </a:t>
            </a:r>
            <a:r>
              <a:rPr lang="hu-HU" dirty="0" err="1">
                <a:latin typeface="Europa"/>
              </a:rPr>
              <a:t>real-time</a:t>
            </a:r>
            <a:r>
              <a:rPr lang="hu-HU" dirty="0">
                <a:latin typeface="Europa"/>
              </a:rPr>
              <a:t> CO monitorozást igényel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  <a:p>
            <a:endParaRPr lang="hu-HU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2E22E619-56BE-4EB7-B44D-513A0E0CA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634" y="3695403"/>
            <a:ext cx="7768732" cy="228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25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8ED03F-20D8-40AC-B771-C6D3AACCE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latin typeface="Europa"/>
              </a:rPr>
              <a:t>PPV változása PLR hatására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7633866-6F67-485F-8411-4E46993E9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hu-HU" dirty="0">
              <a:latin typeface="Europ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Fluid </a:t>
            </a:r>
            <a:r>
              <a:rPr lang="hu-HU" dirty="0" err="1">
                <a:latin typeface="Europa"/>
              </a:rPr>
              <a:t>responder</a:t>
            </a:r>
            <a:r>
              <a:rPr lang="hu-HU" dirty="0">
                <a:latin typeface="Europa"/>
              </a:rPr>
              <a:t>: PPV félig fekvő testhelyzetben nagy -&gt; PLR  -&gt; </a:t>
            </a: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 nő -&gt; PPV csökken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Fluid non-</a:t>
            </a:r>
            <a:r>
              <a:rPr lang="hu-HU" dirty="0" err="1">
                <a:latin typeface="Europa"/>
              </a:rPr>
              <a:t>responder</a:t>
            </a:r>
            <a:r>
              <a:rPr lang="hu-HU" dirty="0">
                <a:latin typeface="Europa"/>
              </a:rPr>
              <a:t>: PPV félig fekvő testhelyzetben alacsony -&gt; </a:t>
            </a: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 nő, de a szívizomrostok maximális feszülése miatt CO (SV) nem emelkedik -&gt; PPV alacsony marad 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>
              <a:latin typeface="Europa"/>
            </a:endParaRPr>
          </a:p>
          <a:p>
            <a:pPr marL="0" indent="0">
              <a:buNone/>
            </a:pPr>
            <a:endParaRPr lang="hu-HU" dirty="0">
              <a:latin typeface="Europ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Abszolút változás: </a:t>
            </a:r>
            <a:r>
              <a:rPr lang="en-US" dirty="0">
                <a:latin typeface="Europa"/>
              </a:rPr>
              <a:t>△PPV </a:t>
            </a:r>
            <a:r>
              <a:rPr lang="hu-HU" dirty="0">
                <a:latin typeface="Europa"/>
              </a:rPr>
              <a:t>= PPV</a:t>
            </a:r>
            <a:r>
              <a:rPr lang="hu-HU" baseline="-25000" dirty="0">
                <a:latin typeface="Europa"/>
              </a:rPr>
              <a:t>PLR után </a:t>
            </a:r>
            <a:r>
              <a:rPr lang="hu-HU" dirty="0">
                <a:latin typeface="Europa"/>
              </a:rPr>
              <a:t>– PPV </a:t>
            </a:r>
            <a:r>
              <a:rPr lang="hu-HU" baseline="-25000" dirty="0">
                <a:latin typeface="Europa"/>
              </a:rPr>
              <a:t>PLR előtt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Relatív változás: </a:t>
            </a:r>
            <a:r>
              <a:rPr lang="en-US" dirty="0">
                <a:latin typeface="Europa"/>
              </a:rPr>
              <a:t>△PPV%=(PPV </a:t>
            </a:r>
            <a:r>
              <a:rPr lang="hu-HU" baseline="-25000" dirty="0">
                <a:latin typeface="Europa"/>
              </a:rPr>
              <a:t>PLR után</a:t>
            </a:r>
            <a:r>
              <a:rPr lang="en-US" dirty="0">
                <a:latin typeface="Europa"/>
              </a:rPr>
              <a:t>−PPV</a:t>
            </a:r>
            <a:r>
              <a:rPr lang="hu-HU" baseline="-25000" dirty="0">
                <a:latin typeface="Europa"/>
              </a:rPr>
              <a:t>PLR előtt</a:t>
            </a:r>
            <a:r>
              <a:rPr lang="en-US" dirty="0">
                <a:latin typeface="Europa"/>
              </a:rPr>
              <a:t>)/ PPV</a:t>
            </a:r>
            <a:r>
              <a:rPr lang="hu-HU" baseline="-25000" dirty="0">
                <a:latin typeface="Europa"/>
              </a:rPr>
              <a:t>PLR előtt</a:t>
            </a:r>
            <a:r>
              <a:rPr lang="en-US" dirty="0">
                <a:latin typeface="Europa"/>
              </a:rPr>
              <a:t>)×100</a:t>
            </a:r>
            <a:endParaRPr lang="hu-HU" dirty="0">
              <a:latin typeface="Europa"/>
            </a:endParaRPr>
          </a:p>
        </p:txBody>
      </p:sp>
    </p:spTree>
    <p:extLst>
      <p:ext uri="{BB962C8B-B14F-4D97-AF65-F5344CB8AC3E}">
        <p14:creationId xmlns:p14="http://schemas.microsoft.com/office/powerpoint/2010/main" val="348443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1D2A23-63AC-4C9D-A58F-3FD1D122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latin typeface="Europa"/>
              </a:rPr>
              <a:t>A </a:t>
            </a:r>
            <a:r>
              <a:rPr lang="hu-HU" sz="3200" dirty="0" err="1">
                <a:latin typeface="Europa"/>
              </a:rPr>
              <a:t>metaanalízis</a:t>
            </a:r>
            <a:endParaRPr lang="hu-HU" sz="3200" dirty="0">
              <a:latin typeface="Europa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2327837-69E1-40BA-9E0A-9B0CCDA15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99872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5 </a:t>
            </a:r>
            <a:r>
              <a:rPr lang="hu-HU" dirty="0" err="1">
                <a:latin typeface="Europa"/>
              </a:rPr>
              <a:t>prospektív</a:t>
            </a:r>
            <a:r>
              <a:rPr lang="hu-HU" dirty="0">
                <a:latin typeface="Europa"/>
              </a:rPr>
              <a:t> tanulmány - 474 beteg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255 fluid </a:t>
            </a:r>
            <a:r>
              <a:rPr lang="hu-HU" dirty="0" err="1">
                <a:latin typeface="Europa"/>
              </a:rPr>
              <a:t>responder</a:t>
            </a:r>
            <a:endParaRPr lang="hu-HU" dirty="0">
              <a:latin typeface="Europ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PPV forrás: </a:t>
            </a:r>
            <a:r>
              <a:rPr lang="hu-HU" dirty="0" err="1">
                <a:latin typeface="Europa"/>
              </a:rPr>
              <a:t>PiCCO</a:t>
            </a:r>
            <a:r>
              <a:rPr lang="hu-HU" dirty="0">
                <a:latin typeface="Europa"/>
              </a:rPr>
              <a:t> (2), monitor (3)</a:t>
            </a:r>
          </a:p>
          <a:p>
            <a:endParaRPr lang="hu-HU" dirty="0">
              <a:latin typeface="Europa"/>
            </a:endParaRP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7873EB2D-EB1E-42E5-827D-D22BE4838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47620"/>
            <a:ext cx="12184175" cy="3096057"/>
          </a:xfrm>
          <a:prstGeom prst="rect">
            <a:avLst/>
          </a:prstGeom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EF6BDC69-1CF2-4416-AAA2-C19946E23D13}"/>
              </a:ext>
            </a:extLst>
          </p:cNvPr>
          <p:cNvSpPr txBox="1"/>
          <p:nvPr/>
        </p:nvSpPr>
        <p:spPr>
          <a:xfrm>
            <a:off x="5883965" y="1845734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 err="1">
                <a:latin typeface="Europa"/>
              </a:rPr>
              <a:t>Preload</a:t>
            </a:r>
            <a:r>
              <a:rPr lang="hu-HU" dirty="0">
                <a:latin typeface="Europa"/>
              </a:rPr>
              <a:t> </a:t>
            </a:r>
            <a:r>
              <a:rPr lang="hu-HU" dirty="0" err="1">
                <a:latin typeface="Europa"/>
              </a:rPr>
              <a:t>challange</a:t>
            </a:r>
            <a:r>
              <a:rPr lang="hu-HU" dirty="0">
                <a:latin typeface="Europa"/>
              </a:rPr>
              <a:t>: PLR (3), </a:t>
            </a:r>
            <a:r>
              <a:rPr lang="hu-HU" dirty="0" err="1">
                <a:latin typeface="Europa"/>
              </a:rPr>
              <a:t>krisztalloid</a:t>
            </a:r>
            <a:r>
              <a:rPr lang="hu-HU" dirty="0">
                <a:latin typeface="Europa"/>
              </a:rPr>
              <a:t> (4 ml/kg, 500ml)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Referencia (CI&gt;10-15%): </a:t>
            </a:r>
            <a:r>
              <a:rPr lang="hu-HU" dirty="0" err="1">
                <a:latin typeface="Europa"/>
              </a:rPr>
              <a:t>transpulmonalis</a:t>
            </a:r>
            <a:r>
              <a:rPr lang="hu-HU" dirty="0">
                <a:latin typeface="Europa"/>
              </a:rPr>
              <a:t> </a:t>
            </a:r>
            <a:r>
              <a:rPr lang="hu-HU" dirty="0" err="1">
                <a:latin typeface="Europa"/>
              </a:rPr>
              <a:t>thermodilutio</a:t>
            </a:r>
            <a:r>
              <a:rPr lang="hu-HU" dirty="0">
                <a:latin typeface="Europa"/>
              </a:rPr>
              <a:t> (2), TTE (3)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Spontán légzés: nem (3), igen (2)</a:t>
            </a:r>
          </a:p>
        </p:txBody>
      </p:sp>
    </p:spTree>
    <p:extLst>
      <p:ext uri="{BB962C8B-B14F-4D97-AF65-F5344CB8AC3E}">
        <p14:creationId xmlns:p14="http://schemas.microsoft.com/office/powerpoint/2010/main" val="2262102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09B415-D722-4C91-ACBD-5D3E093F3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Europa"/>
              </a:rPr>
              <a:t>Eredmények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CCCC88-4B64-436D-84FD-878740F23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A PLR hatására kialakult abszolút PPV változás szignifikánsan jobban teljesített a folyadék-válaszkészség megítélésében, mint a PPV monitorozás önmagában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Az abszolút PPV változás optimális </a:t>
            </a:r>
            <a:r>
              <a:rPr lang="hu-HU" dirty="0" err="1">
                <a:latin typeface="Europa"/>
              </a:rPr>
              <a:t>cutoff</a:t>
            </a:r>
            <a:r>
              <a:rPr lang="hu-HU" dirty="0">
                <a:latin typeface="Europa"/>
              </a:rPr>
              <a:t> értékének átlaga és mediánja egyaránt -2 volt (-1 és -2,5 között mozogtak )</a:t>
            </a:r>
          </a:p>
          <a:p>
            <a:endParaRPr lang="hu-HU" dirty="0">
              <a:latin typeface="Europa"/>
            </a:endParaRP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CF66EC42-078B-4E8E-9DB4-03ACE1768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" y="3603414"/>
            <a:ext cx="12192000" cy="246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254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EA5DEF-1D2C-476F-B1F2-C388E2390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latin typeface="Europa"/>
              </a:rPr>
              <a:t>Limitációk</a:t>
            </a:r>
            <a:endParaRPr lang="hu-HU" dirty="0">
              <a:latin typeface="Europa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43E06EE-BC84-495B-B3CA-1CE0EBE4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hu-HU" dirty="0">
              <a:latin typeface="Europ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Relatíve kevés vizsgálat, kis esetszámmal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Nem feltétlenül alkalmazható „ultra </a:t>
            </a:r>
            <a:r>
              <a:rPr lang="hu-HU" dirty="0" err="1">
                <a:latin typeface="Europa"/>
              </a:rPr>
              <a:t>tüdőprotektív</a:t>
            </a:r>
            <a:r>
              <a:rPr lang="hu-HU" dirty="0">
                <a:latin typeface="Europa"/>
              </a:rPr>
              <a:t>” (&lt;6ml/</a:t>
            </a:r>
            <a:r>
              <a:rPr lang="hu-HU" dirty="0" err="1">
                <a:latin typeface="Europa"/>
              </a:rPr>
              <a:t>ttkg</a:t>
            </a:r>
            <a:r>
              <a:rPr lang="hu-HU" dirty="0">
                <a:latin typeface="Europa"/>
              </a:rPr>
              <a:t>) lélegeztetés esetén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Csak 2 bevont tanulmány számolt be a PPV relatív változásáról így erről nem készült összefoglaló statisztikai elemzés.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>
                <a:latin typeface="Europa"/>
              </a:rPr>
              <a:t> PPV abszolút változásának nagysága PLR-t követően kis mértékű volt a bevont tanulmányokban (- 2,5 és- 1 között mozgott), ami a mérési hibahatáron belül eshet.</a:t>
            </a:r>
          </a:p>
          <a:p>
            <a:pPr>
              <a:buFont typeface="Wingdings" panose="05000000000000000000" pitchFamily="2" charset="2"/>
              <a:buChar char="Ø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133652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1893</TotalTime>
  <Words>469</Words>
  <Application>Microsoft Office PowerPoint</Application>
  <PresentationFormat>Szélesvásznú</PresentationFormat>
  <Paragraphs>39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Europa</vt:lpstr>
      <vt:lpstr>Wingdings</vt:lpstr>
      <vt:lpstr>Retrospektív</vt:lpstr>
      <vt:lpstr>Changes in pulse pressure variation induced by passive leg raising test to predict preload responsiveness in mechanically ventilated patients with low tidal volume in ICU: a systematic review and meta-analysis </vt:lpstr>
      <vt:lpstr>Pulzusnyomás-variabilitás (Pulse pressure variability – PPV)</vt:lpstr>
      <vt:lpstr>Passzív lábemelés – Passive Leg Raise (PLR)</vt:lpstr>
      <vt:lpstr>PPV változása PLR hatására</vt:lpstr>
      <vt:lpstr>A metaanalízis</vt:lpstr>
      <vt:lpstr>Eredmények</vt:lpstr>
      <vt:lpstr>Limitációk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pulse pressure variation induced by passive leg raising test to predict preload responsiveness in mechanically ventilated patients with low tidal volume in ICU: a systematic review and meta-analysis </dc:title>
  <dc:creator>Orsolya Jakobszen</dc:creator>
  <cp:lastModifiedBy>Orsolya Jakobszen</cp:lastModifiedBy>
  <cp:revision>29</cp:revision>
  <dcterms:created xsi:type="dcterms:W3CDTF">2025-04-23T13:07:15Z</dcterms:created>
  <dcterms:modified xsi:type="dcterms:W3CDTF">2025-04-24T20:40:43Z</dcterms:modified>
</cp:coreProperties>
</file>