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1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548" autoAdjust="0"/>
  </p:normalViewPr>
  <p:slideViewPr>
    <p:cSldViewPr snapToGrid="0">
      <p:cViewPr varScale="1">
        <p:scale>
          <a:sx n="61" d="100"/>
          <a:sy n="61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BEDC1-87BA-4C94-85E3-E5A83D3AD54A}" type="datetimeFigureOut">
              <a:rPr lang="hu-HU" smtClean="0"/>
              <a:t>2025. 07. 02.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27F33-B4E1-4210-BF1A-07C19B0B0B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440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27F33-B4E1-4210-BF1A-07C19B0B0BF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2111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The predicted risk of delirium in percent as a function of the effective dose of nondepolarizing neuromuscular blocking agents required to achieve a 95% twitch height reduction is displayed in patients with and without administration of reversal agents (p-for-interaction = 0.021). ED</a:t>
            </a:r>
            <a:r>
              <a:rPr lang="en-GB" b="0" i="0" baseline="-2500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95</a:t>
            </a:r>
            <a:r>
              <a:rPr lang="en-GB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 indicates effective dose of nondepolarizing neuromuscular blocking agents required to achieve a 95% twitch height reduction; </a:t>
            </a:r>
            <a:r>
              <a:rPr lang="en-GB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To compute this variable, we divided the intraoperatively administered doses in mg adjusted to body weight by ND-NMBA-specific ED</a:t>
            </a:r>
            <a:r>
              <a:rPr lang="en-GB" b="0" i="0" baseline="-2500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95</a:t>
            </a:r>
            <a:r>
              <a:rPr lang="en-GB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. </a:t>
            </a:r>
            <a:endParaRPr lang="hu-HU" b="0" i="0" dirty="0">
              <a:solidFill>
                <a:srgbClr val="333333"/>
              </a:solidFill>
              <a:effectLst/>
              <a:latin typeface="Fira Sans" panose="020B0503050000020004" pitchFamily="34" charset="0"/>
            </a:endParaRPr>
          </a:p>
          <a:p>
            <a:r>
              <a:rPr lang="hu-HU" b="0" i="0" dirty="0" err="1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Dose-dependent</a:t>
            </a:r>
            <a:r>
              <a:rPr lang="hu-H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effect</a:t>
            </a:r>
            <a:r>
              <a:rPr lang="hu-H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: </a:t>
            </a:r>
            <a:r>
              <a:rPr lang="en-GB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This association was magnified in patients who did not receive reversal agents 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27F33-B4E1-4210-BF1A-07C19B0B0BF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57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Adjusted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absolute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risk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of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postoperative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delirium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after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different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patterns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of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administration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of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nondepolarizing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neuromuscular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blocking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agents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and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sugammadex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or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neostigmine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for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reversal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.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Reversal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agent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administration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mitigated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the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adverse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effect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of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neuromuscular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blockade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on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postoperative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hu-HU" b="0" i="0" dirty="0" err="1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delirium</a:t>
            </a:r>
            <a:r>
              <a:rPr lang="hu-HU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. 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27F33-B4E1-4210-BF1A-07C19B0B0BF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55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hu-HU" dirty="0"/>
              <a:t>A </a:t>
            </a:r>
            <a:r>
              <a:rPr lang="hu-HU" dirty="0" err="1"/>
              <a:t>posztoperatív</a:t>
            </a:r>
            <a:r>
              <a:rPr lang="hu-HU" dirty="0"/>
              <a:t> légzési komplikációk </a:t>
            </a:r>
            <a:r>
              <a:rPr lang="hu-HU" dirty="0" err="1"/>
              <a:t>mediáló</a:t>
            </a:r>
            <a:r>
              <a:rPr lang="hu-HU" dirty="0"/>
              <a:t> szerepét vizsgálták a </a:t>
            </a:r>
            <a:r>
              <a:rPr lang="hu-HU" dirty="0" err="1"/>
              <a:t>neuromuscularis</a:t>
            </a:r>
            <a:r>
              <a:rPr lang="hu-HU" dirty="0"/>
              <a:t> blokád és  </a:t>
            </a:r>
            <a:r>
              <a:rPr lang="hu-HU" dirty="0" err="1"/>
              <a:t>posztoperatív</a:t>
            </a:r>
            <a:r>
              <a:rPr lang="hu-HU" dirty="0"/>
              <a:t> delírium kapcsolatában. </a:t>
            </a:r>
          </a:p>
          <a:p>
            <a:pPr>
              <a:buNone/>
            </a:pPr>
            <a:r>
              <a:rPr lang="hu-HU" dirty="0"/>
              <a:t>Az </a:t>
            </a:r>
            <a:r>
              <a:rPr lang="hu-HU" dirty="0" err="1"/>
              <a:t>antagonizálás</a:t>
            </a:r>
            <a:r>
              <a:rPr lang="hu-HU" dirty="0"/>
              <a:t> hatására csökkent a POD előfordulása, ami 19%-ban a légzési komplikációk csökkenésének köszönhető .</a:t>
            </a:r>
          </a:p>
          <a:p>
            <a:pPr>
              <a:buNone/>
            </a:pPr>
            <a:r>
              <a:rPr lang="hu-HU" dirty="0"/>
              <a:t>A POD előfordulásában azonban egyéb tényezők is szerepet játszanak.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en-GB" dirty="0"/>
              <a:t>Respiratory complications are </a:t>
            </a:r>
            <a:r>
              <a:rPr lang="en-GB" b="1" dirty="0"/>
              <a:t>one pathway</a:t>
            </a:r>
            <a:r>
              <a:rPr lang="en-GB" dirty="0"/>
              <a:t> linking NMBA use and delirium — but not the only one.</a:t>
            </a:r>
          </a:p>
          <a:p>
            <a:pPr>
              <a:buNone/>
            </a:pPr>
            <a:r>
              <a:rPr lang="en-GB" dirty="0"/>
              <a:t>Other mechanisms (e.g. impaired cognition, residual blockade) likely contribute too.</a:t>
            </a:r>
          </a:p>
          <a:p>
            <a:r>
              <a:rPr lang="en-GB" dirty="0"/>
              <a:t>Reversal of NMBAs has </a:t>
            </a:r>
            <a:r>
              <a:rPr lang="en-GB" b="1" dirty="0"/>
              <a:t>both direct and indirect benefits</a:t>
            </a:r>
            <a:r>
              <a:rPr lang="en-GB" dirty="0"/>
              <a:t>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27F33-B4E1-4210-BF1A-07C19B0B0BF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86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B719-0B82-CB30-423E-656500F5B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C1D50-D7BC-4EB1-DC21-07F6AA1D9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EA01C-BC0F-A981-5DEA-A6FAD737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2240-EED3-46E1-AD0E-2514DE23FA48}" type="datetimeFigureOut">
              <a:rPr lang="hu-HU" smtClean="0"/>
              <a:t>2025. 07. 02.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96C6A-DDC1-EF33-BB1F-0ED10134A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67527-A255-5F3F-8421-06E52122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58-F9A4-4650-99A5-D62A400590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005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FC6B-20B1-0791-F503-E9CDAE4E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90B48-EC98-7458-9C28-B4600D4A0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E8D6E-047C-85D6-7935-29796465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2240-EED3-46E1-AD0E-2514DE23FA48}" type="datetimeFigureOut">
              <a:rPr lang="hu-HU" smtClean="0"/>
              <a:t>2025. 07. 02.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2F86C-7BF1-CD4B-3BDD-8BACEA7A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5513-D168-1CBD-D0F1-F0F79135A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58-F9A4-4650-99A5-D62A400590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390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79515-132B-EB7F-B07E-641AA4B0D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3F3A0-35D3-425F-A3C2-F051B180C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7A635-8A54-373F-FA4C-A3C2B5FC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2240-EED3-46E1-AD0E-2514DE23FA48}" type="datetimeFigureOut">
              <a:rPr lang="hu-HU" smtClean="0"/>
              <a:t>2025. 07. 02.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62E90-44A7-A2C2-8394-F414DE69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BDA51-D9B6-D8D9-A640-CDC891F6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58-F9A4-4650-99A5-D62A400590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397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0EA5-545D-8DEC-0328-DB493429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99839-BDA6-F14F-737C-8517B953D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18085-C9D2-4BBD-F13E-0929B4571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2240-EED3-46E1-AD0E-2514DE23FA48}" type="datetimeFigureOut">
              <a:rPr lang="hu-HU" smtClean="0"/>
              <a:t>2025. 07. 02.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43D73-F7C0-5975-33AA-BC3091FDB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D0587-514B-8FCF-10E8-D597D08C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58-F9A4-4650-99A5-D62A400590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850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D821-BB87-EC3C-3445-F677DE44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A3627-C84B-82A2-CDDE-9646EBBE7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DA7FC-A952-8FF8-9373-FE84200C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2240-EED3-46E1-AD0E-2514DE23FA48}" type="datetimeFigureOut">
              <a:rPr lang="hu-HU" smtClean="0"/>
              <a:t>2025. 07. 02.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C91A1-DD62-8971-73A1-CDE6EA9EC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F96C3-C072-00FB-5F92-4C3AE679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58-F9A4-4650-99A5-D62A400590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888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72F8-AEF8-454E-D1B8-63A33E5D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73EC8-647D-9E13-073F-96E5976CE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FC231-7BE8-F53B-8515-CDEEC4E84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DBAFA-0D52-3E9A-38A8-C83092BC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2240-EED3-46E1-AD0E-2514DE23FA48}" type="datetimeFigureOut">
              <a:rPr lang="hu-HU" smtClean="0"/>
              <a:t>2025. 07. 02.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996E4-D508-4F19-5BA9-A64747CF0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6C605-1436-20B8-BCD4-0BA8D273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58-F9A4-4650-99A5-D62A400590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444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74D3-C288-E114-E987-E6F0CA67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74381-2987-F073-2203-2D9CBEF84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BBB87-7509-F777-B126-BD204D2C9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F1BE6-0732-B8EE-96A3-1A4A94EEC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144BA-9B56-DE0B-8074-CE841E63B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826E76-FEF6-66C2-2601-ABC41C7F7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2240-EED3-46E1-AD0E-2514DE23FA48}" type="datetimeFigureOut">
              <a:rPr lang="hu-HU" smtClean="0"/>
              <a:t>2025. 07. 02.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7CF809-6EBF-D1CB-B842-28367A31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AF7F4B-8F57-B40B-B1E8-9B10139A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58-F9A4-4650-99A5-D62A400590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687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76C2-6757-34ED-DD77-4A41A9AA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F75B2-41BB-01B6-C931-67D1A667C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2240-EED3-46E1-AD0E-2514DE23FA48}" type="datetimeFigureOut">
              <a:rPr lang="hu-HU" smtClean="0"/>
              <a:t>2025. 07. 02.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D6847-9664-9B1E-D7FB-A5577B26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69D57-B159-B1A7-B4D8-198CC20BA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58-F9A4-4650-99A5-D62A400590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46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46677-59CD-11AD-ED7F-01BA0108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2240-EED3-46E1-AD0E-2514DE23FA48}" type="datetimeFigureOut">
              <a:rPr lang="hu-HU" smtClean="0"/>
              <a:t>2025. 07. 02.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082CF-033C-C137-38FA-03F29496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AABDF-BDA5-ABD8-E9ED-C8ADD220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58-F9A4-4650-99A5-D62A400590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188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EADD-945C-D1B6-BCA0-7E210A468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53B07-D241-A0E7-99EB-5BC0DF18C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85DFE-32C1-A014-3043-50F6DAF49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68761-51D9-25ED-E69A-88A02E10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2240-EED3-46E1-AD0E-2514DE23FA48}" type="datetimeFigureOut">
              <a:rPr lang="hu-HU" smtClean="0"/>
              <a:t>2025. 07. 02.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10A76-DCFC-61DB-192A-1C8F2583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24E14-9AF4-A43F-2EBE-E74B1B956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58-F9A4-4650-99A5-D62A400590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02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5A8E-6509-2212-9D3C-833A214E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95746B-B603-73C5-807F-7D8363E45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A7995-7EBA-7735-3FFC-EFC8D3054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E9A81-9668-28DF-4C21-E6EFD9B72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2240-EED3-46E1-AD0E-2514DE23FA48}" type="datetimeFigureOut">
              <a:rPr lang="hu-HU" smtClean="0"/>
              <a:t>2025. 07. 02.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7602B-0F18-9C8C-3EAA-07D993CD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F4EEE-7544-2757-B8FE-54178699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658-F9A4-4650-99A5-D62A400590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363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20778-490A-FF9C-4423-CD0A6C04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3D9C4-2020-FAEF-FECD-9A72ED705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E192D-61B3-C7CD-C328-EAAAB8BB6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B12240-EED3-46E1-AD0E-2514DE23FA48}" type="datetimeFigureOut">
              <a:rPr lang="hu-HU" smtClean="0"/>
              <a:t>2025. 07. 02.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F54C3-8ECF-739F-9BE8-546C13BE2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0642-6A91-B31B-7057-10126CB40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D93658-F9A4-4650-99A5-D62A400590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27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9CFF3-0C57-B484-F870-91A5170AF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GB" sz="4800">
                <a:solidFill>
                  <a:srgbClr val="FFFFFF"/>
                </a:solidFill>
              </a:rPr>
              <a:t>Association Between Neuromuscular Blockade and Its Reversal With Postoperative Delirium in Older Patients: A Hospital Registry Study</a:t>
            </a:r>
            <a:endParaRPr lang="hu-HU" sz="4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1FDAC-8848-CFFB-20F2-07CA1648D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042" y="4870824"/>
            <a:ext cx="10552592" cy="1458258"/>
          </a:xfrm>
        </p:spPr>
        <p:txBody>
          <a:bodyPr anchor="ctr">
            <a:normAutofit/>
          </a:bodyPr>
          <a:lstStyle/>
          <a:p>
            <a:pPr algn="l"/>
            <a:r>
              <a:rPr lang="hu-HU" sz="1400" b="0" i="0" dirty="0" err="1">
                <a:effectLst/>
                <a:latin typeface="Fira Sans" panose="020B0503050000020004" pitchFamily="34" charset="0"/>
              </a:rPr>
              <a:t>Ahrens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, Elena </a:t>
            </a:r>
            <a:r>
              <a:rPr lang="hu-HU" sz="1400" b="0" i="0" dirty="0" err="1">
                <a:effectLst/>
                <a:latin typeface="Fira Sans" panose="020B0503050000020004" pitchFamily="34" charset="0"/>
              </a:rPr>
              <a:t>cand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. med.</a:t>
            </a:r>
            <a:r>
              <a:rPr lang="hu-HU" sz="1400" b="0" i="0" baseline="30000" dirty="0">
                <a:effectLst/>
                <a:latin typeface="Fira Sans" panose="020B0503050000020004" pitchFamily="34" charset="0"/>
              </a:rPr>
              <a:t>1,2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; </a:t>
            </a:r>
            <a:r>
              <a:rPr lang="hu-HU" sz="1400" b="0" i="0" dirty="0" err="1">
                <a:effectLst/>
                <a:latin typeface="Fira Sans" panose="020B0503050000020004" pitchFamily="34" charset="0"/>
              </a:rPr>
              <a:t>Wachtendorf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, Luca J. MD</a:t>
            </a:r>
            <a:r>
              <a:rPr lang="hu-HU" sz="1400" b="0" i="0" baseline="30000" dirty="0">
                <a:effectLst/>
                <a:latin typeface="Fira Sans" panose="020B0503050000020004" pitchFamily="34" charset="0"/>
              </a:rPr>
              <a:t>1,2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; </a:t>
            </a:r>
            <a:r>
              <a:rPr lang="hu-HU" sz="1400" b="0" i="0" dirty="0" err="1">
                <a:effectLst/>
                <a:latin typeface="Fira Sans" panose="020B0503050000020004" pitchFamily="34" charset="0"/>
              </a:rPr>
              <a:t>Shay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, </a:t>
            </a:r>
            <a:r>
              <a:rPr lang="hu-HU" sz="1400" b="0" i="0" dirty="0" err="1">
                <a:effectLst/>
                <a:latin typeface="Fira Sans" panose="020B0503050000020004" pitchFamily="34" charset="0"/>
              </a:rPr>
              <a:t>Denys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 MD</a:t>
            </a:r>
            <a:r>
              <a:rPr lang="hu-HU" sz="1400" b="0" i="0" baseline="30000" dirty="0">
                <a:effectLst/>
                <a:latin typeface="Fira Sans" panose="020B0503050000020004" pitchFamily="34" charset="0"/>
              </a:rPr>
              <a:t>1,2,3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; </a:t>
            </a:r>
            <a:r>
              <a:rPr lang="hu-HU" sz="1400" b="0" i="0" dirty="0" err="1">
                <a:effectLst/>
                <a:latin typeface="Fira Sans" panose="020B0503050000020004" pitchFamily="34" charset="0"/>
              </a:rPr>
              <a:t>Tenge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, </a:t>
            </a:r>
            <a:r>
              <a:rPr lang="hu-HU" sz="1400" b="0" i="0" dirty="0" err="1">
                <a:effectLst/>
                <a:latin typeface="Fira Sans" panose="020B0503050000020004" pitchFamily="34" charset="0"/>
              </a:rPr>
              <a:t>Theresa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 MD</a:t>
            </a:r>
            <a:r>
              <a:rPr lang="hu-HU" sz="1400" b="0" i="0" baseline="30000" dirty="0">
                <a:effectLst/>
                <a:latin typeface="Fira Sans" panose="020B0503050000020004" pitchFamily="34" charset="0"/>
              </a:rPr>
              <a:t>1,2,4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; </a:t>
            </a:r>
            <a:r>
              <a:rPr lang="hu-HU" sz="1400" b="0" i="0" dirty="0" err="1">
                <a:effectLst/>
                <a:latin typeface="Fira Sans" panose="020B0503050000020004" pitchFamily="34" charset="0"/>
              </a:rPr>
              <a:t>Paschold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, Béla-Simon MD</a:t>
            </a:r>
            <a:r>
              <a:rPr lang="hu-HU" sz="1400" b="0" i="0" baseline="30000" dirty="0">
                <a:effectLst/>
                <a:latin typeface="Fira Sans" panose="020B0503050000020004" pitchFamily="34" charset="0"/>
              </a:rPr>
              <a:t>1,2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; </a:t>
            </a:r>
            <a:r>
              <a:rPr lang="hu-HU" sz="1400" b="0" i="0" dirty="0" err="1">
                <a:effectLst/>
                <a:latin typeface="Fira Sans" panose="020B0503050000020004" pitchFamily="34" charset="0"/>
              </a:rPr>
              <a:t>Rudolph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, </a:t>
            </a:r>
            <a:r>
              <a:rPr lang="hu-HU" sz="1400" b="0" i="0" dirty="0" err="1">
                <a:effectLst/>
                <a:latin typeface="Fira Sans" panose="020B0503050000020004" pitchFamily="34" charset="0"/>
              </a:rPr>
              <a:t>Maíra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 I. MD</a:t>
            </a:r>
            <a:r>
              <a:rPr lang="hu-HU" sz="1400" b="0" i="0" baseline="30000" dirty="0">
                <a:effectLst/>
                <a:latin typeface="Fira Sans" panose="020B0503050000020004" pitchFamily="34" charset="0"/>
              </a:rPr>
              <a:t>5,6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; </a:t>
            </a:r>
            <a:r>
              <a:rPr lang="hu-HU" sz="1400" b="0" i="0" dirty="0" err="1">
                <a:effectLst/>
                <a:latin typeface="Fira Sans" panose="020B0503050000020004" pitchFamily="34" charset="0"/>
              </a:rPr>
              <a:t>Redaelli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, Simone MD</a:t>
            </a:r>
            <a:r>
              <a:rPr lang="hu-HU" sz="1400" b="0" i="0" baseline="30000" dirty="0">
                <a:effectLst/>
                <a:latin typeface="Fira Sans" panose="020B0503050000020004" pitchFamily="34" charset="0"/>
              </a:rPr>
              <a:t>1,2,7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; Kaiser, </a:t>
            </a:r>
            <a:r>
              <a:rPr lang="hu-HU" sz="1400" b="0" i="0" dirty="0" err="1">
                <a:effectLst/>
                <a:latin typeface="Fira Sans" panose="020B0503050000020004" pitchFamily="34" charset="0"/>
              </a:rPr>
              <a:t>Lars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 </a:t>
            </a:r>
            <a:r>
              <a:rPr lang="hu-HU" sz="1400" b="0" i="0" dirty="0" err="1">
                <a:effectLst/>
                <a:latin typeface="Fira Sans" panose="020B0503050000020004" pitchFamily="34" charset="0"/>
              </a:rPr>
              <a:t>cand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. med.</a:t>
            </a:r>
            <a:r>
              <a:rPr lang="hu-HU" sz="1400" b="0" i="0" baseline="30000" dirty="0">
                <a:effectLst/>
                <a:latin typeface="Fira Sans" panose="020B0503050000020004" pitchFamily="34" charset="0"/>
              </a:rPr>
              <a:t>1,2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; </a:t>
            </a:r>
            <a:r>
              <a:rPr lang="hu-HU" sz="1400" b="0" i="0" dirty="0" err="1">
                <a:effectLst/>
                <a:latin typeface="Fira Sans" panose="020B0503050000020004" pitchFamily="34" charset="0"/>
              </a:rPr>
              <a:t>Suleiman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, </a:t>
            </a:r>
            <a:r>
              <a:rPr lang="hu-HU" sz="1400" b="0" i="0" dirty="0" err="1">
                <a:effectLst/>
                <a:latin typeface="Fira Sans" panose="020B0503050000020004" pitchFamily="34" charset="0"/>
              </a:rPr>
              <a:t>Aiman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 MD, MSc</a:t>
            </a:r>
            <a:r>
              <a:rPr lang="hu-HU" sz="1400" b="0" i="0" baseline="30000" dirty="0">
                <a:effectLst/>
                <a:latin typeface="Fira Sans" panose="020B0503050000020004" pitchFamily="34" charset="0"/>
              </a:rPr>
              <a:t>5,8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; Ma, </a:t>
            </a:r>
            <a:r>
              <a:rPr lang="hu-HU" sz="1400" b="0" i="0" dirty="0" err="1">
                <a:effectLst/>
                <a:latin typeface="Fira Sans" panose="020B0503050000020004" pitchFamily="34" charset="0"/>
              </a:rPr>
              <a:t>Haobo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 MD, MPH</a:t>
            </a:r>
            <a:r>
              <a:rPr lang="hu-HU" sz="1400" b="0" i="0" baseline="30000" dirty="0">
                <a:effectLst/>
                <a:latin typeface="Fira Sans" panose="020B0503050000020004" pitchFamily="34" charset="0"/>
              </a:rPr>
              <a:t>1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; </a:t>
            </a:r>
            <a:r>
              <a:rPr lang="hu-HU" sz="1400" b="0" i="0" dirty="0" err="1">
                <a:effectLst/>
                <a:latin typeface="Fira Sans" panose="020B0503050000020004" pitchFamily="34" charset="0"/>
              </a:rPr>
              <a:t>Fassbender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, Philipp J. MD</a:t>
            </a:r>
            <a:r>
              <a:rPr lang="hu-HU" sz="1400" b="0" i="0" baseline="30000" dirty="0">
                <a:effectLst/>
                <a:latin typeface="Fira Sans" panose="020B0503050000020004" pitchFamily="34" charset="0"/>
              </a:rPr>
              <a:t>5,9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; </a:t>
            </a:r>
            <a:r>
              <a:rPr lang="hu-HU" sz="1400" b="0" i="0" dirty="0" err="1">
                <a:effectLst/>
                <a:latin typeface="Fira Sans" panose="020B0503050000020004" pitchFamily="34" charset="0"/>
              </a:rPr>
              <a:t>Schaefer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, </a:t>
            </a:r>
            <a:r>
              <a:rPr lang="hu-HU" sz="1400" b="0" i="0" dirty="0" err="1">
                <a:effectLst/>
                <a:latin typeface="Fira Sans" panose="020B0503050000020004" pitchFamily="34" charset="0"/>
              </a:rPr>
              <a:t>Maximilian</a:t>
            </a:r>
            <a:r>
              <a:rPr lang="hu-HU" sz="1400" b="0" i="0" dirty="0">
                <a:effectLst/>
                <a:latin typeface="Fira Sans" panose="020B0503050000020004" pitchFamily="34" charset="0"/>
              </a:rPr>
              <a:t> S. MD, PhD</a:t>
            </a:r>
            <a:r>
              <a:rPr lang="hu-HU" sz="1400" b="0" i="0" baseline="30000" dirty="0">
                <a:effectLst/>
                <a:latin typeface="Fira Sans" panose="020B0503050000020004" pitchFamily="34" charset="0"/>
              </a:rPr>
              <a:t>1,2,4</a:t>
            </a:r>
            <a:endParaRPr lang="en-GB" sz="1400" b="0" i="0" baseline="30000" dirty="0">
              <a:effectLst/>
              <a:latin typeface="Fira Sans" panose="020B0503050000020004" pitchFamily="34" charset="0"/>
            </a:endParaRPr>
          </a:p>
          <a:p>
            <a:pPr algn="l"/>
            <a:r>
              <a:rPr lang="it-IT" sz="1400" b="0" i="1" dirty="0">
                <a:effectLst/>
                <a:latin typeface="Fira Sans" panose="020B0503050000020004" pitchFamily="34" charset="0"/>
              </a:rPr>
              <a:t>Anesthesia &amp; Analgesia</a:t>
            </a:r>
            <a:r>
              <a:rPr lang="it-IT" sz="1400" b="0" i="0" dirty="0">
                <a:effectLst/>
                <a:latin typeface="Fira Sans" panose="020B0503050000020004" pitchFamily="34" charset="0"/>
              </a:rPr>
              <a:t>, April 18, 2025.</a:t>
            </a:r>
            <a:endParaRPr lang="hu-HU" sz="1400" b="0" i="0" dirty="0">
              <a:effectLst/>
              <a:latin typeface="Fira Sans" panose="020B0503050000020004" pitchFamily="34" charset="0"/>
            </a:endParaRPr>
          </a:p>
          <a:p>
            <a:pPr algn="l"/>
            <a:endParaRPr lang="hu-HU" sz="1400" dirty="0">
              <a:latin typeface="Fira Sans" panose="020B0503050000020004" pitchFamily="34" charset="0"/>
            </a:endParaRPr>
          </a:p>
          <a:p>
            <a:pPr algn="l"/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67332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CB13A-BA89-2DA0-9E09-5A6CF84B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rgbClr val="FFFFFF"/>
                </a:solidFill>
              </a:rPr>
              <a:t>Következtetések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9ABE8-3A06-9337-C2C1-6A8B55567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hu-HU" sz="2000" dirty="0"/>
              <a:t>A </a:t>
            </a:r>
            <a:r>
              <a:rPr lang="hu-HU" sz="2000" b="1" dirty="0"/>
              <a:t>nem-</a:t>
            </a:r>
            <a:r>
              <a:rPr lang="hu-HU" sz="2000" b="1" dirty="0" err="1"/>
              <a:t>depolarizáló</a:t>
            </a:r>
            <a:r>
              <a:rPr lang="hu-HU" sz="2000" b="1" dirty="0"/>
              <a:t> </a:t>
            </a:r>
            <a:r>
              <a:rPr lang="hu-HU" sz="2000" b="1" dirty="0" err="1"/>
              <a:t>izomrelaxánsok</a:t>
            </a:r>
            <a:r>
              <a:rPr lang="hu-HU" sz="2000" b="1" dirty="0"/>
              <a:t> (ND-NMBA)</a:t>
            </a:r>
            <a:r>
              <a:rPr lang="hu-HU" sz="2000" dirty="0"/>
              <a:t> alkalmazása</a:t>
            </a:r>
            <a:r>
              <a:rPr lang="hu-HU" sz="2000" b="1" dirty="0"/>
              <a:t> összefügg</a:t>
            </a:r>
            <a:r>
              <a:rPr lang="hu-HU" sz="2000" dirty="0"/>
              <a:t> a </a:t>
            </a:r>
            <a:r>
              <a:rPr lang="hu-HU" sz="2000" b="1" dirty="0"/>
              <a:t> posztoperatív delírium (POD) magasabb kockázatával</a:t>
            </a:r>
            <a:r>
              <a:rPr lang="hu-HU" sz="2000" dirty="0"/>
              <a:t> – </a:t>
            </a:r>
            <a:r>
              <a:rPr lang="hu-HU" sz="2000" b="1" dirty="0"/>
              <a:t>dózisfüggő módon (TOF!)</a:t>
            </a:r>
            <a:endParaRPr lang="hu-H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/>
              <a:t>A </a:t>
            </a:r>
            <a:r>
              <a:rPr lang="hu-HU" sz="2000" b="1" dirty="0" err="1"/>
              <a:t>reverzálószerek</a:t>
            </a:r>
            <a:r>
              <a:rPr lang="hu-HU" sz="2000" dirty="0"/>
              <a:t> (típusuktól függetlenül) </a:t>
            </a:r>
            <a:r>
              <a:rPr lang="hu-HU" sz="2000" b="1" dirty="0"/>
              <a:t>jelentősen csökkentik ezt a kockázatot</a:t>
            </a:r>
            <a:endParaRPr lang="hu-H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/>
              <a:t>A </a:t>
            </a:r>
            <a:r>
              <a:rPr lang="hu-HU" sz="2000" b="1" dirty="0"/>
              <a:t>rutin </a:t>
            </a:r>
            <a:r>
              <a:rPr lang="hu-HU" sz="2000" b="1" dirty="0" err="1"/>
              <a:t>izomrelaxáns</a:t>
            </a:r>
            <a:r>
              <a:rPr lang="hu-HU" sz="2000" b="1" dirty="0"/>
              <a:t>-felfüggesztés</a:t>
            </a:r>
            <a:r>
              <a:rPr lang="hu-HU" sz="2000" dirty="0"/>
              <a:t> </a:t>
            </a:r>
            <a:r>
              <a:rPr lang="hu-HU" sz="2000" b="1" dirty="0"/>
              <a:t>védő hatású lehet</a:t>
            </a:r>
            <a:r>
              <a:rPr lang="hu-HU" sz="2000" dirty="0"/>
              <a:t> idősebb betegeknél – melynek bevezetése megfontolandó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/>
              <a:t>A választott </a:t>
            </a:r>
            <a:r>
              <a:rPr lang="hu-HU" sz="2000" dirty="0" err="1"/>
              <a:t>antidótum</a:t>
            </a:r>
            <a:r>
              <a:rPr lang="hu-HU" sz="2000" dirty="0"/>
              <a:t> típusa (</a:t>
            </a:r>
            <a:r>
              <a:rPr lang="hu-HU" sz="2000" b="1" dirty="0" err="1"/>
              <a:t>neostigmin</a:t>
            </a:r>
            <a:r>
              <a:rPr lang="hu-HU" sz="2000" b="1" dirty="0"/>
              <a:t> </a:t>
            </a:r>
            <a:r>
              <a:rPr lang="hu-HU" sz="2000" b="1" dirty="0" err="1"/>
              <a:t>vs</a:t>
            </a:r>
            <a:r>
              <a:rPr lang="hu-HU" sz="2000" b="1" dirty="0"/>
              <a:t> </a:t>
            </a:r>
            <a:r>
              <a:rPr lang="hu-HU" sz="2000" b="1" dirty="0" err="1"/>
              <a:t>sugammadex</a:t>
            </a:r>
            <a:r>
              <a:rPr lang="hu-HU" sz="2000" dirty="0"/>
              <a:t>) </a:t>
            </a:r>
            <a:r>
              <a:rPr lang="hu-HU" sz="2000" b="1" dirty="0"/>
              <a:t>kevésbé fontos</a:t>
            </a:r>
            <a:r>
              <a:rPr lang="hu-HU" sz="2000" dirty="0"/>
              <a:t>, mint maga a </a:t>
            </a:r>
            <a:r>
              <a:rPr lang="hu-HU" sz="2000" dirty="0" err="1"/>
              <a:t>reverzálás</a:t>
            </a:r>
            <a:r>
              <a:rPr lang="hu-HU" sz="2000" dirty="0"/>
              <a:t> ténye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6663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43A15F-8D51-AB8B-3B59-BBF2FDBE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hu-HU" sz="4000" b="1">
                <a:solidFill>
                  <a:srgbClr val="FFFFFF"/>
                </a:solidFill>
              </a:rPr>
              <a:t>Limitációk</a:t>
            </a:r>
            <a:endParaRPr lang="hu-HU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7441D-4ECD-7CA4-DF55-277BEFEC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000"/>
              <a:t>Retrospektív obszervációs vizsgálat</a:t>
            </a:r>
            <a:endParaRPr lang="en-GB" sz="2000"/>
          </a:p>
          <a:p>
            <a:pPr>
              <a:buFont typeface="Arial" panose="020B0604020202020204" pitchFamily="34" charset="0"/>
              <a:buChar char="•"/>
            </a:pPr>
            <a:r>
              <a:rPr lang="hu-HU" sz="2000"/>
              <a:t>A delírium felmérése részben a dokumentáción alapszik – magas a hibalehetőség, illetve az aluldiagnosztizálás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/>
              <a:t>Az adatok egyetlen centrumból származnak, mely limitálja az általánosítást</a:t>
            </a:r>
            <a:endParaRPr lang="en-GB" sz="2000"/>
          </a:p>
          <a:p>
            <a:endParaRPr lang="hu-HU" sz="2000"/>
          </a:p>
        </p:txBody>
      </p:sp>
    </p:spTree>
    <p:extLst>
      <p:ext uri="{BB962C8B-B14F-4D97-AF65-F5344CB8AC3E}">
        <p14:creationId xmlns:p14="http://schemas.microsoft.com/office/powerpoint/2010/main" val="80395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5989-421A-D199-0D54-1FA3381F4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200" b="1" dirty="0"/>
              <a:t>Posztoperatív delírium: gyakori komplikáció idős betegeknél, 1,5x emelkedés az 1 éves mortalitásban</a:t>
            </a:r>
          </a:p>
          <a:p>
            <a:pPr>
              <a:buNone/>
            </a:pPr>
            <a:r>
              <a:rPr lang="hu-HU" sz="2200" dirty="0"/>
              <a:t>A nem-</a:t>
            </a:r>
            <a:r>
              <a:rPr lang="hu-HU" sz="2200" dirty="0" err="1"/>
              <a:t>depolarizáló</a:t>
            </a:r>
            <a:r>
              <a:rPr lang="hu-HU" sz="2200" dirty="0"/>
              <a:t> </a:t>
            </a:r>
            <a:r>
              <a:rPr lang="hu-HU" sz="2200" dirty="0" err="1"/>
              <a:t>izomrelaxánsokat</a:t>
            </a:r>
            <a:r>
              <a:rPr lang="hu-HU" sz="2200" dirty="0"/>
              <a:t> (ND-NMBA) széles körben alkalmazzák, de ezek az alábbiakhoz vezethetnek:</a:t>
            </a:r>
          </a:p>
          <a:p>
            <a:pPr lvl="1"/>
            <a:r>
              <a:rPr lang="hu-HU" sz="2200" b="1" dirty="0"/>
              <a:t>Reziduális paralízis</a:t>
            </a:r>
            <a:r>
              <a:rPr lang="hu-HU" sz="2200" dirty="0"/>
              <a:t> – magasabb intenzív osztályos felvételi arány</a:t>
            </a:r>
          </a:p>
          <a:p>
            <a:pPr lvl="1"/>
            <a:r>
              <a:rPr lang="hu-HU" sz="2200" b="1" dirty="0"/>
              <a:t>Késleltetett ébredés</a:t>
            </a:r>
            <a:endParaRPr lang="hu-HU" sz="2200" dirty="0"/>
          </a:p>
          <a:p>
            <a:pPr lvl="1"/>
            <a:r>
              <a:rPr lang="hu-HU" sz="2200" b="1" dirty="0"/>
              <a:t>Meghosszabbodott kórházi tartózkodás</a:t>
            </a:r>
            <a:endParaRPr lang="hu-HU" sz="2200" dirty="0"/>
          </a:p>
          <a:p>
            <a:pPr>
              <a:buNone/>
            </a:pPr>
            <a:r>
              <a:rPr lang="hu-HU" sz="2200" dirty="0"/>
              <a:t>Ezek a szövődmények hozzájárulhatnak a </a:t>
            </a:r>
            <a:r>
              <a:rPr lang="hu-HU" sz="2200" b="1" dirty="0"/>
              <a:t>posztoperatív delírium (POD)</a:t>
            </a:r>
            <a:r>
              <a:rPr lang="hu-HU" sz="2200" dirty="0"/>
              <a:t> kialakulásához, különösen idősebb betegeknél.</a:t>
            </a:r>
          </a:p>
          <a:p>
            <a:r>
              <a:rPr lang="hu-HU" sz="2200" b="1" cap="small" dirty="0"/>
              <a:t>Hipotézis</a:t>
            </a:r>
            <a:r>
              <a:rPr lang="hu-HU" sz="2200" dirty="0"/>
              <a:t>: Az ND-NMBA használata növeli a POD kockázatát, amit a </a:t>
            </a:r>
            <a:r>
              <a:rPr lang="hu-HU" sz="2200" dirty="0" err="1"/>
              <a:t>reverzálószerek</a:t>
            </a:r>
            <a:r>
              <a:rPr lang="hu-HU" sz="2200" dirty="0"/>
              <a:t> alkalmazása mérsékelhet.</a:t>
            </a:r>
          </a:p>
          <a:p>
            <a:endParaRPr lang="en-GB" sz="2200" b="1" dirty="0"/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92613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3283D-C1B0-B40A-258C-F42C7AA2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hu-HU" sz="4000" b="1" dirty="0"/>
              <a:t>Vizsgálat adatai</a:t>
            </a:r>
            <a:endParaRPr lang="hu-H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BF32D-7FDB-2A66-77E1-79411476D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Típus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Retrospektív obszervációs vizsgálat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Populáció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53 772, </a:t>
            </a:r>
            <a:r>
              <a:rPr kumimoji="0" lang="hu-HU" altLang="hu-HU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60 év feletti beteg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Időtartam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2008–2024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Helyszín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Tercier egészségügyi hálózat, Massachusetts, USA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Beavatkozások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Nem szívsebészeti, nem idegsebészeti és nem transzplantációs műtétek általános anesztéziában</a:t>
            </a:r>
          </a:p>
          <a:p>
            <a:endParaRPr lang="hu-HU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C4B0B4-E3A5-D282-92B1-22BE00C68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442" y="506182"/>
            <a:ext cx="5201023" cy="54318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1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D040F-459D-F3BA-237E-76141A63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489118"/>
            <a:ext cx="4959603" cy="836452"/>
          </a:xfrm>
        </p:spPr>
        <p:txBody>
          <a:bodyPr anchor="b">
            <a:normAutofit fontScale="90000"/>
          </a:bodyPr>
          <a:lstStyle/>
          <a:p>
            <a:r>
              <a:rPr lang="hu-HU" sz="4800" b="1" dirty="0"/>
              <a:t>A vizsgálat menete</a:t>
            </a:r>
            <a:endParaRPr lang="hu-HU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24067-9196-B6D0-B14C-173C9A5E5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1450428"/>
            <a:ext cx="4959603" cy="4490549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hu-HU" sz="2000" b="1" dirty="0"/>
              <a:t> Expozíció</a:t>
            </a:r>
          </a:p>
          <a:p>
            <a:pPr>
              <a:buNone/>
            </a:pPr>
            <a:r>
              <a:rPr lang="hu-HU" sz="2000" dirty="0"/>
              <a:t>Nem-</a:t>
            </a:r>
            <a:r>
              <a:rPr lang="hu-HU" sz="2000" dirty="0" err="1"/>
              <a:t>depolarizáló</a:t>
            </a:r>
            <a:r>
              <a:rPr lang="hu-HU" sz="2000" dirty="0"/>
              <a:t> </a:t>
            </a:r>
            <a:r>
              <a:rPr lang="hu-HU" sz="2000" dirty="0" err="1"/>
              <a:t>izomrelaxánsok</a:t>
            </a:r>
            <a:r>
              <a:rPr lang="hu-HU" sz="2000" dirty="0"/>
              <a:t> (ND-NMBA) alkalmazása</a:t>
            </a:r>
          </a:p>
          <a:p>
            <a:pPr>
              <a:buNone/>
            </a:pPr>
            <a:r>
              <a:rPr lang="hu-HU" sz="2000" b="1" dirty="0"/>
              <a:t> Elsődleges kimenetel</a:t>
            </a:r>
          </a:p>
          <a:p>
            <a:pPr>
              <a:buNone/>
            </a:pPr>
            <a:r>
              <a:rPr lang="hu-HU" sz="2000" dirty="0"/>
              <a:t>7 napon belül jelentkező posztoperatív delírium, az alábbi módokon azonosítva: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/>
              <a:t>Betegkarton-elemzés alapján („delírium”, „metabolikus </a:t>
            </a:r>
            <a:r>
              <a:rPr lang="hu-HU" sz="2000" dirty="0" err="1"/>
              <a:t>enkefalopátia</a:t>
            </a:r>
            <a:r>
              <a:rPr lang="hu-HU" sz="2000" dirty="0"/>
              <a:t>” kulcsszavakkal)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err="1"/>
              <a:t>Confusion</a:t>
            </a:r>
            <a:r>
              <a:rPr lang="hu-HU" sz="2000" dirty="0"/>
              <a:t> </a:t>
            </a:r>
            <a:r>
              <a:rPr lang="hu-HU" sz="2000" dirty="0" err="1"/>
              <a:t>Assessment</a:t>
            </a:r>
            <a:r>
              <a:rPr lang="hu-HU" sz="2000" dirty="0"/>
              <a:t> </a:t>
            </a:r>
            <a:r>
              <a:rPr lang="hu-HU" sz="2000" dirty="0" err="1"/>
              <a:t>Method</a:t>
            </a:r>
            <a:r>
              <a:rPr lang="hu-HU" sz="2000" dirty="0"/>
              <a:t> (CAM) alkalmazásával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/>
              <a:t>ICD-9/10 diagnosztikai kódok segítségével</a:t>
            </a:r>
          </a:p>
          <a:p>
            <a:endParaRPr lang="hu-H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D321E-847C-5F77-0437-B18F77AF7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639" y="489118"/>
            <a:ext cx="3074628" cy="54660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3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EA9DE-658F-7E22-C604-73177077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rgbClr val="FFFFFF"/>
                </a:solidFill>
              </a:rPr>
              <a:t>Vizsgált befolyásoló tényezők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CC1FA-3F95-8C7C-B5D1-509B374A8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07" y="1891970"/>
            <a:ext cx="11177752" cy="4966030"/>
          </a:xfrm>
        </p:spPr>
        <p:txBody>
          <a:bodyPr anchor="ctr">
            <a:normAutofit/>
          </a:bodyPr>
          <a:lstStyle/>
          <a:p>
            <a:r>
              <a:rPr lang="hu-HU" sz="1600" b="1" dirty="0" err="1"/>
              <a:t>Betegekadatok</a:t>
            </a:r>
            <a:r>
              <a:rPr lang="hu-HU" sz="1600" dirty="0"/>
              <a:t>: életkor, nem, BMI, ASA-státusz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b="1" dirty="0"/>
              <a:t>Egészségi állapot társadalmi meghatározói</a:t>
            </a:r>
            <a:endParaRPr lang="hu-H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600" b="1" dirty="0"/>
              <a:t>Meglévő társbetegségek</a:t>
            </a:r>
            <a:r>
              <a:rPr lang="hu-HU" sz="1600" dirty="0"/>
              <a:t>: alkoholfogyasztás, droghasználat, </a:t>
            </a:r>
            <a:r>
              <a:rPr lang="hu-HU" sz="1600" dirty="0" err="1"/>
              <a:t>anaemia</a:t>
            </a:r>
            <a:r>
              <a:rPr lang="hu-HU" sz="1600" dirty="0"/>
              <a:t>, depresszió, stroke, migrén, agydaganat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b="1" dirty="0" err="1"/>
              <a:t>Premedikáció</a:t>
            </a:r>
            <a:endParaRPr lang="hu-H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600" b="1" dirty="0"/>
              <a:t>Beavatkozás jellemzői</a:t>
            </a:r>
            <a:r>
              <a:rPr lang="hu-HU" sz="1600" dirty="0"/>
              <a:t>: a műtét bonyolultsága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b="1" dirty="0"/>
              <a:t>Anesztéziával kapcsolatos tényezők</a:t>
            </a:r>
            <a:r>
              <a:rPr lang="hu-HU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transzfúzió,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err="1"/>
              <a:t>folyadékreszuszcitációs</a:t>
            </a:r>
            <a:r>
              <a:rPr lang="hu-HU" sz="1600" dirty="0"/>
              <a:t> mennyiség,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MAP &lt; 55 Hgmm időtartama,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err="1"/>
              <a:t>SpO</a:t>
            </a:r>
            <a:r>
              <a:rPr lang="hu-HU" sz="1600" dirty="0"/>
              <a:t>₂ &lt; 90% időtartama,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ETCO₂ &lt; 25 Hgmm időtartama,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err="1"/>
              <a:t>propofol</a:t>
            </a:r>
            <a:r>
              <a:rPr lang="hu-HU" sz="1600" dirty="0"/>
              <a:t>, </a:t>
            </a:r>
            <a:r>
              <a:rPr lang="hu-HU" sz="1600" dirty="0" err="1"/>
              <a:t>midazolám</a:t>
            </a:r>
            <a:r>
              <a:rPr lang="hu-HU" sz="1600" dirty="0"/>
              <a:t>, N₂O, </a:t>
            </a:r>
            <a:r>
              <a:rPr lang="hu-HU" sz="1600" dirty="0" err="1"/>
              <a:t>dexmedetomidin</a:t>
            </a:r>
            <a:r>
              <a:rPr lang="hu-HU" sz="1600" dirty="0"/>
              <a:t> dózisai, MAC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err="1"/>
              <a:t>intraoperatív</a:t>
            </a:r>
            <a:r>
              <a:rPr lang="hu-HU" sz="1600" dirty="0"/>
              <a:t> </a:t>
            </a:r>
            <a:r>
              <a:rPr lang="hu-HU" sz="1600" dirty="0" err="1"/>
              <a:t>vazopresszor</a:t>
            </a:r>
            <a:r>
              <a:rPr lang="hu-HU" sz="1600" dirty="0"/>
              <a:t> dózis</a:t>
            </a:r>
          </a:p>
          <a:p>
            <a:pPr marL="0" indent="0">
              <a:buNone/>
            </a:pPr>
            <a:r>
              <a:rPr lang="hu-HU" sz="1600" b="1" dirty="0"/>
              <a:t>Egyéb tényezők</a:t>
            </a:r>
            <a:r>
              <a:rPr lang="hu-HU" sz="1600" dirty="0"/>
              <a:t>: anesztézia típusa, a beavatkozás időpontja, műtét előtti intenzív osztályos tartózkodás, felvétel típusa, sürgősségi státusz</a:t>
            </a:r>
          </a:p>
        </p:txBody>
      </p:sp>
    </p:spTree>
    <p:extLst>
      <p:ext uri="{BB962C8B-B14F-4D97-AF65-F5344CB8AC3E}">
        <p14:creationId xmlns:p14="http://schemas.microsoft.com/office/powerpoint/2010/main" val="127533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0367D-06E0-24E6-575F-BEAC8B145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19965"/>
            <a:ext cx="4959603" cy="946811"/>
          </a:xfrm>
        </p:spPr>
        <p:txBody>
          <a:bodyPr anchor="b">
            <a:normAutofit/>
          </a:bodyPr>
          <a:lstStyle/>
          <a:p>
            <a:r>
              <a:rPr lang="hu-HU" sz="4000" dirty="0"/>
              <a:t>Elsődleges célkitűzés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B715C68-FD40-96A6-260D-A67B99BAB2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36397" y="1466776"/>
            <a:ext cx="4959603" cy="44742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GB" altLang="hu-HU" sz="18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ND-NMBA </a:t>
            </a:r>
            <a:r>
              <a:rPr kumimoji="0" lang="hu-HU" altLang="hu-HU" sz="18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alkalmazása és a delírium előfordulása</a:t>
            </a:r>
            <a:endParaRPr kumimoji="0" lang="en-GB" altLang="hu-HU" sz="1800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hu-HU" altLang="hu-HU" sz="18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ND-NMBA </a:t>
            </a:r>
            <a:r>
              <a:rPr lang="hu-HU" altLang="hu-HU" sz="1800" b="1" dirty="0">
                <a:latin typeface="+mj-lt"/>
              </a:rPr>
              <a:t> adása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: a betegek 81.3%-a (n = 43,723)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hu-HU" altLang="hu-HU" sz="18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Delírium előfordulása a teljes vizsgált populációban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: 4.2% (n = 2259)</a:t>
            </a:r>
          </a:p>
          <a:p>
            <a:pPr marL="914400" lvl="2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ND-NMBA alkalmazásakor: 4.3%</a:t>
            </a:r>
          </a:p>
          <a:p>
            <a:pPr marL="914400" lvl="2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ND-NMBA nélkül: 3.7%</a:t>
            </a:r>
            <a:endParaRPr kumimoji="0" lang="en-GB" altLang="hu-HU" sz="18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>
              <a:buNone/>
            </a:pPr>
            <a:r>
              <a:rPr lang="hu-HU" sz="1800" b="1" dirty="0">
                <a:latin typeface="+mj-lt"/>
              </a:rPr>
              <a:t>Dózis-</a:t>
            </a:r>
            <a:r>
              <a:rPr lang="hu-HU" sz="1800" b="1" dirty="0" err="1">
                <a:latin typeface="+mj-lt"/>
              </a:rPr>
              <a:t>dependens</a:t>
            </a:r>
            <a:r>
              <a:rPr lang="hu-HU" sz="1800" b="1" dirty="0">
                <a:latin typeface="+mj-lt"/>
              </a:rPr>
              <a:t> hatás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b="1" dirty="0">
                <a:latin typeface="+mj-lt"/>
              </a:rPr>
              <a:t>Magasabb ND-NMBA dózis → magasabb delírium rizikó</a:t>
            </a:r>
            <a:endParaRPr lang="hu-HU" sz="18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[</a:t>
            </a:r>
            <a:r>
              <a:rPr lang="hu-HU" sz="1800" dirty="0">
                <a:latin typeface="+mj-lt"/>
              </a:rPr>
              <a:t>O</a:t>
            </a:r>
            <a:r>
              <a:rPr lang="en-GB" sz="1800" dirty="0">
                <a:latin typeface="+mj-lt"/>
              </a:rPr>
              <a:t>R</a:t>
            </a:r>
            <a:r>
              <a:rPr lang="en-GB" sz="1800" baseline="-25000" dirty="0">
                <a:latin typeface="+mj-lt"/>
              </a:rPr>
              <a:t>adj</a:t>
            </a:r>
            <a:r>
              <a:rPr lang="en-GB" sz="1800" dirty="0">
                <a:latin typeface="+mj-lt"/>
              </a:rPr>
              <a:t>]</a:t>
            </a:r>
            <a:r>
              <a:rPr lang="hu-HU" sz="1800" dirty="0">
                <a:latin typeface="+mj-lt"/>
              </a:rPr>
              <a:t>= 1.15 (95% CI: 1.01–1.31; </a:t>
            </a:r>
            <a:r>
              <a:rPr lang="hu-HU" sz="1800" i="1" dirty="0">
                <a:latin typeface="+mj-lt"/>
              </a:rPr>
              <a:t>P</a:t>
            </a:r>
            <a:r>
              <a:rPr lang="hu-HU" sz="1800" dirty="0">
                <a:latin typeface="+mj-lt"/>
              </a:rPr>
              <a:t> = .038)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[</a:t>
            </a:r>
            <a:r>
              <a:rPr lang="hu-HU" sz="1800" dirty="0">
                <a:latin typeface="+mj-lt"/>
              </a:rPr>
              <a:t>O</a:t>
            </a:r>
            <a:r>
              <a:rPr lang="en-GB" sz="1800" dirty="0">
                <a:latin typeface="+mj-lt"/>
              </a:rPr>
              <a:t>R</a:t>
            </a:r>
            <a:r>
              <a:rPr lang="en-GB" sz="1800" baseline="-25000" dirty="0">
                <a:latin typeface="+mj-lt"/>
              </a:rPr>
              <a:t>adj</a:t>
            </a:r>
            <a:r>
              <a:rPr lang="en-GB" sz="1800" dirty="0">
                <a:latin typeface="+mj-lt"/>
              </a:rPr>
              <a:t>] </a:t>
            </a:r>
            <a:r>
              <a:rPr lang="hu-HU" sz="1800" dirty="0">
                <a:latin typeface="+mj-lt"/>
              </a:rPr>
              <a:t>= 1.09 minden egyes ED</a:t>
            </a:r>
            <a:r>
              <a:rPr lang="en-GB" sz="1800" baseline="-25000" dirty="0">
                <a:latin typeface="+mj-lt"/>
              </a:rPr>
              <a:t>95</a:t>
            </a:r>
            <a:r>
              <a:rPr lang="hu-HU" sz="1800" baseline="-25000" dirty="0">
                <a:latin typeface="+mj-lt"/>
              </a:rPr>
              <a:t> </a:t>
            </a:r>
            <a:r>
              <a:rPr lang="hu-HU" sz="1800" dirty="0">
                <a:latin typeface="+mj-lt"/>
              </a:rPr>
              <a:t>egységnövekedésre (95% CI: 1.06–1.12; </a:t>
            </a:r>
            <a:r>
              <a:rPr lang="hu-HU" sz="1800" i="1" dirty="0">
                <a:latin typeface="+mj-lt"/>
              </a:rPr>
              <a:t>P</a:t>
            </a:r>
            <a:r>
              <a:rPr lang="hu-HU" sz="1800" dirty="0">
                <a:latin typeface="+mj-lt"/>
              </a:rPr>
              <a:t> &lt; .001)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800" dirty="0">
                <a:latin typeface="+mj-lt"/>
              </a:rPr>
              <a:t>Felfüggesztés nélkül fokozottabb emelkedés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B4D0B6-1E3D-B801-BB2A-9A3050C09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442" y="1466776"/>
            <a:ext cx="5201023" cy="35106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1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number of patients&#10;&#10;AI-generated content may be incorrect.">
            <a:extLst>
              <a:ext uri="{FF2B5EF4-FFF2-40B4-BE49-F238E27FC236}">
                <a16:creationId xmlns:a16="http://schemas.microsoft.com/office/drawing/2014/main" id="{030F35F4-7808-95E4-CC57-E58E911DF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029885"/>
            <a:ext cx="10905066" cy="4798228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CB332C81-A29D-02A8-BB78-32A3BA185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767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247B1-52DF-303D-392C-FC656255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hu-HU" sz="4000" b="1" dirty="0"/>
              <a:t>Az </a:t>
            </a:r>
            <a:r>
              <a:rPr lang="hu-HU" sz="4000" b="1"/>
              <a:t>antagonizáló</a:t>
            </a:r>
            <a:r>
              <a:rPr lang="hu-HU" sz="4000" b="1" dirty="0"/>
              <a:t> szerek szerepe</a:t>
            </a:r>
            <a:endParaRPr lang="hu-H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9125C-9EC2-76FC-CCC6-9DB0F61EB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1700" b="1" dirty="0"/>
              <a:t>Izomrelaxáció felfüggesztése az NMBA-t kapó betegek 87,2%-nál történt (n</a:t>
            </a:r>
            <a:r>
              <a:rPr lang="ro-RO" sz="1700" b="1" dirty="0"/>
              <a:t>=38,143</a:t>
            </a:r>
            <a:r>
              <a:rPr lang="hu-HU" sz="1700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700" b="1" dirty="0"/>
              <a:t>Antagonizálás esetén</a:t>
            </a:r>
            <a:r>
              <a:rPr lang="en-GB" sz="17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↓ </a:t>
            </a:r>
            <a:r>
              <a:rPr lang="hu-HU" sz="1700" dirty="0" err="1"/>
              <a:t>posztoperatív</a:t>
            </a:r>
            <a:r>
              <a:rPr lang="hu-HU" sz="1700" dirty="0"/>
              <a:t> </a:t>
            </a:r>
            <a:r>
              <a:rPr lang="hu-HU" sz="1700" dirty="0" err="1"/>
              <a:t>residualis</a:t>
            </a:r>
            <a:r>
              <a:rPr lang="hu-HU" sz="1700" dirty="0"/>
              <a:t> </a:t>
            </a:r>
            <a:r>
              <a:rPr lang="hu-HU" sz="1700" dirty="0" err="1"/>
              <a:t>neuromuscularis</a:t>
            </a:r>
            <a:r>
              <a:rPr lang="hu-HU" sz="1700" dirty="0"/>
              <a:t> blokk </a:t>
            </a:r>
            <a:r>
              <a:rPr lang="en-GB" sz="1700" dirty="0"/>
              <a:t>(</a:t>
            </a:r>
            <a:r>
              <a:rPr lang="en-GB" sz="1700" dirty="0" err="1"/>
              <a:t>preextub</a:t>
            </a:r>
            <a:r>
              <a:rPr lang="hu-HU" sz="1700" dirty="0"/>
              <a:t>ációs</a:t>
            </a:r>
            <a:r>
              <a:rPr lang="en-GB" sz="1700" dirty="0"/>
              <a:t> TOF r</a:t>
            </a:r>
            <a:r>
              <a:rPr lang="hu-HU" sz="1700" dirty="0"/>
              <a:t>áta</a:t>
            </a:r>
            <a:r>
              <a:rPr lang="en-GB" sz="1700" dirty="0"/>
              <a:t>&lt;95): [</a:t>
            </a:r>
            <a:r>
              <a:rPr lang="hu-HU" sz="1700" dirty="0"/>
              <a:t>O</a:t>
            </a:r>
            <a:r>
              <a:rPr lang="en-GB" sz="1700" dirty="0" err="1"/>
              <a:t>R</a:t>
            </a:r>
            <a:r>
              <a:rPr lang="en-GB" sz="1700" baseline="-25000" dirty="0" err="1"/>
              <a:t>adj</a:t>
            </a:r>
            <a:r>
              <a:rPr lang="en-GB" sz="1700" dirty="0"/>
              <a:t>] = 0.60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↓ </a:t>
            </a:r>
            <a:r>
              <a:rPr lang="hu-HU" sz="1700" dirty="0"/>
              <a:t>delírium rizikó</a:t>
            </a:r>
            <a:r>
              <a:rPr lang="en-GB" sz="1700" dirty="0"/>
              <a:t>: [</a:t>
            </a:r>
            <a:r>
              <a:rPr lang="hu-HU" sz="1700" dirty="0"/>
              <a:t>O</a:t>
            </a:r>
            <a:r>
              <a:rPr lang="en-GB" sz="1700" dirty="0" err="1"/>
              <a:t>R</a:t>
            </a:r>
            <a:r>
              <a:rPr lang="en-GB" sz="1700" baseline="-25000" dirty="0" err="1"/>
              <a:t>adj</a:t>
            </a:r>
            <a:r>
              <a:rPr lang="en-GB" sz="1700" dirty="0"/>
              <a:t>] = 0.73 (95% CI: 0.64–0.83; </a:t>
            </a:r>
            <a:r>
              <a:rPr lang="en-GB" sz="1700" i="1" dirty="0"/>
              <a:t>P</a:t>
            </a:r>
            <a:r>
              <a:rPr lang="en-GB" sz="1700" dirty="0"/>
              <a:t> &lt; .001)</a:t>
            </a:r>
          </a:p>
          <a:p>
            <a:pPr marL="457200" lvl="1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/>
              <a:t>Pos</a:t>
            </a:r>
            <a:r>
              <a:rPr lang="ro-RO" sz="1700" dirty="0"/>
              <a:t>ztoperat</a:t>
            </a:r>
            <a:r>
              <a:rPr lang="hu-HU" sz="1700" dirty="0"/>
              <a:t>ív légzési komplikációk</a:t>
            </a:r>
            <a:r>
              <a:rPr lang="en-GB" sz="1700" dirty="0"/>
              <a:t>: </a:t>
            </a:r>
            <a:r>
              <a:rPr lang="en-GB" sz="1700" dirty="0" err="1"/>
              <a:t>reintub</a:t>
            </a:r>
            <a:r>
              <a:rPr lang="hu-HU" sz="1700" dirty="0"/>
              <a:t>áció</a:t>
            </a:r>
            <a:r>
              <a:rPr lang="en-GB" sz="1700" dirty="0"/>
              <a:t>, </a:t>
            </a:r>
            <a:r>
              <a:rPr lang="hu-HU" sz="1700" dirty="0"/>
              <a:t>NIV igény</a:t>
            </a:r>
            <a:r>
              <a:rPr lang="en-GB" sz="1700" dirty="0"/>
              <a:t>, pneumonia </a:t>
            </a:r>
            <a:r>
              <a:rPr lang="hu-HU" sz="1700" dirty="0"/>
              <a:t>műtétet követő 3 napban</a:t>
            </a:r>
            <a:endParaRPr lang="en-GB" sz="1700" dirty="0"/>
          </a:p>
          <a:p>
            <a:pPr marL="0" indent="0">
              <a:buNone/>
            </a:pPr>
            <a:endParaRPr lang="hu-HU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485C2-FE6C-318E-C582-897AC07BF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442" y="1232730"/>
            <a:ext cx="5201023" cy="39787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4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1DE9C-CCD2-B63C-BC6F-EEE0B6EB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rgbClr val="FFFFFF"/>
                </a:solidFill>
              </a:rPr>
              <a:t>Antagonizáló szerek típusa (2</a:t>
            </a:r>
            <a:r>
              <a:rPr lang="ro-RO" sz="4000">
                <a:solidFill>
                  <a:srgbClr val="FFFFFF"/>
                </a:solidFill>
              </a:rPr>
              <a:t>016</a:t>
            </a:r>
            <a:r>
              <a:rPr lang="hu-HU" sz="400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F47B9-5E87-5025-7A4D-0AA5FC5F4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hu-HU" sz="2000" b="1"/>
              <a:t>Sugammadex vs Neostigmine</a:t>
            </a:r>
          </a:p>
          <a:p>
            <a:pPr>
              <a:buNone/>
            </a:pPr>
            <a:endParaRPr lang="hu-HU" sz="2000" b="1"/>
          </a:p>
          <a:p>
            <a:pPr>
              <a:buFont typeface="Arial" panose="020B0604020202020204" pitchFamily="34" charset="0"/>
              <a:buChar char="•"/>
            </a:pPr>
            <a:r>
              <a:rPr lang="hu-HU" sz="2000"/>
              <a:t>Nem találtak szignifikáns különbséget a POD előfordulásában: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/>
              <a:t>[</a:t>
            </a:r>
            <a:r>
              <a:rPr lang="hu-HU" sz="2000"/>
              <a:t>O</a:t>
            </a:r>
            <a:r>
              <a:rPr lang="en-GB" sz="2000"/>
              <a:t>R</a:t>
            </a:r>
            <a:r>
              <a:rPr lang="en-GB" sz="2000" baseline="-25000"/>
              <a:t>adj</a:t>
            </a:r>
            <a:r>
              <a:rPr lang="en-GB" sz="2000"/>
              <a:t>] </a:t>
            </a:r>
            <a:r>
              <a:rPr lang="hu-HU" sz="2000"/>
              <a:t>= 0.91 (95% CI: 0.73–1.12; </a:t>
            </a:r>
            <a:r>
              <a:rPr lang="hu-HU" sz="2000" i="1"/>
              <a:t>P</a:t>
            </a:r>
            <a:r>
              <a:rPr lang="hu-HU" sz="2000"/>
              <a:t> = .36)</a:t>
            </a:r>
          </a:p>
          <a:p>
            <a:endParaRPr lang="hu-HU" sz="2000"/>
          </a:p>
        </p:txBody>
      </p:sp>
    </p:spTree>
    <p:extLst>
      <p:ext uri="{BB962C8B-B14F-4D97-AF65-F5344CB8AC3E}">
        <p14:creationId xmlns:p14="http://schemas.microsoft.com/office/powerpoint/2010/main" val="508276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869</Words>
  <Application>Microsoft Office PowerPoint</Application>
  <PresentationFormat>Szélesvásznú</PresentationFormat>
  <Paragraphs>81</Paragraphs>
  <Slides>11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 Theme</vt:lpstr>
      <vt:lpstr>Association Between Neuromuscular Blockade and Its Reversal With Postoperative Delirium in Older Patients: A Hospital Registry Study</vt:lpstr>
      <vt:lpstr>PowerPoint-bemutató</vt:lpstr>
      <vt:lpstr>Vizsgálat adatai</vt:lpstr>
      <vt:lpstr>A vizsgálat menete</vt:lpstr>
      <vt:lpstr>Vizsgált befolyásoló tényezők</vt:lpstr>
      <vt:lpstr>Elsődleges célkitűzés</vt:lpstr>
      <vt:lpstr>PowerPoint-bemutató</vt:lpstr>
      <vt:lpstr>Az antagonizáló szerek szerepe</vt:lpstr>
      <vt:lpstr>Antagonizáló szerek típusa (2016)</vt:lpstr>
      <vt:lpstr>Következtetések</vt:lpstr>
      <vt:lpstr>Limitációk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Between Neuromuscular Blockade and Its Reversal With Postoperative Delirium in Older Patients: A Hospital Registry Study</dc:title>
  <dc:creator>Domokos Kamilla</dc:creator>
  <cp:lastModifiedBy>Kamilla Domokos</cp:lastModifiedBy>
  <cp:revision>17</cp:revision>
  <dcterms:created xsi:type="dcterms:W3CDTF">2025-04-22T18:20:15Z</dcterms:created>
  <dcterms:modified xsi:type="dcterms:W3CDTF">2025-07-02T15:09:35Z</dcterms:modified>
</cp:coreProperties>
</file>