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71" r:id="rId5"/>
    <p:sldId id="270" r:id="rId6"/>
    <p:sldId id="272" r:id="rId7"/>
    <p:sldId id="274" r:id="rId8"/>
    <p:sldId id="273" r:id="rId9"/>
    <p:sldId id="269" r:id="rId10"/>
  </p:sldIdLst>
  <p:sldSz cx="12192000" cy="6858000"/>
  <p:notesSz cx="6858000" cy="9144000"/>
  <p:embeddedFontLst>
    <p:embeddedFont>
      <p:font typeface="Poppins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qhiCRY/6wb6mRhbm6ftrzu/V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EC794D-73B7-419E-A1E4-86AEB77DFF82}">
  <a:tblStyle styleId="{A9EC794D-73B7-419E-A1E4-86AEB77DFF8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4"/>
    <p:restoredTop sz="94524"/>
  </p:normalViewPr>
  <p:slideViewPr>
    <p:cSldViewPr snapToGrid="0">
      <p:cViewPr varScale="1">
        <p:scale>
          <a:sx n="56" d="100"/>
          <a:sy n="56" d="100"/>
        </p:scale>
        <p:origin x="21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63F4B87E-262D-AFA4-51D3-592045DCB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135A9065-1424-D268-FCC1-C3B8D0466F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3FE31FC3-DF2C-116B-ADD1-CD348DE2BF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91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4691F8EE-A23A-EFE3-5019-17CBA0E4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FD9DB6A-EFFA-76A5-1466-8A3CC73C73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BC6B27A7-B1F8-4634-140E-0CFCB1D8ED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64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1FE73A42-A449-B279-8752-83AAA9162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B13B42E6-CEA3-3713-6EBF-1131C68A0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C39B7B09-5611-1F2C-2344-9E6F7C64A3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37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03E26204-FB30-7697-6AD5-D800B1324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76A7C1B3-A834-31AF-E3A4-CEC15C0E53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6D7DD84C-44C6-94FE-7D8F-4B18A3F894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968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1A97178E-F45D-3CD8-1725-C54ECED19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3118CBF9-6F1F-49CA-4477-DA1D5D71DF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E7FC854A-908B-F10E-7410-A49B432C20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560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A képen szöveg látható&#10;&#10;Automatikusan generált leírás">
            <a:extLst>
              <a:ext uri="{FF2B5EF4-FFF2-40B4-BE49-F238E27FC236}">
                <a16:creationId xmlns:a16="http://schemas.microsoft.com/office/drawing/2014/main" id="{2B38A9FB-532A-00D1-1588-43EDFF00A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20" y="174199"/>
            <a:ext cx="3778180" cy="109784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C0CB70D3-042F-3D14-01E5-5B6955A0599E}"/>
              </a:ext>
            </a:extLst>
          </p:cNvPr>
          <p:cNvSpPr txBox="1"/>
          <p:nvPr/>
        </p:nvSpPr>
        <p:spPr>
          <a:xfrm>
            <a:off x="503583" y="1921565"/>
            <a:ext cx="9594574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Preoperatív</a:t>
            </a:r>
            <a:r>
              <a:rPr lang="hu-HU" sz="28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sz="2800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anaemia</a:t>
            </a:r>
            <a:r>
              <a:rPr lang="hu-HU" sz="28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sz="2800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incidenciája</a:t>
            </a:r>
            <a:r>
              <a:rPr lang="hu-HU" sz="28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sz="2800" b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és annak </a:t>
            </a:r>
          </a:p>
          <a:p>
            <a:pPr>
              <a:lnSpc>
                <a:spcPct val="150000"/>
              </a:lnSpc>
            </a:pPr>
            <a:r>
              <a:rPr lang="hu-HU" sz="2800" b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hatása </a:t>
            </a:r>
            <a:r>
              <a:rPr lang="hu-HU" sz="28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 posztoperatív kimenetelre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E3D89D5-9C13-CDBF-C8EF-F2EC4FACF767}"/>
              </a:ext>
            </a:extLst>
          </p:cNvPr>
          <p:cNvSpPr txBox="1"/>
          <p:nvPr/>
        </p:nvSpPr>
        <p:spPr>
          <a:xfrm>
            <a:off x="728870" y="5645426"/>
            <a:ext cx="5777947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Dr. Nyisztor Eszter</a:t>
            </a:r>
            <a:b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Pécs, 2025.04.25.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741687" y="6276557"/>
            <a:ext cx="38938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1200" i="1" dirty="0">
                <a:solidFill>
                  <a:schemeClr val="tx2">
                    <a:lumMod val="75000"/>
                  </a:schemeClr>
                </a:solidFill>
                <a:effectLst/>
                <a:latin typeface="Poppins" pitchFamily="2" charset="0"/>
                <a:cs typeface="Poppins" pitchFamily="2" charset="0"/>
              </a:rPr>
              <a:t>DOI:10.1097/EJA.0000000000002070</a:t>
            </a:r>
            <a:endParaRPr lang="hu-HU" sz="1200" dirty="0">
              <a:solidFill>
                <a:schemeClr val="tx2">
                  <a:lumMod val="75000"/>
                </a:schemeClr>
              </a:solidFill>
              <a:effectLst/>
              <a:latin typeface="Poppins" pitchFamily="2" charset="0"/>
              <a:cs typeface="Poppins" pitchFamily="2" charset="0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ép 2" descr="A képen szöveg, Betűtípus, képernyőkép, fehé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85E095B-1791-41E2-6F6F-DEFA3526B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7" y="581443"/>
            <a:ext cx="6040114" cy="172231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7A1F6D1-0656-ECD4-A003-45506220954D}"/>
              </a:ext>
            </a:extLst>
          </p:cNvPr>
          <p:cNvSpPr txBox="1"/>
          <p:nvPr/>
        </p:nvSpPr>
        <p:spPr>
          <a:xfrm>
            <a:off x="741687" y="2367741"/>
            <a:ext cx="85928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Retrospektív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kohorsz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vizsgálat egy brazil egyetemi kórházban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15 166, felnőtt személy bevonásával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Célkitűzés: </a:t>
            </a:r>
            <a:b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- a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preoperatív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fennálló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anaemia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incidenciájának</a:t>
            </a:r>
            <a:b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meghatározása</a:t>
            </a:r>
            <a:b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- az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anaemia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és a posztoperatív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kimentel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közötti kapcsolat leírása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Bevonási kritériumok: </a:t>
            </a:r>
            <a:b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- anesztéziát igénylő bármilyen jellegű műtét (akut vagy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elektív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)</a:t>
            </a:r>
            <a:b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-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preoperatív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maximum 30 napon belül meghatározott hemoglobin szint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Elsődleges kimenetel: 30 napon belüli kórházi mortalitás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Másodlagos kimenetel: posztoperatív ITO felvétel és/vagy transzfúzió szükségessége</a:t>
            </a:r>
            <a:b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</p:txBody>
      </p:sp>
      <p:pic>
        <p:nvPicPr>
          <p:cNvPr id="1026" name="Picture 2" descr="Hospital de Clínicas seleciona profissionais de nível médio e superior em  Porto Alegre; veja as vagas | Rio Grande do Sul | G1">
            <a:extLst>
              <a:ext uri="{FF2B5EF4-FFF2-40B4-BE49-F238E27FC236}">
                <a16:creationId xmlns:a16="http://schemas.microsoft.com/office/drawing/2014/main" id="{F693B1BC-F5F8-9E65-1CB3-5D68D828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64" y="489848"/>
            <a:ext cx="4957136" cy="3304757"/>
          </a:xfrm>
          <a:prstGeom prst="rect">
            <a:avLst/>
          </a:prstGeom>
          <a:noFill/>
          <a:effectLst>
            <a:softEdge rad="23124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72400" y="778216"/>
            <a:ext cx="90785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Anaemia</a:t>
            </a:r>
            <a:r>
              <a:rPr lang="en-US" sz="2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WHO </a:t>
            </a:r>
            <a:r>
              <a:rPr lang="en-US" sz="2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szerinti</a:t>
            </a:r>
            <a:r>
              <a:rPr lang="en-US" sz="2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osztályozása</a:t>
            </a:r>
            <a:endParaRPr sz="24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Kép 3" descr="A képen szöveg, nyugta, képernyőkép, Betűtípu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41EFF81-C690-9609-1FE6-D2EB26AF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42" y="1901942"/>
            <a:ext cx="8708216" cy="3302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FF8D892-C9E5-D077-DA68-BE9C791A3348}"/>
              </a:ext>
            </a:extLst>
          </p:cNvPr>
          <p:cNvSpPr txBox="1"/>
          <p:nvPr/>
        </p:nvSpPr>
        <p:spPr>
          <a:xfrm>
            <a:off x="957586" y="6372317"/>
            <a:ext cx="81026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solidFill>
                  <a:schemeClr val="tx2">
                    <a:lumMod val="75000"/>
                  </a:schemeClr>
                </a:solidFill>
                <a:latin typeface="Poppins" pitchFamily="2" charset="0"/>
                <a:cs typeface="Poppins" pitchFamily="2" charset="0"/>
              </a:rPr>
              <a:t>https://</a:t>
            </a:r>
            <a:r>
              <a:rPr lang="hu-HU" sz="1100" i="1" dirty="0" err="1">
                <a:solidFill>
                  <a:schemeClr val="tx2">
                    <a:lumMod val="75000"/>
                  </a:schemeClr>
                </a:solidFill>
                <a:latin typeface="Poppins" pitchFamily="2" charset="0"/>
                <a:cs typeface="Poppins" pitchFamily="2" charset="0"/>
              </a:rPr>
              <a:t>apps.who.int</a:t>
            </a:r>
            <a:r>
              <a:rPr lang="hu-HU" sz="1100" i="1" dirty="0">
                <a:solidFill>
                  <a:schemeClr val="tx2">
                    <a:lumMod val="75000"/>
                  </a:schemeClr>
                </a:solidFill>
                <a:latin typeface="Poppins" pitchFamily="2" charset="0"/>
                <a:cs typeface="Poppins" pitchFamily="2" charset="0"/>
              </a:rPr>
              <a:t>/</a:t>
            </a:r>
            <a:r>
              <a:rPr lang="hu-HU" sz="1100" i="1" dirty="0" err="1">
                <a:solidFill>
                  <a:schemeClr val="tx2">
                    <a:lumMod val="75000"/>
                  </a:schemeClr>
                </a:solidFill>
                <a:latin typeface="Poppins" pitchFamily="2" charset="0"/>
                <a:cs typeface="Poppins" pitchFamily="2" charset="0"/>
              </a:rPr>
              <a:t>iris</a:t>
            </a:r>
            <a:r>
              <a:rPr lang="hu-HU" sz="1100" i="1" dirty="0">
                <a:solidFill>
                  <a:schemeClr val="tx2">
                    <a:lumMod val="75000"/>
                  </a:schemeClr>
                </a:solidFill>
                <a:latin typeface="Poppins" pitchFamily="2" charset="0"/>
                <a:cs typeface="Poppins" pitchFamily="2" charset="0"/>
              </a:rPr>
              <a:t>/</a:t>
            </a:r>
            <a:r>
              <a:rPr lang="hu-HU" sz="1100" i="1" dirty="0" err="1">
                <a:solidFill>
                  <a:schemeClr val="tx2">
                    <a:lumMod val="75000"/>
                  </a:schemeClr>
                </a:solidFill>
                <a:latin typeface="Poppins" pitchFamily="2" charset="0"/>
                <a:cs typeface="Poppins" pitchFamily="2" charset="0"/>
              </a:rPr>
              <a:t>bitstream</a:t>
            </a:r>
            <a:r>
              <a:rPr lang="hu-HU" sz="1100" i="1" dirty="0">
                <a:solidFill>
                  <a:schemeClr val="tx2">
                    <a:lumMod val="75000"/>
                  </a:schemeClr>
                </a:solidFill>
                <a:latin typeface="Poppins" pitchFamily="2" charset="0"/>
                <a:cs typeface="Poppins" pitchFamily="2" charset="0"/>
              </a:rPr>
              <a:t>/</a:t>
            </a:r>
            <a:r>
              <a:rPr lang="hu-HU" sz="1100" i="1" dirty="0" err="1">
                <a:solidFill>
                  <a:schemeClr val="tx2">
                    <a:lumMod val="75000"/>
                  </a:schemeClr>
                </a:solidFill>
                <a:latin typeface="Poppins" pitchFamily="2" charset="0"/>
                <a:cs typeface="Poppins" pitchFamily="2" charset="0"/>
              </a:rPr>
              <a:t>handle</a:t>
            </a:r>
            <a:r>
              <a:rPr lang="hu-HU" sz="1100" i="1" dirty="0">
                <a:solidFill>
                  <a:schemeClr val="tx2">
                    <a:lumMod val="75000"/>
                  </a:schemeClr>
                </a:solidFill>
                <a:latin typeface="Poppins" pitchFamily="2" charset="0"/>
                <a:cs typeface="Poppins" pitchFamily="2" charset="0"/>
              </a:rPr>
              <a:t>/10665/85839/WHO_NMH_NHD_MNM_11.1_eng.pdf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BA44EED-501A-964E-55FC-C2D4CAD36E59}"/>
              </a:ext>
            </a:extLst>
          </p:cNvPr>
          <p:cNvSpPr/>
          <p:nvPr/>
        </p:nvSpPr>
        <p:spPr>
          <a:xfrm>
            <a:off x="1079500" y="4787900"/>
            <a:ext cx="8394700" cy="254000"/>
          </a:xfrm>
          <a:prstGeom prst="rect">
            <a:avLst/>
          </a:prstGeom>
          <a:solidFill>
            <a:srgbClr val="FFD33E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F04D492-06E5-6650-DF7F-3D2A8AB6CDF8}"/>
              </a:ext>
            </a:extLst>
          </p:cNvPr>
          <p:cNvSpPr/>
          <p:nvPr/>
        </p:nvSpPr>
        <p:spPr>
          <a:xfrm>
            <a:off x="1079500" y="4076712"/>
            <a:ext cx="8394700" cy="380987"/>
          </a:xfrm>
          <a:prstGeom prst="rect">
            <a:avLst/>
          </a:prstGeom>
          <a:solidFill>
            <a:srgbClr val="FFD33E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63DA4D9-512B-4EB1-46BD-286617552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1E5B241F-98F4-730F-A35B-819707943B4D}"/>
              </a:ext>
            </a:extLst>
          </p:cNvPr>
          <p:cNvSpPr txBox="1"/>
          <p:nvPr/>
        </p:nvSpPr>
        <p:spPr>
          <a:xfrm>
            <a:off x="741687" y="720867"/>
            <a:ext cx="90785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2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kohorsz</a:t>
            </a:r>
            <a:r>
              <a:rPr lang="en-US" sz="2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karakterisztikája</a:t>
            </a:r>
            <a:endParaRPr sz="24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828D6616-1D0A-1323-2F83-81391C229993}"/>
              </a:ext>
            </a:extLst>
          </p:cNvPr>
          <p:cNvSpPr/>
          <p:nvPr/>
        </p:nvSpPr>
        <p:spPr>
          <a:xfrm>
            <a:off x="728986" y="6270319"/>
            <a:ext cx="41732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1200" i="1" dirty="0">
                <a:solidFill>
                  <a:schemeClr val="tx2">
                    <a:lumMod val="75000"/>
                  </a:schemeClr>
                </a:solidFill>
                <a:effectLst/>
                <a:latin typeface="Poppins" pitchFamily="2" charset="0"/>
                <a:cs typeface="Poppins" pitchFamily="2" charset="0"/>
              </a:rPr>
              <a:t>DOI:10.1097/EJA.0000000000002070</a:t>
            </a:r>
            <a:endParaRPr lang="hu-HU" sz="1200" dirty="0">
              <a:solidFill>
                <a:schemeClr val="tx2">
                  <a:lumMod val="75000"/>
                </a:schemeClr>
              </a:solidFill>
              <a:effectLst/>
              <a:latin typeface="Poppins" pitchFamily="2" charset="0"/>
              <a:cs typeface="Poppins" pitchFamily="2" charset="0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0CAFBDFA-7FF4-67D8-3ECA-AD3BEF66D46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C09A398-2548-5BE3-65A2-1B76BC41AC9D}"/>
              </a:ext>
            </a:extLst>
          </p:cNvPr>
          <p:cNvSpPr txBox="1"/>
          <p:nvPr/>
        </p:nvSpPr>
        <p:spPr>
          <a:xfrm>
            <a:off x="889000" y="1511300"/>
            <a:ext cx="104013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Átlagéletkor: 57 év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47.8% férfi, 52.2% nő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Többségük ASA III (44.8%) és ASA II (39.4%)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Anaemia</a:t>
            </a: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a betegek </a:t>
            </a:r>
            <a:r>
              <a:rPr lang="hu-HU" sz="16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42.1%</a:t>
            </a: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-</a:t>
            </a:r>
            <a:r>
              <a:rPr lang="hu-HU" sz="16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nál</a:t>
            </a: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(6387 személy)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     - enyhe és közepes fokban 2881 ill. 2837 betegnél</a:t>
            </a:r>
            <a:b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     - súlyos 669 esetben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 beavatkozások 62%-a </a:t>
            </a:r>
            <a:r>
              <a:rPr lang="hu-HU" sz="16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elektív</a:t>
            </a: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műtét volt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Többnyire általános sebészeti (31%) </a:t>
            </a:r>
            <a:b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vagy ortopédiai/traumatológiai műtétek (18%)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ITO</a:t>
            </a: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felvétel csupán 976 beteg esetében (</a:t>
            </a:r>
            <a:r>
              <a:rPr lang="hu-HU" sz="16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15.3%</a:t>
            </a: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30 napon belüli kórházi </a:t>
            </a:r>
            <a:r>
              <a:rPr lang="hu-HU" sz="16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mortalitás</a:t>
            </a: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471 beteg (</a:t>
            </a:r>
            <a:r>
              <a:rPr lang="hu-HU" sz="16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7.4%</a:t>
            </a: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Posztoperatív transzfúzió: 20.4% (8-24-57%)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3" descr="A képen képernyőkép, szöveg, diagram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34FB91D-7071-867C-0F96-33B4780A2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955" y="1677414"/>
            <a:ext cx="5628045" cy="35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8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084CD6BC-E744-902D-5AB2-AF98855AA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>
            <a:extLst>
              <a:ext uri="{FF2B5EF4-FFF2-40B4-BE49-F238E27FC236}">
                <a16:creationId xmlns:a16="http://schemas.microsoft.com/office/drawing/2014/main" id="{75A9380F-6FDB-C3C4-9C27-74727B2879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C0F34C07-B5F6-500A-870D-F5DD6FD3F40C}"/>
              </a:ext>
            </a:extLst>
          </p:cNvPr>
          <p:cNvSpPr txBox="1"/>
          <p:nvPr/>
        </p:nvSpPr>
        <p:spPr>
          <a:xfrm>
            <a:off x="741687" y="720867"/>
            <a:ext cx="90785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Az </a:t>
            </a:r>
            <a:r>
              <a:rPr lang="en-US" sz="2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anaemia</a:t>
            </a:r>
            <a:r>
              <a:rPr lang="en-US" sz="2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etiológiájának</a:t>
            </a:r>
            <a:r>
              <a:rPr lang="en-US" sz="2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kivizsgálása</a:t>
            </a:r>
            <a:endParaRPr sz="24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26CC4A9F-9A2D-7469-0474-A6DC101E3E23}"/>
              </a:ext>
            </a:extLst>
          </p:cNvPr>
          <p:cNvSpPr/>
          <p:nvPr/>
        </p:nvSpPr>
        <p:spPr>
          <a:xfrm>
            <a:off x="728986" y="6270319"/>
            <a:ext cx="41732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1200" i="1" dirty="0">
                <a:solidFill>
                  <a:schemeClr val="tx2">
                    <a:lumMod val="75000"/>
                  </a:schemeClr>
                </a:solidFill>
                <a:effectLst/>
                <a:latin typeface="Poppins" pitchFamily="2" charset="0"/>
                <a:cs typeface="Poppins" pitchFamily="2" charset="0"/>
              </a:rPr>
              <a:t>DOI:10.1097/EJA.0000000000002070</a:t>
            </a:r>
            <a:endParaRPr lang="hu-HU" sz="1200" dirty="0">
              <a:solidFill>
                <a:schemeClr val="tx2">
                  <a:lumMod val="75000"/>
                </a:schemeClr>
              </a:solidFill>
              <a:effectLst/>
              <a:latin typeface="Poppins" pitchFamily="2" charset="0"/>
              <a:cs typeface="Poppins" pitchFamily="2" charset="0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54F11B26-F38C-5A0D-9777-383BEDA1032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08CA61E-6A1B-DD38-0BE1-E948E33985BB}"/>
              </a:ext>
            </a:extLst>
          </p:cNvPr>
          <p:cNvSpPr txBox="1"/>
          <p:nvPr/>
        </p:nvSpPr>
        <p:spPr>
          <a:xfrm>
            <a:off x="876300" y="1714500"/>
            <a:ext cx="8331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Amennyiben történt ferritin és/vagy </a:t>
            </a:r>
            <a:r>
              <a:rPr lang="hu-HU" sz="16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transzferrin</a:t>
            </a: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telítettség meghatározás: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	- enyhe </a:t>
            </a:r>
            <a:r>
              <a:rPr lang="hu-HU" sz="16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anaemia</a:t>
            </a: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esetén: ?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	- közepes: 10.5%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	- súlyos: 21.8%</a:t>
            </a:r>
          </a:p>
        </p:txBody>
      </p:sp>
    </p:spTree>
    <p:extLst>
      <p:ext uri="{BB962C8B-B14F-4D97-AF65-F5344CB8AC3E}">
        <p14:creationId xmlns:p14="http://schemas.microsoft.com/office/powerpoint/2010/main" val="328880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A3BA7AC1-07B2-2364-3ADD-8718ECFC2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4B740213-8375-5BD3-1FD4-F456236A00A8}"/>
              </a:ext>
            </a:extLst>
          </p:cNvPr>
          <p:cNvSpPr txBox="1"/>
          <p:nvPr/>
        </p:nvSpPr>
        <p:spPr>
          <a:xfrm>
            <a:off x="741687" y="720867"/>
            <a:ext cx="90785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Eredmények</a:t>
            </a:r>
            <a:endParaRPr sz="24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2C3FF98-A7E5-8BF2-7692-FEA70633EB59}"/>
              </a:ext>
            </a:extLst>
          </p:cNvPr>
          <p:cNvSpPr/>
          <p:nvPr/>
        </p:nvSpPr>
        <p:spPr>
          <a:xfrm>
            <a:off x="728986" y="6270319"/>
            <a:ext cx="41732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1200" i="1" dirty="0">
                <a:solidFill>
                  <a:schemeClr val="tx2">
                    <a:lumMod val="75000"/>
                  </a:schemeClr>
                </a:solidFill>
                <a:effectLst/>
                <a:latin typeface="Poppins" pitchFamily="2" charset="0"/>
                <a:cs typeface="Poppins" pitchFamily="2" charset="0"/>
              </a:rPr>
              <a:t>DOI:10.1097/EJA.0000000000002070</a:t>
            </a:r>
            <a:endParaRPr lang="hu-HU" sz="1200" dirty="0">
              <a:solidFill>
                <a:schemeClr val="tx2">
                  <a:lumMod val="75000"/>
                </a:schemeClr>
              </a:solidFill>
              <a:effectLst/>
              <a:latin typeface="Poppins" pitchFamily="2" charset="0"/>
              <a:cs typeface="Poppins" pitchFamily="2" charset="0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04543109-D492-C1C9-E0B6-A09A7E120A4D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Kép 4" descr="A képen szöveg, nyugta, képernyőkép, Betűtípu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FF7D300-63EC-873A-D033-866A081ED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" y="1869124"/>
            <a:ext cx="9652231" cy="38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8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7EDF6EA3-1D32-C65C-2693-E19E9CA29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C09312C3-E9DC-0B9C-6602-A91F8E588DFD}"/>
              </a:ext>
            </a:extLst>
          </p:cNvPr>
          <p:cNvSpPr txBox="1"/>
          <p:nvPr/>
        </p:nvSpPr>
        <p:spPr>
          <a:xfrm>
            <a:off x="741687" y="720867"/>
            <a:ext cx="90785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Eredmények</a:t>
            </a:r>
            <a:endParaRPr sz="24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F07ED7C3-6547-C002-0FCF-5B9522545775}"/>
              </a:ext>
            </a:extLst>
          </p:cNvPr>
          <p:cNvSpPr/>
          <p:nvPr/>
        </p:nvSpPr>
        <p:spPr>
          <a:xfrm>
            <a:off x="728986" y="6270319"/>
            <a:ext cx="41732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1200" i="1" dirty="0">
                <a:solidFill>
                  <a:schemeClr val="tx2">
                    <a:lumMod val="75000"/>
                  </a:schemeClr>
                </a:solidFill>
                <a:effectLst/>
                <a:latin typeface="Poppins" pitchFamily="2" charset="0"/>
                <a:cs typeface="Poppins" pitchFamily="2" charset="0"/>
              </a:rPr>
              <a:t>DOI:10.1097/EJA.0000000000002070</a:t>
            </a:r>
            <a:endParaRPr lang="hu-HU" sz="1200" dirty="0">
              <a:solidFill>
                <a:schemeClr val="tx2">
                  <a:lumMod val="75000"/>
                </a:schemeClr>
              </a:solidFill>
              <a:effectLst/>
              <a:latin typeface="Poppins" pitchFamily="2" charset="0"/>
              <a:cs typeface="Poppins" pitchFamily="2" charset="0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153FFE38-DBA5-F2D8-171B-DB9A756A7F5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ép 2" descr="A képen szöveg, képernyőkép, Betűtípus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7916F45-EAEF-9571-7071-8E29132DB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1796216"/>
            <a:ext cx="5905500" cy="2794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A6A7B2A-8867-8652-1545-CD48D1124760}"/>
              </a:ext>
            </a:extLst>
          </p:cNvPr>
          <p:cNvSpPr txBox="1"/>
          <p:nvPr/>
        </p:nvSpPr>
        <p:spPr>
          <a:xfrm>
            <a:off x="838200" y="1765300"/>
            <a:ext cx="48641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Európai adatokkal összevetve magasabb az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anaemia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incidenciája</a:t>
            </a:r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10-ből 4 beteget érint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Pozitív korreláció a súlyossága és a 30 napos mortalitás között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Az ITO felvétel gyakorisága csak a súlyos fokú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anaemiával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mutat összefüggést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Az okát többnyire nem vizsgálják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B939A281-603B-C2AF-EC5B-321FDF977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B9629DD2-2A25-89F0-EAFB-0A54C1825EEC}"/>
              </a:ext>
            </a:extLst>
          </p:cNvPr>
          <p:cNvSpPr txBox="1"/>
          <p:nvPr/>
        </p:nvSpPr>
        <p:spPr>
          <a:xfrm>
            <a:off x="741687" y="720867"/>
            <a:ext cx="90785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Tanulságok</a:t>
            </a:r>
            <a:endParaRPr sz="24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97B8EDBF-C3E5-2569-A1B3-85088A2650EF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91B43F8-6B6D-6B3B-600C-E44FF970DC97}"/>
              </a:ext>
            </a:extLst>
          </p:cNvPr>
          <p:cNvSpPr txBox="1"/>
          <p:nvPr/>
        </p:nvSpPr>
        <p:spPr>
          <a:xfrm>
            <a:off x="838200" y="1765300"/>
            <a:ext cx="63326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Független, </a:t>
            </a:r>
            <a:r>
              <a:rPr 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módosítható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rizikófaktorok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adverz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kimenetelre: </a:t>
            </a:r>
            <a:r>
              <a:rPr lang="hu-HU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anaemia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, vérzés, transzfúzió </a:t>
            </a:r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Patient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blood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 management fontossága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Transzfúziós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triggerek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:</a:t>
            </a:r>
            <a:b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</a:b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- nem csak a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Hgb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...</a:t>
            </a:r>
            <a:b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</a:b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- ferritin,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transzferrin</a:t>
            </a: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 </a:t>
            </a:r>
            <a:r>
              <a:rPr 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szaturáció</a:t>
            </a:r>
            <a:b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</a:b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- laktát</a:t>
            </a:r>
            <a:b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</a:br>
            <a:r>
              <a:rPr 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Wingdings" pitchFamily="2" charset="2"/>
              </a:rPr>
              <a:t>- ScvO2</a:t>
            </a:r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  <a:p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</p:txBody>
      </p:sp>
      <p:pic>
        <p:nvPicPr>
          <p:cNvPr id="2052" name="Picture 4" descr="Patient Blood Management Subgroup | The International Society of Blood  Transfusion (ISBT)">
            <a:extLst>
              <a:ext uri="{FF2B5EF4-FFF2-40B4-BE49-F238E27FC236}">
                <a16:creationId xmlns:a16="http://schemas.microsoft.com/office/drawing/2014/main" id="{94A0EE98-FA9C-5A1A-FCDF-3107DE656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620173"/>
            <a:ext cx="56896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9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/>
          <p:nvPr/>
        </p:nvSpPr>
        <p:spPr>
          <a:xfrm>
            <a:off x="2557786" y="2967335"/>
            <a:ext cx="907858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Köszönöm</a:t>
            </a:r>
            <a:r>
              <a:rPr lang="en-US" sz="48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48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figyelmet</a:t>
            </a:r>
            <a:r>
              <a:rPr lang="en-US" sz="48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sz="1200" dirty="0"/>
          </a:p>
        </p:txBody>
      </p:sp>
      <p:pic>
        <p:nvPicPr>
          <p:cNvPr id="333" name="Google Shape;333;p14"/>
          <p:cNvPicPr preferRelativeResize="0"/>
          <p:nvPr/>
        </p:nvPicPr>
        <p:blipFill rotWithShape="1">
          <a:blip r:embed="rId3">
            <a:alphaModFix/>
          </a:blip>
          <a:srcRect t="14601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4"/>
          <p:cNvSpPr/>
          <p:nvPr/>
        </p:nvSpPr>
        <p:spPr>
          <a:xfrm>
            <a:off x="7463162" y="6134877"/>
            <a:ext cx="41732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Pécs, 2025.04.25.</a:t>
            </a:r>
            <a:endParaRPr sz="1200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8581AC2D-302A-C664-3D0D-3E35DA7C8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457" y="198457"/>
            <a:ext cx="3778180" cy="1097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389</Words>
  <Application>Microsoft Macintosh PowerPoint</Application>
  <PresentationFormat>Szélesvásznú</PresentationFormat>
  <Paragraphs>46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Poppins</vt:lpstr>
      <vt:lpstr>Calibri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Nyisztor Eszter</cp:lastModifiedBy>
  <cp:revision>20</cp:revision>
  <dcterms:created xsi:type="dcterms:W3CDTF">2020-12-03T17:17:37Z</dcterms:created>
  <dcterms:modified xsi:type="dcterms:W3CDTF">2025-07-02T16:20:19Z</dcterms:modified>
</cp:coreProperties>
</file>