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60" r:id="rId3"/>
    <p:sldId id="261" r:id="rId4"/>
    <p:sldId id="271" r:id="rId5"/>
    <p:sldId id="270" r:id="rId6"/>
    <p:sldId id="272" r:id="rId7"/>
    <p:sldId id="274" r:id="rId8"/>
    <p:sldId id="273" r:id="rId9"/>
    <p:sldId id="269" r:id="rId10"/>
  </p:sldIdLst>
  <p:sldSz cx="12192000" cy="6858000"/>
  <p:notesSz cx="6858000" cy="9144000"/>
  <p:embeddedFontLst>
    <p:embeddedFont>
      <p:font typeface="Poppins" pitchFamily="2" charset="0"/>
      <p:regular r:id="rId12"/>
      <p:bold r:id="rId13"/>
      <p:italic r:id="rId14"/>
      <p:bold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5" roundtripDataSignature="AMtx7miqhiCRY/6wb6mRhbm6ftrzu/VMY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3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9EC794D-73B7-419E-A1E4-86AEB77DFF82}">
  <a:tblStyle styleId="{A9EC794D-73B7-419E-A1E4-86AEB77DFF82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0F0F0"/>
          </a:solidFill>
        </a:fill>
      </a:tcStyle>
    </a:wholeTbl>
    <a:band1H>
      <a:tcTxStyle/>
      <a:tcStyle>
        <a:tcBdr/>
        <a:fill>
          <a:solidFill>
            <a:srgbClr val="E0E0E0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E0E0E0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3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3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934"/>
    <p:restoredTop sz="94524"/>
  </p:normalViewPr>
  <p:slideViewPr>
    <p:cSldViewPr snapToGrid="0">
      <p:cViewPr varScale="1">
        <p:scale>
          <a:sx n="56" d="100"/>
          <a:sy n="56" d="100"/>
        </p:scale>
        <p:origin x="216" y="1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25" Type="http://customschemas.google.com/relationships/presentationmetadata" Target="metadata"/><Relationship Id="rId2" Type="http://schemas.openxmlformats.org/officeDocument/2006/relationships/slide" Target="slides/slide1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>
          <a:extLst>
            <a:ext uri="{FF2B5EF4-FFF2-40B4-BE49-F238E27FC236}">
              <a16:creationId xmlns:a16="http://schemas.microsoft.com/office/drawing/2014/main" id="{63F4B87E-262D-AFA4-51D3-592045DCB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>
            <a:extLst>
              <a:ext uri="{FF2B5EF4-FFF2-40B4-BE49-F238E27FC236}">
                <a16:creationId xmlns:a16="http://schemas.microsoft.com/office/drawing/2014/main" id="{135A9065-1424-D268-FCC1-C3B8D0466F4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6:notes">
            <a:extLst>
              <a:ext uri="{FF2B5EF4-FFF2-40B4-BE49-F238E27FC236}">
                <a16:creationId xmlns:a16="http://schemas.microsoft.com/office/drawing/2014/main" id="{3FE31FC3-DF2C-116B-ADD1-CD348DE2BF0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609109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>
          <a:extLst>
            <a:ext uri="{FF2B5EF4-FFF2-40B4-BE49-F238E27FC236}">
              <a16:creationId xmlns:a16="http://schemas.microsoft.com/office/drawing/2014/main" id="{4691F8EE-A23A-EFE3-5019-17CBA0E464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>
            <a:extLst>
              <a:ext uri="{FF2B5EF4-FFF2-40B4-BE49-F238E27FC236}">
                <a16:creationId xmlns:a16="http://schemas.microsoft.com/office/drawing/2014/main" id="{6FD9DB6A-EFFA-76A5-1466-8A3CC73C73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6:notes">
            <a:extLst>
              <a:ext uri="{FF2B5EF4-FFF2-40B4-BE49-F238E27FC236}">
                <a16:creationId xmlns:a16="http://schemas.microsoft.com/office/drawing/2014/main" id="{BC6B27A7-B1F8-4634-140E-0CFCB1D8EDB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496413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>
          <a:extLst>
            <a:ext uri="{FF2B5EF4-FFF2-40B4-BE49-F238E27FC236}">
              <a16:creationId xmlns:a16="http://schemas.microsoft.com/office/drawing/2014/main" id="{1FE73A42-A449-B279-8752-83AAA9162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>
            <a:extLst>
              <a:ext uri="{FF2B5EF4-FFF2-40B4-BE49-F238E27FC236}">
                <a16:creationId xmlns:a16="http://schemas.microsoft.com/office/drawing/2014/main" id="{B13B42E6-CEA3-3713-6EBF-1131C68A008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6:notes">
            <a:extLst>
              <a:ext uri="{FF2B5EF4-FFF2-40B4-BE49-F238E27FC236}">
                <a16:creationId xmlns:a16="http://schemas.microsoft.com/office/drawing/2014/main" id="{C39B7B09-5611-1F2C-2344-9E6F7C64A37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893743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>
          <a:extLst>
            <a:ext uri="{FF2B5EF4-FFF2-40B4-BE49-F238E27FC236}">
              <a16:creationId xmlns:a16="http://schemas.microsoft.com/office/drawing/2014/main" id="{03E26204-FB30-7697-6AD5-D800B13245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>
            <a:extLst>
              <a:ext uri="{FF2B5EF4-FFF2-40B4-BE49-F238E27FC236}">
                <a16:creationId xmlns:a16="http://schemas.microsoft.com/office/drawing/2014/main" id="{76A7C1B3-A834-31AF-E3A4-CEC15C0E53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6:notes">
            <a:extLst>
              <a:ext uri="{FF2B5EF4-FFF2-40B4-BE49-F238E27FC236}">
                <a16:creationId xmlns:a16="http://schemas.microsoft.com/office/drawing/2014/main" id="{6D7DD84C-44C6-94FE-7D8F-4B18A3F8949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096872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>
          <a:extLst>
            <a:ext uri="{FF2B5EF4-FFF2-40B4-BE49-F238E27FC236}">
              <a16:creationId xmlns:a16="http://schemas.microsoft.com/office/drawing/2014/main" id="{1A97178E-F45D-3CD8-1725-C54ECED194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>
            <a:extLst>
              <a:ext uri="{FF2B5EF4-FFF2-40B4-BE49-F238E27FC236}">
                <a16:creationId xmlns:a16="http://schemas.microsoft.com/office/drawing/2014/main" id="{3118CBF9-6F1F-49CA-4477-DA1D5D71DF0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6:notes">
            <a:extLst>
              <a:ext uri="{FF2B5EF4-FFF2-40B4-BE49-F238E27FC236}">
                <a16:creationId xmlns:a16="http://schemas.microsoft.com/office/drawing/2014/main" id="{E7FC854A-908B-F10E-7410-A49B432C20A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695600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üggőleges szöveg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üggőleges cím és szöveg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tartalom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fejléc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artalomrész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2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sszehasonlítás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talomrész képaláírással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ép képaláírással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2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"/>
          <p:cNvPicPr preferRelativeResize="0"/>
          <p:nvPr/>
        </p:nvPicPr>
        <p:blipFill rotWithShape="1">
          <a:blip r:embed="rId3">
            <a:alphaModFix/>
          </a:blip>
          <a:srcRect l="33197"/>
          <a:stretch/>
        </p:blipFill>
        <p:spPr>
          <a:xfrm flipH="1">
            <a:off x="7839490" y="345740"/>
            <a:ext cx="4352510" cy="65217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Kép 10" descr="A képen szöveg látható&#10;&#10;Automatikusan generált leírás">
            <a:extLst>
              <a:ext uri="{FF2B5EF4-FFF2-40B4-BE49-F238E27FC236}">
                <a16:creationId xmlns:a16="http://schemas.microsoft.com/office/drawing/2014/main" id="{2B38A9FB-532A-00D1-1588-43EDFF00A3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920" y="174199"/>
            <a:ext cx="3778180" cy="1097848"/>
          </a:xfrm>
          <a:prstGeom prst="rect">
            <a:avLst/>
          </a:prstGeo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C0CB70D3-042F-3D14-01E5-5B6955A0599E}"/>
              </a:ext>
            </a:extLst>
          </p:cNvPr>
          <p:cNvSpPr txBox="1"/>
          <p:nvPr/>
        </p:nvSpPr>
        <p:spPr>
          <a:xfrm>
            <a:off x="503583" y="1921565"/>
            <a:ext cx="9594574" cy="1331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u-HU" sz="2800" b="1" dirty="0" err="1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Preoperatív</a:t>
            </a:r>
            <a:r>
              <a:rPr lang="hu-HU" sz="2800" b="1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 </a:t>
            </a:r>
            <a:r>
              <a:rPr lang="hu-HU" sz="2800" b="1" dirty="0" err="1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anaemia</a:t>
            </a:r>
            <a:r>
              <a:rPr lang="hu-HU" sz="2800" b="1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 </a:t>
            </a:r>
            <a:r>
              <a:rPr lang="hu-HU" sz="2800" b="1" dirty="0" err="1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incidenciája</a:t>
            </a:r>
            <a:r>
              <a:rPr lang="hu-HU" sz="2800" b="1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 </a:t>
            </a:r>
            <a:r>
              <a:rPr lang="hu-HU" sz="2800" b="1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és annak </a:t>
            </a:r>
          </a:p>
          <a:p>
            <a:pPr>
              <a:lnSpc>
                <a:spcPct val="150000"/>
              </a:lnSpc>
            </a:pPr>
            <a:r>
              <a:rPr lang="hu-HU" sz="2800" b="1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hatása </a:t>
            </a:r>
            <a:r>
              <a:rPr lang="hu-HU" sz="2800" b="1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a posztoperatív kimenetelre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2E3D89D5-9C13-CDBF-C8EF-F2EC4FACF767}"/>
              </a:ext>
            </a:extLst>
          </p:cNvPr>
          <p:cNvSpPr txBox="1"/>
          <p:nvPr/>
        </p:nvSpPr>
        <p:spPr>
          <a:xfrm>
            <a:off x="728870" y="5645426"/>
            <a:ext cx="5777947" cy="71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Dr. Nyisztor Eszter</a:t>
            </a:r>
            <a:b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</a:br>
            <a: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Pécs, 2025.04.25.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"/>
          <p:cNvSpPr/>
          <p:nvPr/>
        </p:nvSpPr>
        <p:spPr>
          <a:xfrm>
            <a:off x="741687" y="6276557"/>
            <a:ext cx="389381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lnSpc>
                <a:spcPct val="200000"/>
              </a:lnSpc>
            </a:pPr>
            <a:r>
              <a:rPr lang="hu-HU" sz="1200" i="1" dirty="0">
                <a:solidFill>
                  <a:schemeClr val="tx2">
                    <a:lumMod val="75000"/>
                  </a:schemeClr>
                </a:solidFill>
                <a:effectLst/>
                <a:latin typeface="Poppins" pitchFamily="2" charset="0"/>
                <a:cs typeface="Poppins" pitchFamily="2" charset="0"/>
              </a:rPr>
              <a:t>DOI:10.1097/EJA.0000000000002070</a:t>
            </a:r>
            <a:endParaRPr lang="hu-HU" sz="1200" dirty="0">
              <a:solidFill>
                <a:schemeClr val="tx2">
                  <a:lumMod val="75000"/>
                </a:schemeClr>
              </a:solidFill>
              <a:effectLst/>
              <a:latin typeface="Poppins" pitchFamily="2" charset="0"/>
              <a:cs typeface="Poppins" pitchFamily="2" charset="0"/>
            </a:endParaRPr>
          </a:p>
        </p:txBody>
      </p:sp>
      <p:sp>
        <p:nvSpPr>
          <p:cNvPr id="124" name="Google Shape;124;p5"/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Kép 2" descr="A képen szöveg, Betűtípus, képernyőkép, fehér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C85E095B-1791-41E2-6F6F-DEFA3526BC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687" y="581443"/>
            <a:ext cx="6040114" cy="1722313"/>
          </a:xfrm>
          <a:prstGeom prst="rect">
            <a:avLst/>
          </a:prstGeom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37A1F6D1-0656-ECD4-A003-45506220954D}"/>
              </a:ext>
            </a:extLst>
          </p:cNvPr>
          <p:cNvSpPr txBox="1"/>
          <p:nvPr/>
        </p:nvSpPr>
        <p:spPr>
          <a:xfrm>
            <a:off x="741687" y="2367741"/>
            <a:ext cx="859281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Retrospektív </a:t>
            </a:r>
            <a:r>
              <a:rPr lang="hu-HU" dirty="0" err="1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kohorsz</a:t>
            </a:r>
            <a: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 vizsgálat egy brazil egyetemi kórházban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15 166, felnőtt személy bevonásával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Célkitűzés: </a:t>
            </a:r>
            <a:b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</a:br>
            <a: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- a </a:t>
            </a:r>
            <a:r>
              <a:rPr lang="hu-HU" dirty="0" err="1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preoperatív</a:t>
            </a:r>
            <a: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 fennálló </a:t>
            </a:r>
            <a:r>
              <a:rPr lang="hu-HU" dirty="0" err="1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anaemia</a:t>
            </a:r>
            <a: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 </a:t>
            </a:r>
            <a:r>
              <a:rPr lang="hu-HU" dirty="0" err="1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incidenciájának</a:t>
            </a:r>
            <a:b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</a:br>
            <a: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meghatározása</a:t>
            </a:r>
            <a:b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</a:br>
            <a: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- az </a:t>
            </a:r>
            <a:r>
              <a:rPr lang="hu-HU" dirty="0" err="1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anaemia</a:t>
            </a:r>
            <a: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 és a posztoperatív </a:t>
            </a:r>
            <a:r>
              <a:rPr lang="hu-HU" dirty="0" err="1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kimentel</a:t>
            </a:r>
            <a: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 közötti kapcsolat leírása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Bevonási kritériumok: </a:t>
            </a:r>
            <a:b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</a:br>
            <a: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- anesztéziát igénylő bármilyen jellegű műtét (akut vagy </a:t>
            </a:r>
            <a:r>
              <a:rPr lang="hu-HU" dirty="0" err="1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elektív</a:t>
            </a:r>
            <a: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)</a:t>
            </a:r>
            <a:b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</a:br>
            <a: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- </a:t>
            </a:r>
            <a:r>
              <a:rPr lang="hu-HU" dirty="0" err="1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preoperatív</a:t>
            </a:r>
            <a: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 maximum 30 napon belül meghatározott hemoglobin szint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Elsődleges kimenetel: 30 napon belüli kórházi mortalitás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Másodlagos kimenetel: posztoperatív ITO felvétel és/vagy transzfúzió szükségessége</a:t>
            </a:r>
            <a:b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</a:br>
            <a:endParaRPr lang="hu-HU" dirty="0">
              <a:solidFill>
                <a:srgbClr val="002060"/>
              </a:solidFill>
              <a:latin typeface="Poppins" pitchFamily="2" charset="0"/>
              <a:cs typeface="Poppins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>
              <a:solidFill>
                <a:srgbClr val="002060"/>
              </a:solidFill>
              <a:latin typeface="Poppins" pitchFamily="2" charset="0"/>
              <a:cs typeface="Poppins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>
              <a:solidFill>
                <a:srgbClr val="002060"/>
              </a:solidFill>
              <a:latin typeface="Poppins" pitchFamily="2" charset="0"/>
              <a:cs typeface="Poppins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>
              <a:solidFill>
                <a:srgbClr val="002060"/>
              </a:solidFill>
              <a:latin typeface="Poppins" pitchFamily="2" charset="0"/>
              <a:cs typeface="Poppins" pitchFamily="2" charset="0"/>
            </a:endParaRPr>
          </a:p>
        </p:txBody>
      </p:sp>
      <p:pic>
        <p:nvPicPr>
          <p:cNvPr id="1026" name="Picture 2" descr="Hospital de Clínicas seleciona profissionais de nível médio e superior em  Porto Alegre; veja as vagas | Rio Grande do Sul | G1">
            <a:extLst>
              <a:ext uri="{FF2B5EF4-FFF2-40B4-BE49-F238E27FC236}">
                <a16:creationId xmlns:a16="http://schemas.microsoft.com/office/drawing/2014/main" id="{F693B1BC-F5F8-9E65-1CB3-5D68D8285F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2464" y="489848"/>
            <a:ext cx="4957136" cy="3304757"/>
          </a:xfrm>
          <a:prstGeom prst="rect">
            <a:avLst/>
          </a:prstGeom>
          <a:noFill/>
          <a:effectLst>
            <a:softEdge rad="23124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6"/>
          <p:cNvPicPr preferRelativeResize="0"/>
          <p:nvPr/>
        </p:nvPicPr>
        <p:blipFill rotWithShape="1">
          <a:blip r:embed="rId3">
            <a:alphaModFix/>
          </a:blip>
          <a:srcRect t="15777" r="25348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6"/>
          <p:cNvSpPr txBox="1"/>
          <p:nvPr/>
        </p:nvSpPr>
        <p:spPr>
          <a:xfrm>
            <a:off x="772400" y="778216"/>
            <a:ext cx="9078589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Anaemia</a:t>
            </a:r>
            <a:r>
              <a:rPr lang="en-US" sz="2400" b="1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 WHO </a:t>
            </a:r>
            <a:r>
              <a:rPr lang="en-US" sz="2400" b="1" dirty="0" err="1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szerinti</a:t>
            </a:r>
            <a:r>
              <a:rPr lang="en-US" sz="2400" b="1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00" b="1" dirty="0" err="1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osztályozása</a:t>
            </a:r>
            <a:endParaRPr sz="2400" b="1" dirty="0">
              <a:solidFill>
                <a:srgbClr val="121D4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5" name="Google Shape;135;p6"/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Kép 3" descr="A képen szöveg, nyugta, képernyőkép, Betűtípus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641EFF81-C690-9609-1FE6-D2EB26AFB5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742" y="1901942"/>
            <a:ext cx="8708216" cy="3302000"/>
          </a:xfrm>
          <a:prstGeom prst="rect">
            <a:avLst/>
          </a:prstGeo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DFF8D892-C9E5-D077-DA68-BE9C791A3348}"/>
              </a:ext>
            </a:extLst>
          </p:cNvPr>
          <p:cNvSpPr txBox="1"/>
          <p:nvPr/>
        </p:nvSpPr>
        <p:spPr>
          <a:xfrm>
            <a:off x="957586" y="6372317"/>
            <a:ext cx="810260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100" i="1" dirty="0">
                <a:solidFill>
                  <a:schemeClr val="tx2">
                    <a:lumMod val="75000"/>
                  </a:schemeClr>
                </a:solidFill>
                <a:latin typeface="Poppins" pitchFamily="2" charset="0"/>
                <a:cs typeface="Poppins" pitchFamily="2" charset="0"/>
              </a:rPr>
              <a:t>https://</a:t>
            </a:r>
            <a:r>
              <a:rPr lang="hu-HU" sz="1100" i="1" dirty="0" err="1">
                <a:solidFill>
                  <a:schemeClr val="tx2">
                    <a:lumMod val="75000"/>
                  </a:schemeClr>
                </a:solidFill>
                <a:latin typeface="Poppins" pitchFamily="2" charset="0"/>
                <a:cs typeface="Poppins" pitchFamily="2" charset="0"/>
              </a:rPr>
              <a:t>apps.who.int</a:t>
            </a:r>
            <a:r>
              <a:rPr lang="hu-HU" sz="1100" i="1" dirty="0">
                <a:solidFill>
                  <a:schemeClr val="tx2">
                    <a:lumMod val="75000"/>
                  </a:schemeClr>
                </a:solidFill>
                <a:latin typeface="Poppins" pitchFamily="2" charset="0"/>
                <a:cs typeface="Poppins" pitchFamily="2" charset="0"/>
              </a:rPr>
              <a:t>/</a:t>
            </a:r>
            <a:r>
              <a:rPr lang="hu-HU" sz="1100" i="1" dirty="0" err="1">
                <a:solidFill>
                  <a:schemeClr val="tx2">
                    <a:lumMod val="75000"/>
                  </a:schemeClr>
                </a:solidFill>
                <a:latin typeface="Poppins" pitchFamily="2" charset="0"/>
                <a:cs typeface="Poppins" pitchFamily="2" charset="0"/>
              </a:rPr>
              <a:t>iris</a:t>
            </a:r>
            <a:r>
              <a:rPr lang="hu-HU" sz="1100" i="1" dirty="0">
                <a:solidFill>
                  <a:schemeClr val="tx2">
                    <a:lumMod val="75000"/>
                  </a:schemeClr>
                </a:solidFill>
                <a:latin typeface="Poppins" pitchFamily="2" charset="0"/>
                <a:cs typeface="Poppins" pitchFamily="2" charset="0"/>
              </a:rPr>
              <a:t>/</a:t>
            </a:r>
            <a:r>
              <a:rPr lang="hu-HU" sz="1100" i="1" dirty="0" err="1">
                <a:solidFill>
                  <a:schemeClr val="tx2">
                    <a:lumMod val="75000"/>
                  </a:schemeClr>
                </a:solidFill>
                <a:latin typeface="Poppins" pitchFamily="2" charset="0"/>
                <a:cs typeface="Poppins" pitchFamily="2" charset="0"/>
              </a:rPr>
              <a:t>bitstream</a:t>
            </a:r>
            <a:r>
              <a:rPr lang="hu-HU" sz="1100" i="1" dirty="0">
                <a:solidFill>
                  <a:schemeClr val="tx2">
                    <a:lumMod val="75000"/>
                  </a:schemeClr>
                </a:solidFill>
                <a:latin typeface="Poppins" pitchFamily="2" charset="0"/>
                <a:cs typeface="Poppins" pitchFamily="2" charset="0"/>
              </a:rPr>
              <a:t>/</a:t>
            </a:r>
            <a:r>
              <a:rPr lang="hu-HU" sz="1100" i="1" dirty="0" err="1">
                <a:solidFill>
                  <a:schemeClr val="tx2">
                    <a:lumMod val="75000"/>
                  </a:schemeClr>
                </a:solidFill>
                <a:latin typeface="Poppins" pitchFamily="2" charset="0"/>
                <a:cs typeface="Poppins" pitchFamily="2" charset="0"/>
              </a:rPr>
              <a:t>handle</a:t>
            </a:r>
            <a:r>
              <a:rPr lang="hu-HU" sz="1100" i="1" dirty="0">
                <a:solidFill>
                  <a:schemeClr val="tx2">
                    <a:lumMod val="75000"/>
                  </a:schemeClr>
                </a:solidFill>
                <a:latin typeface="Poppins" pitchFamily="2" charset="0"/>
                <a:cs typeface="Poppins" pitchFamily="2" charset="0"/>
              </a:rPr>
              <a:t>/10665/85839/WHO_NMH_NHD_MNM_11.1_eng.pdf</a:t>
            </a: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CBA44EED-501A-964E-55FC-C2D4CAD36E59}"/>
              </a:ext>
            </a:extLst>
          </p:cNvPr>
          <p:cNvSpPr/>
          <p:nvPr/>
        </p:nvSpPr>
        <p:spPr>
          <a:xfrm>
            <a:off x="1079500" y="4787900"/>
            <a:ext cx="8394700" cy="254000"/>
          </a:xfrm>
          <a:prstGeom prst="rect">
            <a:avLst/>
          </a:prstGeom>
          <a:solidFill>
            <a:srgbClr val="FFD33E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8F04D492-06E5-6650-DF7F-3D2A8AB6CDF8}"/>
              </a:ext>
            </a:extLst>
          </p:cNvPr>
          <p:cNvSpPr/>
          <p:nvPr/>
        </p:nvSpPr>
        <p:spPr>
          <a:xfrm>
            <a:off x="1079500" y="4076712"/>
            <a:ext cx="8394700" cy="380987"/>
          </a:xfrm>
          <a:prstGeom prst="rect">
            <a:avLst/>
          </a:prstGeom>
          <a:solidFill>
            <a:srgbClr val="FFD33E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>
          <a:extLst>
            <a:ext uri="{FF2B5EF4-FFF2-40B4-BE49-F238E27FC236}">
              <a16:creationId xmlns:a16="http://schemas.microsoft.com/office/drawing/2014/main" id="{163DA4D9-512B-4EB1-46BD-2866175528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6">
            <a:extLst>
              <a:ext uri="{FF2B5EF4-FFF2-40B4-BE49-F238E27FC236}">
                <a16:creationId xmlns:a16="http://schemas.microsoft.com/office/drawing/2014/main" id="{1E5B241F-98F4-730F-A35B-819707943B4D}"/>
              </a:ext>
            </a:extLst>
          </p:cNvPr>
          <p:cNvSpPr txBox="1"/>
          <p:nvPr/>
        </p:nvSpPr>
        <p:spPr>
          <a:xfrm>
            <a:off x="741687" y="720867"/>
            <a:ext cx="9078589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A </a:t>
            </a:r>
            <a:r>
              <a:rPr lang="en-US" sz="2400" b="1" dirty="0" err="1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kohorsz</a:t>
            </a:r>
            <a:r>
              <a:rPr lang="en-US" sz="2400" b="1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00" b="1" dirty="0" err="1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karakterisztikája</a:t>
            </a:r>
            <a:endParaRPr sz="2400" b="1" dirty="0">
              <a:solidFill>
                <a:srgbClr val="121D4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2" name="Google Shape;132;p6">
            <a:extLst>
              <a:ext uri="{FF2B5EF4-FFF2-40B4-BE49-F238E27FC236}">
                <a16:creationId xmlns:a16="http://schemas.microsoft.com/office/drawing/2014/main" id="{828D6616-1D0A-1323-2F83-81391C229993}"/>
              </a:ext>
            </a:extLst>
          </p:cNvPr>
          <p:cNvSpPr/>
          <p:nvPr/>
        </p:nvSpPr>
        <p:spPr>
          <a:xfrm>
            <a:off x="728986" y="6270319"/>
            <a:ext cx="417321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lnSpc>
                <a:spcPct val="200000"/>
              </a:lnSpc>
            </a:pPr>
            <a:r>
              <a:rPr lang="hu-HU" sz="1200" i="1" dirty="0">
                <a:solidFill>
                  <a:schemeClr val="tx2">
                    <a:lumMod val="75000"/>
                  </a:schemeClr>
                </a:solidFill>
                <a:effectLst/>
                <a:latin typeface="Poppins" pitchFamily="2" charset="0"/>
                <a:cs typeface="Poppins" pitchFamily="2" charset="0"/>
              </a:rPr>
              <a:t>DOI:10.1097/EJA.0000000000002070</a:t>
            </a:r>
            <a:endParaRPr lang="hu-HU" sz="1200" dirty="0">
              <a:solidFill>
                <a:schemeClr val="tx2">
                  <a:lumMod val="75000"/>
                </a:schemeClr>
              </a:solidFill>
              <a:effectLst/>
              <a:latin typeface="Poppins" pitchFamily="2" charset="0"/>
              <a:cs typeface="Poppins" pitchFamily="2" charset="0"/>
            </a:endParaRPr>
          </a:p>
        </p:txBody>
      </p:sp>
      <p:sp>
        <p:nvSpPr>
          <p:cNvPr id="135" name="Google Shape;135;p6">
            <a:extLst>
              <a:ext uri="{FF2B5EF4-FFF2-40B4-BE49-F238E27FC236}">
                <a16:creationId xmlns:a16="http://schemas.microsoft.com/office/drawing/2014/main" id="{0CAFBDFA-7FF4-67D8-3ECA-AD3BEF66D46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EC09A398-2548-5BE3-65A2-1B76BC41AC9D}"/>
              </a:ext>
            </a:extLst>
          </p:cNvPr>
          <p:cNvSpPr txBox="1"/>
          <p:nvPr/>
        </p:nvSpPr>
        <p:spPr>
          <a:xfrm>
            <a:off x="889000" y="1511300"/>
            <a:ext cx="1040130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1600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Átlagéletkor: 57 év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1600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47.8% férfi, 52.2% nő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1600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Többségük ASA III (44.8%) és ASA II (39.4%)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1600" b="1" dirty="0" err="1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Anaemia</a:t>
            </a:r>
            <a:r>
              <a:rPr lang="hu-HU" sz="1600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 a betegek </a:t>
            </a:r>
            <a:r>
              <a:rPr lang="hu-HU" sz="1600" b="1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42.1%</a:t>
            </a:r>
            <a:r>
              <a:rPr lang="hu-HU" sz="1600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-</a:t>
            </a:r>
            <a:r>
              <a:rPr lang="hu-HU" sz="1600" dirty="0" err="1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nál</a:t>
            </a:r>
            <a:r>
              <a:rPr lang="hu-HU" sz="1600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 (6387 személy)</a:t>
            </a:r>
          </a:p>
          <a:p>
            <a:pPr>
              <a:lnSpc>
                <a:spcPct val="150000"/>
              </a:lnSpc>
            </a:pPr>
            <a:r>
              <a:rPr lang="hu-HU" sz="1600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      - enyhe és közepes fokban 2881 ill. 2837 betegnél</a:t>
            </a:r>
            <a:br>
              <a:rPr lang="hu-HU" sz="1600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</a:br>
            <a:r>
              <a:rPr lang="hu-HU" sz="1600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      - súlyos 669 esetben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1600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A beavatkozások 62%-a </a:t>
            </a:r>
            <a:r>
              <a:rPr lang="hu-HU" sz="1600" dirty="0" err="1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elektív</a:t>
            </a:r>
            <a:r>
              <a:rPr lang="hu-HU" sz="1600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 műtét volt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1600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Többnyire általános sebészeti (31%) </a:t>
            </a:r>
            <a:br>
              <a:rPr lang="hu-HU" sz="1600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</a:br>
            <a:r>
              <a:rPr lang="hu-HU" sz="1600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vagy ortopédiai/traumatológiai műtétek (18%)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1600" b="1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ITO</a:t>
            </a:r>
            <a:r>
              <a:rPr lang="hu-HU" sz="1600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 felvétel csupán 976 beteg esetében (</a:t>
            </a:r>
            <a:r>
              <a:rPr lang="hu-HU" sz="1600" b="1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15.3%</a:t>
            </a:r>
            <a:r>
              <a:rPr lang="hu-HU" sz="1600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1600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30 napon belüli kórházi </a:t>
            </a:r>
            <a:r>
              <a:rPr lang="hu-HU" sz="1600" b="1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mortalitás</a:t>
            </a:r>
            <a:r>
              <a:rPr lang="hu-HU" sz="1600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: 471 beteg (</a:t>
            </a:r>
            <a:r>
              <a:rPr lang="hu-HU" sz="1600" b="1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7.4%</a:t>
            </a:r>
            <a:r>
              <a:rPr lang="hu-HU" sz="1600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1600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Posztoperatív transzfúzió: 20.4% (8-24-57%)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/>
          </a:p>
        </p:txBody>
      </p:sp>
      <p:pic>
        <p:nvPicPr>
          <p:cNvPr id="4" name="Kép 3" descr="A képen képernyőkép, szöveg, diagram, Diagram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B34FB91D-7071-867C-0F96-33B4780A28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3955" y="1677414"/>
            <a:ext cx="5628045" cy="3503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281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>
          <a:extLst>
            <a:ext uri="{FF2B5EF4-FFF2-40B4-BE49-F238E27FC236}">
              <a16:creationId xmlns:a16="http://schemas.microsoft.com/office/drawing/2014/main" id="{084CD6BC-E744-902D-5AB2-AF98855AA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6">
            <a:extLst>
              <a:ext uri="{FF2B5EF4-FFF2-40B4-BE49-F238E27FC236}">
                <a16:creationId xmlns:a16="http://schemas.microsoft.com/office/drawing/2014/main" id="{75A9380F-6FDB-C3C4-9C27-74727B28798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15777" r="25348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6">
            <a:extLst>
              <a:ext uri="{FF2B5EF4-FFF2-40B4-BE49-F238E27FC236}">
                <a16:creationId xmlns:a16="http://schemas.microsoft.com/office/drawing/2014/main" id="{C0F34C07-B5F6-500A-870D-F5DD6FD3F40C}"/>
              </a:ext>
            </a:extLst>
          </p:cNvPr>
          <p:cNvSpPr txBox="1"/>
          <p:nvPr/>
        </p:nvSpPr>
        <p:spPr>
          <a:xfrm>
            <a:off x="741687" y="720867"/>
            <a:ext cx="9078589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Az </a:t>
            </a:r>
            <a:r>
              <a:rPr lang="en-US" sz="2400" b="1" dirty="0" err="1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anaemia</a:t>
            </a:r>
            <a:r>
              <a:rPr lang="en-US" sz="2400" b="1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00" b="1" dirty="0" err="1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etiológiájának</a:t>
            </a:r>
            <a:r>
              <a:rPr lang="en-US" sz="2400" b="1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00" b="1" dirty="0" err="1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kivizsgálása</a:t>
            </a:r>
            <a:endParaRPr sz="2400" b="1" dirty="0">
              <a:solidFill>
                <a:srgbClr val="121D4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2" name="Google Shape;132;p6">
            <a:extLst>
              <a:ext uri="{FF2B5EF4-FFF2-40B4-BE49-F238E27FC236}">
                <a16:creationId xmlns:a16="http://schemas.microsoft.com/office/drawing/2014/main" id="{26CC4A9F-9A2D-7469-0474-A6DC101E3E23}"/>
              </a:ext>
            </a:extLst>
          </p:cNvPr>
          <p:cNvSpPr/>
          <p:nvPr/>
        </p:nvSpPr>
        <p:spPr>
          <a:xfrm>
            <a:off x="728986" y="6270319"/>
            <a:ext cx="417321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lnSpc>
                <a:spcPct val="200000"/>
              </a:lnSpc>
            </a:pPr>
            <a:r>
              <a:rPr lang="hu-HU" sz="1200" i="1" dirty="0">
                <a:solidFill>
                  <a:schemeClr val="tx2">
                    <a:lumMod val="75000"/>
                  </a:schemeClr>
                </a:solidFill>
                <a:effectLst/>
                <a:latin typeface="Poppins" pitchFamily="2" charset="0"/>
                <a:cs typeface="Poppins" pitchFamily="2" charset="0"/>
              </a:rPr>
              <a:t>DOI:10.1097/EJA.0000000000002070</a:t>
            </a:r>
            <a:endParaRPr lang="hu-HU" sz="1200" dirty="0">
              <a:solidFill>
                <a:schemeClr val="tx2">
                  <a:lumMod val="75000"/>
                </a:schemeClr>
              </a:solidFill>
              <a:effectLst/>
              <a:latin typeface="Poppins" pitchFamily="2" charset="0"/>
              <a:cs typeface="Poppins" pitchFamily="2" charset="0"/>
            </a:endParaRPr>
          </a:p>
        </p:txBody>
      </p:sp>
      <p:sp>
        <p:nvSpPr>
          <p:cNvPr id="135" name="Google Shape;135;p6">
            <a:extLst>
              <a:ext uri="{FF2B5EF4-FFF2-40B4-BE49-F238E27FC236}">
                <a16:creationId xmlns:a16="http://schemas.microsoft.com/office/drawing/2014/main" id="{54F11B26-F38C-5A0D-9777-383BEDA10321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D08CA61E-6A1B-DD38-0BE1-E948E33985BB}"/>
              </a:ext>
            </a:extLst>
          </p:cNvPr>
          <p:cNvSpPr txBox="1"/>
          <p:nvPr/>
        </p:nvSpPr>
        <p:spPr>
          <a:xfrm>
            <a:off x="876300" y="1714500"/>
            <a:ext cx="833120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Amennyiben történt ferritin és/vagy </a:t>
            </a:r>
            <a:r>
              <a:rPr lang="hu-HU" sz="1600" dirty="0" err="1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transzferrin</a:t>
            </a:r>
            <a:r>
              <a:rPr lang="hu-HU" sz="1600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 telítettség meghatározás:</a:t>
            </a:r>
          </a:p>
          <a:p>
            <a:pPr>
              <a:lnSpc>
                <a:spcPct val="150000"/>
              </a:lnSpc>
            </a:pPr>
            <a:r>
              <a:rPr lang="hu-HU" sz="1600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	- enyhe </a:t>
            </a:r>
            <a:r>
              <a:rPr lang="hu-HU" sz="1600" dirty="0" err="1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anaemia</a:t>
            </a:r>
            <a:r>
              <a:rPr lang="hu-HU" sz="1600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 esetén: ?</a:t>
            </a:r>
          </a:p>
          <a:p>
            <a:pPr>
              <a:lnSpc>
                <a:spcPct val="150000"/>
              </a:lnSpc>
            </a:pPr>
            <a:r>
              <a:rPr lang="hu-HU" sz="1600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	- közepes: 10.5%</a:t>
            </a:r>
          </a:p>
          <a:p>
            <a:pPr>
              <a:lnSpc>
                <a:spcPct val="150000"/>
              </a:lnSpc>
            </a:pPr>
            <a:r>
              <a:rPr lang="hu-HU" sz="1600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	- súlyos: 21.8%</a:t>
            </a:r>
          </a:p>
        </p:txBody>
      </p:sp>
    </p:spTree>
    <p:extLst>
      <p:ext uri="{BB962C8B-B14F-4D97-AF65-F5344CB8AC3E}">
        <p14:creationId xmlns:p14="http://schemas.microsoft.com/office/powerpoint/2010/main" val="3288808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>
          <a:extLst>
            <a:ext uri="{FF2B5EF4-FFF2-40B4-BE49-F238E27FC236}">
              <a16:creationId xmlns:a16="http://schemas.microsoft.com/office/drawing/2014/main" id="{A3BA7AC1-07B2-2364-3ADD-8718ECFC2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6">
            <a:extLst>
              <a:ext uri="{FF2B5EF4-FFF2-40B4-BE49-F238E27FC236}">
                <a16:creationId xmlns:a16="http://schemas.microsoft.com/office/drawing/2014/main" id="{4B740213-8375-5BD3-1FD4-F456236A00A8}"/>
              </a:ext>
            </a:extLst>
          </p:cNvPr>
          <p:cNvSpPr txBox="1"/>
          <p:nvPr/>
        </p:nvSpPr>
        <p:spPr>
          <a:xfrm>
            <a:off x="741687" y="720867"/>
            <a:ext cx="9078589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Eredmények</a:t>
            </a:r>
            <a:endParaRPr sz="2400" b="1" dirty="0">
              <a:solidFill>
                <a:srgbClr val="121D4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2" name="Google Shape;132;p6">
            <a:extLst>
              <a:ext uri="{FF2B5EF4-FFF2-40B4-BE49-F238E27FC236}">
                <a16:creationId xmlns:a16="http://schemas.microsoft.com/office/drawing/2014/main" id="{62C3FF98-A7E5-8BF2-7692-FEA70633EB59}"/>
              </a:ext>
            </a:extLst>
          </p:cNvPr>
          <p:cNvSpPr/>
          <p:nvPr/>
        </p:nvSpPr>
        <p:spPr>
          <a:xfrm>
            <a:off x="728986" y="6270319"/>
            <a:ext cx="417321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lnSpc>
                <a:spcPct val="200000"/>
              </a:lnSpc>
            </a:pPr>
            <a:r>
              <a:rPr lang="hu-HU" sz="1200" i="1" dirty="0">
                <a:solidFill>
                  <a:schemeClr val="tx2">
                    <a:lumMod val="75000"/>
                  </a:schemeClr>
                </a:solidFill>
                <a:effectLst/>
                <a:latin typeface="Poppins" pitchFamily="2" charset="0"/>
                <a:cs typeface="Poppins" pitchFamily="2" charset="0"/>
              </a:rPr>
              <a:t>DOI:10.1097/EJA.0000000000002070</a:t>
            </a:r>
            <a:endParaRPr lang="hu-HU" sz="1200" dirty="0">
              <a:solidFill>
                <a:schemeClr val="tx2">
                  <a:lumMod val="75000"/>
                </a:schemeClr>
              </a:solidFill>
              <a:effectLst/>
              <a:latin typeface="Poppins" pitchFamily="2" charset="0"/>
              <a:cs typeface="Poppins" pitchFamily="2" charset="0"/>
            </a:endParaRPr>
          </a:p>
        </p:txBody>
      </p:sp>
      <p:sp>
        <p:nvSpPr>
          <p:cNvPr id="135" name="Google Shape;135;p6">
            <a:extLst>
              <a:ext uri="{FF2B5EF4-FFF2-40B4-BE49-F238E27FC236}">
                <a16:creationId xmlns:a16="http://schemas.microsoft.com/office/drawing/2014/main" id="{04543109-D492-C1C9-E0B6-A09A7E120A4D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Kép 4" descr="A képen szöveg, nyugta, képernyőkép, Betűtípus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FFF7D300-63EC-873A-D033-866A081ED9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420" y="1869124"/>
            <a:ext cx="9652231" cy="3871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483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>
          <a:extLst>
            <a:ext uri="{FF2B5EF4-FFF2-40B4-BE49-F238E27FC236}">
              <a16:creationId xmlns:a16="http://schemas.microsoft.com/office/drawing/2014/main" id="{7EDF6EA3-1D32-C65C-2693-E19E9CA29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6">
            <a:extLst>
              <a:ext uri="{FF2B5EF4-FFF2-40B4-BE49-F238E27FC236}">
                <a16:creationId xmlns:a16="http://schemas.microsoft.com/office/drawing/2014/main" id="{C09312C3-E9DC-0B9C-6602-A91F8E588DFD}"/>
              </a:ext>
            </a:extLst>
          </p:cNvPr>
          <p:cNvSpPr txBox="1"/>
          <p:nvPr/>
        </p:nvSpPr>
        <p:spPr>
          <a:xfrm>
            <a:off x="741687" y="720867"/>
            <a:ext cx="9078589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Eredmények</a:t>
            </a:r>
            <a:endParaRPr sz="2400" b="1" dirty="0">
              <a:solidFill>
                <a:srgbClr val="121D4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2" name="Google Shape;132;p6">
            <a:extLst>
              <a:ext uri="{FF2B5EF4-FFF2-40B4-BE49-F238E27FC236}">
                <a16:creationId xmlns:a16="http://schemas.microsoft.com/office/drawing/2014/main" id="{F07ED7C3-6547-C002-0FCF-5B9522545775}"/>
              </a:ext>
            </a:extLst>
          </p:cNvPr>
          <p:cNvSpPr/>
          <p:nvPr/>
        </p:nvSpPr>
        <p:spPr>
          <a:xfrm>
            <a:off x="728986" y="6270319"/>
            <a:ext cx="417321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lnSpc>
                <a:spcPct val="200000"/>
              </a:lnSpc>
            </a:pPr>
            <a:r>
              <a:rPr lang="hu-HU" sz="1200" i="1" dirty="0">
                <a:solidFill>
                  <a:schemeClr val="tx2">
                    <a:lumMod val="75000"/>
                  </a:schemeClr>
                </a:solidFill>
                <a:effectLst/>
                <a:latin typeface="Poppins" pitchFamily="2" charset="0"/>
                <a:cs typeface="Poppins" pitchFamily="2" charset="0"/>
              </a:rPr>
              <a:t>DOI:10.1097/EJA.0000000000002070</a:t>
            </a:r>
            <a:endParaRPr lang="hu-HU" sz="1200" dirty="0">
              <a:solidFill>
                <a:schemeClr val="tx2">
                  <a:lumMod val="75000"/>
                </a:schemeClr>
              </a:solidFill>
              <a:effectLst/>
              <a:latin typeface="Poppins" pitchFamily="2" charset="0"/>
              <a:cs typeface="Poppins" pitchFamily="2" charset="0"/>
            </a:endParaRPr>
          </a:p>
        </p:txBody>
      </p:sp>
      <p:sp>
        <p:nvSpPr>
          <p:cNvPr id="135" name="Google Shape;135;p6">
            <a:extLst>
              <a:ext uri="{FF2B5EF4-FFF2-40B4-BE49-F238E27FC236}">
                <a16:creationId xmlns:a16="http://schemas.microsoft.com/office/drawing/2014/main" id="{153FFE38-DBA5-F2D8-171B-DB9A756A7F51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Kép 2" descr="A képen szöveg, képernyőkép, Betűtípus, tervezés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97916F45-EAEF-9571-7071-8E29132DB5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2300" y="1796216"/>
            <a:ext cx="5905500" cy="2794000"/>
          </a:xfrm>
          <a:prstGeom prst="rect">
            <a:avLst/>
          </a:prstGeom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5A6A7B2A-8867-8652-1545-CD48D1124760}"/>
              </a:ext>
            </a:extLst>
          </p:cNvPr>
          <p:cNvSpPr txBox="1"/>
          <p:nvPr/>
        </p:nvSpPr>
        <p:spPr>
          <a:xfrm>
            <a:off x="838200" y="1765300"/>
            <a:ext cx="4864100" cy="3216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Európai adatokkal összevetve magasabb az </a:t>
            </a:r>
            <a:r>
              <a:rPr lang="hu-HU" dirty="0" err="1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anaemia</a:t>
            </a:r>
            <a: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 </a:t>
            </a:r>
            <a:r>
              <a:rPr lang="hu-HU" dirty="0" err="1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incidenciája</a:t>
            </a:r>
            <a:endParaRPr lang="hu-HU" dirty="0">
              <a:solidFill>
                <a:srgbClr val="002060"/>
              </a:solidFill>
              <a:latin typeface="Poppins" pitchFamily="2" charset="0"/>
              <a:cs typeface="Poppins" pitchFamily="2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10-ből 4 beteget érint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Pozitív korreláció a súlyossága és a 30 napos mortalitás között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Az ITO felvétel gyakorisága csak a súlyos fokú </a:t>
            </a:r>
            <a:r>
              <a:rPr lang="hu-HU" dirty="0" err="1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anaemiával</a:t>
            </a:r>
            <a: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 mutat összefüggést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Az okát többnyire nem vizsgálják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hu-HU" dirty="0">
              <a:solidFill>
                <a:srgbClr val="002060"/>
              </a:solidFill>
              <a:latin typeface="Poppins" pitchFamily="2" charset="0"/>
              <a:cs typeface="Poppins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>
              <a:solidFill>
                <a:srgbClr val="002060"/>
              </a:solidFill>
              <a:latin typeface="Poppins" pitchFamily="2" charset="0"/>
              <a:cs typeface="Poppi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35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>
          <a:extLst>
            <a:ext uri="{FF2B5EF4-FFF2-40B4-BE49-F238E27FC236}">
              <a16:creationId xmlns:a16="http://schemas.microsoft.com/office/drawing/2014/main" id="{B939A281-603B-C2AF-EC5B-321FDF9776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6">
            <a:extLst>
              <a:ext uri="{FF2B5EF4-FFF2-40B4-BE49-F238E27FC236}">
                <a16:creationId xmlns:a16="http://schemas.microsoft.com/office/drawing/2014/main" id="{B9629DD2-2A25-89F0-EAFB-0A54C1825EEC}"/>
              </a:ext>
            </a:extLst>
          </p:cNvPr>
          <p:cNvSpPr txBox="1"/>
          <p:nvPr/>
        </p:nvSpPr>
        <p:spPr>
          <a:xfrm>
            <a:off x="741687" y="720867"/>
            <a:ext cx="9078589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Tanulságok</a:t>
            </a:r>
            <a:endParaRPr sz="2400" b="1" dirty="0">
              <a:solidFill>
                <a:srgbClr val="121D4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5" name="Google Shape;135;p6">
            <a:extLst>
              <a:ext uri="{FF2B5EF4-FFF2-40B4-BE49-F238E27FC236}">
                <a16:creationId xmlns:a16="http://schemas.microsoft.com/office/drawing/2014/main" id="{97B8EDBF-C3E5-2569-A1B3-85088A2650EF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891B43F8-6B6D-6B3B-600C-E44FF970DC97}"/>
              </a:ext>
            </a:extLst>
          </p:cNvPr>
          <p:cNvSpPr txBox="1"/>
          <p:nvPr/>
        </p:nvSpPr>
        <p:spPr>
          <a:xfrm>
            <a:off x="838200" y="1765300"/>
            <a:ext cx="6332622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Független, </a:t>
            </a:r>
            <a:r>
              <a:rPr lang="hu-HU" b="1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módosítható</a:t>
            </a:r>
            <a: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 rizikófaktorok </a:t>
            </a:r>
            <a:r>
              <a:rPr lang="hu-HU" dirty="0" err="1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adverz</a:t>
            </a:r>
            <a: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 kimenetelre: </a:t>
            </a:r>
            <a:r>
              <a:rPr lang="hu-HU" b="1" dirty="0" err="1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anaemia</a:t>
            </a:r>
            <a: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</a:rPr>
              <a:t>, vérzés, transzfúzió </a:t>
            </a:r>
            <a:endParaRPr lang="hu-HU" dirty="0">
              <a:solidFill>
                <a:srgbClr val="002060"/>
              </a:solidFill>
              <a:latin typeface="Poppins" pitchFamily="2" charset="0"/>
              <a:cs typeface="Poppins" pitchFamily="2" charset="0"/>
              <a:sym typeface="Wingdings" pitchFamily="2" charset="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err="1">
                <a:solidFill>
                  <a:srgbClr val="002060"/>
                </a:solidFill>
                <a:latin typeface="Poppins" pitchFamily="2" charset="0"/>
                <a:cs typeface="Poppins" pitchFamily="2" charset="0"/>
                <a:sym typeface="Wingdings" pitchFamily="2" charset="2"/>
              </a:rPr>
              <a:t>Patient</a:t>
            </a:r>
            <a: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  <a:sym typeface="Wingdings" pitchFamily="2" charset="2"/>
              </a:rPr>
              <a:t> </a:t>
            </a:r>
            <a:r>
              <a:rPr lang="hu-HU" dirty="0" err="1">
                <a:solidFill>
                  <a:srgbClr val="002060"/>
                </a:solidFill>
                <a:latin typeface="Poppins" pitchFamily="2" charset="0"/>
                <a:cs typeface="Poppins" pitchFamily="2" charset="0"/>
                <a:sym typeface="Wingdings" pitchFamily="2" charset="2"/>
              </a:rPr>
              <a:t>blood</a:t>
            </a:r>
            <a: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  <a:sym typeface="Wingdings" pitchFamily="2" charset="2"/>
              </a:rPr>
              <a:t> management fontossága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  <a:sym typeface="Wingdings" pitchFamily="2" charset="2"/>
              </a:rPr>
              <a:t>Transzfúziós </a:t>
            </a:r>
            <a:r>
              <a:rPr lang="hu-HU" dirty="0" err="1">
                <a:solidFill>
                  <a:srgbClr val="002060"/>
                </a:solidFill>
                <a:latin typeface="Poppins" pitchFamily="2" charset="0"/>
                <a:cs typeface="Poppins" pitchFamily="2" charset="0"/>
                <a:sym typeface="Wingdings" pitchFamily="2" charset="2"/>
              </a:rPr>
              <a:t>triggerek</a:t>
            </a:r>
            <a: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  <a:sym typeface="Wingdings" pitchFamily="2" charset="2"/>
              </a:rPr>
              <a:t>:</a:t>
            </a:r>
            <a:b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  <a:sym typeface="Wingdings" pitchFamily="2" charset="2"/>
              </a:rPr>
            </a:br>
            <a: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  <a:sym typeface="Wingdings" pitchFamily="2" charset="2"/>
              </a:rPr>
              <a:t>- nem csak a </a:t>
            </a:r>
            <a:r>
              <a:rPr lang="hu-HU" dirty="0" err="1">
                <a:solidFill>
                  <a:srgbClr val="002060"/>
                </a:solidFill>
                <a:latin typeface="Poppins" pitchFamily="2" charset="0"/>
                <a:cs typeface="Poppins" pitchFamily="2" charset="0"/>
                <a:sym typeface="Wingdings" pitchFamily="2" charset="2"/>
              </a:rPr>
              <a:t>Hgb</a:t>
            </a:r>
            <a: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  <a:sym typeface="Wingdings" pitchFamily="2" charset="2"/>
              </a:rPr>
              <a:t>...</a:t>
            </a:r>
            <a:b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  <a:sym typeface="Wingdings" pitchFamily="2" charset="2"/>
              </a:rPr>
            </a:br>
            <a: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  <a:sym typeface="Wingdings" pitchFamily="2" charset="2"/>
              </a:rPr>
              <a:t>- ferritin, </a:t>
            </a:r>
            <a:r>
              <a:rPr lang="hu-HU" dirty="0" err="1">
                <a:solidFill>
                  <a:srgbClr val="002060"/>
                </a:solidFill>
                <a:latin typeface="Poppins" pitchFamily="2" charset="0"/>
                <a:cs typeface="Poppins" pitchFamily="2" charset="0"/>
                <a:sym typeface="Wingdings" pitchFamily="2" charset="2"/>
              </a:rPr>
              <a:t>transzferrin</a:t>
            </a:r>
            <a: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  <a:sym typeface="Wingdings" pitchFamily="2" charset="2"/>
              </a:rPr>
              <a:t> </a:t>
            </a:r>
            <a:r>
              <a:rPr lang="hu-HU" dirty="0" err="1">
                <a:solidFill>
                  <a:srgbClr val="002060"/>
                </a:solidFill>
                <a:latin typeface="Poppins" pitchFamily="2" charset="0"/>
                <a:cs typeface="Poppins" pitchFamily="2" charset="0"/>
                <a:sym typeface="Wingdings" pitchFamily="2" charset="2"/>
              </a:rPr>
              <a:t>szaturáció</a:t>
            </a:r>
            <a:b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  <a:sym typeface="Wingdings" pitchFamily="2" charset="2"/>
              </a:rPr>
            </a:br>
            <a: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  <a:sym typeface="Wingdings" pitchFamily="2" charset="2"/>
              </a:rPr>
              <a:t>- laktát</a:t>
            </a:r>
            <a:b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  <a:sym typeface="Wingdings" pitchFamily="2" charset="2"/>
              </a:rPr>
            </a:br>
            <a:r>
              <a:rPr lang="hu-HU" dirty="0">
                <a:solidFill>
                  <a:srgbClr val="002060"/>
                </a:solidFill>
                <a:latin typeface="Poppins" pitchFamily="2" charset="0"/>
                <a:cs typeface="Poppins" pitchFamily="2" charset="0"/>
                <a:sym typeface="Wingdings" pitchFamily="2" charset="2"/>
              </a:rPr>
              <a:t>- ScvO2</a:t>
            </a:r>
            <a:endParaRPr lang="hu-HU" dirty="0">
              <a:solidFill>
                <a:srgbClr val="002060"/>
              </a:solidFill>
              <a:latin typeface="Poppins" pitchFamily="2" charset="0"/>
              <a:cs typeface="Poppins" pitchFamily="2" charset="0"/>
            </a:endParaRPr>
          </a:p>
          <a:p>
            <a:endParaRPr lang="hu-HU" dirty="0">
              <a:solidFill>
                <a:srgbClr val="002060"/>
              </a:solidFill>
              <a:latin typeface="Poppins" pitchFamily="2" charset="0"/>
              <a:cs typeface="Poppins" pitchFamily="2" charset="0"/>
            </a:endParaRPr>
          </a:p>
        </p:txBody>
      </p:sp>
      <p:pic>
        <p:nvPicPr>
          <p:cNvPr id="2052" name="Picture 4" descr="Patient Blood Management Subgroup | The International Society of Blood  Transfusion (ISBT)">
            <a:extLst>
              <a:ext uri="{FF2B5EF4-FFF2-40B4-BE49-F238E27FC236}">
                <a16:creationId xmlns:a16="http://schemas.microsoft.com/office/drawing/2014/main" id="{94A0EE98-FA9C-5A1A-FCDF-3107DE6562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2400" y="1620173"/>
            <a:ext cx="5689600" cy="284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4598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14"/>
          <p:cNvSpPr txBox="1"/>
          <p:nvPr/>
        </p:nvSpPr>
        <p:spPr>
          <a:xfrm>
            <a:off x="2557786" y="2967335"/>
            <a:ext cx="9078589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 err="1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Köszönöm</a:t>
            </a:r>
            <a:r>
              <a:rPr lang="en-US" sz="4800" b="1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 a </a:t>
            </a:r>
            <a:r>
              <a:rPr lang="en-US" sz="4800" b="1" dirty="0" err="1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figyelmet</a:t>
            </a:r>
            <a:r>
              <a:rPr lang="en-US" sz="4800" b="1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!</a:t>
            </a:r>
            <a:endParaRPr sz="1200" dirty="0"/>
          </a:p>
        </p:txBody>
      </p:sp>
      <p:pic>
        <p:nvPicPr>
          <p:cNvPr id="333" name="Google Shape;333;p14"/>
          <p:cNvPicPr preferRelativeResize="0"/>
          <p:nvPr/>
        </p:nvPicPr>
        <p:blipFill rotWithShape="1">
          <a:blip r:embed="rId3">
            <a:alphaModFix/>
          </a:blip>
          <a:srcRect t="14601" r="55677"/>
          <a:stretch/>
        </p:blipFill>
        <p:spPr>
          <a:xfrm flipH="1">
            <a:off x="-2" y="0"/>
            <a:ext cx="3555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14"/>
          <p:cNvSpPr/>
          <p:nvPr/>
        </p:nvSpPr>
        <p:spPr>
          <a:xfrm>
            <a:off x="7463162" y="6134877"/>
            <a:ext cx="417321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Pécs, 2025.04.25.</a:t>
            </a:r>
            <a:endParaRPr sz="1200" dirty="0">
              <a:solidFill>
                <a:srgbClr val="9DA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" name="Kép 1" descr="A képen szöveg látható&#10;&#10;Automatikusan generált leírás">
            <a:extLst>
              <a:ext uri="{FF2B5EF4-FFF2-40B4-BE49-F238E27FC236}">
                <a16:creationId xmlns:a16="http://schemas.microsoft.com/office/drawing/2014/main" id="{8581AC2D-302A-C664-3D0D-3E35DA7C82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9457" y="198457"/>
            <a:ext cx="3778180" cy="109784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461</TotalTime>
  <Words>389</Words>
  <Application>Microsoft Macintosh PowerPoint</Application>
  <PresentationFormat>Szélesvásznú</PresentationFormat>
  <Paragraphs>46</Paragraphs>
  <Slides>9</Slides>
  <Notes>9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9</vt:i4>
      </vt:variant>
    </vt:vector>
  </HeadingPairs>
  <TitlesOfParts>
    <vt:vector size="13" baseType="lpstr">
      <vt:lpstr>Arial</vt:lpstr>
      <vt:lpstr>Poppins</vt:lpstr>
      <vt:lpstr>Calibri</vt:lpstr>
      <vt:lpstr>Office-téma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Zoltan Egri</dc:creator>
  <cp:lastModifiedBy>Nyisztor Eszter</cp:lastModifiedBy>
  <cp:revision>20</cp:revision>
  <dcterms:created xsi:type="dcterms:W3CDTF">2020-12-03T17:17:37Z</dcterms:created>
  <dcterms:modified xsi:type="dcterms:W3CDTF">2025-07-02T16:20:19Z</dcterms:modified>
</cp:coreProperties>
</file>