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9" r:id="rId6"/>
    <p:sldId id="270" r:id="rId7"/>
    <p:sldId id="268" r:id="rId8"/>
    <p:sldId id="259" r:id="rId9"/>
    <p:sldId id="261" r:id="rId10"/>
    <p:sldId id="262" r:id="rId11"/>
    <p:sldId id="263" r:id="rId12"/>
    <p:sldId id="260" r:id="rId13"/>
    <p:sldId id="264" r:id="rId14"/>
    <p:sldId id="266" r:id="rId15"/>
    <p:sldId id="26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A9417-581A-4D1E-B747-7569557F5960}" v="7" dt="2025-04-25T09:06:3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D1610E-8BD1-41AF-B70B-57D3190F8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2E60EA5-A9C9-52AB-8947-CECC98ABC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259D5A-679A-B4C6-6A0F-F1EF7BC1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BF7454-EC0D-ED9B-1D4A-67090E38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77BC8F-3F38-ED9C-458C-DA0638E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74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7CC177-85D4-2225-2787-ED371DF2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73E1731-AB4B-3888-4A08-49ED2E383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46E0A4-E226-0838-BF92-B49D85D5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11B05A-75D8-8518-E267-55B7EBED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5B8DC8-3BBA-62C0-092B-BA532A4D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52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F1EB66B-B1E0-DE14-7E3D-402D38643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B25DA0-E002-5F81-D5B1-82A60D499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AEAC96-F82F-B54F-5529-579DEA30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538181-7171-91C9-57F3-4B0AF99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ABDDD1-73AF-9FFC-CEA0-BBAEDB8A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D53094-372E-CEF2-F382-53DE139F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9A15B4-0017-FFE2-7EE0-DCBBF1B3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43B859-C89A-A15B-A571-5C2688CD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C88CF9-BF54-CB34-2151-106C99D2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95FD8A-7DE3-7838-4526-1E27FC84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9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DDED08-8D65-8C60-DDBB-D1E27EC0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8BBE3AE-AAA3-06FF-10A4-F0E1225A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B142E6-1E35-D916-E40A-9635699C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917538-AA97-2FC9-DE18-8B80E742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811D3E-9611-B5D3-A99A-7C8842C3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73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979748-A0E1-907F-A277-AB339C83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7035AF-F672-D700-D019-5CBECE97B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B42DBA-B9D8-6D2A-0A59-61BD436DB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8A78FB-6B18-893F-890E-46465662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49409D9-D182-97B3-06D4-398AAE20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3CF2D9-1BB9-C7BA-1F9D-44A791E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88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A40EA8-F4A5-6973-DD02-CA49463C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0E9AA5-2C0A-CCF1-2862-0773AE483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737459-1E78-9B82-FE2A-CE5ABB178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949FF2E-CBAF-8A91-32ED-7D2A704BD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E9CC56-808D-88F1-DE8E-AE75076AB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0C5C509-AD7F-B99C-9B54-538DC0F1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6E84A2E-F310-9184-635A-BF766BA0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57B3C70-406A-6391-8C9C-90E76B45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4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A6A5CF-81CE-D157-FC70-28E8557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AEA98D6-A520-B450-D996-89F35C5C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266430E-D1AC-678C-DF40-076D6951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7DC1390-C0DA-3F0D-4B5F-669EF397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10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2BF96B6-A0EA-627D-0EC6-4AA7A145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A38FF85-D056-2452-E204-CEA5D966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6D996-3A8B-F8F2-5F9A-E4C9F80E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16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214509-B2CA-0746-E6D4-676B4CC1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3A3888-319C-AD04-343E-8FC391445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5BA2B2B-C553-E562-729C-E7F334982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5224FE-7EDE-D05C-6AE0-108ABAE6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557B81-C480-15DA-F693-FD14781D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5DC578-F945-A89E-3AF5-F2D117CA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62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7A2027-C536-2B09-6960-5D518294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56EFCA7-53A3-AAB2-E316-F366A5C7F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679050-4310-66CE-472B-968225906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873F05B-C6FD-235F-CE26-7D080CEF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500EE0D-D322-907A-0228-54B64737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F24EBC-BC68-3907-0D4F-5E31768F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43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82C59FA-60C8-E789-607B-5A70E65B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F0CF31-2731-9D6F-86DB-570C01D82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1E9C40-28BA-F48A-2464-83D08233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7DC3D-07B1-4C97-B65B-EBAEA0A27929}" type="datetimeFigureOut">
              <a:rPr lang="hu-HU" smtClean="0"/>
              <a:t>2025. 04. 25.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B7288E-4B2F-847C-5AFD-61C18D956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F89E06-706F-63AF-434B-AC733E9E7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CF2CB-7842-429E-A169-94619E7F04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0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cforum.biomedcentral.com/articles/10.1186/s13054-025-05249-2#ref-CR27" TargetMode="External"/><Relationship Id="rId3" Type="http://schemas.openxmlformats.org/officeDocument/2006/relationships/hyperlink" Target="https://ccforum.biomedcentral.com/articles/10.1186/s13054-025-05249-2#ref-CR40" TargetMode="External"/><Relationship Id="rId7" Type="http://schemas.openxmlformats.org/officeDocument/2006/relationships/hyperlink" Target="https://ccforum.biomedcentral.com/articles/10.1186/s13054-025-05249-2#ref-CR25" TargetMode="External"/><Relationship Id="rId2" Type="http://schemas.openxmlformats.org/officeDocument/2006/relationships/hyperlink" Target="https://ccforum.biomedcentral.com/articles/10.1186/s13054-025-05249-2#ref-CR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forum.biomedcentral.com/articles/10.1186/s13054-025-05249-2#ref-CR26" TargetMode="External"/><Relationship Id="rId5" Type="http://schemas.openxmlformats.org/officeDocument/2006/relationships/hyperlink" Target="https://ccforum.biomedcentral.com/articles/10.1186/s13054-025-05249-2#ref-CR28" TargetMode="External"/><Relationship Id="rId4" Type="http://schemas.openxmlformats.org/officeDocument/2006/relationships/hyperlink" Target="https://ccforum.biomedcentral.com/articles/10.1186/s13054-025-05249-2#ref-CR4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cforum.biomedcentral.com/articles/10.1186/s13054-025-05249-2#ref-CR23" TargetMode="External"/><Relationship Id="rId3" Type="http://schemas.openxmlformats.org/officeDocument/2006/relationships/hyperlink" Target="https://ccforum.biomedcentral.com/articles/10.1186/s13054-025-05249-2#ref-CR35" TargetMode="External"/><Relationship Id="rId7" Type="http://schemas.openxmlformats.org/officeDocument/2006/relationships/hyperlink" Target="https://ccforum.biomedcentral.com/articles/10.1186/s13054-025-05249-2#ref-CR30" TargetMode="External"/><Relationship Id="rId2" Type="http://schemas.openxmlformats.org/officeDocument/2006/relationships/hyperlink" Target="https://ccforum.biomedcentral.com/articles/10.1186/s13054-025-05249-2#ref-CR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forum.biomedcentral.com/articles/10.1186/s13054-025-05249-2#ref-CR36" TargetMode="External"/><Relationship Id="rId11" Type="http://schemas.openxmlformats.org/officeDocument/2006/relationships/hyperlink" Target="https://ccforum.biomedcentral.com/articles/10.1186/s13054-025-05249-2#ref-CR39" TargetMode="External"/><Relationship Id="rId5" Type="http://schemas.openxmlformats.org/officeDocument/2006/relationships/hyperlink" Target="https://ccforum.biomedcentral.com/articles/10.1186/s13054-025-05249-2#ref-CR24" TargetMode="External"/><Relationship Id="rId10" Type="http://schemas.openxmlformats.org/officeDocument/2006/relationships/hyperlink" Target="https://ccforum.biomedcentral.com/articles/10.1186/s13054-025-05249-2#ref-CR34" TargetMode="External"/><Relationship Id="rId4" Type="http://schemas.openxmlformats.org/officeDocument/2006/relationships/hyperlink" Target="https://ccforum.biomedcentral.com/articles/10.1186/s13054-025-05249-2#ref-CR7" TargetMode="External"/><Relationship Id="rId9" Type="http://schemas.openxmlformats.org/officeDocument/2006/relationships/hyperlink" Target="https://ccforum.biomedcentral.com/articles/10.1186/s13054-025-05249-2#ref-CR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képernyőkép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6F1D310-3833-F302-214B-4F621B073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1116675"/>
            <a:ext cx="97536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3">
            <a:extLst>
              <a:ext uri="{FF2B5EF4-FFF2-40B4-BE49-F238E27FC236}">
                <a16:creationId xmlns:a16="http://schemas.microsoft.com/office/drawing/2014/main" id="{DDCDE060-D339-53E5-EE14-82946EE3E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309191"/>
              </p:ext>
            </p:extLst>
          </p:nvPr>
        </p:nvGraphicFramePr>
        <p:xfrm>
          <a:off x="0" y="0"/>
          <a:ext cx="12192000" cy="663549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626757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31927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78981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839057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738729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7213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69458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746523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580280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94883644"/>
                    </a:ext>
                  </a:extLst>
                </a:gridCol>
              </a:tblGrid>
              <a:tr h="55646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Author, year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Patients (n)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Setting, Country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Excluded comorbidities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Study design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Sepsis criteria, 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Mortality Rate, Follow-up Mortality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Troponin type and cut-off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Variables in multivariate analysis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Reported associations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50940"/>
                  </a:ext>
                </a:extLst>
              </a:tr>
              <a:tr h="1284392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Kim et al. (2020)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2" tooltip="Kim JS, Kim YJ, Kim M, Ryoo SM, Kim WY. Association between right ventricle dysfunction and poor outcome in patients with septic shock. Heart. 2020;106(21):1665–71. &#10;                  https://doi.org/10.1136/heartjnl-2020-316889&#10;                  &#10;                ."/>
                        </a:rPr>
                        <a:t>29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778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ED, South Korea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Cardiovascular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Retro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Septic shock (Sepsis-2), 100%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28,70%,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cTnI (40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cTnI, hypertension, DM, CKD, malignancy, gastrointestinal infection, unknown site infection, RV dysfunction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Multivariate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logistic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regression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80826"/>
                  </a:ext>
                </a:extLst>
              </a:tr>
              <a:tr h="55646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Lundberg et al. (2016) [</a:t>
                      </a:r>
                      <a:r>
                        <a:rPr lang="hu-HU" sz="1050">
                          <a:solidFill>
                            <a:srgbClr val="004B83"/>
                          </a:solidFill>
                          <a:effectLst/>
                          <a:hlinkClick r:id="rId3" tooltip="Lundberg OHM, Bergenzaun L, Rydén J, Rosenqvist M, Melander O, Chew MS. Adrenomedullin and endothelin-1 are associated with myocardial injury and death in septic shock patients. Crit Care. 2016;20(1):178. &#10;                  https://doi.org/10.1186/s13054-016-1361-y&#10;                  &#10;                ."/>
                        </a:rPr>
                        <a:t>40</a:t>
                      </a:r>
                      <a:r>
                        <a:rPr lang="hu-HU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53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Sweden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Hematological, Immunological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Septic shock (Sepsis-2), 100%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28,30%.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(14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Mean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difference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78245"/>
                  </a:ext>
                </a:extLst>
              </a:tr>
              <a:tr h="73844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Landesberg et al. (2014)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4" tooltip="Landesberg G, Jaffe AS, Gilon D, et al. Troponin elevation in severe sepsis and septic shock: the role of left ventricular diastolic dysfunction and right ventricular dilatation*. Crit Care Med. 2014;42(4):790–800. &#10;                  https://doi.org/10.1097/CCM.0000000000000107&#10;                  &#10;                ."/>
                        </a:rPr>
                        <a:t>41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106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Israel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Cardiovascular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Prosp</a:t>
                      </a:r>
                      <a:r>
                        <a:rPr lang="hu-HU" sz="1050" dirty="0">
                          <a:effectLst/>
                        </a:rPr>
                        <a:t>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Severe sepsis and septic shock (sepsis-2), 61%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38.6%, In-hospital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(14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cTnT, RVESV, longitudinal SRe’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Univariate</a:t>
                      </a:r>
                      <a:r>
                        <a:rPr lang="hu-HU" sz="1050" dirty="0">
                          <a:effectLst/>
                        </a:rPr>
                        <a:t> and </a:t>
                      </a:r>
                      <a:r>
                        <a:rPr lang="hu-HU" sz="1050" dirty="0" err="1">
                          <a:effectLst/>
                        </a:rPr>
                        <a:t>Multivariate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logistic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regression</a:t>
                      </a:r>
                      <a:r>
                        <a:rPr lang="hu-HU" sz="1050" dirty="0">
                          <a:effectLst/>
                        </a:rPr>
                        <a:t>, </a:t>
                      </a:r>
                      <a:r>
                        <a:rPr lang="hu-HU" sz="1050" dirty="0" err="1">
                          <a:effectLst/>
                        </a:rPr>
                        <a:t>Mean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difference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06883"/>
                  </a:ext>
                </a:extLst>
              </a:tr>
              <a:tr h="73844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Wang et al. (2020)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5" tooltip="Wang H, Gao YX, Wu YN, Li C, Duan J. Association between plasma adiponectin levels and left ventricular systolic dysfunction in sepsis patients. J Crit Care. 2020;60:195–201. &#10;                  https://doi.org/10.1016/j.jcrc.2020.06.020&#10;                  &#10;                ."/>
                        </a:rPr>
                        <a:t>28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98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China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Cardiovascular, Immunosuppression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Sepsis and septic shock (Sepsis-3), 43%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26.5%,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(100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 &gt; 100 (ng/L), hs-CRP, APACHE-II, SVI, APN, Cardiac index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Univariate</a:t>
                      </a:r>
                      <a:r>
                        <a:rPr lang="hu-HU" sz="1050" dirty="0">
                          <a:effectLst/>
                        </a:rPr>
                        <a:t> and </a:t>
                      </a:r>
                      <a:r>
                        <a:rPr lang="hu-HU" sz="1050" dirty="0" err="1">
                          <a:effectLst/>
                        </a:rPr>
                        <a:t>Multivariate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logistic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regression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173132"/>
                  </a:ext>
                </a:extLst>
              </a:tr>
              <a:tr h="55646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Jendoubi et al. (2019)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6" tooltip="Jendoubi A, Jerbi S, Maamar E, et al. Prognostic value of high-sensitivity troponin I in patients with septic shock: a prospective observational study. Indian J Crit Care Med. 2019;23(7):320–5. &#10;                  https://doi.org/10.5005/jp-journals-10071-23206&#10;                  &#10;                ."/>
                        </a:rPr>
                        <a:t>26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75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NR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Cardiovascular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Septic shock (Sepsis-1), 100%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54.6%,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cTnI (34 ng/L for men and 16 ng/L for women)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Contingency table, Mean difference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59870"/>
                  </a:ext>
                </a:extLst>
              </a:tr>
              <a:tr h="73844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fi-FI" sz="1050">
                          <a:effectLst/>
                        </a:rPr>
                        <a:t>Vallabhajosyula et al. (2018) [</a:t>
                      </a:r>
                      <a:r>
                        <a:rPr lang="fi-FI" sz="1050">
                          <a:solidFill>
                            <a:srgbClr val="004B83"/>
                          </a:solidFill>
                          <a:effectLst/>
                          <a:hlinkClick r:id="rId7" tooltip="Vallabhajosyula S, Sakhuja A, Geske JB, et al. Clinical profile and outcomes of acute cardiorenal syndrome type-5 in sepsis: an eight-year cohort study. PLoS ONE. 2018;13(1):e0190965. &#10;                  https://doi.org/10.1371/journal.pone.0190965&#10;                  &#10;                ."/>
                        </a:rPr>
                        <a:t>25</a:t>
                      </a:r>
                      <a:r>
                        <a:rPr lang="fi-FI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602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US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Renal, Cardiovascular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Retro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Severe sepsis and septic shock (Sepsis-2), 69%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17.4%, ICU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(10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Contingency table, Mean difference (b)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5243"/>
                  </a:ext>
                </a:extLst>
              </a:tr>
              <a:tr h="146637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Xu et al. (2023)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8" tooltip="Xu KZ, Xu P, Li JJ, Zuo AF, Wang SB, Han F. Predictors and nomogram of in-hospital mortality in sepsis-induced myocardial injury: a retrospective cohort study. BMC Anesthesiol. 2023;23(1):230. &#10;                  https://doi.org/10.1186/s12871-023-02189-8&#10;                  &#10;                ."/>
                        </a:rPr>
                        <a:t>27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1312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>
                          <a:effectLst/>
                        </a:rPr>
                        <a:t>ICU, </a:t>
                      </a:r>
                      <a:r>
                        <a:rPr lang="hu-HU" sz="1050" dirty="0" err="1">
                          <a:effectLst/>
                        </a:rPr>
                        <a:t>China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Cardiovascular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Retro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Sepsis and septic shock (sepsis-3), 59% shock (c)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29,30%,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cTnT</a:t>
                      </a:r>
                      <a:r>
                        <a:rPr lang="hu-HU" sz="1050" dirty="0">
                          <a:effectLst/>
                        </a:rPr>
                        <a:t> (10 </a:t>
                      </a:r>
                      <a:r>
                        <a:rPr lang="hu-HU" sz="1050" dirty="0" err="1">
                          <a:effectLst/>
                        </a:rPr>
                        <a:t>ng</a:t>
                      </a:r>
                      <a:r>
                        <a:rPr lang="hu-HU" sz="1050" dirty="0">
                          <a:effectLst/>
                        </a:rPr>
                        <a:t>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 &gt; 10 (ng/L), Hypertension, DM, CKD, SOFA, mechanical ventilation, CRRT, Vasoactive support, SIMI, creatinine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Contingency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table</a:t>
                      </a:r>
                      <a:r>
                        <a:rPr lang="hu-HU" sz="1050" dirty="0">
                          <a:effectLst/>
                        </a:rPr>
                        <a:t>, </a:t>
                      </a:r>
                      <a:r>
                        <a:rPr lang="hu-HU" sz="1050" dirty="0" err="1">
                          <a:effectLst/>
                        </a:rPr>
                        <a:t>univariate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Cox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regression</a:t>
                      </a:r>
                      <a:r>
                        <a:rPr lang="hu-HU" sz="1050" dirty="0">
                          <a:effectLst/>
                        </a:rPr>
                        <a:t>, </a:t>
                      </a:r>
                      <a:r>
                        <a:rPr lang="hu-HU" sz="1050" dirty="0" err="1">
                          <a:effectLst/>
                        </a:rPr>
                        <a:t>multivariate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Cox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regression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97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9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D92E03-4A07-EBD7-65A8-501540F5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Unadjusted</a:t>
            </a:r>
            <a:r>
              <a:rPr lang="hu-HU" dirty="0"/>
              <a:t>  OR = 1.78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F27461-74BF-DF25-8188-5C02334BE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8F1BE6-C01E-BE64-179A-F7F2BB67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2308"/>
            <a:ext cx="9334866" cy="45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E2A8CD-C470-96A8-5368-CF846EE9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4" y="5400926"/>
            <a:ext cx="9244105" cy="1629093"/>
          </a:xfrm>
        </p:spPr>
        <p:txBody>
          <a:bodyPr/>
          <a:lstStyle/>
          <a:p>
            <a:r>
              <a:rPr lang="en-US" dirty="0"/>
              <a:t>severity of sepsis, age, and comorbidities (any cardiac or renal).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262D885-BF51-D92A-80C6-227E9986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0" b="60741"/>
          <a:stretch/>
        </p:blipFill>
        <p:spPr>
          <a:xfrm>
            <a:off x="758415" y="0"/>
            <a:ext cx="9831538" cy="50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7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FDF89F-005E-B407-1A2F-297F6E36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Adjusted</a:t>
            </a:r>
            <a:r>
              <a:rPr lang="hu-HU" dirty="0"/>
              <a:t>  OR = 1.06</a:t>
            </a:r>
          </a:p>
        </p:txBody>
      </p:sp>
      <p:pic>
        <p:nvPicPr>
          <p:cNvPr id="20" name="Tartalom helye 19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ADCC5FC-2D4E-C3DC-6A63-38A62F72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3" y="2102178"/>
            <a:ext cx="11816814" cy="4117797"/>
          </a:xfrm>
        </p:spPr>
      </p:pic>
    </p:spTree>
    <p:extLst>
      <p:ext uri="{BB962C8B-B14F-4D97-AF65-F5344CB8AC3E}">
        <p14:creationId xmlns:p14="http://schemas.microsoft.com/office/powerpoint/2010/main" val="40592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C8E91-3C5F-6F90-3AB4-7A55EB74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2165F9-0A2F-3E6A-6590-46F35DFC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Non-survivors of sepsis exhibited significantly elevated </a:t>
            </a:r>
            <a:r>
              <a:rPr lang="en-US" dirty="0" err="1"/>
              <a:t>hs-cTn</a:t>
            </a:r>
            <a:r>
              <a:rPr lang="en-US" dirty="0"/>
              <a:t> levels. While elevated </a:t>
            </a:r>
            <a:r>
              <a:rPr lang="en-US" dirty="0" err="1"/>
              <a:t>hs-cTn</a:t>
            </a:r>
            <a:r>
              <a:rPr lang="en-US" dirty="0"/>
              <a:t> levels are associated with an increased risk of mortality, they are not independently associated with this outcome in sepsis.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8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E532E4-2FF0-BD28-4426-733CEA93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Hs-cTn</a:t>
            </a:r>
            <a:r>
              <a:rPr lang="hu-HU" dirty="0"/>
              <a:t> </a:t>
            </a:r>
            <a:r>
              <a:rPr lang="hu-HU" dirty="0" err="1"/>
              <a:t>assays</a:t>
            </a:r>
            <a:endParaRPr lang="hu-HU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46327F2-15C5-48F2-0933-9EE87627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110E7A2C-AF6A-485D-86B8-DFDB0E76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341E2A6A-DBBA-7657-F303-723C25C67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7" y="1965689"/>
            <a:ext cx="4820389" cy="3590081"/>
          </a:xfrm>
          <a:prstGeom prst="rect">
            <a:avLst/>
          </a:prstGeom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id="{62E42E42-1ACD-2695-FD9C-F4C7E9198DB6}"/>
              </a:ext>
            </a:extLst>
          </p:cNvPr>
          <p:cNvSpPr txBox="1"/>
          <p:nvPr/>
        </p:nvSpPr>
        <p:spPr>
          <a:xfrm>
            <a:off x="502370" y="5754250"/>
            <a:ext cx="11187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Raber, I., McCarthy, C. P., &amp; Januzzi, J. L. (2021). A Test in Context: Interpretation of High-Sensitivity Cardiac Troponin Assays in Different Clinical Settings. Journal of the American College of Cardiology, 77(10), 1357–1367. https://doi.org/10.1016/J.JACC.2021.01.011</a:t>
            </a:r>
            <a:endParaRPr lang="hu-HU" dirty="0"/>
          </a:p>
        </p:txBody>
      </p:sp>
      <p:pic>
        <p:nvPicPr>
          <p:cNvPr id="30" name="Main graphic">
            <a:extLst>
              <a:ext uri="{FF2B5EF4-FFF2-40B4-BE49-F238E27FC236}">
                <a16:creationId xmlns:a16="http://schemas.microsoft.com/office/drawing/2014/main" id="{7FCE169B-DC0D-EBBC-2040-0207AB4718C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094884" y="1690688"/>
            <a:ext cx="6839449" cy="39171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18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5BCEDF2D-B375-EB7C-AA84-B89546B9A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51" y="944880"/>
            <a:ext cx="11289336" cy="4494689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EB2D65E-824E-15F4-EEEC-D21D185A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071" y="5939582"/>
            <a:ext cx="7117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Garg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P., Morris, P.,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Fazlanie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 L.,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Vijayan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S.,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Dancso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B.,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Dastidar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 G.,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Plein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S.,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Mueller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C., &amp;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Haaf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P. (2017).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biomarkers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acute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coronary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syndrome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history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high-sensitivity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troponin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hu-HU" altLang="hu-HU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Internal</a:t>
            </a:r>
            <a:r>
              <a:rPr kumimoji="0" lang="hu-HU" altLang="hu-H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hu-HU" altLang="hu-HU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</a:t>
            </a:r>
            <a:r>
              <a:rPr kumimoji="0" lang="hu-HU" altLang="hu-H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u-HU" altLang="hu-HU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Medicine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hu-HU" altLang="hu-H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(2), 147. https://doi.org/10.1007/S11739-017-1612-1</a:t>
            </a: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5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9A5CAF20-5967-A860-1722-66DD8F2B0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039971"/>
              </p:ext>
            </p:extLst>
          </p:nvPr>
        </p:nvGraphicFramePr>
        <p:xfrm>
          <a:off x="370840" y="71120"/>
          <a:ext cx="11729720" cy="6911982"/>
        </p:xfrm>
        <a:graphic>
          <a:graphicData uri="http://schemas.openxmlformats.org/drawingml/2006/table">
            <a:tbl>
              <a:tblPr/>
              <a:tblGrid>
                <a:gridCol w="2932430">
                  <a:extLst>
                    <a:ext uri="{9D8B030D-6E8A-4147-A177-3AD203B41FA5}">
                      <a16:colId xmlns:a16="http://schemas.microsoft.com/office/drawing/2014/main" val="769398317"/>
                    </a:ext>
                  </a:extLst>
                </a:gridCol>
                <a:gridCol w="2932430">
                  <a:extLst>
                    <a:ext uri="{9D8B030D-6E8A-4147-A177-3AD203B41FA5}">
                      <a16:colId xmlns:a16="http://schemas.microsoft.com/office/drawing/2014/main" val="779099524"/>
                    </a:ext>
                  </a:extLst>
                </a:gridCol>
                <a:gridCol w="2932430">
                  <a:extLst>
                    <a:ext uri="{9D8B030D-6E8A-4147-A177-3AD203B41FA5}">
                      <a16:colId xmlns:a16="http://schemas.microsoft.com/office/drawing/2014/main" val="2398955534"/>
                    </a:ext>
                  </a:extLst>
                </a:gridCol>
                <a:gridCol w="2932430">
                  <a:extLst>
                    <a:ext uri="{9D8B030D-6E8A-4147-A177-3AD203B41FA5}">
                      <a16:colId xmlns:a16="http://schemas.microsoft.com/office/drawing/2014/main" val="1657208069"/>
                    </a:ext>
                  </a:extLst>
                </a:gridCol>
              </a:tblGrid>
              <a:tr h="167051">
                <a:tc>
                  <a:txBody>
                    <a:bodyPr/>
                    <a:lstStyle/>
                    <a:p>
                      <a:r>
                        <a:rPr lang="hu-HU" sz="1800" b="1" dirty="0" err="1"/>
                        <a:t>Biomarker</a:t>
                      </a:r>
                      <a:endParaRPr lang="hu-HU" sz="18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/>
                        <a:t>Rise</a:t>
                      </a:r>
                      <a:r>
                        <a:rPr lang="hu-HU" sz="1800" b="1" dirty="0"/>
                        <a:t>/</a:t>
                      </a:r>
                      <a:r>
                        <a:rPr lang="hu-HU" sz="1800" b="1" dirty="0" err="1"/>
                        <a:t>Peak</a:t>
                      </a:r>
                      <a:r>
                        <a:rPr lang="hu-HU" sz="1800" b="1" dirty="0"/>
                        <a:t>/Duration</a:t>
                      </a:r>
                      <a:endParaRPr lang="hu-HU" sz="18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/>
                        <a:t>Era of Use</a:t>
                      </a:r>
                      <a:endParaRPr lang="hu-HU" sz="180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err="1"/>
                        <a:t>Clinical</a:t>
                      </a:r>
                      <a:r>
                        <a:rPr lang="hu-HU" sz="1800" b="1" dirty="0"/>
                        <a:t> </a:t>
                      </a:r>
                      <a:r>
                        <a:rPr lang="hu-HU" sz="1800" b="1" dirty="0" err="1"/>
                        <a:t>Utility</a:t>
                      </a:r>
                      <a:r>
                        <a:rPr lang="hu-HU" sz="1800" b="1" dirty="0"/>
                        <a:t> and </a:t>
                      </a:r>
                      <a:r>
                        <a:rPr lang="hu-HU" sz="1800" b="1" dirty="0" err="1"/>
                        <a:t>Notes</a:t>
                      </a:r>
                      <a:endParaRPr lang="hu-HU" sz="18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305535"/>
                  </a:ext>
                </a:extLst>
              </a:tr>
              <a:tr h="758369">
                <a:tc>
                  <a:txBody>
                    <a:bodyPr/>
                    <a:lstStyle/>
                    <a:p>
                      <a:r>
                        <a:rPr lang="hu-HU" sz="1400" b="1" dirty="0"/>
                        <a:t>AST (SGOT)</a:t>
                      </a:r>
                      <a:endParaRPr lang="hu-HU" sz="14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Rises ~6–12 h; peaks ~18–24 h; normal by 3–5 days​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1950s–1970s (</a:t>
                      </a:r>
                      <a:r>
                        <a:rPr lang="hu-HU" sz="1200" dirty="0" err="1"/>
                        <a:t>historical</a:t>
                      </a:r>
                      <a:r>
                        <a:rPr lang="hu-HU" sz="1200" dirty="0"/>
                        <a:t>).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 err="1"/>
                        <a:t>First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enzyme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used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for</a:t>
                      </a:r>
                      <a:r>
                        <a:rPr lang="hu-HU" sz="900" dirty="0"/>
                        <a:t> MI (1950s. </a:t>
                      </a:r>
                      <a:r>
                        <a:rPr lang="hu-HU" sz="900" b="1" dirty="0"/>
                        <a:t>Non-</a:t>
                      </a:r>
                      <a:r>
                        <a:rPr lang="hu-HU" sz="900" b="1" dirty="0" err="1"/>
                        <a:t>specific</a:t>
                      </a:r>
                      <a:r>
                        <a:rPr lang="hu-HU" sz="900" dirty="0"/>
                        <a:t> – </a:t>
                      </a:r>
                      <a:r>
                        <a:rPr lang="hu-HU" sz="900" dirty="0" err="1"/>
                        <a:t>also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elevated</a:t>
                      </a:r>
                      <a:r>
                        <a:rPr lang="hu-HU" sz="900" dirty="0"/>
                        <a:t> in </a:t>
                      </a:r>
                      <a:r>
                        <a:rPr lang="hu-HU" sz="900" dirty="0" err="1"/>
                        <a:t>liver</a:t>
                      </a:r>
                      <a:r>
                        <a:rPr lang="hu-HU" sz="900" dirty="0"/>
                        <a:t>, </a:t>
                      </a:r>
                      <a:r>
                        <a:rPr lang="hu-HU" sz="900" dirty="0" err="1"/>
                        <a:t>muscle</a:t>
                      </a:r>
                      <a:r>
                        <a:rPr lang="hu-HU" sz="900" dirty="0"/>
                        <a:t>, </a:t>
                      </a:r>
                      <a:r>
                        <a:rPr lang="hu-HU" sz="900" dirty="0" err="1"/>
                        <a:t>hemolysis</a:t>
                      </a:r>
                      <a:r>
                        <a:rPr lang="hu-HU" sz="900" dirty="0"/>
                        <a:t>​ </a:t>
                      </a:r>
                      <a:r>
                        <a:rPr lang="hu-HU" sz="900" dirty="0" err="1"/>
                        <a:t>Abandoned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as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cardiac</a:t>
                      </a:r>
                      <a:r>
                        <a:rPr lang="hu-HU" sz="900" dirty="0"/>
                        <a:t> marker.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497423"/>
                  </a:ext>
                </a:extLst>
              </a:tr>
              <a:tr h="906198">
                <a:tc>
                  <a:txBody>
                    <a:bodyPr/>
                    <a:lstStyle/>
                    <a:p>
                      <a:r>
                        <a:rPr lang="hu-HU" sz="1400" b="1" dirty="0"/>
                        <a:t>LDH (</a:t>
                      </a:r>
                      <a:r>
                        <a:rPr lang="hu-HU" sz="1400" b="1" dirty="0" err="1"/>
                        <a:t>total</a:t>
                      </a:r>
                      <a:r>
                        <a:rPr lang="hu-HU" sz="1400" b="1" dirty="0"/>
                        <a:t>)</a:t>
                      </a:r>
                      <a:endParaRPr lang="hu-HU" sz="14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Rises ~12 h; peaks 2–3 days; normal by 8–14 days​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1960s–1980s (</a:t>
                      </a:r>
                      <a:r>
                        <a:rPr lang="hu-HU" sz="1200" dirty="0" err="1"/>
                        <a:t>historical</a:t>
                      </a:r>
                      <a:r>
                        <a:rPr lang="hu-HU" sz="1200" dirty="0"/>
                        <a:t>).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 err="1"/>
                        <a:t>Early</a:t>
                      </a:r>
                      <a:r>
                        <a:rPr lang="hu-HU" sz="900" dirty="0"/>
                        <a:t> marker (</a:t>
                      </a:r>
                      <a:r>
                        <a:rPr lang="hu-HU" sz="900" dirty="0" err="1"/>
                        <a:t>with</a:t>
                      </a:r>
                      <a:r>
                        <a:rPr lang="hu-HU" sz="900" dirty="0"/>
                        <a:t> AST). LDH1 </a:t>
                      </a:r>
                      <a:r>
                        <a:rPr lang="hu-HU" sz="900" dirty="0" err="1"/>
                        <a:t>isoenzyme</a:t>
                      </a:r>
                      <a:r>
                        <a:rPr lang="hu-HU" sz="900" dirty="0"/>
                        <a:t> (</a:t>
                      </a:r>
                      <a:r>
                        <a:rPr lang="hu-HU" sz="900" dirty="0" err="1"/>
                        <a:t>heart</a:t>
                      </a:r>
                      <a:r>
                        <a:rPr lang="hu-HU" sz="900" dirty="0"/>
                        <a:t>) &gt; LDH2 (“</a:t>
                      </a:r>
                      <a:r>
                        <a:rPr lang="hu-HU" sz="900" dirty="0" err="1"/>
                        <a:t>flipped</a:t>
                      </a:r>
                      <a:r>
                        <a:rPr lang="hu-HU" sz="900" dirty="0"/>
                        <a:t> LDH”) </a:t>
                      </a:r>
                      <a:r>
                        <a:rPr lang="hu-HU" sz="900" dirty="0" err="1"/>
                        <a:t>was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specific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for</a:t>
                      </a:r>
                      <a:r>
                        <a:rPr lang="hu-HU" sz="900" dirty="0"/>
                        <a:t> MI​ </a:t>
                      </a:r>
                      <a:r>
                        <a:rPr lang="hu-HU" sz="900" b="1" dirty="0"/>
                        <a:t>Non-</a:t>
                      </a:r>
                      <a:r>
                        <a:rPr lang="hu-HU" sz="900" b="1" dirty="0" err="1"/>
                        <a:t>specific</a:t>
                      </a:r>
                      <a:r>
                        <a:rPr lang="hu-HU" sz="900" dirty="0"/>
                        <a:t> overall; </a:t>
                      </a:r>
                      <a:r>
                        <a:rPr lang="hu-HU" sz="900" dirty="0" err="1"/>
                        <a:t>now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obsolete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except</a:t>
                      </a:r>
                      <a:r>
                        <a:rPr lang="hu-HU" sz="900" dirty="0"/>
                        <a:t> in </a:t>
                      </a:r>
                      <a:r>
                        <a:rPr lang="hu-HU" sz="900" dirty="0" err="1"/>
                        <a:t>late-presenting</a:t>
                      </a:r>
                      <a:r>
                        <a:rPr lang="hu-HU" sz="900" dirty="0"/>
                        <a:t> MI </a:t>
                      </a:r>
                      <a:r>
                        <a:rPr lang="hu-HU" sz="900" dirty="0" err="1"/>
                        <a:t>when</a:t>
                      </a:r>
                      <a:r>
                        <a:rPr lang="hu-HU" sz="900" dirty="0"/>
                        <a:t> CK-MB is </a:t>
                      </a:r>
                      <a:r>
                        <a:rPr lang="hu-HU" sz="900" dirty="0" err="1"/>
                        <a:t>normal</a:t>
                      </a:r>
                      <a:r>
                        <a:rPr lang="hu-HU" sz="900" dirty="0"/>
                        <a:t>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394175"/>
                  </a:ext>
                </a:extLst>
              </a:tr>
              <a:tr h="610539">
                <a:tc>
                  <a:txBody>
                    <a:bodyPr/>
                    <a:lstStyle/>
                    <a:p>
                      <a:r>
                        <a:rPr lang="hu-HU" sz="1400" b="1" dirty="0"/>
                        <a:t>CK (Total CK)</a:t>
                      </a:r>
                      <a:endParaRPr lang="hu-HU" sz="14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Rises</a:t>
                      </a:r>
                      <a:r>
                        <a:rPr lang="hu-HU" sz="1200" dirty="0"/>
                        <a:t> ~4–8 h; </a:t>
                      </a:r>
                      <a:r>
                        <a:rPr lang="hu-HU" sz="1200" dirty="0" err="1"/>
                        <a:t>peaks</a:t>
                      </a:r>
                      <a:r>
                        <a:rPr lang="hu-HU" sz="1200" dirty="0"/>
                        <a:t> ~24 h; </a:t>
                      </a:r>
                      <a:r>
                        <a:rPr lang="hu-HU" sz="1200" dirty="0" err="1"/>
                        <a:t>normal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by</a:t>
                      </a:r>
                      <a:r>
                        <a:rPr lang="hu-HU" sz="1200" dirty="0"/>
                        <a:t> ~3 </a:t>
                      </a:r>
                      <a:r>
                        <a:rPr lang="hu-HU" sz="1200" dirty="0" err="1"/>
                        <a:t>days</a:t>
                      </a:r>
                      <a:r>
                        <a:rPr lang="hu-HU" sz="1200" dirty="0"/>
                        <a:t>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1970s–1990s (</a:t>
                      </a:r>
                      <a:r>
                        <a:rPr lang="hu-HU" sz="1200" dirty="0" err="1"/>
                        <a:t>with</a:t>
                      </a:r>
                      <a:r>
                        <a:rPr lang="hu-HU" sz="1200" dirty="0"/>
                        <a:t> CK-MB).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Higher sensitivity than AST/LDH, but </a:t>
                      </a:r>
                      <a:r>
                        <a:rPr lang="en-US" sz="900" b="1" dirty="0"/>
                        <a:t>not specific</a:t>
                      </a:r>
                      <a:r>
                        <a:rPr lang="en-US" sz="900" dirty="0"/>
                        <a:t> (skeletal muscle injury elevates CK)​</a:t>
                      </a:r>
                      <a:r>
                        <a:rPr lang="hu-HU" sz="900" dirty="0"/>
                        <a:t> </a:t>
                      </a:r>
                      <a:r>
                        <a:rPr lang="en-US" sz="900" dirty="0"/>
                        <a:t>. Used with CK-MB for decades; now replaced by troponin.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421598"/>
                  </a:ext>
                </a:extLst>
              </a:tr>
              <a:tr h="1201858">
                <a:tc>
                  <a:txBody>
                    <a:bodyPr/>
                    <a:lstStyle/>
                    <a:p>
                      <a:r>
                        <a:rPr lang="hu-HU" sz="1400" b="1"/>
                        <a:t>CK-MB</a:t>
                      </a:r>
                      <a:endParaRPr lang="hu-HU" sz="140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Rises ~4–6 h; peaks ~18–24 h; normal by 48–72 h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1970s–2000s (gold standard pre-troponin).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900" b="1" dirty="0" err="1"/>
                        <a:t>Cardiac-specific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isoenzyme</a:t>
                      </a:r>
                      <a:r>
                        <a:rPr lang="hu-HU" sz="900" dirty="0"/>
                        <a:t> (~20% of </a:t>
                      </a:r>
                      <a:r>
                        <a:rPr lang="hu-HU" sz="900" dirty="0" err="1"/>
                        <a:t>myocardial</a:t>
                      </a:r>
                      <a:r>
                        <a:rPr lang="hu-HU" sz="900" dirty="0"/>
                        <a:t> CK)​Main MI </a:t>
                      </a:r>
                      <a:r>
                        <a:rPr lang="hu-HU" sz="900" dirty="0" err="1"/>
                        <a:t>diagnostic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enzyme</a:t>
                      </a:r>
                      <a:r>
                        <a:rPr lang="hu-HU" sz="900" dirty="0"/>
                        <a:t> in 1980s–90s​Good </a:t>
                      </a:r>
                      <a:r>
                        <a:rPr lang="hu-HU" sz="900" dirty="0" err="1"/>
                        <a:t>specificity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but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misses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small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MIs</a:t>
                      </a:r>
                      <a:r>
                        <a:rPr lang="hu-HU" sz="900" dirty="0"/>
                        <a:t>. </a:t>
                      </a:r>
                      <a:r>
                        <a:rPr lang="hu-HU" sz="900" dirty="0" err="1"/>
                        <a:t>Now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largely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replaced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by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troponin</a:t>
                      </a:r>
                      <a:r>
                        <a:rPr lang="hu-HU" sz="900" dirty="0"/>
                        <a:t>; </a:t>
                      </a:r>
                      <a:r>
                        <a:rPr lang="hu-HU" sz="900" dirty="0" err="1"/>
                        <a:t>used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occasionally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for</a:t>
                      </a:r>
                      <a:r>
                        <a:rPr lang="hu-HU" sz="900" dirty="0"/>
                        <a:t> </a:t>
                      </a:r>
                      <a:r>
                        <a:rPr lang="hu-HU" sz="900" b="1" dirty="0" err="1"/>
                        <a:t>reinfarction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detection</a:t>
                      </a:r>
                      <a:r>
                        <a:rPr lang="hu-HU" sz="900" dirty="0"/>
                        <a:t> (</a:t>
                      </a:r>
                      <a:r>
                        <a:rPr lang="hu-HU" sz="900" dirty="0" err="1"/>
                        <a:t>new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rise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after</a:t>
                      </a:r>
                      <a:r>
                        <a:rPr lang="hu-HU" sz="900" dirty="0"/>
                        <a:t> 2 </a:t>
                      </a:r>
                      <a:r>
                        <a:rPr lang="hu-HU" sz="900" dirty="0" err="1"/>
                        <a:t>days</a:t>
                      </a:r>
                      <a:r>
                        <a:rPr lang="hu-HU" sz="900" dirty="0"/>
                        <a:t>)​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569185"/>
                  </a:ext>
                </a:extLst>
              </a:tr>
              <a:tr h="1201858">
                <a:tc>
                  <a:txBody>
                    <a:bodyPr/>
                    <a:lstStyle/>
                    <a:p>
                      <a:r>
                        <a:rPr lang="hu-HU" sz="1400" b="1"/>
                        <a:t>Myoglobin</a:t>
                      </a:r>
                      <a:endParaRPr lang="hu-HU" sz="140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Rises ~1–2 h; peaks ~6–12 h; normal by 24 h​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1980s–2000s (</a:t>
                      </a:r>
                      <a:r>
                        <a:rPr lang="hu-HU" sz="1200" dirty="0" err="1"/>
                        <a:t>adjunct</a:t>
                      </a:r>
                      <a:r>
                        <a:rPr lang="hu-HU" sz="1200" dirty="0"/>
                        <a:t> marker).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Very </a:t>
                      </a:r>
                      <a:r>
                        <a:rPr lang="en-US" sz="900" b="1" dirty="0"/>
                        <a:t>early</a:t>
                      </a:r>
                      <a:r>
                        <a:rPr lang="en-US" sz="900" dirty="0"/>
                        <a:t> release (earliest of all markers)​. High sensitivity for early MI, but </a:t>
                      </a:r>
                      <a:r>
                        <a:rPr lang="en-US" sz="900" b="1" dirty="0"/>
                        <a:t>poor specificity</a:t>
                      </a:r>
                      <a:r>
                        <a:rPr lang="en-US" sz="900" dirty="0"/>
                        <a:t> (elevated in any muscle injury)​. Formerly used for early rule-out; now not recommended as troponin assays improved​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307248"/>
                  </a:ext>
                </a:extLst>
              </a:tr>
              <a:tr h="1941006">
                <a:tc>
                  <a:txBody>
                    <a:bodyPr/>
                    <a:lstStyle/>
                    <a:p>
                      <a:r>
                        <a:rPr lang="hu-HU" sz="1400" b="1" dirty="0" err="1"/>
                        <a:t>Troponin</a:t>
                      </a:r>
                      <a:r>
                        <a:rPr lang="hu-HU" sz="1400" b="1" dirty="0"/>
                        <a:t> I/T</a:t>
                      </a:r>
                      <a:endParaRPr lang="hu-HU" sz="14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/>
                        <a:t>Rises</a:t>
                      </a:r>
                      <a:r>
                        <a:rPr lang="hu-HU" sz="1200" dirty="0"/>
                        <a:t> ~3–6 h (</a:t>
                      </a:r>
                      <a:r>
                        <a:rPr lang="hu-HU" sz="1200" dirty="0" err="1"/>
                        <a:t>can</a:t>
                      </a:r>
                      <a:r>
                        <a:rPr lang="hu-HU" sz="1200" dirty="0"/>
                        <a:t> be &lt;3 h </a:t>
                      </a:r>
                      <a:r>
                        <a:rPr lang="hu-HU" sz="1200" dirty="0" err="1"/>
                        <a:t>with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hs-cTn</a:t>
                      </a:r>
                      <a:r>
                        <a:rPr lang="hu-HU" sz="1200" dirty="0"/>
                        <a:t>); </a:t>
                      </a:r>
                      <a:r>
                        <a:rPr lang="hu-HU" sz="1200" dirty="0" err="1"/>
                        <a:t>peaks</a:t>
                      </a:r>
                      <a:r>
                        <a:rPr lang="hu-HU" sz="1200" dirty="0"/>
                        <a:t> ~18–36 h; </a:t>
                      </a:r>
                      <a:r>
                        <a:rPr lang="hu-HU" sz="1200" dirty="0" err="1"/>
                        <a:t>remains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elevated</a:t>
                      </a:r>
                      <a:r>
                        <a:rPr lang="hu-HU" sz="1200" dirty="0"/>
                        <a:t> 7–10+ </a:t>
                      </a:r>
                      <a:r>
                        <a:rPr lang="hu-HU" sz="1200" dirty="0" err="1"/>
                        <a:t>days</a:t>
                      </a:r>
                      <a:endParaRPr lang="hu-HU" sz="1200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1990s–present (current gold standard).</a:t>
                      </a:r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900" b="1" dirty="0" err="1"/>
                        <a:t>Cardiac-specific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proteins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not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normally</a:t>
                      </a:r>
                      <a:r>
                        <a:rPr lang="hu-HU" sz="900" dirty="0"/>
                        <a:t> in </a:t>
                      </a:r>
                      <a:r>
                        <a:rPr lang="hu-HU" sz="900" dirty="0" err="1"/>
                        <a:t>blood</a:t>
                      </a:r>
                      <a:r>
                        <a:rPr lang="hu-HU" sz="900" dirty="0"/>
                        <a:t>​. </a:t>
                      </a:r>
                      <a:r>
                        <a:rPr lang="hu-HU" sz="900" dirty="0" err="1"/>
                        <a:t>Highest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sensitivity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for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myocardial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necrosis</a:t>
                      </a:r>
                      <a:r>
                        <a:rPr lang="hu-HU" sz="900" dirty="0"/>
                        <a:t> – </a:t>
                      </a:r>
                      <a:r>
                        <a:rPr lang="hu-HU" sz="900" dirty="0" err="1"/>
                        <a:t>detects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even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microinfarcts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Now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the</a:t>
                      </a:r>
                      <a:r>
                        <a:rPr lang="hu-HU" sz="900" dirty="0"/>
                        <a:t> </a:t>
                      </a:r>
                      <a:r>
                        <a:rPr lang="hu-HU" sz="900" b="1" dirty="0" err="1"/>
                        <a:t>primary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diagnostic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biomarker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for</a:t>
                      </a:r>
                      <a:r>
                        <a:rPr lang="hu-HU" sz="900" dirty="0"/>
                        <a:t> MI per </a:t>
                      </a:r>
                      <a:r>
                        <a:rPr lang="hu-HU" sz="900" dirty="0" err="1"/>
                        <a:t>global</a:t>
                      </a:r>
                      <a:r>
                        <a:rPr lang="hu-HU" sz="900" dirty="0"/>
                        <a:t> </a:t>
                      </a:r>
                      <a:r>
                        <a:rPr lang="hu-HU" sz="900" dirty="0" err="1"/>
                        <a:t>guidelines</a:t>
                      </a:r>
                      <a:r>
                        <a:rPr lang="hu-HU" sz="900" dirty="0"/>
                        <a:t>​. </a:t>
                      </a:r>
                      <a:r>
                        <a:rPr lang="hu-HU" sz="900" b="1" dirty="0" err="1"/>
                        <a:t>High-sensitivity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troponin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assays</a:t>
                      </a:r>
                      <a:r>
                        <a:rPr lang="hu-HU" sz="900" b="1" dirty="0"/>
                        <a:t> (2010s) </a:t>
                      </a:r>
                      <a:r>
                        <a:rPr lang="hu-HU" sz="900" b="1" dirty="0" err="1"/>
                        <a:t>allow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earlier</a:t>
                      </a:r>
                      <a:r>
                        <a:rPr lang="hu-HU" sz="900" b="1" dirty="0"/>
                        <a:t> </a:t>
                      </a:r>
                      <a:r>
                        <a:rPr lang="hu-HU" sz="900" b="1" dirty="0" err="1"/>
                        <a:t>detection</a:t>
                      </a:r>
                      <a:r>
                        <a:rPr lang="hu-HU" sz="900" b="1" dirty="0"/>
                        <a:t> and </a:t>
                      </a:r>
                      <a:r>
                        <a:rPr lang="hu-HU" sz="900" b="1" dirty="0" err="1"/>
                        <a:t>rule</a:t>
                      </a:r>
                      <a:r>
                        <a:rPr lang="hu-HU" sz="900" b="1" dirty="0"/>
                        <a:t>-out </a:t>
                      </a:r>
                      <a:r>
                        <a:rPr lang="hu-HU" sz="900" b="1" dirty="0" err="1"/>
                        <a:t>protocols</a:t>
                      </a:r>
                      <a:endParaRPr lang="hu-HU" sz="900" b="1" dirty="0"/>
                    </a:p>
                  </a:txBody>
                  <a:tcPr marL="17833" marR="17833" marT="8917" marB="8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73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2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2188B5-15DF-A631-0BEE-C70FDF0F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SEPSIS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9F56D2-48C1-1BD5-5BEA-96BA2920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SEPSIS 1 1991</a:t>
            </a:r>
          </a:p>
          <a:p>
            <a:r>
              <a:rPr lang="hu-HU" dirty="0"/>
              <a:t>SEPSIS 2 2001</a:t>
            </a:r>
          </a:p>
          <a:p>
            <a:r>
              <a:rPr lang="hu-HU" dirty="0"/>
              <a:t>SEPSIS 3 2016 (ESICM-SCCM)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3D8B7ED-C12B-AF8B-0294-CE45F540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88" y="1928564"/>
            <a:ext cx="5211681" cy="391455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56B09F1-CF3A-305A-3934-3A695FDC7373}"/>
              </a:ext>
            </a:extLst>
          </p:cNvPr>
          <p:cNvSpPr txBox="1"/>
          <p:nvPr/>
        </p:nvSpPr>
        <p:spPr>
          <a:xfrm>
            <a:off x="3961638" y="6354375"/>
            <a:ext cx="8309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/>
              <a:t>https://www.acepnow.com/article/acep-endorses-latest-surviving-sepsis-campaign-recommendations/acep_0317_pg6a/</a:t>
            </a:r>
          </a:p>
        </p:txBody>
      </p:sp>
    </p:spTree>
    <p:extLst>
      <p:ext uri="{BB962C8B-B14F-4D97-AF65-F5344CB8AC3E}">
        <p14:creationId xmlns:p14="http://schemas.microsoft.com/office/powerpoint/2010/main" val="153919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AB34F17-DF32-6BBE-C773-3D23D9042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83" y="240256"/>
            <a:ext cx="8838363" cy="6377487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0C32BF6-AF3D-8E4D-8553-8A631B2874D3}"/>
              </a:ext>
            </a:extLst>
          </p:cNvPr>
          <p:cNvSpPr txBox="1"/>
          <p:nvPr/>
        </p:nvSpPr>
        <p:spPr>
          <a:xfrm>
            <a:off x="3230118" y="6617743"/>
            <a:ext cx="87210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900" dirty="0">
                <a:solidFill>
                  <a:schemeClr val="bg2">
                    <a:lumMod val="75000"/>
                  </a:schemeClr>
                </a:solidFill>
              </a:rPr>
              <a:t>https://rebelem.com/episode-37-definitions-identification-sepsis-sepsis-2-0-vs-sepsis-3-0/</a:t>
            </a:r>
          </a:p>
        </p:txBody>
      </p:sp>
    </p:spTree>
    <p:extLst>
      <p:ext uri="{BB962C8B-B14F-4D97-AF65-F5344CB8AC3E}">
        <p14:creationId xmlns:p14="http://schemas.microsoft.com/office/powerpoint/2010/main" val="324164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093694A-1181-E9DD-CF2D-8A8007A1C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56" y="790765"/>
            <a:ext cx="5939590" cy="587856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5EACC76-ED49-1873-1E2D-932B30A43458}"/>
              </a:ext>
            </a:extLst>
          </p:cNvPr>
          <p:cNvSpPr txBox="1"/>
          <p:nvPr/>
        </p:nvSpPr>
        <p:spPr>
          <a:xfrm>
            <a:off x="3230118" y="6617743"/>
            <a:ext cx="87210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900" dirty="0">
                <a:solidFill>
                  <a:schemeClr val="bg2">
                    <a:lumMod val="75000"/>
                  </a:schemeClr>
                </a:solidFill>
              </a:rPr>
              <a:t>https://rebelem.com/episode-37-definitions-identification-sepsis-sepsis-2-0-vs-sepsis-3-0/</a:t>
            </a:r>
          </a:p>
        </p:txBody>
      </p:sp>
    </p:spTree>
    <p:extLst>
      <p:ext uri="{BB962C8B-B14F-4D97-AF65-F5344CB8AC3E}">
        <p14:creationId xmlns:p14="http://schemas.microsoft.com/office/powerpoint/2010/main" val="85436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7406AB-E784-51CD-162F-FF13463E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SEPSIS-</a:t>
            </a:r>
            <a:r>
              <a:rPr lang="hu-HU" dirty="0" err="1"/>
              <a:t>Troponin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09705EF-0EAF-ED88-A610-D3D2F4BE2776}"/>
              </a:ext>
            </a:extLst>
          </p:cNvPr>
          <p:cNvSpPr txBox="1"/>
          <p:nvPr/>
        </p:nvSpPr>
        <p:spPr>
          <a:xfrm>
            <a:off x="166878" y="5984855"/>
            <a:ext cx="50726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dirty="0" err="1"/>
              <a:t>Flierl</a:t>
            </a:r>
            <a:r>
              <a:rPr lang="hu-HU" sz="1100" dirty="0"/>
              <a:t>, M.A., </a:t>
            </a:r>
            <a:r>
              <a:rPr lang="hu-HU" sz="1100" dirty="0" err="1"/>
              <a:t>Rittirsch</a:t>
            </a:r>
            <a:r>
              <a:rPr lang="hu-HU" sz="1100" dirty="0"/>
              <a:t>, D., Huber-Lang, M.S. </a:t>
            </a:r>
            <a:r>
              <a:rPr lang="hu-HU" sz="1100" dirty="0" err="1"/>
              <a:t>et</a:t>
            </a:r>
            <a:r>
              <a:rPr lang="hu-HU" sz="1100" dirty="0"/>
              <a:t> </a:t>
            </a:r>
            <a:r>
              <a:rPr lang="hu-HU" sz="1100" dirty="0" err="1"/>
              <a:t>al</a:t>
            </a:r>
            <a:r>
              <a:rPr lang="hu-HU" sz="1100" dirty="0"/>
              <a:t>. </a:t>
            </a:r>
            <a:r>
              <a:rPr lang="hu-HU" sz="1100" dirty="0" err="1"/>
              <a:t>Molecular</a:t>
            </a:r>
            <a:r>
              <a:rPr lang="hu-HU" sz="1100" dirty="0"/>
              <a:t> </a:t>
            </a:r>
            <a:r>
              <a:rPr lang="hu-HU" sz="1100" dirty="0" err="1"/>
              <a:t>Events</a:t>
            </a:r>
            <a:r>
              <a:rPr lang="hu-HU" sz="1100" dirty="0"/>
              <a:t> in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Cardiomyopathy</a:t>
            </a:r>
            <a:r>
              <a:rPr lang="hu-HU" sz="1100" dirty="0"/>
              <a:t> of Sepsis. Mol </a:t>
            </a:r>
            <a:r>
              <a:rPr lang="hu-HU" sz="1100" dirty="0" err="1"/>
              <a:t>Med</a:t>
            </a:r>
            <a:r>
              <a:rPr lang="hu-HU" sz="1100" dirty="0"/>
              <a:t> 14, 327–336 (2008). https://doi.org/10.2119/2007-00130.Flierl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2BACDD8-B328-E9E0-882C-FD350055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1" y="1434656"/>
            <a:ext cx="5328613" cy="441750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876266F-8D7A-0F0A-5A36-2504615B85C3}"/>
              </a:ext>
            </a:extLst>
          </p:cNvPr>
          <p:cNvSpPr txBox="1"/>
          <p:nvPr/>
        </p:nvSpPr>
        <p:spPr>
          <a:xfrm>
            <a:off x="6096000" y="5984855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Chapman AR, Adamson PD, Mills </a:t>
            </a:r>
            <a:r>
              <a:rPr lang="en-US" sz="1100" dirty="0" err="1"/>
              <a:t>NLAssessment</a:t>
            </a:r>
            <a:r>
              <a:rPr lang="en-US" sz="1100" dirty="0"/>
              <a:t> and classification of patients with myocardial injury and infarction in clinical </a:t>
            </a:r>
            <a:r>
              <a:rPr lang="en-US" sz="1100" dirty="0" err="1"/>
              <a:t>practiceHeart</a:t>
            </a:r>
            <a:r>
              <a:rPr lang="en-US" sz="1100" dirty="0"/>
              <a:t> 2017;103:10-18.</a:t>
            </a:r>
            <a:endParaRPr lang="hu-HU" sz="11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4DBDA7A-B42E-6FAA-E0BB-D04AFEE2A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1690688"/>
            <a:ext cx="3901440" cy="3867912"/>
          </a:xfrm>
          <a:prstGeom prst="rect">
            <a:avLst/>
          </a:prstGeom>
        </p:spPr>
      </p:pic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D5AFBD0B-9AEB-DE58-8161-57DC3B3CDEDE}"/>
              </a:ext>
            </a:extLst>
          </p:cNvPr>
          <p:cNvSpPr/>
          <p:nvPr/>
        </p:nvSpPr>
        <p:spPr>
          <a:xfrm>
            <a:off x="6096000" y="2404872"/>
            <a:ext cx="1155192" cy="4308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99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153A390-2AF4-67AA-6527-BAF985B50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419" y="403722"/>
            <a:ext cx="6037551" cy="602873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8983EB5-A6EE-42AF-A3BB-0B24F7D3E917}"/>
              </a:ext>
            </a:extLst>
          </p:cNvPr>
          <p:cNvSpPr txBox="1"/>
          <p:nvPr/>
        </p:nvSpPr>
        <p:spPr>
          <a:xfrm>
            <a:off x="6947798" y="5601463"/>
            <a:ext cx="223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 </a:t>
            </a:r>
            <a:r>
              <a:rPr lang="hu-HU" sz="2400" baseline="-25000" dirty="0"/>
              <a:t>(</a:t>
            </a:r>
            <a:r>
              <a:rPr lang="hu-HU" sz="2400" baseline="-25000" dirty="0" err="1"/>
              <a:t>cTnT</a:t>
            </a:r>
            <a:r>
              <a:rPr lang="hu-HU" sz="2400" baseline="-25000" dirty="0"/>
              <a:t>) </a:t>
            </a:r>
            <a:r>
              <a:rPr lang="hu-HU" sz="2400" dirty="0"/>
              <a:t>=12</a:t>
            </a:r>
            <a:br>
              <a:rPr lang="hu-HU" sz="2400" dirty="0"/>
            </a:br>
            <a:r>
              <a:rPr lang="hu-HU" sz="2400" dirty="0"/>
              <a:t>N </a:t>
            </a:r>
            <a:r>
              <a:rPr lang="hu-HU" sz="2400" baseline="-25000" dirty="0"/>
              <a:t>(</a:t>
            </a:r>
            <a:r>
              <a:rPr lang="hu-HU" sz="2400" baseline="-25000" dirty="0" err="1"/>
              <a:t>cTnI</a:t>
            </a:r>
            <a:r>
              <a:rPr lang="hu-HU" sz="2400" baseline="-25000" dirty="0"/>
              <a:t>) </a:t>
            </a:r>
            <a:r>
              <a:rPr lang="hu-HU" sz="2400" dirty="0"/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305103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EBCCEDFD-4EFC-4925-FE53-3DBA3CB40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340018"/>
              </p:ext>
            </p:extLst>
          </p:nvPr>
        </p:nvGraphicFramePr>
        <p:xfrm>
          <a:off x="0" y="0"/>
          <a:ext cx="12192000" cy="712806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626757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31927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78981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839057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7387292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7213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69458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746523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580280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94883644"/>
                    </a:ext>
                  </a:extLst>
                </a:gridCol>
              </a:tblGrid>
              <a:tr h="319570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Author, year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Patients (n)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Setting, Country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Excluded comorbidities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Study design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Sepsis criteria, 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Mortality Rate, Follow-up Mortality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Troponin type and cut-off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Variables in multivariate analysis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Reported associations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50940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it-IT" sz="1050">
                          <a:effectLst/>
                        </a:rPr>
                        <a:t>Innocenti et al. (2022) [</a:t>
                      </a:r>
                      <a:r>
                        <a:rPr lang="it-IT" sz="1050">
                          <a:solidFill>
                            <a:srgbClr val="004B83"/>
                          </a:solidFill>
                          <a:effectLst/>
                          <a:hlinkClick r:id="rId2" tooltip="Innocenti F, Palmieri V, Stefanone VT, et al. Comparison of troponin I levels versus myocardial dysfunction on prognosis in sepsis. Intern Emerg Med. 2022;17(1):223–31. &#10;                  https://doi.org/10.1007/s11739-021-02701-3&#10;                  &#10;                ."/>
                        </a:rPr>
                        <a:t>21</a:t>
                      </a:r>
                      <a:r>
                        <a:rPr lang="it-IT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164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ED, Italy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Cardiovascular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Sepsis and septic shock (Sepsis-3), 41%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29.5%,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cTnI (100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Contingency table, Mean difference (a)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28277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Landesberg et al. (2012)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3" tooltip="Landesberg G, Gilon D, Meroz Y, et al. Diastolic dysfunction and mortality in severe sepsis and septic shock. Eur Heart J. 2012;33(7):895–903. &#10;                  https://doi.org/10.1093/eurheartj/ehr351&#10;                  &#10;                ."/>
                        </a:rPr>
                        <a:t>35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262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NR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Cardiovascular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Severe sepsis and septic shock (Sepsis-1), 62%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36%, In-hospital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(30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Mean difference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79371"/>
                  </a:ext>
                </a:extLst>
              </a:tr>
              <a:tr h="631040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Røsjø et al. (2011) [</a:t>
                      </a:r>
                      <a:r>
                        <a:rPr lang="hu-HU" sz="1050">
                          <a:solidFill>
                            <a:srgbClr val="004B83"/>
                          </a:solidFill>
                          <a:effectLst/>
                          <a:hlinkClick r:id="rId4" tooltip="Røsjø H, Varpula M, Hagve TA, et al. Circulating high sensitivity troponin T in severe sepsis and septic shock: distribution, associated factors, and relation to outcome. Intensive Care Med. 2011;37(1):77–85. &#10;                  https://doi.org/10.1007/s00134-010-2051-x&#10;                  &#10;                ."/>
                        </a:rPr>
                        <a:t>7</a:t>
                      </a:r>
                      <a:r>
                        <a:rPr lang="hu-HU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204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>
                          <a:effectLst/>
                        </a:rPr>
                        <a:t>ICU, </a:t>
                      </a:r>
                      <a:r>
                        <a:rPr lang="hu-HU" sz="1050" dirty="0" err="1">
                          <a:effectLst/>
                        </a:rPr>
                        <a:t>Finland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None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Severe sepsis and septic shock (Sepsis-1), % shock NR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22,70%, In-hospital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(14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 dirty="0" err="1">
                          <a:effectLst/>
                        </a:rPr>
                        <a:t>cTnT</a:t>
                      </a:r>
                      <a:r>
                        <a:rPr lang="en-US" sz="1050" dirty="0">
                          <a:effectLst/>
                        </a:rPr>
                        <a:t>, Age, CVD, eGFR, Lactate, SAPS II, SOFA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Contingency table, Mean difference, Multivariate regression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75389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fi-FI" sz="1050">
                          <a:effectLst/>
                        </a:rPr>
                        <a:t>Vallabhajosyula et al. (2017) [</a:t>
                      </a:r>
                      <a:r>
                        <a:rPr lang="fi-FI" sz="1050">
                          <a:solidFill>
                            <a:srgbClr val="004B83"/>
                          </a:solidFill>
                          <a:effectLst/>
                          <a:hlinkClick r:id="rId5" tooltip="Vallabhajosyula S, Sakhuja A, Geske JB, et al. Role of admission troponin-T and serial troponin-t testing in predicting outcomes in severe sepsis and septic shock. J Am Heart Assoc. 2017;6(9):e005930. &#10;                  https://doi.org/10.1161/JAHA.117.005930&#10;                  &#10;                ."/>
                        </a:rPr>
                        <a:t>24</a:t>
                      </a:r>
                      <a:r>
                        <a:rPr lang="fi-FI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944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>
                          <a:effectLst/>
                        </a:rPr>
                        <a:t>ICU, USA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None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Retro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Severe sepsis and septic shock (sepsis-2), 66%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25,90%, In-hospital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(10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log10(cTnT), age, sex, BMI, Charlson index, AKI, Resp. failure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Contingency table, Multivariate regression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84923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Landesberg et al. (2015)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6" tooltip="Landesberg G, Levin PD, Gilon D, et al. Myocardial dysfunction in severe sepsis and septic shock: no correlation with inflammatory cytokines in real-life clinical setting. Chest. 2015;148(1):93–102. &#10;                  https://doi.org/10.1378/chest.14-2259&#10;                  &#10;                ."/>
                        </a:rPr>
                        <a:t>36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105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NR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Cardiovascular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Severe sepsis and septic shock (sepsis-1), 71%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42%, In-hospital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(NA)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Mean difference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75180"/>
                  </a:ext>
                </a:extLst>
              </a:tr>
              <a:tr h="1409717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fr-FR" sz="1050">
                          <a:effectLst/>
                        </a:rPr>
                        <a:t>Masson et al. (2016) [</a:t>
                      </a:r>
                      <a:r>
                        <a:rPr lang="fr-FR" sz="1050">
                          <a:solidFill>
                            <a:srgbClr val="004B83"/>
                          </a:solidFill>
                          <a:effectLst/>
                          <a:hlinkClick r:id="rId7" tooltip="Masson S, Caironi P, Fanizza C, et al. Sequential N-terminal pro-B-type natriuretic peptide and high-sensitivity cardiac troponin measurements during albumin replacement in patients with severe sepsis or septic shock*. Crit Care Med. 2016;44(4):707. &#10;                  https://doi.org/10.1097/CCM.0000000000001473&#10;                  &#10;                ."/>
                        </a:rPr>
                        <a:t>30</a:t>
                      </a:r>
                      <a:r>
                        <a:rPr lang="fr-FR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>
                          <a:effectLst/>
                        </a:rPr>
                        <a:t>955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>
                          <a:effectLst/>
                        </a:rPr>
                        <a:t>UCI, </a:t>
                      </a:r>
                      <a:r>
                        <a:rPr lang="hu-HU" sz="1050" dirty="0" err="1">
                          <a:effectLst/>
                        </a:rPr>
                        <a:t>Italy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Traumatic, Cardiovascular, Hepatic, Renal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RCT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Severe sepsis and septic shock (sepsis-1), 56%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26,40%, ICU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(26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cTnT, Age, sex, BMI, reason for admission to ICU, MV, SAPS II, SOFA, COPD, CKD, immunodeficiency, HF, Pao2/FIO2, platelet count, bilirubin, lactate, diuresis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Multivariate logistic regression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89852"/>
                  </a:ext>
                </a:extLst>
              </a:tr>
              <a:tr h="319570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Antcliffe et al. (2019)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8" tooltip="Antcliffe DB, Santhakumaran S, Orme RML, et al. Levosimendan in septic shock in patients with biochemical evidence of cardiac dysfunction: a subgroup analysis of the LeoPARDS randomised trial. Intensive Care Med. 2019;45(10):1392–400. &#10;                  https://doi.org/10.1007/s00134-019-05731-w&#10;                  &#10;                ."/>
                        </a:rPr>
                        <a:t>23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442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UK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Renal, Hepatic, Cardiovascular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RCT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Septic shock (sepsis-2), 100%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27,10%,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cTnI (34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Contingency table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69980"/>
                  </a:ext>
                </a:extLst>
              </a:tr>
              <a:tr h="942511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da-DK" sz="1050">
                          <a:effectLst/>
                        </a:rPr>
                        <a:t>Sasko et al. (2015) [</a:t>
                      </a:r>
                      <a:r>
                        <a:rPr lang="da-DK" sz="1050">
                          <a:solidFill>
                            <a:srgbClr val="004B83"/>
                          </a:solidFill>
                          <a:effectLst/>
                          <a:hlinkClick r:id="rId9" tooltip="Sasko B, Butz T, Prull MW, Liebeton J, Christ M, Trappe HJ. Earliest bedside assessment of hemodynamic parameters and cardiac biomarkers: their role as predictors of adverse outcome in patients with septic shock. Int J Med Sci. 2015;12(9):680–8. &#10;                  https://doi.org/10.7150/ijms.11720&#10;                  &#10;                ."/>
                        </a:rPr>
                        <a:t>22</a:t>
                      </a:r>
                      <a:r>
                        <a:rPr lang="da-DK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50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Germany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None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septic shock (Sepsis-2), 100%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53,80%,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cTnI (15 ng/L)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 &gt; 15 (ng/L), sex, age, CAD, MAP &lt; 65, CVP &lt; 12, SvO2 &lt; 70%, HTC &lt; 30%, LVEF &lt; 40%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Contingency table, Mean difference, multivariate logistic regression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2374"/>
                  </a:ext>
                </a:extLst>
              </a:tr>
              <a:tr h="319570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nl-NL" sz="1050">
                          <a:effectLst/>
                        </a:rPr>
                        <a:t>De Geer et al. (2015) [</a:t>
                      </a:r>
                      <a:r>
                        <a:rPr lang="nl-NL" sz="1050">
                          <a:solidFill>
                            <a:srgbClr val="004B83"/>
                          </a:solidFill>
                          <a:effectLst/>
                          <a:hlinkClick r:id="rId10" tooltip="De Geer L, Engvall J, Oscarsson A. Strain echocardiography in septic shock - a comparison with systolic and diastolic function parameters, cardiac biomarkers and outcome. Crit Care. 2015;19(1):122. &#10;                  https://doi.org/10.1186/s13054-015-0857-1&#10;                  &#10;                ."/>
                        </a:rPr>
                        <a:t>34</a:t>
                      </a:r>
                      <a:r>
                        <a:rPr lang="nl-NL" sz="105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50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Sweden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None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septic shock (Sepsis-2), 100%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30%, 30-day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(NA)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Mean difference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153205"/>
                  </a:ext>
                </a:extLst>
              </a:tr>
              <a:tr h="475305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Sirvent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et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al</a:t>
                      </a:r>
                      <a:r>
                        <a:rPr lang="hu-HU" sz="1050" dirty="0">
                          <a:effectLst/>
                        </a:rPr>
                        <a:t>. (2015) [</a:t>
                      </a:r>
                      <a:r>
                        <a:rPr lang="hu-HU" sz="1050" dirty="0">
                          <a:solidFill>
                            <a:srgbClr val="004B83"/>
                          </a:solidFill>
                          <a:effectLst/>
                          <a:hlinkClick r:id="rId11" tooltip="Sirvent JM, Ferri C, Baró A, Murcia C, Lorencio C. Fluid balance in sepsis and septic shock as a determining factor of mortality. Am J Emerg Med. 2015;33(2):186–9. &#10;                  https://doi.org/10.1016/j.ajem.2014.11.016&#10;                  &#10;                ."/>
                        </a:rPr>
                        <a:t>39</a:t>
                      </a:r>
                      <a:r>
                        <a:rPr lang="hu-HU" sz="1050" dirty="0">
                          <a:effectLst/>
                        </a:rPr>
                        <a:t>]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42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ICU, Spain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None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Prosp.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050">
                          <a:effectLst/>
                        </a:rPr>
                        <a:t>sepsis and septic shock (sepsis-2), 69% shock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35,70%, 28-day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cTnT (NA)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>
                          <a:effectLst/>
                        </a:rPr>
                        <a:t>NA</a:t>
                      </a: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hu-HU" sz="1050" dirty="0" err="1">
                          <a:effectLst/>
                        </a:rPr>
                        <a:t>Mean</a:t>
                      </a:r>
                      <a:r>
                        <a:rPr lang="hu-HU" sz="1050" dirty="0">
                          <a:effectLst/>
                        </a:rPr>
                        <a:t> </a:t>
                      </a:r>
                      <a:r>
                        <a:rPr lang="hu-HU" sz="1050" dirty="0" err="1">
                          <a:effectLst/>
                        </a:rPr>
                        <a:t>difference</a:t>
                      </a:r>
                      <a:endParaRPr lang="hu-HU" sz="1050" dirty="0">
                        <a:effectLst/>
                      </a:endParaRPr>
                    </a:p>
                  </a:txBody>
                  <a:tcPr marL="3963" marR="3963" marT="3963" marB="3963">
                    <a:lnL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8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10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1693</Words>
  <Application>Microsoft Office PowerPoint</Application>
  <PresentationFormat>Szélesvásznú</PresentationFormat>
  <Paragraphs>240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Office-téma</vt:lpstr>
      <vt:lpstr>PowerPoint-bemutató</vt:lpstr>
      <vt:lpstr>PowerPoint-bemutató</vt:lpstr>
      <vt:lpstr>PowerPoint-bemutató</vt:lpstr>
      <vt:lpstr>SEPSIS</vt:lpstr>
      <vt:lpstr>PowerPoint-bemutató</vt:lpstr>
      <vt:lpstr>PowerPoint-bemutató</vt:lpstr>
      <vt:lpstr>SEPSIS-Troponin</vt:lpstr>
      <vt:lpstr>PowerPoint-bemutató</vt:lpstr>
      <vt:lpstr>PowerPoint-bemutató</vt:lpstr>
      <vt:lpstr>PowerPoint-bemutató</vt:lpstr>
      <vt:lpstr>Unadjusted  OR = 1.78</vt:lpstr>
      <vt:lpstr>PowerPoint-bemutató</vt:lpstr>
      <vt:lpstr>Adjusted  OR = 1.06</vt:lpstr>
      <vt:lpstr>Conclusion</vt:lpstr>
      <vt:lpstr>Hs-cTn assays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Bátai István Zoárd</dc:creator>
  <cp:lastModifiedBy>istván bátai</cp:lastModifiedBy>
  <cp:revision>3</cp:revision>
  <dcterms:created xsi:type="dcterms:W3CDTF">2025-04-23T08:41:20Z</dcterms:created>
  <dcterms:modified xsi:type="dcterms:W3CDTF">2025-04-25T09:07:52Z</dcterms:modified>
</cp:coreProperties>
</file>