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46792" y="0"/>
            <a:ext cx="2042159" cy="223723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7724" y="1343659"/>
            <a:ext cx="213677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121D4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121D4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121D4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121D4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20424" y="575564"/>
            <a:ext cx="403225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121D46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5718" y="1298304"/>
            <a:ext cx="9617710" cy="42316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hyperlink" Target="http://potecho.pte.hu/" TargetMode="External"/><Relationship Id="rId6" Type="http://schemas.openxmlformats.org/officeDocument/2006/relationships/image" Target="../media/image6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9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10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1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2.png"/><Relationship Id="rId4" Type="http://schemas.openxmlformats.org/officeDocument/2006/relationships/image" Target="../media/image14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youtube.com/watch?v=xhVzoENkVNs" TargetMode="External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hyperlink" Target="http://potecho.pte.hu/" TargetMode="External"/><Relationship Id="rId6" Type="http://schemas.openxmlformats.org/officeDocument/2006/relationships/image" Target="../media/image21.png"/><Relationship Id="rId7" Type="http://schemas.openxmlformats.org/officeDocument/2006/relationships/image" Target="../media/image22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4672" y="722376"/>
            <a:ext cx="3358896" cy="7254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78631" y="1808988"/>
            <a:ext cx="8112759" cy="6959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0"/>
              <a:t>Sportágspecifikus</a:t>
            </a:r>
            <a:r>
              <a:rPr dirty="0" sz="4400" spc="-210"/>
              <a:t> </a:t>
            </a:r>
            <a:r>
              <a:rPr dirty="0" sz="4400" spc="-10"/>
              <a:t>sérülésprevenció</a:t>
            </a:r>
            <a:endParaRPr sz="4400"/>
          </a:p>
        </p:txBody>
      </p:sp>
      <p:sp>
        <p:nvSpPr>
          <p:cNvPr id="4" name="object 4" descr=""/>
          <p:cNvSpPr txBox="1"/>
          <p:nvPr/>
        </p:nvSpPr>
        <p:spPr>
          <a:xfrm>
            <a:off x="678631" y="2833116"/>
            <a:ext cx="7683500" cy="995044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250"/>
              </a:spcBef>
            </a:pP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32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túledzettség,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nem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funkcionális</a:t>
            </a:r>
            <a:r>
              <a:rPr dirty="0" sz="32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túlterhelés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prevenciója</a:t>
            </a:r>
            <a:r>
              <a:rPr dirty="0" sz="3200" spc="-1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sz="3200" spc="-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élsportban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20424" y="5763259"/>
            <a:ext cx="1211580" cy="6832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45">
                <a:solidFill>
                  <a:srgbClr val="121D46"/>
                </a:solidFill>
                <a:latin typeface="Calibri"/>
                <a:cs typeface="Calibri"/>
              </a:rPr>
              <a:t>Dr.</a:t>
            </a:r>
            <a:r>
              <a:rPr dirty="0" sz="1800" spc="-75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40">
                <a:solidFill>
                  <a:srgbClr val="121D46"/>
                </a:solidFill>
                <a:latin typeface="Calibri"/>
                <a:cs typeface="Calibri"/>
              </a:rPr>
              <a:t>Tékus</a:t>
            </a:r>
            <a:r>
              <a:rPr dirty="0" sz="1800" spc="-65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21D46"/>
                </a:solidFill>
                <a:latin typeface="Calibri"/>
                <a:cs typeface="Calibri"/>
              </a:rPr>
              <a:t>Éva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dirty="0" sz="1400" spc="-10">
                <a:solidFill>
                  <a:srgbClr val="9DA8C4"/>
                </a:solidFill>
                <a:latin typeface="Calibri"/>
                <a:cs typeface="Calibri"/>
              </a:rPr>
              <a:t>Pécs,</a:t>
            </a:r>
            <a:r>
              <a:rPr dirty="0" sz="1400" spc="-40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9DA8C4"/>
                </a:solidFill>
                <a:latin typeface="Calibri"/>
                <a:cs typeface="Calibri"/>
              </a:rPr>
              <a:t>2025</a:t>
            </a:r>
            <a:r>
              <a:rPr dirty="0" sz="1400" spc="-40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400" spc="-25">
                <a:solidFill>
                  <a:srgbClr val="9DA8C4"/>
                </a:solidFill>
                <a:latin typeface="Calibri"/>
                <a:cs typeface="Calibri"/>
              </a:rPr>
              <a:t>ősz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39456" y="344424"/>
            <a:ext cx="4349496" cy="651357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15584" y="3953255"/>
            <a:ext cx="1456943" cy="138074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5507363" y="5178269"/>
            <a:ext cx="2069464" cy="1110615"/>
          </a:xfrm>
          <a:prstGeom prst="rect">
            <a:avLst/>
          </a:prstGeom>
        </p:spPr>
        <p:txBody>
          <a:bodyPr wrap="square" lIns="0" tIns="111760" rIns="0" bIns="0" rtlCol="0" vert="horz">
            <a:spAutoFit/>
          </a:bodyPr>
          <a:lstStyle/>
          <a:p>
            <a:pPr algn="ctr" marR="31750">
              <a:lnSpc>
                <a:spcPct val="100000"/>
              </a:lnSpc>
              <a:spcBef>
                <a:spcPts val="880"/>
              </a:spcBef>
            </a:pPr>
            <a:r>
              <a:rPr dirty="0" sz="4400" spc="-10" b="1">
                <a:solidFill>
                  <a:srgbClr val="121D46"/>
                </a:solidFill>
                <a:latin typeface="Calibri"/>
                <a:cs typeface="Calibri"/>
              </a:rPr>
              <a:t>PTE745</a:t>
            </a:r>
            <a:endParaRPr sz="4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dirty="0" u="sng" sz="1800" spc="-10">
                <a:solidFill>
                  <a:srgbClr val="121D46"/>
                </a:solidFill>
                <a:uFill>
                  <a:solidFill>
                    <a:srgbClr val="121D46"/>
                  </a:solidFill>
                </a:uFill>
                <a:latin typeface="Calibri"/>
                <a:cs typeface="Calibri"/>
                <a:hlinkClick r:id="rId5"/>
              </a:rPr>
              <a:t>http://potecho.pte.hu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781395" y="1165352"/>
            <a:ext cx="175704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30">
                <a:solidFill>
                  <a:srgbClr val="28A8E0"/>
                </a:solidFill>
                <a:latin typeface="Tahoma"/>
                <a:cs typeface="Tahoma"/>
              </a:rPr>
              <a:t>PTE</a:t>
            </a:r>
            <a:r>
              <a:rPr dirty="0" sz="900" spc="-25">
                <a:solidFill>
                  <a:srgbClr val="28A8E0"/>
                </a:solidFill>
                <a:latin typeface="Tahoma"/>
                <a:cs typeface="Tahoma"/>
              </a:rPr>
              <a:t> ÁOK</a:t>
            </a:r>
            <a:r>
              <a:rPr dirty="0" sz="900" spc="-20">
                <a:solidFill>
                  <a:srgbClr val="28A8E0"/>
                </a:solidFill>
                <a:latin typeface="Tahoma"/>
                <a:cs typeface="Tahoma"/>
              </a:rPr>
              <a:t> </a:t>
            </a:r>
            <a:r>
              <a:rPr dirty="0" sz="900" spc="-50">
                <a:solidFill>
                  <a:srgbClr val="28A8E0"/>
                </a:solidFill>
                <a:latin typeface="Tahoma"/>
                <a:cs typeface="Tahoma"/>
              </a:rPr>
              <a:t>SPORTMEDICINA</a:t>
            </a:r>
            <a:r>
              <a:rPr dirty="0" sz="900" spc="-25">
                <a:solidFill>
                  <a:srgbClr val="28A8E0"/>
                </a:solidFill>
                <a:latin typeface="Tahoma"/>
                <a:cs typeface="Tahoma"/>
              </a:rPr>
              <a:t> </a:t>
            </a:r>
            <a:r>
              <a:rPr dirty="0" sz="900" spc="-20">
                <a:solidFill>
                  <a:srgbClr val="28A8E0"/>
                </a:solidFill>
                <a:latin typeface="Tahoma"/>
                <a:cs typeface="Tahoma"/>
              </a:rPr>
              <a:t>TANSZÉK</a:t>
            </a:r>
            <a:endParaRPr sz="900">
              <a:latin typeface="Tahoma"/>
              <a:cs typeface="Tahoma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7777767" y="771080"/>
            <a:ext cx="1768475" cy="368300"/>
            <a:chOff x="7777767" y="771080"/>
            <a:chExt cx="1768475" cy="368300"/>
          </a:xfrm>
        </p:grpSpPr>
        <p:sp>
          <p:nvSpPr>
            <p:cNvPr id="11" name="object 11" descr=""/>
            <p:cNvSpPr/>
            <p:nvPr/>
          </p:nvSpPr>
          <p:spPr>
            <a:xfrm>
              <a:off x="8867908" y="776427"/>
              <a:ext cx="254000" cy="295275"/>
            </a:xfrm>
            <a:custGeom>
              <a:avLst/>
              <a:gdLst/>
              <a:ahLst/>
              <a:cxnLst/>
              <a:rect l="l" t="t" r="r" b="b"/>
              <a:pathLst>
                <a:path w="254000" h="295275">
                  <a:moveTo>
                    <a:pt x="253692" y="0"/>
                  </a:moveTo>
                  <a:lnTo>
                    <a:pt x="190967" y="0"/>
                  </a:lnTo>
                  <a:lnTo>
                    <a:pt x="127039" y="153554"/>
                  </a:lnTo>
                  <a:lnTo>
                    <a:pt x="63126" y="0"/>
                  </a:lnTo>
                  <a:lnTo>
                    <a:pt x="0" y="0"/>
                  </a:lnTo>
                  <a:lnTo>
                    <a:pt x="0" y="274887"/>
                  </a:lnTo>
                  <a:lnTo>
                    <a:pt x="61536" y="274887"/>
                  </a:lnTo>
                  <a:lnTo>
                    <a:pt x="61536" y="139019"/>
                  </a:lnTo>
                  <a:lnTo>
                    <a:pt x="126436" y="294815"/>
                  </a:lnTo>
                  <a:lnTo>
                    <a:pt x="192162" y="139019"/>
                  </a:lnTo>
                  <a:lnTo>
                    <a:pt x="192162" y="274887"/>
                  </a:lnTo>
                  <a:lnTo>
                    <a:pt x="253692" y="274887"/>
                  </a:lnTo>
                  <a:lnTo>
                    <a:pt x="253692" y="0"/>
                  </a:lnTo>
                  <a:close/>
                </a:path>
              </a:pathLst>
            </a:custGeom>
            <a:solidFill>
              <a:srgbClr val="104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782369" y="771080"/>
              <a:ext cx="1062355" cy="285750"/>
            </a:xfrm>
            <a:custGeom>
              <a:avLst/>
              <a:gdLst/>
              <a:ahLst/>
              <a:cxnLst/>
              <a:rect l="l" t="t" r="r" b="b"/>
              <a:pathLst>
                <a:path w="1062354" h="285750">
                  <a:moveTo>
                    <a:pt x="201625" y="202247"/>
                  </a:moveTo>
                  <a:lnTo>
                    <a:pt x="195059" y="164680"/>
                  </a:lnTo>
                  <a:lnTo>
                    <a:pt x="164934" y="131064"/>
                  </a:lnTo>
                  <a:lnTo>
                    <a:pt x="126530" y="115430"/>
                  </a:lnTo>
                  <a:lnTo>
                    <a:pt x="100330" y="108788"/>
                  </a:lnTo>
                  <a:lnTo>
                    <a:pt x="88849" y="105257"/>
                  </a:lnTo>
                  <a:lnTo>
                    <a:pt x="80010" y="101727"/>
                  </a:lnTo>
                  <a:lnTo>
                    <a:pt x="73761" y="98183"/>
                  </a:lnTo>
                  <a:lnTo>
                    <a:pt x="67183" y="93472"/>
                  </a:lnTo>
                  <a:lnTo>
                    <a:pt x="63919" y="87058"/>
                  </a:lnTo>
                  <a:lnTo>
                    <a:pt x="63919" y="78955"/>
                  </a:lnTo>
                  <a:lnTo>
                    <a:pt x="63627" y="71869"/>
                  </a:lnTo>
                  <a:lnTo>
                    <a:pt x="97040" y="54597"/>
                  </a:lnTo>
                  <a:lnTo>
                    <a:pt x="112941" y="56591"/>
                  </a:lnTo>
                  <a:lnTo>
                    <a:pt x="124371" y="62547"/>
                  </a:lnTo>
                  <a:lnTo>
                    <a:pt x="131305" y="72491"/>
                  </a:lnTo>
                  <a:lnTo>
                    <a:pt x="133731" y="86398"/>
                  </a:lnTo>
                  <a:lnTo>
                    <a:pt x="192532" y="86398"/>
                  </a:lnTo>
                  <a:lnTo>
                    <a:pt x="178066" y="35521"/>
                  </a:lnTo>
                  <a:lnTo>
                    <a:pt x="137045" y="6400"/>
                  </a:lnTo>
                  <a:lnTo>
                    <a:pt x="97040" y="800"/>
                  </a:lnTo>
                  <a:lnTo>
                    <a:pt x="75488" y="2222"/>
                  </a:lnTo>
                  <a:lnTo>
                    <a:pt x="27000" y="23571"/>
                  </a:lnTo>
                  <a:lnTo>
                    <a:pt x="4927" y="67678"/>
                  </a:lnTo>
                  <a:lnTo>
                    <a:pt x="3937" y="86791"/>
                  </a:lnTo>
                  <a:lnTo>
                    <a:pt x="4495" y="95745"/>
                  </a:lnTo>
                  <a:lnTo>
                    <a:pt x="18516" y="131711"/>
                  </a:lnTo>
                  <a:lnTo>
                    <a:pt x="49618" y="154813"/>
                  </a:lnTo>
                  <a:lnTo>
                    <a:pt x="121551" y="179578"/>
                  </a:lnTo>
                  <a:lnTo>
                    <a:pt x="128435" y="182346"/>
                  </a:lnTo>
                  <a:lnTo>
                    <a:pt x="133553" y="184962"/>
                  </a:lnTo>
                  <a:lnTo>
                    <a:pt x="139204" y="188379"/>
                  </a:lnTo>
                  <a:lnTo>
                    <a:pt x="142024" y="194132"/>
                  </a:lnTo>
                  <a:lnTo>
                    <a:pt x="142024" y="210896"/>
                  </a:lnTo>
                  <a:lnTo>
                    <a:pt x="102565" y="229743"/>
                  </a:lnTo>
                  <a:lnTo>
                    <a:pt x="91262" y="229247"/>
                  </a:lnTo>
                  <a:lnTo>
                    <a:pt x="59385" y="205473"/>
                  </a:lnTo>
                  <a:lnTo>
                    <a:pt x="58762" y="197942"/>
                  </a:lnTo>
                  <a:lnTo>
                    <a:pt x="0" y="197942"/>
                  </a:lnTo>
                  <a:lnTo>
                    <a:pt x="15951" y="249262"/>
                  </a:lnTo>
                  <a:lnTo>
                    <a:pt x="61722" y="279336"/>
                  </a:lnTo>
                  <a:lnTo>
                    <a:pt x="104940" y="285127"/>
                  </a:lnTo>
                  <a:lnTo>
                    <a:pt x="114947" y="284822"/>
                  </a:lnTo>
                  <a:lnTo>
                    <a:pt x="157175" y="274904"/>
                  </a:lnTo>
                  <a:lnTo>
                    <a:pt x="187794" y="249186"/>
                  </a:lnTo>
                  <a:lnTo>
                    <a:pt x="201625" y="210896"/>
                  </a:lnTo>
                  <a:lnTo>
                    <a:pt x="201625" y="202247"/>
                  </a:lnTo>
                  <a:close/>
                </a:path>
                <a:path w="1062354" h="285750">
                  <a:moveTo>
                    <a:pt x="417449" y="94665"/>
                  </a:moveTo>
                  <a:lnTo>
                    <a:pt x="403250" y="45618"/>
                  </a:lnTo>
                  <a:lnTo>
                    <a:pt x="362292" y="12090"/>
                  </a:lnTo>
                  <a:lnTo>
                    <a:pt x="358267" y="11010"/>
                  </a:lnTo>
                  <a:lnTo>
                    <a:pt x="358267" y="103428"/>
                  </a:lnTo>
                  <a:lnTo>
                    <a:pt x="356870" y="110426"/>
                  </a:lnTo>
                  <a:lnTo>
                    <a:pt x="351358" y="121678"/>
                  </a:lnTo>
                  <a:lnTo>
                    <a:pt x="347218" y="125933"/>
                  </a:lnTo>
                  <a:lnTo>
                    <a:pt x="336169" y="131711"/>
                  </a:lnTo>
                  <a:lnTo>
                    <a:pt x="329463" y="133134"/>
                  </a:lnTo>
                  <a:lnTo>
                    <a:pt x="281711" y="133134"/>
                  </a:lnTo>
                  <a:lnTo>
                    <a:pt x="281711" y="59702"/>
                  </a:lnTo>
                  <a:lnTo>
                    <a:pt x="322364" y="59702"/>
                  </a:lnTo>
                  <a:lnTo>
                    <a:pt x="355892" y="81051"/>
                  </a:lnTo>
                  <a:lnTo>
                    <a:pt x="358267" y="103428"/>
                  </a:lnTo>
                  <a:lnTo>
                    <a:pt x="358267" y="11010"/>
                  </a:lnTo>
                  <a:lnTo>
                    <a:pt x="343865" y="7150"/>
                  </a:lnTo>
                  <a:lnTo>
                    <a:pt x="323126" y="5511"/>
                  </a:lnTo>
                  <a:lnTo>
                    <a:pt x="219748" y="5511"/>
                  </a:lnTo>
                  <a:lnTo>
                    <a:pt x="219748" y="280403"/>
                  </a:lnTo>
                  <a:lnTo>
                    <a:pt x="281711" y="280403"/>
                  </a:lnTo>
                  <a:lnTo>
                    <a:pt x="281711" y="187718"/>
                  </a:lnTo>
                  <a:lnTo>
                    <a:pt x="322364" y="187718"/>
                  </a:lnTo>
                  <a:lnTo>
                    <a:pt x="362115" y="181483"/>
                  </a:lnTo>
                  <a:lnTo>
                    <a:pt x="403250" y="149174"/>
                  </a:lnTo>
                  <a:lnTo>
                    <a:pt x="417423" y="95046"/>
                  </a:lnTo>
                  <a:lnTo>
                    <a:pt x="417449" y="94665"/>
                  </a:lnTo>
                  <a:close/>
                </a:path>
                <a:path w="1062354" h="285750">
                  <a:moveTo>
                    <a:pt x="637222" y="98183"/>
                  </a:moveTo>
                  <a:lnTo>
                    <a:pt x="636790" y="87718"/>
                  </a:lnTo>
                  <a:lnTo>
                    <a:pt x="635647" y="78701"/>
                  </a:lnTo>
                  <a:lnTo>
                    <a:pt x="635558" y="77965"/>
                  </a:lnTo>
                  <a:lnTo>
                    <a:pt x="596468" y="15963"/>
                  </a:lnTo>
                  <a:lnTo>
                    <a:pt x="575284" y="6159"/>
                  </a:lnTo>
                  <a:lnTo>
                    <a:pt x="575284" y="190881"/>
                  </a:lnTo>
                  <a:lnTo>
                    <a:pt x="572770" y="208051"/>
                  </a:lnTo>
                  <a:lnTo>
                    <a:pt x="565213" y="220319"/>
                  </a:lnTo>
                  <a:lnTo>
                    <a:pt x="552640" y="227685"/>
                  </a:lnTo>
                  <a:lnTo>
                    <a:pt x="535025" y="230136"/>
                  </a:lnTo>
                  <a:lnTo>
                    <a:pt x="517245" y="227685"/>
                  </a:lnTo>
                  <a:lnTo>
                    <a:pt x="504545" y="220319"/>
                  </a:lnTo>
                  <a:lnTo>
                    <a:pt x="496925" y="208051"/>
                  </a:lnTo>
                  <a:lnTo>
                    <a:pt x="494385" y="190881"/>
                  </a:lnTo>
                  <a:lnTo>
                    <a:pt x="494385" y="98183"/>
                  </a:lnTo>
                  <a:lnTo>
                    <a:pt x="494982" y="87718"/>
                  </a:lnTo>
                  <a:lnTo>
                    <a:pt x="494995" y="87388"/>
                  </a:lnTo>
                  <a:lnTo>
                    <a:pt x="494855" y="87388"/>
                  </a:lnTo>
                  <a:lnTo>
                    <a:pt x="525475" y="54876"/>
                  </a:lnTo>
                  <a:lnTo>
                    <a:pt x="525094" y="54876"/>
                  </a:lnTo>
                  <a:lnTo>
                    <a:pt x="535419" y="54203"/>
                  </a:lnTo>
                  <a:lnTo>
                    <a:pt x="544995" y="54876"/>
                  </a:lnTo>
                  <a:lnTo>
                    <a:pt x="553212" y="56908"/>
                  </a:lnTo>
                  <a:lnTo>
                    <a:pt x="574675" y="87388"/>
                  </a:lnTo>
                  <a:lnTo>
                    <a:pt x="574751" y="77470"/>
                  </a:lnTo>
                  <a:lnTo>
                    <a:pt x="574814" y="67779"/>
                  </a:lnTo>
                  <a:lnTo>
                    <a:pt x="574916" y="54203"/>
                  </a:lnTo>
                  <a:lnTo>
                    <a:pt x="575208" y="15963"/>
                  </a:lnTo>
                  <a:lnTo>
                    <a:pt x="575284" y="6159"/>
                  </a:lnTo>
                  <a:lnTo>
                    <a:pt x="535419" y="0"/>
                  </a:lnTo>
                  <a:lnTo>
                    <a:pt x="513448" y="1600"/>
                  </a:lnTo>
                  <a:lnTo>
                    <a:pt x="476161" y="14363"/>
                  </a:lnTo>
                  <a:lnTo>
                    <a:pt x="439547" y="56464"/>
                  </a:lnTo>
                  <a:lnTo>
                    <a:pt x="432435" y="98183"/>
                  </a:lnTo>
                  <a:lnTo>
                    <a:pt x="432435" y="190881"/>
                  </a:lnTo>
                  <a:lnTo>
                    <a:pt x="441058" y="233667"/>
                  </a:lnTo>
                  <a:lnTo>
                    <a:pt x="469773" y="266331"/>
                  </a:lnTo>
                  <a:lnTo>
                    <a:pt x="508711" y="281698"/>
                  </a:lnTo>
                  <a:lnTo>
                    <a:pt x="528447" y="284327"/>
                  </a:lnTo>
                  <a:lnTo>
                    <a:pt x="535025" y="284327"/>
                  </a:lnTo>
                  <a:lnTo>
                    <a:pt x="577202" y="277418"/>
                  </a:lnTo>
                  <a:lnTo>
                    <a:pt x="614540" y="253898"/>
                  </a:lnTo>
                  <a:lnTo>
                    <a:pt x="627481" y="230136"/>
                  </a:lnTo>
                  <a:lnTo>
                    <a:pt x="633666" y="218808"/>
                  </a:lnTo>
                  <a:lnTo>
                    <a:pt x="637222" y="190881"/>
                  </a:lnTo>
                  <a:lnTo>
                    <a:pt x="637222" y="98183"/>
                  </a:lnTo>
                  <a:close/>
                </a:path>
                <a:path w="1062354" h="285750">
                  <a:moveTo>
                    <a:pt x="872401" y="280403"/>
                  </a:moveTo>
                  <a:lnTo>
                    <a:pt x="813384" y="183362"/>
                  </a:lnTo>
                  <a:lnTo>
                    <a:pt x="807681" y="173977"/>
                  </a:lnTo>
                  <a:lnTo>
                    <a:pt x="812012" y="173189"/>
                  </a:lnTo>
                  <a:lnTo>
                    <a:pt x="819594" y="169735"/>
                  </a:lnTo>
                  <a:lnTo>
                    <a:pt x="848220" y="143002"/>
                  </a:lnTo>
                  <a:lnTo>
                    <a:pt x="854811" y="129209"/>
                  </a:lnTo>
                  <a:lnTo>
                    <a:pt x="855218" y="128231"/>
                  </a:lnTo>
                  <a:lnTo>
                    <a:pt x="860882" y="93078"/>
                  </a:lnTo>
                  <a:lnTo>
                    <a:pt x="860945" y="92684"/>
                  </a:lnTo>
                  <a:lnTo>
                    <a:pt x="859358" y="75450"/>
                  </a:lnTo>
                  <a:lnTo>
                    <a:pt x="854697" y="59702"/>
                  </a:lnTo>
                  <a:lnTo>
                    <a:pt x="854633" y="59461"/>
                  </a:lnTo>
                  <a:lnTo>
                    <a:pt x="821905" y="19977"/>
                  </a:lnTo>
                  <a:lnTo>
                    <a:pt x="801763" y="10883"/>
                  </a:lnTo>
                  <a:lnTo>
                    <a:pt x="801763" y="86791"/>
                  </a:lnTo>
                  <a:lnTo>
                    <a:pt x="801763" y="93078"/>
                  </a:lnTo>
                  <a:lnTo>
                    <a:pt x="780999" y="126911"/>
                  </a:lnTo>
                  <a:lnTo>
                    <a:pt x="765060" y="129209"/>
                  </a:lnTo>
                  <a:lnTo>
                    <a:pt x="725208" y="129209"/>
                  </a:lnTo>
                  <a:lnTo>
                    <a:pt x="725208" y="59702"/>
                  </a:lnTo>
                  <a:lnTo>
                    <a:pt x="773201" y="59702"/>
                  </a:lnTo>
                  <a:lnTo>
                    <a:pt x="801763" y="86791"/>
                  </a:lnTo>
                  <a:lnTo>
                    <a:pt x="801763" y="10883"/>
                  </a:lnTo>
                  <a:lnTo>
                    <a:pt x="787387" y="7124"/>
                  </a:lnTo>
                  <a:lnTo>
                    <a:pt x="766635" y="5511"/>
                  </a:lnTo>
                  <a:lnTo>
                    <a:pt x="663270" y="5511"/>
                  </a:lnTo>
                  <a:lnTo>
                    <a:pt x="663270" y="280403"/>
                  </a:lnTo>
                  <a:lnTo>
                    <a:pt x="725208" y="280403"/>
                  </a:lnTo>
                  <a:lnTo>
                    <a:pt x="725208" y="183362"/>
                  </a:lnTo>
                  <a:lnTo>
                    <a:pt x="746188" y="183362"/>
                  </a:lnTo>
                  <a:lnTo>
                    <a:pt x="800569" y="280403"/>
                  </a:lnTo>
                  <a:lnTo>
                    <a:pt x="872401" y="280403"/>
                  </a:lnTo>
                  <a:close/>
                </a:path>
                <a:path w="1062354" h="285750">
                  <a:moveTo>
                    <a:pt x="1061796" y="4889"/>
                  </a:moveTo>
                  <a:lnTo>
                    <a:pt x="869238" y="4889"/>
                  </a:lnTo>
                  <a:lnTo>
                    <a:pt x="869238" y="59499"/>
                  </a:lnTo>
                  <a:lnTo>
                    <a:pt x="933551" y="59499"/>
                  </a:lnTo>
                  <a:lnTo>
                    <a:pt x="933551" y="280479"/>
                  </a:lnTo>
                  <a:lnTo>
                    <a:pt x="995502" y="280479"/>
                  </a:lnTo>
                  <a:lnTo>
                    <a:pt x="995502" y="59499"/>
                  </a:lnTo>
                  <a:lnTo>
                    <a:pt x="1061796" y="59499"/>
                  </a:lnTo>
                  <a:lnTo>
                    <a:pt x="1061796" y="4889"/>
                  </a:lnTo>
                  <a:close/>
                </a:path>
              </a:pathLst>
            </a:custGeom>
            <a:solidFill>
              <a:srgbClr val="28A8E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9142031" y="775969"/>
              <a:ext cx="403860" cy="275590"/>
            </a:xfrm>
            <a:custGeom>
              <a:avLst/>
              <a:gdLst/>
              <a:ahLst/>
              <a:cxnLst/>
              <a:rect l="l" t="t" r="r" b="b"/>
              <a:pathLst>
                <a:path w="403859" h="275590">
                  <a:moveTo>
                    <a:pt x="183908" y="220980"/>
                  </a:moveTo>
                  <a:lnTo>
                    <a:pt x="61988" y="220980"/>
                  </a:lnTo>
                  <a:lnTo>
                    <a:pt x="61988" y="165100"/>
                  </a:lnTo>
                  <a:lnTo>
                    <a:pt x="172478" y="165100"/>
                  </a:lnTo>
                  <a:lnTo>
                    <a:pt x="172478" y="110490"/>
                  </a:lnTo>
                  <a:lnTo>
                    <a:pt x="61988" y="110490"/>
                  </a:lnTo>
                  <a:lnTo>
                    <a:pt x="61988" y="54610"/>
                  </a:lnTo>
                  <a:lnTo>
                    <a:pt x="181914" y="54610"/>
                  </a:lnTo>
                  <a:lnTo>
                    <a:pt x="181914" y="0"/>
                  </a:lnTo>
                  <a:lnTo>
                    <a:pt x="0" y="0"/>
                  </a:lnTo>
                  <a:lnTo>
                    <a:pt x="0" y="54610"/>
                  </a:lnTo>
                  <a:lnTo>
                    <a:pt x="0" y="110490"/>
                  </a:lnTo>
                  <a:lnTo>
                    <a:pt x="0" y="165100"/>
                  </a:lnTo>
                  <a:lnTo>
                    <a:pt x="0" y="220980"/>
                  </a:lnTo>
                  <a:lnTo>
                    <a:pt x="0" y="275590"/>
                  </a:lnTo>
                  <a:lnTo>
                    <a:pt x="183908" y="275590"/>
                  </a:lnTo>
                  <a:lnTo>
                    <a:pt x="183908" y="220980"/>
                  </a:lnTo>
                  <a:close/>
                </a:path>
                <a:path w="403859" h="275590">
                  <a:moveTo>
                    <a:pt x="403694" y="98018"/>
                  </a:moveTo>
                  <a:lnTo>
                    <a:pt x="396925" y="59575"/>
                  </a:lnTo>
                  <a:lnTo>
                    <a:pt x="361746" y="16192"/>
                  </a:lnTo>
                  <a:lnTo>
                    <a:pt x="342138" y="7061"/>
                  </a:lnTo>
                  <a:lnTo>
                    <a:pt x="342138" y="98018"/>
                  </a:lnTo>
                  <a:lnTo>
                    <a:pt x="342138" y="186766"/>
                  </a:lnTo>
                  <a:lnTo>
                    <a:pt x="341630" y="195973"/>
                  </a:lnTo>
                  <a:lnTo>
                    <a:pt x="340106" y="203606"/>
                  </a:lnTo>
                  <a:lnTo>
                    <a:pt x="337616" y="209499"/>
                  </a:lnTo>
                  <a:lnTo>
                    <a:pt x="337578" y="209626"/>
                  </a:lnTo>
                  <a:lnTo>
                    <a:pt x="306997" y="221310"/>
                  </a:lnTo>
                  <a:lnTo>
                    <a:pt x="264795" y="221310"/>
                  </a:lnTo>
                  <a:lnTo>
                    <a:pt x="264795" y="54813"/>
                  </a:lnTo>
                  <a:lnTo>
                    <a:pt x="300316" y="54813"/>
                  </a:lnTo>
                  <a:lnTo>
                    <a:pt x="318604" y="57518"/>
                  </a:lnTo>
                  <a:lnTo>
                    <a:pt x="331673" y="65608"/>
                  </a:lnTo>
                  <a:lnTo>
                    <a:pt x="339521" y="79108"/>
                  </a:lnTo>
                  <a:lnTo>
                    <a:pt x="342138" y="98018"/>
                  </a:lnTo>
                  <a:lnTo>
                    <a:pt x="342138" y="7061"/>
                  </a:lnTo>
                  <a:lnTo>
                    <a:pt x="323583" y="2349"/>
                  </a:lnTo>
                  <a:lnTo>
                    <a:pt x="300316" y="622"/>
                  </a:lnTo>
                  <a:lnTo>
                    <a:pt x="202844" y="622"/>
                  </a:lnTo>
                  <a:lnTo>
                    <a:pt x="202844" y="275513"/>
                  </a:lnTo>
                  <a:lnTo>
                    <a:pt x="306997" y="275513"/>
                  </a:lnTo>
                  <a:lnTo>
                    <a:pt x="350393" y="268414"/>
                  </a:lnTo>
                  <a:lnTo>
                    <a:pt x="385914" y="244843"/>
                  </a:lnTo>
                  <a:lnTo>
                    <a:pt x="401637" y="209626"/>
                  </a:lnTo>
                  <a:lnTo>
                    <a:pt x="403694" y="186766"/>
                  </a:lnTo>
                  <a:lnTo>
                    <a:pt x="403694" y="98018"/>
                  </a:lnTo>
                  <a:close/>
                </a:path>
              </a:pathLst>
            </a:custGeom>
            <a:solidFill>
              <a:srgbClr val="104C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7777767" y="1122102"/>
              <a:ext cx="1764664" cy="17780"/>
            </a:xfrm>
            <a:custGeom>
              <a:avLst/>
              <a:gdLst/>
              <a:ahLst/>
              <a:cxnLst/>
              <a:rect l="l" t="t" r="r" b="b"/>
              <a:pathLst>
                <a:path w="1764665" h="17780">
                  <a:moveTo>
                    <a:pt x="1764221" y="0"/>
                  </a:moveTo>
                  <a:lnTo>
                    <a:pt x="0" y="0"/>
                  </a:lnTo>
                  <a:lnTo>
                    <a:pt x="0" y="17237"/>
                  </a:lnTo>
                  <a:lnTo>
                    <a:pt x="1764221" y="17237"/>
                  </a:lnTo>
                  <a:lnTo>
                    <a:pt x="1764221" y="0"/>
                  </a:lnTo>
                  <a:close/>
                </a:path>
              </a:pathLst>
            </a:custGeom>
            <a:solidFill>
              <a:srgbClr val="104C98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5" name="object 15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59168" y="697991"/>
            <a:ext cx="637031" cy="6309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8250" y="508508"/>
            <a:ext cx="629539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40"/>
              <a:t>Túledzettség,</a:t>
            </a:r>
            <a:r>
              <a:rPr dirty="0" spc="-145"/>
              <a:t> </a:t>
            </a:r>
            <a:r>
              <a:rPr dirty="0" spc="-20"/>
              <a:t>túlterhelés</a:t>
            </a:r>
            <a:r>
              <a:rPr dirty="0" spc="-90"/>
              <a:t> </a:t>
            </a:r>
            <a:r>
              <a:rPr dirty="0" spc="-10"/>
              <a:t>fogalma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1267440" y="6232652"/>
            <a:ext cx="10287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9DA8C4"/>
                </a:solidFill>
                <a:latin typeface="Calibri"/>
                <a:cs typeface="Calibri"/>
              </a:rPr>
              <a:t>3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46618" y="258571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200657" y="6072123"/>
            <a:ext cx="9673590" cy="51054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5080">
              <a:lnSpc>
                <a:spcPts val="1900"/>
              </a:lnSpc>
              <a:spcBef>
                <a:spcPts val="180"/>
              </a:spcBef>
            </a:pP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Kreher,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Schwartz,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(2012).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Overtraining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practical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guide.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health,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4(2),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128–138. https://doi.org/10.1177/1941738111434406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17637" y="1071371"/>
            <a:ext cx="10005695" cy="1320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2000" b="1">
                <a:solidFill>
                  <a:srgbClr val="121D46"/>
                </a:solidFill>
                <a:uFill>
                  <a:solidFill>
                    <a:srgbClr val="121D46"/>
                  </a:solidFill>
                </a:uFill>
                <a:latin typeface="Calibri"/>
                <a:cs typeface="Calibri"/>
              </a:rPr>
              <a:t>Túlterhelés:</a:t>
            </a:r>
            <a:r>
              <a:rPr dirty="0" u="none" sz="20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Ha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u="none" sz="20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edzésterhelés</a:t>
            </a:r>
            <a:r>
              <a:rPr dirty="0" u="none" sz="20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felhalmozódása</a:t>
            </a:r>
            <a:r>
              <a:rPr dirty="0" u="none" sz="20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miatt,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teljesítmény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csökkenés</a:t>
            </a:r>
            <a:r>
              <a:rPr dirty="0" u="none" sz="20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30" b="1">
                <a:solidFill>
                  <a:srgbClr val="121D46"/>
                </a:solidFill>
                <a:latin typeface="Calibri"/>
                <a:cs typeface="Calibri"/>
              </a:rPr>
              <a:t>következik</a:t>
            </a:r>
            <a:r>
              <a:rPr dirty="0" u="none" sz="20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be,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50" b="1">
                <a:solidFill>
                  <a:srgbClr val="121D46"/>
                </a:solidFill>
                <a:latin typeface="Calibri"/>
                <a:cs typeface="Calibri"/>
              </a:rPr>
              <a:t>a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helyreállás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napoktól</a:t>
            </a:r>
            <a:r>
              <a:rPr dirty="0" u="none" sz="20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akár</a:t>
            </a:r>
            <a:r>
              <a:rPr dirty="0" u="none" sz="20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hetekig</a:t>
            </a:r>
            <a:r>
              <a:rPr dirty="0" u="none" sz="20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is</a:t>
            </a:r>
            <a:r>
              <a:rPr dirty="0" u="none" sz="20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eltarthat.</a:t>
            </a:r>
            <a:r>
              <a:rPr dirty="0" u="none" sz="20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Típusai:</a:t>
            </a:r>
            <a:r>
              <a:rPr dirty="0" u="none" sz="20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funkcionális,</a:t>
            </a:r>
            <a:r>
              <a:rPr dirty="0" u="none" sz="20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5" b="1">
                <a:solidFill>
                  <a:srgbClr val="121D46"/>
                </a:solidFill>
                <a:latin typeface="Calibri"/>
                <a:cs typeface="Calibri"/>
              </a:rPr>
              <a:t>nem-</a:t>
            </a:r>
            <a:r>
              <a:rPr dirty="0" u="none" sz="2000" spc="-10" b="1">
                <a:solidFill>
                  <a:srgbClr val="121D46"/>
                </a:solidFill>
                <a:latin typeface="Calibri"/>
                <a:cs typeface="Calibri"/>
              </a:rPr>
              <a:t>funkcionális</a:t>
            </a:r>
            <a:endParaRPr sz="2000">
              <a:latin typeface="Calibri"/>
              <a:cs typeface="Calibri"/>
            </a:endParaRPr>
          </a:p>
          <a:p>
            <a:pPr marL="12700" marR="301625">
              <a:lnSpc>
                <a:spcPct val="100000"/>
              </a:lnSpc>
              <a:spcBef>
                <a:spcPts val="600"/>
              </a:spcBef>
            </a:pPr>
            <a:r>
              <a:rPr dirty="0" u="sng" sz="2000" spc="-30" b="1">
                <a:solidFill>
                  <a:srgbClr val="121D46"/>
                </a:solidFill>
                <a:uFill>
                  <a:solidFill>
                    <a:srgbClr val="121D46"/>
                  </a:solidFill>
                </a:uFill>
                <a:latin typeface="Calibri"/>
                <a:cs typeface="Calibri"/>
              </a:rPr>
              <a:t>Túledzés:</a:t>
            </a:r>
            <a:r>
              <a:rPr dirty="0" u="none" sz="20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10" b="1">
                <a:solidFill>
                  <a:srgbClr val="121D46"/>
                </a:solidFill>
                <a:latin typeface="Calibri"/>
                <a:cs typeface="Calibri"/>
              </a:rPr>
              <a:t>Extrém</a:t>
            </a:r>
            <a:r>
              <a:rPr dirty="0" u="none" sz="20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10" b="1">
                <a:solidFill>
                  <a:srgbClr val="121D46"/>
                </a:solidFill>
                <a:latin typeface="Calibri"/>
                <a:cs typeface="Calibri"/>
              </a:rPr>
              <a:t>túlterhelés</a:t>
            </a:r>
            <a:r>
              <a:rPr dirty="0" u="none" sz="20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5" b="1">
                <a:solidFill>
                  <a:srgbClr val="121D46"/>
                </a:solidFill>
                <a:latin typeface="Calibri"/>
                <a:cs typeface="Calibri"/>
              </a:rPr>
              <a:t>kombinálva</a:t>
            </a:r>
            <a:r>
              <a:rPr dirty="0" u="none" sz="20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b="1">
                <a:solidFill>
                  <a:srgbClr val="121D46"/>
                </a:solidFill>
                <a:latin typeface="Calibri"/>
                <a:cs typeface="Calibri"/>
              </a:rPr>
              <a:t>egyéb</a:t>
            </a:r>
            <a:r>
              <a:rPr dirty="0" u="none" sz="20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stresszorokkal,</a:t>
            </a:r>
            <a:r>
              <a:rPr dirty="0" u="none" sz="20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0" b="1">
                <a:solidFill>
                  <a:srgbClr val="121D46"/>
                </a:solidFill>
                <a:latin typeface="Calibri"/>
                <a:cs typeface="Calibri"/>
              </a:rPr>
              <a:t>túledzettségi</a:t>
            </a:r>
            <a:r>
              <a:rPr dirty="0" u="none" sz="20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10" b="1">
                <a:solidFill>
                  <a:srgbClr val="121D46"/>
                </a:solidFill>
                <a:latin typeface="Calibri"/>
                <a:cs typeface="Calibri"/>
              </a:rPr>
              <a:t>szindróma</a:t>
            </a:r>
            <a:r>
              <a:rPr dirty="0" u="none" sz="20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10" b="1">
                <a:solidFill>
                  <a:srgbClr val="121D46"/>
                </a:solidFill>
                <a:latin typeface="Calibri"/>
                <a:cs typeface="Calibri"/>
              </a:rPr>
              <a:t>(OTS) </a:t>
            </a:r>
            <a:r>
              <a:rPr dirty="0" u="none" sz="2000" spc="-30" b="1">
                <a:solidFill>
                  <a:srgbClr val="121D46"/>
                </a:solidFill>
                <a:latin typeface="Calibri"/>
                <a:cs typeface="Calibri"/>
              </a:rPr>
              <a:t>következhet</a:t>
            </a:r>
            <a:r>
              <a:rPr dirty="0" u="none" sz="20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u="none" sz="2000" spc="-25" b="1">
                <a:solidFill>
                  <a:srgbClr val="121D46"/>
                </a:solidFill>
                <a:latin typeface="Calibri"/>
                <a:cs typeface="Calibri"/>
              </a:rPr>
              <a:t>be.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5446776" y="2136648"/>
            <a:ext cx="6004560" cy="3865245"/>
            <a:chOff x="5446776" y="2136648"/>
            <a:chExt cx="6004560" cy="3865245"/>
          </a:xfrm>
        </p:grpSpPr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46776" y="2136648"/>
              <a:ext cx="6004560" cy="386486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7256" y="5181600"/>
              <a:ext cx="1069848" cy="3535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8976" y="751332"/>
            <a:ext cx="9115425" cy="5130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5"/>
              <a:t>Túledzettségi</a:t>
            </a:r>
            <a:r>
              <a:rPr dirty="0" sz="3200" spc="-114"/>
              <a:t> </a:t>
            </a:r>
            <a:r>
              <a:rPr dirty="0" sz="3200" spc="-10"/>
              <a:t>szindróma</a:t>
            </a:r>
            <a:r>
              <a:rPr dirty="0" sz="3200" spc="-85"/>
              <a:t> </a:t>
            </a:r>
            <a:r>
              <a:rPr dirty="0" sz="3200" spc="-20"/>
              <a:t>előfordulása,</a:t>
            </a:r>
            <a:r>
              <a:rPr dirty="0" sz="3200" spc="-70"/>
              <a:t> </a:t>
            </a:r>
            <a:r>
              <a:rPr dirty="0" sz="3200" spc="-10"/>
              <a:t>epidemiológiája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711166" y="401828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523537" y="1785768"/>
            <a:ext cx="10949305" cy="4278630"/>
          </a:xfrm>
          <a:custGeom>
            <a:avLst/>
            <a:gdLst/>
            <a:ahLst/>
            <a:cxnLst/>
            <a:rect l="l" t="t" r="r" b="b"/>
            <a:pathLst>
              <a:path w="10949305" h="4278630">
                <a:moveTo>
                  <a:pt x="10949132" y="0"/>
                </a:moveTo>
                <a:lnTo>
                  <a:pt x="0" y="0"/>
                </a:lnTo>
                <a:lnTo>
                  <a:pt x="0" y="4278094"/>
                </a:lnTo>
                <a:lnTo>
                  <a:pt x="10949132" y="4278094"/>
                </a:lnTo>
                <a:lnTo>
                  <a:pt x="10949132" y="0"/>
                </a:lnTo>
                <a:close/>
              </a:path>
            </a:pathLst>
          </a:custGeom>
          <a:solidFill>
            <a:srgbClr val="D6DCE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593387" y="1769364"/>
            <a:ext cx="10643870" cy="41751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2270" indent="-369570">
              <a:lnSpc>
                <a:spcPct val="100000"/>
              </a:lnSpc>
              <a:spcBef>
                <a:spcPts val="100"/>
              </a:spcBef>
              <a:buSzPct val="93750"/>
              <a:buFont typeface="Wingdings"/>
              <a:buChar char=""/>
              <a:tabLst>
                <a:tab pos="382270" algn="l"/>
              </a:tabLst>
            </a:pP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Nagyon</a:t>
            </a:r>
            <a:r>
              <a:rPr dirty="0" sz="32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ritka!</a:t>
            </a:r>
            <a:endParaRPr sz="3200">
              <a:latin typeface="Calibri"/>
              <a:cs typeface="Calibri"/>
            </a:endParaRPr>
          </a:p>
          <a:p>
            <a:pPr marL="363855" marR="194310" indent="-342900">
              <a:lnSpc>
                <a:spcPts val="2780"/>
              </a:lnSpc>
              <a:spcBef>
                <a:spcPts val="3229"/>
              </a:spcBef>
              <a:buFont typeface="Wingdings"/>
              <a:buChar char=""/>
              <a:tabLst>
                <a:tab pos="363855" algn="l"/>
              </a:tabLst>
            </a:pP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Elit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futók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40" b="1">
                <a:solidFill>
                  <a:srgbClr val="121D46"/>
                </a:solidFill>
                <a:latin typeface="Calibri"/>
                <a:cs typeface="Calibri"/>
              </a:rPr>
              <a:t>~60%-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a,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amatőr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női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futók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33%-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(Morgan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et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al.,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Int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J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Med.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1987;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8:124-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131.)</a:t>
            </a:r>
            <a:endParaRPr sz="2400">
              <a:latin typeface="Calibri"/>
              <a:cs typeface="Calibri"/>
            </a:endParaRPr>
          </a:p>
          <a:p>
            <a:pPr marL="362585" indent="-341630">
              <a:lnSpc>
                <a:spcPts val="2735"/>
              </a:lnSpc>
              <a:buFont typeface="Wingdings"/>
              <a:buChar char=""/>
              <a:tabLst>
                <a:tab pos="362585" algn="l"/>
              </a:tabLst>
            </a:pPr>
            <a:r>
              <a:rPr dirty="0" sz="2400" spc="-40" b="1">
                <a:solidFill>
                  <a:srgbClr val="121D46"/>
                </a:solidFill>
                <a:latin typeface="Calibri"/>
                <a:cs typeface="Calibri"/>
              </a:rPr>
              <a:t>Több</a:t>
            </a:r>
            <a:r>
              <a:rPr dirty="0" sz="2400" spc="-114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kutatás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121D46"/>
                </a:solidFill>
                <a:latin typeface="Calibri"/>
                <a:cs typeface="Calibri"/>
              </a:rPr>
              <a:t>eredményeit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összefoglalva: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35%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serdülő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úszóknak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legalább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egyszer</a:t>
            </a:r>
            <a:endParaRPr sz="2400">
              <a:latin typeface="Calibri"/>
              <a:cs typeface="Calibri"/>
            </a:endParaRPr>
          </a:p>
          <a:p>
            <a:pPr marL="363855">
              <a:lnSpc>
                <a:spcPts val="2845"/>
              </a:lnSpc>
              <a:spcBef>
                <a:spcPts val="25"/>
              </a:spcBef>
            </a:pP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volt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már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túledzett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(Raglin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et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al.,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Pediatr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Exerc</a:t>
            </a:r>
            <a:r>
              <a:rPr dirty="0" sz="24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Sci.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2000;12:61-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70.).</a:t>
            </a:r>
            <a:endParaRPr sz="2400">
              <a:latin typeface="Calibri"/>
              <a:cs typeface="Calibri"/>
            </a:endParaRPr>
          </a:p>
          <a:p>
            <a:pPr marL="363855" marR="31750" indent="-342900">
              <a:lnSpc>
                <a:spcPts val="2880"/>
              </a:lnSpc>
              <a:spcBef>
                <a:spcPts val="60"/>
              </a:spcBef>
              <a:buFont typeface="Wingdings"/>
              <a:buChar char=""/>
              <a:tabLst>
                <a:tab pos="363855" algn="l"/>
              </a:tabLst>
            </a:pP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Brit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élsportolók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15%-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túledzett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(Koutedakis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et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al.,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Clin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J</a:t>
            </a:r>
            <a:r>
              <a:rPr dirty="0" sz="24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Med.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1998;8(1):18- 21.).</a:t>
            </a:r>
            <a:endParaRPr sz="2400">
              <a:latin typeface="Calibri"/>
              <a:cs typeface="Calibri"/>
            </a:endParaRPr>
          </a:p>
          <a:p>
            <a:pPr marL="363855" marR="99060" indent="-342900">
              <a:lnSpc>
                <a:spcPts val="2900"/>
              </a:lnSpc>
              <a:spcBef>
                <a:spcPts val="5"/>
              </a:spcBef>
              <a:buFont typeface="Wingdings"/>
              <a:buChar char=""/>
              <a:tabLst>
                <a:tab pos="363855" algn="l"/>
              </a:tabLst>
            </a:pP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Elit</a:t>
            </a:r>
            <a:r>
              <a:rPr dirty="0" sz="24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serdülő</a:t>
            </a:r>
            <a:r>
              <a:rPr dirty="0" sz="2400" spc="-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sportolók</a:t>
            </a:r>
            <a:r>
              <a:rPr dirty="0" sz="2400" spc="-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40" b="1">
                <a:solidFill>
                  <a:srgbClr val="121D46"/>
                </a:solidFill>
                <a:latin typeface="Calibri"/>
                <a:cs typeface="Calibri"/>
              </a:rPr>
              <a:t>~30%-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4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legalább</a:t>
            </a:r>
            <a:r>
              <a:rPr dirty="0" sz="24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egyszer</a:t>
            </a:r>
            <a:r>
              <a:rPr dirty="0" sz="2400" spc="-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van</a:t>
            </a:r>
            <a:r>
              <a:rPr dirty="0" sz="24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NFO</a:t>
            </a:r>
            <a:r>
              <a:rPr dirty="0" sz="24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(nem</a:t>
            </a:r>
            <a:r>
              <a:rPr dirty="0" sz="24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funkcionális túlterhelése).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Gyakoribb</a:t>
            </a:r>
            <a:r>
              <a:rPr dirty="0" sz="24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egyéni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sportolóknál,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nőknél,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elit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sportolóknál.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(Matos</a:t>
            </a:r>
            <a:r>
              <a:rPr dirty="0" sz="24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121D46"/>
                </a:solidFill>
                <a:latin typeface="Calibri"/>
                <a:cs typeface="Calibri"/>
              </a:rPr>
              <a:t>et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al.,</a:t>
            </a:r>
            <a:r>
              <a:rPr dirty="0" sz="24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Med</a:t>
            </a:r>
            <a:r>
              <a:rPr dirty="0" sz="24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Sci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24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Exerc.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2011;43(7):1287-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1294.)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26078" y="1689713"/>
            <a:ext cx="10662920" cy="4010025"/>
            <a:chOff x="626078" y="1689713"/>
            <a:chExt cx="10662920" cy="4010025"/>
          </a:xfrm>
        </p:grpSpPr>
        <p:sp>
          <p:nvSpPr>
            <p:cNvPr id="3" name="object 3" descr=""/>
            <p:cNvSpPr/>
            <p:nvPr/>
          </p:nvSpPr>
          <p:spPr>
            <a:xfrm>
              <a:off x="632428" y="1696063"/>
              <a:ext cx="10650220" cy="3997325"/>
            </a:xfrm>
            <a:custGeom>
              <a:avLst/>
              <a:gdLst/>
              <a:ahLst/>
              <a:cxnLst/>
              <a:rect l="l" t="t" r="r" b="b"/>
              <a:pathLst>
                <a:path w="10650220" h="3997325">
                  <a:moveTo>
                    <a:pt x="9983942" y="0"/>
                  </a:moveTo>
                  <a:lnTo>
                    <a:pt x="666143" y="0"/>
                  </a:lnTo>
                  <a:lnTo>
                    <a:pt x="618568" y="1672"/>
                  </a:lnTo>
                  <a:lnTo>
                    <a:pt x="571899" y="6615"/>
                  </a:lnTo>
                  <a:lnTo>
                    <a:pt x="526243" y="14714"/>
                  </a:lnTo>
                  <a:lnTo>
                    <a:pt x="481716" y="25859"/>
                  </a:lnTo>
                  <a:lnTo>
                    <a:pt x="438431" y="39935"/>
                  </a:lnTo>
                  <a:lnTo>
                    <a:pt x="396499" y="56829"/>
                  </a:lnTo>
                  <a:lnTo>
                    <a:pt x="356033" y="76432"/>
                  </a:lnTo>
                  <a:lnTo>
                    <a:pt x="317147" y="98626"/>
                  </a:lnTo>
                  <a:lnTo>
                    <a:pt x="279952" y="123304"/>
                  </a:lnTo>
                  <a:lnTo>
                    <a:pt x="244563" y="150348"/>
                  </a:lnTo>
                  <a:lnTo>
                    <a:pt x="211090" y="179647"/>
                  </a:lnTo>
                  <a:lnTo>
                    <a:pt x="179647" y="211091"/>
                  </a:lnTo>
                  <a:lnTo>
                    <a:pt x="150347" y="244563"/>
                  </a:lnTo>
                  <a:lnTo>
                    <a:pt x="123303" y="279953"/>
                  </a:lnTo>
                  <a:lnTo>
                    <a:pt x="98626" y="317148"/>
                  </a:lnTo>
                  <a:lnTo>
                    <a:pt x="76432" y="356034"/>
                  </a:lnTo>
                  <a:lnTo>
                    <a:pt x="56829" y="396500"/>
                  </a:lnTo>
                  <a:lnTo>
                    <a:pt x="39935" y="438431"/>
                  </a:lnTo>
                  <a:lnTo>
                    <a:pt x="25858" y="481718"/>
                  </a:lnTo>
                  <a:lnTo>
                    <a:pt x="14713" y="526244"/>
                  </a:lnTo>
                  <a:lnTo>
                    <a:pt x="6615" y="571900"/>
                  </a:lnTo>
                  <a:lnTo>
                    <a:pt x="1671" y="618570"/>
                  </a:lnTo>
                  <a:lnTo>
                    <a:pt x="0" y="666142"/>
                  </a:lnTo>
                  <a:lnTo>
                    <a:pt x="0" y="3330668"/>
                  </a:lnTo>
                  <a:lnTo>
                    <a:pt x="1671" y="3378241"/>
                  </a:lnTo>
                  <a:lnTo>
                    <a:pt x="6615" y="3424911"/>
                  </a:lnTo>
                  <a:lnTo>
                    <a:pt x="14713" y="3470567"/>
                  </a:lnTo>
                  <a:lnTo>
                    <a:pt x="25858" y="3515094"/>
                  </a:lnTo>
                  <a:lnTo>
                    <a:pt x="39935" y="3558379"/>
                  </a:lnTo>
                  <a:lnTo>
                    <a:pt x="56829" y="3600312"/>
                  </a:lnTo>
                  <a:lnTo>
                    <a:pt x="76432" y="3640777"/>
                  </a:lnTo>
                  <a:lnTo>
                    <a:pt x="98626" y="3679664"/>
                  </a:lnTo>
                  <a:lnTo>
                    <a:pt x="123303" y="3716858"/>
                  </a:lnTo>
                  <a:lnTo>
                    <a:pt x="150347" y="3752248"/>
                  </a:lnTo>
                  <a:lnTo>
                    <a:pt x="179647" y="3785721"/>
                  </a:lnTo>
                  <a:lnTo>
                    <a:pt x="211090" y="3817162"/>
                  </a:lnTo>
                  <a:lnTo>
                    <a:pt x="244563" y="3846462"/>
                  </a:lnTo>
                  <a:lnTo>
                    <a:pt x="279952" y="3873508"/>
                  </a:lnTo>
                  <a:lnTo>
                    <a:pt x="317147" y="3898184"/>
                  </a:lnTo>
                  <a:lnTo>
                    <a:pt x="356033" y="3920379"/>
                  </a:lnTo>
                  <a:lnTo>
                    <a:pt x="396499" y="3939981"/>
                  </a:lnTo>
                  <a:lnTo>
                    <a:pt x="438431" y="3956876"/>
                  </a:lnTo>
                  <a:lnTo>
                    <a:pt x="481716" y="3970952"/>
                  </a:lnTo>
                  <a:lnTo>
                    <a:pt x="526243" y="3982097"/>
                  </a:lnTo>
                  <a:lnTo>
                    <a:pt x="571899" y="3990196"/>
                  </a:lnTo>
                  <a:lnTo>
                    <a:pt x="618568" y="3995139"/>
                  </a:lnTo>
                  <a:lnTo>
                    <a:pt x="666143" y="3996811"/>
                  </a:lnTo>
                  <a:lnTo>
                    <a:pt x="9983942" y="3996811"/>
                  </a:lnTo>
                  <a:lnTo>
                    <a:pt x="10031516" y="3995139"/>
                  </a:lnTo>
                  <a:lnTo>
                    <a:pt x="10078186" y="3990196"/>
                  </a:lnTo>
                  <a:lnTo>
                    <a:pt x="10123842" y="3982097"/>
                  </a:lnTo>
                  <a:lnTo>
                    <a:pt x="10168368" y="3970952"/>
                  </a:lnTo>
                  <a:lnTo>
                    <a:pt x="10211654" y="3956876"/>
                  </a:lnTo>
                  <a:lnTo>
                    <a:pt x="10253586" y="3939981"/>
                  </a:lnTo>
                  <a:lnTo>
                    <a:pt x="10294051" y="3920379"/>
                  </a:lnTo>
                  <a:lnTo>
                    <a:pt x="10332938" y="3898184"/>
                  </a:lnTo>
                  <a:lnTo>
                    <a:pt x="10370133" y="3873508"/>
                  </a:lnTo>
                  <a:lnTo>
                    <a:pt x="10405523" y="3846462"/>
                  </a:lnTo>
                  <a:lnTo>
                    <a:pt x="10438995" y="3817162"/>
                  </a:lnTo>
                  <a:lnTo>
                    <a:pt x="10470437" y="3785721"/>
                  </a:lnTo>
                  <a:lnTo>
                    <a:pt x="10499737" y="3752248"/>
                  </a:lnTo>
                  <a:lnTo>
                    <a:pt x="10526782" y="3716858"/>
                  </a:lnTo>
                  <a:lnTo>
                    <a:pt x="10551458" y="3679664"/>
                  </a:lnTo>
                  <a:lnTo>
                    <a:pt x="10573653" y="3640777"/>
                  </a:lnTo>
                  <a:lnTo>
                    <a:pt x="10593255" y="3600312"/>
                  </a:lnTo>
                  <a:lnTo>
                    <a:pt x="10610150" y="3558379"/>
                  </a:lnTo>
                  <a:lnTo>
                    <a:pt x="10624227" y="3515094"/>
                  </a:lnTo>
                  <a:lnTo>
                    <a:pt x="10635370" y="3470567"/>
                  </a:lnTo>
                  <a:lnTo>
                    <a:pt x="10643470" y="3424911"/>
                  </a:lnTo>
                  <a:lnTo>
                    <a:pt x="10648414" y="3378241"/>
                  </a:lnTo>
                  <a:lnTo>
                    <a:pt x="10650085" y="3330668"/>
                  </a:lnTo>
                  <a:lnTo>
                    <a:pt x="10650085" y="666142"/>
                  </a:lnTo>
                  <a:lnTo>
                    <a:pt x="10648414" y="618570"/>
                  </a:lnTo>
                  <a:lnTo>
                    <a:pt x="10643470" y="571900"/>
                  </a:lnTo>
                  <a:lnTo>
                    <a:pt x="10635370" y="526244"/>
                  </a:lnTo>
                  <a:lnTo>
                    <a:pt x="10624227" y="481718"/>
                  </a:lnTo>
                  <a:lnTo>
                    <a:pt x="10610150" y="438431"/>
                  </a:lnTo>
                  <a:lnTo>
                    <a:pt x="10593255" y="396500"/>
                  </a:lnTo>
                  <a:lnTo>
                    <a:pt x="10573653" y="356034"/>
                  </a:lnTo>
                  <a:lnTo>
                    <a:pt x="10551458" y="317148"/>
                  </a:lnTo>
                  <a:lnTo>
                    <a:pt x="10526782" y="279953"/>
                  </a:lnTo>
                  <a:lnTo>
                    <a:pt x="10499737" y="244563"/>
                  </a:lnTo>
                  <a:lnTo>
                    <a:pt x="10470437" y="211091"/>
                  </a:lnTo>
                  <a:lnTo>
                    <a:pt x="10438995" y="179647"/>
                  </a:lnTo>
                  <a:lnTo>
                    <a:pt x="10405523" y="150348"/>
                  </a:lnTo>
                  <a:lnTo>
                    <a:pt x="10370133" y="123304"/>
                  </a:lnTo>
                  <a:lnTo>
                    <a:pt x="10332938" y="98626"/>
                  </a:lnTo>
                  <a:lnTo>
                    <a:pt x="10294051" y="76432"/>
                  </a:lnTo>
                  <a:lnTo>
                    <a:pt x="10253586" y="56829"/>
                  </a:lnTo>
                  <a:lnTo>
                    <a:pt x="10211654" y="39935"/>
                  </a:lnTo>
                  <a:lnTo>
                    <a:pt x="10168368" y="25859"/>
                  </a:lnTo>
                  <a:lnTo>
                    <a:pt x="10123842" y="14714"/>
                  </a:lnTo>
                  <a:lnTo>
                    <a:pt x="10078186" y="6615"/>
                  </a:lnTo>
                  <a:lnTo>
                    <a:pt x="10031516" y="1672"/>
                  </a:lnTo>
                  <a:lnTo>
                    <a:pt x="9983942" y="0"/>
                  </a:lnTo>
                  <a:close/>
                </a:path>
              </a:pathLst>
            </a:custGeom>
            <a:solidFill>
              <a:srgbClr val="E2F0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32428" y="1696063"/>
              <a:ext cx="10650220" cy="3997325"/>
            </a:xfrm>
            <a:custGeom>
              <a:avLst/>
              <a:gdLst/>
              <a:ahLst/>
              <a:cxnLst/>
              <a:rect l="l" t="t" r="r" b="b"/>
              <a:pathLst>
                <a:path w="10650220" h="3997325">
                  <a:moveTo>
                    <a:pt x="0" y="666143"/>
                  </a:moveTo>
                  <a:lnTo>
                    <a:pt x="1672" y="618569"/>
                  </a:lnTo>
                  <a:lnTo>
                    <a:pt x="6615" y="571899"/>
                  </a:lnTo>
                  <a:lnTo>
                    <a:pt x="14714" y="526244"/>
                  </a:lnTo>
                  <a:lnTo>
                    <a:pt x="25859" y="481717"/>
                  </a:lnTo>
                  <a:lnTo>
                    <a:pt x="39935" y="438432"/>
                  </a:lnTo>
                  <a:lnTo>
                    <a:pt x="56830" y="396500"/>
                  </a:lnTo>
                  <a:lnTo>
                    <a:pt x="76432" y="356034"/>
                  </a:lnTo>
                  <a:lnTo>
                    <a:pt x="98627" y="317148"/>
                  </a:lnTo>
                  <a:lnTo>
                    <a:pt x="123303" y="279953"/>
                  </a:lnTo>
                  <a:lnTo>
                    <a:pt x="150348" y="244563"/>
                  </a:lnTo>
                  <a:lnTo>
                    <a:pt x="179648" y="211090"/>
                  </a:lnTo>
                  <a:lnTo>
                    <a:pt x="211090" y="179648"/>
                  </a:lnTo>
                  <a:lnTo>
                    <a:pt x="244563" y="150348"/>
                  </a:lnTo>
                  <a:lnTo>
                    <a:pt x="279953" y="123303"/>
                  </a:lnTo>
                  <a:lnTo>
                    <a:pt x="317148" y="98627"/>
                  </a:lnTo>
                  <a:lnTo>
                    <a:pt x="356034" y="76432"/>
                  </a:lnTo>
                  <a:lnTo>
                    <a:pt x="396500" y="56830"/>
                  </a:lnTo>
                  <a:lnTo>
                    <a:pt x="438432" y="39935"/>
                  </a:lnTo>
                  <a:lnTo>
                    <a:pt x="481717" y="25859"/>
                  </a:lnTo>
                  <a:lnTo>
                    <a:pt x="526244" y="14714"/>
                  </a:lnTo>
                  <a:lnTo>
                    <a:pt x="571899" y="6615"/>
                  </a:lnTo>
                  <a:lnTo>
                    <a:pt x="618569" y="1672"/>
                  </a:lnTo>
                  <a:lnTo>
                    <a:pt x="666143" y="0"/>
                  </a:lnTo>
                  <a:lnTo>
                    <a:pt x="9983945" y="0"/>
                  </a:lnTo>
                  <a:lnTo>
                    <a:pt x="10031518" y="1672"/>
                  </a:lnTo>
                  <a:lnTo>
                    <a:pt x="10078188" y="6615"/>
                  </a:lnTo>
                  <a:lnTo>
                    <a:pt x="10123843" y="14714"/>
                  </a:lnTo>
                  <a:lnTo>
                    <a:pt x="10168370" y="25859"/>
                  </a:lnTo>
                  <a:lnTo>
                    <a:pt x="10211655" y="39935"/>
                  </a:lnTo>
                  <a:lnTo>
                    <a:pt x="10253587" y="56830"/>
                  </a:lnTo>
                  <a:lnTo>
                    <a:pt x="10294053" y="76432"/>
                  </a:lnTo>
                  <a:lnTo>
                    <a:pt x="10332939" y="98627"/>
                  </a:lnTo>
                  <a:lnTo>
                    <a:pt x="10370134" y="123303"/>
                  </a:lnTo>
                  <a:lnTo>
                    <a:pt x="10405524" y="150348"/>
                  </a:lnTo>
                  <a:lnTo>
                    <a:pt x="10438997" y="179648"/>
                  </a:lnTo>
                  <a:lnTo>
                    <a:pt x="10470439" y="211090"/>
                  </a:lnTo>
                  <a:lnTo>
                    <a:pt x="10499739" y="244563"/>
                  </a:lnTo>
                  <a:lnTo>
                    <a:pt x="10526784" y="279953"/>
                  </a:lnTo>
                  <a:lnTo>
                    <a:pt x="10551460" y="317148"/>
                  </a:lnTo>
                  <a:lnTo>
                    <a:pt x="10573655" y="356034"/>
                  </a:lnTo>
                  <a:lnTo>
                    <a:pt x="10593257" y="396500"/>
                  </a:lnTo>
                  <a:lnTo>
                    <a:pt x="10610152" y="438432"/>
                  </a:lnTo>
                  <a:lnTo>
                    <a:pt x="10624228" y="481717"/>
                  </a:lnTo>
                  <a:lnTo>
                    <a:pt x="10635373" y="526244"/>
                  </a:lnTo>
                  <a:lnTo>
                    <a:pt x="10643473" y="571899"/>
                  </a:lnTo>
                  <a:lnTo>
                    <a:pt x="10648415" y="618569"/>
                  </a:lnTo>
                  <a:lnTo>
                    <a:pt x="10650088" y="666143"/>
                  </a:lnTo>
                  <a:lnTo>
                    <a:pt x="10650088" y="3330669"/>
                  </a:lnTo>
                  <a:lnTo>
                    <a:pt x="10648415" y="3378242"/>
                  </a:lnTo>
                  <a:lnTo>
                    <a:pt x="10643473" y="3424912"/>
                  </a:lnTo>
                  <a:lnTo>
                    <a:pt x="10635373" y="3470567"/>
                  </a:lnTo>
                  <a:lnTo>
                    <a:pt x="10624228" y="3515094"/>
                  </a:lnTo>
                  <a:lnTo>
                    <a:pt x="10610152" y="3558380"/>
                  </a:lnTo>
                  <a:lnTo>
                    <a:pt x="10593257" y="3600312"/>
                  </a:lnTo>
                  <a:lnTo>
                    <a:pt x="10573655" y="3640777"/>
                  </a:lnTo>
                  <a:lnTo>
                    <a:pt x="10551460" y="3679664"/>
                  </a:lnTo>
                  <a:lnTo>
                    <a:pt x="10526784" y="3716858"/>
                  </a:lnTo>
                  <a:lnTo>
                    <a:pt x="10499739" y="3752248"/>
                  </a:lnTo>
                  <a:lnTo>
                    <a:pt x="10470439" y="3785721"/>
                  </a:lnTo>
                  <a:lnTo>
                    <a:pt x="10438997" y="3817163"/>
                  </a:lnTo>
                  <a:lnTo>
                    <a:pt x="10405524" y="3846463"/>
                  </a:lnTo>
                  <a:lnTo>
                    <a:pt x="10370134" y="3873508"/>
                  </a:lnTo>
                  <a:lnTo>
                    <a:pt x="10332939" y="3898184"/>
                  </a:lnTo>
                  <a:lnTo>
                    <a:pt x="10294053" y="3920379"/>
                  </a:lnTo>
                  <a:lnTo>
                    <a:pt x="10253587" y="3939981"/>
                  </a:lnTo>
                  <a:lnTo>
                    <a:pt x="10211655" y="3956876"/>
                  </a:lnTo>
                  <a:lnTo>
                    <a:pt x="10168370" y="3970952"/>
                  </a:lnTo>
                  <a:lnTo>
                    <a:pt x="10123843" y="3982097"/>
                  </a:lnTo>
                  <a:lnTo>
                    <a:pt x="10078188" y="3990196"/>
                  </a:lnTo>
                  <a:lnTo>
                    <a:pt x="10031518" y="3995139"/>
                  </a:lnTo>
                  <a:lnTo>
                    <a:pt x="9983945" y="3996812"/>
                  </a:lnTo>
                  <a:lnTo>
                    <a:pt x="666143" y="3996812"/>
                  </a:lnTo>
                  <a:lnTo>
                    <a:pt x="618569" y="3995139"/>
                  </a:lnTo>
                  <a:lnTo>
                    <a:pt x="571899" y="3990196"/>
                  </a:lnTo>
                  <a:lnTo>
                    <a:pt x="526244" y="3982097"/>
                  </a:lnTo>
                  <a:lnTo>
                    <a:pt x="481717" y="3970952"/>
                  </a:lnTo>
                  <a:lnTo>
                    <a:pt x="438432" y="3956876"/>
                  </a:lnTo>
                  <a:lnTo>
                    <a:pt x="396500" y="3939981"/>
                  </a:lnTo>
                  <a:lnTo>
                    <a:pt x="356034" y="3920379"/>
                  </a:lnTo>
                  <a:lnTo>
                    <a:pt x="317148" y="3898184"/>
                  </a:lnTo>
                  <a:lnTo>
                    <a:pt x="279953" y="3873508"/>
                  </a:lnTo>
                  <a:lnTo>
                    <a:pt x="244563" y="3846463"/>
                  </a:lnTo>
                  <a:lnTo>
                    <a:pt x="211090" y="3817163"/>
                  </a:lnTo>
                  <a:lnTo>
                    <a:pt x="179648" y="3785721"/>
                  </a:lnTo>
                  <a:lnTo>
                    <a:pt x="150348" y="3752248"/>
                  </a:lnTo>
                  <a:lnTo>
                    <a:pt x="123303" y="3716858"/>
                  </a:lnTo>
                  <a:lnTo>
                    <a:pt x="98627" y="3679664"/>
                  </a:lnTo>
                  <a:lnTo>
                    <a:pt x="76432" y="3640777"/>
                  </a:lnTo>
                  <a:lnTo>
                    <a:pt x="56830" y="3600312"/>
                  </a:lnTo>
                  <a:lnTo>
                    <a:pt x="39935" y="3558380"/>
                  </a:lnTo>
                  <a:lnTo>
                    <a:pt x="25859" y="3515094"/>
                  </a:lnTo>
                  <a:lnTo>
                    <a:pt x="14714" y="3470567"/>
                  </a:lnTo>
                  <a:lnTo>
                    <a:pt x="6615" y="3424912"/>
                  </a:lnTo>
                  <a:lnTo>
                    <a:pt x="1672" y="3378242"/>
                  </a:lnTo>
                  <a:lnTo>
                    <a:pt x="0" y="3330669"/>
                  </a:lnTo>
                  <a:lnTo>
                    <a:pt x="0" y="666143"/>
                  </a:lnTo>
                  <a:close/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8976" y="647700"/>
            <a:ext cx="7990205" cy="5130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5"/>
              <a:t>Túledzettségi</a:t>
            </a:r>
            <a:r>
              <a:rPr dirty="0" sz="3200" spc="-135"/>
              <a:t> </a:t>
            </a:r>
            <a:r>
              <a:rPr dirty="0" sz="3200" spc="-10"/>
              <a:t>szindróma</a:t>
            </a:r>
            <a:r>
              <a:rPr dirty="0" sz="3200" spc="-105"/>
              <a:t> </a:t>
            </a:r>
            <a:r>
              <a:rPr dirty="0" sz="3200" spc="-10"/>
              <a:t>jellemző</a:t>
            </a:r>
            <a:r>
              <a:rPr dirty="0" sz="3200" spc="-85"/>
              <a:t> </a:t>
            </a:r>
            <a:r>
              <a:rPr dirty="0" sz="3200" spc="-10"/>
              <a:t>tünetei</a:t>
            </a:r>
            <a:r>
              <a:rPr dirty="0" sz="3200" spc="-100"/>
              <a:t> </a:t>
            </a:r>
            <a:r>
              <a:rPr dirty="0" sz="3200" spc="-10"/>
              <a:t>(ECSS)</a:t>
            </a:r>
            <a:endParaRPr sz="3200"/>
          </a:p>
        </p:txBody>
      </p:sp>
      <p:sp>
        <p:nvSpPr>
          <p:cNvPr id="6" name="object 6" descr=""/>
          <p:cNvSpPr txBox="1"/>
          <p:nvPr/>
        </p:nvSpPr>
        <p:spPr>
          <a:xfrm>
            <a:off x="711166" y="401828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98012" y="5858764"/>
            <a:ext cx="11134725" cy="100711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1465580">
              <a:lnSpc>
                <a:spcPts val="1900"/>
              </a:lnSpc>
              <a:spcBef>
                <a:spcPts val="180"/>
              </a:spcBef>
            </a:pP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Kreher,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Schwartz,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(2012).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Overtraining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practical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guide.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health,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4(2),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128–138. https://doi.org/10.1177/1941738111434406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830"/>
              </a:lnSpc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Matos,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N.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F.,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Winsley,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R.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Williams,</a:t>
            </a:r>
            <a:r>
              <a:rPr dirty="0" sz="16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A.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(2011).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Prevalence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-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nonfunctional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overreaching/overtraining</a:t>
            </a:r>
            <a:r>
              <a:rPr dirty="0" sz="16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young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English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athletes.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exercise,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43(7),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1287–1294.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https://doi.org/10.1249/MSS.0b013e318207f87b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9396" y="1855723"/>
            <a:ext cx="9746615" cy="3311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Legfontosabb</a:t>
            </a:r>
            <a:r>
              <a:rPr dirty="0" sz="24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klinikai</a:t>
            </a:r>
            <a:r>
              <a:rPr dirty="0" sz="24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tünetek:</a:t>
            </a:r>
            <a:endParaRPr sz="2400">
              <a:latin typeface="Calibri"/>
              <a:cs typeface="Calibri"/>
            </a:endParaRPr>
          </a:p>
          <a:p>
            <a:pPr marL="468630" indent="-455930">
              <a:lnSpc>
                <a:spcPct val="100000"/>
              </a:lnSpc>
              <a:spcBef>
                <a:spcPts val="2900"/>
              </a:spcBef>
              <a:buFont typeface="Wingdings"/>
              <a:buChar char=""/>
              <a:tabLst>
                <a:tab pos="468630" algn="l"/>
              </a:tabLst>
            </a:pP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Elhúzódó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121D46"/>
                </a:solidFill>
                <a:latin typeface="Calibri"/>
                <a:cs typeface="Calibri"/>
              </a:rPr>
              <a:t>teljesítmény</a:t>
            </a:r>
            <a:r>
              <a:rPr dirty="0" sz="24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csökkenés</a:t>
            </a:r>
            <a:r>
              <a:rPr dirty="0" sz="24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24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fáradtság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Clr>
                <a:srgbClr val="121D46"/>
              </a:buClr>
              <a:buFont typeface="Wingdings"/>
              <a:buChar char=""/>
            </a:pPr>
            <a:endParaRPr sz="2400">
              <a:latin typeface="Calibri"/>
              <a:cs typeface="Calibri"/>
            </a:endParaRPr>
          </a:p>
          <a:p>
            <a:pPr marL="468630" indent="-455930">
              <a:lnSpc>
                <a:spcPct val="100000"/>
              </a:lnSpc>
              <a:buFont typeface="Wingdings"/>
              <a:buChar char=""/>
              <a:tabLst>
                <a:tab pos="468630" algn="l"/>
              </a:tabLst>
            </a:pP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Pszichológiai,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hormonális</a:t>
            </a:r>
            <a:r>
              <a:rPr dirty="0" sz="24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eltérések</a:t>
            </a:r>
            <a:r>
              <a:rPr dirty="0" sz="24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121D46"/>
                </a:solidFill>
                <a:latin typeface="Calibri"/>
                <a:cs typeface="Calibri"/>
              </a:rPr>
              <a:t>(pl:</a:t>
            </a:r>
            <a:r>
              <a:rPr dirty="0" sz="24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kedvetlenség,</a:t>
            </a:r>
            <a:r>
              <a:rPr dirty="0" sz="24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csökkent</a:t>
            </a:r>
            <a:r>
              <a:rPr dirty="0" sz="24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motiváció)</a:t>
            </a:r>
            <a:endParaRPr sz="2400">
              <a:latin typeface="Calibri"/>
              <a:cs typeface="Calibri"/>
            </a:endParaRPr>
          </a:p>
          <a:p>
            <a:pPr marL="468630" indent="-455930">
              <a:lnSpc>
                <a:spcPct val="100000"/>
              </a:lnSpc>
              <a:spcBef>
                <a:spcPts val="2810"/>
              </a:spcBef>
              <a:buFont typeface="Wingdings"/>
              <a:buChar char=""/>
              <a:tabLst>
                <a:tab pos="468630" algn="l"/>
              </a:tabLst>
            </a:pPr>
            <a:r>
              <a:rPr dirty="0" sz="2400" spc="-20" b="1">
                <a:solidFill>
                  <a:srgbClr val="121D46"/>
                </a:solidFill>
                <a:latin typeface="Calibri"/>
                <a:cs typeface="Calibri"/>
              </a:rPr>
              <a:t>Étvágytalanság,</a:t>
            </a:r>
            <a:r>
              <a:rPr dirty="0" sz="2400" spc="-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fogyás</a:t>
            </a:r>
            <a:endParaRPr sz="2400">
              <a:latin typeface="Calibri"/>
              <a:cs typeface="Calibri"/>
            </a:endParaRPr>
          </a:p>
          <a:p>
            <a:pPr marL="468630" indent="-455930">
              <a:lnSpc>
                <a:spcPct val="100000"/>
              </a:lnSpc>
              <a:spcBef>
                <a:spcPts val="2830"/>
              </a:spcBef>
              <a:buFont typeface="Wingdings"/>
              <a:buChar char=""/>
              <a:tabLst>
                <a:tab pos="468630" algn="l"/>
              </a:tabLst>
            </a:pPr>
            <a:r>
              <a:rPr dirty="0" sz="2400" spc="-10" b="1">
                <a:solidFill>
                  <a:srgbClr val="121D46"/>
                </a:solidFill>
                <a:latin typeface="Calibri"/>
                <a:cs typeface="Calibri"/>
              </a:rPr>
              <a:t>Alvászavarok...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8976" y="647700"/>
            <a:ext cx="7990205" cy="5130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5"/>
              <a:t>Túledzettségi</a:t>
            </a:r>
            <a:r>
              <a:rPr dirty="0" sz="3200" spc="-135"/>
              <a:t> </a:t>
            </a:r>
            <a:r>
              <a:rPr dirty="0" sz="3200" spc="-10"/>
              <a:t>szindróma</a:t>
            </a:r>
            <a:r>
              <a:rPr dirty="0" sz="3200" spc="-105"/>
              <a:t> </a:t>
            </a:r>
            <a:r>
              <a:rPr dirty="0" sz="3200" spc="-10"/>
              <a:t>jellemző</a:t>
            </a:r>
            <a:r>
              <a:rPr dirty="0" sz="3200" spc="-85"/>
              <a:t> </a:t>
            </a:r>
            <a:r>
              <a:rPr dirty="0" sz="3200" spc="-10"/>
              <a:t>tünetei</a:t>
            </a:r>
            <a:r>
              <a:rPr dirty="0" sz="3200" spc="-100"/>
              <a:t> </a:t>
            </a:r>
            <a:r>
              <a:rPr dirty="0" sz="3200" spc="-10"/>
              <a:t>(ECSS)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711166" y="401828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398013" y="5573267"/>
            <a:ext cx="9673590" cy="103060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marL="209550" marR="6275070">
              <a:lnSpc>
                <a:spcPct val="101400"/>
              </a:lnSpc>
              <a:spcBef>
                <a:spcPts val="75"/>
              </a:spcBef>
            </a:pPr>
            <a:r>
              <a:rPr dirty="0" sz="1400" spc="-20">
                <a:latin typeface="Calibri"/>
                <a:cs typeface="Calibri"/>
              </a:rPr>
              <a:t>*Gyakrabban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fordul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elő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aerob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sportokban. </a:t>
            </a:r>
            <a:r>
              <a:rPr dirty="0" sz="1400" spc="-20">
                <a:latin typeface="Calibri"/>
                <a:cs typeface="Calibri"/>
              </a:rPr>
              <a:t>ⁿGyakrabban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0">
                <a:latin typeface="Calibri"/>
                <a:cs typeface="Calibri"/>
              </a:rPr>
              <a:t>fordul </a:t>
            </a:r>
            <a:r>
              <a:rPr dirty="0" sz="1400">
                <a:latin typeface="Calibri"/>
                <a:cs typeface="Calibri"/>
              </a:rPr>
              <a:t>elő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anaerob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sportokban.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900"/>
              </a:lnSpc>
              <a:spcBef>
                <a:spcPts val="790"/>
              </a:spcBef>
            </a:pP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Kreher,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Schwartz,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(2012).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Overtraining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practical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guide.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health,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4(2),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128–138. https://doi.org/10.1177/1941738111434406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 descr=""/>
          <p:cNvGraphicFramePr>
            <a:graphicFrameLocks noGrp="1"/>
          </p:cNvGraphicFramePr>
          <p:nvPr/>
        </p:nvGraphicFramePr>
        <p:xfrm>
          <a:off x="503818" y="1298304"/>
          <a:ext cx="9617710" cy="42316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76270"/>
                <a:gridCol w="3176270"/>
                <a:gridCol w="3176269"/>
              </a:tblGrid>
              <a:tr h="1188720">
                <a:tc>
                  <a:txBody>
                    <a:bodyPr/>
                    <a:lstStyle/>
                    <a:p>
                      <a:pPr marL="91440" marR="1050925">
                        <a:lnSpc>
                          <a:spcPts val="2880"/>
                        </a:lnSpc>
                        <a:spcBef>
                          <a:spcPts val="45"/>
                        </a:spcBef>
                      </a:pPr>
                      <a:r>
                        <a:rPr dirty="0" sz="2400" spc="-3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Paraszimpatikus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változások*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57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1576070">
                        <a:lnSpc>
                          <a:spcPts val="2880"/>
                        </a:lnSpc>
                        <a:spcBef>
                          <a:spcPts val="45"/>
                        </a:spcBef>
                      </a:pPr>
                      <a:r>
                        <a:rPr dirty="0" sz="2400" spc="-2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Szimpatikus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változásokⁿ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57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2855"/>
                        </a:lnSpc>
                      </a:pPr>
                      <a:r>
                        <a:rPr dirty="0" sz="24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Egyéb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2C4"/>
                    </a:solidFill>
                  </a:tcPr>
                </a:tc>
              </a:tr>
              <a:tr h="4083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Fáradtság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Álmatlanság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Anorexia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</a:tr>
              <a:tr h="4083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Depresszió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Ingerlékenység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Fogyás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6034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dirty="0" sz="2000" spc="-20">
                          <a:latin typeface="Calibri"/>
                          <a:cs typeface="Calibri"/>
                        </a:rPr>
                        <a:t>Bradycardia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(lassú</a:t>
                      </a:r>
                      <a:r>
                        <a:rPr dirty="0" sz="200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szívverés)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758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385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Izgatottság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758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 marR="795655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Mentális</a:t>
                      </a:r>
                      <a:r>
                        <a:rPr dirty="0" sz="2000" spc="-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koncentráció hiánya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349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Motiváció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hiánya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752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dirty="0" sz="2000" spc="-40">
                          <a:latin typeface="Calibri"/>
                          <a:cs typeface="Calibri"/>
                        </a:rPr>
                        <a:t>Tachycardia</a:t>
                      </a:r>
                      <a:r>
                        <a:rPr dirty="0" sz="2000" spc="-7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(gyors</a:t>
                      </a:r>
                      <a:r>
                        <a:rPr dirty="0" sz="200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szívverés)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752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380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Nehéz,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>
                          <a:latin typeface="Calibri"/>
                          <a:cs typeface="Calibri"/>
                        </a:rPr>
                        <a:t>fájó,</a:t>
                      </a:r>
                      <a:r>
                        <a:rPr dirty="0" sz="2000" spc="-7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merev</a:t>
                      </a:r>
                      <a:r>
                        <a:rPr dirty="0" sz="2000" spc="-6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>
                          <a:latin typeface="Calibri"/>
                          <a:cs typeface="Calibri"/>
                        </a:rPr>
                        <a:t>izmok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752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083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Magas</a:t>
                      </a:r>
                      <a:r>
                        <a:rPr dirty="0" sz="2000" spc="-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vérnyomás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794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Szorongás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794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5EA"/>
                    </a:solidFill>
                  </a:tcPr>
                </a:tc>
              </a:tr>
              <a:tr h="4083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2000" spc="-10">
                          <a:latin typeface="Calibri"/>
                          <a:cs typeface="Calibri"/>
                        </a:rPr>
                        <a:t>Nyugtalanság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47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Nem</a:t>
                      </a:r>
                      <a:r>
                        <a:rPr dirty="0" sz="2000" spc="-9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frissítő</a:t>
                      </a:r>
                      <a:r>
                        <a:rPr dirty="0" sz="2000" spc="-1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ébredés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47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8013" y="665988"/>
            <a:ext cx="4373880" cy="995044"/>
          </a:xfrm>
          <a:prstGeom prst="rect"/>
        </p:spPr>
        <p:txBody>
          <a:bodyPr wrap="square" lIns="0" tIns="31750" rIns="0" bIns="0" rtlCol="0" vert="horz">
            <a:spAutoFit/>
          </a:bodyPr>
          <a:lstStyle/>
          <a:p>
            <a:pPr marL="12700" marR="5080" indent="80645">
              <a:lnSpc>
                <a:spcPts val="3790"/>
              </a:lnSpc>
              <a:spcBef>
                <a:spcPts val="250"/>
              </a:spcBef>
              <a:tabLst>
                <a:tab pos="2629535" algn="l"/>
              </a:tabLst>
            </a:pPr>
            <a:r>
              <a:rPr dirty="0" sz="3200" spc="-10"/>
              <a:t>Túledzettségi</a:t>
            </a:r>
            <a:r>
              <a:rPr dirty="0" sz="3200"/>
              <a:t>	</a:t>
            </a:r>
            <a:r>
              <a:rPr dirty="0" sz="3200" spc="-30"/>
              <a:t>szindróma </a:t>
            </a:r>
            <a:r>
              <a:rPr dirty="0" sz="3200" spc="-10"/>
              <a:t>azonosítása</a:t>
            </a:r>
            <a:r>
              <a:rPr dirty="0" sz="3200" spc="-135"/>
              <a:t> </a:t>
            </a:r>
            <a:r>
              <a:rPr dirty="0" sz="3200"/>
              <a:t>(ECSS,</a:t>
            </a:r>
            <a:r>
              <a:rPr dirty="0" sz="3200" spc="-114"/>
              <a:t> </a:t>
            </a:r>
            <a:r>
              <a:rPr dirty="0" sz="3200" spc="-10"/>
              <a:t>ACSM)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372613" y="5846572"/>
            <a:ext cx="11555730" cy="100711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38100" marR="30480">
              <a:lnSpc>
                <a:spcPct val="100800"/>
              </a:lnSpc>
              <a:spcBef>
                <a:spcPts val="85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2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Meeusen,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Duclos,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M.,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Foster,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Fry,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Gleeson,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Nieman,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Raglin,</a:t>
            </a:r>
            <a:r>
              <a:rPr dirty="0" sz="1600" spc="2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Rietjens,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Steinacker,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2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Urhausen,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A.,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Science,</a:t>
            </a:r>
            <a:r>
              <a:rPr dirty="0" sz="1600" spc="3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3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(2013).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Prevention,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diagnosis,</a:t>
            </a:r>
            <a:r>
              <a:rPr dirty="0" sz="1600" spc="3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3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treatment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baseline="-23148" sz="1800">
                <a:solidFill>
                  <a:srgbClr val="9DA8C4"/>
                </a:solidFill>
                <a:latin typeface="Calibri"/>
                <a:cs typeface="Calibri"/>
              </a:rPr>
              <a:t>2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the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overtraining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joint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consensus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statement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Sports Medicine.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exercise,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45(1),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186–205.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https://doi.org/10.1249/MSS.0b013e318279a10a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41442" y="194564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5152360" y="567507"/>
            <a:ext cx="5163185" cy="5305425"/>
            <a:chOff x="5152360" y="567507"/>
            <a:chExt cx="5163185" cy="530542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75503" y="643128"/>
              <a:ext cx="5114544" cy="5205984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5165060" y="580207"/>
              <a:ext cx="5137785" cy="5280025"/>
            </a:xfrm>
            <a:custGeom>
              <a:avLst/>
              <a:gdLst/>
              <a:ahLst/>
              <a:cxnLst/>
              <a:rect l="l" t="t" r="r" b="b"/>
              <a:pathLst>
                <a:path w="5137784" h="5280025">
                  <a:moveTo>
                    <a:pt x="0" y="0"/>
                  </a:moveTo>
                  <a:lnTo>
                    <a:pt x="5137688" y="0"/>
                  </a:lnTo>
                  <a:lnTo>
                    <a:pt x="5137688" y="5279860"/>
                  </a:lnTo>
                  <a:lnTo>
                    <a:pt x="0" y="5279860"/>
                  </a:lnTo>
                  <a:lnTo>
                    <a:pt x="0" y="0"/>
                  </a:lnTo>
                  <a:close/>
                </a:path>
              </a:pathLst>
            </a:custGeom>
            <a:ln w="254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78976" y="378206"/>
            <a:ext cx="8439785" cy="782955"/>
          </a:xfrm>
          <a:prstGeom prst="rect">
            <a:avLst/>
          </a:prstGeom>
        </p:spPr>
        <p:txBody>
          <a:bodyPr wrap="square" lIns="0" tIns="36195" rIns="0" bIns="0" rtlCol="0" vert="horz">
            <a:spAutoFit/>
          </a:bodyPr>
          <a:lstStyle/>
          <a:p>
            <a:pPr algn="ctr" marL="60960">
              <a:lnSpc>
                <a:spcPct val="100000"/>
              </a:lnSpc>
              <a:spcBef>
                <a:spcPts val="285"/>
              </a:spcBef>
              <a:tabLst>
                <a:tab pos="339725" algn="l"/>
                <a:tab pos="2261235" algn="l"/>
                <a:tab pos="2522855" algn="l"/>
                <a:tab pos="3145155" algn="l"/>
                <a:tab pos="4931410" algn="l"/>
                <a:tab pos="6568440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95"/>
              </a:spcBef>
            </a:pPr>
            <a:r>
              <a:rPr dirty="0" sz="3200" spc="-35" b="1">
                <a:solidFill>
                  <a:srgbClr val="121D46"/>
                </a:solidFill>
                <a:latin typeface="Calibri"/>
                <a:cs typeface="Calibri"/>
              </a:rPr>
              <a:t>Túledzettségi</a:t>
            </a:r>
            <a:r>
              <a:rPr dirty="0" sz="3200" spc="-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szindróma</a:t>
            </a:r>
            <a:r>
              <a:rPr dirty="0" sz="32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azonosítása</a:t>
            </a:r>
            <a:r>
              <a:rPr dirty="0" sz="32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(ECSS,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ACSM)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905841" y="401828"/>
            <a:ext cx="1796414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0209" algn="l"/>
              </a:tabLst>
            </a:pP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398014" y="5846572"/>
            <a:ext cx="11409680" cy="100711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12700" marR="5080">
              <a:lnSpc>
                <a:spcPct val="100800"/>
              </a:lnSpc>
              <a:spcBef>
                <a:spcPts val="85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2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Meeusen,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Duclos,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M.,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Foster,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Fry,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Gleeson,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M.,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Nieman,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Raglin,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Rietjens,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Steinacker,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2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Urhausen,</a:t>
            </a:r>
            <a:r>
              <a:rPr dirty="0" sz="1600" spc="2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A.,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Science,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(2013).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Prevention,</a:t>
            </a:r>
            <a:r>
              <a:rPr dirty="0" sz="1600" spc="3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diagnosis,</a:t>
            </a:r>
            <a:r>
              <a:rPr dirty="0" sz="1600" spc="3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treatment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the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overtraining</a:t>
            </a:r>
            <a:r>
              <a:rPr dirty="0" sz="1600" spc="2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joint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consensus</a:t>
            </a:r>
            <a:r>
              <a:rPr dirty="0" sz="1600" spc="2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statement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2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2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2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2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Sports Medicine.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exercise,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45(1),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186–205.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https://doi.org/10.1249/MSS.0b013e318279a10a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607029" y="1223013"/>
            <a:ext cx="8941435" cy="4652010"/>
            <a:chOff x="607029" y="1223013"/>
            <a:chExt cx="8941435" cy="465201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95984" y="1347216"/>
              <a:ext cx="7174992" cy="4504944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619729" y="1235713"/>
              <a:ext cx="8916035" cy="4626610"/>
            </a:xfrm>
            <a:custGeom>
              <a:avLst/>
              <a:gdLst/>
              <a:ahLst/>
              <a:cxnLst/>
              <a:rect l="l" t="t" r="r" b="b"/>
              <a:pathLst>
                <a:path w="8916035" h="4626610">
                  <a:moveTo>
                    <a:pt x="0" y="0"/>
                  </a:moveTo>
                  <a:lnTo>
                    <a:pt x="8915698" y="0"/>
                  </a:lnTo>
                  <a:lnTo>
                    <a:pt x="8915698" y="4626382"/>
                  </a:lnTo>
                  <a:lnTo>
                    <a:pt x="0" y="4626382"/>
                  </a:lnTo>
                  <a:lnTo>
                    <a:pt x="0" y="0"/>
                  </a:lnTo>
                  <a:close/>
                </a:path>
              </a:pathLst>
            </a:custGeom>
            <a:ln w="254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78976" y="293242"/>
            <a:ext cx="8439785" cy="770255"/>
          </a:xfrm>
          <a:prstGeom prst="rect">
            <a:avLst/>
          </a:prstGeom>
        </p:spPr>
        <p:txBody>
          <a:bodyPr wrap="square" lIns="0" tIns="33019" rIns="0" bIns="0" rtlCol="0" vert="horz">
            <a:spAutoFit/>
          </a:bodyPr>
          <a:lstStyle/>
          <a:p>
            <a:pPr algn="ctr" marL="60960">
              <a:lnSpc>
                <a:spcPct val="100000"/>
              </a:lnSpc>
              <a:spcBef>
                <a:spcPts val="259"/>
              </a:spcBef>
              <a:tabLst>
                <a:tab pos="339725" algn="l"/>
                <a:tab pos="2261235" algn="l"/>
                <a:tab pos="2522855" algn="l"/>
                <a:tab pos="3145155" algn="l"/>
                <a:tab pos="4931410" algn="l"/>
                <a:tab pos="6568440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20"/>
              </a:spcBef>
            </a:pPr>
            <a:r>
              <a:rPr dirty="0" sz="3200" spc="-35" b="1">
                <a:solidFill>
                  <a:srgbClr val="121D46"/>
                </a:solidFill>
                <a:latin typeface="Calibri"/>
                <a:cs typeface="Calibri"/>
              </a:rPr>
              <a:t>Túledzettségi</a:t>
            </a:r>
            <a:r>
              <a:rPr dirty="0" sz="3200" spc="-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szindróma</a:t>
            </a:r>
            <a:r>
              <a:rPr dirty="0" sz="32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azonosítása</a:t>
            </a:r>
            <a:r>
              <a:rPr dirty="0" sz="32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(ECSS,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ACSM)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905841" y="313435"/>
            <a:ext cx="1796414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0209" algn="l"/>
              </a:tabLst>
            </a:pP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268924" y="5877052"/>
            <a:ext cx="11591925" cy="100711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algn="just" marL="12700" marR="5080">
              <a:lnSpc>
                <a:spcPct val="100800"/>
              </a:lnSpc>
              <a:spcBef>
                <a:spcPts val="85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Meeusen, R., Duclos, M.,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Foster,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C., Fry, A.,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Gleeson, M., Nieman, D.,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Raglin, J., Rietjens, G.,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Steinacker,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 Urhausen, A.,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European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Science,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(2013).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Prevention,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diagnosis,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treatment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overtraining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joint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consensus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statement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Medicine.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Medicine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exercise,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45(1),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186–205.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https://doi.org/10.1249/MSS.0b013e318279a10a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258652" y="1054685"/>
            <a:ext cx="7484109" cy="4884420"/>
            <a:chOff x="1258652" y="1054685"/>
            <a:chExt cx="7484109" cy="488442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0159" y="1075943"/>
              <a:ext cx="7437120" cy="4840224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271352" y="1067385"/>
              <a:ext cx="7458709" cy="4859020"/>
            </a:xfrm>
            <a:custGeom>
              <a:avLst/>
              <a:gdLst/>
              <a:ahLst/>
              <a:cxnLst/>
              <a:rect l="l" t="t" r="r" b="b"/>
              <a:pathLst>
                <a:path w="7458709" h="4859020">
                  <a:moveTo>
                    <a:pt x="0" y="0"/>
                  </a:moveTo>
                  <a:lnTo>
                    <a:pt x="7458384" y="0"/>
                  </a:lnTo>
                  <a:lnTo>
                    <a:pt x="7458384" y="4858852"/>
                  </a:lnTo>
                  <a:lnTo>
                    <a:pt x="0" y="4858852"/>
                  </a:lnTo>
                  <a:lnTo>
                    <a:pt x="0" y="0"/>
                  </a:lnTo>
                  <a:close/>
                </a:path>
              </a:pathLst>
            </a:custGeom>
            <a:ln w="254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2923" y="897985"/>
            <a:ext cx="11664315" cy="4845050"/>
            <a:chOff x="312923" y="897985"/>
            <a:chExt cx="11664315" cy="4845050"/>
          </a:xfrm>
        </p:grpSpPr>
        <p:sp>
          <p:nvSpPr>
            <p:cNvPr id="3" name="object 3" descr=""/>
            <p:cNvSpPr/>
            <p:nvPr/>
          </p:nvSpPr>
          <p:spPr>
            <a:xfrm>
              <a:off x="319273" y="904335"/>
              <a:ext cx="11651615" cy="4832350"/>
            </a:xfrm>
            <a:custGeom>
              <a:avLst/>
              <a:gdLst/>
              <a:ahLst/>
              <a:cxnLst/>
              <a:rect l="l" t="t" r="r" b="b"/>
              <a:pathLst>
                <a:path w="11651615" h="4832350">
                  <a:moveTo>
                    <a:pt x="10845806" y="0"/>
                  </a:moveTo>
                  <a:lnTo>
                    <a:pt x="805362" y="0"/>
                  </a:lnTo>
                  <a:lnTo>
                    <a:pt x="758040" y="1366"/>
                  </a:lnTo>
                  <a:lnTo>
                    <a:pt x="711439" y="5417"/>
                  </a:lnTo>
                  <a:lnTo>
                    <a:pt x="665634" y="12076"/>
                  </a:lnTo>
                  <a:lnTo>
                    <a:pt x="620699" y="21269"/>
                  </a:lnTo>
                  <a:lnTo>
                    <a:pt x="576711" y="32918"/>
                  </a:lnTo>
                  <a:lnTo>
                    <a:pt x="533746" y="46950"/>
                  </a:lnTo>
                  <a:lnTo>
                    <a:pt x="491878" y="63289"/>
                  </a:lnTo>
                  <a:lnTo>
                    <a:pt x="451183" y="81857"/>
                  </a:lnTo>
                  <a:lnTo>
                    <a:pt x="411737" y="102580"/>
                  </a:lnTo>
                  <a:lnTo>
                    <a:pt x="373616" y="125384"/>
                  </a:lnTo>
                  <a:lnTo>
                    <a:pt x="336894" y="150191"/>
                  </a:lnTo>
                  <a:lnTo>
                    <a:pt x="301648" y="176928"/>
                  </a:lnTo>
                  <a:lnTo>
                    <a:pt x="267953" y="205517"/>
                  </a:lnTo>
                  <a:lnTo>
                    <a:pt x="235884" y="235884"/>
                  </a:lnTo>
                  <a:lnTo>
                    <a:pt x="205518" y="267953"/>
                  </a:lnTo>
                  <a:lnTo>
                    <a:pt x="176928" y="301649"/>
                  </a:lnTo>
                  <a:lnTo>
                    <a:pt x="150191" y="336894"/>
                  </a:lnTo>
                  <a:lnTo>
                    <a:pt x="125384" y="373616"/>
                  </a:lnTo>
                  <a:lnTo>
                    <a:pt x="102580" y="411737"/>
                  </a:lnTo>
                  <a:lnTo>
                    <a:pt x="81857" y="451184"/>
                  </a:lnTo>
                  <a:lnTo>
                    <a:pt x="63288" y="491878"/>
                  </a:lnTo>
                  <a:lnTo>
                    <a:pt x="46950" y="533746"/>
                  </a:lnTo>
                  <a:lnTo>
                    <a:pt x="32918" y="576712"/>
                  </a:lnTo>
                  <a:lnTo>
                    <a:pt x="21269" y="620699"/>
                  </a:lnTo>
                  <a:lnTo>
                    <a:pt x="12076" y="665634"/>
                  </a:lnTo>
                  <a:lnTo>
                    <a:pt x="5417" y="711440"/>
                  </a:lnTo>
                  <a:lnTo>
                    <a:pt x="1366" y="758040"/>
                  </a:lnTo>
                  <a:lnTo>
                    <a:pt x="0" y="805361"/>
                  </a:lnTo>
                  <a:lnTo>
                    <a:pt x="0" y="4026728"/>
                  </a:lnTo>
                  <a:lnTo>
                    <a:pt x="1366" y="4074048"/>
                  </a:lnTo>
                  <a:lnTo>
                    <a:pt x="5417" y="4120649"/>
                  </a:lnTo>
                  <a:lnTo>
                    <a:pt x="12076" y="4166455"/>
                  </a:lnTo>
                  <a:lnTo>
                    <a:pt x="21269" y="4211389"/>
                  </a:lnTo>
                  <a:lnTo>
                    <a:pt x="32918" y="4255377"/>
                  </a:lnTo>
                  <a:lnTo>
                    <a:pt x="46950" y="4298344"/>
                  </a:lnTo>
                  <a:lnTo>
                    <a:pt x="63288" y="4340211"/>
                  </a:lnTo>
                  <a:lnTo>
                    <a:pt x="81857" y="4380906"/>
                  </a:lnTo>
                  <a:lnTo>
                    <a:pt x="102580" y="4420351"/>
                  </a:lnTo>
                  <a:lnTo>
                    <a:pt x="125384" y="4458473"/>
                  </a:lnTo>
                  <a:lnTo>
                    <a:pt x="150191" y="4495195"/>
                  </a:lnTo>
                  <a:lnTo>
                    <a:pt x="176928" y="4530441"/>
                  </a:lnTo>
                  <a:lnTo>
                    <a:pt x="205518" y="4564136"/>
                  </a:lnTo>
                  <a:lnTo>
                    <a:pt x="235884" y="4596206"/>
                  </a:lnTo>
                  <a:lnTo>
                    <a:pt x="267953" y="4626573"/>
                  </a:lnTo>
                  <a:lnTo>
                    <a:pt x="301648" y="4655162"/>
                  </a:lnTo>
                  <a:lnTo>
                    <a:pt x="336894" y="4681898"/>
                  </a:lnTo>
                  <a:lnTo>
                    <a:pt x="373616" y="4706705"/>
                  </a:lnTo>
                  <a:lnTo>
                    <a:pt x="411737" y="4729509"/>
                  </a:lnTo>
                  <a:lnTo>
                    <a:pt x="451183" y="4750233"/>
                  </a:lnTo>
                  <a:lnTo>
                    <a:pt x="491878" y="4768801"/>
                  </a:lnTo>
                  <a:lnTo>
                    <a:pt x="533746" y="4785139"/>
                  </a:lnTo>
                  <a:lnTo>
                    <a:pt x="576711" y="4799171"/>
                  </a:lnTo>
                  <a:lnTo>
                    <a:pt x="620699" y="4810820"/>
                  </a:lnTo>
                  <a:lnTo>
                    <a:pt x="665634" y="4820013"/>
                  </a:lnTo>
                  <a:lnTo>
                    <a:pt x="711439" y="4826673"/>
                  </a:lnTo>
                  <a:lnTo>
                    <a:pt x="758040" y="4830724"/>
                  </a:lnTo>
                  <a:lnTo>
                    <a:pt x="805362" y="4832092"/>
                  </a:lnTo>
                  <a:lnTo>
                    <a:pt x="10845806" y="4832092"/>
                  </a:lnTo>
                  <a:lnTo>
                    <a:pt x="10893128" y="4830724"/>
                  </a:lnTo>
                  <a:lnTo>
                    <a:pt x="10939729" y="4826673"/>
                  </a:lnTo>
                  <a:lnTo>
                    <a:pt x="10985534" y="4820013"/>
                  </a:lnTo>
                  <a:lnTo>
                    <a:pt x="11030469" y="4810820"/>
                  </a:lnTo>
                  <a:lnTo>
                    <a:pt x="11074457" y="4799171"/>
                  </a:lnTo>
                  <a:lnTo>
                    <a:pt x="11117422" y="4785139"/>
                  </a:lnTo>
                  <a:lnTo>
                    <a:pt x="11159290" y="4768801"/>
                  </a:lnTo>
                  <a:lnTo>
                    <a:pt x="11199985" y="4750233"/>
                  </a:lnTo>
                  <a:lnTo>
                    <a:pt x="11239430" y="4729509"/>
                  </a:lnTo>
                  <a:lnTo>
                    <a:pt x="11277552" y="4706705"/>
                  </a:lnTo>
                  <a:lnTo>
                    <a:pt x="11314274" y="4681898"/>
                  </a:lnTo>
                  <a:lnTo>
                    <a:pt x="11349521" y="4655162"/>
                  </a:lnTo>
                  <a:lnTo>
                    <a:pt x="11383215" y="4626573"/>
                  </a:lnTo>
                  <a:lnTo>
                    <a:pt x="11415284" y="4596206"/>
                  </a:lnTo>
                  <a:lnTo>
                    <a:pt x="11445651" y="4564136"/>
                  </a:lnTo>
                  <a:lnTo>
                    <a:pt x="11474240" y="4530441"/>
                  </a:lnTo>
                  <a:lnTo>
                    <a:pt x="11500976" y="4495195"/>
                  </a:lnTo>
                  <a:lnTo>
                    <a:pt x="11525784" y="4458473"/>
                  </a:lnTo>
                  <a:lnTo>
                    <a:pt x="11548587" y="4420351"/>
                  </a:lnTo>
                  <a:lnTo>
                    <a:pt x="11569311" y="4380906"/>
                  </a:lnTo>
                  <a:lnTo>
                    <a:pt x="11587881" y="4340211"/>
                  </a:lnTo>
                  <a:lnTo>
                    <a:pt x="11604218" y="4298344"/>
                  </a:lnTo>
                  <a:lnTo>
                    <a:pt x="11618249" y="4255377"/>
                  </a:lnTo>
                  <a:lnTo>
                    <a:pt x="11629899" y="4211389"/>
                  </a:lnTo>
                  <a:lnTo>
                    <a:pt x="11639091" y="4166455"/>
                  </a:lnTo>
                  <a:lnTo>
                    <a:pt x="11645751" y="4120649"/>
                  </a:lnTo>
                  <a:lnTo>
                    <a:pt x="11649802" y="4074048"/>
                  </a:lnTo>
                  <a:lnTo>
                    <a:pt x="11651169" y="4026728"/>
                  </a:lnTo>
                  <a:lnTo>
                    <a:pt x="11651169" y="805361"/>
                  </a:lnTo>
                  <a:lnTo>
                    <a:pt x="11649802" y="758040"/>
                  </a:lnTo>
                  <a:lnTo>
                    <a:pt x="11645751" y="711440"/>
                  </a:lnTo>
                  <a:lnTo>
                    <a:pt x="11639091" y="665634"/>
                  </a:lnTo>
                  <a:lnTo>
                    <a:pt x="11629899" y="620699"/>
                  </a:lnTo>
                  <a:lnTo>
                    <a:pt x="11618249" y="576712"/>
                  </a:lnTo>
                  <a:lnTo>
                    <a:pt x="11604218" y="533746"/>
                  </a:lnTo>
                  <a:lnTo>
                    <a:pt x="11587881" y="491878"/>
                  </a:lnTo>
                  <a:lnTo>
                    <a:pt x="11569311" y="451184"/>
                  </a:lnTo>
                  <a:lnTo>
                    <a:pt x="11548587" y="411737"/>
                  </a:lnTo>
                  <a:lnTo>
                    <a:pt x="11525784" y="373616"/>
                  </a:lnTo>
                  <a:lnTo>
                    <a:pt x="11500976" y="336894"/>
                  </a:lnTo>
                  <a:lnTo>
                    <a:pt x="11474240" y="301649"/>
                  </a:lnTo>
                  <a:lnTo>
                    <a:pt x="11445651" y="267953"/>
                  </a:lnTo>
                  <a:lnTo>
                    <a:pt x="11415284" y="235884"/>
                  </a:lnTo>
                  <a:lnTo>
                    <a:pt x="11383215" y="205517"/>
                  </a:lnTo>
                  <a:lnTo>
                    <a:pt x="11349521" y="176928"/>
                  </a:lnTo>
                  <a:lnTo>
                    <a:pt x="11314274" y="150191"/>
                  </a:lnTo>
                  <a:lnTo>
                    <a:pt x="11277552" y="125384"/>
                  </a:lnTo>
                  <a:lnTo>
                    <a:pt x="11239430" y="102580"/>
                  </a:lnTo>
                  <a:lnTo>
                    <a:pt x="11199985" y="81857"/>
                  </a:lnTo>
                  <a:lnTo>
                    <a:pt x="11159290" y="63289"/>
                  </a:lnTo>
                  <a:lnTo>
                    <a:pt x="11117422" y="46950"/>
                  </a:lnTo>
                  <a:lnTo>
                    <a:pt x="11074457" y="32918"/>
                  </a:lnTo>
                  <a:lnTo>
                    <a:pt x="11030469" y="21269"/>
                  </a:lnTo>
                  <a:lnTo>
                    <a:pt x="10985534" y="12076"/>
                  </a:lnTo>
                  <a:lnTo>
                    <a:pt x="10939729" y="5417"/>
                  </a:lnTo>
                  <a:lnTo>
                    <a:pt x="10893128" y="1366"/>
                  </a:lnTo>
                  <a:lnTo>
                    <a:pt x="10845806" y="0"/>
                  </a:lnTo>
                  <a:close/>
                </a:path>
              </a:pathLst>
            </a:custGeom>
            <a:solidFill>
              <a:srgbClr val="DAE3F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319273" y="904335"/>
              <a:ext cx="11651615" cy="4832350"/>
            </a:xfrm>
            <a:custGeom>
              <a:avLst/>
              <a:gdLst/>
              <a:ahLst/>
              <a:cxnLst/>
              <a:rect l="l" t="t" r="r" b="b"/>
              <a:pathLst>
                <a:path w="11651615" h="4832350">
                  <a:moveTo>
                    <a:pt x="0" y="805363"/>
                  </a:moveTo>
                  <a:lnTo>
                    <a:pt x="1367" y="758042"/>
                  </a:lnTo>
                  <a:lnTo>
                    <a:pt x="5418" y="711441"/>
                  </a:lnTo>
                  <a:lnTo>
                    <a:pt x="12077" y="665635"/>
                  </a:lnTo>
                  <a:lnTo>
                    <a:pt x="21270" y="620701"/>
                  </a:lnTo>
                  <a:lnTo>
                    <a:pt x="32919" y="576713"/>
                  </a:lnTo>
                  <a:lnTo>
                    <a:pt x="46951" y="533747"/>
                  </a:lnTo>
                  <a:lnTo>
                    <a:pt x="63289" y="491879"/>
                  </a:lnTo>
                  <a:lnTo>
                    <a:pt x="81858" y="451185"/>
                  </a:lnTo>
                  <a:lnTo>
                    <a:pt x="102581" y="411739"/>
                  </a:lnTo>
                  <a:lnTo>
                    <a:pt x="125385" y="373617"/>
                  </a:lnTo>
                  <a:lnTo>
                    <a:pt x="150192" y="336895"/>
                  </a:lnTo>
                  <a:lnTo>
                    <a:pt x="176929" y="301649"/>
                  </a:lnTo>
                  <a:lnTo>
                    <a:pt x="205518" y="267954"/>
                  </a:lnTo>
                  <a:lnTo>
                    <a:pt x="235885" y="235885"/>
                  </a:lnTo>
                  <a:lnTo>
                    <a:pt x="267954" y="205518"/>
                  </a:lnTo>
                  <a:lnTo>
                    <a:pt x="301649" y="176929"/>
                  </a:lnTo>
                  <a:lnTo>
                    <a:pt x="336895" y="150193"/>
                  </a:lnTo>
                  <a:lnTo>
                    <a:pt x="373617" y="125385"/>
                  </a:lnTo>
                  <a:lnTo>
                    <a:pt x="411738" y="102581"/>
                  </a:lnTo>
                  <a:lnTo>
                    <a:pt x="451184" y="81858"/>
                  </a:lnTo>
                  <a:lnTo>
                    <a:pt x="491879" y="63289"/>
                  </a:lnTo>
                  <a:lnTo>
                    <a:pt x="533747" y="46951"/>
                  </a:lnTo>
                  <a:lnTo>
                    <a:pt x="576712" y="32919"/>
                  </a:lnTo>
                  <a:lnTo>
                    <a:pt x="620700" y="21270"/>
                  </a:lnTo>
                  <a:lnTo>
                    <a:pt x="665635" y="12077"/>
                  </a:lnTo>
                  <a:lnTo>
                    <a:pt x="711440" y="5418"/>
                  </a:lnTo>
                  <a:lnTo>
                    <a:pt x="758041" y="1367"/>
                  </a:lnTo>
                  <a:lnTo>
                    <a:pt x="805363" y="0"/>
                  </a:lnTo>
                  <a:lnTo>
                    <a:pt x="10845808" y="0"/>
                  </a:lnTo>
                  <a:lnTo>
                    <a:pt x="10893129" y="1367"/>
                  </a:lnTo>
                  <a:lnTo>
                    <a:pt x="10939730" y="5418"/>
                  </a:lnTo>
                  <a:lnTo>
                    <a:pt x="10985536" y="12077"/>
                  </a:lnTo>
                  <a:lnTo>
                    <a:pt x="11030470" y="21270"/>
                  </a:lnTo>
                  <a:lnTo>
                    <a:pt x="11074458" y="32919"/>
                  </a:lnTo>
                  <a:lnTo>
                    <a:pt x="11117424" y="46951"/>
                  </a:lnTo>
                  <a:lnTo>
                    <a:pt x="11159291" y="63289"/>
                  </a:lnTo>
                  <a:lnTo>
                    <a:pt x="11199986" y="81858"/>
                  </a:lnTo>
                  <a:lnTo>
                    <a:pt x="11239432" y="102581"/>
                  </a:lnTo>
                  <a:lnTo>
                    <a:pt x="11277553" y="125385"/>
                  </a:lnTo>
                  <a:lnTo>
                    <a:pt x="11314275" y="150193"/>
                  </a:lnTo>
                  <a:lnTo>
                    <a:pt x="11349521" y="176929"/>
                  </a:lnTo>
                  <a:lnTo>
                    <a:pt x="11383217" y="205518"/>
                  </a:lnTo>
                  <a:lnTo>
                    <a:pt x="11415285" y="235885"/>
                  </a:lnTo>
                  <a:lnTo>
                    <a:pt x="11445652" y="267954"/>
                  </a:lnTo>
                  <a:lnTo>
                    <a:pt x="11474242" y="301649"/>
                  </a:lnTo>
                  <a:lnTo>
                    <a:pt x="11500978" y="336895"/>
                  </a:lnTo>
                  <a:lnTo>
                    <a:pt x="11525785" y="373617"/>
                  </a:lnTo>
                  <a:lnTo>
                    <a:pt x="11548589" y="411739"/>
                  </a:lnTo>
                  <a:lnTo>
                    <a:pt x="11569313" y="451185"/>
                  </a:lnTo>
                  <a:lnTo>
                    <a:pt x="11587881" y="491879"/>
                  </a:lnTo>
                  <a:lnTo>
                    <a:pt x="11604219" y="533747"/>
                  </a:lnTo>
                  <a:lnTo>
                    <a:pt x="11618251" y="576713"/>
                  </a:lnTo>
                  <a:lnTo>
                    <a:pt x="11629900" y="620701"/>
                  </a:lnTo>
                  <a:lnTo>
                    <a:pt x="11639093" y="665635"/>
                  </a:lnTo>
                  <a:lnTo>
                    <a:pt x="11645752" y="711441"/>
                  </a:lnTo>
                  <a:lnTo>
                    <a:pt x="11649804" y="758042"/>
                  </a:lnTo>
                  <a:lnTo>
                    <a:pt x="11651171" y="805363"/>
                  </a:lnTo>
                  <a:lnTo>
                    <a:pt x="11651171" y="4026728"/>
                  </a:lnTo>
                  <a:lnTo>
                    <a:pt x="11649804" y="4074049"/>
                  </a:lnTo>
                  <a:lnTo>
                    <a:pt x="11645752" y="4120650"/>
                  </a:lnTo>
                  <a:lnTo>
                    <a:pt x="11639093" y="4166456"/>
                  </a:lnTo>
                  <a:lnTo>
                    <a:pt x="11629900" y="4211390"/>
                  </a:lnTo>
                  <a:lnTo>
                    <a:pt x="11618251" y="4255378"/>
                  </a:lnTo>
                  <a:lnTo>
                    <a:pt x="11604219" y="4298344"/>
                  </a:lnTo>
                  <a:lnTo>
                    <a:pt x="11587881" y="4340212"/>
                  </a:lnTo>
                  <a:lnTo>
                    <a:pt x="11569313" y="4380907"/>
                  </a:lnTo>
                  <a:lnTo>
                    <a:pt x="11548589" y="4420352"/>
                  </a:lnTo>
                  <a:lnTo>
                    <a:pt x="11525785" y="4458474"/>
                  </a:lnTo>
                  <a:lnTo>
                    <a:pt x="11500978" y="4495196"/>
                  </a:lnTo>
                  <a:lnTo>
                    <a:pt x="11474242" y="4530442"/>
                  </a:lnTo>
                  <a:lnTo>
                    <a:pt x="11445652" y="4564137"/>
                  </a:lnTo>
                  <a:lnTo>
                    <a:pt x="11415285" y="4596206"/>
                  </a:lnTo>
                  <a:lnTo>
                    <a:pt x="11383217" y="4626573"/>
                  </a:lnTo>
                  <a:lnTo>
                    <a:pt x="11349521" y="4655162"/>
                  </a:lnTo>
                  <a:lnTo>
                    <a:pt x="11314275" y="4681899"/>
                  </a:lnTo>
                  <a:lnTo>
                    <a:pt x="11277553" y="4706706"/>
                  </a:lnTo>
                  <a:lnTo>
                    <a:pt x="11239432" y="4729510"/>
                  </a:lnTo>
                  <a:lnTo>
                    <a:pt x="11199986" y="4750234"/>
                  </a:lnTo>
                  <a:lnTo>
                    <a:pt x="11159291" y="4768802"/>
                  </a:lnTo>
                  <a:lnTo>
                    <a:pt x="11117424" y="4785140"/>
                  </a:lnTo>
                  <a:lnTo>
                    <a:pt x="11074458" y="4799172"/>
                  </a:lnTo>
                  <a:lnTo>
                    <a:pt x="11030470" y="4810821"/>
                  </a:lnTo>
                  <a:lnTo>
                    <a:pt x="10985536" y="4820014"/>
                  </a:lnTo>
                  <a:lnTo>
                    <a:pt x="10939730" y="4826673"/>
                  </a:lnTo>
                  <a:lnTo>
                    <a:pt x="10893129" y="4830724"/>
                  </a:lnTo>
                  <a:lnTo>
                    <a:pt x="10845808" y="4832092"/>
                  </a:lnTo>
                  <a:lnTo>
                    <a:pt x="805363" y="4832092"/>
                  </a:lnTo>
                  <a:lnTo>
                    <a:pt x="758041" y="4830724"/>
                  </a:lnTo>
                  <a:lnTo>
                    <a:pt x="711440" y="4826673"/>
                  </a:lnTo>
                  <a:lnTo>
                    <a:pt x="665635" y="4820014"/>
                  </a:lnTo>
                  <a:lnTo>
                    <a:pt x="620700" y="4810821"/>
                  </a:lnTo>
                  <a:lnTo>
                    <a:pt x="576712" y="4799172"/>
                  </a:lnTo>
                  <a:lnTo>
                    <a:pt x="533747" y="4785140"/>
                  </a:lnTo>
                  <a:lnTo>
                    <a:pt x="491879" y="4768802"/>
                  </a:lnTo>
                  <a:lnTo>
                    <a:pt x="451184" y="4750234"/>
                  </a:lnTo>
                  <a:lnTo>
                    <a:pt x="411738" y="4729510"/>
                  </a:lnTo>
                  <a:lnTo>
                    <a:pt x="373617" y="4706706"/>
                  </a:lnTo>
                  <a:lnTo>
                    <a:pt x="336895" y="4681899"/>
                  </a:lnTo>
                  <a:lnTo>
                    <a:pt x="301649" y="4655162"/>
                  </a:lnTo>
                  <a:lnTo>
                    <a:pt x="267954" y="4626573"/>
                  </a:lnTo>
                  <a:lnTo>
                    <a:pt x="235885" y="4596206"/>
                  </a:lnTo>
                  <a:lnTo>
                    <a:pt x="205518" y="4564137"/>
                  </a:lnTo>
                  <a:lnTo>
                    <a:pt x="176929" y="4530442"/>
                  </a:lnTo>
                  <a:lnTo>
                    <a:pt x="150192" y="4495196"/>
                  </a:lnTo>
                  <a:lnTo>
                    <a:pt x="125385" y="4458474"/>
                  </a:lnTo>
                  <a:lnTo>
                    <a:pt x="102581" y="4420352"/>
                  </a:lnTo>
                  <a:lnTo>
                    <a:pt x="81858" y="4380907"/>
                  </a:lnTo>
                  <a:lnTo>
                    <a:pt x="63289" y="4340212"/>
                  </a:lnTo>
                  <a:lnTo>
                    <a:pt x="46951" y="4298344"/>
                  </a:lnTo>
                  <a:lnTo>
                    <a:pt x="32919" y="4255378"/>
                  </a:lnTo>
                  <a:lnTo>
                    <a:pt x="21270" y="4211390"/>
                  </a:lnTo>
                  <a:lnTo>
                    <a:pt x="12077" y="4166456"/>
                  </a:lnTo>
                  <a:lnTo>
                    <a:pt x="5418" y="4120650"/>
                  </a:lnTo>
                  <a:lnTo>
                    <a:pt x="1367" y="4074049"/>
                  </a:lnTo>
                  <a:lnTo>
                    <a:pt x="0" y="4026728"/>
                  </a:lnTo>
                  <a:lnTo>
                    <a:pt x="0" y="805363"/>
                  </a:lnTo>
                  <a:close/>
                </a:path>
              </a:pathLst>
            </a:custGeom>
            <a:ln w="12700">
              <a:solidFill>
                <a:srgbClr val="2F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478976" y="270764"/>
            <a:ext cx="8434070" cy="17722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4475">
              <a:lnSpc>
                <a:spcPts val="1365"/>
              </a:lnSpc>
              <a:spcBef>
                <a:spcPts val="100"/>
              </a:spcBef>
              <a:tabLst>
                <a:tab pos="523240" algn="l"/>
                <a:tab pos="2444115" algn="l"/>
                <a:tab pos="2706370" algn="l"/>
                <a:tab pos="3328670" algn="l"/>
                <a:tab pos="5114925" algn="l"/>
                <a:tab pos="6751320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endParaRPr sz="1200">
              <a:latin typeface="Calibri"/>
              <a:cs typeface="Calibri"/>
            </a:endParaRPr>
          </a:p>
          <a:p>
            <a:pPr marL="12700">
              <a:lnSpc>
                <a:spcPts val="3750"/>
              </a:lnSpc>
            </a:pPr>
            <a:r>
              <a:rPr dirty="0" sz="3200" spc="-35" b="1">
                <a:solidFill>
                  <a:srgbClr val="121D46"/>
                </a:solidFill>
                <a:latin typeface="Calibri"/>
                <a:cs typeface="Calibri"/>
              </a:rPr>
              <a:t>Túledzettségi</a:t>
            </a:r>
            <a:r>
              <a:rPr dirty="0" sz="3200" spc="-1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szindróma</a:t>
            </a:r>
            <a:r>
              <a:rPr dirty="0" sz="32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20" b="1">
                <a:solidFill>
                  <a:srgbClr val="121D46"/>
                </a:solidFill>
                <a:latin typeface="Calibri"/>
                <a:cs typeface="Calibri"/>
              </a:rPr>
              <a:t>megelőzése</a:t>
            </a:r>
            <a:r>
              <a:rPr dirty="0" sz="32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(ECSS,</a:t>
            </a:r>
            <a:r>
              <a:rPr dirty="0" sz="32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ACSM)</a:t>
            </a:r>
            <a:endParaRPr sz="3200">
              <a:latin typeface="Calibri"/>
              <a:cs typeface="Calibri"/>
            </a:endParaRPr>
          </a:p>
          <a:p>
            <a:pPr marL="490855" indent="-246379">
              <a:lnSpc>
                <a:spcPts val="2330"/>
              </a:lnSpc>
              <a:buClr>
                <a:srgbClr val="000000"/>
              </a:buClr>
              <a:buSzPct val="111111"/>
              <a:buAutoNum type="arabicPeriod"/>
              <a:tabLst>
                <a:tab pos="490855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Megfelelő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periodizáció,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edzéstervezés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(terjedelem,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intenzitás,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pihenő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idők)</a:t>
            </a:r>
            <a:endParaRPr sz="1800">
              <a:latin typeface="Calibri"/>
              <a:cs typeface="Calibri"/>
            </a:endParaRPr>
          </a:p>
          <a:p>
            <a:pPr marL="472440" indent="-227965">
              <a:lnSpc>
                <a:spcPts val="2080"/>
              </a:lnSpc>
              <a:buAutoNum type="arabicPeriod"/>
              <a:tabLst>
                <a:tab pos="472440" algn="l"/>
              </a:tabLst>
            </a:pP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Intenzitás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egyéni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meghatározása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edzés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során.</a:t>
            </a:r>
            <a:endParaRPr sz="1800">
              <a:latin typeface="Calibri"/>
              <a:cs typeface="Calibri"/>
            </a:endParaRPr>
          </a:p>
          <a:p>
            <a:pPr marL="472440" indent="-227965">
              <a:lnSpc>
                <a:spcPts val="2100"/>
              </a:lnSpc>
              <a:buAutoNum type="arabicPeriod"/>
              <a:tabLst>
                <a:tab pos="47244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Ne</a:t>
            </a:r>
            <a:r>
              <a:rPr dirty="0" sz="18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legyen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egyoldalú,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monoton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edzés.</a:t>
            </a:r>
            <a:endParaRPr sz="1800">
              <a:latin typeface="Calibri"/>
              <a:cs typeface="Calibri"/>
            </a:endParaRPr>
          </a:p>
          <a:p>
            <a:pPr marL="472440" indent="-227965">
              <a:lnSpc>
                <a:spcPts val="2125"/>
              </a:lnSpc>
              <a:buAutoNum type="arabicPeriod"/>
              <a:tabLst>
                <a:tab pos="472440" algn="l"/>
              </a:tabLst>
            </a:pP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Megfelelő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életmód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(étkezés,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folyadékfogyasztás,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alvás).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905426" y="270764"/>
            <a:ext cx="179768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1480" algn="l"/>
              </a:tabLst>
            </a:pP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98014" y="2090420"/>
            <a:ext cx="11591925" cy="4739005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325755" marR="148590" indent="227965">
              <a:lnSpc>
                <a:spcPts val="2090"/>
              </a:lnSpc>
              <a:spcBef>
                <a:spcPts val="225"/>
              </a:spcBef>
              <a:buAutoNum type="arabicPeriod" startAt="5"/>
              <a:tabLst>
                <a:tab pos="55372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Külső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nem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fizikai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stresszhatások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figyelembe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vétele.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(Pl: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alvásproblémák,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munkahelyi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nyomás,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lakóhelyváltás,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családi nehézségek)</a:t>
            </a:r>
            <a:endParaRPr sz="1800">
              <a:latin typeface="Calibri"/>
              <a:cs typeface="Calibri"/>
            </a:endParaRPr>
          </a:p>
          <a:p>
            <a:pPr marL="553720" indent="-227965">
              <a:lnSpc>
                <a:spcPts val="2014"/>
              </a:lnSpc>
              <a:buAutoNum type="arabicPeriod" startAt="5"/>
              <a:tabLst>
                <a:tab pos="55372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OTS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kezelése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pihenéssel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történjen.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Túlterhelésnél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terhelés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csökkentése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is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elegendő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lehet.</a:t>
            </a:r>
            <a:endParaRPr sz="1800">
              <a:latin typeface="Calibri"/>
              <a:cs typeface="Calibri"/>
            </a:endParaRPr>
          </a:p>
          <a:p>
            <a:pPr marL="553720" indent="-227965">
              <a:lnSpc>
                <a:spcPts val="2125"/>
              </a:lnSpc>
              <a:buAutoNum type="arabicPeriod" startAt="5"/>
              <a:tabLst>
                <a:tab pos="55372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Edzés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 folytatásának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meghatározása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egyénileg</a:t>
            </a:r>
            <a:r>
              <a:rPr dirty="0" sz="1800" spc="-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történjen.</a:t>
            </a:r>
            <a:endParaRPr sz="1800">
              <a:latin typeface="Calibri"/>
              <a:cs typeface="Calibri"/>
            </a:endParaRPr>
          </a:p>
          <a:p>
            <a:pPr marL="553720" indent="-227965">
              <a:lnSpc>
                <a:spcPct val="100000"/>
              </a:lnSpc>
              <a:spcBef>
                <a:spcPts val="50"/>
              </a:spcBef>
              <a:buAutoNum type="arabicPeriod" startAt="5"/>
              <a:tabLst>
                <a:tab pos="55372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sportolókkal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való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kommunikáció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lényeges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(testi,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lelki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érzelmi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problémáiról)</a:t>
            </a:r>
            <a:endParaRPr sz="1800">
              <a:latin typeface="Calibri"/>
              <a:cs typeface="Calibri"/>
            </a:endParaRPr>
          </a:p>
          <a:p>
            <a:pPr marL="553720" indent="-227965">
              <a:lnSpc>
                <a:spcPts val="2125"/>
              </a:lnSpc>
              <a:spcBef>
                <a:spcPts val="45"/>
              </a:spcBef>
              <a:buAutoNum type="arabicPeriod" startAt="5"/>
              <a:tabLst>
                <a:tab pos="553720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Fontos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sportoló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érzelmi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pszichológiai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állapotának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nyomonkövetése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pszichológiai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kérdőívek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segítségével.</a:t>
            </a:r>
            <a:endParaRPr sz="1800">
              <a:latin typeface="Calibri"/>
              <a:cs typeface="Calibri"/>
            </a:endParaRPr>
          </a:p>
          <a:p>
            <a:pPr marL="667385" indent="-341630">
              <a:lnSpc>
                <a:spcPts val="2100"/>
              </a:lnSpc>
              <a:buAutoNum type="arabicPeriod" startAt="5"/>
              <a:tabLst>
                <a:tab pos="667385" algn="l"/>
              </a:tabLst>
            </a:pP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Titkosan</a:t>
            </a:r>
            <a:r>
              <a:rPr dirty="0" sz="18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kell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közölni</a:t>
            </a:r>
            <a:r>
              <a:rPr dirty="0" sz="18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sportolók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aktuális</a:t>
            </a:r>
            <a:r>
              <a:rPr dirty="0" sz="18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állapotáról</a:t>
            </a:r>
            <a:r>
              <a:rPr dirty="0" sz="18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(testi,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lelki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18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érzelmi)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szóló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információkat.</a:t>
            </a:r>
            <a:endParaRPr sz="1800">
              <a:latin typeface="Calibri"/>
              <a:cs typeface="Calibri"/>
            </a:endParaRPr>
          </a:p>
          <a:p>
            <a:pPr marL="667385" indent="-341630">
              <a:lnSpc>
                <a:spcPts val="2100"/>
              </a:lnSpc>
              <a:buAutoNum type="arabicPeriod" startAt="5"/>
              <a:tabLst>
                <a:tab pos="667385" algn="l"/>
              </a:tabLst>
            </a:pP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Multidiszciplináris</a:t>
            </a:r>
            <a:r>
              <a:rPr dirty="0" sz="18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szemlélet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szakemberek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(orvos,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dietetikus,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pszichológus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...)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alkalmazásakor.</a:t>
            </a:r>
            <a:endParaRPr sz="1800">
              <a:latin typeface="Calibri"/>
              <a:cs typeface="Calibri"/>
            </a:endParaRPr>
          </a:p>
          <a:p>
            <a:pPr marL="667385" indent="-341630">
              <a:lnSpc>
                <a:spcPts val="2125"/>
              </a:lnSpc>
              <a:buAutoNum type="arabicPeriod" startAt="5"/>
              <a:tabLst>
                <a:tab pos="667385" algn="l"/>
              </a:tabLst>
            </a:pP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Megfelelő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pihenőidő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biztosítása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sérülések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után.</a:t>
            </a:r>
            <a:endParaRPr sz="1800">
              <a:latin typeface="Calibri"/>
              <a:cs typeface="Calibri"/>
            </a:endParaRPr>
          </a:p>
          <a:p>
            <a:pPr marL="325755" marR="430530" indent="341630">
              <a:lnSpc>
                <a:spcPct val="102200"/>
              </a:lnSpc>
              <a:spcBef>
                <a:spcPts val="5"/>
              </a:spcBef>
              <a:buAutoNum type="arabicPeriod" startAt="5"/>
              <a:tabLst>
                <a:tab pos="667385" algn="l"/>
              </a:tabLst>
            </a:pP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Edzéstervezéskor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figyelembe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kell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venni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URTI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más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betegségek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előfordulását.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Az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edzés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abbahagyása,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vagy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az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intenzitás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csökkentése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lényeges.</a:t>
            </a:r>
            <a:endParaRPr sz="1800">
              <a:latin typeface="Calibri"/>
              <a:cs typeface="Calibri"/>
            </a:endParaRPr>
          </a:p>
          <a:p>
            <a:pPr marL="667385" indent="-341630">
              <a:lnSpc>
                <a:spcPts val="2065"/>
              </a:lnSpc>
              <a:buAutoNum type="arabicPeriod" startAt="5"/>
              <a:tabLst>
                <a:tab pos="667385" algn="l"/>
              </a:tabLst>
            </a:pP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Teljesítménycsökkenés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esetén</a:t>
            </a:r>
            <a:r>
              <a:rPr dirty="0" sz="18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fontos</a:t>
            </a:r>
            <a:r>
              <a:rPr dirty="0" sz="18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más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betegségek</a:t>
            </a:r>
            <a:r>
              <a:rPr dirty="0" sz="18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kizárása.</a:t>
            </a:r>
            <a:endParaRPr sz="1800">
              <a:latin typeface="Calibri"/>
              <a:cs typeface="Calibri"/>
            </a:endParaRPr>
          </a:p>
          <a:p>
            <a:pPr marL="667385" indent="-341630">
              <a:lnSpc>
                <a:spcPts val="2135"/>
              </a:lnSpc>
              <a:buAutoNum type="arabicPeriod" startAt="5"/>
              <a:tabLst>
                <a:tab pos="667385" algn="l"/>
              </a:tabLst>
            </a:pP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Fáradtság</a:t>
            </a:r>
            <a:r>
              <a:rPr dirty="0" sz="18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esetén,</a:t>
            </a:r>
            <a:r>
              <a:rPr dirty="0" sz="18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esetleges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vírus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infekciókkal</a:t>
            </a:r>
            <a:r>
              <a:rPr dirty="0" sz="18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is</a:t>
            </a:r>
            <a:r>
              <a:rPr dirty="0" sz="18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21D46"/>
                </a:solidFill>
                <a:latin typeface="Calibri"/>
                <a:cs typeface="Calibri"/>
              </a:rPr>
              <a:t>számolni,</a:t>
            </a:r>
            <a:r>
              <a:rPr dirty="0" sz="18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21D46"/>
                </a:solidFill>
                <a:latin typeface="Calibri"/>
                <a:cs typeface="Calibri"/>
              </a:rPr>
              <a:t>foglalkozni</a:t>
            </a:r>
            <a:r>
              <a:rPr dirty="0" sz="18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21D46"/>
                </a:solidFill>
                <a:latin typeface="Calibri"/>
                <a:cs typeface="Calibri"/>
              </a:rPr>
              <a:t>kell.</a:t>
            </a:r>
            <a:endParaRPr sz="1800">
              <a:latin typeface="Calibri"/>
              <a:cs typeface="Calibri"/>
            </a:endParaRPr>
          </a:p>
          <a:p>
            <a:pPr algn="just" marL="12700" marR="5080">
              <a:lnSpc>
                <a:spcPct val="100400"/>
              </a:lnSpc>
              <a:spcBef>
                <a:spcPts val="1630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Meeusen, R., Duclos, M.,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Foster,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C., Fry, A.,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Gleeson, M., Nieman, D.,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Raglin, J., Rietjens, G.,</a:t>
            </a:r>
            <a:r>
              <a:rPr dirty="0" sz="1600" spc="-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Steinacker,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 Urhausen, A.,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European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Science,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(2013).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Prevention,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diagnosis,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2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treatment</a:t>
            </a:r>
            <a:r>
              <a:rPr dirty="0" sz="1600" spc="2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3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2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overtraining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syndrome: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joint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consensus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statement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European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American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College</a:t>
            </a:r>
            <a:r>
              <a:rPr dirty="0" sz="1600" spc="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Medicine.</a:t>
            </a:r>
            <a:r>
              <a:rPr dirty="0" sz="1600" spc="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Medicine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</a:t>
            </a:r>
            <a:r>
              <a:rPr dirty="0" sz="1600" spc="-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-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exercise,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45(1),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186–205.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https://doi.org/10.1249/MSS.0b013e318279a10a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4865" y="586740"/>
            <a:ext cx="6983730" cy="5130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25"/>
              <a:t>Túlterhelés,</a:t>
            </a:r>
            <a:r>
              <a:rPr dirty="0" sz="3200" spc="-95"/>
              <a:t> </a:t>
            </a:r>
            <a:r>
              <a:rPr dirty="0" sz="3200" spc="-20"/>
              <a:t>túledzettség</a:t>
            </a:r>
            <a:r>
              <a:rPr dirty="0" sz="3200" spc="-85"/>
              <a:t> </a:t>
            </a:r>
            <a:r>
              <a:rPr dirty="0" sz="3200" spc="-10"/>
              <a:t>következményei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711167" y="401828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88952" cy="1188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081361" y="2129028"/>
            <a:ext cx="7804784" cy="1973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330" indent="-341630">
              <a:lnSpc>
                <a:spcPct val="100000"/>
              </a:lnSpc>
              <a:spcBef>
                <a:spcPts val="100"/>
              </a:spcBef>
              <a:buFont typeface="Calibri"/>
              <a:buChar char="-"/>
              <a:tabLst>
                <a:tab pos="354330" algn="l"/>
              </a:tabLst>
            </a:pPr>
            <a:r>
              <a:rPr dirty="0" sz="3200" spc="-20" b="1">
                <a:solidFill>
                  <a:srgbClr val="121D46"/>
                </a:solidFill>
                <a:latin typeface="Calibri"/>
                <a:cs typeface="Calibri"/>
              </a:rPr>
              <a:t>Rövidtávú</a:t>
            </a:r>
            <a:r>
              <a:rPr dirty="0" sz="3200" spc="-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50" b="1">
                <a:solidFill>
                  <a:srgbClr val="121D46"/>
                </a:solidFill>
                <a:latin typeface="Calibri"/>
                <a:cs typeface="Calibri"/>
              </a:rPr>
              <a:t>következmények</a:t>
            </a:r>
            <a:r>
              <a:rPr dirty="0" sz="3200" spc="-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ismertek.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121D46"/>
              </a:buClr>
              <a:buFont typeface="Calibri"/>
              <a:buChar char="-"/>
            </a:pPr>
            <a:endParaRPr sz="3200">
              <a:latin typeface="Calibri"/>
              <a:cs typeface="Calibri"/>
            </a:endParaRPr>
          </a:p>
          <a:p>
            <a:pPr marL="354965" marR="5080" indent="-342900">
              <a:lnSpc>
                <a:spcPts val="3820"/>
              </a:lnSpc>
              <a:spcBef>
                <a:spcPts val="5"/>
              </a:spcBef>
              <a:buFont typeface="Calibri"/>
              <a:buChar char="-"/>
              <a:tabLst>
                <a:tab pos="354965" algn="l"/>
              </a:tabLst>
            </a:pP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Ismétlődő</a:t>
            </a:r>
            <a:r>
              <a:rPr dirty="0" sz="32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túlterhelés</a:t>
            </a:r>
            <a:r>
              <a:rPr dirty="0" sz="3200" spc="-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32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20" b="1">
                <a:solidFill>
                  <a:srgbClr val="121D46"/>
                </a:solidFill>
                <a:latin typeface="Calibri"/>
                <a:cs typeface="Calibri"/>
              </a:rPr>
              <a:t>túledzettség</a:t>
            </a:r>
            <a:r>
              <a:rPr dirty="0" sz="3200" spc="-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esetén </a:t>
            </a:r>
            <a:r>
              <a:rPr dirty="0" sz="3200" b="1">
                <a:solidFill>
                  <a:srgbClr val="121D46"/>
                </a:solidFill>
                <a:latin typeface="Calibri"/>
                <a:cs typeface="Calibri"/>
              </a:rPr>
              <a:t>hosszútávú</a:t>
            </a:r>
            <a:r>
              <a:rPr dirty="0" sz="3200" spc="-1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121D46"/>
                </a:solidFill>
                <a:latin typeface="Calibri"/>
                <a:cs typeface="Calibri"/>
              </a:rPr>
              <a:t>következmények?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42235" y="1793007"/>
            <a:ext cx="10734040" cy="2919095"/>
          </a:xfrm>
          <a:custGeom>
            <a:avLst/>
            <a:gdLst/>
            <a:ahLst/>
            <a:cxnLst/>
            <a:rect l="l" t="t" r="r" b="b"/>
            <a:pathLst>
              <a:path w="10734040" h="2919095">
                <a:moveTo>
                  <a:pt x="0" y="486485"/>
                </a:moveTo>
                <a:lnTo>
                  <a:pt x="2226" y="439633"/>
                </a:lnTo>
                <a:lnTo>
                  <a:pt x="8772" y="394041"/>
                </a:lnTo>
                <a:lnTo>
                  <a:pt x="19431" y="349913"/>
                </a:lnTo>
                <a:lnTo>
                  <a:pt x="34000" y="307453"/>
                </a:lnTo>
                <a:lnTo>
                  <a:pt x="52276" y="266865"/>
                </a:lnTo>
                <a:lnTo>
                  <a:pt x="74055" y="228352"/>
                </a:lnTo>
                <a:lnTo>
                  <a:pt x="99132" y="192118"/>
                </a:lnTo>
                <a:lnTo>
                  <a:pt x="127304" y="158368"/>
                </a:lnTo>
                <a:lnTo>
                  <a:pt x="158368" y="127305"/>
                </a:lnTo>
                <a:lnTo>
                  <a:pt x="192118" y="99133"/>
                </a:lnTo>
                <a:lnTo>
                  <a:pt x="228351" y="74055"/>
                </a:lnTo>
                <a:lnTo>
                  <a:pt x="266864" y="52276"/>
                </a:lnTo>
                <a:lnTo>
                  <a:pt x="307452" y="34000"/>
                </a:lnTo>
                <a:lnTo>
                  <a:pt x="349912" y="19431"/>
                </a:lnTo>
                <a:lnTo>
                  <a:pt x="394040" y="8772"/>
                </a:lnTo>
                <a:lnTo>
                  <a:pt x="439632" y="2226"/>
                </a:lnTo>
                <a:lnTo>
                  <a:pt x="486484" y="0"/>
                </a:lnTo>
                <a:lnTo>
                  <a:pt x="10247319" y="0"/>
                </a:lnTo>
                <a:lnTo>
                  <a:pt x="10294170" y="2226"/>
                </a:lnTo>
                <a:lnTo>
                  <a:pt x="10339762" y="8772"/>
                </a:lnTo>
                <a:lnTo>
                  <a:pt x="10383889" y="19431"/>
                </a:lnTo>
                <a:lnTo>
                  <a:pt x="10426349" y="34000"/>
                </a:lnTo>
                <a:lnTo>
                  <a:pt x="10466938" y="52276"/>
                </a:lnTo>
                <a:lnTo>
                  <a:pt x="10505451" y="74055"/>
                </a:lnTo>
                <a:lnTo>
                  <a:pt x="10541684" y="99133"/>
                </a:lnTo>
                <a:lnTo>
                  <a:pt x="10575434" y="127305"/>
                </a:lnTo>
                <a:lnTo>
                  <a:pt x="10606497" y="158368"/>
                </a:lnTo>
                <a:lnTo>
                  <a:pt x="10634670" y="192118"/>
                </a:lnTo>
                <a:lnTo>
                  <a:pt x="10659747" y="228352"/>
                </a:lnTo>
                <a:lnTo>
                  <a:pt x="10681526" y="266865"/>
                </a:lnTo>
                <a:lnTo>
                  <a:pt x="10699802" y="307453"/>
                </a:lnTo>
                <a:lnTo>
                  <a:pt x="10714371" y="349913"/>
                </a:lnTo>
                <a:lnTo>
                  <a:pt x="10725031" y="394041"/>
                </a:lnTo>
                <a:lnTo>
                  <a:pt x="10731576" y="439633"/>
                </a:lnTo>
                <a:lnTo>
                  <a:pt x="10733803" y="486485"/>
                </a:lnTo>
                <a:lnTo>
                  <a:pt x="10733803" y="2432357"/>
                </a:lnTo>
                <a:lnTo>
                  <a:pt x="10731576" y="2479208"/>
                </a:lnTo>
                <a:lnTo>
                  <a:pt x="10725031" y="2524800"/>
                </a:lnTo>
                <a:lnTo>
                  <a:pt x="10714371" y="2568928"/>
                </a:lnTo>
                <a:lnTo>
                  <a:pt x="10699802" y="2611388"/>
                </a:lnTo>
                <a:lnTo>
                  <a:pt x="10681526" y="2651976"/>
                </a:lnTo>
                <a:lnTo>
                  <a:pt x="10659747" y="2690489"/>
                </a:lnTo>
                <a:lnTo>
                  <a:pt x="10634670" y="2726723"/>
                </a:lnTo>
                <a:lnTo>
                  <a:pt x="10606497" y="2760473"/>
                </a:lnTo>
                <a:lnTo>
                  <a:pt x="10575434" y="2791536"/>
                </a:lnTo>
                <a:lnTo>
                  <a:pt x="10541684" y="2819708"/>
                </a:lnTo>
                <a:lnTo>
                  <a:pt x="10505451" y="2844786"/>
                </a:lnTo>
                <a:lnTo>
                  <a:pt x="10466938" y="2866565"/>
                </a:lnTo>
                <a:lnTo>
                  <a:pt x="10426349" y="2884841"/>
                </a:lnTo>
                <a:lnTo>
                  <a:pt x="10383889" y="2899410"/>
                </a:lnTo>
                <a:lnTo>
                  <a:pt x="10339762" y="2910069"/>
                </a:lnTo>
                <a:lnTo>
                  <a:pt x="10294170" y="2916615"/>
                </a:lnTo>
                <a:lnTo>
                  <a:pt x="10247319" y="2918842"/>
                </a:lnTo>
                <a:lnTo>
                  <a:pt x="486484" y="2918842"/>
                </a:lnTo>
                <a:lnTo>
                  <a:pt x="439632" y="2916615"/>
                </a:lnTo>
                <a:lnTo>
                  <a:pt x="394040" y="2910069"/>
                </a:lnTo>
                <a:lnTo>
                  <a:pt x="349912" y="2899410"/>
                </a:lnTo>
                <a:lnTo>
                  <a:pt x="307452" y="2884841"/>
                </a:lnTo>
                <a:lnTo>
                  <a:pt x="266864" y="2866565"/>
                </a:lnTo>
                <a:lnTo>
                  <a:pt x="228351" y="2844786"/>
                </a:lnTo>
                <a:lnTo>
                  <a:pt x="192118" y="2819708"/>
                </a:lnTo>
                <a:lnTo>
                  <a:pt x="158368" y="2791536"/>
                </a:lnTo>
                <a:lnTo>
                  <a:pt x="127304" y="2760473"/>
                </a:lnTo>
                <a:lnTo>
                  <a:pt x="99132" y="2726723"/>
                </a:lnTo>
                <a:lnTo>
                  <a:pt x="74055" y="2690489"/>
                </a:lnTo>
                <a:lnTo>
                  <a:pt x="52276" y="2651976"/>
                </a:lnTo>
                <a:lnTo>
                  <a:pt x="34000" y="2611388"/>
                </a:lnTo>
                <a:lnTo>
                  <a:pt x="19431" y="2568928"/>
                </a:lnTo>
                <a:lnTo>
                  <a:pt x="8772" y="2524800"/>
                </a:lnTo>
                <a:lnTo>
                  <a:pt x="2226" y="2479208"/>
                </a:lnTo>
                <a:lnTo>
                  <a:pt x="0" y="2432357"/>
                </a:lnTo>
                <a:lnTo>
                  <a:pt x="0" y="486485"/>
                </a:lnTo>
                <a:close/>
              </a:path>
            </a:pathLst>
          </a:custGeom>
          <a:ln w="38100">
            <a:solidFill>
              <a:srgbClr val="2F528F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40695" y="0"/>
            <a:ext cx="2048255" cy="223723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Kutatási</a:t>
            </a:r>
            <a:r>
              <a:rPr dirty="0" spc="-150"/>
              <a:t> </a:t>
            </a:r>
            <a:r>
              <a:rPr dirty="0" spc="-10"/>
              <a:t>eredmények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20424" y="328676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0" y="0"/>
            <a:ext cx="12189460" cy="2336165"/>
            <a:chOff x="0" y="0"/>
            <a:chExt cx="12189460" cy="233616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88952" cy="11887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41684" y="1145867"/>
              <a:ext cx="9745345" cy="1183640"/>
            </a:xfrm>
            <a:custGeom>
              <a:avLst/>
              <a:gdLst/>
              <a:ahLst/>
              <a:cxnLst/>
              <a:rect l="l" t="t" r="r" b="b"/>
              <a:pathLst>
                <a:path w="9745345" h="1183639">
                  <a:moveTo>
                    <a:pt x="9548107" y="0"/>
                  </a:moveTo>
                  <a:lnTo>
                    <a:pt x="197229" y="0"/>
                  </a:lnTo>
                  <a:lnTo>
                    <a:pt x="152007" y="5207"/>
                  </a:lnTo>
                  <a:lnTo>
                    <a:pt x="110493" y="20045"/>
                  </a:lnTo>
                  <a:lnTo>
                    <a:pt x="73872" y="43328"/>
                  </a:lnTo>
                  <a:lnTo>
                    <a:pt x="43329" y="73870"/>
                  </a:lnTo>
                  <a:lnTo>
                    <a:pt x="20046" y="110492"/>
                  </a:lnTo>
                  <a:lnTo>
                    <a:pt x="5208" y="152006"/>
                  </a:lnTo>
                  <a:lnTo>
                    <a:pt x="0" y="197231"/>
                  </a:lnTo>
                  <a:lnTo>
                    <a:pt x="0" y="986132"/>
                  </a:lnTo>
                  <a:lnTo>
                    <a:pt x="5208" y="1031354"/>
                  </a:lnTo>
                  <a:lnTo>
                    <a:pt x="20046" y="1072868"/>
                  </a:lnTo>
                  <a:lnTo>
                    <a:pt x="43329" y="1109489"/>
                  </a:lnTo>
                  <a:lnTo>
                    <a:pt x="73872" y="1140032"/>
                  </a:lnTo>
                  <a:lnTo>
                    <a:pt x="110493" y="1163314"/>
                  </a:lnTo>
                  <a:lnTo>
                    <a:pt x="152007" y="1178152"/>
                  </a:lnTo>
                  <a:lnTo>
                    <a:pt x="197229" y="1183361"/>
                  </a:lnTo>
                  <a:lnTo>
                    <a:pt x="9548107" y="1183361"/>
                  </a:lnTo>
                  <a:lnTo>
                    <a:pt x="9593329" y="1178152"/>
                  </a:lnTo>
                  <a:lnTo>
                    <a:pt x="9634843" y="1163314"/>
                  </a:lnTo>
                  <a:lnTo>
                    <a:pt x="9671465" y="1140032"/>
                  </a:lnTo>
                  <a:lnTo>
                    <a:pt x="9702007" y="1109489"/>
                  </a:lnTo>
                  <a:lnTo>
                    <a:pt x="9725290" y="1072868"/>
                  </a:lnTo>
                  <a:lnTo>
                    <a:pt x="9740127" y="1031354"/>
                  </a:lnTo>
                  <a:lnTo>
                    <a:pt x="9745336" y="986132"/>
                  </a:lnTo>
                  <a:lnTo>
                    <a:pt x="9745336" y="197231"/>
                  </a:lnTo>
                  <a:lnTo>
                    <a:pt x="9740127" y="152006"/>
                  </a:lnTo>
                  <a:lnTo>
                    <a:pt x="9725290" y="110492"/>
                  </a:lnTo>
                  <a:lnTo>
                    <a:pt x="9702007" y="73870"/>
                  </a:lnTo>
                  <a:lnTo>
                    <a:pt x="9671465" y="43328"/>
                  </a:lnTo>
                  <a:lnTo>
                    <a:pt x="9634843" y="20045"/>
                  </a:lnTo>
                  <a:lnTo>
                    <a:pt x="9593329" y="5207"/>
                  </a:lnTo>
                  <a:lnTo>
                    <a:pt x="9548107" y="0"/>
                  </a:lnTo>
                  <a:close/>
                </a:path>
              </a:pathLst>
            </a:custGeom>
            <a:solidFill>
              <a:srgbClr val="FBE5D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741684" y="1145867"/>
              <a:ext cx="9745345" cy="1183640"/>
            </a:xfrm>
            <a:custGeom>
              <a:avLst/>
              <a:gdLst/>
              <a:ahLst/>
              <a:cxnLst/>
              <a:rect l="l" t="t" r="r" b="b"/>
              <a:pathLst>
                <a:path w="9745345" h="1183639">
                  <a:moveTo>
                    <a:pt x="0" y="197230"/>
                  </a:moveTo>
                  <a:lnTo>
                    <a:pt x="5208" y="152007"/>
                  </a:lnTo>
                  <a:lnTo>
                    <a:pt x="20046" y="110493"/>
                  </a:lnTo>
                  <a:lnTo>
                    <a:pt x="43329" y="73872"/>
                  </a:lnTo>
                  <a:lnTo>
                    <a:pt x="73872" y="43329"/>
                  </a:lnTo>
                  <a:lnTo>
                    <a:pt x="110493" y="20046"/>
                  </a:lnTo>
                  <a:lnTo>
                    <a:pt x="152007" y="5208"/>
                  </a:lnTo>
                  <a:lnTo>
                    <a:pt x="197230" y="0"/>
                  </a:lnTo>
                  <a:lnTo>
                    <a:pt x="9548108" y="0"/>
                  </a:lnTo>
                  <a:lnTo>
                    <a:pt x="9593331" y="5208"/>
                  </a:lnTo>
                  <a:lnTo>
                    <a:pt x="9634845" y="20046"/>
                  </a:lnTo>
                  <a:lnTo>
                    <a:pt x="9671465" y="43329"/>
                  </a:lnTo>
                  <a:lnTo>
                    <a:pt x="9702009" y="73872"/>
                  </a:lnTo>
                  <a:lnTo>
                    <a:pt x="9725292" y="110493"/>
                  </a:lnTo>
                  <a:lnTo>
                    <a:pt x="9740130" y="152007"/>
                  </a:lnTo>
                  <a:lnTo>
                    <a:pt x="9745339" y="197230"/>
                  </a:lnTo>
                  <a:lnTo>
                    <a:pt x="9745339" y="986131"/>
                  </a:lnTo>
                  <a:lnTo>
                    <a:pt x="9740130" y="1031355"/>
                  </a:lnTo>
                  <a:lnTo>
                    <a:pt x="9725292" y="1072869"/>
                  </a:lnTo>
                  <a:lnTo>
                    <a:pt x="9702009" y="1109490"/>
                  </a:lnTo>
                  <a:lnTo>
                    <a:pt x="9671465" y="1140033"/>
                  </a:lnTo>
                  <a:lnTo>
                    <a:pt x="9634845" y="1163316"/>
                  </a:lnTo>
                  <a:lnTo>
                    <a:pt x="9593331" y="1178154"/>
                  </a:lnTo>
                  <a:lnTo>
                    <a:pt x="9548108" y="1183363"/>
                  </a:lnTo>
                  <a:lnTo>
                    <a:pt x="197230" y="1183363"/>
                  </a:lnTo>
                  <a:lnTo>
                    <a:pt x="152007" y="1178154"/>
                  </a:lnTo>
                  <a:lnTo>
                    <a:pt x="110493" y="1163316"/>
                  </a:lnTo>
                  <a:lnTo>
                    <a:pt x="73872" y="1140033"/>
                  </a:lnTo>
                  <a:lnTo>
                    <a:pt x="43329" y="1109490"/>
                  </a:lnTo>
                  <a:lnTo>
                    <a:pt x="20046" y="1072869"/>
                  </a:lnTo>
                  <a:lnTo>
                    <a:pt x="5208" y="1031355"/>
                  </a:lnTo>
                  <a:lnTo>
                    <a:pt x="0" y="986131"/>
                  </a:lnTo>
                  <a:lnTo>
                    <a:pt x="0" y="197230"/>
                  </a:lnTo>
                  <a:close/>
                </a:path>
              </a:pathLst>
            </a:custGeom>
            <a:ln w="12700">
              <a:solidFill>
                <a:srgbClr val="2F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982381" y="1271523"/>
            <a:ext cx="9413875" cy="885190"/>
          </a:xfrm>
          <a:prstGeom prst="rect">
            <a:avLst/>
          </a:prstGeom>
        </p:spPr>
        <p:txBody>
          <a:bodyPr wrap="square" lIns="0" tIns="6350" rIns="0" bIns="0" rtlCol="0" vert="horz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50"/>
              </a:spcBef>
              <a:tabLst>
                <a:tab pos="1564005" algn="l"/>
                <a:tab pos="2562225" algn="l"/>
                <a:tab pos="3820160" algn="l"/>
                <a:tab pos="4213860" algn="l"/>
                <a:tab pos="5173345" algn="l"/>
                <a:tab pos="6861809" algn="l"/>
                <a:tab pos="8019415" algn="l"/>
              </a:tabLst>
            </a:pP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Középtáv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20" b="1">
                <a:solidFill>
                  <a:srgbClr val="121D46"/>
                </a:solidFill>
                <a:latin typeface="Calibri"/>
                <a:cs typeface="Calibri"/>
              </a:rPr>
              <a:t>futók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(n=25),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50" b="1">
                <a:solidFill>
                  <a:srgbClr val="121D46"/>
                </a:solidFill>
                <a:latin typeface="Calibri"/>
                <a:cs typeface="Calibri"/>
              </a:rPr>
              <a:t>3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hétig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túlterhelő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edzést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	</a:t>
            </a:r>
            <a:r>
              <a:rPr dirty="0" sz="2800" spc="-35" b="1">
                <a:solidFill>
                  <a:srgbClr val="121D46"/>
                </a:solidFill>
                <a:latin typeface="Calibri"/>
                <a:cs typeface="Calibri"/>
              </a:rPr>
              <a:t>végeztek.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Izomrost</a:t>
            </a:r>
            <a:r>
              <a:rPr dirty="0" sz="28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típus</a:t>
            </a:r>
            <a:r>
              <a:rPr dirty="0" sz="2800" spc="-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összefüggést</a:t>
            </a:r>
            <a:r>
              <a:rPr dirty="0" sz="2800" spc="-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mutat</a:t>
            </a:r>
            <a:r>
              <a:rPr dirty="0" sz="2800" spc="-10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800" spc="-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túlterheléssel.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16607" y="2154935"/>
            <a:ext cx="5218176" cy="3980688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211473" y="6026403"/>
            <a:ext cx="11516360" cy="763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-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Bellinger,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30" b="1">
                <a:solidFill>
                  <a:srgbClr val="121D46"/>
                </a:solidFill>
                <a:latin typeface="Calibri"/>
                <a:cs typeface="Calibri"/>
              </a:rPr>
              <a:t>P.,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Desbrow,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Derave,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W.,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Lievens,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E.,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Irwin,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Sabapathy,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S.,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Kennedy,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B.,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Craven,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Pennell,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E.,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Rice,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H.,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Minahan,</a:t>
            </a:r>
            <a:endParaRPr sz="1600">
              <a:latin typeface="Calibri"/>
              <a:cs typeface="Calibri"/>
            </a:endParaRPr>
          </a:p>
          <a:p>
            <a:pPr marL="12700" marR="12700">
              <a:lnSpc>
                <a:spcPts val="1900"/>
              </a:lnSpc>
              <a:spcBef>
                <a:spcPts val="150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C.</a:t>
            </a:r>
            <a:r>
              <a:rPr dirty="0" sz="1600" spc="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(2020).</a:t>
            </a:r>
            <a:r>
              <a:rPr dirty="0" sz="1600" spc="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Muscle</a:t>
            </a:r>
            <a:r>
              <a:rPr dirty="0" sz="1600" spc="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fiber</a:t>
            </a:r>
            <a:r>
              <a:rPr dirty="0" sz="1600" spc="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typology</a:t>
            </a:r>
            <a:r>
              <a:rPr dirty="0" sz="1600" spc="1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is</a:t>
            </a:r>
            <a:r>
              <a:rPr dirty="0" sz="1600" spc="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associated</a:t>
            </a:r>
            <a:r>
              <a:rPr dirty="0" sz="1600" spc="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with</a:t>
            </a:r>
            <a:r>
              <a:rPr dirty="0" sz="1600" spc="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the</a:t>
            </a:r>
            <a:r>
              <a:rPr dirty="0" sz="1600" spc="114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incidence</a:t>
            </a:r>
            <a:r>
              <a:rPr dirty="0" sz="1600" spc="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overreaching</a:t>
            </a:r>
            <a:r>
              <a:rPr dirty="0" sz="1600" spc="1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</a:t>
            </a:r>
            <a:r>
              <a:rPr dirty="0" sz="1600" spc="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response</a:t>
            </a:r>
            <a:r>
              <a:rPr dirty="0" sz="1600" spc="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to</a:t>
            </a:r>
            <a:r>
              <a:rPr dirty="0" sz="1600" spc="12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overload</a:t>
            </a:r>
            <a:r>
              <a:rPr dirty="0" sz="1600" spc="1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training.</a:t>
            </a:r>
            <a:r>
              <a:rPr dirty="0" sz="1600" spc="1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Journal</a:t>
            </a:r>
            <a:r>
              <a:rPr dirty="0" sz="1600" spc="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1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applied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physiology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(Bethesda,</a:t>
            </a:r>
            <a:r>
              <a:rPr dirty="0" sz="1600" spc="-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Md.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: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1985),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129(4),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823–836.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https://doi.org/10.1152/japplphysiol.00314.2020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821640" y="3286251"/>
            <a:ext cx="3251200" cy="13030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 marR="5080">
              <a:lnSpc>
                <a:spcPct val="99600"/>
              </a:lnSpc>
              <a:spcBef>
                <a:spcPts val="110"/>
              </a:spcBef>
            </a:pPr>
            <a:r>
              <a:rPr dirty="0" sz="2800" spc="-55" b="1">
                <a:solidFill>
                  <a:srgbClr val="121D46"/>
                </a:solidFill>
                <a:latin typeface="Calibri"/>
                <a:cs typeface="Calibri"/>
              </a:rPr>
              <a:t>II.-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es</a:t>
            </a:r>
            <a:r>
              <a:rPr dirty="0" sz="2800" spc="-1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típusú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izomrost </a:t>
            </a:r>
            <a:r>
              <a:rPr dirty="0" sz="2800" spc="-20" b="1">
                <a:solidFill>
                  <a:srgbClr val="121D46"/>
                </a:solidFill>
                <a:latin typeface="Calibri"/>
                <a:cs typeface="Calibri"/>
              </a:rPr>
              <a:t>arány</a:t>
            </a:r>
            <a:r>
              <a:rPr dirty="0" sz="2800" spc="-11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esetén</a:t>
            </a:r>
            <a:r>
              <a:rPr dirty="0" sz="28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nagyobb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eséllyel</a:t>
            </a:r>
            <a:r>
              <a:rPr dirty="0" sz="2800" spc="-10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alakul</a:t>
            </a:r>
            <a:r>
              <a:rPr dirty="0" sz="2800" spc="-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ki</a:t>
            </a:r>
            <a:r>
              <a:rPr dirty="0" sz="2800" spc="-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121D46"/>
                </a:solidFill>
                <a:latin typeface="Calibri"/>
                <a:cs typeface="Calibri"/>
              </a:rPr>
              <a:t>FOR.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7610168" y="3303639"/>
            <a:ext cx="3702050" cy="1519555"/>
          </a:xfrm>
          <a:custGeom>
            <a:avLst/>
            <a:gdLst/>
            <a:ahLst/>
            <a:cxnLst/>
            <a:rect l="l" t="t" r="r" b="b"/>
            <a:pathLst>
              <a:path w="3702050" h="1519554">
                <a:moveTo>
                  <a:pt x="0" y="253186"/>
                </a:moveTo>
                <a:lnTo>
                  <a:pt x="4079" y="207676"/>
                </a:lnTo>
                <a:lnTo>
                  <a:pt x="15839" y="164841"/>
                </a:lnTo>
                <a:lnTo>
                  <a:pt x="34567" y="125398"/>
                </a:lnTo>
                <a:lnTo>
                  <a:pt x="59546" y="90061"/>
                </a:lnTo>
                <a:lnTo>
                  <a:pt x="90061" y="59546"/>
                </a:lnTo>
                <a:lnTo>
                  <a:pt x="125398" y="34567"/>
                </a:lnTo>
                <a:lnTo>
                  <a:pt x="164841" y="15840"/>
                </a:lnTo>
                <a:lnTo>
                  <a:pt x="207675" y="4079"/>
                </a:lnTo>
                <a:lnTo>
                  <a:pt x="253186" y="0"/>
                </a:lnTo>
                <a:lnTo>
                  <a:pt x="3448659" y="0"/>
                </a:lnTo>
                <a:lnTo>
                  <a:pt x="3494169" y="4079"/>
                </a:lnTo>
                <a:lnTo>
                  <a:pt x="3537003" y="15840"/>
                </a:lnTo>
                <a:lnTo>
                  <a:pt x="3576446" y="34567"/>
                </a:lnTo>
                <a:lnTo>
                  <a:pt x="3611783" y="59546"/>
                </a:lnTo>
                <a:lnTo>
                  <a:pt x="3642298" y="90061"/>
                </a:lnTo>
                <a:lnTo>
                  <a:pt x="3667277" y="125398"/>
                </a:lnTo>
                <a:lnTo>
                  <a:pt x="3686005" y="164841"/>
                </a:lnTo>
                <a:lnTo>
                  <a:pt x="3697765" y="207676"/>
                </a:lnTo>
                <a:lnTo>
                  <a:pt x="3701845" y="253186"/>
                </a:lnTo>
                <a:lnTo>
                  <a:pt x="3701845" y="1265898"/>
                </a:lnTo>
                <a:lnTo>
                  <a:pt x="3697765" y="1311408"/>
                </a:lnTo>
                <a:lnTo>
                  <a:pt x="3686005" y="1354243"/>
                </a:lnTo>
                <a:lnTo>
                  <a:pt x="3667277" y="1393686"/>
                </a:lnTo>
                <a:lnTo>
                  <a:pt x="3642298" y="1429023"/>
                </a:lnTo>
                <a:lnTo>
                  <a:pt x="3611783" y="1459538"/>
                </a:lnTo>
                <a:lnTo>
                  <a:pt x="3576446" y="1484517"/>
                </a:lnTo>
                <a:lnTo>
                  <a:pt x="3537003" y="1503244"/>
                </a:lnTo>
                <a:lnTo>
                  <a:pt x="3494169" y="1515005"/>
                </a:lnTo>
                <a:lnTo>
                  <a:pt x="3448659" y="1519085"/>
                </a:lnTo>
                <a:lnTo>
                  <a:pt x="253186" y="1519085"/>
                </a:lnTo>
                <a:lnTo>
                  <a:pt x="207675" y="1515005"/>
                </a:lnTo>
                <a:lnTo>
                  <a:pt x="164841" y="1503244"/>
                </a:lnTo>
                <a:lnTo>
                  <a:pt x="125398" y="1484517"/>
                </a:lnTo>
                <a:lnTo>
                  <a:pt x="90061" y="1459538"/>
                </a:lnTo>
                <a:lnTo>
                  <a:pt x="59546" y="1429023"/>
                </a:lnTo>
                <a:lnTo>
                  <a:pt x="34567" y="1393686"/>
                </a:lnTo>
                <a:lnTo>
                  <a:pt x="15839" y="1354243"/>
                </a:lnTo>
                <a:lnTo>
                  <a:pt x="4079" y="1311408"/>
                </a:lnTo>
                <a:lnTo>
                  <a:pt x="0" y="1265898"/>
                </a:lnTo>
                <a:lnTo>
                  <a:pt x="0" y="253186"/>
                </a:lnTo>
                <a:close/>
              </a:path>
            </a:pathLst>
          </a:custGeom>
          <a:ln w="25400">
            <a:solidFill>
              <a:srgbClr val="2F528F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40695" y="0"/>
            <a:ext cx="2048255" cy="223723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Kutatási</a:t>
            </a:r>
            <a:r>
              <a:rPr dirty="0" spc="-150"/>
              <a:t> </a:t>
            </a:r>
            <a:r>
              <a:rPr dirty="0" spc="-10"/>
              <a:t>eredmények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20424" y="328676"/>
            <a:ext cx="99910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0830" algn="l"/>
                <a:tab pos="2212340" algn="l"/>
                <a:tab pos="2473960" algn="l"/>
                <a:tab pos="3096260" algn="l"/>
                <a:tab pos="4882515" algn="l"/>
                <a:tab pos="6519545" algn="l"/>
                <a:tab pos="8206740" algn="l"/>
                <a:tab pos="8604885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0" y="0"/>
            <a:ext cx="12189460" cy="2823845"/>
            <a:chOff x="0" y="0"/>
            <a:chExt cx="12189460" cy="282384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88952" cy="11887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41684" y="1145867"/>
              <a:ext cx="9745345" cy="1671320"/>
            </a:xfrm>
            <a:custGeom>
              <a:avLst/>
              <a:gdLst/>
              <a:ahLst/>
              <a:cxnLst/>
              <a:rect l="l" t="t" r="r" b="b"/>
              <a:pathLst>
                <a:path w="9745345" h="1671320">
                  <a:moveTo>
                    <a:pt x="9466821" y="0"/>
                  </a:moveTo>
                  <a:lnTo>
                    <a:pt x="278515" y="0"/>
                  </a:lnTo>
                  <a:lnTo>
                    <a:pt x="233339" y="3643"/>
                  </a:lnTo>
                  <a:lnTo>
                    <a:pt x="190482" y="14198"/>
                  </a:lnTo>
                  <a:lnTo>
                    <a:pt x="150521" y="31085"/>
                  </a:lnTo>
                  <a:lnTo>
                    <a:pt x="114028" y="53736"/>
                  </a:lnTo>
                  <a:lnTo>
                    <a:pt x="81575" y="81574"/>
                  </a:lnTo>
                  <a:lnTo>
                    <a:pt x="53737" y="114028"/>
                  </a:lnTo>
                  <a:lnTo>
                    <a:pt x="31087" y="150521"/>
                  </a:lnTo>
                  <a:lnTo>
                    <a:pt x="14198" y="190483"/>
                  </a:lnTo>
                  <a:lnTo>
                    <a:pt x="3645" y="233339"/>
                  </a:lnTo>
                  <a:lnTo>
                    <a:pt x="0" y="278516"/>
                  </a:lnTo>
                  <a:lnTo>
                    <a:pt x="0" y="1392555"/>
                  </a:lnTo>
                  <a:lnTo>
                    <a:pt x="3645" y="1437732"/>
                  </a:lnTo>
                  <a:lnTo>
                    <a:pt x="14198" y="1480588"/>
                  </a:lnTo>
                  <a:lnTo>
                    <a:pt x="31087" y="1520550"/>
                  </a:lnTo>
                  <a:lnTo>
                    <a:pt x="53737" y="1557044"/>
                  </a:lnTo>
                  <a:lnTo>
                    <a:pt x="81575" y="1589497"/>
                  </a:lnTo>
                  <a:lnTo>
                    <a:pt x="114028" y="1617334"/>
                  </a:lnTo>
                  <a:lnTo>
                    <a:pt x="150521" y="1639986"/>
                  </a:lnTo>
                  <a:lnTo>
                    <a:pt x="190482" y="1656873"/>
                  </a:lnTo>
                  <a:lnTo>
                    <a:pt x="233339" y="1667428"/>
                  </a:lnTo>
                  <a:lnTo>
                    <a:pt x="278515" y="1671073"/>
                  </a:lnTo>
                  <a:lnTo>
                    <a:pt x="9466821" y="1671073"/>
                  </a:lnTo>
                  <a:lnTo>
                    <a:pt x="9511999" y="1667428"/>
                  </a:lnTo>
                  <a:lnTo>
                    <a:pt x="9554855" y="1656873"/>
                  </a:lnTo>
                  <a:lnTo>
                    <a:pt x="9594815" y="1639986"/>
                  </a:lnTo>
                  <a:lnTo>
                    <a:pt x="9631309" y="1617334"/>
                  </a:lnTo>
                  <a:lnTo>
                    <a:pt x="9663761" y="1589497"/>
                  </a:lnTo>
                  <a:lnTo>
                    <a:pt x="9691599" y="1557044"/>
                  </a:lnTo>
                  <a:lnTo>
                    <a:pt x="9714249" y="1520550"/>
                  </a:lnTo>
                  <a:lnTo>
                    <a:pt x="9731137" y="1480588"/>
                  </a:lnTo>
                  <a:lnTo>
                    <a:pt x="9741691" y="1437732"/>
                  </a:lnTo>
                  <a:lnTo>
                    <a:pt x="9745336" y="1392555"/>
                  </a:lnTo>
                  <a:lnTo>
                    <a:pt x="9745336" y="278516"/>
                  </a:lnTo>
                  <a:lnTo>
                    <a:pt x="9741691" y="233339"/>
                  </a:lnTo>
                  <a:lnTo>
                    <a:pt x="9731137" y="190483"/>
                  </a:lnTo>
                  <a:lnTo>
                    <a:pt x="9714249" y="150521"/>
                  </a:lnTo>
                  <a:lnTo>
                    <a:pt x="9691599" y="114028"/>
                  </a:lnTo>
                  <a:lnTo>
                    <a:pt x="9663761" y="81574"/>
                  </a:lnTo>
                  <a:lnTo>
                    <a:pt x="9631309" y="53736"/>
                  </a:lnTo>
                  <a:lnTo>
                    <a:pt x="9594815" y="31085"/>
                  </a:lnTo>
                  <a:lnTo>
                    <a:pt x="9554855" y="14198"/>
                  </a:lnTo>
                  <a:lnTo>
                    <a:pt x="9511999" y="3643"/>
                  </a:lnTo>
                  <a:lnTo>
                    <a:pt x="9466821" y="0"/>
                  </a:lnTo>
                  <a:close/>
                </a:path>
              </a:pathLst>
            </a:custGeom>
            <a:solidFill>
              <a:srgbClr val="FBE5D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741684" y="1145867"/>
              <a:ext cx="9745345" cy="1671320"/>
            </a:xfrm>
            <a:custGeom>
              <a:avLst/>
              <a:gdLst/>
              <a:ahLst/>
              <a:cxnLst/>
              <a:rect l="l" t="t" r="r" b="b"/>
              <a:pathLst>
                <a:path w="9745345" h="1671320">
                  <a:moveTo>
                    <a:pt x="0" y="278517"/>
                  </a:moveTo>
                  <a:lnTo>
                    <a:pt x="3645" y="233340"/>
                  </a:lnTo>
                  <a:lnTo>
                    <a:pt x="14198" y="190484"/>
                  </a:lnTo>
                  <a:lnTo>
                    <a:pt x="31087" y="150522"/>
                  </a:lnTo>
                  <a:lnTo>
                    <a:pt x="53737" y="114028"/>
                  </a:lnTo>
                  <a:lnTo>
                    <a:pt x="81575" y="81575"/>
                  </a:lnTo>
                  <a:lnTo>
                    <a:pt x="114028" y="53737"/>
                  </a:lnTo>
                  <a:lnTo>
                    <a:pt x="150521" y="31087"/>
                  </a:lnTo>
                  <a:lnTo>
                    <a:pt x="190483" y="14199"/>
                  </a:lnTo>
                  <a:lnTo>
                    <a:pt x="233339" y="3645"/>
                  </a:lnTo>
                  <a:lnTo>
                    <a:pt x="278515" y="0"/>
                  </a:lnTo>
                  <a:lnTo>
                    <a:pt x="9466823" y="0"/>
                  </a:lnTo>
                  <a:lnTo>
                    <a:pt x="9511999" y="3645"/>
                  </a:lnTo>
                  <a:lnTo>
                    <a:pt x="9554855" y="14199"/>
                  </a:lnTo>
                  <a:lnTo>
                    <a:pt x="9594817" y="31087"/>
                  </a:lnTo>
                  <a:lnTo>
                    <a:pt x="9631311" y="53737"/>
                  </a:lnTo>
                  <a:lnTo>
                    <a:pt x="9663763" y="81575"/>
                  </a:lnTo>
                  <a:lnTo>
                    <a:pt x="9691601" y="114028"/>
                  </a:lnTo>
                  <a:lnTo>
                    <a:pt x="9714251" y="150522"/>
                  </a:lnTo>
                  <a:lnTo>
                    <a:pt x="9731140" y="190484"/>
                  </a:lnTo>
                  <a:lnTo>
                    <a:pt x="9741693" y="233340"/>
                  </a:lnTo>
                  <a:lnTo>
                    <a:pt x="9745339" y="278517"/>
                  </a:lnTo>
                  <a:lnTo>
                    <a:pt x="9745339" y="1392556"/>
                  </a:lnTo>
                  <a:lnTo>
                    <a:pt x="9741693" y="1437733"/>
                  </a:lnTo>
                  <a:lnTo>
                    <a:pt x="9731140" y="1480589"/>
                  </a:lnTo>
                  <a:lnTo>
                    <a:pt x="9714251" y="1520550"/>
                  </a:lnTo>
                  <a:lnTo>
                    <a:pt x="9691601" y="1557045"/>
                  </a:lnTo>
                  <a:lnTo>
                    <a:pt x="9663763" y="1589497"/>
                  </a:lnTo>
                  <a:lnTo>
                    <a:pt x="9631311" y="1617336"/>
                  </a:lnTo>
                  <a:lnTo>
                    <a:pt x="9594817" y="1639986"/>
                  </a:lnTo>
                  <a:lnTo>
                    <a:pt x="9554855" y="1656874"/>
                  </a:lnTo>
                  <a:lnTo>
                    <a:pt x="9511999" y="1667428"/>
                  </a:lnTo>
                  <a:lnTo>
                    <a:pt x="9466823" y="1671074"/>
                  </a:lnTo>
                  <a:lnTo>
                    <a:pt x="278515" y="1671074"/>
                  </a:lnTo>
                  <a:lnTo>
                    <a:pt x="233339" y="1667428"/>
                  </a:lnTo>
                  <a:lnTo>
                    <a:pt x="190483" y="1656874"/>
                  </a:lnTo>
                  <a:lnTo>
                    <a:pt x="150521" y="1639986"/>
                  </a:lnTo>
                  <a:lnTo>
                    <a:pt x="114028" y="1617336"/>
                  </a:lnTo>
                  <a:lnTo>
                    <a:pt x="81575" y="1589497"/>
                  </a:lnTo>
                  <a:lnTo>
                    <a:pt x="53737" y="1557045"/>
                  </a:lnTo>
                  <a:lnTo>
                    <a:pt x="31087" y="1520550"/>
                  </a:lnTo>
                  <a:lnTo>
                    <a:pt x="14198" y="1480589"/>
                  </a:lnTo>
                  <a:lnTo>
                    <a:pt x="3645" y="1437733"/>
                  </a:lnTo>
                  <a:lnTo>
                    <a:pt x="0" y="1392556"/>
                  </a:lnTo>
                  <a:lnTo>
                    <a:pt x="0" y="278517"/>
                  </a:lnTo>
                  <a:close/>
                </a:path>
              </a:pathLst>
            </a:custGeom>
            <a:ln w="12700">
              <a:solidFill>
                <a:srgbClr val="2F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982381" y="1292859"/>
            <a:ext cx="9435465" cy="13030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 marR="5080">
              <a:lnSpc>
                <a:spcPct val="99600"/>
              </a:lnSpc>
              <a:spcBef>
                <a:spcPts val="110"/>
              </a:spcBef>
            </a:pP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Kerékpárosoknál</a:t>
            </a:r>
            <a:r>
              <a:rPr dirty="0" sz="2800" spc="645" b="1">
                <a:solidFill>
                  <a:srgbClr val="121D46"/>
                </a:solidFill>
                <a:latin typeface="Calibri"/>
                <a:cs typeface="Calibri"/>
              </a:rPr>
              <a:t> 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nagyintenzitású</a:t>
            </a:r>
            <a:r>
              <a:rPr dirty="0" sz="2800" spc="640" b="1">
                <a:solidFill>
                  <a:srgbClr val="121D46"/>
                </a:solidFill>
                <a:latin typeface="Calibri"/>
                <a:cs typeface="Calibri"/>
              </a:rPr>
              <a:t> 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terhelés</a:t>
            </a:r>
            <a:r>
              <a:rPr dirty="0" sz="2800" spc="645" b="1">
                <a:solidFill>
                  <a:srgbClr val="121D46"/>
                </a:solidFill>
                <a:latin typeface="Calibri"/>
                <a:cs typeface="Calibri"/>
              </a:rPr>
              <a:t> 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utáni</a:t>
            </a:r>
            <a:r>
              <a:rPr dirty="0" sz="2800" spc="645" b="1">
                <a:solidFill>
                  <a:srgbClr val="121D46"/>
                </a:solidFill>
                <a:latin typeface="Calibri"/>
                <a:cs typeface="Calibri"/>
              </a:rPr>
              <a:t>   </a:t>
            </a:r>
            <a:r>
              <a:rPr dirty="0" sz="2800" spc="-20" b="1">
                <a:solidFill>
                  <a:srgbClr val="121D46"/>
                </a:solidFill>
                <a:latin typeface="Calibri"/>
                <a:cs typeface="Calibri"/>
              </a:rPr>
              <a:t>nyál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tesztoszteron</a:t>
            </a:r>
            <a:r>
              <a:rPr dirty="0" sz="2800" spc="215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és</a:t>
            </a:r>
            <a:r>
              <a:rPr dirty="0" sz="2800" spc="210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kortizol</a:t>
            </a:r>
            <a:r>
              <a:rPr dirty="0" sz="2800" spc="215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szint</a:t>
            </a:r>
            <a:r>
              <a:rPr dirty="0" sz="2800" spc="215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emelkedik.</a:t>
            </a:r>
            <a:r>
              <a:rPr dirty="0" sz="2800" spc="220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A</a:t>
            </a:r>
            <a:r>
              <a:rPr dirty="0" sz="2800" spc="215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b="1">
                <a:solidFill>
                  <a:srgbClr val="121D46"/>
                </a:solidFill>
                <a:latin typeface="Calibri"/>
                <a:cs typeface="Calibri"/>
              </a:rPr>
              <a:t>túlterhelés</a:t>
            </a:r>
            <a:r>
              <a:rPr dirty="0" sz="2800" spc="215" b="1">
                <a:solidFill>
                  <a:srgbClr val="121D46"/>
                </a:solidFill>
                <a:latin typeface="Calibri"/>
                <a:cs typeface="Calibri"/>
              </a:rPr>
              <a:t>  </a:t>
            </a:r>
            <a:r>
              <a:rPr dirty="0" sz="2800" spc="-25" b="1">
                <a:solidFill>
                  <a:srgbClr val="121D46"/>
                </a:solidFill>
                <a:latin typeface="Calibri"/>
                <a:cs typeface="Calibri"/>
              </a:rPr>
              <a:t>jó markerei</a:t>
            </a:r>
            <a:r>
              <a:rPr dirty="0" sz="2800" spc="-9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121D46"/>
                </a:solidFill>
                <a:latin typeface="Calibri"/>
                <a:cs typeface="Calibri"/>
              </a:rPr>
              <a:t>lehetnek.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11473" y="6035547"/>
            <a:ext cx="11614150" cy="510540"/>
          </a:xfrm>
          <a:prstGeom prst="rect">
            <a:avLst/>
          </a:prstGeom>
        </p:spPr>
        <p:txBody>
          <a:bodyPr wrap="square" lIns="0" tIns="22860" rIns="0" bIns="0" rtlCol="0" vert="horz">
            <a:spAutoFit/>
          </a:bodyPr>
          <a:lstStyle/>
          <a:p>
            <a:pPr marL="12700" marR="5080">
              <a:lnSpc>
                <a:spcPts val="1900"/>
              </a:lnSpc>
              <a:spcBef>
                <a:spcPts val="180"/>
              </a:spcBef>
            </a:pP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Forrás: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Hough,</a:t>
            </a:r>
            <a:r>
              <a:rPr dirty="0" sz="1600" spc="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J.,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Leal,</a:t>
            </a:r>
            <a:r>
              <a:rPr dirty="0" sz="1600" spc="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D.,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Scott,</a:t>
            </a:r>
            <a:r>
              <a:rPr dirty="0" sz="1600" spc="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G.,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Taylor,</a:t>
            </a:r>
            <a:r>
              <a:rPr dirty="0" sz="1600" spc="4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L.,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Townsend,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D.,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&amp;</a:t>
            </a:r>
            <a:r>
              <a:rPr dirty="0" sz="1600" spc="7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Gleeson,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M.</a:t>
            </a:r>
            <a:r>
              <a:rPr dirty="0" sz="1600" spc="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(2021).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Reliability</a:t>
            </a:r>
            <a:r>
              <a:rPr dirty="0" sz="1600" spc="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9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salivary</a:t>
            </a:r>
            <a:r>
              <a:rPr dirty="0" sz="1600" spc="8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cortisol</a:t>
            </a:r>
            <a:r>
              <a:rPr dirty="0" sz="1600" spc="6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and</a:t>
            </a:r>
            <a:r>
              <a:rPr dirty="0" sz="1600" spc="8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testosterone</a:t>
            </a:r>
            <a:r>
              <a:rPr dirty="0" sz="1600" spc="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to</a:t>
            </a:r>
            <a:r>
              <a:rPr dirty="0" sz="1600" spc="7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50" b="1">
                <a:solidFill>
                  <a:srgbClr val="121D46"/>
                </a:solidFill>
                <a:latin typeface="Calibri"/>
                <a:cs typeface="Calibri"/>
              </a:rPr>
              <a:t>a 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high-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intensity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cycling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protocol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to</a:t>
            </a:r>
            <a:r>
              <a:rPr dirty="0" sz="1600" spc="-3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highlight</a:t>
            </a:r>
            <a:r>
              <a:rPr dirty="0" sz="1600" spc="-5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20" b="1">
                <a:solidFill>
                  <a:srgbClr val="121D46"/>
                </a:solidFill>
                <a:latin typeface="Calibri"/>
                <a:cs typeface="Calibri"/>
              </a:rPr>
              <a:t>overtraining.</a:t>
            </a:r>
            <a:r>
              <a:rPr dirty="0" sz="1600" spc="-6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Journal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of</a:t>
            </a:r>
            <a:r>
              <a:rPr dirty="0" sz="1600" spc="-2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Sports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Sciences,</a:t>
            </a:r>
            <a:r>
              <a:rPr dirty="0" sz="1600" spc="-35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b="1">
                <a:solidFill>
                  <a:srgbClr val="121D46"/>
                </a:solidFill>
                <a:latin typeface="Calibri"/>
                <a:cs typeface="Calibri"/>
              </a:rPr>
              <a:t>1–7.</a:t>
            </a:r>
            <a:r>
              <a:rPr dirty="0" sz="1600" spc="-40" b="1">
                <a:solidFill>
                  <a:srgbClr val="121D46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121D46"/>
                </a:solidFill>
                <a:latin typeface="Calibri"/>
                <a:cs typeface="Calibri"/>
              </a:rPr>
              <a:t>doi:10.1080/02640414.2021.1918362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75360" y="2727960"/>
            <a:ext cx="9439656" cy="32979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-10"/>
              <a:t>Összefoglalás</a:t>
            </a:r>
            <a:endParaRPr sz="3000"/>
          </a:p>
        </p:txBody>
      </p:sp>
      <p:sp>
        <p:nvSpPr>
          <p:cNvPr id="3" name="object 3" descr=""/>
          <p:cNvSpPr txBox="1"/>
          <p:nvPr/>
        </p:nvSpPr>
        <p:spPr>
          <a:xfrm>
            <a:off x="613691" y="417067"/>
            <a:ext cx="8407400" cy="397510"/>
          </a:xfrm>
          <a:prstGeom prst="rect">
            <a:avLst/>
          </a:prstGeom>
        </p:spPr>
        <p:txBody>
          <a:bodyPr wrap="square" lIns="0" tIns="6350" rIns="0" bIns="0" rtlCol="0" vert="horz">
            <a:spAutoFit/>
          </a:bodyPr>
          <a:lstStyle/>
          <a:p>
            <a:pPr marL="12700" marR="5080">
              <a:lnSpc>
                <a:spcPct val="103299"/>
              </a:lnSpc>
              <a:spcBef>
                <a:spcPts val="50"/>
              </a:spcBef>
              <a:tabLst>
                <a:tab pos="290830" algn="l"/>
                <a:tab pos="2215515" algn="l"/>
                <a:tab pos="2473325" algn="l"/>
                <a:tab pos="3095625" algn="l"/>
                <a:tab pos="4875530" algn="l"/>
                <a:tab pos="6504940" algn="l"/>
                <a:tab pos="8182609" algn="l"/>
              </a:tabLst>
            </a:pP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d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z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g</a:t>
            </a:r>
            <a:r>
              <a:rPr dirty="0" sz="1200" spc="35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,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n</a:t>
            </a:r>
            <a:r>
              <a:rPr dirty="0" sz="1200" spc="33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m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f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u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k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3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3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3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á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t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ú</a:t>
            </a:r>
            <a:r>
              <a:rPr dirty="0" sz="1200" spc="34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0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0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h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p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v</a:t>
            </a:r>
            <a:r>
              <a:rPr dirty="0" sz="1200" spc="31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e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c</a:t>
            </a:r>
            <a:r>
              <a:rPr dirty="0" sz="1200" spc="33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i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ó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j</a:t>
            </a:r>
            <a:r>
              <a:rPr dirty="0" sz="1200" spc="320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	a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z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é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l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s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p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o</a:t>
            </a:r>
            <a:r>
              <a:rPr dirty="0" sz="1200" spc="34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r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t</a:t>
            </a:r>
            <a:r>
              <a:rPr dirty="0" sz="1200" spc="32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b</a:t>
            </a:r>
            <a:r>
              <a:rPr dirty="0" sz="1200" spc="33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9DA8C4"/>
                </a:solidFill>
                <a:latin typeface="Calibri"/>
                <a:cs typeface="Calibri"/>
              </a:rPr>
              <a:t>a</a:t>
            </a:r>
            <a:r>
              <a:rPr dirty="0" sz="1200" spc="315" b="1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50" b="1">
                <a:solidFill>
                  <a:srgbClr val="9DA8C4"/>
                </a:solidFill>
                <a:latin typeface="Calibri"/>
                <a:cs typeface="Calibri"/>
              </a:rPr>
              <a:t>n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586777" y="2789227"/>
            <a:ext cx="6928484" cy="1197610"/>
            <a:chOff x="1586777" y="2789227"/>
            <a:chExt cx="6928484" cy="1197610"/>
          </a:xfrm>
        </p:grpSpPr>
        <p:sp>
          <p:nvSpPr>
            <p:cNvPr id="5" name="object 5" descr=""/>
            <p:cNvSpPr/>
            <p:nvPr/>
          </p:nvSpPr>
          <p:spPr>
            <a:xfrm>
              <a:off x="1593127" y="2795577"/>
              <a:ext cx="6915784" cy="1184910"/>
            </a:xfrm>
            <a:custGeom>
              <a:avLst/>
              <a:gdLst/>
              <a:ahLst/>
              <a:cxnLst/>
              <a:rect l="l" t="t" r="r" b="b"/>
              <a:pathLst>
                <a:path w="6915784" h="1184910">
                  <a:moveTo>
                    <a:pt x="6718343" y="0"/>
                  </a:moveTo>
                  <a:lnTo>
                    <a:pt x="197396" y="0"/>
                  </a:lnTo>
                  <a:lnTo>
                    <a:pt x="152135" y="5212"/>
                  </a:lnTo>
                  <a:lnTo>
                    <a:pt x="110586" y="20062"/>
                  </a:lnTo>
                  <a:lnTo>
                    <a:pt x="73934" y="43365"/>
                  </a:lnTo>
                  <a:lnTo>
                    <a:pt x="43365" y="73934"/>
                  </a:lnTo>
                  <a:lnTo>
                    <a:pt x="20062" y="110586"/>
                  </a:lnTo>
                  <a:lnTo>
                    <a:pt x="5212" y="152135"/>
                  </a:lnTo>
                  <a:lnTo>
                    <a:pt x="0" y="197397"/>
                  </a:lnTo>
                  <a:lnTo>
                    <a:pt x="0" y="986947"/>
                  </a:lnTo>
                  <a:lnTo>
                    <a:pt x="5212" y="1032210"/>
                  </a:lnTo>
                  <a:lnTo>
                    <a:pt x="20062" y="1073758"/>
                  </a:lnTo>
                  <a:lnTo>
                    <a:pt x="43365" y="1110410"/>
                  </a:lnTo>
                  <a:lnTo>
                    <a:pt x="73934" y="1140980"/>
                  </a:lnTo>
                  <a:lnTo>
                    <a:pt x="110586" y="1164282"/>
                  </a:lnTo>
                  <a:lnTo>
                    <a:pt x="152135" y="1179132"/>
                  </a:lnTo>
                  <a:lnTo>
                    <a:pt x="197396" y="1184346"/>
                  </a:lnTo>
                  <a:lnTo>
                    <a:pt x="6718343" y="1184346"/>
                  </a:lnTo>
                  <a:lnTo>
                    <a:pt x="6763605" y="1179132"/>
                  </a:lnTo>
                  <a:lnTo>
                    <a:pt x="6805154" y="1164282"/>
                  </a:lnTo>
                  <a:lnTo>
                    <a:pt x="6841806" y="1140980"/>
                  </a:lnTo>
                  <a:lnTo>
                    <a:pt x="6872375" y="1110410"/>
                  </a:lnTo>
                  <a:lnTo>
                    <a:pt x="6895678" y="1073758"/>
                  </a:lnTo>
                  <a:lnTo>
                    <a:pt x="6910528" y="1032210"/>
                  </a:lnTo>
                  <a:lnTo>
                    <a:pt x="6915741" y="986947"/>
                  </a:lnTo>
                  <a:lnTo>
                    <a:pt x="6915741" y="197397"/>
                  </a:lnTo>
                  <a:lnTo>
                    <a:pt x="6910528" y="152135"/>
                  </a:lnTo>
                  <a:lnTo>
                    <a:pt x="6895678" y="110586"/>
                  </a:lnTo>
                  <a:lnTo>
                    <a:pt x="6872375" y="73934"/>
                  </a:lnTo>
                  <a:lnTo>
                    <a:pt x="6841806" y="43365"/>
                  </a:lnTo>
                  <a:lnTo>
                    <a:pt x="6805154" y="20062"/>
                  </a:lnTo>
                  <a:lnTo>
                    <a:pt x="6763605" y="5212"/>
                  </a:lnTo>
                  <a:lnTo>
                    <a:pt x="6718343" y="0"/>
                  </a:lnTo>
                  <a:close/>
                </a:path>
              </a:pathLst>
            </a:custGeom>
            <a:solidFill>
              <a:srgbClr val="DAE3F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593127" y="2795577"/>
              <a:ext cx="6915784" cy="1184910"/>
            </a:xfrm>
            <a:custGeom>
              <a:avLst/>
              <a:gdLst/>
              <a:ahLst/>
              <a:cxnLst/>
              <a:rect l="l" t="t" r="r" b="b"/>
              <a:pathLst>
                <a:path w="6915784" h="1184910">
                  <a:moveTo>
                    <a:pt x="0" y="197398"/>
                  </a:moveTo>
                  <a:lnTo>
                    <a:pt x="5213" y="152137"/>
                  </a:lnTo>
                  <a:lnTo>
                    <a:pt x="20063" y="110587"/>
                  </a:lnTo>
                  <a:lnTo>
                    <a:pt x="43366" y="73935"/>
                  </a:lnTo>
                  <a:lnTo>
                    <a:pt x="73935" y="43366"/>
                  </a:lnTo>
                  <a:lnTo>
                    <a:pt x="110587" y="20063"/>
                  </a:lnTo>
                  <a:lnTo>
                    <a:pt x="152136" y="5213"/>
                  </a:lnTo>
                  <a:lnTo>
                    <a:pt x="197398" y="0"/>
                  </a:lnTo>
                  <a:lnTo>
                    <a:pt x="6718346" y="0"/>
                  </a:lnTo>
                  <a:lnTo>
                    <a:pt x="6763607" y="5213"/>
                  </a:lnTo>
                  <a:lnTo>
                    <a:pt x="6805156" y="20063"/>
                  </a:lnTo>
                  <a:lnTo>
                    <a:pt x="6841808" y="43366"/>
                  </a:lnTo>
                  <a:lnTo>
                    <a:pt x="6872378" y="73935"/>
                  </a:lnTo>
                  <a:lnTo>
                    <a:pt x="6895680" y="110587"/>
                  </a:lnTo>
                  <a:lnTo>
                    <a:pt x="6910530" y="152137"/>
                  </a:lnTo>
                  <a:lnTo>
                    <a:pt x="6915744" y="197398"/>
                  </a:lnTo>
                  <a:lnTo>
                    <a:pt x="6915744" y="986949"/>
                  </a:lnTo>
                  <a:lnTo>
                    <a:pt x="6910530" y="1032210"/>
                  </a:lnTo>
                  <a:lnTo>
                    <a:pt x="6895680" y="1073759"/>
                  </a:lnTo>
                  <a:lnTo>
                    <a:pt x="6872378" y="1110411"/>
                  </a:lnTo>
                  <a:lnTo>
                    <a:pt x="6841808" y="1140981"/>
                  </a:lnTo>
                  <a:lnTo>
                    <a:pt x="6805156" y="1164284"/>
                  </a:lnTo>
                  <a:lnTo>
                    <a:pt x="6763607" y="1179134"/>
                  </a:lnTo>
                  <a:lnTo>
                    <a:pt x="6718346" y="1184348"/>
                  </a:lnTo>
                  <a:lnTo>
                    <a:pt x="197398" y="1184348"/>
                  </a:lnTo>
                  <a:lnTo>
                    <a:pt x="152136" y="1179134"/>
                  </a:lnTo>
                  <a:lnTo>
                    <a:pt x="110587" y="1164284"/>
                  </a:lnTo>
                  <a:lnTo>
                    <a:pt x="73935" y="1140981"/>
                  </a:lnTo>
                  <a:lnTo>
                    <a:pt x="43366" y="1110411"/>
                  </a:lnTo>
                  <a:lnTo>
                    <a:pt x="20063" y="1073759"/>
                  </a:lnTo>
                  <a:lnTo>
                    <a:pt x="5213" y="1032210"/>
                  </a:lnTo>
                  <a:lnTo>
                    <a:pt x="0" y="986949"/>
                  </a:lnTo>
                  <a:lnTo>
                    <a:pt x="0" y="197398"/>
                  </a:lnTo>
                  <a:close/>
                </a:path>
              </a:pathLst>
            </a:custGeom>
            <a:ln w="12700">
              <a:solidFill>
                <a:srgbClr val="2F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1883412" y="3112515"/>
            <a:ext cx="5748655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 spc="-10" i="1">
                <a:solidFill>
                  <a:srgbClr val="121D46"/>
                </a:solidFill>
                <a:latin typeface="Calibri"/>
                <a:cs typeface="Calibri"/>
              </a:rPr>
              <a:t>https://</a:t>
            </a:r>
            <a:r>
              <a:rPr dirty="0" u="sng" sz="2200" spc="-10" i="1">
                <a:solidFill>
                  <a:srgbClr val="121D46"/>
                </a:solidFill>
                <a:uFill>
                  <a:solidFill>
                    <a:srgbClr val="121D46"/>
                  </a:solidFill>
                </a:uFill>
                <a:latin typeface="Calibri"/>
                <a:cs typeface="Calibri"/>
                <a:hlinkClick r:id="rId2"/>
              </a:rPr>
              <a:t>www.youtube.com/watch?v=xhVzoENkVNs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22864" y="4523232"/>
            <a:ext cx="1466087" cy="1112519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0" y="2560320"/>
            <a:ext cx="1497965" cy="1303020"/>
            <a:chOff x="0" y="2560320"/>
            <a:chExt cx="1497965" cy="1303020"/>
          </a:xfrm>
        </p:grpSpPr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560320"/>
              <a:ext cx="1368552" cy="1115567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63531" y="3580763"/>
              <a:ext cx="234059" cy="2825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48438" y="2035555"/>
            <a:ext cx="8592185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/>
              <a:t>Köszönöm</a:t>
            </a:r>
            <a:r>
              <a:rPr dirty="0" sz="5400" spc="-210"/>
              <a:t> </a:t>
            </a:r>
            <a:r>
              <a:rPr dirty="0" sz="5400"/>
              <a:t>szépen</a:t>
            </a:r>
            <a:r>
              <a:rPr dirty="0" sz="5400" spc="-190"/>
              <a:t> </a:t>
            </a:r>
            <a:r>
              <a:rPr dirty="0" sz="5400"/>
              <a:t>a</a:t>
            </a:r>
            <a:r>
              <a:rPr dirty="0" sz="5400" spc="-204"/>
              <a:t> </a:t>
            </a:r>
            <a:r>
              <a:rPr dirty="0" sz="5400" spc="-10"/>
              <a:t>figyelmet!</a:t>
            </a:r>
            <a:endParaRPr sz="5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57016" cy="68580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0595870" y="6232652"/>
            <a:ext cx="94996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9DA8C4"/>
                </a:solidFill>
                <a:latin typeface="Calibri"/>
                <a:cs typeface="Calibri"/>
              </a:rPr>
              <a:t>Pécs,</a:t>
            </a:r>
            <a:r>
              <a:rPr dirty="0" sz="1200" spc="-55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9DA8C4"/>
                </a:solidFill>
                <a:latin typeface="Calibri"/>
                <a:cs typeface="Calibri"/>
              </a:rPr>
              <a:t>2025.</a:t>
            </a:r>
            <a:r>
              <a:rPr dirty="0" sz="1200" spc="-60">
                <a:solidFill>
                  <a:srgbClr val="9DA8C4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9DA8C4"/>
                </a:solidFill>
                <a:latin typeface="Calibri"/>
                <a:cs typeface="Calibri"/>
              </a:rPr>
              <a:t>ősz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32647" y="722376"/>
            <a:ext cx="3361944" cy="72542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08120" y="3200400"/>
            <a:ext cx="1459991" cy="1377695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701076" y="4178187"/>
            <a:ext cx="2069464" cy="1467485"/>
          </a:xfrm>
          <a:prstGeom prst="rect">
            <a:avLst/>
          </a:prstGeom>
        </p:spPr>
        <p:txBody>
          <a:bodyPr wrap="square" lIns="0" tIns="365125" rIns="0" bIns="0" rtlCol="0" vert="horz">
            <a:spAutoFit/>
          </a:bodyPr>
          <a:lstStyle/>
          <a:p>
            <a:pPr algn="ctr" marR="31750">
              <a:lnSpc>
                <a:spcPct val="100000"/>
              </a:lnSpc>
              <a:spcBef>
                <a:spcPts val="2875"/>
              </a:spcBef>
            </a:pPr>
            <a:r>
              <a:rPr dirty="0" sz="4400" spc="-10" b="1">
                <a:solidFill>
                  <a:srgbClr val="121D46"/>
                </a:solidFill>
                <a:latin typeface="Calibri"/>
                <a:cs typeface="Calibri"/>
              </a:rPr>
              <a:t>PTE745</a:t>
            </a:r>
            <a:endParaRPr sz="4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1135"/>
              </a:spcBef>
            </a:pPr>
            <a:r>
              <a:rPr dirty="0" u="sng" sz="1800" spc="-10">
                <a:solidFill>
                  <a:srgbClr val="121D46"/>
                </a:solidFill>
                <a:uFill>
                  <a:solidFill>
                    <a:srgbClr val="121D46"/>
                  </a:solidFill>
                </a:uFill>
                <a:latin typeface="Calibri"/>
                <a:cs typeface="Calibri"/>
                <a:hlinkClick r:id="rId5"/>
              </a:rPr>
              <a:t>http://potecho.pte.hu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931983" y="4768231"/>
            <a:ext cx="6096000" cy="64643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wrap="square" lIns="0" tIns="34290" rIns="0" bIns="0" rtlCol="0" vert="horz">
            <a:spAutoFit/>
          </a:bodyPr>
          <a:lstStyle/>
          <a:p>
            <a:pPr marL="90170" marR="458470">
              <a:lnSpc>
                <a:spcPts val="2110"/>
              </a:lnSpc>
              <a:spcBef>
                <a:spcPts val="270"/>
              </a:spcBef>
            </a:pPr>
            <a:r>
              <a:rPr dirty="0" sz="1800" spc="-35">
                <a:solidFill>
                  <a:srgbClr val="121D46"/>
                </a:solidFill>
                <a:latin typeface="Calibri"/>
                <a:cs typeface="Calibri"/>
              </a:rPr>
              <a:t>https://play.kahoot.it/v2/?quizId=40b6cc0a-</a:t>
            </a:r>
            <a:r>
              <a:rPr dirty="0" sz="1800" spc="-40">
                <a:solidFill>
                  <a:srgbClr val="121D46"/>
                </a:solidFill>
                <a:latin typeface="Calibri"/>
                <a:cs typeface="Calibri"/>
              </a:rPr>
              <a:t>773a-</a:t>
            </a:r>
            <a:r>
              <a:rPr dirty="0" sz="1800" spc="-25">
                <a:solidFill>
                  <a:srgbClr val="121D46"/>
                </a:solidFill>
                <a:latin typeface="Calibri"/>
                <a:cs typeface="Calibri"/>
              </a:rPr>
              <a:t>4f05-</a:t>
            </a:r>
            <a:r>
              <a:rPr dirty="0" sz="1800" spc="-10">
                <a:solidFill>
                  <a:srgbClr val="121D46"/>
                </a:solidFill>
                <a:latin typeface="Calibri"/>
                <a:cs typeface="Calibri"/>
              </a:rPr>
              <a:t>aae0- 126b996bb4a0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7869295" y="3711142"/>
            <a:ext cx="2221865" cy="862965"/>
            <a:chOff x="7869295" y="3711142"/>
            <a:chExt cx="2221865" cy="862965"/>
          </a:xfrm>
        </p:grpSpPr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74735" y="3755136"/>
              <a:ext cx="1877568" cy="780288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7889933" y="3731779"/>
              <a:ext cx="2180590" cy="821690"/>
            </a:xfrm>
            <a:custGeom>
              <a:avLst/>
              <a:gdLst/>
              <a:ahLst/>
              <a:cxnLst/>
              <a:rect l="l" t="t" r="r" b="b"/>
              <a:pathLst>
                <a:path w="2180590" h="821689">
                  <a:moveTo>
                    <a:pt x="0" y="0"/>
                  </a:moveTo>
                  <a:lnTo>
                    <a:pt x="2180100" y="0"/>
                  </a:lnTo>
                  <a:lnTo>
                    <a:pt x="2180100" y="821385"/>
                  </a:lnTo>
                  <a:lnTo>
                    <a:pt x="0" y="821385"/>
                  </a:lnTo>
                  <a:lnTo>
                    <a:pt x="0" y="0"/>
                  </a:lnTo>
                  <a:close/>
                </a:path>
              </a:pathLst>
            </a:custGeom>
            <a:ln w="41275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2" name="object 12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07735" y="3145535"/>
            <a:ext cx="1441704" cy="14447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21D4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A_nem_funkcionalis_tulterheles_tuledzettseg_2024</dc:title>
  <dcterms:created xsi:type="dcterms:W3CDTF">2025-09-19T07:21:23Z</dcterms:created>
  <dcterms:modified xsi:type="dcterms:W3CDTF">2025-09-19T07:21:23Z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2025-09-18T00:00:00Z</vt:filetime>
  </property>
  <property fmtid="{D5CDD505-2E9C-101B-9397-08002B2CF9AE}" pid="3" name="Creator">
    <vt:lpwstr>PowerPoint</vt:lpwstr>
  </property>
  <property fmtid="{D5CDD505-2E9C-101B-9397-08002B2CF9AE}" pid="4" name="LastSaved">
    <vt:filetime>2025-09-19T00:00:00Z</vt:filetime>
  </property>
  <property fmtid="{D5CDD505-2E9C-101B-9397-08002B2CF9AE}" pid="5" name="Producer">
    <vt:lpwstr>macOS 10.16 verzió (21H1320 build) Quartz PDFContext</vt:lpwstr>
  </property>
</Properties>
</file>