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17" r:id="rId4"/>
    <p:sldId id="345" r:id="rId5"/>
    <p:sldId id="344" r:id="rId6"/>
    <p:sldId id="258" r:id="rId7"/>
    <p:sldId id="319" r:id="rId8"/>
    <p:sldId id="320" r:id="rId9"/>
    <p:sldId id="278" r:id="rId10"/>
    <p:sldId id="277" r:id="rId11"/>
    <p:sldId id="274" r:id="rId12"/>
    <p:sldId id="322" r:id="rId13"/>
    <p:sldId id="323" r:id="rId14"/>
    <p:sldId id="324" r:id="rId15"/>
    <p:sldId id="325" r:id="rId16"/>
    <p:sldId id="326" r:id="rId17"/>
    <p:sldId id="354" r:id="rId18"/>
    <p:sldId id="357" r:id="rId19"/>
    <p:sldId id="327" r:id="rId20"/>
    <p:sldId id="328" r:id="rId21"/>
    <p:sldId id="284" r:id="rId22"/>
    <p:sldId id="329" r:id="rId23"/>
    <p:sldId id="286" r:id="rId24"/>
    <p:sldId id="308" r:id="rId25"/>
    <p:sldId id="318" r:id="rId26"/>
    <p:sldId id="309" r:id="rId27"/>
    <p:sldId id="346" r:id="rId28"/>
    <p:sldId id="348" r:id="rId29"/>
    <p:sldId id="351" r:id="rId30"/>
    <p:sldId id="347" r:id="rId31"/>
    <p:sldId id="330" r:id="rId32"/>
    <p:sldId id="331" r:id="rId33"/>
    <p:sldId id="352" r:id="rId34"/>
    <p:sldId id="333" r:id="rId35"/>
    <p:sldId id="332" r:id="rId36"/>
    <p:sldId id="334" r:id="rId37"/>
    <p:sldId id="335" r:id="rId38"/>
    <p:sldId id="353" r:id="rId39"/>
    <p:sldId id="339" r:id="rId40"/>
    <p:sldId id="340" r:id="rId41"/>
    <p:sldId id="307" r:id="rId42"/>
    <p:sldId id="305" r:id="rId43"/>
    <p:sldId id="358" r:id="rId44"/>
  </p:sldIdLst>
  <p:sldSz cx="12192000" cy="6858000"/>
  <p:notesSz cx="6858000" cy="9144000"/>
  <p:embeddedFontLst>
    <p:embeddedFont>
      <p:font typeface="Poppins" panose="00000500000000000000" pitchFamily="2" charset="-18"/>
      <p:regular r:id="rId46"/>
      <p:bold r:id="rId47"/>
      <p:italic r:id="rId48"/>
      <p:boldItalic r:id="rId49"/>
    </p:embeddedFont>
    <p:embeddedFont>
      <p:font typeface="PT serif" panose="020A0603040505020204" pitchFamily="18" charset="-18"/>
      <p:regular r:id="rId50"/>
      <p:bold r:id="rId51"/>
      <p:italic r:id="rId52"/>
      <p:boldItalic r:id="rId53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an Egri" initials="ZE" lastIdx="1" clrIdx="0">
    <p:extLst>
      <p:ext uri="{19B8F6BF-5375-455C-9EA6-DF929625EA0E}">
        <p15:presenceInfo xmlns:p15="http://schemas.microsoft.com/office/powerpoint/2012/main" userId="132fd478fe12fdc4" providerId="Windows Live"/>
      </p:ext>
    </p:extLst>
  </p:cmAuthor>
  <p:cmAuthor id="2" name="Dr Dömse Eszter" initials="DDE" lastIdx="1" clrIdx="1">
    <p:extLst>
      <p:ext uri="{19B8F6BF-5375-455C-9EA6-DF929625EA0E}">
        <p15:presenceInfo xmlns:p15="http://schemas.microsoft.com/office/powerpoint/2012/main" userId="S::DOEOACA.PTE@tr.pte.hu::cc77a2fa-3cbe-48be-8433-067160513f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D46"/>
    <a:srgbClr val="9DA8C4"/>
    <a:srgbClr val="1B9A63"/>
    <a:srgbClr val="00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0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9CA3F-F1FC-473D-A5F7-313CB0EB678D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2B867-BD9B-4FE6-B29B-B4CA4C1D86C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562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1,Bemutatkozás, hol végeztem, mit csinálok, mit dolgozom ma  szerepem a tanszéknél, hogy csöppentem a para-sport életbe.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Hátrányos helyzetűek, és fogyatékkal élők rekreációja. Hogy jön ide a sport, </a:t>
            </a:r>
            <a:r>
              <a:rPr lang="hu-HU" dirty="0" err="1"/>
              <a:t>parasport</a:t>
            </a:r>
            <a:r>
              <a:rPr lang="hu-HU" dirty="0"/>
              <a:t>. A sport, szabadidő, versenysport mozgásszervi fogyatékossággal  élőknek többek közt  mozgásszervi rehabilitációjának az eszköze, és még egy csomó pozitív hatással is bír rájuk nézve..</a:t>
            </a:r>
          </a:p>
          <a:p>
            <a:r>
              <a:rPr lang="hu-HU" dirty="0" err="1"/>
              <a:t>Hallotatok</a:t>
            </a:r>
            <a:r>
              <a:rPr lang="hu-HU" dirty="0"/>
              <a:t> –e </a:t>
            </a:r>
            <a:r>
              <a:rPr lang="hu-HU" dirty="0" err="1"/>
              <a:t>parasportról</a:t>
            </a:r>
            <a:r>
              <a:rPr lang="hu-HU" dirty="0"/>
              <a:t>, néztek-e tv-ben élőben sporteseményt , ismertek-e </a:t>
            </a:r>
            <a:r>
              <a:rPr lang="hu-HU" dirty="0" err="1"/>
              <a:t>parasportolót</a:t>
            </a:r>
            <a:r>
              <a:rPr lang="hu-HU" dirty="0"/>
              <a:t>. Él-e a környezetetekben mozgásszervi fogyatékossággal élő.</a:t>
            </a:r>
          </a:p>
          <a:p>
            <a:r>
              <a:rPr lang="hu-HU" dirty="0"/>
              <a:t>Hogy csöppentem bele.  Video</a:t>
            </a:r>
          </a:p>
          <a:p>
            <a:r>
              <a:rPr lang="hu-HU" dirty="0"/>
              <a:t>2. Bemutatkozás-jelenléti ív-miért választották a kurzust-kapcsolódnak-e a </a:t>
            </a:r>
            <a:r>
              <a:rPr lang="hu-HU" dirty="0" err="1"/>
              <a:t>parasporthoz</a:t>
            </a:r>
            <a:r>
              <a:rPr lang="hu-HU" dirty="0"/>
              <a:t>-,</a:t>
            </a:r>
          </a:p>
          <a:p>
            <a:r>
              <a:rPr lang="hu-HU" dirty="0"/>
              <a:t>3.Gyakorlati tudnivalók: névsor-hiányzás- teszt –jegy-előadások </a:t>
            </a:r>
            <a:r>
              <a:rPr lang="hu-HU" dirty="0" err="1"/>
              <a:t>neptun-potecho</a:t>
            </a:r>
            <a:r>
              <a:rPr lang="hu-HU" dirty="0"/>
              <a:t> PTE314</a:t>
            </a:r>
          </a:p>
          <a:p>
            <a:r>
              <a:rPr lang="hu-HU" dirty="0"/>
              <a:t>4. Menetrend a kurzusnak:</a:t>
            </a:r>
          </a:p>
          <a:p>
            <a:endParaRPr lang="hu-HU" dirty="0"/>
          </a:p>
          <a:p>
            <a:r>
              <a:rPr lang="hu-HU" dirty="0"/>
              <a:t>2, jelenléti ív</a:t>
            </a:r>
          </a:p>
          <a:p>
            <a:r>
              <a:rPr lang="hu-HU" dirty="0"/>
              <a:t>3,én szeretnék a végén egy tesztet íratni de együtt csináljuk</a:t>
            </a:r>
          </a:p>
          <a:p>
            <a:r>
              <a:rPr lang="hu-HU" dirty="0"/>
              <a:t>4, </a:t>
            </a:r>
            <a:r>
              <a:rPr lang="hu-HU" dirty="0" err="1"/>
              <a:t>potecho</a:t>
            </a:r>
            <a:r>
              <a:rPr lang="hu-HU" dirty="0"/>
              <a:t> </a:t>
            </a:r>
            <a:r>
              <a:rPr lang="hu-HU" dirty="0" err="1"/>
              <a:t>feedback</a:t>
            </a:r>
            <a:endParaRPr lang="hu-HU" dirty="0"/>
          </a:p>
          <a:p>
            <a:r>
              <a:rPr lang="hu-HU" dirty="0"/>
              <a:t>5, Ti is mutatkozzatok be mit sportoltok miért választottátok a kurzust és van-e  </a:t>
            </a:r>
            <a:r>
              <a:rPr lang="hu-HU" dirty="0" err="1"/>
              <a:t>közeletekben</a:t>
            </a:r>
            <a:r>
              <a:rPr lang="hu-HU" dirty="0"/>
              <a:t> mozgássérült, </a:t>
            </a:r>
            <a:r>
              <a:rPr lang="hu-HU" dirty="0" err="1"/>
              <a:t>ill</a:t>
            </a:r>
            <a:r>
              <a:rPr lang="hu-HU" dirty="0"/>
              <a:t> </a:t>
            </a:r>
            <a:r>
              <a:rPr lang="hu-HU" dirty="0" err="1"/>
              <a:t>parasportoló</a:t>
            </a:r>
            <a:endParaRPr lang="hu-HU" dirty="0"/>
          </a:p>
          <a:p>
            <a:r>
              <a:rPr lang="hu-HU" dirty="0"/>
              <a:t>Mai téma: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021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8418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Blind bowling is a perfect example that even older and physically weaker people have the opportunity to play para-sport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09D3F-9549-42DC-A47E-82D21D66C8C8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4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Régiónkban és az egyetemünkön is  utóbbi években fejlődésnek indult a </a:t>
            </a:r>
            <a:r>
              <a:rPr lang="hu-HU" dirty="0" err="1"/>
              <a:t>parasport</a:t>
            </a:r>
            <a:r>
              <a:rPr lang="hu-HU" dirty="0"/>
              <a:t> és a </a:t>
            </a:r>
            <a:r>
              <a:rPr lang="hu-HU" dirty="0" err="1"/>
              <a:t>parasport</a:t>
            </a:r>
            <a:r>
              <a:rPr lang="hu-HU" dirty="0"/>
              <a:t> élet.  Ennek alapfeltétele, hogy a </a:t>
            </a:r>
            <a:r>
              <a:rPr lang="hu-HU" dirty="0" err="1"/>
              <a:t>parasportot</a:t>
            </a:r>
            <a:r>
              <a:rPr lang="hu-HU" dirty="0"/>
              <a:t> támogató szervezetek fejlődjenek.  Egy </a:t>
            </a:r>
            <a:r>
              <a:rPr lang="hu-HU" dirty="0" err="1"/>
              <a:t>parasport</a:t>
            </a:r>
            <a:r>
              <a:rPr lang="hu-HU" dirty="0"/>
              <a:t> csapat önállóan nem tud </a:t>
            </a:r>
            <a:r>
              <a:rPr lang="hu-HU" dirty="0" err="1"/>
              <a:t>siekeres</a:t>
            </a:r>
            <a:r>
              <a:rPr lang="hu-HU" dirty="0"/>
              <a:t> lenni anyagi és szakmai háttér nélkül, azonban ha egy sportegyesület </a:t>
            </a:r>
            <a:r>
              <a:rPr lang="hu-HU" dirty="0" err="1"/>
              <a:t>felőleli</a:t>
            </a:r>
            <a:r>
              <a:rPr lang="hu-HU" dirty="0"/>
              <a:t> őket akkor anyagi, szakmai, szociális háttér is </a:t>
            </a:r>
            <a:r>
              <a:rPr lang="hu-HU" dirty="0" err="1"/>
              <a:t>megleszpl</a:t>
            </a:r>
            <a:r>
              <a:rPr lang="hu-HU" dirty="0"/>
              <a:t> </a:t>
            </a:r>
            <a:r>
              <a:rPr lang="hu-HU" dirty="0" err="1"/>
              <a:t>wheel</a:t>
            </a:r>
            <a:r>
              <a:rPr lang="hu-HU" dirty="0"/>
              <a:t> </a:t>
            </a:r>
            <a:r>
              <a:rPr lang="hu-HU" dirty="0" err="1"/>
              <a:t>chair</a:t>
            </a:r>
            <a:r>
              <a:rPr lang="hu-HU" dirty="0"/>
              <a:t> </a:t>
            </a:r>
            <a:r>
              <a:rPr lang="hu-HU" dirty="0" err="1"/>
              <a:t>baskeetball</a:t>
            </a:r>
            <a:r>
              <a:rPr lang="hu-HU" dirty="0"/>
              <a:t>.</a:t>
            </a:r>
          </a:p>
          <a:p>
            <a:r>
              <a:rPr lang="hu-HU" dirty="0"/>
              <a:t>Ahogy régiónkban is ezt történt.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4464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95751-82C4-CA5E-AD2A-F15858631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52AEF9F-E69F-2DD9-5DE1-0F01018A6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7511B52-B23A-B788-99DB-2208EB3D3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Új képességeket szereznek, melyekkel </a:t>
            </a:r>
            <a:r>
              <a:rPr lang="hu-HU" dirty="0" err="1"/>
              <a:t>fenntattják</a:t>
            </a:r>
            <a:r>
              <a:rPr lang="hu-HU" dirty="0"/>
              <a:t>, vagy javítják az </a:t>
            </a:r>
            <a:r>
              <a:rPr lang="hu-HU" dirty="0" err="1"/>
              <a:t>életmínőségüket</a:t>
            </a:r>
            <a:r>
              <a:rPr lang="hu-HU" dirty="0"/>
              <a:t>, barát, második családot szereznek, munkát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816EB8-4DB7-C3B7-ED4D-140604503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B867-BD9B-4FE6-B29B-B4CA4C1D86C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9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44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B867-BD9B-4FE6-B29B-B4CA4C1D86C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98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utóbbi  évek évtizedekbe a másság elfogadása került előtérbe, az lett a divat, ezzel együtt helyeződött a hangsúly az integráció, elfogadására, ez a változás ment végbe a mozgáskorlátozottak vagyis a csökkent képességgel élő emberek esetében is. és magával hozta a fogalomrendszer változását is.</a:t>
            </a:r>
          </a:p>
          <a:p>
            <a:r>
              <a:rPr lang="hu-HU" dirty="0"/>
              <a:t>A magyar nyelv az egyik legváltozatosabb </a:t>
            </a:r>
            <a:r>
              <a:rPr lang="hu-HU" dirty="0" err="1"/>
              <a:t>szinonímarendszerrel</a:t>
            </a:r>
            <a:r>
              <a:rPr lang="hu-HU" dirty="0"/>
              <a:t> rendelkezik bár manapság már csak angol rövidítéseket használunk. Régen: Fogyatékos, nyomorék = csökkent képességgel élő,  tolószékben=kerekesszék árnyalati különbség</a:t>
            </a:r>
          </a:p>
          <a:p>
            <a:r>
              <a:rPr lang="hu-HU" dirty="0"/>
              <a:t>Süket= siket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2B867-BD9B-4FE6-B29B-B4CA4C1D86C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180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</a:t>
            </a:r>
            <a:r>
              <a:rPr lang="hu-HU" dirty="0" err="1"/>
              <a:t>youtube</a:t>
            </a:r>
            <a:r>
              <a:rPr lang="hu-HU" dirty="0"/>
              <a:t> video,- </a:t>
            </a:r>
            <a:r>
              <a:rPr lang="hu-HU" dirty="0" err="1"/>
              <a:t>parasport</a:t>
            </a:r>
            <a:r>
              <a:rPr lang="hu-HU" dirty="0"/>
              <a:t>, Berkes Gergő sztorija,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99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. Az aktív életet élőket kevésbé sújtja a depresszió és kevésbé veszélyeztetettek csigolyatörés szempontjából. A megfelelő minőségű és mennyiségű fizikai aktivitás fokozza az izomerőt és az állóképességet, jó hatással van a csontok egészségére és a szervezet anyagcseréjére, emellett segíti a testtömeg fiziológiás határok között tartását</a:t>
            </a:r>
            <a:r>
              <a:rPr lang="hu-HU" b="0" i="0" baseline="3000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(4)</a:t>
            </a:r>
            <a:r>
              <a:rPr lang="hu-HU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. A rendszeres testmozgás csökkenti a stresszérzékenységet, növeli a stressztűrő képességet és fokozza az alvás minőségét</a:t>
            </a:r>
            <a:r>
              <a:rPr lang="hu-HU" b="0" i="0" baseline="3000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(5)</a:t>
            </a:r>
            <a:r>
              <a:rPr lang="hu-HU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2962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Új képességeket szereznek, melyekkel </a:t>
            </a:r>
            <a:r>
              <a:rPr lang="hu-HU" dirty="0" err="1"/>
              <a:t>fenntattják</a:t>
            </a:r>
            <a:r>
              <a:rPr lang="hu-HU" dirty="0"/>
              <a:t>, vagy javítják az </a:t>
            </a:r>
            <a:r>
              <a:rPr lang="hu-HU" dirty="0" err="1"/>
              <a:t>életmínőségüket</a:t>
            </a:r>
            <a:r>
              <a:rPr lang="hu-HU" dirty="0"/>
              <a:t>, barát, második családot szereznek, munkát. Tara-Davis Woodhall és </a:t>
            </a:r>
            <a:r>
              <a:rPr lang="hu-HU" dirty="0" err="1"/>
              <a:t>Travis</a:t>
            </a:r>
            <a:r>
              <a:rPr lang="hu-HU" dirty="0"/>
              <a:t> Woodhal, magasugró, és síkfutó, atlétikai versenyen találkoztak és szerettek egymásba. 2024 </a:t>
            </a:r>
            <a:r>
              <a:rPr lang="hu-HU" dirty="0" err="1"/>
              <a:t>párizs</a:t>
            </a:r>
            <a:r>
              <a:rPr lang="hu-HU" dirty="0"/>
              <a:t> mindkettő két hét különbséggel aranyérmet nyert. A pasi </a:t>
            </a:r>
            <a:r>
              <a:rPr lang="hu-HU" dirty="0" err="1"/>
              <a:t>haemaeliaban</a:t>
            </a:r>
            <a:r>
              <a:rPr lang="hu-HU" dirty="0"/>
              <a:t> született. Csecsemőkorában amputálták mindkét lábszárát.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1834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Sir Ludwig </a:t>
            </a:r>
            <a:r>
              <a:rPr lang="hu-HU" dirty="0" err="1"/>
              <a:t>guttmann</a:t>
            </a:r>
            <a:r>
              <a:rPr lang="hu-HU" dirty="0"/>
              <a:t> egy kivételes ember video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428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Paralimpia video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2B867-BD9B-4FE6-B29B-B4CA4C1D86C5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02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25E293-368F-4B45-95DC-882E56548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DF7557-3D74-4AE1-84B1-FD4AD7186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C4DE18F-CBD6-4E70-AE0C-2EC30F8A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405820-A60B-4921-BAD0-ADAFD8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18BDF29-E0F7-45BF-AC4E-9F1DA241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867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FFD9ED-9683-46B0-B605-8E0E218A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00F25D8-7C3E-460F-91D2-5DECC2F54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BE97EC-27B0-4DDB-981D-9D5D46E6D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685A47-C208-45F7-A7EA-F95CA39E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98B7AD5-B871-4D76-8C00-0E3E876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5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92088C8-1298-4ADB-BC30-B9557F323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A20C6BE-0315-45D0-8ADC-45FD5E442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53360F2-A740-4B92-A2C7-628E76E6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38C0EB7-549C-4176-A142-DFC60F5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7189A3-A563-41CE-95DE-7659A78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06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DF7204-1114-4DA1-92EA-78CF4F03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5F0A39-CB5D-4081-AAE8-5167BAFA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734DB-2CCF-4715-8059-4980CB31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8E41E9E-BCFF-4988-BA42-C7B235D1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EE783FD-2597-4A07-9889-71A96349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0638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B012DF-22BA-4B68-A87D-C974ACC2D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92D4901-C08F-4FB2-9E4D-BD381A0C9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7B6CFA4-9008-47F7-800B-90488FC3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7FAB60-90BC-464E-A88B-04D586B1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7831A4-A581-4FFC-AFB4-066A14E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540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70EBD1-A9FB-4C42-8B44-F273BC86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72A1F7-9ECC-428A-A238-D9A0F33A08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A541A4C-A2FE-4274-AE9A-D6C290B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4CAC82-3345-4655-B5ED-9AC83B06D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AE7D772-C0B8-4168-BC66-0581FC7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724270-1AF6-413B-971F-F25A329D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69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14B959-B735-4BE0-B9DE-CE0ECAE9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5F82BC-39CF-4C3D-9075-EDFD2221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F8F5DCD-1B62-4535-B5F8-5E71254B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9ED128B-3986-4D39-A47C-A9B79EBEA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893F8CA-287F-44C9-AC75-A134764D3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C49D6F6-ECF2-4D51-8869-AD980FCD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43572D8-B24D-4DBF-947D-8F89499A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719DCA5-AA55-4A52-9C18-80AEC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67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0B6BC-390B-470E-BD16-8C94B89AC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AE7F699-5C3A-4CB8-96E1-BFC64502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C8BE3C-DE22-4C48-80D7-BFDA69777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F1555D-39EC-4319-8A07-0919CCA9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79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C76EADF-91B3-46CC-B9DD-90075A6D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39A9811B-CF19-4588-9A60-E0BC1717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D784A-F7B6-4FAC-96FD-C0597F72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69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056E3A1-8F18-4453-82A9-BF50839E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14265E-69E6-46CA-B660-47D53E78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4443D7-DC00-433A-878F-D586D0139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700CFE-BCFB-4A10-A0B3-04898E75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3821B89-354A-4CFA-A6A1-448A6B72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9529FDB-501D-4B60-A4D2-4758088D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36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838C-0FF7-4B3A-9D5C-D42AD7B4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DA8992A-DE0E-4649-9272-D0E6206ABB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AB071B1-5CD7-40EC-8E88-09112E27B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CEEDEF8-4C41-4CF7-969A-AF503DDF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5F0256-AA5D-495C-B746-688C8341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A7771E5-2F87-4DF8-BC13-0882461C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9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70C757C-1D75-4F54-B4D6-79A752FD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B2944B2-6FC8-49B7-A7E2-E396D100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F239900-98CE-4229-8F28-FE1B49CE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0077-C41F-4D32-8164-6365654D05FA}" type="datetimeFigureOut">
              <a:rPr lang="hu-HU" smtClean="0"/>
              <a:t>2025. 09. 18.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8D66E7-593A-4C99-A358-DDEC56AFD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D367C9-EEED-4AF6-81E1-A39F83999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B411-73E5-4868-AD32-D06EC5F161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11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Hajm%C3%A1si_%C3%89va" TargetMode="External"/><Relationship Id="rId13" Type="http://schemas.openxmlformats.org/officeDocument/2006/relationships/hyperlink" Target="https://hu.wikipedia.org/w/index.php?title=Major_Endre&amp;action=edit&amp;redlink=1" TargetMode="External"/><Relationship Id="rId3" Type="http://schemas.openxmlformats.org/officeDocument/2006/relationships/hyperlink" Target="https://hu.wikipedia.org/wiki/Konkoly_Zs%C3%B3fia" TargetMode="External"/><Relationship Id="rId7" Type="http://schemas.openxmlformats.org/officeDocument/2006/relationships/hyperlink" Target="https://hu.wikipedia.org/wiki/Ill%C3%A9s_Fanni" TargetMode="External"/><Relationship Id="rId12" Type="http://schemas.openxmlformats.org/officeDocument/2006/relationships/hyperlink" Target="https://hu.wikipedia.org/w/index.php?title=Luter%C3%A1n_Petra&amp;action=edit&amp;redlink=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hu.wikipedia.org/w/index.php?title=Kiss_P%C3%A9ter_P%C3%A1l&amp;action=edit&amp;redlink=1" TargetMode="External"/><Relationship Id="rId11" Type="http://schemas.openxmlformats.org/officeDocument/2006/relationships/hyperlink" Target="https://hu.wikipedia.org/wiki/Veres_Amarilla" TargetMode="External"/><Relationship Id="rId5" Type="http://schemas.openxmlformats.org/officeDocument/2006/relationships/hyperlink" Target="https://hu.wikipedia.org/wiki/Pap_Bianka" TargetMode="External"/><Relationship Id="rId15" Type="http://schemas.openxmlformats.org/officeDocument/2006/relationships/hyperlink" Target="https://hu.wikipedia.org/w/index.php?title=Szvitacs_Alexa&amp;action=edit&amp;redlink=1" TargetMode="External"/><Relationship Id="rId10" Type="http://schemas.openxmlformats.org/officeDocument/2006/relationships/hyperlink" Target="https://hu.wikipedia.org/wiki/Mez%C5%91_Bogl%C3%A1rka" TargetMode="External"/><Relationship Id="rId4" Type="http://schemas.openxmlformats.org/officeDocument/2006/relationships/hyperlink" Target="https://hu.wikipedia.org/wiki/Ekler_Luca" TargetMode="External"/><Relationship Id="rId9" Type="http://schemas.openxmlformats.org/officeDocument/2006/relationships/hyperlink" Target="https://hu.wikipedia.org/wiki/Krajny%C3%A1k_Zsuzsanna" TargetMode="External"/><Relationship Id="rId14" Type="http://schemas.openxmlformats.org/officeDocument/2006/relationships/hyperlink" Target="https://hu.wikipedia.org/wiki/P%C3%A1los_P%C3%A9te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j7cn9l6zYA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en/news-room/fact-sheets/detail/physical-activit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EAFED07B-614C-4ECF-AE8B-1B726A2DD9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374" y="231236"/>
            <a:ext cx="3357563" cy="7239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-114629" y="223632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425635" y="2367560"/>
            <a:ext cx="9661340" cy="1404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endParaRPr lang="hu-HU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algn="ctr">
              <a:lnSpc>
                <a:spcPts val="2400"/>
              </a:lnSpc>
            </a:pPr>
            <a:r>
              <a:rPr lang="hu-HU" sz="44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BEVEZETÉS A</a:t>
            </a:r>
          </a:p>
          <a:p>
            <a:pPr algn="ctr">
              <a:lnSpc>
                <a:spcPts val="2400"/>
              </a:lnSpc>
            </a:pPr>
            <a:endParaRPr lang="hu-HU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  <a:p>
            <a:pPr algn="ctr">
              <a:lnSpc>
                <a:spcPts val="2400"/>
              </a:lnSpc>
            </a:pPr>
            <a:r>
              <a:rPr lang="hu-HU" sz="4400" b="1" dirty="0">
                <a:solidFill>
                  <a:srgbClr val="121D46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PARASPORTBA</a:t>
            </a:r>
            <a:endParaRPr lang="en-US" sz="4400" b="1" dirty="0">
              <a:solidFill>
                <a:srgbClr val="121D46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7"/>
          <a:stretch/>
        </p:blipFill>
        <p:spPr>
          <a:xfrm flipH="1">
            <a:off x="7839490" y="345740"/>
            <a:ext cx="4352510" cy="652178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-16705" y="6384771"/>
            <a:ext cx="417321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Pécs, 2025..09.18</a:t>
            </a: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.</a:t>
            </a:r>
          </a:p>
          <a:p>
            <a:pPr>
              <a:lnSpc>
                <a:spcPts val="2400"/>
              </a:lnSpc>
            </a:pP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Alcím 2"/>
          <p:cNvSpPr>
            <a:spLocks noGrp="1"/>
          </p:cNvSpPr>
          <p:nvPr/>
        </p:nvSpPr>
        <p:spPr>
          <a:xfrm>
            <a:off x="0" y="4873889"/>
            <a:ext cx="4441370" cy="1366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hu-HU" sz="1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Dömse</a:t>
            </a:r>
            <a:r>
              <a:rPr lang="hu-HU" sz="1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Eszter</a:t>
            </a:r>
          </a:p>
          <a:p>
            <a:r>
              <a:rPr lang="hu-HU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ortopéd- traumatológus szakorvos</a:t>
            </a:r>
          </a:p>
          <a:p>
            <a:r>
              <a:rPr lang="hu-HU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 ÁOK Sportmedicina Tanszék</a:t>
            </a:r>
          </a:p>
          <a:p>
            <a:endParaRPr lang="hu-HU" sz="1800" dirty="0">
              <a:solidFill>
                <a:schemeClr val="accent3">
                  <a:lumMod val="7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8F0BCF37-BDD4-775D-978E-E293A4911081}"/>
              </a:ext>
            </a:extLst>
          </p:cNvPr>
          <p:cNvSpPr txBox="1"/>
          <p:nvPr/>
        </p:nvSpPr>
        <p:spPr>
          <a:xfrm>
            <a:off x="8649115" y="68551"/>
            <a:ext cx="3276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POTECHO: PTE759</a:t>
            </a:r>
          </a:p>
        </p:txBody>
      </p:sp>
    </p:spTree>
    <p:extLst>
      <p:ext uri="{BB962C8B-B14F-4D97-AF65-F5344CB8AC3E}">
        <p14:creationId xmlns:p14="http://schemas.microsoft.com/office/powerpoint/2010/main" val="3055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65436" y="628776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62471" y="332559"/>
            <a:ext cx="6590877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Sport pozitív hatásai a fogyatékkal</a:t>
            </a:r>
          </a:p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  élők számára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31680" y="1467862"/>
            <a:ext cx="6052457" cy="430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Pozitív élettani és </a:t>
            </a:r>
            <a:r>
              <a:rPr lang="hu-HU" sz="1600" dirty="0" err="1">
                <a:latin typeface="Poppins" panose="020B0604020202020204" charset="-18"/>
                <a:cs typeface="Poppins" panose="020B0604020202020204" charset="-18"/>
              </a:rPr>
              <a:t>pszichoszociális</a:t>
            </a: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hatás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közösség-élmény,  védelmet adó háttér, valahova tartozás élménye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önértékelés, önbecsülés megszerzésének eszköze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saját elért teljesítmény iránti büszkeség érzése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fogyatékosság helyett képességek hangsúlyozása</a:t>
            </a:r>
          </a:p>
          <a:p>
            <a:pPr>
              <a:lnSpc>
                <a:spcPct val="250000"/>
              </a:lnSpc>
            </a:pPr>
            <a:r>
              <a:rPr lang="hu-HU" sz="1600" dirty="0">
                <a:latin typeface="Poppins" panose="020B0604020202020204" charset="-18"/>
                <a:cs typeface="Poppins" panose="020B0604020202020204" charset="-18"/>
              </a:rPr>
              <a:t> </a:t>
            </a:r>
            <a:endParaRPr lang="hu-HU" sz="1600" i="1" u="sng" dirty="0">
              <a:solidFill>
                <a:srgbClr val="00B050"/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  <p:pic>
        <p:nvPicPr>
          <p:cNvPr id="6" name="Kép 5" descr="A képen személy, sport, ruházat, Emberi arc látható&#10;&#10;Automatikusan generált leírás">
            <a:extLst>
              <a:ext uri="{FF2B5EF4-FFF2-40B4-BE49-F238E27FC236}">
                <a16:creationId xmlns:a16="http://schemas.microsoft.com/office/drawing/2014/main" id="{9F051B4E-25AC-4F1B-C54B-C757C0486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3016250"/>
            <a:ext cx="5762625" cy="38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0" y="6417132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11087100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3. Sport pozitív hatásai a fogyatékkal élők számára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4" name="Tartalom helye 2"/>
          <p:cNvSpPr txBox="1">
            <a:spLocks/>
          </p:cNvSpPr>
          <p:nvPr/>
        </p:nvSpPr>
        <p:spPr>
          <a:xfrm>
            <a:off x="0" y="993358"/>
            <a:ext cx="6336934" cy="4367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270000"/>
              </a:lnSpc>
              <a:buFont typeface="Arial" panose="020B0604020202020204" pitchFamily="34" charset="0"/>
              <a:buChar char="•"/>
            </a:pPr>
            <a:r>
              <a:rPr lang="hu-HU" sz="2100" dirty="0">
                <a:latin typeface="Poppins" panose="020B0604020202020204" charset="-18"/>
                <a:cs typeface="Poppins" panose="020B0604020202020204" charset="-18"/>
              </a:rPr>
              <a:t>fokozottabb személyiségfejlesztő szerep</a:t>
            </a:r>
          </a:p>
          <a:p>
            <a:pPr marL="285750" indent="-285750" algn="l">
              <a:lnSpc>
                <a:spcPct val="270000"/>
              </a:lnSpc>
              <a:buFont typeface="Arial" panose="020B0604020202020204" pitchFamily="34" charset="0"/>
              <a:buChar char="•"/>
            </a:pPr>
            <a:r>
              <a:rPr lang="hu-HU" sz="2100" dirty="0">
                <a:latin typeface="Poppins" panose="020B0604020202020204" charset="-18"/>
                <a:cs typeface="Poppins" panose="020B0604020202020204" charset="-18"/>
              </a:rPr>
              <a:t>fejlesztés és oktatás hatékony eszköze</a:t>
            </a:r>
          </a:p>
          <a:p>
            <a:pPr marL="285750" indent="-285750" algn="l">
              <a:lnSpc>
                <a:spcPct val="270000"/>
              </a:lnSpc>
              <a:buFont typeface="Arial" panose="020B0604020202020204" pitchFamily="34" charset="0"/>
              <a:buChar char="•"/>
            </a:pPr>
            <a:r>
              <a:rPr lang="hu-HU" sz="2100" dirty="0">
                <a:latin typeface="Poppins" panose="020B0604020202020204" charset="-18"/>
                <a:cs typeface="Poppins" panose="020B0604020202020204" charset="-18"/>
              </a:rPr>
              <a:t>munka és foglalkoztatás hiányában gyakran az egyetlen, szabadidőt kitöltő értelmes tevékenység</a:t>
            </a:r>
          </a:p>
          <a:p>
            <a:pPr marL="285750" indent="-285750" algn="l">
              <a:lnSpc>
                <a:spcPct val="270000"/>
              </a:lnSpc>
              <a:buFont typeface="Arial" panose="020B0604020202020204" pitchFamily="34" charset="0"/>
              <a:buChar char="•"/>
            </a:pPr>
            <a:r>
              <a:rPr lang="hu-HU" sz="2100" dirty="0">
                <a:latin typeface="Poppins" panose="020B0604020202020204" charset="-18"/>
                <a:cs typeface="Poppins" panose="020B0604020202020204" charset="-18"/>
              </a:rPr>
              <a:t>segít megtanulni és megismerni a </a:t>
            </a:r>
          </a:p>
          <a:p>
            <a:pPr marL="285750" indent="-285750" algn="l">
              <a:lnSpc>
                <a:spcPct val="270000"/>
              </a:lnSpc>
              <a:buFont typeface="Arial" panose="020B0604020202020204" pitchFamily="34" charset="0"/>
              <a:buChar char="•"/>
            </a:pPr>
            <a:r>
              <a:rPr lang="hu-HU" sz="2100" dirty="0">
                <a:latin typeface="Poppins" panose="020B0604020202020204" charset="-18"/>
                <a:cs typeface="Poppins" panose="020B0604020202020204" charset="-18"/>
              </a:rPr>
              <a:t>kitartás jutalmát, a teljesítmény örömét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u-HU" sz="1600" dirty="0">
              <a:latin typeface="Poppins" panose="020B0604020202020204" charset="-18"/>
              <a:cs typeface="Poppins" panose="020B0604020202020204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E4642EB-6AD8-41D0-404D-8FDE9294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75" y="116113"/>
            <a:ext cx="3552825" cy="44089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F408226-6E07-DEBF-6C81-A90C974EE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511" y="3298979"/>
            <a:ext cx="3654664" cy="350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35788" y="2051327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Paralimpia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576223" y="642704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64EAEE9-47DD-4953-BB54-3040DCC75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99" y="116114"/>
            <a:ext cx="5714390" cy="2751373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362F7BAD-9BD4-44D7-9BDC-1F480C1E7A40}"/>
              </a:ext>
            </a:extLst>
          </p:cNvPr>
          <p:cNvSpPr txBox="1"/>
          <p:nvPr/>
        </p:nvSpPr>
        <p:spPr>
          <a:xfrm>
            <a:off x="39054" y="587331"/>
            <a:ext cx="12381545" cy="5828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4.1. Paralimpiai játékok történte:</a:t>
            </a:r>
          </a:p>
          <a:p>
            <a:pPr algn="l"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Sir Ludwig </a:t>
            </a:r>
            <a:r>
              <a:rPr lang="hu-HU" b="1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Guttmann</a:t>
            </a:r>
            <a:r>
              <a:rPr lang="hu-HU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a </a:t>
            </a:r>
            <a:r>
              <a:rPr lang="hu-HU" b="1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lang="hu-HU" b="1" i="0" u="none" strike="noStrike" baseline="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alapító atyjaként </a:t>
            </a: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Németországban született, zsidó származású, 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Angliában élő neurológus-idegsebész., II.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vh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 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latt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kényszerült Angliába szöknie. Megalapította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Buckinghamshire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Nemzeti Gerincsebészeti Központot </a:t>
            </a:r>
            <a:r>
              <a:rPr lang="hu-HU" sz="1600" b="0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–</a:t>
            </a:r>
            <a:r>
              <a:rPr lang="hu-HU" sz="1600" b="0" i="1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Stoke</a:t>
            </a:r>
            <a:r>
              <a:rPr lang="hu-HU" sz="1600" b="0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0" i="1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Mandeville</a:t>
            </a:r>
            <a:r>
              <a:rPr lang="hu-HU" sz="1600" b="0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hu-HU" sz="1600" i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</a:t>
            </a:r>
            <a:r>
              <a:rPr lang="hu-HU" sz="1600" b="0" i="1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Hospital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Hitvallása: a mozgásszervi rehabilitáció alapköve a </a:t>
            </a:r>
            <a:r>
              <a:rPr lang="hu-HU" sz="20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II.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vh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-ban harcolt gerincsérült katonák mozgásszervi rehabilitációjában vezette be a különböző sporttevékenységeket állapotukhoz adaptálva.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Ez volt a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kezdete.</a:t>
            </a:r>
          </a:p>
        </p:txBody>
      </p:sp>
    </p:spTree>
    <p:extLst>
      <p:ext uri="{BB962C8B-B14F-4D97-AF65-F5344CB8AC3E}">
        <p14:creationId xmlns:p14="http://schemas.microsoft.com/office/powerpoint/2010/main" val="39569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D41C1E-C1D9-4AEC-8086-2CE598B4AD85}"/>
              </a:ext>
            </a:extLst>
          </p:cNvPr>
          <p:cNvSpPr txBox="1"/>
          <p:nvPr/>
        </p:nvSpPr>
        <p:spPr>
          <a:xfrm>
            <a:off x="86159" y="600912"/>
            <a:ext cx="10518995" cy="4819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u-HU" sz="1200" b="0" i="0" u="none" strike="noStrike" baseline="0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4.1. Paralimpiai játékok történte:</a:t>
            </a:r>
          </a:p>
          <a:p>
            <a:pPr algn="l"/>
            <a:endParaRPr lang="hu-HU" sz="1200" dirty="0">
              <a:solidFill>
                <a:srgbClr val="000000"/>
              </a:solidFill>
              <a:latin typeface="1"/>
            </a:endParaRPr>
          </a:p>
          <a:p>
            <a:pPr algn="l"/>
            <a:endParaRPr lang="hu-HU" sz="1200" b="0" i="0" u="none" strike="noStrike" baseline="0" dirty="0">
              <a:solidFill>
                <a:srgbClr val="000000"/>
              </a:solidFill>
              <a:latin typeface="1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Kezdeti óriási terápiás sikeren felbuzdulva a kórházában minden évbe megrendezte az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u.n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Stokes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Mandeville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-i játékokat, melyen kerekesszékes háborús veteránok vettek részt. </a:t>
            </a: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                  PARALIMPIA ELŐDJE   </a:t>
            </a:r>
            <a:endParaRPr lang="hu-HU" sz="20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     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Parlaplegic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  </a:t>
            </a:r>
          </a:p>
          <a:p>
            <a:pPr>
              <a:lnSpc>
                <a:spcPct val="150000"/>
              </a:lnSpc>
            </a:pPr>
            <a:r>
              <a:rPr lang="hu-HU" sz="20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    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Paralympic</a:t>
            </a:r>
            <a:r>
              <a:rPr lang="hu-HU" sz="20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sz="20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Games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</a:t>
            </a:r>
            <a:endParaRPr lang="hu-HU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88912EB9-7384-42D0-A732-226302B24F97}"/>
              </a:ext>
            </a:extLst>
          </p:cNvPr>
          <p:cNvSpPr/>
          <p:nvPr/>
        </p:nvSpPr>
        <p:spPr>
          <a:xfrm>
            <a:off x="2810806" y="268900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 descr="A képen kültéri, égbolt, régi, család látható&#10;&#10;Automatikusan generált leírás">
            <a:extLst>
              <a:ext uri="{FF2B5EF4-FFF2-40B4-BE49-F238E27FC236}">
                <a16:creationId xmlns:a16="http://schemas.microsoft.com/office/drawing/2014/main" id="{4493B88F-D7C5-4DF1-8564-EB69C35B9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71" y="3178207"/>
            <a:ext cx="6953230" cy="36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05847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C6A17D-890C-454C-A161-C0075C78C7F5}"/>
              </a:ext>
            </a:extLst>
          </p:cNvPr>
          <p:cNvSpPr txBox="1"/>
          <p:nvPr/>
        </p:nvSpPr>
        <p:spPr>
          <a:xfrm>
            <a:off x="119764" y="614757"/>
            <a:ext cx="8279219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i="0" u="none" strike="noStrike" baseline="0" dirty="0">
                <a:solidFill>
                  <a:srgbClr val="000000"/>
                </a:solidFill>
                <a:latin typeface="2"/>
              </a:rPr>
              <a:t>1960 Róma I. Paralimpiai játékok</a:t>
            </a:r>
            <a:r>
              <a:rPr lang="hu-HU" sz="2000" b="0" i="0" u="none" strike="noStrike" baseline="0" dirty="0">
                <a:solidFill>
                  <a:srgbClr val="000000"/>
                </a:solidFill>
                <a:latin typeface="1"/>
              </a:rPr>
              <a:t>: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A </a:t>
            </a:r>
            <a:r>
              <a:rPr lang="hu-HU" b="0" i="0" u="none" strike="noStrike" baseline="0" dirty="0" err="1">
                <a:solidFill>
                  <a:srgbClr val="000000"/>
                </a:solidFill>
              </a:rPr>
              <a:t>StokesMendeville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-i Nemzetközi játékokat 1960-ban Rómában rendezték meg, a XVII. Olimpiai   Játékokkal egyidőben. Ez volt az első paralimpia–</a:t>
            </a:r>
            <a:r>
              <a:rPr lang="hu-HU" b="1" i="1" u="none" strike="noStrike" baseline="0" dirty="0">
                <a:solidFill>
                  <a:srgbClr val="000000"/>
                </a:solidFill>
              </a:rPr>
              <a:t>Mozgássérültek Olimpiája-</a:t>
            </a:r>
            <a:r>
              <a:rPr lang="hu-HU" b="1" i="1" u="none" strike="noStrike" baseline="0" dirty="0" err="1">
                <a:solidFill>
                  <a:srgbClr val="000000"/>
                </a:solidFill>
              </a:rPr>
              <a:t>nak</a:t>
            </a:r>
            <a:r>
              <a:rPr lang="hu-HU" b="1" i="1" u="none" strike="noStrike" baseline="0" dirty="0">
                <a:solidFill>
                  <a:srgbClr val="000000"/>
                </a:solidFill>
              </a:rPr>
              <a:t> 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nevezték 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</a:rPr>
              <a:t>•cél: társ.-i befogadás, rehabilitáció, magas szintű versenysport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</a:rPr>
              <a:t>•23 küldöttség, 400 kerekesszékes sportoló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</a:rPr>
              <a:t>•</a:t>
            </a:r>
            <a:r>
              <a:rPr lang="hu-HU" b="0" i="0" u="none" strike="noStrike" baseline="0" dirty="0" err="1">
                <a:solidFill>
                  <a:srgbClr val="000000"/>
                </a:solidFill>
              </a:rPr>
              <a:t>Ostia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: Gerincsérültek Kp.-</a:t>
            </a:r>
            <a:r>
              <a:rPr lang="hu-HU" b="0" i="0" u="none" strike="noStrike" baseline="0" dirty="0" err="1">
                <a:solidFill>
                  <a:srgbClr val="000000"/>
                </a:solidFill>
              </a:rPr>
              <a:t>ában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, XXIII János pápa fogadta  audiencián a résztvevőket</a:t>
            </a:r>
          </a:p>
          <a:p>
            <a:endParaRPr lang="hu-HU" b="0" i="0" u="none" strike="noStrike" baseline="0" dirty="0">
              <a:solidFill>
                <a:srgbClr val="000000"/>
              </a:solidFill>
            </a:endParaRPr>
          </a:p>
          <a:p>
            <a:endParaRPr lang="hu-HU" b="1" i="0" u="none" strike="noStrike" baseline="0" dirty="0">
              <a:solidFill>
                <a:srgbClr val="000000"/>
              </a:solidFill>
            </a:endParaRPr>
          </a:p>
          <a:p>
            <a:r>
              <a:rPr lang="hu-HU" b="1" i="0" u="none" strike="noStrike" baseline="0" dirty="0">
                <a:solidFill>
                  <a:srgbClr val="000000"/>
                </a:solidFill>
              </a:rPr>
              <a:t>1964 Tokió 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</a:rPr>
              <a:t>•építettek olimpiai falut, saját zászló,  saját himnusz</a:t>
            </a:r>
          </a:p>
          <a:p>
            <a:r>
              <a:rPr lang="hu-HU" b="0" i="0" u="none" strike="noStrike" baseline="0" dirty="0">
                <a:solidFill>
                  <a:srgbClr val="000000"/>
                </a:solidFill>
              </a:rPr>
              <a:t>•megalakul Mozgássérültek Nemzetközi Szövetsége: Sir Ludwig </a:t>
            </a:r>
            <a:r>
              <a:rPr lang="hu-HU" b="0" i="0" u="none" strike="noStrike" baseline="0" dirty="0" err="1">
                <a:solidFill>
                  <a:srgbClr val="000000"/>
                </a:solidFill>
              </a:rPr>
              <a:t>Guttmann</a:t>
            </a:r>
            <a:r>
              <a:rPr lang="hu-HU" b="0" i="0" u="none" strike="noStrike" baseline="0" dirty="0">
                <a:solidFill>
                  <a:srgbClr val="000000"/>
                </a:solidFill>
              </a:rPr>
              <a:t>(elnök)</a:t>
            </a:r>
          </a:p>
          <a:p>
            <a:endParaRPr lang="hu-HU" b="0" i="0" u="none" strike="noStrike" baseline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hu-HU" b="1" i="0" u="none" strike="noStrike" baseline="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hu-HU" b="1" i="0" u="none" strike="noStrike" baseline="0" dirty="0">
                <a:solidFill>
                  <a:schemeClr val="tx2">
                    <a:lumMod val="50000"/>
                  </a:schemeClr>
                </a:solidFill>
              </a:rPr>
              <a:t>1984 New York, </a:t>
            </a:r>
            <a:r>
              <a:rPr lang="hu-HU" b="1" i="0" u="none" strike="noStrike" baseline="0" dirty="0" err="1">
                <a:solidFill>
                  <a:schemeClr val="tx2">
                    <a:lumMod val="50000"/>
                  </a:schemeClr>
                </a:solidFill>
              </a:rPr>
              <a:t>Stoke</a:t>
            </a:r>
            <a:r>
              <a:rPr lang="hu-HU" b="1" i="0" u="none" strike="noStrike" baseline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b="1" i="0" u="none" strike="noStrike" baseline="0" dirty="0" err="1">
                <a:solidFill>
                  <a:schemeClr val="tx2">
                    <a:lumMod val="50000"/>
                  </a:schemeClr>
                </a:solidFill>
              </a:rPr>
              <a:t>Mandeville</a:t>
            </a:r>
            <a:endParaRPr lang="hu-HU" b="1" i="0" u="none" strike="noStrike" baseline="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4A4A4A"/>
                </a:solidFill>
                <a:effectLst/>
                <a:cs typeface="Poppins" panose="00000500000000000000" pitchFamily="2" charset="-18"/>
              </a:rPr>
              <a:t>A New York-i játékokat az amerikai elnök, Ronald Reagan nyitotta meg. A játékokon 1800 sportoló vett rész. A paralimpiai játékok történetében először a paralimpiai fáklyát az olimpiai lángról, a XXIII. Los Angeles-i Olimpia lángjáról gyújtották meg. Így a két esemény szimbolikusan is </a:t>
            </a:r>
            <a:r>
              <a:rPr lang="hu-HU" b="0" i="0" dirty="0" err="1">
                <a:solidFill>
                  <a:srgbClr val="4A4A4A"/>
                </a:solidFill>
                <a:effectLst/>
                <a:cs typeface="Poppins" panose="00000500000000000000" pitchFamily="2" charset="-18"/>
              </a:rPr>
              <a:t>összekapcsolódott</a:t>
            </a:r>
            <a:r>
              <a:rPr lang="hu-HU" b="0" i="0" dirty="0">
                <a:solidFill>
                  <a:srgbClr val="4A4A4A"/>
                </a:solidFill>
                <a:effectLst/>
                <a:cs typeface="Poppins" panose="00000500000000000000" pitchFamily="2" charset="-18"/>
              </a:rPr>
              <a:t>.</a:t>
            </a:r>
            <a:endParaRPr lang="hu-HU" b="0" i="0" u="none" strike="noStrike" baseline="0" dirty="0">
              <a:solidFill>
                <a:srgbClr val="000000"/>
              </a:solidFill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2719718-F765-4747-86CA-EA2CED03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08" y="116114"/>
            <a:ext cx="3881492" cy="1513782"/>
          </a:xfrm>
          <a:prstGeom prst="rect">
            <a:avLst/>
          </a:prstGeom>
        </p:spPr>
      </p:pic>
      <p:pic>
        <p:nvPicPr>
          <p:cNvPr id="14" name="Kép 13" descr="A képen szöveg látható&#10;&#10;Automatikusan generált leírás">
            <a:extLst>
              <a:ext uri="{FF2B5EF4-FFF2-40B4-BE49-F238E27FC236}">
                <a16:creationId xmlns:a16="http://schemas.microsoft.com/office/drawing/2014/main" id="{0ACB5349-693F-4F90-8CB0-7B3A68BB6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08" y="2065099"/>
            <a:ext cx="3913716" cy="157853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CB3655F-7A4B-48A1-B9AE-0F43495D6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75" y="4000500"/>
            <a:ext cx="24860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2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7C6A17D-890C-454C-A161-C0075C78C7F5}"/>
              </a:ext>
            </a:extLst>
          </p:cNvPr>
          <p:cNvSpPr txBox="1"/>
          <p:nvPr/>
        </p:nvSpPr>
        <p:spPr>
          <a:xfrm>
            <a:off x="86161" y="132926"/>
            <a:ext cx="7138875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2"/>
                <a:ea typeface="+mn-ea"/>
                <a:cs typeface="+mn-cs"/>
              </a:rPr>
              <a:t>2000 </a:t>
            </a:r>
            <a:r>
              <a:rPr lang="hu-HU" sz="1600" b="0" i="0" dirty="0">
                <a:solidFill>
                  <a:srgbClr val="4A4A4A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A “</a:t>
            </a:r>
            <a:r>
              <a:rPr lang="hu-HU" sz="1600" b="0" i="0" dirty="0" err="1">
                <a:solidFill>
                  <a:srgbClr val="4A4A4A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Milleneumi</a:t>
            </a:r>
            <a:r>
              <a:rPr lang="hu-HU" sz="1600" b="0" i="0" dirty="0">
                <a:solidFill>
                  <a:srgbClr val="4A4A4A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” XXVII nyári olimpiai játékok helyszínein, 2000.10.18-29. között került megrendezésre a XI. Paralimpiai játékok.</a:t>
            </a:r>
            <a:r>
              <a:rPr lang="hu-HU" sz="1400" b="0" i="0" dirty="0">
                <a:solidFill>
                  <a:srgbClr val="4A4A4A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 (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2001 NOB-NPB megállapodás, paralimpia a  olimpia után 2 héttel u.an ott és azokba a stadionokban, olimpiai faluban)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000" b="1" dirty="0">
              <a:solidFill>
                <a:srgbClr val="000000"/>
              </a:solidFill>
              <a:latin typeface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2"/>
                <a:ea typeface="+mn-ea"/>
                <a:cs typeface="+mn-cs"/>
              </a:rPr>
              <a:t>2016 Rio de Janeiro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1"/>
                <a:ea typeface="+mn-ea"/>
                <a:cs typeface="+mn-cs"/>
              </a:rPr>
              <a:t>paralimpián már 162 ország vett részt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1"/>
                <a:ea typeface="+mn-ea"/>
                <a:cs typeface="+mn-cs"/>
              </a:rPr>
              <a:t>Magyar Paralimpiai Csapat 18 érmet nyert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1"/>
                <a:ea typeface="+mn-ea"/>
                <a:cs typeface="+mn-cs"/>
              </a:rPr>
              <a:t>magyar közmédia először közvetítette élőben a sporteseményt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2020(2021)Tokió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Magyar Paralimpiai Csapat az újkori paralimpiák történtének legjobb szereplését érte el.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16 éremmel - hét arany, öt ezüst és négy bronz)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olidFill>
                <a:srgbClr val="000000"/>
              </a:solidFill>
              <a:latin typeface="1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9AE0FF2-9016-4D8A-A667-DA2CCDC0C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89" y="116114"/>
            <a:ext cx="3368511" cy="3368511"/>
          </a:xfrm>
          <a:prstGeom prst="rect">
            <a:avLst/>
          </a:prstGeom>
        </p:spPr>
      </p:pic>
      <p:pic>
        <p:nvPicPr>
          <p:cNvPr id="4" name="Kép 3" descr="A képen szöveg, kültéri látható&#10;&#10;Automatikusan generált leírás">
            <a:extLst>
              <a:ext uri="{FF2B5EF4-FFF2-40B4-BE49-F238E27FC236}">
                <a16:creationId xmlns:a16="http://schemas.microsoft.com/office/drawing/2014/main" id="{E5071533-74C0-482B-BFE3-0BDFB75B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08" y="3912125"/>
            <a:ext cx="5260493" cy="29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9" name="Kép 8" descr="A képen személy, ruházat, csapat, csoport látható&#10;&#10;Automatikusan generált leírás">
            <a:extLst>
              <a:ext uri="{FF2B5EF4-FFF2-40B4-BE49-F238E27FC236}">
                <a16:creationId xmlns:a16="http://schemas.microsoft.com/office/drawing/2014/main" id="{4C4CB587-78D2-2730-D5B4-7CCDE1A51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739" y="116114"/>
            <a:ext cx="7653261" cy="4303487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DD5460-FFBC-72D0-A362-49E39CF49ECD}"/>
              </a:ext>
            </a:extLst>
          </p:cNvPr>
          <p:cNvSpPr txBox="1"/>
          <p:nvPr/>
        </p:nvSpPr>
        <p:spPr>
          <a:xfrm>
            <a:off x="180975" y="894100"/>
            <a:ext cx="430502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Párizs 2024 XVII. Paralimpia</a:t>
            </a:r>
          </a:p>
          <a:p>
            <a:pPr marL="285750" indent="-285750">
              <a:buFontTx/>
              <a:buChar char="-"/>
            </a:pPr>
            <a:r>
              <a:rPr lang="hu-HU" dirty="0"/>
              <a:t>39 fős magyar küldöttség,</a:t>
            </a:r>
          </a:p>
          <a:p>
            <a:pPr marL="285750" indent="-285750">
              <a:buFontTx/>
              <a:buChar char="-"/>
            </a:pPr>
            <a:r>
              <a:rPr lang="hu-HU" dirty="0"/>
              <a:t>Nem a stadionban volt a megnyitó</a:t>
            </a:r>
          </a:p>
          <a:p>
            <a:r>
              <a:rPr lang="hu-HU" dirty="0"/>
              <a:t> 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</p:txBody>
      </p:sp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08B846AB-F78F-E86D-0EA1-8E8310101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373617"/>
              </p:ext>
            </p:extLst>
          </p:nvPr>
        </p:nvGraphicFramePr>
        <p:xfrm>
          <a:off x="491479" y="3581400"/>
          <a:ext cx="3362576" cy="1962537"/>
        </p:xfrm>
        <a:graphic>
          <a:graphicData uri="http://schemas.openxmlformats.org/drawingml/2006/table">
            <a:tbl>
              <a:tblPr/>
              <a:tblGrid>
                <a:gridCol w="1681288">
                  <a:extLst>
                    <a:ext uri="{9D8B030D-6E8A-4147-A177-3AD203B41FA5}">
                      <a16:colId xmlns:a16="http://schemas.microsoft.com/office/drawing/2014/main" val="1565476800"/>
                    </a:ext>
                  </a:extLst>
                </a:gridCol>
                <a:gridCol w="1681288">
                  <a:extLst>
                    <a:ext uri="{9D8B030D-6E8A-4147-A177-3AD203B41FA5}">
                      <a16:colId xmlns:a16="http://schemas.microsoft.com/office/drawing/2014/main" val="3921032763"/>
                    </a:ext>
                  </a:extLst>
                </a:gridCol>
              </a:tblGrid>
              <a:tr h="429889">
                <a:tc>
                  <a:txBody>
                    <a:bodyPr/>
                    <a:lstStyle/>
                    <a:p>
                      <a:pPr fontAlgn="t"/>
                      <a:r>
                        <a:rPr lang="hu-HU" b="1" dirty="0">
                          <a:effectLst/>
                        </a:rPr>
                        <a:t>Nemzetek</a:t>
                      </a:r>
                      <a:endParaRPr lang="hu-HU" dirty="0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169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612763"/>
                  </a:ext>
                </a:extLst>
              </a:tr>
              <a:tr h="429889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Sportolók</a:t>
                      </a:r>
                      <a:endParaRPr lang="hu-HU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4463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837215"/>
                  </a:ext>
                </a:extLst>
              </a:tr>
              <a:tr h="1102759">
                <a:tc>
                  <a:txBody>
                    <a:bodyPr/>
                    <a:lstStyle/>
                    <a:p>
                      <a:pPr fontAlgn="t"/>
                      <a:r>
                        <a:rPr lang="hu-HU" b="1" dirty="0">
                          <a:effectLst/>
                        </a:rPr>
                        <a:t>Versenyszámok</a:t>
                      </a:r>
                      <a:endParaRPr lang="hu-HU" dirty="0">
                        <a:effectLst/>
                      </a:endParaRPr>
                    </a:p>
                  </a:txBody>
                  <a:tcPr marL="38100" marR="2286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effectLst/>
                        </a:rPr>
                        <a:t>22</a:t>
                      </a:r>
                      <a:r>
                        <a:rPr lang="hu-HU" dirty="0">
                          <a:effectLst/>
                        </a:rPr>
                        <a:t> sportág,</a:t>
                      </a:r>
                      <a:br>
                        <a:rPr lang="hu-HU" dirty="0">
                          <a:effectLst/>
                        </a:rPr>
                      </a:br>
                      <a:r>
                        <a:rPr lang="hu-HU" b="1" dirty="0">
                          <a:effectLst/>
                        </a:rPr>
                        <a:t>549</a:t>
                      </a:r>
                      <a:r>
                        <a:rPr lang="hu-HU" dirty="0">
                          <a:effectLst/>
                        </a:rPr>
                        <a:t> versenyszám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12832"/>
                  </a:ext>
                </a:extLst>
              </a:tr>
            </a:tbl>
          </a:graphicData>
        </a:graphic>
      </p:graphicFrame>
      <p:sp>
        <p:nvSpPr>
          <p:cNvPr id="16" name="AutoShape 2">
            <a:extLst>
              <a:ext uri="{FF2B5EF4-FFF2-40B4-BE49-F238E27FC236}">
                <a16:creationId xmlns:a16="http://schemas.microsoft.com/office/drawing/2014/main" id="{3AE8437A-FCAC-F9A1-86C5-9156CBCAC9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39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4C039E8-160A-47B2-8F20-F8A627B3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116114"/>
            <a:ext cx="6696075" cy="6741886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38DD5460-FFBC-72D0-A362-49E39CF49ECD}"/>
              </a:ext>
            </a:extLst>
          </p:cNvPr>
          <p:cNvSpPr txBox="1"/>
          <p:nvPr/>
        </p:nvSpPr>
        <p:spPr>
          <a:xfrm>
            <a:off x="86161" y="742539"/>
            <a:ext cx="43050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Párizs 2024 XVII. Paralimpia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 fős magyar küldöttség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DD76510-7E30-E846-8580-496F8EF9CFDC}"/>
              </a:ext>
            </a:extLst>
          </p:cNvPr>
          <p:cNvSpPr txBox="1"/>
          <p:nvPr/>
        </p:nvSpPr>
        <p:spPr>
          <a:xfrm>
            <a:off x="86161" y="1663573"/>
            <a:ext cx="6096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13 sportágban. 15 érem (5 arany-, 6 ezüst- és 4 bronzérem)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Konkoly Zsófia"/>
              </a:rPr>
              <a:t>Konkoly Zsófia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(2 arany)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Ekler Luca"/>
              </a:rPr>
              <a:t>Ekler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Ekler Luca"/>
              </a:rPr>
              <a:t> Luca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(arany) atlétika, távolugrás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5" tooltip="Pap Bianka"/>
              </a:rPr>
              <a:t>Pap Bianka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(arany)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6" tooltip="Kiss Péter Pál (a lap nem létezik)"/>
              </a:rPr>
              <a:t>Kiss Péter Pál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(arany) kajak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7" tooltip="Illés Fanni"/>
              </a:rPr>
              <a:t>Illés Fanni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(ezüst)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8" tooltip="Hajmási Éva"/>
              </a:rPr>
              <a:t>Hajmási Éva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9" tooltip="Krajnyák Zsuzsanna"/>
              </a:rPr>
              <a:t>Krajnyák Zsuzsanna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0" tooltip="Mező Boglárka"/>
              </a:rPr>
              <a:t>Mező Boglárka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 tooltip="Veres Amarilla"/>
              </a:rPr>
              <a:t>Veres Amarilla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(ezüst) női csapat párbajtőr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2" tooltip="Luterán Petra (a lap nem létezik)"/>
              </a:rPr>
              <a:t>Luterán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2" tooltip="Luterán Petra (a lap nem létezik)"/>
              </a:rPr>
              <a:t> Petra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(ezüst) atlétika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3" tooltip="Konkoly Zsófia"/>
              </a:rPr>
              <a:t>Konkoly Zsófia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(ezüst)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Pap Bianka (ezüst)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Ekler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Luca (ezüst) atlétika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3" tooltip="Major Endre (a lap nem létezik)"/>
              </a:rPr>
              <a:t>Major Endre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(bronz) asztalitenisz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4" tooltip="Pálos Péter"/>
              </a:rPr>
              <a:t>Pálos Péter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(bronz) asztalitenisz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Pap Bianka (bronz) úszás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hu-HU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5" tooltip="Szvitacs Alexa (a lap nem létezik)"/>
              </a:rPr>
              <a:t>Szvitacs</a:t>
            </a:r>
            <a:r>
              <a:rPr lang="hu-HU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5" tooltip="Szvitacs Alexa (a lap nem létezik)"/>
              </a:rPr>
              <a:t> Alexa</a:t>
            </a:r>
            <a:r>
              <a:rPr lang="hu-H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(bronz) asztalitenisz</a:t>
            </a:r>
          </a:p>
        </p:txBody>
      </p:sp>
    </p:spTree>
    <p:extLst>
      <p:ext uri="{BB962C8B-B14F-4D97-AF65-F5344CB8AC3E}">
        <p14:creationId xmlns:p14="http://schemas.microsoft.com/office/powerpoint/2010/main" val="17216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E0EB97-B5B0-4BCD-8DE7-56680A334CDB}"/>
              </a:ext>
            </a:extLst>
          </p:cNvPr>
          <p:cNvSpPr txBox="1"/>
          <p:nvPr/>
        </p:nvSpPr>
        <p:spPr>
          <a:xfrm>
            <a:off x="127418" y="890213"/>
            <a:ext cx="11937163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4.2. ParalimpiaMagyar vonatkozása:</a:t>
            </a:r>
          </a:p>
          <a:p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•1903 Nyomorék Gyermekek Országos Otthonában a sportot mint rehabilitációs foglalkozást az orvosok, pedagógusok kezdeményezésére kezdik alkalmazni</a:t>
            </a:r>
          </a:p>
          <a:p>
            <a:pPr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•1929 megalakul a Nyomorékok Sport Egyesülete</a:t>
            </a:r>
          </a:p>
          <a:p>
            <a:pPr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•1945-1970-ig Magyar országon fogyatékkal élőnek lenni egyenlő: persona non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gratanak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lenni</a:t>
            </a:r>
          </a:p>
          <a:p>
            <a:pPr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•1970 febr. 22: az otthon diákjai, tanárai megalakítják a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Halassy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Olivér Sport Klub-ot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(lábszár amputált x2-es olimpiai bajnok vízilabdázó, úszó, az épekkel együtt versenyzett élettörténeti film is 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készült róla a Csodafedezet címmel)</a:t>
            </a:r>
          </a:p>
          <a:p>
            <a:pPr>
              <a:lnSpc>
                <a:spcPct val="150000"/>
              </a:lnSpc>
            </a:pP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•1972-2020: kb.200 magyar paralimpiai érem, 31 arany, 49 ezüst, 64 bronz</a:t>
            </a:r>
          </a:p>
          <a:p>
            <a:pPr>
              <a:lnSpc>
                <a:spcPct val="1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endParaRPr lang="hu-HU" sz="1400" b="0" i="0" u="none" strike="noStrike" baseline="0" dirty="0">
              <a:solidFill>
                <a:srgbClr val="000000"/>
              </a:solidFill>
              <a:latin typeface="1"/>
            </a:endParaRPr>
          </a:p>
        </p:txBody>
      </p:sp>
    </p:spTree>
    <p:extLst>
      <p:ext uri="{BB962C8B-B14F-4D97-AF65-F5344CB8AC3E}">
        <p14:creationId xmlns:p14="http://schemas.microsoft.com/office/powerpoint/2010/main" val="12054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Alapfogalmak</a:t>
            </a:r>
            <a:endParaRPr lang="en-US" sz="5400" b="1" dirty="0">
              <a:solidFill>
                <a:schemeClr val="bg1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86161" y="64917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57741"/>
            <a:ext cx="659087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Paralimpia 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1E0EB97-B5B0-4BCD-8DE7-56680A334CDB}"/>
              </a:ext>
            </a:extLst>
          </p:cNvPr>
          <p:cNvSpPr txBox="1"/>
          <p:nvPr/>
        </p:nvSpPr>
        <p:spPr>
          <a:xfrm>
            <a:off x="0" y="883680"/>
            <a:ext cx="1193716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4.2. Paralimpia magyar vonatkozása: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Megjegyzendő (politika-</a:t>
            </a:r>
            <a:r>
              <a:rPr kumimoji="0" lang="hu-H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60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•1976 Torontóban az V. Paralimpiaijátékokon vett részt előszőr magyar küldöttség.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•a 12 sportolónak a 3. napon el kellett hagyni a helyszínt a –Magyar Népközt. Kormányának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•a parancsára mert feketék-fehérek nem lehetnek egy csapatban!!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•(Tauber Zoltán asztalteniszező aranyérem, Oláh József atléta bronzérmet nyert de elvették tőlük)magyar közmédia először közvetítette élőben a sporteseményt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1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35B446F-D70B-457D-8C9D-F3EF916E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202" y="116114"/>
            <a:ext cx="4488798" cy="32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2795451" y="116114"/>
            <a:ext cx="7244006" cy="756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3200" b="1" dirty="0">
                <a:solidFill>
                  <a:schemeClr val="accent1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Híres magyar </a:t>
            </a:r>
            <a:r>
              <a:rPr lang="hu-HU" sz="3200" b="1" dirty="0" err="1">
                <a:solidFill>
                  <a:schemeClr val="accent1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paralimpikonok</a:t>
            </a:r>
            <a:r>
              <a:rPr lang="hu-HU" sz="32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  <a:endParaRPr lang="hu-H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3021" r="13268" b="2579"/>
          <a:stretch/>
        </p:blipFill>
        <p:spPr>
          <a:xfrm>
            <a:off x="10624" y="3042710"/>
            <a:ext cx="3961301" cy="2975052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7" r="32208" b="3738"/>
          <a:stretch/>
        </p:blipFill>
        <p:spPr>
          <a:xfrm>
            <a:off x="4242459" y="1040092"/>
            <a:ext cx="3028375" cy="4930045"/>
          </a:xfrm>
          <a:prstGeom prst="rect">
            <a:avLst/>
          </a:prstGeom>
        </p:spPr>
      </p:pic>
      <p:pic>
        <p:nvPicPr>
          <p:cNvPr id="3" name="Kép 2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21CE2D55-D7CE-45DF-A090-EE4747B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51" y="610501"/>
            <a:ext cx="4079783" cy="2305964"/>
          </a:xfrm>
          <a:prstGeom prst="rect">
            <a:avLst/>
          </a:prstGeom>
        </p:spPr>
      </p:pic>
      <p:pic>
        <p:nvPicPr>
          <p:cNvPr id="4" name="Kép 3" descr="A képen személy, sport, Fizikai erőnlét, Mellkas látható&#10;&#10;Automatikusan generált leírás">
            <a:extLst>
              <a:ext uri="{FF2B5EF4-FFF2-40B4-BE49-F238E27FC236}">
                <a16:creationId xmlns:a16="http://schemas.microsoft.com/office/drawing/2014/main" id="{B46DA935-F718-CD3B-83B3-4CD199022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61" y="634795"/>
            <a:ext cx="4499170" cy="2519535"/>
          </a:xfrm>
          <a:prstGeom prst="rect">
            <a:avLst/>
          </a:prstGeom>
        </p:spPr>
      </p:pic>
      <p:pic>
        <p:nvPicPr>
          <p:cNvPr id="6" name="Kép 5" descr="A képen személy, ruházat, Emberi arc, mosoly látható&#10;&#10;Automatikusan generált leírás">
            <a:extLst>
              <a:ext uri="{FF2B5EF4-FFF2-40B4-BE49-F238E27FC236}">
                <a16:creationId xmlns:a16="http://schemas.microsoft.com/office/drawing/2014/main" id="{76B74E71-A769-8A54-2E96-F15DBD823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851" y="3257504"/>
            <a:ext cx="2401932" cy="36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2795451" y="116114"/>
            <a:ext cx="7244006" cy="756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 b="1" dirty="0">
                <a:solidFill>
                  <a:srgbClr val="4472C4">
                    <a:lumMod val="50000"/>
                  </a:srgbClr>
                </a:solidFill>
                <a:latin typeface="Poppins" panose="020B0604020202020204" charset="-18"/>
                <a:cs typeface="Poppins" panose="020B0604020202020204" charset="-18"/>
              </a:rPr>
              <a:t>M</a:t>
            </a: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agyar paralimpiai Bizottság 1997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052F12-C8E1-46E5-866D-FC7A2577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764"/>
            <a:ext cx="5390986" cy="371221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CBC453-1191-413F-8DC5-71C1AD00E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843" y="706764"/>
            <a:ext cx="5598750" cy="37122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22CF9FA-DBC2-43EE-A8F4-E6CA45969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843" y="5231923"/>
            <a:ext cx="5598750" cy="126920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84756B4-6928-44B2-A8B4-A825724E8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0065"/>
            <a:ext cx="2743780" cy="23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7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04675" y="1674672"/>
            <a:ext cx="9078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Paralimpikonok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klasszifikációja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98503" y="6276292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116114"/>
            <a:ext cx="7271657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5.Paralimpikonok klasszifikációja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3453F37-2697-4362-94D8-AFB131F23A9E}"/>
              </a:ext>
            </a:extLst>
          </p:cNvPr>
          <p:cNvSpPr txBox="1"/>
          <p:nvPr/>
        </p:nvSpPr>
        <p:spPr>
          <a:xfrm>
            <a:off x="-67107" y="459285"/>
            <a:ext cx="9267667" cy="5104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parasportban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 sportteljesítmény mérhetőségének, és a versenyzés során az esélyegyenlőség biztosításának az alapjául, a sportolók klasszifikációja szolgál.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50000"/>
              </a:lnSpc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 klasszifikáció laboratóriumi mérések, orvosi kutatómunka alapján kidolgozott, sportágspecifikus, nemzetközi standardokra épülő a Nemzetközi Paralimpiai Bizottság által szabályozott eljárás.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- 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sportáganként változó: mozgás-, látás-, és enyhén értelmi sérültek is külön csoportokban versenyeznek.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 úszás 14 kat., mozgássérültek 10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kat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.,látássérültek 3 kat., enyhén értelmi fogyatékosokat.)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35913FF-9C46-4398-B20B-BCA94508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45" y="116114"/>
            <a:ext cx="3492755" cy="50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9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lang="hu-HU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187DEF7-ABEB-4A50-B38D-CA77ABC0B30E}"/>
              </a:ext>
            </a:extLst>
          </p:cNvPr>
          <p:cNvSpPr txBox="1"/>
          <p:nvPr/>
        </p:nvSpPr>
        <p:spPr>
          <a:xfrm>
            <a:off x="183759" y="999617"/>
            <a:ext cx="8955801" cy="4858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4.1 Sportolási lehetőségek (eredményes sportegyesületek, sportkörök):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PEAC PARASPORT Szakosztály,        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PSN Zrt.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Testnevelés-és Mozgásközpont ( lehetőség van gyógytestnevelés 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végzésére szakember irányításával</a:t>
            </a:r>
          </a:p>
          <a:p>
            <a:endParaRPr lang="hu-HU" sz="2400" b="1" i="0" u="none" strike="noStrike" baseline="0" dirty="0">
              <a:solidFill>
                <a:srgbClr val="000000"/>
              </a:solidFill>
              <a:latin typeface="2"/>
            </a:endParaRPr>
          </a:p>
          <a:p>
            <a:pPr>
              <a:lnSpc>
                <a:spcPct val="15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4.2. Egészségügyi és tudományos háttér támogatása: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Sportmedicina Tanszék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KK Korai mozgásszervi rehabilitációs Tanszék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endParaRPr lang="hu-HU" sz="1600" b="1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4.3. Szociális háttér támogatása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Támogató Szolgálat</a:t>
            </a:r>
          </a:p>
          <a:p>
            <a:pPr>
              <a:lnSpc>
                <a:spcPct val="15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Baranya Megyei Mozgáskorlátozottak Egyesülete…..</a:t>
            </a:r>
            <a:endParaRPr lang="hu-HU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436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D6571C5-B452-47A4-92B0-A2183FDFE36F}"/>
              </a:ext>
            </a:extLst>
          </p:cNvPr>
          <p:cNvSpPr txBox="1"/>
          <p:nvPr/>
        </p:nvSpPr>
        <p:spPr>
          <a:xfrm>
            <a:off x="183759" y="658570"/>
            <a:ext cx="11008116" cy="4120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Sportmedicina Tanszék: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•2016-ban kezdte működését, a sporttudomány területén jelenleg fellelhető tudásanyagot és a saját kutatásaik eredményeit igyekszik felhasználni az emberi fizikai teljesítmények fokozásához, a sportolók és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parasportolók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fizikai-és mentális egészségének a megtartása mellett.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•Csapat tagjai: gyógytornász,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fizio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-,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fiziko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-és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manuálterápiás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szakemberek, ortopéd –traumatológus szakorvosok, sportorvos, sportpszichológus, sportkardiológus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támogató szerepe: PEAC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Parasport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szakosztály egészségügyi és tudományos hátterének a biztosítása</a:t>
            </a:r>
          </a:p>
        </p:txBody>
      </p:sp>
    </p:spTree>
    <p:extLst>
      <p:ext uri="{BB962C8B-B14F-4D97-AF65-F5344CB8AC3E}">
        <p14:creationId xmlns:p14="http://schemas.microsoft.com/office/powerpoint/2010/main" val="12637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87F45AD-4E50-D1D7-DC74-27BFC4506CE1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https://www.youtube.com/watch?v=Xj7cn9l6zYA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241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257453" y="630782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15F7520-8C11-4A7F-A162-0E3342E981B9}"/>
              </a:ext>
            </a:extLst>
          </p:cNvPr>
          <p:cNvSpPr txBox="1"/>
          <p:nvPr/>
        </p:nvSpPr>
        <p:spPr>
          <a:xfrm>
            <a:off x="182039" y="659190"/>
            <a:ext cx="10467782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Sportmedicina Tanszék kooperációimás Intézettekkel: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Klinikai Központ Reumatológiai és Immunológiai Klinika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  -Korai mozgásszervi rehabilitációs részleg-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Dr. Varjú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Cecilia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–egyetemi tanár, orvos szakmai igazgatóhelyettes segítségével-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csökkent képességűek mozgásszervi rehabilitációjának része legyen a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                                                  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PARASPORT=TERÁPIA</a:t>
            </a: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600" i="1" dirty="0">
              <a:solidFill>
                <a:prstClr val="black">
                  <a:lumMod val="95000"/>
                  <a:lumOff val="5000"/>
                </a:prst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Testnevelés-és Mozgásközpont ( lehetőség van gyógytestnevelés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végzésére szakember irányításával)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00DA44D-EB10-436B-8CD2-C3B0572AC3F3}"/>
              </a:ext>
            </a:extLst>
          </p:cNvPr>
          <p:cNvSpPr txBox="1"/>
          <p:nvPr/>
        </p:nvSpPr>
        <p:spPr>
          <a:xfrm>
            <a:off x="0" y="183920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4. A sportegészségügyi háttér helyzete régiónkban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 descr="A képen személy, kültéri, ruházat látható&#10;&#10;Automatikusan generált leírás">
            <a:extLst>
              <a:ext uri="{FF2B5EF4-FFF2-40B4-BE49-F238E27FC236}">
                <a16:creationId xmlns:a16="http://schemas.microsoft.com/office/drawing/2014/main" id="{851907A6-4DC9-44C9-BE85-DDEB0FABC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97" y="2752892"/>
            <a:ext cx="2728404" cy="409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7378" y="6465179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80821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Alapfogalmak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1F63DFC-B707-099E-6436-72056CEC3EA6}"/>
              </a:ext>
            </a:extLst>
          </p:cNvPr>
          <p:cNvSpPr txBox="1"/>
          <p:nvPr/>
        </p:nvSpPr>
        <p:spPr>
          <a:xfrm>
            <a:off x="77378" y="547489"/>
            <a:ext cx="11136873" cy="5443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i="1" dirty="0">
                <a:solidFill>
                  <a:prstClr val="black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</a:t>
            </a:r>
            <a:r>
              <a:rPr kumimoji="0" lang="hu-HU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izikai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 aktivitás:</a:t>
            </a:r>
            <a:r>
              <a:rPr kumimoji="0" lang="hu-HU" sz="2000" b="1" i="1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 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 WHO definíciója szerint fizikai aktivitásnak tekinthető minden olyan testmozgás, mely energiaráfordítást igényel a harántcsíkolt izomzat részéről.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1E2326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1E2326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Az egészség és a rendszeres testmozgás közti kapcsolat szerepét hangsúlyozzák az alábbi tények és számadatok</a:t>
            </a:r>
            <a:r>
              <a:rPr kumimoji="0" lang="hu-HU" sz="1600" b="0" i="0" u="none" strike="noStrike" kern="1200" cap="none" spc="0" normalizeH="0" baseline="3000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(1)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</a:b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– Az inaktív életmód világszerte a vezető halálokok között szerepel.</a:t>
            </a:r>
            <a:b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– A mozgásszegény életmód kulcsszerepet tölt be a kardiovaszkuláris betegségek, a rosszindulatú daganatok és a  cukorbetegség kialakulásában.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1E2326"/>
              </a:solidFill>
              <a:effectLst/>
              <a:uLnTx/>
              <a:uFillTx/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600" dirty="0">
              <a:solidFill>
                <a:srgbClr val="1E2326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Világszerte a fizikai inaktivitás felelős a koszorúér-betegségek 6%-ért, a 2-es típusú cukorbetegség 7%-ért, az emlőtumorok és a vastagbéldaganatok 10%-ért. Összességében az inaktivitás 5,3 millió korai halálozásért tehető felelőssé</a:t>
            </a:r>
            <a:r>
              <a:rPr kumimoji="0" lang="hu-HU" sz="1600" b="0" i="0" u="none" strike="noStrike" kern="1200" cap="none" spc="0" normalizeH="0" baseline="3000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kumimoji="0" lang="hu-HU" sz="1400" b="0" i="0" u="none" strike="noStrike" kern="1200" cap="none" spc="0" normalizeH="0" baseline="30000" noProof="0" dirty="0">
                <a:ln>
                  <a:noFill/>
                </a:ln>
                <a:solidFill>
                  <a:srgbClr val="1E2326"/>
                </a:solidFill>
                <a:effectLst/>
                <a:uLnTx/>
                <a:uFillTx/>
                <a:latin typeface="Poppins" panose="00000500000000000000" pitchFamily="2" charset="-18"/>
                <a:cs typeface="Poppins" panose="00000500000000000000" pitchFamily="2" charset="-18"/>
              </a:rPr>
              <a:t>2)</a:t>
            </a:r>
            <a:endParaRPr lang="hu-HU" sz="14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3220E7D-7C88-CD65-EC11-015C1A455343}"/>
              </a:ext>
            </a:extLst>
          </p:cNvPr>
          <p:cNvSpPr txBox="1"/>
          <p:nvPr/>
        </p:nvSpPr>
        <p:spPr>
          <a:xfrm>
            <a:off x="3412504" y="6304002"/>
            <a:ext cx="89514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1. A WHO </a:t>
            </a:r>
            <a:r>
              <a:rPr lang="en-US" sz="1000" b="0" i="0" dirty="0" err="1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ajánlás</a:t>
            </a: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 a </a:t>
            </a:r>
            <a:r>
              <a:rPr lang="en-US" sz="1000" b="0" i="0" dirty="0" err="1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rendszeres</a:t>
            </a: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 </a:t>
            </a:r>
            <a:r>
              <a:rPr lang="en-US" sz="1000" b="0" i="0" dirty="0" err="1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testmozgás</a:t>
            </a: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 </a:t>
            </a:r>
            <a:r>
              <a:rPr lang="en-US" sz="1000" b="0" i="0" dirty="0" err="1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kapcsán</a:t>
            </a: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 (</a:t>
            </a:r>
            <a:r>
              <a:rPr lang="en-US" sz="1000" b="0" i="0" u="none" strike="noStrike" dirty="0">
                <a:solidFill>
                  <a:srgbClr val="007BFF"/>
                </a:solidFill>
                <a:effectLst/>
                <a:latin typeface="PT serif" panose="020A0603040505020204" pitchFamily="18" charset="-18"/>
                <a:hlinkClick r:id="rId3"/>
              </a:rPr>
              <a:t>https://www.who.int/en/news-room/fact-sheets/detail/physical-activity</a:t>
            </a: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)</a:t>
            </a:r>
            <a:br>
              <a:rPr lang="en-US" dirty="0"/>
            </a:br>
            <a:r>
              <a:rPr lang="en-US" sz="1000" b="0" i="0" dirty="0">
                <a:solidFill>
                  <a:srgbClr val="1E2326"/>
                </a:solidFill>
                <a:effectLst/>
                <a:latin typeface="PT serif" panose="020A0603040505020204" pitchFamily="18" charset="-18"/>
              </a:rPr>
              <a:t>2. Lee IM et al (2012). Effect of physical inactivity on major non-communicable diseases worldwide: an analysis of burden of disease and life expectancy. Lancet. 380:219-2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94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23B96FB-5790-4D96-BE99-A0712CFF2007}"/>
              </a:ext>
            </a:extLst>
          </p:cNvPr>
          <p:cNvSpPr txBox="1"/>
          <p:nvPr/>
        </p:nvSpPr>
        <p:spPr>
          <a:xfrm>
            <a:off x="266330" y="1446060"/>
            <a:ext cx="107064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Támogató Szolgálat: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•Pécsi Tudományegyetem már 1999 óta kiemelten foglalkozik a speciális nevelésű igényű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hallgatókkal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•Irodavezető : Magdali Csaba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Baranya Megyei Mozgáskorlátozottak Egyesülete: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•BMKE és BMKSZ  karöltve tartanak rendszeresen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óvódás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és iskolás korú gyerekeknek úgynevezett „Esélyórák” nevű foglalkozásokat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•ahol a fogékonyabb korban levő kiskorúakat megismertetik az érzékszervi, mozgásszervi, vagy szellemi fogyatékkal élő embertársaik mindennapjaival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1"/>
                <a:ea typeface="+mn-ea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4581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D1AB286-E578-4375-94D7-8F23066E1087}"/>
              </a:ext>
            </a:extLst>
          </p:cNvPr>
          <p:cNvSpPr txBox="1"/>
          <p:nvPr/>
        </p:nvSpPr>
        <p:spPr>
          <a:xfrm>
            <a:off x="537355" y="944155"/>
            <a:ext cx="7639234" cy="666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PEAC </a:t>
            </a:r>
            <a:r>
              <a:rPr lang="hu-HU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ParasportSzakosztály</a:t>
            </a:r>
            <a:r>
              <a:rPr lang="hu-HU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•2015-ben alakult, első sportág volt a csörgőlabda, szakosztályvezető: Hári József</a:t>
            </a:r>
          </a:p>
          <a:p>
            <a:pPr>
              <a:lnSpc>
                <a:spcPct val="200000"/>
              </a:lnSpc>
            </a:pPr>
            <a:r>
              <a:rPr lang="hu-HU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•2017 nyarán a Lendület SE csatlakozott a szakosztályhoz</a:t>
            </a: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Cél: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sport+társadalmi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integráció segítése</a:t>
            </a:r>
          </a:p>
          <a:p>
            <a:pPr>
              <a:lnSpc>
                <a:spcPct val="200000"/>
              </a:lnSpc>
            </a:pPr>
            <a:r>
              <a:rPr lang="hu-HU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Sportágak: asztalitenisz</a:t>
            </a: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vakteke</a:t>
            </a:r>
          </a:p>
          <a:p>
            <a:pPr>
              <a:lnSpc>
                <a:spcPct val="200000"/>
              </a:lnSpc>
            </a:pPr>
            <a:r>
              <a:rPr lang="hu-HU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csörg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ölabda</a:t>
            </a:r>
            <a:endParaRPr lang="hu-HU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</a:t>
            </a:r>
            <a:r>
              <a:rPr lang="hu-HU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boccia</a:t>
            </a:r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                   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rolling</a:t>
            </a:r>
            <a:r>
              <a:rPr lang="hu-HU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hu-HU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basket</a:t>
            </a:r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endParaRPr lang="hu-HU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F8690CF-4F4C-406F-977F-E2CD45E4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820" y="3889863"/>
            <a:ext cx="5681339" cy="29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1140BC-5154-4E22-B63E-28B30231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88" y="3826276"/>
            <a:ext cx="5584012" cy="303172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012BB45-D96C-4DDE-A220-6C9172D10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26277"/>
            <a:ext cx="4961003" cy="3031724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5326E80-DD67-4117-A5A5-C5992949491C}"/>
              </a:ext>
            </a:extLst>
          </p:cNvPr>
          <p:cNvSpPr txBox="1"/>
          <p:nvPr/>
        </p:nvSpPr>
        <p:spPr>
          <a:xfrm>
            <a:off x="304061" y="692621"/>
            <a:ext cx="8473734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PEAC 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ParasportSzakosztály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jeles eredményei: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sz="16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CSÖRGŐ LABDA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az első sportág volt a </a:t>
            </a:r>
            <a:r>
              <a:rPr lang="hu-HU" sz="1600" b="0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szakosztály megalakulásakor, 2015-ben meg is nyerték a NBII-es  bajnokságot 8 fős csapattal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86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 descr="A képen személy, padló, beltéri, sport látható&#10;&#10;Automatikusan generált leírás">
            <a:extLst>
              <a:ext uri="{FF2B5EF4-FFF2-40B4-BE49-F238E27FC236}">
                <a16:creationId xmlns:a16="http://schemas.microsoft.com/office/drawing/2014/main" id="{E53B2A04-D87A-4A25-83EE-43C290F7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49" y="601818"/>
            <a:ext cx="8452655" cy="565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DFE7557-A331-47FF-B36C-AF94FE69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9408"/>
            <a:ext cx="3554569" cy="466859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B329F31-E2C4-4FE3-A6C0-E896DCFE1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440" y="3775529"/>
            <a:ext cx="5007560" cy="308247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F1AEAE8C-57AA-4D8A-AC5D-3B3B8DB33DF8}"/>
              </a:ext>
            </a:extLst>
          </p:cNvPr>
          <p:cNvSpPr txBox="1"/>
          <p:nvPr/>
        </p:nvSpPr>
        <p:spPr>
          <a:xfrm>
            <a:off x="3799833" y="1171704"/>
            <a:ext cx="609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  </a:t>
            </a:r>
            <a:r>
              <a:rPr lang="hu-HU" sz="24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BOCCIA</a:t>
            </a:r>
            <a:endParaRPr lang="hu-HU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354125C-6B98-F75A-0B91-D11BB44196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Kép 6" descr="A képen Emberi arc, ruházat, személy, mosoly látható&#10;&#10;Automatikusan generált leírás">
            <a:extLst>
              <a:ext uri="{FF2B5EF4-FFF2-40B4-BE49-F238E27FC236}">
                <a16:creationId xmlns:a16="http://schemas.microsoft.com/office/drawing/2014/main" id="{3E1B8253-2045-F8A6-ED37-355CB166B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29" y="116114"/>
            <a:ext cx="4847671" cy="36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A294FB-260A-4FED-B94A-328B5957F97B}"/>
              </a:ext>
            </a:extLst>
          </p:cNvPr>
          <p:cNvSpPr txBox="1"/>
          <p:nvPr/>
        </p:nvSpPr>
        <p:spPr>
          <a:xfrm>
            <a:off x="464519" y="658570"/>
            <a:ext cx="6098958" cy="1011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PTE PEAC </a:t>
            </a:r>
            <a:r>
              <a:rPr lang="hu-HU" sz="1600" b="1" i="0" u="none" strike="noStrike" baseline="0" dirty="0" err="1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Parasport</a:t>
            </a:r>
            <a:r>
              <a:rPr lang="hu-HU" sz="1600" b="1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Szakosztály jeles eredményei:</a:t>
            </a: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>
              <a:lnSpc>
                <a:spcPct val="200000"/>
              </a:lnSpc>
            </a:pPr>
            <a:r>
              <a:rPr lang="hu-HU" sz="1600" b="1" i="1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Kerekesszékes Kosárlabda</a:t>
            </a:r>
            <a:endParaRPr lang="hu-HU" sz="16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C924760-4005-480B-BC74-EB467495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257" y="3187083"/>
            <a:ext cx="5487762" cy="363862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F4FEFD5-29E8-4EE6-AFE5-19D11883E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" y="3835152"/>
            <a:ext cx="6616936" cy="166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1D6EDE2-0AF2-4FAB-82ED-53340D82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374"/>
            <a:ext cx="4842456" cy="321971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37A0FBA-112E-4028-A264-A5603202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44" y="931374"/>
            <a:ext cx="4842456" cy="321971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240E3E6-D7C3-4D61-AB16-A0BD58C17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011" y="3638282"/>
            <a:ext cx="4842456" cy="32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E573440-EF84-4E3D-9002-FE61824C5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06"/>
            <a:ext cx="4823034" cy="36103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E5CF83F-90D1-42E1-A004-623470EAB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531" y="42804"/>
            <a:ext cx="5023469" cy="3759603"/>
          </a:xfrm>
          <a:prstGeom prst="rect">
            <a:avLst/>
          </a:prstGeom>
        </p:spPr>
      </p:pic>
      <p:pic>
        <p:nvPicPr>
          <p:cNvPr id="8" name="Kép 7" descr="A képen személy, fedett pályás, sportfelszerelés, kosárlabda látható&#10;&#10;Automatikusan generált leírás">
            <a:extLst>
              <a:ext uri="{FF2B5EF4-FFF2-40B4-BE49-F238E27FC236}">
                <a16:creationId xmlns:a16="http://schemas.microsoft.com/office/drawing/2014/main" id="{13D0FD1E-9F41-6E12-DB9A-D2E89F3DF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70" y="3052348"/>
            <a:ext cx="5420020" cy="36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83759" y="6299441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69D8983-133F-4F50-A700-9C6B3DA62072}"/>
              </a:ext>
            </a:extLst>
          </p:cNvPr>
          <p:cNvSpPr txBox="1"/>
          <p:nvPr/>
        </p:nvSpPr>
        <p:spPr>
          <a:xfrm>
            <a:off x="0" y="315399"/>
            <a:ext cx="9081856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6. A </a:t>
            </a:r>
            <a:r>
              <a:rPr kumimoji="0" lang="hu-HU" sz="1200" b="1" i="0" u="none" strike="noStrike" kern="1200" cap="none" spc="60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parasport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helyzete régiónkban (egyetemünkön)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E941BF53-C378-4098-A2A1-C768BD45A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4" y="926150"/>
            <a:ext cx="5038690" cy="3632056"/>
          </a:xfrm>
          <a:prstGeom prst="rect">
            <a:avLst/>
          </a:prstGeom>
        </p:spPr>
      </p:pic>
      <p:pic>
        <p:nvPicPr>
          <p:cNvPr id="5" name="Kép 4" descr="A képen kerekesszék, személy, szék, Parasport látható&#10;&#10;Automatikusan generált leírás">
            <a:extLst>
              <a:ext uri="{FF2B5EF4-FFF2-40B4-BE49-F238E27FC236}">
                <a16:creationId xmlns:a16="http://schemas.microsoft.com/office/drawing/2014/main" id="{F5C436D6-6247-8552-6B88-F0D57F30F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55" y="926149"/>
            <a:ext cx="6300645" cy="352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2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7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Legfőbb probléma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8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0" y="6425392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210141" y="432608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Alapfogalmak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587C20F-8AD0-F59B-61B8-05734D216724}"/>
              </a:ext>
            </a:extLst>
          </p:cNvPr>
          <p:cNvSpPr txBox="1"/>
          <p:nvPr/>
        </p:nvSpPr>
        <p:spPr>
          <a:xfrm>
            <a:off x="181750" y="1092237"/>
            <a:ext cx="11837425" cy="4955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Sport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Meghatározott célú mindennapos tevékenység, a mindennapoktól különböző környezetben. A francia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desport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szóból származik, ami szórakozást jelent.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Célja: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testedzés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versenyzés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szórakozás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eredmény(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ek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) elérése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képességek fejlesztése</a:t>
            </a:r>
          </a:p>
        </p:txBody>
      </p:sp>
    </p:spTree>
    <p:extLst>
      <p:ext uri="{BB962C8B-B14F-4D97-AF65-F5344CB8AC3E}">
        <p14:creationId xmlns:p14="http://schemas.microsoft.com/office/powerpoint/2010/main" val="27994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40184" y="2014888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Nincs utánpótlás!!!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140794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32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0" y="214544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5.A Jövő=összefogás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artalom helye 2"/>
          <p:cNvSpPr txBox="1">
            <a:spLocks/>
          </p:cNvSpPr>
          <p:nvPr/>
        </p:nvSpPr>
        <p:spPr>
          <a:xfrm>
            <a:off x="2360409" y="6339988"/>
            <a:ext cx="7756502" cy="6069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Jövő: szemléletváltás a para sportban=UTÁNPÓTLÁS</a:t>
            </a:r>
            <a:endParaRPr lang="hu-HU" sz="1500" dirty="0"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0" y="362027"/>
            <a:ext cx="12420600" cy="4747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Sportolási lehetőségek (megfelelő sportegyesületek, sportkörök):</a:t>
            </a:r>
            <a:endParaRPr lang="hu-HU" sz="1600" i="1" u="sng" dirty="0">
              <a:solidFill>
                <a:srgbClr val="0070C0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endParaRPr lang="hu-HU" sz="1600" i="1" u="sng" dirty="0">
              <a:solidFill>
                <a:srgbClr val="0070C0"/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1. Egészségügyi és tudományos háttér támogatása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Sportmedicina Tanszék(megfelelő)sportegészségügyi ellátás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KK Korai mozgásszervi rehabilitációs Tanszék</a:t>
            </a:r>
          </a:p>
          <a:p>
            <a:pPr algn="l"/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(</a:t>
            </a:r>
            <a:r>
              <a:rPr lang="hu-HU" sz="1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csökkent képességűek mozgásszervi rehabilitációjának része legyen a </a:t>
            </a:r>
            <a:r>
              <a:rPr lang="hu-H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)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PARASPORT=TERÁPIA                                                                                  PARASPORT=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egészség megtartása, életminőség javítása               </a:t>
            </a: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                                         SÉRÜLÉS = 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életminőség, egészségromlás</a:t>
            </a:r>
          </a:p>
          <a:p>
            <a:pPr algn="l"/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2. Sportszakmai háttér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 edzők, gyógytornász, pszichológus, dietetikus</a:t>
            </a:r>
          </a:p>
          <a:p>
            <a:pPr algn="l"/>
            <a:endParaRPr lang="hu-HU" sz="1600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3.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Szociális háttér </a:t>
            </a:r>
            <a:r>
              <a:rPr lang="hu-HU" sz="2000" b="1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PTE Támogató Szolgálat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Baranya Megyei Mozgáskorlátozottak Egyesülete</a:t>
            </a:r>
            <a:r>
              <a:rPr lang="hu-H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707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C3BAC48E-5939-4BA3-B34B-2DC731D88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0" b="15787"/>
          <a:stretch/>
        </p:blipFill>
        <p:spPr>
          <a:xfrm rot="10800000" flipH="1">
            <a:off x="10148493" y="-1"/>
            <a:ext cx="2043507" cy="2235369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EA16944D-B3CC-4142-A756-91C678D88060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Ábra 2">
            <a:extLst>
              <a:ext uri="{FF2B5EF4-FFF2-40B4-BE49-F238E27FC236}">
                <a16:creationId xmlns:a16="http://schemas.microsoft.com/office/drawing/2014/main" id="{2C519E90-3B52-4191-B221-A2A15894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663"/>
          <a:stretch/>
        </p:blipFill>
        <p:spPr>
          <a:xfrm>
            <a:off x="10725235" y="4523639"/>
            <a:ext cx="1466765" cy="1109565"/>
          </a:xfrm>
          <a:prstGeom prst="rect">
            <a:avLst/>
          </a:prstGeom>
        </p:spPr>
      </p:pic>
      <p:pic>
        <p:nvPicPr>
          <p:cNvPr id="24" name="Ábra 23">
            <a:extLst>
              <a:ext uri="{FF2B5EF4-FFF2-40B4-BE49-F238E27FC236}">
                <a16:creationId xmlns:a16="http://schemas.microsoft.com/office/drawing/2014/main" id="{4F19FBA5-B03F-4A6C-BC5A-3EBBCC39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988"/>
          <a:stretch/>
        </p:blipFill>
        <p:spPr>
          <a:xfrm>
            <a:off x="0" y="2564697"/>
            <a:ext cx="1367056" cy="1109565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2124891" y="1976564"/>
            <a:ext cx="8934995" cy="250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3600" dirty="0">
                <a:solidFill>
                  <a:srgbClr val="000000"/>
                </a:solidFill>
                <a:latin typeface="Poppins" panose="020B0604020202020204" charset="-18"/>
                <a:ea typeface="Times New Roman" panose="02020603050405020304" pitchFamily="18" charset="0"/>
                <a:cs typeface="Poppins" panose="020B0604020202020204" charset="-18"/>
              </a:rPr>
              <a:t>„A mozgás sok mindenre orvosság, de nincs olyan gyógyszer, ami a mozgást helyettesítené". – görög mondás </a:t>
            </a:r>
            <a:endParaRPr lang="hu-HU" sz="3600" dirty="0">
              <a:latin typeface="Poppins" panose="020B0604020202020204" charset="-18"/>
              <a:cs typeface="Poppins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497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292E-8D13-0C62-1367-CB61282C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E71ECB14-181F-ED91-1A02-DCFDF09F3337}"/>
              </a:ext>
            </a:extLst>
          </p:cNvPr>
          <p:cNvSpPr/>
          <p:nvPr/>
        </p:nvSpPr>
        <p:spPr>
          <a:xfrm>
            <a:off x="0" y="6417132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4A397-6E0C-8985-5511-E35A4963120D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FC995DD-B5C7-A8EF-4C2A-692E5D3895D3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 descr="A képen személy, ruházat, zászló, emberek látható&#10;&#10;Automatikusan generált leírás">
            <a:extLst>
              <a:ext uri="{FF2B5EF4-FFF2-40B4-BE49-F238E27FC236}">
                <a16:creationId xmlns:a16="http://schemas.microsoft.com/office/drawing/2014/main" id="{9949A1C5-4ECD-5A3C-F28E-F386A9A0D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5" r="6068"/>
          <a:stretch/>
        </p:blipFill>
        <p:spPr>
          <a:xfrm>
            <a:off x="9228620" y="4183658"/>
            <a:ext cx="2899255" cy="2674342"/>
          </a:xfrm>
          <a:prstGeom prst="rect">
            <a:avLst/>
          </a:prstGeom>
        </p:spPr>
      </p:pic>
      <p:pic>
        <p:nvPicPr>
          <p:cNvPr id="5" name="Kép 4" descr="A képen sport, úszómedence, úszás, személy látható&#10;&#10;Automatikusan generált leírás">
            <a:extLst>
              <a:ext uri="{FF2B5EF4-FFF2-40B4-BE49-F238E27FC236}">
                <a16:creationId xmlns:a16="http://schemas.microsoft.com/office/drawing/2014/main" id="{3C45EC5C-C92D-E576-9212-B73C78E31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5" y="116114"/>
            <a:ext cx="3083690" cy="3097456"/>
          </a:xfrm>
          <a:prstGeom prst="rect">
            <a:avLst/>
          </a:prstGeom>
        </p:spPr>
      </p:pic>
      <p:pic>
        <p:nvPicPr>
          <p:cNvPr id="10" name="Kép 9" descr="A képen személy, Emberi arc, baba, totyogó látható&#10;&#10;Automatikusan generált leírás">
            <a:extLst>
              <a:ext uri="{FF2B5EF4-FFF2-40B4-BE49-F238E27FC236}">
                <a16:creationId xmlns:a16="http://schemas.microsoft.com/office/drawing/2014/main" id="{EFCE9DE5-3E0B-6090-CE26-D0B7F6751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" y="116114"/>
            <a:ext cx="4152341" cy="2912836"/>
          </a:xfrm>
          <a:prstGeom prst="rect">
            <a:avLst/>
          </a:prstGeom>
        </p:spPr>
      </p:pic>
      <p:pic>
        <p:nvPicPr>
          <p:cNvPr id="18" name="Kép 17" descr="A képen Emberi arc, személy, ruházat, fog látható&#10;&#10;Automatikusan generált leírás">
            <a:extLst>
              <a:ext uri="{FF2B5EF4-FFF2-40B4-BE49-F238E27FC236}">
                <a16:creationId xmlns:a16="http://schemas.microsoft.com/office/drawing/2014/main" id="{5BAA3F3B-D489-C7E3-0F92-C20A6A87B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56" y="2781300"/>
            <a:ext cx="4909457" cy="2749296"/>
          </a:xfrm>
          <a:prstGeom prst="rect">
            <a:avLst/>
          </a:prstGeom>
        </p:spPr>
      </p:pic>
      <p:pic>
        <p:nvPicPr>
          <p:cNvPr id="4" name="Kép 3" descr="A képen személy, Emberi arc, mosoly, ruházat látható&#10;&#10;Automatikusan generált leírás">
            <a:extLst>
              <a:ext uri="{FF2B5EF4-FFF2-40B4-BE49-F238E27FC236}">
                <a16:creationId xmlns:a16="http://schemas.microsoft.com/office/drawing/2014/main" id="{8D9346DF-D365-C76C-6610-B0C235BB3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1" y="4392065"/>
            <a:ext cx="4207165" cy="241627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48C759A2-517C-149D-094E-C35C595D9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281" y="967081"/>
            <a:ext cx="531646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407405" y="1152023"/>
            <a:ext cx="10965439" cy="3596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21D46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Fogyatékos, csökkent képességű: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24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121D46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Valamilyen testi és/vagy pszichés funkció, struktúra: működésbeli akadályozottsága miatt tevékenységében, cselekvésében, társadalmi/közösségi részvételében akadályozott egyén, aki az állapotához igazodó sajátos körülményeket, eszközöket, eljárásokat, segítséget igényel.” (Benczúr M.-né)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Típusai: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mozgássérült, látássérült, hallássérült, beszédben fogyatékos, értelmi fogyatékos,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autizmius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, többszörös fogyatékosság.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21D46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99973" y="6361646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210141" y="432608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Alapfogalmak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0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0" y="6473349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1200" dirty="0" err="1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hu-HU" sz="1200" dirty="0">
                <a:solidFill>
                  <a:srgbClr val="9DA8C4"/>
                </a:solidFill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lang="en-US" sz="1200" dirty="0">
              <a:solidFill>
                <a:srgbClr val="9DA8C4"/>
              </a:solidFill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210141" y="384651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1. Alapfogalmak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2D763214-5DF1-4277-93C2-F363F3C74DAE}"/>
              </a:ext>
            </a:extLst>
          </p:cNvPr>
          <p:cNvSpPr/>
          <p:nvPr/>
        </p:nvSpPr>
        <p:spPr>
          <a:xfrm>
            <a:off x="311549" y="1576609"/>
            <a:ext cx="11138765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hu-HU" sz="2800" b="1" dirty="0" err="1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Parasport</a:t>
            </a:r>
            <a:r>
              <a:rPr lang="hu-HU" sz="2800" b="1" dirty="0">
                <a:solidFill>
                  <a:schemeClr val="tx2">
                    <a:lumMod val="50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:</a:t>
            </a:r>
          </a:p>
          <a:p>
            <a:pPr>
              <a:lnSpc>
                <a:spcPts val="2400"/>
              </a:lnSpc>
            </a:pPr>
            <a:endParaRPr lang="hu-HU" sz="24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>
              <a:lnSpc>
                <a:spcPts val="2400"/>
              </a:lnSpc>
            </a:pPr>
            <a:endParaRPr lang="hu-HU" sz="24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>
              <a:lnSpc>
                <a:spcPts val="2400"/>
              </a:lnSpc>
            </a:pPr>
            <a:endParaRPr lang="hu-HU" sz="2400" b="1" dirty="0">
              <a:solidFill>
                <a:schemeClr val="tx2">
                  <a:lumMod val="50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  <a:p>
            <a:pPr>
              <a:lnSpc>
                <a:spcPct val="250000"/>
              </a:lnSpc>
            </a:pPr>
            <a:r>
              <a:rPr lang="hu-HU" dirty="0">
                <a:solidFill>
                  <a:schemeClr val="tx1">
                    <a:lumMod val="95000"/>
                    <a:lumOff val="5000"/>
                  </a:schemeClr>
                </a:solidFill>
                <a:latin typeface="Poppins" panose="020B0604020202020204" charset="-18"/>
                <a:cs typeface="Poppins" panose="020B0604020202020204" charset="-18"/>
              </a:rPr>
              <a:t>Csökkent képességgel élők, fogyatékkal élők sportja, az adott sportágnak a csökkent képességgel bíró egyén képességeinek megfelelően adaptált formája. A </a:t>
            </a:r>
            <a:r>
              <a:rPr lang="hu-HU" dirty="0">
                <a:latin typeface="Poppins" panose="020B0604020202020204" charset="-18"/>
                <a:cs typeface="Poppins" panose="020B0604020202020204" charset="-18"/>
              </a:rPr>
              <a:t>fogyatékos személyek sportjának középpontjában az egészség megőrzése és a megmaradt képességek fejlesztése áll.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latin typeface="Poppins" panose="020B0604020202020204" charset="-18"/>
              <a:cs typeface="Poppins" panose="020B0604020202020204" charset="-18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E7BC72F-5331-448E-8D44-EE6F0DBD34E1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A képen kültéri, sportfelszerelés, hó, közlekedés látható&#10;&#10;Automatikusan generált leírás">
            <a:extLst>
              <a:ext uri="{FF2B5EF4-FFF2-40B4-BE49-F238E27FC236}">
                <a16:creationId xmlns:a16="http://schemas.microsoft.com/office/drawing/2014/main" id="{3AA418D4-6EA7-19AC-9EFF-FF4836692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5" y="116114"/>
            <a:ext cx="4600575" cy="257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35788" y="2051327"/>
            <a:ext cx="907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2. Sport pozitív hatásai 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342191" y="6318004"/>
            <a:ext cx="4173213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Parasport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02EFA-99BC-464B-A454-F92376F1FC91}"/>
              </a:ext>
            </a:extLst>
          </p:cNvPr>
          <p:cNvSpPr/>
          <p:nvPr/>
        </p:nvSpPr>
        <p:spPr>
          <a:xfrm>
            <a:off x="10487025" y="6134877"/>
            <a:ext cx="963289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 Light" panose="02000000000000000000" pitchFamily="2" charset="0"/>
                <a:cs typeface="Poppins" panose="00000500000000000000" pitchFamily="2" charset="-18"/>
              </a:rPr>
              <a:t>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 Light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62471" y="332559"/>
            <a:ext cx="6590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</a:t>
            </a:r>
            <a:r>
              <a:rPr kumimoji="0" lang="hu-HU" sz="1200" b="1" i="0" u="none" strike="noStrike" kern="1200" cap="none" spc="600" normalizeH="0" baseline="0" noProof="0" dirty="0">
                <a:ln>
                  <a:noFill/>
                </a:ln>
                <a:solidFill>
                  <a:srgbClr val="9DA8C4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Sport pozitív hatásai</a:t>
            </a:r>
            <a:endParaRPr kumimoji="0" lang="en-US" sz="1200" b="1" i="0" u="none" strike="noStrike" kern="1200" cap="none" spc="600" normalizeH="0" baseline="0" noProof="0" dirty="0">
              <a:ln>
                <a:noFill/>
              </a:ln>
              <a:solidFill>
                <a:srgbClr val="9DA8C4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61554" y="1982996"/>
            <a:ext cx="6052457" cy="51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B0604020202020204" charset="-18"/>
                <a:ea typeface="+mn-ea"/>
                <a:cs typeface="Poppins" panose="020B0604020202020204" charset="-18"/>
              </a:rPr>
              <a:t> </a:t>
            </a:r>
            <a:endParaRPr kumimoji="0" lang="hu-HU" sz="1600" b="0" i="1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 panose="020B0604020202020204" charset="-18"/>
              <a:ea typeface="+mn-ea"/>
              <a:cs typeface="Poppins" panose="020B0604020202020204" charset="-18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236007E-31D0-45B3-984B-85ABAFE84A1C}"/>
              </a:ext>
            </a:extLst>
          </p:cNvPr>
          <p:cNvSpPr txBox="1"/>
          <p:nvPr/>
        </p:nvSpPr>
        <p:spPr>
          <a:xfrm>
            <a:off x="62471" y="627240"/>
            <a:ext cx="7205595" cy="5320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u-HU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pozitív élettani hatások: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cardio-vasc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pulm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funkc</a:t>
            </a:r>
            <a:r>
              <a:rPr lang="hu-HU" sz="160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: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nő  a vér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ox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 szállító kapacitása ezáltal nő a munkavégző-  és teherbíróképesség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-18"/>
              <a:ea typeface="+mn-ea"/>
              <a:cs typeface="Poppins" panose="00000500000000000000" pitchFamily="2" charset="-1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fejleszti a mozgatószervrendszert, javítja az anyagcserét (csökken koleszterin, testsúly,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vc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-18"/>
                <a:ea typeface="+mn-ea"/>
                <a:cs typeface="Poppins" panose="00000500000000000000" pitchFamily="2" charset="-18"/>
              </a:rPr>
              <a:t>.), az ideg-izom kapcsolatokat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u-HU" sz="1600" b="0" i="0" u="none" strike="noStrike" baseline="0" dirty="0">
              <a:solidFill>
                <a:srgbClr val="000000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ellensúlyozza a napi egyoldalú testi-szellemi terhelést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felfrissít, új energiákat szabadít fel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pozitív személyiségformáló hatás, önismeret fejlesztő hatás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hu-HU" sz="1600" b="0" i="0" u="none" strike="noStrike" baseline="0" dirty="0">
                <a:solidFill>
                  <a:srgbClr val="000000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kiváló stresszoldó, segíti az érzelmi egyensúly kialakulását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B8BA4E1-DDBC-4363-A9F7-2A887869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77" y="101646"/>
            <a:ext cx="4988896" cy="35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180176" y="1483156"/>
            <a:ext cx="9078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5400" b="1" dirty="0">
                <a:solidFill>
                  <a:prstClr val="white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3</a:t>
            </a:r>
            <a:r>
              <a:rPr kumimoji="0" lang="hu-H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. Sport pozitív hatásai</a:t>
            </a:r>
            <a:r>
              <a:rPr kumimoji="0" lang="hu-HU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a fogyatékkal élők számára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2E3BB8E-B0B9-4904-95B0-B02314294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2"/>
          <a:stretch/>
        </p:blipFill>
        <p:spPr>
          <a:xfrm rot="10800000">
            <a:off x="8204199" y="-1"/>
            <a:ext cx="39878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4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2481</Words>
  <Application>Microsoft Office PowerPoint</Application>
  <PresentationFormat>Szélesvásznú</PresentationFormat>
  <Paragraphs>403</Paragraphs>
  <Slides>43</Slides>
  <Notes>13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2" baseType="lpstr">
      <vt:lpstr>1</vt:lpstr>
      <vt:lpstr>Wingdings</vt:lpstr>
      <vt:lpstr>Calibri</vt:lpstr>
      <vt:lpstr>Arial</vt:lpstr>
      <vt:lpstr>PT serif</vt:lpstr>
      <vt:lpstr>Poppins</vt:lpstr>
      <vt:lpstr>Calibri Light</vt:lpstr>
      <vt:lpstr>2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Zoltan Egri</dc:creator>
  <cp:lastModifiedBy>Eszter Dömse</cp:lastModifiedBy>
  <cp:revision>208</cp:revision>
  <dcterms:created xsi:type="dcterms:W3CDTF">2020-12-03T17:17:37Z</dcterms:created>
  <dcterms:modified xsi:type="dcterms:W3CDTF">2025-09-18T11:49:24Z</dcterms:modified>
</cp:coreProperties>
</file>